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8" r:id="rId3"/>
    <p:sldId id="257" r:id="rId4"/>
    <p:sldId id="258" r:id="rId5"/>
    <p:sldId id="259" r:id="rId6"/>
    <p:sldId id="260" r:id="rId7"/>
    <p:sldId id="261" r:id="rId8"/>
    <p:sldId id="262" r:id="rId9"/>
    <p:sldId id="263" r:id="rId10"/>
    <p:sldId id="292" r:id="rId11"/>
    <p:sldId id="291" r:id="rId12"/>
    <p:sldId id="265" r:id="rId13"/>
    <p:sldId id="266" r:id="rId14"/>
    <p:sldId id="267" r:id="rId15"/>
    <p:sldId id="268" r:id="rId16"/>
    <p:sldId id="269" r:id="rId17"/>
    <p:sldId id="293" r:id="rId18"/>
    <p:sldId id="270" r:id="rId19"/>
    <p:sldId id="271" r:id="rId20"/>
    <p:sldId id="272" r:id="rId21"/>
    <p:sldId id="273" r:id="rId22"/>
    <p:sldId id="274" r:id="rId23"/>
    <p:sldId id="275" r:id="rId24"/>
    <p:sldId id="276" r:id="rId25"/>
    <p:sldId id="277" r:id="rId26"/>
    <p:sldId id="307" r:id="rId27"/>
    <p:sldId id="278" r:id="rId28"/>
    <p:sldId id="279" r:id="rId29"/>
    <p:sldId id="280" r:id="rId30"/>
    <p:sldId id="281" r:id="rId31"/>
    <p:sldId id="282" r:id="rId32"/>
    <p:sldId id="283" r:id="rId33"/>
    <p:sldId id="284" r:id="rId34"/>
    <p:sldId id="285" r:id="rId35"/>
    <p:sldId id="286" r:id="rId36"/>
    <p:sldId id="287" r:id="rId37"/>
    <p:sldId id="288" r:id="rId38"/>
    <p:sldId id="290" r:id="rId39"/>
    <p:sldId id="289" r:id="rId40"/>
    <p:sldId id="294" r:id="rId41"/>
    <p:sldId id="295" r:id="rId42"/>
    <p:sldId id="296" r:id="rId43"/>
    <p:sldId id="297" r:id="rId44"/>
    <p:sldId id="298" r:id="rId45"/>
    <p:sldId id="303" r:id="rId4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F640CFA4-9813-446B-B492-E3EDF6A94949}" type="datetimeFigureOut">
              <a:rPr lang="fr-FR" smtClean="0"/>
              <a:pPr/>
              <a:t>10/04/2017</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843582B2-F8C1-4FC1-BD59-E770711346A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640CFA4-9813-446B-B492-E3EDF6A94949}" type="datetimeFigureOut">
              <a:rPr lang="fr-FR" smtClean="0"/>
              <a:pPr/>
              <a:t>10/04/2017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3582B2-F8C1-4FC1-BD59-E770711346A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640CFA4-9813-446B-B492-E3EDF6A94949}" type="datetimeFigureOut">
              <a:rPr lang="fr-FR" smtClean="0"/>
              <a:pPr/>
              <a:t>10/04/2017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3582B2-F8C1-4FC1-BD59-E770711346A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640CFA4-9813-446B-B492-E3EDF6A94949}" type="datetimeFigureOut">
              <a:rPr lang="fr-FR" smtClean="0"/>
              <a:pPr/>
              <a:t>10/04/2017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3582B2-F8C1-4FC1-BD59-E770711346A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F640CFA4-9813-446B-B492-E3EDF6A94949}" type="datetimeFigureOut">
              <a:rPr lang="fr-FR" smtClean="0"/>
              <a:pPr/>
              <a:t>10/04/2017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3582B2-F8C1-4FC1-BD59-E770711346A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640CFA4-9813-446B-B492-E3EDF6A94949}" type="datetimeFigureOut">
              <a:rPr lang="fr-FR" smtClean="0"/>
              <a:pPr/>
              <a:t>10/04/2017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3582B2-F8C1-4FC1-BD59-E770711346A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F640CFA4-9813-446B-B492-E3EDF6A94949}" type="datetimeFigureOut">
              <a:rPr lang="fr-FR" smtClean="0"/>
              <a:pPr/>
              <a:t>10/04/2017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43582B2-F8C1-4FC1-BD59-E770711346A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F640CFA4-9813-446B-B492-E3EDF6A94949}" type="datetimeFigureOut">
              <a:rPr lang="fr-FR" smtClean="0"/>
              <a:pPr/>
              <a:t>10/04/2017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43582B2-F8C1-4FC1-BD59-E770711346A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640CFA4-9813-446B-B492-E3EDF6A94949}" type="datetimeFigureOut">
              <a:rPr lang="fr-FR" smtClean="0"/>
              <a:pPr/>
              <a:t>10/04/2017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43582B2-F8C1-4FC1-BD59-E770711346A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640CFA4-9813-446B-B492-E3EDF6A94949}" type="datetimeFigureOut">
              <a:rPr lang="fr-FR" smtClean="0"/>
              <a:pPr/>
              <a:t>10/04/2017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3582B2-F8C1-4FC1-BD59-E770711346A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F640CFA4-9813-446B-B492-E3EDF6A94949}" type="datetimeFigureOut">
              <a:rPr lang="fr-FR" smtClean="0"/>
              <a:pPr/>
              <a:t>10/04/2017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843582B2-F8C1-4FC1-BD59-E770711346A2}"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640CFA4-9813-446B-B492-E3EDF6A94949}" type="datetimeFigureOut">
              <a:rPr lang="fr-FR" smtClean="0"/>
              <a:pPr/>
              <a:t>10/04/2017</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43582B2-F8C1-4FC1-BD59-E770711346A2}"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1000108"/>
            <a:ext cx="7851648" cy="2200292"/>
          </a:xfrm>
        </p:spPr>
        <p:txBody>
          <a:bodyPr>
            <a:normAutofit/>
          </a:bodyPr>
          <a:lstStyle/>
          <a:p>
            <a:pPr algn="ctr"/>
            <a:r>
              <a:rPr lang="fr-FR" sz="8800" i="1" u="sng" dirty="0" err="1" smtClean="0">
                <a:solidFill>
                  <a:schemeClr val="tx2">
                    <a:lumMod val="10000"/>
                  </a:schemeClr>
                </a:solidFill>
                <a:latin typeface="Aharoni" pitchFamily="2" charset="-79"/>
                <a:cs typeface="Aharoni" pitchFamily="2" charset="-79"/>
              </a:rPr>
              <a:t>valvulopathies</a:t>
            </a:r>
            <a:endParaRPr lang="fr-FR" sz="8800" i="1" u="sng" dirty="0">
              <a:solidFill>
                <a:schemeClr val="tx2">
                  <a:lumMod val="10000"/>
                </a:schemeClr>
              </a:solidFill>
              <a:latin typeface="Aharoni" pitchFamily="2" charset="-79"/>
              <a:cs typeface="Aharoni" pitchFamily="2" charset="-79"/>
            </a:endParaRPr>
          </a:p>
        </p:txBody>
      </p:sp>
      <p:sp>
        <p:nvSpPr>
          <p:cNvPr id="3" name="Sous-titre 2"/>
          <p:cNvSpPr>
            <a:spLocks noGrp="1"/>
          </p:cNvSpPr>
          <p:nvPr>
            <p:ph type="subTitle" idx="1"/>
          </p:nvPr>
        </p:nvSpPr>
        <p:spPr>
          <a:xfrm>
            <a:off x="533400" y="3429000"/>
            <a:ext cx="7854696" cy="928694"/>
          </a:xfrm>
        </p:spPr>
        <p:txBody>
          <a:bodyPr>
            <a:noAutofit/>
          </a:bodyPr>
          <a:lstStyle/>
          <a:p>
            <a:pPr algn="ctr"/>
            <a:r>
              <a:rPr lang="fr-FR" sz="8800" dirty="0" smtClean="0"/>
              <a:t>Cas clinique</a:t>
            </a:r>
            <a:endParaRPr lang="fr-FR" sz="8800"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895996"/>
          </a:xfrm>
        </p:spPr>
        <p:txBody>
          <a:bodyPr>
            <a:normAutofit fontScale="85000" lnSpcReduction="10000"/>
          </a:bodyPr>
          <a:lstStyle/>
          <a:p>
            <a:pPr algn="ctr"/>
            <a:endParaRPr lang="fr-FR" i="1" dirty="0" smtClean="0"/>
          </a:p>
          <a:p>
            <a:pPr algn="ctr"/>
            <a:r>
              <a:rPr lang="fr-FR" b="1" u="sng" dirty="0" smtClean="0"/>
              <a:t>Réponse 3</a:t>
            </a:r>
          </a:p>
          <a:p>
            <a:r>
              <a:rPr lang="fr-FR" i="1" dirty="0" smtClean="0"/>
              <a:t>un </a:t>
            </a:r>
            <a:r>
              <a:rPr lang="fr-FR" b="1" i="1" dirty="0" smtClean="0"/>
              <a:t>échocardiogramme Doppler</a:t>
            </a:r>
            <a:r>
              <a:rPr lang="fr-FR" i="1" dirty="0" smtClean="0"/>
              <a:t>, qui va permettre : </a:t>
            </a:r>
          </a:p>
          <a:p>
            <a:pPr>
              <a:buNone/>
            </a:pPr>
            <a:r>
              <a:rPr lang="fr-FR" i="1" dirty="0" smtClean="0"/>
              <a:t/>
            </a:r>
            <a:br>
              <a:rPr lang="fr-FR" i="1" dirty="0" smtClean="0"/>
            </a:br>
            <a:r>
              <a:rPr lang="fr-FR" i="1" dirty="0" smtClean="0"/>
              <a:t>1- de confirmer le diagnostic de RA (valves aortiques remaniées, calcifiées, s’ouvrant peu ; orifice bi ou tricuspide; HVG fréquente)</a:t>
            </a:r>
          </a:p>
          <a:p>
            <a:pPr>
              <a:buNone/>
            </a:pPr>
            <a:r>
              <a:rPr lang="fr-FR" i="1" dirty="0" smtClean="0"/>
              <a:t/>
            </a:r>
            <a:br>
              <a:rPr lang="fr-FR" i="1" dirty="0" smtClean="0"/>
            </a:br>
            <a:r>
              <a:rPr lang="fr-FR" i="1" dirty="0" smtClean="0"/>
              <a:t>2- de quantifier la sévérité du RA : mesure des gradients transvalvulaires aortiques au doppler continu et détermination de la surface valvulaire aortique en écho doppler.</a:t>
            </a:r>
            <a:br>
              <a:rPr lang="fr-FR" i="1" dirty="0" smtClean="0"/>
            </a:br>
            <a:r>
              <a:rPr lang="fr-FR" i="1" dirty="0" smtClean="0"/>
              <a:t>Un RA est considéré comme serré lorsque le gradient moyen dépasse 40 </a:t>
            </a:r>
            <a:r>
              <a:rPr lang="fr-FR" i="1" dirty="0" err="1" smtClean="0"/>
              <a:t>mmHg,v</a:t>
            </a:r>
            <a:r>
              <a:rPr lang="fr-FR" i="1" dirty="0" smtClean="0"/>
              <a:t> max sup a 4 m/s ou que la surface valvulaire aortique est inférieure à 1cm2, ou mieux à 0.60 cm²/</a:t>
            </a:r>
            <a:r>
              <a:rPr lang="fr-FR" i="1" dirty="0" err="1" smtClean="0"/>
              <a:t>m²SC</a:t>
            </a:r>
            <a:r>
              <a:rPr lang="fr-FR" i="1" dirty="0" smtClean="0"/>
              <a:t>.</a:t>
            </a:r>
          </a:p>
          <a:p>
            <a:pPr>
              <a:buNone/>
            </a:pPr>
            <a:r>
              <a:rPr lang="fr-FR" i="1" dirty="0" smtClean="0"/>
              <a:t/>
            </a:r>
            <a:br>
              <a:rPr lang="fr-FR" i="1" dirty="0" smtClean="0"/>
            </a:br>
            <a:r>
              <a:rPr lang="fr-FR" i="1" dirty="0" smtClean="0"/>
              <a:t>3- d’en préciser le retentissement : cinétique VG notamment ; pressions droites</a:t>
            </a:r>
          </a:p>
          <a:p>
            <a:endParaRPr lang="fr-FR"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i="1" dirty="0" smtClean="0"/>
              <a:t>- de préciser l’existence de lésions associées, notamment d’une insuffisance mitrale, d’une dilatation de l’aorte ascendante</a:t>
            </a:r>
          </a:p>
          <a:p>
            <a:pPr>
              <a:buNone/>
            </a:pPr>
            <a:r>
              <a:rPr lang="fr-FR" i="1" dirty="0" smtClean="0"/>
              <a:t/>
            </a:r>
            <a:br>
              <a:rPr lang="fr-FR" i="1" dirty="0" smtClean="0"/>
            </a:br>
            <a:r>
              <a:rPr lang="fr-FR" i="1" dirty="0" smtClean="0"/>
              <a:t>- d’en déterminer éventuellement l’étiologie (orifice bi ou tricuspide, importance des calcifications)</a:t>
            </a:r>
          </a:p>
          <a:p>
            <a:endParaRPr lang="fr-FR"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35480"/>
            <a:ext cx="8229600" cy="3493784"/>
          </a:xfrm>
        </p:spPr>
        <p:txBody>
          <a:bodyPr/>
          <a:lstStyle/>
          <a:p>
            <a:r>
              <a:rPr lang="fr-FR" sz="2800" dirty="0" smtClean="0"/>
              <a:t>2. Aucun autre examen n’est nécessaire pour confirmer le trouble de conduction, qui est suffisamment documenté.</a:t>
            </a:r>
          </a:p>
          <a:p>
            <a:r>
              <a:rPr lang="fr-FR" sz="2800" dirty="0" smtClean="0"/>
              <a:t>3. Vérifier l’absence de complications sérieuses du traumatisme </a:t>
            </a:r>
            <a:r>
              <a:rPr lang="fr-FR" sz="2800" dirty="0" err="1" smtClean="0"/>
              <a:t>crânio</a:t>
            </a:r>
            <a:r>
              <a:rPr lang="fr-FR" sz="2800" dirty="0" smtClean="0"/>
              <a:t>-facial : RX du crâne, scanner cérébral éventuel.</a:t>
            </a:r>
          </a:p>
          <a:p>
            <a:endParaRPr lang="fr-FR"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610244"/>
          </a:xfrm>
        </p:spPr>
        <p:txBody>
          <a:bodyPr>
            <a:normAutofit/>
          </a:bodyPr>
          <a:lstStyle/>
          <a:p>
            <a:pPr algn="ctr"/>
            <a:endParaRPr lang="fr-FR" dirty="0" smtClean="0"/>
          </a:p>
          <a:p>
            <a:pPr algn="ctr"/>
            <a:r>
              <a:rPr lang="fr-FR" b="1" u="sng" dirty="0" smtClean="0"/>
              <a:t>Réponse 4</a:t>
            </a:r>
          </a:p>
          <a:p>
            <a:r>
              <a:rPr lang="fr-FR" dirty="0" smtClean="0"/>
              <a:t>1. Remplacement valvulaire aortique (RVA) si le caractère serré du RA se trouve confirmé (RA serré symptomatique), après s’être assuré de l’opérabilité du patient.</a:t>
            </a:r>
            <a:br>
              <a:rPr lang="fr-FR" dirty="0" smtClean="0"/>
            </a:br>
            <a:r>
              <a:rPr lang="fr-FR" dirty="0" smtClean="0"/>
              <a:t>Compte tenu de l’âge du patient, une prothèse biologique  lui sera proposée, de préférence à une valve mécanique (pas de nécessité de traitement anticoagulant si le rythme est sinusal, mais durabilité moindre, donc à n’implanter qu’au-delà de 75 ans environ).</a:t>
            </a:r>
          </a:p>
          <a:p>
            <a:endParaRPr lang="fr-FR" dirty="0"/>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610244"/>
          </a:xfrm>
        </p:spPr>
        <p:txBody>
          <a:bodyPr>
            <a:normAutofit fontScale="92500" lnSpcReduction="10000"/>
          </a:bodyPr>
          <a:lstStyle/>
          <a:p>
            <a:endParaRPr lang="fr-FR" dirty="0" smtClean="0"/>
          </a:p>
          <a:p>
            <a:r>
              <a:rPr lang="fr-FR" dirty="0" smtClean="0"/>
              <a:t>2. Implantation d’un pacemaker définitif double chambre dans tous les cas, avec ou sans RVA (et que le patient soit ou non opérable de son RA).</a:t>
            </a:r>
          </a:p>
          <a:p>
            <a:endParaRPr lang="fr-FR" dirty="0" smtClean="0"/>
          </a:p>
          <a:p>
            <a:pPr>
              <a:buNone/>
            </a:pPr>
            <a:endParaRPr lang="fr-FR" dirty="0" smtClean="0"/>
          </a:p>
          <a:p>
            <a:r>
              <a:rPr lang="fr-FR" dirty="0" smtClean="0"/>
              <a:t>3. Traitement des pathologies associées : </a:t>
            </a:r>
            <a:br>
              <a:rPr lang="fr-FR" dirty="0" smtClean="0"/>
            </a:br>
            <a:r>
              <a:rPr lang="fr-FR" dirty="0" smtClean="0"/>
              <a:t>- régime hypocholestérolémiant ± statine dans un 2ème temps pour l’hypercholestérolémie si le régime est insuffisant,</a:t>
            </a:r>
            <a:br>
              <a:rPr lang="fr-FR" dirty="0" smtClean="0"/>
            </a:br>
            <a:r>
              <a:rPr lang="fr-FR" dirty="0" smtClean="0"/>
              <a:t>- rappel de vaccination </a:t>
            </a:r>
            <a:r>
              <a:rPr lang="fr-FR" dirty="0" err="1" smtClean="0"/>
              <a:t>anti-tétanique</a:t>
            </a:r>
            <a:r>
              <a:rPr lang="fr-FR" dirty="0" smtClean="0"/>
              <a:t> si le précédent date de plus de 10 ans en raison de la plaie de l’arcade sourcilière.</a:t>
            </a:r>
          </a:p>
          <a:p>
            <a:pPr>
              <a:buNone/>
            </a:pPr>
            <a:r>
              <a:rPr lang="fr-FR" dirty="0" smtClean="0"/>
              <a:t/>
            </a:r>
            <a:br>
              <a:rPr lang="fr-FR" dirty="0" smtClean="0"/>
            </a:br>
            <a:endParaRPr lang="fr-FR" dirty="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610244"/>
          </a:xfrm>
        </p:spPr>
        <p:txBody>
          <a:bodyPr>
            <a:normAutofit fontScale="92500" lnSpcReduction="10000"/>
          </a:bodyPr>
          <a:lstStyle/>
          <a:p>
            <a:pPr algn="ctr"/>
            <a:r>
              <a:rPr lang="fr-FR" b="1" u="sng" dirty="0" smtClean="0"/>
              <a:t>Réponse 4</a:t>
            </a:r>
            <a:endParaRPr lang="fr-FR" dirty="0" smtClean="0"/>
          </a:p>
          <a:p>
            <a:r>
              <a:rPr lang="fr-FR" dirty="0" smtClean="0"/>
              <a:t>Importance du bilan préopératoire ++ avant RVA, qui devra comporter :</a:t>
            </a:r>
            <a:br>
              <a:rPr lang="fr-FR" dirty="0" smtClean="0"/>
            </a:br>
            <a:r>
              <a:rPr lang="fr-FR" dirty="0" smtClean="0"/>
              <a:t>1- une coronarographie (fréquence des lésions coronaires associées, qui peuvent nécessiter des pontages : la réalisation de pontages en plus du RVA aggrave nettement la mortalité postopératoire)</a:t>
            </a:r>
          </a:p>
          <a:p>
            <a:r>
              <a:rPr lang="fr-FR" dirty="0" smtClean="0"/>
              <a:t/>
            </a:r>
            <a:br>
              <a:rPr lang="fr-FR" dirty="0" smtClean="0"/>
            </a:br>
            <a:r>
              <a:rPr lang="fr-FR" dirty="0" smtClean="0"/>
              <a:t>2- l’appréciation des grandes fonctions vitales : bilan rénal et respiratoire (une insuffisance rénale aggrave la mortalité postopératoire</a:t>
            </a:r>
          </a:p>
          <a:p>
            <a:r>
              <a:rPr lang="fr-FR" dirty="0" smtClean="0"/>
              <a:t/>
            </a:r>
            <a:br>
              <a:rPr lang="fr-FR" dirty="0" smtClean="0"/>
            </a:br>
            <a:r>
              <a:rPr lang="fr-FR" dirty="0" smtClean="0"/>
              <a:t>3- un écho doppler artériel des vaisseaux du cou et des membres inférieurs, </a:t>
            </a:r>
            <a:r>
              <a:rPr lang="fr-FR" sz="3300" dirty="0" smtClean="0"/>
              <a:t/>
            </a:r>
            <a:br>
              <a:rPr lang="fr-FR" sz="3300" dirty="0" smtClean="0"/>
            </a:br>
            <a:endParaRPr lang="fr-FR"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2800" dirty="0" smtClean="0"/>
              <a:t>4- l’appréciation de l’âge physiologique du patient, plus important que son âge réel, de son état mental, de sa motivation pour l’intervention…</a:t>
            </a:r>
          </a:p>
          <a:p>
            <a:pPr>
              <a:buNone/>
            </a:pPr>
            <a:r>
              <a:rPr lang="fr-FR" sz="2800" dirty="0" smtClean="0"/>
              <a:t/>
            </a:r>
            <a:br>
              <a:rPr lang="fr-FR" sz="2800" dirty="0" smtClean="0"/>
            </a:br>
            <a:r>
              <a:rPr lang="fr-FR" sz="2800" dirty="0" smtClean="0"/>
              <a:t>5- recherche et traitement des foyers infectieux, notamment ORL et dentaires</a:t>
            </a:r>
          </a:p>
          <a:p>
            <a:r>
              <a:rPr lang="fr-FR" sz="2800" dirty="0" smtClean="0"/>
              <a:t>Le risque opératoire global sera apprécié au mieux par l’</a:t>
            </a:r>
            <a:r>
              <a:rPr lang="fr-FR" sz="2800" dirty="0" err="1" smtClean="0"/>
              <a:t>Euroscore</a:t>
            </a:r>
            <a:endParaRPr lang="fr-FR" sz="2800" dirty="0" smtClean="0"/>
          </a:p>
          <a:p>
            <a:endParaRPr lang="fr-FR" dirty="0"/>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467368"/>
          </a:xfrm>
        </p:spPr>
        <p:txBody>
          <a:bodyPr>
            <a:normAutofit/>
          </a:bodyPr>
          <a:lstStyle/>
          <a:p>
            <a:pPr algn="ctr"/>
            <a:r>
              <a:rPr lang="fr-FR" sz="1800" b="1" u="sng" dirty="0" smtClean="0"/>
              <a:t>Réponse 5</a:t>
            </a:r>
          </a:p>
          <a:p>
            <a:endParaRPr lang="fr-FR" sz="1800" b="1" dirty="0" smtClean="0"/>
          </a:p>
          <a:p>
            <a:r>
              <a:rPr lang="fr-FR" sz="1800" b="1" dirty="0" smtClean="0"/>
              <a:t>1. Suivi de la prothèse valvulaire :</a:t>
            </a:r>
          </a:p>
          <a:p>
            <a:r>
              <a:rPr lang="fr-FR" sz="1800" dirty="0" smtClean="0"/>
              <a:t>- Séjour de réadaptation à l’effort de 3 à 4 semaines au décours de l’hospitalisation.</a:t>
            </a:r>
          </a:p>
          <a:p>
            <a:pPr>
              <a:buNone/>
            </a:pPr>
            <a:r>
              <a:rPr lang="fr-FR" sz="1800" dirty="0" smtClean="0"/>
              <a:t/>
            </a:r>
            <a:br>
              <a:rPr lang="fr-FR" sz="1800" dirty="0" smtClean="0"/>
            </a:br>
            <a:r>
              <a:rPr lang="fr-FR" sz="1800" dirty="0" smtClean="0"/>
              <a:t>- Suivi régulier, mensuel par le médecin traitant, et 1 à 2 fois par an par le cardiologue.</a:t>
            </a:r>
            <a:br>
              <a:rPr lang="fr-FR" sz="1800" dirty="0" smtClean="0"/>
            </a:br>
            <a:r>
              <a:rPr lang="fr-FR" sz="1800" dirty="0" smtClean="0"/>
              <a:t>- Le suivi sera clinique, </a:t>
            </a:r>
            <a:r>
              <a:rPr lang="fr-FR" sz="1800" dirty="0" err="1" smtClean="0"/>
              <a:t>échocardiographique</a:t>
            </a:r>
            <a:r>
              <a:rPr lang="fr-FR" sz="1800" dirty="0" smtClean="0"/>
              <a:t> et biologique :</a:t>
            </a:r>
            <a:br>
              <a:rPr lang="fr-FR" sz="1800" dirty="0" smtClean="0"/>
            </a:br>
            <a:endParaRPr lang="fr-FR" sz="1800" dirty="0" smtClean="0"/>
          </a:p>
          <a:p>
            <a:r>
              <a:rPr lang="fr-FR" sz="1800" dirty="0" smtClean="0"/>
              <a:t>- </a:t>
            </a:r>
            <a:r>
              <a:rPr lang="fr-FR" sz="1800" i="1" dirty="0" smtClean="0">
                <a:solidFill>
                  <a:srgbClr val="FF0000"/>
                </a:solidFill>
              </a:rPr>
              <a:t>Suivi clinique</a:t>
            </a:r>
            <a:r>
              <a:rPr lang="fr-FR" sz="1800" dirty="0" smtClean="0">
                <a:solidFill>
                  <a:srgbClr val="FF0000"/>
                </a:solidFill>
              </a:rPr>
              <a:t> : </a:t>
            </a:r>
            <a:r>
              <a:rPr lang="fr-FR" sz="1800" dirty="0" smtClean="0"/>
              <a:t>vérifier l’absence de récidive des symptômes, l’absence d’insuffisance cardiaque, l’auscultation de la prothèse (normale en cas de </a:t>
            </a:r>
            <a:r>
              <a:rPr lang="fr-FR" sz="1800" dirty="0" err="1" smtClean="0"/>
              <a:t>bioprothèse</a:t>
            </a:r>
            <a:r>
              <a:rPr lang="fr-FR" sz="1800" dirty="0" smtClean="0"/>
              <a:t> ; bruits métalliques de prothèse si valve mécanique; absence de souffle de régurgitation), l’absence de foyer infectieux, car le porteur de prothèse est à risque majeur d’endocardite infectieuse, quel que soit le type de prothèse.</a:t>
            </a:r>
            <a:endParaRPr lang="fr-FR" sz="1800" dirty="0"/>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538806"/>
          </a:xfrm>
        </p:spPr>
        <p:txBody>
          <a:bodyPr>
            <a:normAutofit fontScale="92500"/>
          </a:bodyPr>
          <a:lstStyle/>
          <a:p>
            <a:r>
              <a:rPr lang="fr-FR" sz="2100" dirty="0" smtClean="0"/>
              <a:t/>
            </a:r>
            <a:br>
              <a:rPr lang="fr-FR" sz="2100" dirty="0" smtClean="0"/>
            </a:br>
            <a:r>
              <a:rPr lang="fr-FR" sz="2100" dirty="0" smtClean="0">
                <a:solidFill>
                  <a:srgbClr val="FF0000"/>
                </a:solidFill>
              </a:rPr>
              <a:t>- </a:t>
            </a:r>
            <a:r>
              <a:rPr lang="fr-FR" sz="2100" i="1" dirty="0" smtClean="0">
                <a:solidFill>
                  <a:srgbClr val="FF0000"/>
                </a:solidFill>
              </a:rPr>
              <a:t>Suivi </a:t>
            </a:r>
            <a:r>
              <a:rPr lang="fr-FR" sz="2100" i="1" dirty="0" err="1" smtClean="0">
                <a:solidFill>
                  <a:srgbClr val="FF0000"/>
                </a:solidFill>
              </a:rPr>
              <a:t>échocardiographique</a:t>
            </a:r>
            <a:r>
              <a:rPr lang="fr-FR" sz="2100" dirty="0" smtClean="0">
                <a:solidFill>
                  <a:srgbClr val="FF0000"/>
                </a:solidFill>
              </a:rPr>
              <a:t> : </a:t>
            </a:r>
            <a:r>
              <a:rPr lang="fr-FR" sz="2100" dirty="0" smtClean="0"/>
              <a:t>c’est l’écho du 3ème mois </a:t>
            </a:r>
            <a:r>
              <a:rPr lang="fr-FR" sz="2100" dirty="0" err="1" smtClean="0"/>
              <a:t>post-opératoire</a:t>
            </a:r>
            <a:r>
              <a:rPr lang="fr-FR" sz="2100" dirty="0" smtClean="0"/>
              <a:t> qui servira d’examen de référence, le patient devant toujours être son propre témoin. Ensuite, une échographie </a:t>
            </a:r>
            <a:r>
              <a:rPr lang="fr-FR" sz="2100" dirty="0" err="1" smtClean="0"/>
              <a:t>transthoracique</a:t>
            </a:r>
            <a:r>
              <a:rPr lang="fr-FR" sz="2100" dirty="0" smtClean="0"/>
              <a:t> est préconisée tous les 2 ans; les examens sont ensuite rapprochés, tous les 6 mois environ, lorsque la </a:t>
            </a:r>
            <a:r>
              <a:rPr lang="fr-FR" sz="2100" dirty="0" err="1" smtClean="0"/>
              <a:t>bioprothèse</a:t>
            </a:r>
            <a:r>
              <a:rPr lang="fr-FR" sz="2100" dirty="0" smtClean="0"/>
              <a:t> atteint 7 ans en raison du risque de dégénérescence (recommandations de la Société Française de Cardiologie).</a:t>
            </a:r>
          </a:p>
          <a:p>
            <a:r>
              <a:rPr lang="fr-FR" dirty="0" smtClean="0"/>
              <a:t/>
            </a:r>
            <a:br>
              <a:rPr lang="fr-FR" dirty="0" smtClean="0"/>
            </a:br>
            <a:r>
              <a:rPr lang="fr-FR" dirty="0" smtClean="0">
                <a:solidFill>
                  <a:srgbClr val="FF0000"/>
                </a:solidFill>
              </a:rPr>
              <a:t>-</a:t>
            </a:r>
            <a:r>
              <a:rPr lang="fr-FR" sz="2200" dirty="0" smtClean="0">
                <a:solidFill>
                  <a:srgbClr val="FF0000"/>
                </a:solidFill>
              </a:rPr>
              <a:t> </a:t>
            </a:r>
            <a:r>
              <a:rPr lang="fr-FR" sz="2200" i="1" dirty="0" smtClean="0">
                <a:solidFill>
                  <a:srgbClr val="FF0000"/>
                </a:solidFill>
              </a:rPr>
              <a:t>Suivi biologique</a:t>
            </a:r>
            <a:r>
              <a:rPr lang="fr-FR" sz="2200" dirty="0" smtClean="0">
                <a:solidFill>
                  <a:srgbClr val="FF0000"/>
                </a:solidFill>
              </a:rPr>
              <a:t> : </a:t>
            </a:r>
            <a:r>
              <a:rPr lang="fr-FR" sz="2200" dirty="0" smtClean="0"/>
              <a:t>en cas de </a:t>
            </a:r>
            <a:r>
              <a:rPr lang="fr-FR" sz="2200" dirty="0" err="1" smtClean="0"/>
              <a:t>bioprothèse</a:t>
            </a:r>
            <a:r>
              <a:rPr lang="fr-FR" sz="2200" dirty="0" smtClean="0"/>
              <a:t>, et en l’absence d’autre indication d’anticoagulant, le traitement par anti-vitamine K sera limité à 3 mois. En cas de prothèse mécanique, le traitement AVK est à poursuive à vie, sans aucune interruption, avec un objectif d’INR de 2 à 3.</a:t>
            </a:r>
          </a:p>
          <a:p>
            <a:r>
              <a:rPr lang="fr-FR" sz="2200" dirty="0" smtClean="0"/>
              <a:t> Au début du traitement, les contrôles biologiques seront effectués aussi souvent que nécessaire pour équilibrer l’INR. Lorsque l’équilibre est obtenu, un contrôle mensuel est préconisé.</a:t>
            </a:r>
            <a:r>
              <a:rPr lang="fr-FR" dirty="0" smtClean="0"/>
              <a:t/>
            </a:r>
            <a:br>
              <a:rPr lang="fr-FR" dirty="0" smtClean="0"/>
            </a:br>
            <a:endParaRPr lang="fr-FR" dirty="0"/>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142984"/>
            <a:ext cx="8229600" cy="5038740"/>
          </a:xfrm>
        </p:spPr>
        <p:txBody>
          <a:bodyPr/>
          <a:lstStyle/>
          <a:p>
            <a:r>
              <a:rPr lang="fr-FR" dirty="0" smtClean="0"/>
              <a:t>- Le patient devra être muni :</a:t>
            </a:r>
            <a:br>
              <a:rPr lang="fr-FR" dirty="0" smtClean="0"/>
            </a:br>
            <a:r>
              <a:rPr lang="fr-FR" dirty="0" smtClean="0"/>
              <a:t>* d’un </a:t>
            </a:r>
            <a:r>
              <a:rPr lang="fr-FR" i="1" dirty="0" smtClean="0"/>
              <a:t>carnet de porteur de prothèse</a:t>
            </a:r>
            <a:r>
              <a:rPr lang="fr-FR" dirty="0" smtClean="0"/>
              <a:t>, qui lui sera remis par le service de chirurgie cardiaque à la sortie, et sur lequel figurent le type et la taille de la prothèse, </a:t>
            </a:r>
            <a:br>
              <a:rPr lang="fr-FR" dirty="0" smtClean="0"/>
            </a:br>
            <a:r>
              <a:rPr lang="fr-FR" dirty="0" smtClean="0"/>
              <a:t>* d’un </a:t>
            </a:r>
            <a:r>
              <a:rPr lang="fr-FR" i="1" dirty="0" smtClean="0"/>
              <a:t>carnet de surveillance du traitement anticoagulant</a:t>
            </a:r>
            <a:r>
              <a:rPr lang="fr-FR" dirty="0" smtClean="0"/>
              <a:t>, sur lequel figurent la posologie de l’ AVK, sa nature, l’objectif d’INR et les résultats des INR,</a:t>
            </a:r>
            <a:br>
              <a:rPr lang="fr-FR" dirty="0" smtClean="0"/>
            </a:br>
            <a:r>
              <a:rPr lang="fr-FR" dirty="0" smtClean="0"/>
              <a:t>* d’une </a:t>
            </a:r>
            <a:r>
              <a:rPr lang="fr-FR" i="1" dirty="0" smtClean="0"/>
              <a:t>carte d’</a:t>
            </a:r>
            <a:r>
              <a:rPr lang="fr-FR" i="1" dirty="0" err="1" smtClean="0"/>
              <a:t>antibioprophylaxie</a:t>
            </a:r>
            <a:r>
              <a:rPr lang="fr-FR" dirty="0" smtClean="0"/>
              <a:t> destinée au chirurgien-dentiste.</a:t>
            </a:r>
          </a:p>
          <a:p>
            <a:endParaRPr lang="fr-FR"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r>
              <a:rPr lang="fr-FR" sz="7200" b="1" i="1" u="sng" dirty="0" smtClean="0">
                <a:latin typeface="Batang" pitchFamily="18" charset="-127"/>
                <a:ea typeface="Batang" pitchFamily="18" charset="-127"/>
              </a:rPr>
              <a:t>Cas clinique n ° 1</a:t>
            </a:r>
            <a:endParaRPr lang="fr-FR" sz="7200" b="1" i="1" u="sng" dirty="0">
              <a:latin typeface="Batang" pitchFamily="18" charset="-127"/>
              <a:ea typeface="Batang" pitchFamily="18" charset="-127"/>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181616"/>
          </a:xfrm>
        </p:spPr>
        <p:txBody>
          <a:bodyPr>
            <a:normAutofit lnSpcReduction="10000"/>
          </a:bodyPr>
          <a:lstStyle/>
          <a:p>
            <a:r>
              <a:rPr lang="fr-FR" b="1" dirty="0" smtClean="0"/>
              <a:t>2. Suivi du stimulateur cardiaque :</a:t>
            </a:r>
          </a:p>
          <a:p>
            <a:r>
              <a:rPr lang="fr-FR" dirty="0" smtClean="0"/>
              <a:t>- Le premier contrôle du pacemaker doit être effectué le lendemain de l’implantation, ou tout au moins avant la sortie de l’hôpital</a:t>
            </a:r>
            <a:br>
              <a:rPr lang="fr-FR" dirty="0" smtClean="0"/>
            </a:br>
            <a:r>
              <a:rPr lang="fr-FR" dirty="0" smtClean="0"/>
              <a:t/>
            </a:r>
            <a:br>
              <a:rPr lang="fr-FR" dirty="0" smtClean="0"/>
            </a:br>
            <a:r>
              <a:rPr lang="fr-FR" dirty="0" smtClean="0"/>
              <a:t>- Le contrôle ultérieur sera fait environ 1 mois après l’implantation par le cardiologue, puis tous les 6 mois.</a:t>
            </a:r>
          </a:p>
          <a:p>
            <a:r>
              <a:rPr lang="fr-FR" dirty="0" smtClean="0"/>
              <a:t>- Les stimulateurs actuels (boîtiers) ont une durée de vie de 7 à 1O ans, au-delà de quoi le boîtier doit être remplacé.</a:t>
            </a:r>
          </a:p>
          <a:p>
            <a:r>
              <a:rPr lang="fr-FR" b="1" dirty="0" smtClean="0"/>
              <a:t>3. Suivi des autres problèmes :</a:t>
            </a:r>
          </a:p>
          <a:p>
            <a:r>
              <a:rPr lang="fr-FR" dirty="0" smtClean="0"/>
              <a:t>- En particulier de l’hypercholestérolémie sous traitement.</a:t>
            </a:r>
          </a:p>
          <a:p>
            <a:endParaRPr lang="fr-FR" dirty="0"/>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v.PNG"/>
          <p:cNvPicPr>
            <a:picLocks noGrp="1" noChangeAspect="1"/>
          </p:cNvPicPr>
          <p:nvPr>
            <p:ph idx="1"/>
          </p:nvPr>
        </p:nvPicPr>
        <p:blipFill>
          <a:blip r:embed="rId2"/>
          <a:stretch>
            <a:fillRect/>
          </a:stretch>
        </p:blipFill>
        <p:spPr>
          <a:xfrm>
            <a:off x="0" y="642918"/>
            <a:ext cx="9144000" cy="6215082"/>
          </a:xfrm>
        </p:spPr>
      </p:pic>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Capture.PNG"/>
          <p:cNvPicPr>
            <a:picLocks noGrp="1" noChangeAspect="1"/>
          </p:cNvPicPr>
          <p:nvPr>
            <p:ph idx="1"/>
          </p:nvPr>
        </p:nvPicPr>
        <p:blipFill>
          <a:blip r:embed="rId2"/>
          <a:stretch>
            <a:fillRect/>
          </a:stretch>
        </p:blipFill>
        <p:spPr>
          <a:xfrm>
            <a:off x="0" y="0"/>
            <a:ext cx="9143999" cy="6858000"/>
          </a:xfrm>
        </p:spPr>
      </p:pic>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f.PNG"/>
          <p:cNvPicPr>
            <a:picLocks noGrp="1" noChangeAspect="1"/>
          </p:cNvPicPr>
          <p:nvPr>
            <p:ph idx="1"/>
          </p:nvPr>
        </p:nvPicPr>
        <p:blipFill>
          <a:blip r:embed="rId2"/>
          <a:stretch>
            <a:fillRect/>
          </a:stretch>
        </p:blipFill>
        <p:spPr>
          <a:xfrm>
            <a:off x="0" y="785794"/>
            <a:ext cx="9144000" cy="6072206"/>
          </a:xfrm>
        </p:spPr>
      </p:pic>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g.PNG"/>
          <p:cNvPicPr>
            <a:picLocks noGrp="1" noChangeAspect="1"/>
          </p:cNvPicPr>
          <p:nvPr>
            <p:ph idx="1"/>
          </p:nvPr>
        </p:nvPicPr>
        <p:blipFill>
          <a:blip r:embed="rId2"/>
          <a:stretch>
            <a:fillRect/>
          </a:stretch>
        </p:blipFill>
        <p:spPr>
          <a:xfrm>
            <a:off x="0" y="1857364"/>
            <a:ext cx="9144000" cy="6463728"/>
          </a:xfrm>
        </p:spPr>
      </p:pic>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6.PNG"/>
          <p:cNvPicPr>
            <a:picLocks noGrp="1" noChangeAspect="1"/>
          </p:cNvPicPr>
          <p:nvPr>
            <p:ph idx="1"/>
          </p:nvPr>
        </p:nvPicPr>
        <p:blipFill>
          <a:blip r:embed="rId2"/>
          <a:stretch>
            <a:fillRect/>
          </a:stretch>
        </p:blipFill>
        <p:spPr>
          <a:xfrm>
            <a:off x="0" y="0"/>
            <a:ext cx="9358346" cy="6857999"/>
          </a:xfrm>
        </p:spPr>
      </p:pic>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idx="1"/>
          </p:nvPr>
        </p:nvSpPr>
        <p:spPr/>
        <p:txBody>
          <a:bodyPr>
            <a:normAutofit/>
          </a:bodyPr>
          <a:lstStyle/>
          <a:p>
            <a:pPr algn="ctr"/>
            <a:r>
              <a:rPr lang="fr-FR" sz="7200" b="1" i="1" u="sng" dirty="0" smtClean="0">
                <a:latin typeface="Batang" pitchFamily="18" charset="-127"/>
                <a:ea typeface="Batang" pitchFamily="18" charset="-127"/>
              </a:rPr>
              <a:t>Cas clinique n°2</a:t>
            </a:r>
            <a:endParaRPr lang="fr-FR" sz="7200" b="1" i="1" u="sng" dirty="0">
              <a:latin typeface="Batang" pitchFamily="18" charset="-127"/>
              <a:ea typeface="Batang" pitchFamily="18" charset="-127"/>
            </a:endParaRPr>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181616"/>
          </a:xfrm>
        </p:spPr>
        <p:txBody>
          <a:bodyPr/>
          <a:lstStyle/>
          <a:p>
            <a:r>
              <a:rPr lang="fr-FR" dirty="0" smtClean="0"/>
              <a:t>Madame G…, âgée de 64 ans, consulte en semi urgence en raison d’une dyspnée d’apparition récente, 3 semaines auparavant, et qui va progressivement croissant.</a:t>
            </a:r>
            <a:br>
              <a:rPr lang="fr-FR" dirty="0" smtClean="0"/>
            </a:br>
            <a:r>
              <a:rPr lang="fr-FR" dirty="0" smtClean="0"/>
              <a:t>Cette dyspnée est apparue alors que la patiente nageait à la piscine. Elle a ressenti brutalement une douleur thoracique, puis s’est sentie dyspnéique. Depuis lors, sa dyspnée s’accentue peu à peu et la gêne maintenant dans les efforts de la vie courante.</a:t>
            </a:r>
            <a:endParaRPr lang="fr-FR" dirty="0"/>
          </a:p>
        </p:txBody>
      </p:sp>
    </p:spTree>
  </p:cSld>
  <p:clrMapOvr>
    <a:masterClrMapping/>
  </p:clrMapOvr>
  <p:transition>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642918"/>
            <a:ext cx="8572560" cy="5681682"/>
          </a:xfrm>
        </p:spPr>
        <p:txBody>
          <a:bodyPr>
            <a:normAutofit lnSpcReduction="10000"/>
          </a:bodyPr>
          <a:lstStyle/>
          <a:p>
            <a:r>
              <a:rPr lang="fr-FR" dirty="0" smtClean="0"/>
              <a:t>Dans ses antécédents, on relève : </a:t>
            </a:r>
            <a:br>
              <a:rPr lang="fr-FR" dirty="0" smtClean="0"/>
            </a:br>
            <a:r>
              <a:rPr lang="fr-FR" dirty="0" smtClean="0"/>
              <a:t>- une HTA traitée par un inhibiteur calcique</a:t>
            </a:r>
            <a:br>
              <a:rPr lang="fr-FR" dirty="0" smtClean="0"/>
            </a:br>
            <a:r>
              <a:rPr lang="fr-FR" dirty="0" smtClean="0"/>
              <a:t>- une phlébite du post-partum à l’âge de 32 ans</a:t>
            </a:r>
            <a:br>
              <a:rPr lang="fr-FR" dirty="0" smtClean="0"/>
            </a:br>
            <a:r>
              <a:rPr lang="fr-FR" dirty="0" smtClean="0"/>
              <a:t>- la notion d’un souffle cardiaque signalé il y a quelques années, non suivi</a:t>
            </a:r>
            <a:br>
              <a:rPr lang="fr-FR" dirty="0" smtClean="0"/>
            </a:br>
            <a:r>
              <a:rPr lang="fr-FR" dirty="0" smtClean="0"/>
              <a:t>- une cholécystectomie il y a 6 ans.</a:t>
            </a:r>
          </a:p>
          <a:p>
            <a:endParaRPr lang="fr-FR" dirty="0" smtClean="0"/>
          </a:p>
          <a:p>
            <a:r>
              <a:rPr lang="fr-FR" dirty="0" smtClean="0"/>
              <a:t>A l’examen, la patiente est en bon état général, apyrétique, non dyspnéique au repos. Elle pèse 65 kg pour 1.62m. Son auscultation révèle un souffle </a:t>
            </a:r>
            <a:r>
              <a:rPr lang="fr-FR" dirty="0" err="1" smtClean="0"/>
              <a:t>holosystolique</a:t>
            </a:r>
            <a:r>
              <a:rPr lang="fr-FR" dirty="0" smtClean="0"/>
              <a:t> 4/6 </a:t>
            </a:r>
            <a:r>
              <a:rPr lang="fr-FR" dirty="0" err="1" smtClean="0"/>
              <a:t>apexo</a:t>
            </a:r>
            <a:r>
              <a:rPr lang="fr-FR" dirty="0" smtClean="0"/>
              <a:t>-axillaire, en jet de vapeur, irradiant le long du bord sternal gauche. Elle n’a pas de signes d’insuffisance ventriculaire gauche, ni droite. Toutes les artères périphériques sont perçues. La TA est à 130/85 </a:t>
            </a:r>
            <a:r>
              <a:rPr lang="fr-FR" dirty="0" err="1" smtClean="0"/>
              <a:t>mmHg</a:t>
            </a:r>
            <a:r>
              <a:rPr lang="fr-FR" dirty="0" smtClean="0"/>
              <a:t>.</a:t>
            </a:r>
          </a:p>
          <a:p>
            <a:endParaRPr lang="fr-FR" dirty="0"/>
          </a:p>
        </p:txBody>
      </p:sp>
    </p:spTree>
  </p:cSld>
  <p:clrMapOvr>
    <a:masterClrMapping/>
  </p:clrMapOvr>
  <p:transition>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85860"/>
            <a:ext cx="8229600" cy="3000396"/>
          </a:xfrm>
        </p:spPr>
        <p:txBody>
          <a:bodyPr/>
          <a:lstStyle/>
          <a:p>
            <a:r>
              <a:rPr lang="fr-FR" dirty="0" smtClean="0"/>
              <a:t>L’ ECG, en rythme sinusal à 85/mn, est dans les limites de la normale.</a:t>
            </a:r>
          </a:p>
          <a:p>
            <a:r>
              <a:rPr lang="fr-FR" dirty="0" smtClean="0"/>
              <a:t>Le cliché de thorax révèle un cœur de taille normale, avec ICT à 0.52. Les artères pulmonaires sont modérément dilatées dans les hiles. Il existe une accentuation de la trame vasculaire pulmonaire.</a:t>
            </a:r>
          </a:p>
          <a:p>
            <a:endParaRPr lang="fr-FR" dirty="0"/>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428604"/>
            <a:ext cx="8501122" cy="6072230"/>
          </a:xfrm>
        </p:spPr>
        <p:txBody>
          <a:bodyPr>
            <a:normAutofit/>
          </a:bodyPr>
          <a:lstStyle/>
          <a:p>
            <a:pPr>
              <a:buNone/>
            </a:pPr>
            <a:endParaRPr lang="fr-FR" dirty="0" smtClean="0"/>
          </a:p>
          <a:p>
            <a:pPr>
              <a:buNone/>
            </a:pPr>
            <a:r>
              <a:rPr lang="fr-FR" dirty="0" smtClean="0"/>
              <a:t>Monsieur  XY, </a:t>
            </a:r>
            <a:r>
              <a:rPr lang="fr-FR" dirty="0"/>
              <a:t>âgé de 75 ans, est hospitalisé en urgence au décours d’une </a:t>
            </a:r>
            <a:r>
              <a:rPr lang="fr-FR" dirty="0" smtClean="0"/>
              <a:t>syncope, </a:t>
            </a:r>
            <a:r>
              <a:rPr lang="fr-FR" dirty="0"/>
              <a:t>avec chute, </a:t>
            </a:r>
            <a:r>
              <a:rPr lang="fr-FR" dirty="0" smtClean="0"/>
              <a:t>survenue </a:t>
            </a:r>
            <a:r>
              <a:rPr lang="fr-FR" dirty="0"/>
              <a:t>dans la rue alors qu’il courait pour prendre le bus</a:t>
            </a:r>
            <a:r>
              <a:rPr lang="fr-FR" dirty="0" smtClean="0"/>
              <a:t>.</a:t>
            </a:r>
          </a:p>
          <a:p>
            <a:r>
              <a:rPr lang="fr-FR" i="1" dirty="0" smtClean="0"/>
              <a:t>Antécédents </a:t>
            </a:r>
            <a:r>
              <a:rPr lang="fr-FR" i="1" dirty="0"/>
              <a:t>:</a:t>
            </a:r>
            <a:r>
              <a:rPr lang="fr-FR" dirty="0"/>
              <a:t> </a:t>
            </a:r>
            <a:br>
              <a:rPr lang="fr-FR" dirty="0"/>
            </a:br>
            <a:r>
              <a:rPr lang="fr-FR" dirty="0"/>
              <a:t>- Souffle cardiaque connu, non </a:t>
            </a:r>
            <a:r>
              <a:rPr lang="fr-FR" dirty="0" smtClean="0"/>
              <a:t>suivi.</a:t>
            </a:r>
            <a:r>
              <a:rPr lang="fr-FR" dirty="0"/>
              <a:t/>
            </a:r>
            <a:br>
              <a:rPr lang="fr-FR" dirty="0"/>
            </a:br>
            <a:r>
              <a:rPr lang="fr-FR" dirty="0"/>
              <a:t>- Hypercholestérolémie à </a:t>
            </a:r>
            <a:r>
              <a:rPr lang="fr-FR" dirty="0" smtClean="0"/>
              <a:t>2.60 g/l</a:t>
            </a:r>
            <a:r>
              <a:rPr lang="fr-FR" dirty="0"/>
              <a:t>, non </a:t>
            </a:r>
            <a:r>
              <a:rPr lang="fr-FR" dirty="0" smtClean="0"/>
              <a:t>traitée.</a:t>
            </a:r>
            <a:r>
              <a:rPr lang="fr-FR" dirty="0"/>
              <a:t/>
            </a:r>
            <a:br>
              <a:rPr lang="fr-FR" dirty="0"/>
            </a:br>
            <a:r>
              <a:rPr lang="fr-FR" dirty="0"/>
              <a:t>- Cholécystectomie pour lithiase</a:t>
            </a:r>
            <a:r>
              <a:rPr lang="fr-FR" dirty="0" smtClean="0"/>
              <a:t>.</a:t>
            </a:r>
          </a:p>
          <a:p>
            <a:r>
              <a:rPr lang="fr-FR" sz="2800" i="1" dirty="0" smtClean="0"/>
              <a:t>A l’admission</a:t>
            </a:r>
            <a:r>
              <a:rPr lang="fr-FR" sz="2800" dirty="0" smtClean="0"/>
              <a:t>, le patient est parfaitement conscient et bien orienté. Il est en bon état général et demeure actif pour son âge. Il pèse 80 kg pour 1.70m. Il a une plaie de l’arcade sourcilière gauche consécutive à la chute.</a:t>
            </a:r>
          </a:p>
          <a:p>
            <a:endParaRPr lang="fr-FR" dirty="0"/>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538806"/>
          </a:xfrm>
        </p:spPr>
        <p:txBody>
          <a:bodyPr>
            <a:normAutofit fontScale="92500" lnSpcReduction="20000"/>
          </a:bodyPr>
          <a:lstStyle/>
          <a:p>
            <a:pPr>
              <a:buNone/>
            </a:pPr>
            <a:r>
              <a:rPr lang="fr-FR" b="1" dirty="0" smtClean="0"/>
              <a:t> </a:t>
            </a:r>
            <a:r>
              <a:rPr lang="fr-FR" dirty="0" smtClean="0"/>
              <a:t/>
            </a:r>
            <a:br>
              <a:rPr lang="fr-FR" dirty="0" smtClean="0"/>
            </a:br>
            <a:r>
              <a:rPr lang="fr-FR" dirty="0" smtClean="0"/>
              <a:t>Quel(s) diagnostic(s) évoquez-vous chez cette patiente ?  Justifiez votre réponse.</a:t>
            </a:r>
          </a:p>
          <a:p>
            <a:endParaRPr lang="fr-FR" dirty="0" smtClean="0"/>
          </a:p>
          <a:p>
            <a:r>
              <a:rPr lang="fr-FR" dirty="0" smtClean="0"/>
              <a:t>Quel(s) examen(s) allez-vous demander pour le confirmer ?</a:t>
            </a:r>
          </a:p>
          <a:p>
            <a:r>
              <a:rPr lang="fr-FR" dirty="0" smtClean="0"/>
              <a:t>Quels en seraient, a priori, les résultats ?</a:t>
            </a:r>
          </a:p>
          <a:p>
            <a:endParaRPr lang="fr-FR" dirty="0" smtClean="0"/>
          </a:p>
          <a:p>
            <a:r>
              <a:rPr lang="fr-FR" dirty="0" smtClean="0"/>
              <a:t> Comment expliquez-vous l’irradiation ascendante du souffle ? </a:t>
            </a:r>
          </a:p>
          <a:p>
            <a:endParaRPr lang="fr-FR" dirty="0" smtClean="0"/>
          </a:p>
          <a:p>
            <a:r>
              <a:rPr lang="fr-FR" dirty="0" smtClean="0"/>
              <a:t>Quel traitement allez-vous prescrire dans l’immédiat ?</a:t>
            </a:r>
          </a:p>
          <a:p>
            <a:endParaRPr lang="fr-FR" dirty="0" smtClean="0"/>
          </a:p>
          <a:p>
            <a:pPr>
              <a:buNone/>
            </a:pPr>
            <a:r>
              <a:rPr lang="fr-FR" dirty="0" smtClean="0"/>
              <a:t>Quelle(s) mesure(s) thérapeutique(s) allez-vous proposer ultérieurement ?</a:t>
            </a:r>
            <a:br>
              <a:rPr lang="fr-FR" dirty="0" smtClean="0"/>
            </a:br>
            <a:endParaRPr lang="fr-FR" dirty="0"/>
          </a:p>
        </p:txBody>
      </p:sp>
    </p:spTree>
  </p:cSld>
  <p:clrMapOvr>
    <a:masterClrMapping/>
  </p:clrMapOvr>
  <p:transition>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643602"/>
          </a:xfrm>
        </p:spPr>
        <p:txBody>
          <a:bodyPr>
            <a:normAutofit lnSpcReduction="10000"/>
          </a:bodyPr>
          <a:lstStyle/>
          <a:p>
            <a:pPr algn="ctr"/>
            <a:r>
              <a:rPr lang="fr-FR" b="1" i="1" u="sng" dirty="0" smtClean="0"/>
              <a:t>reponse1</a:t>
            </a:r>
          </a:p>
          <a:p>
            <a:r>
              <a:rPr lang="fr-FR" i="1" dirty="0" smtClean="0"/>
              <a:t>Insuffisance mitrale (IM) aiguë</a:t>
            </a:r>
            <a:r>
              <a:rPr lang="fr-FR" dirty="0" smtClean="0"/>
              <a:t>, évoquée sur :</a:t>
            </a:r>
            <a:br>
              <a:rPr lang="fr-FR" dirty="0" smtClean="0"/>
            </a:br>
            <a:r>
              <a:rPr lang="fr-FR" dirty="0" smtClean="0"/>
              <a:t>- les caractéristiques du souffle (</a:t>
            </a:r>
            <a:r>
              <a:rPr lang="fr-FR" dirty="0" err="1" smtClean="0"/>
              <a:t>holosystolique</a:t>
            </a:r>
            <a:r>
              <a:rPr lang="fr-FR" dirty="0" smtClean="0"/>
              <a:t>, </a:t>
            </a:r>
            <a:r>
              <a:rPr lang="fr-FR" dirty="0" err="1" smtClean="0"/>
              <a:t>apexo</a:t>
            </a:r>
            <a:r>
              <a:rPr lang="fr-FR" dirty="0" smtClean="0"/>
              <a:t>-axillaire, en jet de vapeur…) évoquent une IM</a:t>
            </a:r>
            <a:br>
              <a:rPr lang="fr-FR" dirty="0" smtClean="0"/>
            </a:br>
            <a:r>
              <a:rPr lang="fr-FR" dirty="0" smtClean="0"/>
              <a:t>- la survenue brutale, accompagnée de douleurs thoraciques et de symptômes d’évolution rapide évoque une forme aiguë</a:t>
            </a:r>
            <a:br>
              <a:rPr lang="fr-FR" dirty="0" smtClean="0"/>
            </a:br>
            <a:r>
              <a:rPr lang="fr-FR" dirty="0" smtClean="0"/>
              <a:t>- la persistance du rythme sinusal et l’absence de cardiomégalie radiologique plaident également en faveur d’une forme aiguë</a:t>
            </a:r>
            <a:br>
              <a:rPr lang="fr-FR" dirty="0" smtClean="0"/>
            </a:br>
            <a:r>
              <a:rPr lang="fr-FR" dirty="0" smtClean="0"/>
              <a:t>- l’existence d’un souffle antérieurement évoque un « prolapsus » mitral préexistant, compliqué de rupture de cordages récente.</a:t>
            </a:r>
            <a:br>
              <a:rPr lang="fr-FR" dirty="0" smtClean="0"/>
            </a:br>
            <a:endParaRPr lang="fr-FR" dirty="0" smtClean="0"/>
          </a:p>
          <a:p>
            <a:endParaRPr lang="fr-FR" dirty="0"/>
          </a:p>
        </p:txBody>
      </p:sp>
    </p:spTree>
  </p:cSld>
  <p:clrMapOvr>
    <a:masterClrMapping/>
  </p:clrMapOvr>
  <p:transition>
    <p:wedg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4286280"/>
          </a:xfrm>
        </p:spPr>
        <p:txBody>
          <a:bodyPr>
            <a:normAutofit lnSpcReduction="10000"/>
          </a:bodyPr>
          <a:lstStyle/>
          <a:p>
            <a:pPr algn="ctr"/>
            <a:r>
              <a:rPr lang="fr-FR" b="1" i="1" u="sng" dirty="0" err="1" smtClean="0"/>
              <a:t>Reponse</a:t>
            </a:r>
            <a:r>
              <a:rPr lang="fr-FR" b="1" i="1" u="sng" dirty="0" smtClean="0"/>
              <a:t> 2</a:t>
            </a:r>
          </a:p>
          <a:p>
            <a:r>
              <a:rPr lang="fr-FR" dirty="0" smtClean="0"/>
              <a:t>- un échocardiogramme </a:t>
            </a:r>
            <a:r>
              <a:rPr lang="fr-FR" dirty="0" err="1" smtClean="0"/>
              <a:t>transthoracique</a:t>
            </a:r>
            <a:r>
              <a:rPr lang="fr-FR" dirty="0" smtClean="0"/>
              <a:t> (ETT) et éventuellement </a:t>
            </a:r>
            <a:r>
              <a:rPr lang="fr-FR" dirty="0" err="1" smtClean="0"/>
              <a:t>transœsophagien</a:t>
            </a:r>
            <a:r>
              <a:rPr lang="fr-FR" dirty="0" smtClean="0"/>
              <a:t> (ETO)</a:t>
            </a:r>
            <a:br>
              <a:rPr lang="fr-FR" dirty="0" smtClean="0"/>
            </a:br>
            <a:r>
              <a:rPr lang="fr-FR" dirty="0" smtClean="0"/>
              <a:t>- une surveillance de la courbe thermique, la réalisation d’hémocultures si la patiente est fébrile, et un bilan inflammatoire biologique</a:t>
            </a:r>
            <a:br>
              <a:rPr lang="fr-FR" dirty="0" smtClean="0"/>
            </a:br>
            <a:r>
              <a:rPr lang="fr-FR" dirty="0" smtClean="0"/>
              <a:t>- 2 dosages successifs de troponine, malgré la normalité de l’ECG, afin d’éliminer une IM ischémique, d’autant que la patiente a eu des douleurs thoraciques.</a:t>
            </a:r>
            <a:br>
              <a:rPr lang="fr-FR" dirty="0" smtClean="0"/>
            </a:br>
            <a:endParaRPr lang="fr-FR" dirty="0" smtClean="0"/>
          </a:p>
          <a:p>
            <a:endParaRPr lang="fr-FR" dirty="0"/>
          </a:p>
        </p:txBody>
      </p:sp>
    </p:spTree>
  </p:cSld>
  <p:clrMapOvr>
    <a:masterClrMapping/>
  </p:clrMapOvr>
  <p:transition>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253054"/>
          </a:xfrm>
        </p:spPr>
        <p:txBody>
          <a:bodyPr>
            <a:normAutofit/>
          </a:bodyPr>
          <a:lstStyle/>
          <a:p>
            <a:pPr algn="ctr"/>
            <a:r>
              <a:rPr lang="fr-FR" sz="2400" b="1" i="1" u="sng" dirty="0" smtClean="0"/>
              <a:t>reponse3</a:t>
            </a:r>
          </a:p>
          <a:p>
            <a:r>
              <a:rPr lang="fr-FR" sz="1800" b="1" i="1" dirty="0" smtClean="0"/>
              <a:t>1. L'écho Doppler </a:t>
            </a:r>
            <a:r>
              <a:rPr lang="fr-FR" sz="1800" i="1" dirty="0" smtClean="0"/>
              <a:t>permet de confirmer l'IM, de la quantifier, d'en préciser le retentissement, d'en déterminer le mécanisme et l'étiologie +++. L'échographie </a:t>
            </a:r>
            <a:r>
              <a:rPr lang="fr-FR" sz="1800" i="1" dirty="0" err="1" smtClean="0"/>
              <a:t>transœsophagienne</a:t>
            </a:r>
            <a:r>
              <a:rPr lang="fr-FR" sz="1800" i="1" dirty="0" smtClean="0"/>
              <a:t> est particulièrement intéressante dans ce cas.</a:t>
            </a:r>
            <a:br>
              <a:rPr lang="fr-FR" sz="1800" i="1" dirty="0" smtClean="0"/>
            </a:br>
            <a:r>
              <a:rPr lang="fr-FR" sz="1800" i="1" dirty="0" smtClean="0"/>
              <a:t/>
            </a:r>
            <a:br>
              <a:rPr lang="fr-FR" sz="1800" i="1" dirty="0" smtClean="0"/>
            </a:br>
            <a:r>
              <a:rPr lang="fr-FR" sz="1800" i="1" dirty="0" smtClean="0">
                <a:solidFill>
                  <a:srgbClr val="FF0000"/>
                </a:solidFill>
              </a:rPr>
              <a:t>a</a:t>
            </a:r>
            <a:r>
              <a:rPr lang="fr-FR" sz="1800" b="1" i="1" dirty="0" smtClean="0">
                <a:solidFill>
                  <a:srgbClr val="FF0000"/>
                </a:solidFill>
              </a:rPr>
              <a:t>- affirmation du diagnostic d'IM :</a:t>
            </a:r>
            <a:r>
              <a:rPr lang="fr-FR" sz="1800" i="1" dirty="0" smtClean="0"/>
              <a:t/>
            </a:r>
            <a:br>
              <a:rPr lang="fr-FR" sz="1800" i="1" dirty="0" smtClean="0"/>
            </a:br>
            <a:r>
              <a:rPr lang="fr-FR" sz="1800" i="1" dirty="0" smtClean="0"/>
              <a:t>Visualisation d'un flux de régurgitation systolique dans l'oreillette gauche au Doppler couleur et au Doppler pulsé ou continu.</a:t>
            </a:r>
            <a:br>
              <a:rPr lang="fr-FR" sz="1800" i="1" dirty="0" smtClean="0"/>
            </a:br>
            <a:r>
              <a:rPr lang="fr-FR" sz="1800" i="1" dirty="0" smtClean="0"/>
              <a:t/>
            </a:r>
            <a:br>
              <a:rPr lang="fr-FR" sz="1800" i="1" dirty="0" smtClean="0"/>
            </a:br>
            <a:r>
              <a:rPr lang="fr-FR" sz="1800" i="1" dirty="0" smtClean="0">
                <a:solidFill>
                  <a:srgbClr val="FF0000"/>
                </a:solidFill>
              </a:rPr>
              <a:t>b</a:t>
            </a:r>
            <a:r>
              <a:rPr lang="fr-FR" sz="1800" b="1" i="1" dirty="0" smtClean="0">
                <a:solidFill>
                  <a:srgbClr val="FF0000"/>
                </a:solidFill>
              </a:rPr>
              <a:t>- quantification de la fuite :</a:t>
            </a:r>
            <a:r>
              <a:rPr lang="fr-FR" sz="1800" i="1" dirty="0" smtClean="0"/>
              <a:t/>
            </a:r>
            <a:br>
              <a:rPr lang="fr-FR" sz="1800" i="1" dirty="0" smtClean="0"/>
            </a:br>
            <a:r>
              <a:rPr lang="fr-FR" sz="1800" i="1" dirty="0" smtClean="0"/>
              <a:t>la méthode classique de quantification, qui consiste à tenir compte de la surface du flux régurgité dans l'oreillette gauche en Doppler couleur est sujette à de nombreuses erreurs et ne doit plus être utilisée. D'autres critères plus modernes sont beaucoup plus fiables : largeur du jet régurgitant à l'origine au niveau de sa partie la plus étroite ou « </a:t>
            </a:r>
            <a:r>
              <a:rPr lang="fr-FR" sz="1800" i="1" dirty="0" err="1" smtClean="0"/>
              <a:t>vena</a:t>
            </a:r>
            <a:r>
              <a:rPr lang="fr-FR" sz="1800" i="1" dirty="0" smtClean="0"/>
              <a:t> contracta », et surtout méthode de la zone de convergence ou « PISA » ou « </a:t>
            </a:r>
            <a:r>
              <a:rPr lang="fr-FR" sz="1800" b="1" i="1" dirty="0" smtClean="0"/>
              <a:t>P</a:t>
            </a:r>
            <a:r>
              <a:rPr lang="fr-FR" sz="1800" i="1" dirty="0" smtClean="0"/>
              <a:t>roximal </a:t>
            </a:r>
            <a:r>
              <a:rPr lang="fr-FR" sz="1800" b="1" i="1" dirty="0" err="1" smtClean="0"/>
              <a:t>I</a:t>
            </a:r>
            <a:r>
              <a:rPr lang="fr-FR" sz="1800" i="1" dirty="0" err="1" smtClean="0"/>
              <a:t>sovelocity</a:t>
            </a:r>
            <a:r>
              <a:rPr lang="fr-FR" sz="1800" i="1" dirty="0" smtClean="0"/>
              <a:t> </a:t>
            </a:r>
            <a:r>
              <a:rPr lang="fr-FR" sz="1800" b="1" i="1" dirty="0" smtClean="0"/>
              <a:t>S</a:t>
            </a:r>
            <a:r>
              <a:rPr lang="fr-FR" sz="1800" i="1" dirty="0" smtClean="0"/>
              <a:t>urface </a:t>
            </a:r>
            <a:r>
              <a:rPr lang="fr-FR" sz="1800" b="1" i="1" dirty="0" smtClean="0"/>
              <a:t>A</a:t>
            </a:r>
            <a:r>
              <a:rPr lang="fr-FR" sz="1800" i="1" dirty="0" smtClean="0"/>
              <a:t>rea », qui s’intéresse non plus au jet régurgité dans l’OG, mais au jet d’IM en amont de l’orifice régurgitant …</a:t>
            </a:r>
            <a:endParaRPr lang="fr-FR" sz="1800" i="1" dirty="0"/>
          </a:p>
        </p:txBody>
      </p:sp>
    </p:spTree>
  </p:cSld>
  <p:clrMapOvr>
    <a:masterClrMapping/>
  </p:clrMapOvr>
  <p:transition>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857232"/>
            <a:ext cx="8229600" cy="5467368"/>
          </a:xfrm>
        </p:spPr>
        <p:txBody>
          <a:bodyPr>
            <a:normAutofit fontScale="92500"/>
          </a:bodyPr>
          <a:lstStyle/>
          <a:p>
            <a:endParaRPr lang="fr-FR" dirty="0" smtClean="0"/>
          </a:p>
          <a:p>
            <a:r>
              <a:rPr lang="fr-FR" sz="2100" b="1" dirty="0" smtClean="0">
                <a:solidFill>
                  <a:srgbClr val="FF0000"/>
                </a:solidFill>
              </a:rPr>
              <a:t>c- appréciation du retentissement de la fuite : </a:t>
            </a:r>
            <a:r>
              <a:rPr lang="fr-FR" sz="2100" dirty="0" smtClean="0"/>
              <a:t/>
            </a:r>
            <a:br>
              <a:rPr lang="fr-FR" sz="2100" dirty="0" smtClean="0"/>
            </a:br>
            <a:r>
              <a:rPr lang="fr-FR" sz="2100" dirty="0" smtClean="0"/>
              <a:t> la dilatation du ventricule gauche et de l'oreillette gauche est mesurée en écho TM ou bidimensionnel (diamètres et volumes). </a:t>
            </a:r>
            <a:r>
              <a:rPr lang="fr-FR" sz="2100" dirty="0" smtClean="0"/>
              <a:t>on </a:t>
            </a:r>
            <a:r>
              <a:rPr lang="fr-FR" sz="2100" dirty="0" smtClean="0"/>
              <a:t>calcule les paramètres de fonction systolique VG (pourcentage de raccourcissement, fraction d'éjection).</a:t>
            </a:r>
            <a:br>
              <a:rPr lang="fr-FR" sz="2100" dirty="0" smtClean="0"/>
            </a:br>
            <a:r>
              <a:rPr lang="fr-FR" sz="2100" dirty="0" smtClean="0"/>
              <a:t> la surveillance du diamètre </a:t>
            </a:r>
            <a:r>
              <a:rPr lang="fr-FR" sz="2100" dirty="0" err="1" smtClean="0"/>
              <a:t>télédiastolique</a:t>
            </a:r>
            <a:r>
              <a:rPr lang="fr-FR" sz="2100" dirty="0" smtClean="0"/>
              <a:t> ventriculaire gauche est utile pour le suivi.</a:t>
            </a:r>
            <a:br>
              <a:rPr lang="fr-FR" sz="2100" dirty="0" smtClean="0"/>
            </a:br>
            <a:r>
              <a:rPr lang="fr-FR" sz="2100" dirty="0" smtClean="0"/>
              <a:t> les pressions pulmonaires peuvent être mesurées au Doppler à partir d'une éventuelle fuite </a:t>
            </a:r>
            <a:r>
              <a:rPr lang="fr-FR" sz="2100" dirty="0" err="1" smtClean="0"/>
              <a:t>tricuspidienne</a:t>
            </a:r>
            <a:r>
              <a:rPr lang="fr-FR" sz="2100" dirty="0" smtClean="0"/>
              <a:t>.</a:t>
            </a:r>
            <a:br>
              <a:rPr lang="fr-FR" sz="2100" dirty="0" smtClean="0"/>
            </a:br>
            <a:r>
              <a:rPr lang="fr-FR" sz="2100" dirty="0" smtClean="0"/>
              <a:t/>
            </a:r>
            <a:br>
              <a:rPr lang="fr-FR" sz="2100" dirty="0" smtClean="0"/>
            </a:br>
            <a:r>
              <a:rPr lang="fr-FR" sz="2100" b="1" dirty="0" smtClean="0">
                <a:solidFill>
                  <a:srgbClr val="FF0000"/>
                </a:solidFill>
              </a:rPr>
              <a:t>d- mécanisme de l'IM +++ :</a:t>
            </a:r>
            <a:r>
              <a:rPr lang="fr-FR" sz="2100" dirty="0" smtClean="0"/>
              <a:t/>
            </a:r>
            <a:br>
              <a:rPr lang="fr-FR" sz="2100" dirty="0" smtClean="0"/>
            </a:br>
            <a:r>
              <a:rPr lang="fr-FR" sz="2100" dirty="0" smtClean="0"/>
              <a:t> en ETT et en ETO. L'échographie </a:t>
            </a:r>
            <a:r>
              <a:rPr lang="fr-FR" sz="2100" dirty="0" err="1" smtClean="0"/>
              <a:t>transœsophagienne</a:t>
            </a:r>
            <a:r>
              <a:rPr lang="fr-FR" sz="2100" dirty="0" smtClean="0"/>
              <a:t> est surtout utile pour préciser le mécanisme et l’étiologie de l’insuffisance mitrale. Elle est systématique lorsque l'on envisage un geste chirurgical conservateur de type plastie, dont l'ETO permettra le plus souvent de prévoir la faisabilité.</a:t>
            </a:r>
            <a:r>
              <a:rPr lang="fr-FR" dirty="0" smtClean="0"/>
              <a:t/>
            </a:r>
            <a:br>
              <a:rPr lang="fr-FR" dirty="0" smtClean="0"/>
            </a:br>
            <a:endParaRPr lang="fr-FR" dirty="0"/>
          </a:p>
        </p:txBody>
      </p:sp>
    </p:spTree>
  </p:cSld>
  <p:clrMapOvr>
    <a:masterClrMapping/>
  </p:clrMapOvr>
  <p:transition>
    <p:wedg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253054"/>
          </a:xfrm>
        </p:spPr>
        <p:txBody>
          <a:bodyPr>
            <a:normAutofit fontScale="92500" lnSpcReduction="20000"/>
          </a:bodyPr>
          <a:lstStyle/>
          <a:p>
            <a:r>
              <a:rPr lang="fr-FR" dirty="0" smtClean="0"/>
              <a:t> valves dystrophiques, parfois très épaissies, "</a:t>
            </a:r>
            <a:r>
              <a:rPr lang="fr-FR" dirty="0" err="1" smtClean="0"/>
              <a:t>myxoïdes</a:t>
            </a:r>
            <a:r>
              <a:rPr lang="fr-FR" dirty="0" smtClean="0"/>
              <a:t>", en cas de maladie de Barlow.</a:t>
            </a:r>
            <a:br>
              <a:rPr lang="fr-FR" dirty="0" smtClean="0"/>
            </a:br>
            <a:r>
              <a:rPr lang="fr-FR" dirty="0" smtClean="0"/>
              <a:t/>
            </a:r>
            <a:br>
              <a:rPr lang="fr-FR" dirty="0" smtClean="0"/>
            </a:br>
            <a:r>
              <a:rPr lang="fr-FR" dirty="0" smtClean="0"/>
              <a:t> ruptures de cordages plus probable: l'une des valves, </a:t>
            </a:r>
            <a:r>
              <a:rPr lang="fr-FR" dirty="0" smtClean="0"/>
              <a:t>souvent la </a:t>
            </a:r>
            <a:r>
              <a:rPr lang="fr-FR" dirty="0" smtClean="0"/>
              <a:t>petite valve, s'</a:t>
            </a:r>
            <a:r>
              <a:rPr lang="fr-FR" dirty="0" err="1" smtClean="0"/>
              <a:t>éversent</a:t>
            </a:r>
            <a:r>
              <a:rPr lang="fr-FR" dirty="0" smtClean="0"/>
              <a:t> complètement dans l'oreillette gauche en systole, sans aucune coaptation de son extrémité avec la grande valve ; les cordages rompus sont souvent bien visibles à l'extrémité de la valve en ETO.</a:t>
            </a:r>
          </a:p>
          <a:p>
            <a:r>
              <a:rPr lang="fr-FR" dirty="0" smtClean="0"/>
              <a:t> recherche de végétations valvulaires en cas d'endocardite infectieuse, ou zone </a:t>
            </a:r>
            <a:r>
              <a:rPr lang="fr-FR" dirty="0" err="1" smtClean="0"/>
              <a:t>akinétique</a:t>
            </a:r>
            <a:r>
              <a:rPr lang="fr-FR" dirty="0" smtClean="0"/>
              <a:t> en cas d'infarctus, peu probables dans ce cas.</a:t>
            </a:r>
            <a:br>
              <a:rPr lang="fr-FR" dirty="0" smtClean="0"/>
            </a:br>
            <a:r>
              <a:rPr lang="fr-FR" b="1" dirty="0" smtClean="0">
                <a:solidFill>
                  <a:srgbClr val="FF0000"/>
                </a:solidFill>
              </a:rPr>
              <a:t/>
            </a:r>
            <a:br>
              <a:rPr lang="fr-FR" b="1" dirty="0" smtClean="0">
                <a:solidFill>
                  <a:srgbClr val="FF0000"/>
                </a:solidFill>
              </a:rPr>
            </a:br>
            <a:r>
              <a:rPr lang="fr-FR" b="1" dirty="0" smtClean="0">
                <a:solidFill>
                  <a:srgbClr val="FF0000"/>
                </a:solidFill>
              </a:rPr>
              <a:t>e</a:t>
            </a:r>
            <a:r>
              <a:rPr lang="fr-FR" b="1" i="1" dirty="0" smtClean="0">
                <a:solidFill>
                  <a:srgbClr val="FF0000"/>
                </a:solidFill>
              </a:rPr>
              <a:t>- recherche de lésions associées :</a:t>
            </a:r>
            <a:r>
              <a:rPr lang="fr-FR" dirty="0" smtClean="0"/>
              <a:t/>
            </a:r>
            <a:br>
              <a:rPr lang="fr-FR" dirty="0" smtClean="0"/>
            </a:br>
            <a:r>
              <a:rPr lang="fr-FR" dirty="0" smtClean="0"/>
              <a:t> recherche d'une </a:t>
            </a:r>
            <a:r>
              <a:rPr lang="fr-FR" dirty="0" err="1" smtClean="0"/>
              <a:t>valvulopathie</a:t>
            </a:r>
            <a:r>
              <a:rPr lang="fr-FR" dirty="0" smtClean="0"/>
              <a:t> aortique, RA ou IA.</a:t>
            </a:r>
            <a:br>
              <a:rPr lang="fr-FR" dirty="0" smtClean="0"/>
            </a:br>
            <a:r>
              <a:rPr lang="fr-FR" dirty="0" smtClean="0"/>
              <a:t> d'une insuffisance </a:t>
            </a:r>
            <a:r>
              <a:rPr lang="fr-FR" dirty="0" err="1" smtClean="0"/>
              <a:t>tricuspidienne</a:t>
            </a:r>
            <a:r>
              <a:rPr lang="fr-FR" dirty="0" smtClean="0"/>
              <a:t>, etc.</a:t>
            </a:r>
            <a:br>
              <a:rPr lang="fr-FR" dirty="0" smtClean="0"/>
            </a:br>
            <a:endParaRPr lang="fr-FR" dirty="0" smtClean="0"/>
          </a:p>
          <a:p>
            <a:endParaRPr lang="fr-FR" dirty="0"/>
          </a:p>
        </p:txBody>
      </p:sp>
    </p:spTree>
  </p:cSld>
  <p:clrMapOvr>
    <a:masterClrMapping/>
  </p:clrMapOvr>
  <p:transition>
    <p:wedg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r>
              <a:rPr lang="fr-FR" dirty="0" smtClean="0"/>
              <a:t>2</a:t>
            </a:r>
            <a:r>
              <a:rPr lang="fr-FR" b="1" dirty="0" smtClean="0"/>
              <a:t>. Hyperthermie</a:t>
            </a:r>
            <a:r>
              <a:rPr lang="fr-FR" dirty="0" smtClean="0"/>
              <a:t>, positivité des hémocultures en l’absence d’antibiothérapie préalable et présence d’un syndrome inflammatoire biologique (élévation de la CRP, hyperleucocytose, etc.) en cas d’endocardite infectieuse à l’origine de l’IM : peu probable dans ce cas.</a:t>
            </a:r>
            <a:br>
              <a:rPr lang="fr-FR" dirty="0" smtClean="0"/>
            </a:br>
            <a:r>
              <a:rPr lang="fr-FR" dirty="0" smtClean="0"/>
              <a:t/>
            </a:r>
            <a:br>
              <a:rPr lang="fr-FR" dirty="0" smtClean="0"/>
            </a:br>
            <a:r>
              <a:rPr lang="fr-FR" dirty="0" smtClean="0"/>
              <a:t>3. </a:t>
            </a:r>
            <a:r>
              <a:rPr lang="fr-FR" b="1" dirty="0" smtClean="0"/>
              <a:t>Élévation de la troponine </a:t>
            </a:r>
            <a:r>
              <a:rPr lang="fr-FR" dirty="0" smtClean="0"/>
              <a:t>en cas de syndrome coronarien aigu responsable de l’IM, peu probable également ici.</a:t>
            </a:r>
            <a:br>
              <a:rPr lang="fr-FR" dirty="0" smtClean="0"/>
            </a:br>
            <a:endParaRPr lang="fr-FR" dirty="0"/>
          </a:p>
        </p:txBody>
      </p:sp>
    </p:spTree>
  </p:cSld>
  <p:clrMapOvr>
    <a:masterClrMapping/>
  </p:clrMapOvr>
  <p:transition>
    <p:wedg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181616"/>
          </a:xfrm>
        </p:spPr>
        <p:txBody>
          <a:bodyPr>
            <a:normAutofit/>
          </a:bodyPr>
          <a:lstStyle/>
          <a:p>
            <a:pPr algn="ctr"/>
            <a:r>
              <a:rPr lang="fr-FR" dirty="0" smtClean="0"/>
              <a:t> </a:t>
            </a:r>
            <a:r>
              <a:rPr lang="fr-FR" b="1" i="1" u="sng" dirty="0" err="1" smtClean="0"/>
              <a:t>reponse</a:t>
            </a:r>
            <a:r>
              <a:rPr lang="fr-FR" b="1" i="1" u="sng" dirty="0" smtClean="0"/>
              <a:t> 4</a:t>
            </a:r>
          </a:p>
          <a:p>
            <a:r>
              <a:rPr lang="fr-FR" dirty="0" smtClean="0"/>
              <a:t>l’irradiation ascendante du souffle  est parfois observée en cas de rupture de cordages de la valve mitrale postérieure (ou petite valve), car la fuite est excentrée, directionnelle, orientée vers le septum inter atrial et le fond de l’oreillette gauche, si bien que le souffle a une irradiation ascendante, le long du bord sternal gauche</a:t>
            </a:r>
            <a:br>
              <a:rPr lang="fr-FR" dirty="0" smtClean="0"/>
            </a:br>
            <a:r>
              <a:rPr lang="fr-FR" dirty="0" smtClean="0"/>
              <a:t>- cette particularité de l’auscultation évoque dons des ruptures de cordages de la petite valve mitrale, ce qui représente la situation la plus habituelle d’IM aiguë.</a:t>
            </a:r>
            <a:br>
              <a:rPr lang="fr-FR" dirty="0" smtClean="0"/>
            </a:br>
            <a:endParaRPr lang="fr-FR" dirty="0"/>
          </a:p>
        </p:txBody>
      </p:sp>
    </p:spTree>
  </p:cSld>
  <p:clrMapOvr>
    <a:masterClrMapping/>
  </p:clrMapOvr>
  <p:transition>
    <p:wedg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14422"/>
            <a:ext cx="8229600" cy="3714776"/>
          </a:xfrm>
        </p:spPr>
        <p:txBody>
          <a:bodyPr/>
          <a:lstStyle/>
          <a:p>
            <a:pPr algn="ctr"/>
            <a:r>
              <a:rPr lang="fr-FR" b="1" i="1" u="sng" dirty="0" err="1" smtClean="0"/>
              <a:t>Reponse</a:t>
            </a:r>
            <a:r>
              <a:rPr lang="fr-FR" b="1" i="1" u="sng" dirty="0" smtClean="0"/>
              <a:t> 5</a:t>
            </a:r>
          </a:p>
          <a:p>
            <a:r>
              <a:rPr lang="fr-FR" dirty="0" smtClean="0"/>
              <a:t>Traitement médical, associant :</a:t>
            </a:r>
            <a:br>
              <a:rPr lang="fr-FR" dirty="0" smtClean="0"/>
            </a:br>
            <a:r>
              <a:rPr lang="fr-FR" dirty="0" smtClean="0"/>
              <a:t>- vasodilatateur, type inhibiteur de l’enzyme de conversion (IEC)</a:t>
            </a:r>
            <a:br>
              <a:rPr lang="fr-FR" dirty="0" smtClean="0"/>
            </a:br>
            <a:r>
              <a:rPr lang="fr-FR" dirty="0" smtClean="0"/>
              <a:t>- diurétique, de type furosémide</a:t>
            </a:r>
            <a:br>
              <a:rPr lang="fr-FR" dirty="0" smtClean="0"/>
            </a:br>
            <a:r>
              <a:rPr lang="fr-FR" dirty="0" smtClean="0"/>
              <a:t>- un autre </a:t>
            </a:r>
            <a:r>
              <a:rPr lang="fr-FR" dirty="0" err="1" smtClean="0"/>
              <a:t>anti-hypertenseur</a:t>
            </a:r>
            <a:r>
              <a:rPr lang="fr-FR" dirty="0" smtClean="0"/>
              <a:t> si l’HTA n’est pas équilibrée par l’association IEC + diurétique</a:t>
            </a:r>
          </a:p>
          <a:p>
            <a:r>
              <a:rPr lang="fr-FR" dirty="0" smtClean="0"/>
              <a:t>Associé à la prévention de l’endocardite infectieuse.</a:t>
            </a:r>
          </a:p>
          <a:p>
            <a:endParaRPr lang="fr-FR" dirty="0"/>
          </a:p>
        </p:txBody>
      </p:sp>
    </p:spTree>
  </p:cSld>
  <p:clrMapOvr>
    <a:masterClrMapping/>
  </p:clrMapOvr>
  <p:transition>
    <p:wedg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681682"/>
          </a:xfrm>
        </p:spPr>
        <p:txBody>
          <a:bodyPr>
            <a:normAutofit/>
          </a:bodyPr>
          <a:lstStyle/>
          <a:p>
            <a:endParaRPr lang="fr-FR" dirty="0" smtClean="0"/>
          </a:p>
          <a:p>
            <a:pPr>
              <a:buNone/>
            </a:pPr>
            <a:r>
              <a:rPr lang="fr-FR" dirty="0" smtClean="0"/>
              <a:t>   </a:t>
            </a:r>
            <a:r>
              <a:rPr lang="fr-FR" sz="2000" dirty="0" smtClean="0"/>
              <a:t>Discuter d’une chirurgie rapide, car il s’agit d’une IM aiguë, probablement volumineuse (arguments : c’est le cas habituel des IM brutales par rupture de cordages + intensité du souffle systolique + importance des symptômes) et mal tolérée</a:t>
            </a:r>
          </a:p>
          <a:p>
            <a:pPr>
              <a:buNone/>
            </a:pPr>
            <a:r>
              <a:rPr lang="fr-FR" sz="2000" dirty="0" smtClean="0"/>
              <a:t/>
            </a:r>
            <a:br>
              <a:rPr lang="fr-FR" sz="2000" dirty="0" smtClean="0"/>
            </a:br>
            <a:r>
              <a:rPr lang="fr-FR" sz="2000" dirty="0" smtClean="0"/>
              <a:t>Une plastie mitrale chirurgicale sera dans toute la mesure du possible préférée à un remplacement valvulaire mitral (RVM), car les résultats à long terme en sont meilleurs, et l’incidence des complications </a:t>
            </a:r>
            <a:r>
              <a:rPr lang="fr-FR" sz="2000" dirty="0" err="1" smtClean="0"/>
              <a:t>post-opératoires</a:t>
            </a:r>
            <a:r>
              <a:rPr lang="fr-FR" sz="2000" dirty="0" smtClean="0"/>
              <a:t> bien moindre</a:t>
            </a:r>
          </a:p>
          <a:p>
            <a:endParaRPr lang="fr-FR" sz="2000" dirty="0" smtClean="0"/>
          </a:p>
          <a:p>
            <a:endParaRPr lang="fr-FR" sz="2000" dirty="0" smtClean="0"/>
          </a:p>
          <a:p>
            <a:pPr>
              <a:buNone/>
            </a:pPr>
            <a:r>
              <a:rPr lang="fr-FR" sz="2000" dirty="0" smtClean="0"/>
              <a:t>     La faisabilité d’une plastie sera précisée par l’échographie, ETT et surtout ETO, qui permettra de bien visualiser l’appareil mitral dans son ensemble et de préciser la nature et l’étendue des dégâts anatomiques</a:t>
            </a:r>
            <a:endParaRPr lang="fr-FR" sz="2000" dirty="0"/>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a:bodyPr>
          <a:lstStyle/>
          <a:p>
            <a:r>
              <a:rPr lang="fr-FR" sz="2800" dirty="0" smtClean="0"/>
              <a:t>L’auscultation révèle un souffle systolique râpeux, 3/6 de base, irradiant vers les vaisseaux du cou; le 2ème bruit est aboli. </a:t>
            </a:r>
          </a:p>
          <a:p>
            <a:pPr>
              <a:buNone/>
            </a:pPr>
            <a:endParaRPr lang="fr-FR" sz="2800" dirty="0" smtClean="0"/>
          </a:p>
          <a:p>
            <a:r>
              <a:rPr lang="fr-FR" sz="2800" dirty="0" smtClean="0"/>
              <a:t>L’examen clinique est sans particularités par ailleurs et il n’existe aucun signe d’insuffisance cardiaque. Les artères périphériques sont toutes perçues, non soufflantes</a:t>
            </a:r>
          </a:p>
          <a:p>
            <a:endParaRPr lang="fr-FR" sz="2800" dirty="0" smtClean="0"/>
          </a:p>
          <a:p>
            <a:r>
              <a:rPr lang="fr-FR" sz="2800" dirty="0" smtClean="0"/>
              <a:t>Le cliché de thorax montre un cœur de taille normale et une aorte ascendante dilatée.</a:t>
            </a:r>
            <a:endParaRPr lang="fr-FR" sz="2800" dirty="0"/>
          </a:p>
        </p:txBody>
      </p:sp>
    </p:spTree>
  </p:cSld>
  <p:clrMapOvr>
    <a:masterClrMapping/>
  </p:clrMapOvr>
  <p:transition>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85860"/>
            <a:ext cx="8229600" cy="5038740"/>
          </a:xfrm>
        </p:spPr>
        <p:txBody>
          <a:bodyPr>
            <a:normAutofit lnSpcReduction="10000"/>
          </a:bodyPr>
          <a:lstStyle/>
          <a:p>
            <a:pPr algn="ctr"/>
            <a:r>
              <a:rPr lang="fr-FR" b="1" i="1" u="sng" dirty="0" err="1" smtClean="0"/>
              <a:t>Reponse</a:t>
            </a:r>
            <a:r>
              <a:rPr lang="fr-FR" b="1" i="1" u="sng" dirty="0" smtClean="0"/>
              <a:t> 6</a:t>
            </a:r>
          </a:p>
          <a:p>
            <a:r>
              <a:rPr lang="fr-FR" dirty="0" smtClean="0"/>
              <a:t> </a:t>
            </a:r>
            <a:r>
              <a:rPr lang="fr-FR" sz="2200" dirty="0" smtClean="0"/>
              <a:t>suivi régulier, mensuel par le médecin traitant, et 1 à 2 fois par an par le cardiologue. Le suivi per le généraliste peut être ensuite espacé après plastie mitrale, lorsque le patient n’a plus de traitement anticoagulant</a:t>
            </a:r>
          </a:p>
          <a:p>
            <a:endParaRPr lang="fr-FR" sz="2200" dirty="0" smtClean="0"/>
          </a:p>
          <a:p>
            <a:pPr>
              <a:buNone/>
            </a:pPr>
            <a:r>
              <a:rPr lang="fr-FR" sz="2200" dirty="0" smtClean="0"/>
              <a:t/>
            </a:r>
            <a:br>
              <a:rPr lang="fr-FR" sz="2200" dirty="0" smtClean="0"/>
            </a:br>
            <a:r>
              <a:rPr lang="fr-FR" sz="2200" dirty="0" smtClean="0"/>
              <a:t>- le suivi sera clinique, </a:t>
            </a:r>
            <a:r>
              <a:rPr lang="fr-FR" sz="2200" dirty="0" err="1" smtClean="0"/>
              <a:t>échocardiographique</a:t>
            </a:r>
            <a:r>
              <a:rPr lang="fr-FR" sz="2200" dirty="0" smtClean="0"/>
              <a:t> et biologique :</a:t>
            </a:r>
          </a:p>
          <a:p>
            <a:pPr>
              <a:buNone/>
            </a:pPr>
            <a:r>
              <a:rPr lang="fr-FR" sz="2200" dirty="0" smtClean="0"/>
              <a:t/>
            </a:r>
            <a:br>
              <a:rPr lang="fr-FR" sz="2200" dirty="0" smtClean="0"/>
            </a:br>
            <a:r>
              <a:rPr lang="fr-FR" sz="2200" dirty="0" smtClean="0"/>
              <a:t> </a:t>
            </a:r>
            <a:r>
              <a:rPr lang="fr-FR" sz="2200" i="1" dirty="0" smtClean="0">
                <a:solidFill>
                  <a:srgbClr val="FF0000"/>
                </a:solidFill>
              </a:rPr>
              <a:t>Suivi clinique</a:t>
            </a:r>
            <a:r>
              <a:rPr lang="fr-FR" sz="2200" dirty="0" smtClean="0"/>
              <a:t> : vérifier l’absence de récidive des symptômes, l’absence d’insuffisance cardiaque, l’auscultation cardiaque de la prothèse (normale en l’absence d’IM résiduelle après plastie ou en présence d’une prothèse biologique, bruits métalliques de prothèse si valve mécanique), l’absence de foyer infectieux</a:t>
            </a:r>
            <a:br>
              <a:rPr lang="fr-FR" sz="2200" dirty="0" smtClean="0"/>
            </a:br>
            <a:endParaRPr lang="fr-FR" sz="2200" dirty="0"/>
          </a:p>
        </p:txBody>
      </p:sp>
    </p:spTree>
  </p:cSld>
  <p:clrMapOvr>
    <a:masterClrMapping/>
  </p:clrMapOvr>
  <p:transition>
    <p:wedg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467368"/>
          </a:xfrm>
        </p:spPr>
        <p:txBody>
          <a:bodyPr>
            <a:normAutofit/>
          </a:bodyPr>
          <a:lstStyle/>
          <a:p>
            <a:r>
              <a:rPr lang="fr-FR" sz="1900" dirty="0" smtClean="0"/>
              <a:t> </a:t>
            </a:r>
            <a:r>
              <a:rPr lang="fr-FR" sz="1900" i="1" dirty="0" smtClean="0">
                <a:solidFill>
                  <a:srgbClr val="FF0000"/>
                </a:solidFill>
              </a:rPr>
              <a:t>Suivi </a:t>
            </a:r>
            <a:r>
              <a:rPr lang="fr-FR" sz="1900" i="1" dirty="0" err="1" smtClean="0">
                <a:solidFill>
                  <a:srgbClr val="FF0000"/>
                </a:solidFill>
              </a:rPr>
              <a:t>échocardiographique</a:t>
            </a:r>
            <a:r>
              <a:rPr lang="fr-FR" sz="1900" dirty="0" smtClean="0">
                <a:solidFill>
                  <a:srgbClr val="FF0000"/>
                </a:solidFill>
              </a:rPr>
              <a:t> : </a:t>
            </a:r>
            <a:r>
              <a:rPr lang="fr-FR" sz="1900" dirty="0" smtClean="0"/>
              <a:t>c’est l’écho du 3ème mois </a:t>
            </a:r>
            <a:r>
              <a:rPr lang="fr-FR" sz="1900" dirty="0" err="1" smtClean="0"/>
              <a:t>post-opératoire</a:t>
            </a:r>
            <a:r>
              <a:rPr lang="fr-FR" sz="1900" dirty="0" smtClean="0"/>
              <a:t> qui servira d’examen de référence, le patient devant toujours être son propre témoin. Ensuite, une échographie </a:t>
            </a:r>
            <a:r>
              <a:rPr lang="fr-FR" sz="1900" dirty="0" err="1" smtClean="0"/>
              <a:t>transthoracique</a:t>
            </a:r>
            <a:r>
              <a:rPr lang="fr-FR" sz="1900" dirty="0" smtClean="0"/>
              <a:t> est préconisée tous les 2 ans après plastie mitrale ou prothèse mécanique. Chez les porteurs de </a:t>
            </a:r>
            <a:r>
              <a:rPr lang="fr-FR" sz="1900" dirty="0" err="1" smtClean="0"/>
              <a:t>bioprothèse</a:t>
            </a:r>
            <a:r>
              <a:rPr lang="fr-FR" sz="1900" dirty="0" smtClean="0"/>
              <a:t> au-delà de la 5ème année, les examens sont rapprochés, tous les 6 mois environ, en raison du risque de dégénérescence (Recommandations de la Société Française de Cardiologie).</a:t>
            </a:r>
            <a:br>
              <a:rPr lang="fr-FR" sz="1900" dirty="0" smtClean="0"/>
            </a:br>
            <a:endParaRPr lang="fr-FR" sz="1900" dirty="0" smtClean="0"/>
          </a:p>
          <a:p>
            <a:endParaRPr lang="fr-FR" sz="1900" dirty="0" smtClean="0"/>
          </a:p>
          <a:p>
            <a:endParaRPr lang="fr-FR" sz="1900" dirty="0" smtClean="0"/>
          </a:p>
          <a:p>
            <a:r>
              <a:rPr lang="fr-FR" sz="1900" dirty="0" smtClean="0"/>
              <a:t> </a:t>
            </a:r>
            <a:r>
              <a:rPr lang="fr-FR" sz="1900" i="1" dirty="0" smtClean="0">
                <a:solidFill>
                  <a:srgbClr val="FF0000"/>
                </a:solidFill>
              </a:rPr>
              <a:t>Suivi biologique</a:t>
            </a:r>
            <a:r>
              <a:rPr lang="fr-FR" sz="1900" dirty="0" smtClean="0">
                <a:solidFill>
                  <a:srgbClr val="FF0000"/>
                </a:solidFill>
              </a:rPr>
              <a:t> : </a:t>
            </a:r>
            <a:r>
              <a:rPr lang="fr-FR" sz="1900" dirty="0" smtClean="0"/>
              <a:t>après plastie mitrale ou mise en place d’une </a:t>
            </a:r>
            <a:r>
              <a:rPr lang="fr-FR" sz="1900" dirty="0" err="1" smtClean="0"/>
              <a:t>bioprothèse</a:t>
            </a:r>
            <a:r>
              <a:rPr lang="fr-FR" sz="1900" dirty="0" smtClean="0"/>
              <a:t>, et en l’absence d’autre indication d’anticoagulant, le traitement par anti-vitamine K sera limité à 3 mois. En cas de prothèse mécanique, le traitement AVK est à poursuive à vie, sans aucune interruption, avec un objectif d’INR de 3 à 4.5. Au début du traitement, les contrôles biologiques seront effectués aussi souvent que nécessaire pour équilibrer l’INR. Lorsque l’équilibre est obtenu, un contrôle mensuel est préconisé.</a:t>
            </a:r>
          </a:p>
          <a:p>
            <a:endParaRPr lang="fr-FR" dirty="0"/>
          </a:p>
        </p:txBody>
      </p:sp>
    </p:spTree>
  </p:cSld>
  <p:clrMapOvr>
    <a:masterClrMapping/>
  </p:clrMapOvr>
  <p:transition>
    <p:wedg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181616"/>
          </a:xfrm>
        </p:spPr>
        <p:txBody>
          <a:bodyPr>
            <a:normAutofit fontScale="85000" lnSpcReduction="20000"/>
          </a:bodyPr>
          <a:lstStyle/>
          <a:p>
            <a:r>
              <a:rPr lang="fr-FR" dirty="0" smtClean="0"/>
              <a:t> le patient devra être muni :</a:t>
            </a:r>
          </a:p>
          <a:p>
            <a:pPr>
              <a:buNone/>
            </a:pPr>
            <a:r>
              <a:rPr lang="fr-FR" dirty="0" smtClean="0"/>
              <a:t/>
            </a:r>
            <a:br>
              <a:rPr lang="fr-FR" dirty="0" smtClean="0"/>
            </a:br>
            <a:r>
              <a:rPr lang="fr-FR" dirty="0" smtClean="0"/>
              <a:t> D’un </a:t>
            </a:r>
            <a:r>
              <a:rPr lang="fr-FR" i="1" dirty="0" smtClean="0"/>
              <a:t>carnet de porteur de prothèse ou de surveillance post opératoire</a:t>
            </a:r>
            <a:r>
              <a:rPr lang="fr-FR" dirty="0" smtClean="0"/>
              <a:t>, qui lui sera remis par le service de chirurgie cardiaque à la sortie, et sur lequel figurent le type et la taille de la prothèse ou le type d’intervention réalisée, </a:t>
            </a:r>
          </a:p>
          <a:p>
            <a:pPr>
              <a:buNone/>
            </a:pPr>
            <a:r>
              <a:rPr lang="fr-FR" dirty="0" smtClean="0"/>
              <a:t/>
            </a:r>
            <a:br>
              <a:rPr lang="fr-FR" dirty="0" smtClean="0"/>
            </a:br>
            <a:r>
              <a:rPr lang="fr-FR" dirty="0" smtClean="0"/>
              <a:t> D’un </a:t>
            </a:r>
            <a:r>
              <a:rPr lang="fr-FR" i="1" dirty="0" smtClean="0"/>
              <a:t>carnet de surveillance du traitement anticoagulant</a:t>
            </a:r>
            <a:r>
              <a:rPr lang="fr-FR" dirty="0" smtClean="0"/>
              <a:t>, sur lequel figurent la posologie de l’ AVK, sa nature, l’objectif d’INR et les résultats des INR,</a:t>
            </a:r>
          </a:p>
          <a:p>
            <a:pPr>
              <a:buNone/>
            </a:pPr>
            <a:r>
              <a:rPr lang="fr-FR" dirty="0" smtClean="0"/>
              <a:t/>
            </a:r>
            <a:br>
              <a:rPr lang="fr-FR" dirty="0" smtClean="0"/>
            </a:br>
            <a:r>
              <a:rPr lang="fr-FR" dirty="0" smtClean="0"/>
              <a:t> D’une </a:t>
            </a:r>
            <a:r>
              <a:rPr lang="fr-FR" i="1" dirty="0" smtClean="0"/>
              <a:t>carte d’</a:t>
            </a:r>
            <a:r>
              <a:rPr lang="fr-FR" i="1" dirty="0" err="1" smtClean="0"/>
              <a:t>antibioprophylaxie</a:t>
            </a:r>
            <a:r>
              <a:rPr lang="fr-FR" dirty="0" smtClean="0"/>
              <a:t> destinée au chirurgien-dentiste en cas de mise en place d’une prothèse, ou d’IM résiduelle après plastie (après plastie réussie, sans fuite résiduelle, le patient n’a plus de risque particulier d’endocardite).</a:t>
            </a:r>
          </a:p>
          <a:p>
            <a:r>
              <a:rPr lang="fr-FR" dirty="0" smtClean="0"/>
              <a:t/>
            </a:r>
            <a:br>
              <a:rPr lang="fr-FR" dirty="0" smtClean="0"/>
            </a:br>
            <a:endParaRPr lang="fr-FR" dirty="0"/>
          </a:p>
        </p:txBody>
      </p:sp>
    </p:spTree>
  </p:cSld>
  <p:clrMapOvr>
    <a:masterClrMapping/>
  </p:clrMapOvr>
  <p:transition>
    <p:wedg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85800" y="609600"/>
            <a:ext cx="7772400" cy="762000"/>
          </a:xfrm>
          <a:prstGeom prst="rect">
            <a:avLst/>
          </a:prstGeom>
          <a:ln>
            <a:solidFill>
              <a:schemeClr val="accent2"/>
            </a:solidFill>
          </a:ln>
        </p:spPr>
        <p:txBody>
          <a:bodyPr vert="horz" lIns="0" rIns="0" bIns="0" anchor="b">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5000" b="1" i="0" u="none" strike="noStrike" kern="1200" cap="none" spc="0" normalizeH="0" baseline="0" noProof="0" dirty="0" smtClean="0">
                <a:ln>
                  <a:noFill/>
                </a:ln>
                <a:solidFill>
                  <a:schemeClr val="tx2">
                    <a:lumMod val="10000"/>
                  </a:schemeClr>
                </a:solidFill>
                <a:effectLst/>
                <a:uLnTx/>
                <a:uFillTx/>
                <a:latin typeface="+mj-lt"/>
                <a:ea typeface="+mj-ea"/>
                <a:cs typeface="+mj-cs"/>
              </a:rPr>
              <a:t>Classification de Carpentier</a:t>
            </a:r>
            <a:endParaRPr kumimoji="0" lang="fr-FR" sz="5000" b="1" i="0" u="none" strike="noStrike" kern="1200" cap="none" spc="0" normalizeH="0" baseline="0" noProof="0" dirty="0">
              <a:ln>
                <a:noFill/>
              </a:ln>
              <a:solidFill>
                <a:schemeClr val="tx2">
                  <a:lumMod val="10000"/>
                </a:schemeClr>
              </a:solidFill>
              <a:effectLst/>
              <a:uLnTx/>
              <a:uFillTx/>
              <a:latin typeface="+mj-lt"/>
              <a:ea typeface="+mj-ea"/>
              <a:cs typeface="+mj-cs"/>
            </a:endParaRPr>
          </a:p>
        </p:txBody>
      </p:sp>
      <p:sp>
        <p:nvSpPr>
          <p:cNvPr id="5" name="Rectangle 3"/>
          <p:cNvSpPr txBox="1">
            <a:spLocks noChangeArrowheads="1"/>
          </p:cNvSpPr>
          <p:nvPr/>
        </p:nvSpPr>
        <p:spPr>
          <a:xfrm>
            <a:off x="685800" y="1981200"/>
            <a:ext cx="7772400" cy="4114800"/>
          </a:xfrm>
          <a:prstGeom prst="rect">
            <a:avLst/>
          </a:prstGeom>
        </p:spPr>
        <p:txBody>
          <a:bodyPr vert="horz">
            <a:normAutofit lnSpcReduction="10000"/>
          </a:bodyPr>
          <a:lstStyle/>
          <a:p>
            <a:pPr marL="274320" marR="0" lvl="0" indent="-274320" algn="l" defTabSz="914400" rtl="0" eaLnBrk="1" fontAlgn="auto" latinLnBrk="0" hangingPunct="1">
              <a:lnSpc>
                <a:spcPct val="90000"/>
              </a:lnSpc>
              <a:spcBef>
                <a:spcPct val="20000"/>
              </a:spcBef>
              <a:spcAft>
                <a:spcPts val="0"/>
              </a:spcAft>
              <a:buClr>
                <a:srgbClr val="FF0000"/>
              </a:buClr>
              <a:buSzPct val="155000"/>
              <a:buFont typeface="Wingdings" pitchFamily="2" charset="2"/>
              <a:buChar char="§"/>
              <a:tabLst/>
              <a:defRPr/>
            </a:pPr>
            <a:r>
              <a:rPr kumimoji="0" lang="fr-FR" sz="2800" b="0" i="0" u="none" strike="noStrike" kern="1200" cap="none" spc="0" normalizeH="0" baseline="0" noProof="0" dirty="0" smtClean="0">
                <a:ln>
                  <a:noFill/>
                </a:ln>
                <a:solidFill>
                  <a:schemeClr val="tx2">
                    <a:lumMod val="10000"/>
                  </a:schemeClr>
                </a:solidFill>
                <a:effectLst/>
                <a:uLnTx/>
                <a:uFillTx/>
                <a:latin typeface="+mn-lt"/>
                <a:ea typeface="+mn-ea"/>
                <a:cs typeface="+mn-cs"/>
              </a:rPr>
              <a:t>Type I: mouvement valvulaire normaux</a:t>
            </a:r>
          </a:p>
          <a:p>
            <a:pPr marL="640080" marR="0" lvl="1" indent="-246888" algn="l" defTabSz="914400" rtl="0" eaLnBrk="1" fontAlgn="auto" latinLnBrk="0" hangingPunct="1">
              <a:lnSpc>
                <a:spcPct val="90000"/>
              </a:lnSpc>
              <a:spcBef>
                <a:spcPct val="20000"/>
              </a:spcBef>
              <a:spcAft>
                <a:spcPts val="0"/>
              </a:spcAft>
              <a:buClr>
                <a:schemeClr val="accent1"/>
              </a:buClr>
              <a:buSzPct val="85000"/>
              <a:buFont typeface="Wingdings 2"/>
              <a:buChar char=""/>
              <a:tabLst/>
              <a:defRPr/>
            </a:pPr>
            <a:r>
              <a:rPr kumimoji="0" lang="fr-FR" sz="2400" b="0" i="0" u="none" strike="noStrike" kern="1200" cap="none" spc="0" normalizeH="0" baseline="0" noProof="0" dirty="0" smtClean="0">
                <a:ln>
                  <a:noFill/>
                </a:ln>
                <a:solidFill>
                  <a:schemeClr val="tx2">
                    <a:lumMod val="10000"/>
                  </a:schemeClr>
                </a:solidFill>
                <a:effectLst/>
                <a:uLnTx/>
                <a:uFillTx/>
                <a:latin typeface="+mn-lt"/>
                <a:ea typeface="+mn-ea"/>
                <a:cs typeface="+mn-cs"/>
              </a:rPr>
              <a:t>Perforation valvulaire</a:t>
            </a:r>
          </a:p>
          <a:p>
            <a:pPr marL="640080" marR="0" lvl="1" indent="-246888" algn="l" defTabSz="914400" rtl="0" eaLnBrk="1" fontAlgn="auto" latinLnBrk="0" hangingPunct="1">
              <a:lnSpc>
                <a:spcPct val="90000"/>
              </a:lnSpc>
              <a:spcBef>
                <a:spcPct val="20000"/>
              </a:spcBef>
              <a:spcAft>
                <a:spcPts val="0"/>
              </a:spcAft>
              <a:buClr>
                <a:schemeClr val="accent1"/>
              </a:buClr>
              <a:buSzPct val="85000"/>
              <a:buFont typeface="Wingdings 2"/>
              <a:buChar char=""/>
              <a:tabLst/>
              <a:defRPr/>
            </a:pPr>
            <a:r>
              <a:rPr kumimoji="0" lang="fr-FR" sz="2400" b="0" i="0" u="none" strike="noStrike" kern="1200" cap="none" spc="0" normalizeH="0" baseline="0" noProof="0" dirty="0" smtClean="0">
                <a:ln>
                  <a:noFill/>
                </a:ln>
                <a:solidFill>
                  <a:schemeClr val="tx2">
                    <a:lumMod val="10000"/>
                  </a:schemeClr>
                </a:solidFill>
                <a:effectLst/>
                <a:uLnTx/>
                <a:uFillTx/>
                <a:latin typeface="+mn-lt"/>
                <a:ea typeface="+mn-ea"/>
                <a:cs typeface="+mn-cs"/>
              </a:rPr>
              <a:t>Dilatation de l’anneau</a:t>
            </a:r>
          </a:p>
          <a:p>
            <a:pPr marL="274320" marR="0" lvl="0" indent="-274320" algn="l" defTabSz="914400" rtl="0" eaLnBrk="1" fontAlgn="auto" latinLnBrk="0" hangingPunct="1">
              <a:lnSpc>
                <a:spcPct val="90000"/>
              </a:lnSpc>
              <a:spcBef>
                <a:spcPct val="20000"/>
              </a:spcBef>
              <a:spcAft>
                <a:spcPts val="0"/>
              </a:spcAft>
              <a:buClr>
                <a:srgbClr val="FF0000"/>
              </a:buClr>
              <a:buSzPct val="155000"/>
              <a:buFont typeface="Wingdings" pitchFamily="2" charset="2"/>
              <a:buChar char="§"/>
              <a:tabLst/>
              <a:defRPr/>
            </a:pPr>
            <a:r>
              <a:rPr kumimoji="0" lang="fr-FR" sz="2800" b="0" i="0" u="none" strike="noStrike" kern="1200" cap="none" spc="0" normalizeH="0" baseline="0" noProof="0" dirty="0" smtClean="0">
                <a:ln>
                  <a:noFill/>
                </a:ln>
                <a:solidFill>
                  <a:schemeClr val="tx2">
                    <a:lumMod val="10000"/>
                  </a:schemeClr>
                </a:solidFill>
                <a:effectLst/>
                <a:uLnTx/>
                <a:uFillTx/>
                <a:latin typeface="+mn-lt"/>
                <a:ea typeface="+mn-ea"/>
                <a:cs typeface="+mn-cs"/>
              </a:rPr>
              <a:t>Type II: mouvement valvulaire exagéré</a:t>
            </a:r>
          </a:p>
          <a:p>
            <a:pPr marL="640080" marR="0" lvl="1" indent="-246888" algn="l" defTabSz="914400" rtl="0" eaLnBrk="1" fontAlgn="auto" latinLnBrk="0" hangingPunct="1">
              <a:lnSpc>
                <a:spcPct val="90000"/>
              </a:lnSpc>
              <a:spcBef>
                <a:spcPct val="20000"/>
              </a:spcBef>
              <a:spcAft>
                <a:spcPts val="0"/>
              </a:spcAft>
              <a:buClr>
                <a:schemeClr val="accent1"/>
              </a:buClr>
              <a:buSzPct val="85000"/>
              <a:buFont typeface="Wingdings 2"/>
              <a:buChar char=""/>
              <a:tabLst/>
              <a:defRPr/>
            </a:pPr>
            <a:r>
              <a:rPr kumimoji="0" lang="fr-FR" sz="2400" b="0" i="0" u="none" strike="noStrike" kern="1200" cap="none" spc="0" normalizeH="0" baseline="0" noProof="0" dirty="0" smtClean="0">
                <a:ln>
                  <a:noFill/>
                </a:ln>
                <a:solidFill>
                  <a:schemeClr val="tx2">
                    <a:lumMod val="10000"/>
                  </a:schemeClr>
                </a:solidFill>
                <a:effectLst/>
                <a:uLnTx/>
                <a:uFillTx/>
                <a:latin typeface="+mn-lt"/>
                <a:ea typeface="+mn-ea"/>
                <a:cs typeface="+mn-cs"/>
              </a:rPr>
              <a:t>Prolapsus valvulaire mitral</a:t>
            </a:r>
          </a:p>
          <a:p>
            <a:pPr marL="640080" marR="0" lvl="1" indent="-246888" algn="l" defTabSz="914400" rtl="0" eaLnBrk="1" fontAlgn="auto" latinLnBrk="0" hangingPunct="1">
              <a:lnSpc>
                <a:spcPct val="90000"/>
              </a:lnSpc>
              <a:spcBef>
                <a:spcPct val="20000"/>
              </a:spcBef>
              <a:spcAft>
                <a:spcPts val="0"/>
              </a:spcAft>
              <a:buClr>
                <a:schemeClr val="accent1"/>
              </a:buClr>
              <a:buSzPct val="85000"/>
              <a:buFont typeface="Wingdings 2"/>
              <a:buChar char=""/>
              <a:tabLst/>
              <a:defRPr/>
            </a:pPr>
            <a:r>
              <a:rPr kumimoji="0" lang="fr-FR" sz="2400" b="0" i="0" u="none" strike="noStrike" kern="1200" cap="none" spc="0" normalizeH="0" baseline="0" noProof="0" dirty="0" smtClean="0">
                <a:ln>
                  <a:noFill/>
                </a:ln>
                <a:solidFill>
                  <a:schemeClr val="tx2">
                    <a:lumMod val="10000"/>
                  </a:schemeClr>
                </a:solidFill>
                <a:effectLst/>
                <a:uLnTx/>
                <a:uFillTx/>
                <a:latin typeface="+mn-lt"/>
                <a:ea typeface="+mn-ea"/>
                <a:cs typeface="+mn-cs"/>
              </a:rPr>
              <a:t>Rupture de cordage</a:t>
            </a:r>
          </a:p>
          <a:p>
            <a:pPr marL="640080" marR="0" lvl="1" indent="-246888" algn="l" defTabSz="914400" rtl="0" eaLnBrk="1" fontAlgn="auto" latinLnBrk="0" hangingPunct="1">
              <a:lnSpc>
                <a:spcPct val="90000"/>
              </a:lnSpc>
              <a:spcBef>
                <a:spcPct val="20000"/>
              </a:spcBef>
              <a:spcAft>
                <a:spcPts val="0"/>
              </a:spcAft>
              <a:buClr>
                <a:schemeClr val="accent1"/>
              </a:buClr>
              <a:buSzPct val="85000"/>
              <a:buFont typeface="Wingdings 2"/>
              <a:buChar char=""/>
              <a:tabLst/>
              <a:defRPr/>
            </a:pPr>
            <a:r>
              <a:rPr kumimoji="0" lang="fr-FR" sz="2400" b="0" i="0" u="none" strike="noStrike" kern="1200" cap="none" spc="0" normalizeH="0" baseline="0" noProof="0" dirty="0" smtClean="0">
                <a:ln>
                  <a:noFill/>
                </a:ln>
                <a:solidFill>
                  <a:schemeClr val="tx2">
                    <a:lumMod val="10000"/>
                  </a:schemeClr>
                </a:solidFill>
                <a:effectLst/>
                <a:uLnTx/>
                <a:uFillTx/>
                <a:latin typeface="+mn-lt"/>
                <a:ea typeface="+mn-ea"/>
                <a:cs typeface="+mn-cs"/>
              </a:rPr>
              <a:t>Dysfonction de pilier</a:t>
            </a:r>
          </a:p>
          <a:p>
            <a:pPr marL="274320" marR="0" lvl="0" indent="-274320" algn="l" defTabSz="914400" rtl="0" eaLnBrk="1" fontAlgn="auto" latinLnBrk="0" hangingPunct="1">
              <a:lnSpc>
                <a:spcPct val="90000"/>
              </a:lnSpc>
              <a:spcBef>
                <a:spcPct val="20000"/>
              </a:spcBef>
              <a:spcAft>
                <a:spcPts val="0"/>
              </a:spcAft>
              <a:buClr>
                <a:srgbClr val="FF0000"/>
              </a:buClr>
              <a:buSzPct val="155000"/>
              <a:buFont typeface="Wingdings" pitchFamily="2" charset="2"/>
              <a:buChar char="§"/>
              <a:tabLst/>
              <a:defRPr/>
            </a:pPr>
            <a:r>
              <a:rPr kumimoji="0" lang="fr-FR" sz="2800" b="0" i="0" u="none" strike="noStrike" kern="1200" cap="none" spc="0" normalizeH="0" baseline="0" noProof="0" dirty="0" smtClean="0">
                <a:ln>
                  <a:noFill/>
                </a:ln>
                <a:solidFill>
                  <a:schemeClr val="tx2">
                    <a:lumMod val="10000"/>
                  </a:schemeClr>
                </a:solidFill>
                <a:effectLst/>
                <a:uLnTx/>
                <a:uFillTx/>
                <a:latin typeface="+mn-lt"/>
                <a:ea typeface="+mn-ea"/>
                <a:cs typeface="+mn-cs"/>
              </a:rPr>
              <a:t>Type III: mouvement valvulaire diminué</a:t>
            </a:r>
          </a:p>
          <a:p>
            <a:pPr marL="640080" marR="0" lvl="1" indent="-246888" algn="l" defTabSz="914400" rtl="0" eaLnBrk="1" fontAlgn="auto" latinLnBrk="0" hangingPunct="1">
              <a:lnSpc>
                <a:spcPct val="90000"/>
              </a:lnSpc>
              <a:spcBef>
                <a:spcPct val="20000"/>
              </a:spcBef>
              <a:spcAft>
                <a:spcPts val="0"/>
              </a:spcAft>
              <a:buClr>
                <a:schemeClr val="accent1"/>
              </a:buClr>
              <a:buSzPct val="85000"/>
              <a:buFont typeface="Wingdings 2"/>
              <a:buChar char=""/>
              <a:tabLst/>
              <a:defRPr/>
            </a:pPr>
            <a:r>
              <a:rPr kumimoji="0" lang="fr-FR" sz="2400" b="0" i="0" u="none" strike="noStrike" kern="1200" cap="none" spc="0" normalizeH="0" baseline="0" noProof="0" dirty="0" smtClean="0">
                <a:ln>
                  <a:noFill/>
                </a:ln>
                <a:solidFill>
                  <a:schemeClr val="tx2">
                    <a:lumMod val="10000"/>
                  </a:schemeClr>
                </a:solidFill>
                <a:effectLst/>
                <a:uLnTx/>
                <a:uFillTx/>
                <a:latin typeface="+mn-lt"/>
                <a:ea typeface="+mn-ea"/>
                <a:cs typeface="+mn-cs"/>
              </a:rPr>
              <a:t>RAA</a:t>
            </a:r>
          </a:p>
          <a:p>
            <a:pPr marL="640080" marR="0" lvl="1" indent="-246888" algn="l" defTabSz="914400" rtl="0" eaLnBrk="1" fontAlgn="auto" latinLnBrk="0" hangingPunct="1">
              <a:lnSpc>
                <a:spcPct val="90000"/>
              </a:lnSpc>
              <a:spcBef>
                <a:spcPct val="20000"/>
              </a:spcBef>
              <a:spcAft>
                <a:spcPts val="0"/>
              </a:spcAft>
              <a:buClr>
                <a:schemeClr val="accent1"/>
              </a:buClr>
              <a:buSzPct val="85000"/>
              <a:buFont typeface="Wingdings 2"/>
              <a:buChar char=""/>
              <a:tabLst/>
              <a:defRPr/>
            </a:pPr>
            <a:r>
              <a:rPr kumimoji="0" lang="fr-FR" sz="2400" b="0" i="0" u="none" strike="noStrike" kern="1200" cap="none" spc="0" normalizeH="0" baseline="0" noProof="0" dirty="0" smtClean="0">
                <a:ln>
                  <a:noFill/>
                </a:ln>
                <a:solidFill>
                  <a:schemeClr val="tx2">
                    <a:lumMod val="10000"/>
                  </a:schemeClr>
                </a:solidFill>
                <a:effectLst/>
                <a:uLnTx/>
                <a:uFillTx/>
                <a:latin typeface="+mn-lt"/>
                <a:ea typeface="+mn-ea"/>
                <a:cs typeface="+mn-cs"/>
              </a:rPr>
              <a:t>Ischémie/ restriction</a:t>
            </a:r>
            <a:endParaRPr kumimoji="0" lang="fr-FR" sz="2400" b="0" i="0" u="none" strike="noStrike" kern="1200" cap="none" spc="0" normalizeH="0" baseline="0" noProof="0" dirty="0">
              <a:ln>
                <a:noFill/>
              </a:ln>
              <a:solidFill>
                <a:schemeClr val="tx2">
                  <a:lumMod val="10000"/>
                </a:schemeClr>
              </a:solidFill>
              <a:effectLst/>
              <a:uLnTx/>
              <a:uFillTx/>
              <a:latin typeface="+mn-lt"/>
              <a:ea typeface="+mn-ea"/>
              <a:cs typeface="+mn-cs"/>
            </a:endParaRPr>
          </a:p>
        </p:txBody>
      </p:sp>
    </p:spTree>
  </p:cSld>
  <p:clrMapOvr>
    <a:masterClrMapping/>
  </p:clrMapOvr>
  <p:transition>
    <p:wedg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928662" y="714356"/>
            <a:ext cx="7000924" cy="857256"/>
          </a:xfrm>
          <a:solidFill>
            <a:srgbClr val="CC0000"/>
          </a:solidFill>
        </p:spPr>
        <p:txBody>
          <a:bodyPr>
            <a:normAutofit/>
          </a:bodyPr>
          <a:lstStyle/>
          <a:p>
            <a:pPr algn="ctr"/>
            <a:r>
              <a:rPr lang="fr-FR" b="1" dirty="0">
                <a:solidFill>
                  <a:schemeClr val="bg1"/>
                </a:solidFill>
              </a:rPr>
              <a:t>Étiologies IM</a:t>
            </a:r>
          </a:p>
        </p:txBody>
      </p:sp>
      <p:sp>
        <p:nvSpPr>
          <p:cNvPr id="5" name="Rectangle 3"/>
          <p:cNvSpPr txBox="1">
            <a:spLocks noChangeArrowheads="1"/>
          </p:cNvSpPr>
          <p:nvPr/>
        </p:nvSpPr>
        <p:spPr>
          <a:xfrm>
            <a:off x="685800" y="1981200"/>
            <a:ext cx="3810000" cy="4114800"/>
          </a:xfrm>
          <a:prstGeom prst="rect">
            <a:avLst/>
          </a:prstGeom>
          <a:ln>
            <a:solidFill>
              <a:srgbClr val="FF0000"/>
            </a:solidFill>
          </a:ln>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fr-FR" sz="2600" b="0" i="0" u="sng" strike="noStrike" kern="1200" cap="none" spc="0" normalizeH="0" baseline="0" noProof="0" dirty="0" smtClean="0">
                <a:ln>
                  <a:noFill/>
                </a:ln>
                <a:solidFill>
                  <a:schemeClr val="tx1"/>
                </a:solidFill>
                <a:effectLst/>
                <a:uLnTx/>
                <a:uFillTx/>
                <a:latin typeface="+mn-lt"/>
                <a:ea typeface="+mn-ea"/>
                <a:cs typeface="+mn-cs"/>
              </a:rPr>
              <a:t>IM aiguë:</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fr-FR" sz="2400" b="0" i="0" u="none" strike="noStrike" kern="1200" cap="none" spc="0" normalizeH="0" baseline="0" noProof="0" dirty="0" smtClean="0">
                <a:ln>
                  <a:noFill/>
                </a:ln>
                <a:solidFill>
                  <a:schemeClr val="tx1"/>
                </a:solidFill>
                <a:effectLst/>
                <a:uLnTx/>
                <a:uFillTx/>
                <a:latin typeface="+mn-lt"/>
                <a:ea typeface="+mn-ea"/>
                <a:cs typeface="+mn-cs"/>
              </a:rPr>
              <a:t>Endocardite infectieuse</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fr-FR" sz="2400" b="0" i="0" u="none" strike="noStrike" kern="1200" cap="none" spc="0" normalizeH="0" baseline="0" noProof="0" dirty="0" smtClean="0">
                <a:ln>
                  <a:noFill/>
                </a:ln>
                <a:solidFill>
                  <a:schemeClr val="tx1"/>
                </a:solidFill>
                <a:effectLst/>
                <a:uLnTx/>
                <a:uFillTx/>
                <a:latin typeface="+mn-lt"/>
                <a:ea typeface="+mn-ea"/>
                <a:cs typeface="+mn-cs"/>
              </a:rPr>
              <a:t>Rupture / dysfonction du pilier: cardiopathie ischémique</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fr-FR" sz="2400" b="0" i="0" u="none" strike="noStrike" kern="1200" cap="none" spc="0" normalizeH="0" baseline="0" noProof="0" dirty="0" smtClean="0">
                <a:ln>
                  <a:noFill/>
                </a:ln>
                <a:solidFill>
                  <a:schemeClr val="tx1"/>
                </a:solidFill>
                <a:effectLst/>
                <a:uLnTx/>
                <a:uFillTx/>
                <a:latin typeface="+mn-lt"/>
                <a:ea typeface="+mn-ea"/>
                <a:cs typeface="+mn-cs"/>
              </a:rPr>
              <a:t>Rupture de cordage: dégénérative, Barlow</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fr-FR" sz="2400" b="0" i="0" u="none" strike="noStrike" kern="1200" cap="none" spc="0" normalizeH="0" baseline="0" noProof="0" dirty="0" smtClean="0">
                <a:ln>
                  <a:noFill/>
                </a:ln>
                <a:solidFill>
                  <a:schemeClr val="tx1"/>
                </a:solidFill>
                <a:effectLst/>
                <a:uLnTx/>
                <a:uFillTx/>
                <a:latin typeface="+mn-lt"/>
                <a:ea typeface="+mn-ea"/>
                <a:cs typeface="+mn-cs"/>
              </a:rPr>
              <a:t>Traumatique </a:t>
            </a: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4"/>
          <p:cNvSpPr txBox="1">
            <a:spLocks noChangeArrowheads="1"/>
          </p:cNvSpPr>
          <p:nvPr/>
        </p:nvSpPr>
        <p:spPr>
          <a:xfrm>
            <a:off x="4648200" y="1981200"/>
            <a:ext cx="3810000" cy="4114800"/>
          </a:xfrm>
          <a:prstGeom prst="rect">
            <a:avLst/>
          </a:prstGeom>
          <a:ln>
            <a:solidFill>
              <a:srgbClr val="FF0000"/>
            </a:solidFill>
          </a:ln>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fr-FR" sz="2600" b="0" i="0" u="sng" strike="noStrike" kern="1200" cap="none" spc="0" normalizeH="0" baseline="0" noProof="0" smtClean="0">
                <a:ln>
                  <a:noFill/>
                </a:ln>
                <a:solidFill>
                  <a:schemeClr val="tx1"/>
                </a:solidFill>
                <a:effectLst/>
                <a:uLnTx/>
                <a:uFillTx/>
                <a:latin typeface="+mn-lt"/>
                <a:ea typeface="+mn-ea"/>
                <a:cs typeface="+mn-cs"/>
              </a:rPr>
              <a:t>IM chronique:</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fr-FR" sz="2400" b="0" i="0" u="none" strike="noStrike" kern="1200" cap="none" spc="0" normalizeH="0" baseline="0" noProof="0" smtClean="0">
                <a:ln>
                  <a:noFill/>
                </a:ln>
                <a:solidFill>
                  <a:schemeClr val="tx1"/>
                </a:solidFill>
                <a:effectLst/>
                <a:uLnTx/>
                <a:uFillTx/>
                <a:latin typeface="+mn-lt"/>
                <a:ea typeface="+mn-ea"/>
                <a:cs typeface="+mn-cs"/>
              </a:rPr>
              <a:t>RAA</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fr-FR" sz="2400" b="0" i="0" u="none" strike="noStrike" kern="1200" cap="none" spc="0" normalizeH="0" baseline="0" noProof="0" smtClean="0">
                <a:ln>
                  <a:noFill/>
                </a:ln>
                <a:solidFill>
                  <a:schemeClr val="tx1"/>
                </a:solidFill>
                <a:effectLst/>
                <a:uLnTx/>
                <a:uFillTx/>
                <a:latin typeface="+mn-lt"/>
                <a:ea typeface="+mn-ea"/>
                <a:cs typeface="+mn-cs"/>
              </a:rPr>
              <a:t>Dégénérative </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fr-FR" sz="2400" b="0" i="0" u="none" strike="noStrike" kern="1200" cap="none" spc="0" normalizeH="0" baseline="0" noProof="0" smtClean="0">
                <a:ln>
                  <a:noFill/>
                </a:ln>
                <a:solidFill>
                  <a:schemeClr val="tx1"/>
                </a:solidFill>
                <a:effectLst/>
                <a:uLnTx/>
                <a:uFillTx/>
                <a:latin typeface="+mn-lt"/>
                <a:ea typeface="+mn-ea"/>
                <a:cs typeface="+mn-cs"/>
              </a:rPr>
              <a:t>Dystrophique: Barlow</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fr-FR" sz="2400" b="0" i="0" u="none" strike="noStrike" kern="1200" cap="none" spc="0" normalizeH="0" baseline="0" noProof="0" smtClean="0">
                <a:ln>
                  <a:noFill/>
                </a:ln>
                <a:solidFill>
                  <a:schemeClr val="tx1"/>
                </a:solidFill>
                <a:effectLst/>
                <a:uLnTx/>
                <a:uFillTx/>
                <a:latin typeface="+mn-lt"/>
                <a:ea typeface="+mn-ea"/>
                <a:cs typeface="+mn-cs"/>
              </a:rPr>
              <a:t>Fonctionnelle </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fr-FR" sz="2400" b="0" i="0" u="none" strike="noStrike" kern="1200" cap="none" spc="0" normalizeH="0" baseline="0" noProof="0" smtClean="0">
                <a:ln>
                  <a:noFill/>
                </a:ln>
                <a:solidFill>
                  <a:schemeClr val="tx1"/>
                </a:solidFill>
                <a:effectLst/>
                <a:uLnTx/>
                <a:uFillTx/>
                <a:latin typeface="+mn-lt"/>
                <a:ea typeface="+mn-ea"/>
                <a:cs typeface="+mn-cs"/>
              </a:rPr>
              <a:t>CMH obstructive</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fr-FR" sz="2400" b="0" i="0" u="none" strike="noStrike" kern="1200" cap="none" spc="0" normalizeH="0" baseline="0" noProof="0" smtClean="0">
                <a:ln>
                  <a:noFill/>
                </a:ln>
                <a:solidFill>
                  <a:schemeClr val="tx1"/>
                </a:solidFill>
                <a:effectLst/>
                <a:uLnTx/>
                <a:uFillTx/>
                <a:latin typeface="+mn-lt"/>
                <a:ea typeface="+mn-ea"/>
                <a:cs typeface="+mn-cs"/>
              </a:rPr>
              <a:t>Autres: congénitale, Marfan, LED…</a:t>
            </a: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wedg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0298" y="3214686"/>
            <a:ext cx="4744449" cy="1569660"/>
          </a:xfrm>
          <a:prstGeom prst="rect">
            <a:avLst/>
          </a:prstGeom>
          <a:noFill/>
        </p:spPr>
        <p:txBody>
          <a:bodyPr wrap="square" lIns="91440" tIns="45720" rIns="91440" bIns="45720">
            <a:spAutoFit/>
          </a:bodyPr>
          <a:lstStyle/>
          <a:p>
            <a:pPr algn="ctr"/>
            <a:r>
              <a:rPr lang="fr-FR" sz="9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astellar" pitchFamily="18" charset="0"/>
              </a:rPr>
              <a:t>merci</a:t>
            </a:r>
            <a:endParaRPr lang="fr-FR"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astellar" pitchFamily="18" charset="0"/>
            </a:endParaRPr>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ecg1.jpg"/>
          <p:cNvPicPr>
            <a:picLocks noChangeAspect="1" noChangeArrowheads="1"/>
          </p:cNvPicPr>
          <p:nvPr/>
        </p:nvPicPr>
        <p:blipFill>
          <a:blip r:embed="rId2"/>
          <a:srcRect/>
          <a:stretch>
            <a:fillRect/>
          </a:stretch>
        </p:blipFill>
        <p:spPr bwMode="auto">
          <a:xfrm>
            <a:off x="357158" y="2285992"/>
            <a:ext cx="8572560" cy="3929071"/>
          </a:xfrm>
          <a:prstGeom prst="rect">
            <a:avLst/>
          </a:prstGeom>
          <a:noFill/>
        </p:spPr>
      </p:pic>
      <p:sp>
        <p:nvSpPr>
          <p:cNvPr id="5" name="Rectangle 4"/>
          <p:cNvSpPr/>
          <p:nvPr/>
        </p:nvSpPr>
        <p:spPr>
          <a:xfrm>
            <a:off x="571472" y="1071546"/>
            <a:ext cx="7072362" cy="707886"/>
          </a:xfrm>
          <a:prstGeom prst="rect">
            <a:avLst/>
          </a:prstGeom>
        </p:spPr>
        <p:txBody>
          <a:bodyPr wrap="square">
            <a:spAutoFit/>
          </a:bodyPr>
          <a:lstStyle/>
          <a:p>
            <a:r>
              <a:rPr lang="fr-FR" sz="4000" i="1" dirty="0"/>
              <a:t>L’ECG</a:t>
            </a:r>
            <a:r>
              <a:rPr lang="fr-FR" sz="4000" dirty="0"/>
              <a:t> est le suivant</a:t>
            </a: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00108"/>
            <a:ext cx="8229600" cy="1714512"/>
          </a:xfrm>
        </p:spPr>
        <p:txBody>
          <a:bodyPr>
            <a:noAutofit/>
          </a:bodyPr>
          <a:lstStyle/>
          <a:p>
            <a:r>
              <a:rPr lang="fr-FR" sz="2800" dirty="0" smtClean="0">
                <a:solidFill>
                  <a:schemeClr val="tx1"/>
                </a:solidFill>
              </a:rPr>
              <a:t>Le patient est hospitalisé en Soins Intensifs et surveillé sous scope. Quelques heures après son admission, le tracé suivant est enregistré :</a:t>
            </a:r>
            <a:endParaRPr lang="fr-FR" sz="2800" dirty="0">
              <a:solidFill>
                <a:schemeClr val="tx1"/>
              </a:solidFill>
            </a:endParaRPr>
          </a:p>
        </p:txBody>
      </p:sp>
      <p:pic>
        <p:nvPicPr>
          <p:cNvPr id="2050" name="Picture 2" descr="C:\Users\user\Desktop\ch15-dossier-clinique-2.jpg"/>
          <p:cNvPicPr>
            <a:picLocks noGrp="1" noChangeAspect="1" noChangeArrowheads="1"/>
          </p:cNvPicPr>
          <p:nvPr>
            <p:ph idx="1"/>
          </p:nvPr>
        </p:nvPicPr>
        <p:blipFill>
          <a:blip r:embed="rId2"/>
          <a:srcRect/>
          <a:stretch>
            <a:fillRect/>
          </a:stretch>
        </p:blipFill>
        <p:spPr bwMode="auto">
          <a:xfrm>
            <a:off x="500034" y="2928934"/>
            <a:ext cx="8143932" cy="3571900"/>
          </a:xfrm>
          <a:prstGeom prst="rect">
            <a:avLst/>
          </a:prstGeom>
          <a:noFill/>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000660"/>
          </a:xfrm>
        </p:spPr>
        <p:txBody>
          <a:bodyPr>
            <a:normAutofit lnSpcReduction="10000"/>
          </a:bodyPr>
          <a:lstStyle/>
          <a:p>
            <a:r>
              <a:rPr lang="fr-FR" dirty="0" smtClean="0"/>
              <a:t>Décrivez les ECG.</a:t>
            </a:r>
          </a:p>
          <a:p>
            <a:r>
              <a:rPr lang="fr-FR" dirty="0" smtClean="0"/>
              <a:t>Comment expliquez-vous la syncope dont le patient a été victime ?</a:t>
            </a:r>
            <a:br>
              <a:rPr lang="fr-FR" dirty="0" smtClean="0"/>
            </a:br>
            <a:r>
              <a:rPr lang="fr-FR" dirty="0" smtClean="0"/>
              <a:t>Peut-elle relever de plusieurs mécanismes? Donnez vos arguments.</a:t>
            </a:r>
          </a:p>
          <a:p>
            <a:r>
              <a:rPr lang="fr-FR" dirty="0" smtClean="0"/>
              <a:t> Quels examens complémentaires demandez-vous ?</a:t>
            </a:r>
            <a:br>
              <a:rPr lang="fr-FR" dirty="0" smtClean="0"/>
            </a:br>
            <a:r>
              <a:rPr lang="fr-FR" dirty="0" smtClean="0"/>
              <a:t>Quels en seront, a priori, les résultats ?</a:t>
            </a:r>
          </a:p>
          <a:p>
            <a:r>
              <a:rPr lang="fr-FR" dirty="0" smtClean="0"/>
              <a:t>Quels traitements (médicaux, chirurgicaux ou autres) proposerez-vous ?</a:t>
            </a:r>
          </a:p>
          <a:p>
            <a:r>
              <a:rPr lang="fr-FR" dirty="0" smtClean="0"/>
              <a:t>Quel bilan pré thérapeutique complémentaire ferez-vous ?</a:t>
            </a:r>
          </a:p>
          <a:p>
            <a:r>
              <a:rPr lang="fr-FR" dirty="0" smtClean="0"/>
              <a:t>Quel suivi préconiserez-vous ultérieurement ?</a:t>
            </a:r>
          </a:p>
          <a:p>
            <a:endParaRPr lang="fr-FR" dirty="0" smtClean="0"/>
          </a:p>
          <a:p>
            <a:endParaRPr lang="fr-FR" dirty="0" smtClean="0"/>
          </a:p>
          <a:p>
            <a:endParaRPr lang="fr-FR"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4857784"/>
          </a:xfrm>
        </p:spPr>
        <p:txBody>
          <a:bodyPr>
            <a:normAutofit lnSpcReduction="10000"/>
          </a:bodyPr>
          <a:lstStyle/>
          <a:p>
            <a:pPr algn="ctr"/>
            <a:r>
              <a:rPr lang="fr-FR" b="1" u="sng" dirty="0" smtClean="0"/>
              <a:t>Réponse 1</a:t>
            </a:r>
          </a:p>
          <a:p>
            <a:r>
              <a:rPr lang="fr-FR" b="1" dirty="0" smtClean="0"/>
              <a:t>ECG 1 :</a:t>
            </a:r>
            <a:r>
              <a:rPr lang="fr-FR" dirty="0" smtClean="0"/>
              <a:t> Rythme sinusal, PR normal.</a:t>
            </a:r>
            <a:br>
              <a:rPr lang="fr-FR" dirty="0" smtClean="0"/>
            </a:br>
            <a:r>
              <a:rPr lang="fr-FR" dirty="0" smtClean="0"/>
              <a:t>Bloc de branche gauche (BBG) complet</a:t>
            </a:r>
          </a:p>
          <a:p>
            <a:endParaRPr lang="fr-FR" dirty="0" smtClean="0"/>
          </a:p>
          <a:p>
            <a:pPr>
              <a:buNone/>
            </a:pPr>
            <a:endParaRPr lang="fr-FR" dirty="0" smtClean="0"/>
          </a:p>
          <a:p>
            <a:r>
              <a:rPr lang="fr-FR" b="1" dirty="0" smtClean="0"/>
              <a:t>ECG 2 :</a:t>
            </a:r>
            <a:r>
              <a:rPr lang="fr-FR" dirty="0" smtClean="0"/>
              <a:t> Bloc auriculo-ventriculaire (BAV) complet</a:t>
            </a:r>
            <a:br>
              <a:rPr lang="fr-FR" dirty="0" smtClean="0"/>
            </a:br>
            <a:r>
              <a:rPr lang="fr-FR" dirty="0" smtClean="0"/>
              <a:t>(Fréquence atriale normale, mais ondes P non conduites aux ventricules).</a:t>
            </a:r>
            <a:br>
              <a:rPr lang="fr-FR" dirty="0" smtClean="0"/>
            </a:br>
            <a:r>
              <a:rPr lang="fr-FR" dirty="0" smtClean="0"/>
              <a:t>Rythme d’échappement ventriculaire à complexes QRS larges, différents des QRS conduits de l’ ECG 1, très lent.</a:t>
            </a:r>
            <a:br>
              <a:rPr lang="fr-FR" dirty="0" smtClean="0"/>
            </a:br>
            <a:r>
              <a:rPr lang="fr-FR" dirty="0" smtClean="0"/>
              <a:t>Donc, BAV complet paroxystique.</a:t>
            </a:r>
          </a:p>
          <a:p>
            <a:endParaRPr lang="fr-FR"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14422"/>
            <a:ext cx="8229600" cy="5110178"/>
          </a:xfrm>
        </p:spPr>
        <p:txBody>
          <a:bodyPr>
            <a:normAutofit lnSpcReduction="10000"/>
          </a:bodyPr>
          <a:lstStyle/>
          <a:p>
            <a:pPr algn="ctr"/>
            <a:r>
              <a:rPr lang="fr-FR" b="1" u="sng" dirty="0" smtClean="0"/>
              <a:t>Réponse 2</a:t>
            </a:r>
            <a:endParaRPr lang="fr-FR" dirty="0" smtClean="0"/>
          </a:p>
          <a:p>
            <a:r>
              <a:rPr lang="fr-FR" dirty="0" smtClean="0"/>
              <a:t>Au moins 2 mécanismes possibles :</a:t>
            </a:r>
          </a:p>
          <a:p>
            <a:r>
              <a:rPr lang="fr-FR" dirty="0" smtClean="0"/>
              <a:t>1. Survenue de la syncope à l’effort + auscultation évocatrice de rétrécissement aortique (RA) chez un homme de 75 ans : diagnostic probable de RA serré, syncopal.</a:t>
            </a:r>
          </a:p>
          <a:p>
            <a:r>
              <a:rPr lang="fr-FR" dirty="0" smtClean="0"/>
              <a:t>2. BBG à l’état basal + BAV complet paroxystique documenté : possible syncope liée au BAV (association au RAC non exceptionnelle a cet </a:t>
            </a:r>
            <a:r>
              <a:rPr lang="fr-FR" dirty="0" err="1" smtClean="0"/>
              <a:t>age</a:t>
            </a:r>
            <a:r>
              <a:rPr lang="fr-FR" dirty="0" smtClean="0"/>
              <a:t> : BAV favorisé par l’extension des calcifications valvulaires aortiques).</a:t>
            </a:r>
          </a:p>
          <a:p>
            <a:pPr>
              <a:buNone/>
            </a:pPr>
            <a:r>
              <a:rPr lang="fr-FR" dirty="0" smtClean="0"/>
              <a:t/>
            </a:r>
            <a:br>
              <a:rPr lang="fr-FR" dirty="0" smtClean="0"/>
            </a:br>
            <a:endParaRPr lang="fr-FR"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265</TotalTime>
  <Words>782</Words>
  <Application>Microsoft Office PowerPoint</Application>
  <PresentationFormat>Affichage à l'écran (4:3)</PresentationFormat>
  <Paragraphs>150</Paragraphs>
  <Slides>45</Slides>
  <Notes>0</Notes>
  <HiddenSlides>0</HiddenSlides>
  <MMClips>0</MMClips>
  <ScaleCrop>false</ScaleCrop>
  <HeadingPairs>
    <vt:vector size="4" baseType="variant">
      <vt:variant>
        <vt:lpstr>Thème</vt:lpstr>
      </vt:variant>
      <vt:variant>
        <vt:i4>1</vt:i4>
      </vt:variant>
      <vt:variant>
        <vt:lpstr>Titres des diapositives</vt:lpstr>
      </vt:variant>
      <vt:variant>
        <vt:i4>45</vt:i4>
      </vt:variant>
    </vt:vector>
  </HeadingPairs>
  <TitlesOfParts>
    <vt:vector size="46" baseType="lpstr">
      <vt:lpstr>Débit</vt:lpstr>
      <vt:lpstr>valvulopathies</vt:lpstr>
      <vt:lpstr>Diapositive 2</vt:lpstr>
      <vt:lpstr>Diapositive 3</vt:lpstr>
      <vt:lpstr>Diapositive 4</vt:lpstr>
      <vt:lpstr>Diapositive 5</vt:lpstr>
      <vt:lpstr>Le patient est hospitalisé en Soins Intensifs et surveillé sous scope. Quelques heures après son admission, le tracé suivant est enregistré :</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Étiologies IM</vt:lpstr>
      <vt:lpstr>Diapositive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user</cp:lastModifiedBy>
  <cp:revision>5</cp:revision>
  <dcterms:created xsi:type="dcterms:W3CDTF">2017-04-08T12:29:53Z</dcterms:created>
  <dcterms:modified xsi:type="dcterms:W3CDTF">2017-04-10T22:23:05Z</dcterms:modified>
</cp:coreProperties>
</file>