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9" r:id="rId9"/>
    <p:sldId id="265" r:id="rId10"/>
    <p:sldId id="267" r:id="rId11"/>
    <p:sldId id="280" r:id="rId12"/>
    <p:sldId id="264" r:id="rId13"/>
    <p:sldId id="262" r:id="rId14"/>
    <p:sldId id="266" r:id="rId15"/>
    <p:sldId id="271" r:id="rId16"/>
    <p:sldId id="270" r:id="rId17"/>
    <p:sldId id="272" r:id="rId18"/>
    <p:sldId id="273" r:id="rId19"/>
    <p:sldId id="276" r:id="rId20"/>
    <p:sldId id="278" r:id="rId21"/>
    <p:sldId id="279" r:id="rId22"/>
    <p:sldId id="281" r:id="rId23"/>
    <p:sldId id="282" r:id="rId24"/>
    <p:sldId id="285" r:id="rId25"/>
    <p:sldId id="284" r:id="rId26"/>
    <p:sldId id="286" r:id="rId27"/>
    <p:sldId id="287" r:id="rId28"/>
    <p:sldId id="275" r:id="rId29"/>
    <p:sldId id="288" r:id="rId30"/>
    <p:sldId id="289" r:id="rId31"/>
    <p:sldId id="283" r:id="rId32"/>
    <p:sldId id="290" r:id="rId33"/>
    <p:sldId id="291" r:id="rId34"/>
    <p:sldId id="295" r:id="rId35"/>
    <p:sldId id="293" r:id="rId36"/>
    <p:sldId id="300" r:id="rId37"/>
    <p:sldId id="294" r:id="rId38"/>
    <p:sldId id="299" r:id="rId39"/>
    <p:sldId id="298" r:id="rId40"/>
    <p:sldId id="297" r:id="rId41"/>
    <p:sldId id="274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800080"/>
    <a:srgbClr val="0099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9829" autoAdjust="0"/>
  </p:normalViewPr>
  <p:slideViewPr>
    <p:cSldViewPr>
      <p:cViewPr>
        <p:scale>
          <a:sx n="82" d="100"/>
          <a:sy n="82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31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32.wmf"/><Relationship Id="rId1" Type="http://schemas.openxmlformats.org/officeDocument/2006/relationships/image" Target="../media/image95.wmf"/><Relationship Id="rId4" Type="http://schemas.openxmlformats.org/officeDocument/2006/relationships/image" Target="../media/image9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8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11" Type="http://schemas.openxmlformats.org/officeDocument/2006/relationships/image" Target="../media/image123.wmf"/><Relationship Id="rId5" Type="http://schemas.openxmlformats.org/officeDocument/2006/relationships/image" Target="../media/image117.wmf"/><Relationship Id="rId10" Type="http://schemas.openxmlformats.org/officeDocument/2006/relationships/image" Target="../media/image122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12" Type="http://schemas.openxmlformats.org/officeDocument/2006/relationships/image" Target="../media/image135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11" Type="http://schemas.openxmlformats.org/officeDocument/2006/relationships/image" Target="../media/image134.wmf"/><Relationship Id="rId5" Type="http://schemas.openxmlformats.org/officeDocument/2006/relationships/image" Target="../media/image128.wmf"/><Relationship Id="rId10" Type="http://schemas.openxmlformats.org/officeDocument/2006/relationships/image" Target="../media/image133.wmf"/><Relationship Id="rId4" Type="http://schemas.openxmlformats.org/officeDocument/2006/relationships/image" Target="../media/image127.wmf"/><Relationship Id="rId9" Type="http://schemas.openxmlformats.org/officeDocument/2006/relationships/image" Target="../media/image132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38.wmf"/><Relationship Id="rId7" Type="http://schemas.openxmlformats.org/officeDocument/2006/relationships/image" Target="../media/image142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41.wmf"/><Relationship Id="rId5" Type="http://schemas.openxmlformats.org/officeDocument/2006/relationships/image" Target="../media/image140.wmf"/><Relationship Id="rId4" Type="http://schemas.openxmlformats.org/officeDocument/2006/relationships/image" Target="../media/image13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4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6BFF2-C393-4C75-B2F0-928A1947B076}" type="datetimeFigureOut">
              <a:rPr lang="fr-FR" smtClean="0"/>
              <a:pPr/>
              <a:t>06/02/2012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58AE3-4EE7-460B-ACD3-48732A9E819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12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5.bin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4.bin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oleObject" Target="../embeddings/oleObject133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12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6.bin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Relationship Id="rId14" Type="http://schemas.openxmlformats.org/officeDocument/2006/relationships/oleObject" Target="../embeddings/oleObject134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6.bin"/><Relationship Id="rId9" Type="http://schemas.openxmlformats.org/officeDocument/2006/relationships/oleObject" Target="../embeddings/oleObject14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7.bin"/><Relationship Id="rId5" Type="http://schemas.openxmlformats.org/officeDocument/2006/relationships/oleObject" Target="../embeddings/oleObject146.bin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980728"/>
            <a:ext cx="6190456" cy="2088232"/>
          </a:xfrm>
        </p:spPr>
        <p:txBody>
          <a:bodyPr>
            <a:normAutofit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>Introduction à la Thermodynamique</a:t>
            </a:r>
            <a:endParaRPr lang="fr-FR" b="1" i="1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2699792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22/01/2012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5736" y="3212976"/>
            <a:ext cx="4572000" cy="3416320"/>
          </a:xfrm>
          <a:prstGeom prst="rect">
            <a:avLst/>
          </a:prstGeom>
          <a:ln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i="1" dirty="0" smtClean="0">
                <a:solidFill>
                  <a:srgbClr val="002060"/>
                </a:solidFill>
              </a:rPr>
              <a:t>U= énergie interne</a:t>
            </a:r>
            <a:br>
              <a:rPr lang="fr-FR" sz="3600" b="1" i="1" dirty="0" smtClean="0">
                <a:solidFill>
                  <a:srgbClr val="00206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H= enthalpie</a:t>
            </a:r>
            <a:r>
              <a:rPr lang="fr-FR" sz="3600" b="1" i="1" dirty="0" smtClean="0">
                <a:solidFill>
                  <a:srgbClr val="002060"/>
                </a:solidFill>
              </a:rPr>
              <a:t> </a:t>
            </a:r>
            <a:br>
              <a:rPr lang="fr-FR" sz="3600" b="1" i="1" dirty="0" smtClean="0">
                <a:solidFill>
                  <a:srgbClr val="002060"/>
                </a:solidFill>
              </a:rPr>
            </a:br>
            <a:r>
              <a:rPr lang="fr-FR" sz="3600" b="1" i="1" dirty="0" smtClean="0">
                <a:solidFill>
                  <a:schemeClr val="accent6">
                    <a:lumMod val="50000"/>
                  </a:schemeClr>
                </a:solidFill>
              </a:rPr>
              <a:t>S= entropie</a:t>
            </a:r>
          </a:p>
          <a:p>
            <a:pPr algn="ctr"/>
            <a:r>
              <a:rPr lang="fr-FR" sz="3600" b="1" i="1" dirty="0" smtClean="0">
                <a:solidFill>
                  <a:srgbClr val="00CC00"/>
                </a:solidFill>
              </a:rPr>
              <a:t>W= travail</a:t>
            </a:r>
          </a:p>
          <a:p>
            <a:pPr algn="ctr"/>
            <a:r>
              <a:rPr lang="fr-FR" sz="3600" b="1" i="1" dirty="0" smtClean="0">
                <a:solidFill>
                  <a:srgbClr val="7030A0"/>
                </a:solidFill>
              </a:rPr>
              <a:t>Q= chaleur</a:t>
            </a:r>
          </a:p>
          <a:p>
            <a:pPr algn="ctr"/>
            <a:r>
              <a:rPr lang="fr-FR" sz="3600" b="1" i="1" dirty="0" smtClean="0">
                <a:solidFill>
                  <a:srgbClr val="FFC000"/>
                </a:solidFill>
              </a:rPr>
              <a:t>G= Enthalpie libre</a:t>
            </a:r>
            <a:endParaRPr lang="fr-FR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vers le haut 7"/>
          <p:cNvSpPr/>
          <p:nvPr/>
        </p:nvSpPr>
        <p:spPr>
          <a:xfrm rot="1983051">
            <a:off x="1409543" y="2011106"/>
            <a:ext cx="408381" cy="199123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196752"/>
            <a:ext cx="3528392" cy="1215008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i="1" dirty="0" smtClean="0">
                <a:solidFill>
                  <a:schemeClr val="bg1"/>
                </a:solidFill>
              </a:rPr>
              <a:t>Solide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1560" y="4005064"/>
            <a:ext cx="2627784" cy="1503040"/>
          </a:xfrm>
          <a:prstGeom prst="can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i="1" dirty="0" smtClean="0">
                <a:solidFill>
                  <a:schemeClr val="tx2">
                    <a:lumMod val="50000"/>
                  </a:schemeClr>
                </a:solidFill>
              </a:rPr>
              <a:t>Liquide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64088" y="4293096"/>
            <a:ext cx="3312368" cy="998984"/>
          </a:xfrm>
          <a:prstGeom prst="cloudCallou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i="1" dirty="0" smtClean="0"/>
              <a:t>Gaz</a:t>
            </a:r>
          </a:p>
        </p:txBody>
      </p:sp>
      <p:sp>
        <p:nvSpPr>
          <p:cNvPr id="14" name="Flèche vers le bas 13"/>
          <p:cNvSpPr/>
          <p:nvPr/>
        </p:nvSpPr>
        <p:spPr>
          <a:xfrm rot="16200000">
            <a:off x="4211960" y="3933056"/>
            <a:ext cx="216024" cy="194421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 rot="5400000">
            <a:off x="4139952" y="4221088"/>
            <a:ext cx="360040" cy="194421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Flèche vers le haut 15"/>
          <p:cNvSpPr/>
          <p:nvPr/>
        </p:nvSpPr>
        <p:spPr>
          <a:xfrm rot="12746944">
            <a:off x="1778387" y="2254600"/>
            <a:ext cx="230798" cy="2000829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Flèche vers le bas 16"/>
          <p:cNvSpPr/>
          <p:nvPr/>
        </p:nvSpPr>
        <p:spPr>
          <a:xfrm rot="18982157">
            <a:off x="6293692" y="2239566"/>
            <a:ext cx="360598" cy="221383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Flèche vers le bas 17"/>
          <p:cNvSpPr/>
          <p:nvPr/>
        </p:nvSpPr>
        <p:spPr>
          <a:xfrm rot="8243628">
            <a:off x="6774980" y="1791468"/>
            <a:ext cx="277038" cy="275139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/>
              <a:t>Changement d’état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0" y="0"/>
            <a:ext cx="1647800" cy="45868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noProof="0" dirty="0" smtClean="0"/>
              <a:t>29/01/12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5" grpId="0" animBg="1"/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"/>
          <p:cNvSpPr txBox="1">
            <a:spLocks/>
          </p:cNvSpPr>
          <p:nvPr/>
        </p:nvSpPr>
        <p:spPr>
          <a:xfrm>
            <a:off x="1979712" y="476672"/>
            <a:ext cx="4392488" cy="76470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rgbClr val="FF0000"/>
                </a:solidFill>
              </a:rPr>
              <a:t>Etat standard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0" y="0"/>
            <a:ext cx="1647800" cy="45868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noProof="0" dirty="0" smtClean="0"/>
              <a:t>29/01/12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683568" y="3861048"/>
            <a:ext cx="5580112" cy="854968"/>
          </a:xfrm>
          <a:prstGeom prst="rect">
            <a:avLst/>
          </a:prstGeom>
          <a:noFill/>
          <a:ln w="25400" cap="flat" cmpd="sng" algn="ctr">
            <a:solidFill>
              <a:srgbClr val="00CC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noProof="0" dirty="0" smtClean="0">
                <a:solidFill>
                  <a:schemeClr val="tx2">
                    <a:lumMod val="50000"/>
                  </a:schemeClr>
                </a:solidFill>
              </a:rPr>
              <a:t>Pression= 1 atmosphère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851920" y="4797152"/>
            <a:ext cx="4608512" cy="926976"/>
          </a:xfrm>
          <a:prstGeom prst="rect">
            <a:avLst/>
          </a:prstGeom>
          <a:noFill/>
          <a:ln w="25400" cap="flat" cmpd="sng" algn="ctr">
            <a:solidFill>
              <a:srgbClr val="00CC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rgbClr val="C00000"/>
                </a:solidFill>
              </a:rPr>
              <a:t>Température=298 K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1331640" y="1772816"/>
            <a:ext cx="6120680" cy="201622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chemeClr val="tx2">
                    <a:lumMod val="50000"/>
                  </a:schemeClr>
                </a:solidFill>
              </a:rPr>
              <a:t>La forme physique la plus stable d’un élément ou un composé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2" grpId="0" animBg="1"/>
      <p:bldP spid="24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3178696" cy="79695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solidFill>
                  <a:srgbClr val="C00000"/>
                </a:solidFill>
              </a:rPr>
              <a:t>Premier principe</a:t>
            </a:r>
            <a:endParaRPr lang="fr-FR" sz="2800" b="1" i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4392488" cy="4421088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b="1" i="1" dirty="0" smtClean="0">
              <a:latin typeface="Arial Narrow" pitchFamily="34" charset="0"/>
            </a:endParaRPr>
          </a:p>
          <a:p>
            <a:r>
              <a:rPr lang="fr-FR" sz="2800" b="1" i="1" dirty="0" smtClean="0">
                <a:latin typeface="Arial Narrow" pitchFamily="34" charset="0"/>
              </a:rPr>
              <a:t>Etudier les transferts d’énergie, pendant les réactions chimiques et les changements d’états.</a:t>
            </a:r>
          </a:p>
          <a:p>
            <a:r>
              <a:rPr lang="fr-FR" sz="2800" b="1" i="1" dirty="0" smtClean="0">
                <a:latin typeface="Arial Narrow" pitchFamily="34" charset="0"/>
              </a:rPr>
              <a:t> Déterminer la </a:t>
            </a:r>
            <a:r>
              <a:rPr lang="fr-FR" sz="2800" b="1" i="1" u="sng" dirty="0" smtClean="0">
                <a:latin typeface="Arial Narrow" pitchFamily="34" charset="0"/>
              </a:rPr>
              <a:t>Chaleur </a:t>
            </a:r>
            <a:r>
              <a:rPr lang="fr-FR" sz="2800" b="1" i="1" dirty="0" smtClean="0">
                <a:latin typeface="Arial Narrow" pitchFamily="34" charset="0"/>
              </a:rPr>
              <a:t>(</a:t>
            </a:r>
            <a:r>
              <a:rPr lang="fr-FR" sz="2800" b="1" i="1" dirty="0" smtClean="0">
                <a:solidFill>
                  <a:srgbClr val="C00000"/>
                </a:solidFill>
                <a:latin typeface="Arial Narrow" pitchFamily="34" charset="0"/>
              </a:rPr>
              <a:t>Q</a:t>
            </a:r>
            <a:r>
              <a:rPr lang="fr-FR" sz="2800" b="1" i="1" dirty="0" smtClean="0">
                <a:latin typeface="Arial Narrow" pitchFamily="34" charset="0"/>
              </a:rPr>
              <a:t>) et le </a:t>
            </a:r>
            <a:r>
              <a:rPr lang="fr-FR" sz="2800" b="1" i="1" u="sng" dirty="0" smtClean="0">
                <a:latin typeface="Arial Narrow" pitchFamily="34" charset="0"/>
              </a:rPr>
              <a:t>Travail</a:t>
            </a:r>
            <a:r>
              <a:rPr lang="fr-FR" sz="2800" b="1" i="1" dirty="0" smtClean="0">
                <a:latin typeface="Arial Narrow" pitchFamily="34" charset="0"/>
              </a:rPr>
              <a:t>(</a:t>
            </a:r>
            <a:r>
              <a:rPr lang="fr-FR" sz="2800" b="1" i="1" dirty="0" smtClean="0">
                <a:solidFill>
                  <a:srgbClr val="C00000"/>
                </a:solidFill>
                <a:latin typeface="Arial Narrow" pitchFamily="34" charset="0"/>
              </a:rPr>
              <a:t>W</a:t>
            </a:r>
            <a:r>
              <a:rPr lang="fr-FR" sz="2800" b="1" i="1" dirty="0" smtClean="0">
                <a:latin typeface="Arial Narrow" pitchFamily="34" charset="0"/>
              </a:rPr>
              <a:t>) dans des conditions données. </a:t>
            </a:r>
          </a:p>
          <a:p>
            <a:endParaRPr lang="fr-FR" sz="2800" b="1" i="1" dirty="0" smtClean="0">
              <a:latin typeface="Arial Narrow" pitchFamily="34" charset="0"/>
            </a:endParaRPr>
          </a:p>
          <a:p>
            <a:endParaRPr lang="fr-FR" sz="2800" b="1" i="1" dirty="0">
              <a:latin typeface="Arial Narrow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137720" y="260648"/>
            <a:ext cx="3178696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solidFill>
                  <a:srgbClr val="00CC00"/>
                </a:solidFill>
                <a:latin typeface="+mj-lt"/>
                <a:ea typeface="+mj-ea"/>
                <a:cs typeface="+mj-cs"/>
              </a:rPr>
              <a:t>Second 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principe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39544" y="404664"/>
            <a:ext cx="410445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b="1" i="1" dirty="0" smtClean="0">
                <a:latin typeface="Arial Narrow" pitchFamily="34" charset="0"/>
              </a:rPr>
              <a:t>Prévoir l’évolution d’une transformation de la matière( mélange de constituants).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Dans une transformation irréversible</a:t>
            </a:r>
            <a:r>
              <a:rPr kumimoji="0" lang="fr-FR" sz="2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(S) augmente.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b="1" i="1" baseline="0" dirty="0" smtClean="0">
                <a:latin typeface="Arial Narrow" pitchFamily="34" charset="0"/>
              </a:rPr>
              <a:t>Dans une transformation réversible(S) reste constante.</a:t>
            </a:r>
            <a:endParaRPr kumimoji="0" lang="fr-FR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95536" y="5373216"/>
          <a:ext cx="4000907" cy="648072"/>
        </p:xfrm>
        <a:graphic>
          <a:graphicData uri="http://schemas.openxmlformats.org/presentationml/2006/ole">
            <p:oleObj spid="_x0000_s18435" name="Équation" r:id="rId3" imgW="1066680" imgH="20304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349782" y="5445224"/>
          <a:ext cx="2254666" cy="1080120"/>
        </p:xfrm>
        <a:graphic>
          <a:graphicData uri="http://schemas.openxmlformats.org/presentationml/2006/ole">
            <p:oleObj spid="_x0000_s18436" name="Équation" r:id="rId4" imgW="698400" imgH="393480" progId="Equation.3">
              <p:embed/>
            </p:oleObj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4644008" y="0"/>
            <a:ext cx="0" cy="68580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/>
        </p:nvSpPr>
        <p:spPr>
          <a:xfrm>
            <a:off x="395536" y="895474"/>
            <a:ext cx="3888432" cy="4452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latin typeface="+mj-lt"/>
                <a:ea typeface="+mj-ea"/>
                <a:cs typeface="+mj-cs"/>
              </a:rPr>
              <a:t>Conservation d’énergie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1647800" cy="45868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noProof="0" dirty="0" smtClean="0"/>
              <a:t>29/01/12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652934"/>
          </a:xfrm>
        </p:spPr>
        <p:txBody>
          <a:bodyPr>
            <a:normAutofit/>
          </a:bodyPr>
          <a:lstStyle/>
          <a:p>
            <a:r>
              <a:rPr lang="fr-FR" sz="3200" b="1" i="1" u="sng" dirty="0" smtClean="0">
                <a:solidFill>
                  <a:srgbClr val="C00000"/>
                </a:solidFill>
              </a:rPr>
              <a:t>I-Premier Principe </a:t>
            </a:r>
            <a:r>
              <a:rPr lang="fr-FR" sz="3200" b="1" i="1" u="sng" dirty="0" smtClean="0">
                <a:solidFill>
                  <a:schemeClr val="tx2">
                    <a:lumMod val="75000"/>
                  </a:schemeClr>
                </a:solidFill>
              </a:rPr>
              <a:t>de la thermodynamique</a:t>
            </a:r>
            <a:endParaRPr lang="fr-FR" sz="3200" b="1" i="1" u="sng" dirty="0">
              <a:solidFill>
                <a:srgbClr val="C00000"/>
              </a:solidFill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652120" y="3067219"/>
          <a:ext cx="3384376" cy="505797"/>
        </p:xfrm>
        <a:graphic>
          <a:graphicData uri="http://schemas.openxmlformats.org/presentationml/2006/ole">
            <p:oleObj spid="_x0000_s17411" name="Équation" r:id="rId3" imgW="1155600" imgH="20304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595938" y="4005263"/>
          <a:ext cx="3571875" cy="647700"/>
        </p:xfrm>
        <a:graphic>
          <a:graphicData uri="http://schemas.openxmlformats.org/presentationml/2006/ole">
            <p:oleObj spid="_x0000_s17412" name="Équation" r:id="rId4" imgW="952200" imgH="203040" progId="Equation.3">
              <p:embed/>
            </p:oleObj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251520" y="3067219"/>
            <a:ext cx="3888432" cy="445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dirty="0" smtClean="0">
                <a:latin typeface="+mj-lt"/>
                <a:ea typeface="+mj-ea"/>
                <a:cs typeface="+mj-cs"/>
              </a:rPr>
              <a:t>Conservation d’énergie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51520" y="3933056"/>
            <a:ext cx="388843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i="1" dirty="0" smtClean="0">
                <a:latin typeface="+mj-lt"/>
                <a:ea typeface="+mj-ea"/>
                <a:cs typeface="+mj-cs"/>
              </a:rPr>
              <a:t>Variation </a:t>
            </a:r>
            <a:r>
              <a:rPr lang="fr-FR" sz="44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d’énergie interne</a:t>
            </a:r>
            <a:r>
              <a:rPr lang="fr-FR" sz="34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400" b="1" i="1" dirty="0" smtClean="0">
                <a:latin typeface="+mj-lt"/>
                <a:ea typeface="+mj-ea"/>
                <a:cs typeface="+mj-cs"/>
              </a:rPr>
              <a:t>(pendant une transformation)</a:t>
            </a:r>
            <a:endParaRPr kumimoji="0" lang="fr-FR" sz="3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796136" y="1584395"/>
          <a:ext cx="2088232" cy="548461"/>
        </p:xfrm>
        <a:graphic>
          <a:graphicData uri="http://schemas.openxmlformats.org/presentationml/2006/ole">
            <p:oleObj spid="_x0000_s17415" name="Équation" r:id="rId5" imgW="736560" imgH="22860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832600" y="2302197"/>
          <a:ext cx="3899640" cy="550739"/>
        </p:xfrm>
        <a:graphic>
          <a:graphicData uri="http://schemas.openxmlformats.org/presentationml/2006/ole">
            <p:oleObj spid="_x0000_s17416" name="Équation" r:id="rId6" imgW="1447560" imgH="24120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331640" y="1537712"/>
          <a:ext cx="2955925" cy="550863"/>
        </p:xfrm>
        <a:graphic>
          <a:graphicData uri="http://schemas.openxmlformats.org/presentationml/2006/ole">
            <p:oleObj spid="_x0000_s17417" name="Équation" r:id="rId7" imgW="1536480" imgH="241200" progId="Equation.3">
              <p:embed/>
            </p:oleObj>
          </a:graphicData>
        </a:graphic>
      </p:graphicFrame>
      <p:sp>
        <p:nvSpPr>
          <p:cNvPr id="16" name="Flèche droite 15"/>
          <p:cNvSpPr/>
          <p:nvPr/>
        </p:nvSpPr>
        <p:spPr>
          <a:xfrm>
            <a:off x="4572000" y="1681728"/>
            <a:ext cx="648072" cy="2686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4427984" y="3211235"/>
            <a:ext cx="648072" cy="2686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4427984" y="4221088"/>
            <a:ext cx="648072" cy="2686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572000" y="836712"/>
            <a:ext cx="4392488" cy="5760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latin typeface="+mj-lt"/>
                <a:ea typeface="+mj-ea"/>
                <a:cs typeface="+mj-cs"/>
              </a:rPr>
              <a:t>L’Energie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latin typeface="+mj-lt"/>
                <a:ea typeface="+mj-ea"/>
                <a:cs typeface="+mj-cs"/>
              </a:rPr>
              <a:t>n’est ni détruite, ni créée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95536" y="895474"/>
            <a:ext cx="3888432" cy="44529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latin typeface="+mj-lt"/>
                <a:ea typeface="+mj-ea"/>
                <a:cs typeface="+mj-cs"/>
              </a:rPr>
              <a:t>Conservation d’énergie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67544" y="4941168"/>
            <a:ext cx="8424936" cy="12961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3200" b="1" i="1" noProof="0" dirty="0" smtClean="0">
              <a:latin typeface="+mj-lt"/>
              <a:ea typeface="+mj-ea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b="1" i="1" noProof="0" dirty="0" smtClean="0">
                <a:latin typeface="+mj-lt"/>
                <a:ea typeface="+mj-ea"/>
                <a:cs typeface="+mj-cs"/>
              </a:rPr>
              <a:t>L’Energie  est une fonction d’Etat ( indépendantes du chemin suivi)</a:t>
            </a:r>
          </a:p>
          <a:p>
            <a:pPr marL="514350" indent="-5143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3200" b="1" i="1" dirty="0" smtClean="0"/>
              <a:t>W et Q ne sont pas des fonctions d’Etat ( dépendants du chemin suivi)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95536" y="5229200"/>
            <a:ext cx="4464496" cy="7333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3744416" cy="710952"/>
          </a:xfrm>
        </p:spPr>
        <p:txBody>
          <a:bodyPr>
            <a:normAutofit fontScale="90000"/>
          </a:bodyPr>
          <a:lstStyle/>
          <a:p>
            <a:r>
              <a:rPr lang="fr-FR" b="1" i="1" dirty="0" smtClean="0"/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Enthalpie</a:t>
            </a:r>
            <a:r>
              <a:rPr lang="fr-FR" b="1" i="1" dirty="0" smtClean="0">
                <a:solidFill>
                  <a:srgbClr val="002060"/>
                </a:solidFill>
              </a:rPr>
              <a:t> (H)</a:t>
            </a: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11087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     Pour étudier un système simplement , on doit   garder un maximum de paramètres constants(isobares, </a:t>
            </a:r>
            <a:r>
              <a:rPr lang="fr-FR" dirty="0" err="1" smtClean="0"/>
              <a:t>isochorse</a:t>
            </a:r>
            <a:r>
              <a:rPr lang="fr-FR" dirty="0" smtClean="0"/>
              <a:t>, …..)</a:t>
            </a:r>
          </a:p>
          <a:p>
            <a:endParaRPr lang="fr-FR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611560" y="3068960"/>
          <a:ext cx="3010522" cy="526842"/>
        </p:xfrm>
        <a:graphic>
          <a:graphicData uri="http://schemas.openxmlformats.org/presentationml/2006/ole">
            <p:oleObj spid="_x0000_s38916" name="Équation" r:id="rId3" imgW="1015920" imgH="17748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23863" y="3573463"/>
          <a:ext cx="4679950" cy="563562"/>
        </p:xfrm>
        <a:graphic>
          <a:graphicData uri="http://schemas.openxmlformats.org/presentationml/2006/ole">
            <p:oleObj spid="_x0000_s38917" name="Équation" r:id="rId4" imgW="1307880" imgH="203040" progId="Equation.3">
              <p:embed/>
            </p:oleObj>
          </a:graphicData>
        </a:graphic>
      </p:graphicFrame>
      <p:sp>
        <p:nvSpPr>
          <p:cNvPr id="9" name="Espace réservé du contenu 2"/>
          <p:cNvSpPr txBox="1">
            <a:spLocks/>
          </p:cNvSpPr>
          <p:nvPr/>
        </p:nvSpPr>
        <p:spPr>
          <a:xfrm>
            <a:off x="539552" y="2420888"/>
            <a:ext cx="51125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 dirty="0" smtClean="0">
                <a:solidFill>
                  <a:schemeClr val="tx2">
                    <a:lumMod val="50000"/>
                  </a:schemeClr>
                </a:solidFill>
              </a:rPr>
              <a:t>1- </a:t>
            </a:r>
            <a:r>
              <a:rPr lang="fr-FR" sz="2400" b="1" i="1" u="sng" dirty="0" smtClean="0">
                <a:solidFill>
                  <a:schemeClr val="tx2">
                    <a:lumMod val="50000"/>
                  </a:schemeClr>
                </a:solidFill>
              </a:rPr>
              <a:t>Transformation à</a:t>
            </a:r>
            <a:r>
              <a:rPr lang="fr-FR" sz="2400" b="1" i="1" u="sng" dirty="0" smtClean="0">
                <a:solidFill>
                  <a:srgbClr val="FF0000"/>
                </a:solidFill>
              </a:rPr>
              <a:t> Volume </a:t>
            </a:r>
            <a:r>
              <a:rPr lang="fr-FR" sz="2400" b="1" i="1" u="sng" dirty="0" smtClean="0">
                <a:solidFill>
                  <a:schemeClr val="tx2">
                    <a:lumMod val="50000"/>
                  </a:schemeClr>
                </a:solidFill>
              </a:rPr>
              <a:t>constant</a:t>
            </a:r>
            <a:endParaRPr lang="fr-FR" sz="2400" i="1" u="sng" dirty="0" smtClean="0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36550" y="4149725"/>
          <a:ext cx="4868863" cy="935038"/>
        </p:xfrm>
        <a:graphic>
          <a:graphicData uri="http://schemas.openxmlformats.org/presentationml/2006/ole">
            <p:oleObj spid="_x0000_s38919" name="Équation" r:id="rId5" imgW="2400120" imgH="355320" progId="Equation.3">
              <p:embed/>
            </p:oleObj>
          </a:graphicData>
        </a:graphic>
      </p:graphicFrame>
      <p:sp>
        <p:nvSpPr>
          <p:cNvPr id="12" name="Espace réservé du contenu 2"/>
          <p:cNvSpPr txBox="1">
            <a:spLocks/>
          </p:cNvSpPr>
          <p:nvPr/>
        </p:nvSpPr>
        <p:spPr>
          <a:xfrm>
            <a:off x="467544" y="4869160"/>
            <a:ext cx="453650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fr-FR" sz="2400" b="1" dirty="0" smtClean="0">
                <a:solidFill>
                  <a:schemeClr val="tx2">
                    <a:lumMod val="50000"/>
                  </a:schemeClr>
                </a:solidFill>
              </a:rPr>
              <a:t>Ceci relie  ∆U à </a:t>
            </a:r>
            <a:r>
              <a:rPr lang="fr-FR" sz="2400" b="1" dirty="0" err="1" smtClean="0">
                <a:solidFill>
                  <a:schemeClr val="tx2">
                    <a:lumMod val="50000"/>
                  </a:schemeClr>
                </a:solidFill>
              </a:rPr>
              <a:t>Q</a:t>
            </a:r>
            <a:r>
              <a:rPr lang="fr-FR" sz="2400" b="1" baseline="-25000" dirty="0" err="1" smtClean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fr-FR" sz="2400" b="1" dirty="0" smtClean="0">
                <a:solidFill>
                  <a:schemeClr val="tx2">
                    <a:lumMod val="50000"/>
                  </a:schemeClr>
                </a:solidFill>
              </a:rPr>
              <a:t> , donc 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Q</a:t>
            </a:r>
            <a:r>
              <a:rPr lang="fr-FR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fr-F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fr-FR" sz="2400" b="1" dirty="0" smtClean="0">
                <a:solidFill>
                  <a:schemeClr val="tx2">
                    <a:lumMod val="50000"/>
                  </a:schemeClr>
                </a:solidFill>
              </a:rPr>
              <a:t>est une fonction d’Etat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5580112" y="5085184"/>
          <a:ext cx="3376720" cy="311014"/>
        </p:xfrm>
        <a:graphic>
          <a:graphicData uri="http://schemas.openxmlformats.org/presentationml/2006/ole">
            <p:oleObj spid="_x0000_s38922" name="Équation" r:id="rId6" imgW="1930320" imgH="177480" progId="Equation.3">
              <p:embed/>
            </p:oleObj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5724128" y="3212976"/>
          <a:ext cx="3099085" cy="364598"/>
        </p:xfrm>
        <a:graphic>
          <a:graphicData uri="http://schemas.openxmlformats.org/presentationml/2006/ole">
            <p:oleObj spid="_x0000_s38923" name="Équation" r:id="rId7" imgW="1726920" imgH="203040" progId="Equation.3">
              <p:embed/>
            </p:oleObj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6300192" y="3789040"/>
          <a:ext cx="1800200" cy="432960"/>
        </p:xfrm>
        <a:graphic>
          <a:graphicData uri="http://schemas.openxmlformats.org/presentationml/2006/ole">
            <p:oleObj spid="_x0000_s38924" name="Équation" r:id="rId8" imgW="1002960" imgH="241200" progId="Equation.3">
              <p:embed/>
            </p:oleObj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6228184" y="4437112"/>
          <a:ext cx="2088232" cy="422090"/>
        </p:xfrm>
        <a:graphic>
          <a:graphicData uri="http://schemas.openxmlformats.org/presentationml/2006/ole">
            <p:oleObj spid="_x0000_s38925" name="Équation" r:id="rId9" imgW="1193760" imgH="241200" progId="Equation.3">
              <p:embed/>
            </p:oleObj>
          </a:graphicData>
        </a:graphic>
      </p:graphicFrame>
      <p:cxnSp>
        <p:nvCxnSpPr>
          <p:cNvPr id="20" name="Connecteur droit 19"/>
          <p:cNvCxnSpPr/>
          <p:nvPr/>
        </p:nvCxnSpPr>
        <p:spPr>
          <a:xfrm>
            <a:off x="5292080" y="2924944"/>
            <a:ext cx="72008" cy="393305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292080" y="2924944"/>
            <a:ext cx="385192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1403648" y="5805264"/>
          <a:ext cx="1671045" cy="864096"/>
        </p:xfrm>
        <a:graphic>
          <a:graphicData uri="http://schemas.openxmlformats.org/presentationml/2006/ole">
            <p:oleObj spid="_x0000_s38926" name="Équation" r:id="rId10" imgW="571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867728" y="2060848"/>
          <a:ext cx="5296560" cy="2736304"/>
        </p:xfrm>
        <a:graphic>
          <a:graphicData uri="http://schemas.openxmlformats.org/presentationml/2006/ole">
            <p:oleObj spid="_x0000_s40963" name="Équation" r:id="rId3" imgW="571320" imgH="228600" progId="Equation.3">
              <p:embed/>
            </p:oleObj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984776" cy="710952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Variation d’Energie Interne</a:t>
            </a:r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60648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fr-FR" sz="2400" b="1" i="1" u="sng" dirty="0" smtClean="0">
                <a:solidFill>
                  <a:schemeClr val="tx2">
                    <a:lumMod val="50000"/>
                  </a:schemeClr>
                </a:solidFill>
              </a:rPr>
              <a:t>2- Transformation à </a:t>
            </a:r>
            <a:r>
              <a:rPr lang="fr-FR" sz="2400" b="1" i="1" u="sng" dirty="0" smtClean="0">
                <a:solidFill>
                  <a:srgbClr val="FF0000"/>
                </a:solidFill>
              </a:rPr>
              <a:t>Pression </a:t>
            </a:r>
            <a:r>
              <a:rPr lang="fr-FR" sz="2400" b="1" i="1" u="sng" dirty="0" err="1" smtClean="0">
                <a:solidFill>
                  <a:schemeClr val="tx2">
                    <a:lumMod val="50000"/>
                  </a:schemeClr>
                </a:solidFill>
              </a:rPr>
              <a:t>contante</a:t>
            </a:r>
            <a:endParaRPr lang="fr-FR" sz="2400" i="1" u="sng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67544" y="852974"/>
          <a:ext cx="1872208" cy="422839"/>
        </p:xfrm>
        <a:graphic>
          <a:graphicData uri="http://schemas.openxmlformats.org/presentationml/2006/ole">
            <p:oleObj spid="_x0000_s39939" name="Équation" r:id="rId3" imgW="787320" imgH="17748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67544" y="1340768"/>
          <a:ext cx="6624736" cy="771522"/>
        </p:xfrm>
        <a:graphic>
          <a:graphicData uri="http://schemas.openxmlformats.org/presentationml/2006/ole">
            <p:oleObj spid="_x0000_s39940" name="Équation" r:id="rId4" imgW="3301920" imgH="33012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81000" y="2133600"/>
          <a:ext cx="2117725" cy="382588"/>
        </p:xfrm>
        <a:graphic>
          <a:graphicData uri="http://schemas.openxmlformats.org/presentationml/2006/ole">
            <p:oleObj spid="_x0000_s39942" name="Équation" r:id="rId5" imgW="952200" imgH="203040" progId="Equation.3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500063" y="2492375"/>
          <a:ext cx="4686300" cy="1360488"/>
        </p:xfrm>
        <a:graphic>
          <a:graphicData uri="http://schemas.openxmlformats.org/presentationml/2006/ole">
            <p:oleObj spid="_x0000_s39943" name="Équation" r:id="rId6" imgW="2755800" imgH="68580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406400" y="4005263"/>
          <a:ext cx="3865563" cy="957262"/>
        </p:xfrm>
        <a:graphic>
          <a:graphicData uri="http://schemas.openxmlformats.org/presentationml/2006/ole">
            <p:oleObj spid="_x0000_s39944" name="Équation" r:id="rId7" imgW="2273040" imgH="4824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5652120" y="2060848"/>
            <a:ext cx="3168352" cy="892552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</a:rPr>
              <a:t>On définit  la fonction enthalpie    </a:t>
            </a:r>
            <a:r>
              <a:rPr lang="fr-FR" sz="3200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H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Accolade fermante 9"/>
          <p:cNvSpPr/>
          <p:nvPr/>
        </p:nvSpPr>
        <p:spPr>
          <a:xfrm>
            <a:off x="5148064" y="2492896"/>
            <a:ext cx="648072" cy="2448272"/>
          </a:xfrm>
          <a:prstGeom prst="rightBrace">
            <a:avLst/>
          </a:prstGeom>
          <a:noFill/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6300192" y="2924944"/>
          <a:ext cx="1945839" cy="504056"/>
        </p:xfrm>
        <a:graphic>
          <a:graphicData uri="http://schemas.openxmlformats.org/presentationml/2006/ole">
            <p:oleObj spid="_x0000_s39945" name="Équation" r:id="rId8" imgW="799920" imgH="1774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436096" y="3861048"/>
            <a:ext cx="3888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H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est une fonction d’Etat</a:t>
            </a:r>
          </a:p>
          <a:p>
            <a:pPr marL="514350" indent="-514350" algn="ctr">
              <a:spcBef>
                <a:spcPct val="20000"/>
              </a:spcBef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(combinaison de fonction d’Etat)</a:t>
            </a:r>
            <a:endParaRPr lang="fr-FR" sz="2000" dirty="0"/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6516216" y="4869160"/>
          <a:ext cx="2050355" cy="985875"/>
        </p:xfrm>
        <a:graphic>
          <a:graphicData uri="http://schemas.openxmlformats.org/presentationml/2006/ole">
            <p:oleObj spid="_x0000_s39946" name="Équation" r:id="rId9" imgW="583920" imgH="241200" progId="Equation.3">
              <p:embed/>
            </p:oleObj>
          </a:graphicData>
        </a:graphic>
      </p:graphicFrame>
      <p:cxnSp>
        <p:nvCxnSpPr>
          <p:cNvPr id="15" name="Connecteur droit 14"/>
          <p:cNvCxnSpPr/>
          <p:nvPr/>
        </p:nvCxnSpPr>
        <p:spPr>
          <a:xfrm>
            <a:off x="0" y="5085184"/>
            <a:ext cx="5796136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796136" y="5085184"/>
            <a:ext cx="0" cy="170080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3528" y="5157192"/>
            <a:ext cx="5112568" cy="1754326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marL="514350" indent="-514350" algn="ctr">
              <a:spcBef>
                <a:spcPct val="20000"/>
              </a:spcBef>
            </a:pPr>
            <a:r>
              <a:rPr lang="fr-FR" sz="2000" b="1" i="1" u="sng" dirty="0" smtClean="0">
                <a:solidFill>
                  <a:schemeClr val="accent2">
                    <a:lumMod val="50000"/>
                  </a:schemeClr>
                </a:solidFill>
              </a:rPr>
              <a:t>Rem: 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</a:rPr>
              <a:t>Toute transformation qui s’accompagne d’un changement de pression provoque en générale une variation de </a:t>
            </a:r>
            <a:r>
              <a:rPr lang="fr-FR" sz="2000" b="1" dirty="0" smtClean="0">
                <a:solidFill>
                  <a:srgbClr val="FF0000"/>
                </a:solidFill>
              </a:rPr>
              <a:t>H</a:t>
            </a:r>
            <a:r>
              <a:rPr lang="fr-FR" sz="2000" b="1" dirty="0" smtClean="0">
                <a:solidFill>
                  <a:srgbClr val="002060"/>
                </a:solidFill>
              </a:rPr>
              <a:t> , mais ∆H n’est pas = à l’énergie échangée entre le </a:t>
            </a:r>
            <a:r>
              <a:rPr lang="fr-FR" sz="2800" b="1" dirty="0" err="1" smtClean="0">
                <a:solidFill>
                  <a:srgbClr val="002060"/>
                </a:solidFill>
              </a:rPr>
              <a:t>Syst</a:t>
            </a:r>
            <a:r>
              <a:rPr lang="fr-FR" sz="2800" b="1" dirty="0" smtClean="0">
                <a:solidFill>
                  <a:srgbClr val="002060"/>
                </a:solidFill>
              </a:rPr>
              <a:t> et </a:t>
            </a:r>
            <a:r>
              <a:rPr lang="fr-FR" sz="2800" b="1" dirty="0" err="1" smtClean="0">
                <a:solidFill>
                  <a:srgbClr val="002060"/>
                </a:solidFill>
              </a:rPr>
              <a:t>Ext</a:t>
            </a:r>
            <a:r>
              <a:rPr lang="fr-FR" sz="2800" b="1" dirty="0" smtClean="0">
                <a:solidFill>
                  <a:srgbClr val="002060"/>
                </a:solidFill>
              </a:rPr>
              <a:t>.</a:t>
            </a:r>
            <a:endParaRPr lang="fr-FR" sz="2800" dirty="0">
              <a:solidFill>
                <a:srgbClr val="FF0000"/>
              </a:solidFill>
            </a:endParaRPr>
          </a:p>
        </p:txBody>
      </p:sp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6228184" y="5949280"/>
          <a:ext cx="2654300" cy="504825"/>
        </p:xfrm>
        <a:graphic>
          <a:graphicData uri="http://schemas.openxmlformats.org/presentationml/2006/ole">
            <p:oleObj spid="_x0000_s39947" name="Équation" r:id="rId10" imgW="1091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835696" y="1556792"/>
          <a:ext cx="5184576" cy="2493898"/>
        </p:xfrm>
        <a:graphic>
          <a:graphicData uri="http://schemas.openxmlformats.org/presentationml/2006/ole">
            <p:oleObj spid="_x0000_s41987" name="Équation" r:id="rId3" imgW="583920" imgH="241200" progId="Equation.3">
              <p:embed/>
            </p:oleObj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259632" y="476672"/>
            <a:ext cx="6984776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Variation d’Enthalpie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555776" y="5517232"/>
          <a:ext cx="4608512" cy="837312"/>
        </p:xfrm>
        <a:graphic>
          <a:graphicData uri="http://schemas.openxmlformats.org/presentationml/2006/ole">
            <p:oleObj spid="_x0000_s41989" name="Équation" r:id="rId4" imgW="1143000" imgH="17748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699792" y="4581128"/>
          <a:ext cx="4032448" cy="792498"/>
        </p:xfrm>
        <a:graphic>
          <a:graphicData uri="http://schemas.openxmlformats.org/presentationml/2006/ole">
            <p:oleObj spid="_x0000_s41990" name="Équation" r:id="rId5" imgW="1206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5915000" cy="1152128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>Capacité calorifique</a:t>
            </a:r>
            <a:br>
              <a:rPr lang="fr-FR" b="1" i="1" dirty="0" smtClean="0">
                <a:solidFill>
                  <a:srgbClr val="002060"/>
                </a:solidFill>
              </a:rPr>
            </a:b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80728"/>
            <a:ext cx="7848872" cy="3013795"/>
          </a:xfrm>
        </p:spPr>
        <p:txBody>
          <a:bodyPr/>
          <a:lstStyle/>
          <a:p>
            <a:r>
              <a:rPr lang="fr-FR" dirty="0" smtClean="0"/>
              <a:t>La </a:t>
            </a:r>
            <a:r>
              <a:rPr lang="fr-FR" b="1" dirty="0" smtClean="0"/>
              <a:t>chaleur spécifique </a:t>
            </a:r>
            <a:r>
              <a:rPr lang="fr-FR" dirty="0" smtClean="0"/>
              <a:t>d’une substance  , la quantité de </a:t>
            </a:r>
            <a:r>
              <a:rPr lang="fr-FR" dirty="0" smtClean="0">
                <a:solidFill>
                  <a:srgbClr val="FF0000"/>
                </a:solidFill>
              </a:rPr>
              <a:t>chaleur</a:t>
            </a:r>
            <a:r>
              <a:rPr lang="fr-FR" dirty="0" smtClean="0"/>
              <a:t> , qu’il faut fournir à </a:t>
            </a:r>
            <a:r>
              <a:rPr lang="fr-FR" dirty="0" smtClean="0">
                <a:solidFill>
                  <a:srgbClr val="FF0000"/>
                </a:solidFill>
              </a:rPr>
              <a:t>1 gr</a:t>
            </a:r>
            <a:r>
              <a:rPr lang="fr-FR" dirty="0" smtClean="0"/>
              <a:t>amme de cette substance pour élever sa température d’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degré centigrade.</a:t>
            </a:r>
          </a:p>
          <a:p>
            <a:endParaRPr lang="fr-FR" dirty="0" smtClean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948264" y="2492896"/>
          <a:ext cx="906462" cy="781050"/>
        </p:xfrm>
        <a:graphic>
          <a:graphicData uri="http://schemas.openxmlformats.org/presentationml/2006/ole">
            <p:oleObj spid="_x0000_s43010" name="Équation" r:id="rId3" imgW="533160" imgH="39348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732240" y="5805264"/>
          <a:ext cx="1122362" cy="781050"/>
        </p:xfrm>
        <a:graphic>
          <a:graphicData uri="http://schemas.openxmlformats.org/presentationml/2006/ole">
            <p:oleObj spid="_x0000_s43011" name="Équation" r:id="rId4" imgW="660240" imgH="39348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259632" y="4941168"/>
          <a:ext cx="1617662" cy="477838"/>
        </p:xfrm>
        <a:graphic>
          <a:graphicData uri="http://schemas.openxmlformats.org/presentationml/2006/ole">
            <p:oleObj spid="_x0000_s43013" name="Équation" r:id="rId5" imgW="952200" imgH="241200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539552" y="3429000"/>
          <a:ext cx="7776864" cy="403225"/>
        </p:xfrm>
        <a:graphic>
          <a:graphicData uri="http://schemas.openxmlformats.org/presentationml/2006/ole">
            <p:oleObj spid="_x0000_s43014" name="Équation" r:id="rId6" imgW="3581280" imgH="20304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104476" y="3861048"/>
          <a:ext cx="6635876" cy="382017"/>
        </p:xfrm>
        <a:graphic>
          <a:graphicData uri="http://schemas.openxmlformats.org/presentationml/2006/ole">
            <p:oleObj spid="_x0000_s43016" name="Équation" r:id="rId7" imgW="3632040" imgH="2286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3491880" y="4221088"/>
          <a:ext cx="1923573" cy="619249"/>
        </p:xfrm>
        <a:graphic>
          <a:graphicData uri="http://schemas.openxmlformats.org/presentationml/2006/ole">
            <p:oleObj spid="_x0000_s43017" name="Équation" r:id="rId8" imgW="736560" imgH="203040" progId="Equation.3">
              <p:embed/>
            </p:oleObj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6372200" y="4869160"/>
          <a:ext cx="1552575" cy="454025"/>
        </p:xfrm>
        <a:graphic>
          <a:graphicData uri="http://schemas.openxmlformats.org/presentationml/2006/ole">
            <p:oleObj spid="_x0000_s43018" name="Équation" r:id="rId9" imgW="914400" imgH="228600" progId="Equation.3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1043608" y="5733256"/>
          <a:ext cx="1143000" cy="831850"/>
        </p:xfrm>
        <a:graphic>
          <a:graphicData uri="http://schemas.openxmlformats.org/presentationml/2006/ole">
            <p:oleObj spid="_x0000_s43019" name="Équation" r:id="rId10" imgW="672840" imgH="419040" progId="Equation.3">
              <p:embed/>
            </p:oleObj>
          </a:graphicData>
        </a:graphic>
      </p:graphicFrame>
      <p:cxnSp>
        <p:nvCxnSpPr>
          <p:cNvPr id="17" name="Connecteur droit avec flèche 16"/>
          <p:cNvCxnSpPr/>
          <p:nvPr/>
        </p:nvCxnSpPr>
        <p:spPr>
          <a:xfrm flipH="1">
            <a:off x="2411760" y="4509120"/>
            <a:ext cx="1152128" cy="504056"/>
          </a:xfrm>
          <a:prstGeom prst="straightConnector1">
            <a:avLst/>
          </a:prstGeom>
          <a:ln w="381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5364088" y="4509120"/>
            <a:ext cx="1296144" cy="360040"/>
          </a:xfrm>
          <a:prstGeom prst="straightConnector1">
            <a:avLst/>
          </a:prstGeom>
          <a:ln w="381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347864" y="1556792"/>
          <a:ext cx="1770062" cy="831850"/>
        </p:xfrm>
        <a:graphic>
          <a:graphicData uri="http://schemas.openxmlformats.org/presentationml/2006/ole">
            <p:oleObj spid="_x0000_s46083" name="Équation" r:id="rId3" imgW="1041120" imgH="41904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827584" y="1556792"/>
          <a:ext cx="1014412" cy="831850"/>
        </p:xfrm>
        <a:graphic>
          <a:graphicData uri="http://schemas.openxmlformats.org/presentationml/2006/ole">
            <p:oleObj spid="_x0000_s46084" name="Équation" r:id="rId4" imgW="596880" imgH="419040" progId="Equation.3">
              <p:embed/>
            </p:oleObj>
          </a:graphicData>
        </a:graphic>
      </p:graphicFrame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755576" y="5013176"/>
            <a:ext cx="7056784" cy="129614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dirty="0" smtClean="0"/>
              <a:t>     Ces définitions permettent de calculer la chaleur nécessaire pour faire varier la température de </a:t>
            </a:r>
            <a:r>
              <a:rPr lang="fr-FR" dirty="0" smtClean="0">
                <a:solidFill>
                  <a:srgbClr val="FF0000"/>
                </a:solidFill>
              </a:rPr>
              <a:t>T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à</a:t>
            </a:r>
            <a:r>
              <a:rPr lang="fr-FR" dirty="0" err="1" smtClean="0">
                <a:solidFill>
                  <a:srgbClr val="FF0000"/>
                </a:solidFill>
              </a:rPr>
              <a:t>T</a:t>
            </a:r>
            <a:r>
              <a:rPr lang="fr-FR" baseline="-25000" dirty="0" err="1" smtClean="0">
                <a:solidFill>
                  <a:srgbClr val="FF0000"/>
                </a:solidFill>
              </a:rPr>
              <a:t>f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 </a:t>
            </a:r>
            <a:r>
              <a:rPr lang="fr-FR" b="1" u="sng" dirty="0" smtClean="0"/>
              <a:t>n</a:t>
            </a:r>
            <a:r>
              <a:rPr lang="fr-FR" b="1" dirty="0" smtClean="0"/>
              <a:t> </a:t>
            </a:r>
            <a:r>
              <a:rPr lang="fr-FR" dirty="0" smtClean="0"/>
              <a:t>moles.</a:t>
            </a:r>
          </a:p>
          <a:p>
            <a:pPr algn="ctr"/>
            <a:endParaRPr lang="fr-FR" dirty="0" smtClean="0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3563888" y="3212976"/>
          <a:ext cx="1443419" cy="694308"/>
        </p:xfrm>
        <a:graphic>
          <a:graphicData uri="http://schemas.openxmlformats.org/presentationml/2006/ole">
            <p:oleObj spid="_x0000_s46087" name="Équation" r:id="rId5" imgW="583920" imgH="241200" progId="Equation.3">
              <p:embed/>
            </p:oleObj>
          </a:graphicData>
        </a:graphic>
      </p:graphicFrame>
      <p:graphicFrame>
        <p:nvGraphicFramePr>
          <p:cNvPr id="46093" name="Object 13"/>
          <p:cNvGraphicFramePr>
            <a:graphicFrameLocks noChangeAspect="1"/>
          </p:cNvGraphicFramePr>
          <p:nvPr/>
        </p:nvGraphicFramePr>
        <p:xfrm>
          <a:off x="5508104" y="2780928"/>
          <a:ext cx="2442270" cy="814090"/>
        </p:xfrm>
        <a:graphic>
          <a:graphicData uri="http://schemas.openxmlformats.org/presentationml/2006/ole">
            <p:oleObj spid="_x0000_s46093" name="Équation" r:id="rId6" imgW="990360" imgH="330120" progId="Equation.3">
              <p:embed/>
            </p:oleObj>
          </a:graphicData>
        </a:graphic>
      </p:graphicFrame>
      <p:graphicFrame>
        <p:nvGraphicFramePr>
          <p:cNvPr id="46095" name="Object 15"/>
          <p:cNvGraphicFramePr>
            <a:graphicFrameLocks noChangeAspect="1"/>
          </p:cNvGraphicFramePr>
          <p:nvPr/>
        </p:nvGraphicFramePr>
        <p:xfrm>
          <a:off x="5508104" y="3645024"/>
          <a:ext cx="2568575" cy="812800"/>
        </p:xfrm>
        <a:graphic>
          <a:graphicData uri="http://schemas.openxmlformats.org/presentationml/2006/ole">
            <p:oleObj spid="_x0000_s46095" name="Équation" r:id="rId7" imgW="1041120" imgH="330120" progId="Equation.3">
              <p:embed/>
            </p:oleObj>
          </a:graphicData>
        </a:graphic>
      </p:graphicFrame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048672" cy="1008112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/>
            </a:r>
            <a:br>
              <a:rPr lang="fr-FR" b="1" i="1" dirty="0" smtClean="0">
                <a:solidFill>
                  <a:srgbClr val="002060"/>
                </a:solidFill>
              </a:rPr>
            </a:br>
            <a:r>
              <a:rPr lang="fr-FR" b="1" i="1" dirty="0" smtClean="0">
                <a:solidFill>
                  <a:srgbClr val="002060"/>
                </a:solidFill>
              </a:rPr>
              <a:t>Capacité calorifique</a:t>
            </a:r>
            <a:br>
              <a:rPr lang="fr-FR" b="1" i="1" dirty="0" smtClean="0">
                <a:solidFill>
                  <a:srgbClr val="002060"/>
                </a:solidFill>
              </a:rPr>
            </a:br>
            <a:r>
              <a:rPr lang="fr-FR" sz="4000" b="1" i="1" dirty="0" smtClean="0">
                <a:solidFill>
                  <a:srgbClr val="002060"/>
                </a:solidFill>
              </a:rPr>
              <a:t>à Pression constante</a:t>
            </a:r>
            <a:r>
              <a:rPr lang="fr-FR" b="1" i="1" dirty="0" smtClean="0">
                <a:solidFill>
                  <a:srgbClr val="002060"/>
                </a:solidFill>
              </a:rPr>
              <a:t/>
            </a:r>
            <a:br>
              <a:rPr lang="fr-FR" b="1" i="1" dirty="0" smtClean="0">
                <a:solidFill>
                  <a:srgbClr val="002060"/>
                </a:solidFill>
              </a:rPr>
            </a:b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24" name="Flèche droite 23"/>
          <p:cNvSpPr/>
          <p:nvPr/>
        </p:nvSpPr>
        <p:spPr>
          <a:xfrm>
            <a:off x="1547664" y="3284984"/>
            <a:ext cx="1584176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On sais que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2123728" y="1772816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Donc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23" grpId="0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4624"/>
            <a:ext cx="8229600" cy="3412976"/>
          </a:xfrm>
        </p:spPr>
        <p:txBody>
          <a:bodyPr>
            <a:normAutofit fontScale="92500" lnSpcReduction="20000"/>
          </a:bodyPr>
          <a:lstStyle/>
          <a:p>
            <a:r>
              <a:rPr lang="fr-FR" i="1" dirty="0" smtClean="0">
                <a:solidFill>
                  <a:srgbClr val="002060"/>
                </a:solidFill>
              </a:rPr>
              <a:t>Le langage et l’esprit thermodynamique est de prévoir la transformation de la matière dans des conditions données.</a:t>
            </a:r>
          </a:p>
          <a:p>
            <a:r>
              <a:rPr lang="fr-FR" i="1" dirty="0" smtClean="0">
                <a:solidFill>
                  <a:srgbClr val="002060"/>
                </a:solidFill>
              </a:rPr>
              <a:t>La thermodynamique ne s’intéresse qu’aux états en équilibres .</a:t>
            </a:r>
          </a:p>
          <a:p>
            <a:r>
              <a:rPr lang="fr-FR" i="1" dirty="0" smtClean="0">
                <a:solidFill>
                  <a:srgbClr val="002060"/>
                </a:solidFill>
              </a:rPr>
              <a:t>Est-ce que la transformation  peut être spontanée ( irréversible), non spontanée(réversible)?</a:t>
            </a:r>
          </a:p>
          <a:p>
            <a:r>
              <a:rPr lang="fr-FR" i="1" dirty="0" smtClean="0">
                <a:solidFill>
                  <a:srgbClr val="002060"/>
                </a:solidFill>
              </a:rPr>
              <a:t>Jusqu'où  la transformation peut elle se faire?</a:t>
            </a:r>
          </a:p>
          <a:p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483768" y="3501008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La</a:t>
            </a:r>
            <a:r>
              <a:rPr kumimoji="0" lang="fr-FR" sz="3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thermodynamique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repose sur deux notions: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15616" y="4509120"/>
            <a:ext cx="23042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fr-FR" sz="2800" b="1" i="1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800" b="1" i="1" dirty="0" smtClean="0">
                <a:solidFill>
                  <a:schemeClr val="bg1"/>
                </a:solidFill>
              </a:rPr>
              <a:t>Energie </a:t>
            </a:r>
          </a:p>
          <a:p>
            <a:pPr algn="ctr"/>
            <a:endParaRPr lang="fr-FR" sz="2800" b="1" i="1" dirty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868144" y="4437112"/>
            <a:ext cx="21602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fr-FR" sz="2800" b="1" i="1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800" b="1" i="1" dirty="0" smtClean="0">
                <a:solidFill>
                  <a:schemeClr val="bg1"/>
                </a:solidFill>
              </a:rPr>
              <a:t>Entropie</a:t>
            </a:r>
          </a:p>
          <a:p>
            <a:pPr algn="ctr"/>
            <a:endParaRPr lang="fr-FR" sz="2800" b="1" i="1" dirty="0">
              <a:solidFill>
                <a:schemeClr val="bg1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2339752" y="4221088"/>
            <a:ext cx="1008112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220072" y="4221088"/>
            <a:ext cx="936104" cy="5040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9552" y="5301208"/>
            <a:ext cx="3456384" cy="12024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000" b="1" i="1" dirty="0" smtClean="0">
                <a:solidFill>
                  <a:srgbClr val="C00000"/>
                </a:solidFill>
              </a:rPr>
              <a:t>chaleur,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000" b="1" i="1" dirty="0" smtClean="0">
                <a:solidFill>
                  <a:srgbClr val="C00000"/>
                </a:solidFill>
              </a:rPr>
              <a:t>travail mécanique,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000" b="1" i="1" dirty="0" smtClean="0">
                <a:solidFill>
                  <a:srgbClr val="C00000"/>
                </a:solidFill>
              </a:rPr>
              <a:t>(électrique ), rayonnement  .</a:t>
            </a:r>
          </a:p>
          <a:p>
            <a:pPr algn="ctr"/>
            <a:endParaRPr lang="fr-FR" sz="2000" b="1" i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5229200"/>
            <a:ext cx="4464496" cy="14904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b="1" i="1" dirty="0" smtClean="0">
                <a:solidFill>
                  <a:srgbClr val="C00000"/>
                </a:solidFill>
              </a:rPr>
              <a:t>Mesure le Désordre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b="1" i="1" dirty="0" smtClean="0">
                <a:solidFill>
                  <a:srgbClr val="C00000"/>
                </a:solidFill>
              </a:rPr>
              <a:t>L’entropie de l’Univers augmente</a:t>
            </a:r>
          </a:p>
          <a:p>
            <a:pPr>
              <a:buFont typeface="Arial" pitchFamily="34" charset="0"/>
              <a:buChar char="•"/>
            </a:pPr>
            <a:r>
              <a:rPr lang="fr-FR" sz="2000" b="1" i="1" dirty="0" smtClean="0">
                <a:solidFill>
                  <a:srgbClr val="C00000"/>
                </a:solidFill>
              </a:rPr>
              <a:t>     L’entropie d’un équilibre reste             constante</a:t>
            </a:r>
            <a:endParaRPr lang="fr-FR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 animBg="1"/>
      <p:bldP spid="10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755576" y="5013176"/>
            <a:ext cx="7056784" cy="129614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dirty="0" smtClean="0"/>
              <a:t>     Ces définitions permettent de calculer la chaleur nécessaire pour faire varier la température de </a:t>
            </a:r>
            <a:r>
              <a:rPr lang="fr-FR" dirty="0" smtClean="0">
                <a:solidFill>
                  <a:srgbClr val="FF0000"/>
                </a:solidFill>
              </a:rPr>
              <a:t>T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à</a:t>
            </a:r>
            <a:r>
              <a:rPr lang="fr-FR" dirty="0" err="1" smtClean="0">
                <a:solidFill>
                  <a:srgbClr val="FF0000"/>
                </a:solidFill>
              </a:rPr>
              <a:t>T</a:t>
            </a:r>
            <a:r>
              <a:rPr lang="fr-FR" baseline="-25000" dirty="0" err="1" smtClean="0">
                <a:solidFill>
                  <a:srgbClr val="FF0000"/>
                </a:solidFill>
              </a:rPr>
              <a:t>f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 </a:t>
            </a:r>
            <a:r>
              <a:rPr lang="fr-FR" b="1" u="sng" dirty="0" smtClean="0"/>
              <a:t>n</a:t>
            </a:r>
            <a:r>
              <a:rPr lang="fr-FR" b="1" dirty="0" smtClean="0"/>
              <a:t> </a:t>
            </a:r>
            <a:r>
              <a:rPr lang="fr-FR" dirty="0" smtClean="0"/>
              <a:t>moles.</a:t>
            </a:r>
          </a:p>
          <a:p>
            <a:pPr algn="ctr"/>
            <a:endParaRPr lang="fr-FR" dirty="0" smtClean="0"/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048672" cy="1296144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/>
            </a:r>
            <a:br>
              <a:rPr lang="fr-FR" b="1" i="1" dirty="0" smtClean="0">
                <a:solidFill>
                  <a:srgbClr val="002060"/>
                </a:solidFill>
              </a:rPr>
            </a:br>
            <a:r>
              <a:rPr lang="fr-FR" b="1" i="1" dirty="0" smtClean="0">
                <a:solidFill>
                  <a:srgbClr val="002060"/>
                </a:solidFill>
              </a:rPr>
              <a:t>Capacité calorifique</a:t>
            </a:r>
            <a:br>
              <a:rPr lang="fr-FR" b="1" i="1" dirty="0" smtClean="0">
                <a:solidFill>
                  <a:srgbClr val="002060"/>
                </a:solidFill>
              </a:rPr>
            </a:br>
            <a:r>
              <a:rPr lang="fr-FR" b="1" i="1" dirty="0" smtClean="0">
                <a:solidFill>
                  <a:srgbClr val="002060"/>
                </a:solidFill>
              </a:rPr>
              <a:t>à volume constant</a:t>
            </a:r>
            <a:br>
              <a:rPr lang="fr-FR" b="1" i="1" dirty="0" smtClean="0">
                <a:solidFill>
                  <a:srgbClr val="002060"/>
                </a:solidFill>
              </a:rPr>
            </a:b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24" name="Flèche droite 23"/>
          <p:cNvSpPr/>
          <p:nvPr/>
        </p:nvSpPr>
        <p:spPr>
          <a:xfrm>
            <a:off x="1547664" y="3284984"/>
            <a:ext cx="1584176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On sais que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2123728" y="1772816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Donc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3419872" y="1628800"/>
          <a:ext cx="1704975" cy="781050"/>
        </p:xfrm>
        <a:graphic>
          <a:graphicData uri="http://schemas.openxmlformats.org/presentationml/2006/ole">
            <p:oleObj spid="_x0000_s48135" name="Équation" r:id="rId3" imgW="1002960" imgH="393480" progId="Equation.3">
              <p:embed/>
            </p:oleObj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827584" y="1628800"/>
          <a:ext cx="992187" cy="781050"/>
        </p:xfrm>
        <a:graphic>
          <a:graphicData uri="http://schemas.openxmlformats.org/presentationml/2006/ole">
            <p:oleObj spid="_x0000_s48136" name="Équation" r:id="rId4" imgW="583920" imgH="393480" progId="Equation.3">
              <p:embed/>
            </p:oleObj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3563888" y="3212976"/>
          <a:ext cx="1479550" cy="765175"/>
        </p:xfrm>
        <a:graphic>
          <a:graphicData uri="http://schemas.openxmlformats.org/presentationml/2006/ole">
            <p:oleObj spid="_x0000_s48137" name="Équation" r:id="rId5" imgW="571320" imgH="228600" progId="Equation.3">
              <p:embed/>
            </p:oleObj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5796136" y="2636912"/>
          <a:ext cx="2378075" cy="812800"/>
        </p:xfrm>
        <a:graphic>
          <a:graphicData uri="http://schemas.openxmlformats.org/presentationml/2006/ole">
            <p:oleObj spid="_x0000_s48138" name="Équation" r:id="rId6" imgW="965160" imgH="330120" progId="Equation.3">
              <p:embed/>
            </p:oleObj>
          </a:graphicData>
        </a:graphic>
      </p:graphicFrame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5724128" y="3645024"/>
          <a:ext cx="2533650" cy="812800"/>
        </p:xfrm>
        <a:graphic>
          <a:graphicData uri="http://schemas.openxmlformats.org/presentationml/2006/ole">
            <p:oleObj spid="_x0000_s48139" name="Équation" r:id="rId7" imgW="102852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23" grpId="0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5554960" cy="778098"/>
          </a:xfrm>
        </p:spPr>
        <p:txBody>
          <a:bodyPr>
            <a:normAutofit/>
          </a:bodyPr>
          <a:lstStyle/>
          <a:p>
            <a:r>
              <a:rPr lang="fr-FR" sz="3600" b="1" i="1" dirty="0" smtClean="0">
                <a:solidFill>
                  <a:srgbClr val="0070C0"/>
                </a:solidFill>
              </a:rPr>
              <a:t>Relation entre Cp et Cv</a:t>
            </a:r>
            <a:endParaRPr lang="fr-FR" sz="36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>
            <p:ph idx="1"/>
          </p:nvPr>
        </p:nvGraphicFramePr>
        <p:xfrm>
          <a:off x="323528" y="1700808"/>
          <a:ext cx="3024336" cy="570966"/>
        </p:xfrm>
        <a:graphic>
          <a:graphicData uri="http://schemas.openxmlformats.org/presentationml/2006/ole">
            <p:oleObj spid="_x0000_s49154" name="Équation" r:id="rId3" imgW="799920" imgH="17748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6300192" y="1628800"/>
          <a:ext cx="2114550" cy="781050"/>
        </p:xfrm>
        <a:graphic>
          <a:graphicData uri="http://schemas.openxmlformats.org/presentationml/2006/ole">
            <p:oleObj spid="_x0000_s49155" name="Équation" r:id="rId4" imgW="1244520" imgH="39348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923928" y="2852936"/>
          <a:ext cx="1878013" cy="781050"/>
        </p:xfrm>
        <a:graphic>
          <a:graphicData uri="http://schemas.openxmlformats.org/presentationml/2006/ole">
            <p:oleObj spid="_x0000_s49156" name="Équation" r:id="rId5" imgW="1104840" imgH="393480" progId="Equation.3">
              <p:embed/>
            </p:oleObj>
          </a:graphicData>
        </a:graphic>
      </p:graphicFrame>
      <p:sp>
        <p:nvSpPr>
          <p:cNvPr id="7" name="Flèche droite 6"/>
          <p:cNvSpPr/>
          <p:nvPr/>
        </p:nvSpPr>
        <p:spPr>
          <a:xfrm>
            <a:off x="3563888" y="1484784"/>
            <a:ext cx="2664296" cy="115212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Variation en fonction de la température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1043608" y="3068960"/>
            <a:ext cx="2664296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Pour une mole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3059832" y="3933056"/>
          <a:ext cx="2592288" cy="907147"/>
        </p:xfrm>
        <a:graphic>
          <a:graphicData uri="http://schemas.openxmlformats.org/presentationml/2006/ole">
            <p:oleObj spid="_x0000_s49157" name="Équation" r:id="rId6" imgW="774360" imgH="241200" progId="Equation.3">
              <p:embed/>
            </p:oleObj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755576" y="5373216"/>
            <a:ext cx="555496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Remarque: </a:t>
            </a:r>
            <a:r>
              <a:rPr lang="fr-FR" sz="3600" b="1" i="1" dirty="0" smtClean="0">
                <a:latin typeface="+mj-lt"/>
                <a:ea typeface="+mj-ea"/>
                <a:cs typeface="+mj-cs"/>
              </a:rPr>
              <a:t>La capacité calorifique  des corps purs dépend: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L’état du corps pur.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600" b="1" i="1" dirty="0" smtClean="0">
                <a:latin typeface="+mj-lt"/>
                <a:ea typeface="+mj-ea"/>
                <a:cs typeface="+mj-cs"/>
              </a:rPr>
              <a:t>La température </a:t>
            </a:r>
            <a:endParaRPr kumimoji="0" lang="fr-FR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27718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latin typeface="Brush Script MT" pitchFamily="66" charset="0"/>
                <a:ea typeface="+mj-ea"/>
                <a:cs typeface="+mj-cs"/>
              </a:rPr>
              <a:t>30 Janvier 2012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339752" y="260648"/>
            <a:ext cx="4824536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II-Second </a:t>
            </a:r>
            <a:r>
              <a:rPr kumimoji="0" lang="fr-FR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principe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6372200" y="3068960"/>
          <a:ext cx="2520280" cy="590093"/>
        </p:xfrm>
        <a:graphic>
          <a:graphicData uri="http://schemas.openxmlformats.org/presentationml/2006/ole">
            <p:oleObj spid="_x0000_s52227" name="Équation" r:id="rId3" imgW="876240" imgH="24120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611560" y="3068960"/>
          <a:ext cx="1800200" cy="578636"/>
        </p:xfrm>
        <a:graphic>
          <a:graphicData uri="http://schemas.openxmlformats.org/presentationml/2006/ole">
            <p:oleObj spid="_x0000_s52228" name="Équation" r:id="rId4" imgW="711000" imgH="228600" progId="Equation.3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131840" y="3140968"/>
          <a:ext cx="2671074" cy="491232"/>
        </p:xfrm>
        <a:graphic>
          <a:graphicData uri="http://schemas.openxmlformats.org/presentationml/2006/ole">
            <p:oleObj spid="_x0000_s52229" name="Équation" r:id="rId5" imgW="1104840" imgH="203040" progId="Equation.3">
              <p:embed/>
            </p:oleObj>
          </a:graphicData>
        </a:graphic>
      </p:graphicFrame>
      <p:sp>
        <p:nvSpPr>
          <p:cNvPr id="11" name="Flèche droite 10"/>
          <p:cNvSpPr/>
          <p:nvPr/>
        </p:nvSpPr>
        <p:spPr>
          <a:xfrm>
            <a:off x="2627784" y="3140968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5796136" y="3088384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755576" y="3789040"/>
            <a:ext cx="795739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i="1" noProof="0" dirty="0" smtClean="0">
                <a:latin typeface="+mj-lt"/>
                <a:ea typeface="+mj-ea"/>
                <a:cs typeface="+mj-cs"/>
              </a:rPr>
              <a:t>A l’équilibre, l’entropie est à son maximum, </a:t>
            </a:r>
            <a:r>
              <a:rPr lang="fr-FR" sz="2400" i="1" u="sng" noProof="0" dirty="0" smtClean="0">
                <a:latin typeface="+mj-lt"/>
                <a:ea typeface="+mj-ea"/>
                <a:cs typeface="+mj-cs"/>
              </a:rPr>
              <a:t>constante</a:t>
            </a:r>
            <a:r>
              <a:rPr lang="fr-FR" sz="2400" i="1" noProof="0" dirty="0" smtClean="0">
                <a:latin typeface="+mj-lt"/>
                <a:ea typeface="+mj-ea"/>
                <a:cs typeface="+mj-cs"/>
              </a:rPr>
              <a:t>, et les inégalités deviennent des </a:t>
            </a:r>
            <a:r>
              <a:rPr lang="fr-FR" sz="2400" i="1" dirty="0" smtClean="0">
                <a:latin typeface="+mj-lt"/>
                <a:ea typeface="+mj-ea"/>
                <a:cs typeface="+mj-cs"/>
              </a:rPr>
              <a:t>é</a:t>
            </a:r>
            <a:r>
              <a:rPr lang="fr-FR" sz="2400" i="1" noProof="0" dirty="0" smtClean="0">
                <a:latin typeface="+mj-lt"/>
                <a:ea typeface="+mj-ea"/>
                <a:cs typeface="+mj-cs"/>
              </a:rPr>
              <a:t>galités strictes. </a:t>
            </a:r>
            <a:endParaRPr kumimoji="0" lang="fr-FR" sz="24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95536" y="4293096"/>
            <a:ext cx="8496944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latin typeface="+mj-lt"/>
                <a:ea typeface="+mj-ea"/>
                <a:cs typeface="+mj-cs"/>
              </a:rPr>
              <a:t>4.   l’expression mathématique de la variation d’entropie        d’un système entre deux états 1 et 2 s’écrit:</a:t>
            </a:r>
            <a:r>
              <a:rPr lang="fr-FR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1" i="1" dirty="0" smtClean="0">
                <a:latin typeface="+mj-lt"/>
                <a:ea typeface="+mj-ea"/>
                <a:cs typeface="+mj-cs"/>
              </a:rPr>
              <a:t> 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95536" y="1052736"/>
            <a:ext cx="8496944" cy="2021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</a:t>
            </a:r>
            <a:r>
              <a:rPr kumimoji="0" lang="fr-FR" sz="28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existe une quantité S, appelée </a:t>
            </a:r>
            <a:r>
              <a:rPr kumimoji="0" lang="fr-FR" sz="2800" b="1" i="1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entropie</a:t>
            </a:r>
            <a:r>
              <a:rPr kumimoji="0" lang="fr-FR" sz="28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qui est une fonction de l’état  du système. </a:t>
            </a:r>
          </a:p>
          <a:p>
            <a:pPr marL="514350" lvl="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fr-FR" sz="2800" b="1" i="1" dirty="0" smtClean="0">
                <a:solidFill>
                  <a:srgbClr val="FF0000"/>
                </a:solidFill>
              </a:rPr>
              <a:t>Lors de tout processus spontané(irréversible), l’</a:t>
            </a:r>
            <a:r>
              <a:rPr lang="fr-FR" sz="2800" b="1" i="1" u="sng" dirty="0" smtClean="0">
                <a:solidFill>
                  <a:srgbClr val="FF0000"/>
                </a:solidFill>
              </a:rPr>
              <a:t>entropie </a:t>
            </a:r>
            <a:r>
              <a:rPr lang="fr-FR" sz="2800" b="1" i="1" dirty="0" smtClean="0">
                <a:solidFill>
                  <a:srgbClr val="FF0000"/>
                </a:solidFill>
              </a:rPr>
              <a:t>de l’univers augmente.</a:t>
            </a:r>
          </a:p>
          <a:p>
            <a:pPr marL="514350" lvl="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fr-FR" sz="2800" b="1" i="1" baseline="0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 pendant</a:t>
            </a:r>
            <a:r>
              <a:rPr lang="fr-FR" sz="2800" b="1" i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 un processus non-spontané (réversible), </a:t>
            </a:r>
            <a:r>
              <a:rPr lang="fr-FR" sz="2800" b="1" i="1" u="sng" dirty="0" smtClean="0">
                <a:solidFill>
                  <a:srgbClr val="009900"/>
                </a:solidFill>
              </a:rPr>
              <a:t>entropie </a:t>
            </a:r>
            <a:r>
              <a:rPr lang="fr-FR" sz="2800" b="1" i="1" dirty="0" smtClean="0">
                <a:solidFill>
                  <a:srgbClr val="009900"/>
                </a:solidFill>
              </a:rPr>
              <a:t>de l’univers  reste , constante.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251520" y="5013176"/>
          <a:ext cx="2254250" cy="1079500"/>
        </p:xfrm>
        <a:graphic>
          <a:graphicData uri="http://schemas.openxmlformats.org/presentationml/2006/ole">
            <p:oleObj spid="_x0000_s52230" name="Équation" r:id="rId6" imgW="698400" imgH="393480" progId="Equation.3">
              <p:embed/>
            </p:oleObj>
          </a:graphicData>
        </a:graphic>
      </p:graphicFrame>
      <p:sp>
        <p:nvSpPr>
          <p:cNvPr id="17" name="Flèche droite 16"/>
          <p:cNvSpPr/>
          <p:nvPr/>
        </p:nvSpPr>
        <p:spPr>
          <a:xfrm>
            <a:off x="2627784" y="5085184"/>
            <a:ext cx="1224136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On intègre</a:t>
            </a:r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3851920" y="5013176"/>
          <a:ext cx="2622550" cy="1079500"/>
        </p:xfrm>
        <a:graphic>
          <a:graphicData uri="http://schemas.openxmlformats.org/presentationml/2006/ole">
            <p:oleObj spid="_x0000_s52231" name="Équation" r:id="rId7" imgW="812520" imgH="39348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6804248" y="5013176"/>
          <a:ext cx="2089150" cy="1079500"/>
        </p:xfrm>
        <a:graphic>
          <a:graphicData uri="http://schemas.openxmlformats.org/presentationml/2006/ole">
            <p:oleObj spid="_x0000_s52232" name="Équation" r:id="rId8" imgW="647640" imgH="393480" progId="Equation.3">
              <p:embed/>
            </p:oleObj>
          </a:graphicData>
        </a:graphic>
      </p:graphicFrame>
      <p:sp>
        <p:nvSpPr>
          <p:cNvPr id="20" name="Flèche droite 19"/>
          <p:cNvSpPr/>
          <p:nvPr/>
        </p:nvSpPr>
        <p:spPr>
          <a:xfrm>
            <a:off x="6516216" y="5301208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907704" y="6209928"/>
            <a:ext cx="54726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Entropie d’un corps pur cristallin parfaitement ordonné est nulle à 0K</a:t>
            </a:r>
            <a:endParaRPr lang="fr-FR" sz="24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11" grpId="0" animBg="1"/>
      <p:bldP spid="12" grpId="0" animBg="1"/>
      <p:bldP spid="13" grpId="0"/>
      <p:bldP spid="14" grpId="0"/>
      <p:bldP spid="17" grpId="0" build="allAtOnce" animBg="1"/>
      <p:bldP spid="20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203575" y="333375"/>
          <a:ext cx="2254250" cy="1079500"/>
        </p:xfrm>
        <a:graphic>
          <a:graphicData uri="http://schemas.openxmlformats.org/presentationml/2006/ole">
            <p:oleObj spid="_x0000_s53251" name="Équation" r:id="rId3" imgW="698400" imgH="39348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683568" y="2636912"/>
          <a:ext cx="1988129" cy="1257796"/>
        </p:xfrm>
        <a:graphic>
          <a:graphicData uri="http://schemas.openxmlformats.org/presentationml/2006/ole">
            <p:oleObj spid="_x0000_s53252" name="Équation" r:id="rId4" imgW="622080" imgH="39348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6226175" y="2565400"/>
          <a:ext cx="1946275" cy="1257300"/>
        </p:xfrm>
        <a:graphic>
          <a:graphicData uri="http://schemas.openxmlformats.org/presentationml/2006/ole">
            <p:oleObj spid="_x0000_s53253" name="Équation" r:id="rId5" imgW="609480" imgH="39348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275856" y="2852936"/>
          <a:ext cx="2231574" cy="1257796"/>
        </p:xfrm>
        <a:graphic>
          <a:graphicData uri="http://schemas.openxmlformats.org/presentationml/2006/ole">
            <p:oleObj spid="_x0000_s53254" name="Équation" r:id="rId6" imgW="698400" imgH="393480" progId="Equation.3">
              <p:embed/>
            </p:oleObj>
          </a:graphicData>
        </a:graphic>
      </p:graphicFrame>
      <p:cxnSp>
        <p:nvCxnSpPr>
          <p:cNvPr id="11" name="Connecteur droit avec flèche 10"/>
          <p:cNvCxnSpPr/>
          <p:nvPr/>
        </p:nvCxnSpPr>
        <p:spPr>
          <a:xfrm flipH="1">
            <a:off x="1547664" y="908720"/>
            <a:ext cx="1656184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355976" y="1412776"/>
            <a:ext cx="72008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508104" y="764704"/>
            <a:ext cx="1872208" cy="1728192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vers le bas 16"/>
          <p:cNvSpPr/>
          <p:nvPr/>
        </p:nvSpPr>
        <p:spPr>
          <a:xfrm>
            <a:off x="1475656" y="4005064"/>
            <a:ext cx="216024" cy="86409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4355976" y="4149080"/>
            <a:ext cx="216024" cy="86409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7164288" y="3861048"/>
            <a:ext cx="189735" cy="792088"/>
          </a:xfrm>
          <a:prstGeom prst="downArrow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755576" y="5013176"/>
            <a:ext cx="2376264" cy="7539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2">
                    <a:lumMod val="50000"/>
                  </a:schemeClr>
                </a:solidFill>
              </a:rPr>
              <a:t>Réaction</a:t>
            </a:r>
          </a:p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rgbClr val="C00000"/>
                </a:solidFill>
              </a:rPr>
              <a:t>Spontané</a:t>
            </a:r>
          </a:p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(irréversible)</a:t>
            </a:r>
            <a:r>
              <a:rPr lang="fr-FR" sz="2800" b="1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843808" y="5085184"/>
            <a:ext cx="3024336" cy="7539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200" b="1" i="1" dirty="0" smtClean="0">
                <a:solidFill>
                  <a:srgbClr val="002060"/>
                </a:solidFill>
              </a:rPr>
              <a:t>Equilibre</a:t>
            </a:r>
          </a:p>
          <a:p>
            <a:pPr algn="ctr">
              <a:spcBef>
                <a:spcPct val="0"/>
              </a:spcBef>
              <a:defRPr/>
            </a:pPr>
            <a:r>
              <a:rPr lang="fr-FR" sz="3200" b="1" i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6516216" y="5013176"/>
            <a:ext cx="1813059" cy="7539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200" b="1" i="1" dirty="0" smtClean="0">
                <a:solidFill>
                  <a:schemeClr val="tx2">
                    <a:lumMod val="50000"/>
                  </a:schemeClr>
                </a:solidFill>
              </a:rPr>
              <a:t>Réaction</a:t>
            </a:r>
          </a:p>
          <a:p>
            <a:pPr algn="ctr">
              <a:spcBef>
                <a:spcPct val="0"/>
              </a:spcBef>
              <a:defRPr/>
            </a:pPr>
            <a:r>
              <a:rPr lang="fr-FR" sz="3200" b="1" i="1" dirty="0" smtClean="0">
                <a:solidFill>
                  <a:srgbClr val="009900"/>
                </a:solidFill>
              </a:rPr>
              <a:t>Impossible </a:t>
            </a:r>
          </a:p>
        </p:txBody>
      </p:sp>
      <p:sp>
        <p:nvSpPr>
          <p:cNvPr id="23" name="Flèche droite 22"/>
          <p:cNvSpPr/>
          <p:nvPr/>
        </p:nvSpPr>
        <p:spPr>
          <a:xfrm>
            <a:off x="3995936" y="5733256"/>
            <a:ext cx="144016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gauche 23"/>
          <p:cNvSpPr/>
          <p:nvPr/>
        </p:nvSpPr>
        <p:spPr>
          <a:xfrm>
            <a:off x="3923928" y="6021288"/>
            <a:ext cx="144016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0" y="1"/>
            <a:ext cx="2123728" cy="476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latin typeface="Brush Script MT" pitchFamily="66" charset="0"/>
                <a:ea typeface="+mj-ea"/>
                <a:cs typeface="+mj-cs"/>
              </a:rPr>
              <a:t>30 Janvier 2012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835696" y="0"/>
            <a:ext cx="5544616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L’expression du second principe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6136" y="1340768"/>
            <a:ext cx="2707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fr-FR" sz="2800" b="1" i="1" u="sng" dirty="0" err="1" smtClean="0">
                <a:solidFill>
                  <a:srgbClr val="FF0000"/>
                </a:solidFill>
              </a:rPr>
              <a:t>Pression</a:t>
            </a:r>
            <a:r>
              <a:rPr lang="fr-FR" sz="2800" b="1" i="1" u="sng" dirty="0" err="1" smtClean="0">
                <a:solidFill>
                  <a:schemeClr val="tx2">
                    <a:lumMod val="50000"/>
                  </a:schemeClr>
                </a:solidFill>
              </a:rPr>
              <a:t>constant</a:t>
            </a:r>
            <a:endParaRPr lang="fr-FR" sz="2800" i="1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340768"/>
            <a:ext cx="363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fr-FR" sz="2800" b="1" i="1" u="sng" dirty="0" smtClean="0">
                <a:solidFill>
                  <a:srgbClr val="FF0000"/>
                </a:solidFill>
              </a:rPr>
              <a:t>Température </a:t>
            </a:r>
            <a:r>
              <a:rPr lang="fr-FR" sz="2800" b="1" i="1" u="sng" dirty="0" smtClean="0">
                <a:solidFill>
                  <a:schemeClr val="tx2">
                    <a:lumMod val="50000"/>
                  </a:schemeClr>
                </a:solidFill>
              </a:rPr>
              <a:t>constante</a:t>
            </a:r>
            <a:endParaRPr lang="fr-FR" sz="2800" i="1" u="sng" dirty="0" smtClean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635896" y="1412776"/>
          <a:ext cx="1872208" cy="896550"/>
        </p:xfrm>
        <a:graphic>
          <a:graphicData uri="http://schemas.openxmlformats.org/presentationml/2006/ole">
            <p:oleObj spid="_x0000_s54274" name="Équation" r:id="rId3" imgW="698400" imgH="39348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683568" y="2060848"/>
          <a:ext cx="2090738" cy="1079500"/>
        </p:xfrm>
        <a:graphic>
          <a:graphicData uri="http://schemas.openxmlformats.org/presentationml/2006/ole">
            <p:oleObj spid="_x0000_s54275" name="Équation" r:id="rId4" imgW="647640" imgH="39348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084168" y="2060848"/>
          <a:ext cx="2049463" cy="1079500"/>
        </p:xfrm>
        <a:graphic>
          <a:graphicData uri="http://schemas.openxmlformats.org/presentationml/2006/ole">
            <p:oleObj spid="_x0000_s54276" name="Équation" r:id="rId5" imgW="634680" imgH="393480" progId="Equation.3">
              <p:embed/>
            </p:oleObj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395536" y="3212976"/>
            <a:ext cx="795739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i="1" noProof="0" dirty="0" smtClean="0">
                <a:latin typeface="+mj-lt"/>
                <a:ea typeface="+mj-ea"/>
                <a:cs typeface="+mj-cs"/>
              </a:rPr>
              <a:t>A l’équilibre, l’entropie est à son maximum, </a:t>
            </a:r>
            <a:r>
              <a:rPr lang="fr-FR" sz="2400" i="1" u="sng" noProof="0" dirty="0" smtClean="0">
                <a:latin typeface="+mj-lt"/>
                <a:ea typeface="+mj-ea"/>
                <a:cs typeface="+mj-cs"/>
              </a:rPr>
              <a:t>constante</a:t>
            </a:r>
            <a:r>
              <a:rPr lang="fr-FR" sz="2400" i="1" noProof="0" dirty="0" smtClean="0">
                <a:latin typeface="+mj-lt"/>
                <a:ea typeface="+mj-ea"/>
                <a:cs typeface="+mj-cs"/>
              </a:rPr>
              <a:t>, et les inégalités deviennent des </a:t>
            </a:r>
            <a:r>
              <a:rPr lang="fr-FR" sz="2400" i="1" dirty="0" smtClean="0">
                <a:latin typeface="+mj-lt"/>
                <a:ea typeface="+mj-ea"/>
                <a:cs typeface="+mj-cs"/>
              </a:rPr>
              <a:t>é</a:t>
            </a:r>
            <a:r>
              <a:rPr lang="fr-FR" sz="2400" i="1" noProof="0" dirty="0" smtClean="0">
                <a:latin typeface="+mj-lt"/>
                <a:ea typeface="+mj-ea"/>
                <a:cs typeface="+mj-cs"/>
              </a:rPr>
              <a:t>galités strictes. </a:t>
            </a:r>
            <a:endParaRPr kumimoji="0" lang="fr-FR" sz="24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67544" y="3573016"/>
            <a:ext cx="795739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latin typeface="+mj-lt"/>
                <a:ea typeface="+mj-ea"/>
                <a:cs typeface="+mj-cs"/>
              </a:rPr>
              <a:t>On définit une nouvelle fonction appelée énergie libre de Gibbs(</a:t>
            </a:r>
            <a:r>
              <a:rPr lang="fr-FR" sz="39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</a:t>
            </a:r>
            <a:r>
              <a:rPr lang="fr-FR" sz="2400" b="1" i="1" dirty="0" smtClean="0">
                <a:latin typeface="+mj-lt"/>
                <a:ea typeface="+mj-ea"/>
                <a:cs typeface="+mj-cs"/>
              </a:rPr>
              <a:t>)</a:t>
            </a:r>
            <a:r>
              <a:rPr lang="fr-FR" sz="2400" b="1" i="1" noProof="0" dirty="0" smtClean="0">
                <a:latin typeface="+mj-lt"/>
                <a:ea typeface="+mj-ea"/>
                <a:cs typeface="+mj-cs"/>
              </a:rPr>
              <a:t>. 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539552" y="4077072"/>
          <a:ext cx="2419350" cy="487363"/>
        </p:xfrm>
        <a:graphic>
          <a:graphicData uri="http://schemas.openxmlformats.org/presentationml/2006/ole">
            <p:oleObj spid="_x0000_s54277" name="Équation" r:id="rId6" imgW="749160" imgH="177480" progId="Equation.3">
              <p:embed/>
            </p:oleObj>
          </a:graphicData>
        </a:graphic>
      </p:graphicFrame>
      <p:sp>
        <p:nvSpPr>
          <p:cNvPr id="13" name="Flèche droite 12"/>
          <p:cNvSpPr/>
          <p:nvPr/>
        </p:nvSpPr>
        <p:spPr>
          <a:xfrm>
            <a:off x="3059832" y="4077072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3563888" y="4077072"/>
          <a:ext cx="4429126" cy="487363"/>
        </p:xfrm>
        <a:graphic>
          <a:graphicData uri="http://schemas.openxmlformats.org/presentationml/2006/ole">
            <p:oleObj spid="_x0000_s54278" name="Équation" r:id="rId7" imgW="1371600" imgH="177480" progId="Equation.3">
              <p:embed/>
            </p:oleObj>
          </a:graphicData>
        </a:graphic>
      </p:graphicFrame>
      <p:cxnSp>
        <p:nvCxnSpPr>
          <p:cNvPr id="17" name="Connecteur droit avec flèche 16"/>
          <p:cNvCxnSpPr>
            <a:stCxn id="6" idx="2"/>
          </p:cNvCxnSpPr>
          <p:nvPr/>
        </p:nvCxnSpPr>
        <p:spPr>
          <a:xfrm>
            <a:off x="1816972" y="1863988"/>
            <a:ext cx="5491332" cy="228509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èche vers le bas 17"/>
          <p:cNvSpPr/>
          <p:nvPr/>
        </p:nvSpPr>
        <p:spPr>
          <a:xfrm rot="16200000">
            <a:off x="611560" y="479715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1259632" y="4869160"/>
          <a:ext cx="3157538" cy="487362"/>
        </p:xfrm>
        <a:graphic>
          <a:graphicData uri="http://schemas.openxmlformats.org/presentationml/2006/ole">
            <p:oleObj spid="_x0000_s54279" name="Équation" r:id="rId8" imgW="977760" imgH="177480" progId="Equation.3">
              <p:embed/>
            </p:oleObj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2483768" y="5877272"/>
          <a:ext cx="3321050" cy="487363"/>
        </p:xfrm>
        <a:graphic>
          <a:graphicData uri="http://schemas.openxmlformats.org/presentationml/2006/ole">
            <p:oleObj spid="_x0000_s54280" name="Équation" r:id="rId9" imgW="1028520" imgH="177480" progId="Equation.3">
              <p:embed/>
            </p:oleObj>
          </a:graphicData>
        </a:graphic>
      </p:graphicFrame>
      <p:sp>
        <p:nvSpPr>
          <p:cNvPr id="21" name="Flèche vers le bas 20"/>
          <p:cNvSpPr/>
          <p:nvPr/>
        </p:nvSpPr>
        <p:spPr>
          <a:xfrm rot="16200000">
            <a:off x="4545708" y="489545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5199063" y="4724400"/>
          <a:ext cx="3771900" cy="904875"/>
        </p:xfrm>
        <a:graphic>
          <a:graphicData uri="http://schemas.openxmlformats.org/presentationml/2006/ole">
            <p:oleObj spid="_x0000_s54281" name="Équation" r:id="rId10" imgW="1168200" imgH="330120" progId="Equation.3">
              <p:embed/>
            </p:oleObj>
          </a:graphicData>
        </a:graphic>
      </p:graphicFrame>
      <p:sp>
        <p:nvSpPr>
          <p:cNvPr id="19" name="Flèche vers le bas 18"/>
          <p:cNvSpPr/>
          <p:nvPr/>
        </p:nvSpPr>
        <p:spPr>
          <a:xfrm rot="16200000">
            <a:off x="1233340" y="5183484"/>
            <a:ext cx="484632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3" grpId="0" animBg="1"/>
      <p:bldP spid="18" grpId="0" animBg="1"/>
      <p:bldP spid="21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95736" y="332656"/>
            <a:ext cx="48965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Enthalpie libre (G)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Energie de Gibbs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5085184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latin typeface="+mj-lt"/>
                <a:ea typeface="+mj-ea"/>
                <a:cs typeface="+mj-cs"/>
              </a:rPr>
              <a:t>Rem</a:t>
            </a:r>
            <a:r>
              <a:rPr lang="fr-FR" sz="2800" i="1" dirty="0" smtClean="0">
                <a:latin typeface="+mj-lt"/>
                <a:ea typeface="+mj-ea"/>
                <a:cs typeface="+mj-cs"/>
              </a:rPr>
              <a:t>: Beaucoup de transformation sont </a:t>
            </a:r>
            <a:r>
              <a:rPr lang="fr-FR" sz="28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isothermes</a:t>
            </a:r>
            <a:r>
              <a:rPr lang="fr-FR" sz="2800" i="1" dirty="0" smtClean="0">
                <a:latin typeface="+mj-lt"/>
                <a:ea typeface="+mj-ea"/>
                <a:cs typeface="+mj-cs"/>
              </a:rPr>
              <a:t> et se déroulent dans des récipients </a:t>
            </a:r>
            <a:r>
              <a:rPr lang="fr-FR" sz="28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ouverts</a:t>
            </a:r>
            <a:r>
              <a:rPr lang="fr-FR" sz="2800" i="1" dirty="0" smtClean="0">
                <a:latin typeface="+mj-lt"/>
                <a:ea typeface="+mj-ea"/>
                <a:cs typeface="+mj-cs"/>
              </a:rPr>
              <a:t> </a:t>
            </a:r>
            <a:r>
              <a:rPr lang="fr-FR" sz="2800" i="1" u="sng" dirty="0" smtClean="0">
                <a:latin typeface="+mj-lt"/>
                <a:ea typeface="+mj-ea"/>
                <a:cs typeface="+mj-cs"/>
              </a:rPr>
              <a:t>(pression constante</a:t>
            </a:r>
            <a:r>
              <a:rPr lang="fr-FR" sz="2800" i="1" dirty="0" smtClean="0">
                <a:latin typeface="+mj-lt"/>
                <a:ea typeface="+mj-ea"/>
                <a:cs typeface="+mj-cs"/>
              </a:rPr>
              <a:t>).</a:t>
            </a:r>
            <a:endParaRPr lang="fr-FR" sz="2800" i="1" noProof="0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1619672" y="1484784"/>
          <a:ext cx="1401390" cy="738145"/>
        </p:xfrm>
        <a:graphic>
          <a:graphicData uri="http://schemas.openxmlformats.org/presentationml/2006/ole">
            <p:oleObj spid="_x0000_s55306" name="Équation" r:id="rId3" imgW="634680" imgH="39348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179512" y="1700808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On sais que:</a:t>
            </a:r>
            <a:endParaRPr lang="fr-FR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3371701" y="1244055"/>
          <a:ext cx="2784475" cy="312737"/>
        </p:xfrm>
        <a:graphic>
          <a:graphicData uri="http://schemas.openxmlformats.org/presentationml/2006/ole">
            <p:oleObj spid="_x0000_s55308" name="Équation" r:id="rId4" imgW="1346040" imgH="177480" progId="Equation.3">
              <p:embed/>
            </p:oleObj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51433" y="2114749"/>
          <a:ext cx="2492375" cy="738187"/>
        </p:xfrm>
        <a:graphic>
          <a:graphicData uri="http://schemas.openxmlformats.org/presentationml/2006/ole">
            <p:oleObj spid="_x0000_s55309" name="Équation" r:id="rId5" imgW="1130040" imgH="393480" progId="Equation.3">
              <p:embed/>
            </p:oleObj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323528" y="2780928"/>
          <a:ext cx="2744787" cy="404812"/>
        </p:xfrm>
        <a:graphic>
          <a:graphicData uri="http://schemas.openxmlformats.org/presentationml/2006/ole">
            <p:oleObj spid="_x0000_s55310" name="Équation" r:id="rId6" imgW="1244520" imgH="215640" progId="Equation.3">
              <p:embed/>
            </p:oleObj>
          </a:graphicData>
        </a:graphic>
      </p:graphicFrame>
      <p:graphicFrame>
        <p:nvGraphicFramePr>
          <p:cNvPr id="55312" name="Object 16"/>
          <p:cNvGraphicFramePr>
            <a:graphicFrameLocks noChangeAspect="1"/>
          </p:cNvGraphicFramePr>
          <p:nvPr/>
        </p:nvGraphicFramePr>
        <p:xfrm>
          <a:off x="335037" y="3212976"/>
          <a:ext cx="3444875" cy="404813"/>
        </p:xfrm>
        <a:graphic>
          <a:graphicData uri="http://schemas.openxmlformats.org/presentationml/2006/ole">
            <p:oleObj spid="_x0000_s55312" name="Équation" r:id="rId7" imgW="1562040" imgH="215640" progId="Equation.3">
              <p:embed/>
            </p:oleObj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307182" y="3645024"/>
          <a:ext cx="1960562" cy="333375"/>
        </p:xfrm>
        <a:graphic>
          <a:graphicData uri="http://schemas.openxmlformats.org/presentationml/2006/ole">
            <p:oleObj spid="_x0000_s55313" name="Équation" r:id="rId8" imgW="888840" imgH="177480" progId="Equation.3">
              <p:embed/>
            </p:oleObj>
          </a:graphicData>
        </a:graphic>
      </p:graphicFrame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3851920" y="3356992"/>
          <a:ext cx="2475781" cy="1553394"/>
        </p:xfrm>
        <a:graphic>
          <a:graphicData uri="http://schemas.openxmlformats.org/presentationml/2006/ole">
            <p:oleObj spid="_x0000_s55314" name="Équation" r:id="rId9" imgW="1282680" imgH="888840" progId="Equation.3">
              <p:embed/>
            </p:oleObj>
          </a:graphicData>
        </a:graphic>
      </p:graphicFrame>
      <p:graphicFrame>
        <p:nvGraphicFramePr>
          <p:cNvPr id="55315" name="Object 19"/>
          <p:cNvGraphicFramePr>
            <a:graphicFrameLocks noChangeAspect="1"/>
          </p:cNvGraphicFramePr>
          <p:nvPr/>
        </p:nvGraphicFramePr>
        <p:xfrm>
          <a:off x="251520" y="4077072"/>
          <a:ext cx="2736304" cy="401552"/>
        </p:xfrm>
        <a:graphic>
          <a:graphicData uri="http://schemas.openxmlformats.org/presentationml/2006/ole">
            <p:oleObj spid="_x0000_s55315" name="Équation" r:id="rId10" imgW="1028520" imgH="177480" progId="Equation.3">
              <p:embed/>
            </p:oleObj>
          </a:graphicData>
        </a:graphic>
      </p:graphicFrame>
      <p:sp>
        <p:nvSpPr>
          <p:cNvPr id="24" name="Accolade fermante 23"/>
          <p:cNvSpPr/>
          <p:nvPr/>
        </p:nvSpPr>
        <p:spPr>
          <a:xfrm>
            <a:off x="3059832" y="3645024"/>
            <a:ext cx="288032" cy="914400"/>
          </a:xfrm>
          <a:prstGeom prst="rightBrac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5" grpId="0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>
            <p:ph idx="1"/>
          </p:nvPr>
        </p:nvGraphicFramePr>
        <p:xfrm>
          <a:off x="755576" y="1076325"/>
          <a:ext cx="7632848" cy="766763"/>
        </p:xfrm>
        <a:graphic>
          <a:graphicData uri="http://schemas.openxmlformats.org/presentationml/2006/ole">
            <p:oleObj spid="_x0000_s57346" name="Équation" r:id="rId3" imgW="3213000" imgH="431640" progId="Equation.3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743917" y="2636838"/>
          <a:ext cx="7644507" cy="814387"/>
        </p:xfrm>
        <a:graphic>
          <a:graphicData uri="http://schemas.openxmlformats.org/presentationml/2006/ole">
            <p:oleObj spid="_x0000_s57347" name="Équation" r:id="rId4" imgW="3898800" imgH="431640" progId="Equation.3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755576" y="4077072"/>
          <a:ext cx="7632848" cy="814387"/>
        </p:xfrm>
        <a:graphic>
          <a:graphicData uri="http://schemas.openxmlformats.org/presentationml/2006/ole">
            <p:oleObj spid="_x0000_s57348" name="Équation" r:id="rId5" imgW="33778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355160" cy="652934"/>
          </a:xfrm>
        </p:spPr>
        <p:txBody>
          <a:bodyPr>
            <a:normAutofit fontScale="90000"/>
          </a:bodyPr>
          <a:lstStyle/>
          <a:p>
            <a:r>
              <a:rPr lang="fr-FR" sz="3200" b="1" i="1" dirty="0" smtClean="0">
                <a:solidFill>
                  <a:schemeClr val="tx2">
                    <a:lumMod val="50000"/>
                  </a:schemeClr>
                </a:solidFill>
              </a:rPr>
              <a:t>Relation entre </a:t>
            </a:r>
            <a:br>
              <a:rPr lang="fr-FR" sz="32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fr-FR" sz="3200" b="1" i="1" dirty="0" smtClean="0">
                <a:solidFill>
                  <a:schemeClr val="tx2">
                    <a:lumMod val="50000"/>
                  </a:schemeClr>
                </a:solidFill>
              </a:rPr>
              <a:t>Enthalpie libre (G) et constante d’équilibre(K)</a:t>
            </a:r>
            <a:endParaRPr lang="fr-FR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ph idx="1"/>
          </p:nvPr>
        </p:nvGraphicFramePr>
        <p:xfrm>
          <a:off x="539552" y="908720"/>
          <a:ext cx="3898900" cy="811212"/>
        </p:xfrm>
        <a:graphic>
          <a:graphicData uri="http://schemas.openxmlformats.org/presentationml/2006/ole">
            <p:oleObj spid="_x0000_s58370" name="Équation" r:id="rId3" imgW="2197080" imgH="45720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547688" y="2408238"/>
          <a:ext cx="2668587" cy="490537"/>
        </p:xfrm>
        <a:graphic>
          <a:graphicData uri="http://schemas.openxmlformats.org/presentationml/2006/ole">
            <p:oleObj spid="_x0000_s58372" name="Équation" r:id="rId4" imgW="1307880" imgH="24120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539552" y="1643591"/>
          <a:ext cx="3744416" cy="705290"/>
        </p:xfrm>
        <a:graphic>
          <a:graphicData uri="http://schemas.openxmlformats.org/presentationml/2006/ole">
            <p:oleObj spid="_x0000_s58373" name="Équation" r:id="rId5" imgW="2120760" imgH="43164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5148064" y="1772816"/>
          <a:ext cx="1062037" cy="361950"/>
        </p:xfrm>
        <a:graphic>
          <a:graphicData uri="http://schemas.openxmlformats.org/presentationml/2006/ole">
            <p:oleObj spid="_x0000_s58374" name="Équation" r:id="rId6" imgW="520560" imgH="177480" progId="Equation.3">
              <p:embed/>
            </p:oleObj>
          </a:graphicData>
        </a:graphic>
      </p:graphicFrame>
      <p:sp>
        <p:nvSpPr>
          <p:cNvPr id="9" name="Flèche droite 8"/>
          <p:cNvSpPr/>
          <p:nvPr/>
        </p:nvSpPr>
        <p:spPr>
          <a:xfrm>
            <a:off x="4283968" y="1844824"/>
            <a:ext cx="720080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6516216" y="1844824"/>
            <a:ext cx="720080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467544" y="2924944"/>
          <a:ext cx="2808312" cy="335989"/>
        </p:xfrm>
        <a:graphic>
          <a:graphicData uri="http://schemas.openxmlformats.org/presentationml/2006/ole">
            <p:oleObj spid="_x0000_s58375" name="Équation" r:id="rId7" imgW="1904760" imgH="22860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292080" y="3356992"/>
          <a:ext cx="3527425" cy="493713"/>
        </p:xfrm>
        <a:graphic>
          <a:graphicData uri="http://schemas.openxmlformats.org/presentationml/2006/ole">
            <p:oleObj spid="_x0000_s58376" name="Équation" r:id="rId8" imgW="1904760" imgH="266400" progId="Equation.3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539552" y="3356992"/>
          <a:ext cx="4021138" cy="493712"/>
        </p:xfrm>
        <a:graphic>
          <a:graphicData uri="http://schemas.openxmlformats.org/presentationml/2006/ole">
            <p:oleObj spid="_x0000_s58377" name="Équation" r:id="rId9" imgW="2171520" imgH="26640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493713" y="4065588"/>
          <a:ext cx="3433762" cy="493712"/>
        </p:xfrm>
        <a:graphic>
          <a:graphicData uri="http://schemas.openxmlformats.org/presentationml/2006/ole">
            <p:oleObj spid="_x0000_s58378" name="Équation" r:id="rId10" imgW="1854000" imgH="266400" progId="Equation.3">
              <p:embed/>
            </p:oleObj>
          </a:graphicData>
        </a:graphic>
      </p:graphicFrame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611560" y="5013176"/>
          <a:ext cx="3649662" cy="544512"/>
        </p:xfrm>
        <a:graphic>
          <a:graphicData uri="http://schemas.openxmlformats.org/presentationml/2006/ole">
            <p:oleObj spid="_x0000_s58379" name="Équation" r:id="rId11" imgW="1371600" imgH="241200" progId="Equation.3">
              <p:embed/>
            </p:oleObj>
          </a:graphicData>
        </a:graphic>
      </p:graphicFrame>
      <p:cxnSp>
        <p:nvCxnSpPr>
          <p:cNvPr id="17" name="Connecteur droit avec flèche 16"/>
          <p:cNvCxnSpPr/>
          <p:nvPr/>
        </p:nvCxnSpPr>
        <p:spPr>
          <a:xfrm flipH="1" flipV="1">
            <a:off x="2195736" y="2780928"/>
            <a:ext cx="4680520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4283968" y="5085184"/>
            <a:ext cx="252028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5220072" y="4509120"/>
          <a:ext cx="3678238" cy="490538"/>
        </p:xfrm>
        <a:graphic>
          <a:graphicData uri="http://schemas.openxmlformats.org/presentationml/2006/ole">
            <p:oleObj spid="_x0000_s58380" name="Équation" r:id="rId12" imgW="1803240" imgH="241200" progId="Equation.3">
              <p:embed/>
            </p:oleObj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5940152" y="5733256"/>
          <a:ext cx="2779708" cy="838796"/>
        </p:xfrm>
        <a:graphic>
          <a:graphicData uri="http://schemas.openxmlformats.org/presentationml/2006/ole">
            <p:oleObj spid="_x0000_s58382" name="Équation" r:id="rId13" imgW="1384200" imgH="431640" progId="Equation.3">
              <p:embed/>
            </p:oleObj>
          </a:graphicData>
        </a:graphic>
      </p:graphicFrame>
      <p:sp>
        <p:nvSpPr>
          <p:cNvPr id="28" name="Flèche vers le bas 27"/>
          <p:cNvSpPr/>
          <p:nvPr/>
        </p:nvSpPr>
        <p:spPr>
          <a:xfrm>
            <a:off x="7380312" y="5013176"/>
            <a:ext cx="216024" cy="69037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0"/>
            <a:ext cx="4978896" cy="724942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>III- Thermochimie</a:t>
            </a:r>
            <a:endParaRPr lang="fr-FR" b="1" i="1" dirty="0">
              <a:solidFill>
                <a:srgbClr val="002060"/>
              </a:solidFill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ph idx="1"/>
          </p:nvPr>
        </p:nvGraphicFramePr>
        <p:xfrm>
          <a:off x="4567238" y="4005263"/>
          <a:ext cx="3448050" cy="604837"/>
        </p:xfrm>
        <a:graphic>
          <a:graphicData uri="http://schemas.openxmlformats.org/presentationml/2006/ole">
            <p:oleObj spid="_x0000_s45058" name="Équation" r:id="rId3" imgW="1447560" imgH="253800" progId="Equation.3">
              <p:embed/>
            </p:oleObj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395536" y="836712"/>
            <a:ext cx="79928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dirty="0" smtClean="0">
                <a:latin typeface="+mj-lt"/>
                <a:ea typeface="+mj-ea"/>
                <a:cs typeface="+mj-cs"/>
              </a:rPr>
              <a:t>La t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hermochimie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 une application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premier principe aux réactions chimiques isothermes et isobares.                          </a:t>
            </a:r>
            <a:endParaRPr lang="fr-FR" sz="2800" baseline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635896" y="1484784"/>
          <a:ext cx="1080120" cy="519555"/>
        </p:xfrm>
        <a:graphic>
          <a:graphicData uri="http://schemas.openxmlformats.org/presentationml/2006/ole">
            <p:oleObj spid="_x0000_s45059" name="Équation" r:id="rId4" imgW="583920" imgH="241200" progId="Equation.3">
              <p:embed/>
            </p:oleObj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395536" y="206084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Cette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équation relie une fonction d’état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 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à une grandeur mesurable (la </a:t>
            </a:r>
            <a:r>
              <a:rPr kumimoji="0" lang="fr-FR" sz="28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Quantité de chaleur(Q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)).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4716016" y="3645024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23528" y="2564904"/>
            <a:ext cx="1944216" cy="78296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200" b="1" i="1" dirty="0" smtClean="0">
                <a:solidFill>
                  <a:schemeClr val="tx1"/>
                </a:solidFill>
              </a:rPr>
              <a:t>Exemple 1: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923928" y="3501008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300192" y="3510136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1115616" y="3284984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323528" y="3140968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555776" y="3140968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Flèche droite 17"/>
          <p:cNvSpPr/>
          <p:nvPr/>
        </p:nvSpPr>
        <p:spPr>
          <a:xfrm>
            <a:off x="1115616" y="4077072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23528" y="3933056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843808" y="3951312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Accolade fermante 20"/>
          <p:cNvSpPr/>
          <p:nvPr/>
        </p:nvSpPr>
        <p:spPr>
          <a:xfrm>
            <a:off x="3347864" y="3356992"/>
            <a:ext cx="576064" cy="914400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3851920" y="5094312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" name="Flèche droite 25"/>
          <p:cNvSpPr/>
          <p:nvPr/>
        </p:nvSpPr>
        <p:spPr>
          <a:xfrm>
            <a:off x="1043608" y="522920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475928" y="5076056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1691680" y="5085184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2771800" y="5085184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1" name="Flèche droite 30"/>
          <p:cNvSpPr/>
          <p:nvPr/>
        </p:nvSpPr>
        <p:spPr>
          <a:xfrm>
            <a:off x="2195736" y="522920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>
            <a:off x="3275856" y="522920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572000" y="5085184"/>
          <a:ext cx="3960813" cy="604837"/>
        </p:xfrm>
        <a:graphic>
          <a:graphicData uri="http://schemas.openxmlformats.org/presentationml/2006/ole">
            <p:oleObj spid="_x0000_s45062" name="Équation" r:id="rId5" imgW="1663560" imgH="253800" progId="Equation.3">
              <p:embed/>
            </p:oleObj>
          </a:graphicData>
        </a:graphic>
      </p:graphicFrame>
      <p:sp>
        <p:nvSpPr>
          <p:cNvPr id="34" name="Titre 1"/>
          <p:cNvSpPr txBox="1">
            <a:spLocks/>
          </p:cNvSpPr>
          <p:nvPr/>
        </p:nvSpPr>
        <p:spPr>
          <a:xfrm>
            <a:off x="323528" y="4374232"/>
            <a:ext cx="1944216" cy="78296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200" b="1" i="1" dirty="0" smtClean="0">
                <a:solidFill>
                  <a:schemeClr val="tx1"/>
                </a:solidFill>
              </a:rPr>
              <a:t>Exemple 2:</a:t>
            </a: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475928" y="5526360"/>
            <a:ext cx="1944216" cy="78296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200" b="1" i="1" dirty="0" smtClean="0">
                <a:solidFill>
                  <a:schemeClr val="tx1"/>
                </a:solidFill>
              </a:rPr>
              <a:t>Exemple 3:</a:t>
            </a:r>
          </a:p>
        </p:txBody>
      </p:sp>
      <p:sp>
        <p:nvSpPr>
          <p:cNvPr id="36" name="Flèche droite 35"/>
          <p:cNvSpPr/>
          <p:nvPr/>
        </p:nvSpPr>
        <p:spPr>
          <a:xfrm>
            <a:off x="891208" y="6318448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323528" y="6165304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1539280" y="6174432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9" name="Flèche droite 38"/>
          <p:cNvSpPr/>
          <p:nvPr/>
        </p:nvSpPr>
        <p:spPr>
          <a:xfrm>
            <a:off x="2843808" y="6318448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2276128" y="6165304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3491880" y="6174432"/>
            <a:ext cx="576064" cy="6389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A</a:t>
            </a:r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5148064" y="6093296"/>
          <a:ext cx="2449512" cy="574675"/>
        </p:xfrm>
        <a:graphic>
          <a:graphicData uri="http://schemas.openxmlformats.org/presentationml/2006/ole">
            <p:oleObj spid="_x0000_s45063" name="Équation" r:id="rId6" imgW="1028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 animBg="1"/>
      <p:bldP spid="10" grpId="0"/>
      <p:bldP spid="11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5" grpId="0"/>
      <p:bldP spid="26" grpId="0" animBg="1"/>
      <p:bldP spid="27" grpId="0"/>
      <p:bldP spid="28" grpId="0"/>
      <p:bldP spid="30" grpId="0"/>
      <p:bldP spid="31" grpId="0" animBg="1"/>
      <p:bldP spid="32" grpId="0" animBg="1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67544" y="620688"/>
            <a:ext cx="867645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u="sng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Enthalpie </a:t>
            </a:r>
            <a:r>
              <a:rPr lang="fr-FR" sz="2400" b="1" i="1" u="sng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de Formation 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d’un composé  =  la chaleur </a:t>
            </a:r>
            <a:r>
              <a:rPr lang="fr-FR" sz="2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Dégagée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ou </a:t>
            </a:r>
            <a:r>
              <a:rPr lang="fr-FR" sz="2400" b="1" i="1" dirty="0" smtClean="0">
                <a:solidFill>
                  <a:srgbClr val="00CC00"/>
                </a:solidFill>
                <a:latin typeface="+mj-lt"/>
                <a:ea typeface="+mj-ea"/>
                <a:cs typeface="+mj-cs"/>
              </a:rPr>
              <a:t>Absorbée 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,∆H </a:t>
            </a:r>
            <a:r>
              <a:rPr lang="fr-FR" sz="2400" b="1" i="1" baseline="-25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lorsqu'une mole du composé est formée à partir des éléments à pression constante.</a:t>
            </a:r>
            <a:endParaRPr lang="fr-FR" sz="24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059832" y="0"/>
            <a:ext cx="34563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Définitions</a:t>
            </a:r>
            <a:endParaRPr lang="fr-FR" sz="40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67544" y="1988840"/>
            <a:ext cx="867645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Enthalpie 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de Formation </a:t>
            </a:r>
            <a:r>
              <a:rPr lang="fr-FR" sz="24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standard 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d’un composé=s’est la chaleur </a:t>
            </a:r>
            <a:r>
              <a:rPr lang="fr-FR" sz="2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Dégagée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ou </a:t>
            </a:r>
            <a:r>
              <a:rPr lang="fr-FR" sz="2400" b="1" i="1" dirty="0" smtClean="0">
                <a:solidFill>
                  <a:srgbClr val="00CC00"/>
                </a:solidFill>
                <a:latin typeface="+mj-lt"/>
                <a:ea typeface="+mj-ea"/>
                <a:cs typeface="+mj-cs"/>
              </a:rPr>
              <a:t>Absorbée 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,∆H </a:t>
            </a:r>
            <a:r>
              <a:rPr lang="fr-FR" sz="2400" b="1" i="1" baseline="30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</a:t>
            </a:r>
            <a:r>
              <a:rPr lang="fr-FR" sz="2400" b="1" i="1" baseline="-25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lorsqu'une mole du composé est formée à partir des éléments à P=1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atm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à T.</a:t>
            </a:r>
            <a:endParaRPr lang="fr-FR" sz="24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11560" y="3789040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Éléments dans leur état stable sous 1 </a:t>
            </a:r>
            <a:r>
              <a:rPr lang="fr-FR" b="1" dirty="0" err="1" smtClean="0">
                <a:solidFill>
                  <a:schemeClr val="tx1"/>
                </a:solidFill>
              </a:rPr>
              <a:t>atm</a:t>
            </a:r>
            <a:r>
              <a:rPr lang="fr-FR" b="1" dirty="0" smtClean="0">
                <a:solidFill>
                  <a:schemeClr val="tx1"/>
                </a:solidFill>
              </a:rPr>
              <a:t> à T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932040" y="3789040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Composé dans leur état stable sous 1 </a:t>
            </a:r>
            <a:r>
              <a:rPr lang="fr-FR" b="1" dirty="0" err="1" smtClean="0">
                <a:solidFill>
                  <a:schemeClr val="tx1"/>
                </a:solidFill>
              </a:rPr>
              <a:t>atm</a:t>
            </a:r>
            <a:r>
              <a:rPr lang="fr-FR" b="1" dirty="0" smtClean="0">
                <a:solidFill>
                  <a:schemeClr val="tx1"/>
                </a:solidFill>
              </a:rPr>
              <a:t> à T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>
            <a:stCxn id="10" idx="3"/>
            <a:endCxn id="11" idx="1"/>
          </p:cNvCxnSpPr>
          <p:nvPr/>
        </p:nvCxnSpPr>
        <p:spPr>
          <a:xfrm>
            <a:off x="3275856" y="4077072"/>
            <a:ext cx="1656184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3851920" y="3645024"/>
          <a:ext cx="636587" cy="487363"/>
        </p:xfrm>
        <a:graphic>
          <a:graphicData uri="http://schemas.openxmlformats.org/presentationml/2006/ole">
            <p:oleObj spid="_x0000_s59395" name="Équation" r:id="rId3" imgW="330120" imgH="253800" progId="Equation.3">
              <p:embed/>
            </p:oleObj>
          </a:graphicData>
        </a:graphic>
      </p:graphicFrame>
      <p:sp>
        <p:nvSpPr>
          <p:cNvPr id="16" name="Titre 1"/>
          <p:cNvSpPr txBox="1">
            <a:spLocks/>
          </p:cNvSpPr>
          <p:nvPr/>
        </p:nvSpPr>
        <p:spPr>
          <a:xfrm>
            <a:off x="467544" y="4885854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u="sng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Rem: 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l’enthalpie standard de formation des éléments par définition=0</a:t>
            </a:r>
            <a:endParaRPr lang="fr-FR" sz="24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5076056" y="5101878"/>
          <a:ext cx="2520280" cy="487362"/>
        </p:xfrm>
        <a:graphic>
          <a:graphicData uri="http://schemas.openxmlformats.org/presentationml/2006/ole">
            <p:oleObj spid="_x0000_s59396" name="Équation" r:id="rId4" imgW="12063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 animBg="1"/>
      <p:bldP spid="11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411760" y="764704"/>
            <a:ext cx="4618856" cy="9647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fr-FR" sz="3600" b="1" i="1" dirty="0" smtClean="0">
                <a:solidFill>
                  <a:schemeClr val="tx1"/>
                </a:solidFill>
              </a:rPr>
              <a:t>Système</a:t>
            </a:r>
            <a:endParaRPr lang="fr-FR" sz="3600" b="1" i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55576" y="2132856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fr-FR" sz="2800" b="1" i="1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800" b="1" i="1" dirty="0" smtClean="0">
                <a:solidFill>
                  <a:schemeClr val="bg1"/>
                </a:solidFill>
              </a:rPr>
              <a:t>Ouvert </a:t>
            </a:r>
          </a:p>
          <a:p>
            <a:pPr algn="ctr"/>
            <a:endParaRPr lang="fr-FR" sz="2800" b="1" i="1" dirty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07904" y="3212976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fr-FR" sz="2800" b="1" i="1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800" b="1" i="1" dirty="0" smtClean="0">
                <a:solidFill>
                  <a:schemeClr val="bg1"/>
                </a:solidFill>
              </a:rPr>
              <a:t>Fermé</a:t>
            </a:r>
          </a:p>
          <a:p>
            <a:pPr algn="ctr"/>
            <a:endParaRPr lang="fr-FR" sz="2800" b="1" i="1" dirty="0">
              <a:solidFill>
                <a:schemeClr val="bg1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123728" y="1484784"/>
            <a:ext cx="1584176" cy="64807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endCxn id="6" idx="0"/>
          </p:cNvCxnSpPr>
          <p:nvPr/>
        </p:nvCxnSpPr>
        <p:spPr>
          <a:xfrm>
            <a:off x="4788024" y="1484784"/>
            <a:ext cx="72008" cy="172819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6372200" y="2420888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fr-FR" sz="2800" b="1" i="1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800" b="1" i="1" dirty="0" smtClean="0">
                <a:solidFill>
                  <a:schemeClr val="bg1"/>
                </a:solidFill>
              </a:rPr>
              <a:t>Isolé</a:t>
            </a:r>
          </a:p>
          <a:p>
            <a:pPr algn="ctr"/>
            <a:endParaRPr lang="fr-FR" sz="2800" b="1" i="1" dirty="0">
              <a:solidFill>
                <a:schemeClr val="bg1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5724128" y="1484784"/>
            <a:ext cx="1656184" cy="86409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1"/>
          <p:cNvSpPr txBox="1">
            <a:spLocks/>
          </p:cNvSpPr>
          <p:nvPr/>
        </p:nvSpPr>
        <p:spPr>
          <a:xfrm>
            <a:off x="323528" y="3717032"/>
            <a:ext cx="244827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Echange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u="sng" baseline="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Matière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Energie</a:t>
            </a:r>
            <a:endParaRPr kumimoji="0" lang="fr-FR" b="1" i="1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987824" y="4797152"/>
            <a:ext cx="3744416" cy="96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Echange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r>
              <a:rPr lang="fr-FR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fr-FR" b="1" i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Energie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i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Aucun </a:t>
            </a:r>
            <a:r>
              <a:rPr lang="fr-FR" b="1" i="1" dirty="0" err="1" smtClean="0">
                <a:latin typeface="+mj-lt"/>
                <a:ea typeface="+mj-ea"/>
                <a:cs typeface="+mj-cs"/>
              </a:rPr>
              <a:t>éc</a:t>
            </a:r>
            <a:r>
              <a:rPr kumimoji="0" lang="fr-FR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hange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b="1" i="1" dirty="0" smtClean="0">
                <a:latin typeface="+mj-lt"/>
                <a:ea typeface="+mj-ea"/>
                <a:cs typeface="+mj-cs"/>
              </a:rPr>
              <a:t>: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0" lang="fr-FR" b="1" i="1" u="sng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atière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6695728" y="3717032"/>
            <a:ext cx="244827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i="1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Aucun </a:t>
            </a:r>
            <a:r>
              <a:rPr lang="fr-FR" b="1" i="1" noProof="0" dirty="0" smtClean="0">
                <a:latin typeface="+mj-lt"/>
                <a:ea typeface="+mj-ea"/>
                <a:cs typeface="+mj-cs"/>
              </a:rPr>
              <a:t>E</a:t>
            </a:r>
            <a:r>
              <a:rPr lang="fr-FR" b="1" i="1" dirty="0" smtClean="0">
                <a:latin typeface="+mj-lt"/>
                <a:ea typeface="+mj-ea"/>
                <a:cs typeface="+mj-cs"/>
              </a:rPr>
              <a:t>c</a:t>
            </a:r>
            <a:r>
              <a:rPr kumimoji="0" lang="fr-FR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hange</a:t>
            </a:r>
            <a:r>
              <a:rPr lang="fr-FR" b="1" i="1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1" u="sng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matière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</a:t>
            </a:r>
            <a:r>
              <a:rPr kumimoji="0" lang="fr-FR" b="1" i="1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nergie</a:t>
            </a:r>
            <a:r>
              <a:rPr kumimoji="0" lang="fr-FR" b="1" i="1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9" name="Connecteur en arc 18"/>
          <p:cNvCxnSpPr/>
          <p:nvPr/>
        </p:nvCxnSpPr>
        <p:spPr>
          <a:xfrm rot="16200000" flipV="1">
            <a:off x="359532" y="1520788"/>
            <a:ext cx="1224136" cy="72008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rc 19"/>
          <p:cNvCxnSpPr/>
          <p:nvPr/>
        </p:nvCxnSpPr>
        <p:spPr>
          <a:xfrm rot="16200000" flipV="1">
            <a:off x="1093304" y="1507096"/>
            <a:ext cx="1124744" cy="648072"/>
          </a:xfrm>
          <a:prstGeom prst="curvedConnector3">
            <a:avLst>
              <a:gd name="adj1" fmla="val 44109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re 1"/>
          <p:cNvSpPr txBox="1">
            <a:spLocks/>
          </p:cNvSpPr>
          <p:nvPr/>
        </p:nvSpPr>
        <p:spPr>
          <a:xfrm>
            <a:off x="3203848" y="260648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Extérieur</a:t>
            </a:r>
            <a:endParaRPr kumimoji="0" lang="fr-FR" sz="3200" b="1" i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7" name="Connecteur en arc 26"/>
          <p:cNvCxnSpPr/>
          <p:nvPr/>
        </p:nvCxnSpPr>
        <p:spPr>
          <a:xfrm rot="16200000" flipV="1">
            <a:off x="3815916" y="2672916"/>
            <a:ext cx="1224136" cy="72008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6" grpId="0"/>
      <p:bldP spid="17" grpId="0"/>
      <p:bldP spid="18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/>
          <p:cNvSpPr txBox="1">
            <a:spLocks/>
          </p:cNvSpPr>
          <p:nvPr/>
        </p:nvSpPr>
        <p:spPr>
          <a:xfrm>
            <a:off x="1403648" y="0"/>
            <a:ext cx="58326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Exemple: Réactions de formation standard: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899592" y="1196752"/>
            <a:ext cx="2160240" cy="72008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    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+  1/2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algn="ctr">
              <a:spcBef>
                <a:spcPct val="0"/>
              </a:spcBef>
              <a:defRPr/>
            </a:pP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3203848" y="1412776"/>
            <a:ext cx="22322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364088" y="1124744"/>
            <a:ext cx="1368152" cy="6480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899592" y="2132856"/>
            <a:ext cx="2160240" cy="72008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+1/2</a:t>
            </a:r>
            <a:r>
              <a:rPr lang="fr-FR" sz="36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3600" b="1" i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fr-FR" sz="36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8" name="Flèche droite 17"/>
          <p:cNvSpPr/>
          <p:nvPr/>
        </p:nvSpPr>
        <p:spPr>
          <a:xfrm>
            <a:off x="3203848" y="2348880"/>
            <a:ext cx="22322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5148064" y="2132856"/>
            <a:ext cx="2160240" cy="72008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1115616" y="2780928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123728" y="2780928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868144" y="2780928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err="1" smtClean="0">
                <a:solidFill>
                  <a:schemeClr val="tx1"/>
                </a:solidFill>
              </a:rPr>
              <a:t>liq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724128" y="1628800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2123728" y="1628800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1043608" y="1628800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899592" y="3140968"/>
            <a:ext cx="2160240" cy="72008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C    +      2H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fr-FR" sz="36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Flèche droite 26"/>
          <p:cNvSpPr/>
          <p:nvPr/>
        </p:nvSpPr>
        <p:spPr>
          <a:xfrm>
            <a:off x="3203848" y="3356992"/>
            <a:ext cx="22322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5148064" y="3140968"/>
            <a:ext cx="2160240" cy="72008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CH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755576" y="3789040"/>
            <a:ext cx="1008112" cy="5040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graphite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2123728" y="3789040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5868144" y="3789040"/>
            <a:ext cx="576064" cy="4320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g</a:t>
            </a:r>
            <a:endParaRPr lang="fr-FR" sz="2800" b="1" i="1" baseline="-25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467544" y="4581128"/>
          <a:ext cx="2131437" cy="576064"/>
        </p:xfrm>
        <a:graphic>
          <a:graphicData uri="http://schemas.openxmlformats.org/presentationml/2006/ole">
            <p:oleObj spid="_x0000_s60420" name="Équation" r:id="rId3" imgW="939600" imgH="2538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467544" y="5805264"/>
          <a:ext cx="2534681" cy="576064"/>
        </p:xfrm>
        <a:graphic>
          <a:graphicData uri="http://schemas.openxmlformats.org/presentationml/2006/ole">
            <p:oleObj spid="_x0000_s60421" name="Équation" r:id="rId4" imgW="1117440" imgH="253800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467544" y="5229200"/>
          <a:ext cx="1901011" cy="576064"/>
        </p:xfrm>
        <a:graphic>
          <a:graphicData uri="http://schemas.openxmlformats.org/presentationml/2006/ole">
            <p:oleObj spid="_x0000_s60422" name="Équation" r:id="rId5" imgW="838080" imgH="253800" progId="Equation.3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3505200" y="981075"/>
          <a:ext cx="1311275" cy="398463"/>
        </p:xfrm>
        <a:graphic>
          <a:graphicData uri="http://schemas.openxmlformats.org/presentationml/2006/ole">
            <p:oleObj spid="_x0000_s60423" name="Équation" r:id="rId6" imgW="838080" imgH="253800" progId="Equation.3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3514725" y="1878013"/>
          <a:ext cx="1411288" cy="398462"/>
        </p:xfrm>
        <a:graphic>
          <a:graphicData uri="http://schemas.openxmlformats.org/presentationml/2006/ole">
            <p:oleObj spid="_x0000_s60424" name="Équation" r:id="rId7" imgW="901440" imgH="253800" progId="Equation.3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3502025" y="2886075"/>
          <a:ext cx="1290638" cy="398463"/>
        </p:xfrm>
        <a:graphic>
          <a:graphicData uri="http://schemas.openxmlformats.org/presentationml/2006/ole">
            <p:oleObj spid="_x0000_s60426" name="Équation" r:id="rId8" imgW="825480" imgH="253800" progId="Equation.3">
              <p:embed/>
            </p:oleObj>
          </a:graphicData>
        </a:graphic>
      </p:graphicFrame>
      <p:sp>
        <p:nvSpPr>
          <p:cNvPr id="40" name="Accolade fermante 39"/>
          <p:cNvSpPr/>
          <p:nvPr/>
        </p:nvSpPr>
        <p:spPr>
          <a:xfrm>
            <a:off x="3059832" y="4653136"/>
            <a:ext cx="504056" cy="1512168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3635896" y="5013176"/>
            <a:ext cx="410445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Corps simples = Eléments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40" grpId="0" animBg="1"/>
      <p:bldP spid="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6" name="Object 6"/>
          <p:cNvGraphicFramePr>
            <a:graphicFrameLocks noChangeAspect="1"/>
          </p:cNvGraphicFramePr>
          <p:nvPr>
            <p:ph idx="1"/>
          </p:nvPr>
        </p:nvGraphicFramePr>
        <p:xfrm>
          <a:off x="2051720" y="1124744"/>
          <a:ext cx="5143427" cy="720080"/>
        </p:xfrm>
        <a:graphic>
          <a:graphicData uri="http://schemas.openxmlformats.org/presentationml/2006/ole">
            <p:oleObj spid="_x0000_s56326" name="Équation" r:id="rId3" imgW="1904760" imgH="266400" progId="Equation.3">
              <p:embed/>
            </p:oleObj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>
          <a:xfrm>
            <a:off x="2987824" y="0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Loi de HESS</a:t>
            </a:r>
            <a:endParaRPr lang="fr-FR" sz="40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95536" y="2276872"/>
            <a:ext cx="377991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(g) + 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084168" y="2276872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Connecteur droit avec flèche 15"/>
          <p:cNvCxnSpPr>
            <a:stCxn id="12" idx="6"/>
            <a:endCxn id="15" idx="2"/>
          </p:cNvCxnSpPr>
          <p:nvPr/>
        </p:nvCxnSpPr>
        <p:spPr>
          <a:xfrm>
            <a:off x="4175448" y="2708920"/>
            <a:ext cx="190872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139952" y="1988840"/>
          <a:ext cx="1576387" cy="615950"/>
        </p:xfrm>
        <a:graphic>
          <a:graphicData uri="http://schemas.openxmlformats.org/presentationml/2006/ole">
            <p:oleObj spid="_x0000_s56328" name="Équation" r:id="rId4" imgW="583920" imgH="228600" progId="Equation.3">
              <p:embed/>
            </p:oleObj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2643188" y="3429000"/>
          <a:ext cx="4249737" cy="719138"/>
        </p:xfrm>
        <a:graphic>
          <a:graphicData uri="http://schemas.openxmlformats.org/presentationml/2006/ole">
            <p:oleObj spid="_x0000_s56329" name="Équation" r:id="rId5" imgW="15746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1259632" y="0"/>
            <a:ext cx="6336704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solidFill>
                  <a:schemeClr val="tx2">
                    <a:lumMod val="50000"/>
                  </a:schemeClr>
                </a:solidFill>
              </a:rPr>
              <a:t>Effet de la température</a:t>
            </a:r>
            <a:br>
              <a:rPr lang="fr-FR" sz="2400" b="1" i="1" noProof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sur la variation d’enthalpie</a:t>
            </a:r>
            <a:endParaRPr lang="fr-FR" sz="24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980728"/>
            <a:ext cx="38884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Soit la réaction chimique: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11560" y="2204864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Réactifs  à   T</a:t>
            </a:r>
            <a:r>
              <a:rPr lang="fr-FR" b="1" baseline="-25000" dirty="0" smtClean="0">
                <a:solidFill>
                  <a:schemeClr val="tx1"/>
                </a:solidFill>
              </a:rPr>
              <a:t>2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860032" y="2204864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Produits   à   T</a:t>
            </a:r>
            <a:r>
              <a:rPr lang="fr-FR" b="1" baseline="-25000" dirty="0" smtClean="0">
                <a:solidFill>
                  <a:schemeClr val="tx1"/>
                </a:solidFill>
              </a:rPr>
              <a:t>2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>
            <a:stCxn id="6" idx="3"/>
            <a:endCxn id="7" idx="1"/>
          </p:cNvCxnSpPr>
          <p:nvPr/>
        </p:nvCxnSpPr>
        <p:spPr>
          <a:xfrm>
            <a:off x="3275856" y="2492896"/>
            <a:ext cx="1584176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635896" y="2097088"/>
          <a:ext cx="977900" cy="414337"/>
        </p:xfrm>
        <a:graphic>
          <a:graphicData uri="http://schemas.openxmlformats.org/presentationml/2006/ole">
            <p:oleObj spid="_x0000_s61442" name="Équation" r:id="rId3" imgW="507960" imgH="215640" progId="Equation.3">
              <p:embed/>
            </p:oleObj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611560" y="4365104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Réactifs   à   T</a:t>
            </a:r>
            <a:r>
              <a:rPr lang="fr-FR" b="1" baseline="-25000" dirty="0" smtClean="0">
                <a:solidFill>
                  <a:schemeClr val="tx1"/>
                </a:solidFill>
              </a:rPr>
              <a:t>1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860032" y="4365104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Produits   à   T</a:t>
            </a:r>
            <a:r>
              <a:rPr lang="fr-FR" b="1" baseline="-25000" dirty="0" smtClean="0">
                <a:solidFill>
                  <a:schemeClr val="tx1"/>
                </a:solidFill>
              </a:rPr>
              <a:t>1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347864" y="4653136"/>
            <a:ext cx="158417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015716" y="2780928"/>
            <a:ext cx="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1" idx="0"/>
            <a:endCxn id="7" idx="2"/>
          </p:cNvCxnSpPr>
          <p:nvPr/>
        </p:nvCxnSpPr>
        <p:spPr>
          <a:xfrm flipV="1">
            <a:off x="6192180" y="2780928"/>
            <a:ext cx="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576638" y="4149725"/>
          <a:ext cx="952500" cy="414338"/>
        </p:xfrm>
        <a:graphic>
          <a:graphicData uri="http://schemas.openxmlformats.org/presentationml/2006/ole">
            <p:oleObj spid="_x0000_s61444" name="Équation" r:id="rId4" imgW="495000" imgH="215640" progId="Equation.3">
              <p:embed/>
            </p:oleObj>
          </a:graphicData>
        </a:graphic>
      </p:graphicFrame>
      <p:sp>
        <p:nvSpPr>
          <p:cNvPr id="23" name="Rectangle à coins arrondis 22"/>
          <p:cNvSpPr/>
          <p:nvPr/>
        </p:nvSpPr>
        <p:spPr>
          <a:xfrm>
            <a:off x="539552" y="3284984"/>
            <a:ext cx="2664296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Changement de température des réactifs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5004048" y="3284984"/>
            <a:ext cx="2664296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Changement de température des produits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158750" y="5516563"/>
          <a:ext cx="8791575" cy="576262"/>
        </p:xfrm>
        <a:graphic>
          <a:graphicData uri="http://schemas.openxmlformats.org/presentationml/2006/ole">
            <p:oleObj spid="_x0000_s61445" name="Équation" r:id="rId5" imgW="3898800" imgH="253800" progId="Equation.3">
              <p:embed/>
            </p:oleObj>
          </a:graphicData>
        </a:graphic>
      </p:graphicFrame>
      <p:sp>
        <p:nvSpPr>
          <p:cNvPr id="19" name="Titre 1"/>
          <p:cNvSpPr txBox="1">
            <a:spLocks/>
          </p:cNvSpPr>
          <p:nvPr/>
        </p:nvSpPr>
        <p:spPr>
          <a:xfrm>
            <a:off x="0" y="1"/>
            <a:ext cx="2123728" cy="476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latin typeface="Brush Script MT" pitchFamily="66" charset="0"/>
                <a:ea typeface="+mj-ea"/>
                <a:cs typeface="+mj-cs"/>
              </a:rPr>
              <a:t>6 Février 2012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030288" y="3213100"/>
          <a:ext cx="1870075" cy="500063"/>
        </p:xfrm>
        <a:graphic>
          <a:graphicData uri="http://schemas.openxmlformats.org/presentationml/2006/ole">
            <p:oleObj spid="_x0000_s61447" name="Équation" r:id="rId6" imgW="1231560" imgH="330120" progId="Equation.3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5541963" y="3284538"/>
          <a:ext cx="2025650" cy="500062"/>
        </p:xfrm>
        <a:graphic>
          <a:graphicData uri="http://schemas.openxmlformats.org/presentationml/2006/ole">
            <p:oleObj spid="_x0000_s61448" name="Équation" r:id="rId7" imgW="133344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10" grpId="0" animBg="1"/>
      <p:bldP spid="11" grpId="0" animBg="1"/>
      <p:bldP spid="23" grpId="0" animBg="1"/>
      <p:bldP spid="26" grpId="0" animBg="1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475656" y="0"/>
            <a:ext cx="633670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 (</a:t>
            </a:r>
            <a:r>
              <a:rPr lang="fr-FR" sz="32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Loi de Hess)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</a:t>
            </a:r>
            <a:r>
              <a:rPr lang="fr-FR" sz="32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1-</a:t>
            </a:r>
          </a:p>
        </p:txBody>
      </p:sp>
      <p:sp>
        <p:nvSpPr>
          <p:cNvPr id="7" name="Ellipse 6"/>
          <p:cNvSpPr/>
          <p:nvPr/>
        </p:nvSpPr>
        <p:spPr>
          <a:xfrm>
            <a:off x="251520" y="2924944"/>
            <a:ext cx="377991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(S) + O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940152" y="2924944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Connecteur droit avec flèche 8"/>
          <p:cNvCxnSpPr>
            <a:stCxn id="7" idx="6"/>
            <a:endCxn id="8" idx="2"/>
          </p:cNvCxnSpPr>
          <p:nvPr/>
        </p:nvCxnSpPr>
        <p:spPr>
          <a:xfrm>
            <a:off x="4031432" y="3356992"/>
            <a:ext cx="19087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499992" y="2780928"/>
          <a:ext cx="788988" cy="581025"/>
        </p:xfrm>
        <a:graphic>
          <a:graphicData uri="http://schemas.openxmlformats.org/presentationml/2006/ole">
            <p:oleObj spid="_x0000_s70658" name="Équation" r:id="rId3" imgW="291960" imgH="21564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611560" y="4077072"/>
          <a:ext cx="2664296" cy="559879"/>
        </p:xfrm>
        <a:graphic>
          <a:graphicData uri="http://schemas.openxmlformats.org/presentationml/2006/ole">
            <p:oleObj spid="_x0000_s70659" name="Équation" r:id="rId4" imgW="1206360" imgH="253800" progId="Equation.3">
              <p:embed/>
            </p:oleObj>
          </a:graphicData>
        </a:graphic>
      </p:graphicFrame>
      <p:sp>
        <p:nvSpPr>
          <p:cNvPr id="17" name="Ellipse 16"/>
          <p:cNvSpPr/>
          <p:nvPr/>
        </p:nvSpPr>
        <p:spPr>
          <a:xfrm>
            <a:off x="2483768" y="1196752"/>
            <a:ext cx="41044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(g) + ½ O</a:t>
            </a:r>
            <a:r>
              <a:rPr lang="fr-FR" sz="28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sz="2800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8" name="Connecteur droit avec flèche 17"/>
          <p:cNvCxnSpPr>
            <a:stCxn id="7" idx="0"/>
            <a:endCxn id="17" idx="3"/>
          </p:cNvCxnSpPr>
          <p:nvPr/>
        </p:nvCxnSpPr>
        <p:spPr>
          <a:xfrm flipV="1">
            <a:off x="2141476" y="1934304"/>
            <a:ext cx="943376" cy="9906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7" idx="5"/>
            <a:endCxn id="8" idx="0"/>
          </p:cNvCxnSpPr>
          <p:nvPr/>
        </p:nvCxnSpPr>
        <p:spPr>
          <a:xfrm>
            <a:off x="5987140" y="1934304"/>
            <a:ext cx="1105140" cy="9906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6484391" y="1973263"/>
          <a:ext cx="823913" cy="614362"/>
        </p:xfrm>
        <a:graphic>
          <a:graphicData uri="http://schemas.openxmlformats.org/presentationml/2006/ole">
            <p:oleObj spid="_x0000_s70660" name="Équation" r:id="rId5" imgW="304560" imgH="228600" progId="Equation.3">
              <p:embed/>
            </p:oleObj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1115616" y="2060575"/>
          <a:ext cx="1817688" cy="581025"/>
        </p:xfrm>
        <a:graphic>
          <a:graphicData uri="http://schemas.openxmlformats.org/presentationml/2006/ole">
            <p:oleObj spid="_x0000_s70661" name="Équation" r:id="rId6" imgW="672840" imgH="215640" progId="Equation.3">
              <p:embed/>
            </p:oleObj>
          </a:graphicData>
        </a:graphic>
      </p:graphicFrame>
      <p:cxnSp>
        <p:nvCxnSpPr>
          <p:cNvPr id="27" name="Connecteur droit avec flèche 26"/>
          <p:cNvCxnSpPr/>
          <p:nvPr/>
        </p:nvCxnSpPr>
        <p:spPr>
          <a:xfrm flipH="1">
            <a:off x="2771800" y="476672"/>
            <a:ext cx="2880320" cy="3744416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6335688" y="4509120"/>
          <a:ext cx="2808312" cy="583879"/>
        </p:xfrm>
        <a:graphic>
          <a:graphicData uri="http://schemas.openxmlformats.org/presentationml/2006/ole">
            <p:oleObj spid="_x0000_s70662" name="Équation" r:id="rId7" imgW="1218960" imgH="253800" progId="Equation.3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574231" y="450912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(S) + 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85872" y="4509120"/>
            <a:ext cx="854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2195736" y="4725144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0442" y="5075892"/>
            <a:ext cx="1576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(S) + ½ 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2267744" y="5291916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357880" y="5651956"/>
            <a:ext cx="854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2267744" y="5867980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419872" y="5085184"/>
            <a:ext cx="757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9552" y="5651956"/>
            <a:ext cx="1742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(g) + ½ 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4142210" y="4509641"/>
          <a:ext cx="2027237" cy="365125"/>
        </p:xfrm>
        <a:graphic>
          <a:graphicData uri="http://schemas.openxmlformats.org/presentationml/2006/ole">
            <p:oleObj spid="_x0000_s70663" name="Équation" r:id="rId8" imgW="1193760" imgH="215640" progId="Equation.3">
              <p:embed/>
            </p:oleObj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4142210" y="5579616"/>
          <a:ext cx="2071687" cy="385763"/>
        </p:xfrm>
        <a:graphic>
          <a:graphicData uri="http://schemas.openxmlformats.org/presentationml/2006/ole">
            <p:oleObj spid="_x0000_s70664" name="Équation" r:id="rId9" imgW="1218960" imgH="228600" progId="Equation.3">
              <p:embed/>
            </p:oleObj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4211961" y="5064801"/>
          <a:ext cx="1224136" cy="391296"/>
        </p:xfrm>
        <a:graphic>
          <a:graphicData uri="http://schemas.openxmlformats.org/presentationml/2006/ole">
            <p:oleObj spid="_x0000_s70665" name="Équation" r:id="rId10" imgW="672840" imgH="215640" progId="Equation.3">
              <p:embed/>
            </p:oleObj>
          </a:graphicData>
        </a:graphic>
      </p:graphicFrame>
      <p:cxnSp>
        <p:nvCxnSpPr>
          <p:cNvPr id="47" name="Connecteur droit 46"/>
          <p:cNvCxnSpPr/>
          <p:nvPr/>
        </p:nvCxnSpPr>
        <p:spPr>
          <a:xfrm>
            <a:off x="6300192" y="4149080"/>
            <a:ext cx="2843808" cy="0"/>
          </a:xfrm>
          <a:prstGeom prst="line">
            <a:avLst/>
          </a:prstGeom>
          <a:ln w="3810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6300192" y="4149080"/>
            <a:ext cx="0" cy="2708920"/>
          </a:xfrm>
          <a:prstGeom prst="line">
            <a:avLst/>
          </a:prstGeom>
          <a:ln w="3810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6444208" y="5517232"/>
          <a:ext cx="2374282" cy="432048"/>
        </p:xfrm>
        <a:graphic>
          <a:graphicData uri="http://schemas.openxmlformats.org/presentationml/2006/ole">
            <p:oleObj spid="_x0000_s70666" name="Équation" r:id="rId11" imgW="1180800" imgH="215640" progId="Equation.3">
              <p:embed/>
            </p:oleObj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6294438" y="5084763"/>
          <a:ext cx="2887662" cy="431800"/>
        </p:xfrm>
        <a:graphic>
          <a:graphicData uri="http://schemas.openxmlformats.org/presentationml/2006/ole">
            <p:oleObj spid="_x0000_s70667" name="Équation" r:id="rId12" imgW="1612800" imgH="241200" progId="Equation.3">
              <p:embed/>
            </p:oleObj>
          </a:graphicData>
        </a:graphic>
      </p:graphicFrame>
      <p:graphicFrame>
        <p:nvGraphicFramePr>
          <p:cNvPr id="70668" name="Object 12"/>
          <p:cNvGraphicFramePr>
            <a:graphicFrameLocks noChangeAspect="1"/>
          </p:cNvGraphicFramePr>
          <p:nvPr/>
        </p:nvGraphicFramePr>
        <p:xfrm>
          <a:off x="6465888" y="6035823"/>
          <a:ext cx="2471737" cy="417513"/>
        </p:xfrm>
        <a:graphic>
          <a:graphicData uri="http://schemas.openxmlformats.org/presentationml/2006/ole">
            <p:oleObj spid="_x0000_s70668" name="Équation" r:id="rId13" imgW="1422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17" grpId="0" animBg="1"/>
      <p:bldP spid="31" grpId="0"/>
      <p:bldP spid="32" grpId="0"/>
      <p:bldP spid="35" grpId="0"/>
      <p:bldP spid="39" grpId="0"/>
      <p:bldP spid="41" grpId="0"/>
      <p:bldP spid="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611560" y="1221854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(g) + ½ 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à   T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860032" y="1221854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à   T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>
            <a:stCxn id="6" idx="3"/>
            <a:endCxn id="7" idx="1"/>
          </p:cNvCxnSpPr>
          <p:nvPr/>
        </p:nvCxnSpPr>
        <p:spPr>
          <a:xfrm>
            <a:off x="3275856" y="1509886"/>
            <a:ext cx="158417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671888" y="1077838"/>
          <a:ext cx="904875" cy="388938"/>
        </p:xfrm>
        <a:graphic>
          <a:graphicData uri="http://schemas.openxmlformats.org/presentationml/2006/ole">
            <p:oleObj spid="_x0000_s71682" name="Équation" r:id="rId3" imgW="469800" imgH="203040" progId="Equation.3">
              <p:embed/>
            </p:oleObj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611560" y="2852936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(g) + ½ 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à   298 K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860032" y="2852936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FR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 (g)</a:t>
            </a:r>
            <a:endParaRPr lang="fr-FR" b="1" i="1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à 298 K</a:t>
            </a:r>
            <a:endParaRPr lang="fr-FR" b="1" baseline="-25000" dirty="0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275856" y="3128541"/>
            <a:ext cx="1584176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7" idx="2"/>
            <a:endCxn id="11" idx="0"/>
          </p:cNvCxnSpPr>
          <p:nvPr/>
        </p:nvCxnSpPr>
        <p:spPr>
          <a:xfrm>
            <a:off x="6192180" y="1797918"/>
            <a:ext cx="0" cy="10550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0" idx="0"/>
            <a:endCxn id="6" idx="2"/>
          </p:cNvCxnSpPr>
          <p:nvPr/>
        </p:nvCxnSpPr>
        <p:spPr>
          <a:xfrm flipV="1">
            <a:off x="1943708" y="1797918"/>
            <a:ext cx="0" cy="10550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347864" y="2780928"/>
          <a:ext cx="1416050" cy="390525"/>
        </p:xfrm>
        <a:graphic>
          <a:graphicData uri="http://schemas.openxmlformats.org/presentationml/2006/ole">
            <p:oleObj spid="_x0000_s71683" name="Équation" r:id="rId4" imgW="736560" imgH="203040" progId="Equation.3">
              <p:embed/>
            </p:oleObj>
          </a:graphicData>
        </a:graphic>
      </p:graphicFrame>
      <p:sp>
        <p:nvSpPr>
          <p:cNvPr id="23" name="Rectangle à coins arrondis 22"/>
          <p:cNvSpPr/>
          <p:nvPr/>
        </p:nvSpPr>
        <p:spPr>
          <a:xfrm>
            <a:off x="683568" y="2132856"/>
            <a:ext cx="2520280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Changement de température des réactifs</a:t>
            </a:r>
            <a:endParaRPr lang="fr-FR" sz="1600" b="1" baseline="-250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932040" y="2060848"/>
            <a:ext cx="2520280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Changement de température des produits</a:t>
            </a:r>
            <a:endParaRPr lang="fr-FR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339752" y="0"/>
            <a:ext cx="460851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</a:t>
            </a:r>
            <a:r>
              <a:rPr lang="fr-FR" sz="3600" b="1" i="1" dirty="0" smtClean="0">
                <a:solidFill>
                  <a:schemeClr val="tx2">
                    <a:lumMod val="50000"/>
                  </a:schemeClr>
                </a:solidFill>
              </a:rPr>
              <a:t>-2-</a:t>
            </a:r>
            <a:endParaRPr lang="fr-FR" sz="36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2000" b="1" i="1" dirty="0" smtClean="0">
                <a:solidFill>
                  <a:schemeClr val="tx2">
                    <a:lumMod val="50000"/>
                  </a:schemeClr>
                </a:solidFill>
              </a:rPr>
              <a:t>Effet de la température sur ∆H</a:t>
            </a:r>
            <a:endParaRPr lang="fr-FR" sz="20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683568" y="2204864"/>
          <a:ext cx="2565673" cy="499600"/>
        </p:xfrm>
        <a:graphic>
          <a:graphicData uri="http://schemas.openxmlformats.org/presentationml/2006/ole">
            <p:oleObj spid="_x0000_s71690" name="Équation" r:id="rId5" imgW="1688760" imgH="330120" progId="Equation.3">
              <p:embed/>
            </p:oleObj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5076056" y="2204864"/>
          <a:ext cx="2568599" cy="475362"/>
        </p:xfrm>
        <a:graphic>
          <a:graphicData uri="http://schemas.openxmlformats.org/presentationml/2006/ole">
            <p:oleObj spid="_x0000_s71692" name="Équation" r:id="rId6" imgW="1777680" imgH="330120" progId="Equation.3">
              <p:embed/>
            </p:oleObj>
          </a:graphicData>
        </a:graphic>
      </p:graphicFrame>
      <p:graphicFrame>
        <p:nvGraphicFramePr>
          <p:cNvPr id="71693" name="Object 13"/>
          <p:cNvGraphicFramePr>
            <a:graphicFrameLocks noChangeAspect="1"/>
          </p:cNvGraphicFramePr>
          <p:nvPr/>
        </p:nvGraphicFramePr>
        <p:xfrm>
          <a:off x="611560" y="3501008"/>
          <a:ext cx="4032447" cy="453749"/>
        </p:xfrm>
        <a:graphic>
          <a:graphicData uri="http://schemas.openxmlformats.org/presentationml/2006/ole">
            <p:oleObj spid="_x0000_s71693" name="Équation" r:id="rId7" imgW="2158920" imgH="241200" progId="Equation.3">
              <p:embed/>
            </p:oleObj>
          </a:graphicData>
        </a:graphic>
      </p:graphicFrame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627063" y="4004568"/>
          <a:ext cx="5889625" cy="520700"/>
        </p:xfrm>
        <a:graphic>
          <a:graphicData uri="http://schemas.openxmlformats.org/presentationml/2006/ole">
            <p:oleObj spid="_x0000_s71695" name="Équation" r:id="rId8" imgW="3720960" imgH="330120" progId="Equation.3">
              <p:embed/>
            </p:oleObj>
          </a:graphicData>
        </a:graphic>
      </p:graphicFrame>
      <p:graphicFrame>
        <p:nvGraphicFramePr>
          <p:cNvPr id="71696" name="Object 16"/>
          <p:cNvGraphicFramePr>
            <a:graphicFrameLocks noChangeAspect="1"/>
          </p:cNvGraphicFramePr>
          <p:nvPr/>
        </p:nvGraphicFramePr>
        <p:xfrm>
          <a:off x="561975" y="4566543"/>
          <a:ext cx="5932488" cy="519113"/>
        </p:xfrm>
        <a:graphic>
          <a:graphicData uri="http://schemas.openxmlformats.org/presentationml/2006/ole">
            <p:oleObj spid="_x0000_s71696" name="Équation" r:id="rId9" imgW="3759120" imgH="33012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611560" y="5157192"/>
            <a:ext cx="1200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On définit:</a:t>
            </a:r>
          </a:p>
        </p:txBody>
      </p:sp>
      <p:graphicFrame>
        <p:nvGraphicFramePr>
          <p:cNvPr id="71697" name="Object 17"/>
          <p:cNvGraphicFramePr>
            <a:graphicFrameLocks noChangeAspect="1"/>
          </p:cNvGraphicFramePr>
          <p:nvPr/>
        </p:nvGraphicFramePr>
        <p:xfrm>
          <a:off x="1835150" y="5138043"/>
          <a:ext cx="3427413" cy="377825"/>
        </p:xfrm>
        <a:graphic>
          <a:graphicData uri="http://schemas.openxmlformats.org/presentationml/2006/ole">
            <p:oleObj spid="_x0000_s71697" name="Équation" r:id="rId10" imgW="2171520" imgH="241200" progId="Equation.3">
              <p:embed/>
            </p:oleObj>
          </a:graphicData>
        </a:graphic>
      </p:graphicFrame>
      <p:graphicFrame>
        <p:nvGraphicFramePr>
          <p:cNvPr id="71698" name="Object 18"/>
          <p:cNvGraphicFramePr>
            <a:graphicFrameLocks noChangeAspect="1"/>
          </p:cNvGraphicFramePr>
          <p:nvPr/>
        </p:nvGraphicFramePr>
        <p:xfrm>
          <a:off x="323528" y="5661248"/>
          <a:ext cx="2867025" cy="519113"/>
        </p:xfrm>
        <a:graphic>
          <a:graphicData uri="http://schemas.openxmlformats.org/presentationml/2006/ole">
            <p:oleObj spid="_x0000_s71698" name="Équation" r:id="rId11" imgW="1815840" imgH="330120" progId="Equation.3">
              <p:embed/>
            </p:oleObj>
          </a:graphicData>
        </a:graphic>
      </p:graphicFrame>
      <p:graphicFrame>
        <p:nvGraphicFramePr>
          <p:cNvPr id="71699" name="Object 19"/>
          <p:cNvGraphicFramePr>
            <a:graphicFrameLocks noChangeAspect="1"/>
          </p:cNvGraphicFramePr>
          <p:nvPr/>
        </p:nvGraphicFramePr>
        <p:xfrm>
          <a:off x="4129409" y="5589240"/>
          <a:ext cx="4672013" cy="377825"/>
        </p:xfrm>
        <a:graphic>
          <a:graphicData uri="http://schemas.openxmlformats.org/presentationml/2006/ole">
            <p:oleObj spid="_x0000_s71699" name="Équation" r:id="rId12" imgW="2958840" imgH="241200" progId="Equation.3">
              <p:embed/>
            </p:oleObj>
          </a:graphicData>
        </a:graphic>
      </p:graphicFrame>
      <p:sp>
        <p:nvSpPr>
          <p:cNvPr id="27" name="Flèche droite 26"/>
          <p:cNvSpPr/>
          <p:nvPr/>
        </p:nvSpPr>
        <p:spPr>
          <a:xfrm>
            <a:off x="3203848" y="5805264"/>
            <a:ext cx="576064" cy="2686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1700" name="Object 20"/>
          <p:cNvGraphicFramePr>
            <a:graphicFrameLocks noChangeAspect="1"/>
          </p:cNvGraphicFramePr>
          <p:nvPr/>
        </p:nvGraphicFramePr>
        <p:xfrm>
          <a:off x="2195736" y="6335319"/>
          <a:ext cx="3744416" cy="522681"/>
        </p:xfrm>
        <a:graphic>
          <a:graphicData uri="http://schemas.openxmlformats.org/presentationml/2006/ole">
            <p:oleObj spid="_x0000_s71700" name="Équation" r:id="rId13" imgW="1714320" imgH="241200" progId="Equation.3">
              <p:embed/>
            </p:oleObj>
          </a:graphicData>
        </a:graphic>
      </p:graphicFrame>
      <p:graphicFrame>
        <p:nvGraphicFramePr>
          <p:cNvPr id="71701" name="Object 21"/>
          <p:cNvGraphicFramePr>
            <a:graphicFrameLocks noChangeAspect="1"/>
          </p:cNvGraphicFramePr>
          <p:nvPr/>
        </p:nvGraphicFramePr>
        <p:xfrm>
          <a:off x="4129409" y="6021288"/>
          <a:ext cx="4691063" cy="379413"/>
        </p:xfrm>
        <a:graphic>
          <a:graphicData uri="http://schemas.openxmlformats.org/presentationml/2006/ole">
            <p:oleObj spid="_x0000_s71701" name="Équation" r:id="rId14" imgW="2971800" imgH="241200" progId="Equation.3">
              <p:embed/>
            </p:oleObj>
          </a:graphicData>
        </a:graphic>
      </p:graphicFrame>
      <p:sp>
        <p:nvSpPr>
          <p:cNvPr id="30" name="Accolade fermante 29"/>
          <p:cNvSpPr/>
          <p:nvPr/>
        </p:nvSpPr>
        <p:spPr>
          <a:xfrm flipH="1">
            <a:off x="3851920" y="5517232"/>
            <a:ext cx="288032" cy="864096"/>
          </a:xfrm>
          <a:prstGeom prst="rightBrace">
            <a:avLst>
              <a:gd name="adj1" fmla="val 44500"/>
              <a:gd name="adj2" fmla="val 4873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67544" y="6381328"/>
            <a:ext cx="1736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La formule sera: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23" grpId="1" animBg="1"/>
      <p:bldP spid="26" grpId="0" animBg="1"/>
      <p:bldP spid="26" grpId="1" animBg="1"/>
      <p:bldP spid="19" grpId="0"/>
      <p:bldP spid="20" grpId="0"/>
      <p:bldP spid="27" grpId="0" animBg="1"/>
      <p:bldP spid="30" grpId="0" animBg="1"/>
      <p:bldP spid="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2987824" y="0"/>
            <a:ext cx="288032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-2</a:t>
            </a:r>
            <a:r>
              <a:rPr lang="fr-FR" sz="32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</a:t>
            </a:r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611560" y="4002382"/>
          <a:ext cx="7272808" cy="434730"/>
        </p:xfrm>
        <a:graphic>
          <a:graphicData uri="http://schemas.openxmlformats.org/presentationml/2006/ole">
            <p:oleObj spid="_x0000_s73729" name="Équation" r:id="rId3" imgW="4000320" imgH="241200" progId="Equation.3">
              <p:embed/>
            </p:oleObj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23728" y="908720"/>
          <a:ext cx="3240360" cy="2407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0180"/>
                <a:gridCol w="1620180"/>
              </a:tblGrid>
              <a:tr h="901467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Capacités calorifiques molaires à pression constante</a:t>
                      </a:r>
                    </a:p>
                    <a:p>
                      <a:pPr algn="ctr"/>
                      <a:r>
                        <a:rPr lang="fr-FR" sz="2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Cp(cal/</a:t>
                      </a:r>
                      <a:r>
                        <a:rPr lang="fr-FR" sz="2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mol.K</a:t>
                      </a:r>
                      <a:r>
                        <a:rPr lang="fr-FR" sz="2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)</a:t>
                      </a:r>
                      <a:endParaRPr lang="fr-FR" sz="20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515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fr-FR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r-FR" baseline="-25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7,05</a:t>
                      </a:r>
                      <a:endParaRPr lang="fr-FR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5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CO</a:t>
                      </a:r>
                      <a:endParaRPr lang="fr-FR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6,97</a:t>
                      </a:r>
                      <a:endParaRPr lang="fr-FR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5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CO</a:t>
                      </a:r>
                      <a:r>
                        <a:rPr lang="fr-FR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r-FR" baseline="-25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8,96</a:t>
                      </a:r>
                      <a:endParaRPr lang="fr-FR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1520" y="3284984"/>
            <a:ext cx="2379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Calculons maintenant </a:t>
            </a: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Avec</a:t>
            </a:r>
            <a:endParaRPr lang="fr-FR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2575744" y="3213100"/>
          <a:ext cx="2500312" cy="439738"/>
        </p:xfrm>
        <a:graphic>
          <a:graphicData uri="http://schemas.openxmlformats.org/presentationml/2006/ole">
            <p:oleObj spid="_x0000_s73730" name="Équation" r:id="rId4" imgW="1358640" imgH="24120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79512" y="4869160"/>
          <a:ext cx="5021262" cy="495300"/>
        </p:xfrm>
        <a:graphic>
          <a:graphicData uri="http://schemas.openxmlformats.org/presentationml/2006/ole">
            <p:oleObj spid="_x0000_s73731" name="Équation" r:id="rId5" imgW="2298600" imgH="22860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179512" y="5373216"/>
          <a:ext cx="7596336" cy="423830"/>
        </p:xfrm>
        <a:graphic>
          <a:graphicData uri="http://schemas.openxmlformats.org/presentationml/2006/ole">
            <p:oleObj spid="_x0000_s73732" name="Équation" r:id="rId6" imgW="4063680" imgH="22860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79512" y="5805264"/>
          <a:ext cx="7489825" cy="495300"/>
        </p:xfrm>
        <a:graphic>
          <a:graphicData uri="http://schemas.openxmlformats.org/presentationml/2006/ole">
            <p:oleObj spid="_x0000_s73733" name="Équation" r:id="rId7" imgW="3429000" imgH="2286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2771800" y="6362700"/>
          <a:ext cx="3717925" cy="495300"/>
        </p:xfrm>
        <a:graphic>
          <a:graphicData uri="http://schemas.openxmlformats.org/presentationml/2006/ole">
            <p:oleObj spid="_x0000_s73734" name="Équation" r:id="rId8" imgW="1701720" imgH="2286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2555776" y="3573016"/>
          <a:ext cx="3128963" cy="415925"/>
        </p:xfrm>
        <a:graphic>
          <a:graphicData uri="http://schemas.openxmlformats.org/presentationml/2006/ole">
            <p:oleObj spid="_x0000_s73735" name="Équation" r:id="rId9" imgW="1701720" imgH="22860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46113" y="4352925"/>
          <a:ext cx="7242175" cy="522288"/>
        </p:xfrm>
        <a:graphic>
          <a:graphicData uri="http://schemas.openxmlformats.org/presentationml/2006/ole">
            <p:oleObj spid="_x0000_s73736" name="Équation" r:id="rId10" imgW="3314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971600" y="2276872"/>
          <a:ext cx="7272808" cy="1145215"/>
        </p:xfrm>
        <a:graphic>
          <a:graphicData uri="http://schemas.openxmlformats.org/presentationml/2006/ole">
            <p:oleObj spid="_x0000_s77826" name="Équation" r:id="rId3" imgW="1714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2987824" y="0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-3</a:t>
            </a:r>
            <a:r>
              <a:rPr lang="fr-FR" sz="40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</a:t>
            </a:r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395537" y="1240505"/>
          <a:ext cx="1368152" cy="766318"/>
        </p:xfrm>
        <a:graphic>
          <a:graphicData uri="http://schemas.openxmlformats.org/presentationml/2006/ole">
            <p:oleObj spid="_x0000_s72705" name="Équation" r:id="rId3" imgW="634680" imgH="41904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5220072" y="1628800"/>
          <a:ext cx="3065463" cy="896938"/>
        </p:xfrm>
        <a:graphic>
          <a:graphicData uri="http://schemas.openxmlformats.org/presentationml/2006/ole">
            <p:oleObj spid="_x0000_s72707" name="Équation" r:id="rId4" imgW="1143000" imgH="393480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179512" y="2060848"/>
          <a:ext cx="1440160" cy="833777"/>
        </p:xfrm>
        <a:graphic>
          <a:graphicData uri="http://schemas.openxmlformats.org/presentationml/2006/ole">
            <p:oleObj spid="_x0000_s72708" name="Équation" r:id="rId5" imgW="723600" imgH="41904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2051720" y="2276872"/>
          <a:ext cx="1872208" cy="460851"/>
        </p:xfrm>
        <a:graphic>
          <a:graphicData uri="http://schemas.openxmlformats.org/presentationml/2006/ole">
            <p:oleObj spid="_x0000_s72709" name="Équation" r:id="rId6" imgW="825480" imgH="203040" progId="Equation.3">
              <p:embed/>
            </p:oleObj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1619672" y="2331095"/>
          <a:ext cx="473075" cy="377825"/>
        </p:xfrm>
        <a:graphic>
          <a:graphicData uri="http://schemas.openxmlformats.org/presentationml/2006/ole">
            <p:oleObj spid="_x0000_s72710" name="Équation" r:id="rId7" imgW="190440" imgH="152280" progId="Equation.3">
              <p:embed/>
            </p:oleObj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819005" y="1899047"/>
          <a:ext cx="473075" cy="377825"/>
        </p:xfrm>
        <a:graphic>
          <a:graphicData uri="http://schemas.openxmlformats.org/presentationml/2006/ole">
            <p:oleObj spid="_x0000_s72711" name="Équation" r:id="rId8" imgW="190440" imgH="152280" progId="Equation.3">
              <p:embed/>
            </p:oleObj>
          </a:graphicData>
        </a:graphic>
      </p:graphicFrame>
      <p:sp>
        <p:nvSpPr>
          <p:cNvPr id="12" name="Accolade fermante 11"/>
          <p:cNvSpPr/>
          <p:nvPr/>
        </p:nvSpPr>
        <p:spPr>
          <a:xfrm>
            <a:off x="4427984" y="1412776"/>
            <a:ext cx="432048" cy="134644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814462" y="3717032"/>
          <a:ext cx="2965450" cy="985838"/>
        </p:xfrm>
        <a:graphic>
          <a:graphicData uri="http://schemas.openxmlformats.org/presentationml/2006/ole">
            <p:oleObj spid="_x0000_s72712" name="Équation" r:id="rId9" imgW="1104840" imgH="431640" progId="Equation.3">
              <p:embed/>
            </p:oleObj>
          </a:graphicData>
        </a:graphic>
      </p:graphicFrame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4860032" y="3739307"/>
          <a:ext cx="2965450" cy="985837"/>
        </p:xfrm>
        <a:graphic>
          <a:graphicData uri="http://schemas.openxmlformats.org/presentationml/2006/ole">
            <p:oleObj spid="_x0000_s72713" name="Équation" r:id="rId10" imgW="1104840" imgH="431640" progId="Equation.3">
              <p:embed/>
            </p:oleObj>
          </a:graphicData>
        </a:graphic>
      </p:graphicFrame>
      <p:sp>
        <p:nvSpPr>
          <p:cNvPr id="15" name="Titre 1"/>
          <p:cNvSpPr txBox="1">
            <a:spLocks/>
          </p:cNvSpPr>
          <p:nvPr/>
        </p:nvSpPr>
        <p:spPr>
          <a:xfrm>
            <a:off x="814462" y="3316986"/>
            <a:ext cx="2749805" cy="256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Pression(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Cte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)</a:t>
            </a:r>
            <a:endParaRPr lang="fr-FR" sz="24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860032" y="3284984"/>
            <a:ext cx="280831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Volume ( </a:t>
            </a: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lang="fr-FR" sz="24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te )</a:t>
            </a: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3131840" y="4941168"/>
            <a:ext cx="54726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Entropie d’un corps pur cristallin parfaitement ordonné est nulle à 0K</a:t>
            </a:r>
            <a:endParaRPr lang="fr-FR" sz="24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5" grpId="0"/>
      <p:bldP spid="16" grpId="0"/>
      <p:bldP spid="3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2339752" y="2204864"/>
            <a:ext cx="4536504" cy="2276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i="1" dirty="0" smtClean="0">
                <a:latin typeface="Brush Script MT" pitchFamily="66" charset="0"/>
                <a:ea typeface="+mj-ea"/>
                <a:cs typeface="+mj-cs"/>
              </a:rPr>
              <a:t>5</a:t>
            </a:r>
            <a:r>
              <a:rPr lang="fr-FR" sz="3600" b="1" i="1" dirty="0" smtClean="0">
                <a:latin typeface="Brush Script MT" pitchFamily="66" charset="0"/>
                <a:ea typeface="+mj-ea"/>
                <a:cs typeface="+mj-cs"/>
              </a:rPr>
              <a:t> Février 2012(Férié)</a:t>
            </a:r>
            <a:endParaRPr kumimoji="0" lang="fr-FR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        La réaction de combustion de 104g  d’acide malonique cristallisé </a:t>
            </a:r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C</a:t>
            </a:r>
            <a:r>
              <a:rPr lang="fr-FR" sz="2800" baseline="-25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3</a:t>
            </a:r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</a:t>
            </a:r>
            <a:r>
              <a:rPr lang="fr-FR" sz="2800" baseline="-25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4</a:t>
            </a:r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O</a:t>
            </a:r>
            <a:r>
              <a:rPr lang="fr-FR" sz="2800" baseline="-25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4 </a:t>
            </a:r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(HOOC-CH</a:t>
            </a:r>
            <a:r>
              <a:rPr lang="fr-FR" sz="2800" baseline="-25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2</a:t>
            </a:r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-COOH) </a:t>
            </a:r>
            <a:r>
              <a:rPr lang="fr-FR" sz="2800" dirty="0" smtClean="0"/>
              <a:t>s’accompagne d’une variation d’énergie interne égale à -865,7 KJ lorsqu’elle est réalisée à volume constant et à la température de 25°C. Calculer la </a:t>
            </a:r>
            <a:r>
              <a:rPr lang="fr-FR" sz="2800" u="sng" dirty="0" smtClean="0"/>
              <a:t>chaleur de combustion </a:t>
            </a:r>
            <a:r>
              <a:rPr lang="fr-FR" sz="2800" dirty="0" smtClean="0"/>
              <a:t>à pression constante de l’acide malonique à cette température. </a:t>
            </a:r>
          </a:p>
          <a:p>
            <a:r>
              <a:rPr lang="fr-FR" sz="2800" dirty="0" smtClean="0"/>
              <a:t>C=12, H= 1 et R = 8,32 J.K</a:t>
            </a:r>
            <a:r>
              <a:rPr lang="fr-FR" sz="2800" baseline="30000" dirty="0" smtClean="0"/>
              <a:t>-1</a:t>
            </a:r>
            <a:r>
              <a:rPr lang="fr-FR" sz="2800" dirty="0" smtClean="0"/>
              <a:t>.mol</a:t>
            </a:r>
            <a:r>
              <a:rPr lang="fr-FR" sz="2800" baseline="30000" dirty="0" smtClean="0"/>
              <a:t>-1</a:t>
            </a:r>
            <a:r>
              <a:rPr lang="fr-FR" sz="2800" dirty="0" smtClean="0"/>
              <a:t> </a:t>
            </a:r>
            <a:endParaRPr lang="fr-FR" sz="28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fr-FR" sz="28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  <a:p>
            <a:endParaRPr lang="fr-FR" sz="2800" dirty="0"/>
          </a:p>
        </p:txBody>
      </p:sp>
      <p:sp>
        <p:nvSpPr>
          <p:cNvPr id="5" name="Titre 1"/>
          <p:cNvSpPr txBox="1">
            <a:spLocks noGrp="1"/>
          </p:cNvSpPr>
          <p:nvPr>
            <p:ph type="title"/>
          </p:nvPr>
        </p:nvSpPr>
        <p:spPr>
          <a:xfrm>
            <a:off x="2123728" y="260648"/>
            <a:ext cx="476287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</a:t>
            </a:r>
            <a:r>
              <a:rPr lang="fr-FR" sz="3600" b="1" i="1" dirty="0" smtClean="0">
                <a:solidFill>
                  <a:schemeClr val="tx2">
                    <a:lumMod val="50000"/>
                  </a:schemeClr>
                </a:solidFill>
              </a:rPr>
              <a:t>-4-</a:t>
            </a:r>
            <a:endParaRPr lang="fr-FR" sz="36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0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2123728" cy="476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latin typeface="Brush Script MT" pitchFamily="66" charset="0"/>
                <a:ea typeface="+mj-ea"/>
                <a:cs typeface="+mj-cs"/>
              </a:rPr>
              <a:t>6 Février 2012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91680" y="0"/>
            <a:ext cx="6192688" cy="720080"/>
          </a:xfrm>
        </p:spPr>
        <p:txBody>
          <a:bodyPr>
            <a:normAutofit/>
          </a:bodyPr>
          <a:lstStyle/>
          <a:p>
            <a:r>
              <a:rPr lang="fr-FR" sz="4000" b="1" i="1" dirty="0" smtClean="0">
                <a:solidFill>
                  <a:srgbClr val="002060"/>
                </a:solidFill>
              </a:rPr>
              <a:t>Système</a:t>
            </a:r>
            <a:endParaRPr lang="fr-FR" sz="4000" b="1" i="1" dirty="0">
              <a:solidFill>
                <a:srgbClr val="C0000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3861048"/>
            <a:ext cx="471703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Energie absorbée par le système est </a:t>
            </a:r>
            <a:r>
              <a:rPr lang="fr-FR" b="1" i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positive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347864" y="2204864"/>
            <a:ext cx="1872208" cy="1418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Système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2420888"/>
            <a:ext cx="18722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Milieu Extérieur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Connecteur en arc 10"/>
          <p:cNvCxnSpPr/>
          <p:nvPr/>
        </p:nvCxnSpPr>
        <p:spPr>
          <a:xfrm flipV="1">
            <a:off x="4427984" y="1484784"/>
            <a:ext cx="1080120" cy="1008112"/>
          </a:xfrm>
          <a:prstGeom prst="curved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rc 12"/>
          <p:cNvCxnSpPr/>
          <p:nvPr/>
        </p:nvCxnSpPr>
        <p:spPr>
          <a:xfrm flipV="1">
            <a:off x="2915816" y="3212976"/>
            <a:ext cx="1080120" cy="720080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156176" y="1628800"/>
          <a:ext cx="960437" cy="384175"/>
        </p:xfrm>
        <a:graphic>
          <a:graphicData uri="http://schemas.openxmlformats.org/presentationml/2006/ole">
            <p:oleObj spid="_x0000_s1026" name="Équation" r:id="rId3" imgW="431640" imgH="20304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979712" y="4509120"/>
          <a:ext cx="960437" cy="384175"/>
        </p:xfrm>
        <a:graphic>
          <a:graphicData uri="http://schemas.openxmlformats.org/presentationml/2006/ole">
            <p:oleObj spid="_x0000_s1027" name="Équation" r:id="rId4" imgW="431640" imgH="203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644008" y="1052736"/>
            <a:ext cx="4273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r-FR" b="1" i="1" dirty="0" smtClean="0">
                <a:solidFill>
                  <a:srgbClr val="002060"/>
                </a:solidFill>
              </a:rPr>
              <a:t>Energie libérée par le système est </a:t>
            </a:r>
            <a:r>
              <a:rPr lang="fr-FR" b="1" i="1" u="sng" dirty="0" smtClean="0">
                <a:solidFill>
                  <a:srgbClr val="C00000"/>
                </a:solidFill>
              </a:rPr>
              <a:t>négative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0152" y="2276872"/>
            <a:ext cx="151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r-FR" b="1" i="1" dirty="0" smtClean="0">
                <a:solidFill>
                  <a:srgbClr val="002060"/>
                </a:solidFill>
              </a:rPr>
              <a:t>Exothermique</a:t>
            </a:r>
            <a:endParaRPr lang="fr-FR" b="1" i="1" u="sng" dirty="0" smtClean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1680" y="5013176"/>
            <a:ext cx="1658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r-FR" b="1" i="1" dirty="0" smtClean="0">
                <a:solidFill>
                  <a:srgbClr val="002060"/>
                </a:solidFill>
              </a:rPr>
              <a:t>Endothermique</a:t>
            </a:r>
            <a:endParaRPr lang="fr-FR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10" grpId="0"/>
      <p:bldP spid="12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76672"/>
            <a:ext cx="8435280" cy="201622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La combustion biologique des aliments réalisée par les cellules est à la base du mécanisme de la respiration.</a:t>
            </a:r>
          </a:p>
          <a:p>
            <a:r>
              <a:rPr lang="fr-FR" dirty="0" smtClean="0"/>
              <a:t>Le glucose par exemple est oxydé et donne des produits stables et simples CO</a:t>
            </a:r>
            <a:r>
              <a:rPr lang="fr-FR" baseline="-25000" dirty="0" smtClean="0"/>
              <a:t>2</a:t>
            </a:r>
            <a:r>
              <a:rPr lang="fr-FR" dirty="0" smtClean="0"/>
              <a:t> et H</a:t>
            </a:r>
            <a:r>
              <a:rPr lang="fr-FR" baseline="-25000" dirty="0" smtClean="0"/>
              <a:t>2</a:t>
            </a:r>
            <a:r>
              <a:rPr lang="fr-FR" dirty="0" smtClean="0"/>
              <a:t>O.</a:t>
            </a:r>
          </a:p>
          <a:p>
            <a:r>
              <a:rPr lang="fr-FR" dirty="0" smtClean="0"/>
              <a:t>Les données thermodynamiques de la réaction à 25°C sont</a:t>
            </a:r>
          </a:p>
          <a:p>
            <a:pPr>
              <a:buNone/>
            </a:pPr>
            <a:r>
              <a:rPr lang="fr-FR" dirty="0" smtClean="0"/>
              <a:t>                                                   et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2123728" y="111770"/>
            <a:ext cx="476287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b="1" i="1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</a:t>
            </a:r>
            <a:r>
              <a:rPr lang="fr-FR" sz="3600" b="1" i="1" dirty="0" smtClean="0">
                <a:solidFill>
                  <a:schemeClr val="tx2">
                    <a:lumMod val="50000"/>
                  </a:schemeClr>
                </a:solidFill>
              </a:rPr>
              <a:t>-5-</a:t>
            </a:r>
            <a:endParaRPr lang="fr-FR" sz="36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000" b="1" i="1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539552" y="2060848"/>
          <a:ext cx="2849562" cy="414338"/>
        </p:xfrm>
        <a:graphic>
          <a:graphicData uri="http://schemas.openxmlformats.org/presentationml/2006/ole">
            <p:oleObj spid="_x0000_s75778" name="Équation" r:id="rId3" imgW="1549080" imgH="2286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995936" y="2060848"/>
          <a:ext cx="2803525" cy="414338"/>
        </p:xfrm>
        <a:graphic>
          <a:graphicData uri="http://schemas.openxmlformats.org/presentationml/2006/ole">
            <p:oleObj spid="_x0000_s75779" name="Équation" r:id="rId4" imgW="1523880" imgH="2286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256490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fr-FR" sz="2400" dirty="0" smtClean="0"/>
              <a:t>1- Calculer  la variation d’entropie standard de cette réaction d’oxydation du glucose. </a:t>
            </a:r>
            <a:endParaRPr lang="fr-FR" sz="2400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23528" y="3356992"/>
            <a:ext cx="8352928" cy="2304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2-La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dénaturation (coupure des liaisons peptidiques par chauffage) de la myoglobine s’accompagne à 25 °C des variations d’enthalpie et d’enthalpie libre suivantes: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aseline="0" dirty="0" smtClean="0"/>
              <a:t>                                              et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400" baseline="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 smtClean="0"/>
              <a:t>Calculer                       et comparer les résultats obtenus à la première et à </a:t>
            </a:r>
            <a:r>
              <a:rPr lang="fr-FR" sz="2400" dirty="0" err="1" smtClean="0"/>
              <a:t>lseconde</a:t>
            </a:r>
            <a:r>
              <a:rPr lang="fr-FR" sz="2400" dirty="0" smtClean="0"/>
              <a:t> question.</a:t>
            </a:r>
            <a:endParaRPr lang="fr-FR" sz="2400" baseline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683568" y="4310806"/>
          <a:ext cx="2522538" cy="414338"/>
        </p:xfrm>
        <a:graphic>
          <a:graphicData uri="http://schemas.openxmlformats.org/presentationml/2006/ole">
            <p:oleObj spid="_x0000_s75781" name="Équation" r:id="rId5" imgW="1371600" imgH="22860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3779912" y="4238798"/>
          <a:ext cx="2360612" cy="414338"/>
        </p:xfrm>
        <a:graphic>
          <a:graphicData uri="http://schemas.openxmlformats.org/presentationml/2006/ole">
            <p:oleObj spid="_x0000_s75782" name="Équation" r:id="rId6" imgW="1282680" imgH="22860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1475656" y="4869160"/>
          <a:ext cx="1050925" cy="368300"/>
        </p:xfrm>
        <a:graphic>
          <a:graphicData uri="http://schemas.openxmlformats.org/presentationml/2006/ole">
            <p:oleObj spid="_x0000_s75783" name="Équation" r:id="rId7" imgW="571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698976" cy="580926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C00000"/>
                </a:solidFill>
              </a:rPr>
              <a:t>Solubilité des Solides</a:t>
            </a: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811957"/>
            <a:ext cx="7488832" cy="1689051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fr-FR" sz="2800" b="1" dirty="0" smtClean="0"/>
              <a:t>La concentration (</a:t>
            </a:r>
            <a:r>
              <a:rPr lang="fr-FR" sz="2800" b="1" i="1" dirty="0" smtClean="0">
                <a:solidFill>
                  <a:srgbClr val="FF0000"/>
                </a:solidFill>
              </a:rPr>
              <a:t>S</a:t>
            </a:r>
            <a:r>
              <a:rPr lang="fr-FR" sz="2800" b="1" dirty="0" smtClean="0"/>
              <a:t>)du soluté solide pur est constante, donc ,K= S</a:t>
            </a:r>
          </a:p>
          <a:p>
            <a:r>
              <a:rPr lang="fr-FR" sz="2800" b="1" dirty="0" smtClean="0"/>
              <a:t>On sais que , que l’influence de la température sur la constante est: </a:t>
            </a:r>
          </a:p>
          <a:p>
            <a:endParaRPr lang="fr-FR" sz="2800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259632" y="980728"/>
            <a:ext cx="1813059" cy="7539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Soluté</a:t>
            </a:r>
          </a:p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Pur solide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92080" y="836712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800" b="1" i="1" dirty="0" smtClean="0"/>
              <a:t> Soluté en solution concentration X</a:t>
            </a:r>
            <a:r>
              <a:rPr lang="fr-FR" sz="2800" b="1" i="1" baseline="-25000" dirty="0" smtClean="0"/>
              <a:t>2</a:t>
            </a:r>
          </a:p>
        </p:txBody>
      </p:sp>
      <p:sp>
        <p:nvSpPr>
          <p:cNvPr id="8" name="Égal 7"/>
          <p:cNvSpPr/>
          <p:nvPr/>
        </p:nvSpPr>
        <p:spPr>
          <a:xfrm>
            <a:off x="4067944" y="83671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640435" y="2973065"/>
          <a:ext cx="2371725" cy="815975"/>
        </p:xfrm>
        <a:graphic>
          <a:graphicData uri="http://schemas.openxmlformats.org/presentationml/2006/ole">
            <p:oleObj spid="_x0000_s44035" name="Équation" r:id="rId3" imgW="1066680" imgH="43164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31788" y="3933825"/>
          <a:ext cx="3294062" cy="674688"/>
        </p:xfrm>
        <a:graphic>
          <a:graphicData uri="http://schemas.openxmlformats.org/presentationml/2006/ole">
            <p:oleObj spid="_x0000_s44036" name="Équation" r:id="rId4" imgW="1790640" imgH="43164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95536" y="5397847"/>
          <a:ext cx="1231900" cy="479425"/>
        </p:xfrm>
        <a:graphic>
          <a:graphicData uri="http://schemas.openxmlformats.org/presentationml/2006/ole">
            <p:oleObj spid="_x0000_s44037" name="Équation" r:id="rId5" imgW="647640" imgH="253800" progId="Equation.3">
              <p:embed/>
            </p:oleObj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3851920" y="4005064"/>
            <a:ext cx="1512168" cy="57606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On intègre</a:t>
            </a:r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5287963" y="3860800"/>
          <a:ext cx="3643312" cy="815975"/>
        </p:xfrm>
        <a:graphic>
          <a:graphicData uri="http://schemas.openxmlformats.org/presentationml/2006/ole">
            <p:oleObj spid="_x0000_s44040" name="Équation" r:id="rId6" imgW="2006280" imgH="431640" progId="Equation.3">
              <p:embed/>
            </p:oleObj>
          </a:graphicData>
        </a:graphic>
      </p:graphicFrame>
      <p:sp>
        <p:nvSpPr>
          <p:cNvPr id="18" name="Flèche droite 17"/>
          <p:cNvSpPr/>
          <p:nvPr/>
        </p:nvSpPr>
        <p:spPr>
          <a:xfrm>
            <a:off x="1907704" y="5440362"/>
            <a:ext cx="1512168" cy="4320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481536" y="5440362"/>
            <a:ext cx="5266928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Solubilité augmente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avec la température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5580112" y="4797152"/>
          <a:ext cx="3312368" cy="576064"/>
        </p:xfrm>
        <a:graphic>
          <a:graphicData uri="http://schemas.openxmlformats.org/presentationml/2006/ole">
            <p:oleObj spid="_x0000_s44041" name="Équation" r:id="rId7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 animBg="1"/>
      <p:bldP spid="14" grpId="0" build="allAtOnce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756792"/>
          </a:xfrm>
        </p:spPr>
        <p:txBody>
          <a:bodyPr/>
          <a:lstStyle/>
          <a:p>
            <a:pPr>
              <a:buNone/>
            </a:pPr>
            <a:r>
              <a:rPr lang="fr-FR" b="1" i="1" dirty="0" smtClean="0"/>
              <a:t>Un système est caractérisé par des</a:t>
            </a:r>
            <a:r>
              <a:rPr lang="fr-FR" b="1" i="1" u="sng" dirty="0" smtClean="0"/>
              <a:t> </a:t>
            </a:r>
            <a:r>
              <a:rPr lang="fr-FR" b="1" i="1" u="sng" dirty="0" smtClean="0">
                <a:solidFill>
                  <a:srgbClr val="FF0000"/>
                </a:solidFill>
              </a:rPr>
              <a:t>variables</a:t>
            </a:r>
            <a:r>
              <a:rPr lang="fr-FR" b="1" i="1" dirty="0" smtClean="0"/>
              <a:t> d’états: Pression, Volume, Température, nombres de mole, masse, énergie….)</a:t>
            </a:r>
          </a:p>
          <a:p>
            <a:pPr>
              <a:buNone/>
            </a:pPr>
            <a:endParaRPr lang="fr-FR" b="1" i="1" dirty="0"/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dirty="0" smtClean="0">
                <a:solidFill>
                  <a:schemeClr val="accent1">
                    <a:lumMod val="50000"/>
                  </a:schemeClr>
                </a:solidFill>
              </a:rPr>
              <a:t>Etat </a:t>
            </a:r>
            <a:r>
              <a:rPr lang="fr-FR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d’un Système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6516216" y="1772816"/>
            <a:ext cx="1080120" cy="208823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1691680" y="1772816"/>
            <a:ext cx="5112568" cy="18002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043608" y="3645024"/>
            <a:ext cx="1872208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Intensives</a:t>
            </a:r>
            <a:endParaRPr kumimoji="0" lang="fr-FR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80112" y="3861048"/>
            <a:ext cx="1872208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Extensives</a:t>
            </a:r>
            <a:endParaRPr kumimoji="0" lang="fr-FR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lèche vers le bas 16"/>
          <p:cNvSpPr/>
          <p:nvPr/>
        </p:nvSpPr>
        <p:spPr>
          <a:xfrm>
            <a:off x="1835696" y="4437112"/>
            <a:ext cx="144016" cy="64807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6372200" y="4581128"/>
            <a:ext cx="144016" cy="64807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144016" y="5112568"/>
            <a:ext cx="4788024" cy="1628800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Indépendantes de la quantité de matière </a:t>
            </a: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 densité, température,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pression , concentration) 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Elles sont additives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111552" y="5301208"/>
            <a:ext cx="4032448" cy="1143000"/>
          </a:xfrm>
          <a:prstGeom prst="rect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Proportionnelles à la quantité de matière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 Volume, énergie, masse)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 animBg="1"/>
      <p:bldP spid="11" grpId="0" animBg="1"/>
      <p:bldP spid="17" grpId="0" animBg="1"/>
      <p:bldP spid="18" grpId="0" animBg="1"/>
      <p:bldP spid="19" grpId="1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149080"/>
            <a:ext cx="8424936" cy="1930226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Transformation </a:t>
            </a:r>
            <a:r>
              <a:rPr lang="fr-FR" sz="2800" b="1" dirty="0" smtClean="0">
                <a:solidFill>
                  <a:srgbClr val="C00000"/>
                </a:solidFill>
              </a:rPr>
              <a:t>adiabatique </a:t>
            </a:r>
            <a:r>
              <a:rPr lang="fr-FR" sz="2800" b="1" dirty="0" smtClean="0"/>
              <a:t>(</a:t>
            </a:r>
            <a:r>
              <a:rPr lang="fr-FR" sz="2800" b="1" dirty="0" smtClean="0">
                <a:solidFill>
                  <a:srgbClr val="800080"/>
                </a:solidFill>
              </a:rPr>
              <a:t>sans échange de chaleur avec l’</a:t>
            </a:r>
            <a:r>
              <a:rPr lang="fr-FR" sz="2800" b="1" dirty="0" err="1" smtClean="0">
                <a:solidFill>
                  <a:srgbClr val="800080"/>
                </a:solidFill>
              </a:rPr>
              <a:t>exterieur</a:t>
            </a:r>
            <a:r>
              <a:rPr lang="fr-FR" sz="2800" b="1" dirty="0" smtClean="0"/>
              <a:t>).</a:t>
            </a:r>
            <a:br>
              <a:rPr lang="fr-FR" sz="2800" b="1" dirty="0" smtClean="0"/>
            </a:br>
            <a:r>
              <a:rPr lang="fr-FR" sz="2800" b="1" dirty="0" smtClean="0"/>
              <a:t>         Transformation </a:t>
            </a:r>
            <a:r>
              <a:rPr lang="fr-FR" sz="2800" b="1" dirty="0" smtClean="0">
                <a:solidFill>
                  <a:srgbClr val="C00000"/>
                </a:solidFill>
              </a:rPr>
              <a:t>isotherme </a:t>
            </a:r>
            <a:r>
              <a:rPr lang="fr-FR" sz="2800" b="1" dirty="0" smtClean="0"/>
              <a:t>(T=</a:t>
            </a:r>
            <a:r>
              <a:rPr lang="fr-FR" sz="2800" b="1" dirty="0" err="1" smtClean="0"/>
              <a:t>cte</a:t>
            </a:r>
            <a:r>
              <a:rPr lang="fr-FR" sz="2800" b="1" dirty="0" smtClean="0"/>
              <a:t>).</a:t>
            </a:r>
            <a:br>
              <a:rPr lang="fr-FR" sz="2800" b="1" dirty="0" smtClean="0"/>
            </a:br>
            <a:r>
              <a:rPr lang="fr-FR" sz="2800" b="1" dirty="0" smtClean="0"/>
              <a:t>               Transformation</a:t>
            </a:r>
            <a:r>
              <a:rPr lang="fr-FR" sz="2800" b="1" dirty="0" smtClean="0">
                <a:solidFill>
                  <a:srgbClr val="00B050"/>
                </a:solidFill>
              </a:rPr>
              <a:t> isobare </a:t>
            </a:r>
            <a:r>
              <a:rPr lang="fr-FR" sz="2800" b="1" dirty="0" smtClean="0"/>
              <a:t>(P=</a:t>
            </a:r>
            <a:r>
              <a:rPr lang="fr-FR" sz="2800" b="1" dirty="0" err="1" smtClean="0"/>
              <a:t>cte</a:t>
            </a:r>
            <a:r>
              <a:rPr lang="fr-FR" sz="2800" b="1" dirty="0" smtClean="0"/>
              <a:t>).</a:t>
            </a:r>
            <a:br>
              <a:rPr lang="fr-FR" sz="2800" b="1" dirty="0" smtClean="0"/>
            </a:br>
            <a:r>
              <a:rPr lang="fr-FR" sz="2800" b="1" dirty="0" smtClean="0"/>
              <a:t>                             Transformation </a:t>
            </a:r>
            <a:r>
              <a:rPr lang="fr-FR" sz="2800" b="1" dirty="0" smtClean="0">
                <a:solidFill>
                  <a:srgbClr val="0070C0"/>
                </a:solidFill>
              </a:rPr>
              <a:t>isochore</a:t>
            </a:r>
            <a:r>
              <a:rPr lang="fr-FR" sz="2800" b="1" dirty="0" smtClean="0"/>
              <a:t>(V=</a:t>
            </a:r>
            <a:r>
              <a:rPr lang="fr-FR" sz="2800" b="1" dirty="0" err="1" smtClean="0"/>
              <a:t>cte</a:t>
            </a:r>
            <a:r>
              <a:rPr lang="fr-FR" sz="2800" b="1" dirty="0" smtClean="0"/>
              <a:t>)</a:t>
            </a:r>
            <a:endParaRPr lang="fr-FR" sz="2800" b="1" dirty="0"/>
          </a:p>
        </p:txBody>
      </p:sp>
      <p:sp>
        <p:nvSpPr>
          <p:cNvPr id="6" name="Ellipse 5"/>
          <p:cNvSpPr/>
          <p:nvPr/>
        </p:nvSpPr>
        <p:spPr>
          <a:xfrm>
            <a:off x="0" y="1916832"/>
            <a:ext cx="3514544" cy="17064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Système </a:t>
            </a: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(Etat 1)</a:t>
            </a: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P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1   </a:t>
            </a:r>
            <a:r>
              <a:rPr lang="fr-FR" sz="2800" b="1" i="1" dirty="0" smtClean="0">
                <a:solidFill>
                  <a:schemeClr val="tx1"/>
                </a:solidFill>
              </a:rPr>
              <a:t>  V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1</a:t>
            </a:r>
            <a:r>
              <a:rPr lang="fr-FR" sz="2800" b="1" i="1" dirty="0" smtClean="0">
                <a:solidFill>
                  <a:schemeClr val="tx1"/>
                </a:solidFill>
              </a:rPr>
              <a:t>    T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1</a:t>
            </a:r>
            <a:endParaRPr lang="fr-FR" sz="2800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759624" y="1844824"/>
            <a:ext cx="3384376" cy="1706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Système</a:t>
            </a: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(Etat2)</a:t>
            </a: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P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2 </a:t>
            </a:r>
            <a:r>
              <a:rPr lang="fr-FR" sz="2800" b="1" i="1" dirty="0" smtClean="0">
                <a:solidFill>
                  <a:schemeClr val="tx1"/>
                </a:solidFill>
              </a:rPr>
              <a:t>     V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2 </a:t>
            </a:r>
            <a:r>
              <a:rPr lang="fr-FR" sz="2800" b="1" i="1" dirty="0" smtClean="0">
                <a:solidFill>
                  <a:schemeClr val="tx1"/>
                </a:solidFill>
              </a:rPr>
              <a:t>     T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2</a:t>
            </a:r>
            <a:endParaRPr lang="fr-FR" sz="2800" b="1" i="1" baseline="-250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7236296" y="620688"/>
            <a:ext cx="720080" cy="84239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i="1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1979712" y="404664"/>
            <a:ext cx="533893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Transformation d’un Système</a:t>
            </a:r>
          </a:p>
        </p:txBody>
      </p:sp>
      <p:sp>
        <p:nvSpPr>
          <p:cNvPr id="41" name="Flèche droite 40"/>
          <p:cNvSpPr/>
          <p:nvPr/>
        </p:nvSpPr>
        <p:spPr>
          <a:xfrm>
            <a:off x="3491880" y="2492896"/>
            <a:ext cx="2304256" cy="58304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9" grpId="0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0"/>
            <a:ext cx="3960440" cy="54868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Fonctions d’Etat 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0" y="1916832"/>
            <a:ext cx="3514544" cy="17064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Système en </a:t>
            </a: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équilibre </a:t>
            </a:r>
          </a:p>
          <a:p>
            <a:pPr algn="ctr"/>
            <a:r>
              <a:rPr lang="fr-FR" sz="4000" b="1" i="1" dirty="0" smtClean="0">
                <a:solidFill>
                  <a:schemeClr val="tx1"/>
                </a:solidFill>
              </a:rPr>
              <a:t>F</a:t>
            </a:r>
            <a:r>
              <a:rPr lang="fr-FR" sz="4000" b="1" i="1" baseline="-25000" dirty="0" smtClean="0">
                <a:solidFill>
                  <a:schemeClr val="tx1"/>
                </a:solidFill>
              </a:rPr>
              <a:t>1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   </a:t>
            </a:r>
            <a:r>
              <a:rPr lang="fr-FR" sz="2800" b="1" i="1" dirty="0" smtClean="0">
                <a:solidFill>
                  <a:schemeClr val="tx1"/>
                </a:solidFill>
              </a:rPr>
              <a:t>  </a:t>
            </a:r>
            <a:endParaRPr lang="fr-FR" sz="2800" b="1" i="1" baseline="-250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759624" y="1844824"/>
            <a:ext cx="3384376" cy="1706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Système</a:t>
            </a: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équilibre</a:t>
            </a:r>
          </a:p>
          <a:p>
            <a:pPr algn="ctr"/>
            <a:r>
              <a:rPr lang="fr-FR" sz="4000" b="1" i="1" dirty="0" smtClean="0">
                <a:solidFill>
                  <a:schemeClr val="tx1"/>
                </a:solidFill>
              </a:rPr>
              <a:t>F</a:t>
            </a:r>
            <a:r>
              <a:rPr lang="fr-FR" sz="4000" b="1" i="1" baseline="-25000" dirty="0" smtClean="0">
                <a:solidFill>
                  <a:schemeClr val="tx1"/>
                </a:solidFill>
              </a:rPr>
              <a:t>2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 </a:t>
            </a:r>
            <a:endParaRPr lang="fr-FR" sz="2800" b="1" i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1196752"/>
            <a:ext cx="886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/>
              <a:t>(Etat 1)</a:t>
            </a:r>
          </a:p>
        </p:txBody>
      </p:sp>
      <p:sp>
        <p:nvSpPr>
          <p:cNvPr id="7" name="Rectangle 6"/>
          <p:cNvSpPr/>
          <p:nvPr/>
        </p:nvSpPr>
        <p:spPr>
          <a:xfrm>
            <a:off x="6804248" y="1340768"/>
            <a:ext cx="834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/>
              <a:t>(Etat2)</a:t>
            </a:r>
          </a:p>
        </p:txBody>
      </p:sp>
      <p:sp>
        <p:nvSpPr>
          <p:cNvPr id="24" name="Forme libre 23"/>
          <p:cNvSpPr/>
          <p:nvPr/>
        </p:nvSpPr>
        <p:spPr>
          <a:xfrm>
            <a:off x="2915816" y="1412776"/>
            <a:ext cx="3482004" cy="724889"/>
          </a:xfrm>
          <a:custGeom>
            <a:avLst/>
            <a:gdLst>
              <a:gd name="connsiteX0" fmla="*/ 9935 w 3482004"/>
              <a:gd name="connsiteY0" fmla="*/ 715617 h 724889"/>
              <a:gd name="connsiteX1" fmla="*/ 62944 w 3482004"/>
              <a:gd name="connsiteY1" fmla="*/ 649356 h 724889"/>
              <a:gd name="connsiteX2" fmla="*/ 102700 w 3482004"/>
              <a:gd name="connsiteY2" fmla="*/ 596348 h 724889"/>
              <a:gd name="connsiteX3" fmla="*/ 168961 w 3482004"/>
              <a:gd name="connsiteY3" fmla="*/ 530087 h 724889"/>
              <a:gd name="connsiteX4" fmla="*/ 248474 w 3482004"/>
              <a:gd name="connsiteY4" fmla="*/ 463826 h 724889"/>
              <a:gd name="connsiteX5" fmla="*/ 261726 w 3482004"/>
              <a:gd name="connsiteY5" fmla="*/ 410817 h 724889"/>
              <a:gd name="connsiteX6" fmla="*/ 314735 w 3482004"/>
              <a:gd name="connsiteY6" fmla="*/ 384313 h 724889"/>
              <a:gd name="connsiteX7" fmla="*/ 394248 w 3482004"/>
              <a:gd name="connsiteY7" fmla="*/ 318052 h 724889"/>
              <a:gd name="connsiteX8" fmla="*/ 447257 w 3482004"/>
              <a:gd name="connsiteY8" fmla="*/ 265043 h 724889"/>
              <a:gd name="connsiteX9" fmla="*/ 553274 w 3482004"/>
              <a:gd name="connsiteY9" fmla="*/ 198783 h 724889"/>
              <a:gd name="connsiteX10" fmla="*/ 619535 w 3482004"/>
              <a:gd name="connsiteY10" fmla="*/ 145774 h 724889"/>
              <a:gd name="connsiteX11" fmla="*/ 712300 w 3482004"/>
              <a:gd name="connsiteY11" fmla="*/ 119269 h 724889"/>
              <a:gd name="connsiteX12" fmla="*/ 924335 w 3482004"/>
              <a:gd name="connsiteY12" fmla="*/ 92765 h 724889"/>
              <a:gd name="connsiteX13" fmla="*/ 1136370 w 3482004"/>
              <a:gd name="connsiteY13" fmla="*/ 106017 h 724889"/>
              <a:gd name="connsiteX14" fmla="*/ 1189378 w 3482004"/>
              <a:gd name="connsiteY14" fmla="*/ 159026 h 724889"/>
              <a:gd name="connsiteX15" fmla="*/ 1255639 w 3482004"/>
              <a:gd name="connsiteY15" fmla="*/ 185530 h 724889"/>
              <a:gd name="connsiteX16" fmla="*/ 1321900 w 3482004"/>
              <a:gd name="connsiteY16" fmla="*/ 251791 h 724889"/>
              <a:gd name="connsiteX17" fmla="*/ 1348404 w 3482004"/>
              <a:gd name="connsiteY17" fmla="*/ 278296 h 724889"/>
              <a:gd name="connsiteX18" fmla="*/ 1414665 w 3482004"/>
              <a:gd name="connsiteY18" fmla="*/ 357809 h 724889"/>
              <a:gd name="connsiteX19" fmla="*/ 1454422 w 3482004"/>
              <a:gd name="connsiteY19" fmla="*/ 410817 h 724889"/>
              <a:gd name="connsiteX20" fmla="*/ 1520683 w 3482004"/>
              <a:gd name="connsiteY20" fmla="*/ 463826 h 724889"/>
              <a:gd name="connsiteX21" fmla="*/ 1639952 w 3482004"/>
              <a:gd name="connsiteY21" fmla="*/ 450574 h 724889"/>
              <a:gd name="connsiteX22" fmla="*/ 1679709 w 3482004"/>
              <a:gd name="connsiteY22" fmla="*/ 424069 h 724889"/>
              <a:gd name="connsiteX23" fmla="*/ 1812231 w 3482004"/>
              <a:gd name="connsiteY23" fmla="*/ 318052 h 724889"/>
              <a:gd name="connsiteX24" fmla="*/ 1812231 w 3482004"/>
              <a:gd name="connsiteY24" fmla="*/ 318052 h 724889"/>
              <a:gd name="connsiteX25" fmla="*/ 1931500 w 3482004"/>
              <a:gd name="connsiteY25" fmla="*/ 251791 h 724889"/>
              <a:gd name="connsiteX26" fmla="*/ 2103778 w 3482004"/>
              <a:gd name="connsiteY26" fmla="*/ 106017 h 724889"/>
              <a:gd name="connsiteX27" fmla="*/ 2143535 w 3482004"/>
              <a:gd name="connsiteY27" fmla="*/ 92765 h 724889"/>
              <a:gd name="connsiteX28" fmla="*/ 2196544 w 3482004"/>
              <a:gd name="connsiteY28" fmla="*/ 39756 h 724889"/>
              <a:gd name="connsiteX29" fmla="*/ 2236300 w 3482004"/>
              <a:gd name="connsiteY29" fmla="*/ 26504 h 724889"/>
              <a:gd name="connsiteX30" fmla="*/ 2276057 w 3482004"/>
              <a:gd name="connsiteY30" fmla="*/ 0 h 724889"/>
              <a:gd name="connsiteX31" fmla="*/ 2355570 w 3482004"/>
              <a:gd name="connsiteY31" fmla="*/ 13252 h 724889"/>
              <a:gd name="connsiteX32" fmla="*/ 2421831 w 3482004"/>
              <a:gd name="connsiteY32" fmla="*/ 92765 h 724889"/>
              <a:gd name="connsiteX33" fmla="*/ 2501344 w 3482004"/>
              <a:gd name="connsiteY33" fmla="*/ 53009 h 724889"/>
              <a:gd name="connsiteX34" fmla="*/ 2753135 w 3482004"/>
              <a:gd name="connsiteY34" fmla="*/ 66261 h 724889"/>
              <a:gd name="connsiteX35" fmla="*/ 2792891 w 3482004"/>
              <a:gd name="connsiteY35" fmla="*/ 92765 h 724889"/>
              <a:gd name="connsiteX36" fmla="*/ 2819396 w 3482004"/>
              <a:gd name="connsiteY36" fmla="*/ 119269 h 724889"/>
              <a:gd name="connsiteX37" fmla="*/ 2872404 w 3482004"/>
              <a:gd name="connsiteY37" fmla="*/ 145774 h 724889"/>
              <a:gd name="connsiteX38" fmla="*/ 2978422 w 3482004"/>
              <a:gd name="connsiteY38" fmla="*/ 225287 h 724889"/>
              <a:gd name="connsiteX39" fmla="*/ 2991674 w 3482004"/>
              <a:gd name="connsiteY39" fmla="*/ 265043 h 724889"/>
              <a:gd name="connsiteX40" fmla="*/ 3031431 w 3482004"/>
              <a:gd name="connsiteY40" fmla="*/ 278296 h 724889"/>
              <a:gd name="connsiteX41" fmla="*/ 3256718 w 3482004"/>
              <a:gd name="connsiteY41" fmla="*/ 318052 h 724889"/>
              <a:gd name="connsiteX42" fmla="*/ 3309726 w 3482004"/>
              <a:gd name="connsiteY42" fmla="*/ 331304 h 724889"/>
              <a:gd name="connsiteX43" fmla="*/ 3349483 w 3482004"/>
              <a:gd name="connsiteY43" fmla="*/ 344556 h 724889"/>
              <a:gd name="connsiteX44" fmla="*/ 3375987 w 3482004"/>
              <a:gd name="connsiteY44" fmla="*/ 424069 h 724889"/>
              <a:gd name="connsiteX45" fmla="*/ 3389239 w 3482004"/>
              <a:gd name="connsiteY45" fmla="*/ 463826 h 724889"/>
              <a:gd name="connsiteX46" fmla="*/ 3415744 w 3482004"/>
              <a:gd name="connsiteY46" fmla="*/ 490330 h 724889"/>
              <a:gd name="connsiteX47" fmla="*/ 3455500 w 3482004"/>
              <a:gd name="connsiteY47" fmla="*/ 569843 h 724889"/>
              <a:gd name="connsiteX48" fmla="*/ 3468752 w 3482004"/>
              <a:gd name="connsiteY48" fmla="*/ 609600 h 724889"/>
              <a:gd name="connsiteX49" fmla="*/ 3482004 w 3482004"/>
              <a:gd name="connsiteY49" fmla="*/ 636104 h 72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482004" h="724889">
                <a:moveTo>
                  <a:pt x="9935" y="715617"/>
                </a:moveTo>
                <a:cubicBezTo>
                  <a:pt x="75464" y="617324"/>
                  <a:pt x="0" y="724889"/>
                  <a:pt x="62944" y="649356"/>
                </a:cubicBezTo>
                <a:cubicBezTo>
                  <a:pt x="77084" y="632389"/>
                  <a:pt x="88026" y="612856"/>
                  <a:pt x="102700" y="596348"/>
                </a:cubicBezTo>
                <a:cubicBezTo>
                  <a:pt x="123452" y="573002"/>
                  <a:pt x="148392" y="553594"/>
                  <a:pt x="168961" y="530087"/>
                </a:cubicBezTo>
                <a:cubicBezTo>
                  <a:pt x="227236" y="463486"/>
                  <a:pt x="155404" y="510360"/>
                  <a:pt x="248474" y="463826"/>
                </a:cubicBezTo>
                <a:cubicBezTo>
                  <a:pt x="252891" y="446156"/>
                  <a:pt x="250066" y="424809"/>
                  <a:pt x="261726" y="410817"/>
                </a:cubicBezTo>
                <a:cubicBezTo>
                  <a:pt x="274373" y="395641"/>
                  <a:pt x="298551" y="395642"/>
                  <a:pt x="314735" y="384313"/>
                </a:cubicBezTo>
                <a:cubicBezTo>
                  <a:pt x="342999" y="364528"/>
                  <a:pt x="368604" y="341132"/>
                  <a:pt x="394248" y="318052"/>
                </a:cubicBezTo>
                <a:cubicBezTo>
                  <a:pt x="412822" y="301335"/>
                  <a:pt x="428451" y="281498"/>
                  <a:pt x="447257" y="265043"/>
                </a:cubicBezTo>
                <a:cubicBezTo>
                  <a:pt x="493132" y="224902"/>
                  <a:pt x="501026" y="224907"/>
                  <a:pt x="553274" y="198783"/>
                </a:cubicBezTo>
                <a:cubicBezTo>
                  <a:pt x="577928" y="174129"/>
                  <a:pt x="586097" y="162493"/>
                  <a:pt x="619535" y="145774"/>
                </a:cubicBezTo>
                <a:cubicBezTo>
                  <a:pt x="636374" y="137355"/>
                  <a:pt x="698150" y="122099"/>
                  <a:pt x="712300" y="119269"/>
                </a:cubicBezTo>
                <a:cubicBezTo>
                  <a:pt x="794497" y="102829"/>
                  <a:pt x="832993" y="101899"/>
                  <a:pt x="924335" y="92765"/>
                </a:cubicBezTo>
                <a:cubicBezTo>
                  <a:pt x="995013" y="97182"/>
                  <a:pt x="1067668" y="88841"/>
                  <a:pt x="1136370" y="106017"/>
                </a:cubicBezTo>
                <a:cubicBezTo>
                  <a:pt x="1160612" y="112078"/>
                  <a:pt x="1168586" y="145165"/>
                  <a:pt x="1189378" y="159026"/>
                </a:cubicBezTo>
                <a:cubicBezTo>
                  <a:pt x="1209171" y="172221"/>
                  <a:pt x="1233552" y="176695"/>
                  <a:pt x="1255639" y="185530"/>
                </a:cubicBezTo>
                <a:lnTo>
                  <a:pt x="1321900" y="251791"/>
                </a:lnTo>
                <a:cubicBezTo>
                  <a:pt x="1330735" y="260626"/>
                  <a:pt x="1341473" y="267900"/>
                  <a:pt x="1348404" y="278296"/>
                </a:cubicBezTo>
                <a:cubicBezTo>
                  <a:pt x="1406984" y="366162"/>
                  <a:pt x="1338138" y="268528"/>
                  <a:pt x="1414665" y="357809"/>
                </a:cubicBezTo>
                <a:cubicBezTo>
                  <a:pt x="1429039" y="374579"/>
                  <a:pt x="1440282" y="393849"/>
                  <a:pt x="1454422" y="410817"/>
                </a:cubicBezTo>
                <a:cubicBezTo>
                  <a:pt x="1478029" y="439145"/>
                  <a:pt x="1488579" y="442424"/>
                  <a:pt x="1520683" y="463826"/>
                </a:cubicBezTo>
                <a:cubicBezTo>
                  <a:pt x="1560439" y="459409"/>
                  <a:pt x="1601145" y="460276"/>
                  <a:pt x="1639952" y="450574"/>
                </a:cubicBezTo>
                <a:cubicBezTo>
                  <a:pt x="1655404" y="446711"/>
                  <a:pt x="1666203" y="432510"/>
                  <a:pt x="1679709" y="424069"/>
                </a:cubicBezTo>
                <a:cubicBezTo>
                  <a:pt x="1778959" y="362038"/>
                  <a:pt x="1720232" y="410051"/>
                  <a:pt x="1812231" y="318052"/>
                </a:cubicBezTo>
                <a:lnTo>
                  <a:pt x="1812231" y="318052"/>
                </a:lnTo>
                <a:cubicBezTo>
                  <a:pt x="1884270" y="264023"/>
                  <a:pt x="1844732" y="286499"/>
                  <a:pt x="1931500" y="251791"/>
                </a:cubicBezTo>
                <a:cubicBezTo>
                  <a:pt x="1974148" y="209144"/>
                  <a:pt x="2057452" y="121459"/>
                  <a:pt x="2103778" y="106017"/>
                </a:cubicBezTo>
                <a:lnTo>
                  <a:pt x="2143535" y="92765"/>
                </a:lnTo>
                <a:cubicBezTo>
                  <a:pt x="2161205" y="75095"/>
                  <a:pt x="2176210" y="54280"/>
                  <a:pt x="2196544" y="39756"/>
                </a:cubicBezTo>
                <a:cubicBezTo>
                  <a:pt x="2207911" y="31637"/>
                  <a:pt x="2223806" y="32751"/>
                  <a:pt x="2236300" y="26504"/>
                </a:cubicBezTo>
                <a:cubicBezTo>
                  <a:pt x="2250546" y="19381"/>
                  <a:pt x="2262805" y="8835"/>
                  <a:pt x="2276057" y="0"/>
                </a:cubicBezTo>
                <a:cubicBezTo>
                  <a:pt x="2302561" y="4417"/>
                  <a:pt x="2331016" y="2339"/>
                  <a:pt x="2355570" y="13252"/>
                </a:cubicBezTo>
                <a:cubicBezTo>
                  <a:pt x="2379734" y="23992"/>
                  <a:pt x="2407751" y="71647"/>
                  <a:pt x="2421831" y="92765"/>
                </a:cubicBezTo>
                <a:cubicBezTo>
                  <a:pt x="2448335" y="79513"/>
                  <a:pt x="2473022" y="61724"/>
                  <a:pt x="2501344" y="53009"/>
                </a:cubicBezTo>
                <a:cubicBezTo>
                  <a:pt x="2596590" y="23702"/>
                  <a:pt x="2650558" y="49164"/>
                  <a:pt x="2753135" y="66261"/>
                </a:cubicBezTo>
                <a:cubicBezTo>
                  <a:pt x="2766387" y="75096"/>
                  <a:pt x="2780454" y="82816"/>
                  <a:pt x="2792891" y="92765"/>
                </a:cubicBezTo>
                <a:cubicBezTo>
                  <a:pt x="2802647" y="100570"/>
                  <a:pt x="2809000" y="112338"/>
                  <a:pt x="2819396" y="119269"/>
                </a:cubicBezTo>
                <a:cubicBezTo>
                  <a:pt x="2835833" y="130227"/>
                  <a:pt x="2856810" y="133645"/>
                  <a:pt x="2872404" y="145774"/>
                </a:cubicBezTo>
                <a:cubicBezTo>
                  <a:pt x="2986609" y="234601"/>
                  <a:pt x="2892008" y="196483"/>
                  <a:pt x="2978422" y="225287"/>
                </a:cubicBezTo>
                <a:cubicBezTo>
                  <a:pt x="2982839" y="238539"/>
                  <a:pt x="2981797" y="255166"/>
                  <a:pt x="2991674" y="265043"/>
                </a:cubicBezTo>
                <a:cubicBezTo>
                  <a:pt x="3001552" y="274921"/>
                  <a:pt x="3018937" y="272049"/>
                  <a:pt x="3031431" y="278296"/>
                </a:cubicBezTo>
                <a:cubicBezTo>
                  <a:pt x="3158296" y="341729"/>
                  <a:pt x="2917023" y="293788"/>
                  <a:pt x="3256718" y="318052"/>
                </a:cubicBezTo>
                <a:cubicBezTo>
                  <a:pt x="3274387" y="322469"/>
                  <a:pt x="3292214" y="326301"/>
                  <a:pt x="3309726" y="331304"/>
                </a:cubicBezTo>
                <a:cubicBezTo>
                  <a:pt x="3323158" y="335142"/>
                  <a:pt x="3341364" y="333189"/>
                  <a:pt x="3349483" y="344556"/>
                </a:cubicBezTo>
                <a:cubicBezTo>
                  <a:pt x="3365722" y="367290"/>
                  <a:pt x="3367152" y="397565"/>
                  <a:pt x="3375987" y="424069"/>
                </a:cubicBezTo>
                <a:cubicBezTo>
                  <a:pt x="3380404" y="437321"/>
                  <a:pt x="3379361" y="453949"/>
                  <a:pt x="3389239" y="463826"/>
                </a:cubicBezTo>
                <a:lnTo>
                  <a:pt x="3415744" y="490330"/>
                </a:lnTo>
                <a:cubicBezTo>
                  <a:pt x="3449054" y="590261"/>
                  <a:pt x="3404121" y="467084"/>
                  <a:pt x="3455500" y="569843"/>
                </a:cubicBezTo>
                <a:cubicBezTo>
                  <a:pt x="3461747" y="582337"/>
                  <a:pt x="3463564" y="596630"/>
                  <a:pt x="3468752" y="609600"/>
                </a:cubicBezTo>
                <a:cubicBezTo>
                  <a:pt x="3472420" y="618771"/>
                  <a:pt x="3477587" y="627269"/>
                  <a:pt x="3482004" y="636104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3405809" y="3101009"/>
            <a:ext cx="2504661" cy="622852"/>
          </a:xfrm>
          <a:custGeom>
            <a:avLst/>
            <a:gdLst>
              <a:gd name="connsiteX0" fmla="*/ 0 w 2504661"/>
              <a:gd name="connsiteY0" fmla="*/ 26504 h 622852"/>
              <a:gd name="connsiteX1" fmla="*/ 53008 w 2504661"/>
              <a:gd name="connsiteY1" fmla="*/ 92765 h 622852"/>
              <a:gd name="connsiteX2" fmla="*/ 132521 w 2504661"/>
              <a:gd name="connsiteY2" fmla="*/ 172278 h 622852"/>
              <a:gd name="connsiteX3" fmla="*/ 238539 w 2504661"/>
              <a:gd name="connsiteY3" fmla="*/ 304800 h 622852"/>
              <a:gd name="connsiteX4" fmla="*/ 318052 w 2504661"/>
              <a:gd name="connsiteY4" fmla="*/ 371061 h 622852"/>
              <a:gd name="connsiteX5" fmla="*/ 371061 w 2504661"/>
              <a:gd name="connsiteY5" fmla="*/ 410817 h 622852"/>
              <a:gd name="connsiteX6" fmla="*/ 503582 w 2504661"/>
              <a:gd name="connsiteY6" fmla="*/ 477078 h 622852"/>
              <a:gd name="connsiteX7" fmla="*/ 609600 w 2504661"/>
              <a:gd name="connsiteY7" fmla="*/ 516834 h 622852"/>
              <a:gd name="connsiteX8" fmla="*/ 649356 w 2504661"/>
              <a:gd name="connsiteY8" fmla="*/ 543339 h 622852"/>
              <a:gd name="connsiteX9" fmla="*/ 689113 w 2504661"/>
              <a:gd name="connsiteY9" fmla="*/ 556591 h 622852"/>
              <a:gd name="connsiteX10" fmla="*/ 821634 w 2504661"/>
              <a:gd name="connsiteY10" fmla="*/ 583095 h 622852"/>
              <a:gd name="connsiteX11" fmla="*/ 874643 w 2504661"/>
              <a:gd name="connsiteY11" fmla="*/ 596348 h 622852"/>
              <a:gd name="connsiteX12" fmla="*/ 914400 w 2504661"/>
              <a:gd name="connsiteY12" fmla="*/ 609600 h 622852"/>
              <a:gd name="connsiteX13" fmla="*/ 1179443 w 2504661"/>
              <a:gd name="connsiteY13" fmla="*/ 622852 h 622852"/>
              <a:gd name="connsiteX14" fmla="*/ 1378226 w 2504661"/>
              <a:gd name="connsiteY14" fmla="*/ 596348 h 622852"/>
              <a:gd name="connsiteX15" fmla="*/ 1497495 w 2504661"/>
              <a:gd name="connsiteY15" fmla="*/ 556591 h 622852"/>
              <a:gd name="connsiteX16" fmla="*/ 1590261 w 2504661"/>
              <a:gd name="connsiteY16" fmla="*/ 516834 h 622852"/>
              <a:gd name="connsiteX17" fmla="*/ 1630017 w 2504661"/>
              <a:gd name="connsiteY17" fmla="*/ 490330 h 622852"/>
              <a:gd name="connsiteX18" fmla="*/ 1709530 w 2504661"/>
              <a:gd name="connsiteY18" fmla="*/ 450574 h 622852"/>
              <a:gd name="connsiteX19" fmla="*/ 1828800 w 2504661"/>
              <a:gd name="connsiteY19" fmla="*/ 384313 h 622852"/>
              <a:gd name="connsiteX20" fmla="*/ 1921565 w 2504661"/>
              <a:gd name="connsiteY20" fmla="*/ 357808 h 622852"/>
              <a:gd name="connsiteX21" fmla="*/ 1974574 w 2504661"/>
              <a:gd name="connsiteY21" fmla="*/ 318052 h 622852"/>
              <a:gd name="connsiteX22" fmla="*/ 2067339 w 2504661"/>
              <a:gd name="connsiteY22" fmla="*/ 278295 h 622852"/>
              <a:gd name="connsiteX23" fmla="*/ 2120348 w 2504661"/>
              <a:gd name="connsiteY23" fmla="*/ 251791 h 622852"/>
              <a:gd name="connsiteX24" fmla="*/ 2199861 w 2504661"/>
              <a:gd name="connsiteY24" fmla="*/ 225287 h 622852"/>
              <a:gd name="connsiteX25" fmla="*/ 2266121 w 2504661"/>
              <a:gd name="connsiteY25" fmla="*/ 172278 h 622852"/>
              <a:gd name="connsiteX26" fmla="*/ 2358887 w 2504661"/>
              <a:gd name="connsiteY26" fmla="*/ 92765 h 622852"/>
              <a:gd name="connsiteX27" fmla="*/ 2398643 w 2504661"/>
              <a:gd name="connsiteY27" fmla="*/ 79513 h 622852"/>
              <a:gd name="connsiteX28" fmla="*/ 2425148 w 2504661"/>
              <a:gd name="connsiteY28" fmla="*/ 53008 h 622852"/>
              <a:gd name="connsiteX29" fmla="*/ 2504661 w 2504661"/>
              <a:gd name="connsiteY29" fmla="*/ 0 h 62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504661" h="622852">
                <a:moveTo>
                  <a:pt x="0" y="26504"/>
                </a:moveTo>
                <a:cubicBezTo>
                  <a:pt x="17669" y="48591"/>
                  <a:pt x="33982" y="71836"/>
                  <a:pt x="53008" y="92765"/>
                </a:cubicBezTo>
                <a:cubicBezTo>
                  <a:pt x="78222" y="120500"/>
                  <a:pt x="132521" y="172278"/>
                  <a:pt x="132521" y="172278"/>
                </a:cubicBezTo>
                <a:cubicBezTo>
                  <a:pt x="170534" y="286309"/>
                  <a:pt x="101678" y="99508"/>
                  <a:pt x="238539" y="304800"/>
                </a:cubicBezTo>
                <a:cubicBezTo>
                  <a:pt x="283746" y="372611"/>
                  <a:pt x="241191" y="323023"/>
                  <a:pt x="318052" y="371061"/>
                </a:cubicBezTo>
                <a:cubicBezTo>
                  <a:pt x="336782" y="382767"/>
                  <a:pt x="352684" y="398565"/>
                  <a:pt x="371061" y="410817"/>
                </a:cubicBezTo>
                <a:cubicBezTo>
                  <a:pt x="451254" y="464279"/>
                  <a:pt x="419376" y="439654"/>
                  <a:pt x="503582" y="477078"/>
                </a:cubicBezTo>
                <a:cubicBezTo>
                  <a:pt x="592681" y="516677"/>
                  <a:pt x="519171" y="494227"/>
                  <a:pt x="609600" y="516834"/>
                </a:cubicBezTo>
                <a:cubicBezTo>
                  <a:pt x="622852" y="525669"/>
                  <a:pt x="635110" y="536216"/>
                  <a:pt x="649356" y="543339"/>
                </a:cubicBezTo>
                <a:cubicBezTo>
                  <a:pt x="661850" y="549586"/>
                  <a:pt x="675681" y="552753"/>
                  <a:pt x="689113" y="556591"/>
                </a:cubicBezTo>
                <a:cubicBezTo>
                  <a:pt x="760943" y="577114"/>
                  <a:pt x="734845" y="565737"/>
                  <a:pt x="821634" y="583095"/>
                </a:cubicBezTo>
                <a:cubicBezTo>
                  <a:pt x="839494" y="586667"/>
                  <a:pt x="857130" y="591344"/>
                  <a:pt x="874643" y="596348"/>
                </a:cubicBezTo>
                <a:cubicBezTo>
                  <a:pt x="888075" y="600186"/>
                  <a:pt x="900483" y="608390"/>
                  <a:pt x="914400" y="609600"/>
                </a:cubicBezTo>
                <a:cubicBezTo>
                  <a:pt x="1002525" y="617263"/>
                  <a:pt x="1091095" y="618435"/>
                  <a:pt x="1179443" y="622852"/>
                </a:cubicBezTo>
                <a:cubicBezTo>
                  <a:pt x="1226175" y="618179"/>
                  <a:pt x="1323331" y="612817"/>
                  <a:pt x="1378226" y="596348"/>
                </a:cubicBezTo>
                <a:cubicBezTo>
                  <a:pt x="1627740" y="521493"/>
                  <a:pt x="1294052" y="607452"/>
                  <a:pt x="1497495" y="556591"/>
                </a:cubicBezTo>
                <a:cubicBezTo>
                  <a:pt x="1597309" y="490050"/>
                  <a:pt x="1470452" y="568181"/>
                  <a:pt x="1590261" y="516834"/>
                </a:cubicBezTo>
                <a:cubicBezTo>
                  <a:pt x="1604900" y="510560"/>
                  <a:pt x="1616094" y="498065"/>
                  <a:pt x="1630017" y="490330"/>
                </a:cubicBezTo>
                <a:cubicBezTo>
                  <a:pt x="1655921" y="475939"/>
                  <a:pt x="1683516" y="464764"/>
                  <a:pt x="1709530" y="450574"/>
                </a:cubicBezTo>
                <a:cubicBezTo>
                  <a:pt x="1770973" y="417059"/>
                  <a:pt x="1769440" y="409753"/>
                  <a:pt x="1828800" y="384313"/>
                </a:cubicBezTo>
                <a:cubicBezTo>
                  <a:pt x="1855415" y="372907"/>
                  <a:pt x="1894668" y="364533"/>
                  <a:pt x="1921565" y="357808"/>
                </a:cubicBezTo>
                <a:cubicBezTo>
                  <a:pt x="1939235" y="344556"/>
                  <a:pt x="1955844" y="329758"/>
                  <a:pt x="1974574" y="318052"/>
                </a:cubicBezTo>
                <a:cubicBezTo>
                  <a:pt x="2038498" y="278100"/>
                  <a:pt x="2009957" y="302887"/>
                  <a:pt x="2067339" y="278295"/>
                </a:cubicBezTo>
                <a:cubicBezTo>
                  <a:pt x="2085497" y="270513"/>
                  <a:pt x="2102006" y="259128"/>
                  <a:pt x="2120348" y="251791"/>
                </a:cubicBezTo>
                <a:cubicBezTo>
                  <a:pt x="2146288" y="241415"/>
                  <a:pt x="2199861" y="225287"/>
                  <a:pt x="2199861" y="225287"/>
                </a:cubicBezTo>
                <a:cubicBezTo>
                  <a:pt x="2290071" y="135073"/>
                  <a:pt x="2149116" y="272568"/>
                  <a:pt x="2266121" y="172278"/>
                </a:cubicBezTo>
                <a:cubicBezTo>
                  <a:pt x="2311772" y="133149"/>
                  <a:pt x="2310206" y="117105"/>
                  <a:pt x="2358887" y="92765"/>
                </a:cubicBezTo>
                <a:cubicBezTo>
                  <a:pt x="2371381" y="86518"/>
                  <a:pt x="2385391" y="83930"/>
                  <a:pt x="2398643" y="79513"/>
                </a:cubicBezTo>
                <a:cubicBezTo>
                  <a:pt x="2407478" y="70678"/>
                  <a:pt x="2415152" y="60505"/>
                  <a:pt x="2425148" y="53008"/>
                </a:cubicBezTo>
                <a:cubicBezTo>
                  <a:pt x="2450631" y="33896"/>
                  <a:pt x="2504661" y="0"/>
                  <a:pt x="2504661" y="0"/>
                </a:cubicBezTo>
              </a:path>
            </a:pathLst>
          </a:cu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3445565" y="1979909"/>
            <a:ext cx="2335507" cy="547628"/>
          </a:xfrm>
          <a:custGeom>
            <a:avLst/>
            <a:gdLst>
              <a:gd name="connsiteX0" fmla="*/ 0 w 2335507"/>
              <a:gd name="connsiteY0" fmla="*/ 511500 h 547628"/>
              <a:gd name="connsiteX1" fmla="*/ 145774 w 2335507"/>
              <a:gd name="connsiteY1" fmla="*/ 484995 h 547628"/>
              <a:gd name="connsiteX2" fmla="*/ 212035 w 2335507"/>
              <a:gd name="connsiteY2" fmla="*/ 458491 h 547628"/>
              <a:gd name="connsiteX3" fmla="*/ 344557 w 2335507"/>
              <a:gd name="connsiteY3" fmla="*/ 431987 h 547628"/>
              <a:gd name="connsiteX4" fmla="*/ 384313 w 2335507"/>
              <a:gd name="connsiteY4" fmla="*/ 418734 h 547628"/>
              <a:gd name="connsiteX5" fmla="*/ 450574 w 2335507"/>
              <a:gd name="connsiteY5" fmla="*/ 405482 h 547628"/>
              <a:gd name="connsiteX6" fmla="*/ 569844 w 2335507"/>
              <a:gd name="connsiteY6" fmla="*/ 339221 h 547628"/>
              <a:gd name="connsiteX7" fmla="*/ 636105 w 2335507"/>
              <a:gd name="connsiteY7" fmla="*/ 299465 h 547628"/>
              <a:gd name="connsiteX8" fmla="*/ 728870 w 2335507"/>
              <a:gd name="connsiteY8" fmla="*/ 272961 h 547628"/>
              <a:gd name="connsiteX9" fmla="*/ 808383 w 2335507"/>
              <a:gd name="connsiteY9" fmla="*/ 246456 h 547628"/>
              <a:gd name="connsiteX10" fmla="*/ 901148 w 2335507"/>
              <a:gd name="connsiteY10" fmla="*/ 206700 h 547628"/>
              <a:gd name="connsiteX11" fmla="*/ 980661 w 2335507"/>
              <a:gd name="connsiteY11" fmla="*/ 180195 h 547628"/>
              <a:gd name="connsiteX12" fmla="*/ 1046922 w 2335507"/>
              <a:gd name="connsiteY12" fmla="*/ 153691 h 547628"/>
              <a:gd name="connsiteX13" fmla="*/ 1205948 w 2335507"/>
              <a:gd name="connsiteY13" fmla="*/ 127187 h 547628"/>
              <a:gd name="connsiteX14" fmla="*/ 1351722 w 2335507"/>
              <a:gd name="connsiteY14" fmla="*/ 47674 h 547628"/>
              <a:gd name="connsiteX15" fmla="*/ 1444487 w 2335507"/>
              <a:gd name="connsiteY15" fmla="*/ 34421 h 547628"/>
              <a:gd name="connsiteX16" fmla="*/ 1497496 w 2335507"/>
              <a:gd name="connsiteY16" fmla="*/ 7917 h 547628"/>
              <a:gd name="connsiteX17" fmla="*/ 1828800 w 2335507"/>
              <a:gd name="connsiteY17" fmla="*/ 47674 h 547628"/>
              <a:gd name="connsiteX18" fmla="*/ 1868557 w 2335507"/>
              <a:gd name="connsiteY18" fmla="*/ 60926 h 547628"/>
              <a:gd name="connsiteX19" fmla="*/ 1987826 w 2335507"/>
              <a:gd name="connsiteY19" fmla="*/ 127187 h 547628"/>
              <a:gd name="connsiteX20" fmla="*/ 2054087 w 2335507"/>
              <a:gd name="connsiteY20" fmla="*/ 219952 h 547628"/>
              <a:gd name="connsiteX21" fmla="*/ 2067339 w 2335507"/>
              <a:gd name="connsiteY21" fmla="*/ 259708 h 547628"/>
              <a:gd name="connsiteX22" fmla="*/ 2093844 w 2335507"/>
              <a:gd name="connsiteY22" fmla="*/ 286213 h 547628"/>
              <a:gd name="connsiteX23" fmla="*/ 2173357 w 2335507"/>
              <a:gd name="connsiteY23" fmla="*/ 378978 h 547628"/>
              <a:gd name="connsiteX24" fmla="*/ 2213113 w 2335507"/>
              <a:gd name="connsiteY24" fmla="*/ 418734 h 547628"/>
              <a:gd name="connsiteX25" fmla="*/ 2292626 w 2335507"/>
              <a:gd name="connsiteY25" fmla="*/ 458491 h 547628"/>
              <a:gd name="connsiteX26" fmla="*/ 2305878 w 2335507"/>
              <a:gd name="connsiteY26" fmla="*/ 498248 h 547628"/>
              <a:gd name="connsiteX27" fmla="*/ 2332383 w 2335507"/>
              <a:gd name="connsiteY27" fmla="*/ 538004 h 54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35507" h="547628">
                <a:moveTo>
                  <a:pt x="0" y="511500"/>
                </a:moveTo>
                <a:cubicBezTo>
                  <a:pt x="18885" y="508353"/>
                  <a:pt x="122613" y="491943"/>
                  <a:pt x="145774" y="484995"/>
                </a:cubicBezTo>
                <a:cubicBezTo>
                  <a:pt x="168559" y="478159"/>
                  <a:pt x="189050" y="464620"/>
                  <a:pt x="212035" y="458491"/>
                </a:cubicBezTo>
                <a:cubicBezTo>
                  <a:pt x="255563" y="446884"/>
                  <a:pt x="300662" y="442117"/>
                  <a:pt x="344557" y="431987"/>
                </a:cubicBezTo>
                <a:cubicBezTo>
                  <a:pt x="358168" y="428846"/>
                  <a:pt x="370761" y="422122"/>
                  <a:pt x="384313" y="418734"/>
                </a:cubicBezTo>
                <a:cubicBezTo>
                  <a:pt x="406165" y="413271"/>
                  <a:pt x="428487" y="409899"/>
                  <a:pt x="450574" y="405482"/>
                </a:cubicBezTo>
                <a:cubicBezTo>
                  <a:pt x="657715" y="281199"/>
                  <a:pt x="398738" y="434280"/>
                  <a:pt x="569844" y="339221"/>
                </a:cubicBezTo>
                <a:cubicBezTo>
                  <a:pt x="592360" y="326712"/>
                  <a:pt x="612329" y="309372"/>
                  <a:pt x="636105" y="299465"/>
                </a:cubicBezTo>
                <a:cubicBezTo>
                  <a:pt x="665790" y="287096"/>
                  <a:pt x="698133" y="282419"/>
                  <a:pt x="728870" y="272961"/>
                </a:cubicBezTo>
                <a:cubicBezTo>
                  <a:pt x="755573" y="264745"/>
                  <a:pt x="782307" y="256485"/>
                  <a:pt x="808383" y="246456"/>
                </a:cubicBezTo>
                <a:cubicBezTo>
                  <a:pt x="839782" y="234379"/>
                  <a:pt x="869749" y="218777"/>
                  <a:pt x="901148" y="206700"/>
                </a:cubicBezTo>
                <a:cubicBezTo>
                  <a:pt x="927224" y="196671"/>
                  <a:pt x="954405" y="189743"/>
                  <a:pt x="980661" y="180195"/>
                </a:cubicBezTo>
                <a:cubicBezTo>
                  <a:pt x="1003017" y="172065"/>
                  <a:pt x="1023766" y="159139"/>
                  <a:pt x="1046922" y="153691"/>
                </a:cubicBezTo>
                <a:cubicBezTo>
                  <a:pt x="1099233" y="141383"/>
                  <a:pt x="1205948" y="127187"/>
                  <a:pt x="1205948" y="127187"/>
                </a:cubicBezTo>
                <a:cubicBezTo>
                  <a:pt x="1245526" y="100802"/>
                  <a:pt x="1313453" y="53141"/>
                  <a:pt x="1351722" y="47674"/>
                </a:cubicBezTo>
                <a:lnTo>
                  <a:pt x="1444487" y="34421"/>
                </a:lnTo>
                <a:cubicBezTo>
                  <a:pt x="1462157" y="25586"/>
                  <a:pt x="1477761" y="8814"/>
                  <a:pt x="1497496" y="7917"/>
                </a:cubicBezTo>
                <a:cubicBezTo>
                  <a:pt x="1671674" y="0"/>
                  <a:pt x="1698421" y="8560"/>
                  <a:pt x="1828800" y="47674"/>
                </a:cubicBezTo>
                <a:cubicBezTo>
                  <a:pt x="1842180" y="51688"/>
                  <a:pt x="1855717" y="55423"/>
                  <a:pt x="1868557" y="60926"/>
                </a:cubicBezTo>
                <a:cubicBezTo>
                  <a:pt x="1912917" y="79937"/>
                  <a:pt x="1945940" y="102055"/>
                  <a:pt x="1987826" y="127187"/>
                </a:cubicBezTo>
                <a:cubicBezTo>
                  <a:pt x="1996836" y="139200"/>
                  <a:pt x="2044395" y="200567"/>
                  <a:pt x="2054087" y="219952"/>
                </a:cubicBezTo>
                <a:cubicBezTo>
                  <a:pt x="2060334" y="232446"/>
                  <a:pt x="2060152" y="247730"/>
                  <a:pt x="2067339" y="259708"/>
                </a:cubicBezTo>
                <a:cubicBezTo>
                  <a:pt x="2073767" y="270422"/>
                  <a:pt x="2086039" y="276456"/>
                  <a:pt x="2093844" y="286213"/>
                </a:cubicBezTo>
                <a:cubicBezTo>
                  <a:pt x="2174576" y="387128"/>
                  <a:pt x="2045752" y="251373"/>
                  <a:pt x="2173357" y="378978"/>
                </a:cubicBezTo>
                <a:cubicBezTo>
                  <a:pt x="2186609" y="392230"/>
                  <a:pt x="2195334" y="412807"/>
                  <a:pt x="2213113" y="418734"/>
                </a:cubicBezTo>
                <a:cubicBezTo>
                  <a:pt x="2267980" y="437024"/>
                  <a:pt x="2241247" y="424238"/>
                  <a:pt x="2292626" y="458491"/>
                </a:cubicBezTo>
                <a:cubicBezTo>
                  <a:pt x="2297043" y="471743"/>
                  <a:pt x="2298691" y="486270"/>
                  <a:pt x="2305878" y="498248"/>
                </a:cubicBezTo>
                <a:cubicBezTo>
                  <a:pt x="2335507" y="547628"/>
                  <a:pt x="2332383" y="505274"/>
                  <a:pt x="2332383" y="53800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851920" y="980728"/>
            <a:ext cx="1200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/>
              <a:t>Chemin </a:t>
            </a:r>
            <a:r>
              <a:rPr lang="fr-FR" sz="3600" b="1" i="1" dirty="0" smtClean="0"/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92032" y="2060848"/>
            <a:ext cx="1200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i="1" dirty="0" smtClean="0"/>
              <a:t>Chemin </a:t>
            </a:r>
            <a:r>
              <a:rPr lang="fr-FR" sz="3600" b="1" i="1" dirty="0" smtClean="0"/>
              <a:t>b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51920" y="3140968"/>
            <a:ext cx="12510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dirty="0" smtClean="0"/>
              <a:t>Chemin </a:t>
            </a:r>
            <a:r>
              <a:rPr lang="fr-FR" sz="3200" b="1" i="1" dirty="0" smtClean="0"/>
              <a:t>c</a:t>
            </a: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149080"/>
            <a:ext cx="3638403" cy="5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25144"/>
            <a:ext cx="67347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561" y="5301208"/>
            <a:ext cx="894593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5949280"/>
            <a:ext cx="542760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548680"/>
            <a:ext cx="9144000" cy="59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24" grpId="0" animBg="1"/>
      <p:bldP spid="25" grpId="0" animBg="1"/>
      <p:bldP spid="26" grpId="0" animBg="1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942184"/>
            <a:ext cx="3945632" cy="107099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Changement d’état physique</a:t>
            </a:r>
            <a:endParaRPr lang="fr-FR" dirty="0"/>
          </a:p>
        </p:txBody>
      </p:sp>
      <p:sp>
        <p:nvSpPr>
          <p:cNvPr id="4" name="Titre 1"/>
          <p:cNvSpPr txBox="1">
            <a:spLocks noGrp="1"/>
          </p:cNvSpPr>
          <p:nvPr>
            <p:ph idx="1"/>
          </p:nvPr>
        </p:nvSpPr>
        <p:spPr>
          <a:xfrm>
            <a:off x="1418456" y="980728"/>
            <a:ext cx="5817840" cy="1152128"/>
          </a:xfrm>
          <a:prstGeom prst="rect">
            <a:avLst/>
          </a:prstGeom>
          <a:solidFill>
            <a:srgbClr val="FFFF00"/>
          </a:solidFill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4000" b="1" i="1" dirty="0" smtClean="0"/>
              <a:t>Transformation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i="1" dirty="0" smtClean="0"/>
              <a:t>Thermodynamique</a:t>
            </a:r>
            <a:endParaRPr kumimoji="0" lang="fr-FR" sz="4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788024" y="3870176"/>
            <a:ext cx="3945632" cy="1070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latin typeface="+mj-lt"/>
                <a:ea typeface="+mj-ea"/>
                <a:cs typeface="+mj-cs"/>
              </a:rPr>
              <a:t>Réaction chimique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283968" y="2132856"/>
            <a:ext cx="2433464" cy="173732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4" idx="2"/>
            <a:endCxn id="2" idx="0"/>
          </p:cNvCxnSpPr>
          <p:nvPr/>
        </p:nvCxnSpPr>
        <p:spPr>
          <a:xfrm flipH="1">
            <a:off x="2512368" y="2132856"/>
            <a:ext cx="1815008" cy="18093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647800" cy="45868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noProof="0" dirty="0" smtClean="0"/>
              <a:t>29/01/12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979712" y="404664"/>
            <a:ext cx="533893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Transformation d’un Système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2016224" cy="634082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>
                <a:solidFill>
                  <a:srgbClr val="C00000"/>
                </a:solidFill>
              </a:rPr>
              <a:t>Réversible</a:t>
            </a:r>
            <a:endParaRPr lang="fr-FR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6084168" y="1556792"/>
            <a:ext cx="2435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Ir</a:t>
            </a:r>
            <a:r>
              <a:rPr lang="fr-FR" sz="2800" b="1" dirty="0" smtClean="0">
                <a:solidFill>
                  <a:srgbClr val="C00000"/>
                </a:solidFill>
              </a:rPr>
              <a:t>réversible</a:t>
            </a:r>
          </a:p>
          <a:p>
            <a:endParaRPr lang="fr-FR" sz="2800" b="1" dirty="0" smtClean="0">
              <a:solidFill>
                <a:srgbClr val="C00000"/>
              </a:solidFill>
            </a:endParaRPr>
          </a:p>
          <a:p>
            <a:endParaRPr lang="fr-FR" sz="2800" b="1" dirty="0" smtClean="0">
              <a:solidFill>
                <a:srgbClr val="C00000"/>
              </a:solidFill>
            </a:endParaRPr>
          </a:p>
          <a:p>
            <a:endParaRPr lang="fr-FR" sz="2800" b="1" dirty="0" smtClean="0">
              <a:solidFill>
                <a:srgbClr val="C00000"/>
              </a:solidFill>
            </a:endParaRPr>
          </a:p>
          <a:p>
            <a:endParaRPr lang="fr-FR" sz="2800" b="1" dirty="0" smtClean="0">
              <a:solidFill>
                <a:srgbClr val="C00000"/>
              </a:solidFill>
            </a:endParaRPr>
          </a:p>
          <a:p>
            <a:endParaRPr lang="fr-FR" sz="28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1835696" y="980728"/>
            <a:ext cx="1512168" cy="7200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724128" y="980728"/>
            <a:ext cx="1296144" cy="7200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/>
          <p:cNvSpPr txBox="1">
            <a:spLocks/>
          </p:cNvSpPr>
          <p:nvPr/>
        </p:nvSpPr>
        <p:spPr>
          <a:xfrm>
            <a:off x="395536" y="2434878"/>
            <a:ext cx="2744688" cy="214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système passe par une infinité d’états d’équilibre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intermédiaires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-108520" y="4302224"/>
            <a:ext cx="2160240" cy="99898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err="1" smtClean="0">
                <a:solidFill>
                  <a:srgbClr val="00B050"/>
                </a:solidFill>
              </a:rPr>
              <a:t>a</a:t>
            </a:r>
            <a:r>
              <a:rPr lang="fr-FR" sz="4400" b="1" i="1" dirty="0" err="1" smtClean="0">
                <a:solidFill>
                  <a:schemeClr val="tx1"/>
                </a:solidFill>
              </a:rPr>
              <a:t>A</a:t>
            </a:r>
            <a:r>
              <a:rPr lang="fr-FR" sz="4400" b="1" i="1" dirty="0" smtClean="0">
                <a:solidFill>
                  <a:schemeClr val="tx1"/>
                </a:solidFill>
              </a:rPr>
              <a:t>+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 </a:t>
            </a:r>
            <a:r>
              <a:rPr lang="fr-FR" sz="4400" b="1" i="1" dirty="0" err="1" smtClean="0">
                <a:solidFill>
                  <a:srgbClr val="00B050"/>
                </a:solidFill>
              </a:rPr>
              <a:t>b</a:t>
            </a:r>
            <a:r>
              <a:rPr lang="fr-FR" sz="4400" b="1" i="1" dirty="0" err="1" smtClean="0">
                <a:solidFill>
                  <a:schemeClr val="tx1"/>
                </a:solidFill>
              </a:rPr>
              <a:t>B</a:t>
            </a:r>
            <a:endParaRPr lang="fr-FR" sz="4400" b="1" i="1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4248" y="4437112"/>
            <a:ext cx="1908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4000" b="1" i="1" dirty="0" smtClean="0">
                <a:solidFill>
                  <a:srgbClr val="00B050"/>
                </a:solidFill>
              </a:rPr>
              <a:t> </a:t>
            </a:r>
            <a:r>
              <a:rPr lang="fr-FR" sz="4000" b="1" i="1" dirty="0" err="1" smtClean="0">
                <a:solidFill>
                  <a:srgbClr val="00B050"/>
                </a:solidFill>
              </a:rPr>
              <a:t>c</a:t>
            </a:r>
            <a:r>
              <a:rPr lang="fr-FR" sz="4000" b="1" i="1" dirty="0" err="1" smtClean="0"/>
              <a:t>C</a:t>
            </a:r>
            <a:r>
              <a:rPr lang="fr-FR" sz="4000" b="1" i="1" dirty="0" smtClean="0"/>
              <a:t> + </a:t>
            </a:r>
            <a:r>
              <a:rPr lang="fr-FR" sz="4000" b="1" i="1" dirty="0" err="1" smtClean="0">
                <a:solidFill>
                  <a:srgbClr val="00B050"/>
                </a:solidFill>
              </a:rPr>
              <a:t>d</a:t>
            </a:r>
            <a:r>
              <a:rPr lang="fr-FR" sz="4000" b="1" i="1" dirty="0" err="1" smtClean="0"/>
              <a:t>D</a:t>
            </a:r>
            <a:endParaRPr lang="fr-FR" sz="4000" b="1" i="1" dirty="0" smtClean="0"/>
          </a:p>
        </p:txBody>
      </p:sp>
      <p:sp>
        <p:nvSpPr>
          <p:cNvPr id="32" name="Flèche droite 31"/>
          <p:cNvSpPr/>
          <p:nvPr/>
        </p:nvSpPr>
        <p:spPr>
          <a:xfrm>
            <a:off x="2051720" y="4437112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gauche 32"/>
          <p:cNvSpPr/>
          <p:nvPr/>
        </p:nvSpPr>
        <p:spPr>
          <a:xfrm>
            <a:off x="1979712" y="4869160"/>
            <a:ext cx="64807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droite 33"/>
          <p:cNvSpPr/>
          <p:nvPr/>
        </p:nvSpPr>
        <p:spPr>
          <a:xfrm>
            <a:off x="2801504" y="4384528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gauche 34"/>
          <p:cNvSpPr/>
          <p:nvPr/>
        </p:nvSpPr>
        <p:spPr>
          <a:xfrm>
            <a:off x="2729496" y="4816576"/>
            <a:ext cx="64807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droite 35"/>
          <p:cNvSpPr/>
          <p:nvPr/>
        </p:nvSpPr>
        <p:spPr>
          <a:xfrm>
            <a:off x="3521584" y="4437112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gauche 36"/>
          <p:cNvSpPr/>
          <p:nvPr/>
        </p:nvSpPr>
        <p:spPr>
          <a:xfrm>
            <a:off x="3449576" y="4869160"/>
            <a:ext cx="64807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droite 37"/>
          <p:cNvSpPr/>
          <p:nvPr/>
        </p:nvSpPr>
        <p:spPr>
          <a:xfrm>
            <a:off x="4427984" y="4384528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gauche 38"/>
          <p:cNvSpPr/>
          <p:nvPr/>
        </p:nvSpPr>
        <p:spPr>
          <a:xfrm>
            <a:off x="4355976" y="4816576"/>
            <a:ext cx="64807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droite 39"/>
          <p:cNvSpPr/>
          <p:nvPr/>
        </p:nvSpPr>
        <p:spPr>
          <a:xfrm>
            <a:off x="5177768" y="43651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gauche 40"/>
          <p:cNvSpPr/>
          <p:nvPr/>
        </p:nvSpPr>
        <p:spPr>
          <a:xfrm>
            <a:off x="5105760" y="4797152"/>
            <a:ext cx="64807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droite 41"/>
          <p:cNvSpPr/>
          <p:nvPr/>
        </p:nvSpPr>
        <p:spPr>
          <a:xfrm>
            <a:off x="5969856" y="43651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gauche 42"/>
          <p:cNvSpPr/>
          <p:nvPr/>
        </p:nvSpPr>
        <p:spPr>
          <a:xfrm>
            <a:off x="5897848" y="4797152"/>
            <a:ext cx="64807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419872" y="3140968"/>
            <a:ext cx="2160240" cy="99898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1-Réaction chimique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4" grpId="0"/>
      <p:bldP spid="20" grpId="0"/>
      <p:bldP spid="2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1438</Words>
  <Application>Microsoft Office PowerPoint</Application>
  <PresentationFormat>Affichage à l'écran (4:3)</PresentationFormat>
  <Paragraphs>319</Paragraphs>
  <Slides>41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41</vt:i4>
      </vt:variant>
    </vt:vector>
  </HeadingPairs>
  <TitlesOfParts>
    <vt:vector size="44" baseType="lpstr">
      <vt:lpstr>Thème Office</vt:lpstr>
      <vt:lpstr>Équation</vt:lpstr>
      <vt:lpstr>Microsoft Éditeur d'équations 3.0</vt:lpstr>
      <vt:lpstr>Introduction à la Thermodynamique</vt:lpstr>
      <vt:lpstr>Diapositive 2</vt:lpstr>
      <vt:lpstr>Diapositive 3</vt:lpstr>
      <vt:lpstr>Système</vt:lpstr>
      <vt:lpstr>Etat d’un Système</vt:lpstr>
      <vt:lpstr>Transformation adiabatique (sans échange de chaleur avec l’exterieur).          Transformation isotherme (T=cte).                Transformation isobare (P=cte).                              Transformation isochore(V=cte)</vt:lpstr>
      <vt:lpstr>Fonctions d’Etat </vt:lpstr>
      <vt:lpstr>Changement d’état physique</vt:lpstr>
      <vt:lpstr>Réversible</vt:lpstr>
      <vt:lpstr>Solide </vt:lpstr>
      <vt:lpstr>Diapositive 11</vt:lpstr>
      <vt:lpstr>Premier principe</vt:lpstr>
      <vt:lpstr>I-Premier Principe de la thermodynamique</vt:lpstr>
      <vt:lpstr> Enthalpie (H)</vt:lpstr>
      <vt:lpstr>Variation d’Energie Interne</vt:lpstr>
      <vt:lpstr>Diapositive 16</vt:lpstr>
      <vt:lpstr>Diapositive 17</vt:lpstr>
      <vt:lpstr>Capacité calorifique </vt:lpstr>
      <vt:lpstr> Capacité calorifique à Pression constante </vt:lpstr>
      <vt:lpstr> Capacité calorifique à volume constant </vt:lpstr>
      <vt:lpstr>Relation entre Cp et Cv</vt:lpstr>
      <vt:lpstr>Diapositive 22</vt:lpstr>
      <vt:lpstr>Diapositive 23</vt:lpstr>
      <vt:lpstr>Diapositive 24</vt:lpstr>
      <vt:lpstr>Diapositive 25</vt:lpstr>
      <vt:lpstr>Diapositive 26</vt:lpstr>
      <vt:lpstr>Relation entre  Enthalpie libre (G) et constante d’équilibre(K)</vt:lpstr>
      <vt:lpstr>III- Thermochimie</vt:lpstr>
      <vt:lpstr>Diapositive 29</vt:lpstr>
      <vt:lpstr>Diapositive 30</vt:lpstr>
      <vt:lpstr>Diapositive 31</vt:lpstr>
      <vt:lpstr>Effet de la température sur la variation d’enthalpie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Application-4- </vt:lpstr>
      <vt:lpstr>Application-5- </vt:lpstr>
      <vt:lpstr>Solubilité des Solides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Thermodynamique</dc:title>
  <dc:creator>hp</dc:creator>
  <cp:lastModifiedBy>hp</cp:lastModifiedBy>
  <cp:revision>287</cp:revision>
  <dcterms:created xsi:type="dcterms:W3CDTF">2012-01-22T12:34:04Z</dcterms:created>
  <dcterms:modified xsi:type="dcterms:W3CDTF">2012-02-06T10:25:41Z</dcterms:modified>
</cp:coreProperties>
</file>