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8"/>
  </p:notesMasterIdLst>
  <p:sldIdLst>
    <p:sldId id="297" r:id="rId2"/>
    <p:sldId id="298" r:id="rId3"/>
    <p:sldId id="299" r:id="rId4"/>
    <p:sldId id="256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0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23" r:id="rId24"/>
    <p:sldId id="307" r:id="rId25"/>
    <p:sldId id="308" r:id="rId26"/>
    <p:sldId id="309" r:id="rId27"/>
    <p:sldId id="324" r:id="rId28"/>
    <p:sldId id="310" r:id="rId29"/>
    <p:sldId id="325" r:id="rId30"/>
    <p:sldId id="311" r:id="rId31"/>
    <p:sldId id="312" r:id="rId32"/>
    <p:sldId id="313" r:id="rId33"/>
    <p:sldId id="314" r:id="rId34"/>
    <p:sldId id="315" r:id="rId35"/>
    <p:sldId id="316" r:id="rId36"/>
    <p:sldId id="320" r:id="rId37"/>
  </p:sldIdLst>
  <p:sldSz cx="9118600" cy="6819900"/>
  <p:notesSz cx="9118600" cy="6819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12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65725" y="0"/>
            <a:ext cx="39512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3AB93-2158-4519-BFA6-667D326A7025}" type="datetimeFigureOut">
              <a:rPr lang="fr-FR" smtClean="0"/>
              <a:t>21/05/2017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1013" y="852488"/>
            <a:ext cx="3076575" cy="230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1225" y="3281363"/>
            <a:ext cx="7296150" cy="2686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78588"/>
            <a:ext cx="39512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65725" y="6478588"/>
            <a:ext cx="39512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27A9B-31C3-4481-924C-B26B51580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58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diagnostic des maladies des chaînes lourdes et celui du syndrome </a:t>
            </a:r>
            <a:r>
              <a:rPr lang="fr-FR" dirty="0" err="1" smtClean="0"/>
              <a:t>lymphoprolifératif</a:t>
            </a:r>
            <a:r>
              <a:rPr lang="fr-FR" dirty="0" smtClean="0"/>
              <a:t> sous-jacent passe par l’analyse histologique des tissus atteints et l’analyse du sérum ou des urines.</a:t>
            </a:r>
            <a:br>
              <a:rPr lang="fr-FR" dirty="0" smtClean="0"/>
            </a:br>
            <a:r>
              <a:rPr lang="fr-FR" dirty="0" smtClean="0"/>
              <a:t>L’</a:t>
            </a:r>
            <a:r>
              <a:rPr lang="fr-FR" b="1" dirty="0" smtClean="0"/>
              <a:t>histologie </a:t>
            </a:r>
            <a:r>
              <a:rPr lang="fr-FR" dirty="0" smtClean="0"/>
              <a:t>couplée aux </a:t>
            </a:r>
            <a:r>
              <a:rPr lang="fr-FR" b="1" dirty="0" err="1" smtClean="0"/>
              <a:t>immunomarquages</a:t>
            </a:r>
            <a:r>
              <a:rPr lang="fr-FR" b="1" dirty="0" smtClean="0"/>
              <a:t> </a:t>
            </a:r>
            <a:r>
              <a:rPr lang="fr-FR" dirty="0" smtClean="0"/>
              <a:t>montrera une population monoclonale positive pour une chaîne lourde mais négative pour les deux chaînes légères kappa et lambda.</a:t>
            </a:r>
            <a:br>
              <a:rPr lang="fr-FR" dirty="0" smtClean="0"/>
            </a:br>
            <a:r>
              <a:rPr lang="fr-FR" dirty="0" smtClean="0"/>
              <a:t>La mise en évidence du pic monoclonal est de fréquence variable et dépend du type de maladies des chaînes lourdes. Si la protéine anormale est présente à l’</a:t>
            </a:r>
            <a:r>
              <a:rPr lang="fr-FR" b="1" dirty="0" err="1" smtClean="0"/>
              <a:t>immunofixation</a:t>
            </a:r>
            <a:r>
              <a:rPr lang="fr-FR" dirty="0" smtClean="0"/>
              <a:t>, elle est constituée d’une chaîne lourde (alpha/gamma/mu) sans être associée à une chaîne légère.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E646-D4B0-4C3A-9F34-144DD97AD3DD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7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E646-D4B0-4C3A-9F34-144DD97AD3DD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038" y="592708"/>
            <a:ext cx="7489643" cy="3196127"/>
          </a:xfrm>
        </p:spPr>
        <p:txBody>
          <a:bodyPr anchor="b">
            <a:normAutofit/>
          </a:bodyPr>
          <a:lstStyle>
            <a:lvl1pPr algn="ctr">
              <a:defRPr sz="3978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038" y="3864610"/>
            <a:ext cx="7489643" cy="220678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12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29" y="4353166"/>
            <a:ext cx="7392415" cy="902463"/>
          </a:xfrm>
        </p:spPr>
        <p:txBody>
          <a:bodyPr anchor="b">
            <a:normAutofit/>
          </a:bodyPr>
          <a:lstStyle>
            <a:lvl1pPr algn="l">
              <a:defRPr sz="198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5130" y="990654"/>
            <a:ext cx="7281145" cy="296456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91"/>
            </a:lvl1pPr>
            <a:lvl2pPr marL="454640" indent="0">
              <a:buNone/>
              <a:defRPr sz="1591"/>
            </a:lvl2pPr>
            <a:lvl3pPr marL="909279" indent="0">
              <a:buNone/>
              <a:defRPr sz="1591"/>
            </a:lvl3pPr>
            <a:lvl4pPr marL="1363919" indent="0">
              <a:buNone/>
              <a:defRPr sz="1591"/>
            </a:lvl4pPr>
            <a:lvl5pPr marL="1818559" indent="0">
              <a:buNone/>
              <a:defRPr sz="1591"/>
            </a:lvl5pPr>
            <a:lvl6pPr marL="2273198" indent="0">
              <a:buNone/>
              <a:defRPr sz="1591"/>
            </a:lvl6pPr>
            <a:lvl7pPr marL="2727838" indent="0">
              <a:buNone/>
              <a:defRPr sz="1591"/>
            </a:lvl7pPr>
            <a:lvl8pPr marL="3182478" indent="0">
              <a:buNone/>
              <a:defRPr sz="1591"/>
            </a:lvl8pPr>
            <a:lvl9pPr marL="3637117" indent="0">
              <a:buNone/>
              <a:defRPr sz="1591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5129" y="5255629"/>
            <a:ext cx="7392415" cy="812531"/>
          </a:xfrm>
        </p:spPr>
        <p:txBody>
          <a:bodyPr>
            <a:normAutofit/>
          </a:bodyPr>
          <a:lstStyle>
            <a:lvl1pPr marL="0" indent="0">
              <a:buNone/>
              <a:defRPr sz="1392"/>
            </a:lvl1pPr>
            <a:lvl2pPr marL="454640" indent="0">
              <a:buNone/>
              <a:defRPr sz="1193"/>
            </a:lvl2pPr>
            <a:lvl3pPr marL="909279" indent="0">
              <a:buNone/>
              <a:defRPr sz="994"/>
            </a:lvl3pPr>
            <a:lvl4pPr marL="1363919" indent="0">
              <a:buNone/>
              <a:defRPr sz="895"/>
            </a:lvl4pPr>
            <a:lvl5pPr marL="1818559" indent="0">
              <a:buNone/>
              <a:defRPr sz="895"/>
            </a:lvl5pPr>
            <a:lvl6pPr marL="2273198" indent="0">
              <a:buNone/>
              <a:defRPr sz="895"/>
            </a:lvl6pPr>
            <a:lvl7pPr marL="2727838" indent="0">
              <a:buNone/>
              <a:defRPr sz="895"/>
            </a:lvl7pPr>
            <a:lvl8pPr marL="3182478" indent="0">
              <a:buNone/>
              <a:defRPr sz="895"/>
            </a:lvl8pPr>
            <a:lvl9pPr marL="3637117" indent="0">
              <a:buNone/>
              <a:defRPr sz="89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5129" y="6147003"/>
            <a:ext cx="5322452" cy="36309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87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4" y="592707"/>
            <a:ext cx="7490609" cy="3120350"/>
          </a:xfrm>
        </p:spPr>
        <p:txBody>
          <a:bodyPr anchor="ctr">
            <a:normAutofit/>
          </a:bodyPr>
          <a:lstStyle>
            <a:lvl1pPr algn="l">
              <a:defRPr sz="2784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74" y="4319270"/>
            <a:ext cx="7490609" cy="1748890"/>
          </a:xfrm>
        </p:spPr>
        <p:txBody>
          <a:bodyPr anchor="ctr">
            <a:normAutofit/>
          </a:bodyPr>
          <a:lstStyle>
            <a:lvl1pPr marL="0" indent="0" algn="l">
              <a:buNone/>
              <a:defRPr sz="179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4640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3pPr>
            <a:lvl4pPr marL="136391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4pPr>
            <a:lvl5pPr marL="181855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5pPr>
            <a:lvl6pPr marL="22731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6pPr>
            <a:lvl7pPr marL="272783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7pPr>
            <a:lvl8pPr marL="318247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8pPr>
            <a:lvl9pPr marL="3637117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40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2197" y="855497"/>
            <a:ext cx="456049" cy="581527"/>
          </a:xfrm>
          <a:prstGeom prst="rect">
            <a:avLst/>
          </a:prstGeom>
        </p:spPr>
        <p:txBody>
          <a:bodyPr vert="horz" lIns="90932" tIns="45466" rIns="90932" bIns="4546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55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6909" y="2969335"/>
            <a:ext cx="456049" cy="581527"/>
          </a:xfrm>
          <a:prstGeom prst="rect">
            <a:avLst/>
          </a:prstGeom>
        </p:spPr>
        <p:txBody>
          <a:bodyPr vert="horz" lIns="90932" tIns="45466" rIns="90932" bIns="4546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55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29" y="592708"/>
            <a:ext cx="6954742" cy="3027167"/>
          </a:xfrm>
        </p:spPr>
        <p:txBody>
          <a:bodyPr anchor="ctr">
            <a:normAutofit/>
          </a:bodyPr>
          <a:lstStyle>
            <a:lvl1pPr algn="l">
              <a:defRPr sz="2784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2946" y="3630325"/>
            <a:ext cx="6612708" cy="37888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92"/>
            </a:lvl1pPr>
            <a:lvl2pPr marL="454640" indent="0">
              <a:buFontTx/>
              <a:buNone/>
              <a:defRPr/>
            </a:lvl2pPr>
            <a:lvl3pPr marL="909279" indent="0">
              <a:buFontTx/>
              <a:buNone/>
              <a:defRPr/>
            </a:lvl3pPr>
            <a:lvl4pPr marL="1363919" indent="0">
              <a:buFontTx/>
              <a:buNone/>
              <a:defRPr/>
            </a:lvl4pPr>
            <a:lvl5pPr marL="1818559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74" y="4615421"/>
            <a:ext cx="7490608" cy="1439757"/>
          </a:xfrm>
        </p:spPr>
        <p:txBody>
          <a:bodyPr anchor="ctr">
            <a:normAutofit/>
          </a:bodyPr>
          <a:lstStyle>
            <a:lvl1pPr marL="0" indent="0" algn="l">
              <a:buNone/>
              <a:defRPr sz="179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4640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3pPr>
            <a:lvl4pPr marL="136391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4pPr>
            <a:lvl5pPr marL="181855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5pPr>
            <a:lvl6pPr marL="22731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6pPr>
            <a:lvl7pPr marL="272783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7pPr>
            <a:lvl8pPr marL="318247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8pPr>
            <a:lvl9pPr marL="3637117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91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4" y="3583546"/>
            <a:ext cx="7491470" cy="1460640"/>
          </a:xfrm>
        </p:spPr>
        <p:txBody>
          <a:bodyPr anchor="b">
            <a:normAutofit/>
          </a:bodyPr>
          <a:lstStyle>
            <a:lvl1pPr algn="l">
              <a:defRPr sz="2784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35" y="5044186"/>
            <a:ext cx="7491471" cy="1023973"/>
          </a:xfrm>
        </p:spPr>
        <p:txBody>
          <a:bodyPr anchor="t">
            <a:normAutofit/>
          </a:bodyPr>
          <a:lstStyle>
            <a:lvl1pPr marL="0" indent="0" algn="l">
              <a:buNone/>
              <a:defRPr sz="179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4640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3pPr>
            <a:lvl4pPr marL="136391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4pPr>
            <a:lvl5pPr marL="181855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5pPr>
            <a:lvl6pPr marL="22731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6pPr>
            <a:lvl7pPr marL="272783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7pPr>
            <a:lvl8pPr marL="318247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8pPr>
            <a:lvl9pPr marL="3637117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54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2197" y="749663"/>
            <a:ext cx="456049" cy="581527"/>
          </a:xfrm>
          <a:prstGeom prst="rect">
            <a:avLst/>
          </a:prstGeom>
        </p:spPr>
        <p:txBody>
          <a:bodyPr vert="horz" lIns="90932" tIns="45466" rIns="90932" bIns="4546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55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65646" y="2863501"/>
            <a:ext cx="456049" cy="581527"/>
          </a:xfrm>
          <a:prstGeom prst="rect">
            <a:avLst/>
          </a:prstGeom>
        </p:spPr>
        <p:txBody>
          <a:bodyPr vert="horz" lIns="90932" tIns="45466" rIns="90932" bIns="4546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55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29" y="592707"/>
            <a:ext cx="6954742" cy="2828567"/>
          </a:xfrm>
        </p:spPr>
        <p:txBody>
          <a:bodyPr anchor="ctr">
            <a:normAutofit/>
          </a:bodyPr>
          <a:lstStyle>
            <a:lvl1pPr algn="l">
              <a:defRPr sz="2784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6074" y="3864610"/>
            <a:ext cx="7491470" cy="1047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98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74" y="4912418"/>
            <a:ext cx="7491470" cy="1155741"/>
          </a:xfrm>
        </p:spPr>
        <p:txBody>
          <a:bodyPr anchor="t">
            <a:normAutofit/>
          </a:bodyPr>
          <a:lstStyle>
            <a:lvl1pPr marL="0" indent="0" algn="l">
              <a:buNone/>
              <a:defRPr sz="159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4640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3pPr>
            <a:lvl4pPr marL="136391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4pPr>
            <a:lvl5pPr marL="181855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5pPr>
            <a:lvl6pPr marL="22731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6pPr>
            <a:lvl7pPr marL="272783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7pPr>
            <a:lvl8pPr marL="318247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8pPr>
            <a:lvl9pPr marL="3637117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58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3" y="592707"/>
            <a:ext cx="7490608" cy="27414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84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6073" y="3662481"/>
            <a:ext cx="7490608" cy="10434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87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74" y="4705934"/>
            <a:ext cx="7490607" cy="1362226"/>
          </a:xfrm>
        </p:spPr>
        <p:txBody>
          <a:bodyPr anchor="t">
            <a:normAutofit/>
          </a:bodyPr>
          <a:lstStyle>
            <a:lvl1pPr marL="0" indent="0" algn="l">
              <a:buNone/>
              <a:defRPr sz="159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4640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3pPr>
            <a:lvl4pPr marL="136391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4pPr>
            <a:lvl5pPr marL="181855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5pPr>
            <a:lvl6pPr marL="22731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6pPr>
            <a:lvl7pPr marL="272783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7pPr>
            <a:lvl8pPr marL="318247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8pPr>
            <a:lvl9pPr marL="3637117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17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6074" y="592707"/>
            <a:ext cx="7490608" cy="13051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3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3509" y="592707"/>
            <a:ext cx="1773173" cy="547545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075" y="592707"/>
            <a:ext cx="5608514" cy="5475453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9F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68577"/>
            <a:ext cx="3966591" cy="450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68577"/>
            <a:ext cx="3966591" cy="450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40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3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6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038" y="3252528"/>
            <a:ext cx="7489643" cy="1813176"/>
          </a:xfrm>
        </p:spPr>
        <p:txBody>
          <a:bodyPr anchor="b">
            <a:normAutofit/>
          </a:bodyPr>
          <a:lstStyle>
            <a:lvl1pPr algn="r">
              <a:defRPr sz="2784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038" y="5075456"/>
            <a:ext cx="7489643" cy="992704"/>
          </a:xfrm>
        </p:spPr>
        <p:txBody>
          <a:bodyPr anchor="t">
            <a:normAutofit/>
          </a:bodyPr>
          <a:lstStyle>
            <a:lvl1pPr marL="0" indent="0" algn="r">
              <a:buNone/>
              <a:defRPr sz="179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4640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2pPr>
            <a:lvl3pPr marL="909279" indent="0">
              <a:buNone/>
              <a:defRPr sz="1591">
                <a:solidFill>
                  <a:schemeClr val="tx1">
                    <a:tint val="75000"/>
                  </a:schemeClr>
                </a:solidFill>
              </a:defRPr>
            </a:lvl3pPr>
            <a:lvl4pPr marL="136391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4pPr>
            <a:lvl5pPr marL="181855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5pPr>
            <a:lvl6pPr marL="227319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6pPr>
            <a:lvl7pPr marL="272783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7pPr>
            <a:lvl8pPr marL="3182478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8pPr>
            <a:lvl9pPr marL="3637117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3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074" y="2049449"/>
            <a:ext cx="3674837" cy="4008935"/>
          </a:xfrm>
        </p:spPr>
        <p:txBody>
          <a:bodyPr>
            <a:normAutofit/>
          </a:bodyPr>
          <a:lstStyle>
            <a:lvl1pPr>
              <a:defRPr sz="1591"/>
            </a:lvl1pPr>
            <a:lvl2pPr>
              <a:defRPr sz="1392"/>
            </a:lvl2pPr>
            <a:lvl3pPr>
              <a:defRPr sz="1193"/>
            </a:lvl3pPr>
            <a:lvl4pPr>
              <a:defRPr sz="1094"/>
            </a:lvl4pPr>
            <a:lvl5pPr>
              <a:defRPr sz="1094"/>
            </a:lvl5pPr>
            <a:lvl6pPr>
              <a:defRPr sz="1094"/>
            </a:lvl6pPr>
            <a:lvl7pPr>
              <a:defRPr sz="1094"/>
            </a:lvl7pPr>
            <a:lvl8pPr>
              <a:defRPr sz="1094"/>
            </a:lvl8pPr>
            <a:lvl9pPr>
              <a:defRPr sz="109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690" y="2049448"/>
            <a:ext cx="3678991" cy="4008934"/>
          </a:xfrm>
        </p:spPr>
        <p:txBody>
          <a:bodyPr>
            <a:normAutofit/>
          </a:bodyPr>
          <a:lstStyle>
            <a:lvl1pPr>
              <a:defRPr sz="1591"/>
            </a:lvl1pPr>
            <a:lvl2pPr>
              <a:defRPr sz="1392"/>
            </a:lvl2pPr>
            <a:lvl3pPr>
              <a:defRPr sz="1193"/>
            </a:lvl3pPr>
            <a:lvl4pPr>
              <a:defRPr sz="1094"/>
            </a:lvl4pPr>
            <a:lvl5pPr>
              <a:defRPr sz="1094"/>
            </a:lvl5pPr>
            <a:lvl6pPr>
              <a:defRPr sz="1094"/>
            </a:lvl6pPr>
            <a:lvl7pPr>
              <a:defRPr sz="1094"/>
            </a:lvl7pPr>
            <a:lvl8pPr>
              <a:defRPr sz="1094"/>
            </a:lvl8pPr>
            <a:lvl9pPr>
              <a:defRPr sz="109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23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233" y="2049449"/>
            <a:ext cx="3387677" cy="729520"/>
          </a:xfrm>
        </p:spPr>
        <p:txBody>
          <a:bodyPr anchor="b">
            <a:noAutofit/>
          </a:bodyPr>
          <a:lstStyle>
            <a:lvl1pPr marL="0" indent="0">
              <a:buNone/>
              <a:defRPr sz="2188" b="0"/>
            </a:lvl1pPr>
            <a:lvl2pPr marL="454640" indent="0">
              <a:buNone/>
              <a:defRPr sz="1989" b="1"/>
            </a:lvl2pPr>
            <a:lvl3pPr marL="909279" indent="0">
              <a:buNone/>
              <a:defRPr sz="1790" b="1"/>
            </a:lvl3pPr>
            <a:lvl4pPr marL="1363919" indent="0">
              <a:buNone/>
              <a:defRPr sz="1591" b="1"/>
            </a:lvl4pPr>
            <a:lvl5pPr marL="1818559" indent="0">
              <a:buNone/>
              <a:defRPr sz="1591" b="1"/>
            </a:lvl5pPr>
            <a:lvl6pPr marL="2273198" indent="0">
              <a:buNone/>
              <a:defRPr sz="1591" b="1"/>
            </a:lvl6pPr>
            <a:lvl7pPr marL="2727838" indent="0">
              <a:buNone/>
              <a:defRPr sz="1591" b="1"/>
            </a:lvl7pPr>
            <a:lvl8pPr marL="3182478" indent="0">
              <a:buNone/>
              <a:defRPr sz="1591" b="1"/>
            </a:lvl8pPr>
            <a:lvl9pPr marL="3637117" indent="0">
              <a:buNone/>
              <a:defRPr sz="1591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6074" y="2770549"/>
            <a:ext cx="3674837" cy="3297611"/>
          </a:xfrm>
        </p:spPr>
        <p:txBody>
          <a:bodyPr anchor="t">
            <a:normAutofit/>
          </a:bodyPr>
          <a:lstStyle>
            <a:lvl1pPr>
              <a:defRPr sz="1591"/>
            </a:lvl1pPr>
            <a:lvl2pPr>
              <a:defRPr sz="1392"/>
            </a:lvl2pPr>
            <a:lvl3pPr>
              <a:defRPr sz="1193"/>
            </a:lvl3pPr>
            <a:lvl4pPr>
              <a:defRPr sz="1094"/>
            </a:lvl4pPr>
            <a:lvl5pPr>
              <a:defRPr sz="1094"/>
            </a:lvl5pPr>
            <a:lvl6pPr>
              <a:defRPr sz="1094"/>
            </a:lvl6pPr>
            <a:lvl7pPr>
              <a:defRPr sz="1094"/>
            </a:lvl7pPr>
            <a:lvl8pPr>
              <a:defRPr sz="1094"/>
            </a:lvl8pPr>
            <a:lvl9pPr>
              <a:defRPr sz="109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6511" y="2049449"/>
            <a:ext cx="3410171" cy="721101"/>
          </a:xfrm>
        </p:spPr>
        <p:txBody>
          <a:bodyPr anchor="b">
            <a:noAutofit/>
          </a:bodyPr>
          <a:lstStyle>
            <a:lvl1pPr marL="0" indent="0">
              <a:buNone/>
              <a:defRPr sz="2188" b="0"/>
            </a:lvl1pPr>
            <a:lvl2pPr marL="454640" indent="0">
              <a:buNone/>
              <a:defRPr sz="1989" b="1"/>
            </a:lvl2pPr>
            <a:lvl3pPr marL="909279" indent="0">
              <a:buNone/>
              <a:defRPr sz="1790" b="1"/>
            </a:lvl3pPr>
            <a:lvl4pPr marL="1363919" indent="0">
              <a:buNone/>
              <a:defRPr sz="1591" b="1"/>
            </a:lvl4pPr>
            <a:lvl5pPr marL="1818559" indent="0">
              <a:buNone/>
              <a:defRPr sz="1591" b="1"/>
            </a:lvl5pPr>
            <a:lvl6pPr marL="2273198" indent="0">
              <a:buNone/>
              <a:defRPr sz="1591" b="1"/>
            </a:lvl6pPr>
            <a:lvl7pPr marL="2727838" indent="0">
              <a:buNone/>
              <a:defRPr sz="1591" b="1"/>
            </a:lvl7pPr>
            <a:lvl8pPr marL="3182478" indent="0">
              <a:buNone/>
              <a:defRPr sz="1591" b="1"/>
            </a:lvl8pPr>
            <a:lvl9pPr marL="3637117" indent="0">
              <a:buNone/>
              <a:defRPr sz="1591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6306" y="2770549"/>
            <a:ext cx="3691238" cy="3297611"/>
          </a:xfrm>
        </p:spPr>
        <p:txBody>
          <a:bodyPr anchor="t">
            <a:normAutofit/>
          </a:bodyPr>
          <a:lstStyle>
            <a:lvl1pPr>
              <a:defRPr sz="1591"/>
            </a:lvl1pPr>
            <a:lvl2pPr>
              <a:defRPr sz="1392"/>
            </a:lvl2pPr>
            <a:lvl3pPr>
              <a:defRPr sz="1193"/>
            </a:lvl3pPr>
            <a:lvl4pPr>
              <a:defRPr sz="1094"/>
            </a:lvl4pPr>
            <a:lvl5pPr>
              <a:defRPr sz="1094"/>
            </a:lvl5pPr>
            <a:lvl6pPr>
              <a:defRPr sz="1094"/>
            </a:lvl6pPr>
            <a:lvl7pPr>
              <a:defRPr sz="1094"/>
            </a:lvl7pPr>
            <a:lvl8pPr>
              <a:defRPr sz="1094"/>
            </a:lvl8pPr>
            <a:lvl9pPr>
              <a:defRPr sz="109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39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8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43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25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4" y="1745178"/>
            <a:ext cx="2721941" cy="1363980"/>
          </a:xfrm>
        </p:spPr>
        <p:txBody>
          <a:bodyPr anchor="b">
            <a:normAutofit/>
          </a:bodyPr>
          <a:lstStyle>
            <a:lvl1pPr algn="l">
              <a:defRPr sz="2188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220" y="592707"/>
            <a:ext cx="4488461" cy="5475452"/>
          </a:xfrm>
        </p:spPr>
        <p:txBody>
          <a:bodyPr anchor="ctr">
            <a:normAutofit/>
          </a:bodyPr>
          <a:lstStyle>
            <a:lvl1pPr>
              <a:defRPr sz="1790"/>
            </a:lvl1pPr>
            <a:lvl2pPr>
              <a:defRPr sz="1591"/>
            </a:lvl2pPr>
            <a:lvl3pPr>
              <a:defRPr sz="1392"/>
            </a:lvl3pPr>
            <a:lvl4pPr>
              <a:defRPr sz="1193"/>
            </a:lvl4pPr>
            <a:lvl5pPr>
              <a:defRPr sz="1094"/>
            </a:lvl5pPr>
            <a:lvl6pPr>
              <a:defRPr sz="1094"/>
            </a:lvl6pPr>
            <a:lvl7pPr>
              <a:defRPr sz="1094"/>
            </a:lvl7pPr>
            <a:lvl8pPr>
              <a:defRPr sz="1094"/>
            </a:lvl8pPr>
            <a:lvl9pPr>
              <a:defRPr sz="1094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074" y="3109158"/>
            <a:ext cx="2721941" cy="1818640"/>
          </a:xfrm>
        </p:spPr>
        <p:txBody>
          <a:bodyPr>
            <a:normAutofit/>
          </a:bodyPr>
          <a:lstStyle>
            <a:lvl1pPr marL="0" indent="0">
              <a:buNone/>
              <a:defRPr sz="1591"/>
            </a:lvl1pPr>
            <a:lvl2pPr marL="454640" indent="0">
              <a:buNone/>
              <a:defRPr sz="1193"/>
            </a:lvl2pPr>
            <a:lvl3pPr marL="909279" indent="0">
              <a:buNone/>
              <a:defRPr sz="994"/>
            </a:lvl3pPr>
            <a:lvl4pPr marL="1363919" indent="0">
              <a:buNone/>
              <a:defRPr sz="895"/>
            </a:lvl4pPr>
            <a:lvl5pPr marL="1818559" indent="0">
              <a:buNone/>
              <a:defRPr sz="895"/>
            </a:lvl5pPr>
            <a:lvl6pPr marL="2273198" indent="0">
              <a:buNone/>
              <a:defRPr sz="895"/>
            </a:lvl6pPr>
            <a:lvl7pPr marL="2727838" indent="0">
              <a:buNone/>
              <a:defRPr sz="895"/>
            </a:lvl7pPr>
            <a:lvl8pPr marL="3182478" indent="0">
              <a:buNone/>
              <a:defRPr sz="895"/>
            </a:lvl8pPr>
            <a:lvl9pPr marL="3637117" indent="0">
              <a:buNone/>
              <a:defRPr sz="89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16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4" y="1887723"/>
            <a:ext cx="4411515" cy="1363980"/>
          </a:xfrm>
        </p:spPr>
        <p:txBody>
          <a:bodyPr anchor="b">
            <a:normAutofit/>
          </a:bodyPr>
          <a:lstStyle>
            <a:lvl1pPr algn="l">
              <a:defRPr sz="2387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0122" y="-18186"/>
            <a:ext cx="2493117" cy="6865366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91"/>
            </a:lvl1pPr>
            <a:lvl2pPr marL="454640" indent="0">
              <a:buNone/>
              <a:defRPr sz="1591"/>
            </a:lvl2pPr>
            <a:lvl3pPr marL="909279" indent="0">
              <a:buNone/>
              <a:defRPr sz="1591"/>
            </a:lvl3pPr>
            <a:lvl4pPr marL="1363919" indent="0">
              <a:buNone/>
              <a:defRPr sz="1591"/>
            </a:lvl4pPr>
            <a:lvl5pPr marL="1818559" indent="0">
              <a:buNone/>
              <a:defRPr sz="1591"/>
            </a:lvl5pPr>
            <a:lvl6pPr marL="2273198" indent="0">
              <a:buNone/>
              <a:defRPr sz="1591"/>
            </a:lvl6pPr>
            <a:lvl7pPr marL="2727838" indent="0">
              <a:buNone/>
              <a:defRPr sz="1591"/>
            </a:lvl7pPr>
            <a:lvl8pPr marL="3182478" indent="0">
              <a:buNone/>
              <a:defRPr sz="1591"/>
            </a:lvl8pPr>
            <a:lvl9pPr marL="3637117" indent="0">
              <a:buNone/>
              <a:defRPr sz="1591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048" y="3251703"/>
            <a:ext cx="4411515" cy="1818640"/>
          </a:xfrm>
        </p:spPr>
        <p:txBody>
          <a:bodyPr>
            <a:normAutofit/>
          </a:bodyPr>
          <a:lstStyle>
            <a:lvl1pPr marL="0" indent="0">
              <a:buNone/>
              <a:defRPr sz="1591"/>
            </a:lvl1pPr>
            <a:lvl2pPr marL="454640" indent="0">
              <a:buNone/>
              <a:defRPr sz="1193"/>
            </a:lvl2pPr>
            <a:lvl3pPr marL="909279" indent="0">
              <a:buNone/>
              <a:defRPr sz="994"/>
            </a:lvl3pPr>
            <a:lvl4pPr marL="1363919" indent="0">
              <a:buNone/>
              <a:defRPr sz="895"/>
            </a:lvl4pPr>
            <a:lvl5pPr marL="1818559" indent="0">
              <a:buNone/>
              <a:defRPr sz="895"/>
            </a:lvl5pPr>
            <a:lvl6pPr marL="2273198" indent="0">
              <a:buNone/>
              <a:defRPr sz="895"/>
            </a:lvl6pPr>
            <a:lvl7pPr marL="2727838" indent="0">
              <a:buNone/>
              <a:defRPr sz="895"/>
            </a:lvl7pPr>
            <a:lvl8pPr marL="3182478" indent="0">
              <a:buNone/>
              <a:defRPr sz="895"/>
            </a:lvl8pPr>
            <a:lvl9pPr marL="3637117" indent="0">
              <a:buNone/>
              <a:defRPr sz="89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11083" y="6147003"/>
            <a:ext cx="716506" cy="36309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6075" y="6147003"/>
            <a:ext cx="3695008" cy="363097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973" y="6147003"/>
            <a:ext cx="304338" cy="327421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3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074" y="592707"/>
            <a:ext cx="7490608" cy="130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075" y="2049449"/>
            <a:ext cx="7490607" cy="4018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3509" y="6143937"/>
            <a:ext cx="1283888" cy="363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075" y="6143937"/>
            <a:ext cx="5608514" cy="363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5210" y="6143937"/>
            <a:ext cx="412334" cy="363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6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422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txStyles>
    <p:titleStyle>
      <a:lvl1pPr algn="l" defTabSz="454640" rtl="0" eaLnBrk="1" latinLnBrk="0" hangingPunct="1">
        <a:spcBef>
          <a:spcPct val="0"/>
        </a:spcBef>
        <a:buNone/>
        <a:defRPr sz="2784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4150" indent="-28415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30000"/>
        <a:buFont typeface="Arial"/>
        <a:buChar char="•"/>
        <a:defRPr sz="179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38789" indent="-28415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30000"/>
        <a:buFont typeface="Arial"/>
        <a:buChar char="•"/>
        <a:defRPr sz="1591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193429" indent="-28415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30000"/>
        <a:buFont typeface="Arial"/>
        <a:buChar char="•"/>
        <a:defRPr sz="1392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34409" indent="-17049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30000"/>
        <a:buFont typeface="Arial"/>
        <a:buChar char="•"/>
        <a:defRPr sz="1392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989049" indent="-17049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30000"/>
        <a:buFont typeface="Arial"/>
        <a:buChar char="•"/>
        <a:defRPr sz="119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00518" indent="-22732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30000"/>
        <a:buFont typeface="Arial"/>
        <a:buChar char="•"/>
        <a:defRPr sz="109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55158" indent="-22732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30000"/>
        <a:buFont typeface="Arial"/>
        <a:buChar char="•"/>
        <a:defRPr sz="109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09798" indent="-22732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30000"/>
        <a:buFont typeface="Arial"/>
        <a:buChar char="•"/>
        <a:defRPr sz="109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64437" indent="-227320" algn="l" defTabSz="454640" rtl="0" eaLnBrk="1" latinLnBrk="0" hangingPunct="1">
        <a:spcBef>
          <a:spcPct val="20000"/>
        </a:spcBef>
        <a:spcAft>
          <a:spcPts val="597"/>
        </a:spcAft>
        <a:buClr>
          <a:schemeClr val="tx1"/>
        </a:buClr>
        <a:buSzPct val="100000"/>
        <a:buFont typeface="Arial"/>
        <a:buChar char="•"/>
        <a:defRPr sz="109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54640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2pPr>
      <a:lvl3pPr marL="909279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19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59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98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6pPr>
      <a:lvl7pPr marL="2727838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7pPr>
      <a:lvl8pPr marL="3182478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8pPr>
      <a:lvl9pPr marL="3637117" algn="l" defTabSz="454640" rtl="0" eaLnBrk="1" latinLnBrk="0" hangingPunct="1">
        <a:defRPr sz="17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666750"/>
            <a:ext cx="8978900" cy="666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/>
              <a:t>Les immunoglobulines (</a:t>
            </a:r>
            <a:r>
              <a:rPr lang="fr-FR" sz="2400" b="1" dirty="0" err="1" smtClean="0"/>
              <a:t>Ig</a:t>
            </a:r>
            <a:r>
              <a:rPr lang="fr-FR" sz="2400" b="1" dirty="0" smtClean="0"/>
              <a:t>) sont des glycoprotéines présentes dans le plasma sanguin, les autres liquides biologiques et les sécrétions.</a:t>
            </a:r>
          </a:p>
          <a:p>
            <a:pPr algn="just">
              <a:lnSpc>
                <a:spcPct val="150000"/>
              </a:lnSpc>
            </a:pPr>
            <a:endParaRPr lang="fr-FR" sz="2400" b="1" dirty="0" smtClean="0"/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Elles sont synthétisées par les plasmocytes en réponse à une substance étrangère.</a:t>
            </a:r>
          </a:p>
          <a:p>
            <a:pPr algn="just">
              <a:lnSpc>
                <a:spcPct val="150000"/>
              </a:lnSpc>
            </a:pPr>
            <a:endParaRPr lang="fr-FR" sz="2400" b="1" dirty="0" smtClean="0"/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Elles sont responsables de l’immunité humorale (activité d’anticorps).</a:t>
            </a:r>
          </a:p>
          <a:p>
            <a:pPr algn="just">
              <a:lnSpc>
                <a:spcPct val="150000"/>
              </a:lnSpc>
            </a:pPr>
            <a:endParaRPr lang="fr-FR" sz="2400" b="1" dirty="0" smtClean="0"/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Elles sont hétérogènes.</a:t>
            </a:r>
          </a:p>
          <a:p>
            <a:pPr algn="just">
              <a:lnSpc>
                <a:spcPct val="150000"/>
              </a:lnSpc>
            </a:pPr>
            <a:endParaRPr lang="fr-FR" sz="2400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730500" y="67330"/>
            <a:ext cx="313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r-F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79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161" y="207795"/>
            <a:ext cx="832040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10" dirty="0">
                <a:solidFill>
                  <a:srgbClr val="FFFF00"/>
                </a:solidFill>
              </a:rPr>
              <a:t>Principales étiologies </a:t>
            </a:r>
            <a:r>
              <a:rPr sz="2800" b="1" spc="-5" dirty="0">
                <a:solidFill>
                  <a:srgbClr val="FFFF00"/>
                </a:solidFill>
              </a:rPr>
              <a:t>des Ig</a:t>
            </a:r>
            <a:r>
              <a:rPr sz="2800" b="1" spc="60" dirty="0">
                <a:solidFill>
                  <a:srgbClr val="FFFF00"/>
                </a:solidFill>
              </a:rPr>
              <a:t> </a:t>
            </a:r>
            <a:r>
              <a:rPr sz="2800" b="1" spc="-10" dirty="0">
                <a:solidFill>
                  <a:srgbClr val="FFFF00"/>
                </a:solidFill>
              </a:rPr>
              <a:t>monoclonales</a:t>
            </a:r>
            <a:endParaRPr sz="28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477659" y="1657350"/>
            <a:ext cx="8640941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Maladies immunoprolifératives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62990">
              <a:lnSpc>
                <a:spcPct val="100000"/>
              </a:lnSpc>
              <a:spcBef>
                <a:spcPts val="5"/>
              </a:spcBef>
              <a:tabLst>
                <a:tab pos="3749040" algn="l"/>
              </a:tabLst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Hématologiques	(malignité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5023" y="2054340"/>
            <a:ext cx="5397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liée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7416" y="2054340"/>
            <a:ext cx="214185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77545" algn="l"/>
              </a:tabLst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au	syndrome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8432" y="2451329"/>
            <a:ext cx="7325359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tumoral ou à la pathogénicité de l’Ig</a:t>
            </a:r>
            <a:r>
              <a:rPr sz="2600" spc="10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monoclonale)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5928" y="2848318"/>
            <a:ext cx="17545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signification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8432" y="2848318"/>
            <a:ext cx="521017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521585" algn="l"/>
                <a:tab pos="4829175" algn="l"/>
              </a:tabLst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Gammapathie	monoclonale	de  indéterminée</a:t>
            </a:r>
            <a:r>
              <a:rPr sz="2600" spc="-2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(MGUS)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621" y="4038575"/>
            <a:ext cx="687324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marR="186055" indent="-196215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Déficits immunitaires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(VIH, greffes de MO,  traitements immunosuppresseurs,</a:t>
            </a:r>
            <a:r>
              <a:rPr sz="2600" spc="3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…)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5F5F5"/>
              </a:buClr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Autres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: infections, maladies</a:t>
            </a:r>
            <a:r>
              <a:rPr sz="2600" spc="7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auto-immunes…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57150"/>
            <a:ext cx="777240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85" marR="5080" indent="-109220" algn="ctr">
              <a:lnSpc>
                <a:spcPct val="100000"/>
              </a:lnSpc>
            </a:pPr>
            <a:r>
              <a:rPr sz="3200" b="1" spc="-10" dirty="0">
                <a:solidFill>
                  <a:srgbClr val="FFFF00"/>
                </a:solidFill>
              </a:rPr>
              <a:t>Critères </a:t>
            </a:r>
            <a:r>
              <a:rPr sz="3200" b="1" spc="-5" dirty="0">
                <a:solidFill>
                  <a:srgbClr val="FFFF00"/>
                </a:solidFill>
              </a:rPr>
              <a:t>de </a:t>
            </a:r>
            <a:r>
              <a:rPr sz="3200" b="1" spc="-10" dirty="0">
                <a:solidFill>
                  <a:srgbClr val="FFFF00"/>
                </a:solidFill>
              </a:rPr>
              <a:t>diagnostic  </a:t>
            </a:r>
            <a:r>
              <a:rPr sz="3200" b="1" spc="-5" dirty="0">
                <a:solidFill>
                  <a:srgbClr val="FFFF00"/>
                </a:solidFill>
              </a:rPr>
              <a:t>d'une Ig</a:t>
            </a:r>
            <a:r>
              <a:rPr sz="3200" b="1" spc="-60" dirty="0">
                <a:solidFill>
                  <a:srgbClr val="FFFF00"/>
                </a:solidFill>
              </a:rPr>
              <a:t> </a:t>
            </a:r>
            <a:r>
              <a:rPr sz="3200" b="1" spc="-10" dirty="0">
                <a:solidFill>
                  <a:srgbClr val="FFFF00"/>
                </a:solidFill>
              </a:rPr>
              <a:t>monoclonale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284617" y="2074417"/>
            <a:ext cx="6780530" cy="358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2600" b="1" spc="-5" dirty="0">
                <a:solidFill>
                  <a:srgbClr val="FD9B03"/>
                </a:solidFill>
                <a:latin typeface="Arial"/>
                <a:cs typeface="Arial"/>
              </a:rPr>
              <a:t>Mono-isotypie :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1 classe </a:t>
            </a:r>
            <a:r>
              <a:rPr sz="2600" b="1" dirty="0">
                <a:solidFill>
                  <a:srgbClr val="F5F5F5"/>
                </a:solidFill>
                <a:latin typeface="Arial"/>
                <a:cs typeface="Arial"/>
              </a:rPr>
              <a:t>de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chaîne</a:t>
            </a:r>
            <a:r>
              <a:rPr sz="2600" b="1" spc="6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H</a:t>
            </a:r>
            <a:endParaRPr sz="2600">
              <a:latin typeface="Arial"/>
              <a:cs typeface="Arial"/>
            </a:endParaRPr>
          </a:p>
          <a:p>
            <a:pPr marL="2758440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1 type de chaîne</a:t>
            </a:r>
            <a:r>
              <a:rPr sz="2600" b="1" spc="-1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2600" b="1" spc="-5" dirty="0">
                <a:solidFill>
                  <a:srgbClr val="FD9B03"/>
                </a:solidFill>
                <a:latin typeface="Arial"/>
                <a:cs typeface="Arial"/>
              </a:rPr>
              <a:t>Charge électrique homogène</a:t>
            </a:r>
            <a:r>
              <a:rPr sz="2600" b="1" spc="15" dirty="0">
                <a:solidFill>
                  <a:srgbClr val="FD9B03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D9B03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208915" marR="5080">
              <a:lnSpc>
                <a:spcPct val="100000"/>
              </a:lnSpc>
              <a:spcBef>
                <a:spcPts val="5"/>
              </a:spcBef>
              <a:tabLst>
                <a:tab pos="1988185" algn="l"/>
                <a:tab pos="3768090" algn="l"/>
                <a:tab pos="4225290" algn="l"/>
              </a:tabLst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migration	restreinte	à	l'électrophorèse  sous forme d’un «pic» ou d’une</a:t>
            </a:r>
            <a:r>
              <a:rPr sz="2600" b="1" spc="7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«bande»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251460">
              <a:lnSpc>
                <a:spcPct val="100000"/>
              </a:lnSpc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Ces deux critères doivent être démontrés  </a:t>
            </a:r>
            <a:r>
              <a:rPr sz="2600" b="1" u="heavy" spc="-5" dirty="0">
                <a:solidFill>
                  <a:srgbClr val="F9FC00"/>
                </a:solidFill>
                <a:latin typeface="Arial"/>
                <a:cs typeface="Arial"/>
              </a:rPr>
              <a:t>simultanément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8891" y="2347467"/>
            <a:ext cx="5986272" cy="2718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0001" y="2371090"/>
            <a:ext cx="119380" cy="28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chemeClr val="bg1"/>
                </a:solidFill>
                <a:latin typeface="Symbol"/>
                <a:cs typeface="Symbol"/>
              </a:rPr>
              <a:t></a:t>
            </a:r>
            <a:endParaRPr sz="1800">
              <a:solidFill>
                <a:schemeClr val="bg1"/>
              </a:solidFill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5019" y="2355596"/>
            <a:ext cx="19026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6095" algn="l"/>
                <a:tab pos="989330" algn="l"/>
                <a:tab pos="1459865" algn="l"/>
              </a:tabLst>
            </a:pPr>
            <a:r>
              <a:rPr sz="2000" spc="-5" dirty="0">
                <a:solidFill>
                  <a:schemeClr val="bg1"/>
                </a:solidFill>
                <a:latin typeface="Symbol"/>
                <a:cs typeface="Symbol"/>
              </a:rPr>
              <a:t></a:t>
            </a:r>
            <a:r>
              <a:rPr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chemeClr val="bg1"/>
                </a:solidFill>
                <a:latin typeface="Symbol"/>
                <a:cs typeface="Symbol"/>
              </a:rPr>
              <a:t></a:t>
            </a:r>
            <a:r>
              <a:rPr sz="2000" spc="-5" dirty="0">
                <a:solidFill>
                  <a:schemeClr val="bg1"/>
                </a:solidFill>
                <a:latin typeface="Symbol"/>
                <a:cs typeface="Symbol"/>
              </a:rPr>
              <a:t>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chemeClr val="bg1"/>
                </a:solidFill>
                <a:latin typeface="Symbol"/>
                <a:cs typeface="Symbol"/>
              </a:rPr>
              <a:t></a:t>
            </a:r>
            <a:r>
              <a:rPr sz="2000" spc="-5" dirty="0">
                <a:solidFill>
                  <a:schemeClr val="bg1"/>
                </a:solidFill>
                <a:latin typeface="Symbol"/>
                <a:cs typeface="Symbol"/>
              </a:rPr>
              <a:t></a:t>
            </a:r>
            <a:r>
              <a:rPr sz="20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7163" y="2156967"/>
            <a:ext cx="76200" cy="438150"/>
          </a:xfrm>
          <a:custGeom>
            <a:avLst/>
            <a:gdLst/>
            <a:ahLst/>
            <a:cxnLst/>
            <a:rect l="l" t="t" r="r" b="b"/>
            <a:pathLst>
              <a:path w="76200" h="438150">
                <a:moveTo>
                  <a:pt x="76200" y="361950"/>
                </a:moveTo>
                <a:lnTo>
                  <a:pt x="0" y="361950"/>
                </a:lnTo>
                <a:lnTo>
                  <a:pt x="32004" y="425958"/>
                </a:lnTo>
                <a:lnTo>
                  <a:pt x="32004" y="374904"/>
                </a:lnTo>
                <a:lnTo>
                  <a:pt x="44196" y="374904"/>
                </a:lnTo>
                <a:lnTo>
                  <a:pt x="44196" y="425957"/>
                </a:lnTo>
                <a:lnTo>
                  <a:pt x="76200" y="361950"/>
                </a:lnTo>
                <a:close/>
              </a:path>
              <a:path w="76200" h="438150">
                <a:moveTo>
                  <a:pt x="44196" y="361950"/>
                </a:moveTo>
                <a:lnTo>
                  <a:pt x="44196" y="0"/>
                </a:lnTo>
                <a:lnTo>
                  <a:pt x="32004" y="0"/>
                </a:lnTo>
                <a:lnTo>
                  <a:pt x="32004" y="361950"/>
                </a:lnTo>
                <a:lnTo>
                  <a:pt x="44196" y="361950"/>
                </a:lnTo>
                <a:close/>
              </a:path>
              <a:path w="76200" h="438150">
                <a:moveTo>
                  <a:pt x="44196" y="425957"/>
                </a:moveTo>
                <a:lnTo>
                  <a:pt x="44196" y="374904"/>
                </a:lnTo>
                <a:lnTo>
                  <a:pt x="32004" y="374904"/>
                </a:lnTo>
                <a:lnTo>
                  <a:pt x="32004" y="425958"/>
                </a:lnTo>
                <a:lnTo>
                  <a:pt x="38100" y="438150"/>
                </a:lnTo>
                <a:lnTo>
                  <a:pt x="44196" y="425957"/>
                </a:lnTo>
                <a:close/>
              </a:path>
            </a:pathLst>
          </a:custGeom>
          <a:solidFill>
            <a:srgbClr val="FB0228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3961" y="1676145"/>
            <a:ext cx="1061085" cy="405880"/>
          </a:xfrm>
          <a:prstGeom prst="rect">
            <a:avLst/>
          </a:prstGeom>
          <a:solidFill>
            <a:srgbClr val="010168"/>
          </a:solidFill>
          <a:ln w="12700">
            <a:solidFill>
              <a:srgbClr val="FB0228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400" b="1" spc="-5" dirty="0">
                <a:solidFill>
                  <a:schemeClr val="bg1"/>
                </a:solidFill>
                <a:latin typeface="Arial"/>
                <a:cs typeface="Arial"/>
              </a:rPr>
              <a:t>Dépot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7113" y="2784094"/>
            <a:ext cx="449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SN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5482" y="3850894"/>
            <a:ext cx="43243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bg1"/>
                </a:solidFill>
                <a:latin typeface="Arial"/>
                <a:cs typeface="Arial"/>
              </a:rPr>
              <a:t>SP</a:t>
            </a:r>
            <a:endParaRPr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90759" y="4539741"/>
            <a:ext cx="421005" cy="1276350"/>
          </a:xfrm>
          <a:custGeom>
            <a:avLst/>
            <a:gdLst/>
            <a:ahLst/>
            <a:cxnLst/>
            <a:rect l="l" t="t" r="r" b="b"/>
            <a:pathLst>
              <a:path w="421004" h="1276350">
                <a:moveTo>
                  <a:pt x="420624" y="319278"/>
                </a:moveTo>
                <a:lnTo>
                  <a:pt x="210312" y="0"/>
                </a:lnTo>
                <a:lnTo>
                  <a:pt x="0" y="319278"/>
                </a:lnTo>
                <a:lnTo>
                  <a:pt x="105156" y="319278"/>
                </a:lnTo>
                <a:lnTo>
                  <a:pt x="105156" y="1276350"/>
                </a:lnTo>
                <a:lnTo>
                  <a:pt x="315468" y="1276350"/>
                </a:lnTo>
                <a:lnTo>
                  <a:pt x="315468" y="319278"/>
                </a:lnTo>
                <a:lnTo>
                  <a:pt x="420624" y="319278"/>
                </a:lnTo>
                <a:close/>
              </a:path>
            </a:pathLst>
          </a:custGeom>
          <a:solidFill>
            <a:srgbClr val="F9FC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0759" y="4539741"/>
            <a:ext cx="421005" cy="1276350"/>
          </a:xfrm>
          <a:custGeom>
            <a:avLst/>
            <a:gdLst/>
            <a:ahLst/>
            <a:cxnLst/>
            <a:rect l="l" t="t" r="r" b="b"/>
            <a:pathLst>
              <a:path w="421004" h="1276350">
                <a:moveTo>
                  <a:pt x="0" y="319278"/>
                </a:moveTo>
                <a:lnTo>
                  <a:pt x="105156" y="319278"/>
                </a:lnTo>
                <a:lnTo>
                  <a:pt x="105156" y="1276350"/>
                </a:lnTo>
                <a:lnTo>
                  <a:pt x="315468" y="1276350"/>
                </a:lnTo>
                <a:lnTo>
                  <a:pt x="315468" y="319278"/>
                </a:lnTo>
                <a:lnTo>
                  <a:pt x="420624" y="319278"/>
                </a:lnTo>
                <a:lnTo>
                  <a:pt x="210312" y="0"/>
                </a:lnTo>
                <a:lnTo>
                  <a:pt x="0" y="319278"/>
                </a:lnTo>
                <a:close/>
              </a:path>
            </a:pathLst>
          </a:custGeom>
          <a:ln w="12700">
            <a:solidFill>
              <a:srgbClr val="FB0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68853" y="5992114"/>
            <a:ext cx="1211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5F5F5"/>
                </a:solidFill>
                <a:latin typeface="Arial"/>
                <a:cs typeface="Arial"/>
              </a:rPr>
              <a:t>Pic</a:t>
            </a:r>
            <a:r>
              <a:rPr sz="2400" spc="-10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5F5F5"/>
                </a:solidFill>
                <a:latin typeface="Arial"/>
                <a:cs typeface="Arial"/>
              </a:rPr>
              <a:t>étroit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-1689100" y="-261570"/>
            <a:ext cx="9995782" cy="1028229"/>
          </a:xfrm>
          <a:prstGeom prst="rect">
            <a:avLst/>
          </a:prstGeom>
        </p:spPr>
        <p:txBody>
          <a:bodyPr vert="horz" wrap="square" lIns="0" tIns="530605" rIns="0" bIns="0" rtlCol="0">
            <a:spAutoFit/>
          </a:bodyPr>
          <a:lstStyle/>
          <a:p>
            <a:pPr marL="2285365" algn="ctr">
              <a:lnSpc>
                <a:spcPct val="100000"/>
              </a:lnSpc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Homogénéité de</a:t>
            </a:r>
            <a:r>
              <a:rPr sz="3200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charge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9027" y="0"/>
            <a:ext cx="5826264" cy="681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28495" y="622046"/>
            <a:ext cx="53530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9FC00"/>
                </a:solidFill>
                <a:latin typeface="Arial"/>
                <a:cs typeface="Arial"/>
              </a:rPr>
              <a:t>EPP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7936" y="2374646"/>
            <a:ext cx="187452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2000" b="1" spc="-5" dirty="0">
                <a:solidFill>
                  <a:srgbClr val="F9FC00"/>
                </a:solidFill>
                <a:latin typeface="Arial"/>
                <a:cs typeface="Arial"/>
              </a:rPr>
              <a:t>Immuno-  Electrophorèse  </a:t>
            </a:r>
            <a:r>
              <a:rPr sz="2000" b="1" spc="-10" dirty="0">
                <a:solidFill>
                  <a:srgbClr val="F9FC00"/>
                </a:solidFill>
                <a:latin typeface="Arial"/>
                <a:cs typeface="Arial"/>
              </a:rPr>
              <a:t>(IEP)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5125" y="6405117"/>
            <a:ext cx="344805" cy="410209"/>
          </a:xfrm>
          <a:prstGeom prst="rect">
            <a:avLst/>
          </a:prstGeom>
          <a:ln w="12700">
            <a:solidFill>
              <a:srgbClr val="FB022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2000" b="1" spc="-5" dirty="0"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7233" y="6405117"/>
            <a:ext cx="281305" cy="410209"/>
          </a:xfrm>
          <a:prstGeom prst="rect">
            <a:avLst/>
          </a:prstGeom>
          <a:ln w="12700">
            <a:solidFill>
              <a:srgbClr val="FB022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10"/>
              </a:spcBef>
            </a:pPr>
            <a:r>
              <a:rPr sz="2000" b="1" spc="-5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598" y="1628139"/>
            <a:ext cx="3878579" cy="3305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02111" y="1647190"/>
            <a:ext cx="3855720" cy="3289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86775" y="1417066"/>
            <a:ext cx="405130" cy="532130"/>
          </a:xfrm>
          <a:prstGeom prst="rect">
            <a:avLst/>
          </a:prstGeom>
          <a:solidFill>
            <a:srgbClr val="010168"/>
          </a:solidFill>
          <a:ln w="12700">
            <a:solidFill>
              <a:srgbClr val="FB0228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800" dirty="0">
                <a:solidFill>
                  <a:srgbClr val="F5F5F5"/>
                </a:solidFill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30970" y="4617465"/>
            <a:ext cx="316230" cy="532130"/>
          </a:xfrm>
          <a:prstGeom prst="rect">
            <a:avLst/>
          </a:prstGeom>
          <a:solidFill>
            <a:srgbClr val="010168"/>
          </a:solidFill>
          <a:ln w="12700">
            <a:solidFill>
              <a:srgbClr val="FB0228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2800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645308" y="-140673"/>
            <a:ext cx="7490608" cy="753026"/>
          </a:xfrm>
          <a:prstGeom prst="rect">
            <a:avLst/>
          </a:prstGeom>
        </p:spPr>
        <p:txBody>
          <a:bodyPr vert="horz" wrap="square" lIns="0" tIns="319023" rIns="0" bIns="0" rtlCol="0">
            <a:spAutoFit/>
          </a:bodyPr>
          <a:lstStyle/>
          <a:p>
            <a:pPr marL="2601595" algn="ctr">
              <a:lnSpc>
                <a:spcPct val="100000"/>
              </a:lnSpc>
            </a:pPr>
            <a:r>
              <a:rPr sz="2800" b="1" spc="-10" dirty="0">
                <a:solidFill>
                  <a:srgbClr val="FFFF00"/>
                </a:solidFill>
              </a:rPr>
              <a:t>Immunofixation</a:t>
            </a:r>
            <a:endParaRPr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950" y="196354"/>
            <a:ext cx="63252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00"/>
                </a:solidFill>
              </a:rPr>
              <a:t>Ig </a:t>
            </a:r>
            <a:r>
              <a:rPr sz="2800" b="1" spc="-5" dirty="0">
                <a:solidFill>
                  <a:srgbClr val="FFFF00"/>
                </a:solidFill>
              </a:rPr>
              <a:t>monoclonales</a:t>
            </a:r>
            <a:r>
              <a:rPr sz="2800" b="1" spc="-90" dirty="0">
                <a:solidFill>
                  <a:srgbClr val="FFFF00"/>
                </a:solidFill>
              </a:rPr>
              <a:t> </a:t>
            </a:r>
            <a:r>
              <a:rPr sz="2800" b="1" dirty="0">
                <a:solidFill>
                  <a:srgbClr val="FFFF00"/>
                </a:solidFill>
              </a:rPr>
              <a:t>pathogènes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611" y="1611121"/>
            <a:ext cx="404749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  <a:tab pos="1873250" algn="l"/>
                <a:tab pos="3898265" algn="l"/>
              </a:tabLst>
            </a:pP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Activit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é</a:t>
            </a:r>
            <a:r>
              <a:rPr sz="3200" b="1" dirty="0">
                <a:solidFill>
                  <a:srgbClr val="FD9B03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anticorp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D9B03"/>
                </a:solidFill>
                <a:latin typeface="Arial"/>
                <a:cs typeface="Arial"/>
              </a:rPr>
              <a:t>	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3084" y="1687321"/>
            <a:ext cx="45389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50010" algn="l"/>
                <a:tab pos="2651125" algn="l"/>
              </a:tabLst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anti-IgG	(activité	rhumatoïde),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212" y="2101862"/>
            <a:ext cx="65462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7985" algn="l"/>
                <a:tab pos="2400300" algn="l"/>
                <a:tab pos="4411345" algn="l"/>
                <a:tab pos="5099050" algn="l"/>
              </a:tabLst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antigènes	des	érythrocytes	(Ii),	antigènes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8748" y="2101862"/>
            <a:ext cx="18338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9280" algn="l"/>
              </a:tabLst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du	système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212" y="2498102"/>
            <a:ext cx="67360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nerveux périphérique (MAG, gangliosides,</a:t>
            </a:r>
            <a:r>
              <a:rPr sz="2600" spc="9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…)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611" y="3289045"/>
            <a:ext cx="633984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  <a:tab pos="2433320" algn="l"/>
                <a:tab pos="6191250" algn="l"/>
              </a:tabLst>
            </a:pP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Propriété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D9B03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physicochimique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FD9B03"/>
                </a:solidFill>
                <a:latin typeface="Arial"/>
                <a:cs typeface="Arial"/>
              </a:rPr>
              <a:t>	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1195" y="3365245"/>
            <a:ext cx="223075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cryoglobulines,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387" y="3779786"/>
            <a:ext cx="8649335" cy="2261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ct val="100000"/>
              </a:lnSpc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chaînes légères précipitant dans les</a:t>
            </a:r>
            <a:r>
              <a:rPr sz="2600" spc="10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tissus…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96520" marR="5080" indent="-83820" algn="just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Complications survenant fréquemment sans  syndrome tumoral 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patent </a:t>
            </a: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(MGUS 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ou </a:t>
            </a: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stade  précoce </a:t>
            </a:r>
            <a:r>
              <a:rPr sz="3200" b="1" spc="-5" dirty="0">
                <a:solidFill>
                  <a:srgbClr val="FD9B03"/>
                </a:solidFill>
                <a:latin typeface="Arial"/>
                <a:cs typeface="Arial"/>
              </a:rPr>
              <a:t>d'une </a:t>
            </a: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maladie</a:t>
            </a:r>
            <a:r>
              <a:rPr sz="3200" b="1" spc="45" dirty="0">
                <a:solidFill>
                  <a:srgbClr val="FD9B0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D9B03"/>
                </a:solidFill>
                <a:latin typeface="Arial"/>
                <a:cs typeface="Arial"/>
              </a:rPr>
              <a:t>immunoproliférative)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900" y="142059"/>
            <a:ext cx="4091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MÉTHODES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D’ÉTUDE DES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8" y="923511"/>
            <a:ext cx="9093232" cy="3789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Dosage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Quantification immunochimique</a:t>
            </a:r>
          </a:p>
          <a:p>
            <a:pPr>
              <a:lnSpc>
                <a:spcPct val="150000"/>
              </a:lnSpc>
            </a:pPr>
            <a:r>
              <a:rPr lang="fr-FR" b="1" dirty="0" err="1"/>
              <a:t>Immunonéphélémétrie</a:t>
            </a:r>
            <a:r>
              <a:rPr lang="fr-FR" b="1" dirty="0"/>
              <a:t> ou </a:t>
            </a:r>
            <a:r>
              <a:rPr lang="fr-FR" b="1" dirty="0" err="1"/>
              <a:t>immunoturbidimétrie</a:t>
            </a:r>
            <a:r>
              <a:rPr lang="fr-FR" b="1" dirty="0"/>
              <a:t>.</a:t>
            </a:r>
          </a:p>
          <a:p>
            <a:pPr>
              <a:lnSpc>
                <a:spcPct val="150000"/>
              </a:lnSpc>
            </a:pPr>
            <a:endParaRPr lang="fr-FR" b="1" dirty="0"/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Electrophorèse des protéines sériques</a:t>
            </a:r>
          </a:p>
          <a:p>
            <a:pPr>
              <a:lnSpc>
                <a:spcPct val="150000"/>
              </a:lnSpc>
            </a:pPr>
            <a:r>
              <a:rPr lang="fr-FR" b="1" dirty="0"/>
              <a:t>Zone diffuse de migration dans les </a:t>
            </a:r>
            <a:r>
              <a:rPr lang="fr-FR" b="1" dirty="0" err="1"/>
              <a:t>gamma-globulines</a:t>
            </a:r>
            <a:r>
              <a:rPr lang="fr-FR" b="1" dirty="0"/>
              <a:t>, (débordant parfois en bêta)</a:t>
            </a:r>
          </a:p>
          <a:p>
            <a:pPr>
              <a:lnSpc>
                <a:spcPct val="150000"/>
              </a:lnSpc>
            </a:pPr>
            <a:r>
              <a:rPr lang="fr-FR" b="1" dirty="0">
                <a:sym typeface="Wingdings" pitchFamily="2" charset="2"/>
              </a:rPr>
              <a:t></a:t>
            </a:r>
            <a:r>
              <a:rPr lang="fr-FR" b="1" dirty="0"/>
              <a:t>reflet de l’hétérogénéité des immunoglobulines et donc de leur synthèse polyclonale.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16" y="4401156"/>
            <a:ext cx="2273284" cy="96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75589" y="4409860"/>
            <a:ext cx="2844027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Sérum pathologique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fr-F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Sérum normal            </a:t>
            </a:r>
            <a:r>
              <a:rPr lang="fr-FR" b="1" dirty="0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536" y="5964061"/>
            <a:ext cx="3908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Permet de repérer des anomalies</a:t>
            </a:r>
          </a:p>
          <a:p>
            <a:pPr algn="ctr"/>
            <a:r>
              <a:rPr lang="fr-FR" b="1" dirty="0"/>
              <a:t>sur la piste de migration.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5844382" y="5612225"/>
            <a:ext cx="426247" cy="1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02300" y="4404526"/>
            <a:ext cx="710411" cy="994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6291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791" y="1065593"/>
            <a:ext cx="8892809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Immunofixation:</a:t>
            </a:r>
          </a:p>
          <a:p>
            <a:r>
              <a:rPr lang="fr-FR" sz="1790" b="1" dirty="0"/>
              <a:t>Permet la caractérisation des chaînes lourdes et des chaînes légères d’une </a:t>
            </a:r>
            <a:r>
              <a:rPr lang="fr-FR" sz="1790" b="1" dirty="0" err="1"/>
              <a:t>Ig</a:t>
            </a:r>
            <a:r>
              <a:rPr lang="fr-FR" sz="1790" b="1" dirty="0"/>
              <a:t> .</a:t>
            </a:r>
            <a:endParaRPr lang="fr-FR" sz="179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26" y="3722539"/>
            <a:ext cx="2912686" cy="21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88712" y="5955356"/>
            <a:ext cx="1704971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dirty="0"/>
              <a:t>Sérum normal</a:t>
            </a:r>
            <a:endParaRPr lang="fr-FR" sz="179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8670" y="3651498"/>
            <a:ext cx="2912686" cy="22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411793" y="5884315"/>
            <a:ext cx="2770604" cy="63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dirty="0"/>
              <a:t>Sérum pathologique </a:t>
            </a:r>
            <a:r>
              <a:rPr lang="fr-FR" sz="1790" b="1" dirty="0" err="1"/>
              <a:t>IgG</a:t>
            </a:r>
            <a:r>
              <a:rPr lang="fr-FR" sz="1790" b="1" dirty="0"/>
              <a:t> K</a:t>
            </a:r>
            <a:endParaRPr lang="fr-FR" sz="179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9711" y="2131210"/>
            <a:ext cx="2481686" cy="63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43523" y="2202251"/>
            <a:ext cx="2434325" cy="65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vers le bas 9"/>
          <p:cNvSpPr/>
          <p:nvPr/>
        </p:nvSpPr>
        <p:spPr>
          <a:xfrm>
            <a:off x="6548452" y="2912662"/>
            <a:ext cx="142082" cy="6393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sp>
        <p:nvSpPr>
          <p:cNvPr id="11" name="Flèche vers le bas 10"/>
          <p:cNvSpPr/>
          <p:nvPr/>
        </p:nvSpPr>
        <p:spPr>
          <a:xfrm>
            <a:off x="2570149" y="2912662"/>
            <a:ext cx="142082" cy="63937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sp>
        <p:nvSpPr>
          <p:cNvPr id="12" name="Rectangle 11"/>
          <p:cNvSpPr/>
          <p:nvPr/>
        </p:nvSpPr>
        <p:spPr>
          <a:xfrm>
            <a:off x="2144515" y="142059"/>
            <a:ext cx="4091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MÉTHODES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D’ÉTUDE DES </a:t>
            </a:r>
            <a:r>
              <a:rPr lang="fr-F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1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100" y="142059"/>
            <a:ext cx="5004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DYSGLOBULINÉMIES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8" y="1076021"/>
            <a:ext cx="6322644" cy="4223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A. Les </a:t>
            </a:r>
            <a:r>
              <a:rPr lang="fr-FR" b="1" dirty="0" err="1">
                <a:solidFill>
                  <a:srgbClr val="FF0000"/>
                </a:solidFill>
              </a:rPr>
              <a:t>Hypogammaglobulinémies</a:t>
            </a:r>
            <a:endParaRPr lang="fr-F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 smtClean="0"/>
              <a:t>1- </a:t>
            </a:r>
            <a:r>
              <a:rPr lang="fr-FR" b="1" dirty="0" err="1"/>
              <a:t>Hypogammaglobulinémies</a:t>
            </a:r>
            <a:r>
              <a:rPr lang="fr-FR" b="1" dirty="0"/>
              <a:t> physiologiques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2- </a:t>
            </a:r>
            <a:r>
              <a:rPr lang="fr-FR" b="1" dirty="0" err="1"/>
              <a:t>Hypogammaglobulinémies</a:t>
            </a:r>
            <a:r>
              <a:rPr lang="fr-FR" b="1" dirty="0"/>
              <a:t> pathologiques</a:t>
            </a:r>
          </a:p>
          <a:p>
            <a:pPr lvl="3"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déficit primitif</a:t>
            </a:r>
          </a:p>
          <a:p>
            <a:pPr lvl="3"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déficit acquis</a:t>
            </a:r>
          </a:p>
          <a:p>
            <a:pPr>
              <a:lnSpc>
                <a:spcPct val="150000"/>
              </a:lnSpc>
            </a:pPr>
            <a:endParaRPr lang="fr-FR" b="1" dirty="0"/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Les </a:t>
            </a:r>
            <a:r>
              <a:rPr lang="fr-F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Hypergammaglobulinémies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polyclonales</a:t>
            </a:r>
          </a:p>
          <a:p>
            <a:pPr>
              <a:lnSpc>
                <a:spcPct val="150000"/>
              </a:lnSpc>
            </a:pPr>
            <a:r>
              <a:rPr lang="fr-FR" b="1" dirty="0"/>
              <a:t>	1- Caractéristiques</a:t>
            </a:r>
          </a:p>
          <a:p>
            <a:pPr>
              <a:lnSpc>
                <a:spcPct val="150000"/>
              </a:lnSpc>
            </a:pPr>
            <a:r>
              <a:rPr lang="fr-FR" b="1" dirty="0"/>
              <a:t>	2- Situations pathologiques</a:t>
            </a:r>
          </a:p>
          <a:p>
            <a:pPr>
              <a:lnSpc>
                <a:spcPct val="150000"/>
              </a:lnSpc>
            </a:pPr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336" y="1076021"/>
            <a:ext cx="3200400" cy="263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2336" y="3836196"/>
            <a:ext cx="3220474" cy="277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25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668" y="4830772"/>
            <a:ext cx="9093232" cy="1989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68" y="497264"/>
            <a:ext cx="7743482" cy="202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Les </a:t>
            </a:r>
            <a:r>
              <a:rPr lang="fr-FR" sz="179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Dysglobulinémies</a:t>
            </a:r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monoclonales:</a:t>
            </a:r>
          </a:p>
          <a:p>
            <a:r>
              <a:rPr lang="fr-FR" sz="1790" b="1" dirty="0"/>
              <a:t>	1- Caractéristiques</a:t>
            </a:r>
          </a:p>
          <a:p>
            <a:pPr lvl="3">
              <a:buBlip>
                <a:blip r:embed="rId2"/>
              </a:buBlip>
            </a:pPr>
            <a:r>
              <a:rPr lang="fr-FR" sz="1790" b="1" dirty="0"/>
              <a:t> Définition d’une gammapathie monoclonale</a:t>
            </a:r>
          </a:p>
          <a:p>
            <a:pPr lvl="3">
              <a:buBlip>
                <a:blip r:embed="rId2"/>
              </a:buBlip>
            </a:pPr>
            <a:r>
              <a:rPr lang="fr-FR" sz="1790" b="1" dirty="0"/>
              <a:t> Nature de l’</a:t>
            </a:r>
            <a:r>
              <a:rPr lang="fr-FR" sz="1790" b="1" dirty="0" err="1"/>
              <a:t>Ig</a:t>
            </a:r>
            <a:r>
              <a:rPr lang="fr-FR" sz="1790" b="1" dirty="0"/>
              <a:t> monoclonale</a:t>
            </a:r>
          </a:p>
          <a:p>
            <a:r>
              <a:rPr lang="fr-FR" sz="1790" b="1" dirty="0"/>
              <a:t>	2- Analyse de l’</a:t>
            </a:r>
            <a:r>
              <a:rPr lang="fr-FR" sz="1790" b="1" dirty="0" err="1"/>
              <a:t>Ig</a:t>
            </a:r>
            <a:r>
              <a:rPr lang="fr-FR" sz="1790" b="1" dirty="0"/>
              <a:t> monoclonale</a:t>
            </a:r>
          </a:p>
          <a:p>
            <a:pPr lvl="3">
              <a:buBlip>
                <a:blip r:embed="rId2"/>
              </a:buBlip>
            </a:pPr>
            <a:r>
              <a:rPr lang="fr-FR" sz="1790" b="1" dirty="0"/>
              <a:t> Mise en évidence de l’</a:t>
            </a:r>
            <a:r>
              <a:rPr lang="fr-FR" sz="1790" b="1" dirty="0" err="1"/>
              <a:t>Ig</a:t>
            </a:r>
            <a:r>
              <a:rPr lang="fr-FR" sz="1790" b="1" dirty="0"/>
              <a:t> à l’ELP (1)</a:t>
            </a:r>
          </a:p>
          <a:p>
            <a:pPr lvl="3">
              <a:buBlip>
                <a:blip r:embed="rId2"/>
              </a:buBlip>
            </a:pPr>
            <a:r>
              <a:rPr lang="fr-FR" sz="1790" b="1" dirty="0"/>
              <a:t> Typage par IF (2)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120" y="2647950"/>
            <a:ext cx="2557463" cy="19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èche droite 4"/>
          <p:cNvSpPr/>
          <p:nvPr/>
        </p:nvSpPr>
        <p:spPr>
          <a:xfrm>
            <a:off x="3777848" y="3334601"/>
            <a:ext cx="1349781" cy="2131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4917" y="2419350"/>
            <a:ext cx="2841645" cy="226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8496" y="5404436"/>
            <a:ext cx="2814404" cy="918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Pièges: </a:t>
            </a:r>
            <a:r>
              <a:rPr lang="fr-FR" sz="1790" dirty="0" smtClean="0">
                <a:solidFill>
                  <a:schemeClr val="bg1"/>
                </a:solidFill>
              </a:rPr>
              <a:t>Présence </a:t>
            </a:r>
            <a:r>
              <a:rPr lang="fr-FR" sz="1790" dirty="0">
                <a:solidFill>
                  <a:schemeClr val="bg1"/>
                </a:solidFill>
              </a:rPr>
              <a:t>de </a:t>
            </a:r>
            <a:r>
              <a:rPr lang="fr-FR" sz="1790" b="1" dirty="0">
                <a:solidFill>
                  <a:schemeClr val="bg1"/>
                </a:solidFill>
              </a:rPr>
              <a:t>fibrinogène</a:t>
            </a:r>
          </a:p>
          <a:p>
            <a:r>
              <a:rPr lang="fr-FR" sz="1790" dirty="0">
                <a:solidFill>
                  <a:schemeClr val="bg1"/>
                </a:solidFill>
              </a:rPr>
              <a:t>Sérum </a:t>
            </a:r>
            <a:r>
              <a:rPr lang="fr-FR" sz="1790" b="1" dirty="0">
                <a:solidFill>
                  <a:schemeClr val="bg1"/>
                </a:solidFill>
              </a:rPr>
              <a:t>hémolysé</a:t>
            </a:r>
            <a:endParaRPr lang="fr-FR" sz="179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1498" y="4927132"/>
            <a:ext cx="2518181" cy="18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120900" y="-38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DYSGLOBULINÉMIES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5161" y="2628498"/>
            <a:ext cx="355206" cy="36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dirty="0"/>
              <a:t>1</a:t>
            </a:r>
            <a:endParaRPr lang="fr-FR" sz="1790" dirty="0"/>
          </a:p>
        </p:txBody>
      </p:sp>
      <p:sp>
        <p:nvSpPr>
          <p:cNvPr id="11" name="ZoneTexte 10"/>
          <p:cNvSpPr txBox="1"/>
          <p:nvPr/>
        </p:nvSpPr>
        <p:spPr>
          <a:xfrm>
            <a:off x="5766999" y="2486415"/>
            <a:ext cx="355206" cy="36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dirty="0"/>
              <a:t>2</a:t>
            </a:r>
            <a:endParaRPr lang="fr-FR" sz="1790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7500" y="5537814"/>
            <a:ext cx="3886200" cy="6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790" dirty="0">
                <a:solidFill>
                  <a:schemeClr val="bg1"/>
                </a:solidFill>
              </a:rPr>
              <a:t>Pas d’</a:t>
            </a:r>
            <a:r>
              <a:rPr lang="fr-FR" sz="1790" dirty="0" err="1">
                <a:solidFill>
                  <a:schemeClr val="bg1"/>
                </a:solidFill>
              </a:rPr>
              <a:t>hypogammaglobulinémie</a:t>
            </a:r>
            <a:endParaRPr lang="fr-FR" sz="179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1790" dirty="0">
                <a:solidFill>
                  <a:schemeClr val="bg1"/>
                </a:solidFill>
              </a:rPr>
              <a:t>IF normale</a:t>
            </a:r>
            <a:endParaRPr lang="fr-FR" sz="179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00" y="209550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</a:t>
            </a:r>
            <a:r>
              <a:rPr lang="fr-F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monoclonale:</a:t>
            </a:r>
          </a:p>
          <a:p>
            <a:pPr>
              <a:buFont typeface="Wingdings"/>
              <a:buChar char="è"/>
            </a:pPr>
            <a:endParaRPr lang="fr-FR" sz="2200" b="1" dirty="0" smtClean="0"/>
          </a:p>
          <a:p>
            <a:pPr>
              <a:buFont typeface="Wingdings"/>
              <a:buChar char="è"/>
            </a:pPr>
            <a:r>
              <a:rPr lang="fr-FR" sz="2200" b="1" dirty="0" smtClean="0"/>
              <a:t>On parle d’</a:t>
            </a:r>
            <a:r>
              <a:rPr lang="fr-FR" sz="2200" b="1" dirty="0" err="1" smtClean="0"/>
              <a:t>Ig</a:t>
            </a:r>
            <a:r>
              <a:rPr lang="fr-FR" sz="2200" b="1" dirty="0" smtClean="0"/>
              <a:t> monoclonale devant la découverte dans le sérum et/ou les urines d’une:</a:t>
            </a:r>
          </a:p>
          <a:p>
            <a:endParaRPr lang="fr-FR" sz="2200" b="1" dirty="0" smtClean="0"/>
          </a:p>
          <a:p>
            <a:pPr>
              <a:buBlip>
                <a:blip r:embed="rId2"/>
              </a:buBlip>
            </a:pPr>
            <a:r>
              <a:rPr lang="fr-FR" sz="2200" b="1" dirty="0" err="1" smtClean="0"/>
              <a:t>Ig</a:t>
            </a:r>
            <a:r>
              <a:rPr lang="fr-FR" sz="2200" b="1" dirty="0" smtClean="0"/>
              <a:t> complète caractérisée par un seul type de chaîne lourde et un seul type de chaîne légère.</a:t>
            </a:r>
          </a:p>
          <a:p>
            <a:endParaRPr lang="fr-FR" sz="2200" b="1" dirty="0" smtClean="0"/>
          </a:p>
          <a:p>
            <a:pPr>
              <a:buBlip>
                <a:blip r:embed="rId2"/>
              </a:buBlip>
            </a:pPr>
            <a:r>
              <a:rPr lang="fr-FR" sz="2200" b="1" dirty="0" smtClean="0"/>
              <a:t>parfois incomplète et représentée seulement par sa chaîne lourde ou légère.</a:t>
            </a:r>
          </a:p>
          <a:p>
            <a:endParaRPr lang="fr-FR" sz="2200" b="1" dirty="0" smtClean="0"/>
          </a:p>
          <a:p>
            <a:pPr>
              <a:buFont typeface="Wingdings"/>
              <a:buChar char="è"/>
            </a:pPr>
            <a:r>
              <a:rPr lang="fr-FR" sz="2200" b="1" dirty="0" smtClean="0"/>
              <a:t>La découverte d’une </a:t>
            </a:r>
            <a:r>
              <a:rPr lang="fr-FR" sz="2200" b="1" dirty="0" err="1" smtClean="0"/>
              <a:t>Ig</a:t>
            </a:r>
            <a:r>
              <a:rPr lang="fr-FR" sz="2200" b="1" dirty="0" smtClean="0"/>
              <a:t> monoclonale est une situation médicale fréquente (1 % de la population générale), notamment chez le sujet âgé (5% des patients âgés de plus de 70 ans). </a:t>
            </a:r>
          </a:p>
          <a:p>
            <a:pPr>
              <a:buFont typeface="Wingdings"/>
              <a:buChar char="è"/>
            </a:pPr>
            <a:endParaRPr lang="fr-FR" sz="2200" b="1" dirty="0" smtClean="0"/>
          </a:p>
          <a:p>
            <a:pPr>
              <a:buFont typeface="Wingdings"/>
              <a:buChar char="è"/>
            </a:pPr>
            <a:r>
              <a:rPr lang="fr-FR" sz="2200" b="1" dirty="0" smtClean="0"/>
              <a:t>Sa présence dans le sang confirme l’existence d’un clone lymphoplasmocytaire ou plasmocytaire au niveau du tissu hématopoïétique (moelle ou ganglions).</a:t>
            </a:r>
            <a:endParaRPr lang="fr-F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92523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669" y="1337683"/>
            <a:ext cx="5335115" cy="3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FORMES DE GAMMAPATHIES MONOCLONALES</a:t>
            </a:r>
            <a:endParaRPr lang="fr-FR" sz="179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6203" y="1915457"/>
            <a:ext cx="7246194" cy="3811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1790" b="1" dirty="0"/>
              <a:t> Monoclonale: </a:t>
            </a:r>
            <a:r>
              <a:rPr lang="fr-FR" sz="1790" b="1" dirty="0" err="1"/>
              <a:t>IgA</a:t>
            </a:r>
            <a:r>
              <a:rPr lang="fr-FR" sz="1790" b="1" dirty="0"/>
              <a:t> </a:t>
            </a:r>
            <a:r>
              <a:rPr lang="el-GR" sz="1790" b="1" dirty="0"/>
              <a:t>λ</a:t>
            </a:r>
            <a:endParaRPr lang="fr-FR" sz="1790" b="1" dirty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1790" b="1" dirty="0"/>
              <a:t> Biclonale: </a:t>
            </a:r>
            <a:r>
              <a:rPr lang="fr-FR" sz="1790" b="1" dirty="0" err="1"/>
              <a:t>IgG</a:t>
            </a:r>
            <a:r>
              <a:rPr lang="fr-FR" sz="1790" b="1" dirty="0"/>
              <a:t> </a:t>
            </a:r>
            <a:r>
              <a:rPr lang="el-GR" sz="1790" b="1" dirty="0"/>
              <a:t>κ &amp; </a:t>
            </a:r>
            <a:r>
              <a:rPr lang="fr-FR" sz="1790" b="1" dirty="0" err="1"/>
              <a:t>IgA</a:t>
            </a:r>
            <a:r>
              <a:rPr lang="fr-FR" sz="1790" b="1" dirty="0"/>
              <a:t> </a:t>
            </a:r>
            <a:r>
              <a:rPr lang="el-GR" sz="1790" b="1" dirty="0"/>
              <a:t>λ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1790" b="1" dirty="0"/>
              <a:t> </a:t>
            </a:r>
            <a:r>
              <a:rPr lang="fr-FR" sz="1790" b="1" dirty="0" err="1"/>
              <a:t>Triclonale</a:t>
            </a:r>
            <a:r>
              <a:rPr lang="fr-FR" sz="1790" b="1" dirty="0"/>
              <a:t>: </a:t>
            </a:r>
            <a:r>
              <a:rPr lang="fr-FR" sz="1790" b="1" dirty="0" err="1"/>
              <a:t>IgG</a:t>
            </a:r>
            <a:r>
              <a:rPr lang="fr-FR" sz="1790" b="1" dirty="0"/>
              <a:t> </a:t>
            </a:r>
            <a:r>
              <a:rPr lang="el-GR" sz="1790" b="1" dirty="0"/>
              <a:t>κ &amp; </a:t>
            </a:r>
            <a:r>
              <a:rPr lang="fr-FR" sz="1790" b="1" dirty="0" err="1"/>
              <a:t>IgA</a:t>
            </a:r>
            <a:r>
              <a:rPr lang="fr-FR" sz="1790" b="1" dirty="0"/>
              <a:t> </a:t>
            </a:r>
            <a:r>
              <a:rPr lang="el-GR" sz="1790" b="1" dirty="0"/>
              <a:t>λ &amp; </a:t>
            </a:r>
            <a:r>
              <a:rPr lang="fr-FR" sz="1790" b="1" dirty="0" err="1"/>
              <a:t>IgG</a:t>
            </a:r>
            <a:r>
              <a:rPr lang="fr-FR" sz="1790" b="1" dirty="0"/>
              <a:t> </a:t>
            </a:r>
            <a:r>
              <a:rPr lang="el-GR" sz="1790" b="1" dirty="0"/>
              <a:t>λ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1790" b="1" dirty="0"/>
              <a:t> Chaînes légères libres: (Protéinurie; BJ; Light Chain)</a:t>
            </a:r>
          </a:p>
          <a:p>
            <a:pPr>
              <a:lnSpc>
                <a:spcPct val="150000"/>
              </a:lnSpc>
            </a:pPr>
            <a:r>
              <a:rPr lang="fr-FR" sz="1790" b="1" dirty="0"/>
              <a:t>	• Exclusive</a:t>
            </a:r>
          </a:p>
          <a:p>
            <a:pPr>
              <a:lnSpc>
                <a:spcPct val="150000"/>
              </a:lnSpc>
            </a:pPr>
            <a:r>
              <a:rPr lang="fr-FR" sz="1790" b="1" dirty="0"/>
              <a:t>	• Associée à une </a:t>
            </a:r>
            <a:r>
              <a:rPr lang="fr-FR" sz="1790" b="1" dirty="0" err="1"/>
              <a:t>paraprotéine</a:t>
            </a:r>
            <a:endParaRPr lang="fr-FR" sz="1790" b="1" dirty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1790" b="1" dirty="0"/>
              <a:t> Myélome non sécréteur (Non </a:t>
            </a:r>
            <a:r>
              <a:rPr lang="fr-FR" sz="1790" b="1" dirty="0" err="1"/>
              <a:t>Secretory</a:t>
            </a:r>
            <a:r>
              <a:rPr lang="fr-FR" sz="1790" b="1" dirty="0"/>
              <a:t> MM)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1790" b="1" dirty="0"/>
              <a:t> La maladie des chaînes lourdes (</a:t>
            </a:r>
            <a:r>
              <a:rPr lang="fr-FR" sz="1790" b="1" dirty="0" err="1"/>
              <a:t>Heavy</a:t>
            </a:r>
            <a:r>
              <a:rPr lang="fr-FR" sz="1790" b="1" dirty="0"/>
              <a:t> </a:t>
            </a:r>
            <a:r>
              <a:rPr lang="fr-FR" sz="1790" b="1" dirty="0" err="1"/>
              <a:t>chain</a:t>
            </a:r>
            <a:r>
              <a:rPr lang="fr-FR" sz="1790" b="1" dirty="0"/>
              <a:t> D).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1790" b="1" dirty="0"/>
              <a:t> Cryoglobulinémie.</a:t>
            </a:r>
            <a:endParaRPr lang="fr-FR" sz="1790" b="1" dirty="0"/>
          </a:p>
        </p:txBody>
      </p:sp>
      <p:sp>
        <p:nvSpPr>
          <p:cNvPr id="4" name="Rectangle 3"/>
          <p:cNvSpPr/>
          <p:nvPr/>
        </p:nvSpPr>
        <p:spPr>
          <a:xfrm>
            <a:off x="2273300" y="52685"/>
            <a:ext cx="5004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DYSGLOBULINÉMIES</a:t>
            </a:r>
            <a:endParaRPr lang="fr-F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68" y="756157"/>
            <a:ext cx="6070632" cy="367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Les </a:t>
            </a:r>
            <a:r>
              <a:rPr lang="fr-FR" sz="179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Dysglobulinémies</a:t>
            </a:r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monoclonales:</a:t>
            </a:r>
          </a:p>
        </p:txBody>
      </p:sp>
    </p:spTree>
    <p:extLst>
      <p:ext uri="{BB962C8B-B14F-4D97-AF65-F5344CB8AC3E}">
        <p14:creationId xmlns:p14="http://schemas.microsoft.com/office/powerpoint/2010/main" val="17445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00" y="71018"/>
            <a:ext cx="837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GAMMAPATHIES MONOCLONALES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8" y="988372"/>
            <a:ext cx="8966232" cy="505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fr-FR" b="1" dirty="0">
                <a:solidFill>
                  <a:srgbClr val="00B050"/>
                </a:solidFill>
              </a:rPr>
              <a:t>La gammapathie monoclonale de signification indéterminée (MGUS)</a:t>
            </a:r>
          </a:p>
          <a:p>
            <a:pPr>
              <a:buBlip>
                <a:blip r:embed="rId2"/>
              </a:buBlip>
            </a:pPr>
            <a:endParaRPr lang="fr-FR" b="1" dirty="0"/>
          </a:p>
          <a:p>
            <a:pPr>
              <a:buBlip>
                <a:blip r:embed="rId2"/>
              </a:buBlip>
            </a:pPr>
            <a:r>
              <a:rPr lang="fr-FR" b="1" dirty="0">
                <a:solidFill>
                  <a:srgbClr val="00B050"/>
                </a:solidFill>
              </a:rPr>
              <a:t>Myélome multiple:</a:t>
            </a:r>
          </a:p>
          <a:p>
            <a:r>
              <a:rPr lang="fr-FR" b="1" dirty="0"/>
              <a:t>	• Myélome multiple malin (avéré).</a:t>
            </a:r>
          </a:p>
          <a:p>
            <a:r>
              <a:rPr lang="fr-FR" b="1" dirty="0"/>
              <a:t>	• Myélome multiple latent.</a:t>
            </a:r>
          </a:p>
          <a:p>
            <a:r>
              <a:rPr lang="fr-FR" b="1" dirty="0"/>
              <a:t>	• Myélome non sécréteur.</a:t>
            </a:r>
          </a:p>
          <a:p>
            <a:pPr>
              <a:buBlip>
                <a:blip r:embed="rId2"/>
              </a:buBlip>
            </a:pPr>
            <a:endParaRPr lang="fr-FR" b="1" dirty="0"/>
          </a:p>
          <a:p>
            <a:pPr>
              <a:buBlip>
                <a:blip r:embed="rId2"/>
              </a:buBlip>
            </a:pPr>
            <a:r>
              <a:rPr lang="fr-FR" b="1" dirty="0"/>
              <a:t>Les désordres </a:t>
            </a:r>
            <a:r>
              <a:rPr lang="fr-FR" b="1" dirty="0" err="1"/>
              <a:t>lymphoprolifératifs</a:t>
            </a:r>
            <a:r>
              <a:rPr lang="fr-FR" b="1" dirty="0"/>
              <a:t> malins:</a:t>
            </a:r>
          </a:p>
          <a:p>
            <a:r>
              <a:rPr lang="fr-FR" b="1" dirty="0"/>
              <a:t>	</a:t>
            </a:r>
            <a:r>
              <a:rPr lang="fr-FR" b="1" dirty="0">
                <a:solidFill>
                  <a:srgbClr val="00B050"/>
                </a:solidFill>
              </a:rPr>
              <a:t>• Macroglobulinémie de </a:t>
            </a:r>
            <a:r>
              <a:rPr lang="fr-FR" b="1" dirty="0" err="1">
                <a:solidFill>
                  <a:srgbClr val="00B050"/>
                </a:solidFill>
              </a:rPr>
              <a:t>Waldenström</a:t>
            </a:r>
            <a:r>
              <a:rPr lang="fr-FR" b="1" dirty="0">
                <a:solidFill>
                  <a:srgbClr val="00B050"/>
                </a:solidFill>
              </a:rPr>
              <a:t> (</a:t>
            </a:r>
            <a:r>
              <a:rPr lang="fr-FR" b="1" dirty="0" err="1">
                <a:solidFill>
                  <a:srgbClr val="00B050"/>
                </a:solidFill>
              </a:rPr>
              <a:t>IgM</a:t>
            </a:r>
            <a:r>
              <a:rPr lang="fr-FR" b="1" dirty="0">
                <a:solidFill>
                  <a:srgbClr val="00B050"/>
                </a:solidFill>
              </a:rPr>
              <a:t>).</a:t>
            </a:r>
          </a:p>
          <a:p>
            <a:r>
              <a:rPr lang="fr-FR" b="1" dirty="0"/>
              <a:t>	• Lymphomes &amp; leucémies.</a:t>
            </a:r>
          </a:p>
          <a:p>
            <a:pPr>
              <a:buBlip>
                <a:blip r:embed="rId2"/>
              </a:buBlip>
            </a:pPr>
            <a:endParaRPr lang="fr-FR" b="1" dirty="0"/>
          </a:p>
          <a:p>
            <a:pPr>
              <a:buBlip>
                <a:blip r:embed="rId2"/>
              </a:buBlip>
            </a:pPr>
            <a:r>
              <a:rPr lang="fr-FR" b="1" dirty="0"/>
              <a:t>L’</a:t>
            </a:r>
            <a:r>
              <a:rPr lang="fr-FR" b="1" dirty="0" err="1"/>
              <a:t>amyloïdose</a:t>
            </a:r>
            <a:r>
              <a:rPr lang="fr-FR" b="1" dirty="0"/>
              <a:t> systémique primaire (AL).</a:t>
            </a:r>
          </a:p>
          <a:p>
            <a:pPr>
              <a:buBlip>
                <a:blip r:embed="rId2"/>
              </a:buBlip>
            </a:pPr>
            <a:endParaRPr lang="fr-FR" b="1" dirty="0"/>
          </a:p>
          <a:p>
            <a:pPr>
              <a:buBlip>
                <a:blip r:embed="rId2"/>
              </a:buBlip>
            </a:pPr>
            <a:r>
              <a:rPr lang="fr-FR" b="1" dirty="0"/>
              <a:t>La maladie de déposition des chaînes légères.</a:t>
            </a:r>
          </a:p>
          <a:p>
            <a:pPr>
              <a:buBlip>
                <a:blip r:embed="rId2"/>
              </a:buBlip>
            </a:pPr>
            <a:endParaRPr lang="fr-FR" b="1" dirty="0"/>
          </a:p>
          <a:p>
            <a:pPr>
              <a:buBlip>
                <a:blip r:embed="rId2"/>
              </a:buBlip>
            </a:pPr>
            <a:r>
              <a:rPr lang="fr-FR" b="1" dirty="0" err="1"/>
              <a:t>Plasmocytome</a:t>
            </a:r>
            <a:r>
              <a:rPr lang="fr-FR" b="1" dirty="0"/>
              <a:t> solitaire ou </a:t>
            </a:r>
            <a:r>
              <a:rPr lang="fr-FR" b="1" dirty="0" err="1"/>
              <a:t>extramédullaire</a:t>
            </a:r>
            <a:r>
              <a:rPr lang="fr-FR" b="1" dirty="0"/>
              <a:t>.</a:t>
            </a:r>
          </a:p>
          <a:p>
            <a:pPr>
              <a:buBlip>
                <a:blip r:embed="rId2"/>
              </a:buBlip>
            </a:pPr>
            <a:endParaRPr lang="fr-FR" b="1" dirty="0"/>
          </a:p>
          <a:p>
            <a:pPr>
              <a:buBlip>
                <a:blip r:embed="rId2"/>
              </a:buBlip>
            </a:pPr>
            <a:r>
              <a:rPr lang="fr-FR" b="1" dirty="0">
                <a:solidFill>
                  <a:srgbClr val="00B050"/>
                </a:solidFill>
              </a:rPr>
              <a:t>Les maladies des chaînes lourdes.</a:t>
            </a:r>
          </a:p>
        </p:txBody>
      </p:sp>
    </p:spTree>
    <p:extLst>
      <p:ext uri="{BB962C8B-B14F-4D97-AF65-F5344CB8AC3E}">
        <p14:creationId xmlns:p14="http://schemas.microsoft.com/office/powerpoint/2010/main" val="34190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00" y="590550"/>
            <a:ext cx="9093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0980" indent="-340980" algn="just">
              <a:lnSpc>
                <a:spcPct val="150000"/>
              </a:lnSpc>
              <a:buAutoNum type="arabicPeriod"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MGUS (gammapathie monoclonale de signification indéterminée)</a:t>
            </a:r>
          </a:p>
          <a:p>
            <a:pPr marL="340980" indent="-340980" algn="just">
              <a:lnSpc>
                <a:spcPct val="150000"/>
              </a:lnSpc>
              <a:buAutoNum type="arabicPeriod"/>
            </a:pPr>
            <a:endParaRPr lang="fr-FR" sz="2000" b="1" i="1" dirty="0"/>
          </a:p>
          <a:p>
            <a:pPr marL="340980" indent="-340980" algn="just">
              <a:lnSpc>
                <a:spcPct val="150000"/>
              </a:lnSpc>
            </a:pPr>
            <a:r>
              <a:rPr lang="fr-FR" sz="2000" b="1" dirty="0"/>
              <a:t>- 50 % des cas de gammapathie monoclonales.</a:t>
            </a:r>
          </a:p>
          <a:p>
            <a:pPr algn="just">
              <a:lnSpc>
                <a:spcPct val="150000"/>
              </a:lnSpc>
            </a:pPr>
            <a:endParaRPr lang="fr-FR" sz="2000" b="1" dirty="0"/>
          </a:p>
          <a:p>
            <a:pPr algn="just">
              <a:lnSpc>
                <a:spcPct val="150000"/>
              </a:lnSpc>
            </a:pPr>
            <a:r>
              <a:rPr lang="fr-FR" sz="2000" b="1" dirty="0"/>
              <a:t>- Définie comme une gammapathie monoclonale sans aucun signe clinique ou biologique de myélome, de maladie de Waldenström ou d’une autre hémopathie maligne.</a:t>
            </a:r>
          </a:p>
          <a:p>
            <a:pPr algn="just">
              <a:lnSpc>
                <a:spcPct val="150000"/>
              </a:lnSpc>
            </a:pPr>
            <a:endParaRPr lang="fr-FR" sz="2000" b="1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000" b="1" dirty="0"/>
              <a:t> Sont considérées comme des états pré-néoplasiques car une partie d’entre-elles vont évoluer vers un syndrome </a:t>
            </a:r>
            <a:r>
              <a:rPr lang="fr-FR" sz="2000" b="1" dirty="0" err="1"/>
              <a:t>immunoprolifératif</a:t>
            </a:r>
            <a:r>
              <a:rPr lang="fr-FR" sz="2000" b="1" dirty="0"/>
              <a:t> malin B (risque estimé à 1% par année de suivi).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fr-FR" sz="2000" b="1" dirty="0"/>
          </a:p>
          <a:p>
            <a:pPr algn="just">
              <a:lnSpc>
                <a:spcPct val="150000"/>
              </a:lnSpc>
            </a:pPr>
            <a:endParaRPr lang="fr-F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92100" y="73742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GAMMAPATHIES MONOCLONALES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0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"/>
            <a:ext cx="91186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FF0000"/>
                </a:solidFill>
              </a:rPr>
              <a:t>Les critères diagnostiques de MGUS sont principalement biologiques :</a:t>
            </a:r>
          </a:p>
          <a:p>
            <a:pPr>
              <a:lnSpc>
                <a:spcPct val="150000"/>
              </a:lnSpc>
            </a:pPr>
            <a:endParaRPr lang="fr-FR" sz="22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/>
              <a:t> Taux du composant monoclonal inférieur à 30 g/l (quelque soit le type d'immunoglobuline)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/>
              <a:t> </a:t>
            </a:r>
            <a:r>
              <a:rPr lang="fr-FR" sz="2200" b="1" dirty="0" smtClean="0"/>
              <a:t>H</a:t>
            </a:r>
            <a:r>
              <a:rPr lang="fr-FR" sz="2200" b="1" dirty="0" smtClean="0"/>
              <a:t>émogramme, de la calcémie et de la créatininémie: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/>
              <a:t> Protéinurie de </a:t>
            </a:r>
            <a:r>
              <a:rPr lang="fr-FR" sz="2200" b="1" dirty="0" err="1" smtClean="0"/>
              <a:t>Bence</a:t>
            </a:r>
            <a:r>
              <a:rPr lang="fr-FR" sz="2200" b="1" dirty="0" smtClean="0"/>
              <a:t> Jones négative ou &lt; 300 mg/24 heures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/>
              <a:t> </a:t>
            </a:r>
            <a:r>
              <a:rPr lang="fr-FR" sz="2200" b="1" dirty="0" err="1" smtClean="0"/>
              <a:t>Plasmocytose</a:t>
            </a:r>
            <a:r>
              <a:rPr lang="fr-FR" sz="2200" b="1" dirty="0" smtClean="0"/>
              <a:t> médullaire inférieure à 10 %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/>
              <a:t> Absence de lésion osseuse sur les radiologies standards (crâne, humérus, rachis dorsal et lombaire, bassin, fémurs)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200" b="1" dirty="0" smtClean="0"/>
              <a:t> Suivi évolutif supérieur à 1 an.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98524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0971" y="71018"/>
            <a:ext cx="6630170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VI- CLASSIFICATION DES GAMMAPATHIES MONOCLONALES</a:t>
            </a:r>
            <a:endParaRPr lang="fr-FR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0" y="437942"/>
            <a:ext cx="90932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Myélome multiple: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Symptomatologie</a:t>
            </a:r>
            <a:r>
              <a:rPr lang="fr-FR" b="1" dirty="0"/>
              <a:t>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Lésions ostéolytiques.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Hyper-calcémie et hyper-calciurie.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Réduction des cellules souches normales </a:t>
            </a:r>
            <a:r>
              <a:rPr lang="fr-FR" b="1" dirty="0">
                <a:sym typeface="Wingdings" pitchFamily="2" charset="2"/>
              </a:rPr>
              <a:t>:</a:t>
            </a:r>
            <a:endParaRPr lang="fr-FR" b="1" dirty="0"/>
          </a:p>
          <a:p>
            <a:pPr>
              <a:lnSpc>
                <a:spcPct val="150000"/>
              </a:lnSpc>
            </a:pPr>
            <a:r>
              <a:rPr lang="fr-FR" b="1" dirty="0"/>
              <a:t>	• Anémie.</a:t>
            </a:r>
          </a:p>
          <a:p>
            <a:pPr>
              <a:lnSpc>
                <a:spcPct val="150000"/>
              </a:lnSpc>
            </a:pPr>
            <a:r>
              <a:rPr lang="fr-FR" b="1" dirty="0"/>
              <a:t>	• </a:t>
            </a:r>
            <a:r>
              <a:rPr lang="fr-FR" b="1" dirty="0" err="1"/>
              <a:t>Thrombocytopénie</a:t>
            </a:r>
            <a:r>
              <a:rPr lang="fr-FR" b="1" dirty="0"/>
              <a:t>.</a:t>
            </a:r>
          </a:p>
          <a:p>
            <a:pPr>
              <a:lnSpc>
                <a:spcPct val="150000"/>
              </a:lnSpc>
            </a:pPr>
            <a:r>
              <a:rPr lang="fr-FR" b="1" dirty="0"/>
              <a:t>	• Leucopénie.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Réduction de la prolifération des </a:t>
            </a:r>
            <a:r>
              <a:rPr lang="fr-FR" b="1" dirty="0" smtClean="0"/>
              <a:t>plasmocytes normaux </a:t>
            </a:r>
            <a:r>
              <a:rPr lang="fr-FR" b="1" dirty="0">
                <a:sym typeface="Wingdings" pitchFamily="2" charset="2"/>
              </a:rPr>
              <a:t>:</a:t>
            </a:r>
            <a:endParaRPr lang="fr-FR" b="1" dirty="0"/>
          </a:p>
          <a:p>
            <a:pPr>
              <a:lnSpc>
                <a:spcPct val="150000"/>
              </a:lnSpc>
            </a:pPr>
            <a:r>
              <a:rPr lang="fr-FR" b="1" dirty="0"/>
              <a:t>	• Diminution de synthèse des </a:t>
            </a:r>
            <a:r>
              <a:rPr lang="fr-FR" b="1" dirty="0" err="1"/>
              <a:t>IgG</a:t>
            </a:r>
            <a:r>
              <a:rPr lang="fr-FR" b="1" dirty="0"/>
              <a:t> normales.</a:t>
            </a:r>
          </a:p>
          <a:p>
            <a:pPr>
              <a:lnSpc>
                <a:spcPct val="150000"/>
              </a:lnSpc>
            </a:pPr>
            <a:r>
              <a:rPr lang="fr-FR" b="1" dirty="0"/>
              <a:t>	• Infections récurrentes.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Hémorragie.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Pertes de poids.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Insuffisance rénale.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/>
              <a:t> Plasmocytes &gt; 10%.</a:t>
            </a:r>
          </a:p>
        </p:txBody>
      </p:sp>
    </p:spTree>
    <p:extLst>
      <p:ext uri="{BB962C8B-B14F-4D97-AF65-F5344CB8AC3E}">
        <p14:creationId xmlns:p14="http://schemas.microsoft.com/office/powerpoint/2010/main" val="16575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0753" y="3409950"/>
            <a:ext cx="3040539" cy="258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5573" y="1420799"/>
            <a:ext cx="1932305" cy="34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111500" y="6119497"/>
            <a:ext cx="5994400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i="1" dirty="0"/>
              <a:t>Lésions ostéolytiques à l'emporte-pièce de taille et de forme sensiblement identiques.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6806" y="1491840"/>
            <a:ext cx="5195893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i="1" dirty="0"/>
              <a:t>Érosion </a:t>
            </a:r>
            <a:r>
              <a:rPr lang="fr-FR" sz="1790" b="1" i="1" dirty="0" err="1"/>
              <a:t>endostée</a:t>
            </a:r>
            <a:r>
              <a:rPr lang="fr-FR" sz="1790" b="1" i="1" dirty="0"/>
              <a:t> de la corticale par l'une des lésions ostéolytiques au fémur.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0971" y="71018"/>
            <a:ext cx="6630170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VI- CLASSIFICATION DES GAMMAPATHIES MONOCLONALES</a:t>
            </a:r>
            <a:endParaRPr lang="fr-FR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792" y="639347"/>
            <a:ext cx="2495081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Myélome multiple:</a:t>
            </a:r>
          </a:p>
        </p:txBody>
      </p:sp>
    </p:spTree>
    <p:extLst>
      <p:ext uri="{BB962C8B-B14F-4D97-AF65-F5344CB8AC3E}">
        <p14:creationId xmlns:p14="http://schemas.microsoft.com/office/powerpoint/2010/main" val="36212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367" y="4688690"/>
            <a:ext cx="2841645" cy="21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700971" y="71018"/>
            <a:ext cx="6282489" cy="367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fr-FR" sz="179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GAMMAPATHIES MONOCLONALES</a:t>
            </a:r>
            <a:endParaRPr lang="fr-FR" sz="179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792" y="639347"/>
            <a:ext cx="3728912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Myélome multiple: Diagnostic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833" y="1207676"/>
            <a:ext cx="5635453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Electrophorèse des protéines sériques et urinaires</a:t>
            </a:r>
            <a:endParaRPr lang="fr-FR" sz="179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900" y="4248150"/>
            <a:ext cx="1965841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Immunofixation:</a:t>
            </a:r>
            <a:endParaRPr lang="fr-FR" sz="179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040" y="639347"/>
            <a:ext cx="2486439" cy="94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68" y="2131210"/>
            <a:ext cx="2207000" cy="1776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131210"/>
            <a:ext cx="2131234" cy="1776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8259" y="2131210"/>
            <a:ext cx="2405909" cy="1776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936203" y="3978279"/>
            <a:ext cx="355206" cy="36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b="1" dirty="0"/>
              <a:t>1</a:t>
            </a:r>
            <a:endParaRPr lang="fr-FR" sz="179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280560" y="3978279"/>
            <a:ext cx="355206" cy="36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b="1" dirty="0"/>
              <a:t>2</a:t>
            </a:r>
            <a:endParaRPr lang="fr-FR" sz="179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482834" y="3992269"/>
            <a:ext cx="355206" cy="36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b="1" dirty="0"/>
              <a:t>3</a:t>
            </a:r>
            <a:endParaRPr lang="fr-FR" sz="179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040315" y="3978279"/>
            <a:ext cx="355206" cy="36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b="1" dirty="0"/>
              <a:t>4</a:t>
            </a:r>
            <a:endParaRPr lang="fr-FR" sz="1790" b="1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2700" y="1989128"/>
            <a:ext cx="6890957" cy="157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99108" y="1633922"/>
            <a:ext cx="1068364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dirty="0"/>
              <a:t>sériques</a:t>
            </a:r>
            <a:endParaRPr lang="fr-FR" sz="1790" dirty="0"/>
          </a:p>
        </p:txBody>
      </p:sp>
      <p:sp>
        <p:nvSpPr>
          <p:cNvPr id="19" name="Rectangle 18"/>
          <p:cNvSpPr/>
          <p:nvPr/>
        </p:nvSpPr>
        <p:spPr>
          <a:xfrm>
            <a:off x="7614069" y="1776005"/>
            <a:ext cx="1084305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dirty="0"/>
              <a:t>urinaires</a:t>
            </a:r>
            <a:endParaRPr lang="fr-FR" sz="1790" dirty="0"/>
          </a:p>
        </p:txBody>
      </p:sp>
      <p:sp>
        <p:nvSpPr>
          <p:cNvPr id="22" name="Flèche droite 21"/>
          <p:cNvSpPr/>
          <p:nvPr/>
        </p:nvSpPr>
        <p:spPr>
          <a:xfrm>
            <a:off x="4204094" y="5541184"/>
            <a:ext cx="497288" cy="7104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sp>
        <p:nvSpPr>
          <p:cNvPr id="23" name="ZoneTexte 22"/>
          <p:cNvSpPr txBox="1"/>
          <p:nvPr/>
        </p:nvSpPr>
        <p:spPr>
          <a:xfrm>
            <a:off x="5198670" y="5257020"/>
            <a:ext cx="3481015" cy="118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dirty="0" err="1"/>
              <a:t>IgG</a:t>
            </a:r>
            <a:r>
              <a:rPr lang="fr-FR" sz="1790" dirty="0"/>
              <a:t>, </a:t>
            </a:r>
            <a:r>
              <a:rPr lang="fr-FR" sz="1790" dirty="0" err="1"/>
              <a:t>IgA</a:t>
            </a:r>
            <a:r>
              <a:rPr lang="fr-FR" sz="1790" dirty="0"/>
              <a:t>, chaines légères Kappa, chaines légères Lambda, </a:t>
            </a:r>
            <a:r>
              <a:rPr lang="fr-FR" sz="1790" dirty="0" err="1"/>
              <a:t>IgD</a:t>
            </a:r>
            <a:r>
              <a:rPr lang="fr-FR" sz="1790" dirty="0"/>
              <a:t> et très rarement </a:t>
            </a:r>
            <a:r>
              <a:rPr lang="fr-FR" sz="1790" dirty="0" err="1"/>
              <a:t>IgE</a:t>
            </a:r>
            <a:endParaRPr lang="fr-FR" sz="1790" dirty="0"/>
          </a:p>
        </p:txBody>
      </p:sp>
      <p:grpSp>
        <p:nvGrpSpPr>
          <p:cNvPr id="6" name="Groupe 26"/>
          <p:cNvGrpSpPr/>
          <p:nvPr/>
        </p:nvGrpSpPr>
        <p:grpSpPr>
          <a:xfrm>
            <a:off x="7116780" y="2178570"/>
            <a:ext cx="1897400" cy="1638670"/>
            <a:chOff x="7143768" y="2190740"/>
            <a:chExt cx="1908000" cy="1647825"/>
          </a:xfrm>
        </p:grpSpPr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>
              <a:off x="7262831" y="2071678"/>
              <a:ext cx="1647825" cy="1885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cxnSp>
          <p:nvCxnSpPr>
            <p:cNvPr id="25" name="Connecteur droit 24"/>
            <p:cNvCxnSpPr/>
            <p:nvPr/>
          </p:nvCxnSpPr>
          <p:spPr>
            <a:xfrm>
              <a:off x="7143768" y="2714620"/>
              <a:ext cx="1908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7143768" y="3284536"/>
              <a:ext cx="1908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9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5557" y="452801"/>
            <a:ext cx="6708775" cy="85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5464" marR="5080" indent="-1803400" algn="ctr">
              <a:lnSpc>
                <a:spcPct val="100000"/>
              </a:lnSpc>
            </a:pPr>
            <a:r>
              <a:rPr sz="2800" b="1" dirty="0">
                <a:solidFill>
                  <a:srgbClr val="FFFF00"/>
                </a:solidFill>
              </a:rPr>
              <a:t>Myélome </a:t>
            </a:r>
            <a:r>
              <a:rPr sz="2800" b="1" spc="-5" dirty="0">
                <a:solidFill>
                  <a:srgbClr val="FFFF00"/>
                </a:solidFill>
              </a:rPr>
              <a:t>et</a:t>
            </a:r>
            <a:r>
              <a:rPr sz="2800" b="1" spc="-100" dirty="0">
                <a:solidFill>
                  <a:srgbClr val="FFFF00"/>
                </a:solidFill>
              </a:rPr>
              <a:t> </a:t>
            </a:r>
            <a:r>
              <a:rPr sz="2800" b="1" dirty="0">
                <a:solidFill>
                  <a:srgbClr val="FFFF00"/>
                </a:solidFill>
              </a:rPr>
              <a:t>immunoglobulines  </a:t>
            </a:r>
            <a:r>
              <a:rPr sz="2800" b="1" spc="-5" dirty="0">
                <a:solidFill>
                  <a:srgbClr val="FFFF00"/>
                </a:solidFill>
              </a:rPr>
              <a:t>monoclonales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2630" y="4444949"/>
            <a:ext cx="4529455" cy="1198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600" b="1" i="1" spc="-5" dirty="0">
                <a:solidFill>
                  <a:srgbClr val="FD9B03"/>
                </a:solidFill>
                <a:latin typeface="Arial"/>
                <a:cs typeface="Arial"/>
              </a:rPr>
              <a:t>Absence d'immunoglobuline  monoclonale sérique 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Environ </a:t>
            </a:r>
            <a:r>
              <a:rPr sz="2600" b="1" spc="-5" dirty="0">
                <a:solidFill>
                  <a:srgbClr val="F9FC00"/>
                </a:solidFill>
                <a:latin typeface="Arial"/>
                <a:cs typeface="Arial"/>
              </a:rPr>
              <a:t>15%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des</a:t>
            </a:r>
            <a:r>
              <a:rPr sz="2600" spc="-2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cas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8525" y="4282617"/>
            <a:ext cx="2857500" cy="159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i="1" spc="-5" dirty="0">
                <a:solidFill>
                  <a:srgbClr val="FD9B03"/>
                </a:solidFill>
                <a:latin typeface="Arial"/>
                <a:cs typeface="Arial"/>
              </a:rPr>
              <a:t>Urines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solidFill>
                  <a:srgbClr val="F5F5F5"/>
                </a:solidFill>
                <a:latin typeface="Arial"/>
                <a:cs typeface="Arial"/>
              </a:rPr>
              <a:t>Chaîne légère  monoclonale isolée  dans </a:t>
            </a:r>
            <a:r>
              <a:rPr sz="2600" b="1" dirty="0">
                <a:solidFill>
                  <a:srgbClr val="F9FC00"/>
                </a:solidFill>
                <a:latin typeface="Arial"/>
                <a:cs typeface="Arial"/>
              </a:rPr>
              <a:t>plus de</a:t>
            </a:r>
            <a:r>
              <a:rPr sz="2600" b="1" spc="-50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9FC00"/>
                </a:solidFill>
                <a:latin typeface="Arial"/>
                <a:cs typeface="Arial"/>
              </a:rPr>
              <a:t>90%</a:t>
            </a:r>
            <a:endParaRPr sz="2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2089" y="1839722"/>
          <a:ext cx="8458200" cy="1962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870"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600" b="1" i="1" spc="-5" dirty="0">
                          <a:solidFill>
                            <a:srgbClr val="FD9B03"/>
                          </a:solidFill>
                          <a:latin typeface="Arial"/>
                          <a:cs typeface="Arial"/>
                        </a:rPr>
                        <a:t>Ig monoclonale sérique</a:t>
                      </a:r>
                      <a:r>
                        <a:rPr sz="2600" b="1" i="1" spc="20" dirty="0">
                          <a:solidFill>
                            <a:srgbClr val="FD9B0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i="1" spc="-5" dirty="0">
                          <a:solidFill>
                            <a:srgbClr val="F9FC00"/>
                          </a:solidFill>
                          <a:latin typeface="Arial"/>
                          <a:cs typeface="Arial"/>
                        </a:rPr>
                        <a:t>85%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F5F5F5"/>
                      </a:solidFill>
                      <a:prstDash val="solid"/>
                    </a:lnR>
                    <a:lnT w="12700">
                      <a:solidFill>
                        <a:srgbClr val="F5F5F5"/>
                      </a:solidFill>
                      <a:prstDash val="solid"/>
                    </a:lnT>
                    <a:solidFill>
                      <a:srgbClr val="010168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600" b="1" i="1" spc="-5" dirty="0">
                          <a:solidFill>
                            <a:srgbClr val="FD9B03"/>
                          </a:solidFill>
                          <a:latin typeface="Arial"/>
                          <a:cs typeface="Arial"/>
                        </a:rPr>
                        <a:t>Urines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F5F5F5"/>
                      </a:solidFill>
                      <a:prstDash val="solid"/>
                    </a:lnR>
                    <a:lnT w="12700">
                      <a:solidFill>
                        <a:srgbClr val="F5F5F5"/>
                      </a:solidFill>
                      <a:prstDash val="solid"/>
                    </a:lnT>
                    <a:solidFill>
                      <a:srgbClr val="010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608">
                <a:tc>
                  <a:txBody>
                    <a:bodyPr/>
                    <a:lstStyle/>
                    <a:p>
                      <a:pPr marL="229870">
                        <a:lnSpc>
                          <a:spcPts val="2890"/>
                        </a:lnSpc>
                      </a:pP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IgG,</a:t>
                      </a:r>
                      <a:r>
                        <a:rPr sz="2600" spc="-70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IgA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F5F5F5"/>
                      </a:solidFill>
                      <a:prstDash val="solid"/>
                    </a:lnR>
                    <a:solidFill>
                      <a:srgbClr val="010168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ts val="2890"/>
                        </a:lnSpc>
                      </a:pP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Chaîne</a:t>
                      </a:r>
                      <a:r>
                        <a:rPr sz="2600" spc="-5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légère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F5F5F5"/>
                      </a:solidFill>
                      <a:prstDash val="solid"/>
                    </a:lnR>
                    <a:solidFill>
                      <a:srgbClr val="010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14">
                <a:tc>
                  <a:txBody>
                    <a:bodyPr/>
                    <a:lstStyle/>
                    <a:p>
                      <a:pPr marL="229870">
                        <a:lnSpc>
                          <a:spcPts val="2885"/>
                        </a:lnSpc>
                      </a:pP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Rare : IgD,</a:t>
                      </a:r>
                      <a:r>
                        <a:rPr sz="2600" spc="-3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IgM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F5F5F5"/>
                      </a:solidFill>
                      <a:prstDash val="solid"/>
                    </a:lnR>
                    <a:solidFill>
                      <a:srgbClr val="010168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ts val="2885"/>
                        </a:lnSpc>
                      </a:pP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monoclonale</a:t>
                      </a:r>
                      <a:r>
                        <a:rPr sz="2600" spc="-3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isolée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F5F5F5"/>
                      </a:solidFill>
                      <a:prstDash val="solid"/>
                    </a:lnR>
                    <a:solidFill>
                      <a:srgbClr val="010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56">
                <a:tc>
                  <a:txBody>
                    <a:bodyPr/>
                    <a:lstStyle/>
                    <a:p>
                      <a:pPr marL="229870">
                        <a:lnSpc>
                          <a:spcPts val="2890"/>
                        </a:lnSpc>
                      </a:pP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Exceptionnel :</a:t>
                      </a:r>
                      <a:r>
                        <a:rPr sz="2600" spc="-2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IgE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F5F5F5"/>
                      </a:solidFill>
                      <a:prstDash val="solid"/>
                    </a:lnR>
                    <a:lnB w="12700">
                      <a:solidFill>
                        <a:srgbClr val="F5F5F5"/>
                      </a:solidFill>
                      <a:prstDash val="solid"/>
                    </a:lnB>
                    <a:solidFill>
                      <a:srgbClr val="010168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ts val="2890"/>
                        </a:lnSpc>
                      </a:pPr>
                      <a:r>
                        <a:rPr sz="2600" spc="-5" dirty="0">
                          <a:solidFill>
                            <a:srgbClr val="F5F5F5"/>
                          </a:solidFill>
                          <a:latin typeface="Arial"/>
                          <a:cs typeface="Arial"/>
                        </a:rPr>
                        <a:t>dans </a:t>
                      </a:r>
                      <a:r>
                        <a:rPr sz="2600" b="1" spc="-5" dirty="0">
                          <a:solidFill>
                            <a:srgbClr val="F9FC00"/>
                          </a:solidFill>
                          <a:latin typeface="Arial"/>
                          <a:cs typeface="Arial"/>
                        </a:rPr>
                        <a:t>plus de</a:t>
                      </a:r>
                      <a:r>
                        <a:rPr sz="2600" b="1" spc="-35" dirty="0">
                          <a:solidFill>
                            <a:srgbClr val="F9F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" dirty="0">
                          <a:solidFill>
                            <a:srgbClr val="F9FC00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5F5F5"/>
                      </a:solidFill>
                      <a:prstDash val="solid"/>
                    </a:lnL>
                    <a:lnR w="12700">
                      <a:solidFill>
                        <a:srgbClr val="F5F5F5"/>
                      </a:solidFill>
                      <a:prstDash val="solid"/>
                    </a:lnR>
                    <a:lnB w="12700">
                      <a:solidFill>
                        <a:srgbClr val="F5F5F5"/>
                      </a:solidFill>
                      <a:prstDash val="solid"/>
                    </a:lnB>
                    <a:solidFill>
                      <a:srgbClr val="0101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21439" y="4061967"/>
            <a:ext cx="0" cy="1938655"/>
          </a:xfrm>
          <a:custGeom>
            <a:avLst/>
            <a:gdLst/>
            <a:ahLst/>
            <a:cxnLst/>
            <a:rect l="l" t="t" r="r" b="b"/>
            <a:pathLst>
              <a:path h="1938654">
                <a:moveTo>
                  <a:pt x="0" y="0"/>
                </a:moveTo>
                <a:lnTo>
                  <a:pt x="0" y="1938528"/>
                </a:lnTo>
              </a:path>
            </a:pathLst>
          </a:custGeom>
          <a:ln w="12700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439" y="4041394"/>
            <a:ext cx="8458200" cy="1962150"/>
          </a:xfrm>
          <a:custGeom>
            <a:avLst/>
            <a:gdLst/>
            <a:ahLst/>
            <a:cxnLst/>
            <a:rect l="l" t="t" r="r" b="b"/>
            <a:pathLst>
              <a:path w="8458200" h="1962150">
                <a:moveTo>
                  <a:pt x="0" y="0"/>
                </a:moveTo>
                <a:lnTo>
                  <a:pt x="0" y="1962150"/>
                </a:lnTo>
                <a:lnTo>
                  <a:pt x="8458200" y="1962150"/>
                </a:lnTo>
                <a:lnTo>
                  <a:pt x="84582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83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0971" y="71018"/>
            <a:ext cx="6630170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VI- CLASSIFICATION DES GAMMAPATHIES MONOCLONALES</a:t>
            </a:r>
            <a:endParaRPr lang="fr-FR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792" y="639347"/>
            <a:ext cx="2495081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Myélome multiple: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25700" y="514350"/>
            <a:ext cx="5618910" cy="36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90" b="1" dirty="0"/>
              <a:t>Classification de Salmon et </a:t>
            </a:r>
            <a:r>
              <a:rPr lang="fr-FR" sz="1790" b="1" dirty="0" err="1"/>
              <a:t>Durie</a:t>
            </a:r>
            <a:endParaRPr lang="fr-FR" sz="179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277" y="1023623"/>
            <a:ext cx="5508232" cy="22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8914" y="3253879"/>
            <a:ext cx="6694600" cy="63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9074" y="3908330"/>
            <a:ext cx="5572025" cy="22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1" y="6432224"/>
            <a:ext cx="2282772" cy="2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9611" y="6355792"/>
            <a:ext cx="4906539" cy="46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lèche droite 13"/>
          <p:cNvSpPr/>
          <p:nvPr/>
        </p:nvSpPr>
        <p:spPr>
          <a:xfrm>
            <a:off x="2357025" y="6563739"/>
            <a:ext cx="426247" cy="71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</p:spTree>
    <p:extLst>
      <p:ext uri="{BB962C8B-B14F-4D97-AF65-F5344CB8AC3E}">
        <p14:creationId xmlns:p14="http://schemas.microsoft.com/office/powerpoint/2010/main" val="2100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-95250"/>
            <a:ext cx="7490608" cy="700832"/>
          </a:xfrm>
          <a:prstGeom prst="rect">
            <a:avLst/>
          </a:prstGeom>
        </p:spPr>
        <p:txBody>
          <a:bodyPr vert="horz" wrap="square" lIns="0" tIns="269747" rIns="0" bIns="0" rtlCol="0">
            <a:spAutoFit/>
          </a:bodyPr>
          <a:lstStyle/>
          <a:p>
            <a:pPr marL="1898650">
              <a:lnSpc>
                <a:spcPct val="100000"/>
              </a:lnSpc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Critères</a:t>
            </a:r>
            <a:r>
              <a:rPr sz="28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diagnostiques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9261" y="742950"/>
            <a:ext cx="8729339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50000"/>
              </a:lnSpc>
              <a:buFont typeface="Arial"/>
              <a:buChar char="•"/>
              <a:tabLst>
                <a:tab pos="209550" algn="l"/>
              </a:tabLst>
            </a:pP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CRITERES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MAJEURS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08915" lvl="1" indent="565785">
              <a:lnSpc>
                <a:spcPct val="150000"/>
              </a:lnSpc>
              <a:buAutoNum type="romanUcPeriod"/>
              <a:tabLst>
                <a:tab pos="986790" algn="l"/>
              </a:tabLst>
            </a:pPr>
            <a:r>
              <a:rPr sz="2000" b="1" spc="-10" dirty="0" err="1">
                <a:solidFill>
                  <a:srgbClr val="F5F5F5"/>
                </a:solidFill>
                <a:latin typeface="Arial"/>
                <a:cs typeface="Arial"/>
              </a:rPr>
              <a:t>Tumeur</a:t>
            </a:r>
            <a:r>
              <a:rPr sz="2000" b="1" spc="-3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10" dirty="0" err="1" smtClean="0">
                <a:solidFill>
                  <a:srgbClr val="F5F5F5"/>
                </a:solidFill>
                <a:latin typeface="Arial"/>
                <a:cs typeface="Arial"/>
              </a:rPr>
              <a:t>plasmocytaire</a:t>
            </a:r>
            <a:endParaRPr lang="fr-FR" sz="2000" b="1" spc="-10" dirty="0" smtClean="0">
              <a:solidFill>
                <a:srgbClr val="F5F5F5"/>
              </a:solidFill>
              <a:latin typeface="Arial"/>
              <a:cs typeface="Arial"/>
            </a:endParaRPr>
          </a:p>
          <a:p>
            <a:pPr marL="208915" lvl="1" indent="565785">
              <a:lnSpc>
                <a:spcPct val="150000"/>
              </a:lnSpc>
              <a:buAutoNum type="romanUcPeriod"/>
              <a:tabLst>
                <a:tab pos="986790" algn="l"/>
              </a:tabLst>
            </a:pPr>
            <a:r>
              <a:rPr sz="2000" b="1" spc="-10" dirty="0" err="1" smtClean="0">
                <a:solidFill>
                  <a:srgbClr val="F5F5F5"/>
                </a:solidFill>
                <a:latin typeface="Arial"/>
                <a:cs typeface="Arial"/>
              </a:rPr>
              <a:t>Plasmocytose</a:t>
            </a:r>
            <a:r>
              <a:rPr sz="2000" b="1" spc="80" dirty="0" smtClean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médullaire	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&gt; 30</a:t>
            </a:r>
            <a:r>
              <a:rPr sz="2000" b="1" spc="-10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  <a:p>
            <a:pPr marL="208915" marR="5080" lvl="1" indent="565785">
              <a:lnSpc>
                <a:spcPct val="150000"/>
              </a:lnSpc>
              <a:buAutoNum type="romanUcPeriod"/>
              <a:tabLst>
                <a:tab pos="1191895" algn="l"/>
                <a:tab pos="1192530" algn="l"/>
                <a:tab pos="1708150" algn="l"/>
                <a:tab pos="3265170" algn="l"/>
                <a:tab pos="4300220" algn="l"/>
                <a:tab pos="5667375" algn="l"/>
                <a:tab pos="6111240" algn="l"/>
                <a:tab pos="7379334" algn="l"/>
                <a:tab pos="7597775" algn="l"/>
                <a:tab pos="8041640" algn="l"/>
              </a:tabLst>
            </a:pP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Pi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F5F5F5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monoclona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5F5F5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sériqu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5F5F5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(Ig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&gt;35g/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5F5F5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5F5F5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IgA&gt;20g/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5F5F5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)</a:t>
            </a:r>
            <a:r>
              <a:rPr sz="2000" b="1" dirty="0">
                <a:solidFill>
                  <a:srgbClr val="F5F5F5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F5F5F5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BJ 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urinaire</a:t>
            </a:r>
            <a:r>
              <a:rPr sz="2000" b="1" spc="-4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&gt;1g/24h</a:t>
            </a:r>
            <a:endParaRPr sz="2000" dirty="0">
              <a:latin typeface="Arial"/>
              <a:cs typeface="Arial"/>
            </a:endParaRPr>
          </a:p>
          <a:p>
            <a:pPr marL="208915" indent="-196215">
              <a:lnSpc>
                <a:spcPct val="150000"/>
              </a:lnSpc>
              <a:buFont typeface="Arial"/>
              <a:buChar char="•"/>
              <a:tabLst>
                <a:tab pos="209550" algn="l"/>
              </a:tabLst>
            </a:pPr>
            <a:r>
              <a:rPr sz="2000" b="1" spc="-5" dirty="0" smtClean="0">
                <a:solidFill>
                  <a:srgbClr val="FF0000"/>
                </a:solidFill>
                <a:latin typeface="Arial"/>
                <a:cs typeface="Arial"/>
              </a:rPr>
              <a:t>CRITERES</a:t>
            </a:r>
            <a:r>
              <a:rPr sz="20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MINEURS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56640" indent="-281940">
              <a:lnSpc>
                <a:spcPct val="150000"/>
              </a:lnSpc>
              <a:buAutoNum type="alphaLcPeriod"/>
              <a:tabLst>
                <a:tab pos="1057275" algn="l"/>
              </a:tabLst>
            </a:pP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Plasmocytose médullaire</a:t>
            </a:r>
            <a:r>
              <a:rPr sz="2000" b="1" spc="3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10-30%</a:t>
            </a:r>
            <a:endParaRPr sz="2000" dirty="0">
              <a:latin typeface="Arial"/>
              <a:cs typeface="Arial"/>
            </a:endParaRPr>
          </a:p>
          <a:p>
            <a:pPr marL="1070610" indent="-295910">
              <a:lnSpc>
                <a:spcPct val="150000"/>
              </a:lnSpc>
              <a:buAutoNum type="alphaLcPeriod"/>
              <a:tabLst>
                <a:tab pos="1071245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Taux du pic plus bas (&lt; aux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valeurs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en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III)</a:t>
            </a:r>
            <a:endParaRPr sz="2000" dirty="0">
              <a:latin typeface="Arial"/>
              <a:cs typeface="Arial"/>
            </a:endParaRPr>
          </a:p>
          <a:p>
            <a:pPr marL="1057275" indent="-282575">
              <a:lnSpc>
                <a:spcPct val="150000"/>
              </a:lnSpc>
              <a:buAutoNum type="alphaLcPeriod"/>
              <a:tabLst>
                <a:tab pos="1057275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Lesions</a:t>
            </a:r>
            <a:r>
              <a:rPr sz="2000" b="1" spc="-3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ostéolytiques</a:t>
            </a:r>
            <a:endParaRPr sz="2000" dirty="0">
              <a:latin typeface="Arial"/>
              <a:cs typeface="Arial"/>
            </a:endParaRPr>
          </a:p>
          <a:p>
            <a:pPr marL="1070610" indent="-295910">
              <a:lnSpc>
                <a:spcPct val="150000"/>
              </a:lnSpc>
              <a:buAutoNum type="alphaLcPeriod"/>
              <a:tabLst>
                <a:tab pos="1071245" algn="l"/>
              </a:tabLst>
            </a:pP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Diminution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des Ig</a:t>
            </a:r>
            <a:r>
              <a:rPr sz="2000" b="1" spc="3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polyclonales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288" y="5318162"/>
            <a:ext cx="5391011" cy="1368388"/>
          </a:xfrm>
          <a:prstGeom prst="rect">
            <a:avLst/>
          </a:prstGeom>
          <a:solidFill>
            <a:srgbClr val="010168"/>
          </a:solidFill>
          <a:ln w="12700">
            <a:solidFill>
              <a:srgbClr val="F9FC0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315"/>
              </a:spcBef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DIAGNOSTIC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POSITIF</a:t>
            </a:r>
            <a:r>
              <a:rPr sz="2000" b="1" spc="-5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:</a:t>
            </a:r>
            <a:endParaRPr sz="2000" b="1" dirty="0">
              <a:latin typeface="Arial"/>
              <a:cs typeface="Arial"/>
            </a:endParaRPr>
          </a:p>
          <a:p>
            <a:pPr marL="401955" marR="397510" algn="ctr">
              <a:lnSpc>
                <a:spcPct val="150000"/>
              </a:lnSpc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1 critère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majeur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+ 1 critère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mineur  ou</a:t>
            </a:r>
            <a:endParaRPr sz="2000" b="1" dirty="0"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3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critères mineurs incluant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a et</a:t>
            </a:r>
            <a:r>
              <a:rPr sz="2000" b="1" spc="5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b</a:t>
            </a:r>
            <a:endParaRPr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29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480"/>
            <a:ext cx="9144000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Chaînes polypeptidiques: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5 variétés de chaînes lourdes H : </a:t>
            </a:r>
            <a:r>
              <a:rPr lang="el-GR" b="1" dirty="0" smtClean="0"/>
              <a:t>α</a:t>
            </a:r>
            <a:r>
              <a:rPr lang="fr-FR" b="1" dirty="0" smtClean="0"/>
              <a:t> </a:t>
            </a:r>
            <a:r>
              <a:rPr lang="el-GR" b="1" dirty="0" smtClean="0"/>
              <a:t>→</a:t>
            </a:r>
            <a:r>
              <a:rPr lang="fr-FR" b="1" dirty="0" smtClean="0"/>
              <a:t> </a:t>
            </a:r>
            <a:r>
              <a:rPr lang="fr-FR" b="1" dirty="0" err="1" smtClean="0"/>
              <a:t>IgA</a:t>
            </a:r>
            <a:r>
              <a:rPr lang="fr-FR" b="1" dirty="0" smtClean="0"/>
              <a:t>, </a:t>
            </a:r>
            <a:r>
              <a:rPr lang="el-GR" b="1" dirty="0" smtClean="0"/>
              <a:t>δ</a:t>
            </a:r>
            <a:r>
              <a:rPr lang="fr-FR" b="1" dirty="0" smtClean="0"/>
              <a:t> </a:t>
            </a:r>
            <a:r>
              <a:rPr lang="el-GR" b="1" dirty="0" smtClean="0"/>
              <a:t>→ </a:t>
            </a:r>
            <a:r>
              <a:rPr lang="fr-FR" b="1" dirty="0" err="1" smtClean="0"/>
              <a:t>IgD</a:t>
            </a:r>
            <a:r>
              <a:rPr lang="fr-FR" b="1" dirty="0" smtClean="0"/>
              <a:t>, </a:t>
            </a:r>
            <a:r>
              <a:rPr lang="el-GR" b="1" dirty="0" smtClean="0"/>
              <a:t>ε</a:t>
            </a:r>
            <a:r>
              <a:rPr lang="fr-FR" b="1" dirty="0" smtClean="0"/>
              <a:t> </a:t>
            </a:r>
            <a:r>
              <a:rPr lang="el-GR" b="1" dirty="0" smtClean="0"/>
              <a:t>→ </a:t>
            </a:r>
            <a:r>
              <a:rPr lang="fr-FR" b="1" dirty="0" err="1" smtClean="0"/>
              <a:t>IgE</a:t>
            </a:r>
            <a:r>
              <a:rPr lang="fr-FR" b="1" dirty="0" smtClean="0"/>
              <a:t>, </a:t>
            </a:r>
            <a:r>
              <a:rPr lang="el-GR" b="1" dirty="0" smtClean="0"/>
              <a:t>γ</a:t>
            </a:r>
            <a:r>
              <a:rPr lang="fr-FR" b="1" dirty="0" smtClean="0"/>
              <a:t> </a:t>
            </a:r>
            <a:r>
              <a:rPr lang="el-GR" b="1" dirty="0" smtClean="0"/>
              <a:t>→ </a:t>
            </a:r>
            <a:r>
              <a:rPr lang="fr-FR" b="1" dirty="0" err="1" smtClean="0"/>
              <a:t>IgG</a:t>
            </a:r>
            <a:r>
              <a:rPr lang="fr-FR" b="1" dirty="0" smtClean="0"/>
              <a:t>, </a:t>
            </a:r>
            <a:r>
              <a:rPr lang="el-GR" b="1" dirty="0" smtClean="0"/>
              <a:t>μ</a:t>
            </a:r>
            <a:r>
              <a:rPr lang="fr-FR" b="1" dirty="0" smtClean="0"/>
              <a:t> </a:t>
            </a:r>
            <a:r>
              <a:rPr lang="el-GR" b="1" dirty="0" smtClean="0"/>
              <a:t>→ </a:t>
            </a:r>
            <a:r>
              <a:rPr lang="fr-FR" b="1" dirty="0" err="1" smtClean="0"/>
              <a:t>IgM</a:t>
            </a:r>
            <a:endParaRPr lang="fr-FR" b="1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2 types de chaînes légères L : κ ou λ.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Unité structurale de base : H2L2.</a:t>
            </a:r>
          </a:p>
          <a:p>
            <a:pPr>
              <a:lnSpc>
                <a:spcPct val="150000"/>
              </a:lnSpc>
            </a:pPr>
            <a:endParaRPr lang="fr-FR" b="1" dirty="0" smtClean="0"/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Organisation des chaînes polypeptidiques: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Présence de ponts disulfures.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inter-chaînes et intra-chaînes.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Organisation en domaines.</a:t>
            </a:r>
          </a:p>
          <a:p>
            <a:pPr>
              <a:lnSpc>
                <a:spcPct val="150000"/>
              </a:lnSpc>
            </a:pPr>
            <a:endParaRPr lang="fr-FR" b="1" dirty="0" smtClean="0"/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Autres composants: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Chaînes </a:t>
            </a:r>
            <a:r>
              <a:rPr lang="fr-FR" b="1" dirty="0" err="1" smtClean="0"/>
              <a:t>oligosacharidiques</a:t>
            </a:r>
            <a:r>
              <a:rPr lang="fr-FR" b="1" dirty="0" smtClean="0"/>
              <a:t>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Chaînes de jonction : J.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b="1" dirty="0" smtClean="0"/>
              <a:t>Pièce sécrétoire : 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86088"/>
            <a:ext cx="407196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578100" y="-19050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 STRUCTURE D’IG</a:t>
            </a:r>
          </a:p>
        </p:txBody>
      </p:sp>
    </p:spTree>
    <p:extLst>
      <p:ext uri="{BB962C8B-B14F-4D97-AF65-F5344CB8AC3E}">
        <p14:creationId xmlns:p14="http://schemas.microsoft.com/office/powerpoint/2010/main" val="4018040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0971" y="71018"/>
            <a:ext cx="6630170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VI- CLASSIFICATION DES GAMMAPATHIES MONOCLONALES</a:t>
            </a:r>
            <a:endParaRPr lang="fr-FR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792" y="639347"/>
            <a:ext cx="2495081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Myélome multiple: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68" y="1792008"/>
            <a:ext cx="4333508" cy="312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90" b="1" dirty="0">
                <a:solidFill>
                  <a:srgbClr val="0070C0"/>
                </a:solidFill>
              </a:rPr>
              <a:t>Immunologiques ++++</a:t>
            </a:r>
          </a:p>
          <a:p>
            <a:pPr algn="ctr"/>
            <a:endParaRPr lang="fr-FR" sz="1790" dirty="0"/>
          </a:p>
          <a:p>
            <a:pPr>
              <a:buBlip>
                <a:blip r:embed="rId2"/>
              </a:buBlip>
            </a:pPr>
            <a:r>
              <a:rPr lang="fr-FR" sz="1790" dirty="0"/>
              <a:t>Sérum:</a:t>
            </a:r>
          </a:p>
          <a:p>
            <a:r>
              <a:rPr lang="fr-FR" sz="1790" b="1" dirty="0"/>
              <a:t>• Bêta-2-</a:t>
            </a:r>
            <a:r>
              <a:rPr lang="fr-FR" sz="1790" b="1" dirty="0" err="1"/>
              <a:t>microglobuline</a:t>
            </a:r>
            <a:r>
              <a:rPr lang="fr-FR" sz="1790" b="1" dirty="0"/>
              <a:t> (</a:t>
            </a:r>
            <a:r>
              <a:rPr lang="el-GR" sz="1790" b="1" dirty="0"/>
              <a:t>β2-</a:t>
            </a:r>
            <a:r>
              <a:rPr lang="fr-FR" sz="1790" b="1" dirty="0"/>
              <a:t>M)</a:t>
            </a:r>
          </a:p>
          <a:p>
            <a:r>
              <a:rPr lang="fr-FR" sz="1790" b="1" dirty="0"/>
              <a:t>• Albumine</a:t>
            </a:r>
          </a:p>
          <a:p>
            <a:pPr>
              <a:buBlip>
                <a:blip r:embed="rId2"/>
              </a:buBlip>
            </a:pPr>
            <a:r>
              <a:rPr lang="fr-FR" sz="1790" dirty="0"/>
              <a:t> Sang:</a:t>
            </a:r>
          </a:p>
          <a:p>
            <a:r>
              <a:rPr lang="fr-FR" sz="1790" b="1" dirty="0"/>
              <a:t>• Délétion du chromosome 13</a:t>
            </a:r>
          </a:p>
          <a:p>
            <a:pPr>
              <a:buBlip>
                <a:blip r:embed="rId2"/>
              </a:buBlip>
            </a:pPr>
            <a:endParaRPr lang="fr-FR" sz="1790" dirty="0"/>
          </a:p>
          <a:p>
            <a:pPr>
              <a:buBlip>
                <a:blip r:embed="rId2"/>
              </a:buBlip>
            </a:pPr>
            <a:r>
              <a:rPr lang="fr-FR" sz="1790" dirty="0"/>
              <a:t> Sous investigation:</a:t>
            </a:r>
          </a:p>
          <a:p>
            <a:r>
              <a:rPr lang="fr-FR" sz="1790" b="1" dirty="0">
                <a:sym typeface="Wingdings" pitchFamily="2" charset="2"/>
              </a:rPr>
              <a:t></a:t>
            </a:r>
            <a:r>
              <a:rPr lang="fr-FR" sz="1790" b="1" dirty="0"/>
              <a:t>Dosage des chaînes légères libres sériques</a:t>
            </a:r>
            <a:endParaRPr lang="fr-FR" sz="1790" b="1" dirty="0"/>
          </a:p>
        </p:txBody>
      </p:sp>
      <p:sp>
        <p:nvSpPr>
          <p:cNvPr id="5" name="Rectangle 4"/>
          <p:cNvSpPr/>
          <p:nvPr/>
        </p:nvSpPr>
        <p:spPr>
          <a:xfrm>
            <a:off x="3564724" y="781429"/>
            <a:ext cx="2306978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/>
              <a:t>Facteurs pronostics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4917" y="1720966"/>
            <a:ext cx="3196819" cy="1469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90" b="1" dirty="0">
                <a:solidFill>
                  <a:srgbClr val="0070C0"/>
                </a:solidFill>
              </a:rPr>
              <a:t>Non immunologiques</a:t>
            </a:r>
          </a:p>
          <a:p>
            <a:pPr algn="ctr"/>
            <a:endParaRPr lang="fr-FR" sz="1790" dirty="0"/>
          </a:p>
          <a:p>
            <a:r>
              <a:rPr lang="fr-FR" sz="1790" b="1" dirty="0"/>
              <a:t>• Hémoglobine (</a:t>
            </a:r>
            <a:r>
              <a:rPr lang="fr-FR" sz="1790" b="1" dirty="0" err="1"/>
              <a:t>Hb</a:t>
            </a:r>
            <a:r>
              <a:rPr lang="fr-FR" sz="1790" b="1" dirty="0"/>
              <a:t>)</a:t>
            </a:r>
          </a:p>
          <a:p>
            <a:r>
              <a:rPr lang="fr-FR" sz="1790" b="1" dirty="0"/>
              <a:t>• Calcémie</a:t>
            </a:r>
          </a:p>
          <a:p>
            <a:r>
              <a:rPr lang="fr-FR" sz="1790" b="1" dirty="0"/>
              <a:t>• Créatinine</a:t>
            </a:r>
            <a:endParaRPr lang="fr-FR" sz="1790" b="1" dirty="0"/>
          </a:p>
        </p:txBody>
      </p:sp>
      <p:sp>
        <p:nvSpPr>
          <p:cNvPr id="7" name="Forme libre 6"/>
          <p:cNvSpPr/>
          <p:nvPr/>
        </p:nvSpPr>
        <p:spPr>
          <a:xfrm>
            <a:off x="2167090" y="1224057"/>
            <a:ext cx="5134161" cy="592223"/>
          </a:xfrm>
          <a:custGeom>
            <a:avLst/>
            <a:gdLst>
              <a:gd name="connsiteX0" fmla="*/ 0 w 5162843"/>
              <a:gd name="connsiteY0" fmla="*/ 595532 h 595532"/>
              <a:gd name="connsiteX1" fmla="*/ 2363372 w 5162843"/>
              <a:gd name="connsiteY1" fmla="*/ 4689 h 595532"/>
              <a:gd name="connsiteX2" fmla="*/ 5162843 w 5162843"/>
              <a:gd name="connsiteY2" fmla="*/ 567397 h 59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62843" h="595532">
                <a:moveTo>
                  <a:pt x="0" y="595532"/>
                </a:moveTo>
                <a:cubicBezTo>
                  <a:pt x="751449" y="302455"/>
                  <a:pt x="1502898" y="9378"/>
                  <a:pt x="2363372" y="4689"/>
                </a:cubicBezTo>
                <a:cubicBezTo>
                  <a:pt x="3223846" y="0"/>
                  <a:pt x="4193344" y="283698"/>
                  <a:pt x="5162843" y="567397"/>
                </a:cubicBezTo>
              </a:path>
            </a:pathLst>
          </a:cu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54" y="4641321"/>
            <a:ext cx="3703585" cy="217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05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700" y="71018"/>
            <a:ext cx="837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GAMMAPATHIES MONOCLONALES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874" y="639347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Waldenström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0" y="1136635"/>
            <a:ext cx="909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</a:p>
          <a:p>
            <a:r>
              <a:rPr lang="fr-FR" b="1" dirty="0"/>
              <a:t>· prolifération de lymphocytes et de plasmocytes</a:t>
            </a:r>
          </a:p>
          <a:p>
            <a:r>
              <a:rPr lang="fr-FR" b="1" dirty="0"/>
              <a:t>· produisant une grande quantité d’un composant monoclonal </a:t>
            </a:r>
            <a:r>
              <a:rPr lang="fr-FR" b="1" dirty="0" err="1"/>
              <a:t>Ig</a:t>
            </a:r>
            <a:r>
              <a:rPr lang="fr-FR" b="1" dirty="0"/>
              <a:t> M.</a:t>
            </a:r>
          </a:p>
          <a:p>
            <a:endParaRPr lang="fr-F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</a:t>
            </a:r>
          </a:p>
          <a:p>
            <a:endParaRPr lang="fr-F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fr-FR" b="1" dirty="0"/>
              <a:t>Signes généraux  </a:t>
            </a:r>
            <a:r>
              <a:rPr lang="fr-FR" b="1" dirty="0">
                <a:sym typeface="Wingdings" pitchFamily="2" charset="2"/>
              </a:rPr>
              <a:t> </a:t>
            </a:r>
            <a:r>
              <a:rPr lang="fr-FR" b="1" dirty="0"/>
              <a:t> Asthénie, fièvre, infections, sudations nocturnes, amaigrissement.</a:t>
            </a:r>
          </a:p>
          <a:p>
            <a:pPr>
              <a:buBlip>
                <a:blip r:embed="rId2"/>
              </a:buBlip>
            </a:pPr>
            <a:r>
              <a:rPr lang="fr-FR" b="1" dirty="0"/>
              <a:t>Signes hyperviscosité </a:t>
            </a:r>
            <a:r>
              <a:rPr lang="fr-FR" b="1" dirty="0">
                <a:sym typeface="Wingdings" pitchFamily="2" charset="2"/>
              </a:rPr>
              <a:t>: </a:t>
            </a:r>
            <a:r>
              <a:rPr lang="fr-FR" b="1" dirty="0"/>
              <a:t>· Troubles visuels: </a:t>
            </a:r>
            <a:r>
              <a:rPr lang="fr-FR" b="1" dirty="0" err="1"/>
              <a:t>oedème</a:t>
            </a:r>
            <a:r>
              <a:rPr lang="fr-FR" b="1" dirty="0"/>
              <a:t> papillaire, diplopie.</a:t>
            </a:r>
          </a:p>
          <a:p>
            <a:r>
              <a:rPr lang="fr-FR" b="1" dirty="0"/>
              <a:t>                                              · Instabilité, vertiges, céphalées, surdité brutale.</a:t>
            </a:r>
          </a:p>
          <a:p>
            <a:r>
              <a:rPr lang="fr-FR" b="1" dirty="0"/>
              <a:t>                                              · Somnolence, coma.</a:t>
            </a:r>
          </a:p>
          <a:p>
            <a:r>
              <a:rPr lang="fr-FR" b="1" dirty="0"/>
              <a:t>                                              · Décompensation cardiaque.</a:t>
            </a:r>
          </a:p>
          <a:p>
            <a:pPr>
              <a:buBlip>
                <a:blip r:embed="rId2"/>
              </a:buBlip>
            </a:pPr>
            <a:r>
              <a:rPr lang="fr-FR" b="1" dirty="0"/>
              <a:t>Saignements nasaux, gingivaux, digestifs.</a:t>
            </a:r>
          </a:p>
          <a:p>
            <a:pPr>
              <a:buBlip>
                <a:blip r:embed="rId2"/>
              </a:buBlip>
            </a:pPr>
            <a:r>
              <a:rPr lang="fr-FR" b="1" dirty="0"/>
              <a:t>Envahissement tumoral </a:t>
            </a:r>
            <a:r>
              <a:rPr lang="fr-FR" b="1" dirty="0">
                <a:sym typeface="Wingdings" pitchFamily="2" charset="2"/>
              </a:rPr>
              <a:t> </a:t>
            </a:r>
            <a:r>
              <a:rPr lang="fr-FR" b="1" dirty="0" err="1"/>
              <a:t>Polydénopathies</a:t>
            </a:r>
            <a:r>
              <a:rPr lang="fr-FR" b="1" dirty="0"/>
              <a:t>, </a:t>
            </a:r>
            <a:r>
              <a:rPr lang="fr-FR" b="1" dirty="0" err="1"/>
              <a:t>hépatosplénomégalie</a:t>
            </a:r>
            <a:r>
              <a:rPr lang="fr-FR" b="1" dirty="0"/>
              <a:t>, ictère.</a:t>
            </a:r>
          </a:p>
          <a:p>
            <a:pPr>
              <a:buBlip>
                <a:blip r:embed="rId2"/>
              </a:buBlip>
            </a:pPr>
            <a:r>
              <a:rPr lang="fr-FR" b="1" dirty="0"/>
              <a:t>Atteintes spécifiques d'organe:</a:t>
            </a:r>
          </a:p>
          <a:p>
            <a:r>
              <a:rPr lang="fr-FR" b="1" dirty="0"/>
              <a:t>	· Rein: insuffisance rénale, syndrome néphrotique (</a:t>
            </a:r>
            <a:r>
              <a:rPr lang="fr-FR" b="1" dirty="0" err="1"/>
              <a:t>amyloidose</a:t>
            </a:r>
            <a:r>
              <a:rPr lang="fr-FR" b="1" dirty="0"/>
              <a:t>) &lt;&lt; myélome.</a:t>
            </a:r>
          </a:p>
          <a:p>
            <a:r>
              <a:rPr lang="fr-FR" b="1" dirty="0"/>
              <a:t>	· Neuropathie </a:t>
            </a:r>
            <a:r>
              <a:rPr lang="fr-FR" b="1" dirty="0" err="1"/>
              <a:t>sensitivo-motrice</a:t>
            </a:r>
            <a:r>
              <a:rPr lang="fr-FR" b="1" dirty="0"/>
              <a:t> périphérique:</a:t>
            </a:r>
          </a:p>
          <a:p>
            <a:pPr>
              <a:buBlip>
                <a:blip r:embed="rId2"/>
              </a:buBlip>
            </a:pPr>
            <a:r>
              <a:rPr lang="fr-FR" b="1" dirty="0" err="1"/>
              <a:t>paraprotéine</a:t>
            </a:r>
            <a:r>
              <a:rPr lang="fr-FR" b="1" dirty="0"/>
              <a:t>: anti-MAG (</a:t>
            </a:r>
            <a:r>
              <a:rPr lang="fr-FR" b="1" dirty="0" err="1"/>
              <a:t>myelin</a:t>
            </a:r>
            <a:r>
              <a:rPr lang="fr-FR" b="1" dirty="0"/>
              <a:t>-</a:t>
            </a:r>
            <a:r>
              <a:rPr lang="fr-FR" b="1" dirty="0" err="1"/>
              <a:t>associated</a:t>
            </a:r>
            <a:r>
              <a:rPr lang="fr-FR" b="1" dirty="0"/>
              <a:t> </a:t>
            </a:r>
            <a:r>
              <a:rPr lang="fr-FR" b="1" dirty="0" err="1"/>
              <a:t>antigen</a:t>
            </a:r>
            <a:r>
              <a:rPr lang="fr-FR" b="1" dirty="0"/>
              <a:t>)</a:t>
            </a:r>
          </a:p>
          <a:p>
            <a:pPr>
              <a:buBlip>
                <a:blip r:embed="rId2"/>
              </a:buBlip>
            </a:pPr>
            <a:r>
              <a:rPr lang="fr-FR" b="1" dirty="0"/>
              <a:t>Lésions ostéolytiques &lt;&lt; myélome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420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" y="1207676"/>
            <a:ext cx="909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b="1" dirty="0"/>
              <a:t>· Anémie</a:t>
            </a:r>
          </a:p>
          <a:p>
            <a:r>
              <a:rPr lang="fr-FR" b="1" dirty="0"/>
              <a:t>· Augmentation volume plasmatique</a:t>
            </a:r>
          </a:p>
          <a:p>
            <a:r>
              <a:rPr lang="fr-FR" b="1" dirty="0"/>
              <a:t>· Formation rouleaux GR </a:t>
            </a:r>
            <a:r>
              <a:rPr lang="fr-FR" b="1" dirty="0">
                <a:sym typeface="Wingdings" pitchFamily="2" charset="2"/>
              </a:rPr>
              <a:t> </a:t>
            </a:r>
            <a:r>
              <a:rPr lang="fr-FR" b="1" dirty="0" err="1">
                <a:sym typeface="Wingdings" pitchFamily="2" charset="2"/>
              </a:rPr>
              <a:t>élevation</a:t>
            </a:r>
            <a:r>
              <a:rPr lang="fr-FR" b="1" dirty="0">
                <a:sym typeface="Wingdings" pitchFamily="2" charset="2"/>
              </a:rPr>
              <a:t> de la </a:t>
            </a:r>
            <a:r>
              <a:rPr lang="fr-FR" b="1" dirty="0"/>
              <a:t>VS</a:t>
            </a:r>
          </a:p>
          <a:p>
            <a:r>
              <a:rPr lang="fr-FR" b="1" dirty="0"/>
              <a:t>· Lymphocytose sang périphérique</a:t>
            </a:r>
          </a:p>
          <a:p>
            <a:r>
              <a:rPr lang="fr-FR" b="1" dirty="0"/>
              <a:t>· Composant monoclonal zone gamma</a:t>
            </a:r>
          </a:p>
          <a:p>
            <a:r>
              <a:rPr lang="fr-FR" b="1" dirty="0"/>
              <a:t>· Peu modification </a:t>
            </a:r>
            <a:r>
              <a:rPr lang="fr-FR" b="1" dirty="0" err="1"/>
              <a:t>IgG</a:t>
            </a:r>
            <a:r>
              <a:rPr lang="fr-FR" b="1" dirty="0"/>
              <a:t> et </a:t>
            </a:r>
            <a:r>
              <a:rPr lang="fr-FR" b="1" dirty="0" err="1"/>
              <a:t>IgA</a:t>
            </a:r>
            <a:r>
              <a:rPr lang="fr-FR" b="1" dirty="0"/>
              <a:t> (&lt; myélome)</a:t>
            </a:r>
          </a:p>
          <a:p>
            <a:r>
              <a:rPr lang="fr-FR" b="1" dirty="0"/>
              <a:t>· Chaînes légères urines: 20% patients</a:t>
            </a:r>
          </a:p>
          <a:p>
            <a:r>
              <a:rPr lang="fr-FR" b="1" dirty="0"/>
              <a:t>· </a:t>
            </a:r>
            <a:r>
              <a:rPr lang="fr-FR" b="1" dirty="0" err="1"/>
              <a:t>Cryoglobulines</a:t>
            </a:r>
            <a:endParaRPr lang="fr-FR" b="1" dirty="0"/>
          </a:p>
          <a:p>
            <a:r>
              <a:rPr lang="fr-FR" b="1" dirty="0"/>
              <a:t>· Biopsie médullaire: infiltration cellules lymphocytaires ou plasmocytaires; présence </a:t>
            </a:r>
            <a:r>
              <a:rPr lang="fr-FR" b="1" dirty="0" smtClean="0"/>
              <a:t>de Mastocytes </a:t>
            </a:r>
            <a:r>
              <a:rPr lang="fr-FR" b="1" dirty="0"/>
              <a:t>≠ myélome.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Pronostic</a:t>
            </a:r>
          </a:p>
          <a:p>
            <a:r>
              <a:rPr lang="fr-FR" b="1" dirty="0"/>
              <a:t>· Survie médiane: 5 ans</a:t>
            </a:r>
          </a:p>
          <a:p>
            <a:r>
              <a:rPr lang="fr-FR" b="1" dirty="0"/>
              <a:t>· Facteurs mauvais pronostic: âge, anémie, cytopénies, cryoglobulinémie, amaigrissement, symptômes généraux.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0011" y="71018"/>
            <a:ext cx="6997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GAMMAPATHIES MONOCLONALES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874" y="639347"/>
            <a:ext cx="3357488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Maladie de </a:t>
            </a:r>
            <a:r>
              <a:rPr lang="fr-FR" sz="179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Waldenström</a:t>
            </a:r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0335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848" y="2012818"/>
            <a:ext cx="6478905" cy="27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20700" y="71018"/>
            <a:ext cx="837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GAMMAPATHIES MONOCLONALES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874" y="639347"/>
            <a:ext cx="3357488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Maladie de </a:t>
            </a:r>
            <a:r>
              <a:rPr lang="fr-FR" sz="179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Waldenström</a:t>
            </a:r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69" y="1479766"/>
            <a:ext cx="6282656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Electrophorèse des protéines sériques et urinaires        +</a:t>
            </a:r>
            <a:endParaRPr lang="fr-FR" sz="179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3876" y="1479766"/>
            <a:ext cx="1965841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Immunofixation:</a:t>
            </a:r>
            <a:endParaRPr lang="fr-FR" sz="179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300" y="71018"/>
            <a:ext cx="6997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GAMMAPATHIES MONOCLONALES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833" y="710388"/>
            <a:ext cx="3526463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Maladie des chaînes alpha: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0" y="1147007"/>
            <a:ext cx="909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b="1" dirty="0"/>
              <a:t>Est un syndrome </a:t>
            </a:r>
            <a:r>
              <a:rPr lang="fr-FR" b="1" dirty="0" err="1"/>
              <a:t>immunoprolifératif</a:t>
            </a:r>
            <a:r>
              <a:rPr lang="fr-FR" b="1" dirty="0"/>
              <a:t>, </a:t>
            </a:r>
          </a:p>
          <a:p>
            <a:pPr algn="just">
              <a:buFont typeface="Wingdings" pitchFamily="2" charset="2"/>
              <a:buChar char="§"/>
            </a:pPr>
            <a:r>
              <a:rPr lang="fr-FR" b="1" dirty="0"/>
              <a:t>Localisé principalement à toute la longueur du grêle et aux ganglions mésentériques,</a:t>
            </a:r>
          </a:p>
          <a:p>
            <a:pPr algn="just">
              <a:buFont typeface="Wingdings" pitchFamily="2" charset="2"/>
              <a:buChar char="§"/>
            </a:pPr>
            <a:r>
              <a:rPr lang="fr-FR" b="1" dirty="0"/>
              <a:t>Synthétisant une immunoglobuline A anormale monoclonale, faite d'une chaîne alpha incomplète et sans chaînes légères.</a:t>
            </a:r>
          </a:p>
          <a:p>
            <a:endParaRPr lang="fr-FR" b="1" dirty="0"/>
          </a:p>
          <a:p>
            <a:pPr>
              <a:buFont typeface="Wingdings" pitchFamily="2" charset="2"/>
              <a:buChar char="§"/>
            </a:pPr>
            <a:r>
              <a:rPr lang="fr-FR" b="1" dirty="0"/>
              <a:t>La grande majorité des patients ont entre 15 et 35 ans.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 est dominé par:</a:t>
            </a:r>
          </a:p>
          <a:p>
            <a:pPr>
              <a:buBlip>
                <a:blip r:embed="rId3"/>
              </a:buBlip>
            </a:pPr>
            <a:r>
              <a:rPr lang="fr-FR" b="1" dirty="0"/>
              <a:t>une diarrhée chronique avec malabsorption ++++.</a:t>
            </a:r>
          </a:p>
          <a:p>
            <a:pPr>
              <a:buBlip>
                <a:blip r:embed="rId3"/>
              </a:buBlip>
            </a:pPr>
            <a:r>
              <a:rPr lang="fr-FR" b="1" dirty="0"/>
              <a:t>vomissements intermittents.</a:t>
            </a:r>
          </a:p>
          <a:p>
            <a:pPr>
              <a:buBlip>
                <a:blip r:embed="rId3"/>
              </a:buBlip>
            </a:pPr>
            <a:r>
              <a:rPr lang="fr-FR" b="1" dirty="0"/>
              <a:t>asthénie, une anorexie.</a:t>
            </a:r>
          </a:p>
          <a:p>
            <a:pPr>
              <a:buBlip>
                <a:blip r:embed="rId3"/>
              </a:buBlip>
            </a:pPr>
            <a:r>
              <a:rPr lang="fr-FR" b="1" dirty="0"/>
              <a:t>adénopathies abdominales. </a:t>
            </a:r>
          </a:p>
          <a:p>
            <a:endParaRPr lang="fr-FR" b="1" dirty="0"/>
          </a:p>
          <a:p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 </a:t>
            </a:r>
            <a:r>
              <a:rPr lang="fr-F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biologique dans le sérum et d'autres liquides</a:t>
            </a:r>
          </a:p>
          <a:p>
            <a:pPr algn="just">
              <a:buBlip>
                <a:blip r:embed="rId3"/>
              </a:buBlip>
            </a:pPr>
            <a:r>
              <a:rPr lang="fr-FR" b="1" dirty="0"/>
              <a:t>Protéine anormale n'est retrouvée par l'électrophorèse du sérum que dans 50 % des cas. </a:t>
            </a:r>
          </a:p>
          <a:p>
            <a:pPr algn="just">
              <a:buBlip>
                <a:blip r:embed="rId3"/>
              </a:buBlip>
            </a:pPr>
            <a:r>
              <a:rPr lang="fr-FR" b="1" dirty="0"/>
              <a:t>L'identification de la protéine de la </a:t>
            </a:r>
            <a:r>
              <a:rPr lang="fr-FR" b="1" dirty="0" err="1"/>
              <a:t>MCalpha</a:t>
            </a:r>
            <a:r>
              <a:rPr lang="fr-FR" b="1" dirty="0"/>
              <a:t> repose sur l'</a:t>
            </a:r>
            <a:r>
              <a:rPr lang="fr-FR" b="1" dirty="0" err="1"/>
              <a:t>immunosélection</a:t>
            </a:r>
            <a:r>
              <a:rPr lang="fr-FR" b="1" dirty="0"/>
              <a:t>-immunoélectrophorèse. 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693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" y="1192337"/>
            <a:ext cx="9093200" cy="557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dirty="0"/>
              <a:t>Les affections en cause sont principalement de quatre types : </a:t>
            </a:r>
          </a:p>
          <a:p>
            <a:endParaRPr lang="fr-FR" sz="1790" dirty="0"/>
          </a:p>
          <a:p>
            <a:r>
              <a:rPr lang="fr-FR" sz="179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Infections: </a:t>
            </a:r>
          </a:p>
          <a:p>
            <a:pPr marL="352031" defTabSz="263628">
              <a:buFont typeface="Wingdings" pitchFamily="2" charset="2"/>
              <a:buChar char="§"/>
            </a:pPr>
            <a:r>
              <a:rPr lang="fr-FR" sz="1790" b="1" dirty="0"/>
              <a:t>	</a:t>
            </a:r>
            <a:r>
              <a:rPr lang="fr-FR" sz="1790" dirty="0"/>
              <a:t>Bactérienne (endocardite, ostéomyélite, salmonellose), parasitaire et surtout virale.</a:t>
            </a:r>
          </a:p>
          <a:p>
            <a:pPr marL="352031" defTabSz="263628">
              <a:buFont typeface="Wingdings" pitchFamily="2" charset="2"/>
              <a:buChar char="§"/>
            </a:pPr>
            <a:r>
              <a:rPr lang="fr-FR" sz="1790" dirty="0"/>
              <a:t>	Les infections aiguës  (EBV, CMV)</a:t>
            </a:r>
            <a:r>
              <a:rPr lang="fr-FR" sz="1790" dirty="0">
                <a:sym typeface="Wingdings" pitchFamily="2" charset="2"/>
              </a:rPr>
              <a:t> Gammapathie</a:t>
            </a:r>
            <a:r>
              <a:rPr lang="fr-FR" sz="1790" dirty="0"/>
              <a:t> monoclonales transitoires. </a:t>
            </a:r>
          </a:p>
          <a:p>
            <a:pPr marL="352031" defTabSz="263628">
              <a:buFont typeface="Wingdings" pitchFamily="2" charset="2"/>
              <a:buChar char="§"/>
            </a:pPr>
            <a:r>
              <a:rPr lang="fr-FR" sz="1790" dirty="0"/>
              <a:t>	Les infections chroniques (VIH)</a:t>
            </a:r>
            <a:r>
              <a:rPr lang="fr-FR" sz="1790" dirty="0">
                <a:sym typeface="Wingdings" pitchFamily="2" charset="2"/>
              </a:rPr>
              <a:t> Gammapathie</a:t>
            </a:r>
            <a:r>
              <a:rPr lang="fr-FR" sz="1790" dirty="0"/>
              <a:t> monoclonales permanentes.</a:t>
            </a:r>
          </a:p>
          <a:p>
            <a:pPr marL="352031" defTabSz="263628">
              <a:buFont typeface="Wingdings" pitchFamily="2" charset="2"/>
              <a:buChar char="§"/>
            </a:pPr>
            <a:r>
              <a:rPr lang="fr-FR" sz="1790" dirty="0"/>
              <a:t>	VHC </a:t>
            </a:r>
            <a:r>
              <a:rPr lang="fr-FR" sz="1790" dirty="0">
                <a:sym typeface="Wingdings" pitchFamily="2" charset="2"/>
              </a:rPr>
              <a:t> </a:t>
            </a:r>
            <a:r>
              <a:rPr lang="fr-FR" sz="1790" dirty="0"/>
              <a:t>gammapathie monoclonale + activité de type cryoglobulinémie.</a:t>
            </a:r>
          </a:p>
          <a:p>
            <a:endParaRPr lang="fr-FR" sz="1790" dirty="0"/>
          </a:p>
          <a:p>
            <a:r>
              <a:rPr lang="fr-FR" sz="179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Maladies auto-immunes: </a:t>
            </a:r>
          </a:p>
          <a:p>
            <a:pPr marL="352031"/>
            <a:r>
              <a:rPr lang="fr-FR" sz="1790" dirty="0"/>
              <a:t>Toutes les hépatopathies chroniques (nutritionnelle, auto-immune, virale, toxique..) peuvent s’accompagner d’une gammapathie monoclonale.</a:t>
            </a:r>
          </a:p>
          <a:p>
            <a:endParaRPr lang="fr-FR" sz="1790" dirty="0"/>
          </a:p>
          <a:p>
            <a:r>
              <a:rPr lang="fr-FR" sz="179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Hépatopathies: </a:t>
            </a:r>
          </a:p>
          <a:p>
            <a:pPr marL="352031"/>
            <a:r>
              <a:rPr lang="fr-FR" sz="1790" dirty="0"/>
              <a:t>Syndrome de </a:t>
            </a:r>
            <a:r>
              <a:rPr lang="fr-FR" sz="1790" dirty="0" err="1"/>
              <a:t>Goujerot</a:t>
            </a:r>
            <a:r>
              <a:rPr lang="fr-FR" sz="1790" dirty="0"/>
              <a:t>-</a:t>
            </a:r>
            <a:r>
              <a:rPr lang="fr-FR" sz="1790" dirty="0" err="1"/>
              <a:t>Sjögren</a:t>
            </a:r>
            <a:r>
              <a:rPr lang="fr-FR" sz="1790" dirty="0"/>
              <a:t> primitif ++++</a:t>
            </a:r>
            <a:endParaRPr lang="fr-FR" sz="1790" b="1" dirty="0"/>
          </a:p>
          <a:p>
            <a:endParaRPr lang="fr-FR" sz="179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79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Certains déficits immunitaires: </a:t>
            </a:r>
          </a:p>
          <a:p>
            <a:pPr marL="352031"/>
            <a:r>
              <a:rPr lang="fr-FR" sz="1790" dirty="0"/>
              <a:t>Primitif ou acquis peut être associé à une gammapathie monoclonale.</a:t>
            </a:r>
            <a:endParaRPr lang="fr-FR" sz="1790" b="1" i="1" dirty="0"/>
          </a:p>
        </p:txBody>
      </p:sp>
      <p:sp>
        <p:nvSpPr>
          <p:cNvPr id="4" name="Rectangle 3"/>
          <p:cNvSpPr/>
          <p:nvPr/>
        </p:nvSpPr>
        <p:spPr>
          <a:xfrm>
            <a:off x="1700971" y="71018"/>
            <a:ext cx="6630170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VI- CLASSIFICATION DES GAMMAPATHIES MONOCLONALES</a:t>
            </a:r>
            <a:endParaRPr lang="fr-FR" sz="179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82" y="590550"/>
            <a:ext cx="7601368" cy="63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Gammapathies monoclonales associées à une pathologie non lymphoïde:</a:t>
            </a:r>
          </a:p>
        </p:txBody>
      </p:sp>
    </p:spTree>
    <p:extLst>
      <p:ext uri="{BB962C8B-B14F-4D97-AF65-F5344CB8AC3E}">
        <p14:creationId xmlns:p14="http://schemas.microsoft.com/office/powerpoint/2010/main" val="36954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957" y="982478"/>
            <a:ext cx="5287939" cy="365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90" b="1" dirty="0">
                <a:solidFill>
                  <a:srgbClr val="FF0000"/>
                </a:solidFill>
              </a:rPr>
              <a:t>Signification des gammapathie monoclonales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00" y="2131210"/>
            <a:ext cx="9093200" cy="2295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90" dirty="0"/>
              <a:t>Les étiologies des dysglobulinémies monoclonales sont très variées mais peuvent être classées et résumées en trois grands cadres nosologiques :</a:t>
            </a:r>
          </a:p>
          <a:p>
            <a:endParaRPr lang="fr-FR" sz="1790" dirty="0"/>
          </a:p>
          <a:p>
            <a:pPr marL="340980" indent="-340980">
              <a:buFontTx/>
              <a:buAutoNum type="arabicPeriod"/>
            </a:pPr>
            <a:r>
              <a:rPr lang="fr-FR" sz="1790" b="1" dirty="0"/>
              <a:t>MGUS</a:t>
            </a:r>
            <a:r>
              <a:rPr lang="fr-FR" sz="1790" dirty="0"/>
              <a:t> (gammapathie monoclonale de signification indéterminée)</a:t>
            </a:r>
          </a:p>
          <a:p>
            <a:pPr marL="340980" indent="-340980">
              <a:buAutoNum type="arabicPeriod"/>
            </a:pPr>
            <a:endParaRPr lang="fr-FR" sz="1790" i="1" dirty="0"/>
          </a:p>
          <a:p>
            <a:pPr marL="340980" indent="-340980">
              <a:buFontTx/>
              <a:buAutoNum type="arabicPeriod"/>
            </a:pPr>
            <a:r>
              <a:rPr lang="fr-FR" sz="1790" b="1" dirty="0"/>
              <a:t>Hémopathies malignes.</a:t>
            </a:r>
          </a:p>
          <a:p>
            <a:pPr marL="340980" indent="-340980">
              <a:buAutoNum type="arabicPeriod"/>
            </a:pPr>
            <a:endParaRPr lang="fr-FR" sz="1790" i="1" dirty="0"/>
          </a:p>
          <a:p>
            <a:pPr marL="340980" indent="-340980">
              <a:buFontTx/>
              <a:buAutoNum type="arabicPeriod"/>
            </a:pPr>
            <a:r>
              <a:rPr lang="fr-FR" sz="1790" b="1" dirty="0"/>
              <a:t>Gammapathies associées à une pathologie non lymphoïde</a:t>
            </a:r>
          </a:p>
        </p:txBody>
      </p:sp>
    </p:spTree>
    <p:extLst>
      <p:ext uri="{BB962C8B-B14F-4D97-AF65-F5344CB8AC3E}">
        <p14:creationId xmlns:p14="http://schemas.microsoft.com/office/powerpoint/2010/main" val="16959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54553"/>
            <a:ext cx="7490608" cy="853181"/>
          </a:xfrm>
          <a:prstGeom prst="rect">
            <a:avLst/>
          </a:prstGeom>
        </p:spPr>
        <p:txBody>
          <a:bodyPr vert="horz" wrap="square" lIns="0" tIns="420623" rIns="0" bIns="0" rtlCol="0">
            <a:spAutoFit/>
          </a:bodyPr>
          <a:lstStyle/>
          <a:p>
            <a:pPr marL="822960">
              <a:lnSpc>
                <a:spcPct val="100000"/>
              </a:lnSpc>
            </a:pPr>
            <a:r>
              <a:rPr b="1" spc="-5" dirty="0">
                <a:solidFill>
                  <a:srgbClr val="FFFF00"/>
                </a:solidFill>
              </a:rPr>
              <a:t>Syndromes</a:t>
            </a:r>
            <a:r>
              <a:rPr b="1" spc="-95" dirty="0">
                <a:solidFill>
                  <a:srgbClr val="FFFF00"/>
                </a:solidFill>
              </a:rPr>
              <a:t> </a:t>
            </a:r>
            <a:r>
              <a:rPr b="1" dirty="0">
                <a:solidFill>
                  <a:srgbClr val="FFFF00"/>
                </a:solidFill>
              </a:rPr>
              <a:t>immunoproliferatifs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855" y="1789176"/>
            <a:ext cx="8361045" cy="3403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 marR="104775" algn="ctr">
              <a:lnSpc>
                <a:spcPct val="100000"/>
              </a:lnSpc>
            </a:pP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Proliférations anormales de cellules</a:t>
            </a:r>
            <a:r>
              <a:rPr sz="2800" b="1" spc="-6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lymphoïdes  </a:t>
            </a:r>
            <a:r>
              <a:rPr sz="2800" b="1" spc="-5" dirty="0">
                <a:solidFill>
                  <a:srgbClr val="F5F5F5"/>
                </a:solidFill>
                <a:latin typeface="Arial"/>
                <a:cs typeface="Arial"/>
              </a:rPr>
              <a:t>T, B,</a:t>
            </a:r>
            <a:r>
              <a:rPr sz="2800" b="1" spc="-9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5F5F5"/>
                </a:solidFill>
                <a:latin typeface="Arial"/>
                <a:cs typeface="Arial"/>
              </a:rPr>
              <a:t>(NK)</a:t>
            </a:r>
            <a:endParaRPr sz="2800" b="1" dirty="0">
              <a:latin typeface="Arial"/>
              <a:cs typeface="Arial"/>
            </a:endParaRPr>
          </a:p>
          <a:p>
            <a:pPr marL="1639570" marR="1630045" algn="ctr">
              <a:lnSpc>
                <a:spcPct val="200199"/>
              </a:lnSpc>
            </a:pP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Polyclonales /</a:t>
            </a:r>
            <a:r>
              <a:rPr sz="2800" b="1" spc="-7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Monoclonales</a:t>
            </a: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  Bénignes /</a:t>
            </a:r>
            <a:r>
              <a:rPr sz="2800" b="1" spc="-9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malignes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b="1" dirty="0">
              <a:latin typeface="Times New Roman"/>
              <a:cs typeface="Times New Roman"/>
            </a:endParaRPr>
          </a:p>
          <a:p>
            <a:pPr algn="ctr">
              <a:lnSpc>
                <a:spcPts val="2875"/>
              </a:lnSpc>
              <a:spcBef>
                <a:spcPts val="5"/>
              </a:spcBef>
            </a:pP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le plus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svt, monoclonalité =</a:t>
            </a:r>
            <a:r>
              <a:rPr sz="2400" b="1" spc="-8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dirty="0" err="1" smtClean="0">
                <a:solidFill>
                  <a:srgbClr val="F5F5F5"/>
                </a:solidFill>
                <a:latin typeface="Arial"/>
                <a:cs typeface="Arial"/>
              </a:rPr>
              <a:t>malignité</a:t>
            </a:r>
            <a:endParaRPr sz="2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954" y="133350"/>
            <a:ext cx="834225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8120" marR="5080" indent="-2726055">
              <a:lnSpc>
                <a:spcPct val="100000"/>
              </a:lnSpc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TRANSFORMATION MALIGNE DES CELLULES  LYMPHOÏDES</a:t>
            </a:r>
            <a:endParaRPr sz="2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1123950"/>
            <a:ext cx="9131300" cy="4408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47725">
              <a:lnSpc>
                <a:spcPct val="150000"/>
              </a:lnSpc>
            </a:pPr>
            <a:r>
              <a:rPr lang="fr-FR" sz="2400" b="1" dirty="0" err="1" smtClean="0">
                <a:solidFill>
                  <a:srgbClr val="F5F5F5"/>
                </a:solidFill>
                <a:latin typeface="Arial"/>
                <a:cs typeface="Arial"/>
              </a:rPr>
              <a:t>D</a:t>
            </a:r>
            <a:r>
              <a:rPr lang="fr-FR" sz="2400" b="1" spc="-5" dirty="0" err="1" smtClean="0">
                <a:solidFill>
                  <a:srgbClr val="F5F5F5"/>
                </a:solidFill>
                <a:latin typeface="Arial"/>
                <a:cs typeface="Arial"/>
              </a:rPr>
              <a:t>ys</a:t>
            </a:r>
            <a:r>
              <a:rPr sz="2400" b="1" spc="-5" dirty="0" smtClean="0">
                <a:solidFill>
                  <a:srgbClr val="F5F5F5"/>
                </a:solidFill>
                <a:latin typeface="Arial"/>
                <a:cs typeface="Arial"/>
              </a:rPr>
              <a:t>regulation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du contrôle du cycle cellulaire et de  l’apoptose liés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à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l’accumulation d’événements oncogéniques  </a:t>
            </a:r>
            <a:r>
              <a:rPr sz="2300" b="1" dirty="0">
                <a:solidFill>
                  <a:srgbClr val="F5F5F5"/>
                </a:solidFill>
                <a:latin typeface="Arial"/>
                <a:cs typeface="Arial"/>
              </a:rPr>
              <a:t>Transformation à </a:t>
            </a:r>
            <a:r>
              <a:rPr sz="2300" b="1" spc="-5" dirty="0">
                <a:solidFill>
                  <a:srgbClr val="F5F5F5"/>
                </a:solidFill>
                <a:latin typeface="Arial"/>
                <a:cs typeface="Arial"/>
              </a:rPr>
              <a:t>différents </a:t>
            </a:r>
            <a:r>
              <a:rPr sz="2300" b="1" dirty="0">
                <a:solidFill>
                  <a:srgbClr val="F5F5F5"/>
                </a:solidFill>
                <a:latin typeface="Arial"/>
                <a:cs typeface="Arial"/>
              </a:rPr>
              <a:t>stades </a:t>
            </a:r>
            <a:r>
              <a:rPr sz="2300" b="1" spc="-5" dirty="0">
                <a:solidFill>
                  <a:srgbClr val="F5F5F5"/>
                </a:solidFill>
                <a:latin typeface="Arial"/>
                <a:cs typeface="Arial"/>
              </a:rPr>
              <a:t>de </a:t>
            </a:r>
            <a:r>
              <a:rPr sz="2300" b="1" dirty="0">
                <a:solidFill>
                  <a:srgbClr val="F5F5F5"/>
                </a:solidFill>
                <a:latin typeface="Arial"/>
                <a:cs typeface="Arial"/>
              </a:rPr>
              <a:t>maturation</a:t>
            </a:r>
            <a:r>
              <a:rPr sz="2300" b="1" spc="-9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300" b="1" dirty="0" smtClean="0">
                <a:solidFill>
                  <a:srgbClr val="F5F5F5"/>
                </a:solidFill>
                <a:latin typeface="Arial"/>
                <a:cs typeface="Arial"/>
              </a:rPr>
              <a:t>/</a:t>
            </a:r>
            <a:r>
              <a:rPr lang="fr-FR" sz="2300" b="1" dirty="0" smtClean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300" b="1" dirty="0" err="1" smtClean="0">
                <a:solidFill>
                  <a:srgbClr val="F5F5F5"/>
                </a:solidFill>
                <a:latin typeface="Arial"/>
                <a:cs typeface="Arial"/>
              </a:rPr>
              <a:t>différenciation</a:t>
            </a:r>
            <a:endParaRPr sz="2300" b="1" dirty="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</a:pPr>
            <a:r>
              <a:rPr sz="2400" b="1" dirty="0" smtClean="0">
                <a:solidFill>
                  <a:srgbClr val="FFFF00"/>
                </a:solidFill>
                <a:latin typeface="Arial"/>
                <a:cs typeface="Arial"/>
              </a:rPr>
              <a:t>•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Evénements</a:t>
            </a:r>
            <a:r>
              <a:rPr sz="2400" b="1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oncogéniques:</a:t>
            </a:r>
          </a:p>
          <a:p>
            <a:pPr marL="12700">
              <a:lnSpc>
                <a:spcPct val="150000"/>
              </a:lnSpc>
              <a:buChar char="-"/>
              <a:tabLst>
                <a:tab pos="198755" algn="l"/>
              </a:tabLst>
            </a:pPr>
            <a:r>
              <a:rPr lang="fr-FR" sz="2400" b="1" spc="-5" dirty="0" smtClean="0">
                <a:solidFill>
                  <a:srgbClr val="F5F5F5"/>
                </a:solidFill>
                <a:latin typeface="Arial"/>
                <a:cs typeface="Arial"/>
              </a:rPr>
              <a:t>  </a:t>
            </a:r>
            <a:r>
              <a:rPr sz="2400" b="1" spc="-5" dirty="0" smtClean="0">
                <a:solidFill>
                  <a:srgbClr val="F5F5F5"/>
                </a:solidFill>
                <a:latin typeface="Arial"/>
                <a:cs typeface="Arial"/>
              </a:rPr>
              <a:t>translocations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chromosomiques : activation d’un</a:t>
            </a:r>
            <a:r>
              <a:rPr sz="2400" b="1" spc="-3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oncogène</a:t>
            </a:r>
            <a:endParaRPr sz="2400" b="1" dirty="0">
              <a:latin typeface="Arial"/>
              <a:cs typeface="Arial"/>
            </a:endParaRPr>
          </a:p>
          <a:p>
            <a:pPr marL="12700" marR="674370">
              <a:lnSpc>
                <a:spcPct val="150000"/>
              </a:lnSpc>
              <a:buChar char="-"/>
              <a:tabLst>
                <a:tab pos="198755" algn="l"/>
              </a:tabLst>
            </a:pPr>
            <a:r>
              <a:rPr lang="fr-FR" sz="2400" b="1" spc="-5" dirty="0" smtClean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F5F5F5"/>
                </a:solidFill>
                <a:latin typeface="Arial"/>
                <a:cs typeface="Arial"/>
              </a:rPr>
              <a:t>mutations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somatiques :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oncogènes, gènes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suppresseurs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de 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tumeurs</a:t>
            </a:r>
            <a:endParaRPr sz="2400" b="1" dirty="0">
              <a:latin typeface="Arial"/>
              <a:cs typeface="Arial"/>
            </a:endParaRPr>
          </a:p>
          <a:p>
            <a:pPr marL="198120" indent="-185420">
              <a:lnSpc>
                <a:spcPct val="150000"/>
              </a:lnSpc>
              <a:buChar char="-"/>
              <a:tabLst>
                <a:tab pos="198755" algn="l"/>
              </a:tabLst>
            </a:pPr>
            <a:r>
              <a:rPr sz="2400" b="1" dirty="0" smtClean="0">
                <a:solidFill>
                  <a:srgbClr val="F5F5F5"/>
                </a:solidFill>
                <a:latin typeface="Arial"/>
                <a:cs typeface="Arial"/>
              </a:rPr>
              <a:t>virus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à pouvoir oncogénique : EBV,</a:t>
            </a:r>
            <a:r>
              <a:rPr sz="2400" b="1" spc="-12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HTLV</a:t>
            </a:r>
            <a:endParaRPr sz="2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811" y="343074"/>
            <a:ext cx="8456289" cy="85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0" marR="5080" indent="-711835" algn="ctr">
              <a:lnSpc>
                <a:spcPct val="100000"/>
              </a:lnSpc>
            </a:pPr>
            <a:r>
              <a:rPr b="1" dirty="0">
                <a:solidFill>
                  <a:srgbClr val="FFFF00"/>
                </a:solidFill>
              </a:rPr>
              <a:t>Monoclonalité des</a:t>
            </a:r>
            <a:r>
              <a:rPr b="1" spc="-110" dirty="0">
                <a:solidFill>
                  <a:srgbClr val="FFFF00"/>
                </a:solidFill>
              </a:rPr>
              <a:t> </a:t>
            </a:r>
            <a:r>
              <a:rPr b="1" spc="-5" dirty="0">
                <a:solidFill>
                  <a:srgbClr val="FFFF00"/>
                </a:solidFill>
              </a:rPr>
              <a:t>maladies  </a:t>
            </a:r>
            <a:r>
              <a:rPr b="1" dirty="0">
                <a:solidFill>
                  <a:srgbClr val="FFFF00"/>
                </a:solidFill>
              </a:rPr>
              <a:t>immunoprolifératives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7810" y="2008885"/>
            <a:ext cx="8900789" cy="4154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17525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Prolifération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à partir d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’une seule cellule-mère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: 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population de cellules-filles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=</a:t>
            </a:r>
            <a:r>
              <a:rPr sz="2400" b="1" spc="-9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5F5F5"/>
                </a:solidFill>
                <a:latin typeface="Arial"/>
                <a:cs typeface="Arial"/>
              </a:rPr>
              <a:t>clone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5F5F5"/>
              </a:buClr>
              <a:buFont typeface="Arial"/>
              <a:buChar char="•"/>
            </a:pPr>
            <a:endParaRPr sz="3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99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Les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réarrangements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des gènes des Ig ou du TCR 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caractéristiques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de la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cellule-mère sont transmis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à 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toutes les cellules du</a:t>
            </a:r>
            <a:r>
              <a:rPr sz="2400" b="1" spc="-8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clone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298065">
              <a:lnSpc>
                <a:spcPct val="100000"/>
              </a:lnSpc>
              <a:spcBef>
                <a:spcPts val="1540"/>
              </a:spcBef>
            </a:pPr>
            <a:r>
              <a:rPr sz="2400" b="1" u="heavy" dirty="0">
                <a:solidFill>
                  <a:srgbClr val="F5F5F5"/>
                </a:solidFill>
                <a:latin typeface="Arial"/>
                <a:cs typeface="Arial"/>
              </a:rPr>
              <a:t>1 </a:t>
            </a:r>
            <a:r>
              <a:rPr sz="2400" b="1" u="heavy" spc="-5" dirty="0">
                <a:solidFill>
                  <a:srgbClr val="F5F5F5"/>
                </a:solidFill>
                <a:latin typeface="Arial"/>
                <a:cs typeface="Arial"/>
              </a:rPr>
              <a:t>clone </a:t>
            </a:r>
            <a:r>
              <a:rPr sz="2400" b="1" u="heavy" dirty="0">
                <a:solidFill>
                  <a:srgbClr val="F5F5F5"/>
                </a:solidFill>
                <a:latin typeface="Arial"/>
                <a:cs typeface="Arial"/>
              </a:rPr>
              <a:t>B = 1</a:t>
            </a:r>
            <a:r>
              <a:rPr sz="2400" b="1" u="heavy" spc="-11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5F5F5"/>
                </a:solidFill>
                <a:latin typeface="Arial"/>
                <a:cs typeface="Arial"/>
              </a:rPr>
              <a:t>Ig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298700">
              <a:lnSpc>
                <a:spcPct val="100000"/>
              </a:lnSpc>
            </a:pPr>
            <a:r>
              <a:rPr sz="2400" b="1" u="heavy" dirty="0">
                <a:solidFill>
                  <a:srgbClr val="F5F5F5"/>
                </a:solidFill>
                <a:latin typeface="Arial"/>
                <a:cs typeface="Arial"/>
              </a:rPr>
              <a:t>1 </a:t>
            </a:r>
            <a:r>
              <a:rPr sz="2400" b="1" u="heavy" spc="-5" dirty="0">
                <a:solidFill>
                  <a:srgbClr val="F5F5F5"/>
                </a:solidFill>
                <a:latin typeface="Arial"/>
                <a:cs typeface="Arial"/>
              </a:rPr>
              <a:t>clone </a:t>
            </a:r>
            <a:r>
              <a:rPr sz="2400" b="1" u="heavy" dirty="0">
                <a:solidFill>
                  <a:srgbClr val="F5F5F5"/>
                </a:solidFill>
                <a:latin typeface="Arial"/>
                <a:cs typeface="Arial"/>
              </a:rPr>
              <a:t>T = 1</a:t>
            </a:r>
            <a:r>
              <a:rPr sz="2400" b="1" u="heavy" spc="-11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5F5F5"/>
                </a:solidFill>
                <a:latin typeface="Arial"/>
                <a:cs typeface="Arial"/>
              </a:rPr>
              <a:t>TCR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" y="57150"/>
            <a:ext cx="8701657" cy="718914"/>
          </a:xfrm>
          <a:prstGeom prst="rect">
            <a:avLst/>
          </a:prstGeom>
        </p:spPr>
        <p:txBody>
          <a:bodyPr vert="horz" wrap="square" lIns="0" tIns="224281" rIns="0" bIns="0" rtlCol="0">
            <a:spAutoFit/>
          </a:bodyPr>
          <a:lstStyle/>
          <a:p>
            <a:pPr marL="1823720">
              <a:lnSpc>
                <a:spcPct val="100000"/>
              </a:lnSpc>
            </a:pPr>
            <a:r>
              <a:rPr sz="3200" spc="-5" dirty="0"/>
              <a:t>Diagnostic (et</a:t>
            </a:r>
            <a:r>
              <a:rPr sz="3200" spc="-60" dirty="0"/>
              <a:t> </a:t>
            </a:r>
            <a:r>
              <a:rPr sz="3200" spc="-5" dirty="0"/>
              <a:t>suivi)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-25149" y="1543050"/>
            <a:ext cx="1612649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Lig</a:t>
            </a:r>
            <a:r>
              <a:rPr sz="2800" b="1" spc="5" dirty="0">
                <a:solidFill>
                  <a:srgbClr val="F5F5F5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ée</a:t>
            </a:r>
            <a:endParaRPr sz="28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•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760" y="2055876"/>
            <a:ext cx="48009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Différenciation /</a:t>
            </a:r>
            <a:r>
              <a:rPr sz="2800" b="1" spc="-7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Maturation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8528" y="1233545"/>
            <a:ext cx="3870072" cy="1727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0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Morphologie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 :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NFS, 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myélogramme,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biopsie gg,</a:t>
            </a:r>
            <a:r>
              <a:rPr sz="2000" b="1" spc="-2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BM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Immunophénotypage</a:t>
            </a:r>
            <a:r>
              <a:rPr sz="2400" b="1" spc="-10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:</a:t>
            </a:r>
            <a:endParaRPr sz="24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cytométrie,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 histochimie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2328" y="4242112"/>
            <a:ext cx="3944658" cy="22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1850">
              <a:lnSpc>
                <a:spcPct val="10080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Immunochimie</a:t>
            </a:r>
            <a:r>
              <a:rPr sz="2400" b="1" spc="-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:</a:t>
            </a:r>
            <a:r>
              <a:rPr sz="2400" b="1" spc="-9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Ig  monoclonale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 b="1" dirty="0">
              <a:latin typeface="Times New Roman"/>
              <a:cs typeface="Times New Roman"/>
            </a:endParaRPr>
          </a:p>
          <a:p>
            <a:pPr marL="12700" marR="61594">
              <a:lnSpc>
                <a:spcPct val="10040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Etudes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moléculaires </a:t>
            </a:r>
            <a:r>
              <a:rPr sz="2400" b="1" dirty="0">
                <a:solidFill>
                  <a:srgbClr val="F5F5F5"/>
                </a:solidFill>
                <a:latin typeface="Arial"/>
                <a:cs typeface="Arial"/>
              </a:rPr>
              <a:t>: 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réarrangements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des gènes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du 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TCR et des</a:t>
            </a:r>
            <a:r>
              <a:rPr sz="2000" b="1" spc="-7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10" dirty="0" err="1" smtClean="0">
                <a:solidFill>
                  <a:srgbClr val="F5F5F5"/>
                </a:solidFill>
                <a:latin typeface="Arial"/>
                <a:cs typeface="Arial"/>
              </a:rPr>
              <a:t>Ig,détection</a:t>
            </a:r>
            <a:r>
              <a:rPr sz="2000" b="1" spc="-10" dirty="0" smtClean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de translocations,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de  mutations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2697" y="1221994"/>
            <a:ext cx="512403" cy="1752600"/>
          </a:xfrm>
          <a:custGeom>
            <a:avLst/>
            <a:gdLst/>
            <a:ahLst/>
            <a:cxnLst/>
            <a:rect l="l" t="t" r="r" b="b"/>
            <a:pathLst>
              <a:path w="457200" h="1752600">
                <a:moveTo>
                  <a:pt x="0" y="0"/>
                </a:moveTo>
                <a:lnTo>
                  <a:pt x="60854" y="5228"/>
                </a:lnTo>
                <a:lnTo>
                  <a:pt x="115485" y="19981"/>
                </a:lnTo>
                <a:lnTo>
                  <a:pt x="161734" y="42862"/>
                </a:lnTo>
                <a:lnTo>
                  <a:pt x="197442" y="72474"/>
                </a:lnTo>
                <a:lnTo>
                  <a:pt x="220450" y="107420"/>
                </a:lnTo>
                <a:lnTo>
                  <a:pt x="228600" y="146304"/>
                </a:lnTo>
                <a:lnTo>
                  <a:pt x="228600" y="729995"/>
                </a:lnTo>
                <a:lnTo>
                  <a:pt x="236749" y="768879"/>
                </a:lnTo>
                <a:lnTo>
                  <a:pt x="259757" y="803825"/>
                </a:lnTo>
                <a:lnTo>
                  <a:pt x="295465" y="833437"/>
                </a:lnTo>
                <a:lnTo>
                  <a:pt x="341714" y="856318"/>
                </a:lnTo>
                <a:lnTo>
                  <a:pt x="396345" y="871071"/>
                </a:lnTo>
                <a:lnTo>
                  <a:pt x="457200" y="876300"/>
                </a:lnTo>
                <a:lnTo>
                  <a:pt x="396345" y="881528"/>
                </a:lnTo>
                <a:lnTo>
                  <a:pt x="341714" y="896281"/>
                </a:lnTo>
                <a:lnTo>
                  <a:pt x="295465" y="919162"/>
                </a:lnTo>
                <a:lnTo>
                  <a:pt x="259757" y="948774"/>
                </a:lnTo>
                <a:lnTo>
                  <a:pt x="236749" y="983720"/>
                </a:lnTo>
                <a:lnTo>
                  <a:pt x="228600" y="1022604"/>
                </a:lnTo>
                <a:lnTo>
                  <a:pt x="228600" y="1606295"/>
                </a:lnTo>
                <a:lnTo>
                  <a:pt x="220450" y="1645179"/>
                </a:lnTo>
                <a:lnTo>
                  <a:pt x="197442" y="1680125"/>
                </a:lnTo>
                <a:lnTo>
                  <a:pt x="161734" y="1709737"/>
                </a:lnTo>
                <a:lnTo>
                  <a:pt x="115485" y="1732618"/>
                </a:lnTo>
                <a:lnTo>
                  <a:pt x="60854" y="1747371"/>
                </a:lnTo>
                <a:lnTo>
                  <a:pt x="0" y="1752600"/>
                </a:lnTo>
              </a:path>
            </a:pathLst>
          </a:custGeom>
          <a:ln w="38100">
            <a:solidFill>
              <a:srgbClr val="F9FC01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" name="object 8"/>
          <p:cNvSpPr/>
          <p:nvPr/>
        </p:nvSpPr>
        <p:spPr>
          <a:xfrm>
            <a:off x="4559438" y="4316476"/>
            <a:ext cx="512403" cy="1752600"/>
          </a:xfrm>
          <a:custGeom>
            <a:avLst/>
            <a:gdLst/>
            <a:ahLst/>
            <a:cxnLst/>
            <a:rect l="l" t="t" r="r" b="b"/>
            <a:pathLst>
              <a:path w="457200" h="1752600">
                <a:moveTo>
                  <a:pt x="0" y="0"/>
                </a:moveTo>
                <a:lnTo>
                  <a:pt x="60854" y="5171"/>
                </a:lnTo>
                <a:lnTo>
                  <a:pt x="115485" y="19783"/>
                </a:lnTo>
                <a:lnTo>
                  <a:pt x="161734" y="42481"/>
                </a:lnTo>
                <a:lnTo>
                  <a:pt x="197442" y="71910"/>
                </a:lnTo>
                <a:lnTo>
                  <a:pt x="220450" y="106715"/>
                </a:lnTo>
                <a:lnTo>
                  <a:pt x="228600" y="145541"/>
                </a:lnTo>
                <a:lnTo>
                  <a:pt x="228600" y="729996"/>
                </a:lnTo>
                <a:lnTo>
                  <a:pt x="236749" y="768879"/>
                </a:lnTo>
                <a:lnTo>
                  <a:pt x="259757" y="803825"/>
                </a:lnTo>
                <a:lnTo>
                  <a:pt x="295465" y="833437"/>
                </a:lnTo>
                <a:lnTo>
                  <a:pt x="341714" y="856318"/>
                </a:lnTo>
                <a:lnTo>
                  <a:pt x="396345" y="871071"/>
                </a:lnTo>
                <a:lnTo>
                  <a:pt x="457200" y="876300"/>
                </a:lnTo>
                <a:lnTo>
                  <a:pt x="396345" y="881471"/>
                </a:lnTo>
                <a:lnTo>
                  <a:pt x="341714" y="896083"/>
                </a:lnTo>
                <a:lnTo>
                  <a:pt x="295465" y="918781"/>
                </a:lnTo>
                <a:lnTo>
                  <a:pt x="259757" y="948210"/>
                </a:lnTo>
                <a:lnTo>
                  <a:pt x="236749" y="983015"/>
                </a:lnTo>
                <a:lnTo>
                  <a:pt x="228600" y="1021841"/>
                </a:lnTo>
                <a:lnTo>
                  <a:pt x="228600" y="1606296"/>
                </a:lnTo>
                <a:lnTo>
                  <a:pt x="220450" y="1645179"/>
                </a:lnTo>
                <a:lnTo>
                  <a:pt x="197442" y="1680125"/>
                </a:lnTo>
                <a:lnTo>
                  <a:pt x="161734" y="1709737"/>
                </a:lnTo>
                <a:lnTo>
                  <a:pt x="115485" y="1732618"/>
                </a:lnTo>
                <a:lnTo>
                  <a:pt x="60854" y="1747371"/>
                </a:lnTo>
                <a:lnTo>
                  <a:pt x="0" y="1752600"/>
                </a:lnTo>
              </a:path>
            </a:pathLst>
          </a:custGeom>
          <a:ln w="38100">
            <a:solidFill>
              <a:srgbClr val="F9FC01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" name="object 9"/>
          <p:cNvSpPr txBox="1"/>
          <p:nvPr/>
        </p:nvSpPr>
        <p:spPr>
          <a:xfrm>
            <a:off x="66935" y="4757976"/>
            <a:ext cx="455754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34010" algn="l"/>
                <a:tab pos="334645" algn="l"/>
              </a:tabLst>
            </a:pPr>
            <a:r>
              <a:rPr sz="2800" b="1" dirty="0">
                <a:solidFill>
                  <a:srgbClr val="F5F5F5"/>
                </a:solidFill>
                <a:latin typeface="Arial"/>
                <a:cs typeface="Arial"/>
              </a:rPr>
              <a:t>Monoclonalité : TCR,</a:t>
            </a:r>
            <a:r>
              <a:rPr sz="2800" b="1" spc="-10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800" b="1" dirty="0" smtClean="0">
                <a:solidFill>
                  <a:srgbClr val="F5F5F5"/>
                </a:solidFill>
                <a:latin typeface="Arial"/>
                <a:cs typeface="Arial"/>
              </a:rPr>
              <a:t>Ig</a:t>
            </a:r>
            <a:endParaRPr lang="fr-FR" sz="2800" b="1" dirty="0" smtClean="0">
              <a:solidFill>
                <a:srgbClr val="F5F5F5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334010" algn="l"/>
                <a:tab pos="334645" algn="l"/>
              </a:tabLst>
            </a:pPr>
            <a:r>
              <a:rPr sz="2800" b="1" dirty="0" smtClean="0">
                <a:solidFill>
                  <a:srgbClr val="F5F5F5"/>
                </a:solidFill>
                <a:latin typeface="Arial"/>
                <a:cs typeface="Arial"/>
              </a:rPr>
              <a:t>Anomalies</a:t>
            </a:r>
            <a:r>
              <a:rPr sz="2800" b="1" spc="-80" dirty="0" smtClean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800" b="1" dirty="0" err="1" smtClean="0">
                <a:solidFill>
                  <a:srgbClr val="F5F5F5"/>
                </a:solidFill>
                <a:latin typeface="Arial"/>
                <a:cs typeface="Arial"/>
              </a:rPr>
              <a:t>génétiques</a:t>
            </a:r>
            <a:endParaRPr sz="28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083" y="-19050"/>
            <a:ext cx="7490608" cy="1004633"/>
          </a:xfrm>
          <a:prstGeom prst="rect">
            <a:avLst/>
          </a:prstGeom>
        </p:spPr>
        <p:txBody>
          <a:bodyPr vert="horz" wrap="square" lIns="0" tIns="141477" rIns="0" bIns="0" rtlCol="0">
            <a:spAutoFit/>
          </a:bodyPr>
          <a:lstStyle/>
          <a:p>
            <a:pPr marL="3001010" marR="5080" indent="-1233805">
              <a:lnSpc>
                <a:spcPct val="100000"/>
              </a:lnSpc>
            </a:pP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Notion d'immunoglobuline  monoclonale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898" y="1435100"/>
            <a:ext cx="6647180" cy="1275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buClr>
                <a:srgbClr val="F5F5F5"/>
              </a:buClr>
              <a:buFont typeface="Arial"/>
              <a:buChar char="•"/>
              <a:tabLst>
                <a:tab pos="172720" algn="l"/>
              </a:tabLst>
            </a:pPr>
            <a:r>
              <a:rPr sz="2000" b="1" spc="-5" dirty="0">
                <a:solidFill>
                  <a:srgbClr val="F9FC00"/>
                </a:solidFill>
                <a:latin typeface="Arial"/>
                <a:cs typeface="Arial"/>
              </a:rPr>
              <a:t>Un clone B </a:t>
            </a:r>
            <a:r>
              <a:rPr sz="2000" b="1" spc="-10" dirty="0">
                <a:solidFill>
                  <a:srgbClr val="F9FC00"/>
                </a:solidFill>
                <a:latin typeface="Arial"/>
                <a:cs typeface="Arial"/>
              </a:rPr>
              <a:t>exprime </a:t>
            </a:r>
            <a:r>
              <a:rPr sz="2000" b="1" spc="-5" dirty="0">
                <a:solidFill>
                  <a:srgbClr val="F9FC00"/>
                </a:solidFill>
                <a:latin typeface="Arial"/>
                <a:cs typeface="Arial"/>
              </a:rPr>
              <a:t>et </a:t>
            </a:r>
            <a:r>
              <a:rPr sz="2000" b="1" spc="-10" dirty="0">
                <a:solidFill>
                  <a:srgbClr val="F9FC00"/>
                </a:solidFill>
                <a:latin typeface="Arial"/>
                <a:cs typeface="Arial"/>
              </a:rPr>
              <a:t>sécrète</a:t>
            </a:r>
            <a:r>
              <a:rPr sz="2000" b="1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929005" lvl="1" indent="-154305">
              <a:lnSpc>
                <a:spcPct val="100000"/>
              </a:lnSpc>
              <a:buChar char="-"/>
              <a:tabLst>
                <a:tab pos="929640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une seule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chaîne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lourde H :</a:t>
            </a:r>
            <a:r>
              <a:rPr sz="2000" b="1" spc="1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V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-D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-J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-C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H</a:t>
            </a:r>
            <a:endParaRPr sz="1950" baseline="-21367">
              <a:latin typeface="Arial"/>
              <a:cs typeface="Arial"/>
            </a:endParaRPr>
          </a:p>
          <a:p>
            <a:pPr marL="929005" lvl="1" indent="-154305">
              <a:lnSpc>
                <a:spcPct val="100000"/>
              </a:lnSpc>
              <a:buChar char="-"/>
              <a:tabLst>
                <a:tab pos="929640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une seule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chaîne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légère L : V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-J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-C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K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ou</a:t>
            </a:r>
            <a:r>
              <a:rPr sz="2000" b="1" spc="-13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V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-J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-C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L</a:t>
            </a:r>
            <a:endParaRPr sz="1950" baseline="-21367">
              <a:latin typeface="Arial"/>
              <a:cs typeface="Arial"/>
            </a:endParaRPr>
          </a:p>
          <a:p>
            <a:pPr marL="875665" lvl="1" indent="-100965">
              <a:lnSpc>
                <a:spcPct val="100000"/>
              </a:lnSpc>
              <a:buSzPct val="65000"/>
              <a:buChar char="-"/>
              <a:tabLst>
                <a:tab pos="876300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un seul type</a:t>
            </a:r>
            <a:r>
              <a:rPr sz="2000" b="1" spc="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d’immunoglobuline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0704" y="4483100"/>
            <a:ext cx="106997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physico-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911" y="2959100"/>
            <a:ext cx="6730365" cy="214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F5F5F5"/>
              </a:buClr>
              <a:buFont typeface="Arial"/>
              <a:buChar char="•"/>
              <a:tabLst>
                <a:tab pos="172720" algn="l"/>
              </a:tabLst>
            </a:pPr>
            <a:r>
              <a:rPr sz="2000" b="1" spc="-10" dirty="0">
                <a:solidFill>
                  <a:srgbClr val="F9FC00"/>
                </a:solidFill>
                <a:latin typeface="Arial"/>
                <a:cs typeface="Arial"/>
              </a:rPr>
              <a:t>Monoclonalité </a:t>
            </a:r>
            <a:r>
              <a:rPr sz="2000" b="1" spc="-5" dirty="0">
                <a:solidFill>
                  <a:srgbClr val="F9FC00"/>
                </a:solidFill>
                <a:latin typeface="Arial"/>
                <a:cs typeface="Arial"/>
              </a:rPr>
              <a:t>= </a:t>
            </a:r>
            <a:r>
              <a:rPr sz="2000" b="1" spc="-10" dirty="0">
                <a:solidFill>
                  <a:srgbClr val="F9FC00"/>
                </a:solidFill>
                <a:latin typeface="Arial"/>
                <a:cs typeface="Arial"/>
              </a:rPr>
              <a:t>Identité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(ADN et</a:t>
            </a:r>
            <a:r>
              <a:rPr sz="2000" b="1" spc="6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protéine)</a:t>
            </a:r>
            <a:endParaRPr sz="2000">
              <a:latin typeface="Arial"/>
              <a:cs typeface="Arial"/>
            </a:endParaRPr>
          </a:p>
          <a:p>
            <a:pPr marL="928369" lvl="1" indent="-153670">
              <a:lnSpc>
                <a:spcPts val="2390"/>
              </a:lnSpc>
              <a:spcBef>
                <a:spcPts val="20"/>
              </a:spcBef>
              <a:buChar char="-"/>
              <a:tabLst>
                <a:tab pos="929005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isotypique : C</a:t>
            </a:r>
            <a:r>
              <a:rPr sz="2000" spc="-5" dirty="0">
                <a:solidFill>
                  <a:srgbClr val="F5F5F5"/>
                </a:solidFill>
                <a:latin typeface="Symbol"/>
                <a:cs typeface="Symbol"/>
              </a:rPr>
              <a:t>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, C</a:t>
            </a:r>
            <a:r>
              <a:rPr sz="2000" spc="-5" dirty="0">
                <a:solidFill>
                  <a:srgbClr val="F5F5F5"/>
                </a:solidFill>
                <a:latin typeface="Symbol"/>
                <a:cs typeface="Symbol"/>
              </a:rPr>
              <a:t>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F5F5F5"/>
                </a:solidFill>
                <a:latin typeface="Symbol"/>
                <a:cs typeface="Symbol"/>
              </a:rPr>
              <a:t>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, C</a:t>
            </a:r>
            <a:r>
              <a:rPr sz="2000" spc="-5" dirty="0">
                <a:solidFill>
                  <a:srgbClr val="F5F5F5"/>
                </a:solidFill>
                <a:latin typeface="Symbol"/>
                <a:cs typeface="Symbol"/>
              </a:rPr>
              <a:t>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F5F5F5"/>
                </a:solidFill>
                <a:latin typeface="Symbol"/>
                <a:cs typeface="Symbol"/>
              </a:rPr>
              <a:t>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, C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K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ou</a:t>
            </a:r>
            <a:r>
              <a:rPr sz="2000" b="1" spc="-22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C</a:t>
            </a:r>
            <a:r>
              <a:rPr sz="1950" b="1" spc="-7" baseline="-21367" dirty="0">
                <a:solidFill>
                  <a:srgbClr val="F5F5F5"/>
                </a:solidFill>
                <a:latin typeface="Arial"/>
                <a:cs typeface="Arial"/>
              </a:rPr>
              <a:t>L</a:t>
            </a:r>
            <a:endParaRPr sz="1950" baseline="-21367">
              <a:latin typeface="Arial"/>
              <a:cs typeface="Arial"/>
            </a:endParaRPr>
          </a:p>
          <a:p>
            <a:pPr marL="929005" lvl="1" indent="-154305">
              <a:lnSpc>
                <a:spcPts val="2390"/>
              </a:lnSpc>
              <a:buChar char="-"/>
              <a:tabLst>
                <a:tab pos="929640" algn="l"/>
              </a:tabLst>
            </a:pP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allotypique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: Km, Gm,</a:t>
            </a:r>
            <a:r>
              <a:rPr sz="2000" b="1" spc="-5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A2m</a:t>
            </a:r>
            <a:endParaRPr sz="2000">
              <a:latin typeface="Arial"/>
              <a:cs typeface="Arial"/>
            </a:endParaRPr>
          </a:p>
          <a:p>
            <a:pPr marL="928369" lvl="1" indent="-153670">
              <a:lnSpc>
                <a:spcPct val="100000"/>
              </a:lnSpc>
              <a:buChar char="-"/>
              <a:tabLst>
                <a:tab pos="929005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idiotypique</a:t>
            </a:r>
            <a:r>
              <a:rPr sz="2000" b="1" spc="-4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+++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5F5F5"/>
              </a:buClr>
              <a:buFont typeface="Arial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72720" algn="l"/>
                <a:tab pos="819785" algn="l"/>
                <a:tab pos="1211580" algn="l"/>
                <a:tab pos="2942590" algn="l"/>
                <a:tab pos="4166870" algn="l"/>
                <a:tab pos="4770755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Une	Ig	monoclonale	présente	des	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caractéristiques  </a:t>
            </a: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chimiques homogènes (PM, Pi, S, …).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911" y="5397500"/>
            <a:ext cx="334962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2000" b="1" spc="-5" dirty="0">
                <a:solidFill>
                  <a:srgbClr val="FD9B03"/>
                </a:solidFill>
                <a:latin typeface="Arial"/>
                <a:cs typeface="Arial"/>
              </a:rPr>
              <a:t>Facteurs d'hétérogénéité</a:t>
            </a:r>
            <a:r>
              <a:rPr sz="2000" b="1" spc="-15" dirty="0">
                <a:solidFill>
                  <a:srgbClr val="FD9B0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D9B03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98877" y="5397500"/>
            <a:ext cx="199898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indent="-153670">
              <a:lnSpc>
                <a:spcPct val="100000"/>
              </a:lnSpc>
              <a:buChar char="-"/>
              <a:tabLst>
                <a:tab pos="167005" algn="l"/>
              </a:tabLst>
            </a:pPr>
            <a:r>
              <a:rPr sz="2000" b="1" spc="-5" dirty="0">
                <a:solidFill>
                  <a:srgbClr val="FD9B03"/>
                </a:solidFill>
                <a:latin typeface="Arial"/>
                <a:cs typeface="Arial"/>
              </a:rPr>
              <a:t>Glycosylation</a:t>
            </a:r>
            <a:endParaRPr sz="2000">
              <a:latin typeface="Arial"/>
              <a:cs typeface="Arial"/>
            </a:endParaRPr>
          </a:p>
          <a:p>
            <a:pPr marL="167005" indent="-154305">
              <a:lnSpc>
                <a:spcPct val="100000"/>
              </a:lnSpc>
              <a:buChar char="-"/>
              <a:tabLst>
                <a:tab pos="167640" algn="l"/>
              </a:tabLst>
            </a:pPr>
            <a:r>
              <a:rPr sz="2000" b="1" spc="-5" dirty="0">
                <a:solidFill>
                  <a:srgbClr val="FD9B03"/>
                </a:solidFill>
                <a:latin typeface="Arial"/>
                <a:cs typeface="Arial"/>
              </a:rPr>
              <a:t>Polymérisation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911" y="6311900"/>
            <a:ext cx="60655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buFont typeface="Arial"/>
              <a:buChar char="•"/>
              <a:tabLst>
                <a:tab pos="172720" algn="l"/>
              </a:tabLst>
            </a:pPr>
            <a:r>
              <a:rPr sz="2000" b="1" spc="-5" dirty="0">
                <a:solidFill>
                  <a:srgbClr val="F5F5F5"/>
                </a:solidFill>
                <a:latin typeface="Arial"/>
                <a:cs typeface="Arial"/>
              </a:rPr>
              <a:t>Une Ig monoclonale est </a:t>
            </a:r>
            <a:r>
              <a:rPr sz="2000" b="1" i="1" spc="-5" dirty="0">
                <a:solidFill>
                  <a:srgbClr val="F9FC00"/>
                </a:solidFill>
                <a:latin typeface="Arial"/>
                <a:cs typeface="Arial"/>
              </a:rPr>
              <a:t>en règle générale</a:t>
            </a:r>
            <a:r>
              <a:rPr sz="2000" b="1" i="1" spc="3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5F5F5"/>
                </a:solidFill>
                <a:latin typeface="Arial"/>
                <a:cs typeface="Arial"/>
              </a:rPr>
              <a:t>stable.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209550"/>
            <a:ext cx="89789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47115" algn="ctr">
              <a:lnSpc>
                <a:spcPct val="100000"/>
              </a:lnSpc>
            </a:pPr>
            <a:r>
              <a:rPr sz="2800" b="1" spc="-5" dirty="0">
                <a:solidFill>
                  <a:srgbClr val="FFFF00"/>
                </a:solidFill>
              </a:rPr>
              <a:t>Ig </a:t>
            </a:r>
            <a:r>
              <a:rPr sz="2800" b="1" spc="-10" dirty="0">
                <a:solidFill>
                  <a:srgbClr val="FFFF00"/>
                </a:solidFill>
              </a:rPr>
              <a:t>monoclonales </a:t>
            </a:r>
            <a:r>
              <a:rPr sz="2800" b="1" spc="-5" dirty="0">
                <a:solidFill>
                  <a:srgbClr val="FFFF00"/>
                </a:solidFill>
              </a:rPr>
              <a:t>:  </a:t>
            </a:r>
            <a:r>
              <a:rPr sz="2800" b="1" spc="-10" dirty="0">
                <a:solidFill>
                  <a:srgbClr val="FFFF00"/>
                </a:solidFill>
              </a:rPr>
              <a:t>Circonstances </a:t>
            </a:r>
            <a:r>
              <a:rPr sz="2800" b="1" spc="-5" dirty="0">
                <a:solidFill>
                  <a:srgbClr val="FFFF00"/>
                </a:solidFill>
              </a:rPr>
              <a:t>de</a:t>
            </a:r>
            <a:r>
              <a:rPr sz="2800" b="1" spc="5" dirty="0">
                <a:solidFill>
                  <a:srgbClr val="FFFF00"/>
                </a:solidFill>
              </a:rPr>
              <a:t> </a:t>
            </a:r>
            <a:r>
              <a:rPr sz="2800" b="1" spc="-10" dirty="0">
                <a:solidFill>
                  <a:srgbClr val="FFFF00"/>
                </a:solidFill>
              </a:rPr>
              <a:t>découverte</a:t>
            </a:r>
            <a:endParaRPr sz="2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903605" y="1961641"/>
            <a:ext cx="18389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Syndrome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8943" y="1961641"/>
            <a:ext cx="12750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clinique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1128" y="1961641"/>
            <a:ext cx="15875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évocateur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5540" y="1961641"/>
            <a:ext cx="20129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4345" algn="l"/>
              </a:tabLst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:	myélome,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3605" y="2358631"/>
            <a:ext cx="7479030" cy="358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915">
              <a:lnSpc>
                <a:spcPct val="100000"/>
              </a:lnSpc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Waldenström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Signes biologiques d'orientation</a:t>
            </a:r>
            <a:r>
              <a:rPr sz="2600" b="1" spc="1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2499360" lvl="1" indent="-200660">
              <a:lnSpc>
                <a:spcPct val="100000"/>
              </a:lnSpc>
              <a:spcBef>
                <a:spcPts val="5"/>
              </a:spcBef>
              <a:buChar char="-"/>
              <a:tabLst>
                <a:tab pos="2499995" algn="l"/>
              </a:tabLst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rouleaux</a:t>
            </a:r>
            <a:r>
              <a:rPr sz="2600" b="1" spc="-3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d'hématies</a:t>
            </a:r>
            <a:endParaRPr sz="2600">
              <a:latin typeface="Arial"/>
              <a:cs typeface="Arial"/>
            </a:endParaRPr>
          </a:p>
          <a:p>
            <a:pPr marL="2499360" lvl="1" indent="-200660">
              <a:lnSpc>
                <a:spcPct val="100000"/>
              </a:lnSpc>
              <a:buChar char="-"/>
              <a:tabLst>
                <a:tab pos="2499995" algn="l"/>
              </a:tabLst>
            </a:pPr>
            <a:r>
              <a:rPr sz="2600" b="1" dirty="0">
                <a:solidFill>
                  <a:srgbClr val="F5F5F5"/>
                </a:solidFill>
                <a:latin typeface="Arial"/>
                <a:cs typeface="Arial"/>
              </a:rPr>
              <a:t>VS</a:t>
            </a:r>
            <a:r>
              <a:rPr sz="2600" b="1" spc="-7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élevée</a:t>
            </a:r>
            <a:endParaRPr sz="2600">
              <a:latin typeface="Arial"/>
              <a:cs typeface="Arial"/>
            </a:endParaRPr>
          </a:p>
          <a:p>
            <a:pPr marL="2499360" lvl="1" indent="-200660">
              <a:lnSpc>
                <a:spcPct val="100000"/>
              </a:lnSpc>
              <a:spcBef>
                <a:spcPts val="5"/>
              </a:spcBef>
              <a:buChar char="-"/>
              <a:tabLst>
                <a:tab pos="2499995" algn="l"/>
              </a:tabLst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hyperprotéinémie</a:t>
            </a:r>
            <a:r>
              <a:rPr sz="2600" b="1" spc="-25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++</a:t>
            </a:r>
            <a:endParaRPr sz="2600">
              <a:latin typeface="Arial"/>
              <a:cs typeface="Arial"/>
            </a:endParaRPr>
          </a:p>
          <a:p>
            <a:pPr marL="2499360" lvl="1" indent="-200660">
              <a:lnSpc>
                <a:spcPct val="100000"/>
              </a:lnSpc>
              <a:spcBef>
                <a:spcPts val="5"/>
              </a:spcBef>
              <a:buChar char="-"/>
              <a:tabLst>
                <a:tab pos="2499995" algn="l"/>
              </a:tabLst>
            </a:pP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protéinurie</a:t>
            </a:r>
            <a:r>
              <a:rPr sz="2600" b="1" spc="-10" dirty="0">
                <a:solidFill>
                  <a:srgbClr val="F5F5F5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5F5F5"/>
                </a:solidFill>
                <a:latin typeface="Arial"/>
                <a:cs typeface="Arial"/>
              </a:rPr>
              <a:t>inexpliquée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5F5F5"/>
              </a:buClr>
              <a:buFont typeface="Arial"/>
              <a:buChar char="-"/>
            </a:pPr>
            <a:endParaRPr sz="2700">
              <a:latin typeface="Times New Roman"/>
              <a:cs typeface="Times New Roman"/>
            </a:endParaRPr>
          </a:p>
          <a:p>
            <a:pPr marL="208915" indent="-196215">
              <a:lnSpc>
                <a:spcPct val="100000"/>
              </a:lnSpc>
              <a:buFont typeface="Arial"/>
              <a:buChar char="•"/>
              <a:tabLst>
                <a:tab pos="209550" algn="l"/>
              </a:tabLst>
            </a:pPr>
            <a:r>
              <a:rPr sz="2600" b="1" spc="-5" dirty="0">
                <a:solidFill>
                  <a:srgbClr val="F9FC00"/>
                </a:solidFill>
                <a:latin typeface="Arial"/>
                <a:cs typeface="Arial"/>
              </a:rPr>
              <a:t>Découverte fortuite d'un pic</a:t>
            </a:r>
            <a:r>
              <a:rPr sz="2600" b="1" spc="95" dirty="0">
                <a:solidFill>
                  <a:srgbClr val="F9FC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9FC00"/>
                </a:solidFill>
                <a:latin typeface="Arial"/>
                <a:cs typeface="Arial"/>
              </a:rPr>
              <a:t>électrophorétique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709</TotalTime>
  <Words>1703</Words>
  <Application>Microsoft Office PowerPoint</Application>
  <PresentationFormat>Personnalisé</PresentationFormat>
  <Paragraphs>392</Paragraphs>
  <Slides>36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Symbol</vt:lpstr>
      <vt:lpstr>Times New Roman</vt:lpstr>
      <vt:lpstr>Wingdings</vt:lpstr>
      <vt:lpstr>Maillage</vt:lpstr>
      <vt:lpstr>Présentation PowerPoint</vt:lpstr>
      <vt:lpstr>Présentation PowerPoint</vt:lpstr>
      <vt:lpstr>Présentation PowerPoint</vt:lpstr>
      <vt:lpstr>Syndromes immunoproliferatifs</vt:lpstr>
      <vt:lpstr>TRANSFORMATION MALIGNE DES CELLULES  LYMPHOÏDES</vt:lpstr>
      <vt:lpstr>Monoclonalité des maladies  immunoprolifératives</vt:lpstr>
      <vt:lpstr>Diagnostic (et suivi)</vt:lpstr>
      <vt:lpstr>Notion d'immunoglobuline  monoclonale</vt:lpstr>
      <vt:lpstr>Ig monoclonales :  Circonstances de découverte</vt:lpstr>
      <vt:lpstr>Principales étiologies des Ig monoclonales</vt:lpstr>
      <vt:lpstr>Critères de diagnostic  d'une Ig monoclonale</vt:lpstr>
      <vt:lpstr>Homogénéité de charge</vt:lpstr>
      <vt:lpstr>Présentation PowerPoint</vt:lpstr>
      <vt:lpstr>Immunofixation</vt:lpstr>
      <vt:lpstr>Ig monoclonales pathogènes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Myélome et immunoglobulines  monoclonales</vt:lpstr>
      <vt:lpstr>Présentation PowerPoint</vt:lpstr>
      <vt:lpstr>Critères diagnostiques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Syndromes immunoproliferatifs</dc:title>
  <dc:creator>DEHRI</dc:creator>
  <cp:lastModifiedBy>DEHRI</cp:lastModifiedBy>
  <cp:revision>23</cp:revision>
  <dcterms:created xsi:type="dcterms:W3CDTF">2016-04-06T20:35:09Z</dcterms:created>
  <dcterms:modified xsi:type="dcterms:W3CDTF">2017-05-21T08:32:13Z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2005-03-02T00:00:00Z</vt:filetime>
  </property>
  <property fmtid="{D5CDD505-2E9C-101B-9397-08002B2CF9AE}" pid="3" name="Creator">
    <vt:lpwstr>Acrobat PDFMaker 5.0 pour PowerPoint</vt:lpwstr>
  </property>
  <property fmtid="{D5CDD505-2E9C-101B-9397-08002B2CF9AE}" pid="4" name="LastSaved">
    <vt:filetime>2016-04-06T00:00:00Z</vt:filetime>
  </property>
</Properties>
</file>