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68" r:id="rId4"/>
    <p:sldId id="258" r:id="rId5"/>
    <p:sldId id="266" r:id="rId6"/>
    <p:sldId id="256" r:id="rId7"/>
    <p:sldId id="259" r:id="rId8"/>
    <p:sldId id="260" r:id="rId9"/>
    <p:sldId id="261" r:id="rId10"/>
    <p:sldId id="262" r:id="rId11"/>
    <p:sldId id="263" r:id="rId12"/>
    <p:sldId id="264" r:id="rId13"/>
    <p:sldId id="265" r:id="rId14"/>
    <p:sldId id="267" r:id="rId15"/>
    <p:sldId id="269" r:id="rId16"/>
    <p:sldId id="343" r:id="rId17"/>
    <p:sldId id="270" r:id="rId18"/>
    <p:sldId id="271" r:id="rId19"/>
    <p:sldId id="272" r:id="rId20"/>
    <p:sldId id="273" r:id="rId21"/>
    <p:sldId id="274" r:id="rId22"/>
    <p:sldId id="275" r:id="rId23"/>
    <p:sldId id="276" r:id="rId24"/>
    <p:sldId id="277" r:id="rId25"/>
    <p:sldId id="278" r:id="rId26"/>
    <p:sldId id="279" r:id="rId27"/>
    <p:sldId id="280" r:id="rId28"/>
    <p:sldId id="288" r:id="rId29"/>
    <p:sldId id="281" r:id="rId30"/>
    <p:sldId id="282" r:id="rId31"/>
    <p:sldId id="283" r:id="rId32"/>
    <p:sldId id="284" r:id="rId33"/>
    <p:sldId id="285" r:id="rId34"/>
    <p:sldId id="300" r:id="rId35"/>
    <p:sldId id="303" r:id="rId36"/>
    <p:sldId id="304" r:id="rId37"/>
    <p:sldId id="289" r:id="rId38"/>
    <p:sldId id="290" r:id="rId39"/>
    <p:sldId id="292" r:id="rId40"/>
    <p:sldId id="291" r:id="rId41"/>
    <p:sldId id="294" r:id="rId42"/>
    <p:sldId id="293" r:id="rId43"/>
    <p:sldId id="295" r:id="rId44"/>
    <p:sldId id="296" r:id="rId45"/>
    <p:sldId id="297" r:id="rId46"/>
    <p:sldId id="298" r:id="rId47"/>
    <p:sldId id="299" r:id="rId48"/>
    <p:sldId id="302" r:id="rId49"/>
    <p:sldId id="305" r:id="rId50"/>
    <p:sldId id="301" r:id="rId51"/>
    <p:sldId id="306" r:id="rId52"/>
    <p:sldId id="307" r:id="rId53"/>
    <p:sldId id="308" r:id="rId54"/>
    <p:sldId id="309" r:id="rId55"/>
    <p:sldId id="335" r:id="rId56"/>
    <p:sldId id="336" r:id="rId57"/>
    <p:sldId id="337" r:id="rId58"/>
    <p:sldId id="310" r:id="rId59"/>
    <p:sldId id="311" r:id="rId60"/>
    <p:sldId id="312" r:id="rId61"/>
    <p:sldId id="313" r:id="rId62"/>
    <p:sldId id="314" r:id="rId63"/>
    <p:sldId id="315" r:id="rId64"/>
    <p:sldId id="316" r:id="rId65"/>
    <p:sldId id="338" r:id="rId66"/>
    <p:sldId id="339" r:id="rId67"/>
    <p:sldId id="340" r:id="rId68"/>
    <p:sldId id="341" r:id="rId69"/>
    <p:sldId id="342"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697" autoAdjust="0"/>
  </p:normalViewPr>
  <p:slideViewPr>
    <p:cSldViewPr>
      <p:cViewPr>
        <p:scale>
          <a:sx n="42" d="100"/>
          <a:sy n="42" d="100"/>
        </p:scale>
        <p:origin x="-2382" y="-10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01/12/2015</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01/12/2015</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 1</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9392"/>
            <a:ext cx="7344816" cy="936104"/>
          </a:xfrm>
        </p:spPr>
        <p:txBody>
          <a:bodyPr>
            <a:noAutofit/>
          </a:bodyPr>
          <a:lstStyle/>
          <a:p>
            <a:r>
              <a:rPr lang="fr-FR" sz="2400" b="1" dirty="0" smtClean="0">
                <a:latin typeface="Book Antiqua" pitchFamily="18" charset="0"/>
              </a:rPr>
              <a:t>Principe de la représentation de </a:t>
            </a:r>
            <a:r>
              <a:rPr lang="fr-FR" sz="2400" b="1" dirty="0" smtClean="0">
                <a:solidFill>
                  <a:srgbClr val="FF0000"/>
                </a:solidFill>
                <a:latin typeface="Book Antiqua" pitchFamily="18" charset="0"/>
              </a:rPr>
              <a:t>Newman</a:t>
            </a:r>
            <a:br>
              <a:rPr lang="fr-FR" sz="2400" b="1" dirty="0" smtClean="0">
                <a:solidFill>
                  <a:srgbClr val="FF0000"/>
                </a:solidFill>
                <a:latin typeface="Book Antiqua" pitchFamily="18" charset="0"/>
              </a:rPr>
            </a:br>
            <a:r>
              <a:rPr lang="fr-FR" sz="2000" b="1" dirty="0" smtClean="0">
                <a:latin typeface="Book Antiqua" pitchFamily="18" charset="0"/>
              </a:rPr>
              <a:t>(Projection de Newman)</a:t>
            </a:r>
            <a:endParaRPr lang="fr-FR" sz="2000" b="1" dirty="0">
              <a:latin typeface="Book Antiqua" pitchFamily="18" charset="0"/>
            </a:endParaRPr>
          </a:p>
        </p:txBody>
      </p:sp>
      <p:sp>
        <p:nvSpPr>
          <p:cNvPr id="4" name="Rectangle 3"/>
          <p:cNvSpPr/>
          <p:nvPr/>
        </p:nvSpPr>
        <p:spPr>
          <a:xfrm>
            <a:off x="323528" y="764704"/>
            <a:ext cx="8280920" cy="646331"/>
          </a:xfrm>
          <a:prstGeom prst="rect">
            <a:avLst/>
          </a:prstGeom>
        </p:spPr>
        <p:txBody>
          <a:bodyPr wrap="square">
            <a:spAutoFit/>
          </a:bodyPr>
          <a:lstStyle/>
          <a:p>
            <a:r>
              <a:rPr lang="fr-FR" dirty="0" smtClean="0">
                <a:latin typeface="Book Antiqua" pitchFamily="18" charset="0"/>
              </a:rPr>
              <a:t>Cette représentation singularise une liaison utilisée pour définir le</a:t>
            </a:r>
          </a:p>
          <a:p>
            <a:r>
              <a:rPr lang="fr-FR" dirty="0" smtClean="0">
                <a:latin typeface="Book Antiqua" pitchFamily="18" charset="0"/>
              </a:rPr>
              <a:t>plan de projection</a:t>
            </a:r>
            <a:endParaRPr lang="fr-FR" dirty="0">
              <a:latin typeface="Book Antiqu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39552" y="1412776"/>
            <a:ext cx="3961385" cy="195984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436096" y="1484784"/>
            <a:ext cx="1955614" cy="1979463"/>
          </a:xfrm>
          <a:prstGeom prst="rect">
            <a:avLst/>
          </a:prstGeom>
          <a:noFill/>
          <a:ln w="9525">
            <a:noFill/>
            <a:miter lim="800000"/>
            <a:headEnd/>
            <a:tailEnd/>
          </a:ln>
        </p:spPr>
      </p:pic>
      <p:sp>
        <p:nvSpPr>
          <p:cNvPr id="7" name="Rectangle 6"/>
          <p:cNvSpPr/>
          <p:nvPr/>
        </p:nvSpPr>
        <p:spPr>
          <a:xfrm>
            <a:off x="179512" y="3573016"/>
            <a:ext cx="8964488" cy="3170099"/>
          </a:xfrm>
          <a:prstGeom prst="rect">
            <a:avLst/>
          </a:prstGeom>
        </p:spPr>
        <p:txBody>
          <a:bodyPr wrap="square">
            <a:spAutoFit/>
          </a:bodyPr>
          <a:lstStyle/>
          <a:p>
            <a:pPr>
              <a:buFont typeface="Wingdings" pitchFamily="2" charset="2"/>
              <a:buChar char="Ø"/>
            </a:pPr>
            <a:r>
              <a:rPr lang="fr-FR" sz="2000" dirty="0" smtClean="0">
                <a:latin typeface="Book Antiqua" pitchFamily="18" charset="0"/>
              </a:rPr>
              <a:t>la molécule est regardée dans l’axe de la liaison entre deux atomes voisins</a:t>
            </a:r>
          </a:p>
          <a:p>
            <a:r>
              <a:rPr lang="fr-FR" sz="2000" dirty="0" smtClean="0">
                <a:latin typeface="Book Antiqua" pitchFamily="18" charset="0"/>
              </a:rPr>
              <a:t> </a:t>
            </a:r>
          </a:p>
          <a:p>
            <a:pPr>
              <a:buFont typeface="Wingdings" pitchFamily="2" charset="2"/>
              <a:buChar char="Ø"/>
            </a:pPr>
            <a:r>
              <a:rPr lang="fr-FR" sz="2000" dirty="0" smtClean="0">
                <a:latin typeface="Book Antiqua" pitchFamily="18" charset="0"/>
              </a:rPr>
              <a:t> </a:t>
            </a:r>
            <a:r>
              <a:rPr lang="fr-FR" sz="2000" dirty="0" smtClean="0">
                <a:solidFill>
                  <a:srgbClr val="FF0000"/>
                </a:solidFill>
                <a:latin typeface="Book Antiqua" pitchFamily="18" charset="0"/>
              </a:rPr>
              <a:t>les liaisons issues des deux atomes sont projetées sur un plan perpendiculaire à l’axe de la liaison étudiée. </a:t>
            </a:r>
          </a:p>
          <a:p>
            <a:pPr>
              <a:buFont typeface="Wingdings" pitchFamily="2" charset="2"/>
              <a:buChar char="Ø"/>
            </a:pPr>
            <a:endParaRPr lang="fr-FR" sz="2000" dirty="0" smtClean="0">
              <a:solidFill>
                <a:srgbClr val="FF0000"/>
              </a:solidFill>
              <a:latin typeface="Book Antiqua" pitchFamily="18" charset="0"/>
            </a:endParaRPr>
          </a:p>
          <a:p>
            <a:pPr>
              <a:buFont typeface="Wingdings" pitchFamily="2" charset="2"/>
              <a:buChar char="Ø"/>
            </a:pPr>
            <a:r>
              <a:rPr lang="fr-FR" sz="2000" dirty="0" smtClean="0">
                <a:latin typeface="Book Antiqua" pitchFamily="18" charset="0"/>
              </a:rPr>
              <a:t>Les liaisons de l’atome le plus éloigné sont représentées par des segments radiaux s’arrêtant à la périphérie du cercle explicitant le plan de projection</a:t>
            </a:r>
          </a:p>
          <a:p>
            <a:pPr>
              <a:buFont typeface="Wingdings" pitchFamily="2" charset="2"/>
              <a:buChar char="Ø"/>
            </a:pPr>
            <a:endParaRPr lang="fr-FR" sz="2000" dirty="0" smtClean="0">
              <a:latin typeface="Book Antiqua" pitchFamily="18" charset="0"/>
            </a:endParaRPr>
          </a:p>
          <a:p>
            <a:pPr>
              <a:buFont typeface="Wingdings" pitchFamily="2" charset="2"/>
              <a:buChar char="Ø"/>
            </a:pPr>
            <a:r>
              <a:rPr lang="fr-FR" sz="2000" dirty="0" smtClean="0">
                <a:solidFill>
                  <a:srgbClr val="FF0000"/>
                </a:solidFill>
                <a:latin typeface="Book Antiqua" pitchFamily="18" charset="0"/>
              </a:rPr>
              <a:t>celles de l’atome le plus proche sont figurées par des segments issus du centre du cercle.</a:t>
            </a:r>
            <a:endParaRPr lang="fr-FR" sz="2000" dirty="0">
              <a:solidFill>
                <a:srgbClr val="FF0000"/>
              </a:solidFill>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5420395" cy="461665"/>
          </a:xfrm>
          <a:prstGeom prst="rect">
            <a:avLst/>
          </a:prstGeom>
        </p:spPr>
        <p:txBody>
          <a:bodyPr wrap="none">
            <a:spAutoFit/>
          </a:bodyPr>
          <a:lstStyle/>
          <a:p>
            <a:r>
              <a:rPr lang="fr-FR" sz="2400" b="1" dirty="0" smtClean="0"/>
              <a:t>Principes de la représentation de </a:t>
            </a:r>
            <a:r>
              <a:rPr lang="fr-FR" sz="2400" b="1" dirty="0" smtClean="0">
                <a:solidFill>
                  <a:srgbClr val="FF0000"/>
                </a:solidFill>
              </a:rPr>
              <a:t>Fischer </a:t>
            </a:r>
            <a:endParaRPr lang="fr-FR" sz="2400" b="1" dirty="0">
              <a:solidFill>
                <a:srgbClr val="FF0000"/>
              </a:solidFill>
            </a:endParaRPr>
          </a:p>
        </p:txBody>
      </p:sp>
      <p:sp>
        <p:nvSpPr>
          <p:cNvPr id="7" name="Rectangle 6"/>
          <p:cNvSpPr/>
          <p:nvPr/>
        </p:nvSpPr>
        <p:spPr>
          <a:xfrm>
            <a:off x="683568" y="1556792"/>
            <a:ext cx="7488832" cy="1015663"/>
          </a:xfrm>
          <a:prstGeom prst="rect">
            <a:avLst/>
          </a:prstGeom>
        </p:spPr>
        <p:txBody>
          <a:bodyPr wrap="square">
            <a:spAutoFit/>
          </a:bodyPr>
          <a:lstStyle/>
          <a:p>
            <a:r>
              <a:rPr lang="fr-FR" sz="2000" dirty="0" smtClean="0">
                <a:latin typeface="Book Antiqua" pitchFamily="18" charset="0"/>
              </a:rPr>
              <a:t>Elle privilégie un atome en environnement </a:t>
            </a:r>
            <a:r>
              <a:rPr lang="fr-FR" sz="2000" u="sng" dirty="0" smtClean="0">
                <a:solidFill>
                  <a:srgbClr val="FF0000"/>
                </a:solidFill>
                <a:latin typeface="Book Antiqua" pitchFamily="18" charset="0"/>
              </a:rPr>
              <a:t>tétraédrique</a:t>
            </a:r>
            <a:r>
              <a:rPr lang="fr-FR" sz="2000" dirty="0" smtClean="0">
                <a:latin typeface="Book Antiqua" pitchFamily="18" charset="0"/>
              </a:rPr>
              <a:t>. </a:t>
            </a:r>
          </a:p>
          <a:p>
            <a:r>
              <a:rPr lang="fr-FR" sz="2000" dirty="0" smtClean="0">
                <a:latin typeface="Book Antiqua" pitchFamily="18" charset="0"/>
              </a:rPr>
              <a:t>Cet atome et un axe bissecteur qui le contient définissent le plan de projection</a:t>
            </a:r>
            <a:endParaRPr lang="fr-FR" sz="2000" dirty="0">
              <a:latin typeface="Book Antiqua" pitchFamily="18" charset="0"/>
            </a:endParaRPr>
          </a:p>
        </p:txBody>
      </p:sp>
      <p:sp>
        <p:nvSpPr>
          <p:cNvPr id="8" name="Rectangle 7"/>
          <p:cNvSpPr/>
          <p:nvPr/>
        </p:nvSpPr>
        <p:spPr>
          <a:xfrm>
            <a:off x="0" y="2610682"/>
            <a:ext cx="8712968" cy="4093428"/>
          </a:xfrm>
          <a:prstGeom prst="rect">
            <a:avLst/>
          </a:prstGeom>
        </p:spPr>
        <p:txBody>
          <a:bodyPr wrap="square">
            <a:spAutoFit/>
          </a:bodyPr>
          <a:lstStyle/>
          <a:p>
            <a:pPr>
              <a:buFont typeface="Wingdings" pitchFamily="2" charset="2"/>
              <a:buChar char="Ø"/>
            </a:pPr>
            <a:r>
              <a:rPr lang="fr-FR" sz="2000" dirty="0" smtClean="0">
                <a:latin typeface="Book Antiqua" pitchFamily="18" charset="0"/>
              </a:rPr>
              <a:t>la molécule est regardée selon un axe bissecteur </a:t>
            </a:r>
          </a:p>
          <a:p>
            <a:pPr>
              <a:buFont typeface="Wingdings" pitchFamily="2" charset="2"/>
              <a:buChar char="Ø"/>
            </a:pPr>
            <a:r>
              <a:rPr lang="fr-FR" sz="2000" dirty="0" smtClean="0">
                <a:latin typeface="Book Antiqua" pitchFamily="18" charset="0"/>
              </a:rPr>
              <a:t>  les liaisons liant l’atome central aux atomes situés à l’arrière du plan de projection sont projetées sur ce plan et placées verticalement </a:t>
            </a:r>
          </a:p>
          <a:p>
            <a:pPr>
              <a:buFont typeface="Wingdings" pitchFamily="2" charset="2"/>
              <a:buChar char="Ø"/>
            </a:pPr>
            <a:r>
              <a:rPr lang="fr-FR" sz="2000" dirty="0" smtClean="0">
                <a:latin typeface="Book Antiqua" pitchFamily="18" charset="0"/>
              </a:rPr>
              <a:t>  les liaisons liant l’atome central aux atomes situés à l’avant du plan de projection sont projetées sur ce plan et placées horizontalement.</a:t>
            </a:r>
          </a:p>
          <a:p>
            <a:pPr>
              <a:buFont typeface="Wingdings" pitchFamily="2" charset="2"/>
              <a:buChar char="Ø"/>
            </a:pPr>
            <a:endParaRPr lang="fr-FR" sz="2000" dirty="0" smtClean="0">
              <a:latin typeface="Book Antiqua" pitchFamily="18" charset="0"/>
            </a:endParaRPr>
          </a:p>
          <a:p>
            <a:pPr algn="ctr"/>
            <a:r>
              <a:rPr lang="en-US" sz="2000" dirty="0" err="1" smtClean="0">
                <a:latin typeface="Book Antiqua" pitchFamily="18" charset="0"/>
              </a:rPr>
              <a:t>Selon</a:t>
            </a:r>
            <a:r>
              <a:rPr lang="en-US" sz="2000" dirty="0" smtClean="0">
                <a:latin typeface="Book Antiqua" pitchFamily="18" charset="0"/>
              </a:rPr>
              <a:t> la </a:t>
            </a:r>
            <a:r>
              <a:rPr lang="en-US" sz="2000" dirty="0" smtClean="0">
                <a:solidFill>
                  <a:srgbClr val="FF0000"/>
                </a:solidFill>
                <a:latin typeface="Book Antiqua" pitchFamily="18" charset="0"/>
              </a:rPr>
              <a:t>IUPAC</a:t>
            </a:r>
            <a:r>
              <a:rPr lang="en-US" sz="2000" dirty="0" smtClean="0">
                <a:latin typeface="Book Antiqua" pitchFamily="18" charset="0"/>
              </a:rPr>
              <a:t>(</a:t>
            </a:r>
            <a:r>
              <a:rPr lang="en-US" sz="2000" dirty="0" smtClean="0">
                <a:solidFill>
                  <a:srgbClr val="FF0000"/>
                </a:solidFill>
                <a:latin typeface="Book Antiqua" pitchFamily="18" charset="0"/>
              </a:rPr>
              <a:t>I</a:t>
            </a:r>
            <a:r>
              <a:rPr lang="en-US" sz="2000" dirty="0" smtClean="0">
                <a:latin typeface="Book Antiqua" pitchFamily="18" charset="0"/>
              </a:rPr>
              <a:t>nternational Union of </a:t>
            </a:r>
            <a:r>
              <a:rPr lang="en-US" sz="2000" dirty="0" smtClean="0">
                <a:solidFill>
                  <a:srgbClr val="FF0000"/>
                </a:solidFill>
                <a:latin typeface="Book Antiqua" pitchFamily="18" charset="0"/>
              </a:rPr>
              <a:t>P</a:t>
            </a:r>
            <a:r>
              <a:rPr lang="en-US" sz="2000" dirty="0" smtClean="0">
                <a:latin typeface="Book Antiqua" pitchFamily="18" charset="0"/>
              </a:rPr>
              <a:t>ure and </a:t>
            </a:r>
            <a:r>
              <a:rPr lang="en-US" sz="2000" dirty="0" smtClean="0">
                <a:solidFill>
                  <a:srgbClr val="FF0000"/>
                </a:solidFill>
                <a:latin typeface="Book Antiqua" pitchFamily="18" charset="0"/>
              </a:rPr>
              <a:t>A</a:t>
            </a:r>
            <a:r>
              <a:rPr lang="en-US" sz="2000" dirty="0" smtClean="0">
                <a:latin typeface="Book Antiqua" pitchFamily="18" charset="0"/>
              </a:rPr>
              <a:t>pplied </a:t>
            </a:r>
            <a:r>
              <a:rPr lang="en-US" sz="2000" dirty="0" smtClean="0">
                <a:solidFill>
                  <a:srgbClr val="FF0000"/>
                </a:solidFill>
                <a:latin typeface="Book Antiqua" pitchFamily="18" charset="0"/>
              </a:rPr>
              <a:t>C</a:t>
            </a:r>
            <a:r>
              <a:rPr lang="en-US" sz="2000" dirty="0" smtClean="0">
                <a:latin typeface="Book Antiqua" pitchFamily="18" charset="0"/>
              </a:rPr>
              <a:t>hemistry )</a:t>
            </a:r>
          </a:p>
          <a:p>
            <a:pPr algn="ctr"/>
            <a:r>
              <a:rPr lang="fr-FR" sz="2000" dirty="0" smtClean="0">
                <a:latin typeface="Book Antiqua" pitchFamily="18" charset="0"/>
              </a:rPr>
              <a:t>((</a:t>
            </a:r>
            <a:r>
              <a:rPr lang="fr-FR" sz="2000" b="1" dirty="0" smtClean="0">
                <a:solidFill>
                  <a:srgbClr val="FF0000"/>
                </a:solidFill>
                <a:latin typeface="Book Antiqua" pitchFamily="18" charset="0"/>
              </a:rPr>
              <a:t>2</a:t>
            </a:r>
            <a:r>
              <a:rPr lang="fr-FR" sz="2000" dirty="0" smtClean="0">
                <a:latin typeface="Book Antiqua" pitchFamily="18" charset="0"/>
              </a:rPr>
              <a:t> règles ))</a:t>
            </a:r>
          </a:p>
          <a:p>
            <a:pPr algn="ctr"/>
            <a:endParaRPr lang="fr-FR" sz="2000" dirty="0" smtClean="0">
              <a:latin typeface="Book Antiqua" pitchFamily="18" charset="0"/>
            </a:endParaRPr>
          </a:p>
          <a:p>
            <a:pPr algn="ctr"/>
            <a:r>
              <a:rPr lang="fr-FR" sz="2000" b="1" dirty="0" smtClean="0">
                <a:solidFill>
                  <a:srgbClr val="FF0000"/>
                </a:solidFill>
                <a:latin typeface="Book Antiqua" pitchFamily="18" charset="0"/>
              </a:rPr>
              <a:t>1</a:t>
            </a:r>
            <a:r>
              <a:rPr lang="fr-FR" sz="2000" b="1" dirty="0" smtClean="0">
                <a:latin typeface="Book Antiqua" pitchFamily="18" charset="0"/>
              </a:rPr>
              <a:t>- </a:t>
            </a:r>
            <a:r>
              <a:rPr lang="fr-FR" sz="2000" dirty="0" smtClean="0">
                <a:latin typeface="Book Antiqua" pitchFamily="18" charset="0"/>
              </a:rPr>
              <a:t> disposer la chaîne hydrocarbonée la plus longue sur l’axe vertical </a:t>
            </a:r>
          </a:p>
          <a:p>
            <a:pPr algn="ctr"/>
            <a:r>
              <a:rPr lang="fr-FR" sz="2000" b="1" dirty="0" smtClean="0">
                <a:solidFill>
                  <a:srgbClr val="FF0000"/>
                </a:solidFill>
                <a:latin typeface="Book Antiqua" pitchFamily="18" charset="0"/>
              </a:rPr>
              <a:t>2-</a:t>
            </a:r>
            <a:r>
              <a:rPr lang="fr-FR" sz="2000" dirty="0" smtClean="0">
                <a:latin typeface="Book Antiqua" pitchFamily="18" charset="0"/>
              </a:rPr>
              <a:t>placer le chaînon de plus petit indice </a:t>
            </a:r>
          </a:p>
          <a:p>
            <a:pPr algn="ctr"/>
            <a:r>
              <a:rPr lang="fr-FR" sz="2000" dirty="0" smtClean="0">
                <a:latin typeface="Book Antiqua" pitchFamily="18" charset="0"/>
              </a:rPr>
              <a:t>(le plus souvent associé au nombre d’oxydation de l’atome de carbone le plus élevé vers le haut</a:t>
            </a:r>
            <a:endParaRPr lang="fr-FR" sz="2000" dirty="0">
              <a:latin typeface="Book Antiqua"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6372200" y="0"/>
            <a:ext cx="2821088" cy="1484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1052736"/>
            <a:ext cx="2718593" cy="268734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27984" y="1340768"/>
            <a:ext cx="3824322" cy="2012801"/>
          </a:xfrm>
          <a:prstGeom prst="rect">
            <a:avLst/>
          </a:prstGeom>
          <a:noFill/>
          <a:ln w="9525">
            <a:noFill/>
            <a:miter lim="800000"/>
            <a:headEnd/>
            <a:tailEnd/>
          </a:ln>
        </p:spPr>
      </p:pic>
      <p:sp>
        <p:nvSpPr>
          <p:cNvPr id="6" name="Rectangle 5"/>
          <p:cNvSpPr/>
          <p:nvPr/>
        </p:nvSpPr>
        <p:spPr>
          <a:xfrm>
            <a:off x="3059832" y="0"/>
            <a:ext cx="3567900" cy="461665"/>
          </a:xfrm>
          <a:prstGeom prst="rect">
            <a:avLst/>
          </a:prstGeom>
        </p:spPr>
        <p:txBody>
          <a:bodyPr wrap="none">
            <a:spAutoFit/>
          </a:bodyPr>
          <a:lstStyle/>
          <a:p>
            <a:r>
              <a:rPr lang="fr-FR" sz="2400" b="1" dirty="0" smtClean="0"/>
              <a:t>Représentation de </a:t>
            </a:r>
            <a:r>
              <a:rPr lang="fr-FR" sz="2400" b="1" dirty="0" smtClean="0">
                <a:solidFill>
                  <a:srgbClr val="FF0000"/>
                </a:solidFill>
              </a:rPr>
              <a:t>Fischer </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260648"/>
            <a:ext cx="4423006" cy="461665"/>
          </a:xfrm>
          <a:prstGeom prst="rect">
            <a:avLst/>
          </a:prstGeom>
        </p:spPr>
        <p:txBody>
          <a:bodyPr wrap="none">
            <a:spAutoFit/>
          </a:bodyPr>
          <a:lstStyle/>
          <a:p>
            <a:r>
              <a:rPr lang="fr-FR" sz="2400" b="1" dirty="0" smtClean="0">
                <a:latin typeface="Book Antiqua" pitchFamily="18" charset="0"/>
              </a:rPr>
              <a:t>Représentation en </a:t>
            </a:r>
            <a:r>
              <a:rPr lang="fr-FR" sz="2400" b="1" dirty="0" smtClean="0">
                <a:solidFill>
                  <a:srgbClr val="FF0000"/>
                </a:solidFill>
                <a:latin typeface="Book Antiqua" pitchFamily="18" charset="0"/>
              </a:rPr>
              <a:t>Perspective</a:t>
            </a:r>
            <a:endParaRPr lang="fr-FR" sz="2400" b="1" dirty="0">
              <a:solidFill>
                <a:srgbClr val="FF0000"/>
              </a:solidFill>
              <a:latin typeface="Book Antiqua"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683568" y="1527175"/>
            <a:ext cx="1774484" cy="165618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771800" y="1556792"/>
            <a:ext cx="2360610" cy="187220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462738" y="1340768"/>
            <a:ext cx="2681262" cy="1840650"/>
          </a:xfrm>
          <a:prstGeom prst="rect">
            <a:avLst/>
          </a:prstGeom>
          <a:noFill/>
          <a:ln w="9525">
            <a:noFill/>
            <a:miter lim="800000"/>
            <a:headEnd/>
            <a:tailEnd/>
          </a:ln>
        </p:spPr>
      </p:pic>
      <p:sp>
        <p:nvSpPr>
          <p:cNvPr id="8" name="Rectangle 7"/>
          <p:cNvSpPr/>
          <p:nvPr/>
        </p:nvSpPr>
        <p:spPr>
          <a:xfrm>
            <a:off x="755576" y="3255367"/>
            <a:ext cx="1277914" cy="461665"/>
          </a:xfrm>
          <a:prstGeom prst="rect">
            <a:avLst/>
          </a:prstGeom>
        </p:spPr>
        <p:txBody>
          <a:bodyPr wrap="none">
            <a:spAutoFit/>
          </a:bodyPr>
          <a:lstStyle/>
          <a:p>
            <a:r>
              <a:rPr lang="fr-FR" sz="2400" b="1" dirty="0" smtClean="0">
                <a:latin typeface="Book Antiqua" pitchFamily="18" charset="0"/>
              </a:rPr>
              <a:t>Ethanol</a:t>
            </a:r>
            <a:endParaRPr lang="fr-FR" sz="2400" b="1" dirty="0">
              <a:solidFill>
                <a:srgbClr val="FF0000"/>
              </a:solidFill>
              <a:latin typeface="Book Antiqua" pitchFamily="18" charset="0"/>
            </a:endParaRPr>
          </a:p>
        </p:txBody>
      </p:sp>
      <p:sp>
        <p:nvSpPr>
          <p:cNvPr id="9" name="Rectangle 8"/>
          <p:cNvSpPr/>
          <p:nvPr/>
        </p:nvSpPr>
        <p:spPr>
          <a:xfrm>
            <a:off x="4355976" y="3284984"/>
            <a:ext cx="3895618" cy="461665"/>
          </a:xfrm>
          <a:prstGeom prst="rect">
            <a:avLst/>
          </a:prstGeom>
        </p:spPr>
        <p:txBody>
          <a:bodyPr wrap="none">
            <a:spAutoFit/>
          </a:bodyPr>
          <a:lstStyle/>
          <a:p>
            <a:r>
              <a:rPr lang="fr-FR" sz="2400" b="1" dirty="0" smtClean="0">
                <a:latin typeface="Book Antiqua" pitchFamily="18" charset="0"/>
              </a:rPr>
              <a:t>Forme chaise Cyclohexane</a:t>
            </a:r>
            <a:endParaRPr lang="fr-FR" sz="2400" b="1" dirty="0">
              <a:solidFill>
                <a:srgbClr val="FF0000"/>
              </a:solidFill>
              <a:latin typeface="Book Antiqua" pitchFamily="18" charset="0"/>
            </a:endParaRPr>
          </a:p>
        </p:txBody>
      </p:sp>
      <p:sp>
        <p:nvSpPr>
          <p:cNvPr id="10" name="Rectangle 9"/>
          <p:cNvSpPr/>
          <p:nvPr/>
        </p:nvSpPr>
        <p:spPr>
          <a:xfrm>
            <a:off x="611560" y="3933056"/>
            <a:ext cx="7956376" cy="1631216"/>
          </a:xfrm>
          <a:prstGeom prst="rect">
            <a:avLst/>
          </a:prstGeom>
        </p:spPr>
        <p:txBody>
          <a:bodyPr wrap="square">
            <a:spAutoFit/>
          </a:bodyPr>
          <a:lstStyle/>
          <a:p>
            <a:r>
              <a:rPr lang="fr-FR" sz="2000" dirty="0" smtClean="0">
                <a:latin typeface="Book Antiqua" pitchFamily="18" charset="0"/>
              </a:rPr>
              <a:t>Les liaisons sont représentées par des segments qui représentent la perspective de la molécule. </a:t>
            </a:r>
          </a:p>
          <a:p>
            <a:endParaRPr lang="fr-FR" sz="2000" dirty="0" smtClean="0">
              <a:latin typeface="Book Antiqua" pitchFamily="18" charset="0"/>
            </a:endParaRPr>
          </a:p>
          <a:p>
            <a:r>
              <a:rPr lang="fr-FR" sz="2000" dirty="0" smtClean="0">
                <a:latin typeface="Book Antiqua" pitchFamily="18" charset="0"/>
              </a:rPr>
              <a:t>Elle est surtout utilisée pour représenter le cyclohexane et ses dérivés.</a:t>
            </a:r>
          </a:p>
        </p:txBody>
      </p:sp>
      <p:sp>
        <p:nvSpPr>
          <p:cNvPr id="11" name="Rectangle 10"/>
          <p:cNvSpPr/>
          <p:nvPr/>
        </p:nvSpPr>
        <p:spPr>
          <a:xfrm>
            <a:off x="755576" y="5589240"/>
            <a:ext cx="3571812" cy="400110"/>
          </a:xfrm>
          <a:prstGeom prst="rect">
            <a:avLst/>
          </a:prstGeom>
        </p:spPr>
        <p:txBody>
          <a:bodyPr wrap="none">
            <a:spAutoFit/>
          </a:bodyPr>
          <a:lstStyle/>
          <a:p>
            <a:r>
              <a:rPr lang="fr-FR" sz="2000" dirty="0" smtClean="0">
                <a:latin typeface="Book Antiqua" pitchFamily="18" charset="0"/>
              </a:rPr>
              <a:t>Forme bateau du cyclohexane</a:t>
            </a:r>
            <a:endParaRPr lang="fr-FR" sz="2000" dirty="0">
              <a:latin typeface="Book Antiqua" pitchFamily="18" charset="0"/>
            </a:endParaRPr>
          </a:p>
        </p:txBody>
      </p:sp>
      <p:pic>
        <p:nvPicPr>
          <p:cNvPr id="5125" name="Picture 5"/>
          <p:cNvPicPr>
            <a:picLocks noChangeAspect="1" noChangeArrowheads="1"/>
          </p:cNvPicPr>
          <p:nvPr/>
        </p:nvPicPr>
        <p:blipFill>
          <a:blip r:embed="rId5" cstate="print"/>
          <a:srcRect/>
          <a:stretch>
            <a:fillRect/>
          </a:stretch>
        </p:blipFill>
        <p:spPr bwMode="auto">
          <a:xfrm>
            <a:off x="5004048" y="5229200"/>
            <a:ext cx="2550719" cy="1236712"/>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flipH="1">
            <a:off x="4716016" y="1052736"/>
            <a:ext cx="1909514"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856" y="0"/>
            <a:ext cx="2031325" cy="646331"/>
          </a:xfrm>
          <a:prstGeom prst="rect">
            <a:avLst/>
          </a:prstGeom>
        </p:spPr>
        <p:txBody>
          <a:bodyPr wrap="none">
            <a:spAutoFit/>
          </a:bodyPr>
          <a:lstStyle/>
          <a:p>
            <a:r>
              <a:rPr lang="fr-FR" sz="3600" b="1" dirty="0" smtClean="0">
                <a:solidFill>
                  <a:srgbClr val="002060"/>
                </a:solidFill>
                <a:latin typeface="Book Antiqua" pitchFamily="18" charset="0"/>
              </a:rPr>
              <a:t>Isomérie</a:t>
            </a:r>
            <a:endParaRPr lang="fr-FR" sz="3600" b="1" dirty="0">
              <a:solidFill>
                <a:srgbClr val="002060"/>
              </a:solidFill>
              <a:latin typeface="Book Antiqua" pitchFamily="18" charset="0"/>
            </a:endParaRPr>
          </a:p>
        </p:txBody>
      </p:sp>
      <p:cxnSp>
        <p:nvCxnSpPr>
          <p:cNvPr id="7" name="Connecteur droit avec flèche 6"/>
          <p:cNvCxnSpPr/>
          <p:nvPr/>
        </p:nvCxnSpPr>
        <p:spPr>
          <a:xfrm flipH="1">
            <a:off x="2267744" y="692696"/>
            <a:ext cx="1152128"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76056" y="548680"/>
            <a:ext cx="936104" cy="5760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3568" y="836712"/>
            <a:ext cx="1665841" cy="1015663"/>
          </a:xfrm>
          <a:prstGeom prst="rect">
            <a:avLst/>
          </a:prstGeom>
        </p:spPr>
        <p:txBody>
          <a:bodyPr wrap="none">
            <a:spAutoFit/>
          </a:bodyPr>
          <a:lstStyle/>
          <a:p>
            <a:pPr algn="ctr"/>
            <a:r>
              <a:rPr lang="fr-FR" sz="2000" b="1" dirty="0" smtClean="0">
                <a:latin typeface="Book Antiqua" pitchFamily="18" charset="0"/>
              </a:rPr>
              <a:t>Constitution</a:t>
            </a:r>
          </a:p>
          <a:p>
            <a:pPr algn="ctr"/>
            <a:r>
              <a:rPr lang="fr-FR" sz="2000" b="1" dirty="0" smtClean="0">
                <a:latin typeface="Book Antiqua" pitchFamily="18" charset="0"/>
              </a:rPr>
              <a:t>ou</a:t>
            </a:r>
          </a:p>
          <a:p>
            <a:pPr algn="ctr"/>
            <a:r>
              <a:rPr lang="fr-FR" sz="2000" b="1" dirty="0" smtClean="0">
                <a:latin typeface="Book Antiqua" pitchFamily="18" charset="0"/>
              </a:rPr>
              <a:t>Plane</a:t>
            </a:r>
            <a:endParaRPr lang="fr-FR" sz="2000" b="1" dirty="0">
              <a:latin typeface="Book Antiqua" pitchFamily="18" charset="0"/>
            </a:endParaRPr>
          </a:p>
        </p:txBody>
      </p:sp>
      <p:sp>
        <p:nvSpPr>
          <p:cNvPr id="12" name="Rectangle 11"/>
          <p:cNvSpPr/>
          <p:nvPr/>
        </p:nvSpPr>
        <p:spPr>
          <a:xfrm>
            <a:off x="1446767" y="2197313"/>
            <a:ext cx="1176925" cy="400110"/>
          </a:xfrm>
          <a:prstGeom prst="rect">
            <a:avLst/>
          </a:prstGeom>
        </p:spPr>
        <p:txBody>
          <a:bodyPr wrap="none">
            <a:spAutoFit/>
          </a:bodyPr>
          <a:lstStyle/>
          <a:p>
            <a:r>
              <a:rPr lang="fr-FR" sz="2000" dirty="0" smtClean="0">
                <a:latin typeface="Book Antiqua" pitchFamily="18" charset="0"/>
              </a:rPr>
              <a:t>Fonction</a:t>
            </a:r>
            <a:endParaRPr lang="fr-FR" sz="2000" dirty="0">
              <a:latin typeface="Book Antiqua" pitchFamily="18" charset="0"/>
            </a:endParaRPr>
          </a:p>
        </p:txBody>
      </p:sp>
      <p:sp>
        <p:nvSpPr>
          <p:cNvPr id="13" name="Rectangle 12"/>
          <p:cNvSpPr/>
          <p:nvPr/>
        </p:nvSpPr>
        <p:spPr>
          <a:xfrm>
            <a:off x="1446767" y="3133417"/>
            <a:ext cx="1111202" cy="400110"/>
          </a:xfrm>
          <a:prstGeom prst="rect">
            <a:avLst/>
          </a:prstGeom>
        </p:spPr>
        <p:txBody>
          <a:bodyPr wrap="none">
            <a:spAutoFit/>
          </a:bodyPr>
          <a:lstStyle/>
          <a:p>
            <a:r>
              <a:rPr lang="fr-FR" sz="2000" dirty="0" smtClean="0">
                <a:latin typeface="Book Antiqua" pitchFamily="18" charset="0"/>
              </a:rPr>
              <a:t>Position</a:t>
            </a:r>
            <a:endParaRPr lang="fr-FR" sz="2000" dirty="0">
              <a:latin typeface="Book Antiqua" pitchFamily="18" charset="0"/>
            </a:endParaRPr>
          </a:p>
        </p:txBody>
      </p:sp>
      <p:sp>
        <p:nvSpPr>
          <p:cNvPr id="14" name="Rectangle 13"/>
          <p:cNvSpPr/>
          <p:nvPr/>
        </p:nvSpPr>
        <p:spPr>
          <a:xfrm>
            <a:off x="1477856" y="3709481"/>
            <a:ext cx="1293944" cy="1015663"/>
          </a:xfrm>
          <a:prstGeom prst="rect">
            <a:avLst/>
          </a:prstGeom>
        </p:spPr>
        <p:txBody>
          <a:bodyPr wrap="none">
            <a:spAutoFit/>
          </a:bodyPr>
          <a:lstStyle/>
          <a:p>
            <a:r>
              <a:rPr lang="fr-FR" sz="2000" dirty="0" smtClean="0">
                <a:latin typeface="Book Antiqua" pitchFamily="18" charset="0"/>
              </a:rPr>
              <a:t>Squelette </a:t>
            </a:r>
          </a:p>
          <a:p>
            <a:r>
              <a:rPr lang="fr-FR" sz="2000" dirty="0" smtClean="0">
                <a:latin typeface="Book Antiqua" pitchFamily="18" charset="0"/>
              </a:rPr>
              <a:t>ou</a:t>
            </a:r>
          </a:p>
          <a:p>
            <a:r>
              <a:rPr lang="fr-FR" sz="2000" dirty="0" smtClean="0">
                <a:latin typeface="Book Antiqua" pitchFamily="18" charset="0"/>
              </a:rPr>
              <a:t>Chaine</a:t>
            </a:r>
          </a:p>
        </p:txBody>
      </p:sp>
      <p:sp>
        <p:nvSpPr>
          <p:cNvPr id="15" name="Rectangle 14"/>
          <p:cNvSpPr/>
          <p:nvPr/>
        </p:nvSpPr>
        <p:spPr>
          <a:xfrm>
            <a:off x="6012160" y="980728"/>
            <a:ext cx="2020105" cy="400110"/>
          </a:xfrm>
          <a:prstGeom prst="rect">
            <a:avLst/>
          </a:prstGeom>
        </p:spPr>
        <p:txBody>
          <a:bodyPr wrap="none">
            <a:spAutoFit/>
          </a:bodyPr>
          <a:lstStyle/>
          <a:p>
            <a:r>
              <a:rPr lang="fr-FR" sz="2000" b="1" dirty="0" smtClean="0">
                <a:latin typeface="Book Antiqua" pitchFamily="18" charset="0"/>
              </a:rPr>
              <a:t>Stéréo-isomérie</a:t>
            </a:r>
            <a:endParaRPr lang="fr-FR" sz="2000" b="1" dirty="0">
              <a:latin typeface="Book Antiqua" pitchFamily="18" charset="0"/>
            </a:endParaRPr>
          </a:p>
        </p:txBody>
      </p:sp>
      <p:sp>
        <p:nvSpPr>
          <p:cNvPr id="16" name="Rectangle 15"/>
          <p:cNvSpPr/>
          <p:nvPr/>
        </p:nvSpPr>
        <p:spPr>
          <a:xfrm>
            <a:off x="6672763" y="2380818"/>
            <a:ext cx="1845377" cy="400110"/>
          </a:xfrm>
          <a:prstGeom prst="rect">
            <a:avLst/>
          </a:prstGeom>
        </p:spPr>
        <p:txBody>
          <a:bodyPr wrap="none">
            <a:spAutoFit/>
          </a:bodyPr>
          <a:lstStyle/>
          <a:p>
            <a:r>
              <a:rPr lang="fr-FR" sz="2000" dirty="0" smtClean="0">
                <a:latin typeface="Book Antiqua" pitchFamily="18" charset="0"/>
              </a:rPr>
              <a:t> Conformation</a:t>
            </a:r>
            <a:endParaRPr lang="fr-FR" sz="2000" dirty="0">
              <a:latin typeface="Book Antiqua" pitchFamily="18" charset="0"/>
            </a:endParaRPr>
          </a:p>
        </p:txBody>
      </p:sp>
      <p:sp>
        <p:nvSpPr>
          <p:cNvPr id="17" name="Rectangle 16"/>
          <p:cNvSpPr/>
          <p:nvPr/>
        </p:nvSpPr>
        <p:spPr>
          <a:xfrm>
            <a:off x="6744771" y="3316922"/>
            <a:ext cx="1787669" cy="400110"/>
          </a:xfrm>
          <a:prstGeom prst="rect">
            <a:avLst/>
          </a:prstGeom>
        </p:spPr>
        <p:txBody>
          <a:bodyPr wrap="none">
            <a:spAutoFit/>
          </a:bodyPr>
          <a:lstStyle/>
          <a:p>
            <a:r>
              <a:rPr lang="fr-FR" sz="2000" dirty="0" smtClean="0">
                <a:latin typeface="Book Antiqua" pitchFamily="18" charset="0"/>
              </a:rPr>
              <a:t>Configuration</a:t>
            </a:r>
            <a:endParaRPr lang="fr-FR" sz="2000" dirty="0">
              <a:latin typeface="Book Antiqua" pitchFamily="18" charset="0"/>
            </a:endParaRPr>
          </a:p>
        </p:txBody>
      </p:sp>
      <p:cxnSp>
        <p:nvCxnSpPr>
          <p:cNvPr id="19" name="Forme 18"/>
          <p:cNvCxnSpPr>
            <a:endCxn id="12" idx="1"/>
          </p:cNvCxnSpPr>
          <p:nvPr/>
        </p:nvCxnSpPr>
        <p:spPr>
          <a:xfrm rot="16200000" flipH="1">
            <a:off x="590655" y="1541256"/>
            <a:ext cx="1280176"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Forme 21"/>
          <p:cNvCxnSpPr/>
          <p:nvPr/>
        </p:nvCxnSpPr>
        <p:spPr>
          <a:xfrm rot="16200000" flipH="1">
            <a:off x="598350" y="2613682"/>
            <a:ext cx="1264786"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p:nvPr/>
        </p:nvCxnSpPr>
        <p:spPr>
          <a:xfrm rot="16200000" flipH="1">
            <a:off x="598350" y="3437128"/>
            <a:ext cx="1264786"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Forme 23"/>
          <p:cNvCxnSpPr/>
          <p:nvPr/>
        </p:nvCxnSpPr>
        <p:spPr>
          <a:xfrm rot="16200000" flipH="1">
            <a:off x="5784286" y="1726359"/>
            <a:ext cx="1264786"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Forme 24"/>
          <p:cNvCxnSpPr/>
          <p:nvPr/>
        </p:nvCxnSpPr>
        <p:spPr>
          <a:xfrm rot="16200000" flipH="1">
            <a:off x="5784286" y="2806479"/>
            <a:ext cx="1264786"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4581128"/>
            <a:ext cx="9144000" cy="2308324"/>
          </a:xfrm>
          <a:prstGeom prst="rect">
            <a:avLst/>
          </a:prstGeom>
        </p:spPr>
        <p:txBody>
          <a:bodyPr wrap="square">
            <a:spAutoFit/>
          </a:bodyPr>
          <a:lstStyle/>
          <a:p>
            <a:pPr>
              <a:buFont typeface="Wingdings" pitchFamily="2" charset="2"/>
              <a:buChar char="Ø"/>
            </a:pPr>
            <a:r>
              <a:rPr lang="fr-FR" sz="2400" dirty="0" smtClean="0">
                <a:latin typeface="Book Antiqua" pitchFamily="18" charset="0"/>
              </a:rPr>
              <a:t>Isomères sont des espèces chimiques de même formule brute.</a:t>
            </a:r>
          </a:p>
          <a:p>
            <a:pPr>
              <a:buFont typeface="Wingdings" pitchFamily="2" charset="2"/>
              <a:buChar char="Ø"/>
            </a:pPr>
            <a:r>
              <a:rPr lang="fr-FR" sz="2400" dirty="0" smtClean="0">
                <a:solidFill>
                  <a:srgbClr val="C00000"/>
                </a:solidFill>
                <a:latin typeface="Book Antiqua" pitchFamily="18" charset="0"/>
              </a:rPr>
              <a:t>Les propriétés physico-chimiques des molécules dépendent non seulement des atomes qui les constituent, mais encore des liaisons qui les unissent. </a:t>
            </a:r>
          </a:p>
          <a:p>
            <a:pPr>
              <a:buFont typeface="Wingdings" pitchFamily="2" charset="2"/>
              <a:buChar char="Ø"/>
            </a:pPr>
            <a:r>
              <a:rPr lang="fr-FR" sz="2400" dirty="0" smtClean="0">
                <a:latin typeface="Book Antiqua" pitchFamily="18" charset="0"/>
              </a:rPr>
              <a:t>Les propriétés des isomères diffèrent à des degrés dépendant de la nature de l’isomérie.</a:t>
            </a:r>
            <a:endParaRPr lang="fr-FR" sz="2400"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63688" y="5445224"/>
            <a:ext cx="4872541" cy="10081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19672" y="3356992"/>
            <a:ext cx="5749562" cy="648072"/>
          </a:xfrm>
          <a:prstGeom prst="rect">
            <a:avLst/>
          </a:prstGeom>
          <a:noFill/>
          <a:ln w="9525">
            <a:noFill/>
            <a:miter lim="800000"/>
            <a:headEnd/>
            <a:tailEnd/>
          </a:ln>
        </p:spPr>
      </p:pic>
      <p:sp>
        <p:nvSpPr>
          <p:cNvPr id="7" name="Rectangle 6"/>
          <p:cNvSpPr/>
          <p:nvPr/>
        </p:nvSpPr>
        <p:spPr>
          <a:xfrm>
            <a:off x="3203848" y="476672"/>
            <a:ext cx="2304256" cy="523220"/>
          </a:xfrm>
          <a:prstGeom prst="rect">
            <a:avLst/>
          </a:prstGeom>
        </p:spPr>
        <p:txBody>
          <a:bodyPr wrap="square">
            <a:spAutoFit/>
          </a:bodyPr>
          <a:lstStyle/>
          <a:p>
            <a:pPr algn="ctr"/>
            <a:r>
              <a:rPr lang="fr-FR" sz="2800" dirty="0" smtClean="0">
                <a:latin typeface="Book Antiqua" pitchFamily="18" charset="0"/>
              </a:rPr>
              <a:t>Fonction</a:t>
            </a:r>
            <a:endParaRPr lang="fr-FR" sz="2800" dirty="0">
              <a:latin typeface="Book Antiqua" pitchFamily="18" charset="0"/>
            </a:endParaRPr>
          </a:p>
        </p:txBody>
      </p:sp>
      <p:sp>
        <p:nvSpPr>
          <p:cNvPr id="8" name="Rectangle 7"/>
          <p:cNvSpPr/>
          <p:nvPr/>
        </p:nvSpPr>
        <p:spPr>
          <a:xfrm>
            <a:off x="3635896" y="2492896"/>
            <a:ext cx="1478290" cy="523220"/>
          </a:xfrm>
          <a:prstGeom prst="rect">
            <a:avLst/>
          </a:prstGeom>
        </p:spPr>
        <p:txBody>
          <a:bodyPr wrap="none">
            <a:spAutoFit/>
          </a:bodyPr>
          <a:lstStyle/>
          <a:p>
            <a:r>
              <a:rPr lang="fr-FR" sz="2800" dirty="0" smtClean="0">
                <a:latin typeface="Book Antiqua" pitchFamily="18" charset="0"/>
              </a:rPr>
              <a:t>Position</a:t>
            </a:r>
            <a:endParaRPr lang="fr-FR" sz="2800" dirty="0">
              <a:latin typeface="Book Antiqua" pitchFamily="18" charset="0"/>
            </a:endParaRPr>
          </a:p>
        </p:txBody>
      </p:sp>
      <p:sp>
        <p:nvSpPr>
          <p:cNvPr id="9" name="Rectangle 8"/>
          <p:cNvSpPr/>
          <p:nvPr/>
        </p:nvSpPr>
        <p:spPr>
          <a:xfrm>
            <a:off x="3491880" y="4725144"/>
            <a:ext cx="2374064" cy="523220"/>
          </a:xfrm>
          <a:prstGeom prst="rect">
            <a:avLst/>
          </a:prstGeom>
        </p:spPr>
        <p:txBody>
          <a:bodyPr wrap="square">
            <a:spAutoFit/>
          </a:bodyPr>
          <a:lstStyle/>
          <a:p>
            <a:pPr algn="ctr"/>
            <a:r>
              <a:rPr lang="fr-FR" sz="2800" dirty="0" smtClean="0">
                <a:latin typeface="Book Antiqua" pitchFamily="18" charset="0"/>
              </a:rPr>
              <a:t>Chaine</a:t>
            </a:r>
          </a:p>
        </p:txBody>
      </p:sp>
      <p:pic>
        <p:nvPicPr>
          <p:cNvPr id="2052" name="Picture 4"/>
          <p:cNvPicPr>
            <a:picLocks noChangeAspect="1" noChangeArrowheads="1"/>
          </p:cNvPicPr>
          <p:nvPr/>
        </p:nvPicPr>
        <p:blipFill>
          <a:blip r:embed="rId4" cstate="print"/>
          <a:srcRect/>
          <a:stretch>
            <a:fillRect/>
          </a:stretch>
        </p:blipFill>
        <p:spPr bwMode="auto">
          <a:xfrm>
            <a:off x="1691680" y="1412776"/>
            <a:ext cx="5239967"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none">
            <a:noAutofit/>
          </a:bodyPr>
          <a:lstStyle/>
          <a:p>
            <a:r>
              <a:rPr lang="fr-FR" smtClean="0"/>
              <a:t>seance2</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 xmlns:p14="http://schemas.microsoft.com/office/powerpoint/2010/main" val="159177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Tautomérie</a:t>
            </a:r>
            <a:endParaRPr lang="fr-FR" dirty="0"/>
          </a:p>
        </p:txBody>
      </p:sp>
      <p:sp>
        <p:nvSpPr>
          <p:cNvPr id="3" name="Espace réservé du contenu 2"/>
          <p:cNvSpPr>
            <a:spLocks noGrp="1"/>
          </p:cNvSpPr>
          <p:nvPr>
            <p:ph idx="1"/>
          </p:nvPr>
        </p:nvSpPr>
        <p:spPr>
          <a:xfrm>
            <a:off x="457200" y="1600201"/>
            <a:ext cx="8229600" cy="2332856"/>
          </a:xfrm>
        </p:spPr>
        <p:txBody>
          <a:bodyPr/>
          <a:lstStyle/>
          <a:p>
            <a:r>
              <a:rPr lang="fr-FR" dirty="0" smtClean="0"/>
              <a:t>La tautomérie est un cas particulier de l’</a:t>
            </a:r>
            <a:r>
              <a:rPr lang="fr-FR" dirty="0" err="1" smtClean="0"/>
              <a:t>isomériede</a:t>
            </a:r>
            <a:r>
              <a:rPr lang="fr-FR" dirty="0" smtClean="0"/>
              <a:t> fonction. </a:t>
            </a:r>
          </a:p>
          <a:p>
            <a:r>
              <a:rPr lang="fr-FR" dirty="0" smtClean="0"/>
              <a:t>Deux tautomères sont deux isomères de fonction en équilibre entre eux.</a:t>
            </a:r>
            <a:endParaRPr lang="fr-FR" dirty="0"/>
          </a:p>
        </p:txBody>
      </p:sp>
      <p:sp>
        <p:nvSpPr>
          <p:cNvPr id="4" name="Rectangle 3"/>
          <p:cNvSpPr/>
          <p:nvPr/>
        </p:nvSpPr>
        <p:spPr>
          <a:xfrm>
            <a:off x="611560" y="3789040"/>
            <a:ext cx="5711628" cy="584775"/>
          </a:xfrm>
          <a:prstGeom prst="rect">
            <a:avLst/>
          </a:prstGeom>
        </p:spPr>
        <p:txBody>
          <a:bodyPr wrap="none">
            <a:spAutoFit/>
          </a:bodyPr>
          <a:lstStyle/>
          <a:p>
            <a:r>
              <a:rPr lang="fr-FR" sz="3200" b="1" dirty="0" smtClean="0"/>
              <a:t>Exemple :</a:t>
            </a:r>
            <a:r>
              <a:rPr lang="fr-FR" sz="3200" dirty="0" smtClean="0"/>
              <a:t>Equilibre </a:t>
            </a:r>
            <a:r>
              <a:rPr lang="fr-FR" sz="3200" dirty="0" err="1" smtClean="0"/>
              <a:t>céto</a:t>
            </a:r>
            <a:r>
              <a:rPr lang="fr-FR" sz="3200" dirty="0" smtClean="0"/>
              <a:t>-</a:t>
            </a:r>
            <a:r>
              <a:rPr lang="fr-FR" sz="3200" dirty="0" err="1" smtClean="0"/>
              <a:t>énolique</a:t>
            </a:r>
            <a:endParaRPr lang="fr-FR" sz="3200" dirty="0"/>
          </a:p>
        </p:txBody>
      </p:sp>
      <p:pic>
        <p:nvPicPr>
          <p:cNvPr id="3074" name="Picture 2"/>
          <p:cNvPicPr>
            <a:picLocks noChangeAspect="1" noChangeArrowheads="1"/>
          </p:cNvPicPr>
          <p:nvPr/>
        </p:nvPicPr>
        <p:blipFill>
          <a:blip r:embed="rId2" cstate="print"/>
          <a:srcRect/>
          <a:stretch>
            <a:fillRect/>
          </a:stretch>
        </p:blipFill>
        <p:spPr bwMode="auto">
          <a:xfrm>
            <a:off x="755576" y="4581128"/>
            <a:ext cx="6951859" cy="1217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II- Stéréochimie ou stéréo-isomérie.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a:t>
            </a:r>
            <a:r>
              <a:rPr lang="fr-FR" b="1" dirty="0" smtClean="0"/>
              <a:t>La stéréochimie : </a:t>
            </a:r>
            <a:r>
              <a:rPr lang="fr-FR" dirty="0" smtClean="0"/>
              <a:t>c’est l’étude des</a:t>
            </a:r>
          </a:p>
          <a:p>
            <a:pPr>
              <a:buNone/>
            </a:pPr>
            <a:r>
              <a:rPr lang="fr-FR" dirty="0" smtClean="0"/>
              <a:t>arrangements dans l’espace des atomes</a:t>
            </a:r>
          </a:p>
          <a:p>
            <a:pPr>
              <a:buNone/>
            </a:pPr>
            <a:r>
              <a:rPr lang="fr-FR" dirty="0" smtClean="0"/>
              <a:t>d’une structure donnée (constitution bien</a:t>
            </a:r>
          </a:p>
          <a:p>
            <a:pPr>
              <a:buNone/>
            </a:pPr>
            <a:r>
              <a:rPr lang="fr-FR" dirty="0" smtClean="0"/>
              <a:t>définie).</a:t>
            </a:r>
          </a:p>
          <a:p>
            <a:pPr>
              <a:buNone/>
            </a:pPr>
            <a:r>
              <a:rPr lang="fr-FR" dirty="0" smtClean="0"/>
              <a:t>⇒ On appelle stéréo-isomères deux isomères de</a:t>
            </a:r>
          </a:p>
          <a:p>
            <a:pPr>
              <a:buNone/>
            </a:pPr>
            <a:r>
              <a:rPr lang="fr-FR" dirty="0" smtClean="0"/>
              <a:t>même constitution qui ne diffèrent que par la</a:t>
            </a:r>
          </a:p>
          <a:p>
            <a:pPr>
              <a:buNone/>
            </a:pPr>
            <a:r>
              <a:rPr lang="fr-FR" dirty="0" smtClean="0"/>
              <a:t>disposition des atomes dans l’espace.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692697"/>
            <a:ext cx="8229600" cy="2016224"/>
          </a:xfrm>
        </p:spPr>
        <p:txBody>
          <a:bodyPr/>
          <a:lstStyle/>
          <a:p>
            <a:pPr>
              <a:buNone/>
            </a:pPr>
            <a:r>
              <a:rPr lang="fr-FR" dirty="0" smtClean="0"/>
              <a:t>On distingue deux types de </a:t>
            </a:r>
            <a:r>
              <a:rPr lang="fr-FR" dirty="0" err="1" smtClean="0"/>
              <a:t>stéréoisomérie</a:t>
            </a:r>
            <a:r>
              <a:rPr lang="fr-FR" dirty="0" smtClean="0"/>
              <a:t> :</a:t>
            </a:r>
          </a:p>
          <a:p>
            <a:pPr>
              <a:buNone/>
            </a:pPr>
            <a:r>
              <a:rPr lang="fr-FR" dirty="0" smtClean="0"/>
              <a:t>* Isomérie de conformation</a:t>
            </a:r>
          </a:p>
          <a:p>
            <a:pPr>
              <a:buNone/>
            </a:pPr>
            <a:r>
              <a:rPr lang="fr-FR" dirty="0" smtClean="0"/>
              <a:t>* Isomérie de configuration</a:t>
            </a:r>
            <a:endParaRPr lang="fr-FR" dirty="0"/>
          </a:p>
        </p:txBody>
      </p:sp>
      <p:sp>
        <p:nvSpPr>
          <p:cNvPr id="4" name="Rectangle 3"/>
          <p:cNvSpPr/>
          <p:nvPr/>
        </p:nvSpPr>
        <p:spPr>
          <a:xfrm>
            <a:off x="467544" y="3356992"/>
            <a:ext cx="8676456" cy="2554545"/>
          </a:xfrm>
          <a:prstGeom prst="rect">
            <a:avLst/>
          </a:prstGeom>
        </p:spPr>
        <p:txBody>
          <a:bodyPr wrap="square">
            <a:spAutoFit/>
          </a:bodyPr>
          <a:lstStyle/>
          <a:p>
            <a:pPr algn="ctr"/>
            <a:r>
              <a:rPr lang="fr-FR" sz="3200" b="1" dirty="0" smtClean="0">
                <a:latin typeface="Times New Roman" pitchFamily="18" charset="0"/>
                <a:cs typeface="Times New Roman" pitchFamily="18" charset="0"/>
              </a:rPr>
              <a:t>1°) Isomérie de conformation</a:t>
            </a:r>
          </a:p>
          <a:p>
            <a:r>
              <a:rPr lang="fr-FR" sz="3200" dirty="0" smtClean="0">
                <a:latin typeface="Times New Roman" pitchFamily="18" charset="0"/>
                <a:cs typeface="Times New Roman" pitchFamily="18" charset="0"/>
              </a:rPr>
              <a:t>On appelle conformation d’une molécule, les diverses dispositions de ses atomes dans l’espace qui ne diffèrent que par une rotation autour d’une ou plusieurs liaisons </a:t>
            </a:r>
            <a:r>
              <a:rPr lang="el-GR" sz="3200" dirty="0" smtClean="0">
                <a:latin typeface="Times New Roman" pitchFamily="18" charset="0"/>
                <a:cs typeface="Times New Roman" pitchFamily="18" charset="0"/>
              </a:rPr>
              <a:t>σ.</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492896"/>
            <a:ext cx="8229600" cy="1143000"/>
          </a:xfrm>
        </p:spPr>
        <p:txBody>
          <a:bodyPr/>
          <a:lstStyle/>
          <a:p>
            <a:r>
              <a:rPr lang="fr-FR" b="1" dirty="0" smtClean="0"/>
              <a:t>Chapitre 2</a:t>
            </a:r>
            <a:endParaRPr lang="fr-F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76672"/>
            <a:ext cx="9144000" cy="5649491"/>
          </a:xfrm>
        </p:spPr>
        <p:txBody>
          <a:bodyPr>
            <a:normAutofit lnSpcReduction="10000"/>
          </a:bodyPr>
          <a:lstStyle/>
          <a:p>
            <a:pPr algn="ctr">
              <a:buNone/>
            </a:pPr>
            <a:r>
              <a:rPr lang="fr-FR" b="1" dirty="0" smtClean="0">
                <a:solidFill>
                  <a:srgbClr val="C00000"/>
                </a:solidFill>
              </a:rPr>
              <a:t>Etude des conformations des chaînes</a:t>
            </a:r>
          </a:p>
          <a:p>
            <a:pPr algn="ctr">
              <a:buNone/>
            </a:pPr>
            <a:r>
              <a:rPr lang="fr-FR" b="1" dirty="0" smtClean="0">
                <a:solidFill>
                  <a:srgbClr val="C00000"/>
                </a:solidFill>
              </a:rPr>
              <a:t>aliphatiques</a:t>
            </a:r>
          </a:p>
          <a:p>
            <a:pPr>
              <a:buNone/>
            </a:pPr>
            <a:r>
              <a:rPr lang="fr-FR" dirty="0" smtClean="0"/>
              <a:t>⇒ Les différentes formes obtenues par rotation autour d’une liaison σ sont appelées </a:t>
            </a:r>
            <a:r>
              <a:rPr lang="fr-FR" dirty="0" err="1" smtClean="0"/>
              <a:t>conformères</a:t>
            </a:r>
            <a:r>
              <a:rPr lang="fr-FR" dirty="0" smtClean="0"/>
              <a:t> ou </a:t>
            </a:r>
            <a:r>
              <a:rPr lang="fr-FR" dirty="0" err="1" smtClean="0"/>
              <a:t>rotamères</a:t>
            </a:r>
            <a:r>
              <a:rPr lang="fr-FR" dirty="0" smtClean="0"/>
              <a:t>.</a:t>
            </a:r>
          </a:p>
          <a:p>
            <a:pPr>
              <a:buNone/>
            </a:pPr>
            <a:endParaRPr lang="fr-FR" dirty="0" smtClean="0"/>
          </a:p>
          <a:p>
            <a:pPr>
              <a:buNone/>
            </a:pPr>
            <a:r>
              <a:rPr lang="fr-FR" dirty="0" smtClean="0"/>
              <a:t>⇒ Pour une même molécule, il existe des conformations  privilégiées (plus stables) que d’autres. </a:t>
            </a:r>
          </a:p>
          <a:p>
            <a:pPr>
              <a:buNone/>
            </a:pPr>
            <a:r>
              <a:rPr lang="fr-FR" dirty="0" smtClean="0"/>
              <a:t>    Elles correspondent aux </a:t>
            </a:r>
            <a:r>
              <a:rPr lang="fr-FR" b="1" dirty="0" smtClean="0">
                <a:solidFill>
                  <a:srgbClr val="FF0000"/>
                </a:solidFill>
              </a:rPr>
              <a:t>plus faibles </a:t>
            </a:r>
            <a:r>
              <a:rPr lang="fr-FR" dirty="0" smtClean="0"/>
              <a:t>valeurs d’énergie </a:t>
            </a:r>
            <a:r>
              <a:rPr lang="fr-FR" u="sng" dirty="0" smtClean="0"/>
              <a:t>potentielle</a:t>
            </a:r>
            <a:r>
              <a:rPr lang="fr-FR" dirty="0" smtClean="0"/>
              <a:t> (</a:t>
            </a:r>
            <a:r>
              <a:rPr lang="fr-FR" b="1" dirty="0" err="1" smtClean="0">
                <a:solidFill>
                  <a:srgbClr val="FF0000"/>
                </a:solidFill>
              </a:rPr>
              <a:t>Ep</a:t>
            </a:r>
            <a:r>
              <a:rPr lang="fr-FR" dirty="0" smtClean="0"/>
              <a:t>).</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827584" y="1268760"/>
          <a:ext cx="7056783" cy="4104456"/>
        </p:xfrm>
        <a:graphic>
          <a:graphicData uri="http://schemas.openxmlformats.org/drawingml/2006/table">
            <a:tbl>
              <a:tblPr firstRow="1" bandRow="1">
                <a:tableStyleId>{5C22544A-7EE6-4342-B048-85BDC9FD1C3A}</a:tableStyleId>
              </a:tblPr>
              <a:tblGrid>
                <a:gridCol w="2352261"/>
                <a:gridCol w="2352261"/>
                <a:gridCol w="2352261"/>
              </a:tblGrid>
              <a:tr h="1436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baseline="0" dirty="0" smtClean="0">
                          <a:solidFill>
                            <a:schemeClr val="lt1"/>
                          </a:solidFill>
                          <a:latin typeface="+mn-lt"/>
                          <a:ea typeface="+mn-ea"/>
                          <a:cs typeface="+mn-cs"/>
                        </a:rPr>
                        <a:t>Représentation en perspective</a:t>
                      </a:r>
                      <a:endParaRPr lang="fr-FR" sz="1800" b="1" dirty="0" smtClean="0"/>
                    </a:p>
                    <a:p>
                      <a:endParaRPr lang="fr-FR" dirty="0"/>
                    </a:p>
                  </a:txBody>
                  <a:tcPr/>
                </a:tc>
                <a:tc>
                  <a:txBody>
                    <a:bodyPr/>
                    <a:lstStyle/>
                    <a:p>
                      <a:pPr algn="ctr"/>
                      <a:r>
                        <a:rPr lang="fr-FR" sz="1800" b="1" kern="1200" baseline="0" dirty="0" smtClean="0">
                          <a:solidFill>
                            <a:schemeClr val="lt1"/>
                          </a:solidFill>
                          <a:latin typeface="+mn-lt"/>
                          <a:ea typeface="+mn-ea"/>
                          <a:cs typeface="+mn-cs"/>
                        </a:rPr>
                        <a:t>Représentation en projective</a:t>
                      </a:r>
                    </a:p>
                    <a:p>
                      <a:pPr algn="ctr"/>
                      <a:r>
                        <a:rPr lang="fr-FR" sz="1800" b="1" kern="1200" baseline="0" dirty="0" smtClean="0">
                          <a:solidFill>
                            <a:schemeClr val="lt1"/>
                          </a:solidFill>
                          <a:latin typeface="+mn-lt"/>
                          <a:ea typeface="+mn-ea"/>
                          <a:cs typeface="+mn-cs"/>
                        </a:rPr>
                        <a:t>(</a:t>
                      </a:r>
                      <a:r>
                        <a:rPr lang="fr-FR" sz="1800" b="1" kern="1200" baseline="0" dirty="0" err="1" smtClean="0">
                          <a:solidFill>
                            <a:schemeClr val="lt1"/>
                          </a:solidFill>
                          <a:latin typeface="+mn-lt"/>
                          <a:ea typeface="+mn-ea"/>
                          <a:cs typeface="+mn-cs"/>
                        </a:rPr>
                        <a:t>Cram</a:t>
                      </a:r>
                      <a:r>
                        <a:rPr lang="fr-FR" sz="1800" b="1" kern="1200" baseline="0" dirty="0" smtClean="0">
                          <a:solidFill>
                            <a:schemeClr val="lt1"/>
                          </a:solidFill>
                          <a:latin typeface="+mn-lt"/>
                          <a:ea typeface="+mn-ea"/>
                          <a:cs typeface="+mn-cs"/>
                        </a:rPr>
                        <a:t> ou Coin volant)</a:t>
                      </a:r>
                      <a:endParaRPr lang="fr-FR" dirty="0"/>
                    </a:p>
                  </a:txBody>
                  <a:tcPr/>
                </a:tc>
                <a:tc>
                  <a:txBody>
                    <a:bodyPr/>
                    <a:lstStyle/>
                    <a:p>
                      <a:r>
                        <a:rPr lang="fr-FR" sz="1800" b="1" kern="1200" baseline="0" dirty="0" smtClean="0">
                          <a:solidFill>
                            <a:schemeClr val="lt1"/>
                          </a:solidFill>
                          <a:latin typeface="+mn-lt"/>
                          <a:ea typeface="+mn-ea"/>
                          <a:cs typeface="+mn-cs"/>
                        </a:rPr>
                        <a:t>La représentation de Newman</a:t>
                      </a:r>
                      <a:endParaRPr lang="fr-FR" dirty="0"/>
                    </a:p>
                  </a:txBody>
                  <a:tcPr/>
                </a:tc>
              </a:tr>
              <a:tr h="2668084">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2" name="Titre 1"/>
          <p:cNvSpPr>
            <a:spLocks noGrp="1"/>
          </p:cNvSpPr>
          <p:nvPr>
            <p:ph type="title"/>
          </p:nvPr>
        </p:nvSpPr>
        <p:spPr/>
        <p:txBody>
          <a:bodyPr>
            <a:normAutofit/>
          </a:bodyPr>
          <a:lstStyle/>
          <a:p>
            <a:r>
              <a:rPr lang="fr-FR" sz="3200" b="1" dirty="0" smtClean="0"/>
              <a:t>a-la molécule d’éthane</a:t>
            </a:r>
            <a:endParaRPr lang="fr-FR" sz="3200" b="1" dirty="0"/>
          </a:p>
        </p:txBody>
      </p:sp>
      <p:pic>
        <p:nvPicPr>
          <p:cNvPr id="1026" name="Picture 2"/>
          <p:cNvPicPr>
            <a:picLocks noChangeAspect="1" noChangeArrowheads="1"/>
          </p:cNvPicPr>
          <p:nvPr/>
        </p:nvPicPr>
        <p:blipFill>
          <a:blip r:embed="rId2" cstate="print"/>
          <a:srcRect/>
          <a:stretch>
            <a:fillRect/>
          </a:stretch>
        </p:blipFill>
        <p:spPr bwMode="auto">
          <a:xfrm>
            <a:off x="1043608" y="3429000"/>
            <a:ext cx="1924435" cy="1254319"/>
          </a:xfrm>
          <a:prstGeom prst="rect">
            <a:avLst/>
          </a:prstGeom>
          <a:noFill/>
          <a:ln w="9525">
            <a:noFill/>
            <a:miter lim="800000"/>
            <a:headEnd/>
            <a:tailEnd/>
          </a:ln>
        </p:spPr>
      </p:pic>
      <p:sp>
        <p:nvSpPr>
          <p:cNvPr id="10" name="Rectangle 9"/>
          <p:cNvSpPr/>
          <p:nvPr/>
        </p:nvSpPr>
        <p:spPr>
          <a:xfrm>
            <a:off x="827584" y="5380672"/>
            <a:ext cx="7344816" cy="1200329"/>
          </a:xfrm>
          <a:prstGeom prst="rect">
            <a:avLst/>
          </a:prstGeom>
        </p:spPr>
        <p:txBody>
          <a:bodyPr wrap="square">
            <a:spAutoFit/>
          </a:bodyPr>
          <a:lstStyle/>
          <a:p>
            <a:r>
              <a:rPr lang="fr-FR" dirty="0" smtClean="0"/>
              <a:t>Rem: La représentation de Newman est très utile dans ce cas. </a:t>
            </a:r>
          </a:p>
          <a:p>
            <a:r>
              <a:rPr lang="fr-FR" dirty="0" smtClean="0"/>
              <a:t>La libre rotation autour utile dans ce cas. La libre rotation autour</a:t>
            </a:r>
          </a:p>
          <a:p>
            <a:r>
              <a:rPr lang="fr-FR" dirty="0" smtClean="0"/>
              <a:t>de la liaison </a:t>
            </a:r>
            <a:r>
              <a:rPr lang="fr-FR" b="1" dirty="0" smtClean="0"/>
              <a:t>σ C-C </a:t>
            </a:r>
            <a:r>
              <a:rPr lang="fr-FR" dirty="0" smtClean="0"/>
              <a:t>donne plusieurs formes de molécules qu'on peut repérer selon l'angle dièdre H:C1:C2:H.</a:t>
            </a:r>
            <a:endParaRPr lang="fr-FR" dirty="0"/>
          </a:p>
        </p:txBody>
      </p:sp>
      <p:pic>
        <p:nvPicPr>
          <p:cNvPr id="1029" name="Picture 5"/>
          <p:cNvPicPr>
            <a:picLocks noChangeAspect="1" noChangeArrowheads="1"/>
          </p:cNvPicPr>
          <p:nvPr/>
        </p:nvPicPr>
        <p:blipFill>
          <a:blip r:embed="rId3" cstate="print"/>
          <a:srcRect/>
          <a:stretch>
            <a:fillRect/>
          </a:stretch>
        </p:blipFill>
        <p:spPr bwMode="auto">
          <a:xfrm>
            <a:off x="3734574" y="3429000"/>
            <a:ext cx="1773530" cy="1368152"/>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796136" y="2731831"/>
            <a:ext cx="1944216" cy="2607017"/>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059832" y="3912096"/>
            <a:ext cx="90487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0"/>
            <a:ext cx="6696744" cy="5301208"/>
          </a:xfrm>
          <a:prstGeom prst="rect">
            <a:avLst/>
          </a:prstGeom>
          <a:noFill/>
          <a:ln w="9525">
            <a:noFill/>
            <a:miter lim="800000"/>
            <a:headEnd/>
            <a:tailEnd/>
          </a:ln>
        </p:spPr>
      </p:pic>
      <p:sp>
        <p:nvSpPr>
          <p:cNvPr id="5" name="Rectangle 4"/>
          <p:cNvSpPr/>
          <p:nvPr/>
        </p:nvSpPr>
        <p:spPr>
          <a:xfrm>
            <a:off x="179512" y="5157192"/>
            <a:ext cx="9144000" cy="1200329"/>
          </a:xfrm>
          <a:prstGeom prst="rect">
            <a:avLst/>
          </a:prstGeom>
        </p:spPr>
        <p:txBody>
          <a:bodyPr wrap="square">
            <a:spAutoFit/>
          </a:bodyPr>
          <a:lstStyle/>
          <a:p>
            <a:r>
              <a:rPr lang="fr-FR" dirty="0" smtClean="0"/>
              <a:t>Compte tenu du rayon de </a:t>
            </a:r>
            <a:r>
              <a:rPr lang="fr-FR" u="sng" dirty="0" smtClean="0"/>
              <a:t>van-der </a:t>
            </a:r>
            <a:r>
              <a:rPr lang="fr-FR" u="sng" dirty="0" err="1" smtClean="0"/>
              <a:t>Waals</a:t>
            </a:r>
            <a:r>
              <a:rPr lang="fr-FR" u="sng" dirty="0" smtClean="0"/>
              <a:t> </a:t>
            </a:r>
            <a:r>
              <a:rPr lang="fr-FR" dirty="0" smtClean="0"/>
              <a:t>de l'hydrogène un gène stérique défavorise la</a:t>
            </a:r>
          </a:p>
          <a:p>
            <a:r>
              <a:rPr lang="fr-FR" dirty="0" smtClean="0"/>
              <a:t>forme éclipsée. On ajoute à cela la répulsion provoquée par le rapprochement des</a:t>
            </a:r>
          </a:p>
          <a:p>
            <a:r>
              <a:rPr lang="fr-FR" dirty="0" smtClean="0"/>
              <a:t>liaisons </a:t>
            </a:r>
            <a:r>
              <a:rPr lang="fr-FR" dirty="0" err="1" smtClean="0"/>
              <a:t>σH</a:t>
            </a:r>
            <a:r>
              <a:rPr lang="fr-FR" dirty="0" smtClean="0"/>
              <a:t>-C1 et H-C2. La courbe donnant la différence d'énergie entre ces formes en</a:t>
            </a:r>
          </a:p>
          <a:p>
            <a:r>
              <a:rPr lang="fr-FR" dirty="0" smtClean="0"/>
              <a:t>fonction de l'angle dièdre θ, est appelée courbe de conformation.</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412776"/>
            <a:ext cx="8208912" cy="646331"/>
          </a:xfrm>
          <a:prstGeom prst="rect">
            <a:avLst/>
          </a:prstGeom>
        </p:spPr>
        <p:txBody>
          <a:bodyPr wrap="square">
            <a:spAutoFit/>
          </a:bodyPr>
          <a:lstStyle/>
          <a:p>
            <a:pPr>
              <a:buFont typeface="Wingdings" pitchFamily="2" charset="2"/>
              <a:buChar char="q"/>
            </a:pPr>
            <a:r>
              <a:rPr lang="fr-FR" dirty="0" smtClean="0"/>
              <a:t>Pour l'éthane c'est une simple sinusoïde dont la période est 120° et l'amplitude</a:t>
            </a:r>
          </a:p>
          <a:p>
            <a:r>
              <a:rPr lang="fr-FR" dirty="0" smtClean="0"/>
              <a:t>environ 1,5 kcal/mol.</a:t>
            </a:r>
            <a:endParaRPr lang="fr-FR" dirty="0"/>
          </a:p>
        </p:txBody>
      </p:sp>
      <p:sp>
        <p:nvSpPr>
          <p:cNvPr id="5" name="Rectangle 4"/>
          <p:cNvSpPr/>
          <p:nvPr/>
        </p:nvSpPr>
        <p:spPr>
          <a:xfrm>
            <a:off x="1907704" y="0"/>
            <a:ext cx="5328592" cy="1077218"/>
          </a:xfrm>
          <a:prstGeom prst="rect">
            <a:avLst/>
          </a:prstGeom>
        </p:spPr>
        <p:txBody>
          <a:bodyPr wrap="square">
            <a:spAutoFit/>
          </a:bodyPr>
          <a:lstStyle/>
          <a:p>
            <a:pPr algn="ctr"/>
            <a:r>
              <a:rPr lang="fr-FR" sz="2800" b="1" dirty="0" smtClean="0"/>
              <a:t>Digramme d’énergie</a:t>
            </a:r>
          </a:p>
          <a:p>
            <a:pPr algn="ctr"/>
            <a:r>
              <a:rPr lang="fr-FR" dirty="0" smtClean="0"/>
              <a:t>Variation d'énergie en fonction de l'angle</a:t>
            </a:r>
          </a:p>
          <a:p>
            <a:pPr algn="ctr"/>
            <a:r>
              <a:rPr lang="fr-FR" dirty="0" smtClean="0"/>
              <a:t>dièdre.</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971600" y="4293096"/>
            <a:ext cx="6120680" cy="214667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115616" y="3284984"/>
            <a:ext cx="999855" cy="111251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123728" y="4437112"/>
            <a:ext cx="792088" cy="1015212"/>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987824" y="3501008"/>
            <a:ext cx="1112515" cy="1112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562074"/>
          </a:xfrm>
        </p:spPr>
        <p:txBody>
          <a:bodyPr>
            <a:normAutofit fontScale="90000"/>
          </a:bodyPr>
          <a:lstStyle/>
          <a:p>
            <a:r>
              <a:rPr lang="fr-FR" sz="3200" b="1" dirty="0" smtClean="0"/>
              <a:t>b-molécule de n-butane</a:t>
            </a:r>
            <a:endParaRPr lang="fr-FR" sz="3200" dirty="0"/>
          </a:p>
        </p:txBody>
      </p:sp>
      <p:sp>
        <p:nvSpPr>
          <p:cNvPr id="3" name="Espace réservé du contenu 2"/>
          <p:cNvSpPr>
            <a:spLocks noGrp="1"/>
          </p:cNvSpPr>
          <p:nvPr>
            <p:ph idx="1"/>
          </p:nvPr>
        </p:nvSpPr>
        <p:spPr>
          <a:xfrm>
            <a:off x="539552" y="764704"/>
            <a:ext cx="8064896" cy="1468759"/>
          </a:xfrm>
        </p:spPr>
        <p:txBody>
          <a:bodyPr>
            <a:noAutofit/>
          </a:bodyPr>
          <a:lstStyle/>
          <a:p>
            <a:pPr>
              <a:buFont typeface="Wingdings" pitchFamily="2" charset="2"/>
              <a:buChar char="q"/>
            </a:pPr>
            <a:r>
              <a:rPr lang="fr-FR" sz="2000" dirty="0" smtClean="0"/>
              <a:t>  La liaison σ (C-C) est flexible, autorisant une libre rotation autour d’elle. Nous ne considérons que 6 valeurs (parmi une infinité) pour l’angle </a:t>
            </a:r>
            <a:r>
              <a:rPr lang="fr-FR" sz="2000" dirty="0" err="1" smtClean="0"/>
              <a:t>diédre</a:t>
            </a:r>
            <a:r>
              <a:rPr lang="fr-FR" sz="2000" dirty="0" smtClean="0"/>
              <a:t> </a:t>
            </a:r>
            <a:r>
              <a:rPr lang="fr-FR" sz="2000" b="1" dirty="0" smtClean="0"/>
              <a:t>θ</a:t>
            </a:r>
            <a:r>
              <a:rPr lang="fr-FR" sz="2000" dirty="0" smtClean="0"/>
              <a:t>, ce qui correspond à 6 conformations :</a:t>
            </a:r>
          </a:p>
          <a:p>
            <a:pPr algn="ctr">
              <a:buNone/>
            </a:pPr>
            <a:endParaRPr lang="fr-FR" sz="2000" dirty="0" smtClean="0"/>
          </a:p>
          <a:p>
            <a:pPr algn="ctr">
              <a:buNone/>
            </a:pPr>
            <a:r>
              <a:rPr lang="el-GR" sz="2000" b="1" dirty="0" smtClean="0"/>
              <a:t>θ= 0° ; 60° ; 120° ; 180° ; 240° ; 300°.</a:t>
            </a:r>
            <a:endParaRPr lang="el-GR" sz="2000" dirty="0" smtClean="0"/>
          </a:p>
          <a:p>
            <a:pPr>
              <a:buFont typeface="Wingdings" pitchFamily="2" charset="2"/>
              <a:buChar char="q"/>
            </a:pPr>
            <a:r>
              <a:rPr lang="fr-FR" sz="2000" dirty="0" smtClean="0"/>
              <a:t>Pour étudier ces arrangements spatiaux, on va utiliser les représentations graphiques suivantes :</a:t>
            </a:r>
            <a:endParaRPr lang="fr-FR" sz="2000" dirty="0"/>
          </a:p>
        </p:txBody>
      </p:sp>
      <p:pic>
        <p:nvPicPr>
          <p:cNvPr id="4098" name="Picture 2"/>
          <p:cNvPicPr>
            <a:picLocks noChangeAspect="1" noChangeArrowheads="1"/>
          </p:cNvPicPr>
          <p:nvPr/>
        </p:nvPicPr>
        <p:blipFill>
          <a:blip r:embed="rId2" cstate="print"/>
          <a:srcRect/>
          <a:stretch>
            <a:fillRect/>
          </a:stretch>
        </p:blipFill>
        <p:spPr bwMode="auto">
          <a:xfrm>
            <a:off x="179512" y="3573016"/>
            <a:ext cx="3646696" cy="134435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496" y="5198112"/>
            <a:ext cx="4069501" cy="144193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427984" y="3356992"/>
            <a:ext cx="4641930"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478881"/>
            <a:ext cx="1234480" cy="436910"/>
          </a:xfrm>
        </p:spPr>
        <p:txBody>
          <a:bodyPr>
            <a:normAutofit/>
          </a:bodyPr>
          <a:lstStyle/>
          <a:p>
            <a:r>
              <a:rPr lang="fr-FR" sz="1800" dirty="0" smtClean="0"/>
              <a:t>Décalée</a:t>
            </a:r>
            <a:endParaRPr lang="fr-FR" sz="1800" dirty="0"/>
          </a:p>
        </p:txBody>
      </p:sp>
      <p:pic>
        <p:nvPicPr>
          <p:cNvPr id="5123" name="Picture 3"/>
          <p:cNvPicPr>
            <a:picLocks noChangeAspect="1" noChangeArrowheads="1"/>
          </p:cNvPicPr>
          <p:nvPr/>
        </p:nvPicPr>
        <p:blipFill>
          <a:blip r:embed="rId2" cstate="print"/>
          <a:srcRect/>
          <a:stretch>
            <a:fillRect/>
          </a:stretch>
        </p:blipFill>
        <p:spPr bwMode="auto">
          <a:xfrm>
            <a:off x="1691679" y="827560"/>
            <a:ext cx="1351535" cy="768474"/>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059832" y="476975"/>
            <a:ext cx="1296144" cy="1473394"/>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67544" y="475421"/>
            <a:ext cx="1163206" cy="148447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827584" y="2123703"/>
            <a:ext cx="676875" cy="288032"/>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3275856" y="2051695"/>
            <a:ext cx="820891" cy="288032"/>
          </a:xfrm>
          <a:prstGeom prst="rect">
            <a:avLst/>
          </a:prstGeom>
          <a:noFill/>
          <a:ln w="9525">
            <a:noFill/>
            <a:miter lim="800000"/>
            <a:headEnd/>
            <a:tailEnd/>
          </a:ln>
        </p:spPr>
      </p:pic>
      <p:sp>
        <p:nvSpPr>
          <p:cNvPr id="11" name="Titre 1"/>
          <p:cNvSpPr txBox="1">
            <a:spLocks/>
          </p:cNvSpPr>
          <p:nvPr/>
        </p:nvSpPr>
        <p:spPr>
          <a:xfrm>
            <a:off x="539552" y="2483743"/>
            <a:ext cx="1234480" cy="4369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dirty="0" err="1" smtClean="0">
                <a:latin typeface="+mj-lt"/>
                <a:ea typeface="+mj-ea"/>
                <a:cs typeface="+mj-cs"/>
              </a:rPr>
              <a:t>Eclips</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ée</a:t>
            </a: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5130" name="Picture 10"/>
          <p:cNvPicPr>
            <a:picLocks noChangeAspect="1" noChangeArrowheads="1"/>
          </p:cNvPicPr>
          <p:nvPr/>
        </p:nvPicPr>
        <p:blipFill>
          <a:blip r:embed="rId7" cstate="print"/>
          <a:srcRect/>
          <a:stretch>
            <a:fillRect/>
          </a:stretch>
        </p:blipFill>
        <p:spPr bwMode="auto">
          <a:xfrm>
            <a:off x="4499992" y="467519"/>
            <a:ext cx="4552564" cy="1872208"/>
          </a:xfrm>
          <a:prstGeom prst="rect">
            <a:avLst/>
          </a:prstGeom>
          <a:noFill/>
          <a:ln w="9525">
            <a:noFill/>
            <a:miter lim="800000"/>
            <a:headEnd/>
            <a:tailEnd/>
          </a:ln>
        </p:spPr>
      </p:pic>
      <p:sp>
        <p:nvSpPr>
          <p:cNvPr id="14" name="Titre 1"/>
          <p:cNvSpPr txBox="1">
            <a:spLocks/>
          </p:cNvSpPr>
          <p:nvPr/>
        </p:nvSpPr>
        <p:spPr>
          <a:xfrm>
            <a:off x="7909520" y="2411735"/>
            <a:ext cx="1234480" cy="4369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j-lt"/>
                <a:ea typeface="+mj-ea"/>
                <a:cs typeface="+mj-cs"/>
              </a:rPr>
              <a:t>Décalée</a:t>
            </a: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re 1"/>
          <p:cNvSpPr txBox="1">
            <a:spLocks/>
          </p:cNvSpPr>
          <p:nvPr/>
        </p:nvSpPr>
        <p:spPr>
          <a:xfrm>
            <a:off x="5364088" y="2478881"/>
            <a:ext cx="1234480" cy="4369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dirty="0" err="1" smtClean="0">
                <a:latin typeface="+mj-lt"/>
                <a:ea typeface="+mj-ea"/>
                <a:cs typeface="+mj-cs"/>
              </a:rPr>
              <a:t>Eclips</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ée</a:t>
            </a: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5131" name="Picture 11"/>
          <p:cNvPicPr>
            <a:picLocks noChangeAspect="1" noChangeArrowheads="1"/>
          </p:cNvPicPr>
          <p:nvPr/>
        </p:nvPicPr>
        <p:blipFill>
          <a:blip r:embed="rId8" cstate="print"/>
          <a:srcRect/>
          <a:stretch>
            <a:fillRect/>
          </a:stretch>
        </p:blipFill>
        <p:spPr bwMode="auto">
          <a:xfrm>
            <a:off x="1979712" y="2987799"/>
            <a:ext cx="4798493" cy="1953369"/>
          </a:xfrm>
          <a:prstGeom prst="rect">
            <a:avLst/>
          </a:prstGeom>
          <a:noFill/>
          <a:ln w="9525">
            <a:noFill/>
            <a:miter lim="800000"/>
            <a:headEnd/>
            <a:tailEnd/>
          </a:ln>
        </p:spPr>
      </p:pic>
      <p:sp>
        <p:nvSpPr>
          <p:cNvPr id="17" name="Titre 1"/>
          <p:cNvSpPr txBox="1">
            <a:spLocks/>
          </p:cNvSpPr>
          <p:nvPr/>
        </p:nvSpPr>
        <p:spPr>
          <a:xfrm>
            <a:off x="4644008" y="4355951"/>
            <a:ext cx="1234480" cy="4369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j-lt"/>
                <a:ea typeface="+mj-ea"/>
                <a:cs typeface="+mj-cs"/>
              </a:rPr>
              <a:t>Décalée</a:t>
            </a: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Titre 1"/>
          <p:cNvSpPr txBox="1">
            <a:spLocks/>
          </p:cNvSpPr>
          <p:nvPr/>
        </p:nvSpPr>
        <p:spPr>
          <a:xfrm>
            <a:off x="1907704" y="4427959"/>
            <a:ext cx="1234480" cy="4369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dirty="0" err="1" smtClean="0">
                <a:latin typeface="+mj-lt"/>
                <a:ea typeface="+mj-ea"/>
                <a:cs typeface="+mj-cs"/>
              </a:rPr>
              <a:t>Eclips</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ée</a:t>
            </a: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ectangle 18"/>
          <p:cNvSpPr/>
          <p:nvPr/>
        </p:nvSpPr>
        <p:spPr>
          <a:xfrm>
            <a:off x="2411760" y="-27384"/>
            <a:ext cx="5056897" cy="461665"/>
          </a:xfrm>
          <a:prstGeom prst="rect">
            <a:avLst/>
          </a:prstGeom>
        </p:spPr>
        <p:txBody>
          <a:bodyPr wrap="none">
            <a:spAutoFit/>
          </a:bodyPr>
          <a:lstStyle/>
          <a:p>
            <a:r>
              <a:rPr lang="fr-FR" sz="2400" b="1" dirty="0" smtClean="0"/>
              <a:t>Le n-Butane possède 6 conformations </a:t>
            </a:r>
            <a:endParaRPr lang="fr-FR" sz="2400" b="1" dirty="0"/>
          </a:p>
        </p:txBody>
      </p:sp>
      <p:pic>
        <p:nvPicPr>
          <p:cNvPr id="5132" name="Picture 12"/>
          <p:cNvPicPr>
            <a:picLocks noChangeAspect="1" noChangeArrowheads="1"/>
          </p:cNvPicPr>
          <p:nvPr/>
        </p:nvPicPr>
        <p:blipFill>
          <a:blip r:embed="rId9" cstate="print"/>
          <a:srcRect/>
          <a:stretch>
            <a:fillRect/>
          </a:stretch>
        </p:blipFill>
        <p:spPr bwMode="auto">
          <a:xfrm>
            <a:off x="395536" y="4869160"/>
            <a:ext cx="4139952" cy="1373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2010" y="44624"/>
            <a:ext cx="2699791" cy="124975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771801" y="-27384"/>
            <a:ext cx="3181350" cy="13430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012161" y="77888"/>
            <a:ext cx="3131839" cy="1191761"/>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39552" y="1509812"/>
            <a:ext cx="7272808" cy="598092"/>
          </a:xfrm>
          <a:prstGeom prst="rect">
            <a:avLst/>
          </a:prstGeom>
          <a:noFill/>
          <a:ln w="9525">
            <a:noFill/>
            <a:miter lim="800000"/>
            <a:headEnd/>
            <a:tailEnd/>
          </a:ln>
        </p:spPr>
      </p:pic>
      <p:sp>
        <p:nvSpPr>
          <p:cNvPr id="8" name="Rectangle 7"/>
          <p:cNvSpPr/>
          <p:nvPr/>
        </p:nvSpPr>
        <p:spPr>
          <a:xfrm>
            <a:off x="107504" y="2204864"/>
            <a:ext cx="2862258" cy="369332"/>
          </a:xfrm>
          <a:prstGeom prst="rect">
            <a:avLst/>
          </a:prstGeom>
        </p:spPr>
        <p:txBody>
          <a:bodyPr wrap="none">
            <a:spAutoFit/>
          </a:bodyPr>
          <a:lstStyle/>
          <a:p>
            <a:pPr>
              <a:buFont typeface="Wingdings" pitchFamily="2" charset="2"/>
              <a:buChar char="Ø"/>
            </a:pPr>
            <a:r>
              <a:rPr lang="fr-FR" b="1" dirty="0" smtClean="0"/>
              <a:t>Distances entre atomes ↓</a:t>
            </a:r>
            <a:endParaRPr lang="fr-FR" dirty="0"/>
          </a:p>
        </p:txBody>
      </p:sp>
      <p:sp>
        <p:nvSpPr>
          <p:cNvPr id="9" name="Rectangle 8"/>
          <p:cNvSpPr/>
          <p:nvPr/>
        </p:nvSpPr>
        <p:spPr>
          <a:xfrm>
            <a:off x="107504" y="2636912"/>
            <a:ext cx="6048672" cy="369332"/>
          </a:xfrm>
          <a:prstGeom prst="rect">
            <a:avLst/>
          </a:prstGeom>
        </p:spPr>
        <p:txBody>
          <a:bodyPr wrap="square">
            <a:spAutoFit/>
          </a:bodyPr>
          <a:lstStyle/>
          <a:p>
            <a:pPr>
              <a:buFont typeface="Wingdings" pitchFamily="2" charset="2"/>
              <a:buChar char="Ø"/>
            </a:pPr>
            <a:r>
              <a:rPr lang="fr-FR" b="1" dirty="0" smtClean="0"/>
              <a:t>Répulsion entre atomes ↑ à cause des gènes stériques</a:t>
            </a:r>
            <a:endParaRPr lang="fr-FR" dirty="0"/>
          </a:p>
        </p:txBody>
      </p:sp>
      <p:sp>
        <p:nvSpPr>
          <p:cNvPr id="10" name="Rectangle 9"/>
          <p:cNvSpPr/>
          <p:nvPr/>
        </p:nvSpPr>
        <p:spPr>
          <a:xfrm>
            <a:off x="107504" y="3068960"/>
            <a:ext cx="1728192" cy="369332"/>
          </a:xfrm>
          <a:prstGeom prst="rect">
            <a:avLst/>
          </a:prstGeom>
        </p:spPr>
        <p:txBody>
          <a:bodyPr wrap="square">
            <a:spAutoFit/>
          </a:bodyPr>
          <a:lstStyle/>
          <a:p>
            <a:pPr>
              <a:buFont typeface="Wingdings" pitchFamily="2" charset="2"/>
              <a:buChar char="Ø"/>
            </a:pPr>
            <a:r>
              <a:rPr lang="fr-FR" b="1" dirty="0" err="1" smtClean="0"/>
              <a:t>Ep</a:t>
            </a:r>
            <a:r>
              <a:rPr lang="fr-FR" b="1" dirty="0" smtClean="0"/>
              <a:t> ↑</a:t>
            </a:r>
            <a:endParaRPr lang="fr-FR" dirty="0"/>
          </a:p>
        </p:txBody>
      </p:sp>
      <p:sp>
        <p:nvSpPr>
          <p:cNvPr id="11" name="Rectangle 10"/>
          <p:cNvSpPr/>
          <p:nvPr/>
        </p:nvSpPr>
        <p:spPr>
          <a:xfrm>
            <a:off x="107504" y="3573016"/>
            <a:ext cx="2855012" cy="369332"/>
          </a:xfrm>
          <a:prstGeom prst="rect">
            <a:avLst/>
          </a:prstGeom>
        </p:spPr>
        <p:txBody>
          <a:bodyPr wrap="none">
            <a:spAutoFit/>
          </a:bodyPr>
          <a:lstStyle/>
          <a:p>
            <a:pPr>
              <a:buFont typeface="Wingdings" pitchFamily="2" charset="2"/>
              <a:buChar char="Ø"/>
            </a:pPr>
            <a:r>
              <a:rPr lang="fr-FR" b="1" dirty="0" smtClean="0"/>
              <a:t>Stabilité de la molécule ↓</a:t>
            </a:r>
            <a:endParaRPr lang="fr-FR" dirty="0"/>
          </a:p>
        </p:txBody>
      </p:sp>
      <p:sp>
        <p:nvSpPr>
          <p:cNvPr id="12" name="Rectangle 11"/>
          <p:cNvSpPr/>
          <p:nvPr/>
        </p:nvSpPr>
        <p:spPr>
          <a:xfrm>
            <a:off x="72009" y="4710043"/>
            <a:ext cx="9144000" cy="2031325"/>
          </a:xfrm>
          <a:prstGeom prst="rect">
            <a:avLst/>
          </a:prstGeom>
        </p:spPr>
        <p:txBody>
          <a:bodyPr wrap="square">
            <a:spAutoFit/>
          </a:bodyPr>
          <a:lstStyle/>
          <a:p>
            <a:pPr>
              <a:buFont typeface="Wingdings" pitchFamily="2" charset="2"/>
              <a:buChar char="§"/>
            </a:pPr>
            <a:r>
              <a:rPr lang="fr-FR" dirty="0" smtClean="0"/>
              <a:t> La forme </a:t>
            </a:r>
            <a:r>
              <a:rPr lang="fr-FR" b="1" dirty="0" smtClean="0"/>
              <a:t>4 </a:t>
            </a:r>
            <a:r>
              <a:rPr lang="fr-FR" dirty="0" smtClean="0"/>
              <a:t>est </a:t>
            </a:r>
            <a:r>
              <a:rPr lang="fr-FR" b="1" dirty="0" smtClean="0"/>
              <a:t>plus stable que </a:t>
            </a:r>
            <a:r>
              <a:rPr lang="fr-FR" dirty="0" smtClean="0"/>
              <a:t>les deux formes </a:t>
            </a:r>
            <a:r>
              <a:rPr lang="fr-FR" b="1" dirty="0" smtClean="0"/>
              <a:t>2 et 6 </a:t>
            </a:r>
            <a:r>
              <a:rPr lang="fr-FR" dirty="0" smtClean="0"/>
              <a:t>qui sont plus stable que </a:t>
            </a:r>
            <a:r>
              <a:rPr lang="fr-FR" b="1" dirty="0" smtClean="0"/>
              <a:t>3 et 5</a:t>
            </a:r>
          </a:p>
          <a:p>
            <a:pPr>
              <a:buFont typeface="Wingdings" pitchFamily="2" charset="2"/>
              <a:buChar char="§"/>
            </a:pPr>
            <a:r>
              <a:rPr lang="fr-FR" dirty="0" smtClean="0"/>
              <a:t> Connaissant la plus grande stabilité de la forme ‘anti’, il est possible de prévoir la conformation privilégiée pour une longue chaîne –(CH2)n–.</a:t>
            </a:r>
          </a:p>
          <a:p>
            <a:pPr>
              <a:buFont typeface="Wingdings" pitchFamily="2" charset="2"/>
              <a:buChar char="§"/>
            </a:pPr>
            <a:r>
              <a:rPr lang="fr-FR" dirty="0" smtClean="0"/>
              <a:t> En effet la forme favorisée est de type ‘</a:t>
            </a:r>
            <a:r>
              <a:rPr lang="fr-FR" dirty="0" smtClean="0">
                <a:solidFill>
                  <a:srgbClr val="FF0000"/>
                </a:solidFill>
              </a:rPr>
              <a:t>’</a:t>
            </a:r>
            <a:r>
              <a:rPr lang="fr-FR" b="1" dirty="0" smtClean="0">
                <a:solidFill>
                  <a:srgbClr val="FF0000"/>
                </a:solidFill>
              </a:rPr>
              <a:t>anti</a:t>
            </a:r>
            <a:r>
              <a:rPr lang="fr-FR" dirty="0" smtClean="0"/>
              <a:t>’’, ce qui </a:t>
            </a:r>
            <a:r>
              <a:rPr lang="fr-FR" b="1" dirty="0" smtClean="0"/>
              <a:t>conduit </a:t>
            </a:r>
            <a:r>
              <a:rPr lang="fr-FR" dirty="0" smtClean="0"/>
              <a:t>à un enchaînement </a:t>
            </a:r>
            <a:r>
              <a:rPr lang="fr-FR" b="1" dirty="0" smtClean="0"/>
              <a:t>zigzag </a:t>
            </a:r>
            <a:r>
              <a:rPr lang="fr-FR" dirty="0" smtClean="0"/>
              <a:t>pour</a:t>
            </a:r>
          </a:p>
          <a:p>
            <a:r>
              <a:rPr lang="fr-FR" dirty="0" smtClean="0"/>
              <a:t>la chaîne.</a:t>
            </a:r>
          </a:p>
          <a:p>
            <a:pPr>
              <a:buFont typeface="Wingdings" pitchFamily="2" charset="2"/>
              <a:buChar char="§"/>
            </a:pPr>
            <a:r>
              <a:rPr lang="fr-FR" dirty="0" smtClean="0"/>
              <a:t>Dans la forme </a:t>
            </a:r>
            <a:r>
              <a:rPr lang="fr-FR" b="1" dirty="0" smtClean="0"/>
              <a:t>4 (θ=180°) </a:t>
            </a:r>
            <a:r>
              <a:rPr lang="fr-FR" dirty="0" smtClean="0"/>
              <a:t>les deux </a:t>
            </a:r>
            <a:r>
              <a:rPr lang="fr-FR" b="1" dirty="0" smtClean="0"/>
              <a:t>CH3 </a:t>
            </a:r>
            <a:r>
              <a:rPr lang="fr-FR" dirty="0" smtClean="0"/>
              <a:t>sont les plus </a:t>
            </a:r>
            <a:r>
              <a:rPr lang="fr-FR" b="1" dirty="0" smtClean="0"/>
              <a:t>éloignés</a:t>
            </a:r>
            <a:r>
              <a:rPr lang="fr-FR" dirty="0" smtClean="0"/>
              <a:t> l’un de l’autre. C’est la conformation d’énergie (</a:t>
            </a:r>
            <a:r>
              <a:rPr lang="fr-FR" dirty="0" err="1" smtClean="0"/>
              <a:t>Ep</a:t>
            </a:r>
            <a:r>
              <a:rPr lang="fr-FR" dirty="0" smtClean="0"/>
              <a:t>) minimale, donc la plus </a:t>
            </a:r>
            <a:r>
              <a:rPr lang="fr-FR" b="1" dirty="0" smtClean="0"/>
              <a:t>stable.</a:t>
            </a:r>
            <a:endParaRPr lang="fr-FR" b="1" dirty="0"/>
          </a:p>
        </p:txBody>
      </p:sp>
      <p:pic>
        <p:nvPicPr>
          <p:cNvPr id="6150" name="Picture 6"/>
          <p:cNvPicPr>
            <a:picLocks noChangeAspect="1" noChangeArrowheads="1"/>
          </p:cNvPicPr>
          <p:nvPr/>
        </p:nvPicPr>
        <p:blipFill>
          <a:blip r:embed="rId6" cstate="print"/>
          <a:srcRect/>
          <a:stretch>
            <a:fillRect/>
          </a:stretch>
        </p:blipFill>
        <p:spPr bwMode="auto">
          <a:xfrm>
            <a:off x="5857875" y="2060848"/>
            <a:ext cx="3286125" cy="2419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44624"/>
            <a:ext cx="4187878" cy="461665"/>
          </a:xfrm>
          <a:prstGeom prst="rect">
            <a:avLst/>
          </a:prstGeom>
        </p:spPr>
        <p:txBody>
          <a:bodyPr wrap="none">
            <a:spAutoFit/>
          </a:bodyPr>
          <a:lstStyle/>
          <a:p>
            <a:r>
              <a:rPr lang="fr-FR" sz="2400" b="1" dirty="0" smtClean="0"/>
              <a:t>C- molécule du 2-</a:t>
            </a:r>
            <a:r>
              <a:rPr lang="fr-FR" sz="2400" b="1" dirty="0" err="1" smtClean="0"/>
              <a:t>chloroéthanol</a:t>
            </a:r>
            <a:endParaRPr lang="fr-FR" sz="2400" dirty="0"/>
          </a:p>
        </p:txBody>
      </p:sp>
      <p:pic>
        <p:nvPicPr>
          <p:cNvPr id="7170" name="Picture 2"/>
          <p:cNvPicPr>
            <a:picLocks noChangeAspect="1" noChangeArrowheads="1"/>
          </p:cNvPicPr>
          <p:nvPr/>
        </p:nvPicPr>
        <p:blipFill>
          <a:blip r:embed="rId2" cstate="print"/>
          <a:srcRect/>
          <a:stretch>
            <a:fillRect/>
          </a:stretch>
        </p:blipFill>
        <p:spPr bwMode="auto">
          <a:xfrm>
            <a:off x="10344" y="980728"/>
            <a:ext cx="1430564" cy="229912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547664" y="1544216"/>
            <a:ext cx="1897360" cy="94868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635896" y="1052736"/>
            <a:ext cx="2504479" cy="2212545"/>
          </a:xfrm>
          <a:prstGeom prst="rect">
            <a:avLst/>
          </a:prstGeom>
          <a:noFill/>
          <a:ln w="9525">
            <a:noFill/>
            <a:miter lim="800000"/>
            <a:headEnd/>
            <a:tailEnd/>
          </a:ln>
        </p:spPr>
      </p:pic>
      <p:pic>
        <p:nvPicPr>
          <p:cNvPr id="7176" name="Picture 8"/>
          <p:cNvPicPr>
            <a:picLocks noChangeAspect="1" noChangeArrowheads="1"/>
          </p:cNvPicPr>
          <p:nvPr/>
        </p:nvPicPr>
        <p:blipFill>
          <a:blip r:embed="rId5" cstate="print"/>
          <a:srcRect/>
          <a:stretch>
            <a:fillRect/>
          </a:stretch>
        </p:blipFill>
        <p:spPr bwMode="auto">
          <a:xfrm>
            <a:off x="2915816" y="3501008"/>
            <a:ext cx="4402218" cy="1872208"/>
          </a:xfrm>
          <a:prstGeom prst="rect">
            <a:avLst/>
          </a:prstGeom>
          <a:noFill/>
          <a:ln w="9525">
            <a:noFill/>
            <a:miter lim="800000"/>
            <a:headEnd/>
            <a:tailEnd/>
          </a:ln>
        </p:spPr>
      </p:pic>
      <p:pic>
        <p:nvPicPr>
          <p:cNvPr id="7177" name="Picture 9"/>
          <p:cNvPicPr>
            <a:picLocks noChangeAspect="1" noChangeArrowheads="1"/>
          </p:cNvPicPr>
          <p:nvPr/>
        </p:nvPicPr>
        <p:blipFill>
          <a:blip r:embed="rId6" cstate="print"/>
          <a:srcRect/>
          <a:stretch>
            <a:fillRect/>
          </a:stretch>
        </p:blipFill>
        <p:spPr bwMode="auto">
          <a:xfrm>
            <a:off x="6588224" y="1075684"/>
            <a:ext cx="1296144" cy="2065284"/>
          </a:xfrm>
          <a:prstGeom prst="rect">
            <a:avLst/>
          </a:prstGeom>
          <a:noFill/>
          <a:ln w="9525">
            <a:noFill/>
            <a:miter lim="800000"/>
            <a:headEnd/>
            <a:tailEnd/>
          </a:ln>
        </p:spPr>
      </p:pic>
      <p:pic>
        <p:nvPicPr>
          <p:cNvPr id="7178" name="Picture 10"/>
          <p:cNvPicPr>
            <a:picLocks noChangeAspect="1" noChangeArrowheads="1"/>
          </p:cNvPicPr>
          <p:nvPr/>
        </p:nvPicPr>
        <p:blipFill>
          <a:blip r:embed="rId7" cstate="print"/>
          <a:srcRect/>
          <a:stretch>
            <a:fillRect/>
          </a:stretch>
        </p:blipFill>
        <p:spPr bwMode="auto">
          <a:xfrm>
            <a:off x="5076056" y="1628800"/>
            <a:ext cx="1322437" cy="821514"/>
          </a:xfrm>
          <a:prstGeom prst="rect">
            <a:avLst/>
          </a:prstGeom>
          <a:noFill/>
          <a:ln w="9525">
            <a:noFill/>
            <a:miter lim="800000"/>
            <a:headEnd/>
            <a:tailEnd/>
          </a:ln>
        </p:spPr>
      </p:pic>
      <p:pic>
        <p:nvPicPr>
          <p:cNvPr id="7179" name="Picture 11"/>
          <p:cNvPicPr>
            <a:picLocks noChangeAspect="1" noChangeArrowheads="1"/>
          </p:cNvPicPr>
          <p:nvPr/>
        </p:nvPicPr>
        <p:blipFill>
          <a:blip r:embed="rId8" cstate="print"/>
          <a:srcRect/>
          <a:stretch>
            <a:fillRect/>
          </a:stretch>
        </p:blipFill>
        <p:spPr bwMode="auto">
          <a:xfrm>
            <a:off x="251520" y="3499865"/>
            <a:ext cx="2376264" cy="1873351"/>
          </a:xfrm>
          <a:prstGeom prst="rect">
            <a:avLst/>
          </a:prstGeom>
          <a:noFill/>
          <a:ln w="9525">
            <a:noFill/>
            <a:miter lim="800000"/>
            <a:headEnd/>
            <a:tailEnd/>
          </a:ln>
        </p:spPr>
      </p:pic>
      <p:cxnSp>
        <p:nvCxnSpPr>
          <p:cNvPr id="16" name="Connecteur droit 15"/>
          <p:cNvCxnSpPr/>
          <p:nvPr/>
        </p:nvCxnSpPr>
        <p:spPr>
          <a:xfrm flipV="1">
            <a:off x="0" y="3284984"/>
            <a:ext cx="91440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5373216"/>
            <a:ext cx="9144000" cy="646331"/>
          </a:xfrm>
          <a:prstGeom prst="rect">
            <a:avLst/>
          </a:prstGeom>
        </p:spPr>
        <p:txBody>
          <a:bodyPr wrap="square">
            <a:spAutoFit/>
          </a:bodyPr>
          <a:lstStyle/>
          <a:p>
            <a:pPr>
              <a:buFont typeface="Wingdings" pitchFamily="2" charset="2"/>
              <a:buChar char="q"/>
            </a:pPr>
            <a:r>
              <a:rPr lang="fr-FR" dirty="0" smtClean="0"/>
              <a:t>Dans les conformations gauches (</a:t>
            </a:r>
            <a:r>
              <a:rPr lang="fr-FR" b="1" dirty="0" smtClean="0"/>
              <a:t>2 et 6), la géométrie </a:t>
            </a:r>
            <a:r>
              <a:rPr lang="fr-FR" dirty="0" smtClean="0"/>
              <a:t>de la molécule favorise la formation d’une liaison hydrogène entre le H du groupement OH et l’un des doublets libres du chlore.</a:t>
            </a:r>
            <a:endParaRPr lang="fr-FR" dirty="0"/>
          </a:p>
        </p:txBody>
      </p:sp>
      <p:pic>
        <p:nvPicPr>
          <p:cNvPr id="7180" name="Picture 12"/>
          <p:cNvPicPr>
            <a:picLocks noChangeAspect="1" noChangeArrowheads="1"/>
          </p:cNvPicPr>
          <p:nvPr/>
        </p:nvPicPr>
        <p:blipFill>
          <a:blip r:embed="rId9" cstate="print"/>
          <a:srcRect/>
          <a:stretch>
            <a:fillRect/>
          </a:stretch>
        </p:blipFill>
        <p:spPr bwMode="auto">
          <a:xfrm>
            <a:off x="7208542" y="0"/>
            <a:ext cx="1935458" cy="936104"/>
          </a:xfrm>
          <a:prstGeom prst="rect">
            <a:avLst/>
          </a:prstGeom>
          <a:noFill/>
          <a:ln w="9525">
            <a:noFill/>
            <a:miter lim="800000"/>
            <a:headEnd/>
            <a:tailEnd/>
          </a:ln>
        </p:spPr>
      </p:pic>
      <p:sp>
        <p:nvSpPr>
          <p:cNvPr id="19" name="Rectangle 18"/>
          <p:cNvSpPr/>
          <p:nvPr/>
        </p:nvSpPr>
        <p:spPr>
          <a:xfrm>
            <a:off x="0" y="6021288"/>
            <a:ext cx="9144000" cy="738664"/>
          </a:xfrm>
          <a:prstGeom prst="rect">
            <a:avLst/>
          </a:prstGeom>
        </p:spPr>
        <p:txBody>
          <a:bodyPr wrap="square">
            <a:spAutoFit/>
          </a:bodyPr>
          <a:lstStyle/>
          <a:p>
            <a:pPr>
              <a:buFont typeface="Wingdings" pitchFamily="2" charset="2"/>
              <a:buChar char="q"/>
            </a:pPr>
            <a:r>
              <a:rPr lang="fr-FR" dirty="0" smtClean="0"/>
              <a:t>Cette liaison hydrogène stabilise fortement les conformations gauches au point qu’elles deviennent plus stables que la conformation anti et par conséquent : </a:t>
            </a:r>
            <a:r>
              <a:rPr lang="fr-FR" sz="2400" b="1" dirty="0" smtClean="0"/>
              <a:t>E2=E6 &lt;E4&lt;E3=E5</a:t>
            </a:r>
            <a:endParaRPr lang="fr-FR"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12776"/>
            <a:ext cx="8229600" cy="1143000"/>
          </a:xfrm>
        </p:spPr>
        <p:txBody>
          <a:bodyPr/>
          <a:lstStyle/>
          <a:p>
            <a:r>
              <a:rPr lang="fr-FR" dirty="0" smtClean="0"/>
              <a:t>Séance 3</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C00000"/>
                </a:solidFill>
              </a:rPr>
              <a:t>b- Etude des conformations des</a:t>
            </a:r>
            <a:br>
              <a:rPr lang="fr-FR" sz="3200" b="1" dirty="0" smtClean="0">
                <a:solidFill>
                  <a:srgbClr val="C00000"/>
                </a:solidFill>
              </a:rPr>
            </a:br>
            <a:r>
              <a:rPr lang="fr-FR" sz="3200" b="1" dirty="0" smtClean="0">
                <a:solidFill>
                  <a:srgbClr val="C00000"/>
                </a:solidFill>
              </a:rPr>
              <a:t>chaînes cycliques.</a:t>
            </a:r>
            <a:endParaRPr lang="fr-FR" sz="3200" dirty="0">
              <a:solidFill>
                <a:srgbClr val="C00000"/>
              </a:solidFill>
            </a:endParaRPr>
          </a:p>
        </p:txBody>
      </p:sp>
      <p:sp>
        <p:nvSpPr>
          <p:cNvPr id="4" name="Rectangle 3"/>
          <p:cNvSpPr/>
          <p:nvPr/>
        </p:nvSpPr>
        <p:spPr>
          <a:xfrm>
            <a:off x="179512" y="1484784"/>
            <a:ext cx="8964488" cy="646331"/>
          </a:xfrm>
          <a:prstGeom prst="rect">
            <a:avLst/>
          </a:prstGeom>
        </p:spPr>
        <p:txBody>
          <a:bodyPr wrap="square">
            <a:spAutoFit/>
          </a:bodyPr>
          <a:lstStyle/>
          <a:p>
            <a:r>
              <a:rPr lang="fr-FR" dirty="0" smtClean="0"/>
              <a:t>La fermeture d’une chaîne sur elle-même ne permet pas toujours de maintenir l’angle à </a:t>
            </a:r>
          </a:p>
          <a:p>
            <a:r>
              <a:rPr lang="fr-FR" b="1" dirty="0" smtClean="0">
                <a:solidFill>
                  <a:srgbClr val="C00000"/>
                </a:solidFill>
              </a:rPr>
              <a:t>109° 28’’</a:t>
            </a:r>
            <a:r>
              <a:rPr lang="fr-FR" dirty="0" smtClean="0"/>
              <a:t> pour le </a:t>
            </a:r>
            <a:r>
              <a:rPr lang="fr-FR" b="1" u="sng" dirty="0" smtClean="0"/>
              <a:t>carbone tétraédrique </a:t>
            </a:r>
            <a:r>
              <a:rPr lang="fr-FR" dirty="0" smtClean="0"/>
              <a:t>(pyramidale)</a:t>
            </a:r>
            <a:endParaRPr lang="fr-FR" dirty="0"/>
          </a:p>
        </p:txBody>
      </p:sp>
      <p:pic>
        <p:nvPicPr>
          <p:cNvPr id="8195" name="Picture 3"/>
          <p:cNvPicPr>
            <a:picLocks noChangeAspect="1" noChangeArrowheads="1"/>
          </p:cNvPicPr>
          <p:nvPr/>
        </p:nvPicPr>
        <p:blipFill>
          <a:blip r:embed="rId2" cstate="print"/>
          <a:srcRect/>
          <a:stretch>
            <a:fillRect/>
          </a:stretch>
        </p:blipFill>
        <p:spPr bwMode="auto">
          <a:xfrm>
            <a:off x="1763688" y="2348880"/>
            <a:ext cx="1286028" cy="1261763"/>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5148064" y="1988840"/>
            <a:ext cx="1601468" cy="1601468"/>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611560" y="2420888"/>
            <a:ext cx="897793" cy="1164704"/>
          </a:xfrm>
          <a:prstGeom prst="rect">
            <a:avLst/>
          </a:prstGeom>
          <a:noFill/>
          <a:ln w="9525">
            <a:noFill/>
            <a:miter lim="800000"/>
            <a:headEnd/>
            <a:tailEnd/>
          </a:ln>
        </p:spPr>
      </p:pic>
      <p:pic>
        <p:nvPicPr>
          <p:cNvPr id="8199" name="Picture 7"/>
          <p:cNvPicPr>
            <a:picLocks noChangeAspect="1" noChangeArrowheads="1"/>
          </p:cNvPicPr>
          <p:nvPr/>
        </p:nvPicPr>
        <p:blipFill>
          <a:blip r:embed="rId5" cstate="print"/>
          <a:srcRect/>
          <a:stretch>
            <a:fillRect/>
          </a:stretch>
        </p:blipFill>
        <p:spPr bwMode="auto">
          <a:xfrm>
            <a:off x="395536" y="3573016"/>
            <a:ext cx="1162050" cy="864096"/>
          </a:xfrm>
          <a:prstGeom prst="rect">
            <a:avLst/>
          </a:prstGeom>
          <a:noFill/>
          <a:ln w="9525">
            <a:noFill/>
            <a:miter lim="800000"/>
            <a:headEnd/>
            <a:tailEnd/>
          </a:ln>
        </p:spPr>
      </p:pic>
      <p:pic>
        <p:nvPicPr>
          <p:cNvPr id="8201" name="Picture 9"/>
          <p:cNvPicPr>
            <a:picLocks noChangeAspect="1" noChangeArrowheads="1"/>
          </p:cNvPicPr>
          <p:nvPr/>
        </p:nvPicPr>
        <p:blipFill>
          <a:blip r:embed="rId6" cstate="print"/>
          <a:srcRect/>
          <a:stretch>
            <a:fillRect/>
          </a:stretch>
        </p:blipFill>
        <p:spPr bwMode="auto">
          <a:xfrm>
            <a:off x="1894731" y="3645024"/>
            <a:ext cx="1381125" cy="936104"/>
          </a:xfrm>
          <a:prstGeom prst="rect">
            <a:avLst/>
          </a:prstGeom>
          <a:noFill/>
          <a:ln w="9525">
            <a:noFill/>
            <a:miter lim="800000"/>
            <a:headEnd/>
            <a:tailEnd/>
          </a:ln>
        </p:spPr>
      </p:pic>
      <p:pic>
        <p:nvPicPr>
          <p:cNvPr id="8202" name="Picture 10"/>
          <p:cNvPicPr>
            <a:picLocks noChangeAspect="1" noChangeArrowheads="1"/>
          </p:cNvPicPr>
          <p:nvPr/>
        </p:nvPicPr>
        <p:blipFill>
          <a:blip r:embed="rId7" cstate="print"/>
          <a:srcRect/>
          <a:stretch>
            <a:fillRect/>
          </a:stretch>
        </p:blipFill>
        <p:spPr bwMode="auto">
          <a:xfrm>
            <a:off x="6804248" y="2852936"/>
            <a:ext cx="1774351" cy="1572720"/>
          </a:xfrm>
          <a:prstGeom prst="rect">
            <a:avLst/>
          </a:prstGeom>
          <a:noFill/>
          <a:ln w="9525">
            <a:noFill/>
            <a:miter lim="800000"/>
            <a:headEnd/>
            <a:tailEnd/>
          </a:ln>
        </p:spPr>
      </p:pic>
      <p:sp>
        <p:nvSpPr>
          <p:cNvPr id="15" name="Rectangle 14"/>
          <p:cNvSpPr/>
          <p:nvPr/>
        </p:nvSpPr>
        <p:spPr>
          <a:xfrm>
            <a:off x="0" y="4581128"/>
            <a:ext cx="1979712" cy="1200329"/>
          </a:xfrm>
          <a:prstGeom prst="rect">
            <a:avLst/>
          </a:prstGeom>
          <a:ln>
            <a:solidFill>
              <a:srgbClr val="FF0000"/>
            </a:solidFill>
          </a:ln>
        </p:spPr>
        <p:txBody>
          <a:bodyPr wrap="square">
            <a:spAutoFit/>
          </a:bodyPr>
          <a:lstStyle/>
          <a:p>
            <a:pPr>
              <a:buFont typeface="Wingdings" pitchFamily="2" charset="2"/>
              <a:buChar char="§"/>
            </a:pPr>
            <a:r>
              <a:rPr lang="fr-FR" dirty="0" smtClean="0"/>
              <a:t>Les tensions sont </a:t>
            </a:r>
          </a:p>
          <a:p>
            <a:r>
              <a:rPr lang="fr-FR" dirty="0" smtClean="0"/>
              <a:t>très importantes et</a:t>
            </a:r>
          </a:p>
          <a:p>
            <a:r>
              <a:rPr lang="fr-FR" dirty="0" smtClean="0"/>
              <a:t> ce cycle</a:t>
            </a:r>
          </a:p>
          <a:p>
            <a:r>
              <a:rPr lang="fr-FR" dirty="0" smtClean="0"/>
              <a:t>est très instable.</a:t>
            </a:r>
          </a:p>
        </p:txBody>
      </p:sp>
      <p:sp>
        <p:nvSpPr>
          <p:cNvPr id="16" name="Rectangle 15"/>
          <p:cNvSpPr/>
          <p:nvPr/>
        </p:nvSpPr>
        <p:spPr>
          <a:xfrm>
            <a:off x="2051720" y="4581128"/>
            <a:ext cx="1512168" cy="1477328"/>
          </a:xfrm>
          <a:prstGeom prst="rect">
            <a:avLst/>
          </a:prstGeom>
          <a:noFill/>
          <a:ln>
            <a:solidFill>
              <a:srgbClr val="002060"/>
            </a:solidFill>
          </a:ln>
        </p:spPr>
        <p:txBody>
          <a:bodyPr wrap="square">
            <a:spAutoFit/>
          </a:bodyPr>
          <a:lstStyle/>
          <a:p>
            <a:pPr>
              <a:buFont typeface="Wingdings" pitchFamily="2" charset="2"/>
              <a:buChar char="§"/>
            </a:pPr>
            <a:r>
              <a:rPr lang="fr-FR" dirty="0" smtClean="0"/>
              <a:t>La conformation</a:t>
            </a:r>
          </a:p>
          <a:p>
            <a:r>
              <a:rPr lang="fr-FR" dirty="0" smtClean="0"/>
              <a:t> la plus stable est</a:t>
            </a:r>
          </a:p>
          <a:p>
            <a:r>
              <a:rPr lang="fr-FR" dirty="0" smtClean="0"/>
              <a:t> plissée.</a:t>
            </a:r>
            <a:endParaRPr lang="fr-FR" dirty="0"/>
          </a:p>
        </p:txBody>
      </p:sp>
      <p:sp>
        <p:nvSpPr>
          <p:cNvPr id="17" name="Rectangle 16"/>
          <p:cNvSpPr/>
          <p:nvPr/>
        </p:nvSpPr>
        <p:spPr>
          <a:xfrm>
            <a:off x="4716016" y="4437112"/>
            <a:ext cx="3510136" cy="1477328"/>
          </a:xfrm>
          <a:prstGeom prst="rect">
            <a:avLst/>
          </a:prstGeom>
          <a:ln>
            <a:solidFill>
              <a:srgbClr val="C00000"/>
            </a:solidFill>
          </a:ln>
        </p:spPr>
        <p:txBody>
          <a:bodyPr wrap="square">
            <a:spAutoFit/>
          </a:bodyPr>
          <a:lstStyle/>
          <a:p>
            <a:r>
              <a:rPr lang="fr-FR" dirty="0" smtClean="0"/>
              <a:t>La conformation la plus stable est la forme ‘’enveloppe’’ : 4 carbones sont dans un même plan et le 5ème est en dehors de ce</a:t>
            </a:r>
          </a:p>
          <a:p>
            <a:r>
              <a:rPr lang="fr-FR" dirty="0" smtClean="0"/>
              <a:t>plan.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56792"/>
            <a:ext cx="8229600" cy="2295128"/>
          </a:xfrm>
        </p:spPr>
        <p:txBody>
          <a:bodyPr>
            <a:normAutofit/>
          </a:bodyPr>
          <a:lstStyle/>
          <a:p>
            <a:r>
              <a:rPr lang="fr-FR" b="1" dirty="0" smtClean="0">
                <a:solidFill>
                  <a:srgbClr val="FF0000"/>
                </a:solidFill>
              </a:rPr>
              <a:t>Stéréochimie</a:t>
            </a:r>
            <a:r>
              <a:rPr lang="fr-FR" b="1" dirty="0" smtClean="0"/>
              <a:t> des molécules organiques</a:t>
            </a:r>
            <a:br>
              <a:rPr lang="fr-FR" b="1" dirty="0" smtClean="0"/>
            </a:b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860032" y="908720"/>
            <a:ext cx="1291530" cy="1483514"/>
          </a:xfrm>
          <a:prstGeom prst="rect">
            <a:avLst/>
          </a:prstGeom>
          <a:noFill/>
          <a:ln w="9525">
            <a:noFill/>
            <a:miter lim="800000"/>
            <a:headEnd/>
            <a:tailEnd/>
          </a:ln>
        </p:spPr>
      </p:pic>
      <p:sp>
        <p:nvSpPr>
          <p:cNvPr id="6" name="Rectangle 5"/>
          <p:cNvSpPr/>
          <p:nvPr/>
        </p:nvSpPr>
        <p:spPr>
          <a:xfrm>
            <a:off x="323528" y="188640"/>
            <a:ext cx="8820472" cy="2616101"/>
          </a:xfrm>
          <a:prstGeom prst="rect">
            <a:avLst/>
          </a:prstGeom>
        </p:spPr>
        <p:txBody>
          <a:bodyPr wrap="square">
            <a:spAutoFit/>
          </a:bodyPr>
          <a:lstStyle/>
          <a:p>
            <a:pPr algn="ctr"/>
            <a:r>
              <a:rPr lang="fr-FR" sz="2800" b="1" dirty="0" smtClean="0"/>
              <a:t>Cycle à 6 carbones</a:t>
            </a:r>
          </a:p>
          <a:p>
            <a:endParaRPr lang="fr-FR" b="1" dirty="0" smtClean="0"/>
          </a:p>
          <a:p>
            <a:endParaRPr lang="fr-FR" b="1" dirty="0" smtClean="0"/>
          </a:p>
          <a:p>
            <a:r>
              <a:rPr lang="fr-FR" sz="2000" b="1" dirty="0" smtClean="0"/>
              <a:t>a) Cas du cyclohexane</a:t>
            </a:r>
          </a:p>
          <a:p>
            <a:r>
              <a:rPr lang="fr-FR" sz="2000" dirty="0" smtClean="0"/>
              <a:t>Il existe deux conformations privilégiées</a:t>
            </a:r>
          </a:p>
          <a:p>
            <a:r>
              <a:rPr lang="fr-FR" sz="2000" dirty="0" smtClean="0"/>
              <a:t>pour le cyclohexane : la conformation</a:t>
            </a:r>
          </a:p>
          <a:p>
            <a:r>
              <a:rPr lang="fr-FR" sz="2000" dirty="0" smtClean="0"/>
              <a:t>chaise et la conformation bateau.</a:t>
            </a:r>
          </a:p>
          <a:p>
            <a:pPr algn="ctr"/>
            <a:r>
              <a:rPr lang="fr-FR" sz="2000" b="1" dirty="0" smtClean="0"/>
              <a:t>Représentation en perspective :</a:t>
            </a:r>
            <a:endParaRPr lang="fr-FR" sz="2000" dirty="0"/>
          </a:p>
        </p:txBody>
      </p:sp>
      <p:pic>
        <p:nvPicPr>
          <p:cNvPr id="3074" name="Picture 2"/>
          <p:cNvPicPr>
            <a:picLocks noChangeAspect="1" noChangeArrowheads="1"/>
          </p:cNvPicPr>
          <p:nvPr/>
        </p:nvPicPr>
        <p:blipFill>
          <a:blip r:embed="rId3" cstate="print"/>
          <a:srcRect/>
          <a:stretch>
            <a:fillRect/>
          </a:stretch>
        </p:blipFill>
        <p:spPr bwMode="auto">
          <a:xfrm flipH="1">
            <a:off x="6156176" y="1124744"/>
            <a:ext cx="2952328" cy="1174367"/>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804248" y="2820464"/>
            <a:ext cx="1800200" cy="1370301"/>
          </a:xfrm>
          <a:prstGeom prst="rect">
            <a:avLst/>
          </a:prstGeom>
          <a:noFill/>
          <a:ln w="9525">
            <a:noFill/>
            <a:miter lim="800000"/>
            <a:headEnd/>
            <a:tailEnd/>
          </a:ln>
        </p:spPr>
      </p:pic>
      <p:sp>
        <p:nvSpPr>
          <p:cNvPr id="9" name="Rectangle 8"/>
          <p:cNvSpPr/>
          <p:nvPr/>
        </p:nvSpPr>
        <p:spPr>
          <a:xfrm>
            <a:off x="4427984" y="5445224"/>
            <a:ext cx="1152623" cy="461665"/>
          </a:xfrm>
          <a:prstGeom prst="rect">
            <a:avLst/>
          </a:prstGeom>
        </p:spPr>
        <p:txBody>
          <a:bodyPr wrap="none">
            <a:spAutoFit/>
          </a:bodyPr>
          <a:lstStyle/>
          <a:p>
            <a:r>
              <a:rPr lang="fr-FR" sz="2400" b="1" dirty="0" smtClean="0"/>
              <a:t>Bateau </a:t>
            </a:r>
            <a:endParaRPr lang="fr-FR" sz="2400" b="1" dirty="0"/>
          </a:p>
        </p:txBody>
      </p:sp>
      <p:pic>
        <p:nvPicPr>
          <p:cNvPr id="3078" name="Picture 6"/>
          <p:cNvPicPr>
            <a:picLocks noChangeAspect="1" noChangeArrowheads="1"/>
          </p:cNvPicPr>
          <p:nvPr/>
        </p:nvPicPr>
        <p:blipFill>
          <a:blip r:embed="rId5" cstate="print"/>
          <a:srcRect/>
          <a:stretch>
            <a:fillRect/>
          </a:stretch>
        </p:blipFill>
        <p:spPr bwMode="auto">
          <a:xfrm>
            <a:off x="611560" y="2852936"/>
            <a:ext cx="1798396" cy="1274812"/>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843808" y="3324520"/>
            <a:ext cx="838572" cy="604183"/>
          </a:xfrm>
          <a:prstGeom prst="rect">
            <a:avLst/>
          </a:prstGeom>
          <a:noFill/>
          <a:ln w="9525">
            <a:noFill/>
            <a:miter lim="800000"/>
            <a:headEnd/>
            <a:tailEnd/>
          </a:ln>
        </p:spPr>
      </p:pic>
      <p:pic>
        <p:nvPicPr>
          <p:cNvPr id="13" name="Picture 7"/>
          <p:cNvPicPr>
            <a:picLocks noChangeAspect="1" noChangeArrowheads="1"/>
          </p:cNvPicPr>
          <p:nvPr/>
        </p:nvPicPr>
        <p:blipFill>
          <a:blip r:embed="rId6" cstate="print"/>
          <a:srcRect/>
          <a:stretch>
            <a:fillRect/>
          </a:stretch>
        </p:blipFill>
        <p:spPr bwMode="auto">
          <a:xfrm>
            <a:off x="5796136" y="3324520"/>
            <a:ext cx="864096" cy="604183"/>
          </a:xfrm>
          <a:prstGeom prst="rect">
            <a:avLst/>
          </a:prstGeom>
          <a:noFill/>
          <a:ln w="9525">
            <a:noFill/>
            <a:miter lim="800000"/>
            <a:headEnd/>
            <a:tailEnd/>
          </a:ln>
        </p:spPr>
      </p:pic>
      <p:sp>
        <p:nvSpPr>
          <p:cNvPr id="14" name="Rectangle 13"/>
          <p:cNvSpPr/>
          <p:nvPr/>
        </p:nvSpPr>
        <p:spPr>
          <a:xfrm>
            <a:off x="7308304" y="4149080"/>
            <a:ext cx="1088760" cy="461665"/>
          </a:xfrm>
          <a:prstGeom prst="rect">
            <a:avLst/>
          </a:prstGeom>
        </p:spPr>
        <p:txBody>
          <a:bodyPr wrap="none">
            <a:spAutoFit/>
          </a:bodyPr>
          <a:lstStyle/>
          <a:p>
            <a:r>
              <a:rPr lang="fr-FR" sz="2400" b="1" dirty="0" smtClean="0"/>
              <a:t>Chaise </a:t>
            </a:r>
            <a:endParaRPr lang="fr-FR" sz="2400" b="1" dirty="0"/>
          </a:p>
        </p:txBody>
      </p:sp>
      <p:sp>
        <p:nvSpPr>
          <p:cNvPr id="15" name="Rectangle 14"/>
          <p:cNvSpPr/>
          <p:nvPr/>
        </p:nvSpPr>
        <p:spPr>
          <a:xfrm>
            <a:off x="1187624" y="4293096"/>
            <a:ext cx="1088760" cy="461665"/>
          </a:xfrm>
          <a:prstGeom prst="rect">
            <a:avLst/>
          </a:prstGeom>
        </p:spPr>
        <p:txBody>
          <a:bodyPr wrap="none">
            <a:spAutoFit/>
          </a:bodyPr>
          <a:lstStyle/>
          <a:p>
            <a:r>
              <a:rPr lang="fr-FR" sz="2400" b="1" dirty="0" smtClean="0"/>
              <a:t>Chaise </a:t>
            </a:r>
            <a:endParaRPr lang="fr-FR" sz="2400" b="1" dirty="0"/>
          </a:p>
        </p:txBody>
      </p:sp>
      <p:pic>
        <p:nvPicPr>
          <p:cNvPr id="3081" name="Picture 9"/>
          <p:cNvPicPr>
            <a:picLocks noChangeAspect="1" noChangeArrowheads="1"/>
          </p:cNvPicPr>
          <p:nvPr/>
        </p:nvPicPr>
        <p:blipFill>
          <a:blip r:embed="rId7" cstate="print"/>
          <a:srcRect/>
          <a:stretch>
            <a:fillRect/>
          </a:stretch>
        </p:blipFill>
        <p:spPr bwMode="auto">
          <a:xfrm>
            <a:off x="4114799" y="2999234"/>
            <a:ext cx="1724541" cy="1077838"/>
          </a:xfrm>
          <a:prstGeom prst="rect">
            <a:avLst/>
          </a:prstGeom>
          <a:noFill/>
          <a:ln w="9525">
            <a:noFill/>
            <a:miter lim="800000"/>
            <a:headEnd/>
            <a:tailEnd/>
          </a:ln>
        </p:spPr>
      </p:pic>
      <p:pic>
        <p:nvPicPr>
          <p:cNvPr id="3082" name="Picture 10"/>
          <p:cNvPicPr>
            <a:picLocks noChangeAspect="1" noChangeArrowheads="1"/>
          </p:cNvPicPr>
          <p:nvPr/>
        </p:nvPicPr>
        <p:blipFill>
          <a:blip r:embed="rId8" cstate="print"/>
          <a:srcRect/>
          <a:stretch>
            <a:fillRect/>
          </a:stretch>
        </p:blipFill>
        <p:spPr bwMode="auto">
          <a:xfrm>
            <a:off x="3923928" y="4221088"/>
            <a:ext cx="1714979" cy="93915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a:bodyPr>
          <a:lstStyle/>
          <a:p>
            <a:r>
              <a:rPr lang="fr-FR" sz="3200" b="1" dirty="0" smtClean="0"/>
              <a:t>Représentation de Newman</a:t>
            </a:r>
            <a:endParaRPr lang="fr-FR" sz="3200" dirty="0"/>
          </a:p>
        </p:txBody>
      </p:sp>
      <p:pic>
        <p:nvPicPr>
          <p:cNvPr id="9218" name="Picture 2"/>
          <p:cNvPicPr>
            <a:picLocks noChangeAspect="1" noChangeArrowheads="1"/>
          </p:cNvPicPr>
          <p:nvPr/>
        </p:nvPicPr>
        <p:blipFill>
          <a:blip r:embed="rId2" cstate="print"/>
          <a:srcRect/>
          <a:stretch>
            <a:fillRect/>
          </a:stretch>
        </p:blipFill>
        <p:spPr bwMode="auto">
          <a:xfrm>
            <a:off x="1403648" y="692696"/>
            <a:ext cx="6590936" cy="1872208"/>
          </a:xfrm>
          <a:prstGeom prst="rect">
            <a:avLst/>
          </a:prstGeom>
          <a:noFill/>
          <a:ln w="9525">
            <a:noFill/>
            <a:miter lim="800000"/>
            <a:headEnd/>
            <a:tailEnd/>
          </a:ln>
        </p:spPr>
      </p:pic>
      <p:sp>
        <p:nvSpPr>
          <p:cNvPr id="5" name="Rectangle 4"/>
          <p:cNvSpPr/>
          <p:nvPr/>
        </p:nvSpPr>
        <p:spPr>
          <a:xfrm>
            <a:off x="0" y="2564904"/>
            <a:ext cx="9144000" cy="923330"/>
          </a:xfrm>
          <a:prstGeom prst="rect">
            <a:avLst/>
          </a:prstGeom>
        </p:spPr>
        <p:txBody>
          <a:bodyPr wrap="square">
            <a:spAutoFit/>
          </a:bodyPr>
          <a:lstStyle/>
          <a:p>
            <a:pPr>
              <a:buFont typeface="Wingdings" pitchFamily="2" charset="2"/>
              <a:buChar char="q"/>
            </a:pPr>
            <a:r>
              <a:rPr lang="fr-FR" dirty="0" smtClean="0"/>
              <a:t>Dans la représentation en perspective, les quatre atomes de carbone </a:t>
            </a:r>
            <a:r>
              <a:rPr lang="fr-FR" b="1" dirty="0" smtClean="0"/>
              <a:t>C2 </a:t>
            </a:r>
            <a:r>
              <a:rPr lang="fr-FR" dirty="0" smtClean="0"/>
              <a:t>; </a:t>
            </a:r>
            <a:r>
              <a:rPr lang="fr-FR" b="1" dirty="0" smtClean="0"/>
              <a:t>C3</a:t>
            </a:r>
            <a:r>
              <a:rPr lang="fr-FR" dirty="0" smtClean="0"/>
              <a:t> ;</a:t>
            </a:r>
            <a:r>
              <a:rPr lang="fr-FR" b="1" dirty="0" smtClean="0"/>
              <a:t> C5 </a:t>
            </a:r>
            <a:r>
              <a:rPr lang="fr-FR" dirty="0" smtClean="0"/>
              <a:t>et </a:t>
            </a:r>
            <a:r>
              <a:rPr lang="fr-FR" b="1" dirty="0" smtClean="0"/>
              <a:t>C6 </a:t>
            </a:r>
            <a:r>
              <a:rPr lang="fr-FR" dirty="0" smtClean="0"/>
              <a:t>sont dans le même plan. Les deux autres sont au dessous et au dessus de ce plan pour la forme chaise et au dessus de ce plan pour la forme bateau.</a:t>
            </a:r>
            <a:endParaRPr lang="fr-FR" dirty="0"/>
          </a:p>
        </p:txBody>
      </p:sp>
      <p:sp>
        <p:nvSpPr>
          <p:cNvPr id="7" name="Rectangle 6"/>
          <p:cNvSpPr/>
          <p:nvPr/>
        </p:nvSpPr>
        <p:spPr>
          <a:xfrm>
            <a:off x="0" y="3501008"/>
            <a:ext cx="8964488" cy="646331"/>
          </a:xfrm>
          <a:prstGeom prst="rect">
            <a:avLst/>
          </a:prstGeom>
        </p:spPr>
        <p:txBody>
          <a:bodyPr wrap="square">
            <a:spAutoFit/>
          </a:bodyPr>
          <a:lstStyle/>
          <a:p>
            <a:pPr>
              <a:buFont typeface="Wingdings" pitchFamily="2" charset="2"/>
              <a:buChar char="q"/>
            </a:pPr>
            <a:r>
              <a:rPr lang="fr-FR" dirty="0" smtClean="0"/>
              <a:t>La conformation chaise est décalée</a:t>
            </a:r>
          </a:p>
          <a:p>
            <a:pPr>
              <a:buFont typeface="Wingdings" pitchFamily="2" charset="2"/>
              <a:buChar char="q"/>
            </a:pPr>
            <a:r>
              <a:rPr lang="fr-FR" dirty="0" smtClean="0"/>
              <a:t>La conformation bateau est éclipsée                          </a:t>
            </a:r>
            <a:endParaRPr lang="fr-FR" dirty="0"/>
          </a:p>
        </p:txBody>
      </p:sp>
      <p:sp>
        <p:nvSpPr>
          <p:cNvPr id="8" name="Rectangle 7"/>
          <p:cNvSpPr/>
          <p:nvPr/>
        </p:nvSpPr>
        <p:spPr>
          <a:xfrm>
            <a:off x="5004048" y="3645024"/>
            <a:ext cx="3517694" cy="369332"/>
          </a:xfrm>
          <a:prstGeom prst="rect">
            <a:avLst/>
          </a:prstGeom>
        </p:spPr>
        <p:txBody>
          <a:bodyPr wrap="none">
            <a:spAutoFit/>
          </a:bodyPr>
          <a:lstStyle/>
          <a:p>
            <a:pPr>
              <a:buFont typeface="Wingdings" pitchFamily="2" charset="2"/>
              <a:buChar char="q"/>
            </a:pPr>
            <a:r>
              <a:rPr lang="fr-FR" b="1" dirty="0" smtClean="0"/>
              <a:t>La forme chaise est la plus stable</a:t>
            </a:r>
            <a:endParaRPr lang="fr-FR" dirty="0"/>
          </a:p>
        </p:txBody>
      </p:sp>
      <p:sp>
        <p:nvSpPr>
          <p:cNvPr id="9" name="Rectangle 8"/>
          <p:cNvSpPr/>
          <p:nvPr/>
        </p:nvSpPr>
        <p:spPr>
          <a:xfrm>
            <a:off x="107504" y="4183920"/>
            <a:ext cx="8748464" cy="1477328"/>
          </a:xfrm>
          <a:prstGeom prst="rect">
            <a:avLst/>
          </a:prstGeom>
          <a:ln w="19050">
            <a:solidFill>
              <a:srgbClr val="FF0000"/>
            </a:solidFill>
          </a:ln>
        </p:spPr>
        <p:txBody>
          <a:bodyPr wrap="square">
            <a:spAutoFit/>
          </a:bodyPr>
          <a:lstStyle/>
          <a:p>
            <a:r>
              <a:rPr lang="fr-FR" dirty="0" smtClean="0"/>
              <a:t>Dans la conformation chaise il y a deux types de liaisons C-H.</a:t>
            </a:r>
          </a:p>
          <a:p>
            <a:r>
              <a:rPr lang="fr-FR" dirty="0" smtClean="0"/>
              <a:t>* 6 liaisons perpendiculaires au plan moyen du cycle, sont dites liaisons axiales.</a:t>
            </a:r>
          </a:p>
          <a:p>
            <a:r>
              <a:rPr lang="fr-FR" dirty="0" smtClean="0"/>
              <a:t>* 6 liaisons qui s’étendent latéralement hors du cycle, sont dites équatoriales</a:t>
            </a:r>
          </a:p>
          <a:p>
            <a:r>
              <a:rPr lang="fr-FR" dirty="0" smtClean="0"/>
              <a:t>􀃆 Il y a un équilibre d’inversion entre les deux formes</a:t>
            </a:r>
          </a:p>
          <a:p>
            <a:r>
              <a:rPr lang="fr-FR" dirty="0" smtClean="0"/>
              <a:t>chaises </a:t>
            </a:r>
            <a:r>
              <a:rPr lang="fr-FR" b="1" dirty="0" smtClean="0"/>
              <a:t>1 et 3 en passant par la conformation bateau 2.</a:t>
            </a:r>
            <a:endParaRPr lang="fr-FR" dirty="0"/>
          </a:p>
        </p:txBody>
      </p:sp>
      <p:sp>
        <p:nvSpPr>
          <p:cNvPr id="10" name="Rectangle 9"/>
          <p:cNvSpPr/>
          <p:nvPr/>
        </p:nvSpPr>
        <p:spPr>
          <a:xfrm>
            <a:off x="251520" y="5877272"/>
            <a:ext cx="8568952" cy="923330"/>
          </a:xfrm>
          <a:prstGeom prst="rect">
            <a:avLst/>
          </a:prstGeom>
        </p:spPr>
        <p:txBody>
          <a:bodyPr wrap="square">
            <a:spAutoFit/>
          </a:bodyPr>
          <a:lstStyle/>
          <a:p>
            <a:r>
              <a:rPr lang="fr-FR" b="1" dirty="0" smtClean="0"/>
              <a:t>Lors  de cette inversion                    Liaisons axiales                               équatoriales.</a:t>
            </a:r>
          </a:p>
          <a:p>
            <a:r>
              <a:rPr lang="fr-FR" b="1" dirty="0" smtClean="0"/>
              <a:t>                                                     </a:t>
            </a:r>
          </a:p>
          <a:p>
            <a:r>
              <a:rPr lang="fr-FR" b="1" dirty="0" smtClean="0"/>
              <a:t>                                                             Liaisons équatoriales                           axiales.</a:t>
            </a:r>
            <a:endParaRPr lang="fr-FR" b="1" dirty="0"/>
          </a:p>
        </p:txBody>
      </p:sp>
      <p:sp>
        <p:nvSpPr>
          <p:cNvPr id="11" name="Flèche droite 10"/>
          <p:cNvSpPr/>
          <p:nvPr/>
        </p:nvSpPr>
        <p:spPr>
          <a:xfrm>
            <a:off x="5436096" y="5949280"/>
            <a:ext cx="978408"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5580112" y="6525344"/>
            <a:ext cx="978408"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74638"/>
            <a:ext cx="8229600" cy="1143000"/>
          </a:xfrm>
        </p:spPr>
        <p:txBody>
          <a:bodyPr>
            <a:normAutofit fontScale="90000"/>
          </a:bodyPr>
          <a:lstStyle/>
          <a:p>
            <a:r>
              <a:rPr lang="fr-FR" sz="3200" b="1" dirty="0" smtClean="0"/>
              <a:t>c- Cyclohexane </a:t>
            </a:r>
            <a:r>
              <a:rPr lang="fr-FR" sz="3200" b="1" dirty="0" err="1" smtClean="0"/>
              <a:t>monosustitué</a:t>
            </a:r>
            <a:r>
              <a:rPr lang="fr-FR" sz="3200" b="1" dirty="0" smtClean="0"/>
              <a:t> :</a:t>
            </a:r>
            <a:br>
              <a:rPr lang="fr-FR" sz="3200" b="1" dirty="0" smtClean="0"/>
            </a:br>
            <a:r>
              <a:rPr lang="fr-FR" sz="3200" b="1" dirty="0" err="1" smtClean="0"/>
              <a:t>Méthylcyclohexane</a:t>
            </a:r>
            <a:r>
              <a:rPr lang="fr-FR" sz="3200" b="1" dirty="0" smtClean="0"/>
              <a:t>.</a:t>
            </a:r>
            <a:br>
              <a:rPr lang="fr-FR" sz="3200" b="1" dirty="0" smtClean="0"/>
            </a:br>
            <a:endParaRPr lang="fr-FR" sz="3200" dirty="0"/>
          </a:p>
        </p:txBody>
      </p:sp>
      <p:sp>
        <p:nvSpPr>
          <p:cNvPr id="3" name="Espace réservé du contenu 2"/>
          <p:cNvSpPr>
            <a:spLocks noGrp="1"/>
          </p:cNvSpPr>
          <p:nvPr>
            <p:ph idx="1"/>
          </p:nvPr>
        </p:nvSpPr>
        <p:spPr>
          <a:xfrm>
            <a:off x="395536" y="1268760"/>
            <a:ext cx="8219256" cy="720081"/>
          </a:xfrm>
        </p:spPr>
        <p:txBody>
          <a:bodyPr>
            <a:normAutofit/>
          </a:bodyPr>
          <a:lstStyle/>
          <a:p>
            <a:r>
              <a:rPr lang="fr-FR" sz="2400" dirty="0" smtClean="0"/>
              <a:t>Le </a:t>
            </a:r>
            <a:r>
              <a:rPr lang="fr-FR" sz="2400" dirty="0" err="1" smtClean="0"/>
              <a:t>méthyl</a:t>
            </a:r>
            <a:r>
              <a:rPr lang="fr-FR" sz="2400" dirty="0" smtClean="0"/>
              <a:t> peut se placer en position axiale ou équatoriale.</a:t>
            </a:r>
            <a:endParaRPr lang="fr-FR" sz="2400" dirty="0"/>
          </a:p>
        </p:txBody>
      </p:sp>
      <p:sp>
        <p:nvSpPr>
          <p:cNvPr id="4" name="Rectangle 3"/>
          <p:cNvSpPr/>
          <p:nvPr/>
        </p:nvSpPr>
        <p:spPr>
          <a:xfrm>
            <a:off x="2123728" y="1772816"/>
            <a:ext cx="4572000" cy="646331"/>
          </a:xfrm>
          <a:prstGeom prst="rect">
            <a:avLst/>
          </a:prstGeom>
        </p:spPr>
        <p:txBody>
          <a:bodyPr>
            <a:spAutoFit/>
          </a:bodyPr>
          <a:lstStyle/>
          <a:p>
            <a:r>
              <a:rPr lang="fr-FR" b="1" dirty="0" smtClean="0"/>
              <a:t>Représentation en perspective et en Newman</a:t>
            </a:r>
          </a:p>
          <a:p>
            <a:r>
              <a:rPr lang="fr-FR" b="1" dirty="0" smtClean="0"/>
              <a:t>des deux </a:t>
            </a:r>
            <a:r>
              <a:rPr lang="fr-FR" b="1" dirty="0" err="1" smtClean="0"/>
              <a:t>conformères</a:t>
            </a:r>
            <a:r>
              <a:rPr lang="fr-FR" b="1" dirty="0" smtClean="0"/>
              <a:t> :</a:t>
            </a:r>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2763835" y="2636912"/>
            <a:ext cx="5552581" cy="335097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flipH="1">
            <a:off x="-1" y="3284984"/>
            <a:ext cx="2566217" cy="1656184"/>
          </a:xfrm>
          <a:prstGeom prst="rect">
            <a:avLst/>
          </a:prstGeom>
          <a:noFill/>
          <a:ln w="9525">
            <a:noFill/>
            <a:miter lim="800000"/>
            <a:headEnd/>
            <a:tailEnd/>
          </a:ln>
        </p:spPr>
      </p:pic>
      <p:sp>
        <p:nvSpPr>
          <p:cNvPr id="8" name="Ellipse 7"/>
          <p:cNvSpPr/>
          <p:nvPr/>
        </p:nvSpPr>
        <p:spPr>
          <a:xfrm>
            <a:off x="0" y="292494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6021288"/>
            <a:ext cx="9144000" cy="830997"/>
          </a:xfrm>
          <a:prstGeom prst="rect">
            <a:avLst/>
          </a:prstGeom>
        </p:spPr>
        <p:txBody>
          <a:bodyPr wrap="square">
            <a:spAutoFit/>
          </a:bodyPr>
          <a:lstStyle/>
          <a:p>
            <a:pPr>
              <a:buFont typeface="Wingdings" pitchFamily="2" charset="2"/>
              <a:buChar char="Ø"/>
            </a:pPr>
            <a:r>
              <a:rPr lang="fr-FR" sz="2400" b="1" dirty="0" smtClean="0"/>
              <a:t>La conformation chaise est décalée</a:t>
            </a:r>
          </a:p>
          <a:p>
            <a:pPr>
              <a:buFont typeface="Wingdings" pitchFamily="2" charset="2"/>
              <a:buChar char="Ø"/>
            </a:pPr>
            <a:r>
              <a:rPr lang="fr-FR" sz="2400" b="1" dirty="0" smtClean="0"/>
              <a:t>La conformation bateau est éclipsée</a:t>
            </a:r>
            <a:endParaRPr lang="fr-FR"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7927" y="44624"/>
            <a:ext cx="4666662" cy="523220"/>
          </a:xfrm>
          <a:prstGeom prst="rect">
            <a:avLst/>
          </a:prstGeom>
        </p:spPr>
        <p:txBody>
          <a:bodyPr wrap="none">
            <a:spAutoFit/>
          </a:bodyPr>
          <a:lstStyle/>
          <a:p>
            <a:pPr algn="ctr"/>
            <a:r>
              <a:rPr lang="fr-FR" sz="2800" b="1" dirty="0" smtClean="0">
                <a:latin typeface="Times New Roman" pitchFamily="18" charset="0"/>
                <a:cs typeface="Times New Roman" pitchFamily="18" charset="0"/>
              </a:rPr>
              <a:t>2°) Isomérie de configuration</a:t>
            </a:r>
          </a:p>
        </p:txBody>
      </p:sp>
      <p:sp>
        <p:nvSpPr>
          <p:cNvPr id="5" name="Rectangle 4"/>
          <p:cNvSpPr/>
          <p:nvPr/>
        </p:nvSpPr>
        <p:spPr>
          <a:xfrm>
            <a:off x="467544" y="1052736"/>
            <a:ext cx="7776864" cy="1569660"/>
          </a:xfrm>
          <a:prstGeom prst="rect">
            <a:avLst/>
          </a:prstGeom>
        </p:spPr>
        <p:txBody>
          <a:bodyPr wrap="square">
            <a:spAutoFit/>
          </a:bodyPr>
          <a:lstStyle/>
          <a:p>
            <a:r>
              <a:rPr lang="fr-FR" sz="2400" b="1" dirty="0" smtClean="0"/>
              <a:t>On appelle configuration d’une molécule, de constitution définie, la disposition de ses atomes dans l’espace (sans tenir compte des différentes rotations). </a:t>
            </a:r>
          </a:p>
          <a:p>
            <a:r>
              <a:rPr lang="fr-FR" sz="2400" b="1" dirty="0" smtClean="0"/>
              <a:t>On distingue deux types d’isomérie de configuration :</a:t>
            </a:r>
          </a:p>
        </p:txBody>
      </p:sp>
      <p:sp>
        <p:nvSpPr>
          <p:cNvPr id="7" name="Rectangle 6"/>
          <p:cNvSpPr/>
          <p:nvPr/>
        </p:nvSpPr>
        <p:spPr>
          <a:xfrm>
            <a:off x="683568" y="3284984"/>
            <a:ext cx="3150096" cy="461665"/>
          </a:xfrm>
          <a:prstGeom prst="rect">
            <a:avLst/>
          </a:prstGeom>
          <a:ln>
            <a:solidFill>
              <a:srgbClr val="002060"/>
            </a:solidFill>
          </a:ln>
        </p:spPr>
        <p:txBody>
          <a:bodyPr wrap="square">
            <a:spAutoFit/>
          </a:bodyPr>
          <a:lstStyle/>
          <a:p>
            <a:r>
              <a:rPr lang="fr-FR" sz="2400" b="1" dirty="0" smtClean="0"/>
              <a:t>Isomérie géométrique</a:t>
            </a:r>
          </a:p>
        </p:txBody>
      </p:sp>
      <p:sp>
        <p:nvSpPr>
          <p:cNvPr id="8" name="Rectangle 7"/>
          <p:cNvSpPr/>
          <p:nvPr/>
        </p:nvSpPr>
        <p:spPr>
          <a:xfrm>
            <a:off x="5508104" y="3356992"/>
            <a:ext cx="2448272" cy="461665"/>
          </a:xfrm>
          <a:prstGeom prst="rect">
            <a:avLst/>
          </a:prstGeom>
          <a:ln>
            <a:solidFill>
              <a:srgbClr val="C00000"/>
            </a:solidFill>
          </a:ln>
        </p:spPr>
        <p:txBody>
          <a:bodyPr wrap="square">
            <a:spAutoFit/>
          </a:bodyPr>
          <a:lstStyle/>
          <a:p>
            <a:r>
              <a:rPr lang="fr-FR" sz="2400" b="1" dirty="0" smtClean="0"/>
              <a:t> Isomérie optique</a:t>
            </a:r>
            <a:endParaRPr lang="fr-FR" sz="2400" b="1" dirty="0"/>
          </a:p>
        </p:txBody>
      </p:sp>
      <p:cxnSp>
        <p:nvCxnSpPr>
          <p:cNvPr id="10" name="Connecteur droit avec flèche 9"/>
          <p:cNvCxnSpPr/>
          <p:nvPr/>
        </p:nvCxnSpPr>
        <p:spPr>
          <a:xfrm flipH="1">
            <a:off x="2411760" y="2708920"/>
            <a:ext cx="50405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6012160" y="2708920"/>
            <a:ext cx="432048" cy="576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077072"/>
            <a:ext cx="4572000" cy="2677656"/>
          </a:xfrm>
          <a:prstGeom prst="rect">
            <a:avLst/>
          </a:prstGeom>
          <a:solidFill>
            <a:schemeClr val="tx2">
              <a:lumMod val="20000"/>
              <a:lumOff val="80000"/>
            </a:schemeClr>
          </a:solidFill>
        </p:spPr>
        <p:txBody>
          <a:bodyPr>
            <a:spAutoFit/>
          </a:bodyPr>
          <a:lstStyle/>
          <a:p>
            <a:r>
              <a:rPr lang="fr-FR" sz="2400" b="1" dirty="0" smtClean="0"/>
              <a:t>Ce type d’isomérie est rencontré dans les composés possédant une </a:t>
            </a:r>
            <a:r>
              <a:rPr lang="fr-FR" sz="2400" b="1" dirty="0" smtClean="0">
                <a:solidFill>
                  <a:srgbClr val="FF0000"/>
                </a:solidFill>
              </a:rPr>
              <a:t>double liaison ou un cycle</a:t>
            </a:r>
            <a:r>
              <a:rPr lang="fr-FR" sz="2400" b="1" dirty="0" smtClean="0"/>
              <a:t>. Il est la conséquence </a:t>
            </a:r>
            <a:r>
              <a:rPr lang="fr-FR" sz="2400" b="1" u="sng" dirty="0" smtClean="0"/>
              <a:t>du blocage </a:t>
            </a:r>
            <a:r>
              <a:rPr lang="fr-FR" sz="2400" b="1" dirty="0" smtClean="0"/>
              <a:t>de la rotation autour de la double liaison (ou cycle). On dit que ces molécules sont </a:t>
            </a:r>
            <a:r>
              <a:rPr lang="fr-FR" sz="2400" b="1" dirty="0" smtClean="0">
                <a:solidFill>
                  <a:srgbClr val="FF0000"/>
                </a:solidFill>
              </a:rPr>
              <a:t>rigides</a:t>
            </a:r>
            <a:endParaRPr lang="fr-FR" sz="2400" b="1" dirty="0">
              <a:solidFill>
                <a:srgbClr val="FF0000"/>
              </a:solidFill>
            </a:endParaRPr>
          </a:p>
        </p:txBody>
      </p:sp>
      <p:sp>
        <p:nvSpPr>
          <p:cNvPr id="14" name="Rectangle 13"/>
          <p:cNvSpPr/>
          <p:nvPr/>
        </p:nvSpPr>
        <p:spPr>
          <a:xfrm>
            <a:off x="5148064" y="4149080"/>
            <a:ext cx="3995936" cy="2308324"/>
          </a:xfrm>
          <a:prstGeom prst="rect">
            <a:avLst/>
          </a:prstGeom>
          <a:solidFill>
            <a:schemeClr val="accent2">
              <a:lumMod val="40000"/>
              <a:lumOff val="60000"/>
            </a:schemeClr>
          </a:solidFill>
        </p:spPr>
        <p:txBody>
          <a:bodyPr wrap="square">
            <a:spAutoFit/>
          </a:bodyPr>
          <a:lstStyle/>
          <a:p>
            <a:pPr algn="ctr"/>
            <a:r>
              <a:rPr lang="fr-FR" sz="2400" b="1" dirty="0" smtClean="0"/>
              <a:t>Chiralité </a:t>
            </a:r>
          </a:p>
          <a:p>
            <a:r>
              <a:rPr lang="fr-FR" sz="2400" b="1" dirty="0" smtClean="0"/>
              <a:t>La chiralité (du grec, la main) c’est la </a:t>
            </a:r>
            <a:r>
              <a:rPr lang="fr-FR" sz="2400" b="1" u="sng" dirty="0" smtClean="0">
                <a:solidFill>
                  <a:srgbClr val="FF0000"/>
                </a:solidFill>
              </a:rPr>
              <a:t>non superposition </a:t>
            </a:r>
            <a:r>
              <a:rPr lang="fr-FR" sz="2400" b="1" dirty="0" smtClean="0"/>
              <a:t>de l’objet et de son image par rapport à un miroir plan.</a:t>
            </a:r>
          </a:p>
          <a:p>
            <a:r>
              <a:rPr lang="fr-FR" sz="2400" b="1" u="sng" dirty="0" smtClean="0"/>
              <a:t>Carbone asymétriqu</a:t>
            </a:r>
            <a:r>
              <a:rPr lang="fr-FR" sz="2400" b="1" dirty="0" smtClean="0"/>
              <a:t>e.</a:t>
            </a:r>
            <a:endParaRPr lang="fr-FR"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08920"/>
            <a:ext cx="8229600" cy="1143000"/>
          </a:xfrm>
        </p:spPr>
        <p:txBody>
          <a:bodyPr>
            <a:normAutofit fontScale="90000"/>
          </a:bodyPr>
          <a:lstStyle/>
          <a:p>
            <a:r>
              <a:rPr lang="fr-FR" b="1" dirty="0" smtClean="0"/>
              <a:t>Isomérie géométrique</a:t>
            </a:r>
            <a:br>
              <a:rPr lang="fr-FR" b="1" dirty="0" smtClean="0"/>
            </a:b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8229600" cy="4525963"/>
          </a:xfrm>
        </p:spPr>
        <p:txBody>
          <a:bodyPr/>
          <a:lstStyle/>
          <a:p>
            <a:pPr algn="ctr">
              <a:buNone/>
            </a:pPr>
            <a:r>
              <a:rPr lang="fr-FR" b="1" dirty="0" smtClean="0"/>
              <a:t>1-a) Cas d’une seule double liaison</a:t>
            </a:r>
          </a:p>
          <a:p>
            <a:pPr algn="ctr">
              <a:buNone/>
            </a:pPr>
            <a:endParaRPr lang="fr-FR" b="1" dirty="0" smtClean="0"/>
          </a:p>
          <a:p>
            <a:pPr algn="ctr">
              <a:buNone/>
            </a:pPr>
            <a:endParaRPr lang="fr-FR" b="1" dirty="0" smtClean="0"/>
          </a:p>
          <a:p>
            <a:pPr algn="ctr">
              <a:buNone/>
            </a:pPr>
            <a:r>
              <a:rPr lang="fr-FR" dirty="0" smtClean="0"/>
              <a:t>• Si les deux carbones sp</a:t>
            </a:r>
            <a:r>
              <a:rPr lang="fr-FR" sz="3600" b="1" baseline="30000" dirty="0" smtClean="0">
                <a:solidFill>
                  <a:srgbClr val="FF0000"/>
                </a:solidFill>
              </a:rPr>
              <a:t>2</a:t>
            </a:r>
            <a:r>
              <a:rPr lang="fr-FR" dirty="0" smtClean="0"/>
              <a:t> portent chacun </a:t>
            </a:r>
          </a:p>
          <a:p>
            <a:pPr algn="ctr">
              <a:buNone/>
            </a:pPr>
            <a:r>
              <a:rPr lang="fr-FR" dirty="0" smtClean="0"/>
              <a:t>deux substituant différents, on peut distinguer deux structures différentes non superposables appelées </a:t>
            </a:r>
            <a:r>
              <a:rPr lang="fr-FR" u="sng" dirty="0" smtClean="0">
                <a:solidFill>
                  <a:srgbClr val="FF0000"/>
                </a:solidFill>
              </a:rPr>
              <a:t>isomères géométriques.</a:t>
            </a:r>
            <a:endParaRPr lang="fr-FR" u="sng"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0728"/>
            <a:ext cx="8229600" cy="1143000"/>
          </a:xfrm>
        </p:spPr>
        <p:txBody>
          <a:bodyPr>
            <a:noAutofit/>
          </a:bodyPr>
          <a:lstStyle/>
          <a:p>
            <a:r>
              <a:rPr lang="fr-FR" sz="2400" b="1" dirty="0" smtClean="0">
                <a:latin typeface="Book Antiqua" pitchFamily="18" charset="0"/>
              </a:rPr>
              <a:t/>
            </a:r>
            <a:br>
              <a:rPr lang="fr-FR" sz="2400" b="1" dirty="0" smtClean="0">
                <a:latin typeface="Book Antiqua" pitchFamily="18" charset="0"/>
              </a:rPr>
            </a:br>
            <a:r>
              <a:rPr lang="fr-FR" sz="2400" b="1" dirty="0" smtClean="0">
                <a:latin typeface="Book Antiqua" pitchFamily="18" charset="0"/>
              </a:rPr>
              <a:t>Exemple : Le 1,2-</a:t>
            </a:r>
            <a:r>
              <a:rPr lang="fr-FR" sz="2400" b="1" dirty="0" err="1" smtClean="0">
                <a:latin typeface="Book Antiqua" pitchFamily="18" charset="0"/>
              </a:rPr>
              <a:t>dichloéthylène</a:t>
            </a:r>
            <a:r>
              <a:rPr lang="fr-FR" sz="2400" b="1" dirty="0" smtClean="0">
                <a:latin typeface="Book Antiqua" pitchFamily="18" charset="0"/>
              </a:rPr>
              <a:t> : </a:t>
            </a:r>
            <a:r>
              <a:rPr lang="fr-FR" sz="2400" b="1" dirty="0" err="1" smtClean="0">
                <a:latin typeface="Book Antiqua" pitchFamily="18" charset="0"/>
              </a:rPr>
              <a:t>ClHC</a:t>
            </a:r>
            <a:r>
              <a:rPr lang="fr-FR" sz="2400" b="1" dirty="0" smtClean="0">
                <a:latin typeface="Book Antiqua" pitchFamily="18" charset="0"/>
              </a:rPr>
              <a:t>=</a:t>
            </a:r>
            <a:r>
              <a:rPr lang="fr-FR" sz="2400" b="1" dirty="0" err="1" smtClean="0">
                <a:latin typeface="Book Antiqua" pitchFamily="18" charset="0"/>
              </a:rPr>
              <a:t>CHCl</a:t>
            </a:r>
            <a:r>
              <a:rPr lang="fr-FR" sz="2400" b="1" dirty="0" smtClean="0">
                <a:latin typeface="Book Antiqua" pitchFamily="18" charset="0"/>
              </a:rPr>
              <a:t/>
            </a:r>
            <a:br>
              <a:rPr lang="fr-FR" sz="2400" b="1" dirty="0" smtClean="0">
                <a:latin typeface="Book Antiqua" pitchFamily="18" charset="0"/>
              </a:rPr>
            </a:br>
            <a:r>
              <a:rPr lang="fr-FR" sz="2400" dirty="0" smtClean="0">
                <a:latin typeface="Book Antiqua" pitchFamily="18" charset="0"/>
              </a:rPr>
              <a:t>Les 2 isomères géométriques possibles sont :</a:t>
            </a:r>
            <a:endParaRPr lang="fr-FR" sz="2400" dirty="0">
              <a:latin typeface="Book Antiqua"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043608" y="3284984"/>
            <a:ext cx="2524125" cy="2466975"/>
          </a:xfrm>
          <a:prstGeom prst="rect">
            <a:avLst/>
          </a:prstGeom>
          <a:noFill/>
          <a:ln w="9525">
            <a:noFill/>
            <a:miter lim="800000"/>
            <a:headEnd/>
            <a:tailEnd/>
          </a:ln>
        </p:spPr>
      </p:pic>
      <p:sp>
        <p:nvSpPr>
          <p:cNvPr id="5" name="Rectangle 4"/>
          <p:cNvSpPr/>
          <p:nvPr/>
        </p:nvSpPr>
        <p:spPr>
          <a:xfrm>
            <a:off x="3347864" y="332656"/>
            <a:ext cx="2980303" cy="461665"/>
          </a:xfrm>
          <a:prstGeom prst="rect">
            <a:avLst/>
          </a:prstGeom>
        </p:spPr>
        <p:txBody>
          <a:bodyPr wrap="none">
            <a:spAutoFit/>
          </a:bodyPr>
          <a:lstStyle/>
          <a:p>
            <a:r>
              <a:rPr lang="fr-FR" sz="2400" b="1" dirty="0" smtClean="0">
                <a:latin typeface="Book Antiqua" pitchFamily="18" charset="0"/>
              </a:rPr>
              <a:t>Isomérie cis et </a:t>
            </a:r>
            <a:r>
              <a:rPr lang="fr-FR" sz="2400" b="1" dirty="0" err="1" smtClean="0">
                <a:latin typeface="Book Antiqua" pitchFamily="18" charset="0"/>
              </a:rPr>
              <a:t>trans</a:t>
            </a:r>
            <a:endParaRPr lang="fr-FR" sz="2400" dirty="0">
              <a:latin typeface="Book Antiqua" pitchFamily="18" charset="0"/>
            </a:endParaRPr>
          </a:p>
        </p:txBody>
      </p:sp>
      <p:pic>
        <p:nvPicPr>
          <p:cNvPr id="8195" name="Picture 3"/>
          <p:cNvPicPr>
            <a:picLocks noChangeAspect="1" noChangeArrowheads="1"/>
          </p:cNvPicPr>
          <p:nvPr/>
        </p:nvPicPr>
        <p:blipFill>
          <a:blip r:embed="rId3" cstate="print"/>
          <a:srcRect/>
          <a:stretch>
            <a:fillRect/>
          </a:stretch>
        </p:blipFill>
        <p:spPr bwMode="auto">
          <a:xfrm>
            <a:off x="5580112" y="2924944"/>
            <a:ext cx="2686050" cy="24288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36712"/>
            <a:ext cx="9144000" cy="5688632"/>
          </a:xfrm>
        </p:spPr>
        <p:txBody>
          <a:bodyPr>
            <a:normAutofit/>
          </a:bodyPr>
          <a:lstStyle/>
          <a:p>
            <a:pPr algn="ctr">
              <a:buNone/>
            </a:pPr>
            <a:r>
              <a:rPr lang="fr-FR" dirty="0" smtClean="0"/>
              <a:t>Une nouvelle dénomination s’impose. </a:t>
            </a:r>
          </a:p>
          <a:p>
            <a:pPr>
              <a:buFont typeface="Wingdings" pitchFamily="2" charset="2"/>
              <a:buChar char="q"/>
            </a:pPr>
            <a:endParaRPr lang="fr-FR" dirty="0" smtClean="0"/>
          </a:p>
          <a:p>
            <a:pPr>
              <a:buFont typeface="Wingdings" pitchFamily="2" charset="2"/>
              <a:buChar char="q"/>
            </a:pPr>
            <a:r>
              <a:rPr lang="fr-FR" dirty="0" smtClean="0"/>
              <a:t>Repose sur les règles de </a:t>
            </a:r>
            <a:r>
              <a:rPr lang="fr-FR" b="1" dirty="0" err="1" smtClean="0">
                <a:solidFill>
                  <a:srgbClr val="FF0000"/>
                </a:solidFill>
              </a:rPr>
              <a:t>C</a:t>
            </a:r>
            <a:r>
              <a:rPr lang="fr-FR" b="1" dirty="0" err="1" smtClean="0"/>
              <a:t>ahn</a:t>
            </a:r>
            <a:r>
              <a:rPr lang="fr-FR" dirty="0" smtClean="0"/>
              <a:t>, </a:t>
            </a:r>
            <a:r>
              <a:rPr lang="fr-FR" b="1" dirty="0" smtClean="0">
                <a:solidFill>
                  <a:srgbClr val="FF0000"/>
                </a:solidFill>
              </a:rPr>
              <a:t>I</a:t>
            </a:r>
            <a:r>
              <a:rPr lang="fr-FR" b="1" dirty="0" smtClean="0"/>
              <a:t>ngold</a:t>
            </a:r>
            <a:r>
              <a:rPr lang="fr-FR" dirty="0" smtClean="0"/>
              <a:t> et </a:t>
            </a:r>
            <a:r>
              <a:rPr lang="fr-FR" b="1" dirty="0" err="1" smtClean="0">
                <a:solidFill>
                  <a:srgbClr val="FF0000"/>
                </a:solidFill>
              </a:rPr>
              <a:t>P</a:t>
            </a:r>
            <a:r>
              <a:rPr lang="fr-FR" b="1" dirty="0" err="1" smtClean="0"/>
              <a:t>rélog</a:t>
            </a:r>
            <a:r>
              <a:rPr lang="fr-FR" dirty="0" smtClean="0"/>
              <a:t> (</a:t>
            </a:r>
            <a:r>
              <a:rPr lang="fr-FR" b="1" dirty="0" smtClean="0">
                <a:solidFill>
                  <a:srgbClr val="FF0000"/>
                </a:solidFill>
              </a:rPr>
              <a:t>CIP</a:t>
            </a:r>
            <a:r>
              <a:rPr lang="fr-FR" dirty="0" smtClean="0"/>
              <a:t>) qui classent les </a:t>
            </a:r>
            <a:r>
              <a:rPr lang="fr-FR" dirty="0" err="1" smtClean="0"/>
              <a:t>substituants</a:t>
            </a:r>
            <a:r>
              <a:rPr lang="fr-FR" dirty="0" smtClean="0"/>
              <a:t> suivant un ordre de priorité décroissant.</a:t>
            </a:r>
          </a:p>
          <a:p>
            <a:pPr>
              <a:buFont typeface="Wingdings" pitchFamily="2" charset="2"/>
              <a:buChar char="q"/>
            </a:pPr>
            <a:endParaRPr lang="fr-FR" dirty="0" smtClean="0"/>
          </a:p>
          <a:p>
            <a:pPr>
              <a:buFont typeface="Wingdings" pitchFamily="2" charset="2"/>
              <a:buChar char="q"/>
            </a:pPr>
            <a:r>
              <a:rPr lang="fr-FR" dirty="0" smtClean="0"/>
              <a:t>Les </a:t>
            </a:r>
            <a:r>
              <a:rPr lang="fr-FR" dirty="0" err="1" smtClean="0"/>
              <a:t>substituants</a:t>
            </a:r>
            <a:r>
              <a:rPr lang="fr-FR" dirty="0" smtClean="0"/>
              <a:t> de chaque carbone sont classés entre eux (1er, 2</a:t>
            </a:r>
            <a:r>
              <a:rPr lang="fr-FR" baseline="30000" dirty="0" smtClean="0"/>
              <a:t>ème </a:t>
            </a:r>
            <a:r>
              <a:rPr lang="fr-FR" dirty="0" smtClean="0"/>
              <a:t>,3</a:t>
            </a:r>
            <a:r>
              <a:rPr lang="fr-FR" baseline="30000" dirty="0" smtClean="0"/>
              <a:t>ème</a:t>
            </a:r>
            <a:r>
              <a:rPr lang="fr-FR" dirty="0" smtClean="0"/>
              <a:t> etc..) selon les règles suivantes :</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251520" y="764704"/>
            <a:ext cx="8568952" cy="295232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a:p>
        </p:txBody>
      </p:sp>
      <p:sp>
        <p:nvSpPr>
          <p:cNvPr id="4" name="Rectangle 3"/>
          <p:cNvSpPr/>
          <p:nvPr/>
        </p:nvSpPr>
        <p:spPr>
          <a:xfrm>
            <a:off x="899592" y="1916832"/>
            <a:ext cx="7452320" cy="1200329"/>
          </a:xfrm>
          <a:prstGeom prst="rect">
            <a:avLst/>
          </a:prstGeom>
        </p:spPr>
        <p:txBody>
          <a:bodyPr wrap="square">
            <a:spAutoFit/>
          </a:bodyPr>
          <a:lstStyle/>
          <a:p>
            <a:r>
              <a:rPr lang="fr-FR" sz="3600" b="1" dirty="0" smtClean="0">
                <a:latin typeface="Book Antiqua" pitchFamily="18" charset="0"/>
              </a:rPr>
              <a:t>L’atome ayant le numéro </a:t>
            </a:r>
            <a:r>
              <a:rPr lang="fr-FR" sz="3600" dirty="0" smtClean="0">
                <a:latin typeface="Book Antiqua" pitchFamily="18" charset="0"/>
              </a:rPr>
              <a:t>atomique </a:t>
            </a:r>
            <a:r>
              <a:rPr lang="fr-FR" sz="3600" b="1" dirty="0" smtClean="0">
                <a:latin typeface="Book Antiqua" pitchFamily="18" charset="0"/>
              </a:rPr>
              <a:t>Z</a:t>
            </a:r>
            <a:r>
              <a:rPr lang="fr-FR" sz="3600" dirty="0" smtClean="0">
                <a:latin typeface="Book Antiqua" pitchFamily="18" charset="0"/>
              </a:rPr>
              <a:t> le plus </a:t>
            </a:r>
            <a:r>
              <a:rPr lang="fr-FR" sz="3600" dirty="0" smtClean="0">
                <a:solidFill>
                  <a:srgbClr val="FF0000"/>
                </a:solidFill>
                <a:latin typeface="Book Antiqua" pitchFamily="18" charset="0"/>
              </a:rPr>
              <a:t>élevé</a:t>
            </a:r>
            <a:r>
              <a:rPr lang="fr-FR" sz="3600" dirty="0" smtClean="0">
                <a:latin typeface="Book Antiqua" pitchFamily="18" charset="0"/>
              </a:rPr>
              <a:t> est classé 1er.</a:t>
            </a:r>
            <a:endParaRPr lang="fr-FR" sz="3600" dirty="0">
              <a:latin typeface="Book Antiqua" pitchFamily="18" charset="0"/>
            </a:endParaRPr>
          </a:p>
        </p:txBody>
      </p:sp>
      <p:sp>
        <p:nvSpPr>
          <p:cNvPr id="5" name="Rectangle 4"/>
          <p:cNvSpPr/>
          <p:nvPr/>
        </p:nvSpPr>
        <p:spPr>
          <a:xfrm>
            <a:off x="3635896" y="1052736"/>
            <a:ext cx="2026517" cy="523220"/>
          </a:xfrm>
          <a:prstGeom prst="rect">
            <a:avLst/>
          </a:prstGeom>
        </p:spPr>
        <p:txBody>
          <a:bodyPr wrap="none">
            <a:spAutoFit/>
          </a:bodyPr>
          <a:lstStyle/>
          <a:p>
            <a:r>
              <a:rPr lang="fr-FR" sz="2800" b="1" dirty="0" smtClean="0">
                <a:latin typeface="Book Antiqua" pitchFamily="18" charset="0"/>
              </a:rPr>
              <a:t>Règle n°1 : </a:t>
            </a:r>
            <a:endParaRPr lang="fr-FR" sz="2800" dirty="0">
              <a:latin typeface="Book Antiqua" pitchFamily="18" charset="0"/>
            </a:endParaRPr>
          </a:p>
        </p:txBody>
      </p:sp>
      <p:sp>
        <p:nvSpPr>
          <p:cNvPr id="6" name="Rectangle 5"/>
          <p:cNvSpPr/>
          <p:nvPr/>
        </p:nvSpPr>
        <p:spPr>
          <a:xfrm>
            <a:off x="611560" y="4795897"/>
            <a:ext cx="8532440" cy="1569660"/>
          </a:xfrm>
          <a:prstGeom prst="rect">
            <a:avLst/>
          </a:prstGeom>
        </p:spPr>
        <p:txBody>
          <a:bodyPr wrap="square">
            <a:spAutoFit/>
          </a:bodyPr>
          <a:lstStyle/>
          <a:p>
            <a:r>
              <a:rPr lang="fr-FR" sz="3200" b="1" dirty="0" smtClean="0">
                <a:latin typeface="Book Antiqua" pitchFamily="18" charset="0"/>
              </a:rPr>
              <a:t>-I&gt;-</a:t>
            </a:r>
            <a:r>
              <a:rPr lang="fr-FR" sz="3200" b="1" dirty="0" err="1" smtClean="0">
                <a:latin typeface="Book Antiqua" pitchFamily="18" charset="0"/>
              </a:rPr>
              <a:t>Br</a:t>
            </a:r>
            <a:r>
              <a:rPr lang="fr-FR" sz="3200" b="1" dirty="0" smtClean="0">
                <a:latin typeface="Book Antiqua" pitchFamily="18" charset="0"/>
              </a:rPr>
              <a:t> </a:t>
            </a:r>
          </a:p>
          <a:p>
            <a:endParaRPr lang="fr-FR" sz="3200" b="1" dirty="0" smtClean="0">
              <a:latin typeface="Book Antiqua" pitchFamily="18" charset="0"/>
            </a:endParaRPr>
          </a:p>
          <a:p>
            <a:r>
              <a:rPr lang="fr-FR" sz="3200" b="1" dirty="0" smtClean="0">
                <a:latin typeface="Book Antiqua" pitchFamily="18" charset="0"/>
              </a:rPr>
              <a:t> -Cl&gt;-F                        -O-R&gt;-CR</a:t>
            </a:r>
            <a:r>
              <a:rPr lang="fr-FR" sz="3200" b="1" baseline="-25000" dirty="0" smtClean="0">
                <a:latin typeface="Book Antiqua" pitchFamily="18" charset="0"/>
              </a:rPr>
              <a:t>3</a:t>
            </a:r>
            <a:r>
              <a:rPr lang="fr-FR" sz="3200" b="1" dirty="0" smtClean="0">
                <a:latin typeface="Book Antiqua" pitchFamily="18" charset="0"/>
              </a:rPr>
              <a:t>&gt;-CHR</a:t>
            </a:r>
            <a:r>
              <a:rPr lang="fr-FR" sz="3200" b="1" baseline="-25000" dirty="0" smtClean="0">
                <a:latin typeface="Book Antiqua" pitchFamily="18" charset="0"/>
              </a:rPr>
              <a:t>2</a:t>
            </a:r>
            <a:endParaRPr lang="fr-FR" sz="3200" baseline="-25000" dirty="0">
              <a:latin typeface="Book Antiqua" pitchFamily="18" charset="0"/>
            </a:endParaRPr>
          </a:p>
        </p:txBody>
      </p:sp>
      <p:sp>
        <p:nvSpPr>
          <p:cNvPr id="7" name="Rectangle 6"/>
          <p:cNvSpPr/>
          <p:nvPr/>
        </p:nvSpPr>
        <p:spPr>
          <a:xfrm>
            <a:off x="3635896" y="3717032"/>
            <a:ext cx="1871025" cy="523220"/>
          </a:xfrm>
          <a:prstGeom prst="rect">
            <a:avLst/>
          </a:prstGeom>
        </p:spPr>
        <p:txBody>
          <a:bodyPr wrap="none">
            <a:spAutoFit/>
          </a:bodyPr>
          <a:lstStyle/>
          <a:p>
            <a:r>
              <a:rPr lang="fr-FR" sz="2800" b="1" dirty="0" smtClean="0">
                <a:latin typeface="Book Antiqua" pitchFamily="18" charset="0"/>
              </a:rPr>
              <a:t>Exemple : </a:t>
            </a:r>
            <a:endParaRPr lang="fr-FR" sz="2800" dirty="0">
              <a:latin typeface="Book Antiq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116632"/>
            <a:ext cx="8712968" cy="28083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a:p>
        </p:txBody>
      </p:sp>
      <p:sp>
        <p:nvSpPr>
          <p:cNvPr id="5" name="Rectangle 4"/>
          <p:cNvSpPr/>
          <p:nvPr/>
        </p:nvSpPr>
        <p:spPr>
          <a:xfrm>
            <a:off x="395536" y="692696"/>
            <a:ext cx="8748464" cy="2308324"/>
          </a:xfrm>
          <a:prstGeom prst="rect">
            <a:avLst/>
          </a:prstGeom>
        </p:spPr>
        <p:txBody>
          <a:bodyPr wrap="square">
            <a:spAutoFit/>
          </a:bodyPr>
          <a:lstStyle/>
          <a:p>
            <a:pPr>
              <a:lnSpc>
                <a:spcPct val="150000"/>
              </a:lnSpc>
            </a:pPr>
            <a:r>
              <a:rPr lang="fr-FR" sz="3200" b="1" dirty="0" smtClean="0">
                <a:latin typeface="Book Antiqua" pitchFamily="18" charset="0"/>
              </a:rPr>
              <a:t>Si les deux atomes à classer </a:t>
            </a:r>
            <a:r>
              <a:rPr lang="fr-FR" sz="3200" dirty="0" smtClean="0">
                <a:latin typeface="Book Antiqua" pitchFamily="18" charset="0"/>
              </a:rPr>
              <a:t>ont le </a:t>
            </a:r>
            <a:r>
              <a:rPr lang="fr-FR" sz="3200" u="sng" dirty="0" smtClean="0">
                <a:latin typeface="Book Antiqua" pitchFamily="18" charset="0"/>
              </a:rPr>
              <a:t>même</a:t>
            </a:r>
            <a:r>
              <a:rPr lang="fr-FR" sz="3200" dirty="0" smtClean="0">
                <a:latin typeface="Book Antiqua" pitchFamily="18" charset="0"/>
              </a:rPr>
              <a:t> </a:t>
            </a:r>
            <a:r>
              <a:rPr lang="fr-FR" sz="3200" b="1" dirty="0" smtClean="0">
                <a:latin typeface="Book Antiqua" pitchFamily="18" charset="0"/>
              </a:rPr>
              <a:t>Z</a:t>
            </a:r>
            <a:r>
              <a:rPr lang="fr-FR" sz="3200" dirty="0" smtClean="0">
                <a:latin typeface="Book Antiqua" pitchFamily="18" charset="0"/>
              </a:rPr>
              <a:t>, on regarde les atomes adjacents et on les classe de la même manière et ainsi de suite.</a:t>
            </a:r>
            <a:endParaRPr lang="fr-FR" sz="3200" dirty="0">
              <a:latin typeface="Book Antiqua" pitchFamily="18" charset="0"/>
            </a:endParaRPr>
          </a:p>
        </p:txBody>
      </p:sp>
      <p:sp>
        <p:nvSpPr>
          <p:cNvPr id="6" name="Rectangle 5"/>
          <p:cNvSpPr/>
          <p:nvPr/>
        </p:nvSpPr>
        <p:spPr>
          <a:xfrm>
            <a:off x="3491880" y="188640"/>
            <a:ext cx="2026517" cy="523220"/>
          </a:xfrm>
          <a:prstGeom prst="rect">
            <a:avLst/>
          </a:prstGeom>
        </p:spPr>
        <p:txBody>
          <a:bodyPr wrap="none">
            <a:spAutoFit/>
          </a:bodyPr>
          <a:lstStyle/>
          <a:p>
            <a:r>
              <a:rPr lang="fr-FR" sz="2800" b="1" dirty="0" smtClean="0">
                <a:latin typeface="Book Antiqua" pitchFamily="18" charset="0"/>
              </a:rPr>
              <a:t>Règle n°2 : </a:t>
            </a:r>
            <a:endParaRPr lang="fr-FR" sz="2800" dirty="0">
              <a:latin typeface="Book Antiqua" pitchFamily="18" charset="0"/>
            </a:endParaRPr>
          </a:p>
        </p:txBody>
      </p:sp>
      <p:sp>
        <p:nvSpPr>
          <p:cNvPr id="7" name="Rectangle 6"/>
          <p:cNvSpPr/>
          <p:nvPr/>
        </p:nvSpPr>
        <p:spPr>
          <a:xfrm>
            <a:off x="539552" y="3174940"/>
            <a:ext cx="3456384" cy="3683060"/>
          </a:xfrm>
          <a:prstGeom prst="rect">
            <a:avLst/>
          </a:prstGeom>
        </p:spPr>
        <p:txBody>
          <a:bodyPr wrap="square">
            <a:spAutoFit/>
          </a:bodyPr>
          <a:lstStyle/>
          <a:p>
            <a:r>
              <a:rPr lang="sv-SE" sz="2800" b="1" dirty="0" smtClean="0">
                <a:latin typeface="Book Antiqua" pitchFamily="18" charset="0"/>
              </a:rPr>
              <a:t>-OCH</a:t>
            </a:r>
            <a:r>
              <a:rPr lang="sv-SE" sz="2800" b="1" baseline="-25000" dirty="0" smtClean="0">
                <a:latin typeface="Book Antiqua" pitchFamily="18" charset="0"/>
              </a:rPr>
              <a:t>3</a:t>
            </a:r>
            <a:r>
              <a:rPr lang="sv-SE" sz="2800" b="1" dirty="0" smtClean="0">
                <a:latin typeface="Book Antiqua" pitchFamily="18" charset="0"/>
              </a:rPr>
              <a:t>&gt; -OH </a:t>
            </a:r>
          </a:p>
          <a:p>
            <a:endParaRPr lang="sv-SE" sz="2800" b="1" dirty="0" smtClean="0">
              <a:latin typeface="Book Antiqua" pitchFamily="18" charset="0"/>
            </a:endParaRPr>
          </a:p>
          <a:p>
            <a:r>
              <a:rPr lang="sv-SE" sz="2800" b="1" dirty="0" smtClean="0">
                <a:latin typeface="Book Antiqua" pitchFamily="18" charset="0"/>
              </a:rPr>
              <a:t>-CH</a:t>
            </a:r>
            <a:r>
              <a:rPr lang="sv-SE" sz="2800" b="1" baseline="-25000" dirty="0" smtClean="0">
                <a:latin typeface="Book Antiqua" pitchFamily="18" charset="0"/>
              </a:rPr>
              <a:t>2</a:t>
            </a:r>
            <a:r>
              <a:rPr lang="sv-SE" sz="2800" b="1" dirty="0" smtClean="0">
                <a:latin typeface="Book Antiqua" pitchFamily="18" charset="0"/>
              </a:rPr>
              <a:t>-CH</a:t>
            </a:r>
            <a:r>
              <a:rPr lang="sv-SE" sz="2800" b="1" baseline="-25000" dirty="0" smtClean="0">
                <a:latin typeface="Book Antiqua" pitchFamily="18" charset="0"/>
              </a:rPr>
              <a:t>3 </a:t>
            </a:r>
            <a:r>
              <a:rPr lang="sv-SE" sz="2800" b="1" dirty="0" smtClean="0">
                <a:latin typeface="Book Antiqua" pitchFamily="18" charset="0"/>
              </a:rPr>
              <a:t>&gt; -CH</a:t>
            </a:r>
            <a:r>
              <a:rPr lang="sv-SE" sz="2800" b="1" baseline="-25000" dirty="0" smtClean="0">
                <a:latin typeface="Book Antiqua" pitchFamily="18" charset="0"/>
              </a:rPr>
              <a:t>3</a:t>
            </a:r>
          </a:p>
          <a:p>
            <a:endParaRPr lang="sv-SE" sz="2800" b="1" baseline="-25000" dirty="0" smtClean="0">
              <a:latin typeface="Book Antiqua" pitchFamily="18" charset="0"/>
            </a:endParaRPr>
          </a:p>
          <a:p>
            <a:r>
              <a:rPr lang="fr-FR" sz="2800" b="1" dirty="0" smtClean="0">
                <a:latin typeface="Book Antiqua" pitchFamily="18" charset="0"/>
              </a:rPr>
              <a:t>-NHR &gt; -NH</a:t>
            </a:r>
            <a:r>
              <a:rPr lang="fr-FR" sz="2800" b="1" baseline="-25000" dirty="0" smtClean="0">
                <a:latin typeface="Book Antiqua" pitchFamily="18" charset="0"/>
              </a:rPr>
              <a:t>2</a:t>
            </a:r>
          </a:p>
          <a:p>
            <a:r>
              <a:rPr lang="fr-FR" sz="2800" b="1" baseline="-25000" dirty="0" smtClean="0">
                <a:latin typeface="Book Antiqua" pitchFamily="18" charset="0"/>
              </a:rPr>
              <a:t> </a:t>
            </a:r>
          </a:p>
          <a:p>
            <a:r>
              <a:rPr lang="fr-FR" sz="2800" b="1" dirty="0" smtClean="0">
                <a:latin typeface="Book Antiqua" pitchFamily="18" charset="0"/>
              </a:rPr>
              <a:t> -CH</a:t>
            </a:r>
            <a:r>
              <a:rPr lang="fr-FR" sz="2800" b="1" baseline="-25000" dirty="0" smtClean="0">
                <a:latin typeface="Book Antiqua" pitchFamily="18" charset="0"/>
              </a:rPr>
              <a:t>2</a:t>
            </a:r>
            <a:r>
              <a:rPr lang="fr-FR" sz="2800" b="1" dirty="0" smtClean="0">
                <a:latin typeface="Book Antiqua" pitchFamily="18" charset="0"/>
              </a:rPr>
              <a:t>-CH</a:t>
            </a:r>
            <a:r>
              <a:rPr lang="fr-FR" sz="2800" b="1" baseline="-25000" dirty="0" smtClean="0">
                <a:latin typeface="Book Antiqua" pitchFamily="18" charset="0"/>
              </a:rPr>
              <a:t>2</a:t>
            </a:r>
            <a:r>
              <a:rPr lang="fr-FR" sz="2800" b="1" dirty="0" smtClean="0">
                <a:latin typeface="Book Antiqua" pitchFamily="18" charset="0"/>
              </a:rPr>
              <a:t>-CH</a:t>
            </a:r>
            <a:r>
              <a:rPr lang="fr-FR" sz="2800" b="1" baseline="-25000" dirty="0" smtClean="0">
                <a:latin typeface="Book Antiqua" pitchFamily="18" charset="0"/>
              </a:rPr>
              <a:t>3</a:t>
            </a:r>
          </a:p>
          <a:p>
            <a:r>
              <a:rPr lang="fr-FR" sz="2800" b="1" baseline="-25000" dirty="0" smtClean="0">
                <a:latin typeface="Book Antiqua" pitchFamily="18" charset="0"/>
              </a:rPr>
              <a:t> </a:t>
            </a:r>
            <a:endParaRPr lang="fr-FR" sz="2800" b="1" dirty="0" smtClean="0">
              <a:latin typeface="Book Antiqua" pitchFamily="18" charset="0"/>
            </a:endParaRPr>
          </a:p>
          <a:p>
            <a:r>
              <a:rPr lang="fr-FR" sz="2800" b="1" dirty="0" smtClean="0">
                <a:latin typeface="Book Antiqua" pitchFamily="18" charset="0"/>
              </a:rPr>
              <a:t> -CH</a:t>
            </a:r>
            <a:r>
              <a:rPr lang="fr-FR" sz="2800" b="1" baseline="-25000" dirty="0" smtClean="0">
                <a:latin typeface="Book Antiqua" pitchFamily="18" charset="0"/>
              </a:rPr>
              <a:t>2</a:t>
            </a:r>
            <a:r>
              <a:rPr lang="fr-FR" sz="2800" b="1" dirty="0" smtClean="0">
                <a:latin typeface="Book Antiqua" pitchFamily="18" charset="0"/>
              </a:rPr>
              <a:t>-CH</a:t>
            </a:r>
            <a:r>
              <a:rPr lang="fr-FR" sz="2800" b="1" baseline="-25000" dirty="0" smtClean="0">
                <a:latin typeface="Book Antiqua" pitchFamily="18" charset="0"/>
              </a:rPr>
              <a:t>3</a:t>
            </a:r>
            <a:endParaRPr lang="fr-FR" sz="2800" b="1" baseline="-25000" dirty="0">
              <a:latin typeface="Book Antiqua" pitchFamily="18" charset="0"/>
            </a:endParaRPr>
          </a:p>
        </p:txBody>
      </p:sp>
      <p:sp>
        <p:nvSpPr>
          <p:cNvPr id="9" name="Rectangle 8"/>
          <p:cNvSpPr/>
          <p:nvPr/>
        </p:nvSpPr>
        <p:spPr>
          <a:xfrm>
            <a:off x="5148064" y="3356992"/>
            <a:ext cx="3600400" cy="954107"/>
          </a:xfrm>
          <a:prstGeom prst="rect">
            <a:avLst/>
          </a:prstGeom>
        </p:spPr>
        <p:txBody>
          <a:bodyPr wrap="square">
            <a:spAutoFit/>
          </a:bodyPr>
          <a:lstStyle/>
          <a:p>
            <a:pPr algn="ctr"/>
            <a:r>
              <a:rPr lang="fr-FR" sz="2800" dirty="0" smtClean="0">
                <a:latin typeface="Book Antiqua" pitchFamily="18" charset="0"/>
              </a:rPr>
              <a:t>Comparer             </a:t>
            </a:r>
          </a:p>
          <a:p>
            <a:pPr algn="ctr"/>
            <a:r>
              <a:rPr lang="fr-FR" sz="2800" b="1" dirty="0" smtClean="0">
                <a:latin typeface="Book Antiqua" pitchFamily="18" charset="0"/>
              </a:rPr>
              <a:t>   -CH</a:t>
            </a:r>
            <a:r>
              <a:rPr lang="fr-FR" sz="2800" b="1" baseline="-25000" dirty="0" smtClean="0">
                <a:latin typeface="Book Antiqua" pitchFamily="18" charset="0"/>
              </a:rPr>
              <a:t>2</a:t>
            </a:r>
            <a:r>
              <a:rPr lang="fr-FR" sz="2800" b="1" dirty="0" smtClean="0">
                <a:latin typeface="Book Antiqua" pitchFamily="18" charset="0"/>
              </a:rPr>
              <a:t>F  et  -COOH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34082"/>
          </a:xfrm>
        </p:spPr>
        <p:txBody>
          <a:bodyPr>
            <a:normAutofit fontScale="90000"/>
          </a:bodyPr>
          <a:lstStyle/>
          <a:p>
            <a:r>
              <a:rPr lang="fr-FR" dirty="0" smtClean="0"/>
              <a:t>1- Représentation des molécules</a:t>
            </a:r>
            <a:endParaRPr lang="fr-FR" dirty="0"/>
          </a:p>
        </p:txBody>
      </p:sp>
      <p:sp>
        <p:nvSpPr>
          <p:cNvPr id="4" name="Rectangle 3"/>
          <p:cNvSpPr/>
          <p:nvPr/>
        </p:nvSpPr>
        <p:spPr>
          <a:xfrm>
            <a:off x="2411760" y="764704"/>
            <a:ext cx="4233746" cy="400110"/>
          </a:xfrm>
          <a:prstGeom prst="rect">
            <a:avLst/>
          </a:prstGeom>
        </p:spPr>
        <p:txBody>
          <a:bodyPr wrap="square">
            <a:spAutoFit/>
          </a:bodyPr>
          <a:lstStyle/>
          <a:p>
            <a:r>
              <a:rPr lang="fr-FR" sz="2000" dirty="0" smtClean="0"/>
              <a:t>Formule brute: Formule développée</a:t>
            </a:r>
            <a:endParaRPr lang="fr-FR" sz="2000" dirty="0"/>
          </a:p>
        </p:txBody>
      </p:sp>
      <p:sp>
        <p:nvSpPr>
          <p:cNvPr id="5" name="Rectangle 4"/>
          <p:cNvSpPr/>
          <p:nvPr/>
        </p:nvSpPr>
        <p:spPr>
          <a:xfrm>
            <a:off x="251520" y="5157192"/>
            <a:ext cx="8712968" cy="830997"/>
          </a:xfrm>
          <a:prstGeom prst="rect">
            <a:avLst/>
          </a:prstGeom>
        </p:spPr>
        <p:txBody>
          <a:bodyPr wrap="square">
            <a:spAutoFit/>
          </a:bodyPr>
          <a:lstStyle/>
          <a:p>
            <a:pPr algn="ctr"/>
            <a:r>
              <a:rPr lang="fr-FR" sz="2400" dirty="0" smtClean="0"/>
              <a:t>Indique la nature et le nombre des atomes qui constituent la molécule</a:t>
            </a: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1334846" y="2132856"/>
            <a:ext cx="6621530" cy="30666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71600" y="6000750"/>
            <a:ext cx="7115175" cy="857250"/>
          </a:xfrm>
          <a:prstGeom prst="rect">
            <a:avLst/>
          </a:prstGeom>
          <a:noFill/>
          <a:ln w="9525">
            <a:noFill/>
            <a:miter lim="800000"/>
            <a:headEnd/>
            <a:tailEnd/>
          </a:ln>
        </p:spPr>
      </p:pic>
      <p:sp>
        <p:nvSpPr>
          <p:cNvPr id="8" name="Flèche vers le bas 7"/>
          <p:cNvSpPr/>
          <p:nvPr/>
        </p:nvSpPr>
        <p:spPr>
          <a:xfrm>
            <a:off x="4283968" y="12687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332656"/>
            <a:ext cx="8712968" cy="58326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427339" y="404664"/>
            <a:ext cx="1936749" cy="523220"/>
          </a:xfrm>
          <a:prstGeom prst="rect">
            <a:avLst/>
          </a:prstGeom>
        </p:spPr>
        <p:txBody>
          <a:bodyPr wrap="none">
            <a:spAutoFit/>
          </a:bodyPr>
          <a:lstStyle/>
          <a:p>
            <a:r>
              <a:rPr lang="fr-FR" sz="2800" b="1" dirty="0" smtClean="0">
                <a:latin typeface="Book Antiqua" pitchFamily="18" charset="0"/>
              </a:rPr>
              <a:t>Règle n°3 :</a:t>
            </a:r>
            <a:endParaRPr lang="fr-FR" sz="2800" dirty="0">
              <a:latin typeface="Book Antiqua" pitchFamily="18" charset="0"/>
            </a:endParaRPr>
          </a:p>
        </p:txBody>
      </p:sp>
      <p:sp>
        <p:nvSpPr>
          <p:cNvPr id="6" name="Rectangle 5"/>
          <p:cNvSpPr/>
          <p:nvPr/>
        </p:nvSpPr>
        <p:spPr>
          <a:xfrm>
            <a:off x="395536" y="1340768"/>
            <a:ext cx="8748464" cy="4524315"/>
          </a:xfrm>
          <a:prstGeom prst="rect">
            <a:avLst/>
          </a:prstGeom>
        </p:spPr>
        <p:txBody>
          <a:bodyPr wrap="square">
            <a:spAutoFit/>
          </a:bodyPr>
          <a:lstStyle/>
          <a:p>
            <a:pPr algn="ctr">
              <a:lnSpc>
                <a:spcPct val="150000"/>
              </a:lnSpc>
            </a:pPr>
            <a:r>
              <a:rPr lang="fr-FR" sz="3200" b="1" dirty="0" smtClean="0">
                <a:latin typeface="Book Antiqua" pitchFamily="18" charset="0"/>
              </a:rPr>
              <a:t>(Règle de duplication) :</a:t>
            </a:r>
          </a:p>
          <a:p>
            <a:pPr algn="ctr">
              <a:lnSpc>
                <a:spcPct val="150000"/>
              </a:lnSpc>
            </a:pPr>
            <a:endParaRPr lang="fr-FR" sz="3200" b="1" dirty="0" smtClean="0">
              <a:latin typeface="Book Antiqua" pitchFamily="18" charset="0"/>
            </a:endParaRPr>
          </a:p>
          <a:p>
            <a:pPr algn="ctr">
              <a:lnSpc>
                <a:spcPct val="150000"/>
              </a:lnSpc>
            </a:pPr>
            <a:r>
              <a:rPr lang="fr-FR" sz="3200" b="1" dirty="0" smtClean="0">
                <a:latin typeface="Book Antiqua" pitchFamily="18" charset="0"/>
              </a:rPr>
              <a:t>Lorsque les groupes </a:t>
            </a:r>
            <a:r>
              <a:rPr lang="fr-FR" sz="3200" b="1" dirty="0" err="1" smtClean="0">
                <a:latin typeface="Book Antiqua" pitchFamily="18" charset="0"/>
              </a:rPr>
              <a:t>substituants</a:t>
            </a:r>
            <a:r>
              <a:rPr lang="fr-FR" sz="3200" b="1" dirty="0" smtClean="0">
                <a:latin typeface="Book Antiqua" pitchFamily="18" charset="0"/>
              </a:rPr>
              <a:t> présentent  </a:t>
            </a:r>
            <a:r>
              <a:rPr lang="fr-FR" sz="3200" b="1" u="sng" dirty="0" smtClean="0">
                <a:latin typeface="Book Antiqua" pitchFamily="18" charset="0"/>
              </a:rPr>
              <a:t>des liaisons multiples, </a:t>
            </a:r>
            <a:r>
              <a:rPr lang="fr-FR" sz="3200" b="1" dirty="0" smtClean="0">
                <a:latin typeface="Book Antiqua" pitchFamily="18" charset="0"/>
              </a:rPr>
              <a:t>on remplace la double liaison par deux liaisons simples et la triple par trois liaisons simples.</a:t>
            </a:r>
            <a:endParaRPr lang="fr-FR" sz="3200" b="1" dirty="0">
              <a:latin typeface="Book Antiqua" pitchFamily="18" charset="0"/>
            </a:endParaRPr>
          </a:p>
        </p:txBody>
      </p:sp>
      <p:sp>
        <p:nvSpPr>
          <p:cNvPr id="20" name="Rectangle 19"/>
          <p:cNvSpPr/>
          <p:nvPr/>
        </p:nvSpPr>
        <p:spPr>
          <a:xfrm>
            <a:off x="3563888" y="5445224"/>
            <a:ext cx="242374" cy="369332"/>
          </a:xfrm>
          <a:prstGeom prst="rect">
            <a:avLst/>
          </a:prstGeom>
        </p:spPr>
        <p:txBody>
          <a:bodyPr wrap="none">
            <a:spAutoFit/>
          </a:bodyPr>
          <a:lstStyle/>
          <a:p>
            <a:r>
              <a:rPr lang="fr-FR" b="1" dirty="0" smtClean="0">
                <a:latin typeface="Book Antiqua" pitchFamily="18" charset="0"/>
              </a:rPr>
              <a:t> </a:t>
            </a:r>
            <a:endParaRPr lang="fr-FR" dirty="0">
              <a:latin typeface="Book Antiqu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68960"/>
            <a:ext cx="1338828" cy="923330"/>
          </a:xfrm>
          <a:prstGeom prst="rect">
            <a:avLst/>
          </a:prstGeom>
        </p:spPr>
        <p:txBody>
          <a:bodyPr wrap="none">
            <a:spAutoFit/>
          </a:bodyPr>
          <a:lstStyle/>
          <a:p>
            <a:pPr algn="ctr"/>
            <a:r>
              <a:rPr lang="fr-FR" b="1" dirty="0" smtClean="0">
                <a:latin typeface="Book Antiqua" pitchFamily="18" charset="0"/>
              </a:rPr>
              <a:t>Exemple </a:t>
            </a:r>
          </a:p>
          <a:p>
            <a:pPr algn="ctr"/>
            <a:r>
              <a:rPr lang="fr-FR" b="1" dirty="0" smtClean="0">
                <a:latin typeface="Book Antiqua" pitchFamily="18" charset="0"/>
              </a:rPr>
              <a:t>de</a:t>
            </a:r>
          </a:p>
          <a:p>
            <a:pPr algn="ctr"/>
            <a:r>
              <a:rPr lang="fr-FR" b="1" dirty="0" smtClean="0">
                <a:latin typeface="Book Antiqua" pitchFamily="18" charset="0"/>
              </a:rPr>
              <a:t>classement</a:t>
            </a:r>
            <a:endParaRPr lang="fr-FR" dirty="0">
              <a:latin typeface="Book Antiqua" pitchFamily="18" charset="0"/>
            </a:endParaRPr>
          </a:p>
        </p:txBody>
      </p:sp>
      <p:sp>
        <p:nvSpPr>
          <p:cNvPr id="5" name="Rectangle 4"/>
          <p:cNvSpPr/>
          <p:nvPr/>
        </p:nvSpPr>
        <p:spPr>
          <a:xfrm>
            <a:off x="6948264" y="1763524"/>
            <a:ext cx="434734" cy="369332"/>
          </a:xfrm>
          <a:prstGeom prst="rect">
            <a:avLst/>
          </a:prstGeom>
        </p:spPr>
        <p:txBody>
          <a:bodyPr wrap="none">
            <a:spAutoFit/>
          </a:bodyPr>
          <a:lstStyle/>
          <a:p>
            <a:r>
              <a:rPr lang="fr-FR" b="1" dirty="0" smtClean="0">
                <a:latin typeface="Book Antiqua" pitchFamily="18" charset="0"/>
              </a:rPr>
              <a:t>H </a:t>
            </a:r>
            <a:endParaRPr lang="fr-FR" dirty="0">
              <a:latin typeface="Book Antiqua"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5915347" y="188640"/>
            <a:ext cx="3042989" cy="165618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2198471" y="476671"/>
            <a:ext cx="1509433" cy="1538649"/>
          </a:xfrm>
          <a:prstGeom prst="rect">
            <a:avLst/>
          </a:prstGeom>
          <a:noFill/>
          <a:ln w="9525">
            <a:noFill/>
            <a:miter lim="800000"/>
            <a:headEnd/>
            <a:tailEnd/>
          </a:ln>
        </p:spPr>
      </p:pic>
      <p:sp>
        <p:nvSpPr>
          <p:cNvPr id="8" name="Rectangle 7"/>
          <p:cNvSpPr/>
          <p:nvPr/>
        </p:nvSpPr>
        <p:spPr>
          <a:xfrm>
            <a:off x="2987824" y="2060848"/>
            <a:ext cx="434734" cy="369332"/>
          </a:xfrm>
          <a:prstGeom prst="rect">
            <a:avLst/>
          </a:prstGeom>
        </p:spPr>
        <p:txBody>
          <a:bodyPr wrap="square">
            <a:spAutoFit/>
          </a:bodyPr>
          <a:lstStyle/>
          <a:p>
            <a:r>
              <a:rPr lang="fr-FR" b="1" dirty="0" smtClean="0">
                <a:latin typeface="Book Antiqua" pitchFamily="18" charset="0"/>
              </a:rPr>
              <a:t>H </a:t>
            </a:r>
            <a:endParaRPr lang="fr-FR" dirty="0">
              <a:latin typeface="Book Antiqua" pitchFamily="18" charset="0"/>
            </a:endParaRPr>
          </a:p>
        </p:txBody>
      </p:sp>
      <p:pic>
        <p:nvPicPr>
          <p:cNvPr id="9" name="Picture 4"/>
          <p:cNvPicPr>
            <a:picLocks noChangeAspect="1" noChangeArrowheads="1"/>
          </p:cNvPicPr>
          <p:nvPr/>
        </p:nvPicPr>
        <p:blipFill>
          <a:blip r:embed="rId4" cstate="print"/>
          <a:srcRect/>
          <a:stretch>
            <a:fillRect/>
          </a:stretch>
        </p:blipFill>
        <p:spPr bwMode="auto">
          <a:xfrm>
            <a:off x="4067944" y="980728"/>
            <a:ext cx="1314450" cy="266700"/>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2123728" y="2492896"/>
            <a:ext cx="2230042" cy="427484"/>
          </a:xfrm>
          <a:prstGeom prst="rect">
            <a:avLst/>
          </a:prstGeom>
          <a:noFill/>
          <a:ln w="9525">
            <a:noFill/>
            <a:miter lim="800000"/>
            <a:headEnd/>
            <a:tailEnd/>
          </a:ln>
        </p:spPr>
      </p:pic>
      <p:sp>
        <p:nvSpPr>
          <p:cNvPr id="11" name="Accolade ouvrante 10"/>
          <p:cNvSpPr/>
          <p:nvPr/>
        </p:nvSpPr>
        <p:spPr>
          <a:xfrm>
            <a:off x="1259632" y="620688"/>
            <a:ext cx="936104" cy="5544616"/>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pic>
        <p:nvPicPr>
          <p:cNvPr id="12" name="Picture 6"/>
          <p:cNvPicPr>
            <a:picLocks noChangeAspect="1" noChangeArrowheads="1"/>
          </p:cNvPicPr>
          <p:nvPr/>
        </p:nvPicPr>
        <p:blipFill>
          <a:blip r:embed="rId6" cstate="print"/>
          <a:srcRect/>
          <a:stretch>
            <a:fillRect/>
          </a:stretch>
        </p:blipFill>
        <p:spPr bwMode="auto">
          <a:xfrm>
            <a:off x="5436096" y="2060848"/>
            <a:ext cx="2160240" cy="1951443"/>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4211960" y="2636912"/>
            <a:ext cx="1314450" cy="266700"/>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srcRect/>
          <a:stretch>
            <a:fillRect/>
          </a:stretch>
        </p:blipFill>
        <p:spPr bwMode="auto">
          <a:xfrm>
            <a:off x="1979712" y="4581128"/>
            <a:ext cx="1860004" cy="619125"/>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106763" y="4797152"/>
            <a:ext cx="1314450" cy="266700"/>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5906963" y="4049613"/>
            <a:ext cx="3057525" cy="1971675"/>
          </a:xfrm>
          <a:prstGeom prst="rect">
            <a:avLst/>
          </a:prstGeom>
          <a:noFill/>
          <a:ln w="9525">
            <a:noFill/>
            <a:miter lim="800000"/>
            <a:headEnd/>
            <a:tailEnd/>
          </a:ln>
        </p:spPr>
      </p:pic>
      <p:sp>
        <p:nvSpPr>
          <p:cNvPr id="19" name="Rectangle 18"/>
          <p:cNvSpPr/>
          <p:nvPr/>
        </p:nvSpPr>
        <p:spPr>
          <a:xfrm>
            <a:off x="2339752" y="6273225"/>
            <a:ext cx="5554726" cy="584775"/>
          </a:xfrm>
          <a:prstGeom prst="rect">
            <a:avLst/>
          </a:prstGeom>
        </p:spPr>
        <p:txBody>
          <a:bodyPr wrap="none">
            <a:spAutoFit/>
          </a:bodyPr>
          <a:lstStyle/>
          <a:p>
            <a:r>
              <a:rPr lang="fr-FR" sz="3200" b="1" dirty="0" smtClean="0">
                <a:latin typeface="Book Antiqua" pitchFamily="18" charset="0"/>
              </a:rPr>
              <a:t>-CO</a:t>
            </a:r>
            <a:r>
              <a:rPr lang="fr-FR" sz="3200" b="1" baseline="-25000" dirty="0" smtClean="0">
                <a:latin typeface="Book Antiqua" pitchFamily="18" charset="0"/>
              </a:rPr>
              <a:t>2</a:t>
            </a:r>
            <a:r>
              <a:rPr lang="fr-FR" sz="3200" b="1" dirty="0" smtClean="0">
                <a:latin typeface="Book Antiqua" pitchFamily="18" charset="0"/>
              </a:rPr>
              <a:t>CH</a:t>
            </a:r>
            <a:r>
              <a:rPr lang="fr-FR" sz="3200" b="1" baseline="-25000" dirty="0" smtClean="0">
                <a:latin typeface="Book Antiqua" pitchFamily="18" charset="0"/>
              </a:rPr>
              <a:t>3</a:t>
            </a:r>
            <a:r>
              <a:rPr lang="fr-FR" sz="3200" b="1" dirty="0" smtClean="0">
                <a:latin typeface="Book Antiqua" pitchFamily="18" charset="0"/>
              </a:rPr>
              <a:t>  </a:t>
            </a:r>
            <a:r>
              <a:rPr lang="fr-FR" sz="3200" b="1" dirty="0" smtClean="0">
                <a:solidFill>
                  <a:srgbClr val="FF0000"/>
                </a:solidFill>
                <a:latin typeface="Book Antiqua" pitchFamily="18" charset="0"/>
              </a:rPr>
              <a:t>&gt;</a:t>
            </a:r>
            <a:r>
              <a:rPr lang="fr-FR" sz="3200" b="1" dirty="0" smtClean="0">
                <a:latin typeface="Book Antiqua" pitchFamily="18" charset="0"/>
              </a:rPr>
              <a:t> -CN</a:t>
            </a:r>
            <a:r>
              <a:rPr lang="fr-FR" sz="3200" b="1" dirty="0" smtClean="0">
                <a:solidFill>
                  <a:srgbClr val="FF0000"/>
                </a:solidFill>
                <a:latin typeface="Book Antiqua" pitchFamily="18" charset="0"/>
              </a:rPr>
              <a:t>&gt;</a:t>
            </a:r>
            <a:r>
              <a:rPr lang="fr-FR" sz="3200" b="1" dirty="0" smtClean="0">
                <a:latin typeface="Book Antiqua" pitchFamily="18" charset="0"/>
              </a:rPr>
              <a:t> -CH=CH</a:t>
            </a:r>
            <a:r>
              <a:rPr lang="fr-FR" sz="3200" b="1" baseline="-25000" dirty="0" smtClean="0">
                <a:latin typeface="Book Antiqua" pitchFamily="18" charset="0"/>
              </a:rPr>
              <a:t>2</a:t>
            </a:r>
            <a:endParaRPr lang="fr-FR" sz="3200" baseline="-25000" dirty="0">
              <a:latin typeface="Book Antiqua" pitchFamily="18" charset="0"/>
            </a:endParaRPr>
          </a:p>
        </p:txBody>
      </p:sp>
      <p:sp>
        <p:nvSpPr>
          <p:cNvPr id="22" name="Rectangle 21"/>
          <p:cNvSpPr/>
          <p:nvPr/>
        </p:nvSpPr>
        <p:spPr>
          <a:xfrm>
            <a:off x="7380312" y="5157192"/>
            <a:ext cx="364202" cy="523220"/>
          </a:xfrm>
          <a:prstGeom prst="rect">
            <a:avLst/>
          </a:prstGeom>
        </p:spPr>
        <p:txBody>
          <a:bodyPr wrap="none">
            <a:spAutoFit/>
          </a:bodyPr>
          <a:lstStyle/>
          <a:p>
            <a:r>
              <a:rPr lang="fr-FR" sz="2800" b="1" dirty="0" smtClean="0">
                <a:latin typeface="Book Antiqua" pitchFamily="18" charset="0"/>
              </a:rPr>
              <a:t>7</a:t>
            </a:r>
            <a:endParaRPr lang="fr-FR" sz="2800" b="1" dirty="0">
              <a:latin typeface="Book Antiqua" pitchFamily="18" charset="0"/>
            </a:endParaRPr>
          </a:p>
        </p:txBody>
      </p:sp>
      <p:sp>
        <p:nvSpPr>
          <p:cNvPr id="23" name="Rectangle 22"/>
          <p:cNvSpPr/>
          <p:nvPr/>
        </p:nvSpPr>
        <p:spPr>
          <a:xfrm>
            <a:off x="6156176" y="3068960"/>
            <a:ext cx="364202" cy="523220"/>
          </a:xfrm>
          <a:prstGeom prst="rect">
            <a:avLst/>
          </a:prstGeom>
        </p:spPr>
        <p:txBody>
          <a:bodyPr wrap="none">
            <a:spAutoFit/>
          </a:bodyPr>
          <a:lstStyle/>
          <a:p>
            <a:r>
              <a:rPr lang="fr-FR" sz="2800" b="1" dirty="0" smtClean="0">
                <a:latin typeface="Book Antiqua" pitchFamily="18" charset="0"/>
              </a:rPr>
              <a:t>6</a:t>
            </a:r>
            <a:endParaRPr lang="fr-FR" sz="2800" b="1" dirty="0">
              <a:latin typeface="Book Antiqua" pitchFamily="18" charset="0"/>
            </a:endParaRPr>
          </a:p>
        </p:txBody>
      </p:sp>
      <p:sp>
        <p:nvSpPr>
          <p:cNvPr id="24" name="Rectangle 23"/>
          <p:cNvSpPr/>
          <p:nvPr/>
        </p:nvSpPr>
        <p:spPr>
          <a:xfrm>
            <a:off x="7452320" y="1340768"/>
            <a:ext cx="364202" cy="523220"/>
          </a:xfrm>
          <a:prstGeom prst="rect">
            <a:avLst/>
          </a:prstGeom>
        </p:spPr>
        <p:txBody>
          <a:bodyPr wrap="none">
            <a:spAutoFit/>
          </a:bodyPr>
          <a:lstStyle/>
          <a:p>
            <a:r>
              <a:rPr lang="fr-FR" sz="2800" b="1" dirty="0" smtClean="0">
                <a:latin typeface="Book Antiqua" pitchFamily="18" charset="0"/>
              </a:rPr>
              <a:t>8</a:t>
            </a:r>
            <a:endParaRPr lang="fr-FR" sz="2800" b="1" dirty="0">
              <a:latin typeface="Book Antiqua" pitchFamily="18" charset="0"/>
            </a:endParaRPr>
          </a:p>
        </p:txBody>
      </p:sp>
      <p:sp>
        <p:nvSpPr>
          <p:cNvPr id="25" name="Arc 24"/>
          <p:cNvSpPr/>
          <p:nvPr/>
        </p:nvSpPr>
        <p:spPr>
          <a:xfrm>
            <a:off x="7308304" y="188640"/>
            <a:ext cx="1008112" cy="1944216"/>
          </a:xfrm>
          <a:prstGeom prst="arc">
            <a:avLst>
              <a:gd name="adj1" fmla="val 16099593"/>
              <a:gd name="adj2" fmla="val 5641717"/>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Arc 25"/>
          <p:cNvSpPr/>
          <p:nvPr/>
        </p:nvSpPr>
        <p:spPr>
          <a:xfrm>
            <a:off x="7236296" y="4005064"/>
            <a:ext cx="1008112" cy="1944216"/>
          </a:xfrm>
          <a:prstGeom prst="arc">
            <a:avLst>
              <a:gd name="adj1" fmla="val 16099593"/>
              <a:gd name="adj2" fmla="val 5641717"/>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p:cNvSpPr/>
          <p:nvPr/>
        </p:nvSpPr>
        <p:spPr>
          <a:xfrm>
            <a:off x="6236568" y="1853208"/>
            <a:ext cx="1008112" cy="1944216"/>
          </a:xfrm>
          <a:prstGeom prst="arc">
            <a:avLst>
              <a:gd name="adj1" fmla="val 16099593"/>
              <a:gd name="adj2" fmla="val 5641717"/>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764704"/>
            <a:ext cx="9144000" cy="3416320"/>
          </a:xfrm>
          <a:prstGeom prst="rect">
            <a:avLst/>
          </a:prstGeom>
        </p:spPr>
        <p:txBody>
          <a:bodyPr wrap="square">
            <a:spAutoFit/>
          </a:bodyPr>
          <a:lstStyle/>
          <a:p>
            <a:r>
              <a:rPr lang="fr-FR" sz="2400" b="1" dirty="0" smtClean="0">
                <a:latin typeface="Book Antiqua" pitchFamily="18" charset="0"/>
              </a:rPr>
              <a:t>Lorsque les deux </a:t>
            </a:r>
            <a:r>
              <a:rPr lang="fr-FR" sz="2400" b="1" u="sng" dirty="0" err="1" smtClean="0">
                <a:latin typeface="Book Antiqua" pitchFamily="18" charset="0"/>
              </a:rPr>
              <a:t>substituants</a:t>
            </a:r>
            <a:r>
              <a:rPr lang="fr-FR" sz="2400" b="1" u="sng" dirty="0" smtClean="0">
                <a:latin typeface="Book Antiqua" pitchFamily="18" charset="0"/>
              </a:rPr>
              <a:t> prioritaires </a:t>
            </a:r>
            <a:r>
              <a:rPr lang="fr-FR" sz="2400" b="1" dirty="0" smtClean="0">
                <a:latin typeface="Book Antiqua" pitchFamily="18" charset="0"/>
              </a:rPr>
              <a:t>(classés </a:t>
            </a:r>
            <a:r>
              <a:rPr lang="fr-FR" sz="2400" b="1" dirty="0" smtClean="0">
                <a:solidFill>
                  <a:srgbClr val="FF0000"/>
                </a:solidFill>
                <a:latin typeface="Book Antiqua" pitchFamily="18" charset="0"/>
              </a:rPr>
              <a:t>premiers</a:t>
            </a:r>
            <a:r>
              <a:rPr lang="fr-FR" sz="2400" b="1" dirty="0" smtClean="0">
                <a:latin typeface="Book Antiqua" pitchFamily="18" charset="0"/>
              </a:rPr>
              <a:t>) sont du même côté de la double liaison:</a:t>
            </a:r>
          </a:p>
          <a:p>
            <a:endParaRPr lang="fr-FR" sz="2400" b="1" dirty="0" smtClean="0">
              <a:latin typeface="Book Antiqua" pitchFamily="18" charset="0"/>
            </a:endParaRPr>
          </a:p>
          <a:p>
            <a:pPr>
              <a:buFont typeface="Wingdings" pitchFamily="2" charset="2"/>
              <a:buChar char="Ø"/>
            </a:pPr>
            <a:r>
              <a:rPr lang="fr-FR" sz="2400" b="1" dirty="0" smtClean="0">
                <a:latin typeface="Book Antiqua" pitchFamily="18" charset="0"/>
              </a:rPr>
              <a:t> la configuration est Z </a:t>
            </a:r>
            <a:r>
              <a:rPr lang="fr-FR" sz="2400" dirty="0" smtClean="0">
                <a:latin typeface="Book Antiqua" pitchFamily="18" charset="0"/>
              </a:rPr>
              <a:t>(de l’allemand </a:t>
            </a:r>
            <a:r>
              <a:rPr lang="fr-FR" sz="2400" b="1" dirty="0" smtClean="0">
                <a:latin typeface="Book Antiqua" pitchFamily="18" charset="0"/>
              </a:rPr>
              <a:t>‘’</a:t>
            </a:r>
            <a:r>
              <a:rPr lang="fr-FR" sz="2400" b="1" dirty="0" err="1" smtClean="0">
                <a:latin typeface="Book Antiqua" pitchFamily="18" charset="0"/>
              </a:rPr>
              <a:t>Z</a:t>
            </a:r>
            <a:r>
              <a:rPr lang="fr-FR" sz="2400" dirty="0" err="1" smtClean="0">
                <a:latin typeface="Book Antiqua" pitchFamily="18" charset="0"/>
              </a:rPr>
              <a:t>usammen</a:t>
            </a:r>
            <a:r>
              <a:rPr lang="fr-FR" sz="2400" b="1" dirty="0" smtClean="0">
                <a:latin typeface="Book Antiqua" pitchFamily="18" charset="0"/>
              </a:rPr>
              <a:t>’’,ensemble)</a:t>
            </a:r>
          </a:p>
          <a:p>
            <a:endParaRPr lang="fr-FR" sz="2400" b="1" dirty="0" smtClean="0">
              <a:latin typeface="Book Antiqua" pitchFamily="18" charset="0"/>
            </a:endParaRPr>
          </a:p>
          <a:p>
            <a:endParaRPr lang="fr-FR" sz="2400" b="1" dirty="0" smtClean="0">
              <a:latin typeface="Book Antiqua" pitchFamily="18" charset="0"/>
            </a:endParaRPr>
          </a:p>
          <a:p>
            <a:endParaRPr lang="fr-FR" sz="2400" b="1" dirty="0" smtClean="0">
              <a:latin typeface="Book Antiqua" pitchFamily="18" charset="0"/>
            </a:endParaRPr>
          </a:p>
          <a:p>
            <a:endParaRPr lang="fr-FR" sz="2400" b="1" dirty="0" smtClean="0">
              <a:latin typeface="Book Antiqua" pitchFamily="18" charset="0"/>
            </a:endParaRPr>
          </a:p>
          <a:p>
            <a:endParaRPr lang="fr-FR" sz="2400" b="1" dirty="0" smtClean="0">
              <a:latin typeface="Book Antiqua" pitchFamily="18" charset="0"/>
            </a:endParaRPr>
          </a:p>
        </p:txBody>
      </p:sp>
      <p:pic>
        <p:nvPicPr>
          <p:cNvPr id="3078" name="Picture 6"/>
          <p:cNvPicPr>
            <a:picLocks noChangeAspect="1" noChangeArrowheads="1"/>
          </p:cNvPicPr>
          <p:nvPr/>
        </p:nvPicPr>
        <p:blipFill>
          <a:blip r:embed="rId2" cstate="print"/>
          <a:srcRect/>
          <a:stretch>
            <a:fillRect/>
          </a:stretch>
        </p:blipFill>
        <p:spPr bwMode="auto">
          <a:xfrm>
            <a:off x="395536" y="3501008"/>
            <a:ext cx="4435089" cy="2448272"/>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a:stretch>
            <a:fillRect/>
          </a:stretch>
        </p:blipFill>
        <p:spPr bwMode="auto">
          <a:xfrm>
            <a:off x="5004048" y="4077072"/>
            <a:ext cx="3918859" cy="864096"/>
          </a:xfrm>
          <a:prstGeom prst="rect">
            <a:avLst/>
          </a:prstGeom>
          <a:noFill/>
          <a:ln w="9525">
            <a:noFill/>
            <a:miter lim="800000"/>
            <a:headEnd/>
            <a:tailEnd/>
          </a:ln>
        </p:spPr>
      </p:pic>
      <p:sp>
        <p:nvSpPr>
          <p:cNvPr id="29" name="Rectangle 28"/>
          <p:cNvSpPr/>
          <p:nvPr/>
        </p:nvSpPr>
        <p:spPr>
          <a:xfrm>
            <a:off x="2627784" y="0"/>
            <a:ext cx="4121128" cy="523220"/>
          </a:xfrm>
          <a:prstGeom prst="rect">
            <a:avLst/>
          </a:prstGeom>
        </p:spPr>
        <p:txBody>
          <a:bodyPr wrap="none">
            <a:spAutoFit/>
          </a:bodyPr>
          <a:lstStyle/>
          <a:p>
            <a:r>
              <a:rPr lang="fr-FR" sz="2800" b="1" dirty="0" smtClean="0"/>
              <a:t>A) cas des doubles liaisons</a:t>
            </a:r>
            <a:endParaRPr lang="fr-FR" sz="2800" dirty="0"/>
          </a:p>
        </p:txBody>
      </p:sp>
      <p:pic>
        <p:nvPicPr>
          <p:cNvPr id="3081" name="Picture 9"/>
          <p:cNvPicPr>
            <a:picLocks noChangeAspect="1" noChangeArrowheads="1"/>
          </p:cNvPicPr>
          <p:nvPr/>
        </p:nvPicPr>
        <p:blipFill>
          <a:blip r:embed="rId4" cstate="print"/>
          <a:srcRect/>
          <a:stretch>
            <a:fillRect/>
          </a:stretch>
        </p:blipFill>
        <p:spPr bwMode="auto">
          <a:xfrm>
            <a:off x="2123728" y="2204864"/>
            <a:ext cx="5713614" cy="129614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08720"/>
            <a:ext cx="8229600" cy="1143000"/>
          </a:xfrm>
        </p:spPr>
        <p:txBody>
          <a:bodyPr>
            <a:noAutofit/>
          </a:bodyPr>
          <a:lstStyle/>
          <a:p>
            <a:r>
              <a:rPr lang="fr-FR" sz="2800" dirty="0" smtClean="0">
                <a:latin typeface="Book Antiqua" pitchFamily="18" charset="0"/>
              </a:rPr>
              <a:t>Dans le cas contraire, l’</a:t>
            </a:r>
            <a:r>
              <a:rPr lang="fr-FR" sz="2800" b="1" dirty="0" smtClean="0">
                <a:latin typeface="Book Antiqua" pitchFamily="18" charset="0"/>
              </a:rPr>
              <a:t>isomère </a:t>
            </a:r>
            <a:r>
              <a:rPr lang="fr-FR" sz="2800" dirty="0" smtClean="0">
                <a:latin typeface="Book Antiqua" pitchFamily="18" charset="0"/>
              </a:rPr>
              <a:t>est dit </a:t>
            </a:r>
            <a:r>
              <a:rPr lang="fr-FR" sz="2800" b="1" dirty="0" smtClean="0">
                <a:solidFill>
                  <a:srgbClr val="FF0000"/>
                </a:solidFill>
                <a:latin typeface="Book Antiqua" pitchFamily="18" charset="0"/>
              </a:rPr>
              <a:t>E</a:t>
            </a:r>
            <a:r>
              <a:rPr lang="fr-FR" sz="2800" b="1" dirty="0" smtClean="0">
                <a:latin typeface="Book Antiqua" pitchFamily="18" charset="0"/>
              </a:rPr>
              <a:t/>
            </a:r>
            <a:br>
              <a:rPr lang="fr-FR" sz="2800" b="1" dirty="0" smtClean="0">
                <a:latin typeface="Book Antiqua" pitchFamily="18" charset="0"/>
              </a:rPr>
            </a:br>
            <a:r>
              <a:rPr lang="fr-FR" sz="2800" b="1" dirty="0" smtClean="0">
                <a:latin typeface="Book Antiqua" pitchFamily="18" charset="0"/>
              </a:rPr>
              <a:t> (</a:t>
            </a:r>
            <a:r>
              <a:rPr lang="fr-FR" sz="2800" dirty="0" smtClean="0">
                <a:latin typeface="Book Antiqua" pitchFamily="18" charset="0"/>
              </a:rPr>
              <a:t>de l’allemand </a:t>
            </a:r>
            <a:r>
              <a:rPr lang="fr-FR" sz="2800" b="1" dirty="0" smtClean="0">
                <a:latin typeface="Book Antiqua" pitchFamily="18" charset="0"/>
              </a:rPr>
              <a:t>‘’</a:t>
            </a:r>
            <a:r>
              <a:rPr lang="fr-FR" sz="2800" b="1" dirty="0" err="1" smtClean="0">
                <a:latin typeface="Book Antiqua" pitchFamily="18" charset="0"/>
              </a:rPr>
              <a:t>Entgegen</a:t>
            </a:r>
            <a:r>
              <a:rPr lang="fr-FR" sz="2800" b="1" dirty="0" smtClean="0">
                <a:latin typeface="Book Antiqua" pitchFamily="18" charset="0"/>
              </a:rPr>
              <a:t>’’, opposé).</a:t>
            </a:r>
            <a:br>
              <a:rPr lang="fr-FR" sz="2800" b="1" dirty="0" smtClean="0">
                <a:latin typeface="Book Antiqua" pitchFamily="18" charset="0"/>
              </a:rPr>
            </a:br>
            <a:endParaRPr lang="fr-FR" sz="2800" dirty="0"/>
          </a:p>
        </p:txBody>
      </p:sp>
      <p:pic>
        <p:nvPicPr>
          <p:cNvPr id="4" name="Picture 8"/>
          <p:cNvPicPr>
            <a:picLocks noGrp="1" noChangeAspect="1" noChangeArrowheads="1"/>
          </p:cNvPicPr>
          <p:nvPr>
            <p:ph idx="1"/>
          </p:nvPr>
        </p:nvPicPr>
        <p:blipFill>
          <a:blip r:embed="rId2" cstate="print"/>
          <a:srcRect/>
          <a:stretch>
            <a:fillRect/>
          </a:stretch>
        </p:blipFill>
        <p:spPr bwMode="auto">
          <a:xfrm>
            <a:off x="2051720" y="1844824"/>
            <a:ext cx="4819650" cy="216217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5148064" y="4869160"/>
            <a:ext cx="1981200" cy="17335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07704" y="4876800"/>
            <a:ext cx="2266950" cy="1981200"/>
          </a:xfrm>
          <a:prstGeom prst="rect">
            <a:avLst/>
          </a:prstGeom>
          <a:noFill/>
          <a:ln w="9525">
            <a:noFill/>
            <a:miter lim="800000"/>
            <a:headEnd/>
            <a:tailEnd/>
          </a:ln>
        </p:spPr>
      </p:pic>
      <p:sp>
        <p:nvSpPr>
          <p:cNvPr id="7" name="Arc 6"/>
          <p:cNvSpPr/>
          <p:nvPr/>
        </p:nvSpPr>
        <p:spPr>
          <a:xfrm>
            <a:off x="2915816" y="4913784"/>
            <a:ext cx="1008112" cy="1944216"/>
          </a:xfrm>
          <a:prstGeom prst="arc">
            <a:avLst>
              <a:gd name="adj1" fmla="val 16099593"/>
              <a:gd name="adj2" fmla="val 5641717"/>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rc 7"/>
          <p:cNvSpPr/>
          <p:nvPr/>
        </p:nvSpPr>
        <p:spPr>
          <a:xfrm>
            <a:off x="6084168" y="4913784"/>
            <a:ext cx="1008112" cy="1944216"/>
          </a:xfrm>
          <a:prstGeom prst="arc">
            <a:avLst>
              <a:gd name="adj1" fmla="val 16099593"/>
              <a:gd name="adj2" fmla="val 5641717"/>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p:cNvSpPr/>
          <p:nvPr/>
        </p:nvSpPr>
        <p:spPr>
          <a:xfrm>
            <a:off x="3059832" y="6334780"/>
            <a:ext cx="364202" cy="523220"/>
          </a:xfrm>
          <a:prstGeom prst="rect">
            <a:avLst/>
          </a:prstGeom>
        </p:spPr>
        <p:txBody>
          <a:bodyPr wrap="none">
            <a:spAutoFit/>
          </a:bodyPr>
          <a:lstStyle/>
          <a:p>
            <a:r>
              <a:rPr lang="fr-FR" sz="2800" b="1" dirty="0" smtClean="0">
                <a:latin typeface="Book Antiqua" pitchFamily="18" charset="0"/>
              </a:rPr>
              <a:t>6</a:t>
            </a:r>
            <a:endParaRPr lang="fr-FR" sz="2800" b="1" dirty="0">
              <a:latin typeface="Book Antiqua" pitchFamily="18" charset="0"/>
            </a:endParaRPr>
          </a:p>
        </p:txBody>
      </p:sp>
      <p:sp>
        <p:nvSpPr>
          <p:cNvPr id="10" name="Rectangle 9"/>
          <p:cNvSpPr/>
          <p:nvPr/>
        </p:nvSpPr>
        <p:spPr>
          <a:xfrm>
            <a:off x="7020272" y="5877272"/>
            <a:ext cx="364202" cy="523220"/>
          </a:xfrm>
          <a:prstGeom prst="rect">
            <a:avLst/>
          </a:prstGeom>
        </p:spPr>
        <p:txBody>
          <a:bodyPr wrap="none">
            <a:spAutoFit/>
          </a:bodyPr>
          <a:lstStyle/>
          <a:p>
            <a:r>
              <a:rPr lang="fr-FR" sz="2800" b="1" dirty="0" smtClean="0">
                <a:latin typeface="Book Antiqua" pitchFamily="18" charset="0"/>
              </a:rPr>
              <a:t>1</a:t>
            </a:r>
            <a:endParaRPr lang="fr-FR" sz="2800" b="1" dirty="0">
              <a:latin typeface="Book Antiqua"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0"/>
            <a:ext cx="5387950" cy="523220"/>
          </a:xfrm>
          <a:prstGeom prst="rect">
            <a:avLst/>
          </a:prstGeom>
        </p:spPr>
        <p:txBody>
          <a:bodyPr wrap="none">
            <a:spAutoFit/>
          </a:bodyPr>
          <a:lstStyle/>
          <a:p>
            <a:r>
              <a:rPr lang="fr-FR" sz="2800" b="1" dirty="0" smtClean="0"/>
              <a:t>B) cas de plusieurs doubles liaisons</a:t>
            </a:r>
            <a:endParaRPr lang="fr-FR" sz="2800" dirty="0"/>
          </a:p>
        </p:txBody>
      </p:sp>
      <p:sp>
        <p:nvSpPr>
          <p:cNvPr id="5" name="Rectangle 4"/>
          <p:cNvSpPr/>
          <p:nvPr/>
        </p:nvSpPr>
        <p:spPr>
          <a:xfrm>
            <a:off x="971600" y="908720"/>
            <a:ext cx="7434064" cy="954107"/>
          </a:xfrm>
          <a:prstGeom prst="rect">
            <a:avLst/>
          </a:prstGeom>
        </p:spPr>
        <p:txBody>
          <a:bodyPr wrap="square">
            <a:spAutoFit/>
          </a:bodyPr>
          <a:lstStyle/>
          <a:p>
            <a:r>
              <a:rPr lang="fr-FR" sz="2800" b="1" dirty="0" smtClean="0">
                <a:latin typeface="Book Antiqua" pitchFamily="18" charset="0"/>
              </a:rPr>
              <a:t>Remarque: </a:t>
            </a:r>
            <a:r>
              <a:rPr lang="fr-FR" sz="2800" dirty="0" smtClean="0">
                <a:latin typeface="Book Antiqua" pitchFamily="18" charset="0"/>
              </a:rPr>
              <a:t>Chaque double liaison est caractérisée par son isomérie.</a:t>
            </a:r>
            <a:endParaRPr lang="fr-FR" sz="2800" dirty="0">
              <a:latin typeface="Book Antiqua" pitchFamily="18" charset="0"/>
            </a:endParaRPr>
          </a:p>
        </p:txBody>
      </p:sp>
      <p:sp>
        <p:nvSpPr>
          <p:cNvPr id="6" name="Rectangle 5"/>
          <p:cNvSpPr/>
          <p:nvPr/>
        </p:nvSpPr>
        <p:spPr>
          <a:xfrm>
            <a:off x="539552" y="2132856"/>
            <a:ext cx="7991872" cy="954107"/>
          </a:xfrm>
          <a:prstGeom prst="rect">
            <a:avLst/>
          </a:prstGeom>
        </p:spPr>
        <p:txBody>
          <a:bodyPr wrap="square">
            <a:spAutoFit/>
          </a:bodyPr>
          <a:lstStyle/>
          <a:p>
            <a:r>
              <a:rPr lang="fr-FR" sz="2800" dirty="0" smtClean="0">
                <a:latin typeface="Book Antiqua" pitchFamily="18" charset="0"/>
              </a:rPr>
              <a:t>Pour un composé contenant </a:t>
            </a:r>
            <a:r>
              <a:rPr lang="fr-FR" sz="2800" u="sng" dirty="0" smtClean="0">
                <a:latin typeface="Book Antiqua" pitchFamily="18" charset="0"/>
              </a:rPr>
              <a:t>n doubles liaisons</a:t>
            </a:r>
            <a:r>
              <a:rPr lang="fr-FR" sz="2800" dirty="0" smtClean="0">
                <a:latin typeface="Book Antiqua" pitchFamily="18" charset="0"/>
              </a:rPr>
              <a:t>, le nombre maximal d’isomères géométriques est </a:t>
            </a:r>
            <a:r>
              <a:rPr lang="fr-FR" sz="2800" b="1" dirty="0" smtClean="0">
                <a:solidFill>
                  <a:srgbClr val="FF0000"/>
                </a:solidFill>
                <a:latin typeface="Book Antiqua" pitchFamily="18" charset="0"/>
              </a:rPr>
              <a:t>2</a:t>
            </a:r>
            <a:r>
              <a:rPr lang="fr-FR" sz="2800" b="1" baseline="30000" dirty="0" smtClean="0">
                <a:solidFill>
                  <a:srgbClr val="FF0000"/>
                </a:solidFill>
                <a:latin typeface="Book Antiqua" pitchFamily="18" charset="0"/>
              </a:rPr>
              <a:t>n</a:t>
            </a:r>
            <a:r>
              <a:rPr lang="fr-FR" sz="2800" dirty="0" smtClean="0">
                <a:latin typeface="Book Antiqua" pitchFamily="18" charset="0"/>
              </a:rPr>
              <a:t>.</a:t>
            </a:r>
            <a:endParaRPr lang="fr-FR" sz="2800" dirty="0">
              <a:latin typeface="Book Antiqua" pitchFamily="18" charset="0"/>
            </a:endParaRPr>
          </a:p>
        </p:txBody>
      </p:sp>
      <p:sp>
        <p:nvSpPr>
          <p:cNvPr id="7" name="Rectangle 6"/>
          <p:cNvSpPr/>
          <p:nvPr/>
        </p:nvSpPr>
        <p:spPr>
          <a:xfrm>
            <a:off x="971600" y="3174067"/>
            <a:ext cx="6102424" cy="1384995"/>
          </a:xfrm>
          <a:prstGeom prst="rect">
            <a:avLst/>
          </a:prstGeom>
        </p:spPr>
        <p:txBody>
          <a:bodyPr wrap="square">
            <a:spAutoFit/>
          </a:bodyPr>
          <a:lstStyle/>
          <a:p>
            <a:pPr algn="ctr"/>
            <a:r>
              <a:rPr lang="fr-FR" sz="2800" b="1" dirty="0" err="1" smtClean="0">
                <a:latin typeface="Book Antiqua" pitchFamily="18" charset="0"/>
              </a:rPr>
              <a:t>hepta</a:t>
            </a:r>
            <a:r>
              <a:rPr lang="fr-FR" sz="2800" b="1" dirty="0" smtClean="0">
                <a:latin typeface="Book Antiqua" pitchFamily="18" charset="0"/>
              </a:rPr>
              <a:t>-2,4-diène</a:t>
            </a:r>
          </a:p>
          <a:p>
            <a:pPr algn="ctr"/>
            <a:endParaRPr lang="fr-FR" sz="2800" b="1" dirty="0" smtClean="0">
              <a:latin typeface="Book Antiqua" pitchFamily="18" charset="0"/>
            </a:endParaRPr>
          </a:p>
          <a:p>
            <a:pPr algn="ctr"/>
            <a:r>
              <a:rPr lang="fr-FR" sz="2800" b="1" dirty="0" smtClean="0">
                <a:latin typeface="Book Antiqua" pitchFamily="18" charset="0"/>
              </a:rPr>
              <a:t>CH</a:t>
            </a:r>
            <a:r>
              <a:rPr lang="fr-FR" sz="2800" b="1" baseline="-25000" dirty="0" smtClean="0">
                <a:latin typeface="Book Antiqua" pitchFamily="18" charset="0"/>
              </a:rPr>
              <a:t>3</a:t>
            </a:r>
            <a:r>
              <a:rPr lang="fr-FR" sz="2800" b="1" dirty="0" smtClean="0">
                <a:latin typeface="Book Antiqua" pitchFamily="18" charset="0"/>
              </a:rPr>
              <a:t>-CH=CH-CH=CH-CH</a:t>
            </a:r>
            <a:r>
              <a:rPr lang="fr-FR" sz="2800" b="1" baseline="-25000" dirty="0" smtClean="0">
                <a:latin typeface="Book Antiqua" pitchFamily="18" charset="0"/>
              </a:rPr>
              <a:t>2</a:t>
            </a:r>
            <a:r>
              <a:rPr lang="fr-FR" sz="2800" b="1" dirty="0" smtClean="0">
                <a:latin typeface="Book Antiqua" pitchFamily="18" charset="0"/>
              </a:rPr>
              <a:t>-CH</a:t>
            </a:r>
            <a:r>
              <a:rPr lang="fr-FR" sz="2800" b="1" baseline="-25000" dirty="0" smtClean="0">
                <a:latin typeface="Book Antiqua" pitchFamily="18" charset="0"/>
              </a:rPr>
              <a:t>3</a:t>
            </a:r>
            <a:endParaRPr lang="fr-FR" sz="2800" b="1" baseline="-25000" dirty="0">
              <a:latin typeface="Book Antiqua" pitchFamily="18" charset="0"/>
            </a:endParaRPr>
          </a:p>
        </p:txBody>
      </p:sp>
      <p:sp>
        <p:nvSpPr>
          <p:cNvPr id="8" name="Rectangle 7"/>
          <p:cNvSpPr/>
          <p:nvPr/>
        </p:nvSpPr>
        <p:spPr>
          <a:xfrm>
            <a:off x="755576" y="4686235"/>
            <a:ext cx="7992888" cy="954107"/>
          </a:xfrm>
          <a:prstGeom prst="rect">
            <a:avLst/>
          </a:prstGeom>
        </p:spPr>
        <p:txBody>
          <a:bodyPr wrap="square">
            <a:spAutoFit/>
          </a:bodyPr>
          <a:lstStyle/>
          <a:p>
            <a:r>
              <a:rPr lang="fr-FR" sz="2800" b="1" dirty="0" smtClean="0">
                <a:solidFill>
                  <a:srgbClr val="FF0000"/>
                </a:solidFill>
                <a:latin typeface="Book Antiqua" pitchFamily="18" charset="0"/>
              </a:rPr>
              <a:t>n=2 </a:t>
            </a:r>
            <a:r>
              <a:rPr lang="fr-FR" sz="2800" b="1" dirty="0" smtClean="0">
                <a:latin typeface="Book Antiqua" pitchFamily="18" charset="0"/>
              </a:rPr>
              <a:t>⇒ au maximum </a:t>
            </a:r>
            <a:r>
              <a:rPr lang="fr-FR" sz="2800" b="1" dirty="0" smtClean="0">
                <a:solidFill>
                  <a:srgbClr val="FF0000"/>
                </a:solidFill>
                <a:latin typeface="Book Antiqua" pitchFamily="18" charset="0"/>
              </a:rPr>
              <a:t>4</a:t>
            </a:r>
            <a:r>
              <a:rPr lang="fr-FR" sz="2800" b="1" dirty="0" smtClean="0">
                <a:latin typeface="Book Antiqua" pitchFamily="18" charset="0"/>
              </a:rPr>
              <a:t> isomères géométriques : </a:t>
            </a:r>
          </a:p>
          <a:p>
            <a:pPr algn="ctr"/>
            <a:r>
              <a:rPr lang="fr-FR" sz="2800" b="1" dirty="0" smtClean="0">
                <a:latin typeface="Book Antiqua" pitchFamily="18" charset="0"/>
              </a:rPr>
              <a:t>(Z,Z) ; (Z,E) ; (E,Z) ; (E,E)</a:t>
            </a:r>
            <a:endParaRPr lang="fr-FR" sz="2800" b="1" dirty="0">
              <a:latin typeface="Book Antiqu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0"/>
            <a:ext cx="9084063" cy="6879418"/>
          </a:xfrm>
          <a:prstGeom prst="rect">
            <a:avLst/>
          </a:prstGeom>
          <a:noFill/>
          <a:ln w="9525">
            <a:noFill/>
            <a:miter lim="800000"/>
            <a:headEnd/>
            <a:tailEnd/>
          </a:ln>
        </p:spPr>
      </p:pic>
      <p:sp>
        <p:nvSpPr>
          <p:cNvPr id="6" name="Rectangle 5"/>
          <p:cNvSpPr/>
          <p:nvPr/>
        </p:nvSpPr>
        <p:spPr>
          <a:xfrm>
            <a:off x="2555776" y="1484784"/>
            <a:ext cx="364202" cy="523220"/>
          </a:xfrm>
          <a:prstGeom prst="rect">
            <a:avLst/>
          </a:prstGeom>
        </p:spPr>
        <p:txBody>
          <a:bodyPr wrap="none">
            <a:spAutoFit/>
          </a:bodyPr>
          <a:lstStyle/>
          <a:p>
            <a:r>
              <a:rPr lang="fr-FR" sz="2800" b="1" dirty="0" smtClean="0">
                <a:latin typeface="Book Antiqua" pitchFamily="18" charset="0"/>
              </a:rPr>
              <a:t>4</a:t>
            </a:r>
            <a:endParaRPr lang="fr-FR" sz="2800" b="1" dirty="0">
              <a:latin typeface="Book Antiqua" pitchFamily="18" charset="0"/>
            </a:endParaRPr>
          </a:p>
        </p:txBody>
      </p:sp>
      <p:sp>
        <p:nvSpPr>
          <p:cNvPr id="7" name="Rectangle 6"/>
          <p:cNvSpPr/>
          <p:nvPr/>
        </p:nvSpPr>
        <p:spPr>
          <a:xfrm>
            <a:off x="1187624" y="836712"/>
            <a:ext cx="364202" cy="523220"/>
          </a:xfrm>
          <a:prstGeom prst="rect">
            <a:avLst/>
          </a:prstGeom>
        </p:spPr>
        <p:txBody>
          <a:bodyPr wrap="none">
            <a:spAutoFit/>
          </a:bodyPr>
          <a:lstStyle/>
          <a:p>
            <a:r>
              <a:rPr lang="fr-FR" sz="2800" b="1" dirty="0" smtClean="0">
                <a:latin typeface="Book Antiqua" pitchFamily="18" charset="0"/>
              </a:rPr>
              <a:t>2</a:t>
            </a:r>
            <a:endParaRPr lang="fr-FR" sz="2800" b="1" dirty="0">
              <a:latin typeface="Book Antiqu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3539430"/>
          </a:xfrm>
          <a:prstGeom prst="rect">
            <a:avLst/>
          </a:prstGeom>
        </p:spPr>
        <p:txBody>
          <a:bodyPr wrap="square">
            <a:spAutoFit/>
          </a:bodyPr>
          <a:lstStyle/>
          <a:p>
            <a:pPr algn="ctr"/>
            <a:r>
              <a:rPr lang="fr-FR" sz="3200" b="1" dirty="0" smtClean="0">
                <a:latin typeface="Book Antiqua" pitchFamily="18" charset="0"/>
              </a:rPr>
              <a:t>CH</a:t>
            </a:r>
            <a:r>
              <a:rPr lang="fr-FR" sz="3200" b="1" baseline="-25000" dirty="0" smtClean="0">
                <a:latin typeface="Book Antiqua" pitchFamily="18" charset="0"/>
              </a:rPr>
              <a:t>2</a:t>
            </a:r>
            <a:r>
              <a:rPr lang="fr-FR" sz="3200" b="1" dirty="0" smtClean="0">
                <a:latin typeface="Book Antiqua" pitchFamily="18" charset="0"/>
              </a:rPr>
              <a:t>=CH-CH=CHCH</a:t>
            </a:r>
            <a:r>
              <a:rPr lang="fr-FR" sz="3200" b="1" baseline="-25000" dirty="0" smtClean="0">
                <a:latin typeface="Book Antiqua" pitchFamily="18" charset="0"/>
              </a:rPr>
              <a:t>3</a:t>
            </a:r>
          </a:p>
          <a:p>
            <a:pPr algn="ctr"/>
            <a:endParaRPr lang="fr-FR" sz="3200" b="1" dirty="0" smtClean="0">
              <a:latin typeface="Book Antiqua" pitchFamily="18" charset="0"/>
            </a:endParaRPr>
          </a:p>
          <a:p>
            <a:pPr algn="ctr"/>
            <a:r>
              <a:rPr lang="fr-FR" sz="3200" b="1" dirty="0" smtClean="0">
                <a:latin typeface="Book Antiqua" pitchFamily="18" charset="0"/>
              </a:rPr>
              <a:t>n=2 ⇒ deux isomères géométriques</a:t>
            </a:r>
          </a:p>
          <a:p>
            <a:pPr algn="ctr"/>
            <a:endParaRPr lang="fr-FR" sz="3200" b="1" dirty="0" smtClean="0">
              <a:latin typeface="Book Antiqua" pitchFamily="18" charset="0"/>
            </a:endParaRPr>
          </a:p>
          <a:p>
            <a:pPr algn="ctr"/>
            <a:r>
              <a:rPr lang="fr-FR" sz="3200" dirty="0" smtClean="0">
                <a:latin typeface="Book Antiqua" pitchFamily="18" charset="0"/>
              </a:rPr>
              <a:t>Ce type d’isomérie se trouve aussi dans les</a:t>
            </a:r>
          </a:p>
          <a:p>
            <a:pPr algn="ctr"/>
            <a:r>
              <a:rPr lang="fr-FR" sz="3200" dirty="0" smtClean="0">
                <a:latin typeface="Book Antiqua" pitchFamily="18" charset="0"/>
              </a:rPr>
              <a:t>composés qui ont une </a:t>
            </a:r>
            <a:r>
              <a:rPr lang="fr-FR" sz="3200" b="1" dirty="0" smtClean="0">
                <a:latin typeface="Book Antiqua" pitchFamily="18" charset="0"/>
              </a:rPr>
              <a:t>double liaison C=N </a:t>
            </a:r>
          </a:p>
          <a:p>
            <a:pPr algn="ctr"/>
            <a:r>
              <a:rPr lang="fr-FR" sz="3200" b="1" dirty="0" smtClean="0">
                <a:latin typeface="Book Antiqua" pitchFamily="18" charset="0"/>
              </a:rPr>
              <a:t>(</a:t>
            </a:r>
            <a:r>
              <a:rPr lang="fr-FR" sz="3200" dirty="0" smtClean="0">
                <a:latin typeface="Book Antiqua" pitchFamily="18" charset="0"/>
              </a:rPr>
              <a:t>cas des </a:t>
            </a:r>
            <a:r>
              <a:rPr lang="fr-FR" sz="3200" b="1" dirty="0" smtClean="0">
                <a:latin typeface="Book Antiqua" pitchFamily="18" charset="0"/>
              </a:rPr>
              <a:t>oximes</a:t>
            </a:r>
            <a:r>
              <a:rPr lang="fr-FR" sz="3200" dirty="0" smtClean="0">
                <a:latin typeface="Book Antiqua" pitchFamily="18" charset="0"/>
              </a:rPr>
              <a:t> et</a:t>
            </a:r>
            <a:r>
              <a:rPr lang="fr-FR" sz="3200" b="1" dirty="0" smtClean="0">
                <a:latin typeface="Book Antiqua" pitchFamily="18" charset="0"/>
              </a:rPr>
              <a:t> d’</a:t>
            </a:r>
            <a:r>
              <a:rPr lang="fr-FR" sz="3200" b="1" dirty="0" err="1" smtClean="0">
                <a:latin typeface="Book Antiqua" pitchFamily="18" charset="0"/>
              </a:rPr>
              <a:t>hydrazones</a:t>
            </a:r>
            <a:r>
              <a:rPr lang="fr-FR" sz="3200" b="1" dirty="0" smtClean="0">
                <a:latin typeface="Book Antiqua" pitchFamily="18" charset="0"/>
              </a:rPr>
              <a:t>).</a:t>
            </a:r>
            <a:endParaRPr lang="fr-FR" sz="3200" b="1" dirty="0">
              <a:latin typeface="Book Antiqu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251520" y="3429000"/>
            <a:ext cx="3448050" cy="22383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860032" y="3645024"/>
            <a:ext cx="3467100" cy="19907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012160" y="5373216"/>
            <a:ext cx="838200" cy="409575"/>
          </a:xfrm>
          <a:prstGeom prst="rect">
            <a:avLst/>
          </a:prstGeom>
          <a:noFill/>
          <a:ln w="9525">
            <a:noFill/>
            <a:miter lim="800000"/>
            <a:headEnd/>
            <a:tailEnd/>
          </a:ln>
        </p:spPr>
      </p:pic>
      <p:sp>
        <p:nvSpPr>
          <p:cNvPr id="8" name="Rectangle 7"/>
          <p:cNvSpPr/>
          <p:nvPr/>
        </p:nvSpPr>
        <p:spPr>
          <a:xfrm>
            <a:off x="3563888" y="6165304"/>
            <a:ext cx="1512168" cy="523220"/>
          </a:xfrm>
          <a:prstGeom prst="rect">
            <a:avLst/>
          </a:prstGeom>
        </p:spPr>
        <p:txBody>
          <a:bodyPr wrap="square">
            <a:spAutoFit/>
          </a:bodyPr>
          <a:lstStyle/>
          <a:p>
            <a:r>
              <a:rPr lang="fr-FR" sz="2800" b="1" u="sng" dirty="0" smtClean="0">
                <a:latin typeface="Book Antiqua" pitchFamily="18" charset="0"/>
              </a:rPr>
              <a:t>Oximes</a:t>
            </a:r>
            <a:endParaRPr lang="fr-FR" sz="2800" u="sng" dirty="0"/>
          </a:p>
        </p:txBody>
      </p:sp>
      <p:sp>
        <p:nvSpPr>
          <p:cNvPr id="9" name="Rectangle 8"/>
          <p:cNvSpPr/>
          <p:nvPr/>
        </p:nvSpPr>
        <p:spPr>
          <a:xfrm>
            <a:off x="611560" y="6021288"/>
            <a:ext cx="1771639" cy="461665"/>
          </a:xfrm>
          <a:prstGeom prst="rect">
            <a:avLst/>
          </a:prstGeom>
        </p:spPr>
        <p:txBody>
          <a:bodyPr wrap="none">
            <a:spAutoFit/>
          </a:bodyPr>
          <a:lstStyle/>
          <a:p>
            <a:r>
              <a:rPr lang="fr-FR" sz="2400" b="1" dirty="0" smtClean="0">
                <a:latin typeface="Book Antiqua" pitchFamily="18" charset="0"/>
              </a:rPr>
              <a:t>‘’anti’’ ou E</a:t>
            </a:r>
            <a:endParaRPr lang="fr-FR" sz="2400" b="1" dirty="0">
              <a:latin typeface="Book Antiqua" pitchFamily="18" charset="0"/>
            </a:endParaRPr>
          </a:p>
        </p:txBody>
      </p:sp>
      <p:sp>
        <p:nvSpPr>
          <p:cNvPr id="10" name="Rectangle 9"/>
          <p:cNvSpPr/>
          <p:nvPr/>
        </p:nvSpPr>
        <p:spPr>
          <a:xfrm>
            <a:off x="6444208" y="6021288"/>
            <a:ext cx="1789272" cy="461665"/>
          </a:xfrm>
          <a:prstGeom prst="rect">
            <a:avLst/>
          </a:prstGeom>
        </p:spPr>
        <p:txBody>
          <a:bodyPr wrap="none">
            <a:spAutoFit/>
          </a:bodyPr>
          <a:lstStyle/>
          <a:p>
            <a:r>
              <a:rPr lang="fr-FR" sz="2400" b="1" dirty="0" smtClean="0">
                <a:latin typeface="Book Antiqua" pitchFamily="18" charset="0"/>
              </a:rPr>
              <a:t>‘’</a:t>
            </a:r>
            <a:r>
              <a:rPr lang="fr-FR" sz="2400" b="1" dirty="0" err="1" smtClean="0">
                <a:latin typeface="Book Antiqua" pitchFamily="18" charset="0"/>
              </a:rPr>
              <a:t>Syn</a:t>
            </a:r>
            <a:r>
              <a:rPr lang="fr-FR" sz="2400" b="1" dirty="0" smtClean="0">
                <a:latin typeface="Book Antiqua" pitchFamily="18" charset="0"/>
              </a:rPr>
              <a:t>’’ ou Z</a:t>
            </a:r>
            <a:endParaRPr lang="fr-FR" sz="2400" b="1" dirty="0">
              <a:latin typeface="Book Antiqua"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404664"/>
            <a:ext cx="1877437" cy="461665"/>
          </a:xfrm>
          <a:prstGeom prst="rect">
            <a:avLst/>
          </a:prstGeom>
        </p:spPr>
        <p:txBody>
          <a:bodyPr wrap="none">
            <a:spAutoFit/>
          </a:bodyPr>
          <a:lstStyle/>
          <a:p>
            <a:r>
              <a:rPr lang="fr-FR" sz="2400" b="1" u="sng" dirty="0" err="1" smtClean="0">
                <a:latin typeface="Book Antiqua" pitchFamily="18" charset="0"/>
              </a:rPr>
              <a:t>Hydrazones</a:t>
            </a:r>
            <a:endParaRPr lang="fr-FR" sz="2400" u="sng" dirty="0"/>
          </a:p>
        </p:txBody>
      </p:sp>
      <p:pic>
        <p:nvPicPr>
          <p:cNvPr id="7170" name="Picture 2"/>
          <p:cNvPicPr>
            <a:picLocks noChangeAspect="1" noChangeArrowheads="1"/>
          </p:cNvPicPr>
          <p:nvPr/>
        </p:nvPicPr>
        <p:blipFill>
          <a:blip r:embed="rId2" cstate="print"/>
          <a:srcRect/>
          <a:stretch>
            <a:fillRect/>
          </a:stretch>
        </p:blipFill>
        <p:spPr bwMode="auto">
          <a:xfrm>
            <a:off x="899592" y="836712"/>
            <a:ext cx="3400425" cy="20574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085531" y="836712"/>
            <a:ext cx="3590925" cy="1924050"/>
          </a:xfrm>
          <a:prstGeom prst="rect">
            <a:avLst/>
          </a:prstGeom>
          <a:noFill/>
          <a:ln w="9525">
            <a:noFill/>
            <a:miter lim="800000"/>
            <a:headEnd/>
            <a:tailEnd/>
          </a:ln>
        </p:spPr>
      </p:pic>
      <p:sp>
        <p:nvSpPr>
          <p:cNvPr id="7" name="Rectangle 6"/>
          <p:cNvSpPr/>
          <p:nvPr/>
        </p:nvSpPr>
        <p:spPr>
          <a:xfrm>
            <a:off x="1547664" y="3212976"/>
            <a:ext cx="1771639" cy="461665"/>
          </a:xfrm>
          <a:prstGeom prst="rect">
            <a:avLst/>
          </a:prstGeom>
        </p:spPr>
        <p:txBody>
          <a:bodyPr wrap="none">
            <a:spAutoFit/>
          </a:bodyPr>
          <a:lstStyle/>
          <a:p>
            <a:r>
              <a:rPr lang="fr-FR" sz="2400" b="1" dirty="0" smtClean="0">
                <a:latin typeface="Book Antiqua" pitchFamily="18" charset="0"/>
              </a:rPr>
              <a:t>‘’anti’’ ou E</a:t>
            </a:r>
            <a:endParaRPr lang="fr-FR" sz="2400" b="1" dirty="0">
              <a:latin typeface="Book Antiqua" pitchFamily="18" charset="0"/>
            </a:endParaRPr>
          </a:p>
        </p:txBody>
      </p:sp>
      <p:sp>
        <p:nvSpPr>
          <p:cNvPr id="8" name="Rectangle 7"/>
          <p:cNvSpPr/>
          <p:nvPr/>
        </p:nvSpPr>
        <p:spPr>
          <a:xfrm>
            <a:off x="6012160" y="3212976"/>
            <a:ext cx="1789272" cy="461665"/>
          </a:xfrm>
          <a:prstGeom prst="rect">
            <a:avLst/>
          </a:prstGeom>
        </p:spPr>
        <p:txBody>
          <a:bodyPr wrap="none">
            <a:spAutoFit/>
          </a:bodyPr>
          <a:lstStyle/>
          <a:p>
            <a:r>
              <a:rPr lang="fr-FR" sz="2400" b="1" dirty="0" smtClean="0">
                <a:latin typeface="Book Antiqua" pitchFamily="18" charset="0"/>
              </a:rPr>
              <a:t>‘’</a:t>
            </a:r>
            <a:r>
              <a:rPr lang="fr-FR" sz="2400" b="1" dirty="0" err="1" smtClean="0">
                <a:latin typeface="Book Antiqua" pitchFamily="18" charset="0"/>
              </a:rPr>
              <a:t>Syn</a:t>
            </a:r>
            <a:r>
              <a:rPr lang="fr-FR" sz="2400" b="1" dirty="0" smtClean="0">
                <a:latin typeface="Book Antiqua" pitchFamily="18" charset="0"/>
              </a:rPr>
              <a:t>’’ ou Z</a:t>
            </a:r>
            <a:endParaRPr lang="fr-FR" sz="2400" b="1" dirty="0">
              <a:latin typeface="Book Antiqua" pitchFamily="18" charset="0"/>
            </a:endParaRPr>
          </a:p>
        </p:txBody>
      </p:sp>
      <p:sp>
        <p:nvSpPr>
          <p:cNvPr id="9" name="Rectangle 8"/>
          <p:cNvSpPr/>
          <p:nvPr/>
        </p:nvSpPr>
        <p:spPr>
          <a:xfrm>
            <a:off x="0" y="4549676"/>
            <a:ext cx="9144000" cy="2246769"/>
          </a:xfrm>
          <a:prstGeom prst="rect">
            <a:avLst/>
          </a:prstGeom>
        </p:spPr>
        <p:txBody>
          <a:bodyPr wrap="square">
            <a:spAutoFit/>
          </a:bodyPr>
          <a:lstStyle/>
          <a:p>
            <a:r>
              <a:rPr lang="fr-FR" sz="2800" b="1" dirty="0" smtClean="0">
                <a:latin typeface="Book Antiqua" pitchFamily="18" charset="0"/>
              </a:rPr>
              <a:t>Dans ces deux cas le doublet libre de l’azote joue le rôle d’un substituant et il est toujours classé le dernier (CIP).</a:t>
            </a:r>
          </a:p>
          <a:p>
            <a:r>
              <a:rPr lang="fr-FR" sz="2800" b="1" dirty="0" smtClean="0">
                <a:latin typeface="Book Antiqua" pitchFamily="18" charset="0"/>
              </a:rPr>
              <a:t>Les isotopes sont classés selon leur masse atomique.</a:t>
            </a:r>
          </a:p>
          <a:p>
            <a:r>
              <a:rPr lang="fr-FR" sz="2800" b="1" dirty="0" smtClean="0">
                <a:latin typeface="Book Antiqua" pitchFamily="18" charset="0"/>
              </a:rPr>
              <a:t>Exemple : T tritium &gt;D deutérium &gt; H</a:t>
            </a:r>
            <a:endParaRPr lang="fr-FR" sz="2800" b="1" dirty="0">
              <a:latin typeface="Book Antiqua" pitchFamily="18" charset="0"/>
            </a:endParaRPr>
          </a:p>
        </p:txBody>
      </p:sp>
      <p:cxnSp>
        <p:nvCxnSpPr>
          <p:cNvPr id="11" name="Connecteur droit 10"/>
          <p:cNvCxnSpPr/>
          <p:nvPr/>
        </p:nvCxnSpPr>
        <p:spPr>
          <a:xfrm>
            <a:off x="0" y="4365104"/>
            <a:ext cx="9144000" cy="72008"/>
          </a:xfrm>
          <a:prstGeom prst="line">
            <a:avLst/>
          </a:prstGeom>
          <a:ln w="254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2°) Cas des cyclanes (</a:t>
            </a:r>
            <a:r>
              <a:rPr lang="fr-FR" b="1" dirty="0" err="1" smtClean="0"/>
              <a:t>cycloalcanes</a:t>
            </a:r>
            <a:r>
              <a:rPr lang="fr-FR" b="1" dirty="0" smtClean="0"/>
              <a:t>)</a:t>
            </a:r>
            <a:br>
              <a:rPr lang="fr-FR" b="1" dirty="0" smtClean="0"/>
            </a:br>
            <a:endParaRPr lang="fr-FR" dirty="0"/>
          </a:p>
        </p:txBody>
      </p:sp>
      <p:sp>
        <p:nvSpPr>
          <p:cNvPr id="3" name="Espace réservé du contenu 2"/>
          <p:cNvSpPr>
            <a:spLocks noGrp="1"/>
          </p:cNvSpPr>
          <p:nvPr>
            <p:ph idx="1"/>
          </p:nvPr>
        </p:nvSpPr>
        <p:spPr>
          <a:xfrm>
            <a:off x="457200" y="1340768"/>
            <a:ext cx="8435280" cy="4785395"/>
          </a:xfrm>
        </p:spPr>
        <p:txBody>
          <a:bodyPr>
            <a:normAutofit fontScale="92500" lnSpcReduction="10000"/>
          </a:bodyPr>
          <a:lstStyle/>
          <a:p>
            <a:r>
              <a:rPr lang="fr-FR" dirty="0" smtClean="0"/>
              <a:t>Dans un cycle </a:t>
            </a:r>
            <a:r>
              <a:rPr lang="fr-FR" dirty="0" err="1" smtClean="0"/>
              <a:t>disubstitué</a:t>
            </a:r>
            <a:r>
              <a:rPr lang="fr-FR" dirty="0" smtClean="0"/>
              <a:t>, où les deux </a:t>
            </a:r>
            <a:r>
              <a:rPr lang="fr-FR" dirty="0" err="1" smtClean="0"/>
              <a:t>substituants</a:t>
            </a:r>
            <a:r>
              <a:rPr lang="fr-FR" dirty="0" smtClean="0"/>
              <a:t> sont portés par deux carbones différents, la rigidité du cycle entraîne l’existence de </a:t>
            </a:r>
            <a:r>
              <a:rPr lang="fr-FR" b="1" u="sng" dirty="0" smtClean="0"/>
              <a:t>deux isomères </a:t>
            </a:r>
            <a:r>
              <a:rPr lang="fr-FR" dirty="0" smtClean="0">
                <a:solidFill>
                  <a:srgbClr val="FF0000"/>
                </a:solidFill>
              </a:rPr>
              <a:t>cis</a:t>
            </a:r>
            <a:r>
              <a:rPr lang="fr-FR" dirty="0" smtClean="0"/>
              <a:t> et</a:t>
            </a:r>
            <a:r>
              <a:rPr lang="fr-FR" dirty="0" smtClean="0">
                <a:solidFill>
                  <a:srgbClr val="FF0000"/>
                </a:solidFill>
              </a:rPr>
              <a:t> </a:t>
            </a:r>
            <a:r>
              <a:rPr lang="fr-FR" dirty="0" err="1" smtClean="0">
                <a:solidFill>
                  <a:srgbClr val="FF0000"/>
                </a:solidFill>
              </a:rPr>
              <a:t>trans</a:t>
            </a:r>
            <a:r>
              <a:rPr lang="fr-FR" dirty="0" smtClean="0"/>
              <a:t>.</a:t>
            </a:r>
          </a:p>
          <a:p>
            <a:endParaRPr lang="fr-FR" dirty="0" smtClean="0"/>
          </a:p>
          <a:p>
            <a:r>
              <a:rPr lang="fr-FR" dirty="0" smtClean="0"/>
              <a:t>Lorsque les </a:t>
            </a:r>
            <a:r>
              <a:rPr lang="fr-FR" dirty="0" err="1" smtClean="0"/>
              <a:t>substituants</a:t>
            </a:r>
            <a:r>
              <a:rPr lang="fr-FR" dirty="0" smtClean="0"/>
              <a:t> sont du </a:t>
            </a:r>
            <a:r>
              <a:rPr lang="fr-FR" b="1" u="sng" dirty="0" smtClean="0"/>
              <a:t>même côté </a:t>
            </a:r>
            <a:r>
              <a:rPr lang="fr-FR" dirty="0" smtClean="0"/>
              <a:t>du plan moyen du cycle l’isomère est ‘’</a:t>
            </a:r>
            <a:r>
              <a:rPr lang="fr-FR" dirty="0" smtClean="0">
                <a:solidFill>
                  <a:srgbClr val="FF0000"/>
                </a:solidFill>
              </a:rPr>
              <a:t>cis</a:t>
            </a:r>
            <a:r>
              <a:rPr lang="fr-FR" dirty="0" smtClean="0"/>
              <a:t>’’.</a:t>
            </a:r>
          </a:p>
          <a:p>
            <a:endParaRPr lang="fr-FR" dirty="0" smtClean="0"/>
          </a:p>
          <a:p>
            <a:r>
              <a:rPr lang="fr-FR" dirty="0" smtClean="0"/>
              <a:t>Lorsque les </a:t>
            </a:r>
            <a:r>
              <a:rPr lang="fr-FR" dirty="0" err="1" smtClean="0"/>
              <a:t>substituants</a:t>
            </a:r>
            <a:r>
              <a:rPr lang="fr-FR" dirty="0" smtClean="0"/>
              <a:t> sont </a:t>
            </a:r>
            <a:r>
              <a:rPr lang="fr-FR" u="sng" dirty="0" smtClean="0"/>
              <a:t>de part et d’autre </a:t>
            </a:r>
            <a:r>
              <a:rPr lang="fr-FR" dirty="0" smtClean="0"/>
              <a:t>du plan moyen du cycle, l’isomère est ‘’</a:t>
            </a:r>
            <a:r>
              <a:rPr lang="fr-FR" dirty="0" err="1" smtClean="0">
                <a:solidFill>
                  <a:srgbClr val="FF0000"/>
                </a:solidFill>
              </a:rPr>
              <a:t>trans</a:t>
            </a:r>
            <a:r>
              <a:rPr lang="fr-FR" dirty="0" smtClean="0"/>
              <a:t>’’.</a:t>
            </a: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27584" y="764704"/>
            <a:ext cx="7038975" cy="2066925"/>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745951" y="3645024"/>
            <a:ext cx="7210425" cy="2533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40916" y="860648"/>
            <a:ext cx="6271444"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64904"/>
            <a:ext cx="8229600" cy="1143000"/>
          </a:xfrm>
        </p:spPr>
        <p:txBody>
          <a:bodyPr>
            <a:normAutofit fontScale="90000"/>
          </a:bodyPr>
          <a:lstStyle/>
          <a:p>
            <a:r>
              <a:rPr lang="fr-FR" b="1" dirty="0" smtClean="0"/>
              <a:t>Isomérie optique</a:t>
            </a:r>
            <a:br>
              <a:rPr lang="fr-FR" b="1" dirty="0" smtClean="0"/>
            </a:b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35896" y="476672"/>
            <a:ext cx="1510350" cy="461665"/>
          </a:xfrm>
          <a:prstGeom prst="rect">
            <a:avLst/>
          </a:prstGeom>
        </p:spPr>
        <p:txBody>
          <a:bodyPr wrap="none">
            <a:spAutoFit/>
          </a:bodyPr>
          <a:lstStyle/>
          <a:p>
            <a:r>
              <a:rPr lang="fr-FR" sz="2400" b="1" dirty="0" smtClean="0">
                <a:latin typeface="Book Antiqua" pitchFamily="18" charset="0"/>
              </a:rPr>
              <a:t>Chiralité </a:t>
            </a:r>
            <a:endParaRPr lang="fr-FR" sz="2400" b="1" dirty="0">
              <a:latin typeface="Book Antiqua" pitchFamily="18" charset="0"/>
            </a:endParaRPr>
          </a:p>
        </p:txBody>
      </p:sp>
      <p:sp>
        <p:nvSpPr>
          <p:cNvPr id="7" name="Rectangle 6"/>
          <p:cNvSpPr/>
          <p:nvPr/>
        </p:nvSpPr>
        <p:spPr>
          <a:xfrm>
            <a:off x="2267744" y="2132856"/>
            <a:ext cx="4572000" cy="1569660"/>
          </a:xfrm>
          <a:prstGeom prst="rect">
            <a:avLst/>
          </a:prstGeom>
        </p:spPr>
        <p:txBody>
          <a:bodyPr>
            <a:spAutoFit/>
          </a:bodyPr>
          <a:lstStyle/>
          <a:p>
            <a:pPr algn="ctr"/>
            <a:r>
              <a:rPr lang="fr-FR" sz="2400" b="1" dirty="0" smtClean="0">
                <a:latin typeface="Book Antiqua" pitchFamily="18" charset="0"/>
              </a:rPr>
              <a:t>Non</a:t>
            </a:r>
          </a:p>
          <a:p>
            <a:pPr algn="ctr"/>
            <a:r>
              <a:rPr lang="fr-FR" sz="2400" b="1" dirty="0" smtClean="0">
                <a:latin typeface="Book Antiqua" pitchFamily="18" charset="0"/>
              </a:rPr>
              <a:t>superposition de l’objet et de son image par</a:t>
            </a:r>
          </a:p>
          <a:p>
            <a:pPr algn="ctr"/>
            <a:r>
              <a:rPr lang="fr-FR" sz="2400" b="1" dirty="0" smtClean="0">
                <a:latin typeface="Book Antiqua" pitchFamily="18" charset="0"/>
              </a:rPr>
              <a:t>rapport à un miroir plan</a:t>
            </a:r>
            <a:endParaRPr lang="fr-FR" sz="2400" b="1" dirty="0">
              <a:latin typeface="Book Antiqua" pitchFamily="18" charset="0"/>
            </a:endParaRPr>
          </a:p>
        </p:txBody>
      </p:sp>
      <p:sp>
        <p:nvSpPr>
          <p:cNvPr id="8" name="Rectangle 7"/>
          <p:cNvSpPr/>
          <p:nvPr/>
        </p:nvSpPr>
        <p:spPr>
          <a:xfrm>
            <a:off x="1475656" y="5229200"/>
            <a:ext cx="6120680" cy="1200329"/>
          </a:xfrm>
          <a:prstGeom prst="rect">
            <a:avLst/>
          </a:prstGeom>
        </p:spPr>
        <p:txBody>
          <a:bodyPr wrap="square">
            <a:spAutoFit/>
          </a:bodyPr>
          <a:lstStyle/>
          <a:p>
            <a:pPr algn="ctr"/>
            <a:r>
              <a:rPr lang="fr-FR" sz="2400" b="1" dirty="0" smtClean="0">
                <a:latin typeface="Book Antiqua" pitchFamily="18" charset="0"/>
              </a:rPr>
              <a:t>Une molécule est dite chirale</a:t>
            </a:r>
          </a:p>
          <a:p>
            <a:pPr algn="ctr"/>
            <a:r>
              <a:rPr lang="fr-FR" sz="2400" b="1" dirty="0" smtClean="0">
                <a:latin typeface="Book Antiqua" pitchFamily="18" charset="0"/>
              </a:rPr>
              <a:t> si elle n’est pas Superposable</a:t>
            </a:r>
          </a:p>
          <a:p>
            <a:pPr algn="ctr"/>
            <a:r>
              <a:rPr lang="fr-FR" sz="2400" b="1" dirty="0" smtClean="0">
                <a:latin typeface="Book Antiqua" pitchFamily="18" charset="0"/>
              </a:rPr>
              <a:t> à son image/à un miroir plan.</a:t>
            </a:r>
            <a:endParaRPr lang="fr-FR" sz="2400" b="1" dirty="0">
              <a:latin typeface="Book Antiqua" pitchFamily="18" charset="0"/>
            </a:endParaRPr>
          </a:p>
        </p:txBody>
      </p:sp>
      <p:sp>
        <p:nvSpPr>
          <p:cNvPr id="9" name="Flèche vers le bas 8"/>
          <p:cNvSpPr/>
          <p:nvPr/>
        </p:nvSpPr>
        <p:spPr>
          <a:xfrm>
            <a:off x="4211960" y="10527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4211960" y="37170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34551" y="332656"/>
            <a:ext cx="8241905" cy="61926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229600" cy="4525963"/>
          </a:xfrm>
        </p:spPr>
        <p:txBody>
          <a:bodyPr>
            <a:normAutofit fontScale="92500" lnSpcReduction="10000"/>
          </a:bodyPr>
          <a:lstStyle/>
          <a:p>
            <a:pPr>
              <a:buFont typeface="Wingdings" pitchFamily="2" charset="2"/>
              <a:buChar char="§"/>
            </a:pPr>
            <a:r>
              <a:rPr lang="fr-FR" dirty="0" smtClean="0"/>
              <a:t>Un carbone </a:t>
            </a:r>
            <a:r>
              <a:rPr lang="fr-FR" b="1" dirty="0" smtClean="0"/>
              <a:t>sp</a:t>
            </a:r>
            <a:r>
              <a:rPr lang="fr-FR" b="1" baseline="30000" dirty="0" smtClean="0">
                <a:solidFill>
                  <a:srgbClr val="FF0000"/>
                </a:solidFill>
              </a:rPr>
              <a:t>3</a:t>
            </a:r>
            <a:r>
              <a:rPr lang="fr-FR" dirty="0" smtClean="0"/>
              <a:t> est </a:t>
            </a:r>
            <a:r>
              <a:rPr lang="fr-FR" b="1" u="sng" dirty="0" smtClean="0"/>
              <a:t>asymétrique</a:t>
            </a:r>
            <a:r>
              <a:rPr lang="fr-FR" dirty="0" smtClean="0"/>
              <a:t> s’il possède</a:t>
            </a:r>
          </a:p>
          <a:p>
            <a:pPr>
              <a:buNone/>
            </a:pPr>
            <a:r>
              <a:rPr lang="fr-FR" dirty="0" smtClean="0"/>
              <a:t>quatre </a:t>
            </a:r>
            <a:r>
              <a:rPr lang="fr-FR" dirty="0" err="1" smtClean="0"/>
              <a:t>substituants</a:t>
            </a:r>
            <a:r>
              <a:rPr lang="fr-FR" dirty="0" smtClean="0"/>
              <a:t> </a:t>
            </a:r>
            <a:r>
              <a:rPr lang="fr-FR" u="sng" dirty="0" smtClean="0"/>
              <a:t>différents</a:t>
            </a:r>
            <a:r>
              <a:rPr lang="fr-FR" dirty="0" smtClean="0"/>
              <a:t>. </a:t>
            </a:r>
          </a:p>
          <a:p>
            <a:pPr>
              <a:buFont typeface="Wingdings" pitchFamily="2" charset="2"/>
              <a:buChar char="§"/>
            </a:pPr>
            <a:endParaRPr lang="fr-FR" dirty="0" smtClean="0"/>
          </a:p>
          <a:p>
            <a:pPr>
              <a:buFont typeface="Wingdings" pitchFamily="2" charset="2"/>
              <a:buChar char="§"/>
            </a:pPr>
            <a:r>
              <a:rPr lang="fr-FR" dirty="0" smtClean="0"/>
              <a:t>Il est noté </a:t>
            </a:r>
            <a:r>
              <a:rPr lang="fr-FR" b="1" dirty="0" smtClean="0"/>
              <a:t>C</a:t>
            </a:r>
            <a:r>
              <a:rPr lang="fr-FR" b="1" dirty="0" smtClean="0">
                <a:solidFill>
                  <a:srgbClr val="FF0000"/>
                </a:solidFill>
              </a:rPr>
              <a:t>*</a:t>
            </a:r>
            <a:r>
              <a:rPr lang="fr-FR" dirty="0" smtClean="0"/>
              <a:t>.</a:t>
            </a:r>
          </a:p>
          <a:p>
            <a:pPr>
              <a:buFont typeface="Wingdings" pitchFamily="2" charset="2"/>
              <a:buChar char="§"/>
            </a:pPr>
            <a:endParaRPr lang="fr-FR" dirty="0" smtClean="0"/>
          </a:p>
          <a:p>
            <a:pPr>
              <a:buFont typeface="Wingdings" pitchFamily="2" charset="2"/>
              <a:buChar char="§"/>
            </a:pPr>
            <a:r>
              <a:rPr lang="fr-FR" dirty="0" smtClean="0"/>
              <a:t>L’objet d’une molécule qui contient un C* n’est</a:t>
            </a:r>
          </a:p>
          <a:p>
            <a:pPr>
              <a:buNone/>
            </a:pPr>
            <a:r>
              <a:rPr lang="fr-FR" dirty="0" smtClean="0"/>
              <a:t>pas superposable à son image/ à un miroir. </a:t>
            </a:r>
          </a:p>
          <a:p>
            <a:pPr>
              <a:buNone/>
            </a:pPr>
            <a:r>
              <a:rPr lang="fr-FR" dirty="0" smtClean="0"/>
              <a:t>On dit qu’ils forment un couple d’énantiomères </a:t>
            </a:r>
            <a:r>
              <a:rPr lang="fr-FR" sz="2800" dirty="0" smtClean="0"/>
              <a:t>(ou isomères optiques ou inverses optiques).</a:t>
            </a:r>
          </a:p>
          <a:p>
            <a:pPr>
              <a:buNone/>
            </a:pPr>
            <a:endParaRPr lang="fr-FR" sz="2800" dirty="0" smtClean="0"/>
          </a:p>
        </p:txBody>
      </p:sp>
      <p:sp>
        <p:nvSpPr>
          <p:cNvPr id="4" name="Rectangle 3"/>
          <p:cNvSpPr/>
          <p:nvPr/>
        </p:nvSpPr>
        <p:spPr>
          <a:xfrm>
            <a:off x="2339752" y="332656"/>
            <a:ext cx="3645678" cy="523220"/>
          </a:xfrm>
          <a:prstGeom prst="rect">
            <a:avLst/>
          </a:prstGeom>
        </p:spPr>
        <p:txBody>
          <a:bodyPr wrap="none">
            <a:spAutoFit/>
          </a:bodyPr>
          <a:lstStyle/>
          <a:p>
            <a:r>
              <a:rPr lang="fr-FR" sz="2800" b="1" dirty="0" smtClean="0">
                <a:solidFill>
                  <a:srgbClr val="FF0000"/>
                </a:solidFill>
              </a:rPr>
              <a:t>*</a:t>
            </a:r>
            <a:r>
              <a:rPr lang="fr-FR" sz="2800" b="1" dirty="0" smtClean="0"/>
              <a:t> Carbone asymétrique</a:t>
            </a:r>
            <a:endParaRPr lang="fr-FR" sz="2800" dirty="0"/>
          </a:p>
        </p:txBody>
      </p:sp>
      <p:sp>
        <p:nvSpPr>
          <p:cNvPr id="5" name="Rectangle 4"/>
          <p:cNvSpPr/>
          <p:nvPr/>
        </p:nvSpPr>
        <p:spPr>
          <a:xfrm>
            <a:off x="0" y="5934670"/>
            <a:ext cx="9144000" cy="707886"/>
          </a:xfrm>
          <a:prstGeom prst="rect">
            <a:avLst/>
          </a:prstGeom>
          <a:solidFill>
            <a:srgbClr val="FFFF00"/>
          </a:solidFill>
        </p:spPr>
        <p:txBody>
          <a:bodyPr wrap="square">
            <a:spAutoFit/>
          </a:bodyPr>
          <a:lstStyle/>
          <a:p>
            <a:r>
              <a:rPr lang="fr-FR" sz="2000" dirty="0" smtClean="0"/>
              <a:t>Attention: La présence d’un carbone asymétrique dans un molécule ne rend</a:t>
            </a:r>
          </a:p>
          <a:p>
            <a:r>
              <a:rPr lang="fr-FR" sz="2000" dirty="0" smtClean="0"/>
              <a:t>pas nécessairement la molécule chirale:</a:t>
            </a:r>
            <a:endParaRPr lang="fr-F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395536" y="548680"/>
            <a:ext cx="8440797" cy="3982789"/>
          </a:xfrm>
          <a:prstGeom prst="rect">
            <a:avLst/>
          </a:prstGeom>
          <a:noFill/>
          <a:ln w="9525">
            <a:noFill/>
            <a:miter lim="800000"/>
            <a:headEnd/>
            <a:tailEnd/>
          </a:ln>
        </p:spPr>
      </p:pic>
      <p:sp>
        <p:nvSpPr>
          <p:cNvPr id="5" name="Rectangle 4"/>
          <p:cNvSpPr/>
          <p:nvPr/>
        </p:nvSpPr>
        <p:spPr>
          <a:xfrm>
            <a:off x="179512" y="5085184"/>
            <a:ext cx="8964488" cy="1200329"/>
          </a:xfrm>
          <a:prstGeom prst="rect">
            <a:avLst/>
          </a:prstGeom>
        </p:spPr>
        <p:txBody>
          <a:bodyPr wrap="square">
            <a:spAutoFit/>
          </a:bodyPr>
          <a:lstStyle/>
          <a:p>
            <a:r>
              <a:rPr lang="fr-FR" sz="2400" dirty="0" smtClean="0">
                <a:latin typeface="Book Antiqua" pitchFamily="18" charset="0"/>
              </a:rPr>
              <a:t>Deux énantiomères d’une molécule ont leurs </a:t>
            </a:r>
            <a:r>
              <a:rPr lang="fr-FR" sz="2400" u="sng" dirty="0" smtClean="0">
                <a:latin typeface="Book Antiqua" pitchFamily="18" charset="0"/>
              </a:rPr>
              <a:t>propriétés physiques et chimiques </a:t>
            </a:r>
            <a:r>
              <a:rPr lang="fr-FR" sz="2400" b="1" u="sng" dirty="0" smtClean="0">
                <a:latin typeface="Book Antiqua" pitchFamily="18" charset="0"/>
              </a:rPr>
              <a:t>identiques,</a:t>
            </a:r>
            <a:r>
              <a:rPr lang="fr-FR" sz="2400" u="sng" dirty="0" smtClean="0">
                <a:latin typeface="Book Antiqua" pitchFamily="18" charset="0"/>
              </a:rPr>
              <a:t> </a:t>
            </a:r>
            <a:r>
              <a:rPr lang="fr-FR" sz="2400" dirty="0" smtClean="0">
                <a:latin typeface="Book Antiqua" pitchFamily="18" charset="0"/>
              </a:rPr>
              <a:t>mais des </a:t>
            </a:r>
            <a:r>
              <a:rPr lang="fr-FR" sz="2400" b="1" dirty="0" smtClean="0">
                <a:latin typeface="Book Antiqua" pitchFamily="18" charset="0"/>
              </a:rPr>
              <a:t>activités inverses </a:t>
            </a:r>
            <a:r>
              <a:rPr lang="fr-FR" sz="2400" dirty="0" smtClean="0">
                <a:latin typeface="Book Antiqua" pitchFamily="18" charset="0"/>
              </a:rPr>
              <a:t>sur la </a:t>
            </a:r>
            <a:r>
              <a:rPr lang="fr-FR" sz="2400" b="1" dirty="0" smtClean="0">
                <a:latin typeface="Book Antiqua" pitchFamily="18" charset="0"/>
              </a:rPr>
              <a:t>lumière polarisée.</a:t>
            </a:r>
            <a:endParaRPr lang="fr-FR" sz="2400" b="1" dirty="0">
              <a:latin typeface="Book Antiqua"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827584" y="1052736"/>
            <a:ext cx="3442295" cy="277133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508104" y="1196752"/>
            <a:ext cx="2535907" cy="2481952"/>
          </a:xfrm>
          <a:prstGeom prst="rect">
            <a:avLst/>
          </a:prstGeom>
          <a:noFill/>
          <a:ln w="9525">
            <a:noFill/>
            <a:miter lim="800000"/>
            <a:headEnd/>
            <a:tailEnd/>
          </a:ln>
        </p:spPr>
      </p:pic>
      <p:sp>
        <p:nvSpPr>
          <p:cNvPr id="6" name="Rectangle 5"/>
          <p:cNvSpPr/>
          <p:nvPr/>
        </p:nvSpPr>
        <p:spPr>
          <a:xfrm>
            <a:off x="611560" y="4581128"/>
            <a:ext cx="8064896" cy="830997"/>
          </a:xfrm>
          <a:prstGeom prst="rect">
            <a:avLst/>
          </a:prstGeom>
        </p:spPr>
        <p:txBody>
          <a:bodyPr wrap="square">
            <a:spAutoFit/>
          </a:bodyPr>
          <a:lstStyle/>
          <a:p>
            <a:r>
              <a:rPr lang="fr-FR" sz="2400" dirty="0" smtClean="0">
                <a:latin typeface="Times New Roman" pitchFamily="18" charset="0"/>
                <a:cs typeface="Times New Roman" pitchFamily="18" charset="0"/>
              </a:rPr>
              <a:t>Ces deux composés ne sont pas chiraux, malgré la présence de </a:t>
            </a:r>
          </a:p>
          <a:p>
            <a:r>
              <a:rPr lang="fr-FR" sz="2400" dirty="0" smtClean="0">
                <a:latin typeface="Times New Roman" pitchFamily="18" charset="0"/>
                <a:cs typeface="Times New Roman" pitchFamily="18" charset="0"/>
              </a:rPr>
              <a:t>2 carbones asymétriques, car ils possèdent un plan de symétrie.</a:t>
            </a:r>
            <a:endParaRPr lang="fr-FR" sz="2400" dirty="0">
              <a:latin typeface="Times New Roman" pitchFamily="18" charset="0"/>
              <a:cs typeface="Times New Roman" pitchFamily="18" charset="0"/>
            </a:endParaRPr>
          </a:p>
        </p:txBody>
      </p:sp>
      <p:cxnSp>
        <p:nvCxnSpPr>
          <p:cNvPr id="8" name="Connecteur droit 7"/>
          <p:cNvCxnSpPr>
            <a:stCxn id="2051" idx="1"/>
            <a:endCxn id="2051" idx="3"/>
          </p:cNvCxnSpPr>
          <p:nvPr/>
        </p:nvCxnSpPr>
        <p:spPr>
          <a:xfrm>
            <a:off x="5508104" y="2437728"/>
            <a:ext cx="253590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2051" idx="1"/>
          </p:cNvCxnSpPr>
          <p:nvPr/>
        </p:nvCxnSpPr>
        <p:spPr>
          <a:xfrm flipV="1">
            <a:off x="5508104" y="1988840"/>
            <a:ext cx="288032" cy="4488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6012160" y="1196752"/>
            <a:ext cx="288032" cy="43204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059832" y="1700808"/>
            <a:ext cx="504056" cy="50405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555776" y="332656"/>
            <a:ext cx="0" cy="30243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555776" y="332656"/>
            <a:ext cx="648072" cy="6480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6234053">
            <a:off x="2296640" y="295735"/>
            <a:ext cx="662287" cy="5778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p:cNvSpPr/>
          <p:nvPr/>
        </p:nvSpPr>
        <p:spPr>
          <a:xfrm rot="1069224">
            <a:off x="5364620" y="2004310"/>
            <a:ext cx="662287" cy="5778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293096"/>
            <a:ext cx="8229600" cy="1143000"/>
          </a:xfrm>
        </p:spPr>
        <p:txBody>
          <a:bodyPr>
            <a:normAutofit/>
          </a:bodyPr>
          <a:lstStyle/>
          <a:p>
            <a:r>
              <a:rPr lang="fr-FR" sz="2400" dirty="0" smtClean="0">
                <a:latin typeface="Times New Roman" pitchFamily="18" charset="0"/>
                <a:cs typeface="Times New Roman" pitchFamily="18" charset="0"/>
              </a:rPr>
              <a:t>En revanche, certaines molécules peuvent être chirales, sans posséder de carbone asymétrique:</a:t>
            </a:r>
            <a:endParaRPr lang="fr-F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547664" y="44624"/>
            <a:ext cx="5794429" cy="237626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331640" y="2204864"/>
            <a:ext cx="6108779" cy="2122909"/>
          </a:xfrm>
          <a:prstGeom prst="rect">
            <a:avLst/>
          </a:prstGeom>
          <a:noFill/>
          <a:ln w="9525">
            <a:noFill/>
            <a:miter lim="800000"/>
            <a:headEnd/>
            <a:tailEnd/>
          </a:ln>
        </p:spPr>
      </p:pic>
      <p:sp>
        <p:nvSpPr>
          <p:cNvPr id="6" name="Rectangle 5"/>
          <p:cNvSpPr/>
          <p:nvPr/>
        </p:nvSpPr>
        <p:spPr>
          <a:xfrm>
            <a:off x="395536" y="5589240"/>
            <a:ext cx="8748464" cy="923330"/>
          </a:xfrm>
          <a:prstGeom prst="rect">
            <a:avLst/>
          </a:prstGeom>
        </p:spPr>
        <p:txBody>
          <a:bodyPr wrap="square">
            <a:spAutoFit/>
          </a:bodyPr>
          <a:lstStyle/>
          <a:p>
            <a:r>
              <a:rPr lang="fr-FR" b="1" dirty="0" smtClean="0">
                <a:latin typeface="Times New Roman" pitchFamily="18" charset="0"/>
                <a:cs typeface="Times New Roman" pitchFamily="18" charset="0"/>
              </a:rPr>
              <a:t>En conclusion, la chiralité est une </a:t>
            </a:r>
            <a:r>
              <a:rPr lang="fr-FR" b="1" i="1" dirty="0" smtClean="0">
                <a:solidFill>
                  <a:srgbClr val="FF0000"/>
                </a:solidFill>
                <a:latin typeface="Times New Roman" pitchFamily="18" charset="0"/>
                <a:cs typeface="Times New Roman" pitchFamily="18" charset="0"/>
              </a:rPr>
              <a:t>propriété globale de la molécule,</a:t>
            </a:r>
            <a:r>
              <a:rPr lang="fr-FR" b="1" i="1" dirty="0" smtClean="0">
                <a:latin typeface="Times New Roman" pitchFamily="18" charset="0"/>
                <a:cs typeface="Times New Roman" pitchFamily="18" charset="0"/>
              </a:rPr>
              <a:t> il ne faut pas</a:t>
            </a:r>
          </a:p>
          <a:p>
            <a:r>
              <a:rPr lang="fr-FR" b="1" dirty="0" smtClean="0">
                <a:latin typeface="Times New Roman" pitchFamily="18" charset="0"/>
                <a:cs typeface="Times New Roman" pitchFamily="18" charset="0"/>
              </a:rPr>
              <a:t>se focaliser sur la présence ou l’absence de carbone asymétrique,</a:t>
            </a:r>
          </a:p>
          <a:p>
            <a:r>
              <a:rPr lang="fr-FR" b="1" dirty="0" smtClean="0">
                <a:latin typeface="Times New Roman" pitchFamily="18" charset="0"/>
                <a:cs typeface="Times New Roman" pitchFamily="18" charset="0"/>
              </a:rPr>
              <a:t>même si la présence de ces derniers rend très souvent la molécule chirale.</a:t>
            </a:r>
            <a:endParaRPr lang="fr-FR" b="1"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est le nombre de carbone asymétrique?</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55576" y="1556792"/>
            <a:ext cx="3630513" cy="201510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16016" y="1628800"/>
            <a:ext cx="4109790" cy="1944216"/>
          </a:xfrm>
          <a:prstGeom prst="rect">
            <a:avLst/>
          </a:prstGeom>
          <a:noFill/>
          <a:ln w="9525">
            <a:noFill/>
            <a:miter lim="800000"/>
            <a:headEnd/>
            <a:tailEnd/>
          </a:ln>
        </p:spPr>
      </p:pic>
      <p:sp>
        <p:nvSpPr>
          <p:cNvPr id="6" name="Ellipse 5"/>
          <p:cNvSpPr/>
          <p:nvPr/>
        </p:nvSpPr>
        <p:spPr>
          <a:xfrm>
            <a:off x="2339752" y="1916832"/>
            <a:ext cx="576064"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7452320" y="2204864"/>
            <a:ext cx="360040" cy="43204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p:cNvPicPr>
            <a:picLocks noChangeAspect="1" noChangeArrowheads="1"/>
          </p:cNvPicPr>
          <p:nvPr/>
        </p:nvPicPr>
        <p:blipFill>
          <a:blip r:embed="rId4" cstate="print"/>
          <a:srcRect/>
          <a:stretch>
            <a:fillRect/>
          </a:stretch>
        </p:blipFill>
        <p:spPr bwMode="auto">
          <a:xfrm>
            <a:off x="755576" y="4077072"/>
            <a:ext cx="3600400" cy="1899786"/>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499992" y="4221088"/>
            <a:ext cx="4455007" cy="1656184"/>
          </a:xfrm>
          <a:prstGeom prst="rect">
            <a:avLst/>
          </a:prstGeom>
          <a:noFill/>
          <a:ln w="9525">
            <a:noFill/>
            <a:miter lim="800000"/>
            <a:headEnd/>
            <a:tailEnd/>
          </a:ln>
        </p:spPr>
      </p:pic>
      <p:sp>
        <p:nvSpPr>
          <p:cNvPr id="10" name="Ellipse 9"/>
          <p:cNvSpPr/>
          <p:nvPr/>
        </p:nvSpPr>
        <p:spPr>
          <a:xfrm>
            <a:off x="1835696" y="4293096"/>
            <a:ext cx="567680" cy="4907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740352" y="4581128"/>
            <a:ext cx="567680" cy="4907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2771800" y="4509120"/>
            <a:ext cx="567680" cy="4907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020272" y="4509120"/>
            <a:ext cx="567680" cy="4907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547664" y="1268760"/>
            <a:ext cx="630639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683568" y="332656"/>
            <a:ext cx="7511531" cy="5577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2420888"/>
            <a:ext cx="8640960" cy="2308324"/>
          </a:xfrm>
          <a:prstGeom prst="rect">
            <a:avLst/>
          </a:prstGeom>
        </p:spPr>
        <p:txBody>
          <a:bodyPr wrap="square">
            <a:spAutoFit/>
          </a:bodyPr>
          <a:lstStyle/>
          <a:p>
            <a:pPr>
              <a:buFont typeface="Wingdings" pitchFamily="2" charset="2"/>
              <a:buChar char="Ø"/>
            </a:pPr>
            <a:r>
              <a:rPr lang="fr-FR" sz="2400" dirty="0" smtClean="0"/>
              <a:t>Le squelette qui détermine une part importante des propriétés physiques et qui module la </a:t>
            </a:r>
            <a:r>
              <a:rPr lang="fr-FR" sz="2400" b="1" u="sng" dirty="0" smtClean="0"/>
              <a:t>réactivité.</a:t>
            </a:r>
          </a:p>
          <a:p>
            <a:pPr>
              <a:buFont typeface="Wingdings" pitchFamily="2" charset="2"/>
              <a:buChar char="Ø"/>
            </a:pPr>
            <a:endParaRPr lang="fr-FR" sz="2400" b="1" u="sng" dirty="0" smtClean="0"/>
          </a:p>
          <a:p>
            <a:pPr>
              <a:buFont typeface="Wingdings" pitchFamily="2" charset="2"/>
              <a:buChar char="Ø"/>
            </a:pPr>
            <a:endParaRPr lang="fr-FR" sz="2400" dirty="0" smtClean="0"/>
          </a:p>
          <a:p>
            <a:pPr>
              <a:buFont typeface="Wingdings" pitchFamily="2" charset="2"/>
              <a:buChar char="Ø"/>
            </a:pPr>
            <a:r>
              <a:rPr lang="fr-FR" sz="2400" dirty="0" smtClean="0"/>
              <a:t>Les fonctions qui sont essentiellement responsables de la </a:t>
            </a:r>
            <a:r>
              <a:rPr lang="fr-FR" sz="2400" b="1" u="sng" dirty="0" smtClean="0"/>
              <a:t>réactivité</a:t>
            </a:r>
            <a:r>
              <a:rPr lang="fr-FR" sz="2400" dirty="0" smtClean="0"/>
              <a:t>.</a:t>
            </a:r>
            <a:endParaRPr lang="fr-FR" sz="2400" dirty="0"/>
          </a:p>
        </p:txBody>
      </p:sp>
      <p:sp>
        <p:nvSpPr>
          <p:cNvPr id="9" name="Rectangle 8"/>
          <p:cNvSpPr/>
          <p:nvPr/>
        </p:nvSpPr>
        <p:spPr>
          <a:xfrm>
            <a:off x="2627784" y="476672"/>
            <a:ext cx="4032448" cy="461665"/>
          </a:xfrm>
          <a:prstGeom prst="rect">
            <a:avLst/>
          </a:prstGeom>
        </p:spPr>
        <p:txBody>
          <a:bodyPr wrap="square">
            <a:spAutoFit/>
          </a:bodyPr>
          <a:lstStyle/>
          <a:p>
            <a:r>
              <a:rPr lang="fr-FR" sz="2400" dirty="0" smtClean="0"/>
              <a:t>Représentation Topologique</a:t>
            </a:r>
            <a:endParaRPr lang="fr-FR"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8964488" cy="5576206"/>
          </a:xfrm>
          <a:prstGeom prst="rect">
            <a:avLst/>
          </a:prstGeom>
        </p:spPr>
        <p:txBody>
          <a:bodyPr wrap="square">
            <a:spAutoFit/>
          </a:bodyPr>
          <a:lstStyle/>
          <a:p>
            <a:pPr>
              <a:lnSpc>
                <a:spcPct val="150000"/>
              </a:lnSpc>
            </a:pPr>
            <a:r>
              <a:rPr lang="fr-FR" sz="2400" b="1" dirty="0" smtClean="0">
                <a:latin typeface="Book Antiqua" pitchFamily="18" charset="0"/>
              </a:rPr>
              <a:t>Lorsque la déviation du plan de polarisation de la lumière polarisée vers la droite ou (α est positif), l’énantiomère est </a:t>
            </a:r>
            <a:r>
              <a:rPr lang="fr-FR" sz="2400" b="1" dirty="0" smtClean="0">
                <a:solidFill>
                  <a:srgbClr val="FF0000"/>
                </a:solidFill>
                <a:latin typeface="Book Antiqua" pitchFamily="18" charset="0"/>
              </a:rPr>
              <a:t>dextrogyre</a:t>
            </a:r>
            <a:r>
              <a:rPr lang="fr-FR" sz="2400" b="1" dirty="0" smtClean="0">
                <a:latin typeface="Book Antiqua" pitchFamily="18" charset="0"/>
              </a:rPr>
              <a:t> ou (</a:t>
            </a:r>
            <a:r>
              <a:rPr lang="fr-FR" sz="2400" b="1" dirty="0" smtClean="0">
                <a:solidFill>
                  <a:srgbClr val="FF0000"/>
                </a:solidFill>
                <a:latin typeface="Book Antiqua" pitchFamily="18" charset="0"/>
              </a:rPr>
              <a:t>d</a:t>
            </a:r>
            <a:r>
              <a:rPr lang="fr-FR" sz="2400" b="1" dirty="0" smtClean="0">
                <a:latin typeface="Book Antiqua" pitchFamily="18" charset="0"/>
              </a:rPr>
              <a:t>)</a:t>
            </a:r>
            <a:r>
              <a:rPr lang="fr-FR" sz="2400" b="1" dirty="0" smtClean="0">
                <a:solidFill>
                  <a:srgbClr val="FF0000"/>
                </a:solidFill>
                <a:latin typeface="Book Antiqua" pitchFamily="18" charset="0"/>
              </a:rPr>
              <a:t> </a:t>
            </a:r>
            <a:r>
              <a:rPr lang="fr-FR" sz="2400" b="1" dirty="0" smtClean="0">
                <a:latin typeface="Book Antiqua" pitchFamily="18" charset="0"/>
              </a:rPr>
              <a:t>ou</a:t>
            </a:r>
            <a:r>
              <a:rPr lang="fr-FR" sz="2400" b="1" dirty="0" smtClean="0">
                <a:solidFill>
                  <a:srgbClr val="FF0000"/>
                </a:solidFill>
                <a:latin typeface="Book Antiqua" pitchFamily="18" charset="0"/>
              </a:rPr>
              <a:t> </a:t>
            </a:r>
            <a:r>
              <a:rPr lang="fr-FR" sz="2400" b="1" dirty="0" smtClean="0">
                <a:latin typeface="Book Antiqua" pitchFamily="18" charset="0"/>
              </a:rPr>
              <a:t>(</a:t>
            </a:r>
            <a:r>
              <a:rPr lang="fr-FR" sz="2400" b="1" dirty="0" smtClean="0">
                <a:solidFill>
                  <a:srgbClr val="FF0000"/>
                </a:solidFill>
                <a:latin typeface="Book Antiqua" pitchFamily="18" charset="0"/>
              </a:rPr>
              <a:t>+</a:t>
            </a:r>
            <a:r>
              <a:rPr lang="fr-FR" sz="2400" b="1" dirty="0" smtClean="0">
                <a:latin typeface="Book Antiqua" pitchFamily="18" charset="0"/>
              </a:rPr>
              <a:t>)</a:t>
            </a:r>
            <a:r>
              <a:rPr lang="fr-FR" sz="2400" b="1" dirty="0" smtClean="0">
                <a:solidFill>
                  <a:srgbClr val="FF0000"/>
                </a:solidFill>
                <a:latin typeface="Book Antiqua" pitchFamily="18" charset="0"/>
              </a:rPr>
              <a:t>.</a:t>
            </a:r>
          </a:p>
          <a:p>
            <a:pPr>
              <a:lnSpc>
                <a:spcPct val="150000"/>
              </a:lnSpc>
            </a:pPr>
            <a:endParaRPr lang="fr-FR" sz="2400" b="1" dirty="0" smtClean="0">
              <a:latin typeface="Book Antiqua" pitchFamily="18" charset="0"/>
            </a:endParaRPr>
          </a:p>
          <a:p>
            <a:pPr>
              <a:lnSpc>
                <a:spcPct val="150000"/>
              </a:lnSpc>
            </a:pPr>
            <a:r>
              <a:rPr lang="fr-FR" sz="2400" b="1" dirty="0" smtClean="0">
                <a:latin typeface="Book Antiqua" pitchFamily="18" charset="0"/>
              </a:rPr>
              <a:t>Dans le cas contraire, il est</a:t>
            </a:r>
            <a:r>
              <a:rPr lang="fr-FR" sz="2400" b="1" dirty="0" smtClean="0">
                <a:solidFill>
                  <a:srgbClr val="FF0000"/>
                </a:solidFill>
                <a:latin typeface="Book Antiqua" pitchFamily="18" charset="0"/>
              </a:rPr>
              <a:t> lévogyre </a:t>
            </a:r>
            <a:r>
              <a:rPr lang="fr-FR" sz="2400" b="1" dirty="0" smtClean="0">
                <a:latin typeface="Book Antiqua" pitchFamily="18" charset="0"/>
              </a:rPr>
              <a:t>ou (</a:t>
            </a:r>
            <a:r>
              <a:rPr lang="fr-FR" sz="2400" b="1" dirty="0" smtClean="0">
                <a:solidFill>
                  <a:srgbClr val="C00000"/>
                </a:solidFill>
                <a:latin typeface="Book Antiqua" pitchFamily="18" charset="0"/>
              </a:rPr>
              <a:t>l</a:t>
            </a:r>
            <a:r>
              <a:rPr lang="fr-FR" sz="2400" b="1" dirty="0" smtClean="0">
                <a:latin typeface="Book Antiqua" pitchFamily="18" charset="0"/>
              </a:rPr>
              <a:t>) ou (</a:t>
            </a:r>
            <a:r>
              <a:rPr lang="fr-FR" sz="2400" b="1" dirty="0" smtClean="0">
                <a:solidFill>
                  <a:srgbClr val="C00000"/>
                </a:solidFill>
                <a:latin typeface="Book Antiqua" pitchFamily="18" charset="0"/>
              </a:rPr>
              <a:t>-</a:t>
            </a:r>
            <a:r>
              <a:rPr lang="fr-FR" sz="2400" b="1" dirty="0" smtClean="0">
                <a:latin typeface="Book Antiqua" pitchFamily="18" charset="0"/>
              </a:rPr>
              <a:t>).</a:t>
            </a:r>
          </a:p>
          <a:p>
            <a:pPr>
              <a:lnSpc>
                <a:spcPct val="150000"/>
              </a:lnSpc>
            </a:pPr>
            <a:endParaRPr lang="fr-FR" sz="2400" b="1" dirty="0" smtClean="0">
              <a:latin typeface="Book Antiqua" pitchFamily="18" charset="0"/>
            </a:endParaRPr>
          </a:p>
          <a:p>
            <a:pPr>
              <a:lnSpc>
                <a:spcPct val="150000"/>
              </a:lnSpc>
            </a:pPr>
            <a:r>
              <a:rPr lang="fr-FR" sz="2400" b="1" dirty="0" smtClean="0">
                <a:latin typeface="Book Antiqua" pitchFamily="18" charset="0"/>
              </a:rPr>
              <a:t>Ainsi l’un des deux énantiomères d’une molécule va dévier la lumière polarisée dans un sens, tandis que l’autre énantiomère va la dévier en sens contraire de la même quantité, d’où</a:t>
            </a:r>
          </a:p>
          <a:p>
            <a:pPr>
              <a:lnSpc>
                <a:spcPct val="150000"/>
              </a:lnSpc>
            </a:pPr>
            <a:r>
              <a:rPr lang="fr-FR" sz="2400" b="1" dirty="0" smtClean="0">
                <a:latin typeface="Book Antiqua" pitchFamily="18" charset="0"/>
              </a:rPr>
              <a:t>leurs noms </a:t>
            </a:r>
            <a:r>
              <a:rPr lang="fr-FR" sz="2400" b="1" u="sng" dirty="0" smtClean="0">
                <a:solidFill>
                  <a:srgbClr val="FF0000"/>
                </a:solidFill>
                <a:latin typeface="Book Antiqua" pitchFamily="18" charset="0"/>
              </a:rPr>
              <a:t>isomères optiques</a:t>
            </a:r>
            <a:r>
              <a:rPr lang="fr-FR" sz="2400" b="1" dirty="0" smtClean="0">
                <a:latin typeface="Book Antiqua" pitchFamily="18" charset="0"/>
              </a:rPr>
              <a:t> ou </a:t>
            </a:r>
            <a:r>
              <a:rPr lang="fr-FR" sz="2400" b="1" u="sng" dirty="0" smtClean="0">
                <a:solidFill>
                  <a:srgbClr val="FF0000"/>
                </a:solidFill>
                <a:latin typeface="Book Antiqua" pitchFamily="18" charset="0"/>
              </a:rPr>
              <a:t>inverse optique</a:t>
            </a:r>
            <a:r>
              <a:rPr lang="fr-FR" sz="2400" b="1" dirty="0" smtClean="0">
                <a:latin typeface="Book Antiqua" pitchFamily="18" charset="0"/>
              </a:rPr>
              <a:t>.</a:t>
            </a:r>
            <a:endParaRPr lang="fr-FR" sz="2400" b="1" dirty="0">
              <a:latin typeface="Book Antiqua"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611560" y="836712"/>
            <a:ext cx="7343805" cy="5246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611560" y="476672"/>
            <a:ext cx="7396902" cy="5433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683568" y="764704"/>
            <a:ext cx="8048712" cy="528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idx="1"/>
          </p:nvPr>
        </p:nvPicPr>
        <p:blipFill>
          <a:blip r:embed="rId2" cstate="print"/>
          <a:srcRect/>
          <a:stretch>
            <a:fillRect/>
          </a:stretch>
        </p:blipFill>
        <p:spPr bwMode="auto">
          <a:xfrm>
            <a:off x="1510073" y="1340768"/>
            <a:ext cx="6474878" cy="4785395"/>
          </a:xfrm>
          <a:prstGeom prst="rect">
            <a:avLst/>
          </a:prstGeom>
          <a:noFill/>
          <a:ln w="9525">
            <a:noFill/>
            <a:miter lim="800000"/>
            <a:headEnd/>
            <a:tailEnd/>
          </a:ln>
        </p:spPr>
      </p:pic>
      <p:sp>
        <p:nvSpPr>
          <p:cNvPr id="7" name="Rectangle 6"/>
          <p:cNvSpPr/>
          <p:nvPr/>
        </p:nvSpPr>
        <p:spPr>
          <a:xfrm>
            <a:off x="2483768" y="332656"/>
            <a:ext cx="4924746" cy="584775"/>
          </a:xfrm>
          <a:prstGeom prst="rect">
            <a:avLst/>
          </a:prstGeom>
        </p:spPr>
        <p:txBody>
          <a:bodyPr wrap="none">
            <a:spAutoFit/>
          </a:bodyPr>
          <a:lstStyle/>
          <a:p>
            <a:r>
              <a:rPr lang="fr-FR" sz="3200" b="1" dirty="0" smtClean="0">
                <a:solidFill>
                  <a:srgbClr val="C00000"/>
                </a:solidFill>
                <a:latin typeface="Book Antiqua" pitchFamily="18" charset="0"/>
              </a:rPr>
              <a:t>Représentation de </a:t>
            </a:r>
            <a:r>
              <a:rPr lang="fr-FR" sz="3200" b="1" dirty="0" err="1" smtClean="0">
                <a:solidFill>
                  <a:srgbClr val="C00000"/>
                </a:solidFill>
                <a:latin typeface="Book Antiqua" pitchFamily="18" charset="0"/>
              </a:rPr>
              <a:t>Cram</a:t>
            </a:r>
            <a:r>
              <a:rPr lang="fr-FR" sz="3200" b="1" dirty="0" smtClean="0">
                <a:solidFill>
                  <a:srgbClr val="C00000"/>
                </a:solidFill>
                <a:latin typeface="Book Antiqua" pitchFamily="18" charset="0"/>
              </a:rPr>
              <a:t> </a:t>
            </a:r>
            <a:endParaRPr lang="fr-FR" sz="3200" dirty="0">
              <a:solidFill>
                <a:srgbClr val="C00000"/>
              </a:solidFill>
              <a:latin typeface="Book Antiqua" pitchFamily="18" charset="0"/>
            </a:endParaRPr>
          </a:p>
        </p:txBody>
      </p:sp>
      <p:sp>
        <p:nvSpPr>
          <p:cNvPr id="8" name="Rectangle 7"/>
          <p:cNvSpPr/>
          <p:nvPr/>
        </p:nvSpPr>
        <p:spPr>
          <a:xfrm>
            <a:off x="827584" y="1628800"/>
            <a:ext cx="784189" cy="523220"/>
          </a:xfrm>
          <a:prstGeom prst="rect">
            <a:avLst/>
          </a:prstGeom>
        </p:spPr>
        <p:txBody>
          <a:bodyPr wrap="none">
            <a:spAutoFit/>
          </a:bodyPr>
          <a:lstStyle/>
          <a:p>
            <a:r>
              <a:rPr lang="fr-FR" sz="2800" b="1" dirty="0" err="1" smtClean="0"/>
              <a:t>Oeil</a:t>
            </a:r>
            <a:endParaRPr lang="fr-FR"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971600" y="116632"/>
            <a:ext cx="3258247" cy="261338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16016" y="44624"/>
            <a:ext cx="3122487" cy="2664296"/>
          </a:xfrm>
          <a:prstGeom prst="rect">
            <a:avLst/>
          </a:prstGeom>
          <a:noFill/>
          <a:ln w="9525">
            <a:noFill/>
            <a:miter lim="800000"/>
            <a:headEnd/>
            <a:tailEnd/>
          </a:ln>
        </p:spPr>
      </p:pic>
      <p:sp>
        <p:nvSpPr>
          <p:cNvPr id="6" name="Rectangle 5"/>
          <p:cNvSpPr/>
          <p:nvPr/>
        </p:nvSpPr>
        <p:spPr>
          <a:xfrm>
            <a:off x="395536" y="2852936"/>
            <a:ext cx="8352928" cy="646331"/>
          </a:xfrm>
          <a:prstGeom prst="rect">
            <a:avLst/>
          </a:prstGeom>
        </p:spPr>
        <p:txBody>
          <a:bodyPr wrap="square">
            <a:spAutoFit/>
          </a:bodyPr>
          <a:lstStyle/>
          <a:p>
            <a:r>
              <a:rPr lang="fr-FR" b="1" dirty="0" smtClean="0">
                <a:latin typeface="Times New Roman" pitchFamily="18" charset="0"/>
                <a:cs typeface="Times New Roman" pitchFamily="18" charset="0"/>
              </a:rPr>
              <a:t>Le mélange à part </a:t>
            </a:r>
            <a:r>
              <a:rPr lang="fr-FR" b="1" dirty="0" smtClean="0">
                <a:solidFill>
                  <a:srgbClr val="FF0000"/>
                </a:solidFill>
                <a:latin typeface="Times New Roman" pitchFamily="18" charset="0"/>
                <a:cs typeface="Times New Roman" pitchFamily="18" charset="0"/>
              </a:rPr>
              <a:t>égales </a:t>
            </a:r>
            <a:r>
              <a:rPr lang="fr-FR" b="1" dirty="0" smtClean="0">
                <a:latin typeface="Times New Roman" pitchFamily="18" charset="0"/>
                <a:cs typeface="Times New Roman" pitchFamily="18" charset="0"/>
              </a:rPr>
              <a:t>(50% )de </a:t>
            </a:r>
            <a:r>
              <a:rPr lang="fr-FR" b="1" dirty="0" smtClean="0">
                <a:solidFill>
                  <a:srgbClr val="FF0000"/>
                </a:solidFill>
                <a:latin typeface="Times New Roman" pitchFamily="18" charset="0"/>
                <a:cs typeface="Times New Roman" pitchFamily="18" charset="0"/>
              </a:rPr>
              <a:t>deux énantiomères </a:t>
            </a:r>
            <a:r>
              <a:rPr lang="fr-FR" b="1" dirty="0" smtClean="0">
                <a:latin typeface="Times New Roman" pitchFamily="18" charset="0"/>
                <a:cs typeface="Times New Roman" pitchFamily="18" charset="0"/>
              </a:rPr>
              <a:t>est appelé un </a:t>
            </a:r>
            <a:r>
              <a:rPr lang="fr-FR" b="1" dirty="0" smtClean="0">
                <a:solidFill>
                  <a:srgbClr val="FF0000"/>
                </a:solidFill>
                <a:latin typeface="Times New Roman" pitchFamily="18" charset="0"/>
                <a:cs typeface="Times New Roman" pitchFamily="18" charset="0"/>
              </a:rPr>
              <a:t>racémique.</a:t>
            </a:r>
          </a:p>
          <a:p>
            <a:r>
              <a:rPr lang="fr-FR" b="1" dirty="0" smtClean="0">
                <a:latin typeface="Times New Roman" pitchFamily="18" charset="0"/>
                <a:cs typeface="Times New Roman" pitchFamily="18" charset="0"/>
              </a:rPr>
              <a:t>Il n’a </a:t>
            </a:r>
            <a:r>
              <a:rPr lang="fr-FR" b="1" u="sng" dirty="0" smtClean="0">
                <a:latin typeface="Times New Roman" pitchFamily="18" charset="0"/>
                <a:cs typeface="Times New Roman" pitchFamily="18" charset="0"/>
              </a:rPr>
              <a:t>aucun pouvoir </a:t>
            </a:r>
            <a:r>
              <a:rPr lang="fr-FR" b="1" dirty="0" smtClean="0">
                <a:latin typeface="Times New Roman" pitchFamily="18" charset="0"/>
                <a:cs typeface="Times New Roman" pitchFamily="18" charset="0"/>
              </a:rPr>
              <a:t>sur la lumière polarisée</a:t>
            </a:r>
            <a:endParaRPr lang="fr-FR" dirty="0">
              <a:latin typeface="Times New Roman" pitchFamily="18" charset="0"/>
              <a:cs typeface="Times New Roman" pitchFamily="18" charset="0"/>
            </a:endParaRPr>
          </a:p>
        </p:txBody>
      </p:sp>
      <p:sp>
        <p:nvSpPr>
          <p:cNvPr id="7" name="Rectangle 6"/>
          <p:cNvSpPr/>
          <p:nvPr/>
        </p:nvSpPr>
        <p:spPr>
          <a:xfrm>
            <a:off x="323528" y="3718679"/>
            <a:ext cx="8532440" cy="3139321"/>
          </a:xfrm>
          <a:prstGeom prst="rect">
            <a:avLst/>
          </a:prstGeom>
        </p:spPr>
        <p:txBody>
          <a:bodyPr wrap="square">
            <a:spAutoFit/>
          </a:bodyPr>
          <a:lstStyle/>
          <a:p>
            <a:r>
              <a:rPr lang="fr-FR" b="1" dirty="0" smtClean="0">
                <a:latin typeface="Times New Roman" pitchFamily="18" charset="0"/>
                <a:cs typeface="Times New Roman" pitchFamily="18" charset="0"/>
              </a:rPr>
              <a:t>Remarque: Deux énantiomères vont avoir exactement les </a:t>
            </a:r>
            <a:r>
              <a:rPr lang="fr-FR" b="1" u="sng" dirty="0" smtClean="0">
                <a:solidFill>
                  <a:srgbClr val="FF0000"/>
                </a:solidFill>
                <a:latin typeface="Times New Roman" pitchFamily="18" charset="0"/>
                <a:cs typeface="Times New Roman" pitchFamily="18" charset="0"/>
              </a:rPr>
              <a:t>mêmes propriétés chimique</a:t>
            </a:r>
          </a:p>
          <a:p>
            <a:r>
              <a:rPr lang="fr-FR" b="1" dirty="0" smtClean="0">
                <a:latin typeface="Times New Roman" pitchFamily="18" charset="0"/>
                <a:cs typeface="Times New Roman" pitchFamily="18" charset="0"/>
              </a:rPr>
              <a:t>Il est donc très difficile pour le chimiste de les distinguer, ou</a:t>
            </a:r>
          </a:p>
          <a:p>
            <a:r>
              <a:rPr lang="fr-FR" b="1" dirty="0" smtClean="0">
                <a:latin typeface="Times New Roman" pitchFamily="18" charset="0"/>
                <a:cs typeface="Times New Roman" pitchFamily="18" charset="0"/>
              </a:rPr>
              <a:t>bien d’en préparer un sélectivement </a:t>
            </a:r>
          </a:p>
          <a:p>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Par contre, deux énantiomères d’une molécule n’ont pas les mêmes propriétés physiologiques:</a:t>
            </a:r>
          </a:p>
          <a:p>
            <a:r>
              <a:rPr lang="fr-FR" b="1" dirty="0" smtClean="0">
                <a:latin typeface="Times New Roman" pitchFamily="18" charset="0"/>
                <a:cs typeface="Times New Roman" pitchFamily="18" charset="0"/>
              </a:rPr>
              <a:t>-Gout</a:t>
            </a:r>
          </a:p>
          <a:p>
            <a:r>
              <a:rPr lang="fr-FR" b="1" dirty="0" smtClean="0">
                <a:latin typeface="Times New Roman" pitchFamily="18" charset="0"/>
                <a:cs typeface="Times New Roman" pitchFamily="18" charset="0"/>
              </a:rPr>
              <a:t>-Odeur</a:t>
            </a:r>
          </a:p>
          <a:p>
            <a:r>
              <a:rPr lang="fr-FR" b="1" dirty="0" smtClean="0">
                <a:latin typeface="Times New Roman" pitchFamily="18" charset="0"/>
                <a:cs typeface="Times New Roman" pitchFamily="18" charset="0"/>
              </a:rPr>
              <a:t>-Action en tant que médicament</a:t>
            </a:r>
          </a:p>
          <a:p>
            <a:r>
              <a:rPr lang="fr-FR" b="1" dirty="0" smtClean="0">
                <a:latin typeface="Times New Roman" pitchFamily="18" charset="0"/>
                <a:cs typeface="Times New Roman" pitchFamily="18" charset="0"/>
              </a:rPr>
              <a:t>-Insecticide…….</a:t>
            </a:r>
          </a:p>
          <a:p>
            <a:endParaRPr lang="fr-FR"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77392" y="1628800"/>
            <a:ext cx="8571072" cy="3069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259632" y="1556792"/>
            <a:ext cx="6078763" cy="2517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755576" y="476672"/>
            <a:ext cx="7988904" cy="281823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23528" y="3501008"/>
            <a:ext cx="4834841" cy="2256259"/>
          </a:xfrm>
          <a:prstGeom prst="rect">
            <a:avLst/>
          </a:prstGeom>
          <a:noFill/>
          <a:ln w="9525">
            <a:noFill/>
            <a:miter lim="800000"/>
            <a:headEnd/>
            <a:tailEnd/>
          </a:ln>
        </p:spPr>
      </p:pic>
      <p:sp>
        <p:nvSpPr>
          <p:cNvPr id="6" name="Rectangle 5"/>
          <p:cNvSpPr/>
          <p:nvPr/>
        </p:nvSpPr>
        <p:spPr>
          <a:xfrm>
            <a:off x="5652120" y="2924944"/>
            <a:ext cx="3240360" cy="3139321"/>
          </a:xfrm>
          <a:prstGeom prst="rect">
            <a:avLst/>
          </a:prstGeom>
        </p:spPr>
        <p:txBody>
          <a:bodyPr wrap="square">
            <a:spAutoFit/>
          </a:bodyPr>
          <a:lstStyle/>
          <a:p>
            <a:r>
              <a:rPr lang="fr-FR" dirty="0" smtClean="0"/>
              <a:t>Thalidomide. Elle était prescrite aux femmes enceintes dans les années 60 et administrée sous forme de racémique. Son énantiomère est </a:t>
            </a:r>
            <a:r>
              <a:rPr lang="fr-FR" dirty="0" err="1" smtClean="0"/>
              <a:t>thératogène</a:t>
            </a:r>
            <a:r>
              <a:rPr lang="fr-FR" dirty="0" smtClean="0"/>
              <a:t> (responsable de malformations congénitales). Ce cas fait prendre conscience à l'industrie pharmaceutique de l'importance de l'utilisation de molécules </a:t>
            </a:r>
            <a:r>
              <a:rPr lang="fr-FR" dirty="0" err="1" smtClean="0"/>
              <a:t>énantiomériquement</a:t>
            </a:r>
            <a:r>
              <a:rPr lang="fr-FR" dirty="0" smtClean="0"/>
              <a:t> pures.</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0" y="1844824"/>
            <a:ext cx="3732237" cy="2000787"/>
          </a:xfrm>
          <a:prstGeom prst="rect">
            <a:avLst/>
          </a:prstGeom>
          <a:noFill/>
          <a:ln w="9525">
            <a:noFill/>
            <a:miter lim="800000"/>
            <a:headEnd/>
            <a:tailEnd/>
          </a:ln>
        </p:spPr>
      </p:pic>
      <p:sp>
        <p:nvSpPr>
          <p:cNvPr id="5" name="Rectangle 4"/>
          <p:cNvSpPr/>
          <p:nvPr/>
        </p:nvSpPr>
        <p:spPr>
          <a:xfrm>
            <a:off x="4139952" y="1772816"/>
            <a:ext cx="4572000" cy="923330"/>
          </a:xfrm>
          <a:prstGeom prst="rect">
            <a:avLst/>
          </a:prstGeom>
        </p:spPr>
        <p:txBody>
          <a:bodyPr>
            <a:spAutoFit/>
          </a:bodyPr>
          <a:lstStyle/>
          <a:p>
            <a:r>
              <a:rPr lang="fr-FR" dirty="0" err="1" smtClean="0"/>
              <a:t>Ethambutol</a:t>
            </a:r>
            <a:r>
              <a:rPr lang="fr-FR" dirty="0" smtClean="0"/>
              <a:t>: molécule chirale à axe de symétrie C2. C'est un </a:t>
            </a:r>
            <a:r>
              <a:rPr lang="fr-FR" dirty="0" err="1" smtClean="0"/>
              <a:t>tuberculostatique</a:t>
            </a:r>
            <a:r>
              <a:rPr lang="fr-FR" dirty="0" smtClean="0"/>
              <a:t>. </a:t>
            </a:r>
          </a:p>
          <a:p>
            <a:r>
              <a:rPr lang="fr-FR" dirty="0" smtClean="0"/>
              <a:t>Son énantiomère rend aveugle.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r>
              <a:rPr lang="fr-FR" dirty="0" smtClean="0"/>
              <a:t>Représentation tridimensionnelle</a:t>
            </a:r>
            <a:endParaRPr lang="fr-FR" dirty="0"/>
          </a:p>
        </p:txBody>
      </p:sp>
      <p:sp>
        <p:nvSpPr>
          <p:cNvPr id="3" name="Titre 1"/>
          <p:cNvSpPr txBox="1">
            <a:spLocks/>
          </p:cNvSpPr>
          <p:nvPr/>
        </p:nvSpPr>
        <p:spPr>
          <a:xfrm>
            <a:off x="683568" y="1916832"/>
            <a:ext cx="20162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Book Antiqua" pitchFamily="18" charset="0"/>
                <a:ea typeface="+mj-ea"/>
                <a:cs typeface="+mj-cs"/>
              </a:rPr>
              <a:t>de </a:t>
            </a:r>
            <a:r>
              <a:rPr kumimoji="0" lang="fr-FR" sz="3200" b="1" i="0" u="none" strike="noStrike" kern="1200" cap="none" spc="0" normalizeH="0" baseline="0" noProof="0" dirty="0" err="1" smtClean="0">
                <a:ln>
                  <a:noFill/>
                </a:ln>
                <a:solidFill>
                  <a:srgbClr val="FF0000"/>
                </a:solidFill>
                <a:effectLst/>
                <a:uLnTx/>
                <a:uFillTx/>
                <a:latin typeface="Book Antiqua" pitchFamily="18" charset="0"/>
                <a:ea typeface="+mj-ea"/>
                <a:cs typeface="+mj-cs"/>
              </a:rPr>
              <a:t>Cram</a:t>
            </a:r>
            <a:endParaRPr kumimoji="0" lang="fr-FR" sz="3200" b="1" i="0" u="none" strike="noStrike" kern="1200" cap="none" spc="0" normalizeH="0" baseline="0" noProof="0" dirty="0">
              <a:ln>
                <a:noFill/>
              </a:ln>
              <a:solidFill>
                <a:srgbClr val="FF0000"/>
              </a:solidFill>
              <a:effectLst/>
              <a:uLnTx/>
              <a:uFillTx/>
              <a:latin typeface="Book Antiqua" pitchFamily="18" charset="0"/>
              <a:ea typeface="+mj-ea"/>
              <a:cs typeface="+mj-cs"/>
            </a:endParaRPr>
          </a:p>
        </p:txBody>
      </p:sp>
      <p:sp>
        <p:nvSpPr>
          <p:cNvPr id="4" name="Rectangle 3"/>
          <p:cNvSpPr/>
          <p:nvPr/>
        </p:nvSpPr>
        <p:spPr>
          <a:xfrm>
            <a:off x="2483768" y="2708920"/>
            <a:ext cx="2451312" cy="584775"/>
          </a:xfrm>
          <a:prstGeom prst="rect">
            <a:avLst/>
          </a:prstGeom>
        </p:spPr>
        <p:txBody>
          <a:bodyPr wrap="none">
            <a:spAutoFit/>
          </a:bodyPr>
          <a:lstStyle/>
          <a:p>
            <a:r>
              <a:rPr lang="fr-FR" sz="3200" b="1" dirty="0" smtClean="0">
                <a:latin typeface="Book Antiqua" pitchFamily="18" charset="0"/>
              </a:rPr>
              <a:t>de </a:t>
            </a:r>
            <a:r>
              <a:rPr lang="fr-FR" sz="3200" b="1" dirty="0" smtClean="0">
                <a:solidFill>
                  <a:srgbClr val="FF0000"/>
                </a:solidFill>
                <a:latin typeface="Book Antiqua" pitchFamily="18" charset="0"/>
              </a:rPr>
              <a:t>Newman</a:t>
            </a:r>
            <a:endParaRPr lang="fr-FR" sz="3200" dirty="0"/>
          </a:p>
        </p:txBody>
      </p:sp>
      <p:sp>
        <p:nvSpPr>
          <p:cNvPr id="5" name="Rectangle 4"/>
          <p:cNvSpPr/>
          <p:nvPr/>
        </p:nvSpPr>
        <p:spPr>
          <a:xfrm>
            <a:off x="4932040" y="2276872"/>
            <a:ext cx="1997663" cy="584775"/>
          </a:xfrm>
          <a:prstGeom prst="rect">
            <a:avLst/>
          </a:prstGeom>
        </p:spPr>
        <p:txBody>
          <a:bodyPr wrap="square">
            <a:spAutoFit/>
          </a:bodyPr>
          <a:lstStyle/>
          <a:p>
            <a:r>
              <a:rPr lang="fr-FR" sz="3200" b="1" dirty="0" smtClean="0">
                <a:latin typeface="Times New Roman" pitchFamily="18" charset="0"/>
                <a:cs typeface="Times New Roman" pitchFamily="18" charset="0"/>
              </a:rPr>
              <a:t>de </a:t>
            </a:r>
            <a:r>
              <a:rPr lang="fr-FR" sz="3200" b="1" dirty="0" smtClean="0">
                <a:solidFill>
                  <a:srgbClr val="FF0000"/>
                </a:solidFill>
                <a:latin typeface="Times New Roman" pitchFamily="18" charset="0"/>
                <a:cs typeface="Times New Roman" pitchFamily="18" charset="0"/>
              </a:rPr>
              <a:t>Fischer</a:t>
            </a:r>
            <a:endParaRPr lang="fr-FR" sz="3200" dirty="0">
              <a:latin typeface="Times New Roman" pitchFamily="18" charset="0"/>
              <a:cs typeface="Times New Roman" pitchFamily="18" charset="0"/>
            </a:endParaRPr>
          </a:p>
        </p:txBody>
      </p:sp>
      <p:cxnSp>
        <p:nvCxnSpPr>
          <p:cNvPr id="7" name="Connecteur droit avec flèche 6"/>
          <p:cNvCxnSpPr/>
          <p:nvPr/>
        </p:nvCxnSpPr>
        <p:spPr>
          <a:xfrm>
            <a:off x="1763688" y="1484784"/>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563888" y="1412776"/>
            <a:ext cx="0" cy="12961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300192" y="1484784"/>
            <a:ext cx="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47656" y="2852936"/>
            <a:ext cx="3096344" cy="584775"/>
          </a:xfrm>
          <a:prstGeom prst="rect">
            <a:avLst/>
          </a:prstGeom>
        </p:spPr>
        <p:txBody>
          <a:bodyPr wrap="square">
            <a:spAutoFit/>
          </a:bodyPr>
          <a:lstStyle/>
          <a:p>
            <a:r>
              <a:rPr lang="fr-FR" sz="3200" b="1" dirty="0" smtClean="0">
                <a:latin typeface="Book Antiqua" pitchFamily="18" charset="0"/>
              </a:rPr>
              <a:t>en </a:t>
            </a:r>
            <a:r>
              <a:rPr lang="fr-FR" sz="3200" b="1" dirty="0" smtClean="0">
                <a:solidFill>
                  <a:srgbClr val="FF0000"/>
                </a:solidFill>
                <a:latin typeface="Book Antiqua" pitchFamily="18" charset="0"/>
              </a:rPr>
              <a:t>Perspective</a:t>
            </a:r>
            <a:endParaRPr lang="fr-FR" sz="3200" dirty="0"/>
          </a:p>
        </p:txBody>
      </p:sp>
      <p:cxnSp>
        <p:nvCxnSpPr>
          <p:cNvPr id="18" name="Connecteur droit avec flèche 17"/>
          <p:cNvCxnSpPr/>
          <p:nvPr/>
        </p:nvCxnSpPr>
        <p:spPr>
          <a:xfrm>
            <a:off x="7668344" y="1412776"/>
            <a:ext cx="0" cy="144016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597223" y="620688"/>
            <a:ext cx="8135043"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683568" y="476672"/>
            <a:ext cx="7802058" cy="579350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484326" y="1988840"/>
            <a:ext cx="8659674" cy="2088232"/>
          </a:xfrm>
          <a:prstGeom prst="rect">
            <a:avLst/>
          </a:prstGeom>
          <a:noFill/>
          <a:ln w="9525">
            <a:noFill/>
            <a:miter lim="800000"/>
            <a:headEnd/>
            <a:tailEnd/>
          </a:ln>
        </p:spPr>
      </p:pic>
      <p:sp>
        <p:nvSpPr>
          <p:cNvPr id="5" name="Rectangle 4"/>
          <p:cNvSpPr/>
          <p:nvPr/>
        </p:nvSpPr>
        <p:spPr>
          <a:xfrm>
            <a:off x="2195736" y="476672"/>
            <a:ext cx="4652236" cy="523220"/>
          </a:xfrm>
          <a:prstGeom prst="rect">
            <a:avLst/>
          </a:prstGeom>
        </p:spPr>
        <p:txBody>
          <a:bodyPr wrap="none">
            <a:spAutoFit/>
          </a:bodyPr>
          <a:lstStyle/>
          <a:p>
            <a:r>
              <a:rPr lang="fr-FR" sz="2800" b="1" dirty="0" smtClean="0">
                <a:solidFill>
                  <a:srgbClr val="C00000"/>
                </a:solidFill>
                <a:latin typeface="Book Antiqua" pitchFamily="18" charset="0"/>
              </a:rPr>
              <a:t>Passage de </a:t>
            </a:r>
            <a:r>
              <a:rPr lang="fr-FR" sz="2800" b="1" dirty="0" err="1" smtClean="0">
                <a:solidFill>
                  <a:srgbClr val="C00000"/>
                </a:solidFill>
                <a:latin typeface="Book Antiqua" pitchFamily="18" charset="0"/>
              </a:rPr>
              <a:t>Cram</a:t>
            </a:r>
            <a:r>
              <a:rPr lang="fr-FR" sz="2800" b="1" dirty="0" smtClean="0">
                <a:solidFill>
                  <a:srgbClr val="C00000"/>
                </a:solidFill>
                <a:latin typeface="Book Antiqua" pitchFamily="18" charset="0"/>
              </a:rPr>
              <a:t> à Fischer :</a:t>
            </a:r>
            <a:endParaRPr lang="fr-FR" sz="2800" b="1" dirty="0">
              <a:solidFill>
                <a:srgbClr val="C00000"/>
              </a:solidFill>
              <a:latin typeface="Book Antiqua" pitchFamily="18" charset="0"/>
            </a:endParaRPr>
          </a:p>
        </p:txBody>
      </p:sp>
      <p:sp>
        <p:nvSpPr>
          <p:cNvPr id="6" name="Rectangle 5"/>
          <p:cNvSpPr/>
          <p:nvPr/>
        </p:nvSpPr>
        <p:spPr>
          <a:xfrm>
            <a:off x="179512" y="4509120"/>
            <a:ext cx="8964488" cy="1938992"/>
          </a:xfrm>
          <a:prstGeom prst="rect">
            <a:avLst/>
          </a:prstGeom>
        </p:spPr>
        <p:txBody>
          <a:bodyPr wrap="square">
            <a:spAutoFit/>
          </a:bodyPr>
          <a:lstStyle/>
          <a:p>
            <a:r>
              <a:rPr lang="fr-FR" sz="2400" b="1" dirty="0" smtClean="0">
                <a:latin typeface="Book Antiqua" pitchFamily="18" charset="0"/>
              </a:rPr>
              <a:t>Remarque :</a:t>
            </a:r>
          </a:p>
          <a:p>
            <a:r>
              <a:rPr lang="fr-FR" sz="2400" dirty="0" smtClean="0">
                <a:latin typeface="Book Antiqua" pitchFamily="18" charset="0"/>
              </a:rPr>
              <a:t>On peut déterminer la configuration absolue sur la projection de Fischer :</a:t>
            </a:r>
          </a:p>
          <a:p>
            <a:r>
              <a:rPr lang="fr-FR" sz="2400" dirty="0" smtClean="0">
                <a:latin typeface="Book Antiqua" pitchFamily="18" charset="0"/>
              </a:rPr>
              <a:t>Si le substituant </a:t>
            </a:r>
            <a:r>
              <a:rPr lang="fr-FR" sz="2400" b="1" dirty="0" smtClean="0">
                <a:latin typeface="Book Antiqua" pitchFamily="18" charset="0"/>
              </a:rPr>
              <a:t>4 est placé sur la verticale </a:t>
            </a:r>
            <a:r>
              <a:rPr lang="fr-FR" sz="2400" dirty="0" smtClean="0">
                <a:latin typeface="Book Antiqua" pitchFamily="18" charset="0"/>
              </a:rPr>
              <a:t>on lit directement la séquence </a:t>
            </a:r>
            <a:r>
              <a:rPr lang="fr-FR" sz="2400" b="1" dirty="0" smtClean="0">
                <a:latin typeface="Book Antiqua" pitchFamily="18" charset="0"/>
              </a:rPr>
              <a:t>1→2→3 (vers </a:t>
            </a:r>
            <a:r>
              <a:rPr lang="fr-FR" sz="2400" dirty="0" smtClean="0">
                <a:latin typeface="Book Antiqua" pitchFamily="18" charset="0"/>
              </a:rPr>
              <a:t>la droite c’est R, vers la gauche c’est S).</a:t>
            </a:r>
            <a:endParaRPr lang="fr-FR" sz="2400" dirty="0">
              <a:latin typeface="Book Antiqua"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467544" y="476672"/>
            <a:ext cx="8389738" cy="616988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899592" y="764704"/>
            <a:ext cx="7889339" cy="557748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1187624" y="332656"/>
            <a:ext cx="6896100" cy="253365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1187624" y="3284984"/>
            <a:ext cx="6638925" cy="24193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80"/>
            <a:ext cx="9144000" cy="2554545"/>
          </a:xfrm>
          <a:prstGeom prst="rect">
            <a:avLst/>
          </a:prstGeom>
        </p:spPr>
        <p:txBody>
          <a:bodyPr wrap="square">
            <a:spAutoFit/>
          </a:bodyPr>
          <a:lstStyle/>
          <a:p>
            <a:r>
              <a:rPr lang="fr-FR" sz="3200" dirty="0" smtClean="0"/>
              <a:t>Deux carbones asymétriques C2* et C3*→ 4 </a:t>
            </a:r>
            <a:r>
              <a:rPr lang="fr-FR" sz="3200" dirty="0" err="1" smtClean="0"/>
              <a:t>stéréoisoméres</a:t>
            </a:r>
            <a:r>
              <a:rPr lang="fr-FR" sz="3200" dirty="0" smtClean="0"/>
              <a:t>.</a:t>
            </a:r>
          </a:p>
          <a:p>
            <a:r>
              <a:rPr lang="fr-FR" sz="3200" dirty="0" smtClean="0"/>
              <a:t>* Classement des 4 </a:t>
            </a:r>
            <a:r>
              <a:rPr lang="fr-FR" sz="3200" dirty="0" err="1" smtClean="0"/>
              <a:t>substituants</a:t>
            </a:r>
            <a:r>
              <a:rPr lang="fr-FR" sz="3200" dirty="0" smtClean="0"/>
              <a:t> de chaque C* (CIP)</a:t>
            </a:r>
          </a:p>
          <a:p>
            <a:r>
              <a:rPr lang="fr-FR" sz="3200" dirty="0" smtClean="0"/>
              <a:t>C2*: OH&gt;CO2H&gt;C3&gt;H</a:t>
            </a:r>
          </a:p>
          <a:p>
            <a:r>
              <a:rPr lang="fr-FR" sz="3200" dirty="0" smtClean="0"/>
              <a:t>C3*: OH&gt;COH&gt;C2&gt;H</a:t>
            </a:r>
            <a:endParaRPr lang="fr-FR" sz="3200" dirty="0"/>
          </a:p>
        </p:txBody>
      </p:sp>
      <p:sp>
        <p:nvSpPr>
          <p:cNvPr id="6" name="Rectangle 5"/>
          <p:cNvSpPr/>
          <p:nvPr/>
        </p:nvSpPr>
        <p:spPr>
          <a:xfrm>
            <a:off x="0" y="4437112"/>
            <a:ext cx="8964488" cy="1323439"/>
          </a:xfrm>
          <a:prstGeom prst="rect">
            <a:avLst/>
          </a:prstGeom>
        </p:spPr>
        <p:txBody>
          <a:bodyPr wrap="square">
            <a:spAutoFit/>
          </a:bodyPr>
          <a:lstStyle/>
          <a:p>
            <a:r>
              <a:rPr lang="fr-FR" sz="4000" dirty="0" smtClean="0"/>
              <a:t>Les 4 </a:t>
            </a:r>
            <a:r>
              <a:rPr lang="fr-FR" sz="4000" dirty="0" err="1" smtClean="0"/>
              <a:t>stéréoisoméres</a:t>
            </a:r>
            <a:r>
              <a:rPr lang="fr-FR" sz="4000" dirty="0" smtClean="0"/>
              <a:t> possibles sont :</a:t>
            </a:r>
          </a:p>
          <a:p>
            <a:r>
              <a:rPr lang="pt-BR" sz="4000" dirty="0" smtClean="0"/>
              <a:t>(2R, 3R); (2S, 3S);(2R, 3S);(2S, 3R).</a:t>
            </a:r>
            <a:endParaRPr lang="fr-FR"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584629" y="1412776"/>
            <a:ext cx="7875803" cy="3816424"/>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1331640" y="908720"/>
            <a:ext cx="6316812"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Book Antiqua" pitchFamily="18" charset="0"/>
              </a:rPr>
              <a:t>Représentation de </a:t>
            </a:r>
            <a:r>
              <a:rPr lang="fr-FR" sz="2400" b="1" dirty="0" err="1" smtClean="0">
                <a:solidFill>
                  <a:srgbClr val="FF0000"/>
                </a:solidFill>
                <a:latin typeface="Book Antiqua" pitchFamily="18" charset="0"/>
              </a:rPr>
              <a:t>Cram</a:t>
            </a:r>
            <a:endParaRPr lang="fr-FR" sz="2400" b="1" dirty="0">
              <a:solidFill>
                <a:srgbClr val="FF0000"/>
              </a:solidFill>
              <a:latin typeface="Book Antiqua" pitchFamily="18" charset="0"/>
            </a:endParaRPr>
          </a:p>
        </p:txBody>
      </p:sp>
      <p:sp>
        <p:nvSpPr>
          <p:cNvPr id="4" name="Rectangle 3"/>
          <p:cNvSpPr/>
          <p:nvPr/>
        </p:nvSpPr>
        <p:spPr>
          <a:xfrm>
            <a:off x="0" y="2276872"/>
            <a:ext cx="9144000" cy="2308324"/>
          </a:xfrm>
          <a:prstGeom prst="rect">
            <a:avLst/>
          </a:prstGeom>
        </p:spPr>
        <p:txBody>
          <a:bodyPr wrap="square">
            <a:spAutoFit/>
          </a:bodyPr>
          <a:lstStyle/>
          <a:p>
            <a:pPr algn="ctr">
              <a:lnSpc>
                <a:spcPct val="200000"/>
              </a:lnSpc>
            </a:pPr>
            <a:r>
              <a:rPr lang="fr-FR" sz="2400" dirty="0" smtClean="0">
                <a:latin typeface="Book Antiqua" pitchFamily="18" charset="0"/>
              </a:rPr>
              <a:t>Exprime fidèlement la </a:t>
            </a:r>
            <a:r>
              <a:rPr lang="fr-FR" sz="2400" b="1" u="sng" dirty="0" smtClean="0">
                <a:latin typeface="Book Antiqua" pitchFamily="18" charset="0"/>
              </a:rPr>
              <a:t>géométrie </a:t>
            </a:r>
            <a:r>
              <a:rPr lang="fr-FR" sz="2400" dirty="0" smtClean="0">
                <a:latin typeface="Book Antiqua" pitchFamily="18" charset="0"/>
              </a:rPr>
              <a:t>moléculaire ; </a:t>
            </a:r>
          </a:p>
          <a:p>
            <a:pPr algn="ctr">
              <a:lnSpc>
                <a:spcPct val="200000"/>
              </a:lnSpc>
            </a:pPr>
            <a:r>
              <a:rPr lang="fr-FR" sz="2400" dirty="0" smtClean="0">
                <a:latin typeface="Book Antiqua" pitchFamily="18" charset="0"/>
              </a:rPr>
              <a:t>elle fait en effet apparaître explicitement les atomes et </a:t>
            </a:r>
          </a:p>
          <a:p>
            <a:pPr algn="ctr">
              <a:lnSpc>
                <a:spcPct val="200000"/>
              </a:lnSpc>
            </a:pPr>
            <a:r>
              <a:rPr lang="fr-FR" sz="2400" dirty="0" smtClean="0">
                <a:latin typeface="Book Antiqua" pitchFamily="18" charset="0"/>
              </a:rPr>
              <a:t>les liaisons de la molécule en respectant les </a:t>
            </a:r>
            <a:r>
              <a:rPr lang="fr-FR" sz="2400" u="sng" dirty="0" smtClean="0">
                <a:latin typeface="Book Antiqua" pitchFamily="18" charset="0"/>
              </a:rPr>
              <a:t>angles des liaisons</a:t>
            </a:r>
            <a:endParaRPr lang="fr-FR" sz="2400" u="sng" dirty="0">
              <a:latin typeface="Book Antiqua"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686800" cy="2476872"/>
          </a:xfrm>
        </p:spPr>
        <p:txBody>
          <a:bodyPr>
            <a:normAutofit fontScale="92500"/>
          </a:bodyPr>
          <a:lstStyle/>
          <a:p>
            <a:r>
              <a:rPr lang="fr-FR" dirty="0" smtClean="0">
                <a:latin typeface="Book Antiqua" pitchFamily="18" charset="0"/>
              </a:rPr>
              <a:t>Deux </a:t>
            </a:r>
            <a:r>
              <a:rPr lang="fr-FR" u="sng" dirty="0" err="1" smtClean="0">
                <a:solidFill>
                  <a:srgbClr val="C00000"/>
                </a:solidFill>
                <a:latin typeface="Book Antiqua" pitchFamily="18" charset="0"/>
              </a:rPr>
              <a:t>diastéréoisomères</a:t>
            </a:r>
            <a:r>
              <a:rPr lang="fr-FR" dirty="0" smtClean="0">
                <a:latin typeface="Book Antiqua" pitchFamily="18" charset="0"/>
              </a:rPr>
              <a:t> ont des propriétés</a:t>
            </a:r>
          </a:p>
          <a:p>
            <a:pPr>
              <a:buNone/>
            </a:pPr>
            <a:r>
              <a:rPr lang="fr-FR" dirty="0" smtClean="0">
                <a:latin typeface="Book Antiqua" pitchFamily="18" charset="0"/>
              </a:rPr>
              <a:t>physiques et chimiques différentes.</a:t>
            </a:r>
          </a:p>
          <a:p>
            <a:pPr>
              <a:buNone/>
            </a:pPr>
            <a:endParaRPr lang="fr-FR" dirty="0" smtClean="0">
              <a:latin typeface="Book Antiqua" pitchFamily="18" charset="0"/>
            </a:endParaRPr>
          </a:p>
          <a:p>
            <a:pPr>
              <a:buNone/>
            </a:pPr>
            <a:r>
              <a:rPr lang="fr-FR" dirty="0" smtClean="0">
                <a:latin typeface="Book Antiqua" pitchFamily="18" charset="0"/>
              </a:rPr>
              <a:t> Leur mélange équimolaire est optiquement actif</a:t>
            </a:r>
            <a:endParaRPr lang="fr-FR" dirty="0">
              <a:latin typeface="Book Antiqua"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5508104" y="3140968"/>
            <a:ext cx="2962275" cy="28384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899592" y="3933056"/>
            <a:ext cx="4067175" cy="109537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a:off x="467544" y="332656"/>
            <a:ext cx="8064896" cy="6009531"/>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a:stretch>
            <a:fillRect/>
          </a:stretch>
        </p:blipFill>
        <p:spPr bwMode="auto">
          <a:xfrm>
            <a:off x="755576" y="620688"/>
            <a:ext cx="7645106" cy="572149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bwMode="auto">
          <a:xfrm>
            <a:off x="539552" y="404664"/>
            <a:ext cx="8234997" cy="6126163"/>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cstate="print"/>
          <a:srcRect/>
          <a:stretch>
            <a:fillRect/>
          </a:stretch>
        </p:blipFill>
        <p:spPr bwMode="auto">
          <a:xfrm>
            <a:off x="68526" y="188640"/>
            <a:ext cx="8823954" cy="652534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827584" y="476672"/>
            <a:ext cx="8061012" cy="593752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a:stretch>
            <a:fillRect/>
          </a:stretch>
        </p:blipFill>
        <p:spPr bwMode="auto">
          <a:xfrm>
            <a:off x="611560" y="260648"/>
            <a:ext cx="8206747" cy="6126163"/>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Quelques molécules en </a:t>
            </a:r>
            <a:r>
              <a:rPr lang="fr-FR" b="1" dirty="0" err="1" smtClean="0"/>
              <a:t>Cram</a:t>
            </a:r>
            <a:r>
              <a:rPr lang="fr-FR" b="1" dirty="0" smtClean="0"/>
              <a:t> pour les futurs médecins</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87624" y="2276872"/>
            <a:ext cx="2518767" cy="18663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23928" y="2348880"/>
            <a:ext cx="3304788" cy="172819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07704" y="4293096"/>
            <a:ext cx="5388693" cy="194421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404664"/>
            <a:ext cx="3672408" cy="461665"/>
          </a:xfrm>
          <a:prstGeom prst="rect">
            <a:avLst/>
          </a:prstGeom>
        </p:spPr>
        <p:txBody>
          <a:bodyPr wrap="square">
            <a:spAutoFit/>
          </a:bodyPr>
          <a:lstStyle/>
          <a:p>
            <a:r>
              <a:rPr lang="fr-FR" sz="2400" dirty="0" smtClean="0">
                <a:latin typeface="Book Antiqua" pitchFamily="18" charset="0"/>
              </a:rPr>
              <a:t>Exemple:  Ethanol</a:t>
            </a:r>
            <a:endParaRPr lang="fr-FR" sz="2400" dirty="0">
              <a:latin typeface="Book Antiqua"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0" y="1124744"/>
            <a:ext cx="2936025" cy="228087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347864" y="980728"/>
            <a:ext cx="2572055" cy="235367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256505" y="1124744"/>
            <a:ext cx="2887495" cy="2329408"/>
          </a:xfrm>
          <a:prstGeom prst="rect">
            <a:avLst/>
          </a:prstGeom>
          <a:noFill/>
          <a:ln w="9525">
            <a:noFill/>
            <a:miter lim="800000"/>
            <a:headEnd/>
            <a:tailEnd/>
          </a:ln>
        </p:spPr>
      </p:pic>
      <p:sp>
        <p:nvSpPr>
          <p:cNvPr id="9" name="Rectangle 8"/>
          <p:cNvSpPr/>
          <p:nvPr/>
        </p:nvSpPr>
        <p:spPr>
          <a:xfrm>
            <a:off x="323528" y="3933056"/>
            <a:ext cx="864096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Wingdings" pitchFamily="2" charset="2"/>
              <a:buChar char="q"/>
            </a:pPr>
            <a:r>
              <a:rPr lang="fr-FR" dirty="0" smtClean="0"/>
              <a:t>1- trait normal : liaison située dans le plan </a:t>
            </a:r>
          </a:p>
          <a:p>
            <a:pPr>
              <a:buFont typeface="Wingdings" pitchFamily="2" charset="2"/>
              <a:buChar char="q"/>
            </a:pPr>
            <a:endParaRPr lang="fr-FR" dirty="0" smtClean="0"/>
          </a:p>
          <a:p>
            <a:pPr>
              <a:buFont typeface="Wingdings" pitchFamily="2" charset="2"/>
              <a:buChar char="q"/>
            </a:pPr>
            <a:r>
              <a:rPr lang="fr-FR" dirty="0" smtClean="0"/>
              <a:t>2-trait allongé plein : liaison entre un atome situé dans le plan et un atome situé en avant de ce plan </a:t>
            </a:r>
          </a:p>
          <a:p>
            <a:pPr>
              <a:buFont typeface="Wingdings" pitchFamily="2" charset="2"/>
              <a:buChar char="q"/>
            </a:pPr>
            <a:endParaRPr lang="fr-FR" dirty="0" smtClean="0"/>
          </a:p>
          <a:p>
            <a:pPr>
              <a:buFont typeface="Wingdings" pitchFamily="2" charset="2"/>
              <a:buChar char="q"/>
            </a:pPr>
            <a:r>
              <a:rPr lang="fr-FR" dirty="0" smtClean="0"/>
              <a:t>3- Trait allongé hachuré : liaison entre un atome situé dans le plan et un atome situé en</a:t>
            </a:r>
          </a:p>
          <a:p>
            <a:r>
              <a:rPr lang="fr-FR" dirty="0" smtClean="0"/>
              <a:t>arrière de ce plan.</a:t>
            </a:r>
          </a:p>
          <a:p>
            <a:endParaRPr lang="fr-FR" dirty="0" smtClean="0"/>
          </a:p>
          <a:p>
            <a:r>
              <a:rPr lang="fr-FR" dirty="0" smtClean="0"/>
              <a:t> On place généralement la chaîne hydrocarbonée la plus longue dans le plan</a:t>
            </a:r>
          </a:p>
          <a:p>
            <a:r>
              <a:rPr lang="fr-FR" dirty="0" smtClean="0"/>
              <a:t>de la figure (représentation A).</a:t>
            </a:r>
            <a:endParaRPr lang="fr-FR" dirty="0"/>
          </a:p>
        </p:txBody>
      </p:sp>
      <p:sp>
        <p:nvSpPr>
          <p:cNvPr id="10" name="Rectangle 9"/>
          <p:cNvSpPr/>
          <p:nvPr/>
        </p:nvSpPr>
        <p:spPr>
          <a:xfrm>
            <a:off x="2051720" y="0"/>
            <a:ext cx="5171737" cy="461665"/>
          </a:xfrm>
          <a:prstGeom prst="rect">
            <a:avLst/>
          </a:prstGeom>
        </p:spPr>
        <p:txBody>
          <a:bodyPr wrap="none">
            <a:spAutoFit/>
          </a:bodyPr>
          <a:lstStyle/>
          <a:p>
            <a:r>
              <a:rPr lang="fr-FR" sz="2400" b="1" dirty="0" smtClean="0"/>
              <a:t>Principes de la représentation de </a:t>
            </a:r>
            <a:r>
              <a:rPr lang="fr-FR" sz="2400" b="1" dirty="0" err="1" smtClean="0">
                <a:solidFill>
                  <a:srgbClr val="FF0000"/>
                </a:solidFill>
              </a:rPr>
              <a:t>Cram</a:t>
            </a:r>
            <a:r>
              <a:rPr lang="fr-FR" sz="2400" b="1" dirty="0" smtClean="0">
                <a:solidFill>
                  <a:srgbClr val="FF0000"/>
                </a:solidFill>
              </a:rPr>
              <a:t> </a:t>
            </a:r>
            <a:endParaRPr lang="fr-FR"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2721</TotalTime>
  <Words>2608</Words>
  <Application>Microsoft Office PowerPoint</Application>
  <PresentationFormat>Affichage à l'écran (4:3)</PresentationFormat>
  <Paragraphs>349</Paragraphs>
  <Slides>87</Slides>
  <Notes>0</Notes>
  <HiddenSlides>0</HiddenSlides>
  <MMClips>0</MMClips>
  <ScaleCrop>false</ScaleCrop>
  <HeadingPairs>
    <vt:vector size="4" baseType="variant">
      <vt:variant>
        <vt:lpstr>Thème</vt:lpstr>
      </vt:variant>
      <vt:variant>
        <vt:i4>1</vt:i4>
      </vt:variant>
      <vt:variant>
        <vt:lpstr>Titres des diapositives</vt:lpstr>
      </vt:variant>
      <vt:variant>
        <vt:i4>87</vt:i4>
      </vt:variant>
    </vt:vector>
  </HeadingPairs>
  <TitlesOfParts>
    <vt:vector size="88" baseType="lpstr">
      <vt:lpstr>Thème Office</vt:lpstr>
      <vt:lpstr>Séance 1</vt:lpstr>
      <vt:lpstr>Chapitre 2</vt:lpstr>
      <vt:lpstr>Stéréochimie des molécules organiques </vt:lpstr>
      <vt:lpstr>1- Représentation des molécules</vt:lpstr>
      <vt:lpstr>Diapositive 5</vt:lpstr>
      <vt:lpstr>Diapositive 6</vt:lpstr>
      <vt:lpstr>Représentation tridimensionnelle</vt:lpstr>
      <vt:lpstr>Représentation de Cram</vt:lpstr>
      <vt:lpstr>Diapositive 9</vt:lpstr>
      <vt:lpstr>Principe de la représentation de Newman (Projection de Newman)</vt:lpstr>
      <vt:lpstr>Diapositive 11</vt:lpstr>
      <vt:lpstr>Diapositive 12</vt:lpstr>
      <vt:lpstr>Diapositive 13</vt:lpstr>
      <vt:lpstr>Diapositive 14</vt:lpstr>
      <vt:lpstr>Diapositive 15</vt:lpstr>
      <vt:lpstr>seance2</vt:lpstr>
      <vt:lpstr>Tautomérie</vt:lpstr>
      <vt:lpstr>II- Stéréochimie ou stéréo-isomérie.</vt:lpstr>
      <vt:lpstr>Diapositive 19</vt:lpstr>
      <vt:lpstr>Diapositive 20</vt:lpstr>
      <vt:lpstr>a-la molécule d’éthane</vt:lpstr>
      <vt:lpstr>Diapositive 22</vt:lpstr>
      <vt:lpstr>Diapositive 23</vt:lpstr>
      <vt:lpstr>b-molécule de n-butane</vt:lpstr>
      <vt:lpstr>Décalée</vt:lpstr>
      <vt:lpstr>Diapositive 26</vt:lpstr>
      <vt:lpstr>Diapositive 27</vt:lpstr>
      <vt:lpstr>Séance 3</vt:lpstr>
      <vt:lpstr>b- Etude des conformations des chaînes cycliques.</vt:lpstr>
      <vt:lpstr>Diapositive 30</vt:lpstr>
      <vt:lpstr>Représentation de Newman</vt:lpstr>
      <vt:lpstr>c- Cyclohexane monosustitué : Méthylcyclohexane. </vt:lpstr>
      <vt:lpstr>Diapositive 33</vt:lpstr>
      <vt:lpstr>Isomérie géométrique </vt:lpstr>
      <vt:lpstr>Diapositive 35</vt:lpstr>
      <vt:lpstr> Exemple : Le 1,2-dichloéthylène : ClHC=CHCl Les 2 isomères géométriques possibles sont :</vt:lpstr>
      <vt:lpstr>Diapositive 37</vt:lpstr>
      <vt:lpstr>Diapositive 38</vt:lpstr>
      <vt:lpstr>Diapositive 39</vt:lpstr>
      <vt:lpstr>Diapositive 40</vt:lpstr>
      <vt:lpstr>Diapositive 41</vt:lpstr>
      <vt:lpstr>Diapositive 42</vt:lpstr>
      <vt:lpstr>Dans le cas contraire, l’isomère est dit E  (de l’allemand ‘’Entgegen’’, opposé). </vt:lpstr>
      <vt:lpstr>Diapositive 44</vt:lpstr>
      <vt:lpstr>Diapositive 45</vt:lpstr>
      <vt:lpstr>Diapositive 46</vt:lpstr>
      <vt:lpstr>Diapositive 47</vt:lpstr>
      <vt:lpstr>2°) Cas des cyclanes (cycloalcanes) </vt:lpstr>
      <vt:lpstr>Diapositive 49</vt:lpstr>
      <vt:lpstr>Isomérie optique </vt:lpstr>
      <vt:lpstr>Diapositive 51</vt:lpstr>
      <vt:lpstr>Diapositive 52</vt:lpstr>
      <vt:lpstr>Diapositive 53</vt:lpstr>
      <vt:lpstr>Diapositive 54</vt:lpstr>
      <vt:lpstr>Diapositive 55</vt:lpstr>
      <vt:lpstr>En revanche, certaines molécules peuvent être chirales, sans posséder de carbone asymétrique:</vt:lpstr>
      <vt:lpstr>Quel est le nombre de carbone asymétrique?</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Quelques molécules en Cram pour les futurs médecins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dc:title>
  <dc:creator>hp</dc:creator>
  <cp:lastModifiedBy>PG SIR</cp:lastModifiedBy>
  <cp:revision>67</cp:revision>
  <dcterms:created xsi:type="dcterms:W3CDTF">2014-04-14T10:31:07Z</dcterms:created>
  <dcterms:modified xsi:type="dcterms:W3CDTF">2015-12-01T18:02:41Z</dcterms:modified>
</cp:coreProperties>
</file>