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2" r:id="rId3"/>
    <p:sldId id="256" r:id="rId4"/>
    <p:sldId id="261" r:id="rId5"/>
    <p:sldId id="263" r:id="rId6"/>
    <p:sldId id="267" r:id="rId7"/>
    <p:sldId id="264" r:id="rId8"/>
    <p:sldId id="268" r:id="rId9"/>
    <p:sldId id="269" r:id="rId10"/>
    <p:sldId id="270" r:id="rId11"/>
    <p:sldId id="272" r:id="rId12"/>
    <p:sldId id="266" r:id="rId13"/>
    <p:sldId id="271" r:id="rId14"/>
    <p:sldId id="273" r:id="rId15"/>
    <p:sldId id="275" r:id="rId16"/>
    <p:sldId id="277" r:id="rId17"/>
    <p:sldId id="278" r:id="rId18"/>
    <p:sldId id="279" r:id="rId19"/>
    <p:sldId id="280" r:id="rId20"/>
    <p:sldId id="281"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795" autoAdjust="0"/>
  </p:normalViewPr>
  <p:slideViewPr>
    <p:cSldViewPr>
      <p:cViewPr varScale="1">
        <p:scale>
          <a:sx n="46" d="100"/>
          <a:sy n="46" d="100"/>
        </p:scale>
        <p:origin x="1038"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2.wmf"/><Relationship Id="rId1" Type="http://schemas.openxmlformats.org/officeDocument/2006/relationships/image" Target="../media/image8.wmf"/><Relationship Id="rId4"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12.wmf"/><Relationship Id="rId4"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jj/11/aa</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jj/11/aa</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jj/11/aa</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jj/11/aa</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jj/11/aa</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jj/11/aa</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jj/11/aa</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jj/11/aa</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jj/11/aa</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jj/11/aa</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jj/11/aa</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jj/11/aa</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2.wmf"/><Relationship Id="rId5" Type="http://schemas.openxmlformats.org/officeDocument/2006/relationships/oleObject" Target="../embeddings/oleObject18.bin"/><Relationship Id="rId10" Type="http://schemas.openxmlformats.org/officeDocument/2006/relationships/image" Target="../media/image15.wmf"/><Relationship Id="rId4" Type="http://schemas.openxmlformats.org/officeDocument/2006/relationships/image" Target="../media/image8.wmf"/><Relationship Id="rId9"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8.wmf"/><Relationship Id="rId11" Type="http://schemas.openxmlformats.org/officeDocument/2006/relationships/oleObject" Target="../embeddings/oleObject25.bin"/><Relationship Id="rId5" Type="http://schemas.openxmlformats.org/officeDocument/2006/relationships/oleObject" Target="../embeddings/oleObject22.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27.bin"/><Relationship Id="rId4" Type="http://schemas.openxmlformats.org/officeDocument/2006/relationships/image" Target="../media/image21.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5.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8.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10.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14.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Cours 1</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nvGraphicFramePr>
        <p:xfrm>
          <a:off x="0" y="1628800"/>
          <a:ext cx="6264275" cy="1260475"/>
        </p:xfrm>
        <a:graphic>
          <a:graphicData uri="http://schemas.openxmlformats.org/presentationml/2006/ole">
            <mc:AlternateContent xmlns:mc="http://schemas.openxmlformats.org/markup-compatibility/2006">
              <mc:Choice xmlns:v="urn:schemas-microsoft-com:vml" Requires="v">
                <p:oleObj spid="_x0000_s27655" name="Équation" r:id="rId3" imgW="2654280" imgH="533160" progId="Equation.3">
                  <p:embed/>
                </p:oleObj>
              </mc:Choice>
              <mc:Fallback>
                <p:oleObj name="Équation" r:id="rId3" imgW="2654280" imgH="5331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28800"/>
                        <a:ext cx="6264275" cy="12604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1" name="Object 3"/>
          <p:cNvGraphicFramePr>
            <a:graphicFrameLocks noChangeAspect="1"/>
          </p:cNvGraphicFramePr>
          <p:nvPr/>
        </p:nvGraphicFramePr>
        <p:xfrm>
          <a:off x="0" y="4365104"/>
          <a:ext cx="6022975" cy="1223963"/>
        </p:xfrm>
        <a:graphic>
          <a:graphicData uri="http://schemas.openxmlformats.org/presentationml/2006/ole">
            <mc:AlternateContent xmlns:mc="http://schemas.openxmlformats.org/markup-compatibility/2006">
              <mc:Choice xmlns:v="urn:schemas-microsoft-com:vml" Requires="v">
                <p:oleObj spid="_x0000_s27656" name="Équation" r:id="rId5" imgW="2819160" imgH="558720" progId="Equation.3">
                  <p:embed/>
                </p:oleObj>
              </mc:Choice>
              <mc:Fallback>
                <p:oleObj name="Équation" r:id="rId5" imgW="2819160" imgH="55872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365104"/>
                        <a:ext cx="6022975" cy="122396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2" name="Object 4"/>
          <p:cNvGraphicFramePr>
            <a:graphicFrameLocks noChangeAspect="1"/>
          </p:cNvGraphicFramePr>
          <p:nvPr/>
        </p:nvGraphicFramePr>
        <p:xfrm>
          <a:off x="0" y="476672"/>
          <a:ext cx="5473700" cy="830262"/>
        </p:xfrm>
        <a:graphic>
          <a:graphicData uri="http://schemas.openxmlformats.org/presentationml/2006/ole">
            <mc:AlternateContent xmlns:mc="http://schemas.openxmlformats.org/markup-compatibility/2006">
              <mc:Choice xmlns:v="urn:schemas-microsoft-com:vml" Requires="v">
                <p:oleObj spid="_x0000_s27657" name="Équation" r:id="rId7" imgW="2057400" imgH="355320" progId="Equation.3">
                  <p:embed/>
                </p:oleObj>
              </mc:Choice>
              <mc:Fallback>
                <p:oleObj name="Équation" r:id="rId7" imgW="2057400" imgH="35532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76672"/>
                        <a:ext cx="5473700" cy="830262"/>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4" name="Object 6"/>
          <p:cNvGraphicFramePr>
            <a:graphicFrameLocks noChangeAspect="1"/>
          </p:cNvGraphicFramePr>
          <p:nvPr/>
        </p:nvGraphicFramePr>
        <p:xfrm>
          <a:off x="0" y="3573016"/>
          <a:ext cx="9144000" cy="360362"/>
        </p:xfrm>
        <a:graphic>
          <a:graphicData uri="http://schemas.openxmlformats.org/presentationml/2006/ole">
            <mc:AlternateContent xmlns:mc="http://schemas.openxmlformats.org/markup-compatibility/2006">
              <mc:Choice xmlns:v="urn:schemas-microsoft-com:vml" Requires="v">
                <p:oleObj spid="_x0000_s27658" name="Équation" r:id="rId9" imgW="4317840" imgH="164880" progId="Equation.3">
                  <p:embed/>
                </p:oleObj>
              </mc:Choice>
              <mc:Fallback>
                <p:oleObj name="Équation" r:id="rId9" imgW="4317840" imgH="16488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3573016"/>
                        <a:ext cx="914400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9" name="Connecteur droit 8"/>
          <p:cNvCxnSpPr/>
          <p:nvPr/>
        </p:nvCxnSpPr>
        <p:spPr>
          <a:xfrm>
            <a:off x="0" y="3212976"/>
            <a:ext cx="9144000" cy="0"/>
          </a:xfrm>
          <a:prstGeom prst="line">
            <a:avLst/>
          </a:prstGeom>
          <a:ln w="25400">
            <a:solidFill>
              <a:srgbClr val="C0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nvGraphicFramePr>
        <p:xfrm>
          <a:off x="215329" y="1196752"/>
          <a:ext cx="4284663" cy="1231900"/>
        </p:xfrm>
        <a:graphic>
          <a:graphicData uri="http://schemas.openxmlformats.org/presentationml/2006/ole">
            <mc:AlternateContent xmlns:mc="http://schemas.openxmlformats.org/markup-compatibility/2006">
              <mc:Choice xmlns:v="urn:schemas-microsoft-com:vml" Requires="v">
                <p:oleObj spid="_x0000_s28685" name="Équation" r:id="rId3" imgW="1815840" imgH="520560" progId="Equation.3">
                  <p:embed/>
                </p:oleObj>
              </mc:Choice>
              <mc:Fallback>
                <p:oleObj name="Équation" r:id="rId3" imgW="1815840" imgH="520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29" y="1196752"/>
                        <a:ext cx="4284663"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2" name="Object 4"/>
          <p:cNvGraphicFramePr>
            <a:graphicFrameLocks noChangeAspect="1"/>
          </p:cNvGraphicFramePr>
          <p:nvPr/>
        </p:nvGraphicFramePr>
        <p:xfrm>
          <a:off x="130175" y="188913"/>
          <a:ext cx="6353175" cy="830262"/>
        </p:xfrm>
        <a:graphic>
          <a:graphicData uri="http://schemas.openxmlformats.org/presentationml/2006/ole">
            <mc:AlternateContent xmlns:mc="http://schemas.openxmlformats.org/markup-compatibility/2006">
              <mc:Choice xmlns:v="urn:schemas-microsoft-com:vml" Requires="v">
                <p:oleObj spid="_x0000_s28686" name="Équation" r:id="rId5" imgW="2387520" imgH="355320" progId="Equation.3">
                  <p:embed/>
                </p:oleObj>
              </mc:Choice>
              <mc:Fallback>
                <p:oleObj name="Équation" r:id="rId5" imgW="2387520" imgH="35532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175" y="188913"/>
                        <a:ext cx="6353175"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9" name="Object 7"/>
          <p:cNvGraphicFramePr>
            <a:graphicFrameLocks noChangeAspect="1"/>
          </p:cNvGraphicFramePr>
          <p:nvPr/>
        </p:nvGraphicFramePr>
        <p:xfrm>
          <a:off x="317078" y="3068960"/>
          <a:ext cx="7207250" cy="415925"/>
        </p:xfrm>
        <a:graphic>
          <a:graphicData uri="http://schemas.openxmlformats.org/presentationml/2006/ole">
            <mc:AlternateContent xmlns:mc="http://schemas.openxmlformats.org/markup-compatibility/2006">
              <mc:Choice xmlns:v="urn:schemas-microsoft-com:vml" Requires="v">
                <p:oleObj spid="_x0000_s28687" name="Équation" r:id="rId7" imgW="3403440" imgH="190440" progId="Equation.3">
                  <p:embed/>
                </p:oleObj>
              </mc:Choice>
              <mc:Fallback>
                <p:oleObj name="Équation" r:id="rId7" imgW="3403440" imgH="19044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7078" y="3068960"/>
                        <a:ext cx="720725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83" name="Object 11"/>
          <p:cNvGraphicFramePr>
            <a:graphicFrameLocks noChangeAspect="1"/>
          </p:cNvGraphicFramePr>
          <p:nvPr/>
        </p:nvGraphicFramePr>
        <p:xfrm>
          <a:off x="357634" y="5373216"/>
          <a:ext cx="4070350" cy="779462"/>
        </p:xfrm>
        <a:graphic>
          <a:graphicData uri="http://schemas.openxmlformats.org/presentationml/2006/ole">
            <mc:AlternateContent xmlns:mc="http://schemas.openxmlformats.org/markup-compatibility/2006">
              <mc:Choice xmlns:v="urn:schemas-microsoft-com:vml" Requires="v">
                <p:oleObj spid="_x0000_s28688" name="Équation" r:id="rId9" imgW="1904760" imgH="355320" progId="Equation.3">
                  <p:embed/>
                </p:oleObj>
              </mc:Choice>
              <mc:Fallback>
                <p:oleObj name="Équation" r:id="rId9" imgW="1904760" imgH="355320" progId="Equation.3">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7634" y="5373216"/>
                        <a:ext cx="407035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84" name="Object 12"/>
          <p:cNvGraphicFramePr>
            <a:graphicFrameLocks noChangeAspect="1"/>
          </p:cNvGraphicFramePr>
          <p:nvPr/>
        </p:nvGraphicFramePr>
        <p:xfrm>
          <a:off x="349225" y="3789040"/>
          <a:ext cx="6022975" cy="1223963"/>
        </p:xfrm>
        <a:graphic>
          <a:graphicData uri="http://schemas.openxmlformats.org/presentationml/2006/ole">
            <mc:AlternateContent xmlns:mc="http://schemas.openxmlformats.org/markup-compatibility/2006">
              <mc:Choice xmlns:v="urn:schemas-microsoft-com:vml" Requires="v">
                <p:oleObj spid="_x0000_s28689" name="Équation" r:id="rId11" imgW="2819160" imgH="558720" progId="Equation.3">
                  <p:embed/>
                </p:oleObj>
              </mc:Choice>
              <mc:Fallback>
                <p:oleObj name="Équation" r:id="rId11" imgW="2819160" imgH="558720" progId="Equation.3">
                  <p:embed/>
                  <p:pic>
                    <p:nvPicPr>
                      <p:cNvPr id="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225" y="3789040"/>
                        <a:ext cx="6022975"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3" name="Connecteur droit 12"/>
          <p:cNvCxnSpPr/>
          <p:nvPr/>
        </p:nvCxnSpPr>
        <p:spPr>
          <a:xfrm>
            <a:off x="0" y="2708920"/>
            <a:ext cx="9144000" cy="0"/>
          </a:xfrm>
          <a:prstGeom prst="line">
            <a:avLst/>
          </a:prstGeom>
          <a:ln w="25400">
            <a:solidFill>
              <a:srgbClr val="C0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72200" y="4437112"/>
            <a:ext cx="2339752" cy="1143000"/>
          </a:xfrm>
        </p:spPr>
        <p:txBody>
          <a:bodyPr>
            <a:normAutofit fontScale="90000"/>
          </a:bodyPr>
          <a:lstStyle/>
          <a:p>
            <a:r>
              <a:rPr lang="fr-FR" dirty="0" smtClean="0"/>
              <a:t>Gaz</a:t>
            </a:r>
            <a:br>
              <a:rPr lang="fr-FR" dirty="0" smtClean="0"/>
            </a:br>
            <a:r>
              <a:rPr lang="fr-FR" dirty="0" smtClean="0"/>
              <a:t>Air</a:t>
            </a:r>
            <a:endParaRPr lang="fr-FR" dirty="0"/>
          </a:p>
        </p:txBody>
      </p:sp>
      <p:graphicFrame>
        <p:nvGraphicFramePr>
          <p:cNvPr id="22530" name="Object 2"/>
          <p:cNvGraphicFramePr>
            <a:graphicFrameLocks noGrp="1" noChangeAspect="1"/>
          </p:cNvGraphicFramePr>
          <p:nvPr>
            <p:ph idx="1"/>
          </p:nvPr>
        </p:nvGraphicFramePr>
        <p:xfrm>
          <a:off x="525463" y="1052736"/>
          <a:ext cx="8294687" cy="992187"/>
        </p:xfrm>
        <a:graphic>
          <a:graphicData uri="http://schemas.openxmlformats.org/presentationml/2006/ole">
            <mc:AlternateContent xmlns:mc="http://schemas.openxmlformats.org/markup-compatibility/2006">
              <mc:Choice xmlns:v="urn:schemas-microsoft-com:vml" Requires="v">
                <p:oleObj spid="_x0000_s22532" name="Équation" r:id="rId3" imgW="3187440" imgH="380880" progId="Equation.3">
                  <p:embed/>
                </p:oleObj>
              </mc:Choice>
              <mc:Fallback>
                <p:oleObj name="Équation" r:id="rId3" imgW="3187440" imgH="3808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463" y="1052736"/>
                        <a:ext cx="8294687"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6" name="Connecteur droit avec flèche 5"/>
          <p:cNvCxnSpPr/>
          <p:nvPr/>
        </p:nvCxnSpPr>
        <p:spPr>
          <a:xfrm flipH="1">
            <a:off x="3347864" y="3717032"/>
            <a:ext cx="1296144" cy="1368152"/>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5508104" y="3717032"/>
            <a:ext cx="1656184" cy="1440160"/>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 name="Titre 1"/>
          <p:cNvSpPr txBox="1">
            <a:spLocks/>
          </p:cNvSpPr>
          <p:nvPr/>
        </p:nvSpPr>
        <p:spPr>
          <a:xfrm>
            <a:off x="1547664" y="4365104"/>
            <a:ext cx="2520280" cy="108012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dirty="0" smtClean="0">
                <a:latin typeface="+mj-lt"/>
                <a:ea typeface="+mj-ea"/>
                <a:cs typeface="+mj-cs"/>
              </a:rPr>
              <a:t>Liquide</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dirty="0" smtClean="0">
                <a:latin typeface="+mj-lt"/>
                <a:ea typeface="+mj-ea"/>
                <a:cs typeface="+mj-cs"/>
              </a:rPr>
              <a:t>Eau</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re 1"/>
          <p:cNvSpPr txBox="1">
            <a:spLocks/>
          </p:cNvSpPr>
          <p:nvPr/>
        </p:nvSpPr>
        <p:spPr>
          <a:xfrm>
            <a:off x="9144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Densité</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22531" name="Object 3"/>
          <p:cNvGraphicFramePr>
            <a:graphicFrameLocks noChangeAspect="1"/>
          </p:cNvGraphicFramePr>
          <p:nvPr/>
        </p:nvGraphicFramePr>
        <p:xfrm>
          <a:off x="3707904" y="2505720"/>
          <a:ext cx="2075346" cy="1355328"/>
        </p:xfrm>
        <a:graphic>
          <a:graphicData uri="http://schemas.openxmlformats.org/presentationml/2006/ole">
            <mc:AlternateContent xmlns:mc="http://schemas.openxmlformats.org/markup-compatibility/2006">
              <mc:Choice xmlns:v="urn:schemas-microsoft-com:vml" Requires="v">
                <p:oleObj spid="_x0000_s22533" name="Équation" r:id="rId5" imgW="622080" imgH="406080" progId="Equation.3">
                  <p:embed/>
                </p:oleObj>
              </mc:Choice>
              <mc:Fallback>
                <p:oleObj name="Équation" r:id="rId5" imgW="622080" imgH="4060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2505720"/>
                        <a:ext cx="2075346" cy="1355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113719"/>
            <a:ext cx="968456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La masse volumique de solution d’acide sulfurique est </a:t>
            </a: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de 1250 kg/m</a:t>
            </a:r>
            <a:r>
              <a:rPr kumimoji="0" lang="fr-FR" altLang="zh-CN" sz="28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rPr>
              <a:t>3</a:t>
            </a: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à 25 °C, cette solution contient 33,3% </a:t>
            </a: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d’acide    sulfurique en masse.</a:t>
            </a: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La masse molaire de l’acide sulfurique est 98 g/mol. </a:t>
            </a:r>
          </a:p>
          <a:p>
            <a:pPr marL="0" marR="0" lvl="0" indent="449263" algn="just" defTabSz="914400" rtl="0" eaLnBrk="0" fontAlgn="base" latinLnBrk="0" hangingPunct="0">
              <a:lnSpc>
                <a:spcPct val="100000"/>
              </a:lnSpc>
              <a:spcBef>
                <a:spcPct val="0"/>
              </a:spcBef>
              <a:spcAft>
                <a:spcPct val="0"/>
              </a:spcAft>
              <a:buClrTx/>
              <a:buSzTx/>
              <a:buFontTx/>
              <a:buNone/>
              <a:tabLst/>
            </a:pPr>
            <a:endParaRPr lang="fr-FR" altLang="zh-CN" sz="2800" dirty="0" smtClean="0">
              <a:latin typeface="Times New Roman" pitchFamily="18" charset="0"/>
              <a:ea typeface="SimSun" pitchFamily="2" charset="-122"/>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fr-FR" altLang="zh-CN" sz="2800" b="1" dirty="0" smtClean="0">
                <a:solidFill>
                  <a:srgbClr val="FF0000"/>
                </a:solidFill>
                <a:latin typeface="Times New Roman" pitchFamily="18" charset="0"/>
                <a:ea typeface="SimSun" pitchFamily="2" charset="-122"/>
                <a:cs typeface="Times New Roman" pitchFamily="18" charset="0"/>
              </a:rPr>
              <a:t>Calculer:</a:t>
            </a:r>
            <a:endParaRPr kumimoji="0" lang="fr-FR" altLang="zh-CN" sz="2800" b="1" i="0" u="none" strike="noStrike" cap="none" normalizeH="0" baseline="0" dirty="0" smtClean="0">
              <a:ln>
                <a:noFill/>
              </a:ln>
              <a:solidFill>
                <a:srgbClr val="FF0000"/>
              </a:solidFill>
              <a:effectLst/>
              <a:latin typeface="Times New Roman" pitchFamily="18" charset="0"/>
              <a:ea typeface="SimSun" pitchFamily="2" charset="-122"/>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1- La masse d’un litre de solution.</a:t>
            </a:r>
          </a:p>
          <a:p>
            <a:pPr marL="0" marR="0" lvl="0" indent="449263" defTabSz="914400" rtl="0" eaLnBrk="0" fontAlgn="base" latinLnBrk="0" hangingPunct="0">
              <a:lnSpc>
                <a:spcPct val="100000"/>
              </a:lnSpc>
              <a:spcBef>
                <a:spcPct val="0"/>
              </a:spcBef>
              <a:spcAft>
                <a:spcPct val="0"/>
              </a:spcAft>
              <a:buClrTx/>
              <a:buSzTx/>
              <a:buFontTx/>
              <a:buNone/>
              <a:tabLst/>
            </a:pPr>
            <a:endParaRPr lang="fr-FR" altLang="zh-CN" sz="2800" dirty="0" smtClean="0">
              <a:latin typeface="Times New Roman" pitchFamily="18" charset="0"/>
              <a:ea typeface="SimSun" pitchFamily="2" charset="-122"/>
              <a:cs typeface="Times New Roman" pitchFamily="18" charset="0"/>
            </a:endParaRPr>
          </a:p>
          <a:p>
            <a:pPr marL="0" marR="0" lvl="0" indent="449263"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2 -La masse d’acide sulfurique dans un litre de la solution</a:t>
            </a:r>
            <a:r>
              <a:rPr lang="fr-FR" altLang="zh-CN" sz="2800" dirty="0" smtClean="0">
                <a:latin typeface="Times New Roman" pitchFamily="18" charset="0"/>
                <a:ea typeface="SimSun" pitchFamily="2" charset="-122"/>
                <a:cs typeface="Times New Roman" pitchFamily="18" charset="0"/>
              </a:rPr>
              <a:t>.</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defTabSz="914400" rtl="0" eaLnBrk="0" fontAlgn="base" latinLnBrk="0" hangingPunct="0">
              <a:lnSpc>
                <a:spcPct val="100000"/>
              </a:lnSpc>
              <a:spcBef>
                <a:spcPct val="0"/>
              </a:spcBef>
              <a:spcAft>
                <a:spcPct val="0"/>
              </a:spcAft>
              <a:buClrTx/>
              <a:buSzTx/>
              <a:buFontTx/>
              <a:buNone/>
              <a:tabLst/>
            </a:pPr>
            <a:endPar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p>
            <a:pPr marL="0" marR="0" lvl="0" indent="449263"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3- La normalité de la solution.</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defTabSz="914400" rtl="0" eaLnBrk="0" fontAlgn="base" latinLnBrk="0" hangingPunct="0">
              <a:lnSpc>
                <a:spcPct val="100000"/>
              </a:lnSpc>
              <a:spcBef>
                <a:spcPct val="0"/>
              </a:spcBef>
              <a:spcAft>
                <a:spcPct val="0"/>
              </a:spcAft>
              <a:buClrTx/>
              <a:buSzTx/>
              <a:buFontTx/>
              <a:buNone/>
              <a:tabLst/>
            </a:pPr>
            <a:endPar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p>
            <a:pPr marL="0" marR="0" lvl="0" indent="449263"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4- La molalité de cette solution.</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116632"/>
            <a:ext cx="874846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fr-FR"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1- La masse d’un litre de solution est :</a:t>
            </a:r>
            <a:endParaRPr kumimoji="0" lang="fr-FR"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  1,20 kg</a:t>
            </a:r>
            <a:endParaRPr kumimoji="0" lang="fr-FR"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 </a:t>
            </a:r>
            <a:r>
              <a:rPr kumimoji="0" lang="en-US" altLang="zh-CN" sz="2800" b="1" i="0" u="none" strike="noStrike" cap="none" normalizeH="0" baseline="0" dirty="0" smtClean="0">
                <a:ln>
                  <a:noFill/>
                </a:ln>
                <a:solidFill>
                  <a:srgbClr val="FF0000"/>
                </a:solidFill>
                <a:effectLst/>
                <a:latin typeface="Times New Roman" pitchFamily="18" charset="0"/>
                <a:ea typeface="SimSun" pitchFamily="2" charset="-122"/>
                <a:cs typeface="Times New Roman" pitchFamily="18" charset="0"/>
              </a:rPr>
              <a:t> 1,25 kg</a:t>
            </a:r>
            <a:r>
              <a:rPr kumimoji="0" lang="en-US"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c-  1280 g</a:t>
            </a:r>
            <a:endParaRPr kumimoji="0" lang="fr-FR"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d-  1250 kg</a:t>
            </a:r>
            <a:endParaRPr kumimoji="0" lang="fr-FR"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2 -La masse d’acide sulfurique dans un litre de la solution :</a:t>
            </a:r>
            <a:endParaRPr kumimoji="0" lang="fr-FR"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  410 g</a:t>
            </a:r>
            <a:endParaRPr kumimoji="0" lang="fr-FR"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  0,420 kg </a:t>
            </a:r>
            <a:endParaRPr kumimoji="0" lang="fr-FR"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altLang="zh-CN" sz="2400" b="1" i="0" u="none" strike="noStrike" cap="none" normalizeH="0" baseline="0" dirty="0" smtClean="0">
                <a:ln>
                  <a:noFill/>
                </a:ln>
                <a:solidFill>
                  <a:srgbClr val="FF0000"/>
                </a:solidFill>
                <a:effectLst/>
                <a:latin typeface="Times New Roman" pitchFamily="18" charset="0"/>
                <a:ea typeface="SimSun" pitchFamily="2" charset="-122"/>
                <a:cs typeface="Times New Roman" pitchFamily="18" charset="0"/>
              </a:rPr>
              <a:t>c-   416,25 g</a:t>
            </a:r>
            <a:endParaRPr kumimoji="0" lang="fr-FR" altLang="zh-CN"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d-   412,50 g</a:t>
            </a:r>
          </a:p>
          <a:p>
            <a:pPr lvl="0" indent="449263" eaLnBrk="0" fontAlgn="base" hangingPunct="0">
              <a:spcBef>
                <a:spcPct val="0"/>
              </a:spcBef>
              <a:spcAft>
                <a:spcPct val="0"/>
              </a:spcAft>
            </a:pPr>
            <a:r>
              <a:rPr lang="fr-FR" altLang="zh-CN" sz="2000" dirty="0" smtClean="0">
                <a:latin typeface="Times New Roman" pitchFamily="18" charset="0"/>
                <a:ea typeface="SimSun" pitchFamily="2" charset="-122"/>
                <a:cs typeface="Times New Roman" pitchFamily="18" charset="0"/>
              </a:rPr>
              <a:t>3- La normalité de la solution est : </a:t>
            </a:r>
            <a:endParaRPr lang="fr-FR" altLang="zh-CN" sz="2000" dirty="0" smtClean="0">
              <a:latin typeface="Arial" pitchFamily="34" charset="0"/>
              <a:cs typeface="Arial" pitchFamily="34" charset="0"/>
            </a:endParaRPr>
          </a:p>
          <a:p>
            <a:pPr lvl="0" indent="449263" eaLnBrk="0" fontAlgn="base" hangingPunct="0">
              <a:spcBef>
                <a:spcPct val="0"/>
              </a:spcBef>
              <a:spcAft>
                <a:spcPct val="0"/>
              </a:spcAft>
            </a:pPr>
            <a:r>
              <a:rPr lang="fr-FR" altLang="zh-CN" sz="2000" dirty="0" smtClean="0">
                <a:latin typeface="Times New Roman" pitchFamily="18" charset="0"/>
                <a:ea typeface="SimSun" pitchFamily="2" charset="-122"/>
                <a:cs typeface="Times New Roman" pitchFamily="18" charset="0"/>
              </a:rPr>
              <a:t>a-  8,740 N</a:t>
            </a:r>
            <a:endParaRPr lang="fr-FR" altLang="zh-CN" sz="2000" dirty="0" smtClean="0">
              <a:latin typeface="Arial" pitchFamily="34" charset="0"/>
              <a:cs typeface="Arial" pitchFamily="34" charset="0"/>
            </a:endParaRPr>
          </a:p>
          <a:p>
            <a:pPr lvl="0" indent="449263" eaLnBrk="0" fontAlgn="base" hangingPunct="0">
              <a:spcBef>
                <a:spcPct val="0"/>
              </a:spcBef>
              <a:spcAft>
                <a:spcPct val="0"/>
              </a:spcAft>
            </a:pPr>
            <a:r>
              <a:rPr lang="fr-FR" altLang="zh-CN" sz="2000" dirty="0" smtClean="0">
                <a:latin typeface="Times New Roman" pitchFamily="18" charset="0"/>
                <a:ea typeface="SimSun" pitchFamily="2" charset="-122"/>
                <a:cs typeface="Times New Roman" pitchFamily="18" charset="0"/>
              </a:rPr>
              <a:t>b-  9,111 N </a:t>
            </a:r>
            <a:endParaRPr lang="fr-FR" altLang="zh-CN" sz="2000" dirty="0" smtClean="0">
              <a:latin typeface="Arial" pitchFamily="34" charset="0"/>
              <a:cs typeface="Arial" pitchFamily="34" charset="0"/>
            </a:endParaRPr>
          </a:p>
          <a:p>
            <a:pPr lvl="0" indent="449263" eaLnBrk="0" fontAlgn="base" hangingPunct="0">
              <a:spcBef>
                <a:spcPct val="0"/>
              </a:spcBef>
              <a:spcAft>
                <a:spcPct val="0"/>
              </a:spcAft>
            </a:pPr>
            <a:r>
              <a:rPr lang="fr-FR" altLang="zh-CN" sz="2000" dirty="0" smtClean="0">
                <a:latin typeface="Times New Roman" pitchFamily="18" charset="0"/>
                <a:ea typeface="SimSun" pitchFamily="2" charset="-122"/>
                <a:cs typeface="Times New Roman" pitchFamily="18" charset="0"/>
              </a:rPr>
              <a:t>c-  8,302 N</a:t>
            </a:r>
            <a:endParaRPr lang="fr-FR" altLang="zh-CN" sz="2000" dirty="0" smtClean="0">
              <a:latin typeface="Arial" pitchFamily="34" charset="0"/>
              <a:cs typeface="Arial" pitchFamily="34" charset="0"/>
            </a:endParaRPr>
          </a:p>
          <a:p>
            <a:pPr lvl="0" indent="449263" eaLnBrk="0" fontAlgn="base" hangingPunct="0">
              <a:spcBef>
                <a:spcPct val="0"/>
              </a:spcBef>
              <a:spcAft>
                <a:spcPct val="0"/>
              </a:spcAft>
            </a:pPr>
            <a:r>
              <a:rPr lang="fr-FR" altLang="zh-CN" sz="2400" b="1" dirty="0" smtClean="0">
                <a:solidFill>
                  <a:srgbClr val="FF0000"/>
                </a:solidFill>
                <a:latin typeface="Times New Roman" pitchFamily="18" charset="0"/>
                <a:ea typeface="SimSun" pitchFamily="2" charset="-122"/>
                <a:cs typeface="Times New Roman" pitchFamily="18" charset="0"/>
              </a:rPr>
              <a:t>d-  8,495 N</a:t>
            </a:r>
            <a:r>
              <a:rPr lang="fr-FR" altLang="zh-CN" sz="2000" dirty="0" smtClean="0">
                <a:latin typeface="Times New Roman" pitchFamily="18" charset="0"/>
                <a:ea typeface="SimSun" pitchFamily="2" charset="-122"/>
                <a:cs typeface="Times New Roman" pitchFamily="18" charset="0"/>
              </a:rPr>
              <a:t> </a:t>
            </a:r>
            <a:endParaRPr lang="fr-FR" altLang="zh-CN" sz="2000" dirty="0" smtClean="0">
              <a:latin typeface="Arial" pitchFamily="34" charset="0"/>
              <a:cs typeface="Arial" pitchFamily="34" charset="0"/>
            </a:endParaRPr>
          </a:p>
          <a:p>
            <a:pPr lvl="0" indent="449263" eaLnBrk="0" fontAlgn="base" hangingPunct="0">
              <a:spcBef>
                <a:spcPct val="0"/>
              </a:spcBef>
              <a:spcAft>
                <a:spcPct val="0"/>
              </a:spcAft>
            </a:pPr>
            <a:r>
              <a:rPr lang="fr-FR" altLang="zh-CN" sz="2000" dirty="0" smtClean="0">
                <a:latin typeface="Times New Roman" pitchFamily="18" charset="0"/>
                <a:ea typeface="SimSun" pitchFamily="2" charset="-122"/>
                <a:cs typeface="Times New Roman" pitchFamily="18" charset="0"/>
              </a:rPr>
              <a:t>4- La molalité de cette solution est :</a:t>
            </a:r>
            <a:endParaRPr lang="fr-FR" altLang="zh-CN" sz="2000" dirty="0" smtClean="0">
              <a:latin typeface="Arial" pitchFamily="34" charset="0"/>
              <a:cs typeface="Arial" pitchFamily="34" charset="0"/>
            </a:endParaRPr>
          </a:p>
          <a:p>
            <a:pPr lvl="0" indent="449263" eaLnBrk="0" fontAlgn="base" hangingPunct="0">
              <a:spcBef>
                <a:spcPct val="0"/>
              </a:spcBef>
              <a:spcAft>
                <a:spcPct val="0"/>
              </a:spcAft>
            </a:pPr>
            <a:r>
              <a:rPr lang="en-US" altLang="zh-CN" sz="2000" dirty="0" smtClean="0">
                <a:latin typeface="Times New Roman" pitchFamily="18" charset="0"/>
                <a:ea typeface="SimSun" pitchFamily="2" charset="-122"/>
                <a:cs typeface="Times New Roman" pitchFamily="18" charset="0"/>
              </a:rPr>
              <a:t>a-  5,50 mole/g</a:t>
            </a:r>
            <a:endParaRPr lang="fr-FR" altLang="zh-CN" sz="2000" dirty="0" smtClean="0">
              <a:latin typeface="Arial" pitchFamily="34" charset="0"/>
              <a:cs typeface="Arial" pitchFamily="34" charset="0"/>
            </a:endParaRPr>
          </a:p>
          <a:p>
            <a:pPr lvl="0" indent="449263" eaLnBrk="0" fontAlgn="base" hangingPunct="0">
              <a:spcBef>
                <a:spcPct val="0"/>
              </a:spcBef>
              <a:spcAft>
                <a:spcPct val="0"/>
              </a:spcAft>
            </a:pPr>
            <a:r>
              <a:rPr lang="en-US" altLang="zh-CN" sz="2400" b="1" dirty="0" smtClean="0">
                <a:solidFill>
                  <a:srgbClr val="FF0000"/>
                </a:solidFill>
                <a:latin typeface="Times New Roman" pitchFamily="18" charset="0"/>
                <a:ea typeface="SimSun" pitchFamily="2" charset="-122"/>
                <a:cs typeface="Times New Roman" pitchFamily="18" charset="0"/>
              </a:rPr>
              <a:t>b-  5,09 mole/kg </a:t>
            </a:r>
            <a:endParaRPr lang="fr-FR" altLang="zh-CN" sz="2400" b="1" dirty="0" smtClean="0">
              <a:solidFill>
                <a:srgbClr val="FF0000"/>
              </a:solidFill>
              <a:latin typeface="Arial" pitchFamily="34" charset="0"/>
              <a:cs typeface="Arial" pitchFamily="34" charset="0"/>
            </a:endParaRPr>
          </a:p>
          <a:p>
            <a:pPr lvl="0" indent="449263" eaLnBrk="0" fontAlgn="base" hangingPunct="0">
              <a:spcBef>
                <a:spcPct val="0"/>
              </a:spcBef>
              <a:spcAft>
                <a:spcPct val="0"/>
              </a:spcAft>
            </a:pPr>
            <a:r>
              <a:rPr lang="en-US" altLang="zh-CN" sz="2000" dirty="0" smtClean="0">
                <a:latin typeface="Times New Roman" pitchFamily="18" charset="0"/>
                <a:ea typeface="SimSun" pitchFamily="2" charset="-122"/>
                <a:cs typeface="Times New Roman" pitchFamily="18" charset="0"/>
              </a:rPr>
              <a:t>c-  6 mole/kg</a:t>
            </a:r>
            <a:endParaRPr lang="fr-FR" altLang="zh-CN" sz="2000" dirty="0" smtClean="0">
              <a:latin typeface="Arial" pitchFamily="34" charset="0"/>
              <a:cs typeface="Arial" pitchFamily="34" charset="0"/>
            </a:endParaRPr>
          </a:p>
          <a:p>
            <a:pPr lvl="0" indent="449263" eaLnBrk="0" fontAlgn="base" hangingPunct="0">
              <a:spcBef>
                <a:spcPct val="0"/>
              </a:spcBef>
              <a:spcAft>
                <a:spcPct val="0"/>
              </a:spcAft>
            </a:pPr>
            <a:r>
              <a:rPr lang="en-US" altLang="zh-CN" sz="2000" dirty="0" smtClean="0">
                <a:latin typeface="Times New Roman" pitchFamily="18" charset="0"/>
                <a:ea typeface="SimSun" pitchFamily="2" charset="-122"/>
                <a:cs typeface="Times New Roman" pitchFamily="18" charset="0"/>
              </a:rPr>
              <a:t>d-  5,90 mole/g</a:t>
            </a:r>
            <a:endParaRPr lang="en-US" altLang="zh-CN"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92696"/>
            <a:ext cx="8229600" cy="5832648"/>
          </a:xfrm>
        </p:spPr>
        <p:txBody>
          <a:bodyPr>
            <a:normAutofit lnSpcReduction="10000"/>
          </a:bodyPr>
          <a:lstStyle/>
          <a:p>
            <a:r>
              <a:rPr lang="fr-FR" dirty="0" smtClean="0"/>
              <a:t>Qcm9: Cochez la ou les réponse(s) correcte(s)</a:t>
            </a:r>
          </a:p>
          <a:p>
            <a:r>
              <a:rPr lang="fr-FR" dirty="0" smtClean="0"/>
              <a:t>Lequel(s) des mélange(s) est à 3% de pureté ?</a:t>
            </a:r>
          </a:p>
          <a:p>
            <a:endParaRPr lang="fr-FR" dirty="0" smtClean="0"/>
          </a:p>
          <a:p>
            <a:endParaRPr lang="fr-FR" dirty="0" smtClean="0"/>
          </a:p>
          <a:p>
            <a:endParaRPr lang="fr-FR" dirty="0" smtClean="0"/>
          </a:p>
          <a:p>
            <a:pPr lvl="0">
              <a:buNone/>
            </a:pPr>
            <a:r>
              <a:rPr lang="fr-FR" dirty="0" smtClean="0"/>
              <a:t>1- 2g de </a:t>
            </a:r>
            <a:r>
              <a:rPr lang="fr-FR" dirty="0" err="1" smtClean="0"/>
              <a:t>NaCl</a:t>
            </a:r>
            <a:r>
              <a:rPr lang="fr-FR" dirty="0" smtClean="0"/>
              <a:t> + 60g de H</a:t>
            </a:r>
            <a:r>
              <a:rPr lang="fr-FR" baseline="-25000" dirty="0" smtClean="0"/>
              <a:t>2</a:t>
            </a:r>
            <a:r>
              <a:rPr lang="fr-FR" dirty="0" smtClean="0"/>
              <a:t>O</a:t>
            </a:r>
          </a:p>
          <a:p>
            <a:pPr lvl="0">
              <a:buNone/>
            </a:pPr>
            <a:r>
              <a:rPr lang="fr-FR" dirty="0" smtClean="0"/>
              <a:t>2- 1,5g de </a:t>
            </a:r>
            <a:r>
              <a:rPr lang="fr-FR" dirty="0" err="1" smtClean="0"/>
              <a:t>NaCl</a:t>
            </a:r>
            <a:r>
              <a:rPr lang="fr-FR" dirty="0" smtClean="0"/>
              <a:t> + 48,5g de H</a:t>
            </a:r>
            <a:r>
              <a:rPr lang="fr-FR" baseline="-25000" dirty="0" smtClean="0"/>
              <a:t>2</a:t>
            </a:r>
            <a:r>
              <a:rPr lang="fr-FR" dirty="0" smtClean="0"/>
              <a:t>O</a:t>
            </a:r>
          </a:p>
          <a:p>
            <a:pPr lvl="0">
              <a:buNone/>
            </a:pPr>
            <a:r>
              <a:rPr lang="fr-FR" dirty="0" smtClean="0"/>
              <a:t>3- 1g de </a:t>
            </a:r>
            <a:r>
              <a:rPr lang="fr-FR" dirty="0" err="1" smtClean="0"/>
              <a:t>NaCl</a:t>
            </a:r>
            <a:r>
              <a:rPr lang="fr-FR" dirty="0" smtClean="0"/>
              <a:t> +300 g de H</a:t>
            </a:r>
            <a:r>
              <a:rPr lang="fr-FR" baseline="-25000" dirty="0" smtClean="0"/>
              <a:t>2</a:t>
            </a:r>
            <a:r>
              <a:rPr lang="fr-FR" dirty="0" smtClean="0"/>
              <a:t>O</a:t>
            </a:r>
          </a:p>
          <a:p>
            <a:pPr lvl="0">
              <a:buNone/>
            </a:pPr>
            <a:r>
              <a:rPr lang="fr-FR" dirty="0" smtClean="0"/>
              <a:t>4- 3g de </a:t>
            </a:r>
            <a:r>
              <a:rPr lang="fr-FR" dirty="0" err="1" smtClean="0"/>
              <a:t>NaCl</a:t>
            </a:r>
            <a:r>
              <a:rPr lang="fr-FR" dirty="0" smtClean="0"/>
              <a:t> + 100g de H</a:t>
            </a:r>
            <a:r>
              <a:rPr lang="fr-FR" baseline="-25000" dirty="0" smtClean="0"/>
              <a:t>2</a:t>
            </a:r>
            <a:r>
              <a:rPr lang="fr-FR" dirty="0" smtClean="0"/>
              <a:t>O</a:t>
            </a:r>
          </a:p>
          <a:p>
            <a:pPr lvl="0">
              <a:buNone/>
            </a:pPr>
            <a:r>
              <a:rPr lang="fr-FR" dirty="0" smtClean="0"/>
              <a:t>5- aucune réponse correcte</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92696"/>
            <a:ext cx="8229600" cy="5832648"/>
          </a:xfrm>
        </p:spPr>
        <p:txBody>
          <a:bodyPr>
            <a:normAutofit/>
          </a:bodyPr>
          <a:lstStyle/>
          <a:p>
            <a:r>
              <a:rPr lang="fr-FR" b="1" dirty="0" smtClean="0"/>
              <a:t>Qcm9: Cochez la ou les réponse(s) correcte(s)</a:t>
            </a:r>
            <a:endParaRPr lang="fr-FR" dirty="0" smtClean="0"/>
          </a:p>
          <a:p>
            <a:r>
              <a:rPr lang="fr-FR" dirty="0" smtClean="0"/>
              <a:t>Lequel(s) des mélange(s) est à 3% de pureté ?</a:t>
            </a:r>
          </a:p>
          <a:p>
            <a:endParaRPr lang="fr-FR" dirty="0" smtClean="0"/>
          </a:p>
          <a:p>
            <a:pPr lvl="0">
              <a:buFont typeface="Wingdings" pitchFamily="2" charset="2"/>
              <a:buChar char="Ø"/>
            </a:pPr>
            <a:r>
              <a:rPr lang="fr-FR" dirty="0" smtClean="0"/>
              <a:t> 1,5g de </a:t>
            </a:r>
            <a:r>
              <a:rPr lang="fr-FR" dirty="0" err="1" smtClean="0"/>
              <a:t>NaCl</a:t>
            </a:r>
            <a:r>
              <a:rPr lang="fr-FR" dirty="0" smtClean="0"/>
              <a:t> + 48,5g de H</a:t>
            </a:r>
            <a:r>
              <a:rPr lang="fr-FR" baseline="-25000" dirty="0" smtClean="0"/>
              <a:t>2</a:t>
            </a:r>
            <a:r>
              <a:rPr lang="fr-FR" dirty="0" smtClean="0"/>
              <a:t>O</a:t>
            </a:r>
          </a:p>
          <a:p>
            <a:pPr lvl="0">
              <a:buFont typeface="Wingdings" pitchFamily="2" charset="2"/>
              <a:buChar char="Ø"/>
            </a:pPr>
            <a:r>
              <a:rPr lang="fr-FR" dirty="0" smtClean="0"/>
              <a:t>1,5g de </a:t>
            </a:r>
            <a:r>
              <a:rPr lang="fr-FR" dirty="0" err="1" smtClean="0"/>
              <a:t>NaCl</a:t>
            </a:r>
            <a:r>
              <a:rPr lang="fr-FR" dirty="0" smtClean="0"/>
              <a:t> dans 50g de solution</a:t>
            </a:r>
          </a:p>
          <a:p>
            <a:pPr lvl="0">
              <a:buFont typeface="Wingdings" pitchFamily="2" charset="2"/>
              <a:buChar char="Ø"/>
            </a:pPr>
            <a:r>
              <a:rPr lang="fr-FR" dirty="0" smtClean="0"/>
              <a:t>3g dans 100g de solution</a:t>
            </a:r>
          </a:p>
          <a:p>
            <a:pPr lvl="0">
              <a:buNone/>
            </a:pPr>
            <a:endParaRPr lang="fr-F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92696"/>
            <a:ext cx="8229600" cy="5832648"/>
          </a:xfrm>
        </p:spPr>
        <p:txBody>
          <a:bodyPr>
            <a:normAutofit lnSpcReduction="10000"/>
          </a:bodyPr>
          <a:lstStyle/>
          <a:p>
            <a:r>
              <a:rPr lang="fr-FR" b="1" dirty="0" smtClean="0"/>
              <a:t>Qcm9: Cochez la ou les réponse(s) correcte(s)</a:t>
            </a:r>
            <a:endParaRPr lang="fr-FR" dirty="0" smtClean="0"/>
          </a:p>
          <a:p>
            <a:r>
              <a:rPr lang="fr-FR" dirty="0" smtClean="0"/>
              <a:t>Lequel(s) des mélange(s) est à 3% de pureté ?</a:t>
            </a:r>
          </a:p>
          <a:p>
            <a:endParaRPr lang="fr-FR" dirty="0" smtClean="0"/>
          </a:p>
          <a:p>
            <a:endParaRPr lang="fr-FR" dirty="0" smtClean="0"/>
          </a:p>
          <a:p>
            <a:endParaRPr lang="fr-FR" dirty="0" smtClean="0"/>
          </a:p>
          <a:p>
            <a:pPr lvl="0">
              <a:buNone/>
            </a:pPr>
            <a:r>
              <a:rPr lang="fr-FR" dirty="0" smtClean="0"/>
              <a:t>1- 2g de </a:t>
            </a:r>
            <a:r>
              <a:rPr lang="fr-FR" dirty="0" err="1" smtClean="0"/>
              <a:t>NaCl</a:t>
            </a:r>
            <a:r>
              <a:rPr lang="fr-FR" dirty="0" smtClean="0"/>
              <a:t> + 60g de H</a:t>
            </a:r>
            <a:r>
              <a:rPr lang="fr-FR" baseline="-25000" dirty="0" smtClean="0"/>
              <a:t>2</a:t>
            </a:r>
            <a:r>
              <a:rPr lang="fr-FR" dirty="0" smtClean="0"/>
              <a:t>O</a:t>
            </a:r>
          </a:p>
          <a:p>
            <a:pPr lvl="0">
              <a:buNone/>
            </a:pPr>
            <a:r>
              <a:rPr lang="fr-FR" b="1" dirty="0" smtClean="0">
                <a:solidFill>
                  <a:srgbClr val="FF0000"/>
                </a:solidFill>
              </a:rPr>
              <a:t>2- 1,5g de </a:t>
            </a:r>
            <a:r>
              <a:rPr lang="fr-FR" b="1" dirty="0" err="1" smtClean="0">
                <a:solidFill>
                  <a:srgbClr val="FF0000"/>
                </a:solidFill>
              </a:rPr>
              <a:t>NaCl</a:t>
            </a:r>
            <a:r>
              <a:rPr lang="fr-FR" b="1" dirty="0" smtClean="0">
                <a:solidFill>
                  <a:srgbClr val="FF0000"/>
                </a:solidFill>
              </a:rPr>
              <a:t> + 48,5g de H</a:t>
            </a:r>
            <a:r>
              <a:rPr lang="fr-FR" b="1" baseline="-25000" dirty="0" smtClean="0">
                <a:solidFill>
                  <a:srgbClr val="FF0000"/>
                </a:solidFill>
              </a:rPr>
              <a:t>2</a:t>
            </a:r>
            <a:r>
              <a:rPr lang="fr-FR" b="1" dirty="0" smtClean="0">
                <a:solidFill>
                  <a:srgbClr val="FF0000"/>
                </a:solidFill>
              </a:rPr>
              <a:t>O</a:t>
            </a:r>
          </a:p>
          <a:p>
            <a:pPr lvl="0">
              <a:buNone/>
            </a:pPr>
            <a:r>
              <a:rPr lang="fr-FR" dirty="0" smtClean="0"/>
              <a:t>3- 1g de </a:t>
            </a:r>
            <a:r>
              <a:rPr lang="fr-FR" dirty="0" err="1" smtClean="0"/>
              <a:t>NaCl</a:t>
            </a:r>
            <a:r>
              <a:rPr lang="fr-FR" dirty="0" smtClean="0"/>
              <a:t> +300 g de H</a:t>
            </a:r>
            <a:r>
              <a:rPr lang="fr-FR" baseline="-25000" dirty="0" smtClean="0"/>
              <a:t>2</a:t>
            </a:r>
            <a:r>
              <a:rPr lang="fr-FR" dirty="0" smtClean="0"/>
              <a:t>O</a:t>
            </a:r>
          </a:p>
          <a:p>
            <a:pPr lvl="0">
              <a:buNone/>
            </a:pPr>
            <a:r>
              <a:rPr lang="fr-FR" dirty="0" smtClean="0"/>
              <a:t>4- 3g de </a:t>
            </a:r>
            <a:r>
              <a:rPr lang="fr-FR" dirty="0" err="1" smtClean="0"/>
              <a:t>NaCl</a:t>
            </a:r>
            <a:r>
              <a:rPr lang="fr-FR" dirty="0" smtClean="0"/>
              <a:t> + 100g de H</a:t>
            </a:r>
            <a:r>
              <a:rPr lang="fr-FR" baseline="-25000" dirty="0" smtClean="0"/>
              <a:t>2</a:t>
            </a:r>
            <a:r>
              <a:rPr lang="fr-FR" dirty="0" smtClean="0"/>
              <a:t>O</a:t>
            </a:r>
          </a:p>
          <a:p>
            <a:pPr lvl="0">
              <a:buNone/>
            </a:pPr>
            <a:r>
              <a:rPr lang="fr-FR" dirty="0" smtClean="0"/>
              <a:t>5- aucune réponse correcte</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3157"/>
            <a:ext cx="8229600" cy="6126163"/>
          </a:xfrm>
        </p:spPr>
        <p:txBody>
          <a:bodyPr>
            <a:normAutofit fontScale="92500" lnSpcReduction="20000"/>
          </a:bodyPr>
          <a:lstStyle/>
          <a:p>
            <a:r>
              <a:rPr lang="fr-FR" b="1" dirty="0" smtClean="0"/>
              <a:t>Qcm 12 : Cochez la ou les réponse(s) correcte(s).</a:t>
            </a:r>
            <a:endParaRPr lang="fr-FR" dirty="0" smtClean="0"/>
          </a:p>
          <a:p>
            <a:r>
              <a:rPr lang="fr-FR" dirty="0" smtClean="0"/>
              <a:t> Quel est le volume d’une solution aqueuse 6 mol/L d’acide nitrique (monoacide) qu’il faut prélever pour obtenir 1,5 L d’une solution aqueuse d’acide nitrique 0,3 N ?  </a:t>
            </a:r>
          </a:p>
          <a:p>
            <a:endParaRPr lang="fr-FR" dirty="0" smtClean="0"/>
          </a:p>
          <a:p>
            <a:endParaRPr lang="fr-FR" dirty="0" smtClean="0"/>
          </a:p>
          <a:p>
            <a:endParaRPr lang="fr-FR" dirty="0" smtClean="0"/>
          </a:p>
          <a:p>
            <a:pPr marL="514350" lvl="0" indent="-514350">
              <a:buFont typeface="+mj-lt"/>
              <a:buAutoNum type="arabicPeriod"/>
            </a:pPr>
            <a:r>
              <a:rPr lang="fr-FR" dirty="0" smtClean="0"/>
              <a:t>78 ml</a:t>
            </a:r>
          </a:p>
          <a:p>
            <a:pPr marL="514350" lvl="0" indent="-514350">
              <a:buFont typeface="+mj-lt"/>
              <a:buAutoNum type="arabicPeriod"/>
            </a:pPr>
            <a:r>
              <a:rPr lang="fr-FR" dirty="0" smtClean="0"/>
              <a:t>0,080 L</a:t>
            </a:r>
          </a:p>
          <a:p>
            <a:pPr marL="514350" lvl="0" indent="-514350">
              <a:buFont typeface="+mj-lt"/>
              <a:buAutoNum type="arabicPeriod"/>
            </a:pPr>
            <a:r>
              <a:rPr lang="fr-FR" dirty="0" smtClean="0"/>
              <a:t>75 ml</a:t>
            </a:r>
          </a:p>
          <a:p>
            <a:pPr marL="514350" lvl="0" indent="-514350">
              <a:buFont typeface="+mj-lt"/>
              <a:buAutoNum type="arabicPeriod"/>
            </a:pPr>
            <a:r>
              <a:rPr lang="fr-FR" dirty="0" smtClean="0"/>
              <a:t>73,5 ml</a:t>
            </a:r>
          </a:p>
          <a:p>
            <a:pPr marL="514350" lvl="0" indent="-514350">
              <a:buFont typeface="+mj-lt"/>
              <a:buAutoNum type="arabicPeriod"/>
            </a:pPr>
            <a:r>
              <a:rPr lang="fr-FR" dirty="0" smtClean="0"/>
              <a:t>Aucune réponse correcte.</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3157"/>
            <a:ext cx="8229600" cy="6126163"/>
          </a:xfrm>
        </p:spPr>
        <p:txBody>
          <a:bodyPr>
            <a:normAutofit fontScale="92500" lnSpcReduction="20000"/>
          </a:bodyPr>
          <a:lstStyle/>
          <a:p>
            <a:r>
              <a:rPr lang="fr-FR" b="1" dirty="0" smtClean="0"/>
              <a:t>Qcm 12 : Cochez la ou les réponse(s) correcte(s).</a:t>
            </a:r>
            <a:endParaRPr lang="fr-FR" dirty="0" smtClean="0"/>
          </a:p>
          <a:p>
            <a:r>
              <a:rPr lang="fr-FR" dirty="0" smtClean="0"/>
              <a:t> Quel est le volume d’une solution</a:t>
            </a:r>
            <a:r>
              <a:rPr lang="fr-FR" b="1" dirty="0" smtClean="0">
                <a:solidFill>
                  <a:srgbClr val="FF0000"/>
                </a:solidFill>
              </a:rPr>
              <a:t>(1)</a:t>
            </a:r>
            <a:r>
              <a:rPr lang="fr-FR" dirty="0" smtClean="0"/>
              <a:t> aqueuse 6 mol/L d’acide nitrique (monoacide) qu’il faut prélever pour obtenir 1,5 L d’une solution</a:t>
            </a:r>
            <a:r>
              <a:rPr lang="fr-FR" b="1" dirty="0" smtClean="0">
                <a:solidFill>
                  <a:srgbClr val="FF0000"/>
                </a:solidFill>
              </a:rPr>
              <a:t>(2)</a:t>
            </a:r>
            <a:r>
              <a:rPr lang="fr-FR" dirty="0" smtClean="0"/>
              <a:t> aqueuse d’acide nitrique 0,3 N ?  </a:t>
            </a:r>
          </a:p>
          <a:p>
            <a:r>
              <a:rPr lang="fr-FR" dirty="0" smtClean="0"/>
              <a:t>C1*V1=C2*V2 au point de neutralisation</a:t>
            </a:r>
          </a:p>
          <a:p>
            <a:r>
              <a:rPr lang="fr-FR" dirty="0" smtClean="0"/>
              <a:t>V1=(C2*V2)/C1=(0.3*1,5)/6=???</a:t>
            </a:r>
          </a:p>
          <a:p>
            <a:endParaRPr lang="fr-FR" dirty="0" smtClean="0"/>
          </a:p>
          <a:p>
            <a:pPr marL="514350" lvl="0" indent="-514350">
              <a:buFont typeface="+mj-lt"/>
              <a:buAutoNum type="arabicPeriod"/>
            </a:pPr>
            <a:r>
              <a:rPr lang="fr-FR" dirty="0" smtClean="0"/>
              <a:t>78 ml</a:t>
            </a:r>
          </a:p>
          <a:p>
            <a:pPr marL="514350" lvl="0" indent="-514350">
              <a:buFont typeface="+mj-lt"/>
              <a:buAutoNum type="arabicPeriod"/>
            </a:pPr>
            <a:r>
              <a:rPr lang="fr-FR" dirty="0" smtClean="0"/>
              <a:t>0,080 L</a:t>
            </a:r>
          </a:p>
          <a:p>
            <a:pPr marL="514350" lvl="0" indent="-514350">
              <a:buFont typeface="+mj-lt"/>
              <a:buAutoNum type="arabicPeriod"/>
            </a:pPr>
            <a:r>
              <a:rPr lang="fr-FR" b="1" dirty="0" smtClean="0">
                <a:solidFill>
                  <a:srgbClr val="FF0000"/>
                </a:solidFill>
              </a:rPr>
              <a:t>75 ml</a:t>
            </a:r>
          </a:p>
          <a:p>
            <a:pPr marL="514350" lvl="0" indent="-514350">
              <a:buFont typeface="+mj-lt"/>
              <a:buAutoNum type="arabicPeriod"/>
            </a:pPr>
            <a:r>
              <a:rPr lang="fr-FR" dirty="0" smtClean="0"/>
              <a:t>73,5 ml</a:t>
            </a:r>
          </a:p>
          <a:p>
            <a:pPr marL="514350" lvl="0" indent="-514350">
              <a:buFont typeface="+mj-lt"/>
              <a:buAutoNum type="arabicPeriod"/>
            </a:pPr>
            <a:r>
              <a:rPr lang="fr-FR" dirty="0" smtClean="0"/>
              <a:t>Aucune réponse correcte.</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rmAutofit fontScale="90000"/>
          </a:bodyPr>
          <a:lstStyle/>
          <a:p>
            <a:pPr>
              <a:lnSpc>
                <a:spcPct val="150000"/>
              </a:lnSpc>
            </a:pPr>
            <a:r>
              <a:rPr lang="fr-FR" dirty="0" smtClean="0"/>
              <a:t/>
            </a:r>
            <a:br>
              <a:rPr lang="fr-FR" dirty="0" smtClean="0"/>
            </a:br>
            <a:r>
              <a:rPr lang="fr-FR" dirty="0" smtClean="0"/>
              <a:t>Définir:</a:t>
            </a:r>
            <a:br>
              <a:rPr lang="fr-FR" dirty="0" smtClean="0"/>
            </a:br>
            <a:r>
              <a:rPr lang="fr-FR" sz="2800" dirty="0" smtClean="0"/>
              <a:t>Masse molaire</a:t>
            </a:r>
            <a:br>
              <a:rPr lang="fr-FR" sz="2800" dirty="0" smtClean="0"/>
            </a:br>
            <a:r>
              <a:rPr lang="fr-FR" sz="2800" dirty="0" smtClean="0"/>
              <a:t>Molarité</a:t>
            </a:r>
            <a:br>
              <a:rPr lang="fr-FR" sz="2800" dirty="0" smtClean="0"/>
            </a:br>
            <a:r>
              <a:rPr lang="fr-FR" sz="2800" dirty="0" smtClean="0"/>
              <a:t>Masse volumique</a:t>
            </a:r>
            <a:br>
              <a:rPr lang="fr-FR" sz="2800" dirty="0" smtClean="0"/>
            </a:br>
            <a:r>
              <a:rPr lang="fr-FR" sz="2800" dirty="0" smtClean="0"/>
              <a:t>Densité</a:t>
            </a:r>
            <a:br>
              <a:rPr lang="fr-FR" sz="2800" dirty="0" smtClean="0"/>
            </a:br>
            <a:r>
              <a:rPr lang="fr-FR" sz="2800" dirty="0" smtClean="0"/>
              <a:t>molalité</a:t>
            </a:r>
            <a:br>
              <a:rPr lang="fr-FR" sz="2800" dirty="0" smtClean="0"/>
            </a:br>
            <a:r>
              <a:rPr lang="fr-FR" sz="2800" dirty="0" smtClean="0">
                <a:solidFill>
                  <a:srgbClr val="FF0000"/>
                </a:solidFill>
              </a:rPr>
              <a:t>fraction molaire</a:t>
            </a:r>
            <a:r>
              <a:rPr lang="fr-FR" sz="2800" dirty="0" smtClean="0"/>
              <a:t/>
            </a:r>
            <a:br>
              <a:rPr lang="fr-FR" sz="2800" dirty="0" smtClean="0"/>
            </a:br>
            <a:r>
              <a:rPr lang="fr-FR" sz="2800" dirty="0" smtClean="0"/>
              <a:t>%massique</a:t>
            </a:r>
            <a:br>
              <a:rPr lang="fr-FR" sz="2800" dirty="0" smtClean="0"/>
            </a:br>
            <a:r>
              <a:rPr lang="fr-FR" sz="2800" dirty="0" smtClean="0"/>
              <a:t>%volumique</a:t>
            </a:r>
            <a:br>
              <a:rPr lang="fr-FR" sz="2800" dirty="0" smtClean="0"/>
            </a:br>
            <a:r>
              <a:rPr lang="fr-FR" sz="2800" dirty="0" smtClean="0"/>
              <a:t>Solubilité</a:t>
            </a:r>
            <a:br>
              <a:rPr lang="fr-FR" sz="2800" dirty="0" smtClean="0"/>
            </a:br>
            <a:r>
              <a:rPr lang="fr-FR" sz="2800" dirty="0" smtClean="0"/>
              <a:t>Pureté</a:t>
            </a:r>
            <a:br>
              <a:rPr lang="fr-FR" sz="2800" dirty="0" smtClean="0"/>
            </a:br>
            <a:endParaRPr lang="fr-F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solubillité</a:t>
            </a:r>
            <a:endParaRPr lang="fr-FR" dirty="0"/>
          </a:p>
        </p:txBody>
      </p:sp>
      <p:sp>
        <p:nvSpPr>
          <p:cNvPr id="3" name="Espace réservé du contenu 2"/>
          <p:cNvSpPr>
            <a:spLocks noGrp="1"/>
          </p:cNvSpPr>
          <p:nvPr>
            <p:ph idx="1"/>
          </p:nvPr>
        </p:nvSpPr>
        <p:spPr/>
        <p:txBody>
          <a:bodyPr/>
          <a:lstStyle/>
          <a:p>
            <a:r>
              <a:rPr lang="fr-FR" dirty="0" smtClean="0"/>
              <a:t>La solubilité d'un composé ionique ou moléculaire, appelé soluté, est la concentration maximale de ce composé que l'on peut dissoudre ou dissocier dans un solvant, à une température donnée. La solution ainsi obtenue est alors saturée.</a:t>
            </a:r>
          </a:p>
          <a:p>
            <a:endParaRPr lang="fr-FR" dirty="0" smtClean="0"/>
          </a:p>
          <a:p>
            <a:pPr>
              <a:buNone/>
            </a:pPr>
            <a:endParaRPr lang="fr-FR" dirty="0"/>
          </a:p>
        </p:txBody>
      </p:sp>
      <p:pic>
        <p:nvPicPr>
          <p:cNvPr id="30722" name="Picture 2"/>
          <p:cNvPicPr>
            <a:picLocks noChangeAspect="1" noChangeArrowheads="1"/>
          </p:cNvPicPr>
          <p:nvPr/>
        </p:nvPicPr>
        <p:blipFill>
          <a:blip r:embed="rId2" cstate="print"/>
          <a:srcRect/>
          <a:stretch>
            <a:fillRect/>
          </a:stretch>
        </p:blipFill>
        <p:spPr bwMode="auto">
          <a:xfrm>
            <a:off x="1043608" y="4725144"/>
            <a:ext cx="3038475" cy="1219200"/>
          </a:xfrm>
          <a:prstGeom prst="rect">
            <a:avLst/>
          </a:prstGeom>
          <a:noFill/>
          <a:ln w="9525">
            <a:noFill/>
            <a:miter lim="800000"/>
            <a:headEnd/>
            <a:tailEnd/>
          </a:ln>
        </p:spPr>
      </p:pic>
      <p:pic>
        <p:nvPicPr>
          <p:cNvPr id="30723" name="Picture 3"/>
          <p:cNvPicPr>
            <a:picLocks noChangeAspect="1" noChangeArrowheads="1"/>
          </p:cNvPicPr>
          <p:nvPr/>
        </p:nvPicPr>
        <p:blipFill>
          <a:blip r:embed="rId3" cstate="print"/>
          <a:srcRect/>
          <a:stretch>
            <a:fillRect/>
          </a:stretch>
        </p:blipFill>
        <p:spPr bwMode="auto">
          <a:xfrm>
            <a:off x="5076056" y="4797152"/>
            <a:ext cx="3457575"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692696"/>
            <a:ext cx="7772400" cy="1584176"/>
          </a:xfrm>
        </p:spPr>
        <p:txBody>
          <a:bodyPr>
            <a:normAutofit/>
          </a:bodyPr>
          <a:lstStyle/>
          <a:p>
            <a:r>
              <a:rPr lang="fr-FR" sz="2800" dirty="0" smtClean="0"/>
              <a:t>Il faudra combien de grammes de CH</a:t>
            </a:r>
            <a:r>
              <a:rPr lang="fr-FR" sz="2800" baseline="-25000" dirty="0" smtClean="0"/>
              <a:t>3</a:t>
            </a:r>
            <a:r>
              <a:rPr lang="fr-FR" sz="2800" dirty="0" smtClean="0"/>
              <a:t>CO</a:t>
            </a:r>
            <a:r>
              <a:rPr lang="fr-FR" sz="2800" baseline="-25000" dirty="0" smtClean="0"/>
              <a:t>2</a:t>
            </a:r>
            <a:r>
              <a:rPr lang="fr-FR" sz="2800" dirty="0" smtClean="0"/>
              <a:t>H pour faire 500 ml de solution ayant une concentration de 0,55 mol/l ?</a:t>
            </a:r>
            <a:endParaRPr lang="fr-FR" sz="2800" dirty="0"/>
          </a:p>
        </p:txBody>
      </p:sp>
      <p:sp>
        <p:nvSpPr>
          <p:cNvPr id="3" name="Sous-titre 2"/>
          <p:cNvSpPr>
            <a:spLocks noGrp="1"/>
          </p:cNvSpPr>
          <p:nvPr>
            <p:ph type="subTitle" idx="1"/>
          </p:nvPr>
        </p:nvSpPr>
        <p:spPr>
          <a:xfrm>
            <a:off x="1115616" y="5949280"/>
            <a:ext cx="6400800" cy="627856"/>
          </a:xfrm>
        </p:spPr>
        <p:txBody>
          <a:bodyPr/>
          <a:lstStyle/>
          <a:p>
            <a:r>
              <a:rPr lang="fr-FR" b="1" dirty="0" smtClean="0">
                <a:solidFill>
                  <a:schemeClr val="tx1"/>
                </a:solidFill>
              </a:rPr>
              <a:t>La réponse est </a:t>
            </a:r>
            <a:r>
              <a:rPr lang="fr-FR" b="1" dirty="0" smtClean="0">
                <a:solidFill>
                  <a:srgbClr val="FF0000"/>
                </a:solidFill>
              </a:rPr>
              <a:t>16,51g</a:t>
            </a:r>
            <a:endParaRPr lang="fr-FR" b="1" dirty="0">
              <a:solidFill>
                <a:srgbClr val="FF0000"/>
              </a:solidFill>
            </a:endParaRPr>
          </a:p>
        </p:txBody>
      </p:sp>
      <p:graphicFrame>
        <p:nvGraphicFramePr>
          <p:cNvPr id="4097" name="Object 1"/>
          <p:cNvGraphicFramePr>
            <a:graphicFrameLocks noChangeAspect="1"/>
          </p:cNvGraphicFramePr>
          <p:nvPr/>
        </p:nvGraphicFramePr>
        <p:xfrm>
          <a:off x="1331640" y="3501008"/>
          <a:ext cx="6264696" cy="1259826"/>
        </p:xfrm>
        <a:graphic>
          <a:graphicData uri="http://schemas.openxmlformats.org/presentationml/2006/ole">
            <mc:AlternateContent xmlns:mc="http://schemas.openxmlformats.org/markup-compatibility/2006">
              <mc:Choice xmlns:v="urn:schemas-microsoft-com:vml" Requires="v">
                <p:oleObj spid="_x0000_s4104" name="Équation" r:id="rId3" imgW="2654280" imgH="533160" progId="Equation.3">
                  <p:embed/>
                </p:oleObj>
              </mc:Choice>
              <mc:Fallback>
                <p:oleObj name="Équation" r:id="rId3" imgW="2654280" imgH="53316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3501008"/>
                        <a:ext cx="6264696" cy="1259826"/>
                      </a:xfrm>
                      <a:prstGeom prst="rect">
                        <a:avLst/>
                      </a:prstGeom>
                      <a:noFill/>
                      <a:ln w="9525">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Object 4"/>
          <p:cNvGraphicFramePr>
            <a:graphicFrameLocks noChangeAspect="1"/>
          </p:cNvGraphicFramePr>
          <p:nvPr/>
        </p:nvGraphicFramePr>
        <p:xfrm>
          <a:off x="1475656" y="5373216"/>
          <a:ext cx="5976664" cy="746161"/>
        </p:xfrm>
        <a:graphic>
          <a:graphicData uri="http://schemas.openxmlformats.org/presentationml/2006/ole">
            <mc:AlternateContent xmlns:mc="http://schemas.openxmlformats.org/markup-compatibility/2006">
              <mc:Choice xmlns:v="urn:schemas-microsoft-com:vml" Requires="v">
                <p:oleObj spid="_x0000_s4105" name="Équation" r:id="rId5" imgW="2882880" imgH="368280" progId="Equation.3">
                  <p:embed/>
                </p:oleObj>
              </mc:Choice>
              <mc:Fallback>
                <p:oleObj name="Équation" r:id="rId5" imgW="2882880" imgH="36828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6" y="5373216"/>
                        <a:ext cx="5976664" cy="746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itre 1"/>
          <p:cNvSpPr txBox="1">
            <a:spLocks/>
          </p:cNvSpPr>
          <p:nvPr/>
        </p:nvSpPr>
        <p:spPr>
          <a:xfrm>
            <a:off x="3131840" y="0"/>
            <a:ext cx="3168352" cy="83671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3600" noProof="0" dirty="0" smtClean="0">
                <a:latin typeface="+mj-lt"/>
                <a:ea typeface="+mj-ea"/>
                <a:cs typeface="+mj-cs"/>
              </a:rPr>
              <a:t>Série 1</a:t>
            </a:r>
            <a:endParaRPr kumimoji="0" lang="fr-FR" sz="3600" b="0" i="0" u="none" strike="noStrike" kern="1200" cap="none" spc="0" normalizeH="0" baseline="0" noProof="0" dirty="0">
              <a:ln>
                <a:noFill/>
              </a:ln>
              <a:effectLst/>
              <a:uLnTx/>
              <a:uFillTx/>
              <a:latin typeface="+mj-lt"/>
              <a:ea typeface="+mj-ea"/>
              <a:cs typeface="+mj-cs"/>
            </a:endParaRPr>
          </a:p>
        </p:txBody>
      </p:sp>
      <p:sp>
        <p:nvSpPr>
          <p:cNvPr id="10" name="Rectangle 9"/>
          <p:cNvSpPr/>
          <p:nvPr/>
        </p:nvSpPr>
        <p:spPr>
          <a:xfrm>
            <a:off x="683568" y="2492896"/>
            <a:ext cx="7488832" cy="830997"/>
          </a:xfrm>
          <a:prstGeom prst="rect">
            <a:avLst/>
          </a:prstGeom>
        </p:spPr>
        <p:txBody>
          <a:bodyPr wrap="square">
            <a:spAutoFit/>
          </a:bodyPr>
          <a:lstStyle/>
          <a:p>
            <a:pPr algn="ctr"/>
            <a:r>
              <a:rPr lang="fr-FR" sz="2400" dirty="0" smtClean="0"/>
              <a:t>La molarité nommée aussi concentration molaire volumique peut se calculer à l’aide de la formule</a:t>
            </a:r>
          </a:p>
        </p:txBody>
      </p:sp>
      <p:graphicFrame>
        <p:nvGraphicFramePr>
          <p:cNvPr id="4103" name="Object 7"/>
          <p:cNvGraphicFramePr>
            <a:graphicFrameLocks noChangeAspect="1"/>
          </p:cNvGraphicFramePr>
          <p:nvPr/>
        </p:nvGraphicFramePr>
        <p:xfrm>
          <a:off x="238125" y="4868863"/>
          <a:ext cx="8812213" cy="360362"/>
        </p:xfrm>
        <a:graphic>
          <a:graphicData uri="http://schemas.openxmlformats.org/presentationml/2006/ole">
            <mc:AlternateContent xmlns:mc="http://schemas.openxmlformats.org/markup-compatibility/2006">
              <mc:Choice xmlns:v="urn:schemas-microsoft-com:vml" Requires="v">
                <p:oleObj spid="_x0000_s4106" name="Équation" r:id="rId7" imgW="4140000" imgH="190440" progId="Equation.3">
                  <p:embed/>
                </p:oleObj>
              </mc:Choice>
              <mc:Fallback>
                <p:oleObj name="Équation" r:id="rId7" imgW="4140000" imgH="19044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8125" y="4868863"/>
                        <a:ext cx="8812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1" name="Connecteur droit 10"/>
          <p:cNvCxnSpPr/>
          <p:nvPr/>
        </p:nvCxnSpPr>
        <p:spPr>
          <a:xfrm>
            <a:off x="0" y="2276872"/>
            <a:ext cx="9144000" cy="0"/>
          </a:xfrm>
          <a:prstGeom prst="line">
            <a:avLst/>
          </a:prstGeom>
          <a:ln w="25400">
            <a:solidFill>
              <a:srgbClr val="C0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0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0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420888"/>
            <a:ext cx="7772400" cy="1152128"/>
          </a:xfrm>
        </p:spPr>
        <p:txBody>
          <a:bodyPr>
            <a:normAutofit/>
          </a:bodyPr>
          <a:lstStyle/>
          <a:p>
            <a:r>
              <a:rPr lang="fr-FR" sz="2800" dirty="0" smtClean="0"/>
              <a:t>A-  C</a:t>
            </a:r>
            <a:r>
              <a:rPr lang="fr-FR" sz="2800" baseline="-25000" dirty="0" smtClean="0"/>
              <a:t>6</a:t>
            </a:r>
            <a:r>
              <a:rPr lang="fr-FR" sz="2800" dirty="0" smtClean="0"/>
              <a:t>H</a:t>
            </a:r>
            <a:r>
              <a:rPr lang="fr-FR" sz="2800" baseline="-25000" dirty="0" smtClean="0"/>
              <a:t>12</a:t>
            </a:r>
            <a:r>
              <a:rPr lang="fr-FR" sz="2800" dirty="0" smtClean="0"/>
              <a:t>O</a:t>
            </a:r>
            <a:r>
              <a:rPr lang="fr-FR" sz="2800" baseline="-25000" dirty="0" smtClean="0"/>
              <a:t>6</a:t>
            </a:r>
            <a:r>
              <a:rPr lang="fr-FR" sz="2800" dirty="0" smtClean="0"/>
              <a:t> pour faire 200 ml de solution ayant une concentration de 0,62 mol/l ? </a:t>
            </a:r>
            <a:endParaRPr lang="fr-FR" sz="2800" dirty="0">
              <a:solidFill>
                <a:srgbClr val="FF0000"/>
              </a:solidFill>
            </a:endParaRPr>
          </a:p>
        </p:txBody>
      </p:sp>
      <p:sp>
        <p:nvSpPr>
          <p:cNvPr id="12" name="Rectangle 11"/>
          <p:cNvSpPr/>
          <p:nvPr/>
        </p:nvSpPr>
        <p:spPr>
          <a:xfrm>
            <a:off x="899592" y="3645024"/>
            <a:ext cx="7848872" cy="954107"/>
          </a:xfrm>
          <a:prstGeom prst="rect">
            <a:avLst/>
          </a:prstGeom>
        </p:spPr>
        <p:txBody>
          <a:bodyPr wrap="square">
            <a:spAutoFit/>
          </a:bodyPr>
          <a:lstStyle/>
          <a:p>
            <a:r>
              <a:rPr lang="fr-FR" sz="2800" dirty="0" smtClean="0"/>
              <a:t>B- NaNO</a:t>
            </a:r>
            <a:r>
              <a:rPr lang="fr-FR" sz="2800" baseline="-25000" dirty="0" smtClean="0"/>
              <a:t>3</a:t>
            </a:r>
            <a:r>
              <a:rPr lang="fr-FR" sz="2800" dirty="0" smtClean="0"/>
              <a:t> pour faire 250 ml de solution ayant une concentration de 0,93 mol/l ? </a:t>
            </a:r>
            <a:endParaRPr lang="fr-FR" sz="2800" dirty="0">
              <a:solidFill>
                <a:srgbClr val="FF0000"/>
              </a:solidFill>
            </a:endParaRPr>
          </a:p>
        </p:txBody>
      </p:sp>
      <p:sp>
        <p:nvSpPr>
          <p:cNvPr id="13" name="Rectangle 12"/>
          <p:cNvSpPr/>
          <p:nvPr/>
        </p:nvSpPr>
        <p:spPr>
          <a:xfrm>
            <a:off x="827584" y="4797152"/>
            <a:ext cx="7488832" cy="954107"/>
          </a:xfrm>
          <a:prstGeom prst="rect">
            <a:avLst/>
          </a:prstGeom>
        </p:spPr>
        <p:txBody>
          <a:bodyPr wrap="square">
            <a:spAutoFit/>
          </a:bodyPr>
          <a:lstStyle/>
          <a:p>
            <a:r>
              <a:rPr lang="fr-FR" sz="2800" dirty="0" smtClean="0"/>
              <a:t>C-  C</a:t>
            </a:r>
            <a:r>
              <a:rPr lang="fr-FR" sz="2800" baseline="-25000" dirty="0" smtClean="0"/>
              <a:t>12</a:t>
            </a:r>
            <a:r>
              <a:rPr lang="fr-FR" sz="2800" dirty="0" smtClean="0"/>
              <a:t>H</a:t>
            </a:r>
            <a:r>
              <a:rPr lang="fr-FR" sz="2800" baseline="-25000" dirty="0" smtClean="0"/>
              <a:t>22</a:t>
            </a:r>
            <a:r>
              <a:rPr lang="fr-FR" sz="2800" dirty="0" smtClean="0"/>
              <a:t>O</a:t>
            </a:r>
            <a:r>
              <a:rPr lang="fr-FR" sz="2800" baseline="-25000" dirty="0" smtClean="0"/>
              <a:t>11</a:t>
            </a:r>
            <a:r>
              <a:rPr lang="fr-FR" sz="2800" dirty="0" smtClean="0"/>
              <a:t> pour faire 250 ml de solution ayant une concentration de 0,2 mol/l ?</a:t>
            </a:r>
            <a:r>
              <a:rPr lang="fr-FR" sz="2800" dirty="0" smtClean="0">
                <a:solidFill>
                  <a:srgbClr val="FF0000"/>
                </a:solidFill>
              </a:rPr>
              <a:t> </a:t>
            </a:r>
            <a:endParaRPr lang="fr-FR" sz="2800" dirty="0"/>
          </a:p>
        </p:txBody>
      </p:sp>
      <p:sp>
        <p:nvSpPr>
          <p:cNvPr id="14" name="Rectangle 13"/>
          <p:cNvSpPr/>
          <p:nvPr/>
        </p:nvSpPr>
        <p:spPr>
          <a:xfrm>
            <a:off x="2123728" y="1988840"/>
            <a:ext cx="5184576" cy="461665"/>
          </a:xfrm>
          <a:prstGeom prst="rect">
            <a:avLst/>
          </a:prstGeom>
        </p:spPr>
        <p:txBody>
          <a:bodyPr wrap="square">
            <a:spAutoFit/>
          </a:bodyPr>
          <a:lstStyle/>
          <a:p>
            <a:r>
              <a:rPr lang="fr-FR" sz="2400" dirty="0" smtClean="0"/>
              <a:t>  Il faudra combien de grammes de :</a:t>
            </a:r>
            <a:endParaRPr lang="fr-FR" sz="2400" dirty="0"/>
          </a:p>
        </p:txBody>
      </p:sp>
      <p:graphicFrame>
        <p:nvGraphicFramePr>
          <p:cNvPr id="18437" name="Object 5"/>
          <p:cNvGraphicFramePr>
            <a:graphicFrameLocks noChangeAspect="1"/>
          </p:cNvGraphicFramePr>
          <p:nvPr/>
        </p:nvGraphicFramePr>
        <p:xfrm>
          <a:off x="1655763" y="0"/>
          <a:ext cx="6264275" cy="1260475"/>
        </p:xfrm>
        <a:graphic>
          <a:graphicData uri="http://schemas.openxmlformats.org/presentationml/2006/ole">
            <mc:AlternateContent xmlns:mc="http://schemas.openxmlformats.org/markup-compatibility/2006">
              <mc:Choice xmlns:v="urn:schemas-microsoft-com:vml" Requires="v">
                <p:oleObj spid="_x0000_s18439" name="Équation" r:id="rId3" imgW="2654280" imgH="533160" progId="Equation.3">
                  <p:embed/>
                </p:oleObj>
              </mc:Choice>
              <mc:Fallback>
                <p:oleObj name="Équation" r:id="rId3" imgW="2654280" imgH="53316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5763" y="0"/>
                        <a:ext cx="6264275" cy="1260475"/>
                      </a:xfrm>
                      <a:prstGeom prst="rect">
                        <a:avLst/>
                      </a:prstGeom>
                      <a:noFill/>
                      <a:ln w="9525">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38" name="Object 6"/>
          <p:cNvGraphicFramePr>
            <a:graphicFrameLocks noChangeAspect="1"/>
          </p:cNvGraphicFramePr>
          <p:nvPr/>
        </p:nvGraphicFramePr>
        <p:xfrm>
          <a:off x="792163" y="1368425"/>
          <a:ext cx="8351837" cy="360362"/>
        </p:xfrm>
        <a:graphic>
          <a:graphicData uri="http://schemas.openxmlformats.org/presentationml/2006/ole">
            <mc:AlternateContent xmlns:mc="http://schemas.openxmlformats.org/markup-compatibility/2006">
              <mc:Choice xmlns:v="urn:schemas-microsoft-com:vml" Requires="v">
                <p:oleObj spid="_x0000_s18440" name="Équation" r:id="rId5" imgW="3924000" imgH="190440" progId="Equation.3">
                  <p:embed/>
                </p:oleObj>
              </mc:Choice>
              <mc:Fallback>
                <p:oleObj name="Équation" r:id="rId5" imgW="3924000" imgH="19044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163" y="1368425"/>
                        <a:ext cx="8351837"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6" name="Connecteur droit 15"/>
          <p:cNvCxnSpPr/>
          <p:nvPr/>
        </p:nvCxnSpPr>
        <p:spPr>
          <a:xfrm>
            <a:off x="0" y="1916832"/>
            <a:ext cx="9144000" cy="0"/>
          </a:xfrm>
          <a:prstGeom prst="line">
            <a:avLst/>
          </a:prstGeom>
          <a:ln w="25400">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259632" y="6457890"/>
            <a:ext cx="6768752" cy="400110"/>
          </a:xfrm>
          <a:prstGeom prst="rect">
            <a:avLst/>
          </a:prstGeom>
        </p:spPr>
        <p:txBody>
          <a:bodyPr wrap="square">
            <a:spAutoFit/>
          </a:bodyPr>
          <a:lstStyle/>
          <a:p>
            <a:r>
              <a:rPr lang="fr-FR" sz="2000" b="1" dirty="0" smtClean="0">
                <a:solidFill>
                  <a:srgbClr val="C00000"/>
                </a:solidFill>
              </a:rPr>
              <a:t>Données: C=12g/mol;  O=16g/mol; Na= 23g/mol; N=14g/mol</a:t>
            </a:r>
            <a:endParaRPr lang="fr-FR" sz="2000" b="1" dirty="0">
              <a:solidFill>
                <a:srgbClr val="C00000"/>
              </a:solidFill>
            </a:endParaRPr>
          </a:p>
        </p:txBody>
      </p:sp>
      <p:sp>
        <p:nvSpPr>
          <p:cNvPr id="20" name="Rectangle 19"/>
          <p:cNvSpPr/>
          <p:nvPr/>
        </p:nvSpPr>
        <p:spPr>
          <a:xfrm>
            <a:off x="6804248" y="3068960"/>
            <a:ext cx="1768948" cy="461665"/>
          </a:xfrm>
          <a:prstGeom prst="rect">
            <a:avLst/>
          </a:prstGeom>
        </p:spPr>
        <p:txBody>
          <a:bodyPr wrap="square">
            <a:spAutoFit/>
          </a:bodyPr>
          <a:lstStyle/>
          <a:p>
            <a:r>
              <a:rPr lang="fr-FR" sz="2400" dirty="0" smtClean="0">
                <a:solidFill>
                  <a:srgbClr val="FF0000"/>
                </a:solidFill>
              </a:rPr>
              <a:t>R:22,32 g</a:t>
            </a:r>
            <a:r>
              <a:rPr lang="fr-FR" sz="2400" dirty="0" smtClean="0"/>
              <a:t> </a:t>
            </a:r>
            <a:endParaRPr lang="fr-FR" sz="2400" dirty="0"/>
          </a:p>
        </p:txBody>
      </p:sp>
      <p:sp>
        <p:nvSpPr>
          <p:cNvPr id="21" name="Rectangle 20"/>
          <p:cNvSpPr/>
          <p:nvPr/>
        </p:nvSpPr>
        <p:spPr>
          <a:xfrm>
            <a:off x="6804248" y="4221088"/>
            <a:ext cx="1768948" cy="461665"/>
          </a:xfrm>
          <a:prstGeom prst="rect">
            <a:avLst/>
          </a:prstGeom>
        </p:spPr>
        <p:txBody>
          <a:bodyPr wrap="square">
            <a:spAutoFit/>
          </a:bodyPr>
          <a:lstStyle/>
          <a:p>
            <a:r>
              <a:rPr lang="fr-FR" sz="2400" dirty="0" smtClean="0">
                <a:solidFill>
                  <a:srgbClr val="FF0000"/>
                </a:solidFill>
              </a:rPr>
              <a:t>R: 19,76 g</a:t>
            </a:r>
            <a:endParaRPr lang="fr-FR" sz="2400" dirty="0">
              <a:solidFill>
                <a:srgbClr val="FF0000"/>
              </a:solidFill>
            </a:endParaRPr>
          </a:p>
        </p:txBody>
      </p:sp>
      <p:sp>
        <p:nvSpPr>
          <p:cNvPr id="22" name="Rectangle 21"/>
          <p:cNvSpPr/>
          <p:nvPr/>
        </p:nvSpPr>
        <p:spPr>
          <a:xfrm>
            <a:off x="6763492" y="5229200"/>
            <a:ext cx="1768948" cy="461665"/>
          </a:xfrm>
          <a:prstGeom prst="rect">
            <a:avLst/>
          </a:prstGeom>
        </p:spPr>
        <p:txBody>
          <a:bodyPr wrap="square">
            <a:spAutoFit/>
          </a:bodyPr>
          <a:lstStyle/>
          <a:p>
            <a:r>
              <a:rPr lang="fr-FR" sz="2400" dirty="0" smtClean="0">
                <a:solidFill>
                  <a:srgbClr val="FF0000"/>
                </a:solidFill>
              </a:rPr>
              <a:t>R: 17,10 g</a:t>
            </a:r>
            <a:endParaRPr lang="fr-FR" sz="2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P spid="14" grpId="0"/>
      <p:bldP spid="19" grpId="0"/>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64704"/>
          </a:xfrm>
        </p:spPr>
        <p:txBody>
          <a:bodyPr/>
          <a:lstStyle/>
          <a:p>
            <a:r>
              <a:rPr lang="fr-FR" dirty="0" smtClean="0"/>
              <a:t>Série 2</a:t>
            </a:r>
            <a:endParaRPr lang="fr-FR" dirty="0"/>
          </a:p>
        </p:txBody>
      </p:sp>
      <p:sp>
        <p:nvSpPr>
          <p:cNvPr id="3" name="Espace réservé du contenu 2"/>
          <p:cNvSpPr>
            <a:spLocks noGrp="1"/>
          </p:cNvSpPr>
          <p:nvPr>
            <p:ph idx="1"/>
          </p:nvPr>
        </p:nvSpPr>
        <p:spPr>
          <a:xfrm>
            <a:off x="0" y="692696"/>
            <a:ext cx="9144000" cy="2692896"/>
          </a:xfrm>
        </p:spPr>
        <p:txBody>
          <a:bodyPr>
            <a:normAutofit/>
          </a:bodyPr>
          <a:lstStyle/>
          <a:p>
            <a:r>
              <a:rPr lang="fr-FR" dirty="0" smtClean="0"/>
              <a:t>On prépare une solution aqueuse de concentration à 30,6 % en CH</a:t>
            </a:r>
            <a:r>
              <a:rPr lang="fr-FR" baseline="-25000" dirty="0" smtClean="0"/>
              <a:t>3</a:t>
            </a:r>
            <a:r>
              <a:rPr lang="fr-FR" dirty="0" smtClean="0"/>
              <a:t>CO</a:t>
            </a:r>
            <a:r>
              <a:rPr lang="fr-FR" baseline="-25000" dirty="0" smtClean="0"/>
              <a:t>2</a:t>
            </a:r>
            <a:r>
              <a:rPr lang="fr-FR" dirty="0" smtClean="0"/>
              <a:t>H, la masse volumique de cette solution étant de 1,04 g/cm</a:t>
            </a:r>
            <a:r>
              <a:rPr lang="fr-FR" baseline="30000" dirty="0" smtClean="0"/>
              <a:t>3</a:t>
            </a:r>
            <a:r>
              <a:rPr lang="fr-FR" dirty="0" smtClean="0"/>
              <a:t>, quelles sont la concentration molaire volumique (molarité) et la molalité de cette solution ?</a:t>
            </a:r>
            <a:endParaRPr lang="fr-FR" dirty="0"/>
          </a:p>
        </p:txBody>
      </p:sp>
      <p:sp>
        <p:nvSpPr>
          <p:cNvPr id="4" name="Espace réservé du contenu 2"/>
          <p:cNvSpPr txBox="1">
            <a:spLocks/>
          </p:cNvSpPr>
          <p:nvPr/>
        </p:nvSpPr>
        <p:spPr>
          <a:xfrm>
            <a:off x="467544" y="3501008"/>
            <a:ext cx="8229600" cy="269289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21505" name="Object 1"/>
          <p:cNvGraphicFramePr>
            <a:graphicFrameLocks noChangeAspect="1"/>
          </p:cNvGraphicFramePr>
          <p:nvPr/>
        </p:nvGraphicFramePr>
        <p:xfrm>
          <a:off x="827584" y="5733256"/>
          <a:ext cx="7524750" cy="809625"/>
        </p:xfrm>
        <a:graphic>
          <a:graphicData uri="http://schemas.openxmlformats.org/presentationml/2006/ole">
            <mc:AlternateContent xmlns:mc="http://schemas.openxmlformats.org/markup-compatibility/2006">
              <mc:Choice xmlns:v="urn:schemas-microsoft-com:vml" Requires="v">
                <p:oleObj spid="_x0000_s21506" name="Équation" r:id="rId3" imgW="3187440" imgH="342720" progId="Equation.3">
                  <p:embed/>
                </p:oleObj>
              </mc:Choice>
              <mc:Fallback>
                <p:oleObj name="Équation" r:id="rId3" imgW="3187440" imgH="34272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5733256"/>
                        <a:ext cx="7524750" cy="809625"/>
                      </a:xfrm>
                      <a:prstGeom prst="rect">
                        <a:avLst/>
                      </a:prstGeom>
                      <a:noFill/>
                      <a:ln w="9525">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7" name="Connecteur droit 6"/>
          <p:cNvCxnSpPr/>
          <p:nvPr/>
        </p:nvCxnSpPr>
        <p:spPr>
          <a:xfrm>
            <a:off x="0" y="3356992"/>
            <a:ext cx="9144000" cy="0"/>
          </a:xfrm>
          <a:prstGeom prst="line">
            <a:avLst/>
          </a:prstGeom>
          <a:ln w="25400">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9" name="Espace réservé du contenu 2"/>
          <p:cNvSpPr txBox="1">
            <a:spLocks/>
          </p:cNvSpPr>
          <p:nvPr/>
        </p:nvSpPr>
        <p:spPr>
          <a:xfrm>
            <a:off x="539552" y="3573016"/>
            <a:ext cx="8229600" cy="216024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La masse volumique permet de déterminer le volume d’un échantillon si la masse en est connue et vice versa, les unités dépendent du choix fait pour celle de la masse et du volume.</a:t>
            </a:r>
            <a:endParaRPr kumimoji="0" lang="fr-F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143000"/>
          </a:xfrm>
        </p:spPr>
        <p:txBody>
          <a:bodyPr/>
          <a:lstStyle/>
          <a:p>
            <a:r>
              <a:rPr lang="fr-FR" dirty="0" smtClean="0"/>
              <a:t>Pureté = Concentration</a:t>
            </a:r>
            <a:endParaRPr lang="fr-FR" dirty="0"/>
          </a:p>
        </p:txBody>
      </p:sp>
      <p:graphicFrame>
        <p:nvGraphicFramePr>
          <p:cNvPr id="23554" name="Object 2"/>
          <p:cNvGraphicFramePr>
            <a:graphicFrameLocks noChangeAspect="1"/>
          </p:cNvGraphicFramePr>
          <p:nvPr/>
        </p:nvGraphicFramePr>
        <p:xfrm>
          <a:off x="1328738" y="3933056"/>
          <a:ext cx="6632575" cy="1111250"/>
        </p:xfrm>
        <a:graphic>
          <a:graphicData uri="http://schemas.openxmlformats.org/presentationml/2006/ole">
            <mc:AlternateContent xmlns:mc="http://schemas.openxmlformats.org/markup-compatibility/2006">
              <mc:Choice xmlns:v="urn:schemas-microsoft-com:vml" Requires="v">
                <p:oleObj spid="_x0000_s23556" name="Équation" r:id="rId3" imgW="2095200" imgH="342720" progId="Equation.3">
                  <p:embed/>
                </p:oleObj>
              </mc:Choice>
              <mc:Fallback>
                <p:oleObj name="Équation" r:id="rId3" imgW="2095200" imgH="3427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8738" y="3933056"/>
                        <a:ext cx="6632575"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6"/>
          <p:cNvSpPr/>
          <p:nvPr/>
        </p:nvSpPr>
        <p:spPr>
          <a:xfrm>
            <a:off x="251520" y="1196752"/>
            <a:ext cx="9144000" cy="2554545"/>
          </a:xfrm>
          <a:prstGeom prst="rect">
            <a:avLst/>
          </a:prstGeom>
        </p:spPr>
        <p:txBody>
          <a:bodyPr wrap="square">
            <a:spAutoFit/>
          </a:bodyPr>
          <a:lstStyle/>
          <a:p>
            <a:r>
              <a:rPr lang="fr-FR" sz="3200" dirty="0" smtClean="0"/>
              <a:t>Le pourcentage massique (%) est simplement le rapport de la masse de soluté sur la masse de solution, qui elle, est la somme de la masse de soluté et de la masse de solvant, ce rapport est exprimé en pourcentage.</a:t>
            </a:r>
            <a:endParaRPr lang="fr-FR" sz="3200" dirty="0"/>
          </a:p>
        </p:txBody>
      </p:sp>
      <p:graphicFrame>
        <p:nvGraphicFramePr>
          <p:cNvPr id="23555" name="Object 3"/>
          <p:cNvGraphicFramePr>
            <a:graphicFrameLocks noChangeAspect="1"/>
          </p:cNvGraphicFramePr>
          <p:nvPr/>
        </p:nvGraphicFramePr>
        <p:xfrm>
          <a:off x="539552" y="5301208"/>
          <a:ext cx="8030095" cy="412080"/>
        </p:xfrm>
        <a:graphic>
          <a:graphicData uri="http://schemas.openxmlformats.org/presentationml/2006/ole">
            <mc:AlternateContent xmlns:mc="http://schemas.openxmlformats.org/markup-compatibility/2006">
              <mc:Choice xmlns:v="urn:schemas-microsoft-com:vml" Requires="v">
                <p:oleObj spid="_x0000_s23557" name="Équation" r:id="rId5" imgW="2755800" imgH="164880" progId="Equation.3">
                  <p:embed/>
                </p:oleObj>
              </mc:Choice>
              <mc:Fallback>
                <p:oleObj name="Équation" r:id="rId5" imgW="2755800" imgH="1648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5301208"/>
                        <a:ext cx="8030095" cy="412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404665"/>
            <a:ext cx="8229600" cy="1800200"/>
          </a:xfrm>
        </p:spPr>
        <p:txBody>
          <a:bodyPr/>
          <a:lstStyle/>
          <a:p>
            <a:r>
              <a:rPr lang="fr-FR" dirty="0" smtClean="0"/>
              <a:t>La molarité nommée aussi concentration molaire volumique peut se calculer à l’aide de la formule</a:t>
            </a:r>
            <a:endParaRPr lang="fr-FR" dirty="0"/>
          </a:p>
        </p:txBody>
      </p:sp>
      <p:graphicFrame>
        <p:nvGraphicFramePr>
          <p:cNvPr id="19458" name="Object 2"/>
          <p:cNvGraphicFramePr>
            <a:graphicFrameLocks noChangeAspect="1"/>
          </p:cNvGraphicFramePr>
          <p:nvPr/>
        </p:nvGraphicFramePr>
        <p:xfrm>
          <a:off x="827584" y="2132856"/>
          <a:ext cx="6264275" cy="1260475"/>
        </p:xfrm>
        <a:graphic>
          <a:graphicData uri="http://schemas.openxmlformats.org/presentationml/2006/ole">
            <mc:AlternateContent xmlns:mc="http://schemas.openxmlformats.org/markup-compatibility/2006">
              <mc:Choice xmlns:v="urn:schemas-microsoft-com:vml" Requires="v">
                <p:oleObj spid="_x0000_s19465" name="Équation" r:id="rId3" imgW="2654280" imgH="533160" progId="Equation.3">
                  <p:embed/>
                </p:oleObj>
              </mc:Choice>
              <mc:Fallback>
                <p:oleObj name="Équation" r:id="rId3" imgW="2654280" imgH="5331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132856"/>
                        <a:ext cx="6264275"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5"/>
          <p:cNvSpPr/>
          <p:nvPr/>
        </p:nvSpPr>
        <p:spPr>
          <a:xfrm>
            <a:off x="6012160" y="5733256"/>
            <a:ext cx="2448272" cy="584775"/>
          </a:xfrm>
          <a:prstGeom prst="rect">
            <a:avLst/>
          </a:prstGeom>
        </p:spPr>
        <p:txBody>
          <a:bodyPr wrap="square">
            <a:spAutoFit/>
          </a:bodyPr>
          <a:lstStyle/>
          <a:p>
            <a:r>
              <a:rPr lang="fr-FR" sz="2800" b="1" dirty="0" smtClean="0">
                <a:solidFill>
                  <a:srgbClr val="FF0000"/>
                </a:solidFill>
              </a:rPr>
              <a:t>R: </a:t>
            </a:r>
            <a:r>
              <a:rPr lang="fr-FR" sz="3200" b="1" dirty="0" smtClean="0">
                <a:solidFill>
                  <a:srgbClr val="FF0000"/>
                </a:solidFill>
              </a:rPr>
              <a:t>5,32</a:t>
            </a:r>
            <a:r>
              <a:rPr lang="fr-FR" sz="2800" b="1" dirty="0" smtClean="0">
                <a:solidFill>
                  <a:srgbClr val="FF0000"/>
                </a:solidFill>
              </a:rPr>
              <a:t> mol/l </a:t>
            </a:r>
            <a:endParaRPr lang="fr-FR" sz="2800" b="1" dirty="0">
              <a:solidFill>
                <a:srgbClr val="FF0000"/>
              </a:solidFill>
            </a:endParaRPr>
          </a:p>
        </p:txBody>
      </p:sp>
      <p:cxnSp>
        <p:nvCxnSpPr>
          <p:cNvPr id="8" name="Connecteur droit 7"/>
          <p:cNvCxnSpPr/>
          <p:nvPr/>
        </p:nvCxnSpPr>
        <p:spPr>
          <a:xfrm>
            <a:off x="0" y="3429000"/>
            <a:ext cx="9144000" cy="0"/>
          </a:xfrm>
          <a:prstGeom prst="line">
            <a:avLst/>
          </a:prstGeom>
          <a:ln w="25400">
            <a:solidFill>
              <a:srgbClr val="C00000"/>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9462" name="Object 6"/>
          <p:cNvGraphicFramePr>
            <a:graphicFrameLocks noChangeAspect="1"/>
          </p:cNvGraphicFramePr>
          <p:nvPr/>
        </p:nvGraphicFramePr>
        <p:xfrm>
          <a:off x="-1" y="3789041"/>
          <a:ext cx="9144001" cy="415636"/>
        </p:xfrm>
        <a:graphic>
          <a:graphicData uri="http://schemas.openxmlformats.org/presentationml/2006/ole">
            <mc:AlternateContent xmlns:mc="http://schemas.openxmlformats.org/markup-compatibility/2006">
              <mc:Choice xmlns:v="urn:schemas-microsoft-com:vml" Requires="v">
                <p:oleObj spid="_x0000_s19466" name="Équation" r:id="rId5" imgW="3682800" imgH="190440" progId="Equation.3">
                  <p:embed/>
                </p:oleObj>
              </mc:Choice>
              <mc:Fallback>
                <p:oleObj name="Équation" r:id="rId5" imgW="3682800" imgH="19044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 y="3789041"/>
                        <a:ext cx="9144001" cy="415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3" name="Object 7"/>
          <p:cNvGraphicFramePr>
            <a:graphicFrameLocks noChangeAspect="1"/>
          </p:cNvGraphicFramePr>
          <p:nvPr/>
        </p:nvGraphicFramePr>
        <p:xfrm>
          <a:off x="371475" y="4206875"/>
          <a:ext cx="7331075" cy="830263"/>
        </p:xfrm>
        <a:graphic>
          <a:graphicData uri="http://schemas.openxmlformats.org/presentationml/2006/ole">
            <mc:AlternateContent xmlns:mc="http://schemas.openxmlformats.org/markup-compatibility/2006">
              <mc:Choice xmlns:v="urn:schemas-microsoft-com:vml" Requires="v">
                <p:oleObj spid="_x0000_s19467" name="Équation" r:id="rId7" imgW="2755800" imgH="355320" progId="Equation.3">
                  <p:embed/>
                </p:oleObj>
              </mc:Choice>
              <mc:Fallback>
                <p:oleObj name="Équation" r:id="rId7" imgW="2755800" imgH="35532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475" y="4206875"/>
                        <a:ext cx="7331075"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4" name="Object 8"/>
          <p:cNvGraphicFramePr>
            <a:graphicFrameLocks noChangeAspect="1"/>
          </p:cNvGraphicFramePr>
          <p:nvPr/>
        </p:nvGraphicFramePr>
        <p:xfrm>
          <a:off x="349352" y="5085185"/>
          <a:ext cx="4150640" cy="1191388"/>
        </p:xfrm>
        <a:graphic>
          <a:graphicData uri="http://schemas.openxmlformats.org/presentationml/2006/ole">
            <mc:AlternateContent xmlns:mc="http://schemas.openxmlformats.org/markup-compatibility/2006">
              <mc:Choice xmlns:v="urn:schemas-microsoft-com:vml" Requires="v">
                <p:oleObj spid="_x0000_s19468" name="Équation" r:id="rId9" imgW="1815840" imgH="520560" progId="Equation.3">
                  <p:embed/>
                </p:oleObj>
              </mc:Choice>
              <mc:Fallback>
                <p:oleObj name="Équation" r:id="rId9" imgW="1815840" imgH="52056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9352" y="5085185"/>
                        <a:ext cx="4150640" cy="119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04664"/>
            <a:ext cx="8064896" cy="1569660"/>
          </a:xfrm>
          <a:prstGeom prst="rect">
            <a:avLst/>
          </a:prstGeom>
        </p:spPr>
        <p:txBody>
          <a:bodyPr wrap="square">
            <a:spAutoFit/>
          </a:bodyPr>
          <a:lstStyle/>
          <a:p>
            <a:pPr>
              <a:buFont typeface="Arial" pitchFamily="34" charset="0"/>
              <a:buChar char="•"/>
            </a:pPr>
            <a:r>
              <a:rPr lang="fr-FR" sz="3200" dirty="0" smtClean="0"/>
              <a:t> La molalité, cette unité de concentration a la particularité de se calculer en fonction du solvant et non de la solution</a:t>
            </a:r>
            <a:endParaRPr lang="fr-FR" sz="3200" dirty="0"/>
          </a:p>
        </p:txBody>
      </p:sp>
      <p:graphicFrame>
        <p:nvGraphicFramePr>
          <p:cNvPr id="5" name="Object 4"/>
          <p:cNvGraphicFramePr>
            <a:graphicFrameLocks noChangeAspect="1"/>
          </p:cNvGraphicFramePr>
          <p:nvPr/>
        </p:nvGraphicFramePr>
        <p:xfrm>
          <a:off x="1475656" y="2060848"/>
          <a:ext cx="6022975" cy="1223963"/>
        </p:xfrm>
        <a:graphic>
          <a:graphicData uri="http://schemas.openxmlformats.org/presentationml/2006/ole">
            <mc:AlternateContent xmlns:mc="http://schemas.openxmlformats.org/markup-compatibility/2006">
              <mc:Choice xmlns:v="urn:schemas-microsoft-com:vml" Requires="v">
                <p:oleObj spid="_x0000_s24582" name="Équation" r:id="rId3" imgW="2819160" imgH="558720" progId="Equation.3">
                  <p:embed/>
                </p:oleObj>
              </mc:Choice>
              <mc:Fallback>
                <p:oleObj name="Équation" r:id="rId3" imgW="2819160" imgH="5587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2060848"/>
                        <a:ext cx="6022975" cy="122396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5"/>
          <p:cNvSpPr/>
          <p:nvPr/>
        </p:nvSpPr>
        <p:spPr>
          <a:xfrm>
            <a:off x="6588224" y="5373216"/>
            <a:ext cx="2231701" cy="584775"/>
          </a:xfrm>
          <a:prstGeom prst="rect">
            <a:avLst/>
          </a:prstGeom>
        </p:spPr>
        <p:txBody>
          <a:bodyPr wrap="none">
            <a:spAutoFit/>
          </a:bodyPr>
          <a:lstStyle/>
          <a:p>
            <a:r>
              <a:rPr lang="fr-FR" sz="3200" b="1" dirty="0" smtClean="0">
                <a:solidFill>
                  <a:srgbClr val="FF0000"/>
                </a:solidFill>
              </a:rPr>
              <a:t>7,35 mol/kg</a:t>
            </a:r>
            <a:endParaRPr lang="fr-FR" sz="3200" b="1" dirty="0">
              <a:solidFill>
                <a:srgbClr val="FF0000"/>
              </a:solidFill>
            </a:endParaRPr>
          </a:p>
        </p:txBody>
      </p:sp>
      <p:graphicFrame>
        <p:nvGraphicFramePr>
          <p:cNvPr id="24579" name="Object 3"/>
          <p:cNvGraphicFramePr>
            <a:graphicFrameLocks noChangeAspect="1"/>
          </p:cNvGraphicFramePr>
          <p:nvPr/>
        </p:nvGraphicFramePr>
        <p:xfrm>
          <a:off x="395536" y="4941168"/>
          <a:ext cx="5464566" cy="1440160"/>
        </p:xfrm>
        <a:graphic>
          <a:graphicData uri="http://schemas.openxmlformats.org/presentationml/2006/ole">
            <mc:AlternateContent xmlns:mc="http://schemas.openxmlformats.org/markup-compatibility/2006">
              <mc:Choice xmlns:v="urn:schemas-microsoft-com:vml" Requires="v">
                <p:oleObj spid="_x0000_s24583" name="Équation" r:id="rId5" imgW="2222280" imgH="571320" progId="Equation.3">
                  <p:embed/>
                </p:oleObj>
              </mc:Choice>
              <mc:Fallback>
                <p:oleObj name="Équation" r:id="rId5" imgW="2222280" imgH="57132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6" y="4941168"/>
                        <a:ext cx="5464566"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0" name="Object 4"/>
          <p:cNvGraphicFramePr>
            <a:graphicFrameLocks noChangeAspect="1"/>
          </p:cNvGraphicFramePr>
          <p:nvPr/>
        </p:nvGraphicFramePr>
        <p:xfrm>
          <a:off x="0" y="4005064"/>
          <a:ext cx="6695306" cy="503237"/>
        </p:xfrm>
        <a:graphic>
          <a:graphicData uri="http://schemas.openxmlformats.org/presentationml/2006/ole">
            <mc:AlternateContent xmlns:mc="http://schemas.openxmlformats.org/markup-compatibility/2006">
              <mc:Choice xmlns:v="urn:schemas-microsoft-com:vml" Requires="v">
                <p:oleObj spid="_x0000_s24584" name="Équation" r:id="rId7" imgW="2412720" imgH="190440" progId="Equation.3">
                  <p:embed/>
                </p:oleObj>
              </mc:Choice>
              <mc:Fallback>
                <p:oleObj name="Équation" r:id="rId7" imgW="2412720" imgH="1904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005064"/>
                        <a:ext cx="6695306"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1" name="Object 5"/>
          <p:cNvGraphicFramePr>
            <a:graphicFrameLocks noChangeAspect="1"/>
          </p:cNvGraphicFramePr>
          <p:nvPr/>
        </p:nvGraphicFramePr>
        <p:xfrm>
          <a:off x="1" y="3501009"/>
          <a:ext cx="9144000" cy="360039"/>
        </p:xfrm>
        <a:graphic>
          <a:graphicData uri="http://schemas.openxmlformats.org/presentationml/2006/ole">
            <mc:AlternateContent xmlns:mc="http://schemas.openxmlformats.org/markup-compatibility/2006">
              <mc:Choice xmlns:v="urn:schemas-microsoft-com:vml" Requires="v">
                <p:oleObj spid="_x0000_s24585" name="Équation" r:id="rId9" imgW="4317840" imgH="164880" progId="Equation.3">
                  <p:embed/>
                </p:oleObj>
              </mc:Choice>
              <mc:Fallback>
                <p:oleObj name="Équation" r:id="rId9" imgW="4317840" imgH="16488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 y="3501009"/>
                        <a:ext cx="9144000" cy="36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8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692696"/>
            <a:ext cx="8229600" cy="2764904"/>
          </a:xfrm>
        </p:spPr>
        <p:txBody>
          <a:bodyPr>
            <a:normAutofit lnSpcReduction="10000"/>
          </a:bodyPr>
          <a:lstStyle/>
          <a:p>
            <a:pPr>
              <a:buFont typeface="Wingdings" pitchFamily="2" charset="2"/>
              <a:buChar char="§"/>
            </a:pPr>
            <a:r>
              <a:rPr lang="fr-FR" dirty="0" smtClean="0"/>
              <a:t>On prépare une solution aqueuse de concentration à 7,7 % en HNO</a:t>
            </a:r>
            <a:r>
              <a:rPr lang="fr-FR" baseline="-25000" dirty="0" smtClean="0"/>
              <a:t>3</a:t>
            </a:r>
            <a:r>
              <a:rPr lang="fr-FR" dirty="0" smtClean="0"/>
              <a:t>, la masse volumique de cette solution étant de 1,05 g/cm</a:t>
            </a:r>
            <a:r>
              <a:rPr lang="fr-FR" baseline="30000" dirty="0" smtClean="0"/>
              <a:t>3</a:t>
            </a:r>
            <a:r>
              <a:rPr lang="fr-FR" dirty="0" smtClean="0"/>
              <a:t>, quelles sont la concentration molaire volumique (molarité) et la molalité de cette solution ?</a:t>
            </a:r>
            <a:endParaRPr lang="fr-FR" dirty="0"/>
          </a:p>
        </p:txBody>
      </p:sp>
      <p:sp>
        <p:nvSpPr>
          <p:cNvPr id="5" name="Rectangle 4"/>
          <p:cNvSpPr/>
          <p:nvPr/>
        </p:nvSpPr>
        <p:spPr>
          <a:xfrm>
            <a:off x="3059832" y="0"/>
            <a:ext cx="3240360" cy="523220"/>
          </a:xfrm>
          <a:prstGeom prst="rect">
            <a:avLst/>
          </a:prstGeom>
        </p:spPr>
        <p:txBody>
          <a:bodyPr wrap="square">
            <a:spAutoFit/>
          </a:bodyPr>
          <a:lstStyle/>
          <a:p>
            <a:r>
              <a:rPr lang="fr-FR" sz="2800" dirty="0" smtClean="0">
                <a:solidFill>
                  <a:srgbClr val="FF0000"/>
                </a:solidFill>
              </a:rPr>
              <a:t>Exercices à faire</a:t>
            </a:r>
            <a:endParaRPr lang="fr-FR" sz="2800" dirty="0">
              <a:solidFill>
                <a:srgbClr val="FF0000"/>
              </a:solidFill>
            </a:endParaRPr>
          </a:p>
        </p:txBody>
      </p:sp>
      <p:sp>
        <p:nvSpPr>
          <p:cNvPr id="6" name="Rectangle 5"/>
          <p:cNvSpPr/>
          <p:nvPr/>
        </p:nvSpPr>
        <p:spPr>
          <a:xfrm>
            <a:off x="6156176" y="2996952"/>
            <a:ext cx="2568717" cy="369332"/>
          </a:xfrm>
          <a:prstGeom prst="rect">
            <a:avLst/>
          </a:prstGeom>
        </p:spPr>
        <p:txBody>
          <a:bodyPr wrap="none">
            <a:spAutoFit/>
          </a:bodyPr>
          <a:lstStyle/>
          <a:p>
            <a:r>
              <a:rPr lang="fr-FR" dirty="0" smtClean="0"/>
              <a:t>1,28 mol/l et 1,32 mol/kg</a:t>
            </a:r>
            <a:endParaRPr lang="fr-FR" dirty="0"/>
          </a:p>
        </p:txBody>
      </p:sp>
      <p:sp>
        <p:nvSpPr>
          <p:cNvPr id="7" name="Rectangle 6"/>
          <p:cNvSpPr/>
          <p:nvPr/>
        </p:nvSpPr>
        <p:spPr>
          <a:xfrm>
            <a:off x="6156176" y="2924944"/>
            <a:ext cx="25922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755576" y="3501008"/>
            <a:ext cx="7992888" cy="3046988"/>
          </a:xfrm>
          <a:prstGeom prst="rect">
            <a:avLst/>
          </a:prstGeom>
        </p:spPr>
        <p:txBody>
          <a:bodyPr wrap="square">
            <a:spAutoFit/>
          </a:bodyPr>
          <a:lstStyle/>
          <a:p>
            <a:pPr>
              <a:buFont typeface="Wingdings" pitchFamily="2" charset="2"/>
              <a:buChar char="§"/>
            </a:pPr>
            <a:r>
              <a:rPr lang="fr-FR" sz="3200" dirty="0" smtClean="0"/>
              <a:t>On prépare une solution aqueuse de concentration à 31,7 % en </a:t>
            </a:r>
            <a:r>
              <a:rPr lang="fr-FR" sz="3200" dirty="0" err="1" smtClean="0"/>
              <a:t>NaOH</a:t>
            </a:r>
            <a:r>
              <a:rPr lang="fr-FR" sz="3200" dirty="0" smtClean="0"/>
              <a:t>, la masse volumique de cette solution étant de 1,35 g/cm</a:t>
            </a:r>
            <a:r>
              <a:rPr lang="fr-FR" sz="3200" baseline="30000" dirty="0" smtClean="0"/>
              <a:t>3</a:t>
            </a:r>
            <a:r>
              <a:rPr lang="fr-FR" sz="3200" dirty="0" smtClean="0"/>
              <a:t>, quelles sont la concentration molaire volumique (molarité) et la molalité de cette solution ?</a:t>
            </a:r>
            <a:endParaRPr lang="fr-FR" sz="3200" dirty="0"/>
          </a:p>
        </p:txBody>
      </p:sp>
      <p:sp>
        <p:nvSpPr>
          <p:cNvPr id="9" name="Rectangle 8"/>
          <p:cNvSpPr/>
          <p:nvPr/>
        </p:nvSpPr>
        <p:spPr>
          <a:xfrm>
            <a:off x="6156176" y="6165304"/>
            <a:ext cx="2802755" cy="369332"/>
          </a:xfrm>
          <a:prstGeom prst="rect">
            <a:avLst/>
          </a:prstGeom>
        </p:spPr>
        <p:txBody>
          <a:bodyPr wrap="none">
            <a:spAutoFit/>
          </a:bodyPr>
          <a:lstStyle/>
          <a:p>
            <a:r>
              <a:rPr lang="fr-FR" dirty="0" smtClean="0"/>
              <a:t>10,72 mol/l et 11,60 mol/kg</a:t>
            </a:r>
            <a:endParaRPr lang="fr-FR" dirty="0"/>
          </a:p>
        </p:txBody>
      </p:sp>
      <p:sp>
        <p:nvSpPr>
          <p:cNvPr id="10" name="Rectangle 9"/>
          <p:cNvSpPr/>
          <p:nvPr/>
        </p:nvSpPr>
        <p:spPr>
          <a:xfrm>
            <a:off x="6156176" y="6165304"/>
            <a:ext cx="2771800"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animBg="1"/>
      <p:bldP spid="8" grpId="0"/>
      <p:bldP spid="9" grpId="0"/>
      <p:bldP spid="10" grpId="0" animBg="1"/>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1764</TotalTime>
  <Words>532</Words>
  <Application>Microsoft Office PowerPoint</Application>
  <PresentationFormat>Affichage à l'écran (4:3)</PresentationFormat>
  <Paragraphs>115</Paragraphs>
  <Slides>20</Slides>
  <Notes>0</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8" baseType="lpstr">
      <vt:lpstr>宋体</vt:lpstr>
      <vt:lpstr>宋体</vt:lpstr>
      <vt:lpstr>Arial</vt:lpstr>
      <vt:lpstr>Calibri</vt:lpstr>
      <vt:lpstr>Times New Roman</vt:lpstr>
      <vt:lpstr>Wingdings</vt:lpstr>
      <vt:lpstr>Thème Office</vt:lpstr>
      <vt:lpstr>Équation</vt:lpstr>
      <vt:lpstr>Cours 1</vt:lpstr>
      <vt:lpstr> Définir: Masse molaire Molarité Masse volumique Densité molalité fraction molaire %massique %volumique Solubilité Pureté </vt:lpstr>
      <vt:lpstr>Il faudra combien de grammes de CH3CO2H pour faire 500 ml de solution ayant une concentration de 0,55 mol/l ?</vt:lpstr>
      <vt:lpstr>A-  C6H12O6 pour faire 200 ml de solution ayant une concentration de 0,62 mol/l ? </vt:lpstr>
      <vt:lpstr>Série 2</vt:lpstr>
      <vt:lpstr>Pureté = Concentration</vt:lpstr>
      <vt:lpstr>Présentation PowerPoint</vt:lpstr>
      <vt:lpstr>Présentation PowerPoint</vt:lpstr>
      <vt:lpstr>Présentation PowerPoint</vt:lpstr>
      <vt:lpstr>Présentation PowerPoint</vt:lpstr>
      <vt:lpstr>Présentation PowerPoint</vt:lpstr>
      <vt:lpstr>Gaz Air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solubillité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faudra combien de grammes de CH3CO2H pour faire 500 ml de solution ayant une concentration de 0,55 mol/l ?</dc:title>
  <dc:creator>hp</dc:creator>
  <cp:lastModifiedBy>Wass</cp:lastModifiedBy>
  <cp:revision>28</cp:revision>
  <dcterms:created xsi:type="dcterms:W3CDTF">2015-09-12T20:46:43Z</dcterms:created>
  <dcterms:modified xsi:type="dcterms:W3CDTF">2015-11-13T23:11:48Z</dcterms:modified>
</cp:coreProperties>
</file>