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3237-B98E-4C91-A768-1BF5E9E1C0D2}" type="datetimeFigureOut">
              <a:rPr lang="fr-BE" smtClean="0"/>
              <a:t>11-11-18</a:t>
            </a:fld>
            <a:endParaRPr lang="fr-B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A81B-AF77-4BF1-8FEA-72747B6521AC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3237-B98E-4C91-A768-1BF5E9E1C0D2}" type="datetimeFigureOut">
              <a:rPr lang="fr-BE" smtClean="0"/>
              <a:t>11-11-18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A81B-AF77-4BF1-8FEA-72747B6521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3237-B98E-4C91-A768-1BF5E9E1C0D2}" type="datetimeFigureOut">
              <a:rPr lang="fr-BE" smtClean="0"/>
              <a:t>11-11-18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A81B-AF77-4BF1-8FEA-72747B6521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3237-B98E-4C91-A768-1BF5E9E1C0D2}" type="datetimeFigureOut">
              <a:rPr lang="fr-BE" smtClean="0"/>
              <a:t>11-11-18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A81B-AF77-4BF1-8FEA-72747B6521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3237-B98E-4C91-A768-1BF5E9E1C0D2}" type="datetimeFigureOut">
              <a:rPr lang="fr-BE" smtClean="0"/>
              <a:t>11-11-18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A81B-AF77-4BF1-8FEA-72747B6521AC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3237-B98E-4C91-A768-1BF5E9E1C0D2}" type="datetimeFigureOut">
              <a:rPr lang="fr-BE" smtClean="0"/>
              <a:t>11-11-18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A81B-AF77-4BF1-8FEA-72747B6521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3237-B98E-4C91-A768-1BF5E9E1C0D2}" type="datetimeFigureOut">
              <a:rPr lang="fr-BE" smtClean="0"/>
              <a:t>11-11-18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A81B-AF77-4BF1-8FEA-72747B6521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3237-B98E-4C91-A768-1BF5E9E1C0D2}" type="datetimeFigureOut">
              <a:rPr lang="fr-BE" smtClean="0"/>
              <a:t>11-11-18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A81B-AF77-4BF1-8FEA-72747B6521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3237-B98E-4C91-A768-1BF5E9E1C0D2}" type="datetimeFigureOut">
              <a:rPr lang="fr-BE" smtClean="0"/>
              <a:t>11-11-18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A81B-AF77-4BF1-8FEA-72747B6521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3237-B98E-4C91-A768-1BF5E9E1C0D2}" type="datetimeFigureOut">
              <a:rPr lang="fr-BE" smtClean="0"/>
              <a:t>11-11-18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A81B-AF77-4BF1-8FEA-72747B6521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3237-B98E-4C91-A768-1BF5E9E1C0D2}" type="datetimeFigureOut">
              <a:rPr lang="fr-BE" smtClean="0"/>
              <a:t>11-11-18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EDA81B-AF77-4BF1-8FEA-72747B6521AC}" type="slidenum">
              <a:rPr lang="fr-BE" smtClean="0"/>
              <a:t>‹N°›</a:t>
            </a:fld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9E3237-B98E-4C91-A768-1BF5E9E1C0D2}" type="datetimeFigureOut">
              <a:rPr lang="fr-BE" smtClean="0"/>
              <a:t>11-11-18</a:t>
            </a:fld>
            <a:endParaRPr lang="fr-B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EDA81B-AF77-4BF1-8FEA-72747B6521AC}" type="slidenum">
              <a:rPr lang="fr-BE" smtClean="0"/>
              <a:t>‹N°›</a:t>
            </a:fld>
            <a:endParaRPr lang="fr-B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SCHIZOPHRENIE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Présenté par: Dr C.I BENOSMAN</a:t>
            </a:r>
          </a:p>
          <a:p>
            <a:r>
              <a:rPr lang="fr-FR" dirty="0" smtClean="0"/>
              <a:t>Assistante en psychiatrie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39355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Prise en charge: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Objectif:</a:t>
            </a:r>
          </a:p>
          <a:p>
            <a:pPr>
              <a:buFontTx/>
              <a:buChar char="-"/>
            </a:pPr>
            <a:r>
              <a:rPr lang="fr-FR" dirty="0" smtClean="0"/>
              <a:t>Réduire les </a:t>
            </a:r>
            <a:r>
              <a:rPr lang="fr-FR" dirty="0" err="1" smtClean="0"/>
              <a:t>symptomes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Réduire les risque d’auto et d’hétéro agressivité</a:t>
            </a:r>
          </a:p>
          <a:p>
            <a:pPr>
              <a:buFontTx/>
              <a:buChar char="-"/>
            </a:pPr>
            <a:r>
              <a:rPr lang="fr-FR" dirty="0" smtClean="0"/>
              <a:t>Prévenir les rechutes</a:t>
            </a:r>
          </a:p>
          <a:p>
            <a:pPr>
              <a:buFontTx/>
              <a:buChar char="-"/>
            </a:pPr>
            <a:r>
              <a:rPr lang="fr-FR" dirty="0" smtClean="0"/>
              <a:t>Améliorer le fonctionnement et la qualité de vie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Hospitalisation si:</a:t>
            </a:r>
          </a:p>
          <a:p>
            <a:pPr>
              <a:buFontTx/>
              <a:buChar char="-"/>
            </a:pPr>
            <a:r>
              <a:rPr lang="fr-FR" dirty="0" smtClean="0"/>
              <a:t>En phase aigue et premier épisode</a:t>
            </a:r>
          </a:p>
          <a:p>
            <a:pPr>
              <a:buFontTx/>
              <a:buChar char="-"/>
            </a:pPr>
            <a:r>
              <a:rPr lang="fr-FR" dirty="0" smtClean="0"/>
              <a:t>Risque suicidaire</a:t>
            </a:r>
          </a:p>
          <a:p>
            <a:pPr>
              <a:buFontTx/>
              <a:buChar char="-"/>
            </a:pPr>
            <a:r>
              <a:rPr lang="fr-FR" dirty="0" smtClean="0"/>
              <a:t>Lors des poussées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Chimiothérapie:</a:t>
            </a:r>
          </a:p>
          <a:p>
            <a:pPr>
              <a:buFontTx/>
              <a:buChar char="-"/>
            </a:pPr>
            <a:r>
              <a:rPr lang="fr-FR" dirty="0" smtClean="0"/>
              <a:t>Neuroleptique de seconde génération en première intension</a:t>
            </a:r>
          </a:p>
          <a:p>
            <a:pPr>
              <a:buFontTx/>
              <a:buChar char="-"/>
            </a:pPr>
            <a:r>
              <a:rPr lang="fr-FR" dirty="0" smtClean="0"/>
              <a:t> ECT si: chimiorésistance, catatonie, risque suicidaire, souffrance morale intense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Psychothérapie de soutien et psycho éducation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Réhabilitation psychosociale</a:t>
            </a:r>
          </a:p>
          <a:p>
            <a:pPr>
              <a:buFontTx/>
              <a:buChar char="-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8317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Introduction/ </a:t>
            </a:r>
            <a:r>
              <a:rPr lang="fr-FR" dirty="0" err="1" smtClean="0"/>
              <a:t>definition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Etymologie grecque:</a:t>
            </a:r>
          </a:p>
          <a:p>
            <a:pPr>
              <a:buFontTx/>
              <a:buChar char="-"/>
            </a:pPr>
            <a:r>
              <a:rPr lang="fr-FR" dirty="0" err="1" smtClean="0"/>
              <a:t>schizen</a:t>
            </a:r>
            <a:r>
              <a:rPr lang="fr-FR" dirty="0" smtClean="0"/>
              <a:t>: fendre</a:t>
            </a:r>
          </a:p>
          <a:p>
            <a:pPr>
              <a:buFontTx/>
              <a:buChar char="-"/>
            </a:pPr>
            <a:r>
              <a:rPr lang="fr-FR" dirty="0" err="1" smtClean="0"/>
              <a:t>Phren</a:t>
            </a:r>
            <a:r>
              <a:rPr lang="fr-FR" dirty="0" smtClean="0"/>
              <a:t>: esprit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Décrite par BLEULER en 1911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Trépied diagnostic:</a:t>
            </a:r>
          </a:p>
          <a:p>
            <a:pPr>
              <a:buFontTx/>
              <a:buChar char="-"/>
            </a:pPr>
            <a:r>
              <a:rPr lang="fr-FR" dirty="0" smtClean="0"/>
              <a:t>Désorganisation</a:t>
            </a:r>
          </a:p>
          <a:p>
            <a:pPr>
              <a:buFontTx/>
              <a:buChar char="-"/>
            </a:pPr>
            <a:r>
              <a:rPr lang="fr-FR" dirty="0" smtClean="0"/>
              <a:t>Signes positifs </a:t>
            </a:r>
          </a:p>
          <a:p>
            <a:pPr>
              <a:buFontTx/>
              <a:buChar char="-"/>
            </a:pPr>
            <a:r>
              <a:rPr lang="fr-FR" dirty="0" smtClean="0"/>
              <a:t>Signes négatifs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Affection chronique à fort retentissement fonctionnel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0431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Epidémiologie: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600000 schizophrènes en France</a:t>
            </a:r>
          </a:p>
          <a:p>
            <a:r>
              <a:rPr lang="fr-FR" dirty="0" smtClean="0"/>
              <a:t>Sexe ratio 1</a:t>
            </a:r>
          </a:p>
          <a:p>
            <a:r>
              <a:rPr lang="fr-FR" dirty="0" smtClean="0"/>
              <a:t>Début de la maladie entre 20 et 30 ans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64872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Clinique: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Désorganisation:</a:t>
            </a:r>
          </a:p>
          <a:p>
            <a:pPr>
              <a:buFontTx/>
              <a:buChar char="-"/>
            </a:pPr>
            <a:r>
              <a:rPr lang="fr-FR" dirty="0" smtClean="0"/>
              <a:t>discours: diffluence du discours</a:t>
            </a:r>
            <a:r>
              <a:rPr lang="fr-BE" dirty="0" smtClean="0"/>
              <a:t>, détails inutiles, néologisme, schizophasie</a:t>
            </a:r>
          </a:p>
          <a:p>
            <a:pPr>
              <a:buFontTx/>
              <a:buChar char="-"/>
            </a:pPr>
            <a:r>
              <a:rPr lang="fr-FR" dirty="0" smtClean="0"/>
              <a:t>Pensée: illogisme</a:t>
            </a:r>
          </a:p>
          <a:p>
            <a:pPr>
              <a:buFontTx/>
              <a:buChar char="-"/>
            </a:pPr>
            <a:r>
              <a:rPr lang="fr-FR" dirty="0" smtClean="0"/>
              <a:t>Expression émotionnelle: discordance, inappropriée, non motivée</a:t>
            </a:r>
          </a:p>
          <a:p>
            <a:pPr>
              <a:buFontTx/>
              <a:buChar char="-"/>
            </a:pPr>
            <a:r>
              <a:rPr lang="fr-FR" dirty="0" smtClean="0"/>
              <a:t>Comportement: sans but, maniérisme, bizarreries, poussées d’agressivité</a:t>
            </a:r>
          </a:p>
        </p:txBody>
      </p:sp>
    </p:spTree>
    <p:extLst>
      <p:ext uri="{BB962C8B-B14F-4D97-AF65-F5344CB8AC3E}">
        <p14:creationId xmlns:p14="http://schemas.microsoft.com/office/powerpoint/2010/main" val="86982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Signes positifs: </a:t>
            </a:r>
          </a:p>
          <a:p>
            <a:pPr>
              <a:buFontTx/>
              <a:buChar char="-"/>
            </a:pPr>
            <a:r>
              <a:rPr lang="fr-FR" dirty="0" smtClean="0"/>
              <a:t>délire: </a:t>
            </a:r>
          </a:p>
          <a:p>
            <a:pPr marL="0" indent="0">
              <a:buNone/>
            </a:pPr>
            <a:r>
              <a:rPr lang="fr-FR" dirty="0" smtClean="0"/>
              <a:t>Thème: mystique, syndrome d’influence, persécution, idée de référence</a:t>
            </a:r>
          </a:p>
          <a:p>
            <a:pPr marL="0" indent="0">
              <a:buNone/>
            </a:pPr>
            <a:r>
              <a:rPr lang="fr-FR" dirty="0" smtClean="0"/>
              <a:t>Mécanisme: interprétatif, imaginatif, intuitif, hallucinatoire</a:t>
            </a:r>
          </a:p>
          <a:p>
            <a:pPr marL="0" indent="0">
              <a:buNone/>
            </a:pPr>
            <a:r>
              <a:rPr lang="fr-FR" dirty="0" smtClean="0"/>
              <a:t>Organisation: non systématisé</a:t>
            </a:r>
          </a:p>
          <a:p>
            <a:pPr marL="0" indent="0">
              <a:buNone/>
            </a:pPr>
            <a:r>
              <a:rPr lang="fr-FR" dirty="0" smtClean="0"/>
              <a:t>Adhésion: souvent élevée</a:t>
            </a:r>
          </a:p>
          <a:p>
            <a:pPr marL="0" indent="0">
              <a:buNone/>
            </a:pPr>
            <a:r>
              <a:rPr lang="fr-FR" dirty="0" smtClean="0"/>
              <a:t>Retentissement: anxiété</a:t>
            </a:r>
          </a:p>
          <a:p>
            <a:pPr>
              <a:buFontTx/>
              <a:buChar char="-"/>
            </a:pPr>
            <a:r>
              <a:rPr lang="fr-FR" dirty="0" smtClean="0"/>
              <a:t>Syndrome dissociatif: dépersonnalisation, déréalisation</a:t>
            </a:r>
          </a:p>
          <a:p>
            <a:pPr>
              <a:buFontTx/>
              <a:buChar char="-"/>
            </a:pPr>
            <a:r>
              <a:rPr lang="fr-FR" dirty="0" smtClean="0"/>
              <a:t>Hallucinations: </a:t>
            </a:r>
            <a:r>
              <a:rPr lang="fr-FR" dirty="0" err="1" smtClean="0"/>
              <a:t>psyho</a:t>
            </a:r>
            <a:r>
              <a:rPr lang="fr-FR" dirty="0" smtClean="0"/>
              <a:t> sensorielle, intrapsychique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79655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fr-FR" dirty="0" smtClean="0"/>
              <a:t>Signes négatifs: comportements normaux défaillants</a:t>
            </a:r>
          </a:p>
          <a:p>
            <a:pPr>
              <a:buFontTx/>
              <a:buChar char="-"/>
            </a:pPr>
            <a:r>
              <a:rPr lang="fr-FR" dirty="0" smtClean="0"/>
              <a:t>Émoussement affectif: indifférence</a:t>
            </a:r>
          </a:p>
          <a:p>
            <a:pPr>
              <a:buFontTx/>
              <a:buChar char="-"/>
            </a:pPr>
            <a:r>
              <a:rPr lang="fr-FR" dirty="0" smtClean="0"/>
              <a:t>Diminution des capacités cognitives:</a:t>
            </a:r>
            <a:r>
              <a:rPr lang="fr-BE" dirty="0" smtClean="0"/>
              <a:t> mnésique, concentration, difficultés d’abstraction, langage (barrage, fading, persévération)</a:t>
            </a:r>
          </a:p>
          <a:p>
            <a:pPr>
              <a:buFontTx/>
              <a:buChar char="-"/>
            </a:pPr>
            <a:r>
              <a:rPr lang="fr-FR" dirty="0" smtClean="0"/>
              <a:t>Motricité: réduction marquée de l’activité, catatonie</a:t>
            </a:r>
          </a:p>
        </p:txBody>
      </p:sp>
    </p:spTree>
    <p:extLst>
      <p:ext uri="{BB962C8B-B14F-4D97-AF65-F5344CB8AC3E}">
        <p14:creationId xmlns:p14="http://schemas.microsoft.com/office/powerpoint/2010/main" val="3747883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DSM IV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A. présence d’au moins deux des symptômes suivants:</a:t>
            </a:r>
          </a:p>
          <a:p>
            <a:pPr>
              <a:buFontTx/>
              <a:buChar char="-"/>
            </a:pPr>
            <a:r>
              <a:rPr lang="fr-FR" dirty="0" smtClean="0"/>
              <a:t>Hallucinations</a:t>
            </a:r>
          </a:p>
          <a:p>
            <a:pPr>
              <a:buFontTx/>
              <a:buChar char="-"/>
            </a:pPr>
            <a:r>
              <a:rPr lang="fr-FR" dirty="0" smtClean="0"/>
              <a:t>délire</a:t>
            </a:r>
          </a:p>
          <a:p>
            <a:pPr>
              <a:buFontTx/>
              <a:buChar char="-"/>
            </a:pPr>
            <a:r>
              <a:rPr lang="fr-FR" dirty="0" smtClean="0"/>
              <a:t>Discours désorganisé</a:t>
            </a:r>
          </a:p>
          <a:p>
            <a:pPr>
              <a:buFontTx/>
              <a:buChar char="-"/>
            </a:pPr>
            <a:r>
              <a:rPr lang="fr-FR" dirty="0" smtClean="0"/>
              <a:t>Comportement </a:t>
            </a:r>
            <a:r>
              <a:rPr lang="fr-FR" dirty="0" err="1" smtClean="0"/>
              <a:t>grssièrement</a:t>
            </a:r>
            <a:r>
              <a:rPr lang="fr-FR" dirty="0" smtClean="0"/>
              <a:t> désorganisé</a:t>
            </a:r>
          </a:p>
          <a:p>
            <a:pPr>
              <a:buFontTx/>
              <a:buChar char="-"/>
            </a:pPr>
            <a:r>
              <a:rPr lang="fr-FR" dirty="0" smtClean="0"/>
              <a:t>Symptômes négatifs</a:t>
            </a:r>
          </a:p>
          <a:p>
            <a:pPr marL="0" indent="0">
              <a:buNone/>
            </a:pPr>
            <a:r>
              <a:rPr lang="fr-FR" dirty="0" smtClean="0"/>
              <a:t>NB: un seul critère suffis si idées délirantes bizarres ou présence de voix qui conversent entres elles ou si syndrome d’influence</a:t>
            </a:r>
          </a:p>
          <a:p>
            <a:pPr marL="0" indent="0">
              <a:buNone/>
            </a:pPr>
            <a:r>
              <a:rPr lang="fr-FR" dirty="0" smtClean="0"/>
              <a:t>B. </a:t>
            </a:r>
            <a:r>
              <a:rPr lang="fr-BE" dirty="0" smtClean="0"/>
              <a:t>Présence d’un retentissement important sur le fonctionnement socio professionnel du sujet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C. Durée des symptômes au moins un mois et l’ensemble de la symptomatologie au moins 6 mois</a:t>
            </a:r>
          </a:p>
          <a:p>
            <a:pPr marL="0" indent="0">
              <a:buNone/>
            </a:pPr>
            <a:r>
              <a:rPr lang="fr-FR" dirty="0"/>
              <a:t>D</a:t>
            </a:r>
            <a:r>
              <a:rPr lang="fr-FR" dirty="0" smtClean="0"/>
              <a:t>. Les symptômes ne sont pas en rapport avec un trouble de l’humeur ou un trouble schizo affectif</a:t>
            </a:r>
          </a:p>
          <a:p>
            <a:pPr marL="0" indent="0">
              <a:buNone/>
            </a:pPr>
            <a:r>
              <a:rPr lang="fr-BE" dirty="0"/>
              <a:t>E</a:t>
            </a:r>
            <a:r>
              <a:rPr lang="fr-BE" dirty="0" smtClean="0"/>
              <a:t>. Les symptômes ne sont pas liés à une pathologie organique ou a la prise de toxiques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3564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Formes cliniques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Forme catatonique</a:t>
            </a:r>
          </a:p>
          <a:p>
            <a:r>
              <a:rPr lang="fr-FR" dirty="0" smtClean="0"/>
              <a:t>Forme désorganisée</a:t>
            </a:r>
          </a:p>
          <a:p>
            <a:r>
              <a:rPr lang="fr-FR" dirty="0" smtClean="0"/>
              <a:t>Forme paranoïde</a:t>
            </a:r>
          </a:p>
          <a:p>
            <a:r>
              <a:rPr lang="fr-FR" dirty="0" smtClean="0"/>
              <a:t>Forme indifférenciée</a:t>
            </a:r>
          </a:p>
          <a:p>
            <a:r>
              <a:rPr lang="fr-FR" dirty="0" smtClean="0"/>
              <a:t>Forme résiduelle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40658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différentiel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Devant un délire aigue:</a:t>
            </a:r>
          </a:p>
          <a:p>
            <a:pPr>
              <a:buFontTx/>
              <a:buChar char="-"/>
            </a:pPr>
            <a:r>
              <a:rPr lang="fr-FR" dirty="0" smtClean="0"/>
              <a:t>Confusion</a:t>
            </a:r>
          </a:p>
          <a:p>
            <a:pPr>
              <a:buFontTx/>
              <a:buChar char="-"/>
            </a:pPr>
            <a:r>
              <a:rPr lang="fr-FR" dirty="0" smtClean="0"/>
              <a:t>Bouffé délirante aigue</a:t>
            </a:r>
          </a:p>
          <a:p>
            <a:pPr>
              <a:buFontTx/>
              <a:buChar char="-"/>
            </a:pPr>
            <a:r>
              <a:rPr lang="fr-FR" dirty="0" smtClean="0"/>
              <a:t>Truble de l’humeur délirant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Devant un délire chronique: </a:t>
            </a:r>
          </a:p>
          <a:p>
            <a:pPr>
              <a:buFontTx/>
              <a:buChar char="-"/>
            </a:pPr>
            <a:r>
              <a:rPr lang="fr-FR" dirty="0" smtClean="0"/>
              <a:t>Délire chronique non schizophréniques</a:t>
            </a:r>
          </a:p>
          <a:p>
            <a:pPr>
              <a:buFontTx/>
              <a:buChar char="-"/>
            </a:pPr>
            <a:r>
              <a:rPr lang="fr-FR" dirty="0" smtClean="0"/>
              <a:t>Troubles neurologiques ou métaboliques</a:t>
            </a:r>
          </a:p>
          <a:p>
            <a:pPr>
              <a:buFontTx/>
              <a:buChar char="-"/>
            </a:pPr>
            <a:r>
              <a:rPr lang="fr-FR" dirty="0" smtClean="0"/>
              <a:t>Toxiques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Devant une catatonie:</a:t>
            </a:r>
          </a:p>
          <a:p>
            <a:pPr>
              <a:buFontTx/>
              <a:buChar char="-"/>
            </a:pPr>
            <a:r>
              <a:rPr lang="fr-FR" dirty="0" smtClean="0"/>
              <a:t>Trouble de l’humeur</a:t>
            </a:r>
          </a:p>
          <a:p>
            <a:pPr>
              <a:buFontTx/>
              <a:buChar char="-"/>
            </a:pPr>
            <a:r>
              <a:rPr lang="fr-FR" dirty="0" smtClean="0"/>
              <a:t>Syndrome malin des neuroleptiques</a:t>
            </a:r>
          </a:p>
          <a:p>
            <a:pPr>
              <a:buFontTx/>
              <a:buChar char="-"/>
            </a:pPr>
            <a:r>
              <a:rPr lang="fr-FR" dirty="0" smtClean="0"/>
              <a:t>Troubles organiques</a:t>
            </a:r>
          </a:p>
          <a:p>
            <a:pPr>
              <a:buFontTx/>
              <a:buChar char="-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96976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</TotalTime>
  <Words>422</Words>
  <Application>Microsoft Office PowerPoint</Application>
  <PresentationFormat>Affichage à l'écran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SCHIZOPHRENIE</vt:lpstr>
      <vt:lpstr>Introduction/ definition</vt:lpstr>
      <vt:lpstr>Epidémiologie:</vt:lpstr>
      <vt:lpstr>Clinique:</vt:lpstr>
      <vt:lpstr> </vt:lpstr>
      <vt:lpstr> </vt:lpstr>
      <vt:lpstr>DSM IV</vt:lpstr>
      <vt:lpstr>Formes cliniques</vt:lpstr>
      <vt:lpstr>Diagnostic différentiel</vt:lpstr>
      <vt:lpstr>Prise en charge: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sofiane</dc:creator>
  <cp:lastModifiedBy>sofiane</cp:lastModifiedBy>
  <cp:revision>8</cp:revision>
  <dcterms:created xsi:type="dcterms:W3CDTF">2018-11-11T18:34:26Z</dcterms:created>
  <dcterms:modified xsi:type="dcterms:W3CDTF">2018-11-11T21:40:14Z</dcterms:modified>
</cp:coreProperties>
</file>