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7" r:id="rId36"/>
    <p:sldId id="268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1D19-031A-46AE-A7D4-0D8241546152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09B7-0910-470E-902D-B489E5C8374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9051-8340-47BE-94DA-377169C9FC7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228DD-CD6F-4655-AB9B-5513A72C906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 smtClean="0"/>
              <a:t>SCA cas cliniques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TD module de cardiologie</a:t>
            </a:r>
          </a:p>
          <a:p>
            <a:r>
              <a:rPr lang="fr-FR" dirty="0" smtClean="0"/>
              <a:t>Dr BENDELHOUM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 anchor="ctr"/>
          <a:lstStyle/>
          <a:p>
            <a:pPr eaLnBrk="1" hangingPunct="1"/>
            <a:r>
              <a:rPr lang="fr-FR" sz="2800" smtClean="0">
                <a:latin typeface="Times New Roman" charset="0"/>
              </a:rPr>
              <a:t>Vous êtes le médecin du SAMU. A votre arrivée au domicile de la patiente, la douleur thoracique persiste et vous êtes à 2 heures du centre d’angioplastie le plus proche.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b="1" smtClean="0">
                <a:solidFill>
                  <a:srgbClr val="FF0000"/>
                </a:solidFill>
                <a:latin typeface="Times New Roman" charset="0"/>
              </a:rPr>
              <a:t>3- Quel est votre prise en charge immédiate ?</a:t>
            </a:r>
            <a:r>
              <a:rPr lang="fr-FR" sz="40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sz="2400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81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Mise en condition: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Pose d’une voie veineuse périphérique de bon calibre.</a:t>
            </a:r>
            <a:endParaRPr lang="en-GB" sz="240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latin typeface="Times New Roman" charset="0"/>
              </a:rPr>
              <a:t>Garde veine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Monitoring ECG/TA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Oxygénothérapie si besoin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Expansion volémique</a:t>
            </a:r>
            <a:r>
              <a:rPr lang="fr-FR" sz="2400" smtClean="0">
                <a:latin typeface="Times New Roman" charset="0"/>
              </a:rPr>
              <a:t> par soluté macromoléculaire.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Antiagrégant plaquettaire</a:t>
            </a:r>
            <a:r>
              <a:rPr lang="fr-FR" sz="2400" smtClean="0">
                <a:latin typeface="Times New Roman" charset="0"/>
              </a:rPr>
              <a:t> : aspirine 250 mg IV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Anticoagulant</a:t>
            </a:r>
            <a:r>
              <a:rPr lang="fr-FR" sz="2400" smtClean="0">
                <a:latin typeface="Times New Roman" charset="0"/>
              </a:rPr>
              <a:t> : héparine non fractionnée 5000 UI IV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Antalgique majeur : chlorhydrate de morphine IV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Anxiolytiques : benzodiazépines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PAS de dérivés nitrés.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Transport médicalisé par SAMU (patient scopé)</a:t>
            </a:r>
            <a:endParaRPr lang="fr-FR" sz="2400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200" b="1" smtClean="0">
                <a:solidFill>
                  <a:srgbClr val="FF0000"/>
                </a:solidFill>
                <a:latin typeface="Times New Roman" charset="0"/>
              </a:rPr>
              <a:t>4- Quels sont les 2 options de reperfusion à la phase aiguë ?</a:t>
            </a:r>
            <a:r>
              <a:rPr lang="fr-FR" sz="40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786063"/>
            <a:ext cx="7643812" cy="1570037"/>
          </a:xfrm>
        </p:spPr>
        <p:txBody>
          <a:bodyPr/>
          <a:lstStyle/>
          <a:p>
            <a:pPr eaLnBrk="1" hangingPunct="1"/>
            <a:endParaRPr lang="fr-FR" sz="2400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>
                <a:latin typeface="Times New Roman" charset="0"/>
              </a:rPr>
              <a:t>Thrombolyse</a:t>
            </a:r>
          </a:p>
          <a:p>
            <a:pPr eaLnBrk="1" hangingPunct="1">
              <a:buFont typeface="Wingdings" charset="2"/>
              <a:buNone/>
            </a:pPr>
            <a:endParaRPr lang="fr-FR" smtClean="0">
              <a:latin typeface="Times New Roman" charset="0"/>
            </a:endParaRPr>
          </a:p>
          <a:p>
            <a:pPr eaLnBrk="1" hangingPunct="1"/>
            <a:r>
              <a:rPr lang="fr-FR" smtClean="0">
                <a:latin typeface="Times New Roman" charset="0"/>
              </a:rPr>
              <a:t>Angioplastie coronaire primaire +/- mise en place  d’endoprothèse intra coronaire (stent)</a:t>
            </a:r>
            <a:endParaRPr lang="fr-FR" b="1" smtClean="0">
              <a:latin typeface="Times New Roman" charset="0"/>
            </a:endParaRP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60350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FF0000"/>
                </a:solidFill>
                <a:latin typeface="Times New Roman" charset="0"/>
              </a:rPr>
              <a:t>5- Quelle options de reperfusion choisissez-vous, pourquoi et quelle doit être votre surveillance 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2400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81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Thrombolyse:</a:t>
            </a:r>
            <a:endParaRPr lang="fr-FR" sz="1200" b="1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Syndrome coronarien aigu avec sus décalage du segment ST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Début de la douleur &lt; à 12 heures.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Délai entre le premier contact médical et la revascularisation supérieur à 90 minutes.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fr-FR" sz="18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Surveillance de l’efficacité</a:t>
            </a:r>
            <a:r>
              <a:rPr lang="fr-FR" sz="2400" smtClean="0">
                <a:latin typeface="Times New Roman" charset="0"/>
              </a:rPr>
              <a:t> : syndrome de reperfusion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>
                <a:latin typeface="Times New Roman" charset="0"/>
              </a:rPr>
              <a:t>	</a:t>
            </a:r>
            <a:r>
              <a:rPr lang="fr-FR" sz="2400" smtClean="0">
                <a:latin typeface="Times New Roman" charset="0"/>
              </a:rPr>
              <a:t>Sédation de la douleur angineuse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	Pic précoce des enzymes cardiaques (&lt; 4h pour les CPK)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	Régression voire disparition du sus décalage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	Arythmie ventriculaire de reperfusion (RIVA).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smtClean="0">
                <a:latin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Surveillance de la tolérance</a:t>
            </a:r>
            <a:r>
              <a:rPr lang="fr-FR" sz="2400" smtClean="0">
                <a:latin typeface="Times New Roman" charset="0"/>
              </a:rPr>
              <a:t> : signes hémorragiques.</a:t>
            </a:r>
            <a:endParaRPr lang="fr-FR" sz="2400" b="1" smtClean="0">
              <a:latin typeface="Times New Roman" charset="0"/>
            </a:endParaRP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 anchor="ctr"/>
          <a:lstStyle/>
          <a:p>
            <a:pPr eaLnBrk="1" hangingPunct="1"/>
            <a:r>
              <a:rPr lang="fr-FR" sz="2800" smtClean="0">
                <a:latin typeface="Times New Roman" charset="0"/>
              </a:rPr>
              <a:t>A l’arrivée à l’hôpital, 90 minutes plus tard, la douleur thoracique persiste et l’électrocardiogramme est inchangé.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777875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  <a:latin typeface="Times New Roman" charset="0"/>
              </a:rPr>
              <a:t>6- </a:t>
            </a:r>
            <a:r>
              <a:rPr lang="fr-FR" sz="3200" b="1" smtClean="0">
                <a:solidFill>
                  <a:srgbClr val="FF0000"/>
                </a:solidFill>
                <a:latin typeface="Times New Roman" charset="0"/>
              </a:rPr>
              <a:t>Quelle est votre prise en charge ?</a:t>
            </a:r>
            <a:r>
              <a:rPr lang="fr-FR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sz="2400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Hospitalisation en unité de soins intensifs cardiologique.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Repos</a:t>
            </a:r>
            <a:r>
              <a:rPr lang="fr-FR" sz="2400" smtClean="0">
                <a:latin typeface="Times New Roman" charset="0"/>
              </a:rPr>
              <a:t> strict au lit.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Surveillance</a:t>
            </a:r>
            <a:r>
              <a:rPr lang="fr-FR" sz="2400" smtClean="0">
                <a:latin typeface="Times New Roman" charset="0"/>
              </a:rPr>
              <a:t> continue : rythme cardiaque (scope), pression artérielle, saturation en oxygène, diurèse /24 heures.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Régime normal (sauf en cas d’insuffisance cardiaque).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ECG quotidien.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Bilan biologique : NFS, groupe ABO/Rhésus, ionogramme sanguin, créatinine plasmatique, enzymes cardiaques (troponine, CPK), TP, TCA.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Revascularisation en urgence</a:t>
            </a:r>
            <a:r>
              <a:rPr lang="fr-FR" sz="2400" smtClean="0">
                <a:latin typeface="Times New Roman" charset="0"/>
              </a:rPr>
              <a:t> CAR échec de thrombolyse : angioplastie coronaire de sauvetage et pose d’une endoprothèse intra coronaire.</a:t>
            </a:r>
            <a:endParaRPr lang="fr-FR" sz="2400" b="1" smtClean="0">
              <a:latin typeface="Times New Roman" charset="0"/>
            </a:endParaRPr>
          </a:p>
          <a:p>
            <a:pPr eaLnBrk="1" hangingPunct="1"/>
            <a:endParaRPr lang="fr-F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pPr eaLnBrk="1" hangingPunct="1"/>
            <a:r>
              <a:rPr lang="fr-FR" sz="2800" smtClean="0">
                <a:latin typeface="Times New Roman" charset="0"/>
              </a:rPr>
              <a:t>Monsieur M . 55 ans diabétique de type 2 depuis 4 ans et tabagique à 30 PA non sevré présente une douleur thoracique avec un serrement dans la mâchoire depuis 2 heures.</a:t>
            </a:r>
          </a:p>
          <a:p>
            <a:pPr eaLnBrk="1" hangingPunct="1">
              <a:buFont typeface="Wingdings" charset="2"/>
              <a:buNone/>
            </a:pPr>
            <a:endParaRPr lang="fr-FR" sz="2800" smtClean="0">
              <a:latin typeface="Times New Roman" charset="0"/>
            </a:endParaRPr>
          </a:p>
          <a:p>
            <a:pPr eaLnBrk="1" hangingPunct="1"/>
            <a:r>
              <a:rPr lang="fr-FR" sz="2800" smtClean="0">
                <a:latin typeface="Times New Roman" charset="0"/>
              </a:rPr>
              <a:t>L’examen clinique objective une pression artérielle à 90/60 mmhg, une saturation à 96% en air ambiant. Les bruits du cœur sont réguliers sans souffle associé. L’auscultation pulmonaire est normale. Il existe une turgescence jugulaire et un reflux hépato-jugulaire.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507413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Traitement médical</a:t>
            </a:r>
            <a:r>
              <a:rPr lang="fr-FR" sz="2400" smtClean="0">
                <a:latin typeface="Times New Roman" charset="0"/>
              </a:rPr>
              <a:t> 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fr-FR" sz="2400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Antiagrégants plaquettaires : </a:t>
            </a:r>
            <a:endParaRPr lang="en-GB" sz="2400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400" smtClean="0">
                <a:latin typeface="Times New Roman" charset="0"/>
              </a:rPr>
              <a:t>		Aspirine 160 mg/j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400" smtClean="0">
                <a:latin typeface="Times New Roman" charset="0"/>
              </a:rPr>
              <a:t>		Clopidogrel 75 mg/j</a:t>
            </a:r>
            <a:endParaRPr lang="fr-FR" sz="2400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Anticoagulant : héparine NF 500 UI/kg/j ou HBPM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	Statine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	Bêtabloquants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	IEC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	Equilibre strict de la glycémie (insuline si besoin).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	Poursuite de l’expansion volémique selon hémodynamique.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b="1" smtClean="0">
                <a:solidFill>
                  <a:srgbClr val="FF0000"/>
                </a:solidFill>
                <a:latin typeface="Times New Roman" charset="0"/>
              </a:rPr>
              <a:t>7- Quelle est votre prise en charge à la sortie ?</a:t>
            </a:r>
            <a:r>
              <a:rPr lang="fr-FR" sz="40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2563"/>
            <a:ext cx="8229600" cy="4929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2400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867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Arrêt de travail</a:t>
            </a:r>
            <a:r>
              <a:rPr lang="fr-FR" sz="2400" smtClean="0">
                <a:latin typeface="Times New Roman" charset="0"/>
              </a:rPr>
              <a:t> 3 à 6 semaines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fr-FR" sz="12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Rééducation</a:t>
            </a:r>
            <a:r>
              <a:rPr lang="fr-FR" sz="2400" smtClean="0">
                <a:latin typeface="Times New Roman" charset="0"/>
              </a:rPr>
              <a:t> cardiaque à l’effort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fr-FR" sz="14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Prise en charge à 100% par l’assurance maladie</a:t>
            </a:r>
          </a:p>
          <a:p>
            <a:pPr eaLnBrk="1" hangingPunct="1">
              <a:lnSpc>
                <a:spcPct val="80000"/>
              </a:lnSpc>
            </a:pPr>
            <a:endParaRPr lang="fr-FR" sz="24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Règles hygiéno-diététiques</a:t>
            </a:r>
            <a:r>
              <a:rPr lang="fr-FR" sz="2400" smtClean="0">
                <a:latin typeface="Times New Roman" charset="0"/>
              </a:rPr>
              <a:t> / </a:t>
            </a:r>
            <a:r>
              <a:rPr lang="fr-FR" sz="2400" b="1" smtClean="0">
                <a:latin typeface="Times New Roman" charset="0"/>
              </a:rPr>
              <a:t>Prise en charge des facteurs de risque cardiovasculaire</a:t>
            </a:r>
            <a:r>
              <a:rPr lang="fr-FR" sz="2400" smtClean="0">
                <a:latin typeface="Times New Roman" charset="0"/>
              </a:rPr>
              <a:t> 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Arrêt définitif du tabac.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Équilibre du diabète (objectif HbA1c &lt; 6,5%).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Contrôle de la pression artérielle (objectif TA&lt; 130/80 mmhg car patiente diabétique).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Contrôle de l’hypercholestérolémie (objectif de LDL-cholestérol en prévention secondaire &lt; 1 g/l).</a:t>
            </a:r>
            <a:endParaRPr lang="fr-FR" sz="2400" b="1" smtClean="0">
              <a:latin typeface="Times New Roman" charset="0"/>
            </a:endParaRP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Traitement médical</a:t>
            </a:r>
            <a:r>
              <a:rPr lang="fr-FR" sz="2400" smtClean="0">
                <a:latin typeface="Times New Roman" charset="0"/>
              </a:rPr>
              <a:t> 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smtClean="0">
                <a:latin typeface="Times New Roman" charset="0"/>
              </a:rPr>
              <a:t>	Biantiagrégation plaquettaire :</a:t>
            </a:r>
            <a:endParaRPr lang="en-GB" sz="24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400" smtClean="0">
                <a:latin typeface="Times New Roman" charset="0"/>
              </a:rPr>
              <a:t>		Aspirine 160 mg/j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400" smtClean="0">
                <a:latin typeface="Times New Roman" charset="0"/>
              </a:rPr>
              <a:t>		Clopidogrel 75 mg/j</a:t>
            </a:r>
            <a:endParaRPr lang="fr-FR" sz="24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smtClean="0">
                <a:latin typeface="Times New Roman" charset="0"/>
              </a:rPr>
              <a:t>	Statine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smtClean="0">
                <a:latin typeface="Times New Roman" charset="0"/>
              </a:rPr>
              <a:t>	Bêtabloquants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smtClean="0">
                <a:latin typeface="Times New Roman" charset="0"/>
              </a:rPr>
              <a:t>	IEC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smtClean="0">
                <a:latin typeface="Times New Roman" charset="0"/>
              </a:rPr>
              <a:t>	Dérivé nitré d’action rapide à utiliser en cas de récidive angineuse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fr-FR" sz="24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Suivi</a:t>
            </a:r>
            <a:r>
              <a:rPr lang="fr-FR" sz="2400" smtClean="0">
                <a:latin typeface="Times New Roman" charset="0"/>
              </a:rPr>
              <a:t>: consultation avec un cardiologue à un mois.</a:t>
            </a:r>
            <a:endParaRPr lang="fr-FR" sz="2400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Times New Roman" charset="0"/>
                <a:cs typeface="Times New Roman" charset="0"/>
              </a:rPr>
              <a:t>Il ne faut pas attendre les résultats des dosages biologiques pour débuter la reperfusion coronaire en cas de syndrome coronarien aigu avec sus décalage du segment ST</a:t>
            </a:r>
            <a:r>
              <a:rPr lang="fr-FR" sz="2400" b="1" smtClean="0">
                <a:latin typeface="Times New Roman" charset="0"/>
              </a:rPr>
              <a:t> </a:t>
            </a:r>
          </a:p>
          <a:p>
            <a:pPr algn="just" eaLnBrk="1" hangingPunct="1"/>
            <a:r>
              <a:rPr lang="fr-FR" sz="2400" b="1" smtClean="0">
                <a:latin typeface="Times New Roman" charset="0"/>
                <a:cs typeface="Times New Roman" charset="0"/>
              </a:rPr>
              <a:t>50% des infarctus inférieurs présentent des signes d’extension électrique au ventricule droit mais seulement 10% ont un retentissement hémodynamique.</a:t>
            </a:r>
          </a:p>
          <a:p>
            <a:pPr algn="just" eaLnBrk="1" hangingPunct="1"/>
            <a:r>
              <a:rPr lang="fr-FR" sz="2400" b="1" smtClean="0">
                <a:latin typeface="Times New Roman" charset="0"/>
                <a:cs typeface="Times New Roman" charset="0"/>
              </a:rPr>
              <a:t>Les dérivations droites (V3R, V4R) doivent être enregistrées devant tout IDM inférieur.</a:t>
            </a:r>
          </a:p>
          <a:p>
            <a:pPr algn="just" eaLnBrk="1" hangingPunct="1"/>
            <a:r>
              <a:rPr lang="fr-FR" sz="2400" b="1" smtClean="0">
                <a:latin typeface="Times New Roman" charset="0"/>
                <a:cs typeface="Times New Roman" charset="0"/>
              </a:rPr>
              <a:t>L’atteinte du ventricule droit nécessite une expansion volémique. Les vasodilatateurs sont à proscrire.</a:t>
            </a:r>
          </a:p>
          <a:p>
            <a:pPr eaLnBrk="1" hangingPunct="1"/>
            <a:endParaRPr 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6600" dirty="0" smtClean="0">
                <a:solidFill>
                  <a:srgbClr val="FF0000"/>
                </a:solidFill>
              </a:rPr>
              <a:t>CAS CLINIQUE 2</a:t>
            </a:r>
            <a:endParaRPr lang="fr-FR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Mr XY 48 </a:t>
            </a:r>
            <a:r>
              <a:rPr lang="fr-FR" dirty="0"/>
              <a:t>ans, est </a:t>
            </a:r>
            <a:r>
              <a:rPr lang="fr-FR" dirty="0" smtClean="0"/>
              <a:t>hospitalisé </a:t>
            </a:r>
            <a:r>
              <a:rPr lang="fr-FR" dirty="0"/>
              <a:t>pour </a:t>
            </a:r>
            <a:r>
              <a:rPr lang="fr-FR" dirty="0" smtClean="0"/>
              <a:t>syndrome douloureux </a:t>
            </a:r>
            <a:r>
              <a:rPr lang="fr-FR" dirty="0"/>
              <a:t>thoracique aigu. Depuis 7 heures, </a:t>
            </a:r>
            <a:r>
              <a:rPr lang="fr-FR" dirty="0" smtClean="0"/>
              <a:t>il</a:t>
            </a:r>
            <a:endParaRPr lang="fr-FR" dirty="0"/>
          </a:p>
          <a:p>
            <a:pPr>
              <a:buNone/>
            </a:pPr>
            <a:r>
              <a:rPr lang="fr-FR" dirty="0" smtClean="0"/>
              <a:t>    ressent </a:t>
            </a:r>
            <a:r>
              <a:rPr lang="fr-FR" dirty="0"/>
              <a:t>une douleur </a:t>
            </a:r>
            <a:r>
              <a:rPr lang="fr-FR" dirty="0" err="1"/>
              <a:t>médiothoracique</a:t>
            </a:r>
            <a:r>
              <a:rPr lang="fr-FR" dirty="0"/>
              <a:t> en barre, </a:t>
            </a:r>
            <a:r>
              <a:rPr lang="fr-FR" dirty="0" err="1"/>
              <a:t>rétrosternale</a:t>
            </a:r>
            <a:r>
              <a:rPr lang="fr-FR" dirty="0"/>
              <a:t>, intense, angoissante.</a:t>
            </a:r>
          </a:p>
          <a:p>
            <a:pPr>
              <a:buNone/>
            </a:pPr>
            <a:r>
              <a:rPr lang="fr-FR" dirty="0"/>
              <a:t>A l'examen clinique : </a:t>
            </a:r>
            <a:r>
              <a:rPr lang="fr-FR" dirty="0" smtClean="0"/>
              <a:t>patient </a:t>
            </a:r>
            <a:r>
              <a:rPr lang="fr-FR" dirty="0"/>
              <a:t>obèse (1 m 60, 72 kilos), tension artérielle = 120/70 mm Hg, pouls =</a:t>
            </a:r>
          </a:p>
          <a:p>
            <a:pPr>
              <a:buNone/>
            </a:pPr>
            <a:r>
              <a:rPr lang="fr-FR" dirty="0" smtClean="0"/>
              <a:t>    100/minute </a:t>
            </a:r>
            <a:r>
              <a:rPr lang="fr-FR" dirty="0"/>
              <a:t>régulier, température = 37,1 OC. Auscultation </a:t>
            </a:r>
            <a:r>
              <a:rPr lang="fr-FR" dirty="0" err="1"/>
              <a:t>cardiopulmonaire</a:t>
            </a:r>
            <a:r>
              <a:rPr lang="fr-FR" dirty="0"/>
              <a:t> normale, examen vasculaire normal.</a:t>
            </a:r>
          </a:p>
          <a:p>
            <a:pPr>
              <a:buNone/>
            </a:pPr>
            <a:r>
              <a:rPr lang="fr-FR" dirty="0" smtClean="0"/>
              <a:t>Aucun </a:t>
            </a:r>
            <a:r>
              <a:rPr lang="fr-FR" dirty="0"/>
              <a:t>antécédent pathologique relevé, en dehors d'un tabagisme à 30 paquets-année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643866" cy="51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6000792" cy="52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Quelle est votre principale hypothèse diagnostique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80400" cy="647700"/>
          </a:xfrm>
        </p:spPr>
        <p:txBody>
          <a:bodyPr/>
          <a:lstStyle/>
          <a:p>
            <a:pPr eaLnBrk="1" hangingPunct="1"/>
            <a:r>
              <a:rPr lang="fr-FR" sz="2800" smtClean="0">
                <a:latin typeface="Times New Roman" charset="0"/>
              </a:rPr>
              <a:t>Voici l’ECG réalisé au domicile du patient :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8642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Quels sont les trois premiers examens complémentaires que vous demandez 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3. Qu'attendez-vous d'une échographie cardiaque dans ce cas 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4. Comment interprétez-vous cet ECG 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5. Votre traitement médical comporte certains produits ayant des contre indications à </a:t>
            </a:r>
            <a:r>
              <a:rPr lang="fr-FR" dirty="0" smtClean="0"/>
              <a:t>rechercher absolument</a:t>
            </a:r>
            <a:r>
              <a:rPr lang="fr-FR" dirty="0"/>
              <a:t>. Lesquels ? Quelles contre indications 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6. A supposer que vous utilisiez un traitement médical optimal, quels en sont les </a:t>
            </a:r>
            <a:r>
              <a:rPr lang="fr-FR" dirty="0" smtClean="0"/>
              <a:t>critères d'efficacité </a:t>
            </a:r>
            <a:r>
              <a:rPr lang="fr-FR" dirty="0"/>
              <a:t>dans les deux premières heures?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7. Votre traitement a été efficace, mais trois ans plus tard, la malade est </a:t>
            </a:r>
            <a:r>
              <a:rPr lang="fr-FR" dirty="0" err="1"/>
              <a:t>réhospitalisée</a:t>
            </a:r>
            <a:r>
              <a:rPr lang="fr-FR" dirty="0"/>
              <a:t> </a:t>
            </a:r>
            <a:r>
              <a:rPr lang="fr-FR" dirty="0" smtClean="0"/>
              <a:t>pour hémiplégie </a:t>
            </a:r>
            <a:r>
              <a:rPr lang="fr-FR" dirty="0"/>
              <a:t>gauche brutale avec confusion. A l'examen, le choc de pointe est </a:t>
            </a:r>
            <a:r>
              <a:rPr lang="fr-FR" dirty="0" err="1"/>
              <a:t>anorrnal</a:t>
            </a:r>
            <a:r>
              <a:rPr lang="fr-FR" dirty="0"/>
              <a:t>, avec </a:t>
            </a:r>
            <a:r>
              <a:rPr lang="fr-FR" dirty="0" smtClean="0"/>
              <a:t>une sensation </a:t>
            </a:r>
            <a:r>
              <a:rPr lang="fr-FR" dirty="0"/>
              <a:t>de double battement. L'ECG est inchangé par rapport à la sortie de </a:t>
            </a:r>
            <a:r>
              <a:rPr lang="fr-FR" dirty="0" smtClean="0"/>
              <a:t>convalescence avec </a:t>
            </a:r>
            <a:r>
              <a:rPr lang="fr-FR" dirty="0"/>
              <a:t>une persistance du sus décalage du segment ST. Quel est votre diagnostic 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8. La radiographie thoracique vous est fournie. Quelle est votre interprétation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15900"/>
            <a:ext cx="8964612" cy="1125538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  <a:latin typeface="Times New Roman" charset="0"/>
              </a:rPr>
              <a:t>1- </a:t>
            </a:r>
            <a:r>
              <a:rPr lang="fr-FR" sz="3200" b="1" smtClean="0">
                <a:solidFill>
                  <a:srgbClr val="FF0000"/>
                </a:solidFill>
                <a:latin typeface="Times New Roman" charset="0"/>
              </a:rPr>
              <a:t>Décrivez l’ECG, que recherchez-vous d’autre 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351837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438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Rythme régulier, sinusal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75 /min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Axe normal, proche de 0°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Espace PR normal (&lt; 200ms)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QRS fins (&lt; 80 ms)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b="1" smtClean="0">
                <a:latin typeface="Times New Roman" charset="0"/>
              </a:rPr>
              <a:t>Sus décalage du segment ST dans le territoire inférieur</a:t>
            </a:r>
            <a:r>
              <a:rPr lang="fr-FR" sz="2400" smtClean="0">
                <a:latin typeface="Times New Roman" charset="0"/>
              </a:rPr>
              <a:t> (D2, D3, aVF)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Sous décalage du segment ST de V1 à V6 et aVL (= miroir)</a:t>
            </a:r>
            <a:endParaRPr lang="pt-BR" sz="24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pt-BR" sz="240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400" smtClean="0">
                <a:latin typeface="Times New Roman" charset="0"/>
              </a:rPr>
              <a:t>ECG 18 dérivations (V3R, V4R, V7, V8, V9, VE)</a:t>
            </a:r>
            <a:endParaRPr lang="fr-FR" sz="2400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Recherche d’un sus-décalage du segment ST dans les dérivations droites (V3R, V4R).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Times New Roman" charset="0"/>
              </a:rPr>
              <a:t>Témoignant d’une extension au ventricule droit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6488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FF0000"/>
                </a:solidFill>
                <a:latin typeface="Times New Roman" charset="0"/>
              </a:rPr>
              <a:t>2- Quel est votre diagnostic ?</a:t>
            </a:r>
            <a:r>
              <a:rPr lang="fr-FR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sz="2400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786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latin typeface="Times New Roman" charset="0"/>
              </a:rPr>
              <a:t>Syndrome coronarien aigu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avec sus décalage du segment ST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dans le territoire inférieur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avec probable extension au ventricule droit</a:t>
            </a:r>
            <a:endParaRPr lang="fr-FR" sz="2400" b="1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fr-FR" sz="200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fr-FR" sz="2800" smtClean="0">
                <a:latin typeface="Times New Roman" charset="0"/>
              </a:rPr>
              <a:t>	OU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fr-FR" sz="200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latin typeface="Times New Roman" charset="0"/>
              </a:rPr>
              <a:t>Infarctus du myocarde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dans le territoire inférieur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en voie de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avec probable extension au ventricule droit.</a:t>
            </a:r>
            <a:endParaRPr lang="fr-FR" sz="2400" b="1" smtClean="0">
              <a:latin typeface="Times New Roman" charset="0"/>
            </a:endParaRP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FF0000"/>
                </a:solidFill>
                <a:latin typeface="Times New Roman" charset="0"/>
              </a:rPr>
              <a:t>Sur quels arguments 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i="1" smtClean="0">
                <a:latin typeface="Times New Roman" charset="0"/>
              </a:rPr>
              <a:t>Syndrome coronarien aigu avec sus-décalage du segment ST dans le territoire inférieur</a:t>
            </a:r>
            <a:r>
              <a:rPr lang="fr-FR" sz="2400" smtClean="0">
                <a:latin typeface="Times New Roman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fr-FR" sz="2400" u="sng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Times New Roman" charset="0"/>
              </a:rPr>
              <a:t>Terrain: </a:t>
            </a:r>
            <a:r>
              <a:rPr lang="fr-FR" sz="2400" b="1" smtClean="0">
                <a:latin typeface="Times New Roman" charset="0"/>
              </a:rPr>
              <a:t>FDR CV</a:t>
            </a:r>
            <a:r>
              <a:rPr lang="fr-FR" sz="2400" smtClean="0">
                <a:latin typeface="Times New Roman" charset="0"/>
              </a:rPr>
              <a:t> : diabète, tabagisme non sevré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Clinique</a:t>
            </a:r>
            <a:r>
              <a:rPr lang="fr-FR" sz="2400" smtClean="0">
                <a:latin typeface="Times New Roman" charset="0"/>
              </a:rPr>
              <a:t> : Douleur thoracique typique prolongée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ECG</a:t>
            </a:r>
            <a:r>
              <a:rPr lang="fr-FR" sz="2400" smtClean="0">
                <a:latin typeface="Times New Roman" charset="0"/>
              </a:rPr>
              <a:t> : Sus-décalage du segment ST dans le territoire inférieur (D2, D3, aVF) avec image en miroir antérolatérale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fr-FR" sz="280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i="1" smtClean="0">
                <a:latin typeface="Times New Roman" charset="0"/>
              </a:rPr>
              <a:t>Probable extension au ventricule droit</a:t>
            </a:r>
            <a:r>
              <a:rPr lang="fr-FR" sz="2400" smtClean="0">
                <a:latin typeface="Times New Roman" charset="0"/>
              </a:rPr>
              <a:t>:</a:t>
            </a:r>
            <a:endParaRPr lang="fr-FR" sz="2400" u="sng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400" b="1" smtClean="0">
                <a:latin typeface="Times New Roman" charset="0"/>
              </a:rPr>
              <a:t>Clinique</a:t>
            </a:r>
            <a:r>
              <a:rPr lang="fr-FR" sz="2400" smtClean="0">
                <a:latin typeface="Times New Roman" charset="0"/>
              </a:rPr>
              <a:t> : Hypotension artérielle 90/60 mmhg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fr-FR" sz="2400" smtClean="0">
                <a:latin typeface="Times New Roman" charset="0"/>
              </a:rPr>
              <a:t>		          Turgescence jugulaire et un reflux hépato-jugulaire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795</Words>
  <Application>Microsoft Office PowerPoint</Application>
  <PresentationFormat>Affichage à l'écran (4:3)</PresentationFormat>
  <Paragraphs>132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SCA cas cliniques</vt:lpstr>
      <vt:lpstr>Diapositive 2</vt:lpstr>
      <vt:lpstr>Diapositive 3</vt:lpstr>
      <vt:lpstr>1- Décrivez l’ECG, que recherchez-vous d’autre ?</vt:lpstr>
      <vt:lpstr>Diapositive 5</vt:lpstr>
      <vt:lpstr>2- Quel est votre diagnostic ? </vt:lpstr>
      <vt:lpstr>Diapositive 7</vt:lpstr>
      <vt:lpstr>Sur quels arguments ?</vt:lpstr>
      <vt:lpstr>Diapositive 9</vt:lpstr>
      <vt:lpstr>Diapositive 10</vt:lpstr>
      <vt:lpstr>3- Quel est votre prise en charge immédiate ? </vt:lpstr>
      <vt:lpstr>Diapositive 12</vt:lpstr>
      <vt:lpstr>4- Quels sont les 2 options de reperfusion à la phase aiguë ? </vt:lpstr>
      <vt:lpstr>Diapositive 14</vt:lpstr>
      <vt:lpstr>5- Quelle options de reperfusion choisissez-vous, pourquoi et quelle doit être votre surveillance ?</vt:lpstr>
      <vt:lpstr>Diapositive 16</vt:lpstr>
      <vt:lpstr>Diapositive 17</vt:lpstr>
      <vt:lpstr>6- Quelle est votre prise en charge ? </vt:lpstr>
      <vt:lpstr>Diapositive 19</vt:lpstr>
      <vt:lpstr>Diapositive 20</vt:lpstr>
      <vt:lpstr>7- Quelle est votre prise en charge à la sortie ? 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 cas cliniques</dc:title>
  <dc:creator>info</dc:creator>
  <cp:lastModifiedBy>info</cp:lastModifiedBy>
  <cp:revision>3</cp:revision>
  <dcterms:created xsi:type="dcterms:W3CDTF">2017-04-19T23:37:47Z</dcterms:created>
  <dcterms:modified xsi:type="dcterms:W3CDTF">2017-04-20T00:21:34Z</dcterms:modified>
</cp:coreProperties>
</file>