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59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02/02/2016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b="1" u="sng" dirty="0" smtClean="0"/>
              <a:t>ALCENES</a:t>
            </a:r>
            <a:br>
              <a:rPr lang="fr-FR" sz="2800" b="1" u="sng" dirty="0" smtClean="0"/>
            </a:br>
            <a:endParaRPr lang="fr-FR" sz="2800" dirty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37673" y="595709"/>
            <a:ext cx="858279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Règle 1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: Rechercher la plus longue chaîne qui contient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le groupe fonctionnel, c'est à dire la C=C.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Règle 2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: Indiquer, à l'aide d'un nombre, la localisation 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la double liaison dans la chaîne principale,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en commençant le numérotage par l'extrémité la plus proche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de la double liaison.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Ex : CH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-CH=CH-CH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-CH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3 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pent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-2-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ène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(et non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pent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-3-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ène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Les carbones porteurs de la double liaison sont indiqués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par les indices les plus bas possibles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Règle 3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: Les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substituants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et leurs positions sont ajoutés sous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forme de préfixes au nom de l'alcène.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Règle 4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: 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Les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substituants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qui contiennent une double liaison sont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appelés des groupes </a:t>
            </a:r>
            <a:r>
              <a:rPr kumimoji="0" lang="fr-FR" sz="24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alcényles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fr-FR" dirty="0" smtClean="0"/>
              <a:t>La chaine principale doit posséder par ordre de priorité :</a:t>
            </a:r>
          </a:p>
          <a:p>
            <a:pPr lvl="0">
              <a:buNone/>
            </a:pPr>
            <a:endParaRPr lang="fr-FR" dirty="0" smtClean="0"/>
          </a:p>
          <a:p>
            <a:pPr marL="514350" lvl="0" indent="-514350">
              <a:buFont typeface="+mj-lt"/>
              <a:buAutoNum type="arabicPeriod"/>
            </a:pPr>
            <a:r>
              <a:rPr lang="fr-FR" dirty="0" smtClean="0"/>
              <a:t>La fonction prioritaire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 smtClean="0"/>
              <a:t>Le maximum de liaisons multiples ( double ou triple)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 smtClean="0"/>
              <a:t>Le maximum d’atomes de carbone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 smtClean="0"/>
              <a:t>La chaine carbone la plus longue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 smtClean="0"/>
              <a:t>Les plus petits indices de positions pour les groupements fonctionnels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 smtClean="0"/>
              <a:t>On numérote la chaine principale en donnant le plus petit indice au carbone porteur de la fonction principale.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51989" y="2348880"/>
          <a:ext cx="9092011" cy="1628800"/>
        </p:xfrm>
        <a:graphic>
          <a:graphicData uri="http://schemas.openxmlformats.org/presentationml/2006/ole">
            <p:oleObj spid="_x0000_s16385" r:id="rId3" imgW="5553456" imgH="899160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628800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=CH-                </a:t>
            </a:r>
            <a:r>
              <a:rPr lang="en-US" sz="3200" dirty="0" err="1" smtClean="0"/>
              <a:t>Ethényle</a:t>
            </a:r>
            <a:r>
              <a:rPr lang="en-US" sz="3200" dirty="0" smtClean="0"/>
              <a:t> (</a:t>
            </a:r>
            <a:r>
              <a:rPr lang="en-US" sz="3200" dirty="0" err="1" smtClean="0"/>
              <a:t>vinyle</a:t>
            </a:r>
            <a:r>
              <a:rPr lang="en-US" sz="3200" dirty="0" smtClean="0"/>
              <a:t>)	</a:t>
            </a:r>
          </a:p>
          <a:p>
            <a:endParaRPr lang="en-US" sz="3200" dirty="0" smtClean="0"/>
          </a:p>
          <a:p>
            <a:r>
              <a:rPr lang="en-US" sz="3200" dirty="0" smtClean="0"/>
              <a:t> CH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=CH-CH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-       prop-2-ényle (</a:t>
            </a:r>
            <a:r>
              <a:rPr lang="en-US" sz="3200" dirty="0" err="1" smtClean="0"/>
              <a:t>allyle</a:t>
            </a:r>
            <a:r>
              <a:rPr lang="en-US" sz="3200" dirty="0" smtClean="0"/>
              <a:t>)	</a:t>
            </a:r>
          </a:p>
          <a:p>
            <a:endParaRPr lang="en-US" sz="3200" dirty="0" smtClean="0"/>
          </a:p>
          <a:p>
            <a:r>
              <a:rPr lang="en-US" sz="3200" dirty="0" smtClean="0"/>
              <a:t> 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-CH=CH-         prop-1-ényle</a:t>
            </a:r>
            <a:endParaRPr lang="fr-F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1043608" y="188640"/>
          <a:ext cx="7056784" cy="6381330"/>
        </p:xfrm>
        <a:graphic>
          <a:graphicData uri="http://schemas.openxmlformats.org/drawingml/2006/table">
            <a:tbl>
              <a:tblPr/>
              <a:tblGrid>
                <a:gridCol w="3240360"/>
                <a:gridCol w="3816424"/>
              </a:tblGrid>
              <a:tr h="1063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Calibri"/>
                          <a:ea typeface="Times New Roman"/>
                          <a:cs typeface="Calibri"/>
                        </a:rPr>
                        <a:t>                Structure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latin typeface="Calibri"/>
                          <a:ea typeface="Times New Roman"/>
                          <a:cs typeface="Calibri"/>
                        </a:rPr>
                        <a:t>          Nom </a:t>
                      </a:r>
                      <a:r>
                        <a:rPr lang="fr-FR" sz="2800" dirty="0">
                          <a:latin typeface="Calibri"/>
                          <a:ea typeface="Times New Roman"/>
                          <a:cs typeface="Calibri"/>
                        </a:rPr>
                        <a:t>courant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63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8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Calibri"/>
                          <a:ea typeface="Times New Roman"/>
                          <a:cs typeface="Calibri"/>
                        </a:rPr>
                        <a:t>Isopropyle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63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8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Calibri"/>
                          <a:ea typeface="Times New Roman"/>
                          <a:cs typeface="Calibri"/>
                        </a:rPr>
                        <a:t>Isobutyle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63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8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 dirty="0">
                          <a:latin typeface="Calibri"/>
                          <a:ea typeface="Times New Roman"/>
                          <a:cs typeface="Calibri"/>
                        </a:rPr>
                        <a:t>Sec</a:t>
                      </a:r>
                      <a:r>
                        <a:rPr lang="fr-FR" sz="2800" dirty="0">
                          <a:latin typeface="Calibri"/>
                          <a:ea typeface="Times New Roman"/>
                          <a:cs typeface="Calibri"/>
                        </a:rPr>
                        <a:t>-butyle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63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8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i="1" dirty="0" err="1">
                          <a:latin typeface="Calibri"/>
                          <a:ea typeface="Times New Roman"/>
                          <a:cs typeface="Calibri"/>
                        </a:rPr>
                        <a:t>Tert</a:t>
                      </a:r>
                      <a:r>
                        <a:rPr lang="fr-FR" sz="2800" dirty="0">
                          <a:latin typeface="Calibri"/>
                          <a:ea typeface="Times New Roman"/>
                          <a:cs typeface="Calibri"/>
                        </a:rPr>
                        <a:t>-butyle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63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8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err="1">
                          <a:latin typeface="Calibri"/>
                          <a:ea typeface="Times New Roman"/>
                          <a:cs typeface="Calibri"/>
                        </a:rPr>
                        <a:t>Néopentyle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83" name="Image 12" descr="isopropy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052739"/>
            <a:ext cx="1516671" cy="110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Image 13" descr="isobuty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6146" y="2132859"/>
            <a:ext cx="192621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Image 14" descr="sec-buty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284987"/>
            <a:ext cx="230042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Image 15" descr="tertio-Buty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137406"/>
            <a:ext cx="1512168" cy="130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Image 16" descr="néopenty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5184579"/>
            <a:ext cx="2073466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79512" y="620690"/>
          <a:ext cx="8892480" cy="6220245"/>
        </p:xfrm>
        <a:graphic>
          <a:graphicData uri="http://schemas.openxmlformats.org/drawingml/2006/table">
            <a:tbl>
              <a:tblPr/>
              <a:tblGrid>
                <a:gridCol w="2223120"/>
                <a:gridCol w="2313384"/>
                <a:gridCol w="2304256"/>
                <a:gridCol w="2051720"/>
              </a:tblGrid>
              <a:tr h="597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Structure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Nom IUPAC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Calibri"/>
                          <a:ea typeface="Times New Roman"/>
                          <a:cs typeface="Calibri"/>
                        </a:rPr>
                        <a:t>Nom courant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Calibri"/>
                          <a:ea typeface="Times New Roman"/>
                          <a:cs typeface="Calibri"/>
                        </a:rPr>
                        <a:t>Source naturelle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195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HCOOH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Calibri"/>
                        </a:rPr>
                        <a:t>Acide méthanoïque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Calibri"/>
                        </a:rPr>
                        <a:t>Acide formique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/>
                          <a:ea typeface="Times New Roman"/>
                          <a:cs typeface="Calibri"/>
                        </a:rPr>
                        <a:t>Fourmis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9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CH</a:t>
                      </a:r>
                      <a:r>
                        <a:rPr lang="fr-FR" sz="2400" b="1" baseline="-25000" dirty="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COOH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Calibri"/>
                        </a:rPr>
                        <a:t>Acide éthanoïque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Calibri"/>
                        </a:rPr>
                        <a:t>Acide acétique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Calibri"/>
                        </a:rPr>
                        <a:t>Vinaigre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195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CH</a:t>
                      </a:r>
                      <a:r>
                        <a:rPr lang="fr-FR" sz="2400" b="1" baseline="-25000" dirty="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CH</a:t>
                      </a:r>
                      <a:r>
                        <a:rPr lang="fr-FR" sz="2400" b="1" baseline="-25000" dirty="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COOH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Calibri"/>
                        </a:rPr>
                        <a:t>Acide propanoïque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Calibri"/>
                        </a:rPr>
                        <a:t>Acide propionique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Calibri"/>
                        </a:rPr>
                        <a:t>Produits laitiers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9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CH</a:t>
                      </a:r>
                      <a:r>
                        <a:rPr lang="fr-FR" sz="2400" b="1" baseline="-25000" dirty="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CH</a:t>
                      </a:r>
                      <a:r>
                        <a:rPr lang="fr-FR" sz="2400" b="1" baseline="-25000" dirty="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CH</a:t>
                      </a:r>
                      <a:r>
                        <a:rPr lang="fr-FR" sz="2400" b="1" baseline="-25000" dirty="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COOH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Calibri"/>
                        </a:rPr>
                        <a:t>Acide butanoïque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Calibri"/>
                        </a:rPr>
                        <a:t>Acide butyrique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Calibri"/>
                        </a:rPr>
                        <a:t>Beurre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195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CH</a:t>
                      </a:r>
                      <a:r>
                        <a:rPr lang="fr-FR" sz="2400" b="1" baseline="-25000" dirty="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(CH</a:t>
                      </a:r>
                      <a:r>
                        <a:rPr lang="fr-FR" sz="2400" b="1" baseline="-25000" dirty="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r>
                        <a:rPr lang="fr-FR" sz="2400" b="1" baseline="-25000" dirty="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COOH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Calibri"/>
                        </a:rPr>
                        <a:t>Acide pentanoïque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Calibri"/>
                        </a:rPr>
                        <a:t>Acide valérique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/>
                          <a:ea typeface="Times New Roman"/>
                          <a:cs typeface="Calibri"/>
                        </a:rPr>
                        <a:t>Racine de valériane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97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CH</a:t>
                      </a:r>
                      <a:r>
                        <a:rPr lang="fr-FR" sz="2400" b="1" baseline="-25000" dirty="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(CH</a:t>
                      </a:r>
                      <a:r>
                        <a:rPr lang="fr-FR" sz="2400" b="1" baseline="-25000" dirty="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r>
                        <a:rPr lang="fr-FR" sz="2400" b="1" baseline="-25000" dirty="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COOH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Calibri"/>
                        </a:rPr>
                        <a:t>Acide hexanoïque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Calibri"/>
                        </a:rPr>
                        <a:t>Acide caproïque</a:t>
                      </a:r>
                      <a:endParaRPr lang="fr-FR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/>
                          <a:ea typeface="Times New Roman"/>
                          <a:cs typeface="Calibri"/>
                        </a:rPr>
                        <a:t>Odeurs de bouc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Noms courants et systématiques de quelques acides carboxyliques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79512" y="663216"/>
          <a:ext cx="8820471" cy="5772910"/>
        </p:xfrm>
        <a:graphic>
          <a:graphicData uri="http://schemas.openxmlformats.org/drawingml/2006/table">
            <a:tbl>
              <a:tblPr/>
              <a:tblGrid>
                <a:gridCol w="3024336"/>
                <a:gridCol w="3168352"/>
                <a:gridCol w="2520280"/>
                <a:gridCol w="107503"/>
              </a:tblGrid>
              <a:tr h="602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latin typeface="Calibri"/>
                          <a:ea typeface="Times New Roman"/>
                          <a:cs typeface="Calibri"/>
                        </a:rPr>
                        <a:t>Structure</a:t>
                      </a:r>
                      <a:endParaRPr lang="fr-FR" sz="2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latin typeface="Calibri"/>
                          <a:ea typeface="Times New Roman"/>
                          <a:cs typeface="Calibri"/>
                        </a:rPr>
                        <a:t>Nom IUPAC</a:t>
                      </a:r>
                      <a:endParaRPr lang="fr-FR" sz="2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>
                          <a:latin typeface="Calibri"/>
                          <a:ea typeface="Times New Roman"/>
                          <a:cs typeface="Calibri"/>
                        </a:rPr>
                        <a:t>Nom courant</a:t>
                      </a:r>
                      <a:endParaRPr lang="fr-FR" sz="2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27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latin typeface="Calibri"/>
                          <a:ea typeface="Times New Roman"/>
                          <a:cs typeface="Calibri"/>
                        </a:rPr>
                        <a:t>HOOC-COOH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latin typeface="Calibri"/>
                          <a:ea typeface="Times New Roman"/>
                          <a:cs typeface="Calibri"/>
                        </a:rPr>
                        <a:t>Acide éthandioïque</a:t>
                      </a:r>
                      <a:endParaRPr lang="fr-FR" sz="2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latin typeface="Calibri"/>
                          <a:ea typeface="Times New Roman"/>
                          <a:cs typeface="Calibri"/>
                        </a:rPr>
                        <a:t>Acide oxalique</a:t>
                      </a:r>
                      <a:endParaRPr lang="fr-FR" sz="2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27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latin typeface="Calibri"/>
                          <a:ea typeface="Times New Roman"/>
                          <a:cs typeface="Calibri"/>
                        </a:rPr>
                        <a:t>HOOC-CH2-COOH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latin typeface="Calibri"/>
                          <a:ea typeface="Times New Roman"/>
                          <a:cs typeface="Calibri"/>
                        </a:rPr>
                        <a:t>Acide propanedioïque</a:t>
                      </a:r>
                      <a:endParaRPr lang="fr-FR" sz="2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latin typeface="Calibri"/>
                          <a:ea typeface="Times New Roman"/>
                          <a:cs typeface="Calibri"/>
                        </a:rPr>
                        <a:t>Acide malonique</a:t>
                      </a:r>
                      <a:endParaRPr lang="fr-FR" sz="2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81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latin typeface="Calibri"/>
                          <a:ea typeface="Times New Roman"/>
                          <a:cs typeface="Calibri"/>
                        </a:rPr>
                        <a:t>HOOC-(CH2)2-COOH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latin typeface="Calibri"/>
                          <a:ea typeface="Times New Roman"/>
                          <a:cs typeface="Calibri"/>
                        </a:rPr>
                        <a:t>Acide butanedioïque</a:t>
                      </a:r>
                      <a:endParaRPr lang="fr-FR" sz="2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latin typeface="Calibri"/>
                          <a:ea typeface="Times New Roman"/>
                          <a:cs typeface="Calibri"/>
                        </a:rPr>
                        <a:t>Acide succinique</a:t>
                      </a:r>
                      <a:endParaRPr lang="fr-FR" sz="2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81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latin typeface="Calibri"/>
                          <a:ea typeface="Times New Roman"/>
                          <a:cs typeface="Calibri"/>
                        </a:rPr>
                        <a:t>HOOC-(CH2)3-COOH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latin typeface="Calibri"/>
                          <a:ea typeface="Times New Roman"/>
                          <a:cs typeface="Calibri"/>
                        </a:rPr>
                        <a:t>Acide pentanedioïque</a:t>
                      </a:r>
                      <a:endParaRPr lang="fr-FR" sz="2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latin typeface="Calibri"/>
                          <a:ea typeface="Times New Roman"/>
                          <a:cs typeface="Calibri"/>
                        </a:rPr>
                        <a:t>Acide glutarique</a:t>
                      </a:r>
                      <a:endParaRPr lang="fr-FR" sz="2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81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latin typeface="Calibri"/>
                          <a:ea typeface="Times New Roman"/>
                          <a:cs typeface="Calibri"/>
                        </a:rPr>
                        <a:t>HOOC-(CH2)4-COOH</a:t>
                      </a:r>
                      <a:endParaRPr lang="fr-FR" sz="22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latin typeface="Calibri"/>
                          <a:ea typeface="Times New Roman"/>
                          <a:cs typeface="Calibri"/>
                        </a:rPr>
                        <a:t>Acide hexanedioïque</a:t>
                      </a:r>
                      <a:endParaRPr lang="fr-FR" sz="2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latin typeface="Calibri"/>
                          <a:ea typeface="Times New Roman"/>
                          <a:cs typeface="Calibri"/>
                        </a:rPr>
                        <a:t>Acide adipique</a:t>
                      </a:r>
                      <a:endParaRPr lang="fr-FR" sz="2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617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alibri"/>
                          <a:ea typeface="Times New Roman"/>
                          <a:cs typeface="Calibri"/>
                        </a:rPr>
                        <a:t>HOOC-CH=CHCOOH</a:t>
                      </a:r>
                      <a:endParaRPr lang="fr-FR" sz="2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Calibri"/>
                          <a:ea typeface="Times New Roman"/>
                          <a:cs typeface="Calibri"/>
                        </a:rPr>
                        <a:t>Acide but-2-</a:t>
                      </a:r>
                      <a:r>
                        <a:rPr lang="fr-FR" sz="2200" dirty="0" err="1">
                          <a:latin typeface="Calibri"/>
                          <a:ea typeface="Times New Roman"/>
                          <a:cs typeface="Calibri"/>
                        </a:rPr>
                        <a:t>ènedioïque</a:t>
                      </a:r>
                      <a:r>
                        <a:rPr lang="fr-FR" sz="2200" dirty="0">
                          <a:latin typeface="Calibri"/>
                          <a:ea typeface="Times New Roman"/>
                          <a:cs typeface="Calibri"/>
                        </a:rPr>
                        <a:t>-cis</a:t>
                      </a:r>
                      <a:endParaRPr lang="fr-FR" sz="22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200" dirty="0" smtClean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200" dirty="0" smtClean="0">
                          <a:latin typeface="Calibri"/>
                          <a:ea typeface="Times New Roman"/>
                          <a:cs typeface="Calibri"/>
                        </a:rPr>
                        <a:t>Acide </a:t>
                      </a:r>
                      <a:r>
                        <a:rPr lang="fr-FR" sz="2200" dirty="0">
                          <a:latin typeface="Calibri"/>
                          <a:ea typeface="Times New Roman"/>
                          <a:cs typeface="Calibri"/>
                        </a:rPr>
                        <a:t>but-2-</a:t>
                      </a:r>
                      <a:r>
                        <a:rPr lang="fr-FR" sz="2200" dirty="0" err="1">
                          <a:latin typeface="Calibri"/>
                          <a:ea typeface="Times New Roman"/>
                          <a:cs typeface="Calibri"/>
                        </a:rPr>
                        <a:t>ènedioïque</a:t>
                      </a:r>
                      <a:r>
                        <a:rPr lang="fr-FR" sz="2200" dirty="0"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fr-FR" sz="2200" dirty="0" err="1">
                          <a:latin typeface="Calibri"/>
                          <a:ea typeface="Times New Roman"/>
                          <a:cs typeface="Calibri"/>
                        </a:rPr>
                        <a:t>trans</a:t>
                      </a:r>
                      <a:endParaRPr lang="fr-FR" sz="2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Calibri"/>
                          <a:ea typeface="Times New Roman"/>
                          <a:cs typeface="Calibri"/>
                        </a:rPr>
                        <a:t>Acide </a:t>
                      </a:r>
                      <a:r>
                        <a:rPr lang="fr-FR" sz="2200" dirty="0" err="1">
                          <a:latin typeface="Calibri"/>
                          <a:ea typeface="Times New Roman"/>
                          <a:cs typeface="Calibri"/>
                        </a:rPr>
                        <a:t>maleïque</a:t>
                      </a:r>
                      <a:endParaRPr lang="fr-FR" sz="22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2200" dirty="0" smtClean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200" dirty="0" smtClean="0">
                          <a:latin typeface="Calibri"/>
                          <a:ea typeface="Times New Roman"/>
                          <a:cs typeface="Calibri"/>
                        </a:rPr>
                        <a:t>Acide </a:t>
                      </a:r>
                      <a:r>
                        <a:rPr lang="fr-FR" sz="2200" dirty="0">
                          <a:latin typeface="Calibri"/>
                          <a:ea typeface="Times New Roman"/>
                          <a:cs typeface="Calibri"/>
                        </a:rPr>
                        <a:t>fumarique</a:t>
                      </a:r>
                      <a:endParaRPr lang="fr-FR" sz="2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Noms courants et systématiques de quelques acides </a:t>
            </a:r>
            <a:r>
              <a:rPr lang="fr-FR" sz="2400" b="1" dirty="0" err="1" smtClean="0">
                <a:solidFill>
                  <a:srgbClr val="FF0000"/>
                </a:solidFill>
              </a:rPr>
              <a:t>dicarboxyliques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1445295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fr-FR" sz="28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Le remplacement, dans un acide carboxylique, du groupe OH par un halogène X engendre un halogénure d'acide,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R-CO-X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Les groupes RCO portant le nom générique de groupes acyles, ces composés sont également appelés halogénures d'acyles.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Le nom est :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Halogenure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d’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alcanoyle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Ex. : CH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CH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COCl chlorure de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propionyle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(ou de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propanoyle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) </a:t>
            </a:r>
            <a:b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332656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 LA NOMENCLATURE DES HALOGENURES D'ACIDE (OU D'ACYLE)</a:t>
            </a:r>
            <a:endParaRPr lang="fr-F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 La  NOMENCLATURE DES ALCANENITRILES</a:t>
            </a:r>
            <a:r>
              <a:rPr lang="fr-FR" sz="2800" dirty="0" smtClean="0"/>
              <a:t> :</a:t>
            </a:r>
            <a:r>
              <a:rPr lang="fr-FR" sz="2800" b="1" dirty="0" smtClean="0"/>
              <a:t> R-CN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1- Leur nom est donné en ajoutant le suffixe au nom de l’alcane correspondant ;le carbone du –CN étant comptabilisé.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Ex : CH</a:t>
            </a:r>
            <a:r>
              <a:rPr lang="fr-FR" baseline="-25000" dirty="0" smtClean="0"/>
              <a:t>3</a:t>
            </a:r>
            <a:r>
              <a:rPr lang="fr-FR" dirty="0" smtClean="0"/>
              <a:t>-CH</a:t>
            </a:r>
            <a:r>
              <a:rPr lang="fr-FR" baseline="-25000" dirty="0" smtClean="0"/>
              <a:t>2</a:t>
            </a:r>
            <a:r>
              <a:rPr lang="fr-FR" dirty="0" smtClean="0"/>
              <a:t>-C   N </a:t>
            </a:r>
            <a:r>
              <a:rPr lang="fr-FR" dirty="0" err="1" smtClean="0"/>
              <a:t>propanenitrile</a:t>
            </a:r>
            <a:r>
              <a:rPr lang="fr-FR" dirty="0" smtClean="0"/>
              <a:t> </a:t>
            </a:r>
            <a:br>
              <a:rPr lang="fr-FR" dirty="0" smtClean="0"/>
            </a:b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3203848" y="414908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3203848" y="40050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3203848" y="407707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506929" y="1052736"/>
            <a:ext cx="6246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Un ester cyclique est appelé une lactone; </a:t>
            </a:r>
            <a:endParaRPr kumimoji="0" lang="fr-F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506929" y="2033464"/>
            <a:ext cx="71695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Les amides cycliques sont appelés des lactames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 Nomenclature des Composés Polyfonctionnels :</a:t>
            </a:r>
            <a:r>
              <a:rPr lang="fr-FR" sz="3200" dirty="0" smtClean="0">
                <a:solidFill>
                  <a:srgbClr val="FF0000"/>
                </a:solidFill>
              </a:rPr>
              <a:t/>
            </a:r>
            <a:br>
              <a:rPr lang="fr-FR" sz="3200" dirty="0" smtClean="0">
                <a:solidFill>
                  <a:srgbClr val="FF0000"/>
                </a:solidFill>
              </a:rPr>
            </a:b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1764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Dans le cas de composés possédant plusieurs fonctions :</a:t>
            </a:r>
          </a:p>
          <a:p>
            <a:pPr lvl="0">
              <a:buNone/>
            </a:pPr>
            <a:r>
              <a:rPr lang="fr-FR" sz="2800" dirty="0" smtClean="0"/>
              <a:t>1- On détermine d’abord </a:t>
            </a:r>
            <a:r>
              <a:rPr lang="fr-FR" sz="2800" b="1" dirty="0" smtClean="0"/>
              <a:t>la fonction principale</a:t>
            </a:r>
            <a:r>
              <a:rPr lang="fr-FR" sz="2800" dirty="0" smtClean="0"/>
              <a:t> (voir tableau des ordres de priorité des différentes fonctions) qui sera désignée par un </a:t>
            </a:r>
            <a:r>
              <a:rPr lang="fr-FR" sz="2800" b="1" dirty="0" smtClean="0"/>
              <a:t>suffixe </a:t>
            </a:r>
            <a:r>
              <a:rPr lang="fr-FR" sz="2800" dirty="0" smtClean="0"/>
              <a:t>derrière le nom de l’alcane correspondant.</a:t>
            </a:r>
          </a:p>
          <a:p>
            <a:pPr lvl="0"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2- Les autres fonctions seront considérées, comme secondaires ; elles seront désignées par un </a:t>
            </a:r>
            <a:r>
              <a:rPr lang="fr-FR" sz="2800" b="1" dirty="0" smtClean="0"/>
              <a:t>préfixe.</a:t>
            </a:r>
            <a:endParaRPr lang="fr-FR" sz="2800" dirty="0" smtClean="0"/>
          </a:p>
          <a:p>
            <a:pPr>
              <a:buNone/>
            </a:pPr>
            <a:r>
              <a:rPr lang="fr-FR" sz="2800" b="1" dirty="0" smtClean="0"/>
              <a:t> </a:t>
            </a:r>
            <a:endParaRPr lang="fr-FR" sz="2800" dirty="0" smtClean="0"/>
          </a:p>
          <a:p>
            <a:endParaRPr lang="fr-F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180</Words>
  <Application>Microsoft Office PowerPoint</Application>
  <PresentationFormat>Affichage à l'écran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ALCENES </vt:lpstr>
      <vt:lpstr>Diapositive 2</vt:lpstr>
      <vt:lpstr>Diapositive 3</vt:lpstr>
      <vt:lpstr>Diapositive 4</vt:lpstr>
      <vt:lpstr>Diapositive 5</vt:lpstr>
      <vt:lpstr>Diapositive 6</vt:lpstr>
      <vt:lpstr> La  NOMENCLATURE DES ALCANENITRILES : R-CN </vt:lpstr>
      <vt:lpstr>Diapositive 8</vt:lpstr>
      <vt:lpstr> Nomenclature des Composés Polyfonctionnels : 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PG SIR</cp:lastModifiedBy>
  <cp:revision>8</cp:revision>
  <dcterms:created xsi:type="dcterms:W3CDTF">2016-01-11T19:15:04Z</dcterms:created>
  <dcterms:modified xsi:type="dcterms:W3CDTF">2016-02-02T17:01:03Z</dcterms:modified>
</cp:coreProperties>
</file>