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AAA8-9498-4EAE-A04E-16CD52AA4F37}" type="datetimeFigureOut">
              <a:rPr lang="fr-FR" smtClean="0"/>
              <a:pPr/>
              <a:t>18/01/2016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D3C-A80F-4FA6-9E78-30EAD4C09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AAA8-9498-4EAE-A04E-16CD52AA4F37}" type="datetimeFigureOut">
              <a:rPr lang="fr-FR" smtClean="0"/>
              <a:pPr/>
              <a:t>18/01/2016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D3C-A80F-4FA6-9E78-30EAD4C09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AAA8-9498-4EAE-A04E-16CD52AA4F37}" type="datetimeFigureOut">
              <a:rPr lang="fr-FR" smtClean="0"/>
              <a:pPr/>
              <a:t>18/01/2016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D3C-A80F-4FA6-9E78-30EAD4C09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AAA8-9498-4EAE-A04E-16CD52AA4F37}" type="datetimeFigureOut">
              <a:rPr lang="fr-FR" smtClean="0"/>
              <a:pPr/>
              <a:t>18/01/2016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D3C-A80F-4FA6-9E78-30EAD4C09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AAA8-9498-4EAE-A04E-16CD52AA4F37}" type="datetimeFigureOut">
              <a:rPr lang="fr-FR" smtClean="0"/>
              <a:pPr/>
              <a:t>18/01/2016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D3C-A80F-4FA6-9E78-30EAD4C09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AAA8-9498-4EAE-A04E-16CD52AA4F37}" type="datetimeFigureOut">
              <a:rPr lang="fr-FR" smtClean="0"/>
              <a:pPr/>
              <a:t>18/01/2016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D3C-A80F-4FA6-9E78-30EAD4C09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AAA8-9498-4EAE-A04E-16CD52AA4F37}" type="datetimeFigureOut">
              <a:rPr lang="fr-FR" smtClean="0"/>
              <a:pPr/>
              <a:t>18/01/2016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D3C-A80F-4FA6-9E78-30EAD4C09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AAA8-9498-4EAE-A04E-16CD52AA4F37}" type="datetimeFigureOut">
              <a:rPr lang="fr-FR" smtClean="0"/>
              <a:pPr/>
              <a:t>18/01/2016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D3C-A80F-4FA6-9E78-30EAD4C09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AAA8-9498-4EAE-A04E-16CD52AA4F37}" type="datetimeFigureOut">
              <a:rPr lang="fr-FR" smtClean="0"/>
              <a:pPr/>
              <a:t>18/01/2016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D3C-A80F-4FA6-9E78-30EAD4C09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AAA8-9498-4EAE-A04E-16CD52AA4F37}" type="datetimeFigureOut">
              <a:rPr lang="fr-FR" smtClean="0"/>
              <a:pPr/>
              <a:t>18/01/2016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D3C-A80F-4FA6-9E78-30EAD4C09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AAA8-9498-4EAE-A04E-16CD52AA4F37}" type="datetimeFigureOut">
              <a:rPr lang="fr-FR" smtClean="0"/>
              <a:pPr/>
              <a:t>18/01/2016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D3C-A80F-4FA6-9E78-30EAD4C09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3AAA8-9498-4EAE-A04E-16CD52AA4F37}" type="datetimeFigureOut">
              <a:rPr lang="fr-FR" smtClean="0"/>
              <a:pPr/>
              <a:t>18/01/2016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E2D3C-A80F-4FA6-9E78-30EAD4C09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NERF MUSCULO-CUTANÉ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Dr A BABA MEGNOUNIF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Branches terminales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 branches sensitives</a:t>
            </a:r>
          </a:p>
          <a:p>
            <a:r>
              <a:rPr lang="fr-FR" dirty="0" smtClean="0"/>
              <a:t>Ventrale face </a:t>
            </a:r>
            <a:r>
              <a:rPr lang="fr-FR" dirty="0" err="1" smtClean="0"/>
              <a:t>ventro</a:t>
            </a:r>
            <a:r>
              <a:rPr lang="fr-FR" dirty="0" smtClean="0"/>
              <a:t>-latérale de l’avant bras</a:t>
            </a:r>
          </a:p>
          <a:p>
            <a:r>
              <a:rPr lang="fr-FR" dirty="0" smtClean="0"/>
              <a:t>Dorsale face </a:t>
            </a:r>
            <a:r>
              <a:rPr lang="fr-FR" dirty="0" err="1" smtClean="0"/>
              <a:t>dorso</a:t>
            </a:r>
            <a:r>
              <a:rPr lang="fr-FR" dirty="0" smtClean="0"/>
              <a:t>-latérale de l’avant bras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357298"/>
            <a:ext cx="328614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Territoire sensitif et moteur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/>
          <a:lstStyle/>
          <a:p>
            <a:r>
              <a:rPr lang="fr-FR" b="1" dirty="0" smtClean="0"/>
              <a:t>Moteur</a:t>
            </a:r>
          </a:p>
          <a:p>
            <a:pPr>
              <a:buNone/>
            </a:pPr>
            <a:r>
              <a:rPr lang="fr-FR" dirty="0" smtClean="0"/>
              <a:t> loge ventrale du bras</a:t>
            </a:r>
          </a:p>
          <a:p>
            <a:endParaRPr lang="fr-FR" dirty="0" smtClean="0"/>
          </a:p>
          <a:p>
            <a:r>
              <a:rPr lang="fr-FR" b="1" dirty="0" smtClean="0"/>
              <a:t>Sensitif</a:t>
            </a:r>
          </a:p>
          <a:p>
            <a:pPr>
              <a:buNone/>
            </a:pPr>
            <a:r>
              <a:rPr lang="fr-FR" dirty="0" smtClean="0"/>
              <a:t> face </a:t>
            </a:r>
            <a:r>
              <a:rPr lang="fr-FR" dirty="0" err="1" smtClean="0"/>
              <a:t>ventro</a:t>
            </a:r>
            <a:r>
              <a:rPr lang="fr-FR" dirty="0" smtClean="0"/>
              <a:t>-latérale et </a:t>
            </a:r>
            <a:r>
              <a:rPr lang="fr-FR" dirty="0" err="1" smtClean="0"/>
              <a:t>dorso</a:t>
            </a:r>
            <a:r>
              <a:rPr lang="fr-FR" dirty="0" smtClean="0"/>
              <a:t>-latérale de l’avant bras</a:t>
            </a:r>
            <a:endParaRPr lang="fr-F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71612"/>
            <a:ext cx="46434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/>
          </a:bodyPr>
          <a:lstStyle/>
          <a:p>
            <a:r>
              <a:rPr lang="fr-FR" dirty="0" smtClean="0"/>
              <a:t>Définition</a:t>
            </a:r>
          </a:p>
          <a:p>
            <a:r>
              <a:rPr lang="fr-FR" dirty="0" smtClean="0"/>
              <a:t>Origine ,trajet , terminaison</a:t>
            </a:r>
          </a:p>
          <a:p>
            <a:r>
              <a:rPr lang="fr-FR" dirty="0" smtClean="0"/>
              <a:t>Rapports</a:t>
            </a:r>
          </a:p>
          <a:p>
            <a:r>
              <a:rPr lang="fr-FR" dirty="0" smtClean="0"/>
              <a:t>Branches collatérales</a:t>
            </a:r>
          </a:p>
          <a:p>
            <a:r>
              <a:rPr lang="fr-FR" dirty="0" smtClean="0"/>
              <a:t>Branches terminales</a:t>
            </a:r>
          </a:p>
          <a:p>
            <a:r>
              <a:rPr lang="fr-FR" dirty="0" smtClean="0"/>
              <a:t>Territoire moteur </a:t>
            </a:r>
          </a:p>
          <a:p>
            <a:r>
              <a:rPr lang="fr-FR" dirty="0" smtClean="0"/>
              <a:t>Territoire sensitif</a:t>
            </a:r>
          </a:p>
          <a:p>
            <a:r>
              <a:rPr lang="fr-FR" dirty="0" smtClean="0"/>
              <a:t>conclusion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786214" cy="1143000"/>
          </a:xfrm>
        </p:spPr>
        <p:txBody>
          <a:bodyPr/>
          <a:lstStyle/>
          <a:p>
            <a:r>
              <a:rPr lang="fr-FR" dirty="0" smtClean="0"/>
              <a:t>définition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143504" cy="5257800"/>
          </a:xfrm>
        </p:spPr>
        <p:txBody>
          <a:bodyPr>
            <a:normAutofit/>
          </a:bodyPr>
          <a:lstStyle/>
          <a:p>
            <a:r>
              <a:rPr lang="fr-FR" dirty="0" smtClean="0"/>
              <a:t> branche terminale du plexus brachial</a:t>
            </a:r>
          </a:p>
          <a:p>
            <a:r>
              <a:rPr lang="fr-FR" dirty="0" smtClean="0"/>
              <a:t>Nerf mixte </a:t>
            </a:r>
            <a:r>
              <a:rPr lang="fr-FR" dirty="0" err="1" smtClean="0"/>
              <a:t>sensitivo-moteur</a:t>
            </a:r>
            <a:endParaRPr lang="fr-FR" dirty="0" smtClean="0"/>
          </a:p>
          <a:p>
            <a:r>
              <a:rPr lang="fr-FR" dirty="0" smtClean="0"/>
              <a:t>Fléchisseur du coude .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37656" y="1285860"/>
            <a:ext cx="329206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origine</a:t>
            </a:r>
            <a:endParaRPr lang="fr-FR" sz="32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51371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/>
              <a:t>Creux axillaire</a:t>
            </a:r>
          </a:p>
          <a:p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Division du faisceau </a:t>
            </a:r>
            <a:r>
              <a:rPr lang="fr-FR" sz="2800" dirty="0" smtClean="0"/>
              <a:t>latéral C5C6</a:t>
            </a:r>
          </a:p>
          <a:p>
            <a:pPr>
              <a:buFont typeface="Arial" pitchFamily="34" charset="0"/>
              <a:buChar char="•"/>
            </a:pPr>
            <a:endParaRPr lang="fr-FR" sz="2800" dirty="0" smtClean="0"/>
          </a:p>
          <a:p>
            <a:pPr>
              <a:buFont typeface="Arial" pitchFamily="34" charset="0"/>
              <a:buChar char="•"/>
            </a:pPr>
            <a:endParaRPr lang="fr-FR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"/>
            <a:ext cx="564357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08313" cy="804884"/>
          </a:xfrm>
        </p:spPr>
        <p:txBody>
          <a:bodyPr/>
          <a:lstStyle/>
          <a:p>
            <a:r>
              <a:rPr lang="fr-FR" sz="3200" dirty="0" smtClean="0"/>
              <a:t>Trajet </a:t>
            </a:r>
            <a:endParaRPr lang="fr-FR" sz="32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0" y="1428736"/>
            <a:ext cx="3714744" cy="542926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800" dirty="0" smtClean="0"/>
              <a:t>Partie distale du creux axillaire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Perfore le muscle </a:t>
            </a:r>
            <a:r>
              <a:rPr lang="fr-FR" sz="2800" dirty="0" err="1" smtClean="0"/>
              <a:t>coraco</a:t>
            </a:r>
            <a:r>
              <a:rPr lang="fr-FR" sz="2800" dirty="0" smtClean="0"/>
              <a:t>-brachial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Descend latéralement dans le bras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Devient superficiel au pli du coude dans le sillon bicipital latéral</a:t>
            </a:r>
          </a:p>
          <a:p>
            <a:endParaRPr lang="fr-FR" sz="2400" dirty="0" smtClean="0"/>
          </a:p>
          <a:p>
            <a:pPr>
              <a:buFont typeface="Arial" pitchFamily="34" charset="0"/>
              <a:buChar char="•"/>
            </a:pPr>
            <a:endParaRPr lang="fr-FR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12" y="273050"/>
            <a:ext cx="495306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èche gauche 6"/>
          <p:cNvSpPr/>
          <p:nvPr/>
        </p:nvSpPr>
        <p:spPr>
          <a:xfrm>
            <a:off x="4572000" y="2928934"/>
            <a:ext cx="1571636" cy="142876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857620" y="2714620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MC</a:t>
            </a:r>
            <a:endParaRPr lang="fr-FR" sz="2400" b="1" dirty="0"/>
          </a:p>
        </p:txBody>
      </p:sp>
      <p:sp>
        <p:nvSpPr>
          <p:cNvPr id="9" name="Flèche droite 8"/>
          <p:cNvSpPr/>
          <p:nvPr/>
        </p:nvSpPr>
        <p:spPr>
          <a:xfrm>
            <a:off x="6286512" y="3571876"/>
            <a:ext cx="357190" cy="714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858016" y="3429000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Coraco</a:t>
            </a:r>
            <a:r>
              <a:rPr lang="fr-FR" sz="2400" b="1" dirty="0" smtClean="0"/>
              <a:t>-brachiale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terminaison</a:t>
            </a:r>
            <a:endParaRPr lang="fr-FR" sz="32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4691063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Sillon bicipital latéral</a:t>
            </a:r>
          </a:p>
          <a:p>
            <a:r>
              <a:rPr lang="fr-FR" sz="2800" dirty="0" smtClean="0"/>
              <a:t>Perfore le fascia brachial et devient  le nerf  cutané latéral de l’avant bras</a:t>
            </a:r>
          </a:p>
          <a:p>
            <a:endParaRPr lang="fr-FR" sz="2800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11906" y="273050"/>
            <a:ext cx="5032093" cy="629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4143372" y="342900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MC</a:t>
            </a:r>
            <a:endParaRPr lang="fr-FR" sz="2400" b="1" dirty="0"/>
          </a:p>
        </p:txBody>
      </p:sp>
      <p:sp>
        <p:nvSpPr>
          <p:cNvPr id="8" name="Flèche gauche 7"/>
          <p:cNvSpPr/>
          <p:nvPr/>
        </p:nvSpPr>
        <p:spPr>
          <a:xfrm>
            <a:off x="4714876" y="3643314"/>
            <a:ext cx="1285884" cy="142876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071538" y="5500702"/>
            <a:ext cx="4286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 cutané latéral de l’avant bras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Rapports  (fosse  axillaire)</a:t>
            </a:r>
            <a:endParaRPr lang="fr-FR" sz="32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54229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/>
              <a:t>Musculaire</a:t>
            </a:r>
          </a:p>
          <a:p>
            <a:pPr lvl="1">
              <a:buFont typeface="Arial" pitchFamily="34" charset="0"/>
              <a:buChar char="•"/>
            </a:pPr>
            <a:r>
              <a:rPr lang="fr-FR" sz="2800" dirty="0" smtClean="0"/>
              <a:t>En avant </a:t>
            </a:r>
          </a:p>
          <a:p>
            <a:r>
              <a:rPr lang="fr-FR" sz="2800" dirty="0" smtClean="0"/>
              <a:t>Muscles pectoraux</a:t>
            </a:r>
          </a:p>
          <a:p>
            <a:pPr lvl="1">
              <a:buFont typeface="Arial" pitchFamily="34" charset="0"/>
              <a:buChar char="•"/>
            </a:pPr>
            <a:r>
              <a:rPr lang="fr-FR" sz="2800" dirty="0" smtClean="0"/>
              <a:t>En arrière </a:t>
            </a:r>
          </a:p>
          <a:p>
            <a:r>
              <a:rPr lang="fr-FR" sz="2800" dirty="0" smtClean="0"/>
              <a:t>Muscle </a:t>
            </a:r>
            <a:r>
              <a:rPr lang="fr-FR" sz="2800" dirty="0" err="1" smtClean="0"/>
              <a:t>sub</a:t>
            </a:r>
            <a:r>
              <a:rPr lang="fr-FR" sz="2800" dirty="0" smtClean="0"/>
              <a:t> scapulaire </a:t>
            </a:r>
          </a:p>
          <a:p>
            <a:endParaRPr lang="fr-FR" sz="2800" dirty="0" smtClean="0"/>
          </a:p>
          <a:p>
            <a:pPr lvl="1">
              <a:buFont typeface="Arial" pitchFamily="34" charset="0"/>
              <a:buChar char="•"/>
            </a:pPr>
            <a:r>
              <a:rPr lang="fr-FR" sz="2800" dirty="0" smtClean="0"/>
              <a:t>Médial</a:t>
            </a:r>
          </a:p>
          <a:p>
            <a:r>
              <a:rPr lang="fr-FR" sz="2800" dirty="0" smtClean="0"/>
              <a:t> muscle dentelé antérieur</a:t>
            </a:r>
          </a:p>
          <a:p>
            <a:pPr lvl="1">
              <a:buFont typeface="Arial" pitchFamily="34" charset="0"/>
              <a:buChar char="•"/>
            </a:pPr>
            <a:r>
              <a:rPr lang="fr-FR" sz="2800" dirty="0"/>
              <a:t>l</a:t>
            </a:r>
            <a:r>
              <a:rPr lang="fr-FR" sz="2800" dirty="0" smtClean="0"/>
              <a:t>atéral</a:t>
            </a:r>
          </a:p>
          <a:p>
            <a:r>
              <a:rPr lang="fr-FR" sz="2800" dirty="0" smtClean="0"/>
              <a:t>Muscle </a:t>
            </a:r>
            <a:r>
              <a:rPr lang="fr-FR" sz="2800" dirty="0" err="1" smtClean="0"/>
              <a:t>coraco</a:t>
            </a:r>
            <a:r>
              <a:rPr lang="fr-FR" sz="2800" dirty="0" smtClean="0"/>
              <a:t>-brachial</a:t>
            </a:r>
          </a:p>
          <a:p>
            <a:endParaRPr lang="fr-FR" sz="2800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714356"/>
            <a:ext cx="5357818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Rapports au bras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600200"/>
            <a:ext cx="77867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avec flèche 5"/>
          <p:cNvCxnSpPr/>
          <p:nvPr/>
        </p:nvCxnSpPr>
        <p:spPr>
          <a:xfrm rot="5400000" flipH="1" flipV="1">
            <a:off x="7036611" y="2964653"/>
            <a:ext cx="107157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8072462" y="2714620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Nerf médian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786710" y="5786454"/>
            <a:ext cx="1357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Artère brachiale</a:t>
            </a:r>
            <a:endParaRPr lang="fr-FR" sz="2400" b="1" dirty="0"/>
          </a:p>
        </p:txBody>
      </p:sp>
      <p:sp>
        <p:nvSpPr>
          <p:cNvPr id="9" name="Flèche vers le bas 8"/>
          <p:cNvSpPr/>
          <p:nvPr/>
        </p:nvSpPr>
        <p:spPr>
          <a:xfrm>
            <a:off x="5857884" y="4429132"/>
            <a:ext cx="71438" cy="19288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572132" y="642939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SIMM</a:t>
            </a:r>
            <a:endParaRPr lang="fr-FR" b="1" dirty="0"/>
          </a:p>
        </p:txBody>
      </p:sp>
      <p:sp>
        <p:nvSpPr>
          <p:cNvPr id="11" name="Flèche gauche 10"/>
          <p:cNvSpPr/>
          <p:nvPr/>
        </p:nvSpPr>
        <p:spPr>
          <a:xfrm>
            <a:off x="6357950" y="2571744"/>
            <a:ext cx="1357322" cy="45719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786710" y="2285992"/>
            <a:ext cx="203382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Fascia brachial</a:t>
            </a:r>
            <a:endParaRPr lang="fr-FR" sz="2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071670" y="3071810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Muscle brachial</a:t>
            </a:r>
            <a:endParaRPr lang="fr-FR" sz="2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071934" y="1142984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MUSCULO-CUTANÉ</a:t>
            </a:r>
            <a:endParaRPr lang="fr-FR" sz="2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5357818" y="250030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BICEPS</a:t>
            </a:r>
            <a:endParaRPr lang="fr-FR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Branches collatérales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/>
          </a:bodyPr>
          <a:lstStyle/>
          <a:p>
            <a:r>
              <a:rPr lang="fr-FR" dirty="0" smtClean="0"/>
              <a:t>Rameaux articulaires (coude)</a:t>
            </a:r>
          </a:p>
          <a:p>
            <a:r>
              <a:rPr lang="fr-FR" dirty="0" smtClean="0"/>
              <a:t>Rameaux musculaires (loge ventrale du bras)</a:t>
            </a:r>
          </a:p>
          <a:p>
            <a:r>
              <a:rPr lang="fr-FR" dirty="0" smtClean="0"/>
              <a:t>Nerf de l’artère brachial</a:t>
            </a:r>
          </a:p>
          <a:p>
            <a:r>
              <a:rPr lang="fr-FR" dirty="0" smtClean="0"/>
              <a:t>Nerfs diaphysaires (Humérus)</a:t>
            </a:r>
          </a:p>
          <a:p>
            <a:pPr>
              <a:buNone/>
            </a:pPr>
            <a:endParaRPr lang="fr-FR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1621" y="1600200"/>
            <a:ext cx="27117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194</Words>
  <Application>Microsoft Office PowerPoint</Application>
  <PresentationFormat>Affichage à l'écran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NERF MUSCULO-CUTANÉ</vt:lpstr>
      <vt:lpstr>plan</vt:lpstr>
      <vt:lpstr>définition</vt:lpstr>
      <vt:lpstr>origine</vt:lpstr>
      <vt:lpstr>Trajet </vt:lpstr>
      <vt:lpstr>terminaison</vt:lpstr>
      <vt:lpstr>Rapports  (fosse  axillaire)</vt:lpstr>
      <vt:lpstr>Rapports au bras</vt:lpstr>
      <vt:lpstr>Branches collatérales</vt:lpstr>
      <vt:lpstr>Branches terminales</vt:lpstr>
      <vt:lpstr>Territoire sensitif et moteur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NERF MUSCULO-CUTANÉ</dc:title>
  <dc:creator>Utilisateur</dc:creator>
  <cp:lastModifiedBy>Utilisateur</cp:lastModifiedBy>
  <cp:revision>3</cp:revision>
  <dcterms:created xsi:type="dcterms:W3CDTF">2016-01-18T11:38:20Z</dcterms:created>
  <dcterms:modified xsi:type="dcterms:W3CDTF">2016-01-18T14:06:42Z</dcterms:modified>
</cp:coreProperties>
</file>