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handoutMasterIdLst>
    <p:handoutMasterId r:id="rId63"/>
  </p:handoutMasterIdLst>
  <p:sldIdLst>
    <p:sldId id="442" r:id="rId2"/>
    <p:sldId id="335" r:id="rId3"/>
    <p:sldId id="258" r:id="rId4"/>
    <p:sldId id="384" r:id="rId5"/>
    <p:sldId id="417" r:id="rId6"/>
    <p:sldId id="468" r:id="rId7"/>
    <p:sldId id="391" r:id="rId8"/>
    <p:sldId id="392" r:id="rId9"/>
    <p:sldId id="455" r:id="rId10"/>
    <p:sldId id="523" r:id="rId11"/>
    <p:sldId id="470" r:id="rId12"/>
    <p:sldId id="325" r:id="rId13"/>
    <p:sldId id="363" r:id="rId14"/>
    <p:sldId id="359" r:id="rId15"/>
    <p:sldId id="386" r:id="rId16"/>
    <p:sldId id="399" r:id="rId17"/>
    <p:sldId id="423" r:id="rId18"/>
    <p:sldId id="434" r:id="rId19"/>
    <p:sldId id="394" r:id="rId20"/>
    <p:sldId id="405" r:id="rId21"/>
    <p:sldId id="326" r:id="rId22"/>
    <p:sldId id="328" r:id="rId23"/>
    <p:sldId id="332" r:id="rId24"/>
    <p:sldId id="424" r:id="rId25"/>
    <p:sldId id="333" r:id="rId26"/>
    <p:sldId id="406" r:id="rId27"/>
    <p:sldId id="319" r:id="rId28"/>
    <p:sldId id="320" r:id="rId29"/>
    <p:sldId id="322" r:id="rId30"/>
    <p:sldId id="346" r:id="rId31"/>
    <p:sldId id="323" r:id="rId32"/>
    <p:sldId id="337" r:id="rId33"/>
    <p:sldId id="343" r:id="rId34"/>
    <p:sldId id="407" r:id="rId35"/>
    <p:sldId id="370" r:id="rId36"/>
    <p:sldId id="369" r:id="rId37"/>
    <p:sldId id="371" r:id="rId38"/>
    <p:sldId id="372" r:id="rId39"/>
    <p:sldId id="375" r:id="rId40"/>
    <p:sldId id="430" r:id="rId41"/>
    <p:sldId id="433" r:id="rId42"/>
    <p:sldId id="409" r:id="rId43"/>
    <p:sldId id="410" r:id="rId44"/>
    <p:sldId id="411" r:id="rId45"/>
    <p:sldId id="426" r:id="rId46"/>
    <p:sldId id="471" r:id="rId47"/>
    <p:sldId id="472" r:id="rId48"/>
    <p:sldId id="473" r:id="rId49"/>
    <p:sldId id="474" r:id="rId50"/>
    <p:sldId id="475" r:id="rId51"/>
    <p:sldId id="476" r:id="rId52"/>
    <p:sldId id="477" r:id="rId53"/>
    <p:sldId id="513" r:id="rId54"/>
    <p:sldId id="478" r:id="rId55"/>
    <p:sldId id="497" r:id="rId56"/>
    <p:sldId id="500" r:id="rId57"/>
    <p:sldId id="501" r:id="rId58"/>
    <p:sldId id="503" r:id="rId59"/>
    <p:sldId id="506" r:id="rId60"/>
    <p:sldId id="509" r:id="rId6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168" algn="l" rtl="0" fontAlgn="base">
      <a:spcBef>
        <a:spcPct val="0"/>
      </a:spcBef>
      <a:spcAft>
        <a:spcPct val="0"/>
      </a:spcAft>
      <a:defRPr kern="1200">
        <a:solidFill>
          <a:schemeClr val="tx1"/>
        </a:solidFill>
        <a:latin typeface="Arial" charset="0"/>
        <a:ea typeface="+mn-ea"/>
        <a:cs typeface="Arial" charset="0"/>
      </a:defRPr>
    </a:lvl2pPr>
    <a:lvl3pPr marL="914336" algn="l" rtl="0" fontAlgn="base">
      <a:spcBef>
        <a:spcPct val="0"/>
      </a:spcBef>
      <a:spcAft>
        <a:spcPct val="0"/>
      </a:spcAft>
      <a:defRPr kern="1200">
        <a:solidFill>
          <a:schemeClr val="tx1"/>
        </a:solidFill>
        <a:latin typeface="Arial" charset="0"/>
        <a:ea typeface="+mn-ea"/>
        <a:cs typeface="Arial" charset="0"/>
      </a:defRPr>
    </a:lvl3pPr>
    <a:lvl4pPr marL="1371504" algn="l" rtl="0" fontAlgn="base">
      <a:spcBef>
        <a:spcPct val="0"/>
      </a:spcBef>
      <a:spcAft>
        <a:spcPct val="0"/>
      </a:spcAft>
      <a:defRPr kern="1200">
        <a:solidFill>
          <a:schemeClr val="tx1"/>
        </a:solidFill>
        <a:latin typeface="Arial" charset="0"/>
        <a:ea typeface="+mn-ea"/>
        <a:cs typeface="Arial" charset="0"/>
      </a:defRPr>
    </a:lvl4pPr>
    <a:lvl5pPr marL="1828672" algn="l" rtl="0" fontAlgn="base">
      <a:spcBef>
        <a:spcPct val="0"/>
      </a:spcBef>
      <a:spcAft>
        <a:spcPct val="0"/>
      </a:spcAft>
      <a:defRPr kern="1200">
        <a:solidFill>
          <a:schemeClr val="tx1"/>
        </a:solidFill>
        <a:latin typeface="Arial" charset="0"/>
        <a:ea typeface="+mn-ea"/>
        <a:cs typeface="Arial" charset="0"/>
      </a:defRPr>
    </a:lvl5pPr>
    <a:lvl6pPr marL="2285839" algn="l" defTabSz="914336" rtl="0" eaLnBrk="1" latinLnBrk="0" hangingPunct="1">
      <a:defRPr kern="1200">
        <a:solidFill>
          <a:schemeClr val="tx1"/>
        </a:solidFill>
        <a:latin typeface="Arial" charset="0"/>
        <a:ea typeface="+mn-ea"/>
        <a:cs typeface="Arial" charset="0"/>
      </a:defRPr>
    </a:lvl6pPr>
    <a:lvl7pPr marL="2743008" algn="l" defTabSz="914336" rtl="0" eaLnBrk="1" latinLnBrk="0" hangingPunct="1">
      <a:defRPr kern="1200">
        <a:solidFill>
          <a:schemeClr val="tx1"/>
        </a:solidFill>
        <a:latin typeface="Arial" charset="0"/>
        <a:ea typeface="+mn-ea"/>
        <a:cs typeface="Arial" charset="0"/>
      </a:defRPr>
    </a:lvl7pPr>
    <a:lvl8pPr marL="3200176" algn="l" defTabSz="914336" rtl="0" eaLnBrk="1" latinLnBrk="0" hangingPunct="1">
      <a:defRPr kern="1200">
        <a:solidFill>
          <a:schemeClr val="tx1"/>
        </a:solidFill>
        <a:latin typeface="Arial" charset="0"/>
        <a:ea typeface="+mn-ea"/>
        <a:cs typeface="Arial" charset="0"/>
      </a:defRPr>
    </a:lvl8pPr>
    <a:lvl9pPr marL="3657343" algn="l" defTabSz="91433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4128A"/>
    <a:srgbClr val="FF99FF"/>
    <a:srgbClr val="F9AD6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2" autoAdjust="0"/>
    <p:restoredTop sz="79299" autoAdjust="0"/>
  </p:normalViewPr>
  <p:slideViewPr>
    <p:cSldViewPr>
      <p:cViewPr varScale="1">
        <p:scale>
          <a:sx n="69" d="100"/>
          <a:sy n="69" d="100"/>
        </p:scale>
        <p:origin x="1248" y="72"/>
      </p:cViewPr>
      <p:guideLst>
        <p:guide orient="horz" pos="2160"/>
        <p:guide pos="2880"/>
      </p:guideLst>
    </p:cSldViewPr>
  </p:slideViewPr>
  <p:outlineViewPr>
    <p:cViewPr>
      <p:scale>
        <a:sx n="33" d="100"/>
        <a:sy n="33" d="100"/>
      </p:scale>
      <p:origin x="0" y="1284"/>
    </p:cViewPr>
  </p:outlin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E250F-69E3-4AC9-8471-66B93A0B6F15}" type="doc">
      <dgm:prSet loTypeId="urn:microsoft.com/office/officeart/2005/8/layout/radial2" loCatId="relationship" qsTypeId="urn:microsoft.com/office/officeart/2005/8/quickstyle/simple5" qsCatId="simple" csTypeId="urn:microsoft.com/office/officeart/2005/8/colors/accent6_5" csCatId="accent6" phldr="1"/>
      <dgm:spPr/>
      <dgm:t>
        <a:bodyPr/>
        <a:lstStyle/>
        <a:p>
          <a:endParaRPr lang="fr-FR"/>
        </a:p>
      </dgm:t>
    </dgm:pt>
    <dgm:pt modelId="{F9B010C9-A682-4FDD-B361-4D6B592D4650}">
      <dgm:prSet phldrT="[Texte]" custT="1"/>
      <dgm:spPr>
        <a:solidFill>
          <a:schemeClr val="accent6">
            <a:lumMod val="20000"/>
            <a:lumOff val="80000"/>
          </a:schemeClr>
        </a:solidFill>
        <a:effectLst>
          <a:glow rad="228600">
            <a:schemeClr val="accent2">
              <a:satMod val="175000"/>
              <a:alpha val="40000"/>
            </a:schemeClr>
          </a:glow>
        </a:effectLst>
      </dgm:spPr>
      <dgm:t>
        <a:bodyPr/>
        <a:lstStyle/>
        <a:p>
          <a:r>
            <a:rPr lang="fr-FR" sz="1800" b="1" i="1" dirty="0" smtClean="0">
              <a:solidFill>
                <a:schemeClr val="tx1"/>
              </a:solidFill>
            </a:rPr>
            <a:t>Signes généraux  90%</a:t>
          </a:r>
          <a:endParaRPr lang="fr-FR" sz="1800" b="1" i="1" dirty="0">
            <a:solidFill>
              <a:schemeClr val="tx1"/>
            </a:solidFill>
          </a:endParaRPr>
        </a:p>
      </dgm:t>
    </dgm:pt>
    <dgm:pt modelId="{8B1D326A-6326-4BEE-893A-F8A649EBE07D}" type="parTrans" cxnId="{29C86340-810E-457B-9284-5B966667A757}">
      <dgm:prSet/>
      <dgm:spPr/>
      <dgm:t>
        <a:bodyPr/>
        <a:lstStyle/>
        <a:p>
          <a:endParaRPr lang="fr-FR"/>
        </a:p>
      </dgm:t>
    </dgm:pt>
    <dgm:pt modelId="{8CBDBE0C-6BD7-4435-831A-E99F1E3BDD69}" type="sibTrans" cxnId="{29C86340-810E-457B-9284-5B966667A757}">
      <dgm:prSet/>
      <dgm:spPr/>
      <dgm:t>
        <a:bodyPr/>
        <a:lstStyle/>
        <a:p>
          <a:endParaRPr lang="fr-FR"/>
        </a:p>
      </dgm:t>
    </dgm:pt>
    <dgm:pt modelId="{BE86ED9D-5EFA-46C0-9149-2DB6AF36F798}">
      <dgm:prSet phldrT="[Texte]" custT="1"/>
      <dgm:spPr>
        <a:solidFill>
          <a:schemeClr val="accent6">
            <a:lumMod val="40000"/>
            <a:lumOff val="60000"/>
          </a:schemeClr>
        </a:solidFill>
        <a:effectLst>
          <a:glow rad="228600">
            <a:schemeClr val="accent6">
              <a:satMod val="175000"/>
              <a:alpha val="40000"/>
            </a:schemeClr>
          </a:glow>
        </a:effectLst>
      </dgm:spPr>
      <dgm:t>
        <a:bodyPr/>
        <a:lstStyle/>
        <a:p>
          <a:r>
            <a:rPr lang="fr-FR" sz="1800" b="1" i="1" dirty="0" smtClean="0">
              <a:solidFill>
                <a:schemeClr val="tx1"/>
              </a:solidFill>
            </a:rPr>
            <a:t>Manifestations articulaires</a:t>
          </a:r>
        </a:p>
        <a:p>
          <a:r>
            <a:rPr lang="fr-FR" sz="1800" b="1" i="1" dirty="0" smtClean="0">
              <a:solidFill>
                <a:schemeClr val="tx1"/>
              </a:solidFill>
            </a:rPr>
            <a:t>90 %</a:t>
          </a:r>
          <a:endParaRPr lang="fr-FR" sz="1800" b="1" i="1" dirty="0">
            <a:solidFill>
              <a:schemeClr val="tx1"/>
            </a:solidFill>
          </a:endParaRPr>
        </a:p>
      </dgm:t>
    </dgm:pt>
    <dgm:pt modelId="{B20B8845-E61A-4F94-8D5C-3821D6D14C82}" type="parTrans" cxnId="{06858572-42F8-48DF-8C7F-90DFC1B96E46}">
      <dgm:prSet/>
      <dgm:spPr/>
      <dgm:t>
        <a:bodyPr/>
        <a:lstStyle/>
        <a:p>
          <a:endParaRPr lang="fr-FR"/>
        </a:p>
      </dgm:t>
    </dgm:pt>
    <dgm:pt modelId="{A7A5DBFD-ED54-475E-BEB4-D9FE9F4FE59B}" type="sibTrans" cxnId="{06858572-42F8-48DF-8C7F-90DFC1B96E46}">
      <dgm:prSet/>
      <dgm:spPr/>
      <dgm:t>
        <a:bodyPr/>
        <a:lstStyle/>
        <a:p>
          <a:endParaRPr lang="fr-FR"/>
        </a:p>
      </dgm:t>
    </dgm:pt>
    <dgm:pt modelId="{E907BD88-604D-41D4-B900-DF5208788C03}">
      <dgm:prSet phldrT="[Texte]" custT="1"/>
      <dgm:spPr>
        <a:effectLst>
          <a:glow rad="101600">
            <a:srgbClr val="FFC000">
              <a:alpha val="60000"/>
            </a:srgbClr>
          </a:glow>
        </a:effectLst>
      </dgm:spPr>
      <dgm:t>
        <a:bodyPr/>
        <a:lstStyle/>
        <a:p>
          <a:r>
            <a:rPr lang="fr-FR" sz="1800" b="1" i="1" dirty="0" smtClean="0">
              <a:solidFill>
                <a:schemeClr val="tx1"/>
              </a:solidFill>
            </a:rPr>
            <a:t>Manifestations cutanés 80%</a:t>
          </a:r>
          <a:endParaRPr lang="fr-FR" sz="1800" b="1" i="1" dirty="0">
            <a:solidFill>
              <a:schemeClr val="tx1"/>
            </a:solidFill>
          </a:endParaRPr>
        </a:p>
      </dgm:t>
    </dgm:pt>
    <dgm:pt modelId="{06BC3CBA-A22E-462F-917A-24E89410847D}" type="parTrans" cxnId="{169203FB-DB8E-4681-BF2C-67122358C9DA}">
      <dgm:prSet/>
      <dgm:spPr/>
      <dgm:t>
        <a:bodyPr/>
        <a:lstStyle/>
        <a:p>
          <a:endParaRPr lang="fr-FR"/>
        </a:p>
      </dgm:t>
    </dgm:pt>
    <dgm:pt modelId="{5B1EA0CB-3579-4DA8-9054-DEF6D524834A}" type="sibTrans" cxnId="{169203FB-DB8E-4681-BF2C-67122358C9DA}">
      <dgm:prSet/>
      <dgm:spPr/>
      <dgm:t>
        <a:bodyPr/>
        <a:lstStyle/>
        <a:p>
          <a:endParaRPr lang="fr-FR"/>
        </a:p>
      </dgm:t>
    </dgm:pt>
    <dgm:pt modelId="{56574B25-3879-43D2-8340-8580495D860C}" type="pres">
      <dgm:prSet presAssocID="{B28E250F-69E3-4AC9-8471-66B93A0B6F15}" presName="composite" presStyleCnt="0">
        <dgm:presLayoutVars>
          <dgm:chMax val="5"/>
          <dgm:dir/>
          <dgm:animLvl val="ctr"/>
          <dgm:resizeHandles val="exact"/>
        </dgm:presLayoutVars>
      </dgm:prSet>
      <dgm:spPr/>
      <dgm:t>
        <a:bodyPr/>
        <a:lstStyle/>
        <a:p>
          <a:endParaRPr lang="fr-FR"/>
        </a:p>
      </dgm:t>
    </dgm:pt>
    <dgm:pt modelId="{8F32D2F9-054D-4638-A73C-667D15BA117C}" type="pres">
      <dgm:prSet presAssocID="{B28E250F-69E3-4AC9-8471-66B93A0B6F15}" presName="cycle" presStyleCnt="0"/>
      <dgm:spPr/>
    </dgm:pt>
    <dgm:pt modelId="{83DDE8D8-20B4-40C6-B3F4-D8EBE663F179}" type="pres">
      <dgm:prSet presAssocID="{B28E250F-69E3-4AC9-8471-66B93A0B6F15}" presName="centerShape" presStyleCnt="0"/>
      <dgm:spPr/>
    </dgm:pt>
    <dgm:pt modelId="{293EF0F6-3F87-4FE0-BEDA-C22D3A23009C}" type="pres">
      <dgm:prSet presAssocID="{B28E250F-69E3-4AC9-8471-66B93A0B6F15}" presName="connSite" presStyleLbl="node1" presStyleIdx="0" presStyleCnt="4"/>
      <dgm:spPr/>
    </dgm:pt>
    <dgm:pt modelId="{C032C5B7-F973-434E-B7F8-B8D5518D2E19}" type="pres">
      <dgm:prSet presAssocID="{B28E250F-69E3-4AC9-8471-66B93A0B6F15}" presName="visible" presStyleLbl="node1" presStyleIdx="0" presStyleCnt="4" custScaleX="75132" custScaleY="75132"/>
      <dgm:spPr>
        <a:prstGeom prst="flowChartConnector">
          <a:avLst/>
        </a:prstGeom>
        <a:blipFill rotWithShape="0">
          <a:blip xmlns:r="http://schemas.openxmlformats.org/officeDocument/2006/relationships" r:embed="rId1"/>
          <a:stretch>
            <a:fillRect/>
          </a:stretch>
        </a:blipFill>
      </dgm:spPr>
      <dgm:t>
        <a:bodyPr/>
        <a:lstStyle/>
        <a:p>
          <a:endParaRPr lang="fr-FR"/>
        </a:p>
      </dgm:t>
    </dgm:pt>
    <dgm:pt modelId="{631BA92F-EF6A-4968-85BF-B3B83331D17A}" type="pres">
      <dgm:prSet presAssocID="{8B1D326A-6326-4BEE-893A-F8A649EBE07D}" presName="Name25" presStyleLbl="parChTrans1D1" presStyleIdx="0" presStyleCnt="3"/>
      <dgm:spPr/>
      <dgm:t>
        <a:bodyPr/>
        <a:lstStyle/>
        <a:p>
          <a:endParaRPr lang="fr-FR"/>
        </a:p>
      </dgm:t>
    </dgm:pt>
    <dgm:pt modelId="{4B317452-3B50-4818-8A94-DF982CB29BDD}" type="pres">
      <dgm:prSet presAssocID="{F9B010C9-A682-4FDD-B361-4D6B592D4650}" presName="node" presStyleCnt="0"/>
      <dgm:spPr/>
    </dgm:pt>
    <dgm:pt modelId="{C1507764-0597-4295-A810-EB7A3CD151CC}" type="pres">
      <dgm:prSet presAssocID="{F9B010C9-A682-4FDD-B361-4D6B592D4650}" presName="parentNode" presStyleLbl="node1" presStyleIdx="1" presStyleCnt="4" custScaleX="121000" custScaleY="121000">
        <dgm:presLayoutVars>
          <dgm:chMax val="1"/>
          <dgm:bulletEnabled val="1"/>
        </dgm:presLayoutVars>
      </dgm:prSet>
      <dgm:spPr/>
      <dgm:t>
        <a:bodyPr/>
        <a:lstStyle/>
        <a:p>
          <a:endParaRPr lang="fr-FR"/>
        </a:p>
      </dgm:t>
    </dgm:pt>
    <dgm:pt modelId="{829E0A7D-A5EA-478A-A02C-E392E57EA805}" type="pres">
      <dgm:prSet presAssocID="{F9B010C9-A682-4FDD-B361-4D6B592D4650}" presName="childNode" presStyleLbl="revTx" presStyleIdx="0" presStyleCnt="0">
        <dgm:presLayoutVars>
          <dgm:bulletEnabled val="1"/>
        </dgm:presLayoutVars>
      </dgm:prSet>
      <dgm:spPr/>
    </dgm:pt>
    <dgm:pt modelId="{612FF3D5-6063-4B51-9817-F7546492B08E}" type="pres">
      <dgm:prSet presAssocID="{B20B8845-E61A-4F94-8D5C-3821D6D14C82}" presName="Name25" presStyleLbl="parChTrans1D1" presStyleIdx="1" presStyleCnt="3"/>
      <dgm:spPr/>
      <dgm:t>
        <a:bodyPr/>
        <a:lstStyle/>
        <a:p>
          <a:endParaRPr lang="fr-FR"/>
        </a:p>
      </dgm:t>
    </dgm:pt>
    <dgm:pt modelId="{0157DFF1-E2AE-472B-9023-61ADDC5FA036}" type="pres">
      <dgm:prSet presAssocID="{BE86ED9D-5EFA-46C0-9149-2DB6AF36F798}" presName="node" presStyleCnt="0"/>
      <dgm:spPr/>
    </dgm:pt>
    <dgm:pt modelId="{6D2CF7EA-13ED-4B33-B99C-7C0011A2A1CE}" type="pres">
      <dgm:prSet presAssocID="{BE86ED9D-5EFA-46C0-9149-2DB6AF36F798}" presName="parentNode" presStyleLbl="node1" presStyleIdx="2" presStyleCnt="4" custScaleX="133100" custScaleY="133100">
        <dgm:presLayoutVars>
          <dgm:chMax val="1"/>
          <dgm:bulletEnabled val="1"/>
        </dgm:presLayoutVars>
      </dgm:prSet>
      <dgm:spPr/>
      <dgm:t>
        <a:bodyPr/>
        <a:lstStyle/>
        <a:p>
          <a:endParaRPr lang="fr-FR"/>
        </a:p>
      </dgm:t>
    </dgm:pt>
    <dgm:pt modelId="{3CFF888A-9D88-4413-AF70-833AF3B2122F}" type="pres">
      <dgm:prSet presAssocID="{BE86ED9D-5EFA-46C0-9149-2DB6AF36F798}" presName="childNode" presStyleLbl="revTx" presStyleIdx="0" presStyleCnt="0">
        <dgm:presLayoutVars>
          <dgm:bulletEnabled val="1"/>
        </dgm:presLayoutVars>
      </dgm:prSet>
      <dgm:spPr/>
    </dgm:pt>
    <dgm:pt modelId="{92E502C1-69A0-4D7B-8FC4-5C64DB61DB63}" type="pres">
      <dgm:prSet presAssocID="{06BC3CBA-A22E-462F-917A-24E89410847D}" presName="Name25" presStyleLbl="parChTrans1D1" presStyleIdx="2" presStyleCnt="3"/>
      <dgm:spPr/>
      <dgm:t>
        <a:bodyPr/>
        <a:lstStyle/>
        <a:p>
          <a:endParaRPr lang="fr-FR"/>
        </a:p>
      </dgm:t>
    </dgm:pt>
    <dgm:pt modelId="{8694D65E-7A72-4FD4-AB74-F17EA7F51963}" type="pres">
      <dgm:prSet presAssocID="{E907BD88-604D-41D4-B900-DF5208788C03}" presName="node" presStyleCnt="0"/>
      <dgm:spPr/>
    </dgm:pt>
    <dgm:pt modelId="{721C7EBA-8CFC-4CA9-9864-C38A86C51CDC}" type="pres">
      <dgm:prSet presAssocID="{E907BD88-604D-41D4-B900-DF5208788C03}" presName="parentNode" presStyleLbl="node1" presStyleIdx="3" presStyleCnt="4" custScaleX="133100" custScaleY="133100">
        <dgm:presLayoutVars>
          <dgm:chMax val="1"/>
          <dgm:bulletEnabled val="1"/>
        </dgm:presLayoutVars>
      </dgm:prSet>
      <dgm:spPr/>
      <dgm:t>
        <a:bodyPr/>
        <a:lstStyle/>
        <a:p>
          <a:endParaRPr lang="fr-FR"/>
        </a:p>
      </dgm:t>
    </dgm:pt>
    <dgm:pt modelId="{0F27310B-1D0E-4DBA-8912-286E34CCCC61}" type="pres">
      <dgm:prSet presAssocID="{E907BD88-604D-41D4-B900-DF5208788C03}" presName="childNode" presStyleLbl="revTx" presStyleIdx="0" presStyleCnt="0">
        <dgm:presLayoutVars>
          <dgm:bulletEnabled val="1"/>
        </dgm:presLayoutVars>
      </dgm:prSet>
      <dgm:spPr/>
    </dgm:pt>
  </dgm:ptLst>
  <dgm:cxnLst>
    <dgm:cxn modelId="{32B5AAC3-D24C-4CE1-9E86-11F0EFE594D8}" type="presOf" srcId="{BE86ED9D-5EFA-46C0-9149-2DB6AF36F798}" destId="{6D2CF7EA-13ED-4B33-B99C-7C0011A2A1CE}" srcOrd="0" destOrd="0" presId="urn:microsoft.com/office/officeart/2005/8/layout/radial2"/>
    <dgm:cxn modelId="{169203FB-DB8E-4681-BF2C-67122358C9DA}" srcId="{B28E250F-69E3-4AC9-8471-66B93A0B6F15}" destId="{E907BD88-604D-41D4-B900-DF5208788C03}" srcOrd="2" destOrd="0" parTransId="{06BC3CBA-A22E-462F-917A-24E89410847D}" sibTransId="{5B1EA0CB-3579-4DA8-9054-DEF6D524834A}"/>
    <dgm:cxn modelId="{7E43BD93-CC2D-4EDA-907B-887CCC37BF65}" type="presOf" srcId="{E907BD88-604D-41D4-B900-DF5208788C03}" destId="{721C7EBA-8CFC-4CA9-9864-C38A86C51CDC}" srcOrd="0" destOrd="0" presId="urn:microsoft.com/office/officeart/2005/8/layout/radial2"/>
    <dgm:cxn modelId="{2946B453-A09F-42F2-8C2E-79EF16393311}" type="presOf" srcId="{B20B8845-E61A-4F94-8D5C-3821D6D14C82}" destId="{612FF3D5-6063-4B51-9817-F7546492B08E}" srcOrd="0" destOrd="0" presId="urn:microsoft.com/office/officeart/2005/8/layout/radial2"/>
    <dgm:cxn modelId="{B8856731-13FA-41C4-B128-A33A86920A3B}" type="presOf" srcId="{06BC3CBA-A22E-462F-917A-24E89410847D}" destId="{92E502C1-69A0-4D7B-8FC4-5C64DB61DB63}" srcOrd="0" destOrd="0" presId="urn:microsoft.com/office/officeart/2005/8/layout/radial2"/>
    <dgm:cxn modelId="{D568A792-0116-4903-85D1-3C4F636E4FD6}" type="presOf" srcId="{F9B010C9-A682-4FDD-B361-4D6B592D4650}" destId="{C1507764-0597-4295-A810-EB7A3CD151CC}" srcOrd="0" destOrd="0" presId="urn:microsoft.com/office/officeart/2005/8/layout/radial2"/>
    <dgm:cxn modelId="{06858572-42F8-48DF-8C7F-90DFC1B96E46}" srcId="{B28E250F-69E3-4AC9-8471-66B93A0B6F15}" destId="{BE86ED9D-5EFA-46C0-9149-2DB6AF36F798}" srcOrd="1" destOrd="0" parTransId="{B20B8845-E61A-4F94-8D5C-3821D6D14C82}" sibTransId="{A7A5DBFD-ED54-475E-BEB4-D9FE9F4FE59B}"/>
    <dgm:cxn modelId="{856470EB-5A44-4F4E-A889-95DAB1650ED0}" type="presOf" srcId="{8B1D326A-6326-4BEE-893A-F8A649EBE07D}" destId="{631BA92F-EF6A-4968-85BF-B3B83331D17A}" srcOrd="0" destOrd="0" presId="urn:microsoft.com/office/officeart/2005/8/layout/radial2"/>
    <dgm:cxn modelId="{29C86340-810E-457B-9284-5B966667A757}" srcId="{B28E250F-69E3-4AC9-8471-66B93A0B6F15}" destId="{F9B010C9-A682-4FDD-B361-4D6B592D4650}" srcOrd="0" destOrd="0" parTransId="{8B1D326A-6326-4BEE-893A-F8A649EBE07D}" sibTransId="{8CBDBE0C-6BD7-4435-831A-E99F1E3BDD69}"/>
    <dgm:cxn modelId="{99AD0292-415A-4078-8612-022071DA6A4E}" type="presOf" srcId="{B28E250F-69E3-4AC9-8471-66B93A0B6F15}" destId="{56574B25-3879-43D2-8340-8580495D860C}" srcOrd="0" destOrd="0" presId="urn:microsoft.com/office/officeart/2005/8/layout/radial2"/>
    <dgm:cxn modelId="{82D210BD-6055-4A9E-B5F9-50D1FD187875}" type="presParOf" srcId="{56574B25-3879-43D2-8340-8580495D860C}" destId="{8F32D2F9-054D-4638-A73C-667D15BA117C}" srcOrd="0" destOrd="0" presId="urn:microsoft.com/office/officeart/2005/8/layout/radial2"/>
    <dgm:cxn modelId="{D2D67294-A5BB-4212-A40F-2DC99D845033}" type="presParOf" srcId="{8F32D2F9-054D-4638-A73C-667D15BA117C}" destId="{83DDE8D8-20B4-40C6-B3F4-D8EBE663F179}" srcOrd="0" destOrd="0" presId="urn:microsoft.com/office/officeart/2005/8/layout/radial2"/>
    <dgm:cxn modelId="{E9E8F9D2-DBEA-4227-AE7E-B81DF03DFE1C}" type="presParOf" srcId="{83DDE8D8-20B4-40C6-B3F4-D8EBE663F179}" destId="{293EF0F6-3F87-4FE0-BEDA-C22D3A23009C}" srcOrd="0" destOrd="0" presId="urn:microsoft.com/office/officeart/2005/8/layout/radial2"/>
    <dgm:cxn modelId="{D55125B4-5D32-43BC-9616-95BD72D666FC}" type="presParOf" srcId="{83DDE8D8-20B4-40C6-B3F4-D8EBE663F179}" destId="{C032C5B7-F973-434E-B7F8-B8D5518D2E19}" srcOrd="1" destOrd="0" presId="urn:microsoft.com/office/officeart/2005/8/layout/radial2"/>
    <dgm:cxn modelId="{F2F614A5-A060-4A96-9B12-60A60F266406}" type="presParOf" srcId="{8F32D2F9-054D-4638-A73C-667D15BA117C}" destId="{631BA92F-EF6A-4968-85BF-B3B83331D17A}" srcOrd="1" destOrd="0" presId="urn:microsoft.com/office/officeart/2005/8/layout/radial2"/>
    <dgm:cxn modelId="{CA7669F7-1CE9-4D13-B092-5C14DEBBD942}" type="presParOf" srcId="{8F32D2F9-054D-4638-A73C-667D15BA117C}" destId="{4B317452-3B50-4818-8A94-DF982CB29BDD}" srcOrd="2" destOrd="0" presId="urn:microsoft.com/office/officeart/2005/8/layout/radial2"/>
    <dgm:cxn modelId="{BE0EEA0D-F863-4706-8EFE-42257BF46C61}" type="presParOf" srcId="{4B317452-3B50-4818-8A94-DF982CB29BDD}" destId="{C1507764-0597-4295-A810-EB7A3CD151CC}" srcOrd="0" destOrd="0" presId="urn:microsoft.com/office/officeart/2005/8/layout/radial2"/>
    <dgm:cxn modelId="{413EE07C-9963-4436-A137-10B7BE1E5128}" type="presParOf" srcId="{4B317452-3B50-4818-8A94-DF982CB29BDD}" destId="{829E0A7D-A5EA-478A-A02C-E392E57EA805}" srcOrd="1" destOrd="0" presId="urn:microsoft.com/office/officeart/2005/8/layout/radial2"/>
    <dgm:cxn modelId="{CA498968-663F-4DBD-A437-4176EFB7E2B7}" type="presParOf" srcId="{8F32D2F9-054D-4638-A73C-667D15BA117C}" destId="{612FF3D5-6063-4B51-9817-F7546492B08E}" srcOrd="3" destOrd="0" presId="urn:microsoft.com/office/officeart/2005/8/layout/radial2"/>
    <dgm:cxn modelId="{56EDF967-F5B2-483F-A545-79F28433F36F}" type="presParOf" srcId="{8F32D2F9-054D-4638-A73C-667D15BA117C}" destId="{0157DFF1-E2AE-472B-9023-61ADDC5FA036}" srcOrd="4" destOrd="0" presId="urn:microsoft.com/office/officeart/2005/8/layout/radial2"/>
    <dgm:cxn modelId="{9963154A-4E38-4682-BBC8-61E2C2245139}" type="presParOf" srcId="{0157DFF1-E2AE-472B-9023-61ADDC5FA036}" destId="{6D2CF7EA-13ED-4B33-B99C-7C0011A2A1CE}" srcOrd="0" destOrd="0" presId="urn:microsoft.com/office/officeart/2005/8/layout/radial2"/>
    <dgm:cxn modelId="{9A6B5C96-85F8-44F9-99B2-BFAB00AB3956}" type="presParOf" srcId="{0157DFF1-E2AE-472B-9023-61ADDC5FA036}" destId="{3CFF888A-9D88-4413-AF70-833AF3B2122F}" srcOrd="1" destOrd="0" presId="urn:microsoft.com/office/officeart/2005/8/layout/radial2"/>
    <dgm:cxn modelId="{8390C199-6170-4867-82A8-AC485C5CD62B}" type="presParOf" srcId="{8F32D2F9-054D-4638-A73C-667D15BA117C}" destId="{92E502C1-69A0-4D7B-8FC4-5C64DB61DB63}" srcOrd="5" destOrd="0" presId="urn:microsoft.com/office/officeart/2005/8/layout/radial2"/>
    <dgm:cxn modelId="{06761C7D-1882-4B26-80FD-E6BBC83A4CA1}" type="presParOf" srcId="{8F32D2F9-054D-4638-A73C-667D15BA117C}" destId="{8694D65E-7A72-4FD4-AB74-F17EA7F51963}" srcOrd="6" destOrd="0" presId="urn:microsoft.com/office/officeart/2005/8/layout/radial2"/>
    <dgm:cxn modelId="{019862F3-A39C-44A4-99C8-1B7AA62AAC41}" type="presParOf" srcId="{8694D65E-7A72-4FD4-AB74-F17EA7F51963}" destId="{721C7EBA-8CFC-4CA9-9864-C38A86C51CDC}" srcOrd="0" destOrd="0" presId="urn:microsoft.com/office/officeart/2005/8/layout/radial2"/>
    <dgm:cxn modelId="{CBAABE38-FE50-4F82-987D-55EEE4799FD4}" type="presParOf" srcId="{8694D65E-7A72-4FD4-AB74-F17EA7F51963}" destId="{0F27310B-1D0E-4DBA-8912-286E34CCCC6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966A3-A01C-4537-966D-C569C8829AB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E69FB446-E0A8-4C3D-A87B-928544F20969}">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effectLst>
          <a:glow rad="228600">
            <a:schemeClr val="accent2">
              <a:satMod val="175000"/>
              <a:alpha val="40000"/>
            </a:schemeClr>
          </a:glow>
        </a:effectLst>
      </dgm:spPr>
      <dgm:t>
        <a:bodyPr/>
        <a:lstStyle/>
        <a:p>
          <a:r>
            <a:rPr lang="fr-FR" sz="1400" b="1" i="1" dirty="0" smtClean="0">
              <a:solidFill>
                <a:schemeClr val="tx1"/>
              </a:solidFill>
              <a:latin typeface="+mn-lt"/>
            </a:rPr>
            <a:t>les manifestations rénales 50% </a:t>
          </a:r>
          <a:endParaRPr lang="fr-FR" sz="1400" b="1" i="1" dirty="0">
            <a:solidFill>
              <a:schemeClr val="tx1"/>
            </a:solidFill>
          </a:endParaRPr>
        </a:p>
      </dgm:t>
    </dgm:pt>
    <dgm:pt modelId="{408D8D13-A39B-4033-A34E-581DC365D20C}" type="parTrans" cxnId="{BAF20DE0-4854-4F9D-B06F-0E7DE6855875}">
      <dgm:prSet/>
      <dgm:spPr/>
      <dgm:t>
        <a:bodyPr/>
        <a:lstStyle/>
        <a:p>
          <a:endParaRPr lang="fr-FR"/>
        </a:p>
      </dgm:t>
    </dgm:pt>
    <dgm:pt modelId="{78D0695A-E1C4-48BB-A32D-17247BD1F84C}" type="sibTrans" cxnId="{BAF20DE0-4854-4F9D-B06F-0E7DE6855875}">
      <dgm:prSet/>
      <dgm:spPr>
        <a:ln>
          <a:solidFill>
            <a:schemeClr val="tx1"/>
          </a:solidFill>
        </a:ln>
      </dgm:spPr>
      <dgm:t>
        <a:bodyPr/>
        <a:lstStyle/>
        <a:p>
          <a:endParaRPr lang="fr-FR"/>
        </a:p>
      </dgm:t>
    </dgm:pt>
    <dgm:pt modelId="{93C4B1CA-8EA3-420F-B61D-BD141F9AF7C8}">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effectLst>
          <a:glow rad="228600">
            <a:schemeClr val="accent6">
              <a:satMod val="175000"/>
              <a:alpha val="40000"/>
            </a:schemeClr>
          </a:glow>
        </a:effectLst>
      </dgm:spPr>
      <dgm:t>
        <a:bodyPr/>
        <a:lstStyle/>
        <a:p>
          <a:r>
            <a:rPr lang="fr-FR" sz="1200" b="1" i="1" dirty="0" smtClean="0">
              <a:solidFill>
                <a:schemeClr val="tx1"/>
              </a:solidFill>
              <a:latin typeface="+mn-lt"/>
            </a:rPr>
            <a:t>Manifestations neuropsychologiques</a:t>
          </a:r>
        </a:p>
        <a:p>
          <a:r>
            <a:rPr lang="fr-FR" sz="1200" b="1" i="1" dirty="0" smtClean="0">
              <a:solidFill>
                <a:schemeClr val="tx1"/>
              </a:solidFill>
              <a:latin typeface="+mn-lt"/>
            </a:rPr>
            <a:t>50 %</a:t>
          </a:r>
          <a:endParaRPr lang="fr-FR" sz="1200" b="1" i="1" dirty="0">
            <a:solidFill>
              <a:schemeClr val="tx1"/>
            </a:solidFill>
          </a:endParaRPr>
        </a:p>
      </dgm:t>
    </dgm:pt>
    <dgm:pt modelId="{4AC6855C-1EFF-43A4-AB95-163D9771950B}" type="parTrans" cxnId="{B1619928-4A79-4561-BDB9-7335DB15AFE3}">
      <dgm:prSet/>
      <dgm:spPr/>
      <dgm:t>
        <a:bodyPr/>
        <a:lstStyle/>
        <a:p>
          <a:endParaRPr lang="fr-FR"/>
        </a:p>
      </dgm:t>
    </dgm:pt>
    <dgm:pt modelId="{9F054D5D-A45C-46C4-8040-C17C8B037A3C}" type="sibTrans" cxnId="{B1619928-4A79-4561-BDB9-7335DB15AFE3}">
      <dgm:prSet/>
      <dgm:spPr>
        <a:ln>
          <a:solidFill>
            <a:schemeClr val="tx1"/>
          </a:solidFill>
        </a:ln>
      </dgm:spPr>
      <dgm:t>
        <a:bodyPr/>
        <a:lstStyle/>
        <a:p>
          <a:endParaRPr lang="fr-FR"/>
        </a:p>
      </dgm:t>
    </dgm:pt>
    <dgm:pt modelId="{81AE30DD-E8B8-4958-9944-D60B87A67DBA}">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effectLst>
          <a:glow rad="101600">
            <a:schemeClr val="accent1">
              <a:satMod val="175000"/>
              <a:alpha val="40000"/>
            </a:schemeClr>
          </a:glow>
        </a:effectLst>
      </dgm:spPr>
      <dgm:t>
        <a:bodyPr/>
        <a:lstStyle/>
        <a:p>
          <a:r>
            <a:rPr lang="fr-FR" sz="1400" b="1" i="1" dirty="0" smtClean="0">
              <a:solidFill>
                <a:schemeClr val="tx1"/>
              </a:solidFill>
              <a:latin typeface="+mn-lt"/>
            </a:rPr>
            <a:t>Manifestations cardio-vasculaires</a:t>
          </a:r>
        </a:p>
        <a:p>
          <a:r>
            <a:rPr lang="fr-FR" sz="1400" b="1" i="1" dirty="0" smtClean="0">
              <a:solidFill>
                <a:schemeClr val="tx1"/>
              </a:solidFill>
              <a:latin typeface="+mn-lt"/>
            </a:rPr>
            <a:t> 30 % </a:t>
          </a:r>
          <a:endParaRPr lang="fr-FR" sz="1400" b="1" i="1" dirty="0">
            <a:solidFill>
              <a:schemeClr val="tx1"/>
            </a:solidFill>
          </a:endParaRPr>
        </a:p>
      </dgm:t>
    </dgm:pt>
    <dgm:pt modelId="{7EB02E34-939B-4525-9F39-033E04AD53F1}" type="parTrans" cxnId="{BCBDB4DE-DA0B-4D19-AE84-7C277E5D30F2}">
      <dgm:prSet/>
      <dgm:spPr/>
      <dgm:t>
        <a:bodyPr/>
        <a:lstStyle/>
        <a:p>
          <a:endParaRPr lang="fr-FR"/>
        </a:p>
      </dgm:t>
    </dgm:pt>
    <dgm:pt modelId="{F722A885-29E4-4F69-90B3-23BACFB2AF7C}" type="sibTrans" cxnId="{BCBDB4DE-DA0B-4D19-AE84-7C277E5D30F2}">
      <dgm:prSet/>
      <dgm:spPr>
        <a:ln>
          <a:solidFill>
            <a:schemeClr val="tx1"/>
          </a:solidFill>
        </a:ln>
      </dgm:spPr>
      <dgm:t>
        <a:bodyPr/>
        <a:lstStyle/>
        <a:p>
          <a:endParaRPr lang="fr-FR"/>
        </a:p>
      </dgm:t>
    </dgm:pt>
    <dgm:pt modelId="{C19CE224-8F2A-46E1-996D-81ABF59DFBB0}">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effectLst>
          <a:glow rad="228600">
            <a:schemeClr val="accent4">
              <a:satMod val="175000"/>
              <a:alpha val="40000"/>
            </a:schemeClr>
          </a:glow>
        </a:effectLst>
      </dgm:spPr>
      <dgm:t>
        <a:bodyPr/>
        <a:lstStyle/>
        <a:p>
          <a:r>
            <a:rPr lang="fr-FR" sz="1400" b="1" i="1" dirty="0" smtClean="0">
              <a:solidFill>
                <a:schemeClr val="tx1"/>
              </a:solidFill>
              <a:latin typeface="+mn-lt"/>
            </a:rPr>
            <a:t>Manifestations pleuro-pulmonaires</a:t>
          </a:r>
        </a:p>
        <a:p>
          <a:r>
            <a:rPr lang="fr-FR" sz="1400" b="1" i="1" dirty="0" smtClean="0">
              <a:solidFill>
                <a:schemeClr val="tx1"/>
              </a:solidFill>
              <a:latin typeface="+mn-lt"/>
            </a:rPr>
            <a:t>25 à 50 % </a:t>
          </a:r>
          <a:r>
            <a:rPr lang="fr-FR" sz="1200" b="1" i="1" dirty="0" smtClean="0">
              <a:solidFill>
                <a:schemeClr val="bg1"/>
              </a:solidFill>
              <a:latin typeface="+mn-lt"/>
            </a:rPr>
            <a:t>:</a:t>
          </a:r>
          <a:endParaRPr lang="fr-FR" sz="1200" b="1" i="1" dirty="0">
            <a:solidFill>
              <a:schemeClr val="bg1"/>
            </a:solidFill>
          </a:endParaRPr>
        </a:p>
      </dgm:t>
    </dgm:pt>
    <dgm:pt modelId="{B768B0FF-ADDA-4715-903A-BB9DA0E7B3EF}" type="parTrans" cxnId="{8EC0597B-FD99-4A9F-B106-F30DFB3954B1}">
      <dgm:prSet/>
      <dgm:spPr/>
      <dgm:t>
        <a:bodyPr/>
        <a:lstStyle/>
        <a:p>
          <a:endParaRPr lang="fr-FR"/>
        </a:p>
      </dgm:t>
    </dgm:pt>
    <dgm:pt modelId="{9E547F0A-A21E-4365-BE63-1088FD347262}" type="sibTrans" cxnId="{8EC0597B-FD99-4A9F-B106-F30DFB3954B1}">
      <dgm:prSet/>
      <dgm:spPr>
        <a:ln>
          <a:solidFill>
            <a:schemeClr val="tx1"/>
          </a:solidFill>
        </a:ln>
      </dgm:spPr>
      <dgm:t>
        <a:bodyPr/>
        <a:lstStyle/>
        <a:p>
          <a:endParaRPr lang="fr-FR"/>
        </a:p>
      </dgm:t>
    </dgm:pt>
    <dgm:pt modelId="{FA048805-CE53-4194-8B2F-110323BBEEA2}">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effectLst>
          <a:glow rad="228600">
            <a:schemeClr val="accent3">
              <a:satMod val="175000"/>
              <a:alpha val="40000"/>
            </a:schemeClr>
          </a:glow>
        </a:effectLst>
      </dgm:spPr>
      <dgm:t>
        <a:bodyPr/>
        <a:lstStyle/>
        <a:p>
          <a:r>
            <a:rPr lang="fr-FR" sz="1400" b="1" i="1" dirty="0" smtClean="0">
              <a:solidFill>
                <a:schemeClr val="tx1"/>
              </a:solidFill>
              <a:latin typeface="+mn-lt"/>
            </a:rPr>
            <a:t>Manifestations Hématologiques</a:t>
          </a:r>
        </a:p>
        <a:p>
          <a:r>
            <a:rPr lang="fr-FR" sz="1400" b="1" i="1" dirty="0" smtClean="0">
              <a:solidFill>
                <a:schemeClr val="tx1"/>
              </a:solidFill>
              <a:latin typeface="+mn-lt"/>
            </a:rPr>
            <a:t>85% </a:t>
          </a:r>
          <a:r>
            <a:rPr lang="fr-FR" sz="1200" b="1" i="1" dirty="0" smtClean="0">
              <a:solidFill>
                <a:schemeClr val="tx1"/>
              </a:solidFill>
              <a:latin typeface="+mn-lt"/>
            </a:rPr>
            <a:t> </a:t>
          </a:r>
          <a:endParaRPr lang="fr-FR" sz="1200" b="1" i="1" dirty="0">
            <a:solidFill>
              <a:schemeClr val="tx1"/>
            </a:solidFill>
          </a:endParaRPr>
        </a:p>
      </dgm:t>
    </dgm:pt>
    <dgm:pt modelId="{370340A9-1DBF-42C8-A435-614D483DA297}" type="parTrans" cxnId="{9E23D677-9562-47BE-9CAF-7DE1B25A8231}">
      <dgm:prSet/>
      <dgm:spPr/>
      <dgm:t>
        <a:bodyPr/>
        <a:lstStyle/>
        <a:p>
          <a:endParaRPr lang="fr-FR"/>
        </a:p>
      </dgm:t>
    </dgm:pt>
    <dgm:pt modelId="{B9CFBE18-E42D-447E-BF45-49581453E925}" type="sibTrans" cxnId="{9E23D677-9562-47BE-9CAF-7DE1B25A8231}">
      <dgm:prSet/>
      <dgm:spPr>
        <a:ln>
          <a:solidFill>
            <a:schemeClr val="tx1"/>
          </a:solidFill>
        </a:ln>
      </dgm:spPr>
      <dgm:t>
        <a:bodyPr/>
        <a:lstStyle/>
        <a:p>
          <a:endParaRPr lang="fr-FR"/>
        </a:p>
      </dgm:t>
    </dgm:pt>
    <dgm:pt modelId="{4C49B91F-825A-4C2F-81B6-20DD23DF3325}">
      <dgm:prSet phldrT="[Texte]"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effectLst>
          <a:glow rad="139700">
            <a:schemeClr val="accent6">
              <a:satMod val="175000"/>
              <a:alpha val="40000"/>
            </a:schemeClr>
          </a:glow>
        </a:effectLst>
      </dgm:spPr>
      <dgm:t>
        <a:bodyPr/>
        <a:lstStyle/>
        <a:p>
          <a:r>
            <a:rPr lang="fr-FR" sz="1400" b="1" i="1" dirty="0" smtClean="0">
              <a:solidFill>
                <a:schemeClr val="tx1"/>
              </a:solidFill>
            </a:rPr>
            <a:t>Manifestations biologiques</a:t>
          </a:r>
          <a:endParaRPr lang="fr-FR" sz="1400" b="1" i="1" dirty="0">
            <a:solidFill>
              <a:schemeClr val="tx1"/>
            </a:solidFill>
          </a:endParaRPr>
        </a:p>
      </dgm:t>
    </dgm:pt>
    <dgm:pt modelId="{DA420B41-D344-43C5-9318-82E6D9ECB709}" type="parTrans" cxnId="{9A08CB96-8354-4F44-9F21-E6034AD6E027}">
      <dgm:prSet/>
      <dgm:spPr/>
      <dgm:t>
        <a:bodyPr/>
        <a:lstStyle/>
        <a:p>
          <a:endParaRPr lang="fr-FR"/>
        </a:p>
      </dgm:t>
    </dgm:pt>
    <dgm:pt modelId="{9D4BC6F4-C2F2-4E19-8282-CA087429F9A6}" type="sibTrans" cxnId="{9A08CB96-8354-4F44-9F21-E6034AD6E027}">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E18A06E7-CD56-4F56-BCA5-7A435913AFAF}" type="pres">
      <dgm:prSet presAssocID="{D8C966A3-A01C-4537-966D-C569C8829AB0}" presName="cycle" presStyleCnt="0">
        <dgm:presLayoutVars>
          <dgm:dir/>
          <dgm:resizeHandles val="exact"/>
        </dgm:presLayoutVars>
      </dgm:prSet>
      <dgm:spPr/>
      <dgm:t>
        <a:bodyPr/>
        <a:lstStyle/>
        <a:p>
          <a:endParaRPr lang="fr-FR"/>
        </a:p>
      </dgm:t>
    </dgm:pt>
    <dgm:pt modelId="{4982F71D-EC4F-492A-BE70-686086867CF2}" type="pres">
      <dgm:prSet presAssocID="{E69FB446-E0A8-4C3D-A87B-928544F20969}" presName="node" presStyleLbl="node1" presStyleIdx="0" presStyleCnt="6">
        <dgm:presLayoutVars>
          <dgm:bulletEnabled val="1"/>
        </dgm:presLayoutVars>
      </dgm:prSet>
      <dgm:spPr/>
      <dgm:t>
        <a:bodyPr/>
        <a:lstStyle/>
        <a:p>
          <a:endParaRPr lang="fr-FR"/>
        </a:p>
      </dgm:t>
    </dgm:pt>
    <dgm:pt modelId="{B9F06EEB-396A-4EDC-A4F5-6C80B1E1C8EB}" type="pres">
      <dgm:prSet presAssocID="{E69FB446-E0A8-4C3D-A87B-928544F20969}" presName="spNode" presStyleCnt="0"/>
      <dgm:spPr/>
    </dgm:pt>
    <dgm:pt modelId="{C86C4BA3-7332-49FB-853D-5244A859E898}" type="pres">
      <dgm:prSet presAssocID="{78D0695A-E1C4-48BB-A32D-17247BD1F84C}" presName="sibTrans" presStyleLbl="sibTrans1D1" presStyleIdx="0" presStyleCnt="6"/>
      <dgm:spPr/>
      <dgm:t>
        <a:bodyPr/>
        <a:lstStyle/>
        <a:p>
          <a:endParaRPr lang="fr-FR"/>
        </a:p>
      </dgm:t>
    </dgm:pt>
    <dgm:pt modelId="{4D00F174-380F-425D-99CC-C8B887E3097E}" type="pres">
      <dgm:prSet presAssocID="{93C4B1CA-8EA3-420F-B61D-BD141F9AF7C8}" presName="node" presStyleLbl="node1" presStyleIdx="1" presStyleCnt="6" custScaleX="104527" custRadScaleRad="102371" custRadScaleInc="1794">
        <dgm:presLayoutVars>
          <dgm:bulletEnabled val="1"/>
        </dgm:presLayoutVars>
      </dgm:prSet>
      <dgm:spPr/>
      <dgm:t>
        <a:bodyPr/>
        <a:lstStyle/>
        <a:p>
          <a:endParaRPr lang="fr-FR"/>
        </a:p>
      </dgm:t>
    </dgm:pt>
    <dgm:pt modelId="{086A1375-1B40-4C7F-AB3F-61DA0393987D}" type="pres">
      <dgm:prSet presAssocID="{93C4B1CA-8EA3-420F-B61D-BD141F9AF7C8}" presName="spNode" presStyleCnt="0"/>
      <dgm:spPr/>
    </dgm:pt>
    <dgm:pt modelId="{BCB7569F-6B02-4E5B-A97C-916DD72A24BF}" type="pres">
      <dgm:prSet presAssocID="{9F054D5D-A45C-46C4-8040-C17C8B037A3C}" presName="sibTrans" presStyleLbl="sibTrans1D1" presStyleIdx="1" presStyleCnt="6"/>
      <dgm:spPr/>
      <dgm:t>
        <a:bodyPr/>
        <a:lstStyle/>
        <a:p>
          <a:endParaRPr lang="fr-FR"/>
        </a:p>
      </dgm:t>
    </dgm:pt>
    <dgm:pt modelId="{F7F45B2F-DDE1-4A58-8F95-45A5B4F07978}" type="pres">
      <dgm:prSet presAssocID="{81AE30DD-E8B8-4958-9944-D60B87A67DBA}" presName="node" presStyleLbl="node1" presStyleIdx="2" presStyleCnt="6">
        <dgm:presLayoutVars>
          <dgm:bulletEnabled val="1"/>
        </dgm:presLayoutVars>
      </dgm:prSet>
      <dgm:spPr/>
      <dgm:t>
        <a:bodyPr/>
        <a:lstStyle/>
        <a:p>
          <a:endParaRPr lang="fr-FR"/>
        </a:p>
      </dgm:t>
    </dgm:pt>
    <dgm:pt modelId="{5216C37C-E7B0-4465-8F22-6C44E8C6FAD9}" type="pres">
      <dgm:prSet presAssocID="{81AE30DD-E8B8-4958-9944-D60B87A67DBA}" presName="spNode" presStyleCnt="0"/>
      <dgm:spPr/>
    </dgm:pt>
    <dgm:pt modelId="{E8FA1348-04EC-40A7-B81A-04E13023B312}" type="pres">
      <dgm:prSet presAssocID="{F722A885-29E4-4F69-90B3-23BACFB2AF7C}" presName="sibTrans" presStyleLbl="sibTrans1D1" presStyleIdx="2" presStyleCnt="6"/>
      <dgm:spPr/>
      <dgm:t>
        <a:bodyPr/>
        <a:lstStyle/>
        <a:p>
          <a:endParaRPr lang="fr-FR"/>
        </a:p>
      </dgm:t>
    </dgm:pt>
    <dgm:pt modelId="{7DC13411-5229-4532-99D0-3F07F7AA90E9}" type="pres">
      <dgm:prSet presAssocID="{C19CE224-8F2A-46E1-996D-81ABF59DFBB0}" presName="node" presStyleLbl="node1" presStyleIdx="3" presStyleCnt="6">
        <dgm:presLayoutVars>
          <dgm:bulletEnabled val="1"/>
        </dgm:presLayoutVars>
      </dgm:prSet>
      <dgm:spPr/>
      <dgm:t>
        <a:bodyPr/>
        <a:lstStyle/>
        <a:p>
          <a:endParaRPr lang="fr-FR"/>
        </a:p>
      </dgm:t>
    </dgm:pt>
    <dgm:pt modelId="{8ACC11C3-D218-4737-ADB6-16FB47A90A61}" type="pres">
      <dgm:prSet presAssocID="{C19CE224-8F2A-46E1-996D-81ABF59DFBB0}" presName="spNode" presStyleCnt="0"/>
      <dgm:spPr/>
    </dgm:pt>
    <dgm:pt modelId="{AB206005-C8D4-4F3D-B03F-08D9F5AABB94}" type="pres">
      <dgm:prSet presAssocID="{9E547F0A-A21E-4365-BE63-1088FD347262}" presName="sibTrans" presStyleLbl="sibTrans1D1" presStyleIdx="3" presStyleCnt="6"/>
      <dgm:spPr/>
      <dgm:t>
        <a:bodyPr/>
        <a:lstStyle/>
        <a:p>
          <a:endParaRPr lang="fr-FR"/>
        </a:p>
      </dgm:t>
    </dgm:pt>
    <dgm:pt modelId="{25242F54-62BF-4E83-92C6-901A8E381BEC}" type="pres">
      <dgm:prSet presAssocID="{FA048805-CE53-4194-8B2F-110323BBEEA2}" presName="node" presStyleLbl="node1" presStyleIdx="4" presStyleCnt="6">
        <dgm:presLayoutVars>
          <dgm:bulletEnabled val="1"/>
        </dgm:presLayoutVars>
      </dgm:prSet>
      <dgm:spPr/>
      <dgm:t>
        <a:bodyPr/>
        <a:lstStyle/>
        <a:p>
          <a:endParaRPr lang="fr-FR"/>
        </a:p>
      </dgm:t>
    </dgm:pt>
    <dgm:pt modelId="{933E4291-0E24-4D71-B30E-1F34629EC6AD}" type="pres">
      <dgm:prSet presAssocID="{FA048805-CE53-4194-8B2F-110323BBEEA2}" presName="spNode" presStyleCnt="0"/>
      <dgm:spPr/>
    </dgm:pt>
    <dgm:pt modelId="{BE00C492-4814-4654-842A-8F7412BDA7FE}" type="pres">
      <dgm:prSet presAssocID="{B9CFBE18-E42D-447E-BF45-49581453E925}" presName="sibTrans" presStyleLbl="sibTrans1D1" presStyleIdx="4" presStyleCnt="6"/>
      <dgm:spPr/>
      <dgm:t>
        <a:bodyPr/>
        <a:lstStyle/>
        <a:p>
          <a:endParaRPr lang="fr-FR"/>
        </a:p>
      </dgm:t>
    </dgm:pt>
    <dgm:pt modelId="{40D0A6F6-73F9-48F4-909E-873D57FD602F}" type="pres">
      <dgm:prSet presAssocID="{4C49B91F-825A-4C2F-81B6-20DD23DF3325}" presName="node" presStyleLbl="node1" presStyleIdx="5" presStyleCnt="6" custRadScaleRad="99145" custRadScaleInc="-1700">
        <dgm:presLayoutVars>
          <dgm:bulletEnabled val="1"/>
        </dgm:presLayoutVars>
      </dgm:prSet>
      <dgm:spPr/>
      <dgm:t>
        <a:bodyPr/>
        <a:lstStyle/>
        <a:p>
          <a:endParaRPr lang="fr-FR"/>
        </a:p>
      </dgm:t>
    </dgm:pt>
    <dgm:pt modelId="{FB8E59CB-1DC7-4455-879F-2EEB035EC55D}" type="pres">
      <dgm:prSet presAssocID="{4C49B91F-825A-4C2F-81B6-20DD23DF3325}" presName="spNode" presStyleCnt="0"/>
      <dgm:spPr/>
    </dgm:pt>
    <dgm:pt modelId="{095716F8-40EB-4D3F-9B11-62D9388878E8}" type="pres">
      <dgm:prSet presAssocID="{9D4BC6F4-C2F2-4E19-8282-CA087429F9A6}" presName="sibTrans" presStyleLbl="sibTrans1D1" presStyleIdx="5" presStyleCnt="6"/>
      <dgm:spPr/>
      <dgm:t>
        <a:bodyPr/>
        <a:lstStyle/>
        <a:p>
          <a:endParaRPr lang="fr-FR"/>
        </a:p>
      </dgm:t>
    </dgm:pt>
  </dgm:ptLst>
  <dgm:cxnLst>
    <dgm:cxn modelId="{EFC48368-32E2-499F-9C46-22D2F94FE1EE}" type="presOf" srcId="{FA048805-CE53-4194-8B2F-110323BBEEA2}" destId="{25242F54-62BF-4E83-92C6-901A8E381BEC}" srcOrd="0" destOrd="0" presId="urn:microsoft.com/office/officeart/2005/8/layout/cycle6"/>
    <dgm:cxn modelId="{9A08CB96-8354-4F44-9F21-E6034AD6E027}" srcId="{D8C966A3-A01C-4537-966D-C569C8829AB0}" destId="{4C49B91F-825A-4C2F-81B6-20DD23DF3325}" srcOrd="5" destOrd="0" parTransId="{DA420B41-D344-43C5-9318-82E6D9ECB709}" sibTransId="{9D4BC6F4-C2F2-4E19-8282-CA087429F9A6}"/>
    <dgm:cxn modelId="{8EC0597B-FD99-4A9F-B106-F30DFB3954B1}" srcId="{D8C966A3-A01C-4537-966D-C569C8829AB0}" destId="{C19CE224-8F2A-46E1-996D-81ABF59DFBB0}" srcOrd="3" destOrd="0" parTransId="{B768B0FF-ADDA-4715-903A-BB9DA0E7B3EF}" sibTransId="{9E547F0A-A21E-4365-BE63-1088FD347262}"/>
    <dgm:cxn modelId="{47CC2BC2-137F-4212-95E2-9FD70D4DB98C}" type="presOf" srcId="{4C49B91F-825A-4C2F-81B6-20DD23DF3325}" destId="{40D0A6F6-73F9-48F4-909E-873D57FD602F}" srcOrd="0" destOrd="0" presId="urn:microsoft.com/office/officeart/2005/8/layout/cycle6"/>
    <dgm:cxn modelId="{AEDD4DA1-99D5-4E4B-9CFE-49702F59B673}" type="presOf" srcId="{78D0695A-E1C4-48BB-A32D-17247BD1F84C}" destId="{C86C4BA3-7332-49FB-853D-5244A859E898}" srcOrd="0" destOrd="0" presId="urn:microsoft.com/office/officeart/2005/8/layout/cycle6"/>
    <dgm:cxn modelId="{BCBDB4DE-DA0B-4D19-AE84-7C277E5D30F2}" srcId="{D8C966A3-A01C-4537-966D-C569C8829AB0}" destId="{81AE30DD-E8B8-4958-9944-D60B87A67DBA}" srcOrd="2" destOrd="0" parTransId="{7EB02E34-939B-4525-9F39-033E04AD53F1}" sibTransId="{F722A885-29E4-4F69-90B3-23BACFB2AF7C}"/>
    <dgm:cxn modelId="{BAF20DE0-4854-4F9D-B06F-0E7DE6855875}" srcId="{D8C966A3-A01C-4537-966D-C569C8829AB0}" destId="{E69FB446-E0A8-4C3D-A87B-928544F20969}" srcOrd="0" destOrd="0" parTransId="{408D8D13-A39B-4033-A34E-581DC365D20C}" sibTransId="{78D0695A-E1C4-48BB-A32D-17247BD1F84C}"/>
    <dgm:cxn modelId="{7225E351-81DB-4DB3-9F84-F9E6BE7BE058}" type="presOf" srcId="{9E547F0A-A21E-4365-BE63-1088FD347262}" destId="{AB206005-C8D4-4F3D-B03F-08D9F5AABB94}" srcOrd="0" destOrd="0" presId="urn:microsoft.com/office/officeart/2005/8/layout/cycle6"/>
    <dgm:cxn modelId="{8E9132FC-C86D-4DFF-8942-50D23E5C0D44}" type="presOf" srcId="{F722A885-29E4-4F69-90B3-23BACFB2AF7C}" destId="{E8FA1348-04EC-40A7-B81A-04E13023B312}" srcOrd="0" destOrd="0" presId="urn:microsoft.com/office/officeart/2005/8/layout/cycle6"/>
    <dgm:cxn modelId="{DF595F61-1FA3-405E-9F75-F7E9793EF9C9}" type="presOf" srcId="{9D4BC6F4-C2F2-4E19-8282-CA087429F9A6}" destId="{095716F8-40EB-4D3F-9B11-62D9388878E8}" srcOrd="0" destOrd="0" presId="urn:microsoft.com/office/officeart/2005/8/layout/cycle6"/>
    <dgm:cxn modelId="{9E23D677-9562-47BE-9CAF-7DE1B25A8231}" srcId="{D8C966A3-A01C-4537-966D-C569C8829AB0}" destId="{FA048805-CE53-4194-8B2F-110323BBEEA2}" srcOrd="4" destOrd="0" parTransId="{370340A9-1DBF-42C8-A435-614D483DA297}" sibTransId="{B9CFBE18-E42D-447E-BF45-49581453E925}"/>
    <dgm:cxn modelId="{BD8E43A4-502F-43AF-83BE-BED237D92178}" type="presOf" srcId="{D8C966A3-A01C-4537-966D-C569C8829AB0}" destId="{E18A06E7-CD56-4F56-BCA5-7A435913AFAF}" srcOrd="0" destOrd="0" presId="urn:microsoft.com/office/officeart/2005/8/layout/cycle6"/>
    <dgm:cxn modelId="{A94931CB-2398-46AA-B1A4-21E79D93DFC2}" type="presOf" srcId="{C19CE224-8F2A-46E1-996D-81ABF59DFBB0}" destId="{7DC13411-5229-4532-99D0-3F07F7AA90E9}" srcOrd="0" destOrd="0" presId="urn:microsoft.com/office/officeart/2005/8/layout/cycle6"/>
    <dgm:cxn modelId="{4FC00525-E3C3-46B7-8CAB-F801F5E23E22}" type="presOf" srcId="{81AE30DD-E8B8-4958-9944-D60B87A67DBA}" destId="{F7F45B2F-DDE1-4A58-8F95-45A5B4F07978}" srcOrd="0" destOrd="0" presId="urn:microsoft.com/office/officeart/2005/8/layout/cycle6"/>
    <dgm:cxn modelId="{454B60B3-C2AA-44CD-8358-12FDD791A23C}" type="presOf" srcId="{93C4B1CA-8EA3-420F-B61D-BD141F9AF7C8}" destId="{4D00F174-380F-425D-99CC-C8B887E3097E}" srcOrd="0" destOrd="0" presId="urn:microsoft.com/office/officeart/2005/8/layout/cycle6"/>
    <dgm:cxn modelId="{5FA15138-F599-49EF-90CB-0754F47CF7E1}" type="presOf" srcId="{9F054D5D-A45C-46C4-8040-C17C8B037A3C}" destId="{BCB7569F-6B02-4E5B-A97C-916DD72A24BF}" srcOrd="0" destOrd="0" presId="urn:microsoft.com/office/officeart/2005/8/layout/cycle6"/>
    <dgm:cxn modelId="{B1619928-4A79-4561-BDB9-7335DB15AFE3}" srcId="{D8C966A3-A01C-4537-966D-C569C8829AB0}" destId="{93C4B1CA-8EA3-420F-B61D-BD141F9AF7C8}" srcOrd="1" destOrd="0" parTransId="{4AC6855C-1EFF-43A4-AB95-163D9771950B}" sibTransId="{9F054D5D-A45C-46C4-8040-C17C8B037A3C}"/>
    <dgm:cxn modelId="{37BD5191-BAC6-42FE-B3CC-68CD72621DA8}" type="presOf" srcId="{B9CFBE18-E42D-447E-BF45-49581453E925}" destId="{BE00C492-4814-4654-842A-8F7412BDA7FE}" srcOrd="0" destOrd="0" presId="urn:microsoft.com/office/officeart/2005/8/layout/cycle6"/>
    <dgm:cxn modelId="{62CE81AE-69C0-48F9-9912-BA79F6ECC2C3}" type="presOf" srcId="{E69FB446-E0A8-4C3D-A87B-928544F20969}" destId="{4982F71D-EC4F-492A-BE70-686086867CF2}" srcOrd="0" destOrd="0" presId="urn:microsoft.com/office/officeart/2005/8/layout/cycle6"/>
    <dgm:cxn modelId="{C458C9B8-AD29-4399-B857-3E2E883FB34F}" type="presParOf" srcId="{E18A06E7-CD56-4F56-BCA5-7A435913AFAF}" destId="{4982F71D-EC4F-492A-BE70-686086867CF2}" srcOrd="0" destOrd="0" presId="urn:microsoft.com/office/officeart/2005/8/layout/cycle6"/>
    <dgm:cxn modelId="{D45DDAC9-C48B-4348-AEA8-6422B784D3DD}" type="presParOf" srcId="{E18A06E7-CD56-4F56-BCA5-7A435913AFAF}" destId="{B9F06EEB-396A-4EDC-A4F5-6C80B1E1C8EB}" srcOrd="1" destOrd="0" presId="urn:microsoft.com/office/officeart/2005/8/layout/cycle6"/>
    <dgm:cxn modelId="{DA82A20D-5F9C-46EE-B600-7C4C0ED515CC}" type="presParOf" srcId="{E18A06E7-CD56-4F56-BCA5-7A435913AFAF}" destId="{C86C4BA3-7332-49FB-853D-5244A859E898}" srcOrd="2" destOrd="0" presId="urn:microsoft.com/office/officeart/2005/8/layout/cycle6"/>
    <dgm:cxn modelId="{CC166D87-473F-41EB-8338-9FCB7CED95A5}" type="presParOf" srcId="{E18A06E7-CD56-4F56-BCA5-7A435913AFAF}" destId="{4D00F174-380F-425D-99CC-C8B887E3097E}" srcOrd="3" destOrd="0" presId="urn:microsoft.com/office/officeart/2005/8/layout/cycle6"/>
    <dgm:cxn modelId="{A2239614-4C43-4880-B571-B69710EC357D}" type="presParOf" srcId="{E18A06E7-CD56-4F56-BCA5-7A435913AFAF}" destId="{086A1375-1B40-4C7F-AB3F-61DA0393987D}" srcOrd="4" destOrd="0" presId="urn:microsoft.com/office/officeart/2005/8/layout/cycle6"/>
    <dgm:cxn modelId="{EBCD9540-E3BB-4C2D-9619-7F60AD787C75}" type="presParOf" srcId="{E18A06E7-CD56-4F56-BCA5-7A435913AFAF}" destId="{BCB7569F-6B02-4E5B-A97C-916DD72A24BF}" srcOrd="5" destOrd="0" presId="urn:microsoft.com/office/officeart/2005/8/layout/cycle6"/>
    <dgm:cxn modelId="{2C827D17-6317-4515-AA4D-AC0A722E55F2}" type="presParOf" srcId="{E18A06E7-CD56-4F56-BCA5-7A435913AFAF}" destId="{F7F45B2F-DDE1-4A58-8F95-45A5B4F07978}" srcOrd="6" destOrd="0" presId="urn:microsoft.com/office/officeart/2005/8/layout/cycle6"/>
    <dgm:cxn modelId="{FD6B6DF8-3608-4C3D-831E-29EA63EB7DEA}" type="presParOf" srcId="{E18A06E7-CD56-4F56-BCA5-7A435913AFAF}" destId="{5216C37C-E7B0-4465-8F22-6C44E8C6FAD9}" srcOrd="7" destOrd="0" presId="urn:microsoft.com/office/officeart/2005/8/layout/cycle6"/>
    <dgm:cxn modelId="{32628773-B8D4-4111-A709-FD05E37B47D0}" type="presParOf" srcId="{E18A06E7-CD56-4F56-BCA5-7A435913AFAF}" destId="{E8FA1348-04EC-40A7-B81A-04E13023B312}" srcOrd="8" destOrd="0" presId="urn:microsoft.com/office/officeart/2005/8/layout/cycle6"/>
    <dgm:cxn modelId="{C2F4D000-571F-449A-8177-14208AB1207E}" type="presParOf" srcId="{E18A06E7-CD56-4F56-BCA5-7A435913AFAF}" destId="{7DC13411-5229-4532-99D0-3F07F7AA90E9}" srcOrd="9" destOrd="0" presId="urn:microsoft.com/office/officeart/2005/8/layout/cycle6"/>
    <dgm:cxn modelId="{AEBDE3C7-56AD-4528-B7AF-7F495C9FFEEA}" type="presParOf" srcId="{E18A06E7-CD56-4F56-BCA5-7A435913AFAF}" destId="{8ACC11C3-D218-4737-ADB6-16FB47A90A61}" srcOrd="10" destOrd="0" presId="urn:microsoft.com/office/officeart/2005/8/layout/cycle6"/>
    <dgm:cxn modelId="{A1FBEF0F-D341-4F8D-AAD1-172FA8B9A355}" type="presParOf" srcId="{E18A06E7-CD56-4F56-BCA5-7A435913AFAF}" destId="{AB206005-C8D4-4F3D-B03F-08D9F5AABB94}" srcOrd="11" destOrd="0" presId="urn:microsoft.com/office/officeart/2005/8/layout/cycle6"/>
    <dgm:cxn modelId="{A9587586-4FC6-44E1-95DF-3C996BF303CE}" type="presParOf" srcId="{E18A06E7-CD56-4F56-BCA5-7A435913AFAF}" destId="{25242F54-62BF-4E83-92C6-901A8E381BEC}" srcOrd="12" destOrd="0" presId="urn:microsoft.com/office/officeart/2005/8/layout/cycle6"/>
    <dgm:cxn modelId="{BE6C5D92-EDE2-4579-89B6-E65016953457}" type="presParOf" srcId="{E18A06E7-CD56-4F56-BCA5-7A435913AFAF}" destId="{933E4291-0E24-4D71-B30E-1F34629EC6AD}" srcOrd="13" destOrd="0" presId="urn:microsoft.com/office/officeart/2005/8/layout/cycle6"/>
    <dgm:cxn modelId="{1594A9FB-BBBC-449C-8B61-7E46DDC63C70}" type="presParOf" srcId="{E18A06E7-CD56-4F56-BCA5-7A435913AFAF}" destId="{BE00C492-4814-4654-842A-8F7412BDA7FE}" srcOrd="14" destOrd="0" presId="urn:microsoft.com/office/officeart/2005/8/layout/cycle6"/>
    <dgm:cxn modelId="{73FE54D1-26AD-447E-BEC4-17BF564715B7}" type="presParOf" srcId="{E18A06E7-CD56-4F56-BCA5-7A435913AFAF}" destId="{40D0A6F6-73F9-48F4-909E-873D57FD602F}" srcOrd="15" destOrd="0" presId="urn:microsoft.com/office/officeart/2005/8/layout/cycle6"/>
    <dgm:cxn modelId="{7BF747B1-1C42-4BE7-8BEE-09017387B1CD}" type="presParOf" srcId="{E18A06E7-CD56-4F56-BCA5-7A435913AFAF}" destId="{FB8E59CB-1DC7-4455-879F-2EEB035EC55D}" srcOrd="16" destOrd="0" presId="urn:microsoft.com/office/officeart/2005/8/layout/cycle6"/>
    <dgm:cxn modelId="{D0B616DE-3152-4083-858E-F4CA7BE85FDC}" type="presParOf" srcId="{E18A06E7-CD56-4F56-BCA5-7A435913AFAF}" destId="{095716F8-40EB-4D3F-9B11-62D9388878E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23C5F4-E726-46C8-AE63-5DD9AB0F2EDB}" type="doc">
      <dgm:prSet loTypeId="urn:microsoft.com/office/officeart/2005/8/layout/process1" loCatId="process" qsTypeId="urn:microsoft.com/office/officeart/2005/8/quickstyle/3d4" qsCatId="3D" csTypeId="urn:microsoft.com/office/officeart/2005/8/colors/accent6_2" csCatId="accent6" phldr="1"/>
      <dgm:spPr/>
    </dgm:pt>
    <dgm:pt modelId="{E1571AB1-C605-4D9E-9343-E34F4EADEF85}">
      <dgm:prSet phldrT="[Texte]">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fr-FR" b="1" i="1" dirty="0" smtClean="0"/>
            <a:t>Rupture de la tolérance contre le soi</a:t>
          </a:r>
          <a:endParaRPr lang="fr-FR" b="1" i="1" dirty="0"/>
        </a:p>
      </dgm:t>
    </dgm:pt>
    <dgm:pt modelId="{F65A90EB-667E-4CC2-9D2D-65362B066286}" type="parTrans" cxnId="{4F28DBFA-5504-43ED-ACE5-821F4D26844D}">
      <dgm:prSet/>
      <dgm:spPr/>
      <dgm:t>
        <a:bodyPr/>
        <a:lstStyle/>
        <a:p>
          <a:endParaRPr lang="fr-FR"/>
        </a:p>
      </dgm:t>
    </dgm:pt>
    <dgm:pt modelId="{C4935C4A-CA71-4B23-88CB-000C5510EE9B}" type="sibTrans" cxnId="{4F28DBFA-5504-43ED-ACE5-821F4D26844D}">
      <dgm:prSet/>
      <dgm:spPr/>
      <dgm:t>
        <a:bodyPr/>
        <a:lstStyle/>
        <a:p>
          <a:endParaRPr lang="fr-FR"/>
        </a:p>
      </dgm:t>
    </dgm:pt>
    <dgm:pt modelId="{CE25AA73-981B-4EC4-9337-A137FD29B7A9}">
      <dgm:prSet phldrT="[Texte]">
        <dgm:style>
          <a:lnRef idx="2">
            <a:schemeClr val="accent6"/>
          </a:lnRef>
          <a:fillRef idx="1">
            <a:schemeClr val="lt1"/>
          </a:fillRef>
          <a:effectRef idx="0">
            <a:schemeClr val="accent6"/>
          </a:effectRef>
          <a:fontRef idx="minor">
            <a:schemeClr val="dk1"/>
          </a:fontRef>
        </dgm:style>
      </dgm:prSet>
      <dgm:spPr>
        <a:ln>
          <a:solidFill>
            <a:srgbClr val="FFFF00"/>
          </a:solidFill>
        </a:ln>
      </dgm:spPr>
      <dgm:t>
        <a:bodyPr/>
        <a:lstStyle/>
        <a:p>
          <a:r>
            <a:rPr lang="fr-FR" b="1" i="1" dirty="0" smtClean="0"/>
            <a:t>Amplification de la réponse auto immune</a:t>
          </a:r>
          <a:endParaRPr lang="fr-FR" b="1" i="1" dirty="0"/>
        </a:p>
      </dgm:t>
    </dgm:pt>
    <dgm:pt modelId="{C02387AD-9F2E-4D58-AFD3-6786C58CC7E4}" type="parTrans" cxnId="{1B832FE1-83EC-4A08-A191-C89BBDB2F303}">
      <dgm:prSet/>
      <dgm:spPr/>
      <dgm:t>
        <a:bodyPr/>
        <a:lstStyle/>
        <a:p>
          <a:endParaRPr lang="fr-FR"/>
        </a:p>
      </dgm:t>
    </dgm:pt>
    <dgm:pt modelId="{93785E1D-4042-4BF2-BFBE-5005AA1296CB}" type="sibTrans" cxnId="{1B832FE1-83EC-4A08-A191-C89BBDB2F303}">
      <dgm:prSet/>
      <dgm:spPr/>
      <dgm:t>
        <a:bodyPr/>
        <a:lstStyle/>
        <a:p>
          <a:endParaRPr lang="fr-FR"/>
        </a:p>
      </dgm:t>
    </dgm:pt>
    <dgm:pt modelId="{CEB8B878-9C61-45DC-BD56-3887FFA13829}">
      <dgm:prSet phldrT="[Texte]">
        <dgm:style>
          <a:lnRef idx="2">
            <a:schemeClr val="accent6"/>
          </a:lnRef>
          <a:fillRef idx="1">
            <a:schemeClr val="lt1"/>
          </a:fillRef>
          <a:effectRef idx="0">
            <a:schemeClr val="accent6"/>
          </a:effectRef>
          <a:fontRef idx="minor">
            <a:schemeClr val="dk1"/>
          </a:fontRef>
        </dgm:style>
      </dgm:prSet>
      <dgm:spPr>
        <a:ln>
          <a:solidFill>
            <a:schemeClr val="accent6"/>
          </a:solidFill>
        </a:ln>
      </dgm:spPr>
      <dgm:t>
        <a:bodyPr/>
        <a:lstStyle/>
        <a:p>
          <a:r>
            <a:rPr lang="fr-FR" b="1" i="1" dirty="0" smtClean="0"/>
            <a:t>Destruction des tissu cibles</a:t>
          </a:r>
          <a:endParaRPr lang="fr-FR" b="1" i="1" dirty="0"/>
        </a:p>
      </dgm:t>
    </dgm:pt>
    <dgm:pt modelId="{850167F4-FCF2-4988-A713-6540774AF588}" type="parTrans" cxnId="{61EB1DD1-0EBF-42E2-8B04-2995169A0A1E}">
      <dgm:prSet/>
      <dgm:spPr/>
      <dgm:t>
        <a:bodyPr/>
        <a:lstStyle/>
        <a:p>
          <a:endParaRPr lang="fr-FR"/>
        </a:p>
      </dgm:t>
    </dgm:pt>
    <dgm:pt modelId="{DEA2A080-1FEB-4E52-B2C1-2DD3727A0FC7}" type="sibTrans" cxnId="{61EB1DD1-0EBF-42E2-8B04-2995169A0A1E}">
      <dgm:prSet/>
      <dgm:spPr/>
      <dgm:t>
        <a:bodyPr/>
        <a:lstStyle/>
        <a:p>
          <a:endParaRPr lang="fr-FR"/>
        </a:p>
      </dgm:t>
    </dgm:pt>
    <dgm:pt modelId="{B9B9E04C-915D-49FB-AB87-D67D55F1CF32}" type="pres">
      <dgm:prSet presAssocID="{9323C5F4-E726-46C8-AE63-5DD9AB0F2EDB}" presName="Name0" presStyleCnt="0">
        <dgm:presLayoutVars>
          <dgm:dir/>
          <dgm:resizeHandles val="exact"/>
        </dgm:presLayoutVars>
      </dgm:prSet>
      <dgm:spPr/>
    </dgm:pt>
    <dgm:pt modelId="{6A7380B0-BDB9-4053-BAB2-5AF042987530}" type="pres">
      <dgm:prSet presAssocID="{E1571AB1-C605-4D9E-9343-E34F4EADEF85}" presName="node" presStyleLbl="node1" presStyleIdx="0" presStyleCnt="3">
        <dgm:presLayoutVars>
          <dgm:bulletEnabled val="1"/>
        </dgm:presLayoutVars>
      </dgm:prSet>
      <dgm:spPr/>
      <dgm:t>
        <a:bodyPr/>
        <a:lstStyle/>
        <a:p>
          <a:endParaRPr lang="fr-FR"/>
        </a:p>
      </dgm:t>
    </dgm:pt>
    <dgm:pt modelId="{9307EACE-0FD1-4C60-81F1-2437F187A5C9}" type="pres">
      <dgm:prSet presAssocID="{C4935C4A-CA71-4B23-88CB-000C5510EE9B}" presName="sibTrans" presStyleLbl="sibTrans2D1" presStyleIdx="0" presStyleCnt="2"/>
      <dgm:spPr/>
      <dgm:t>
        <a:bodyPr/>
        <a:lstStyle/>
        <a:p>
          <a:endParaRPr lang="fr-FR"/>
        </a:p>
      </dgm:t>
    </dgm:pt>
    <dgm:pt modelId="{C4CBCB6A-14BE-4155-9A0E-22986DEAD866}" type="pres">
      <dgm:prSet presAssocID="{C4935C4A-CA71-4B23-88CB-000C5510EE9B}" presName="connectorText" presStyleLbl="sibTrans2D1" presStyleIdx="0" presStyleCnt="2"/>
      <dgm:spPr/>
      <dgm:t>
        <a:bodyPr/>
        <a:lstStyle/>
        <a:p>
          <a:endParaRPr lang="fr-FR"/>
        </a:p>
      </dgm:t>
    </dgm:pt>
    <dgm:pt modelId="{8B5209F9-C7DF-4920-9714-90728E388EB4}" type="pres">
      <dgm:prSet presAssocID="{CE25AA73-981B-4EC4-9337-A137FD29B7A9}" presName="node" presStyleLbl="node1" presStyleIdx="1" presStyleCnt="3">
        <dgm:presLayoutVars>
          <dgm:bulletEnabled val="1"/>
        </dgm:presLayoutVars>
      </dgm:prSet>
      <dgm:spPr/>
      <dgm:t>
        <a:bodyPr/>
        <a:lstStyle/>
        <a:p>
          <a:endParaRPr lang="fr-FR"/>
        </a:p>
      </dgm:t>
    </dgm:pt>
    <dgm:pt modelId="{AC827A52-C06C-400A-A89C-037DD97A89B2}" type="pres">
      <dgm:prSet presAssocID="{93785E1D-4042-4BF2-BFBE-5005AA1296CB}" presName="sibTrans" presStyleLbl="sibTrans2D1" presStyleIdx="1" presStyleCnt="2"/>
      <dgm:spPr/>
      <dgm:t>
        <a:bodyPr/>
        <a:lstStyle/>
        <a:p>
          <a:endParaRPr lang="fr-FR"/>
        </a:p>
      </dgm:t>
    </dgm:pt>
    <dgm:pt modelId="{79B95832-106E-45A1-9244-054FD6C049E9}" type="pres">
      <dgm:prSet presAssocID="{93785E1D-4042-4BF2-BFBE-5005AA1296CB}" presName="connectorText" presStyleLbl="sibTrans2D1" presStyleIdx="1" presStyleCnt="2"/>
      <dgm:spPr/>
      <dgm:t>
        <a:bodyPr/>
        <a:lstStyle/>
        <a:p>
          <a:endParaRPr lang="fr-FR"/>
        </a:p>
      </dgm:t>
    </dgm:pt>
    <dgm:pt modelId="{57EF9845-7D96-48C0-B7CD-AD0879F3220D}" type="pres">
      <dgm:prSet presAssocID="{CEB8B878-9C61-45DC-BD56-3887FFA13829}" presName="node" presStyleLbl="node1" presStyleIdx="2" presStyleCnt="3">
        <dgm:presLayoutVars>
          <dgm:bulletEnabled val="1"/>
        </dgm:presLayoutVars>
      </dgm:prSet>
      <dgm:spPr/>
      <dgm:t>
        <a:bodyPr/>
        <a:lstStyle/>
        <a:p>
          <a:endParaRPr lang="fr-FR"/>
        </a:p>
      </dgm:t>
    </dgm:pt>
  </dgm:ptLst>
  <dgm:cxnLst>
    <dgm:cxn modelId="{1B832FE1-83EC-4A08-A191-C89BBDB2F303}" srcId="{9323C5F4-E726-46C8-AE63-5DD9AB0F2EDB}" destId="{CE25AA73-981B-4EC4-9337-A137FD29B7A9}" srcOrd="1" destOrd="0" parTransId="{C02387AD-9F2E-4D58-AFD3-6786C58CC7E4}" sibTransId="{93785E1D-4042-4BF2-BFBE-5005AA1296CB}"/>
    <dgm:cxn modelId="{61EB1DD1-0EBF-42E2-8B04-2995169A0A1E}" srcId="{9323C5F4-E726-46C8-AE63-5DD9AB0F2EDB}" destId="{CEB8B878-9C61-45DC-BD56-3887FFA13829}" srcOrd="2" destOrd="0" parTransId="{850167F4-FCF2-4988-A713-6540774AF588}" sibTransId="{DEA2A080-1FEB-4E52-B2C1-2DD3727A0FC7}"/>
    <dgm:cxn modelId="{9A416F5B-FD80-4F26-9038-049F93A0035C}" type="presOf" srcId="{C4935C4A-CA71-4B23-88CB-000C5510EE9B}" destId="{9307EACE-0FD1-4C60-81F1-2437F187A5C9}" srcOrd="0" destOrd="0" presId="urn:microsoft.com/office/officeart/2005/8/layout/process1"/>
    <dgm:cxn modelId="{CD80AD71-C094-4E23-A8EB-698D9FE7266C}" type="presOf" srcId="{9323C5F4-E726-46C8-AE63-5DD9AB0F2EDB}" destId="{B9B9E04C-915D-49FB-AB87-D67D55F1CF32}" srcOrd="0" destOrd="0" presId="urn:microsoft.com/office/officeart/2005/8/layout/process1"/>
    <dgm:cxn modelId="{F24F9730-9586-40AE-8DF5-56CB72D62B5B}" type="presOf" srcId="{E1571AB1-C605-4D9E-9343-E34F4EADEF85}" destId="{6A7380B0-BDB9-4053-BAB2-5AF042987530}" srcOrd="0" destOrd="0" presId="urn:microsoft.com/office/officeart/2005/8/layout/process1"/>
    <dgm:cxn modelId="{A05B80A5-A3FF-44E0-A428-FB2C66022B15}" type="presOf" srcId="{93785E1D-4042-4BF2-BFBE-5005AA1296CB}" destId="{AC827A52-C06C-400A-A89C-037DD97A89B2}" srcOrd="0" destOrd="0" presId="urn:microsoft.com/office/officeart/2005/8/layout/process1"/>
    <dgm:cxn modelId="{F0E3D458-EDA6-4CC5-8DD1-0A74CBCFC2BE}" type="presOf" srcId="{C4935C4A-CA71-4B23-88CB-000C5510EE9B}" destId="{C4CBCB6A-14BE-4155-9A0E-22986DEAD866}" srcOrd="1" destOrd="0" presId="urn:microsoft.com/office/officeart/2005/8/layout/process1"/>
    <dgm:cxn modelId="{4F28DBFA-5504-43ED-ACE5-821F4D26844D}" srcId="{9323C5F4-E726-46C8-AE63-5DD9AB0F2EDB}" destId="{E1571AB1-C605-4D9E-9343-E34F4EADEF85}" srcOrd="0" destOrd="0" parTransId="{F65A90EB-667E-4CC2-9D2D-65362B066286}" sibTransId="{C4935C4A-CA71-4B23-88CB-000C5510EE9B}"/>
    <dgm:cxn modelId="{E8172C20-1FC6-4815-9F89-7A17B203D995}" type="presOf" srcId="{93785E1D-4042-4BF2-BFBE-5005AA1296CB}" destId="{79B95832-106E-45A1-9244-054FD6C049E9}" srcOrd="1" destOrd="0" presId="urn:microsoft.com/office/officeart/2005/8/layout/process1"/>
    <dgm:cxn modelId="{78C8BBE0-B053-4120-9857-9C81411E31A1}" type="presOf" srcId="{CEB8B878-9C61-45DC-BD56-3887FFA13829}" destId="{57EF9845-7D96-48C0-B7CD-AD0879F3220D}" srcOrd="0" destOrd="0" presId="urn:microsoft.com/office/officeart/2005/8/layout/process1"/>
    <dgm:cxn modelId="{C5AF9CEC-7AA8-4E61-B099-38191C9C8ECC}" type="presOf" srcId="{CE25AA73-981B-4EC4-9337-A137FD29B7A9}" destId="{8B5209F9-C7DF-4920-9714-90728E388EB4}" srcOrd="0" destOrd="0" presId="urn:microsoft.com/office/officeart/2005/8/layout/process1"/>
    <dgm:cxn modelId="{C7993D44-679E-4FBF-8CBA-A7DD008C1240}" type="presParOf" srcId="{B9B9E04C-915D-49FB-AB87-D67D55F1CF32}" destId="{6A7380B0-BDB9-4053-BAB2-5AF042987530}" srcOrd="0" destOrd="0" presId="urn:microsoft.com/office/officeart/2005/8/layout/process1"/>
    <dgm:cxn modelId="{C8C96F30-B8E1-4F2B-B29B-D055C1AB1BED}" type="presParOf" srcId="{B9B9E04C-915D-49FB-AB87-D67D55F1CF32}" destId="{9307EACE-0FD1-4C60-81F1-2437F187A5C9}" srcOrd="1" destOrd="0" presId="urn:microsoft.com/office/officeart/2005/8/layout/process1"/>
    <dgm:cxn modelId="{A2D87B63-D6E6-4E3D-B9B5-A58254964F5C}" type="presParOf" srcId="{9307EACE-0FD1-4C60-81F1-2437F187A5C9}" destId="{C4CBCB6A-14BE-4155-9A0E-22986DEAD866}" srcOrd="0" destOrd="0" presId="urn:microsoft.com/office/officeart/2005/8/layout/process1"/>
    <dgm:cxn modelId="{E5C958E8-D76C-497D-B701-DA06B3F5EDEF}" type="presParOf" srcId="{B9B9E04C-915D-49FB-AB87-D67D55F1CF32}" destId="{8B5209F9-C7DF-4920-9714-90728E388EB4}" srcOrd="2" destOrd="0" presId="urn:microsoft.com/office/officeart/2005/8/layout/process1"/>
    <dgm:cxn modelId="{9E01B7A9-BC13-49A3-BFAB-B4ECB9A13541}" type="presParOf" srcId="{B9B9E04C-915D-49FB-AB87-D67D55F1CF32}" destId="{AC827A52-C06C-400A-A89C-037DD97A89B2}" srcOrd="3" destOrd="0" presId="urn:microsoft.com/office/officeart/2005/8/layout/process1"/>
    <dgm:cxn modelId="{2B4E99F7-0DF0-477F-90EF-329C20E7200D}" type="presParOf" srcId="{AC827A52-C06C-400A-A89C-037DD97A89B2}" destId="{79B95832-106E-45A1-9244-054FD6C049E9}" srcOrd="0" destOrd="0" presId="urn:microsoft.com/office/officeart/2005/8/layout/process1"/>
    <dgm:cxn modelId="{169E09F3-ECE1-461C-8C0E-DF612D747056}" type="presParOf" srcId="{B9B9E04C-915D-49FB-AB87-D67D55F1CF32}" destId="{57EF9845-7D96-48C0-B7CD-AD0879F3220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C50CD-1D18-42A0-87B1-329C99E07D42}" type="doc">
      <dgm:prSet loTypeId="urn:microsoft.com/office/officeart/2005/8/layout/venn1" loCatId="relationship" qsTypeId="urn:microsoft.com/office/officeart/2005/8/quickstyle/3d3" qsCatId="3D" csTypeId="urn:microsoft.com/office/officeart/2005/8/colors/accent2_1" csCatId="accent2" phldr="1"/>
      <dgm:spPr/>
    </dgm:pt>
    <dgm:pt modelId="{984388B9-A104-4A76-A480-5A64885D93D1}">
      <dgm:prSet phldrT="[Texte]"/>
      <dgm:spPr>
        <a:effectLst>
          <a:glow rad="228600">
            <a:schemeClr val="accent6">
              <a:satMod val="175000"/>
              <a:alpha val="40000"/>
            </a:schemeClr>
          </a:glow>
        </a:effectLst>
      </dgm:spPr>
      <dgm:t>
        <a:bodyPr/>
        <a:lstStyle/>
        <a:p>
          <a:r>
            <a:rPr lang="fr-FR" b="1" dirty="0" smtClean="0"/>
            <a:t>Anomalies de l’immunité adaptative(LT,</a:t>
          </a:r>
          <a:r>
            <a:rPr lang="fr-FR" b="1" dirty="0" err="1" smtClean="0"/>
            <a:t>LB,Treg</a:t>
          </a:r>
          <a:r>
            <a:rPr lang="fr-FR" b="1" dirty="0" smtClean="0"/>
            <a:t>)</a:t>
          </a:r>
          <a:endParaRPr lang="fr-FR" dirty="0"/>
        </a:p>
      </dgm:t>
    </dgm:pt>
    <dgm:pt modelId="{9AEBFE7F-43FD-44E2-8B61-C4BA6A74EFE1}" type="parTrans" cxnId="{D36DC72A-3B7F-4409-965B-C9753215D892}">
      <dgm:prSet/>
      <dgm:spPr/>
      <dgm:t>
        <a:bodyPr/>
        <a:lstStyle/>
        <a:p>
          <a:endParaRPr lang="fr-FR"/>
        </a:p>
      </dgm:t>
    </dgm:pt>
    <dgm:pt modelId="{AF58615F-B98C-47C5-81A4-E07E4E1FD05F}" type="sibTrans" cxnId="{D36DC72A-3B7F-4409-965B-C9753215D892}">
      <dgm:prSet/>
      <dgm:spPr/>
      <dgm:t>
        <a:bodyPr/>
        <a:lstStyle/>
        <a:p>
          <a:endParaRPr lang="fr-FR"/>
        </a:p>
      </dgm:t>
    </dgm:pt>
    <dgm:pt modelId="{3237E883-8595-45B4-A9DE-FB0535A4CF75}">
      <dgm:prSet phldrT="[Texte]"/>
      <dgm:spPr>
        <a:effectLst>
          <a:glow rad="228600">
            <a:schemeClr val="accent6">
              <a:satMod val="175000"/>
              <a:alpha val="40000"/>
            </a:schemeClr>
          </a:glow>
        </a:effectLst>
      </dgm:spPr>
      <dgm:t>
        <a:bodyPr/>
        <a:lstStyle/>
        <a:p>
          <a:r>
            <a:rPr lang="fr-FR" b="1" dirty="0" smtClean="0"/>
            <a:t>Anomalies de l’immunité Inné(</a:t>
          </a:r>
          <a:r>
            <a:rPr lang="fr-FR" b="1" dirty="0" err="1" smtClean="0"/>
            <a:t>Cp,TLR,DC</a:t>
          </a:r>
          <a:endParaRPr lang="fr-FR" dirty="0"/>
        </a:p>
      </dgm:t>
    </dgm:pt>
    <dgm:pt modelId="{10A33178-7D26-4789-9D3E-C75F6B699DBD}" type="parTrans" cxnId="{0D8EC57B-5AC9-427D-A625-5D8F0AC64783}">
      <dgm:prSet/>
      <dgm:spPr/>
      <dgm:t>
        <a:bodyPr/>
        <a:lstStyle/>
        <a:p>
          <a:endParaRPr lang="fr-FR"/>
        </a:p>
      </dgm:t>
    </dgm:pt>
    <dgm:pt modelId="{9EABDB55-204A-44B6-8254-A062DEC16354}" type="sibTrans" cxnId="{0D8EC57B-5AC9-427D-A625-5D8F0AC64783}">
      <dgm:prSet/>
      <dgm:spPr/>
      <dgm:t>
        <a:bodyPr/>
        <a:lstStyle/>
        <a:p>
          <a:endParaRPr lang="fr-FR"/>
        </a:p>
      </dgm:t>
    </dgm:pt>
    <dgm:pt modelId="{026D7A49-DBC7-4160-BCF4-EC2ECD0BCDFE}">
      <dgm:prSet phldrT="[Texte]"/>
      <dgm:spPr>
        <a:effectLst>
          <a:glow rad="139700">
            <a:schemeClr val="accent6">
              <a:satMod val="175000"/>
              <a:alpha val="40000"/>
            </a:schemeClr>
          </a:glow>
        </a:effectLst>
      </dgm:spPr>
      <dgm:t>
        <a:bodyPr/>
        <a:lstStyle/>
        <a:p>
          <a:r>
            <a:rPr lang="fr-FR" b="1" i="1" dirty="0" smtClean="0">
              <a:latin typeface="+mn-lt"/>
            </a:rPr>
            <a:t>Les  cytokines </a:t>
          </a:r>
          <a:endParaRPr lang="fr-FR" dirty="0"/>
        </a:p>
      </dgm:t>
    </dgm:pt>
    <dgm:pt modelId="{C504F044-A0DD-43E1-97A8-E575BB11B896}" type="sibTrans" cxnId="{5663311F-77C4-4F50-9381-18DA5B2E1A19}">
      <dgm:prSet/>
      <dgm:spPr/>
      <dgm:t>
        <a:bodyPr/>
        <a:lstStyle/>
        <a:p>
          <a:endParaRPr lang="fr-FR"/>
        </a:p>
      </dgm:t>
    </dgm:pt>
    <dgm:pt modelId="{9C63D9C9-C8C4-499D-BFE4-77D05124BC55}" type="parTrans" cxnId="{5663311F-77C4-4F50-9381-18DA5B2E1A19}">
      <dgm:prSet/>
      <dgm:spPr/>
      <dgm:t>
        <a:bodyPr/>
        <a:lstStyle/>
        <a:p>
          <a:endParaRPr lang="fr-FR"/>
        </a:p>
      </dgm:t>
    </dgm:pt>
    <dgm:pt modelId="{6339B04E-3A3E-49C4-AD72-02464FACBF5D}" type="pres">
      <dgm:prSet presAssocID="{5C3C50CD-1D18-42A0-87B1-329C99E07D42}" presName="compositeShape" presStyleCnt="0">
        <dgm:presLayoutVars>
          <dgm:chMax val="7"/>
          <dgm:dir/>
          <dgm:resizeHandles val="exact"/>
        </dgm:presLayoutVars>
      </dgm:prSet>
      <dgm:spPr/>
    </dgm:pt>
    <dgm:pt modelId="{7DD360B6-D914-4C90-917D-D7D0278992CD}" type="pres">
      <dgm:prSet presAssocID="{026D7A49-DBC7-4160-BCF4-EC2ECD0BCDFE}" presName="circ1" presStyleLbl="vennNode1" presStyleIdx="0" presStyleCnt="3" custScaleX="141280" custScaleY="63672" custLinFactNeighborY="22503"/>
      <dgm:spPr/>
      <dgm:t>
        <a:bodyPr/>
        <a:lstStyle/>
        <a:p>
          <a:endParaRPr lang="fr-FR"/>
        </a:p>
      </dgm:t>
    </dgm:pt>
    <dgm:pt modelId="{C1B38DCD-E565-4D04-AB01-BD7186B30647}" type="pres">
      <dgm:prSet presAssocID="{026D7A49-DBC7-4160-BCF4-EC2ECD0BCDFE}" presName="circ1Tx" presStyleLbl="revTx" presStyleIdx="0" presStyleCnt="0">
        <dgm:presLayoutVars>
          <dgm:chMax val="0"/>
          <dgm:chPref val="0"/>
          <dgm:bulletEnabled val="1"/>
        </dgm:presLayoutVars>
      </dgm:prSet>
      <dgm:spPr/>
      <dgm:t>
        <a:bodyPr/>
        <a:lstStyle/>
        <a:p>
          <a:endParaRPr lang="fr-FR"/>
        </a:p>
      </dgm:t>
    </dgm:pt>
    <dgm:pt modelId="{A4007522-08D9-4CD0-8EDE-3B4DF413C919}" type="pres">
      <dgm:prSet presAssocID="{984388B9-A104-4A76-A480-5A64885D93D1}" presName="circ2" presStyleLbl="vennNode1" presStyleIdx="1" presStyleCnt="3" custScaleX="133567" custScaleY="71288" custLinFactNeighborX="16469" custLinFactNeighborY="14789"/>
      <dgm:spPr/>
      <dgm:t>
        <a:bodyPr/>
        <a:lstStyle/>
        <a:p>
          <a:endParaRPr lang="fr-FR"/>
        </a:p>
      </dgm:t>
    </dgm:pt>
    <dgm:pt modelId="{4103577B-6CC9-483F-B367-C630373EC698}" type="pres">
      <dgm:prSet presAssocID="{984388B9-A104-4A76-A480-5A64885D93D1}" presName="circ2Tx" presStyleLbl="revTx" presStyleIdx="0" presStyleCnt="0">
        <dgm:presLayoutVars>
          <dgm:chMax val="0"/>
          <dgm:chPref val="0"/>
          <dgm:bulletEnabled val="1"/>
        </dgm:presLayoutVars>
      </dgm:prSet>
      <dgm:spPr/>
      <dgm:t>
        <a:bodyPr/>
        <a:lstStyle/>
        <a:p>
          <a:endParaRPr lang="fr-FR"/>
        </a:p>
      </dgm:t>
    </dgm:pt>
    <dgm:pt modelId="{31BB1121-ABF4-44B9-9EF5-9E1E6F5A5F6C}" type="pres">
      <dgm:prSet presAssocID="{3237E883-8595-45B4-A9DE-FB0535A4CF75}" presName="circ3" presStyleLbl="vennNode1" presStyleIdx="2" presStyleCnt="3" custScaleX="134174" custScaleY="73997" custLinFactNeighborX="-17332" custLinFactNeighborY="13435"/>
      <dgm:spPr/>
      <dgm:t>
        <a:bodyPr/>
        <a:lstStyle/>
        <a:p>
          <a:endParaRPr lang="fr-FR"/>
        </a:p>
      </dgm:t>
    </dgm:pt>
    <dgm:pt modelId="{5ED9910B-E876-4968-BFB9-797AA52F0F19}" type="pres">
      <dgm:prSet presAssocID="{3237E883-8595-45B4-A9DE-FB0535A4CF75}" presName="circ3Tx" presStyleLbl="revTx" presStyleIdx="0" presStyleCnt="0">
        <dgm:presLayoutVars>
          <dgm:chMax val="0"/>
          <dgm:chPref val="0"/>
          <dgm:bulletEnabled val="1"/>
        </dgm:presLayoutVars>
      </dgm:prSet>
      <dgm:spPr/>
      <dgm:t>
        <a:bodyPr/>
        <a:lstStyle/>
        <a:p>
          <a:endParaRPr lang="fr-FR"/>
        </a:p>
      </dgm:t>
    </dgm:pt>
  </dgm:ptLst>
  <dgm:cxnLst>
    <dgm:cxn modelId="{4E8455CD-3520-4949-B4EA-7CFFDC8BE3F8}" type="presOf" srcId="{3237E883-8595-45B4-A9DE-FB0535A4CF75}" destId="{5ED9910B-E876-4968-BFB9-797AA52F0F19}" srcOrd="1" destOrd="0" presId="urn:microsoft.com/office/officeart/2005/8/layout/venn1"/>
    <dgm:cxn modelId="{E83348A0-151B-4CD8-B79A-0BBF7C8E6369}" type="presOf" srcId="{5C3C50CD-1D18-42A0-87B1-329C99E07D42}" destId="{6339B04E-3A3E-49C4-AD72-02464FACBF5D}" srcOrd="0" destOrd="0" presId="urn:microsoft.com/office/officeart/2005/8/layout/venn1"/>
    <dgm:cxn modelId="{5663311F-77C4-4F50-9381-18DA5B2E1A19}" srcId="{5C3C50CD-1D18-42A0-87B1-329C99E07D42}" destId="{026D7A49-DBC7-4160-BCF4-EC2ECD0BCDFE}" srcOrd="0" destOrd="0" parTransId="{9C63D9C9-C8C4-499D-BFE4-77D05124BC55}" sibTransId="{C504F044-A0DD-43E1-97A8-E575BB11B896}"/>
    <dgm:cxn modelId="{1D821D9C-89C2-4EF4-AB91-1F6CACBD81AC}" type="presOf" srcId="{984388B9-A104-4A76-A480-5A64885D93D1}" destId="{4103577B-6CC9-483F-B367-C630373EC698}" srcOrd="1" destOrd="0" presId="urn:microsoft.com/office/officeart/2005/8/layout/venn1"/>
    <dgm:cxn modelId="{66E4296B-4FC8-445A-9950-A622FE97AAB2}" type="presOf" srcId="{984388B9-A104-4A76-A480-5A64885D93D1}" destId="{A4007522-08D9-4CD0-8EDE-3B4DF413C919}" srcOrd="0" destOrd="0" presId="urn:microsoft.com/office/officeart/2005/8/layout/venn1"/>
    <dgm:cxn modelId="{292B36DB-87F6-4CBC-83D6-9CF546DF2D27}" type="presOf" srcId="{026D7A49-DBC7-4160-BCF4-EC2ECD0BCDFE}" destId="{7DD360B6-D914-4C90-917D-D7D0278992CD}" srcOrd="0" destOrd="0" presId="urn:microsoft.com/office/officeart/2005/8/layout/venn1"/>
    <dgm:cxn modelId="{D36DC72A-3B7F-4409-965B-C9753215D892}" srcId="{5C3C50CD-1D18-42A0-87B1-329C99E07D42}" destId="{984388B9-A104-4A76-A480-5A64885D93D1}" srcOrd="1" destOrd="0" parTransId="{9AEBFE7F-43FD-44E2-8B61-C4BA6A74EFE1}" sibTransId="{AF58615F-B98C-47C5-81A4-E07E4E1FD05F}"/>
    <dgm:cxn modelId="{0D8EC57B-5AC9-427D-A625-5D8F0AC64783}" srcId="{5C3C50CD-1D18-42A0-87B1-329C99E07D42}" destId="{3237E883-8595-45B4-A9DE-FB0535A4CF75}" srcOrd="2" destOrd="0" parTransId="{10A33178-7D26-4789-9D3E-C75F6B699DBD}" sibTransId="{9EABDB55-204A-44B6-8254-A062DEC16354}"/>
    <dgm:cxn modelId="{61BDC091-1A2C-4DA9-B82B-4AB6257F01C2}" type="presOf" srcId="{026D7A49-DBC7-4160-BCF4-EC2ECD0BCDFE}" destId="{C1B38DCD-E565-4D04-AB01-BD7186B30647}" srcOrd="1" destOrd="0" presId="urn:microsoft.com/office/officeart/2005/8/layout/venn1"/>
    <dgm:cxn modelId="{AFE4143C-FE85-434E-81D9-4C84A8E6857B}" type="presOf" srcId="{3237E883-8595-45B4-A9DE-FB0535A4CF75}" destId="{31BB1121-ABF4-44B9-9EF5-9E1E6F5A5F6C}" srcOrd="0" destOrd="0" presId="urn:microsoft.com/office/officeart/2005/8/layout/venn1"/>
    <dgm:cxn modelId="{21DEEB01-D282-4416-9942-0946023BEA5F}" type="presParOf" srcId="{6339B04E-3A3E-49C4-AD72-02464FACBF5D}" destId="{7DD360B6-D914-4C90-917D-D7D0278992CD}" srcOrd="0" destOrd="0" presId="urn:microsoft.com/office/officeart/2005/8/layout/venn1"/>
    <dgm:cxn modelId="{14DC1099-08E3-43EC-9262-73D2E5A081D0}" type="presParOf" srcId="{6339B04E-3A3E-49C4-AD72-02464FACBF5D}" destId="{C1B38DCD-E565-4D04-AB01-BD7186B30647}" srcOrd="1" destOrd="0" presId="urn:microsoft.com/office/officeart/2005/8/layout/venn1"/>
    <dgm:cxn modelId="{F4B10521-AD7E-4703-AD5E-992444F5678A}" type="presParOf" srcId="{6339B04E-3A3E-49C4-AD72-02464FACBF5D}" destId="{A4007522-08D9-4CD0-8EDE-3B4DF413C919}" srcOrd="2" destOrd="0" presId="urn:microsoft.com/office/officeart/2005/8/layout/venn1"/>
    <dgm:cxn modelId="{ECC0D1F7-F4AA-42A0-A224-ABE5C3B181F1}" type="presParOf" srcId="{6339B04E-3A3E-49C4-AD72-02464FACBF5D}" destId="{4103577B-6CC9-483F-B367-C630373EC698}" srcOrd="3" destOrd="0" presId="urn:microsoft.com/office/officeart/2005/8/layout/venn1"/>
    <dgm:cxn modelId="{3A3FEC5E-A9CC-4B68-83DC-696F9ACFCE72}" type="presParOf" srcId="{6339B04E-3A3E-49C4-AD72-02464FACBF5D}" destId="{31BB1121-ABF4-44B9-9EF5-9E1E6F5A5F6C}" srcOrd="4" destOrd="0" presId="urn:microsoft.com/office/officeart/2005/8/layout/venn1"/>
    <dgm:cxn modelId="{36333081-E09C-4E88-9330-19E899037D1A}" type="presParOf" srcId="{6339B04E-3A3E-49C4-AD72-02464FACBF5D}" destId="{5ED9910B-E876-4968-BFB9-797AA52F0F19}"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C66C85-4A66-4ADF-B3A0-EBE72FEE2ACB}" type="doc">
      <dgm:prSet loTypeId="urn:microsoft.com/office/officeart/2005/8/layout/vProcess5" loCatId="process" qsTypeId="urn:microsoft.com/office/officeart/2005/8/quickstyle/simple5" qsCatId="simple" csTypeId="urn:microsoft.com/office/officeart/2005/8/colors/accent2_3" csCatId="accent2" phldr="1"/>
      <dgm:spPr/>
      <dgm:t>
        <a:bodyPr/>
        <a:lstStyle/>
        <a:p>
          <a:endParaRPr lang="fr-FR"/>
        </a:p>
      </dgm:t>
    </dgm:pt>
    <dgm:pt modelId="{25434364-6BFA-4645-9CE2-38C2ECCB37BD}">
      <dgm:prSet phldrT="[Texte]"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C000"/>
          </a:solidFill>
        </a:ln>
      </dgm:spPr>
      <dgm:t>
        <a:bodyPr/>
        <a:lstStyle/>
        <a:p>
          <a:pPr algn="ctr"/>
          <a:r>
            <a:rPr lang="fr-FR" sz="2400" b="1" i="1" dirty="0" smtClean="0">
              <a:solidFill>
                <a:schemeClr val="tx1"/>
              </a:solidFill>
            </a:rPr>
            <a:t>          Agents exogènes</a:t>
          </a:r>
        </a:p>
        <a:p>
          <a:pPr algn="ctr"/>
          <a:r>
            <a:rPr lang="fr-FR" sz="2000" b="1" i="1" dirty="0" smtClean="0">
              <a:solidFill>
                <a:schemeClr val="tx1"/>
              </a:solidFill>
              <a:latin typeface="Calibri" pitchFamily="34" charset="0"/>
            </a:rPr>
            <a:t>Étiologie virale Fréquence+++du </a:t>
          </a:r>
          <a:r>
            <a:rPr lang="fr-FR" sz="2000" b="1" i="1" dirty="0" err="1" smtClean="0">
              <a:solidFill>
                <a:schemeClr val="tx1"/>
              </a:solidFill>
              <a:latin typeface="Calibri" pitchFamily="34" charset="0"/>
            </a:rPr>
            <a:t>portageViral</a:t>
          </a:r>
          <a:r>
            <a:rPr lang="fr-FR" sz="2000" b="1" i="1" dirty="0" smtClean="0">
              <a:solidFill>
                <a:schemeClr val="tx1"/>
              </a:solidFill>
              <a:latin typeface="Calibri" pitchFamily="34" charset="0"/>
            </a:rPr>
            <a:t> dans la cavité </a:t>
          </a:r>
          <a:r>
            <a:rPr lang="fr-FR" sz="2000" b="1" i="1" dirty="0" err="1" smtClean="0">
              <a:solidFill>
                <a:schemeClr val="tx1"/>
              </a:solidFill>
              <a:latin typeface="Calibri" pitchFamily="34" charset="0"/>
            </a:rPr>
            <a:t>oropharyngée</a:t>
          </a:r>
          <a:endParaRPr lang="fr-FR" sz="2000" b="1" i="1" dirty="0" smtClean="0">
            <a:solidFill>
              <a:schemeClr val="tx1"/>
            </a:solidFill>
            <a:latin typeface="Calibri" pitchFamily="34" charset="0"/>
          </a:endParaRPr>
        </a:p>
        <a:p>
          <a:pPr algn="ctr"/>
          <a:r>
            <a:rPr lang="fr-FR" sz="2000" b="1" i="1" dirty="0" smtClean="0">
              <a:solidFill>
                <a:schemeClr val="tx1"/>
              </a:solidFill>
              <a:latin typeface="Calibri" pitchFamily="34" charset="0"/>
            </a:rPr>
            <a:t>EBV,HCV, rétrovirus</a:t>
          </a:r>
          <a:endParaRPr lang="fr-FR" sz="2000" b="1" i="1" dirty="0">
            <a:solidFill>
              <a:schemeClr val="tx1"/>
            </a:solidFill>
            <a:latin typeface="Calibri" pitchFamily="34" charset="0"/>
          </a:endParaRPr>
        </a:p>
      </dgm:t>
    </dgm:pt>
    <dgm:pt modelId="{6B06559E-AB1F-454B-B670-1E544F48EF48}" type="parTrans" cxnId="{1984D071-04F9-4DD4-866E-69FD1D10B02D}">
      <dgm:prSet/>
      <dgm:spPr/>
      <dgm:t>
        <a:bodyPr/>
        <a:lstStyle/>
        <a:p>
          <a:endParaRPr lang="fr-FR"/>
        </a:p>
      </dgm:t>
    </dgm:pt>
    <dgm:pt modelId="{6015D2FA-2295-406A-8526-35AB0EFC80B2}" type="sibTrans" cxnId="{1984D071-04F9-4DD4-866E-69FD1D10B02D}">
      <dgm:prSet>
        <dgm:style>
          <a:lnRef idx="1">
            <a:schemeClr val="accent6"/>
          </a:lnRef>
          <a:fillRef idx="2">
            <a:schemeClr val="accent6"/>
          </a:fillRef>
          <a:effectRef idx="1">
            <a:schemeClr val="accent6"/>
          </a:effectRef>
          <a:fontRef idx="minor">
            <a:schemeClr val="dk1"/>
          </a:fontRef>
        </dgm:style>
      </dgm:prSet>
      <dgm:spPr>
        <a:ln/>
      </dgm:spPr>
      <dgm:t>
        <a:bodyPr/>
        <a:lstStyle/>
        <a:p>
          <a:endParaRPr lang="fr-FR"/>
        </a:p>
      </dgm:t>
    </dgm:pt>
    <dgm:pt modelId="{166E5032-2EC6-4949-954A-A6B47B7BFAE1}">
      <dgm:prSet phldrT="[Texte]"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a:solidFill>
            <a:srgbClr val="FFC000"/>
          </a:solidFill>
        </a:ln>
      </dgm:spPr>
      <dgm:t>
        <a:bodyPr/>
        <a:lstStyle/>
        <a:p>
          <a:pPr algn="ctr"/>
          <a:r>
            <a:rPr lang="fr-FR" sz="2000" b="1" i="1" dirty="0" smtClean="0">
              <a:solidFill>
                <a:schemeClr val="tx1"/>
              </a:solidFill>
            </a:rPr>
            <a:t>Individu génétiquement prédisposé                                </a:t>
          </a:r>
          <a:r>
            <a:rPr lang="fr-FR" sz="2000" b="1" i="1" dirty="0" smtClean="0">
              <a:solidFill>
                <a:schemeClr val="tx1"/>
              </a:solidFill>
              <a:latin typeface="Calibri" pitchFamily="34" charset="0"/>
            </a:rPr>
            <a:t>HLA DR3  caucasiens DR8, chinois  DR4  </a:t>
          </a:r>
          <a:r>
            <a:rPr lang="fr-FR" sz="2000" b="1" i="1" dirty="0" err="1" smtClean="0">
              <a:solidFill>
                <a:schemeClr val="tx1"/>
              </a:solidFill>
              <a:latin typeface="Calibri" pitchFamily="34" charset="0"/>
            </a:rPr>
            <a:t>japona</a:t>
          </a:r>
          <a:r>
            <a:rPr lang="fr-FR" sz="2000" b="1" i="1" dirty="0" err="1" smtClean="0">
              <a:solidFill>
                <a:schemeClr val="tx1"/>
              </a:solidFill>
              <a:latin typeface="+mn-lt"/>
            </a:rPr>
            <a:t>i</a:t>
          </a:r>
          <a:r>
            <a:rPr lang="fr-FR" sz="2000" b="1" i="1" dirty="0" smtClean="0">
              <a:solidFill>
                <a:schemeClr val="tx1"/>
              </a:solidFill>
              <a:latin typeface="+mn-lt"/>
            </a:rPr>
            <a:t>, gènes de </a:t>
          </a:r>
          <a:r>
            <a:rPr lang="fr-FR" sz="2000" b="1" i="1" dirty="0" err="1" smtClean="0">
              <a:solidFill>
                <a:schemeClr val="tx1"/>
              </a:solidFill>
              <a:latin typeface="+mn-lt"/>
            </a:rPr>
            <a:t>cytokine,gènes</a:t>
          </a:r>
          <a:endParaRPr lang="fr-FR" sz="2000" b="1" i="1" dirty="0" smtClean="0">
            <a:solidFill>
              <a:schemeClr val="tx1"/>
            </a:solidFill>
            <a:latin typeface="+mn-lt"/>
          </a:endParaRPr>
        </a:p>
        <a:p>
          <a:pPr algn="ctr"/>
          <a:r>
            <a:rPr lang="fr-FR" sz="2000" b="1" i="1" dirty="0" smtClean="0">
              <a:solidFill>
                <a:schemeClr val="tx1"/>
              </a:solidFill>
              <a:latin typeface="+mn-lt"/>
            </a:rPr>
            <a:t> des </a:t>
          </a:r>
          <a:r>
            <a:rPr lang="fr-FR" sz="2000" b="1" i="1" dirty="0" err="1" smtClean="0">
              <a:solidFill>
                <a:schemeClr val="tx1"/>
              </a:solidFill>
              <a:latin typeface="+mn-lt"/>
            </a:rPr>
            <a:t>AutoAg</a:t>
          </a:r>
          <a:endParaRPr lang="fr-FR" sz="2000" b="1" i="1" dirty="0">
            <a:solidFill>
              <a:schemeClr val="tx1"/>
            </a:solidFill>
          </a:endParaRPr>
        </a:p>
      </dgm:t>
    </dgm:pt>
    <dgm:pt modelId="{84C57FF5-1953-46BD-B015-FB7A3D4B2709}" type="parTrans" cxnId="{D5F5BC59-9655-42D0-A4DD-E64E0B123B70}">
      <dgm:prSet/>
      <dgm:spPr/>
      <dgm:t>
        <a:bodyPr/>
        <a:lstStyle/>
        <a:p>
          <a:endParaRPr lang="fr-FR"/>
        </a:p>
      </dgm:t>
    </dgm:pt>
    <dgm:pt modelId="{A5FF71EE-EC2D-4111-B517-CBB4F16F14B3}" type="sibTrans" cxnId="{D5F5BC59-9655-42D0-A4DD-E64E0B123B70}">
      <dgm:prSet>
        <dgm:style>
          <a:lnRef idx="1">
            <a:schemeClr val="accent6"/>
          </a:lnRef>
          <a:fillRef idx="2">
            <a:schemeClr val="accent6"/>
          </a:fillRef>
          <a:effectRef idx="1">
            <a:schemeClr val="accent6"/>
          </a:effectRef>
          <a:fontRef idx="minor">
            <a:schemeClr val="dk1"/>
          </a:fontRef>
        </dgm:style>
      </dgm:prSet>
      <dgm:spPr>
        <a:ln/>
      </dgm:spPr>
      <dgm:t>
        <a:bodyPr/>
        <a:lstStyle/>
        <a:p>
          <a:endParaRPr lang="fr-FR"/>
        </a:p>
      </dgm:t>
    </dgm:pt>
    <dgm:pt modelId="{91023D60-14C5-46EC-8DFB-FFAF1F7290F3}">
      <dgm:prSet phldrT="[Texte]" custT="1"/>
      <dgm:spPr>
        <a:solidFill>
          <a:schemeClr val="accent6"/>
        </a:solidFill>
      </dgm:spPr>
      <dgm:t>
        <a:bodyPr/>
        <a:lstStyle/>
        <a:p>
          <a:pPr algn="ctr"/>
          <a:r>
            <a:rPr lang="fr-FR" sz="2000" b="1" i="1" dirty="0" smtClean="0">
              <a:solidFill>
                <a:schemeClr val="tx1"/>
              </a:solidFill>
              <a:latin typeface="Calibri" pitchFamily="34" charset="0"/>
            </a:rPr>
            <a:t>Rupture de tolérance+Exposition anormale d’Auto-</a:t>
          </a:r>
          <a:r>
            <a:rPr lang="fr-FR" sz="2000" b="1" i="1" dirty="0" err="1" smtClean="0">
              <a:solidFill>
                <a:schemeClr val="tx1"/>
              </a:solidFill>
              <a:latin typeface="Calibri" pitchFamily="34" charset="0"/>
            </a:rPr>
            <a:t>Ags</a:t>
          </a:r>
          <a:r>
            <a:rPr lang="fr-FR" sz="2000" b="1" i="1" dirty="0" smtClean="0">
              <a:solidFill>
                <a:schemeClr val="tx1"/>
              </a:solidFill>
              <a:latin typeface="Calibri" pitchFamily="34" charset="0"/>
            </a:rPr>
            <a:t>  à la surface de la ¢épithéliale</a:t>
          </a:r>
          <a:endParaRPr lang="fr-FR" sz="1800" b="1" i="1" dirty="0">
            <a:solidFill>
              <a:schemeClr val="tx1"/>
            </a:solidFill>
            <a:latin typeface="Calibri" pitchFamily="34" charset="0"/>
          </a:endParaRPr>
        </a:p>
      </dgm:t>
    </dgm:pt>
    <dgm:pt modelId="{8F0BF474-6543-45B8-BA6F-D929E88EA63C}" type="parTrans" cxnId="{465CB214-F57E-4B27-B09D-ACC862FF6E37}">
      <dgm:prSet/>
      <dgm:spPr/>
      <dgm:t>
        <a:bodyPr/>
        <a:lstStyle/>
        <a:p>
          <a:endParaRPr lang="fr-FR"/>
        </a:p>
      </dgm:t>
    </dgm:pt>
    <dgm:pt modelId="{F37B399F-216F-4E65-81B2-F59C4D5E8252}" type="sibTrans" cxnId="{465CB214-F57E-4B27-B09D-ACC862FF6E37}">
      <dgm:prSet/>
      <dgm:spPr/>
      <dgm:t>
        <a:bodyPr/>
        <a:lstStyle/>
        <a:p>
          <a:endParaRPr lang="fr-FR"/>
        </a:p>
      </dgm:t>
    </dgm:pt>
    <dgm:pt modelId="{663D47FD-BC8E-45DB-BD7F-9BB4449640AD}" type="pres">
      <dgm:prSet presAssocID="{1EC66C85-4A66-4ADF-B3A0-EBE72FEE2ACB}" presName="outerComposite" presStyleCnt="0">
        <dgm:presLayoutVars>
          <dgm:chMax val="5"/>
          <dgm:dir/>
          <dgm:resizeHandles val="exact"/>
        </dgm:presLayoutVars>
      </dgm:prSet>
      <dgm:spPr/>
      <dgm:t>
        <a:bodyPr/>
        <a:lstStyle/>
        <a:p>
          <a:endParaRPr lang="fr-FR"/>
        </a:p>
      </dgm:t>
    </dgm:pt>
    <dgm:pt modelId="{0892A678-F094-4C8B-A81F-AD0BB683E4F6}" type="pres">
      <dgm:prSet presAssocID="{1EC66C85-4A66-4ADF-B3A0-EBE72FEE2ACB}" presName="dummyMaxCanvas" presStyleCnt="0">
        <dgm:presLayoutVars/>
      </dgm:prSet>
      <dgm:spPr/>
    </dgm:pt>
    <dgm:pt modelId="{288AC6FD-F5E1-4469-AEA6-ED8134179A34}" type="pres">
      <dgm:prSet presAssocID="{1EC66C85-4A66-4ADF-B3A0-EBE72FEE2ACB}" presName="ThreeNodes_1" presStyleLbl="node1" presStyleIdx="0" presStyleCnt="3" custScaleX="117647">
        <dgm:presLayoutVars>
          <dgm:bulletEnabled val="1"/>
        </dgm:presLayoutVars>
      </dgm:prSet>
      <dgm:spPr/>
      <dgm:t>
        <a:bodyPr/>
        <a:lstStyle/>
        <a:p>
          <a:endParaRPr lang="fr-FR"/>
        </a:p>
      </dgm:t>
    </dgm:pt>
    <dgm:pt modelId="{7354F6BD-1D6E-4AC3-958B-37EF10166278}" type="pres">
      <dgm:prSet presAssocID="{1EC66C85-4A66-4ADF-B3A0-EBE72FEE2ACB}" presName="ThreeNodes_2" presStyleLbl="node1" presStyleIdx="1" presStyleCnt="3">
        <dgm:presLayoutVars>
          <dgm:bulletEnabled val="1"/>
        </dgm:presLayoutVars>
      </dgm:prSet>
      <dgm:spPr/>
      <dgm:t>
        <a:bodyPr/>
        <a:lstStyle/>
        <a:p>
          <a:endParaRPr lang="fr-FR"/>
        </a:p>
      </dgm:t>
    </dgm:pt>
    <dgm:pt modelId="{3F78B66E-9188-448C-A3C3-0F5BA34FAD53}" type="pres">
      <dgm:prSet presAssocID="{1EC66C85-4A66-4ADF-B3A0-EBE72FEE2ACB}" presName="ThreeNodes_3" presStyleLbl="node1" presStyleIdx="2" presStyleCnt="3">
        <dgm:presLayoutVars>
          <dgm:bulletEnabled val="1"/>
        </dgm:presLayoutVars>
      </dgm:prSet>
      <dgm:spPr/>
      <dgm:t>
        <a:bodyPr/>
        <a:lstStyle/>
        <a:p>
          <a:endParaRPr lang="fr-FR"/>
        </a:p>
      </dgm:t>
    </dgm:pt>
    <dgm:pt modelId="{3036349C-8DCE-4F11-9037-CB2F7F90ED49}" type="pres">
      <dgm:prSet presAssocID="{1EC66C85-4A66-4ADF-B3A0-EBE72FEE2ACB}" presName="ThreeConn_1-2" presStyleLbl="fgAccFollowNode1" presStyleIdx="0" presStyleCnt="2">
        <dgm:presLayoutVars>
          <dgm:bulletEnabled val="1"/>
        </dgm:presLayoutVars>
      </dgm:prSet>
      <dgm:spPr/>
      <dgm:t>
        <a:bodyPr/>
        <a:lstStyle/>
        <a:p>
          <a:endParaRPr lang="fr-FR"/>
        </a:p>
      </dgm:t>
    </dgm:pt>
    <dgm:pt modelId="{B390D232-ED84-4EA5-82DE-5C2034E3DE5B}" type="pres">
      <dgm:prSet presAssocID="{1EC66C85-4A66-4ADF-B3A0-EBE72FEE2ACB}" presName="ThreeConn_2-3" presStyleLbl="fgAccFollowNode1" presStyleIdx="1" presStyleCnt="2">
        <dgm:presLayoutVars>
          <dgm:bulletEnabled val="1"/>
        </dgm:presLayoutVars>
      </dgm:prSet>
      <dgm:spPr/>
      <dgm:t>
        <a:bodyPr/>
        <a:lstStyle/>
        <a:p>
          <a:endParaRPr lang="fr-FR"/>
        </a:p>
      </dgm:t>
    </dgm:pt>
    <dgm:pt modelId="{47104A5B-97C3-4601-9D80-17A9EFC899FA}" type="pres">
      <dgm:prSet presAssocID="{1EC66C85-4A66-4ADF-B3A0-EBE72FEE2ACB}" presName="ThreeNodes_1_text" presStyleLbl="node1" presStyleIdx="2" presStyleCnt="3">
        <dgm:presLayoutVars>
          <dgm:bulletEnabled val="1"/>
        </dgm:presLayoutVars>
      </dgm:prSet>
      <dgm:spPr/>
      <dgm:t>
        <a:bodyPr/>
        <a:lstStyle/>
        <a:p>
          <a:endParaRPr lang="fr-FR"/>
        </a:p>
      </dgm:t>
    </dgm:pt>
    <dgm:pt modelId="{74B21A7F-E3BF-4858-B9AF-E34AE5F76C6C}" type="pres">
      <dgm:prSet presAssocID="{1EC66C85-4A66-4ADF-B3A0-EBE72FEE2ACB}" presName="ThreeNodes_2_text" presStyleLbl="node1" presStyleIdx="2" presStyleCnt="3">
        <dgm:presLayoutVars>
          <dgm:bulletEnabled val="1"/>
        </dgm:presLayoutVars>
      </dgm:prSet>
      <dgm:spPr/>
      <dgm:t>
        <a:bodyPr/>
        <a:lstStyle/>
        <a:p>
          <a:endParaRPr lang="fr-FR"/>
        </a:p>
      </dgm:t>
    </dgm:pt>
    <dgm:pt modelId="{85A33E76-943E-42A8-B0B3-9FF81F6BDA52}" type="pres">
      <dgm:prSet presAssocID="{1EC66C85-4A66-4ADF-B3A0-EBE72FEE2ACB}" presName="ThreeNodes_3_text" presStyleLbl="node1" presStyleIdx="2" presStyleCnt="3">
        <dgm:presLayoutVars>
          <dgm:bulletEnabled val="1"/>
        </dgm:presLayoutVars>
      </dgm:prSet>
      <dgm:spPr/>
      <dgm:t>
        <a:bodyPr/>
        <a:lstStyle/>
        <a:p>
          <a:endParaRPr lang="fr-FR"/>
        </a:p>
      </dgm:t>
    </dgm:pt>
  </dgm:ptLst>
  <dgm:cxnLst>
    <dgm:cxn modelId="{98B32466-C92B-4981-8C30-158332E83F63}" type="presOf" srcId="{25434364-6BFA-4645-9CE2-38C2ECCB37BD}" destId="{288AC6FD-F5E1-4469-AEA6-ED8134179A34}" srcOrd="0" destOrd="0" presId="urn:microsoft.com/office/officeart/2005/8/layout/vProcess5"/>
    <dgm:cxn modelId="{2AC8A931-A306-4275-83BA-C8A5B168373B}" type="presOf" srcId="{166E5032-2EC6-4949-954A-A6B47B7BFAE1}" destId="{7354F6BD-1D6E-4AC3-958B-37EF10166278}" srcOrd="0" destOrd="0" presId="urn:microsoft.com/office/officeart/2005/8/layout/vProcess5"/>
    <dgm:cxn modelId="{EE728885-C082-4CB6-8644-EC3A0DE77A2A}" type="presOf" srcId="{25434364-6BFA-4645-9CE2-38C2ECCB37BD}" destId="{47104A5B-97C3-4601-9D80-17A9EFC899FA}" srcOrd="1" destOrd="0" presId="urn:microsoft.com/office/officeart/2005/8/layout/vProcess5"/>
    <dgm:cxn modelId="{AE1370D9-A82D-4EDC-90BD-915165F640E4}" type="presOf" srcId="{166E5032-2EC6-4949-954A-A6B47B7BFAE1}" destId="{74B21A7F-E3BF-4858-B9AF-E34AE5F76C6C}" srcOrd="1" destOrd="0" presId="urn:microsoft.com/office/officeart/2005/8/layout/vProcess5"/>
    <dgm:cxn modelId="{D5F5BC59-9655-42D0-A4DD-E64E0B123B70}" srcId="{1EC66C85-4A66-4ADF-B3A0-EBE72FEE2ACB}" destId="{166E5032-2EC6-4949-954A-A6B47B7BFAE1}" srcOrd="1" destOrd="0" parTransId="{84C57FF5-1953-46BD-B015-FB7A3D4B2709}" sibTransId="{A5FF71EE-EC2D-4111-B517-CBB4F16F14B3}"/>
    <dgm:cxn modelId="{72F69521-41E6-4428-B86C-BF9F2F022AF8}" type="presOf" srcId="{A5FF71EE-EC2D-4111-B517-CBB4F16F14B3}" destId="{B390D232-ED84-4EA5-82DE-5C2034E3DE5B}" srcOrd="0" destOrd="0" presId="urn:microsoft.com/office/officeart/2005/8/layout/vProcess5"/>
    <dgm:cxn modelId="{C14FDD92-6A59-4BB7-98E0-F1E7E2FE2FB6}" type="presOf" srcId="{6015D2FA-2295-406A-8526-35AB0EFC80B2}" destId="{3036349C-8DCE-4F11-9037-CB2F7F90ED49}" srcOrd="0" destOrd="0" presId="urn:microsoft.com/office/officeart/2005/8/layout/vProcess5"/>
    <dgm:cxn modelId="{1984D071-04F9-4DD4-866E-69FD1D10B02D}" srcId="{1EC66C85-4A66-4ADF-B3A0-EBE72FEE2ACB}" destId="{25434364-6BFA-4645-9CE2-38C2ECCB37BD}" srcOrd="0" destOrd="0" parTransId="{6B06559E-AB1F-454B-B670-1E544F48EF48}" sibTransId="{6015D2FA-2295-406A-8526-35AB0EFC80B2}"/>
    <dgm:cxn modelId="{586FECA0-FCF1-4C0D-89F0-56EE751EE811}" type="presOf" srcId="{1EC66C85-4A66-4ADF-B3A0-EBE72FEE2ACB}" destId="{663D47FD-BC8E-45DB-BD7F-9BB4449640AD}" srcOrd="0" destOrd="0" presId="urn:microsoft.com/office/officeart/2005/8/layout/vProcess5"/>
    <dgm:cxn modelId="{465CB214-F57E-4B27-B09D-ACC862FF6E37}" srcId="{1EC66C85-4A66-4ADF-B3A0-EBE72FEE2ACB}" destId="{91023D60-14C5-46EC-8DFB-FFAF1F7290F3}" srcOrd="2" destOrd="0" parTransId="{8F0BF474-6543-45B8-BA6F-D929E88EA63C}" sibTransId="{F37B399F-216F-4E65-81B2-F59C4D5E8252}"/>
    <dgm:cxn modelId="{4F740D0D-FDEE-4957-99FA-4224C095727E}" type="presOf" srcId="{91023D60-14C5-46EC-8DFB-FFAF1F7290F3}" destId="{85A33E76-943E-42A8-B0B3-9FF81F6BDA52}" srcOrd="1" destOrd="0" presId="urn:microsoft.com/office/officeart/2005/8/layout/vProcess5"/>
    <dgm:cxn modelId="{60A21647-2CA0-478D-9C6C-1365684D57E3}" type="presOf" srcId="{91023D60-14C5-46EC-8DFB-FFAF1F7290F3}" destId="{3F78B66E-9188-448C-A3C3-0F5BA34FAD53}" srcOrd="0" destOrd="0" presId="urn:microsoft.com/office/officeart/2005/8/layout/vProcess5"/>
    <dgm:cxn modelId="{8D6BE44E-DB6C-4B60-AA5F-8DA90E434744}" type="presParOf" srcId="{663D47FD-BC8E-45DB-BD7F-9BB4449640AD}" destId="{0892A678-F094-4C8B-A81F-AD0BB683E4F6}" srcOrd="0" destOrd="0" presId="urn:microsoft.com/office/officeart/2005/8/layout/vProcess5"/>
    <dgm:cxn modelId="{C3877C09-F60A-4E13-B048-99A71151DB68}" type="presParOf" srcId="{663D47FD-BC8E-45DB-BD7F-9BB4449640AD}" destId="{288AC6FD-F5E1-4469-AEA6-ED8134179A34}" srcOrd="1" destOrd="0" presId="urn:microsoft.com/office/officeart/2005/8/layout/vProcess5"/>
    <dgm:cxn modelId="{CA31711F-DED7-461B-B6B2-02F8B1629564}" type="presParOf" srcId="{663D47FD-BC8E-45DB-BD7F-9BB4449640AD}" destId="{7354F6BD-1D6E-4AC3-958B-37EF10166278}" srcOrd="2" destOrd="0" presId="urn:microsoft.com/office/officeart/2005/8/layout/vProcess5"/>
    <dgm:cxn modelId="{60C79CEB-0E3A-41B1-899A-1EC283E9852D}" type="presParOf" srcId="{663D47FD-BC8E-45DB-BD7F-9BB4449640AD}" destId="{3F78B66E-9188-448C-A3C3-0F5BA34FAD53}" srcOrd="3" destOrd="0" presId="urn:microsoft.com/office/officeart/2005/8/layout/vProcess5"/>
    <dgm:cxn modelId="{2F29B964-86AD-4530-ACD5-23C4B33B64C7}" type="presParOf" srcId="{663D47FD-BC8E-45DB-BD7F-9BB4449640AD}" destId="{3036349C-8DCE-4F11-9037-CB2F7F90ED49}" srcOrd="4" destOrd="0" presId="urn:microsoft.com/office/officeart/2005/8/layout/vProcess5"/>
    <dgm:cxn modelId="{BCE75D0B-5FB6-459A-AC81-CDBAB4115A6E}" type="presParOf" srcId="{663D47FD-BC8E-45DB-BD7F-9BB4449640AD}" destId="{B390D232-ED84-4EA5-82DE-5C2034E3DE5B}" srcOrd="5" destOrd="0" presId="urn:microsoft.com/office/officeart/2005/8/layout/vProcess5"/>
    <dgm:cxn modelId="{0B321711-A7EB-4D9C-9C14-E9DA25BF88FA}" type="presParOf" srcId="{663D47FD-BC8E-45DB-BD7F-9BB4449640AD}" destId="{47104A5B-97C3-4601-9D80-17A9EFC899FA}" srcOrd="6" destOrd="0" presId="urn:microsoft.com/office/officeart/2005/8/layout/vProcess5"/>
    <dgm:cxn modelId="{D7155D9D-EAE8-4A48-9DE4-D780D563C883}" type="presParOf" srcId="{663D47FD-BC8E-45DB-BD7F-9BB4449640AD}" destId="{74B21A7F-E3BF-4858-B9AF-E34AE5F76C6C}" srcOrd="7" destOrd="0" presId="urn:microsoft.com/office/officeart/2005/8/layout/vProcess5"/>
    <dgm:cxn modelId="{C8A74FD7-B416-4182-B31E-95E03C58E86F}" type="presParOf" srcId="{663D47FD-BC8E-45DB-BD7F-9BB4449640AD}" destId="{85A33E76-943E-42A8-B0B3-9FF81F6BDA5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1B9EA5-1D26-41E8-B684-467C53D7A3DA}"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fr-FR"/>
        </a:p>
      </dgm:t>
    </dgm:pt>
    <dgm:pt modelId="{8D01BCC7-4D85-41EE-B880-23B6B59DCEA1}">
      <dgm:prSet phldrT="[Texte]" custT="1">
        <dgm:style>
          <a:lnRef idx="1">
            <a:schemeClr val="accent6"/>
          </a:lnRef>
          <a:fillRef idx="2">
            <a:schemeClr val="accent6"/>
          </a:fillRef>
          <a:effectRef idx="1">
            <a:schemeClr val="accent6"/>
          </a:effectRef>
          <a:fontRef idx="minor">
            <a:schemeClr val="dk1"/>
          </a:fontRef>
        </dgm:style>
      </dgm:prSet>
      <dgm:spPr>
        <a:ln w="57150">
          <a:solidFill>
            <a:schemeClr val="accent6">
              <a:lumMod val="40000"/>
              <a:lumOff val="60000"/>
            </a:schemeClr>
          </a:solidFill>
        </a:ln>
      </dgm:spPr>
      <dgm:t>
        <a:bodyPr/>
        <a:lstStyle/>
        <a:p>
          <a:r>
            <a:rPr lang="fr-FR" sz="2400" b="1" i="1" dirty="0" smtClean="0"/>
            <a:t>Sclérodermie systémique</a:t>
          </a:r>
          <a:endParaRPr lang="fr-FR" sz="2400" b="1" i="1" dirty="0"/>
        </a:p>
      </dgm:t>
    </dgm:pt>
    <dgm:pt modelId="{47132CBF-DD54-44C9-9C86-FA7E604FB0F4}" type="parTrans" cxnId="{F3A093F3-767D-4C15-AEE6-7F4E3B7F5294}">
      <dgm:prSet/>
      <dgm:spPr/>
      <dgm:t>
        <a:bodyPr/>
        <a:lstStyle/>
        <a:p>
          <a:endParaRPr lang="fr-FR"/>
        </a:p>
      </dgm:t>
    </dgm:pt>
    <dgm:pt modelId="{17C6F782-9F4B-4E39-B757-DE16275AD431}" type="sibTrans" cxnId="{F3A093F3-767D-4C15-AEE6-7F4E3B7F5294}">
      <dgm:prSet/>
      <dgm:spPr/>
      <dgm:t>
        <a:bodyPr/>
        <a:lstStyle/>
        <a:p>
          <a:endParaRPr lang="fr-FR"/>
        </a:p>
      </dgm:t>
    </dgm:pt>
    <dgm:pt modelId="{A983A998-562C-4774-A6A9-2E7FCB61C559}">
      <dgm:prSet phldrT="[Texte]"/>
      <dgm:spPr>
        <a:ln>
          <a:solidFill>
            <a:schemeClr val="accent6">
              <a:lumMod val="75000"/>
            </a:schemeClr>
          </a:solidFill>
        </a:ln>
      </dgm:spPr>
      <dgm:t>
        <a:bodyPr/>
        <a:lstStyle/>
        <a:p>
          <a:r>
            <a:rPr lang="fr-FR" b="1" i="1" u="none" dirty="0" smtClean="0"/>
            <a:t>Sclérodermie systémique cutané limitée</a:t>
          </a:r>
          <a:endParaRPr lang="fr-FR" b="1" i="1" u="none" dirty="0"/>
        </a:p>
      </dgm:t>
    </dgm:pt>
    <dgm:pt modelId="{CF5126CC-F75A-4B1A-B79E-3139568DB75C}" type="parTrans" cxnId="{C3F60597-7F52-4E48-85C4-3A52AD9D1A3F}">
      <dgm:prSet/>
      <dgm:spPr/>
      <dgm:t>
        <a:bodyPr/>
        <a:lstStyle/>
        <a:p>
          <a:endParaRPr lang="fr-FR"/>
        </a:p>
      </dgm:t>
    </dgm:pt>
    <dgm:pt modelId="{3277AC2B-F913-4ACB-8A46-049DE27FA483}" type="sibTrans" cxnId="{C3F60597-7F52-4E48-85C4-3A52AD9D1A3F}">
      <dgm:prSet/>
      <dgm:spPr/>
      <dgm:t>
        <a:bodyPr/>
        <a:lstStyle/>
        <a:p>
          <a:endParaRPr lang="fr-FR"/>
        </a:p>
      </dgm:t>
    </dgm:pt>
    <dgm:pt modelId="{3BB2B011-5524-4E56-939D-F2F4E58926C8}">
      <dgm:prSet phldrT="[Texte]"/>
      <dgm:spPr>
        <a:ln>
          <a:solidFill>
            <a:schemeClr val="accent6">
              <a:lumMod val="75000"/>
            </a:schemeClr>
          </a:solidFill>
        </a:ln>
      </dgm:spPr>
      <dgm:t>
        <a:bodyPr/>
        <a:lstStyle/>
        <a:p>
          <a:r>
            <a:rPr lang="fr-FR" b="1" i="1" u="none" dirty="0" smtClean="0"/>
            <a:t>Sclérodermie systémique cutané diffuse</a:t>
          </a:r>
          <a:endParaRPr lang="fr-FR" b="1" i="1" u="none" dirty="0"/>
        </a:p>
      </dgm:t>
    </dgm:pt>
    <dgm:pt modelId="{85A69959-53EE-433E-9531-8B9084177232}" type="parTrans" cxnId="{78A7F87B-FCB3-4E7B-A363-94568494BD2C}">
      <dgm:prSet/>
      <dgm:spPr/>
      <dgm:t>
        <a:bodyPr/>
        <a:lstStyle/>
        <a:p>
          <a:endParaRPr lang="fr-FR"/>
        </a:p>
      </dgm:t>
    </dgm:pt>
    <dgm:pt modelId="{6057178A-B29F-4998-A3D1-65E0095B752C}" type="sibTrans" cxnId="{78A7F87B-FCB3-4E7B-A363-94568494BD2C}">
      <dgm:prSet/>
      <dgm:spPr/>
      <dgm:t>
        <a:bodyPr/>
        <a:lstStyle/>
        <a:p>
          <a:endParaRPr lang="fr-FR"/>
        </a:p>
      </dgm:t>
    </dgm:pt>
    <dgm:pt modelId="{AEA91F45-16C0-4D91-B166-A98D3753A7A2}">
      <dgm:prSet phldrT="[Texte]"/>
      <dgm:spPr>
        <a:ln>
          <a:solidFill>
            <a:schemeClr val="accent6">
              <a:lumMod val="75000"/>
            </a:schemeClr>
          </a:solidFill>
        </a:ln>
      </dgm:spPr>
      <dgm:t>
        <a:bodyPr/>
        <a:lstStyle/>
        <a:p>
          <a:r>
            <a:rPr lang="fr-FR" b="1" i="1" u="none" dirty="0" smtClean="0"/>
            <a:t>sine  </a:t>
          </a:r>
          <a:r>
            <a:rPr lang="fr-FR" b="1" i="1" u="none" dirty="0" err="1" smtClean="0"/>
            <a:t>scleroderma</a:t>
          </a:r>
          <a:endParaRPr lang="fr-FR" b="1" i="1" u="none" dirty="0"/>
        </a:p>
      </dgm:t>
    </dgm:pt>
    <dgm:pt modelId="{16359971-852B-4E97-B80D-0C58D51143D7}" type="parTrans" cxnId="{420EB3F3-04FA-40AC-8E25-79A102939965}">
      <dgm:prSet/>
      <dgm:spPr/>
      <dgm:t>
        <a:bodyPr/>
        <a:lstStyle/>
        <a:p>
          <a:endParaRPr lang="fr-FR"/>
        </a:p>
      </dgm:t>
    </dgm:pt>
    <dgm:pt modelId="{02821C82-6E4A-4D46-A69C-E59BED29CC62}" type="sibTrans" cxnId="{420EB3F3-04FA-40AC-8E25-79A102939965}">
      <dgm:prSet/>
      <dgm:spPr/>
      <dgm:t>
        <a:bodyPr/>
        <a:lstStyle/>
        <a:p>
          <a:endParaRPr lang="fr-FR"/>
        </a:p>
      </dgm:t>
    </dgm:pt>
    <dgm:pt modelId="{8444B3B9-C6E9-4330-A353-26E7AE3EF83C}" type="pres">
      <dgm:prSet presAssocID="{DD1B9EA5-1D26-41E8-B684-467C53D7A3DA}" presName="hierChild1" presStyleCnt="0">
        <dgm:presLayoutVars>
          <dgm:orgChart val="1"/>
          <dgm:chPref val="1"/>
          <dgm:dir/>
          <dgm:animOne val="branch"/>
          <dgm:animLvl val="lvl"/>
          <dgm:resizeHandles/>
        </dgm:presLayoutVars>
      </dgm:prSet>
      <dgm:spPr/>
      <dgm:t>
        <a:bodyPr/>
        <a:lstStyle/>
        <a:p>
          <a:endParaRPr lang="fr-FR"/>
        </a:p>
      </dgm:t>
    </dgm:pt>
    <dgm:pt modelId="{CE6BFCAB-5CB7-42E4-9E76-F8AF8CE51A01}" type="pres">
      <dgm:prSet presAssocID="{8D01BCC7-4D85-41EE-B880-23B6B59DCEA1}" presName="hierRoot1" presStyleCnt="0">
        <dgm:presLayoutVars>
          <dgm:hierBranch val="init"/>
        </dgm:presLayoutVars>
      </dgm:prSet>
      <dgm:spPr/>
    </dgm:pt>
    <dgm:pt modelId="{1FD6702B-5ED2-44C0-800C-88471A6FCD7E}" type="pres">
      <dgm:prSet presAssocID="{8D01BCC7-4D85-41EE-B880-23B6B59DCEA1}" presName="rootComposite1" presStyleCnt="0"/>
      <dgm:spPr/>
    </dgm:pt>
    <dgm:pt modelId="{EF50AD24-D2CF-40AA-99EA-06B6BBA62A2E}" type="pres">
      <dgm:prSet presAssocID="{8D01BCC7-4D85-41EE-B880-23B6B59DCEA1}" presName="rootText1" presStyleLbl="node0" presStyleIdx="0" presStyleCnt="1">
        <dgm:presLayoutVars>
          <dgm:chPref val="3"/>
        </dgm:presLayoutVars>
      </dgm:prSet>
      <dgm:spPr/>
      <dgm:t>
        <a:bodyPr/>
        <a:lstStyle/>
        <a:p>
          <a:endParaRPr lang="fr-FR"/>
        </a:p>
      </dgm:t>
    </dgm:pt>
    <dgm:pt modelId="{4513F9C8-1E13-41A6-94BC-3AF24C8CCE21}" type="pres">
      <dgm:prSet presAssocID="{8D01BCC7-4D85-41EE-B880-23B6B59DCEA1}" presName="rootConnector1" presStyleLbl="node1" presStyleIdx="0" presStyleCnt="0"/>
      <dgm:spPr/>
      <dgm:t>
        <a:bodyPr/>
        <a:lstStyle/>
        <a:p>
          <a:endParaRPr lang="fr-FR"/>
        </a:p>
      </dgm:t>
    </dgm:pt>
    <dgm:pt modelId="{BB3CBD5F-13B6-4654-B636-DD2D1AA10D46}" type="pres">
      <dgm:prSet presAssocID="{8D01BCC7-4D85-41EE-B880-23B6B59DCEA1}" presName="hierChild2" presStyleCnt="0"/>
      <dgm:spPr/>
    </dgm:pt>
    <dgm:pt modelId="{B3665254-A161-45DE-B8ED-5CF7F46EF654}" type="pres">
      <dgm:prSet presAssocID="{CF5126CC-F75A-4B1A-B79E-3139568DB75C}" presName="Name37" presStyleLbl="parChTrans1D2" presStyleIdx="0" presStyleCnt="3"/>
      <dgm:spPr/>
      <dgm:t>
        <a:bodyPr/>
        <a:lstStyle/>
        <a:p>
          <a:endParaRPr lang="fr-FR"/>
        </a:p>
      </dgm:t>
    </dgm:pt>
    <dgm:pt modelId="{30E4D626-85E5-4618-8F1C-5374FF3F5CC8}" type="pres">
      <dgm:prSet presAssocID="{A983A998-562C-4774-A6A9-2E7FCB61C559}" presName="hierRoot2" presStyleCnt="0">
        <dgm:presLayoutVars>
          <dgm:hierBranch val="init"/>
        </dgm:presLayoutVars>
      </dgm:prSet>
      <dgm:spPr/>
    </dgm:pt>
    <dgm:pt modelId="{75660F21-0C07-415A-8520-8784026D7FCB}" type="pres">
      <dgm:prSet presAssocID="{A983A998-562C-4774-A6A9-2E7FCB61C559}" presName="rootComposite" presStyleCnt="0"/>
      <dgm:spPr/>
    </dgm:pt>
    <dgm:pt modelId="{8D34D9B5-4ECA-4AAD-A7C7-197F56B54C09}" type="pres">
      <dgm:prSet presAssocID="{A983A998-562C-4774-A6A9-2E7FCB61C559}" presName="rootText" presStyleLbl="node2" presStyleIdx="0" presStyleCnt="3">
        <dgm:presLayoutVars>
          <dgm:chPref val="3"/>
        </dgm:presLayoutVars>
      </dgm:prSet>
      <dgm:spPr/>
      <dgm:t>
        <a:bodyPr/>
        <a:lstStyle/>
        <a:p>
          <a:endParaRPr lang="fr-FR"/>
        </a:p>
      </dgm:t>
    </dgm:pt>
    <dgm:pt modelId="{A6AA764B-424F-4B5B-B103-8A695CAF5D9A}" type="pres">
      <dgm:prSet presAssocID="{A983A998-562C-4774-A6A9-2E7FCB61C559}" presName="rootConnector" presStyleLbl="node2" presStyleIdx="0" presStyleCnt="3"/>
      <dgm:spPr/>
      <dgm:t>
        <a:bodyPr/>
        <a:lstStyle/>
        <a:p>
          <a:endParaRPr lang="fr-FR"/>
        </a:p>
      </dgm:t>
    </dgm:pt>
    <dgm:pt modelId="{9608D74F-A202-4F74-887C-CABC4A15C8D8}" type="pres">
      <dgm:prSet presAssocID="{A983A998-562C-4774-A6A9-2E7FCB61C559}" presName="hierChild4" presStyleCnt="0"/>
      <dgm:spPr/>
    </dgm:pt>
    <dgm:pt modelId="{647C388E-8DFA-45A1-BC46-11A1E49472FF}" type="pres">
      <dgm:prSet presAssocID="{A983A998-562C-4774-A6A9-2E7FCB61C559}" presName="hierChild5" presStyleCnt="0"/>
      <dgm:spPr/>
    </dgm:pt>
    <dgm:pt modelId="{88F6B9EB-A0D5-43A4-8980-2FCA561554B6}" type="pres">
      <dgm:prSet presAssocID="{85A69959-53EE-433E-9531-8B9084177232}" presName="Name37" presStyleLbl="parChTrans1D2" presStyleIdx="1" presStyleCnt="3"/>
      <dgm:spPr/>
      <dgm:t>
        <a:bodyPr/>
        <a:lstStyle/>
        <a:p>
          <a:endParaRPr lang="fr-FR"/>
        </a:p>
      </dgm:t>
    </dgm:pt>
    <dgm:pt modelId="{3B099D99-A715-4605-B4A0-6219F4C39EFA}" type="pres">
      <dgm:prSet presAssocID="{3BB2B011-5524-4E56-939D-F2F4E58926C8}" presName="hierRoot2" presStyleCnt="0">
        <dgm:presLayoutVars>
          <dgm:hierBranch val="init"/>
        </dgm:presLayoutVars>
      </dgm:prSet>
      <dgm:spPr/>
    </dgm:pt>
    <dgm:pt modelId="{6F82443D-72CB-49BC-90FA-2E6F4CF53944}" type="pres">
      <dgm:prSet presAssocID="{3BB2B011-5524-4E56-939D-F2F4E58926C8}" presName="rootComposite" presStyleCnt="0"/>
      <dgm:spPr/>
    </dgm:pt>
    <dgm:pt modelId="{159AF6BA-892B-454C-A000-A773FD8887F9}" type="pres">
      <dgm:prSet presAssocID="{3BB2B011-5524-4E56-939D-F2F4E58926C8}" presName="rootText" presStyleLbl="node2" presStyleIdx="1" presStyleCnt="3">
        <dgm:presLayoutVars>
          <dgm:chPref val="3"/>
        </dgm:presLayoutVars>
      </dgm:prSet>
      <dgm:spPr/>
      <dgm:t>
        <a:bodyPr/>
        <a:lstStyle/>
        <a:p>
          <a:endParaRPr lang="fr-FR"/>
        </a:p>
      </dgm:t>
    </dgm:pt>
    <dgm:pt modelId="{20EBE3BF-4ACC-4ED2-98C2-BFA8421AA88A}" type="pres">
      <dgm:prSet presAssocID="{3BB2B011-5524-4E56-939D-F2F4E58926C8}" presName="rootConnector" presStyleLbl="node2" presStyleIdx="1" presStyleCnt="3"/>
      <dgm:spPr/>
      <dgm:t>
        <a:bodyPr/>
        <a:lstStyle/>
        <a:p>
          <a:endParaRPr lang="fr-FR"/>
        </a:p>
      </dgm:t>
    </dgm:pt>
    <dgm:pt modelId="{08F4DE12-C566-47FC-A443-91D41360857A}" type="pres">
      <dgm:prSet presAssocID="{3BB2B011-5524-4E56-939D-F2F4E58926C8}" presName="hierChild4" presStyleCnt="0"/>
      <dgm:spPr/>
    </dgm:pt>
    <dgm:pt modelId="{7E0BF65D-C700-4A32-B5BF-848F5C2A27EC}" type="pres">
      <dgm:prSet presAssocID="{3BB2B011-5524-4E56-939D-F2F4E58926C8}" presName="hierChild5" presStyleCnt="0"/>
      <dgm:spPr/>
    </dgm:pt>
    <dgm:pt modelId="{966732DC-EEB4-4B43-ABE8-9A905E3466CA}" type="pres">
      <dgm:prSet presAssocID="{16359971-852B-4E97-B80D-0C58D51143D7}" presName="Name37" presStyleLbl="parChTrans1D2" presStyleIdx="2" presStyleCnt="3"/>
      <dgm:spPr/>
      <dgm:t>
        <a:bodyPr/>
        <a:lstStyle/>
        <a:p>
          <a:endParaRPr lang="fr-FR"/>
        </a:p>
      </dgm:t>
    </dgm:pt>
    <dgm:pt modelId="{5FCA30EA-2F35-432C-97FE-7188D87C0A0B}" type="pres">
      <dgm:prSet presAssocID="{AEA91F45-16C0-4D91-B166-A98D3753A7A2}" presName="hierRoot2" presStyleCnt="0">
        <dgm:presLayoutVars>
          <dgm:hierBranch val="init"/>
        </dgm:presLayoutVars>
      </dgm:prSet>
      <dgm:spPr/>
    </dgm:pt>
    <dgm:pt modelId="{BAFB1872-9C6F-44C2-8F55-A2A1527310E0}" type="pres">
      <dgm:prSet presAssocID="{AEA91F45-16C0-4D91-B166-A98D3753A7A2}" presName="rootComposite" presStyleCnt="0"/>
      <dgm:spPr/>
    </dgm:pt>
    <dgm:pt modelId="{2340313E-EF80-411D-8BAE-94CACC36069C}" type="pres">
      <dgm:prSet presAssocID="{AEA91F45-16C0-4D91-B166-A98D3753A7A2}" presName="rootText" presStyleLbl="node2" presStyleIdx="2" presStyleCnt="3">
        <dgm:presLayoutVars>
          <dgm:chPref val="3"/>
        </dgm:presLayoutVars>
      </dgm:prSet>
      <dgm:spPr/>
      <dgm:t>
        <a:bodyPr/>
        <a:lstStyle/>
        <a:p>
          <a:endParaRPr lang="fr-FR"/>
        </a:p>
      </dgm:t>
    </dgm:pt>
    <dgm:pt modelId="{BC9DFF82-9AD5-4209-B63B-7B4280FE88D6}" type="pres">
      <dgm:prSet presAssocID="{AEA91F45-16C0-4D91-B166-A98D3753A7A2}" presName="rootConnector" presStyleLbl="node2" presStyleIdx="2" presStyleCnt="3"/>
      <dgm:spPr/>
      <dgm:t>
        <a:bodyPr/>
        <a:lstStyle/>
        <a:p>
          <a:endParaRPr lang="fr-FR"/>
        </a:p>
      </dgm:t>
    </dgm:pt>
    <dgm:pt modelId="{6784F6BE-716C-48C4-A451-4FF72C0B5988}" type="pres">
      <dgm:prSet presAssocID="{AEA91F45-16C0-4D91-B166-A98D3753A7A2}" presName="hierChild4" presStyleCnt="0"/>
      <dgm:spPr/>
    </dgm:pt>
    <dgm:pt modelId="{9AF118DA-051C-4923-B333-82DFC31199F5}" type="pres">
      <dgm:prSet presAssocID="{AEA91F45-16C0-4D91-B166-A98D3753A7A2}" presName="hierChild5" presStyleCnt="0"/>
      <dgm:spPr/>
    </dgm:pt>
    <dgm:pt modelId="{90FA97A5-5353-4236-BAA3-6A296C92388E}" type="pres">
      <dgm:prSet presAssocID="{8D01BCC7-4D85-41EE-B880-23B6B59DCEA1}" presName="hierChild3" presStyleCnt="0"/>
      <dgm:spPr/>
    </dgm:pt>
  </dgm:ptLst>
  <dgm:cxnLst>
    <dgm:cxn modelId="{78A7F87B-FCB3-4E7B-A363-94568494BD2C}" srcId="{8D01BCC7-4D85-41EE-B880-23B6B59DCEA1}" destId="{3BB2B011-5524-4E56-939D-F2F4E58926C8}" srcOrd="1" destOrd="0" parTransId="{85A69959-53EE-433E-9531-8B9084177232}" sibTransId="{6057178A-B29F-4998-A3D1-65E0095B752C}"/>
    <dgm:cxn modelId="{1BE7E75D-6018-4044-BC7B-A793A34FED0D}" type="presOf" srcId="{CF5126CC-F75A-4B1A-B79E-3139568DB75C}" destId="{B3665254-A161-45DE-B8ED-5CF7F46EF654}" srcOrd="0" destOrd="0" presId="urn:microsoft.com/office/officeart/2005/8/layout/orgChart1"/>
    <dgm:cxn modelId="{9AC8458E-F467-49DF-9A8A-D7FA7571DACC}" type="presOf" srcId="{8D01BCC7-4D85-41EE-B880-23B6B59DCEA1}" destId="{EF50AD24-D2CF-40AA-99EA-06B6BBA62A2E}" srcOrd="0" destOrd="0" presId="urn:microsoft.com/office/officeart/2005/8/layout/orgChart1"/>
    <dgm:cxn modelId="{D88CE169-2BD7-4FA0-B6E2-A5094FB4D573}" type="presOf" srcId="{16359971-852B-4E97-B80D-0C58D51143D7}" destId="{966732DC-EEB4-4B43-ABE8-9A905E3466CA}" srcOrd="0" destOrd="0" presId="urn:microsoft.com/office/officeart/2005/8/layout/orgChart1"/>
    <dgm:cxn modelId="{88910EB9-74A3-4A03-AD0B-76D50DD1568F}" type="presOf" srcId="{A983A998-562C-4774-A6A9-2E7FCB61C559}" destId="{A6AA764B-424F-4B5B-B103-8A695CAF5D9A}" srcOrd="1" destOrd="0" presId="urn:microsoft.com/office/officeart/2005/8/layout/orgChart1"/>
    <dgm:cxn modelId="{25FA3B80-206D-4001-B381-EEB680C30FD7}" type="presOf" srcId="{8D01BCC7-4D85-41EE-B880-23B6B59DCEA1}" destId="{4513F9C8-1E13-41A6-94BC-3AF24C8CCE21}" srcOrd="1" destOrd="0" presId="urn:microsoft.com/office/officeart/2005/8/layout/orgChart1"/>
    <dgm:cxn modelId="{420EB3F3-04FA-40AC-8E25-79A102939965}" srcId="{8D01BCC7-4D85-41EE-B880-23B6B59DCEA1}" destId="{AEA91F45-16C0-4D91-B166-A98D3753A7A2}" srcOrd="2" destOrd="0" parTransId="{16359971-852B-4E97-B80D-0C58D51143D7}" sibTransId="{02821C82-6E4A-4D46-A69C-E59BED29CC62}"/>
    <dgm:cxn modelId="{5F5C0B15-9541-4034-9BE2-7BA2F23750D7}" type="presOf" srcId="{3BB2B011-5524-4E56-939D-F2F4E58926C8}" destId="{20EBE3BF-4ACC-4ED2-98C2-BFA8421AA88A}" srcOrd="1" destOrd="0" presId="urn:microsoft.com/office/officeart/2005/8/layout/orgChart1"/>
    <dgm:cxn modelId="{DC2D0283-96E7-48E7-8F5E-D1A2BD33AA61}" type="presOf" srcId="{85A69959-53EE-433E-9531-8B9084177232}" destId="{88F6B9EB-A0D5-43A4-8980-2FCA561554B6}" srcOrd="0" destOrd="0" presId="urn:microsoft.com/office/officeart/2005/8/layout/orgChart1"/>
    <dgm:cxn modelId="{F3A093F3-767D-4C15-AEE6-7F4E3B7F5294}" srcId="{DD1B9EA5-1D26-41E8-B684-467C53D7A3DA}" destId="{8D01BCC7-4D85-41EE-B880-23B6B59DCEA1}" srcOrd="0" destOrd="0" parTransId="{47132CBF-DD54-44C9-9C86-FA7E604FB0F4}" sibTransId="{17C6F782-9F4B-4E39-B757-DE16275AD431}"/>
    <dgm:cxn modelId="{9FFA87FC-F19B-42F3-AB53-69524BF351BB}" type="presOf" srcId="{3BB2B011-5524-4E56-939D-F2F4E58926C8}" destId="{159AF6BA-892B-454C-A000-A773FD8887F9}" srcOrd="0" destOrd="0" presId="urn:microsoft.com/office/officeart/2005/8/layout/orgChart1"/>
    <dgm:cxn modelId="{4635F6AB-095D-4B5D-8629-6F272797DBD6}" type="presOf" srcId="{DD1B9EA5-1D26-41E8-B684-467C53D7A3DA}" destId="{8444B3B9-C6E9-4330-A353-26E7AE3EF83C}" srcOrd="0" destOrd="0" presId="urn:microsoft.com/office/officeart/2005/8/layout/orgChart1"/>
    <dgm:cxn modelId="{C3F60597-7F52-4E48-85C4-3A52AD9D1A3F}" srcId="{8D01BCC7-4D85-41EE-B880-23B6B59DCEA1}" destId="{A983A998-562C-4774-A6A9-2E7FCB61C559}" srcOrd="0" destOrd="0" parTransId="{CF5126CC-F75A-4B1A-B79E-3139568DB75C}" sibTransId="{3277AC2B-F913-4ACB-8A46-049DE27FA483}"/>
    <dgm:cxn modelId="{E18B194D-CBEA-4C94-8735-118C37414611}" type="presOf" srcId="{AEA91F45-16C0-4D91-B166-A98D3753A7A2}" destId="{BC9DFF82-9AD5-4209-B63B-7B4280FE88D6}" srcOrd="1" destOrd="0" presId="urn:microsoft.com/office/officeart/2005/8/layout/orgChart1"/>
    <dgm:cxn modelId="{331D474B-E802-4FD5-8F75-2DFE9EC0E94B}" type="presOf" srcId="{A983A998-562C-4774-A6A9-2E7FCB61C559}" destId="{8D34D9B5-4ECA-4AAD-A7C7-197F56B54C09}" srcOrd="0" destOrd="0" presId="urn:microsoft.com/office/officeart/2005/8/layout/orgChart1"/>
    <dgm:cxn modelId="{7D4CFAA0-663E-4BD3-8B83-26B5B5064CA9}" type="presOf" srcId="{AEA91F45-16C0-4D91-B166-A98D3753A7A2}" destId="{2340313E-EF80-411D-8BAE-94CACC36069C}" srcOrd="0" destOrd="0" presId="urn:microsoft.com/office/officeart/2005/8/layout/orgChart1"/>
    <dgm:cxn modelId="{58EB7E0F-66C3-493B-8876-2B720EAB2A9B}" type="presParOf" srcId="{8444B3B9-C6E9-4330-A353-26E7AE3EF83C}" destId="{CE6BFCAB-5CB7-42E4-9E76-F8AF8CE51A01}" srcOrd="0" destOrd="0" presId="urn:microsoft.com/office/officeart/2005/8/layout/orgChart1"/>
    <dgm:cxn modelId="{3211A9B6-1A26-4540-9B86-D48A308AF9D6}" type="presParOf" srcId="{CE6BFCAB-5CB7-42E4-9E76-F8AF8CE51A01}" destId="{1FD6702B-5ED2-44C0-800C-88471A6FCD7E}" srcOrd="0" destOrd="0" presId="urn:microsoft.com/office/officeart/2005/8/layout/orgChart1"/>
    <dgm:cxn modelId="{1BF2CCC1-03C9-4A5B-A5EA-687A9817FD5D}" type="presParOf" srcId="{1FD6702B-5ED2-44C0-800C-88471A6FCD7E}" destId="{EF50AD24-D2CF-40AA-99EA-06B6BBA62A2E}" srcOrd="0" destOrd="0" presId="urn:microsoft.com/office/officeart/2005/8/layout/orgChart1"/>
    <dgm:cxn modelId="{F4B269CA-75C7-4623-8072-C33F6CB41BF6}" type="presParOf" srcId="{1FD6702B-5ED2-44C0-800C-88471A6FCD7E}" destId="{4513F9C8-1E13-41A6-94BC-3AF24C8CCE21}" srcOrd="1" destOrd="0" presId="urn:microsoft.com/office/officeart/2005/8/layout/orgChart1"/>
    <dgm:cxn modelId="{209A56CE-240A-47D5-9224-256F4DD4F217}" type="presParOf" srcId="{CE6BFCAB-5CB7-42E4-9E76-F8AF8CE51A01}" destId="{BB3CBD5F-13B6-4654-B636-DD2D1AA10D46}" srcOrd="1" destOrd="0" presId="urn:microsoft.com/office/officeart/2005/8/layout/orgChart1"/>
    <dgm:cxn modelId="{D1B8A20F-C4D8-4E4B-8F5F-08C80A98467F}" type="presParOf" srcId="{BB3CBD5F-13B6-4654-B636-DD2D1AA10D46}" destId="{B3665254-A161-45DE-B8ED-5CF7F46EF654}" srcOrd="0" destOrd="0" presId="urn:microsoft.com/office/officeart/2005/8/layout/orgChart1"/>
    <dgm:cxn modelId="{84F991D7-8FEA-4CBE-8000-F205AA87DEDE}" type="presParOf" srcId="{BB3CBD5F-13B6-4654-B636-DD2D1AA10D46}" destId="{30E4D626-85E5-4618-8F1C-5374FF3F5CC8}" srcOrd="1" destOrd="0" presId="urn:microsoft.com/office/officeart/2005/8/layout/orgChart1"/>
    <dgm:cxn modelId="{F0D14F67-650F-4149-8384-411B262FA762}" type="presParOf" srcId="{30E4D626-85E5-4618-8F1C-5374FF3F5CC8}" destId="{75660F21-0C07-415A-8520-8784026D7FCB}" srcOrd="0" destOrd="0" presId="urn:microsoft.com/office/officeart/2005/8/layout/orgChart1"/>
    <dgm:cxn modelId="{BFF02DC7-77FC-459E-971C-26C1F116D386}" type="presParOf" srcId="{75660F21-0C07-415A-8520-8784026D7FCB}" destId="{8D34D9B5-4ECA-4AAD-A7C7-197F56B54C09}" srcOrd="0" destOrd="0" presId="urn:microsoft.com/office/officeart/2005/8/layout/orgChart1"/>
    <dgm:cxn modelId="{02E9C52E-B2A2-4DE7-B0FA-0E251CD3A4B0}" type="presParOf" srcId="{75660F21-0C07-415A-8520-8784026D7FCB}" destId="{A6AA764B-424F-4B5B-B103-8A695CAF5D9A}" srcOrd="1" destOrd="0" presId="urn:microsoft.com/office/officeart/2005/8/layout/orgChart1"/>
    <dgm:cxn modelId="{F1FCB721-3F47-45CD-90D2-E23F6D3E22EB}" type="presParOf" srcId="{30E4D626-85E5-4618-8F1C-5374FF3F5CC8}" destId="{9608D74F-A202-4F74-887C-CABC4A15C8D8}" srcOrd="1" destOrd="0" presId="urn:microsoft.com/office/officeart/2005/8/layout/orgChart1"/>
    <dgm:cxn modelId="{C3CD2019-BCB4-4FC5-B336-B90ACFF17F38}" type="presParOf" srcId="{30E4D626-85E5-4618-8F1C-5374FF3F5CC8}" destId="{647C388E-8DFA-45A1-BC46-11A1E49472FF}" srcOrd="2" destOrd="0" presId="urn:microsoft.com/office/officeart/2005/8/layout/orgChart1"/>
    <dgm:cxn modelId="{8D98AF78-60E5-4DC0-87E0-43FAE5E67DC0}" type="presParOf" srcId="{BB3CBD5F-13B6-4654-B636-DD2D1AA10D46}" destId="{88F6B9EB-A0D5-43A4-8980-2FCA561554B6}" srcOrd="2" destOrd="0" presId="urn:microsoft.com/office/officeart/2005/8/layout/orgChart1"/>
    <dgm:cxn modelId="{5795BA86-E36D-405C-B802-4588E899D3FC}" type="presParOf" srcId="{BB3CBD5F-13B6-4654-B636-DD2D1AA10D46}" destId="{3B099D99-A715-4605-B4A0-6219F4C39EFA}" srcOrd="3" destOrd="0" presId="urn:microsoft.com/office/officeart/2005/8/layout/orgChart1"/>
    <dgm:cxn modelId="{08B53688-E895-4170-8D1C-7608CF1D32DE}" type="presParOf" srcId="{3B099D99-A715-4605-B4A0-6219F4C39EFA}" destId="{6F82443D-72CB-49BC-90FA-2E6F4CF53944}" srcOrd="0" destOrd="0" presId="urn:microsoft.com/office/officeart/2005/8/layout/orgChart1"/>
    <dgm:cxn modelId="{3F5BCD31-1932-4ECC-A4AE-2E29CAED2BC6}" type="presParOf" srcId="{6F82443D-72CB-49BC-90FA-2E6F4CF53944}" destId="{159AF6BA-892B-454C-A000-A773FD8887F9}" srcOrd="0" destOrd="0" presId="urn:microsoft.com/office/officeart/2005/8/layout/orgChart1"/>
    <dgm:cxn modelId="{28A8F3DE-9B4B-491F-A77D-519A12390477}" type="presParOf" srcId="{6F82443D-72CB-49BC-90FA-2E6F4CF53944}" destId="{20EBE3BF-4ACC-4ED2-98C2-BFA8421AA88A}" srcOrd="1" destOrd="0" presId="urn:microsoft.com/office/officeart/2005/8/layout/orgChart1"/>
    <dgm:cxn modelId="{B96AA84B-9756-4082-B39D-8C73C0ECDC7C}" type="presParOf" srcId="{3B099D99-A715-4605-B4A0-6219F4C39EFA}" destId="{08F4DE12-C566-47FC-A443-91D41360857A}" srcOrd="1" destOrd="0" presId="urn:microsoft.com/office/officeart/2005/8/layout/orgChart1"/>
    <dgm:cxn modelId="{A18F15BF-BAC1-4B29-B947-5FEBB60D1A9A}" type="presParOf" srcId="{3B099D99-A715-4605-B4A0-6219F4C39EFA}" destId="{7E0BF65D-C700-4A32-B5BF-848F5C2A27EC}" srcOrd="2" destOrd="0" presId="urn:microsoft.com/office/officeart/2005/8/layout/orgChart1"/>
    <dgm:cxn modelId="{E3328C52-CDB0-4546-8487-CC3BA8D68306}" type="presParOf" srcId="{BB3CBD5F-13B6-4654-B636-DD2D1AA10D46}" destId="{966732DC-EEB4-4B43-ABE8-9A905E3466CA}" srcOrd="4" destOrd="0" presId="urn:microsoft.com/office/officeart/2005/8/layout/orgChart1"/>
    <dgm:cxn modelId="{F8228F07-0B1A-49ED-9847-3766CAC451F1}" type="presParOf" srcId="{BB3CBD5F-13B6-4654-B636-DD2D1AA10D46}" destId="{5FCA30EA-2F35-432C-97FE-7188D87C0A0B}" srcOrd="5" destOrd="0" presId="urn:microsoft.com/office/officeart/2005/8/layout/orgChart1"/>
    <dgm:cxn modelId="{1DE17B3C-E02E-4C27-882F-7EE0632BDC9E}" type="presParOf" srcId="{5FCA30EA-2F35-432C-97FE-7188D87C0A0B}" destId="{BAFB1872-9C6F-44C2-8F55-A2A1527310E0}" srcOrd="0" destOrd="0" presId="urn:microsoft.com/office/officeart/2005/8/layout/orgChart1"/>
    <dgm:cxn modelId="{64EF4EDA-F90F-4FEA-AA54-0A3A82DD09C5}" type="presParOf" srcId="{BAFB1872-9C6F-44C2-8F55-A2A1527310E0}" destId="{2340313E-EF80-411D-8BAE-94CACC36069C}" srcOrd="0" destOrd="0" presId="urn:microsoft.com/office/officeart/2005/8/layout/orgChart1"/>
    <dgm:cxn modelId="{1951FA4D-9FF1-49E4-B74C-744A276D8A02}" type="presParOf" srcId="{BAFB1872-9C6F-44C2-8F55-A2A1527310E0}" destId="{BC9DFF82-9AD5-4209-B63B-7B4280FE88D6}" srcOrd="1" destOrd="0" presId="urn:microsoft.com/office/officeart/2005/8/layout/orgChart1"/>
    <dgm:cxn modelId="{B096766D-7D2F-49AF-99AB-42CC3A40B0D3}" type="presParOf" srcId="{5FCA30EA-2F35-432C-97FE-7188D87C0A0B}" destId="{6784F6BE-716C-48C4-A451-4FF72C0B5988}" srcOrd="1" destOrd="0" presId="urn:microsoft.com/office/officeart/2005/8/layout/orgChart1"/>
    <dgm:cxn modelId="{BB0CDC9D-8A55-4635-9926-BBCEA4CDD3BB}" type="presParOf" srcId="{5FCA30EA-2F35-432C-97FE-7188D87C0A0B}" destId="{9AF118DA-051C-4923-B333-82DFC31199F5}" srcOrd="2" destOrd="0" presId="urn:microsoft.com/office/officeart/2005/8/layout/orgChart1"/>
    <dgm:cxn modelId="{11C76A06-0C3B-4C23-9CC6-2767A067705E}" type="presParOf" srcId="{CE6BFCAB-5CB7-42E4-9E76-F8AF8CE51A01}" destId="{90FA97A5-5353-4236-BAA3-6A296C92388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2E779B-57E2-4179-8634-48D326B16C73}"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fr-FR"/>
        </a:p>
      </dgm:t>
    </dgm:pt>
    <dgm:pt modelId="{F1EECCD7-CEFB-4AB2-9339-2000E70F59DF}">
      <dgm:prSet phldrT="[Texte]" custT="1"/>
      <dgm:spPr>
        <a:ln w="76200">
          <a:solidFill>
            <a:srgbClr val="00B0F0"/>
          </a:solidFill>
        </a:ln>
      </dgm:spPr>
      <dgm:t>
        <a:bodyPr/>
        <a:lstStyle/>
        <a:p>
          <a:r>
            <a:rPr lang="fr-FR" sz="2400" b="1" i="1" dirty="0" smtClean="0">
              <a:solidFill>
                <a:schemeClr val="tx1"/>
              </a:solidFill>
            </a:rPr>
            <a:t>Dysfonctionnement des cellules endothéliales</a:t>
          </a:r>
          <a:endParaRPr lang="fr-FR" sz="2400" b="1" i="1" dirty="0">
            <a:solidFill>
              <a:schemeClr val="tx1"/>
            </a:solidFill>
          </a:endParaRPr>
        </a:p>
      </dgm:t>
    </dgm:pt>
    <dgm:pt modelId="{C247121C-88C2-482C-BD7A-BE91D9AE930F}" type="parTrans" cxnId="{3FFCD1DF-062F-48C2-84F5-A9C5D7F40EC2}">
      <dgm:prSet/>
      <dgm:spPr/>
      <dgm:t>
        <a:bodyPr/>
        <a:lstStyle/>
        <a:p>
          <a:endParaRPr lang="fr-FR"/>
        </a:p>
      </dgm:t>
    </dgm:pt>
    <dgm:pt modelId="{502F1EFA-90BE-44D4-83DB-B4541969F1E4}" type="sibTrans" cxnId="{3FFCD1DF-062F-48C2-84F5-A9C5D7F40EC2}">
      <dgm:prSet/>
      <dgm:spPr/>
      <dgm:t>
        <a:bodyPr/>
        <a:lstStyle/>
        <a:p>
          <a:endParaRPr lang="fr-FR"/>
        </a:p>
      </dgm:t>
    </dgm:pt>
    <dgm:pt modelId="{C633BEEF-7B3E-448A-A2B0-782EFA4407B4}">
      <dgm:prSet phldrT="[Texte]" custT="1"/>
      <dgm:spPr>
        <a:ln w="76200">
          <a:solidFill>
            <a:srgbClr val="7030A0"/>
          </a:solidFill>
        </a:ln>
      </dgm:spPr>
      <dgm:t>
        <a:bodyPr/>
        <a:lstStyle/>
        <a:p>
          <a:r>
            <a:rPr lang="fr-FR" sz="2000" b="1" i="1" dirty="0" smtClean="0">
              <a:solidFill>
                <a:schemeClr val="tx1"/>
              </a:solidFill>
            </a:rPr>
            <a:t>Dysfonctionnement des fibroblastes</a:t>
          </a:r>
          <a:endParaRPr lang="fr-FR" sz="2000" b="1" i="1" dirty="0">
            <a:solidFill>
              <a:schemeClr val="tx1"/>
            </a:solidFill>
          </a:endParaRPr>
        </a:p>
      </dgm:t>
    </dgm:pt>
    <dgm:pt modelId="{B9AF9ACB-1FA4-4EA2-9F6E-7CD8E7314CA9}" type="parTrans" cxnId="{ACF42971-642A-4C2D-9C75-C9ADF4D679E0}">
      <dgm:prSet/>
      <dgm:spPr/>
      <dgm:t>
        <a:bodyPr/>
        <a:lstStyle/>
        <a:p>
          <a:endParaRPr lang="fr-FR"/>
        </a:p>
      </dgm:t>
    </dgm:pt>
    <dgm:pt modelId="{C5DA712D-A3E9-42AF-A746-B93A121C9DF0}" type="sibTrans" cxnId="{ACF42971-642A-4C2D-9C75-C9ADF4D679E0}">
      <dgm:prSet/>
      <dgm:spPr/>
      <dgm:t>
        <a:bodyPr/>
        <a:lstStyle/>
        <a:p>
          <a:endParaRPr lang="fr-FR"/>
        </a:p>
      </dgm:t>
    </dgm:pt>
    <dgm:pt modelId="{EEC5F457-1CFF-41C8-B440-D1529241EA83}">
      <dgm:prSet phldrT="[Texte]" custT="1"/>
      <dgm:spPr>
        <a:ln w="76200">
          <a:solidFill>
            <a:schemeClr val="accent5">
              <a:lumMod val="40000"/>
              <a:lumOff val="60000"/>
            </a:schemeClr>
          </a:solidFill>
        </a:ln>
      </dgm:spPr>
      <dgm:t>
        <a:bodyPr/>
        <a:lstStyle/>
        <a:p>
          <a:r>
            <a:rPr lang="fr-FR" sz="2400" b="1" i="1" dirty="0" err="1" smtClean="0">
              <a:solidFill>
                <a:schemeClr val="tx1"/>
              </a:solidFill>
            </a:rPr>
            <a:t>Dysrégulation</a:t>
          </a:r>
          <a:r>
            <a:rPr lang="fr-FR" sz="2400" b="1" i="1" dirty="0" smtClean="0">
              <a:solidFill>
                <a:schemeClr val="tx1"/>
              </a:solidFill>
            </a:rPr>
            <a:t> de système immunitaire</a:t>
          </a:r>
          <a:endParaRPr lang="fr-FR" sz="2400" b="1" i="1" dirty="0">
            <a:solidFill>
              <a:schemeClr val="tx1"/>
            </a:solidFill>
          </a:endParaRPr>
        </a:p>
      </dgm:t>
    </dgm:pt>
    <dgm:pt modelId="{F134B3DF-1170-4F97-8808-9E0BF2D5C484}" type="parTrans" cxnId="{4FF36044-E473-4D7D-B350-48B4402D57EA}">
      <dgm:prSet/>
      <dgm:spPr/>
      <dgm:t>
        <a:bodyPr/>
        <a:lstStyle/>
        <a:p>
          <a:endParaRPr lang="fr-FR"/>
        </a:p>
      </dgm:t>
    </dgm:pt>
    <dgm:pt modelId="{2CD2BEAA-65E4-42E3-8862-195064A84AF6}" type="sibTrans" cxnId="{4FF36044-E473-4D7D-B350-48B4402D57EA}">
      <dgm:prSet/>
      <dgm:spPr/>
      <dgm:t>
        <a:bodyPr/>
        <a:lstStyle/>
        <a:p>
          <a:endParaRPr lang="fr-FR"/>
        </a:p>
      </dgm:t>
    </dgm:pt>
    <dgm:pt modelId="{548DDE33-4340-46E7-B693-5AC27FDBC43E}" type="pres">
      <dgm:prSet presAssocID="{332E779B-57E2-4179-8634-48D326B16C73}" presName="compositeShape" presStyleCnt="0">
        <dgm:presLayoutVars>
          <dgm:chMax val="7"/>
          <dgm:dir/>
          <dgm:resizeHandles val="exact"/>
        </dgm:presLayoutVars>
      </dgm:prSet>
      <dgm:spPr/>
      <dgm:t>
        <a:bodyPr/>
        <a:lstStyle/>
        <a:p>
          <a:endParaRPr lang="fr-FR"/>
        </a:p>
      </dgm:t>
    </dgm:pt>
    <dgm:pt modelId="{831E96D7-B4E9-4C48-A8F2-E8068270F7F7}" type="pres">
      <dgm:prSet presAssocID="{F1EECCD7-CEFB-4AB2-9339-2000E70F59DF}" presName="circ1" presStyleLbl="vennNode1" presStyleIdx="0" presStyleCnt="3" custScaleX="92836" custScaleY="82645"/>
      <dgm:spPr/>
      <dgm:t>
        <a:bodyPr/>
        <a:lstStyle/>
        <a:p>
          <a:endParaRPr lang="fr-FR"/>
        </a:p>
      </dgm:t>
    </dgm:pt>
    <dgm:pt modelId="{7557068C-FFAF-4953-9D3C-1CCCA454DFE3}" type="pres">
      <dgm:prSet presAssocID="{F1EECCD7-CEFB-4AB2-9339-2000E70F59DF}" presName="circ1Tx" presStyleLbl="revTx" presStyleIdx="0" presStyleCnt="0">
        <dgm:presLayoutVars>
          <dgm:chMax val="0"/>
          <dgm:chPref val="0"/>
          <dgm:bulletEnabled val="1"/>
        </dgm:presLayoutVars>
      </dgm:prSet>
      <dgm:spPr/>
      <dgm:t>
        <a:bodyPr/>
        <a:lstStyle/>
        <a:p>
          <a:endParaRPr lang="fr-FR"/>
        </a:p>
      </dgm:t>
    </dgm:pt>
    <dgm:pt modelId="{A9B3F68F-9FA0-4D8A-9C67-11900DF14BF6}" type="pres">
      <dgm:prSet presAssocID="{C633BEEF-7B3E-448A-A2B0-782EFA4407B4}" presName="circ2" presStyleLbl="vennNode1" presStyleIdx="1" presStyleCnt="3" custScaleX="94041" custScaleY="82645"/>
      <dgm:spPr/>
      <dgm:t>
        <a:bodyPr/>
        <a:lstStyle/>
        <a:p>
          <a:endParaRPr lang="fr-FR"/>
        </a:p>
      </dgm:t>
    </dgm:pt>
    <dgm:pt modelId="{419ED1E2-CC68-406F-9200-D8AE83FE5EF4}" type="pres">
      <dgm:prSet presAssocID="{C633BEEF-7B3E-448A-A2B0-782EFA4407B4}" presName="circ2Tx" presStyleLbl="revTx" presStyleIdx="0" presStyleCnt="0">
        <dgm:presLayoutVars>
          <dgm:chMax val="0"/>
          <dgm:chPref val="0"/>
          <dgm:bulletEnabled val="1"/>
        </dgm:presLayoutVars>
      </dgm:prSet>
      <dgm:spPr/>
      <dgm:t>
        <a:bodyPr/>
        <a:lstStyle/>
        <a:p>
          <a:endParaRPr lang="fr-FR"/>
        </a:p>
      </dgm:t>
    </dgm:pt>
    <dgm:pt modelId="{6B2E0F35-70FC-44C1-9D8A-D7F6D9271528}" type="pres">
      <dgm:prSet presAssocID="{EEC5F457-1CFF-41C8-B440-D1529241EA83}" presName="circ3" presStyleLbl="vennNode1" presStyleIdx="2" presStyleCnt="3" custScaleX="95001" custScaleY="82645" custLinFactNeighborX="-3427" custLinFactNeighborY="-2538"/>
      <dgm:spPr/>
      <dgm:t>
        <a:bodyPr/>
        <a:lstStyle/>
        <a:p>
          <a:endParaRPr lang="fr-FR"/>
        </a:p>
      </dgm:t>
    </dgm:pt>
    <dgm:pt modelId="{C41383D5-7E76-4C8F-8B05-F2758AD06B2D}" type="pres">
      <dgm:prSet presAssocID="{EEC5F457-1CFF-41C8-B440-D1529241EA83}" presName="circ3Tx" presStyleLbl="revTx" presStyleIdx="0" presStyleCnt="0">
        <dgm:presLayoutVars>
          <dgm:chMax val="0"/>
          <dgm:chPref val="0"/>
          <dgm:bulletEnabled val="1"/>
        </dgm:presLayoutVars>
      </dgm:prSet>
      <dgm:spPr/>
      <dgm:t>
        <a:bodyPr/>
        <a:lstStyle/>
        <a:p>
          <a:endParaRPr lang="fr-FR"/>
        </a:p>
      </dgm:t>
    </dgm:pt>
  </dgm:ptLst>
  <dgm:cxnLst>
    <dgm:cxn modelId="{BC4D137D-0D64-4E7E-862F-1D732C707941}" type="presOf" srcId="{C633BEEF-7B3E-448A-A2B0-782EFA4407B4}" destId="{419ED1E2-CC68-406F-9200-D8AE83FE5EF4}" srcOrd="1" destOrd="0" presId="urn:microsoft.com/office/officeart/2005/8/layout/venn1"/>
    <dgm:cxn modelId="{3FFCD1DF-062F-48C2-84F5-A9C5D7F40EC2}" srcId="{332E779B-57E2-4179-8634-48D326B16C73}" destId="{F1EECCD7-CEFB-4AB2-9339-2000E70F59DF}" srcOrd="0" destOrd="0" parTransId="{C247121C-88C2-482C-BD7A-BE91D9AE930F}" sibTransId="{502F1EFA-90BE-44D4-83DB-B4541969F1E4}"/>
    <dgm:cxn modelId="{91C460CC-7588-4E4C-8E6B-1E5D2D1D04AB}" type="presOf" srcId="{C633BEEF-7B3E-448A-A2B0-782EFA4407B4}" destId="{A9B3F68F-9FA0-4D8A-9C67-11900DF14BF6}" srcOrd="0" destOrd="0" presId="urn:microsoft.com/office/officeart/2005/8/layout/venn1"/>
    <dgm:cxn modelId="{A9A76CDD-4942-4857-B2E7-CCC9E27F8E84}" type="presOf" srcId="{F1EECCD7-CEFB-4AB2-9339-2000E70F59DF}" destId="{7557068C-FFAF-4953-9D3C-1CCCA454DFE3}" srcOrd="1" destOrd="0" presId="urn:microsoft.com/office/officeart/2005/8/layout/venn1"/>
    <dgm:cxn modelId="{6FD1BDF5-265A-49DD-A8AA-A3104F9057E5}" type="presOf" srcId="{F1EECCD7-CEFB-4AB2-9339-2000E70F59DF}" destId="{831E96D7-B4E9-4C48-A8F2-E8068270F7F7}" srcOrd="0" destOrd="0" presId="urn:microsoft.com/office/officeart/2005/8/layout/venn1"/>
    <dgm:cxn modelId="{FA1F031D-EF15-4E76-B56E-98586DCCFCB8}" type="presOf" srcId="{EEC5F457-1CFF-41C8-B440-D1529241EA83}" destId="{C41383D5-7E76-4C8F-8B05-F2758AD06B2D}" srcOrd="1" destOrd="0" presId="urn:microsoft.com/office/officeart/2005/8/layout/venn1"/>
    <dgm:cxn modelId="{54801FC3-09C5-49CC-AD12-AA84ECFECC0F}" type="presOf" srcId="{EEC5F457-1CFF-41C8-B440-D1529241EA83}" destId="{6B2E0F35-70FC-44C1-9D8A-D7F6D9271528}" srcOrd="0" destOrd="0" presId="urn:microsoft.com/office/officeart/2005/8/layout/venn1"/>
    <dgm:cxn modelId="{C18A5029-AFE3-49F7-8530-3E79DD737C07}" type="presOf" srcId="{332E779B-57E2-4179-8634-48D326B16C73}" destId="{548DDE33-4340-46E7-B693-5AC27FDBC43E}" srcOrd="0" destOrd="0" presId="urn:microsoft.com/office/officeart/2005/8/layout/venn1"/>
    <dgm:cxn modelId="{4FF36044-E473-4D7D-B350-48B4402D57EA}" srcId="{332E779B-57E2-4179-8634-48D326B16C73}" destId="{EEC5F457-1CFF-41C8-B440-D1529241EA83}" srcOrd="2" destOrd="0" parTransId="{F134B3DF-1170-4F97-8808-9E0BF2D5C484}" sibTransId="{2CD2BEAA-65E4-42E3-8862-195064A84AF6}"/>
    <dgm:cxn modelId="{ACF42971-642A-4C2D-9C75-C9ADF4D679E0}" srcId="{332E779B-57E2-4179-8634-48D326B16C73}" destId="{C633BEEF-7B3E-448A-A2B0-782EFA4407B4}" srcOrd="1" destOrd="0" parTransId="{B9AF9ACB-1FA4-4EA2-9F6E-7CD8E7314CA9}" sibTransId="{C5DA712D-A3E9-42AF-A746-B93A121C9DF0}"/>
    <dgm:cxn modelId="{349136B1-2285-4B15-8A45-387E9BC995D0}" type="presParOf" srcId="{548DDE33-4340-46E7-B693-5AC27FDBC43E}" destId="{831E96D7-B4E9-4C48-A8F2-E8068270F7F7}" srcOrd="0" destOrd="0" presId="urn:microsoft.com/office/officeart/2005/8/layout/venn1"/>
    <dgm:cxn modelId="{868C73D7-9183-4408-BD7D-AC251B6F3C48}" type="presParOf" srcId="{548DDE33-4340-46E7-B693-5AC27FDBC43E}" destId="{7557068C-FFAF-4953-9D3C-1CCCA454DFE3}" srcOrd="1" destOrd="0" presId="urn:microsoft.com/office/officeart/2005/8/layout/venn1"/>
    <dgm:cxn modelId="{E4F22118-6BE3-4F8F-AA95-A96C2F73F03A}" type="presParOf" srcId="{548DDE33-4340-46E7-B693-5AC27FDBC43E}" destId="{A9B3F68F-9FA0-4D8A-9C67-11900DF14BF6}" srcOrd="2" destOrd="0" presId="urn:microsoft.com/office/officeart/2005/8/layout/venn1"/>
    <dgm:cxn modelId="{8A91C1D7-8B9B-4439-98D4-24D8259AF8F2}" type="presParOf" srcId="{548DDE33-4340-46E7-B693-5AC27FDBC43E}" destId="{419ED1E2-CC68-406F-9200-D8AE83FE5EF4}" srcOrd="3" destOrd="0" presId="urn:microsoft.com/office/officeart/2005/8/layout/venn1"/>
    <dgm:cxn modelId="{59E26169-3126-4523-BA81-92AF652E807B}" type="presParOf" srcId="{548DDE33-4340-46E7-B693-5AC27FDBC43E}" destId="{6B2E0F35-70FC-44C1-9D8A-D7F6D9271528}" srcOrd="4" destOrd="0" presId="urn:microsoft.com/office/officeart/2005/8/layout/venn1"/>
    <dgm:cxn modelId="{AC80F5B8-D30B-480E-8E0B-F75F4AC9D574}" type="presParOf" srcId="{548DDE33-4340-46E7-B693-5AC27FDBC43E}" destId="{C41383D5-7E76-4C8F-8B05-F2758AD06B2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172900-25D0-4A65-AF4D-F4039693C889}" type="doc">
      <dgm:prSet loTypeId="urn:microsoft.com/office/officeart/2005/8/layout/cycle5" loCatId="cycle" qsTypeId="urn:microsoft.com/office/officeart/2005/8/quickstyle/simple1" qsCatId="simple" csTypeId="urn:microsoft.com/office/officeart/2005/8/colors/accent6_1" csCatId="accent6" phldr="1"/>
      <dgm:spPr/>
      <dgm:t>
        <a:bodyPr/>
        <a:lstStyle/>
        <a:p>
          <a:endParaRPr lang="fr-FR"/>
        </a:p>
      </dgm:t>
    </dgm:pt>
    <dgm:pt modelId="{08E7858F-E932-49A6-B9ED-5720AE486B14}">
      <dgm:prSet phldrT="[Texte]"/>
      <dgm:spPr/>
      <dgm:t>
        <a:bodyPr/>
        <a:lstStyle/>
        <a:p>
          <a:r>
            <a:rPr lang="fr-FR" b="1" i="1" dirty="0" smtClean="0"/>
            <a:t>Atteinte des reins </a:t>
          </a:r>
          <a:endParaRPr lang="fr-FR" b="1" i="1" dirty="0"/>
        </a:p>
      </dgm:t>
    </dgm:pt>
    <dgm:pt modelId="{B3C732DD-639B-4241-8F4B-A3261695DF86}" type="parTrans" cxnId="{1E0A7333-42B7-46C8-A144-5C42F35BFE3E}">
      <dgm:prSet/>
      <dgm:spPr/>
      <dgm:t>
        <a:bodyPr/>
        <a:lstStyle/>
        <a:p>
          <a:endParaRPr lang="fr-FR"/>
        </a:p>
      </dgm:t>
    </dgm:pt>
    <dgm:pt modelId="{83B05757-B473-44C3-96A0-20C0256A7473}" type="sibTrans" cxnId="{1E0A7333-42B7-46C8-A144-5C42F35BFE3E}">
      <dgm:prSet>
        <dgm:style>
          <a:lnRef idx="3">
            <a:schemeClr val="dk1"/>
          </a:lnRef>
          <a:fillRef idx="0">
            <a:schemeClr val="dk1"/>
          </a:fillRef>
          <a:effectRef idx="2">
            <a:schemeClr val="dk1"/>
          </a:effectRef>
          <a:fontRef idx="minor">
            <a:schemeClr val="tx1"/>
          </a:fontRef>
        </dgm:style>
      </dgm:prSet>
      <dgm:spPr/>
      <dgm:t>
        <a:bodyPr/>
        <a:lstStyle/>
        <a:p>
          <a:endParaRPr lang="fr-FR"/>
        </a:p>
      </dgm:t>
    </dgm:pt>
    <dgm:pt modelId="{98D9D2EF-A83C-40B9-B95F-90FC9D9415FE}">
      <dgm:prSet phldrT="[Texte]"/>
      <dgm:spPr/>
      <dgm:t>
        <a:bodyPr/>
        <a:lstStyle/>
        <a:p>
          <a:r>
            <a:rPr lang="fr-FR" b="1" i="1" dirty="0" smtClean="0"/>
            <a:t>Syndrome de Raynaud </a:t>
          </a:r>
          <a:endParaRPr lang="fr-FR" b="1" i="1" dirty="0"/>
        </a:p>
      </dgm:t>
    </dgm:pt>
    <dgm:pt modelId="{81E77BD0-C8FB-4F5F-B123-D20451B29293}" type="parTrans" cxnId="{308B47BC-F81F-4DD5-90B8-C663D36939A5}">
      <dgm:prSet/>
      <dgm:spPr/>
      <dgm:t>
        <a:bodyPr/>
        <a:lstStyle/>
        <a:p>
          <a:endParaRPr lang="fr-FR"/>
        </a:p>
      </dgm:t>
    </dgm:pt>
    <dgm:pt modelId="{5AAADBA7-ACA0-46FF-B6F7-AF206C6D6734}" type="sibTrans" cxnId="{308B47BC-F81F-4DD5-90B8-C663D36939A5}">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61DD08BE-783B-44DB-BF7A-1D1CECC937C4}">
      <dgm:prSet phldrT="[Texte]"/>
      <dgm:spPr/>
      <dgm:t>
        <a:bodyPr/>
        <a:lstStyle/>
        <a:p>
          <a:r>
            <a:rPr lang="fr-FR" b="1" i="1" dirty="0" smtClean="0"/>
            <a:t>Atteinte articulaire </a:t>
          </a:r>
          <a:endParaRPr lang="fr-FR" b="1" i="1" dirty="0"/>
        </a:p>
      </dgm:t>
    </dgm:pt>
    <dgm:pt modelId="{0B069861-1842-418D-A014-8F88DF7C9428}" type="parTrans" cxnId="{C4FEC0F4-7E2B-45DD-82D3-8FDAFD12C18E}">
      <dgm:prSet/>
      <dgm:spPr/>
      <dgm:t>
        <a:bodyPr/>
        <a:lstStyle/>
        <a:p>
          <a:endParaRPr lang="fr-FR"/>
        </a:p>
      </dgm:t>
    </dgm:pt>
    <dgm:pt modelId="{CB8E92B8-CA79-40CA-912E-554486F96EC6}" type="sibTrans" cxnId="{C4FEC0F4-7E2B-45DD-82D3-8FDAFD12C18E}">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19BC61A9-180D-4485-9BE2-2891E19458BF}">
      <dgm:prSet phldrT="[Texte]"/>
      <dgm:spPr/>
      <dgm:t>
        <a:bodyPr/>
        <a:lstStyle/>
        <a:p>
          <a:r>
            <a:rPr lang="fr-FR" b="1" i="1" dirty="0" smtClean="0"/>
            <a:t>Atteinte musculaire </a:t>
          </a:r>
          <a:endParaRPr lang="fr-FR" b="1" i="1" dirty="0"/>
        </a:p>
      </dgm:t>
    </dgm:pt>
    <dgm:pt modelId="{8357BCBE-EF68-414E-A3E4-0EF1A3348D33}" type="parTrans" cxnId="{10ED0703-4892-4332-8344-C1A119498D72}">
      <dgm:prSet/>
      <dgm:spPr/>
      <dgm:t>
        <a:bodyPr/>
        <a:lstStyle/>
        <a:p>
          <a:endParaRPr lang="fr-FR"/>
        </a:p>
      </dgm:t>
    </dgm:pt>
    <dgm:pt modelId="{F4811133-4F59-439A-B615-00439290D282}" type="sibTrans" cxnId="{10ED0703-4892-4332-8344-C1A119498D72}">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E77ED431-FE23-446C-9CBE-7E3B8500082B}">
      <dgm:prSet phldrT="[Texte]"/>
      <dgm:spPr/>
      <dgm:t>
        <a:bodyPr/>
        <a:lstStyle/>
        <a:p>
          <a:r>
            <a:rPr lang="fr-FR" b="1" i="1" dirty="0" smtClean="0"/>
            <a:t>Atteinte respiratoire </a:t>
          </a:r>
          <a:endParaRPr lang="fr-FR" b="1" i="1" dirty="0"/>
        </a:p>
      </dgm:t>
    </dgm:pt>
    <dgm:pt modelId="{20919461-1550-4665-8507-4FC085FEC094}" type="parTrans" cxnId="{16DCC063-8A8E-4463-9741-8044E4A6D894}">
      <dgm:prSet/>
      <dgm:spPr/>
      <dgm:t>
        <a:bodyPr/>
        <a:lstStyle/>
        <a:p>
          <a:endParaRPr lang="fr-FR"/>
        </a:p>
      </dgm:t>
    </dgm:pt>
    <dgm:pt modelId="{8F0D7603-6405-44AD-B101-7AD58632374E}" type="sibTrans" cxnId="{16DCC063-8A8E-4463-9741-8044E4A6D894}">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CBDC72F6-052A-41E7-92B3-E459C4664C9A}">
      <dgm:prSet phldrT="[Texte]"/>
      <dgm:spPr/>
      <dgm:t>
        <a:bodyPr/>
        <a:lstStyle/>
        <a:p>
          <a:r>
            <a:rPr lang="fr-FR" b="1" i="1" dirty="0" smtClean="0"/>
            <a:t>Atteinte cardiaque  </a:t>
          </a:r>
          <a:endParaRPr lang="fr-FR" b="1" i="1" dirty="0"/>
        </a:p>
      </dgm:t>
    </dgm:pt>
    <dgm:pt modelId="{F396C242-216F-4D5B-8308-83D77BAAABC6}" type="parTrans" cxnId="{DEE8E55D-7A1D-4EAD-9CA9-F8F9D3294EC3}">
      <dgm:prSet/>
      <dgm:spPr/>
      <dgm:t>
        <a:bodyPr/>
        <a:lstStyle/>
        <a:p>
          <a:endParaRPr lang="fr-FR"/>
        </a:p>
      </dgm:t>
    </dgm:pt>
    <dgm:pt modelId="{D4881482-9AD5-40A5-8425-B27725DA1DFE}" type="sibTrans" cxnId="{DEE8E55D-7A1D-4EAD-9CA9-F8F9D3294EC3}">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74EFA20A-ACA1-4416-AF12-61923E1BA943}">
      <dgm:prSet phldrT="[Texte]"/>
      <dgm:spPr/>
      <dgm:t>
        <a:bodyPr/>
        <a:lstStyle/>
        <a:p>
          <a:r>
            <a:rPr lang="fr-FR" b="1" i="1" dirty="0" smtClean="0"/>
            <a:t>Atteinte neurologique</a:t>
          </a:r>
          <a:endParaRPr lang="fr-FR" b="1" i="1" dirty="0"/>
        </a:p>
      </dgm:t>
    </dgm:pt>
    <dgm:pt modelId="{0EF5652B-9170-48F9-8587-407335728C3A}" type="parTrans" cxnId="{AF5F89C8-3824-4910-9930-2A0B5B768CAD}">
      <dgm:prSet/>
      <dgm:spPr/>
      <dgm:t>
        <a:bodyPr/>
        <a:lstStyle/>
        <a:p>
          <a:endParaRPr lang="fr-FR"/>
        </a:p>
      </dgm:t>
    </dgm:pt>
    <dgm:pt modelId="{A3E37683-3D33-488A-884B-EA86C911A075}" type="sibTrans" cxnId="{AF5F89C8-3824-4910-9930-2A0B5B768CAD}">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60697E92-A6A4-4BD6-99B2-2070C585D85E}">
      <dgm:prSet phldrT="[Texte]"/>
      <dgm:spPr/>
      <dgm:t>
        <a:bodyPr/>
        <a:lstStyle/>
        <a:p>
          <a:r>
            <a:rPr lang="fr-FR" b="1" i="1" dirty="0" smtClean="0"/>
            <a:t>autres</a:t>
          </a:r>
          <a:endParaRPr lang="fr-FR" b="1" i="1" dirty="0"/>
        </a:p>
      </dgm:t>
    </dgm:pt>
    <dgm:pt modelId="{18739C65-7179-4E02-82DF-316A82595649}" type="parTrans" cxnId="{481BF5A7-0234-45F8-AEE6-867A3CACAE30}">
      <dgm:prSet/>
      <dgm:spPr/>
      <dgm:t>
        <a:bodyPr/>
        <a:lstStyle/>
        <a:p>
          <a:endParaRPr lang="fr-FR"/>
        </a:p>
      </dgm:t>
    </dgm:pt>
    <dgm:pt modelId="{E0262BAE-3281-4858-88DC-B91747F4D5B0}" type="sibTrans" cxnId="{481BF5A7-0234-45F8-AEE6-867A3CACAE30}">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7625F12B-E451-45E2-A4D5-F73F17B090EB}" type="pres">
      <dgm:prSet presAssocID="{7F172900-25D0-4A65-AF4D-F4039693C889}" presName="cycle" presStyleCnt="0">
        <dgm:presLayoutVars>
          <dgm:dir/>
          <dgm:resizeHandles val="exact"/>
        </dgm:presLayoutVars>
      </dgm:prSet>
      <dgm:spPr/>
      <dgm:t>
        <a:bodyPr/>
        <a:lstStyle/>
        <a:p>
          <a:endParaRPr lang="fr-FR"/>
        </a:p>
      </dgm:t>
    </dgm:pt>
    <dgm:pt modelId="{5544B02F-6CEE-4804-8050-AC26E776163D}" type="pres">
      <dgm:prSet presAssocID="{98D9D2EF-A83C-40B9-B95F-90FC9D9415FE}" presName="node" presStyleLbl="node1" presStyleIdx="0" presStyleCnt="8">
        <dgm:presLayoutVars>
          <dgm:bulletEnabled val="1"/>
        </dgm:presLayoutVars>
      </dgm:prSet>
      <dgm:spPr/>
      <dgm:t>
        <a:bodyPr/>
        <a:lstStyle/>
        <a:p>
          <a:endParaRPr lang="fr-FR"/>
        </a:p>
      </dgm:t>
    </dgm:pt>
    <dgm:pt modelId="{1508B8DB-B0B2-4F05-9E2C-B81DF5B195AC}" type="pres">
      <dgm:prSet presAssocID="{98D9D2EF-A83C-40B9-B95F-90FC9D9415FE}" presName="spNode" presStyleCnt="0"/>
      <dgm:spPr/>
    </dgm:pt>
    <dgm:pt modelId="{8340E9BF-A53F-467C-AC73-089E0B1FDF5C}" type="pres">
      <dgm:prSet presAssocID="{5AAADBA7-ACA0-46FF-B6F7-AF206C6D6734}" presName="sibTrans" presStyleLbl="sibTrans1D1" presStyleIdx="0" presStyleCnt="8"/>
      <dgm:spPr/>
      <dgm:t>
        <a:bodyPr/>
        <a:lstStyle/>
        <a:p>
          <a:endParaRPr lang="fr-FR"/>
        </a:p>
      </dgm:t>
    </dgm:pt>
    <dgm:pt modelId="{B6680510-E3DA-4EA4-9E4A-649D0007E9DF}" type="pres">
      <dgm:prSet presAssocID="{61DD08BE-783B-44DB-BF7A-1D1CECC937C4}" presName="node" presStyleLbl="node1" presStyleIdx="1" presStyleCnt="8">
        <dgm:presLayoutVars>
          <dgm:bulletEnabled val="1"/>
        </dgm:presLayoutVars>
      </dgm:prSet>
      <dgm:spPr/>
      <dgm:t>
        <a:bodyPr/>
        <a:lstStyle/>
        <a:p>
          <a:endParaRPr lang="fr-FR"/>
        </a:p>
      </dgm:t>
    </dgm:pt>
    <dgm:pt modelId="{1ACB5649-742E-46C3-81C6-734AD9C0F895}" type="pres">
      <dgm:prSet presAssocID="{61DD08BE-783B-44DB-BF7A-1D1CECC937C4}" presName="spNode" presStyleCnt="0"/>
      <dgm:spPr/>
    </dgm:pt>
    <dgm:pt modelId="{CB3CD956-B8DE-40BB-B2C1-BCB60E71357C}" type="pres">
      <dgm:prSet presAssocID="{CB8E92B8-CA79-40CA-912E-554486F96EC6}" presName="sibTrans" presStyleLbl="sibTrans1D1" presStyleIdx="1" presStyleCnt="8"/>
      <dgm:spPr/>
      <dgm:t>
        <a:bodyPr/>
        <a:lstStyle/>
        <a:p>
          <a:endParaRPr lang="fr-FR"/>
        </a:p>
      </dgm:t>
    </dgm:pt>
    <dgm:pt modelId="{49992B33-E1FE-4875-BC18-41187CD01AC6}" type="pres">
      <dgm:prSet presAssocID="{19BC61A9-180D-4485-9BE2-2891E19458BF}" presName="node" presStyleLbl="node1" presStyleIdx="2" presStyleCnt="8">
        <dgm:presLayoutVars>
          <dgm:bulletEnabled val="1"/>
        </dgm:presLayoutVars>
      </dgm:prSet>
      <dgm:spPr/>
      <dgm:t>
        <a:bodyPr/>
        <a:lstStyle/>
        <a:p>
          <a:endParaRPr lang="fr-FR"/>
        </a:p>
      </dgm:t>
    </dgm:pt>
    <dgm:pt modelId="{9300FABA-5F0B-4F1E-9D2F-615C49945CF9}" type="pres">
      <dgm:prSet presAssocID="{19BC61A9-180D-4485-9BE2-2891E19458BF}" presName="spNode" presStyleCnt="0"/>
      <dgm:spPr/>
    </dgm:pt>
    <dgm:pt modelId="{A8B45D50-CC62-4E18-A782-3B9E0B8FDB72}" type="pres">
      <dgm:prSet presAssocID="{F4811133-4F59-439A-B615-00439290D282}" presName="sibTrans" presStyleLbl="sibTrans1D1" presStyleIdx="2" presStyleCnt="8"/>
      <dgm:spPr/>
      <dgm:t>
        <a:bodyPr/>
        <a:lstStyle/>
        <a:p>
          <a:endParaRPr lang="fr-FR"/>
        </a:p>
      </dgm:t>
    </dgm:pt>
    <dgm:pt modelId="{430F21E1-B6D9-4E3F-A395-ECB54B9F9675}" type="pres">
      <dgm:prSet presAssocID="{E77ED431-FE23-446C-9CBE-7E3B8500082B}" presName="node" presStyleLbl="node1" presStyleIdx="3" presStyleCnt="8">
        <dgm:presLayoutVars>
          <dgm:bulletEnabled val="1"/>
        </dgm:presLayoutVars>
      </dgm:prSet>
      <dgm:spPr/>
      <dgm:t>
        <a:bodyPr/>
        <a:lstStyle/>
        <a:p>
          <a:endParaRPr lang="fr-FR"/>
        </a:p>
      </dgm:t>
    </dgm:pt>
    <dgm:pt modelId="{21A4A048-9AF8-469B-8552-4C48A0D439F1}" type="pres">
      <dgm:prSet presAssocID="{E77ED431-FE23-446C-9CBE-7E3B8500082B}" presName="spNode" presStyleCnt="0"/>
      <dgm:spPr/>
    </dgm:pt>
    <dgm:pt modelId="{5D657AB5-992D-4328-AB4A-8B897667050A}" type="pres">
      <dgm:prSet presAssocID="{8F0D7603-6405-44AD-B101-7AD58632374E}" presName="sibTrans" presStyleLbl="sibTrans1D1" presStyleIdx="3" presStyleCnt="8"/>
      <dgm:spPr/>
      <dgm:t>
        <a:bodyPr/>
        <a:lstStyle/>
        <a:p>
          <a:endParaRPr lang="fr-FR"/>
        </a:p>
      </dgm:t>
    </dgm:pt>
    <dgm:pt modelId="{21BDF8D3-C002-48FB-BC22-4E368DF448A7}" type="pres">
      <dgm:prSet presAssocID="{CBDC72F6-052A-41E7-92B3-E459C4664C9A}" presName="node" presStyleLbl="node1" presStyleIdx="4" presStyleCnt="8">
        <dgm:presLayoutVars>
          <dgm:bulletEnabled val="1"/>
        </dgm:presLayoutVars>
      </dgm:prSet>
      <dgm:spPr/>
      <dgm:t>
        <a:bodyPr/>
        <a:lstStyle/>
        <a:p>
          <a:endParaRPr lang="fr-FR"/>
        </a:p>
      </dgm:t>
    </dgm:pt>
    <dgm:pt modelId="{1C92DA89-3BE4-4352-A7A4-A4C25CA287D1}" type="pres">
      <dgm:prSet presAssocID="{CBDC72F6-052A-41E7-92B3-E459C4664C9A}" presName="spNode" presStyleCnt="0"/>
      <dgm:spPr/>
    </dgm:pt>
    <dgm:pt modelId="{95B15A9E-9A1C-4D5C-B8BD-285E7A9FC522}" type="pres">
      <dgm:prSet presAssocID="{D4881482-9AD5-40A5-8425-B27725DA1DFE}" presName="sibTrans" presStyleLbl="sibTrans1D1" presStyleIdx="4" presStyleCnt="8"/>
      <dgm:spPr/>
      <dgm:t>
        <a:bodyPr/>
        <a:lstStyle/>
        <a:p>
          <a:endParaRPr lang="fr-FR"/>
        </a:p>
      </dgm:t>
    </dgm:pt>
    <dgm:pt modelId="{DE45A3B7-C9D7-4325-9E8B-405BB496DF61}" type="pres">
      <dgm:prSet presAssocID="{08E7858F-E932-49A6-B9ED-5720AE486B14}" presName="node" presStyleLbl="node1" presStyleIdx="5" presStyleCnt="8">
        <dgm:presLayoutVars>
          <dgm:bulletEnabled val="1"/>
        </dgm:presLayoutVars>
      </dgm:prSet>
      <dgm:spPr/>
      <dgm:t>
        <a:bodyPr/>
        <a:lstStyle/>
        <a:p>
          <a:endParaRPr lang="fr-FR"/>
        </a:p>
      </dgm:t>
    </dgm:pt>
    <dgm:pt modelId="{7517A091-18BC-4323-8F22-4E36A69E8FC1}" type="pres">
      <dgm:prSet presAssocID="{08E7858F-E932-49A6-B9ED-5720AE486B14}" presName="spNode" presStyleCnt="0"/>
      <dgm:spPr/>
    </dgm:pt>
    <dgm:pt modelId="{B5ECC893-9447-4DB1-8C78-B20F5255EAB4}" type="pres">
      <dgm:prSet presAssocID="{83B05757-B473-44C3-96A0-20C0256A7473}" presName="sibTrans" presStyleLbl="sibTrans1D1" presStyleIdx="5" presStyleCnt="8"/>
      <dgm:spPr/>
      <dgm:t>
        <a:bodyPr/>
        <a:lstStyle/>
        <a:p>
          <a:endParaRPr lang="fr-FR"/>
        </a:p>
      </dgm:t>
    </dgm:pt>
    <dgm:pt modelId="{03C540CD-360A-4400-A4A5-5BCB76A3176F}" type="pres">
      <dgm:prSet presAssocID="{74EFA20A-ACA1-4416-AF12-61923E1BA943}" presName="node" presStyleLbl="node1" presStyleIdx="6" presStyleCnt="8">
        <dgm:presLayoutVars>
          <dgm:bulletEnabled val="1"/>
        </dgm:presLayoutVars>
      </dgm:prSet>
      <dgm:spPr/>
      <dgm:t>
        <a:bodyPr/>
        <a:lstStyle/>
        <a:p>
          <a:endParaRPr lang="fr-FR"/>
        </a:p>
      </dgm:t>
    </dgm:pt>
    <dgm:pt modelId="{A4DFD812-B8D3-422C-8E82-F2899D5B10D7}" type="pres">
      <dgm:prSet presAssocID="{74EFA20A-ACA1-4416-AF12-61923E1BA943}" presName="spNode" presStyleCnt="0"/>
      <dgm:spPr/>
    </dgm:pt>
    <dgm:pt modelId="{58592A42-AF12-4027-A5DD-B67ADEDE0AA7}" type="pres">
      <dgm:prSet presAssocID="{A3E37683-3D33-488A-884B-EA86C911A075}" presName="sibTrans" presStyleLbl="sibTrans1D1" presStyleIdx="6" presStyleCnt="8"/>
      <dgm:spPr/>
      <dgm:t>
        <a:bodyPr/>
        <a:lstStyle/>
        <a:p>
          <a:endParaRPr lang="fr-FR"/>
        </a:p>
      </dgm:t>
    </dgm:pt>
    <dgm:pt modelId="{F925CF32-F622-40B4-BBEF-8F3AC5A11063}" type="pres">
      <dgm:prSet presAssocID="{60697E92-A6A4-4BD6-99B2-2070C585D85E}" presName="node" presStyleLbl="node1" presStyleIdx="7" presStyleCnt="8">
        <dgm:presLayoutVars>
          <dgm:bulletEnabled val="1"/>
        </dgm:presLayoutVars>
      </dgm:prSet>
      <dgm:spPr/>
      <dgm:t>
        <a:bodyPr/>
        <a:lstStyle/>
        <a:p>
          <a:endParaRPr lang="fr-FR"/>
        </a:p>
      </dgm:t>
    </dgm:pt>
    <dgm:pt modelId="{549DCE9C-201A-4B6B-AEB7-BEB18ABC7921}" type="pres">
      <dgm:prSet presAssocID="{60697E92-A6A4-4BD6-99B2-2070C585D85E}" presName="spNode" presStyleCnt="0"/>
      <dgm:spPr/>
    </dgm:pt>
    <dgm:pt modelId="{2579A368-3F5E-42D3-B781-8E1D56904045}" type="pres">
      <dgm:prSet presAssocID="{E0262BAE-3281-4858-88DC-B91747F4D5B0}" presName="sibTrans" presStyleLbl="sibTrans1D1" presStyleIdx="7" presStyleCnt="8"/>
      <dgm:spPr/>
      <dgm:t>
        <a:bodyPr/>
        <a:lstStyle/>
        <a:p>
          <a:endParaRPr lang="fr-FR"/>
        </a:p>
      </dgm:t>
    </dgm:pt>
  </dgm:ptLst>
  <dgm:cxnLst>
    <dgm:cxn modelId="{55285B3A-F374-46B7-A0E8-DC93422B46EF}" type="presOf" srcId="{E0262BAE-3281-4858-88DC-B91747F4D5B0}" destId="{2579A368-3F5E-42D3-B781-8E1D56904045}" srcOrd="0" destOrd="0" presId="urn:microsoft.com/office/officeart/2005/8/layout/cycle5"/>
    <dgm:cxn modelId="{974E4CF0-E3F4-43FE-AA24-12E161BFCE09}" type="presOf" srcId="{60697E92-A6A4-4BD6-99B2-2070C585D85E}" destId="{F925CF32-F622-40B4-BBEF-8F3AC5A11063}" srcOrd="0" destOrd="0" presId="urn:microsoft.com/office/officeart/2005/8/layout/cycle5"/>
    <dgm:cxn modelId="{DEE8E55D-7A1D-4EAD-9CA9-F8F9D3294EC3}" srcId="{7F172900-25D0-4A65-AF4D-F4039693C889}" destId="{CBDC72F6-052A-41E7-92B3-E459C4664C9A}" srcOrd="4" destOrd="0" parTransId="{F396C242-216F-4D5B-8308-83D77BAAABC6}" sibTransId="{D4881482-9AD5-40A5-8425-B27725DA1DFE}"/>
    <dgm:cxn modelId="{501680EF-ABDD-42A5-8FC0-98C7B85ED57A}" type="presOf" srcId="{F4811133-4F59-439A-B615-00439290D282}" destId="{A8B45D50-CC62-4E18-A782-3B9E0B8FDB72}" srcOrd="0" destOrd="0" presId="urn:microsoft.com/office/officeart/2005/8/layout/cycle5"/>
    <dgm:cxn modelId="{48A46E3D-01A7-436C-9628-281C9F592560}" type="presOf" srcId="{D4881482-9AD5-40A5-8425-B27725DA1DFE}" destId="{95B15A9E-9A1C-4D5C-B8BD-285E7A9FC522}" srcOrd="0" destOrd="0" presId="urn:microsoft.com/office/officeart/2005/8/layout/cycle5"/>
    <dgm:cxn modelId="{E2FF8F11-AE24-480D-B059-900E844008BB}" type="presOf" srcId="{5AAADBA7-ACA0-46FF-B6F7-AF206C6D6734}" destId="{8340E9BF-A53F-467C-AC73-089E0B1FDF5C}" srcOrd="0" destOrd="0" presId="urn:microsoft.com/office/officeart/2005/8/layout/cycle5"/>
    <dgm:cxn modelId="{1E0A7333-42B7-46C8-A144-5C42F35BFE3E}" srcId="{7F172900-25D0-4A65-AF4D-F4039693C889}" destId="{08E7858F-E932-49A6-B9ED-5720AE486B14}" srcOrd="5" destOrd="0" parTransId="{B3C732DD-639B-4241-8F4B-A3261695DF86}" sibTransId="{83B05757-B473-44C3-96A0-20C0256A7473}"/>
    <dgm:cxn modelId="{10ED0703-4892-4332-8344-C1A119498D72}" srcId="{7F172900-25D0-4A65-AF4D-F4039693C889}" destId="{19BC61A9-180D-4485-9BE2-2891E19458BF}" srcOrd="2" destOrd="0" parTransId="{8357BCBE-EF68-414E-A3E4-0EF1A3348D33}" sibTransId="{F4811133-4F59-439A-B615-00439290D282}"/>
    <dgm:cxn modelId="{7F9FF0FD-785C-414A-9D77-540D1FEAD274}" type="presOf" srcId="{7F172900-25D0-4A65-AF4D-F4039693C889}" destId="{7625F12B-E451-45E2-A4D5-F73F17B090EB}" srcOrd="0" destOrd="0" presId="urn:microsoft.com/office/officeart/2005/8/layout/cycle5"/>
    <dgm:cxn modelId="{214E3F00-F3A6-4304-85B0-092441986751}" type="presOf" srcId="{8F0D7603-6405-44AD-B101-7AD58632374E}" destId="{5D657AB5-992D-4328-AB4A-8B897667050A}" srcOrd="0" destOrd="0" presId="urn:microsoft.com/office/officeart/2005/8/layout/cycle5"/>
    <dgm:cxn modelId="{8AC7A137-FBD0-4AA9-AA7F-C082D35543F9}" type="presOf" srcId="{83B05757-B473-44C3-96A0-20C0256A7473}" destId="{B5ECC893-9447-4DB1-8C78-B20F5255EAB4}" srcOrd="0" destOrd="0" presId="urn:microsoft.com/office/officeart/2005/8/layout/cycle5"/>
    <dgm:cxn modelId="{81E3CCD0-F1AB-402B-BE49-639F73388810}" type="presOf" srcId="{74EFA20A-ACA1-4416-AF12-61923E1BA943}" destId="{03C540CD-360A-4400-A4A5-5BCB76A3176F}" srcOrd="0" destOrd="0" presId="urn:microsoft.com/office/officeart/2005/8/layout/cycle5"/>
    <dgm:cxn modelId="{C4FEC0F4-7E2B-45DD-82D3-8FDAFD12C18E}" srcId="{7F172900-25D0-4A65-AF4D-F4039693C889}" destId="{61DD08BE-783B-44DB-BF7A-1D1CECC937C4}" srcOrd="1" destOrd="0" parTransId="{0B069861-1842-418D-A014-8F88DF7C9428}" sibTransId="{CB8E92B8-CA79-40CA-912E-554486F96EC6}"/>
    <dgm:cxn modelId="{5598593A-4EDB-4BEA-A37E-C341161A536C}" type="presOf" srcId="{61DD08BE-783B-44DB-BF7A-1D1CECC937C4}" destId="{B6680510-E3DA-4EA4-9E4A-649D0007E9DF}" srcOrd="0" destOrd="0" presId="urn:microsoft.com/office/officeart/2005/8/layout/cycle5"/>
    <dgm:cxn modelId="{59DA281F-B924-42AB-BB66-FAEA2F34DA23}" type="presOf" srcId="{A3E37683-3D33-488A-884B-EA86C911A075}" destId="{58592A42-AF12-4027-A5DD-B67ADEDE0AA7}" srcOrd="0" destOrd="0" presId="urn:microsoft.com/office/officeart/2005/8/layout/cycle5"/>
    <dgm:cxn modelId="{481BF5A7-0234-45F8-AEE6-867A3CACAE30}" srcId="{7F172900-25D0-4A65-AF4D-F4039693C889}" destId="{60697E92-A6A4-4BD6-99B2-2070C585D85E}" srcOrd="7" destOrd="0" parTransId="{18739C65-7179-4E02-82DF-316A82595649}" sibTransId="{E0262BAE-3281-4858-88DC-B91747F4D5B0}"/>
    <dgm:cxn modelId="{E7B24109-07EF-48AF-8683-DC44214BE38F}" type="presOf" srcId="{CBDC72F6-052A-41E7-92B3-E459C4664C9A}" destId="{21BDF8D3-C002-48FB-BC22-4E368DF448A7}" srcOrd="0" destOrd="0" presId="urn:microsoft.com/office/officeart/2005/8/layout/cycle5"/>
    <dgm:cxn modelId="{308B47BC-F81F-4DD5-90B8-C663D36939A5}" srcId="{7F172900-25D0-4A65-AF4D-F4039693C889}" destId="{98D9D2EF-A83C-40B9-B95F-90FC9D9415FE}" srcOrd="0" destOrd="0" parTransId="{81E77BD0-C8FB-4F5F-B123-D20451B29293}" sibTransId="{5AAADBA7-ACA0-46FF-B6F7-AF206C6D6734}"/>
    <dgm:cxn modelId="{7067607E-494A-4D38-B29A-676356228C9F}" type="presOf" srcId="{E77ED431-FE23-446C-9CBE-7E3B8500082B}" destId="{430F21E1-B6D9-4E3F-A395-ECB54B9F9675}" srcOrd="0" destOrd="0" presId="urn:microsoft.com/office/officeart/2005/8/layout/cycle5"/>
    <dgm:cxn modelId="{51A6E65B-E03B-4BE0-B68F-B1D72C0BEFB1}" type="presOf" srcId="{19BC61A9-180D-4485-9BE2-2891E19458BF}" destId="{49992B33-E1FE-4875-BC18-41187CD01AC6}" srcOrd="0" destOrd="0" presId="urn:microsoft.com/office/officeart/2005/8/layout/cycle5"/>
    <dgm:cxn modelId="{AF5F89C8-3824-4910-9930-2A0B5B768CAD}" srcId="{7F172900-25D0-4A65-AF4D-F4039693C889}" destId="{74EFA20A-ACA1-4416-AF12-61923E1BA943}" srcOrd="6" destOrd="0" parTransId="{0EF5652B-9170-48F9-8587-407335728C3A}" sibTransId="{A3E37683-3D33-488A-884B-EA86C911A075}"/>
    <dgm:cxn modelId="{3904EAF5-3D8A-4D11-969F-141697D3FF90}" type="presOf" srcId="{98D9D2EF-A83C-40B9-B95F-90FC9D9415FE}" destId="{5544B02F-6CEE-4804-8050-AC26E776163D}" srcOrd="0" destOrd="0" presId="urn:microsoft.com/office/officeart/2005/8/layout/cycle5"/>
    <dgm:cxn modelId="{0E7F87A6-9C76-478E-AC11-733B5A8B4DE7}" type="presOf" srcId="{CB8E92B8-CA79-40CA-912E-554486F96EC6}" destId="{CB3CD956-B8DE-40BB-B2C1-BCB60E71357C}" srcOrd="0" destOrd="0" presId="urn:microsoft.com/office/officeart/2005/8/layout/cycle5"/>
    <dgm:cxn modelId="{16DCC063-8A8E-4463-9741-8044E4A6D894}" srcId="{7F172900-25D0-4A65-AF4D-F4039693C889}" destId="{E77ED431-FE23-446C-9CBE-7E3B8500082B}" srcOrd="3" destOrd="0" parTransId="{20919461-1550-4665-8507-4FC085FEC094}" sibTransId="{8F0D7603-6405-44AD-B101-7AD58632374E}"/>
    <dgm:cxn modelId="{D21E16C9-AB01-4470-9FEE-CFDDA64F24D3}" type="presOf" srcId="{08E7858F-E932-49A6-B9ED-5720AE486B14}" destId="{DE45A3B7-C9D7-4325-9E8B-405BB496DF61}" srcOrd="0" destOrd="0" presId="urn:microsoft.com/office/officeart/2005/8/layout/cycle5"/>
    <dgm:cxn modelId="{B6CADE5D-6AF3-4D19-8A01-8FDF4C84AE04}" type="presParOf" srcId="{7625F12B-E451-45E2-A4D5-F73F17B090EB}" destId="{5544B02F-6CEE-4804-8050-AC26E776163D}" srcOrd="0" destOrd="0" presId="urn:microsoft.com/office/officeart/2005/8/layout/cycle5"/>
    <dgm:cxn modelId="{439FBAD2-6128-470F-8303-BA74DDF993F5}" type="presParOf" srcId="{7625F12B-E451-45E2-A4D5-F73F17B090EB}" destId="{1508B8DB-B0B2-4F05-9E2C-B81DF5B195AC}" srcOrd="1" destOrd="0" presId="urn:microsoft.com/office/officeart/2005/8/layout/cycle5"/>
    <dgm:cxn modelId="{F0E36212-B8D0-41EB-96CA-DCCFDC3BF46A}" type="presParOf" srcId="{7625F12B-E451-45E2-A4D5-F73F17B090EB}" destId="{8340E9BF-A53F-467C-AC73-089E0B1FDF5C}" srcOrd="2" destOrd="0" presId="urn:microsoft.com/office/officeart/2005/8/layout/cycle5"/>
    <dgm:cxn modelId="{068AB432-48F2-4911-B82D-95A09F8FE6A2}" type="presParOf" srcId="{7625F12B-E451-45E2-A4D5-F73F17B090EB}" destId="{B6680510-E3DA-4EA4-9E4A-649D0007E9DF}" srcOrd="3" destOrd="0" presId="urn:microsoft.com/office/officeart/2005/8/layout/cycle5"/>
    <dgm:cxn modelId="{419AE6A0-EC02-4CCD-B327-A72F4BFF9497}" type="presParOf" srcId="{7625F12B-E451-45E2-A4D5-F73F17B090EB}" destId="{1ACB5649-742E-46C3-81C6-734AD9C0F895}" srcOrd="4" destOrd="0" presId="urn:microsoft.com/office/officeart/2005/8/layout/cycle5"/>
    <dgm:cxn modelId="{02E9E9C1-2A77-49C7-BC57-5BD548F81FBF}" type="presParOf" srcId="{7625F12B-E451-45E2-A4D5-F73F17B090EB}" destId="{CB3CD956-B8DE-40BB-B2C1-BCB60E71357C}" srcOrd="5" destOrd="0" presId="urn:microsoft.com/office/officeart/2005/8/layout/cycle5"/>
    <dgm:cxn modelId="{589375C7-2185-4F1D-85F8-57DA2981CAE0}" type="presParOf" srcId="{7625F12B-E451-45E2-A4D5-F73F17B090EB}" destId="{49992B33-E1FE-4875-BC18-41187CD01AC6}" srcOrd="6" destOrd="0" presId="urn:microsoft.com/office/officeart/2005/8/layout/cycle5"/>
    <dgm:cxn modelId="{8800809E-50B6-4C9F-993A-4DF25211CAE1}" type="presParOf" srcId="{7625F12B-E451-45E2-A4D5-F73F17B090EB}" destId="{9300FABA-5F0B-4F1E-9D2F-615C49945CF9}" srcOrd="7" destOrd="0" presId="urn:microsoft.com/office/officeart/2005/8/layout/cycle5"/>
    <dgm:cxn modelId="{56AF63D9-D07B-4A7B-AF72-6C064307764A}" type="presParOf" srcId="{7625F12B-E451-45E2-A4D5-F73F17B090EB}" destId="{A8B45D50-CC62-4E18-A782-3B9E0B8FDB72}" srcOrd="8" destOrd="0" presId="urn:microsoft.com/office/officeart/2005/8/layout/cycle5"/>
    <dgm:cxn modelId="{40361126-4DB0-4A44-994F-0AC1DC9DF737}" type="presParOf" srcId="{7625F12B-E451-45E2-A4D5-F73F17B090EB}" destId="{430F21E1-B6D9-4E3F-A395-ECB54B9F9675}" srcOrd="9" destOrd="0" presId="urn:microsoft.com/office/officeart/2005/8/layout/cycle5"/>
    <dgm:cxn modelId="{6468E921-D453-461D-8A31-5CA87B959EA0}" type="presParOf" srcId="{7625F12B-E451-45E2-A4D5-F73F17B090EB}" destId="{21A4A048-9AF8-469B-8552-4C48A0D439F1}" srcOrd="10" destOrd="0" presId="urn:microsoft.com/office/officeart/2005/8/layout/cycle5"/>
    <dgm:cxn modelId="{0C80EAF2-433F-444C-827D-5AED5819177D}" type="presParOf" srcId="{7625F12B-E451-45E2-A4D5-F73F17B090EB}" destId="{5D657AB5-992D-4328-AB4A-8B897667050A}" srcOrd="11" destOrd="0" presId="urn:microsoft.com/office/officeart/2005/8/layout/cycle5"/>
    <dgm:cxn modelId="{A062A4A2-0143-4125-8EC2-A5D7B5694C88}" type="presParOf" srcId="{7625F12B-E451-45E2-A4D5-F73F17B090EB}" destId="{21BDF8D3-C002-48FB-BC22-4E368DF448A7}" srcOrd="12" destOrd="0" presId="urn:microsoft.com/office/officeart/2005/8/layout/cycle5"/>
    <dgm:cxn modelId="{9832AE08-21B7-42CC-93DE-BFF063139385}" type="presParOf" srcId="{7625F12B-E451-45E2-A4D5-F73F17B090EB}" destId="{1C92DA89-3BE4-4352-A7A4-A4C25CA287D1}" srcOrd="13" destOrd="0" presId="urn:microsoft.com/office/officeart/2005/8/layout/cycle5"/>
    <dgm:cxn modelId="{9E06854D-F506-4FB0-B770-ACE73B7A6323}" type="presParOf" srcId="{7625F12B-E451-45E2-A4D5-F73F17B090EB}" destId="{95B15A9E-9A1C-4D5C-B8BD-285E7A9FC522}" srcOrd="14" destOrd="0" presId="urn:microsoft.com/office/officeart/2005/8/layout/cycle5"/>
    <dgm:cxn modelId="{BC540257-167F-4DAD-B3BE-1335E2C7C4A4}" type="presParOf" srcId="{7625F12B-E451-45E2-A4D5-F73F17B090EB}" destId="{DE45A3B7-C9D7-4325-9E8B-405BB496DF61}" srcOrd="15" destOrd="0" presId="urn:microsoft.com/office/officeart/2005/8/layout/cycle5"/>
    <dgm:cxn modelId="{4848C023-8D0A-4786-9CD9-80722F77D3C8}" type="presParOf" srcId="{7625F12B-E451-45E2-A4D5-F73F17B090EB}" destId="{7517A091-18BC-4323-8F22-4E36A69E8FC1}" srcOrd="16" destOrd="0" presId="urn:microsoft.com/office/officeart/2005/8/layout/cycle5"/>
    <dgm:cxn modelId="{C3F48BB8-3BC8-4EB4-84D9-BA602FB1CB9E}" type="presParOf" srcId="{7625F12B-E451-45E2-A4D5-F73F17B090EB}" destId="{B5ECC893-9447-4DB1-8C78-B20F5255EAB4}" srcOrd="17" destOrd="0" presId="urn:microsoft.com/office/officeart/2005/8/layout/cycle5"/>
    <dgm:cxn modelId="{BBF69471-5E6F-4914-BAA7-77BA2BE4C8D9}" type="presParOf" srcId="{7625F12B-E451-45E2-A4D5-F73F17B090EB}" destId="{03C540CD-360A-4400-A4A5-5BCB76A3176F}" srcOrd="18" destOrd="0" presId="urn:microsoft.com/office/officeart/2005/8/layout/cycle5"/>
    <dgm:cxn modelId="{89B72E2F-1693-4A9D-A116-95EE14EBB64B}" type="presParOf" srcId="{7625F12B-E451-45E2-A4D5-F73F17B090EB}" destId="{A4DFD812-B8D3-422C-8E82-F2899D5B10D7}" srcOrd="19" destOrd="0" presId="urn:microsoft.com/office/officeart/2005/8/layout/cycle5"/>
    <dgm:cxn modelId="{2952F08F-5085-42FF-8B43-E9F80A9F7D65}" type="presParOf" srcId="{7625F12B-E451-45E2-A4D5-F73F17B090EB}" destId="{58592A42-AF12-4027-A5DD-B67ADEDE0AA7}" srcOrd="20" destOrd="0" presId="urn:microsoft.com/office/officeart/2005/8/layout/cycle5"/>
    <dgm:cxn modelId="{E7E08871-71B6-4A5B-B174-2793A1AAD9DB}" type="presParOf" srcId="{7625F12B-E451-45E2-A4D5-F73F17B090EB}" destId="{F925CF32-F622-40B4-BBEF-8F3AC5A11063}" srcOrd="21" destOrd="0" presId="urn:microsoft.com/office/officeart/2005/8/layout/cycle5"/>
    <dgm:cxn modelId="{6CEA1F01-328B-4CA7-B8AE-0331A4260E19}" type="presParOf" srcId="{7625F12B-E451-45E2-A4D5-F73F17B090EB}" destId="{549DCE9C-201A-4B6B-AEB7-BEB18ABC7921}" srcOrd="22" destOrd="0" presId="urn:microsoft.com/office/officeart/2005/8/layout/cycle5"/>
    <dgm:cxn modelId="{4984EC1B-C88B-45A9-B180-9C54E660E842}" type="presParOf" srcId="{7625F12B-E451-45E2-A4D5-F73F17B090EB}" destId="{2579A368-3F5E-42D3-B781-8E1D56904045}"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502C1-69A0-4D7B-8FC4-5C64DB61DB63}">
      <dsp:nvSpPr>
        <dsp:cNvPr id="0" name=""/>
        <dsp:cNvSpPr/>
      </dsp:nvSpPr>
      <dsp:spPr>
        <a:xfrm rot="2617731">
          <a:off x="3598875" y="3666747"/>
          <a:ext cx="489433" cy="43593"/>
        </a:xfrm>
        <a:custGeom>
          <a:avLst/>
          <a:gdLst/>
          <a:ahLst/>
          <a:cxnLst/>
          <a:rect l="0" t="0" r="0" b="0"/>
          <a:pathLst>
            <a:path>
              <a:moveTo>
                <a:pt x="0" y="21796"/>
              </a:moveTo>
              <a:lnTo>
                <a:pt x="489433" y="2179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FF3D5-6063-4B51-9817-F7546492B08E}">
      <dsp:nvSpPr>
        <dsp:cNvPr id="0" name=""/>
        <dsp:cNvSpPr/>
      </dsp:nvSpPr>
      <dsp:spPr>
        <a:xfrm>
          <a:off x="3666459" y="2631046"/>
          <a:ext cx="582308" cy="43593"/>
        </a:xfrm>
        <a:custGeom>
          <a:avLst/>
          <a:gdLst/>
          <a:ahLst/>
          <a:cxnLst/>
          <a:rect l="0" t="0" r="0" b="0"/>
          <a:pathLst>
            <a:path>
              <a:moveTo>
                <a:pt x="0" y="21796"/>
              </a:moveTo>
              <a:lnTo>
                <a:pt x="582308" y="2179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BA92F-EF6A-4968-85BF-B3B83331D17A}">
      <dsp:nvSpPr>
        <dsp:cNvPr id="0" name=""/>
        <dsp:cNvSpPr/>
      </dsp:nvSpPr>
      <dsp:spPr>
        <a:xfrm rot="19002241">
          <a:off x="3583750" y="1565832"/>
          <a:ext cx="607760" cy="43593"/>
        </a:xfrm>
        <a:custGeom>
          <a:avLst/>
          <a:gdLst/>
          <a:ahLst/>
          <a:cxnLst/>
          <a:rect l="0" t="0" r="0" b="0"/>
          <a:pathLst>
            <a:path>
              <a:moveTo>
                <a:pt x="0" y="21796"/>
              </a:moveTo>
              <a:lnTo>
                <a:pt x="607760" y="2179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2C5B7-F973-434E-B7F8-B8D5518D2E19}">
      <dsp:nvSpPr>
        <dsp:cNvPr id="0" name=""/>
        <dsp:cNvSpPr/>
      </dsp:nvSpPr>
      <dsp:spPr>
        <a:xfrm>
          <a:off x="1781059" y="1676807"/>
          <a:ext cx="1952070" cy="1952070"/>
        </a:xfrm>
        <a:prstGeom prst="flowChartConnector">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507764-0597-4295-A810-EB7A3CD151CC}">
      <dsp:nvSpPr>
        <dsp:cNvPr id="0" name=""/>
        <dsp:cNvSpPr/>
      </dsp:nvSpPr>
      <dsp:spPr>
        <a:xfrm>
          <a:off x="3852096" y="-210679"/>
          <a:ext cx="1886284" cy="1886284"/>
        </a:xfrm>
        <a:prstGeom prst="ellipse">
          <a:avLst/>
        </a:prstGeom>
        <a:solidFill>
          <a:schemeClr val="accent6">
            <a:lumMod val="20000"/>
            <a:lumOff val="80000"/>
          </a:schemeClr>
        </a:solidFill>
        <a:ln>
          <a:noFill/>
        </a:ln>
        <a:effectLst>
          <a:glow rad="228600">
            <a:schemeClr val="accent2">
              <a:satMod val="175000"/>
              <a:alpha val="40000"/>
            </a:schemeClr>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1" kern="1200" dirty="0" smtClean="0">
              <a:solidFill>
                <a:schemeClr val="tx1"/>
              </a:solidFill>
            </a:rPr>
            <a:t>Signes généraux  90%</a:t>
          </a:r>
          <a:endParaRPr lang="fr-FR" sz="1800" b="1" i="1" kern="1200" dirty="0">
            <a:solidFill>
              <a:schemeClr val="tx1"/>
            </a:solidFill>
          </a:endParaRPr>
        </a:p>
      </dsp:txBody>
      <dsp:txXfrm>
        <a:off x="4128336" y="65561"/>
        <a:ext cx="1333804" cy="1333804"/>
      </dsp:txXfrm>
    </dsp:sp>
    <dsp:sp modelId="{6D2CF7EA-13ED-4B33-B99C-7C0011A2A1CE}">
      <dsp:nvSpPr>
        <dsp:cNvPr id="0" name=""/>
        <dsp:cNvSpPr/>
      </dsp:nvSpPr>
      <dsp:spPr>
        <a:xfrm>
          <a:off x="4248768" y="1615386"/>
          <a:ext cx="2074912" cy="2074912"/>
        </a:xfrm>
        <a:prstGeom prst="ellipse">
          <a:avLst/>
        </a:prstGeom>
        <a:solidFill>
          <a:schemeClr val="accent6">
            <a:lumMod val="40000"/>
            <a:lumOff val="60000"/>
          </a:schemeClr>
        </a:solidFill>
        <a:ln>
          <a:noFill/>
        </a:ln>
        <a:effectLst>
          <a:glow rad="228600">
            <a:schemeClr val="accent6">
              <a:satMod val="175000"/>
              <a:alpha val="40000"/>
            </a:schemeClr>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1" kern="1200" dirty="0" smtClean="0">
              <a:solidFill>
                <a:schemeClr val="tx1"/>
              </a:solidFill>
            </a:rPr>
            <a:t>Manifestations articulaires</a:t>
          </a:r>
        </a:p>
        <a:p>
          <a:pPr lvl="0" algn="ctr" defTabSz="800100">
            <a:lnSpc>
              <a:spcPct val="90000"/>
            </a:lnSpc>
            <a:spcBef>
              <a:spcPct val="0"/>
            </a:spcBef>
            <a:spcAft>
              <a:spcPct val="35000"/>
            </a:spcAft>
          </a:pPr>
          <a:r>
            <a:rPr lang="fr-FR" sz="1800" b="1" i="1" kern="1200" dirty="0" smtClean="0">
              <a:solidFill>
                <a:schemeClr val="tx1"/>
              </a:solidFill>
            </a:rPr>
            <a:t>90 %</a:t>
          </a:r>
          <a:endParaRPr lang="fr-FR" sz="1800" b="1" i="1" kern="1200" dirty="0">
            <a:solidFill>
              <a:schemeClr val="tx1"/>
            </a:solidFill>
          </a:endParaRPr>
        </a:p>
      </dsp:txBody>
      <dsp:txXfrm>
        <a:off x="4552632" y="1919250"/>
        <a:ext cx="1467184" cy="1467184"/>
      </dsp:txXfrm>
    </dsp:sp>
    <dsp:sp modelId="{721C7EBA-8CFC-4CA9-9864-C38A86C51CDC}">
      <dsp:nvSpPr>
        <dsp:cNvPr id="0" name=""/>
        <dsp:cNvSpPr/>
      </dsp:nvSpPr>
      <dsp:spPr>
        <a:xfrm>
          <a:off x="3734204" y="3535766"/>
          <a:ext cx="2074912" cy="2074912"/>
        </a:xfrm>
        <a:prstGeom prst="ellips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glow rad="101600">
            <a:srgbClr val="FFC000">
              <a:alpha val="60000"/>
            </a:srgbClr>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1" kern="1200" dirty="0" smtClean="0">
              <a:solidFill>
                <a:schemeClr val="tx1"/>
              </a:solidFill>
            </a:rPr>
            <a:t>Manifestations cutanés 80%</a:t>
          </a:r>
          <a:endParaRPr lang="fr-FR" sz="1800" b="1" i="1" kern="1200" dirty="0">
            <a:solidFill>
              <a:schemeClr val="tx1"/>
            </a:solidFill>
          </a:endParaRPr>
        </a:p>
      </dsp:txBody>
      <dsp:txXfrm>
        <a:off x="4038068" y="3839630"/>
        <a:ext cx="1467184" cy="1467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71D-EC4F-492A-BE70-686086867CF2}">
      <dsp:nvSpPr>
        <dsp:cNvPr id="0" name=""/>
        <dsp:cNvSpPr/>
      </dsp:nvSpPr>
      <dsp:spPr>
        <a:xfrm>
          <a:off x="3788805" y="1088"/>
          <a:ext cx="146189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mn-lt"/>
            </a:rPr>
            <a:t>les manifestations rénales 50% </a:t>
          </a:r>
          <a:endParaRPr lang="fr-FR" sz="1400" b="1" i="1" kern="1200" dirty="0">
            <a:solidFill>
              <a:schemeClr val="tx1"/>
            </a:solidFill>
          </a:endParaRPr>
        </a:p>
      </dsp:txBody>
      <dsp:txXfrm>
        <a:off x="3835191" y="47474"/>
        <a:ext cx="1369120" cy="857458"/>
      </dsp:txXfrm>
    </dsp:sp>
    <dsp:sp modelId="{C86C4BA3-7332-49FB-853D-5244A859E898}">
      <dsp:nvSpPr>
        <dsp:cNvPr id="0" name=""/>
        <dsp:cNvSpPr/>
      </dsp:nvSpPr>
      <dsp:spPr>
        <a:xfrm>
          <a:off x="2391162" y="511924"/>
          <a:ext cx="4483593" cy="4483593"/>
        </a:xfrm>
        <a:custGeom>
          <a:avLst/>
          <a:gdLst/>
          <a:ahLst/>
          <a:cxnLst/>
          <a:rect l="0" t="0" r="0" b="0"/>
          <a:pathLst>
            <a:path>
              <a:moveTo>
                <a:pt x="2869505" y="89673"/>
              </a:moveTo>
              <a:arcTo wR="2241796" hR="2241796" stAng="17175622" swAng="1574275"/>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4D00F174-380F-425D-99CC-C8B887E3097E}">
      <dsp:nvSpPr>
        <dsp:cNvPr id="0" name=""/>
        <dsp:cNvSpPr/>
      </dsp:nvSpPr>
      <dsp:spPr>
        <a:xfrm>
          <a:off x="5750347" y="1107878"/>
          <a:ext cx="152807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solidFill>
                <a:schemeClr val="tx1"/>
              </a:solidFill>
              <a:latin typeface="+mn-lt"/>
            </a:rPr>
            <a:t>Manifestations neuropsychologiques</a:t>
          </a:r>
        </a:p>
        <a:p>
          <a:pPr lvl="0" algn="ctr" defTabSz="533400">
            <a:lnSpc>
              <a:spcPct val="90000"/>
            </a:lnSpc>
            <a:spcBef>
              <a:spcPct val="0"/>
            </a:spcBef>
            <a:spcAft>
              <a:spcPct val="35000"/>
            </a:spcAft>
          </a:pPr>
          <a:r>
            <a:rPr lang="fr-FR" sz="1200" b="1" i="1" kern="1200" dirty="0" smtClean="0">
              <a:solidFill>
                <a:schemeClr val="tx1"/>
              </a:solidFill>
              <a:latin typeface="+mn-lt"/>
            </a:rPr>
            <a:t>50 %</a:t>
          </a:r>
          <a:endParaRPr lang="fr-FR" sz="1200" b="1" i="1" kern="1200" dirty="0">
            <a:solidFill>
              <a:schemeClr val="tx1"/>
            </a:solidFill>
          </a:endParaRPr>
        </a:p>
      </dsp:txBody>
      <dsp:txXfrm>
        <a:off x="5796733" y="1154264"/>
        <a:ext cx="1435300" cy="857458"/>
      </dsp:txXfrm>
    </dsp:sp>
    <dsp:sp modelId="{BCB7569F-6B02-4E5B-A97C-916DD72A24BF}">
      <dsp:nvSpPr>
        <dsp:cNvPr id="0" name=""/>
        <dsp:cNvSpPr/>
      </dsp:nvSpPr>
      <dsp:spPr>
        <a:xfrm>
          <a:off x="2307524" y="385020"/>
          <a:ext cx="4483593" cy="4483593"/>
        </a:xfrm>
        <a:custGeom>
          <a:avLst/>
          <a:gdLst/>
          <a:ahLst/>
          <a:cxnLst/>
          <a:rect l="0" t="0" r="0" b="0"/>
          <a:pathLst>
            <a:path>
              <a:moveTo>
                <a:pt x="4413535" y="1685737"/>
              </a:moveTo>
              <a:arcTo wR="2241796" hR="2241796" stAng="20738300" swAng="1993198"/>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7F45B2F-DDE1-4A58-8F95-45A5B4F07978}">
      <dsp:nvSpPr>
        <dsp:cNvPr id="0" name=""/>
        <dsp:cNvSpPr/>
      </dsp:nvSpPr>
      <dsp:spPr>
        <a:xfrm>
          <a:off x="5730258" y="3363783"/>
          <a:ext cx="146189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mn-lt"/>
            </a:rPr>
            <a:t>Manifestations cardio-vasculaires</a:t>
          </a:r>
        </a:p>
        <a:p>
          <a:pPr lvl="0" algn="ctr" defTabSz="622300">
            <a:lnSpc>
              <a:spcPct val="90000"/>
            </a:lnSpc>
            <a:spcBef>
              <a:spcPct val="0"/>
            </a:spcBef>
            <a:spcAft>
              <a:spcPct val="35000"/>
            </a:spcAft>
          </a:pPr>
          <a:r>
            <a:rPr lang="fr-FR" sz="1400" b="1" i="1" kern="1200" dirty="0" smtClean="0">
              <a:solidFill>
                <a:schemeClr val="tx1"/>
              </a:solidFill>
              <a:latin typeface="+mn-lt"/>
            </a:rPr>
            <a:t> 30 % </a:t>
          </a:r>
          <a:endParaRPr lang="fr-FR" sz="1400" b="1" i="1" kern="1200" dirty="0">
            <a:solidFill>
              <a:schemeClr val="tx1"/>
            </a:solidFill>
          </a:endParaRPr>
        </a:p>
      </dsp:txBody>
      <dsp:txXfrm>
        <a:off x="5776644" y="3410169"/>
        <a:ext cx="1369120" cy="857458"/>
      </dsp:txXfrm>
    </dsp:sp>
    <dsp:sp modelId="{E8FA1348-04EC-40A7-B81A-04E13023B312}">
      <dsp:nvSpPr>
        <dsp:cNvPr id="0" name=""/>
        <dsp:cNvSpPr/>
      </dsp:nvSpPr>
      <dsp:spPr>
        <a:xfrm>
          <a:off x="2277955" y="476203"/>
          <a:ext cx="4483593" cy="4483593"/>
        </a:xfrm>
        <a:custGeom>
          <a:avLst/>
          <a:gdLst/>
          <a:ahLst/>
          <a:cxnLst/>
          <a:rect l="0" t="0" r="0" b="0"/>
          <a:pathLst>
            <a:path>
              <a:moveTo>
                <a:pt x="3809006" y="3844764"/>
              </a:moveTo>
              <a:arcTo wR="2241796" hR="2241796" stAng="2738774" swAng="1504241"/>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DC13411-5229-4532-99D0-3F07F7AA90E9}">
      <dsp:nvSpPr>
        <dsp:cNvPr id="0" name=""/>
        <dsp:cNvSpPr/>
      </dsp:nvSpPr>
      <dsp:spPr>
        <a:xfrm>
          <a:off x="3788805" y="4484681"/>
          <a:ext cx="146189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mn-lt"/>
            </a:rPr>
            <a:t>Manifestations pleuro-pulmonaires</a:t>
          </a:r>
        </a:p>
        <a:p>
          <a:pPr lvl="0" algn="ctr" defTabSz="622300">
            <a:lnSpc>
              <a:spcPct val="90000"/>
            </a:lnSpc>
            <a:spcBef>
              <a:spcPct val="0"/>
            </a:spcBef>
            <a:spcAft>
              <a:spcPct val="35000"/>
            </a:spcAft>
          </a:pPr>
          <a:r>
            <a:rPr lang="fr-FR" sz="1400" b="1" i="1" kern="1200" dirty="0" smtClean="0">
              <a:solidFill>
                <a:schemeClr val="tx1"/>
              </a:solidFill>
              <a:latin typeface="+mn-lt"/>
            </a:rPr>
            <a:t>25 à 50 % </a:t>
          </a:r>
          <a:r>
            <a:rPr lang="fr-FR" sz="1200" b="1" i="1" kern="1200" dirty="0" smtClean="0">
              <a:solidFill>
                <a:schemeClr val="bg1"/>
              </a:solidFill>
              <a:latin typeface="+mn-lt"/>
            </a:rPr>
            <a:t>:</a:t>
          </a:r>
          <a:endParaRPr lang="fr-FR" sz="1200" b="1" i="1" kern="1200" dirty="0">
            <a:solidFill>
              <a:schemeClr val="bg1"/>
            </a:solidFill>
          </a:endParaRPr>
        </a:p>
      </dsp:txBody>
      <dsp:txXfrm>
        <a:off x="3835191" y="4531067"/>
        <a:ext cx="1369120" cy="857458"/>
      </dsp:txXfrm>
    </dsp:sp>
    <dsp:sp modelId="{AB206005-C8D4-4F3D-B03F-08D9F5AABB94}">
      <dsp:nvSpPr>
        <dsp:cNvPr id="0" name=""/>
        <dsp:cNvSpPr/>
      </dsp:nvSpPr>
      <dsp:spPr>
        <a:xfrm>
          <a:off x="2277955" y="476203"/>
          <a:ext cx="4483593" cy="4483593"/>
        </a:xfrm>
        <a:custGeom>
          <a:avLst/>
          <a:gdLst/>
          <a:ahLst/>
          <a:cxnLst/>
          <a:rect l="0" t="0" r="0" b="0"/>
          <a:pathLst>
            <a:path>
              <a:moveTo>
                <a:pt x="1501475" y="4357825"/>
              </a:moveTo>
              <a:arcTo wR="2241796" hR="2241796" stAng="6556985" swAng="1504241"/>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5242F54-62BF-4E83-92C6-901A8E381BEC}">
      <dsp:nvSpPr>
        <dsp:cNvPr id="0" name=""/>
        <dsp:cNvSpPr/>
      </dsp:nvSpPr>
      <dsp:spPr>
        <a:xfrm>
          <a:off x="1847352" y="3363783"/>
          <a:ext cx="146189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5400" cap="flat" cmpd="sng" algn="ctr">
          <a:solidFill>
            <a:schemeClr val="lt1">
              <a:hueOff val="0"/>
              <a:satOff val="0"/>
              <a:lumOff val="0"/>
              <a:alphaOff val="0"/>
            </a:schemeClr>
          </a:solidFill>
          <a:prstDash val="solid"/>
        </a:ln>
        <a:effectLst>
          <a:glow rad="228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mn-lt"/>
            </a:rPr>
            <a:t>Manifestations Hématologiques</a:t>
          </a:r>
        </a:p>
        <a:p>
          <a:pPr lvl="0" algn="ctr" defTabSz="622300">
            <a:lnSpc>
              <a:spcPct val="90000"/>
            </a:lnSpc>
            <a:spcBef>
              <a:spcPct val="0"/>
            </a:spcBef>
            <a:spcAft>
              <a:spcPct val="35000"/>
            </a:spcAft>
          </a:pPr>
          <a:r>
            <a:rPr lang="fr-FR" sz="1400" b="1" i="1" kern="1200" dirty="0" smtClean="0">
              <a:solidFill>
                <a:schemeClr val="tx1"/>
              </a:solidFill>
              <a:latin typeface="+mn-lt"/>
            </a:rPr>
            <a:t>85% </a:t>
          </a:r>
          <a:r>
            <a:rPr lang="fr-FR" sz="1200" b="1" i="1" kern="1200" dirty="0" smtClean="0">
              <a:solidFill>
                <a:schemeClr val="tx1"/>
              </a:solidFill>
              <a:latin typeface="+mn-lt"/>
            </a:rPr>
            <a:t> </a:t>
          </a:r>
          <a:endParaRPr lang="fr-FR" sz="1200" b="1" i="1" kern="1200" dirty="0">
            <a:solidFill>
              <a:schemeClr val="tx1"/>
            </a:solidFill>
          </a:endParaRPr>
        </a:p>
      </dsp:txBody>
      <dsp:txXfrm>
        <a:off x="1893738" y="3410169"/>
        <a:ext cx="1369120" cy="857458"/>
      </dsp:txXfrm>
    </dsp:sp>
    <dsp:sp modelId="{BE00C492-4814-4654-842A-8F7412BDA7FE}">
      <dsp:nvSpPr>
        <dsp:cNvPr id="0" name=""/>
        <dsp:cNvSpPr/>
      </dsp:nvSpPr>
      <dsp:spPr>
        <a:xfrm>
          <a:off x="2287828" y="509985"/>
          <a:ext cx="4483593" cy="4483593"/>
        </a:xfrm>
        <a:custGeom>
          <a:avLst/>
          <a:gdLst/>
          <a:ahLst/>
          <a:cxnLst/>
          <a:rect l="0" t="0" r="0" b="0"/>
          <a:pathLst>
            <a:path>
              <a:moveTo>
                <a:pt x="81720" y="2841564"/>
              </a:moveTo>
              <a:arcTo wR="2241796" hR="2241796" stAng="9868928" swAng="1936563"/>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40D0A6F6-73F9-48F4-909E-873D57FD602F}">
      <dsp:nvSpPr>
        <dsp:cNvPr id="0" name=""/>
        <dsp:cNvSpPr/>
      </dsp:nvSpPr>
      <dsp:spPr>
        <a:xfrm>
          <a:off x="1857391" y="1143012"/>
          <a:ext cx="1461892" cy="950230"/>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5400" cap="flat" cmpd="sng" algn="ctr">
          <a:solidFill>
            <a:schemeClr val="lt1">
              <a:hueOff val="0"/>
              <a:satOff val="0"/>
              <a:lumOff val="0"/>
              <a:alphaOff val="0"/>
            </a:schemeClr>
          </a:solidFill>
          <a:prstDash val="solid"/>
        </a:ln>
        <a:effectLst>
          <a:glow rad="1397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rPr>
            <a:t>Manifestations biologiques</a:t>
          </a:r>
          <a:endParaRPr lang="fr-FR" sz="1400" b="1" i="1" kern="1200" dirty="0">
            <a:solidFill>
              <a:schemeClr val="tx1"/>
            </a:solidFill>
          </a:endParaRPr>
        </a:p>
      </dsp:txBody>
      <dsp:txXfrm>
        <a:off x="1903777" y="1189398"/>
        <a:ext cx="1369120" cy="857458"/>
      </dsp:txXfrm>
    </dsp:sp>
    <dsp:sp modelId="{095716F8-40EB-4D3F-9B11-62D9388878E8}">
      <dsp:nvSpPr>
        <dsp:cNvPr id="0" name=""/>
        <dsp:cNvSpPr/>
      </dsp:nvSpPr>
      <dsp:spPr>
        <a:xfrm>
          <a:off x="2319451" y="461433"/>
          <a:ext cx="4483593" cy="4483593"/>
        </a:xfrm>
        <a:custGeom>
          <a:avLst/>
          <a:gdLst/>
          <a:ahLst/>
          <a:cxnLst/>
          <a:rect l="0" t="0" r="0" b="0"/>
          <a:pathLst>
            <a:path>
              <a:moveTo>
                <a:pt x="638989" y="674422"/>
              </a:moveTo>
              <a:arcTo wR="2241796" hR="2241796" stAng="13461577" swAng="1513796"/>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380B0-BDB9-4053-BAB2-5AF042987530}">
      <dsp:nvSpPr>
        <dsp:cNvPr id="0" name=""/>
        <dsp:cNvSpPr/>
      </dsp:nvSpPr>
      <dsp:spPr>
        <a:xfrm>
          <a:off x="4935" y="901918"/>
          <a:ext cx="1475296" cy="968163"/>
        </a:xfrm>
        <a:prstGeom prst="roundRect">
          <a:avLst>
            <a:gd name="adj" fmla="val 10000"/>
          </a:avLst>
        </a:prstGeom>
        <a:solidFill>
          <a:schemeClr val="lt1"/>
        </a:solidFill>
        <a:ln w="25400" cap="flat" cmpd="sng" algn="ctr">
          <a:solidFill>
            <a:srgbClr val="FF0000"/>
          </a:solidFill>
          <a:prstDash val="solid"/>
        </a:ln>
        <a:effectLst/>
        <a:scene3d>
          <a:camera prst="orthographicFront"/>
          <a:lightRig rig="chilly"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1" kern="1200" dirty="0" smtClean="0"/>
            <a:t>Rupture de la tolérance contre le soi</a:t>
          </a:r>
          <a:endParaRPr lang="fr-FR" sz="1800" b="1" i="1" kern="1200" dirty="0"/>
        </a:p>
      </dsp:txBody>
      <dsp:txXfrm>
        <a:off x="33292" y="930275"/>
        <a:ext cx="1418582" cy="911449"/>
      </dsp:txXfrm>
    </dsp:sp>
    <dsp:sp modelId="{9307EACE-0FD1-4C60-81F1-2437F187A5C9}">
      <dsp:nvSpPr>
        <dsp:cNvPr id="0" name=""/>
        <dsp:cNvSpPr/>
      </dsp:nvSpPr>
      <dsp:spPr>
        <a:xfrm>
          <a:off x="1627762" y="1203063"/>
          <a:ext cx="312762" cy="36587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1627762" y="1276238"/>
        <a:ext cx="218933" cy="219523"/>
      </dsp:txXfrm>
    </dsp:sp>
    <dsp:sp modelId="{8B5209F9-C7DF-4920-9714-90728E388EB4}">
      <dsp:nvSpPr>
        <dsp:cNvPr id="0" name=""/>
        <dsp:cNvSpPr/>
      </dsp:nvSpPr>
      <dsp:spPr>
        <a:xfrm>
          <a:off x="2070351" y="901918"/>
          <a:ext cx="1475296" cy="968163"/>
        </a:xfrm>
        <a:prstGeom prst="roundRect">
          <a:avLst>
            <a:gd name="adj" fmla="val 10000"/>
          </a:avLst>
        </a:prstGeom>
        <a:solidFill>
          <a:schemeClr val="lt1"/>
        </a:solidFill>
        <a:ln w="25400" cap="flat" cmpd="sng" algn="ctr">
          <a:solidFill>
            <a:srgbClr val="FFFF00"/>
          </a:solidFill>
          <a:prstDash val="solid"/>
        </a:ln>
        <a:effectLst/>
        <a:scene3d>
          <a:camera prst="orthographicFront"/>
          <a:lightRig rig="chilly"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1" kern="1200" dirty="0" smtClean="0"/>
            <a:t>Amplification de la réponse auto immune</a:t>
          </a:r>
          <a:endParaRPr lang="fr-FR" sz="1800" b="1" i="1" kern="1200" dirty="0"/>
        </a:p>
      </dsp:txBody>
      <dsp:txXfrm>
        <a:off x="2098708" y="930275"/>
        <a:ext cx="1418582" cy="911449"/>
      </dsp:txXfrm>
    </dsp:sp>
    <dsp:sp modelId="{AC827A52-C06C-400A-A89C-037DD97A89B2}">
      <dsp:nvSpPr>
        <dsp:cNvPr id="0" name=""/>
        <dsp:cNvSpPr/>
      </dsp:nvSpPr>
      <dsp:spPr>
        <a:xfrm>
          <a:off x="3693178" y="1203063"/>
          <a:ext cx="312762" cy="36587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693178" y="1276238"/>
        <a:ext cx="218933" cy="219523"/>
      </dsp:txXfrm>
    </dsp:sp>
    <dsp:sp modelId="{57EF9845-7D96-48C0-B7CD-AD0879F3220D}">
      <dsp:nvSpPr>
        <dsp:cNvPr id="0" name=""/>
        <dsp:cNvSpPr/>
      </dsp:nvSpPr>
      <dsp:spPr>
        <a:xfrm>
          <a:off x="4135767" y="901918"/>
          <a:ext cx="1475296" cy="968163"/>
        </a:xfrm>
        <a:prstGeom prst="roundRect">
          <a:avLst>
            <a:gd name="adj" fmla="val 10000"/>
          </a:avLst>
        </a:prstGeom>
        <a:solidFill>
          <a:schemeClr val="lt1"/>
        </a:solidFill>
        <a:ln w="25400" cap="flat" cmpd="sng" algn="ctr">
          <a:solidFill>
            <a:schemeClr val="accent6"/>
          </a:solidFill>
          <a:prstDash val="solid"/>
        </a:ln>
        <a:effectLst/>
        <a:scene3d>
          <a:camera prst="orthographicFront"/>
          <a:lightRig rig="chilly"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1" kern="1200" dirty="0" smtClean="0"/>
            <a:t>Destruction des tissu cibles</a:t>
          </a:r>
          <a:endParaRPr lang="fr-FR" sz="1800" b="1" i="1" kern="1200" dirty="0"/>
        </a:p>
      </dsp:txBody>
      <dsp:txXfrm>
        <a:off x="4164124" y="930275"/>
        <a:ext cx="1418582" cy="911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360B6-D914-4C90-917D-D7D0278992CD}">
      <dsp:nvSpPr>
        <dsp:cNvPr id="0" name=""/>
        <dsp:cNvSpPr/>
      </dsp:nvSpPr>
      <dsp:spPr>
        <a:xfrm>
          <a:off x="1773214" y="979482"/>
          <a:ext cx="3444971" cy="1552578"/>
        </a:xfrm>
        <a:prstGeom prst="ellipse">
          <a:avLst/>
        </a:prstGeom>
        <a:solidFill>
          <a:schemeClr val="lt1">
            <a:alpha val="50000"/>
            <a:hueOff val="0"/>
            <a:satOff val="0"/>
            <a:lumOff val="0"/>
            <a:alphaOff val="0"/>
          </a:schemeClr>
        </a:solidFill>
        <a:ln>
          <a:noFill/>
        </a:ln>
        <a:effectLst>
          <a:glow rad="139700">
            <a:schemeClr val="accent6">
              <a:satMod val="175000"/>
              <a:alpha val="40000"/>
            </a:schemeClr>
          </a:glow>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fr-FR" sz="1700" b="1" i="1" kern="1200" dirty="0" smtClean="0">
              <a:latin typeface="+mn-lt"/>
            </a:rPr>
            <a:t>Les  cytokines </a:t>
          </a:r>
          <a:endParaRPr lang="fr-FR" sz="1700" kern="1200" dirty="0"/>
        </a:p>
      </dsp:txBody>
      <dsp:txXfrm>
        <a:off x="2232544" y="1251184"/>
        <a:ext cx="2526312" cy="698660"/>
      </dsp:txXfrm>
    </dsp:sp>
    <dsp:sp modelId="{A4007522-08D9-4CD0-8EDE-3B4DF413C919}">
      <dsp:nvSpPr>
        <dsp:cNvPr id="0" name=""/>
        <dsp:cNvSpPr/>
      </dsp:nvSpPr>
      <dsp:spPr>
        <a:xfrm>
          <a:off x="3148687" y="2222530"/>
          <a:ext cx="3256897" cy="1738286"/>
        </a:xfrm>
        <a:prstGeom prst="ellipse">
          <a:avLst/>
        </a:prstGeom>
        <a:solidFill>
          <a:schemeClr val="lt1">
            <a:alpha val="50000"/>
            <a:hueOff val="0"/>
            <a:satOff val="0"/>
            <a:lumOff val="0"/>
            <a:alphaOff val="0"/>
          </a:schemeClr>
        </a:solidFill>
        <a:ln>
          <a:noFill/>
        </a:ln>
        <a:effectLst>
          <a:glow rad="228600">
            <a:schemeClr val="accent6">
              <a:satMod val="175000"/>
              <a:alpha val="40000"/>
            </a:schemeClr>
          </a:glow>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fr-FR" sz="1700" b="1" kern="1200" dirty="0" smtClean="0"/>
            <a:t>Anomalies de l’immunité adaptative(LT,</a:t>
          </a:r>
          <a:r>
            <a:rPr lang="fr-FR" sz="1700" b="1" kern="1200" dirty="0" err="1" smtClean="0"/>
            <a:t>LB,Treg</a:t>
          </a:r>
          <a:r>
            <a:rPr lang="fr-FR" sz="1700" b="1" kern="1200" dirty="0" smtClean="0"/>
            <a:t>)</a:t>
          </a:r>
          <a:endParaRPr lang="fr-FR" sz="1700" kern="1200" dirty="0"/>
        </a:p>
      </dsp:txBody>
      <dsp:txXfrm>
        <a:off x="4144755" y="2671587"/>
        <a:ext cx="1954138" cy="956057"/>
      </dsp:txXfrm>
    </dsp:sp>
    <dsp:sp modelId="{31BB1121-ABF4-44B9-9EF5-9E1E6F5A5F6C}">
      <dsp:nvSpPr>
        <dsp:cNvPr id="0" name=""/>
        <dsp:cNvSpPr/>
      </dsp:nvSpPr>
      <dsp:spPr>
        <a:xfrm>
          <a:off x="557371" y="2156486"/>
          <a:ext cx="3271698" cy="1804342"/>
        </a:xfrm>
        <a:prstGeom prst="ellipse">
          <a:avLst/>
        </a:prstGeom>
        <a:solidFill>
          <a:schemeClr val="lt1">
            <a:alpha val="50000"/>
            <a:hueOff val="0"/>
            <a:satOff val="0"/>
            <a:lumOff val="0"/>
            <a:alphaOff val="0"/>
          </a:schemeClr>
        </a:solidFill>
        <a:ln>
          <a:noFill/>
        </a:ln>
        <a:effectLst>
          <a:glow rad="228600">
            <a:schemeClr val="accent6">
              <a:satMod val="175000"/>
              <a:alpha val="40000"/>
            </a:schemeClr>
          </a:glow>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fr-FR" sz="1700" b="1" kern="1200" dirty="0" smtClean="0"/>
            <a:t>Anomalies de l’immunité Inné(</a:t>
          </a:r>
          <a:r>
            <a:rPr lang="fr-FR" sz="1700" b="1" kern="1200" dirty="0" err="1" smtClean="0"/>
            <a:t>Cp,TLR,DC</a:t>
          </a:r>
          <a:endParaRPr lang="fr-FR" sz="1700" kern="1200" dirty="0"/>
        </a:p>
      </dsp:txBody>
      <dsp:txXfrm>
        <a:off x="865456" y="2622608"/>
        <a:ext cx="1963019" cy="992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AC6FD-F5E1-4469-AEA6-ED8134179A34}">
      <dsp:nvSpPr>
        <dsp:cNvPr id="0" name=""/>
        <dsp:cNvSpPr/>
      </dsp:nvSpPr>
      <dsp:spPr>
        <a:xfrm>
          <a:off x="-271461" y="0"/>
          <a:ext cx="7239004" cy="1564492"/>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C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i="1" kern="1200" dirty="0" smtClean="0">
              <a:solidFill>
                <a:schemeClr val="tx1"/>
              </a:solidFill>
            </a:rPr>
            <a:t>          Agents exogènes</a:t>
          </a:r>
        </a:p>
        <a:p>
          <a:pPr lvl="0" algn="ctr" defTabSz="1066800">
            <a:lnSpc>
              <a:spcPct val="90000"/>
            </a:lnSpc>
            <a:spcBef>
              <a:spcPct val="0"/>
            </a:spcBef>
            <a:spcAft>
              <a:spcPct val="35000"/>
            </a:spcAft>
          </a:pPr>
          <a:r>
            <a:rPr lang="fr-FR" sz="2000" b="1" i="1" kern="1200" dirty="0" smtClean="0">
              <a:solidFill>
                <a:schemeClr val="tx1"/>
              </a:solidFill>
              <a:latin typeface="Calibri" pitchFamily="34" charset="0"/>
            </a:rPr>
            <a:t>Étiologie virale Fréquence+++du </a:t>
          </a:r>
          <a:r>
            <a:rPr lang="fr-FR" sz="2000" b="1" i="1" kern="1200" dirty="0" err="1" smtClean="0">
              <a:solidFill>
                <a:schemeClr val="tx1"/>
              </a:solidFill>
              <a:latin typeface="Calibri" pitchFamily="34" charset="0"/>
            </a:rPr>
            <a:t>portageViral</a:t>
          </a:r>
          <a:r>
            <a:rPr lang="fr-FR" sz="2000" b="1" i="1" kern="1200" dirty="0" smtClean="0">
              <a:solidFill>
                <a:schemeClr val="tx1"/>
              </a:solidFill>
              <a:latin typeface="Calibri" pitchFamily="34" charset="0"/>
            </a:rPr>
            <a:t> dans la cavité </a:t>
          </a:r>
          <a:r>
            <a:rPr lang="fr-FR" sz="2000" b="1" i="1" kern="1200" dirty="0" err="1" smtClean="0">
              <a:solidFill>
                <a:schemeClr val="tx1"/>
              </a:solidFill>
              <a:latin typeface="Calibri" pitchFamily="34" charset="0"/>
            </a:rPr>
            <a:t>oropharyngée</a:t>
          </a:r>
          <a:endParaRPr lang="fr-FR" sz="2000" b="1" i="1" kern="1200" dirty="0" smtClean="0">
            <a:solidFill>
              <a:schemeClr val="tx1"/>
            </a:solidFill>
            <a:latin typeface="Calibri" pitchFamily="34" charset="0"/>
          </a:endParaRPr>
        </a:p>
        <a:p>
          <a:pPr lvl="0" algn="ctr" defTabSz="1066800">
            <a:lnSpc>
              <a:spcPct val="90000"/>
            </a:lnSpc>
            <a:spcBef>
              <a:spcPct val="0"/>
            </a:spcBef>
            <a:spcAft>
              <a:spcPct val="35000"/>
            </a:spcAft>
          </a:pPr>
          <a:r>
            <a:rPr lang="fr-FR" sz="2000" b="1" i="1" kern="1200" dirty="0" smtClean="0">
              <a:solidFill>
                <a:schemeClr val="tx1"/>
              </a:solidFill>
              <a:latin typeface="Calibri" pitchFamily="34" charset="0"/>
            </a:rPr>
            <a:t>EBV,HCV, rétrovirus</a:t>
          </a:r>
          <a:endParaRPr lang="fr-FR" sz="2000" b="1" i="1" kern="1200" dirty="0">
            <a:solidFill>
              <a:schemeClr val="tx1"/>
            </a:solidFill>
            <a:latin typeface="Calibri" pitchFamily="34" charset="0"/>
          </a:endParaRPr>
        </a:p>
      </dsp:txBody>
      <dsp:txXfrm>
        <a:off x="-225639" y="45822"/>
        <a:ext cx="5269050" cy="1472848"/>
      </dsp:txXfrm>
    </dsp:sp>
    <dsp:sp modelId="{7354F6BD-1D6E-4AC3-958B-37EF10166278}">
      <dsp:nvSpPr>
        <dsp:cNvPr id="0" name=""/>
        <dsp:cNvSpPr/>
      </dsp:nvSpPr>
      <dsp:spPr>
        <a:xfrm>
          <a:off x="814387" y="1825240"/>
          <a:ext cx="6153156" cy="1564492"/>
        </a:xfrm>
        <a:prstGeom prst="roundRect">
          <a:avLst>
            <a:gd name="adj" fmla="val 10000"/>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a:solidFill>
            <a:srgbClr val="FFC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dirty="0" smtClean="0">
              <a:solidFill>
                <a:schemeClr val="tx1"/>
              </a:solidFill>
            </a:rPr>
            <a:t>Individu génétiquement prédisposé                                </a:t>
          </a:r>
          <a:r>
            <a:rPr lang="fr-FR" sz="2000" b="1" i="1" kern="1200" dirty="0" smtClean="0">
              <a:solidFill>
                <a:schemeClr val="tx1"/>
              </a:solidFill>
              <a:latin typeface="Calibri" pitchFamily="34" charset="0"/>
            </a:rPr>
            <a:t>HLA DR3  caucasiens DR8, chinois  DR4  </a:t>
          </a:r>
          <a:r>
            <a:rPr lang="fr-FR" sz="2000" b="1" i="1" kern="1200" dirty="0" err="1" smtClean="0">
              <a:solidFill>
                <a:schemeClr val="tx1"/>
              </a:solidFill>
              <a:latin typeface="Calibri" pitchFamily="34" charset="0"/>
            </a:rPr>
            <a:t>japona</a:t>
          </a:r>
          <a:r>
            <a:rPr lang="fr-FR" sz="2000" b="1" i="1" kern="1200" dirty="0" err="1" smtClean="0">
              <a:solidFill>
                <a:schemeClr val="tx1"/>
              </a:solidFill>
              <a:latin typeface="+mn-lt"/>
            </a:rPr>
            <a:t>i</a:t>
          </a:r>
          <a:r>
            <a:rPr lang="fr-FR" sz="2000" b="1" i="1" kern="1200" dirty="0" smtClean="0">
              <a:solidFill>
                <a:schemeClr val="tx1"/>
              </a:solidFill>
              <a:latin typeface="+mn-lt"/>
            </a:rPr>
            <a:t>, gènes de </a:t>
          </a:r>
          <a:r>
            <a:rPr lang="fr-FR" sz="2000" b="1" i="1" kern="1200" dirty="0" err="1" smtClean="0">
              <a:solidFill>
                <a:schemeClr val="tx1"/>
              </a:solidFill>
              <a:latin typeface="+mn-lt"/>
            </a:rPr>
            <a:t>cytokine,gènes</a:t>
          </a:r>
          <a:endParaRPr lang="fr-FR" sz="2000" b="1" i="1" kern="1200" dirty="0" smtClean="0">
            <a:solidFill>
              <a:schemeClr val="tx1"/>
            </a:solidFill>
            <a:latin typeface="+mn-lt"/>
          </a:endParaRPr>
        </a:p>
        <a:p>
          <a:pPr lvl="0" algn="ctr" defTabSz="889000">
            <a:lnSpc>
              <a:spcPct val="90000"/>
            </a:lnSpc>
            <a:spcBef>
              <a:spcPct val="0"/>
            </a:spcBef>
            <a:spcAft>
              <a:spcPct val="35000"/>
            </a:spcAft>
          </a:pPr>
          <a:r>
            <a:rPr lang="fr-FR" sz="2000" b="1" i="1" kern="1200" dirty="0" smtClean="0">
              <a:solidFill>
                <a:schemeClr val="tx1"/>
              </a:solidFill>
              <a:latin typeface="+mn-lt"/>
            </a:rPr>
            <a:t> des </a:t>
          </a:r>
          <a:r>
            <a:rPr lang="fr-FR" sz="2000" b="1" i="1" kern="1200" dirty="0" err="1" smtClean="0">
              <a:solidFill>
                <a:schemeClr val="tx1"/>
              </a:solidFill>
              <a:latin typeface="+mn-lt"/>
            </a:rPr>
            <a:t>AutoAg</a:t>
          </a:r>
          <a:endParaRPr lang="fr-FR" sz="2000" b="1" i="1" kern="1200" dirty="0">
            <a:solidFill>
              <a:schemeClr val="tx1"/>
            </a:solidFill>
          </a:endParaRPr>
        </a:p>
      </dsp:txBody>
      <dsp:txXfrm>
        <a:off x="860209" y="1871062"/>
        <a:ext cx="4501667" cy="1472848"/>
      </dsp:txXfrm>
    </dsp:sp>
    <dsp:sp modelId="{3F78B66E-9188-448C-A3C3-0F5BA34FAD53}">
      <dsp:nvSpPr>
        <dsp:cNvPr id="0" name=""/>
        <dsp:cNvSpPr/>
      </dsp:nvSpPr>
      <dsp:spPr>
        <a:xfrm>
          <a:off x="1357313" y="3650481"/>
          <a:ext cx="6153156" cy="1564492"/>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dirty="0" smtClean="0">
              <a:solidFill>
                <a:schemeClr val="tx1"/>
              </a:solidFill>
              <a:latin typeface="Calibri" pitchFamily="34" charset="0"/>
            </a:rPr>
            <a:t>Rupture de tolérance+Exposition anormale d’Auto-</a:t>
          </a:r>
          <a:r>
            <a:rPr lang="fr-FR" sz="2000" b="1" i="1" kern="1200" dirty="0" err="1" smtClean="0">
              <a:solidFill>
                <a:schemeClr val="tx1"/>
              </a:solidFill>
              <a:latin typeface="Calibri" pitchFamily="34" charset="0"/>
            </a:rPr>
            <a:t>Ags</a:t>
          </a:r>
          <a:r>
            <a:rPr lang="fr-FR" sz="2000" b="1" i="1" kern="1200" dirty="0" smtClean="0">
              <a:solidFill>
                <a:schemeClr val="tx1"/>
              </a:solidFill>
              <a:latin typeface="Calibri" pitchFamily="34" charset="0"/>
            </a:rPr>
            <a:t>  à la surface de la ¢épithéliale</a:t>
          </a:r>
          <a:endParaRPr lang="fr-FR" sz="1800" b="1" i="1" kern="1200" dirty="0">
            <a:solidFill>
              <a:schemeClr val="tx1"/>
            </a:solidFill>
            <a:latin typeface="Calibri" pitchFamily="34" charset="0"/>
          </a:endParaRPr>
        </a:p>
      </dsp:txBody>
      <dsp:txXfrm>
        <a:off x="1403135" y="3696303"/>
        <a:ext cx="4501667" cy="1472848"/>
      </dsp:txXfrm>
    </dsp:sp>
    <dsp:sp modelId="{3036349C-8DCE-4F11-9037-CB2F7F90ED49}">
      <dsp:nvSpPr>
        <dsp:cNvPr id="0" name=""/>
        <dsp:cNvSpPr/>
      </dsp:nvSpPr>
      <dsp:spPr>
        <a:xfrm>
          <a:off x="5407698" y="1186406"/>
          <a:ext cx="1016919" cy="1016919"/>
        </a:xfrm>
        <a:prstGeom prst="downArrow">
          <a:avLst>
            <a:gd name="adj1" fmla="val 55000"/>
            <a:gd name="adj2" fmla="val 45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5636505" y="1186406"/>
        <a:ext cx="559305" cy="765232"/>
      </dsp:txXfrm>
    </dsp:sp>
    <dsp:sp modelId="{B390D232-ED84-4EA5-82DE-5C2034E3DE5B}">
      <dsp:nvSpPr>
        <dsp:cNvPr id="0" name=""/>
        <dsp:cNvSpPr/>
      </dsp:nvSpPr>
      <dsp:spPr>
        <a:xfrm>
          <a:off x="5950624" y="3001217"/>
          <a:ext cx="1016919" cy="1016919"/>
        </a:xfrm>
        <a:prstGeom prst="downArrow">
          <a:avLst>
            <a:gd name="adj1" fmla="val 55000"/>
            <a:gd name="adj2" fmla="val 45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179431" y="3001217"/>
        <a:ext cx="559305" cy="765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32DC-EEB4-4B43-ABE8-9A905E3466CA}">
      <dsp:nvSpPr>
        <dsp:cNvPr id="0" name=""/>
        <dsp:cNvSpPr/>
      </dsp:nvSpPr>
      <dsp:spPr>
        <a:xfrm>
          <a:off x="4143404" y="2083217"/>
          <a:ext cx="2931488" cy="508770"/>
        </a:xfrm>
        <a:custGeom>
          <a:avLst/>
          <a:gdLst/>
          <a:ahLst/>
          <a:cxnLst/>
          <a:rect l="0" t="0" r="0" b="0"/>
          <a:pathLst>
            <a:path>
              <a:moveTo>
                <a:pt x="0" y="0"/>
              </a:moveTo>
              <a:lnTo>
                <a:pt x="0" y="254385"/>
              </a:lnTo>
              <a:lnTo>
                <a:pt x="2931488" y="254385"/>
              </a:lnTo>
              <a:lnTo>
                <a:pt x="2931488" y="50877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6B9EB-A0D5-43A4-8980-2FCA561554B6}">
      <dsp:nvSpPr>
        <dsp:cNvPr id="0" name=""/>
        <dsp:cNvSpPr/>
      </dsp:nvSpPr>
      <dsp:spPr>
        <a:xfrm>
          <a:off x="4097684" y="2083217"/>
          <a:ext cx="91440" cy="508770"/>
        </a:xfrm>
        <a:custGeom>
          <a:avLst/>
          <a:gdLst/>
          <a:ahLst/>
          <a:cxnLst/>
          <a:rect l="0" t="0" r="0" b="0"/>
          <a:pathLst>
            <a:path>
              <a:moveTo>
                <a:pt x="45720" y="0"/>
              </a:moveTo>
              <a:lnTo>
                <a:pt x="45720" y="50877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65254-A161-45DE-B8ED-5CF7F46EF654}">
      <dsp:nvSpPr>
        <dsp:cNvPr id="0" name=""/>
        <dsp:cNvSpPr/>
      </dsp:nvSpPr>
      <dsp:spPr>
        <a:xfrm>
          <a:off x="1211915" y="2083217"/>
          <a:ext cx="2931488" cy="508770"/>
        </a:xfrm>
        <a:custGeom>
          <a:avLst/>
          <a:gdLst/>
          <a:ahLst/>
          <a:cxnLst/>
          <a:rect l="0" t="0" r="0" b="0"/>
          <a:pathLst>
            <a:path>
              <a:moveTo>
                <a:pt x="2931488" y="0"/>
              </a:moveTo>
              <a:lnTo>
                <a:pt x="2931488" y="254385"/>
              </a:lnTo>
              <a:lnTo>
                <a:pt x="0" y="254385"/>
              </a:lnTo>
              <a:lnTo>
                <a:pt x="0" y="50877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0AD24-D2CF-40AA-99EA-06B6BBA62A2E}">
      <dsp:nvSpPr>
        <dsp:cNvPr id="0" name=""/>
        <dsp:cNvSpPr/>
      </dsp:nvSpPr>
      <dsp:spPr>
        <a:xfrm>
          <a:off x="2932045" y="871858"/>
          <a:ext cx="2422717" cy="121135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5715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i="1" kern="1200" dirty="0" smtClean="0"/>
            <a:t>Sclérodermie systémique</a:t>
          </a:r>
          <a:endParaRPr lang="fr-FR" sz="2400" b="1" i="1" kern="1200" dirty="0"/>
        </a:p>
      </dsp:txBody>
      <dsp:txXfrm>
        <a:off x="2932045" y="871858"/>
        <a:ext cx="2422717" cy="1211358"/>
      </dsp:txXfrm>
    </dsp:sp>
    <dsp:sp modelId="{8D34D9B5-4ECA-4AAD-A7C7-197F56B54C09}">
      <dsp:nvSpPr>
        <dsp:cNvPr id="0" name=""/>
        <dsp:cNvSpPr/>
      </dsp:nvSpPr>
      <dsp:spPr>
        <a:xfrm>
          <a:off x="556" y="2591988"/>
          <a:ext cx="2422717" cy="1211358"/>
        </a:xfrm>
        <a:prstGeom prst="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i="1" u="none" kern="1200" dirty="0" smtClean="0"/>
            <a:t>Sclérodermie systémique cutané limitée</a:t>
          </a:r>
          <a:endParaRPr lang="fr-FR" sz="2800" b="1" i="1" u="none" kern="1200" dirty="0"/>
        </a:p>
      </dsp:txBody>
      <dsp:txXfrm>
        <a:off x="556" y="2591988"/>
        <a:ext cx="2422717" cy="1211358"/>
      </dsp:txXfrm>
    </dsp:sp>
    <dsp:sp modelId="{159AF6BA-892B-454C-A000-A773FD8887F9}">
      <dsp:nvSpPr>
        <dsp:cNvPr id="0" name=""/>
        <dsp:cNvSpPr/>
      </dsp:nvSpPr>
      <dsp:spPr>
        <a:xfrm>
          <a:off x="2932045" y="2591988"/>
          <a:ext cx="2422717" cy="1211358"/>
        </a:xfrm>
        <a:prstGeom prst="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i="1" u="none" kern="1200" dirty="0" smtClean="0"/>
            <a:t>Sclérodermie systémique cutané diffuse</a:t>
          </a:r>
          <a:endParaRPr lang="fr-FR" sz="2800" b="1" i="1" u="none" kern="1200" dirty="0"/>
        </a:p>
      </dsp:txBody>
      <dsp:txXfrm>
        <a:off x="2932045" y="2591988"/>
        <a:ext cx="2422717" cy="1211358"/>
      </dsp:txXfrm>
    </dsp:sp>
    <dsp:sp modelId="{2340313E-EF80-411D-8BAE-94CACC36069C}">
      <dsp:nvSpPr>
        <dsp:cNvPr id="0" name=""/>
        <dsp:cNvSpPr/>
      </dsp:nvSpPr>
      <dsp:spPr>
        <a:xfrm>
          <a:off x="5863533" y="2591988"/>
          <a:ext cx="2422717" cy="1211358"/>
        </a:xfrm>
        <a:prstGeom prst="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i="1" u="none" kern="1200" dirty="0" smtClean="0"/>
            <a:t>sine  </a:t>
          </a:r>
          <a:r>
            <a:rPr lang="fr-FR" sz="2800" b="1" i="1" u="none" kern="1200" dirty="0" err="1" smtClean="0"/>
            <a:t>scleroderma</a:t>
          </a:r>
          <a:endParaRPr lang="fr-FR" sz="2800" b="1" i="1" u="none" kern="1200" dirty="0"/>
        </a:p>
      </dsp:txBody>
      <dsp:txXfrm>
        <a:off x="5863533" y="2591988"/>
        <a:ext cx="2422717" cy="1211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E96D7-B4E9-4C48-A8F2-E8068270F7F7}">
      <dsp:nvSpPr>
        <dsp:cNvPr id="0" name=""/>
        <dsp:cNvSpPr/>
      </dsp:nvSpPr>
      <dsp:spPr>
        <a:xfrm>
          <a:off x="2044446" y="404435"/>
          <a:ext cx="3489148" cy="3106129"/>
        </a:xfrm>
        <a:prstGeom prst="ellipse">
          <a:avLst/>
        </a:prstGeom>
        <a:solidFill>
          <a:schemeClr val="accent1">
            <a:alpha val="50000"/>
            <a:hueOff val="0"/>
            <a:satOff val="0"/>
            <a:lumOff val="0"/>
            <a:alphaOff val="0"/>
          </a:schemeClr>
        </a:solidFill>
        <a:ln w="76200">
          <a:solidFill>
            <a:srgbClr val="00B0F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i="1" kern="1200" dirty="0" smtClean="0">
              <a:solidFill>
                <a:schemeClr val="tx1"/>
              </a:solidFill>
            </a:rPr>
            <a:t>Dysfonctionnement des cellules endothéliales</a:t>
          </a:r>
          <a:endParaRPr lang="fr-FR" sz="2400" b="1" i="1" kern="1200" dirty="0">
            <a:solidFill>
              <a:schemeClr val="tx1"/>
            </a:solidFill>
          </a:endParaRPr>
        </a:p>
      </dsp:txBody>
      <dsp:txXfrm>
        <a:off x="2509665" y="948007"/>
        <a:ext cx="2558708" cy="1397758"/>
      </dsp:txXfrm>
    </dsp:sp>
    <dsp:sp modelId="{A9B3F68F-9FA0-4D8A-9C67-11900DF14BF6}">
      <dsp:nvSpPr>
        <dsp:cNvPr id="0" name=""/>
        <dsp:cNvSpPr/>
      </dsp:nvSpPr>
      <dsp:spPr>
        <a:xfrm>
          <a:off x="3377957" y="2753435"/>
          <a:ext cx="3534436" cy="3106129"/>
        </a:xfrm>
        <a:prstGeom prst="ellipse">
          <a:avLst/>
        </a:prstGeom>
        <a:solidFill>
          <a:schemeClr val="accent1">
            <a:alpha val="50000"/>
            <a:hueOff val="0"/>
            <a:satOff val="0"/>
            <a:lumOff val="0"/>
            <a:alphaOff val="0"/>
          </a:schemeClr>
        </a:solidFill>
        <a:ln w="76200">
          <a:solidFill>
            <a:srgbClr val="7030A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i="1" kern="1200" dirty="0" smtClean="0">
              <a:solidFill>
                <a:schemeClr val="tx1"/>
              </a:solidFill>
            </a:rPr>
            <a:t>Dysfonctionnement des fibroblastes</a:t>
          </a:r>
          <a:endParaRPr lang="fr-FR" sz="2000" b="1" i="1" kern="1200" dirty="0">
            <a:solidFill>
              <a:schemeClr val="tx1"/>
            </a:solidFill>
          </a:endParaRPr>
        </a:p>
      </dsp:txBody>
      <dsp:txXfrm>
        <a:off x="4458906" y="3555851"/>
        <a:ext cx="2120662" cy="1708371"/>
      </dsp:txXfrm>
    </dsp:sp>
    <dsp:sp modelId="{6B2E0F35-70FC-44C1-9D8A-D7F6D9271528}">
      <dsp:nvSpPr>
        <dsp:cNvPr id="0" name=""/>
        <dsp:cNvSpPr/>
      </dsp:nvSpPr>
      <dsp:spPr>
        <a:xfrm>
          <a:off x="518804" y="2658046"/>
          <a:ext cx="3570517" cy="3106129"/>
        </a:xfrm>
        <a:prstGeom prst="ellipse">
          <a:avLst/>
        </a:prstGeom>
        <a:solidFill>
          <a:schemeClr val="accent1">
            <a:alpha val="50000"/>
            <a:hueOff val="0"/>
            <a:satOff val="0"/>
            <a:lumOff val="0"/>
            <a:alphaOff val="0"/>
          </a:schemeClr>
        </a:solidFill>
        <a:ln w="76200">
          <a:solidFill>
            <a:schemeClr val="accent5">
              <a:lumMod val="40000"/>
              <a:lumOff val="60000"/>
            </a:schemeClr>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i="1" kern="1200" dirty="0" err="1" smtClean="0">
              <a:solidFill>
                <a:schemeClr val="tx1"/>
              </a:solidFill>
            </a:rPr>
            <a:t>Dysrégulation</a:t>
          </a:r>
          <a:r>
            <a:rPr lang="fr-FR" sz="2400" b="1" i="1" kern="1200" dirty="0" smtClean="0">
              <a:solidFill>
                <a:schemeClr val="tx1"/>
              </a:solidFill>
            </a:rPr>
            <a:t> de système immunitaire</a:t>
          </a:r>
          <a:endParaRPr lang="fr-FR" sz="2400" b="1" i="1" kern="1200" dirty="0">
            <a:solidFill>
              <a:schemeClr val="tx1"/>
            </a:solidFill>
          </a:endParaRPr>
        </a:p>
      </dsp:txBody>
      <dsp:txXfrm>
        <a:off x="855028" y="3460463"/>
        <a:ext cx="2142310" cy="17083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4B02F-6CEE-4804-8050-AC26E776163D}">
      <dsp:nvSpPr>
        <dsp:cNvPr id="0" name=""/>
        <dsp:cNvSpPr/>
      </dsp:nvSpPr>
      <dsp:spPr>
        <a:xfrm>
          <a:off x="3939453" y="1530"/>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Syndrome de Raynaud </a:t>
          </a:r>
          <a:endParaRPr lang="fr-FR" sz="1200" b="1" i="1" kern="1200" dirty="0"/>
        </a:p>
      </dsp:txBody>
      <dsp:txXfrm>
        <a:off x="3972796" y="34873"/>
        <a:ext cx="984125" cy="616341"/>
      </dsp:txXfrm>
    </dsp:sp>
    <dsp:sp modelId="{8340E9BF-A53F-467C-AC73-089E0B1FDF5C}">
      <dsp:nvSpPr>
        <dsp:cNvPr id="0" name=""/>
        <dsp:cNvSpPr/>
      </dsp:nvSpPr>
      <dsp:spPr>
        <a:xfrm>
          <a:off x="2093259" y="343044"/>
          <a:ext cx="4743199" cy="4743199"/>
        </a:xfrm>
        <a:custGeom>
          <a:avLst/>
          <a:gdLst/>
          <a:ahLst/>
          <a:cxnLst/>
          <a:rect l="0" t="0" r="0" b="0"/>
          <a:pathLst>
            <a:path>
              <a:moveTo>
                <a:pt x="3047397" y="98323"/>
              </a:moveTo>
              <a:arcTo wR="2371599" hR="2371599" stAng="17193367" swAng="681293"/>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B6680510-E3DA-4EA4-9E4A-649D0007E9DF}">
      <dsp:nvSpPr>
        <dsp:cNvPr id="0" name=""/>
        <dsp:cNvSpPr/>
      </dsp:nvSpPr>
      <dsp:spPr>
        <a:xfrm>
          <a:off x="5616427" y="696156"/>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articulaire </a:t>
          </a:r>
          <a:endParaRPr lang="fr-FR" sz="1200" b="1" i="1" kern="1200" dirty="0"/>
        </a:p>
      </dsp:txBody>
      <dsp:txXfrm>
        <a:off x="5649770" y="729499"/>
        <a:ext cx="984125" cy="616341"/>
      </dsp:txXfrm>
    </dsp:sp>
    <dsp:sp modelId="{CB3CD956-B8DE-40BB-B2C1-BCB60E71357C}">
      <dsp:nvSpPr>
        <dsp:cNvPr id="0" name=""/>
        <dsp:cNvSpPr/>
      </dsp:nvSpPr>
      <dsp:spPr>
        <a:xfrm>
          <a:off x="2093259" y="343044"/>
          <a:ext cx="4743199" cy="4743199"/>
        </a:xfrm>
        <a:custGeom>
          <a:avLst/>
          <a:gdLst/>
          <a:ahLst/>
          <a:cxnLst/>
          <a:rect l="0" t="0" r="0" b="0"/>
          <a:pathLst>
            <a:path>
              <a:moveTo>
                <a:pt x="4443494" y="1217591"/>
              </a:moveTo>
              <a:arcTo wR="2371599" hR="2371599" stAng="19852979" swAng="941024"/>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49992B33-E1FE-4875-BC18-41187CD01AC6}">
      <dsp:nvSpPr>
        <dsp:cNvPr id="0" name=""/>
        <dsp:cNvSpPr/>
      </dsp:nvSpPr>
      <dsp:spPr>
        <a:xfrm>
          <a:off x="6311052" y="2373130"/>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musculaire </a:t>
          </a:r>
          <a:endParaRPr lang="fr-FR" sz="1200" b="1" i="1" kern="1200" dirty="0"/>
        </a:p>
      </dsp:txBody>
      <dsp:txXfrm>
        <a:off x="6344395" y="2406473"/>
        <a:ext cx="984125" cy="616341"/>
      </dsp:txXfrm>
    </dsp:sp>
    <dsp:sp modelId="{A8B45D50-CC62-4E18-A782-3B9E0B8FDB72}">
      <dsp:nvSpPr>
        <dsp:cNvPr id="0" name=""/>
        <dsp:cNvSpPr/>
      </dsp:nvSpPr>
      <dsp:spPr>
        <a:xfrm>
          <a:off x="2093259" y="343044"/>
          <a:ext cx="4743199" cy="4743199"/>
        </a:xfrm>
        <a:custGeom>
          <a:avLst/>
          <a:gdLst/>
          <a:ahLst/>
          <a:cxnLst/>
          <a:rect l="0" t="0" r="0" b="0"/>
          <a:pathLst>
            <a:path>
              <a:moveTo>
                <a:pt x="4678314" y="2922552"/>
              </a:moveTo>
              <a:arcTo wR="2371599" hR="2371599" stAng="805997" swAng="941024"/>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430F21E1-B6D9-4E3F-A395-ECB54B9F9675}">
      <dsp:nvSpPr>
        <dsp:cNvPr id="0" name=""/>
        <dsp:cNvSpPr/>
      </dsp:nvSpPr>
      <dsp:spPr>
        <a:xfrm>
          <a:off x="5616427" y="4050104"/>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respiratoire </a:t>
          </a:r>
          <a:endParaRPr lang="fr-FR" sz="1200" b="1" i="1" kern="1200" dirty="0"/>
        </a:p>
      </dsp:txBody>
      <dsp:txXfrm>
        <a:off x="5649770" y="4083447"/>
        <a:ext cx="984125" cy="616341"/>
      </dsp:txXfrm>
    </dsp:sp>
    <dsp:sp modelId="{5D657AB5-992D-4328-AB4A-8B897667050A}">
      <dsp:nvSpPr>
        <dsp:cNvPr id="0" name=""/>
        <dsp:cNvSpPr/>
      </dsp:nvSpPr>
      <dsp:spPr>
        <a:xfrm>
          <a:off x="2093259" y="343044"/>
          <a:ext cx="4743199" cy="4743199"/>
        </a:xfrm>
        <a:custGeom>
          <a:avLst/>
          <a:gdLst/>
          <a:ahLst/>
          <a:cxnLst/>
          <a:rect l="0" t="0" r="0" b="0"/>
          <a:pathLst>
            <a:path>
              <a:moveTo>
                <a:pt x="3481744" y="4467324"/>
              </a:moveTo>
              <a:arcTo wR="2371599" hR="2371599" stAng="3725340" swAng="681293"/>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21BDF8D3-C002-48FB-BC22-4E368DF448A7}">
      <dsp:nvSpPr>
        <dsp:cNvPr id="0" name=""/>
        <dsp:cNvSpPr/>
      </dsp:nvSpPr>
      <dsp:spPr>
        <a:xfrm>
          <a:off x="3939453" y="4744729"/>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cardiaque  </a:t>
          </a:r>
          <a:endParaRPr lang="fr-FR" sz="1200" b="1" i="1" kern="1200" dirty="0"/>
        </a:p>
      </dsp:txBody>
      <dsp:txXfrm>
        <a:off x="3972796" y="4778072"/>
        <a:ext cx="984125" cy="616341"/>
      </dsp:txXfrm>
    </dsp:sp>
    <dsp:sp modelId="{95B15A9E-9A1C-4D5C-B8BD-285E7A9FC522}">
      <dsp:nvSpPr>
        <dsp:cNvPr id="0" name=""/>
        <dsp:cNvSpPr/>
      </dsp:nvSpPr>
      <dsp:spPr>
        <a:xfrm>
          <a:off x="2093259" y="343044"/>
          <a:ext cx="4743199" cy="4743199"/>
        </a:xfrm>
        <a:custGeom>
          <a:avLst/>
          <a:gdLst/>
          <a:ahLst/>
          <a:cxnLst/>
          <a:rect l="0" t="0" r="0" b="0"/>
          <a:pathLst>
            <a:path>
              <a:moveTo>
                <a:pt x="1695801" y="4644875"/>
              </a:moveTo>
              <a:arcTo wR="2371599" hR="2371599" stAng="6393367" swAng="681293"/>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DE45A3B7-C9D7-4325-9E8B-405BB496DF61}">
      <dsp:nvSpPr>
        <dsp:cNvPr id="0" name=""/>
        <dsp:cNvSpPr/>
      </dsp:nvSpPr>
      <dsp:spPr>
        <a:xfrm>
          <a:off x="2262479" y="4050104"/>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des reins </a:t>
          </a:r>
          <a:endParaRPr lang="fr-FR" sz="1200" b="1" i="1" kern="1200" dirty="0"/>
        </a:p>
      </dsp:txBody>
      <dsp:txXfrm>
        <a:off x="2295822" y="4083447"/>
        <a:ext cx="984125" cy="616341"/>
      </dsp:txXfrm>
    </dsp:sp>
    <dsp:sp modelId="{B5ECC893-9447-4DB1-8C78-B20F5255EAB4}">
      <dsp:nvSpPr>
        <dsp:cNvPr id="0" name=""/>
        <dsp:cNvSpPr/>
      </dsp:nvSpPr>
      <dsp:spPr>
        <a:xfrm>
          <a:off x="2093259" y="343044"/>
          <a:ext cx="4743199" cy="4743199"/>
        </a:xfrm>
        <a:custGeom>
          <a:avLst/>
          <a:gdLst/>
          <a:ahLst/>
          <a:cxnLst/>
          <a:rect l="0" t="0" r="0" b="0"/>
          <a:pathLst>
            <a:path>
              <a:moveTo>
                <a:pt x="299704" y="3525607"/>
              </a:moveTo>
              <a:arcTo wR="2371599" hR="2371599" stAng="9052979" swAng="941024"/>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03C540CD-360A-4400-A4A5-5BCB76A3176F}">
      <dsp:nvSpPr>
        <dsp:cNvPr id="0" name=""/>
        <dsp:cNvSpPr/>
      </dsp:nvSpPr>
      <dsp:spPr>
        <a:xfrm>
          <a:off x="1567853" y="2373130"/>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Atteinte neurologique</a:t>
          </a:r>
          <a:endParaRPr lang="fr-FR" sz="1200" b="1" i="1" kern="1200" dirty="0"/>
        </a:p>
      </dsp:txBody>
      <dsp:txXfrm>
        <a:off x="1601196" y="2406473"/>
        <a:ext cx="984125" cy="616341"/>
      </dsp:txXfrm>
    </dsp:sp>
    <dsp:sp modelId="{58592A42-AF12-4027-A5DD-B67ADEDE0AA7}">
      <dsp:nvSpPr>
        <dsp:cNvPr id="0" name=""/>
        <dsp:cNvSpPr/>
      </dsp:nvSpPr>
      <dsp:spPr>
        <a:xfrm>
          <a:off x="2093259" y="343044"/>
          <a:ext cx="4743199" cy="4743199"/>
        </a:xfrm>
        <a:custGeom>
          <a:avLst/>
          <a:gdLst/>
          <a:ahLst/>
          <a:cxnLst/>
          <a:rect l="0" t="0" r="0" b="0"/>
          <a:pathLst>
            <a:path>
              <a:moveTo>
                <a:pt x="64884" y="1820646"/>
              </a:moveTo>
              <a:arcTo wR="2371599" hR="2371599" stAng="11605997" swAng="941024"/>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F925CF32-F622-40B4-BBEF-8F3AC5A11063}">
      <dsp:nvSpPr>
        <dsp:cNvPr id="0" name=""/>
        <dsp:cNvSpPr/>
      </dsp:nvSpPr>
      <dsp:spPr>
        <a:xfrm>
          <a:off x="2262479" y="696156"/>
          <a:ext cx="1050811" cy="6830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i="1" kern="1200" dirty="0" smtClean="0"/>
            <a:t>autres</a:t>
          </a:r>
          <a:endParaRPr lang="fr-FR" sz="1200" b="1" i="1" kern="1200" dirty="0"/>
        </a:p>
      </dsp:txBody>
      <dsp:txXfrm>
        <a:off x="2295822" y="729499"/>
        <a:ext cx="984125" cy="616341"/>
      </dsp:txXfrm>
    </dsp:sp>
    <dsp:sp modelId="{2579A368-3F5E-42D3-B781-8E1D56904045}">
      <dsp:nvSpPr>
        <dsp:cNvPr id="0" name=""/>
        <dsp:cNvSpPr/>
      </dsp:nvSpPr>
      <dsp:spPr>
        <a:xfrm>
          <a:off x="2093259" y="343044"/>
          <a:ext cx="4743199" cy="4743199"/>
        </a:xfrm>
        <a:custGeom>
          <a:avLst/>
          <a:gdLst/>
          <a:ahLst/>
          <a:cxnLst/>
          <a:rect l="0" t="0" r="0" b="0"/>
          <a:pathLst>
            <a:path>
              <a:moveTo>
                <a:pt x="1261454" y="275874"/>
              </a:moveTo>
              <a:arcTo wR="2371599" hR="2371599" stAng="14525340" swAng="681293"/>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51743B-5597-4EDF-B3E7-090016E438ED}" type="datetimeFigureOut">
              <a:rPr lang="fr-FR" smtClean="0"/>
              <a:pPr/>
              <a:t>09/05/2017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5B72F-A600-46D2-A886-F30ED9A6C4F0}" type="slidenum">
              <a:rPr lang="fr-FR" smtClean="0"/>
              <a:pPr/>
              <a:t>‹N°›</a:t>
            </a:fld>
            <a:endParaRPr lang="fr-FR"/>
          </a:p>
        </p:txBody>
      </p:sp>
    </p:spTree>
    <p:extLst>
      <p:ext uri="{BB962C8B-B14F-4D97-AF65-F5344CB8AC3E}">
        <p14:creationId xmlns:p14="http://schemas.microsoft.com/office/powerpoint/2010/main" val="410615078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A1132-4DB3-4F45-9C0A-97F3D7269C5C}" type="datetimeFigureOut">
              <a:rPr lang="fr-FR" smtClean="0"/>
              <a:pPr/>
              <a:t>09/05/2017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97528-663E-4BC4-91FD-E43E3E060F01}" type="slidenum">
              <a:rPr lang="fr-FR" smtClean="0"/>
              <a:pPr/>
              <a:t>‹N°›</a:t>
            </a:fld>
            <a:endParaRPr lang="fr-FR"/>
          </a:p>
        </p:txBody>
      </p:sp>
    </p:spTree>
    <p:extLst>
      <p:ext uri="{BB962C8B-B14F-4D97-AF65-F5344CB8AC3E}">
        <p14:creationId xmlns:p14="http://schemas.microsoft.com/office/powerpoint/2010/main" val="2230121927"/>
      </p:ext>
    </p:extLst>
  </p:cSld>
  <p:clrMap bg1="lt1" tx1="dk1" bg2="lt2" tx2="dk2" accent1="accent1" accent2="accent2" accent3="accent3" accent4="accent4" accent5="accent5" accent6="accent6" hlink="hlink" folHlink="folHlink"/>
  <p:hf sldNum="0" ftr="0" dt="0"/>
  <p:notesStyle>
    <a:lvl1pPr marL="0" algn="l" defTabSz="914336" rtl="0" eaLnBrk="1" latinLnBrk="0" hangingPunct="1">
      <a:defRPr sz="1200" kern="1200">
        <a:solidFill>
          <a:schemeClr val="tx1"/>
        </a:solidFill>
        <a:latin typeface="+mn-lt"/>
        <a:ea typeface="+mn-ea"/>
        <a:cs typeface="+mn-cs"/>
      </a:defRPr>
    </a:lvl1pPr>
    <a:lvl2pPr marL="457168" algn="l" defTabSz="914336" rtl="0" eaLnBrk="1" latinLnBrk="0" hangingPunct="1">
      <a:defRPr sz="1200" kern="1200">
        <a:solidFill>
          <a:schemeClr val="tx1"/>
        </a:solidFill>
        <a:latin typeface="+mn-lt"/>
        <a:ea typeface="+mn-ea"/>
        <a:cs typeface="+mn-cs"/>
      </a:defRPr>
    </a:lvl2pPr>
    <a:lvl3pPr marL="914336" algn="l" defTabSz="914336" rtl="0" eaLnBrk="1" latinLnBrk="0" hangingPunct="1">
      <a:defRPr sz="1200" kern="1200">
        <a:solidFill>
          <a:schemeClr val="tx1"/>
        </a:solidFill>
        <a:latin typeface="+mn-lt"/>
        <a:ea typeface="+mn-ea"/>
        <a:cs typeface="+mn-cs"/>
      </a:defRPr>
    </a:lvl3pPr>
    <a:lvl4pPr marL="1371504" algn="l" defTabSz="914336" rtl="0" eaLnBrk="1" latinLnBrk="0" hangingPunct="1">
      <a:defRPr sz="1200" kern="1200">
        <a:solidFill>
          <a:schemeClr val="tx1"/>
        </a:solidFill>
        <a:latin typeface="+mn-lt"/>
        <a:ea typeface="+mn-ea"/>
        <a:cs typeface="+mn-cs"/>
      </a:defRPr>
    </a:lvl4pPr>
    <a:lvl5pPr marL="1828672" algn="l" defTabSz="914336" rtl="0" eaLnBrk="1" latinLnBrk="0" hangingPunct="1">
      <a:defRPr sz="1200" kern="1200">
        <a:solidFill>
          <a:schemeClr val="tx1"/>
        </a:solidFill>
        <a:latin typeface="+mn-lt"/>
        <a:ea typeface="+mn-ea"/>
        <a:cs typeface="+mn-cs"/>
      </a:defRPr>
    </a:lvl5pPr>
    <a:lvl6pPr marL="2285839" algn="l" defTabSz="914336" rtl="0" eaLnBrk="1" latinLnBrk="0" hangingPunct="1">
      <a:defRPr sz="1200" kern="1200">
        <a:solidFill>
          <a:schemeClr val="tx1"/>
        </a:solidFill>
        <a:latin typeface="+mn-lt"/>
        <a:ea typeface="+mn-ea"/>
        <a:cs typeface="+mn-cs"/>
      </a:defRPr>
    </a:lvl6pPr>
    <a:lvl7pPr marL="2743008" algn="l" defTabSz="914336" rtl="0" eaLnBrk="1" latinLnBrk="0" hangingPunct="1">
      <a:defRPr sz="1200" kern="1200">
        <a:solidFill>
          <a:schemeClr val="tx1"/>
        </a:solidFill>
        <a:latin typeface="+mn-lt"/>
        <a:ea typeface="+mn-ea"/>
        <a:cs typeface="+mn-cs"/>
      </a:defRPr>
    </a:lvl7pPr>
    <a:lvl8pPr marL="3200176" algn="l" defTabSz="914336" rtl="0" eaLnBrk="1" latinLnBrk="0" hangingPunct="1">
      <a:defRPr sz="1200" kern="1200">
        <a:solidFill>
          <a:schemeClr val="tx1"/>
        </a:solidFill>
        <a:latin typeface="+mn-lt"/>
        <a:ea typeface="+mn-ea"/>
        <a:cs typeface="+mn-cs"/>
      </a:defRPr>
    </a:lvl8pPr>
    <a:lvl9pPr marL="3657343" algn="l" defTabSz="9143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93981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85000" lnSpcReduction="20000"/>
          </a:bodyPr>
          <a:lstStyle/>
          <a:p>
            <a:endParaRPr lang="fr-FR" sz="1600" b="1" i="1" dirty="0" smtClean="0"/>
          </a:p>
          <a:p>
            <a:endParaRPr lang="fr-FR" sz="1600" b="1" i="1" dirty="0" smtClean="0"/>
          </a:p>
          <a:p>
            <a:r>
              <a:rPr lang="fr-FR" sz="1600" b="1" i="1" dirty="0" smtClean="0">
                <a:solidFill>
                  <a:srgbClr val="FFC000"/>
                </a:solidFill>
                <a:latin typeface="+mn-lt"/>
              </a:rPr>
              <a:t>Les signes généraux </a:t>
            </a:r>
            <a:r>
              <a:rPr lang="fr-FR" sz="1600" b="1" i="1" dirty="0" smtClean="0">
                <a:solidFill>
                  <a:schemeClr val="bg1"/>
                </a:solidFill>
                <a:latin typeface="+mn-lt"/>
              </a:rPr>
              <a:t>seront toujours présents à un moment de l'évolution du LEAD.  </a:t>
            </a:r>
          </a:p>
          <a:p>
            <a:r>
              <a:rPr lang="fr-FR" sz="1600" b="1" i="1" dirty="0" smtClean="0">
                <a:solidFill>
                  <a:schemeClr val="bg1"/>
                </a:solidFill>
                <a:latin typeface="+mn-lt"/>
              </a:rPr>
              <a:t>•  La fièvre peut revêtir tous les aspects, mais évolue le plus souvent sous la forme de pics fébriles répété</a:t>
            </a:r>
            <a:r>
              <a:rPr lang="fr-FR" sz="1600" b="1" i="1" baseline="0" dirty="0" smtClean="0">
                <a:solidFill>
                  <a:schemeClr val="bg1"/>
                </a:solidFill>
                <a:latin typeface="+mn-lt"/>
              </a:rPr>
              <a:t> </a:t>
            </a:r>
            <a:r>
              <a:rPr lang="fr-FR" sz="1600" b="1" i="1" dirty="0" smtClean="0">
                <a:solidFill>
                  <a:schemeClr val="bg1"/>
                </a:solidFill>
                <a:latin typeface="+mn-lt"/>
              </a:rPr>
              <a:t>ou d'un fébricule prolongé.  </a:t>
            </a:r>
          </a:p>
          <a:p>
            <a:r>
              <a:rPr lang="fr-FR" sz="1600" b="1" i="1" dirty="0" smtClean="0">
                <a:solidFill>
                  <a:schemeClr val="bg1"/>
                </a:solidFill>
                <a:latin typeface="+mn-lt"/>
              </a:rPr>
              <a:t>•  L'asthénie , symptôme difficile à apprécier, est extrêmement fréquente au cours des poussées.  </a:t>
            </a:r>
          </a:p>
          <a:p>
            <a:r>
              <a:rPr lang="fr-FR" sz="1600" b="1" i="1" dirty="0" smtClean="0">
                <a:solidFill>
                  <a:schemeClr val="bg1"/>
                </a:solidFill>
                <a:latin typeface="+mn-lt"/>
              </a:rPr>
              <a:t>•  L'anorexie , responsable d'un amaigrissement </a:t>
            </a:r>
          </a:p>
          <a:p>
            <a:r>
              <a:rPr lang="fr-FR" sz="1600" b="1" i="1" dirty="0" smtClean="0"/>
              <a:t>concernent jusqu'à 90 % des patients selon les séries </a:t>
            </a:r>
          </a:p>
          <a:p>
            <a:r>
              <a:rPr lang="fr-FR" sz="1600" b="1" i="1" dirty="0" smtClean="0"/>
              <a:t>et il s'agit : </a:t>
            </a:r>
          </a:p>
          <a:p>
            <a:r>
              <a:rPr lang="fr-FR" sz="1600" b="1" i="1" dirty="0" smtClean="0"/>
              <a:t>- parfois de simples arthralgies  </a:t>
            </a:r>
          </a:p>
          <a:p>
            <a:r>
              <a:rPr lang="fr-FR" sz="1600" b="1" i="1" dirty="0" smtClean="0"/>
              <a:t>- plus souvent de véritables arthrites (</a:t>
            </a:r>
            <a:r>
              <a:rPr lang="fr-FR" sz="1600" b="1" i="1" dirty="0" err="1" smtClean="0"/>
              <a:t>oligoarthrites</a:t>
            </a:r>
            <a:r>
              <a:rPr lang="fr-FR" sz="1600" b="1" i="1" dirty="0" smtClean="0"/>
              <a:t> </a:t>
            </a:r>
          </a:p>
          <a:p>
            <a:r>
              <a:rPr lang="fr-FR" sz="1600" b="1" i="1" dirty="0" smtClean="0"/>
              <a:t>ou état </a:t>
            </a:r>
            <a:r>
              <a:rPr lang="fr-FR" sz="1600" b="1" i="1" dirty="0" err="1" smtClean="0"/>
              <a:t>polyarthritique</a:t>
            </a:r>
            <a:r>
              <a:rPr lang="fr-FR" sz="1600" b="1" i="1" dirty="0" smtClean="0"/>
              <a:t>) </a:t>
            </a:r>
          </a:p>
          <a:p>
            <a:r>
              <a:rPr lang="fr-FR" sz="1600" b="1" i="1" dirty="0" smtClean="0"/>
              <a:t>- qui peuvent évoluer sur un mode aigu ou subaigu, </a:t>
            </a:r>
          </a:p>
          <a:p>
            <a:r>
              <a:rPr lang="fr-FR" sz="1600" b="1" i="1" dirty="0" smtClean="0"/>
              <a:t>- qui concernent les grosses et moyennes </a:t>
            </a:r>
          </a:p>
          <a:p>
            <a:r>
              <a:rPr lang="fr-FR" sz="1600" b="1" i="1" dirty="0" smtClean="0"/>
              <a:t>articulations, avec un caractère migrateur  </a:t>
            </a:r>
          </a:p>
          <a:p>
            <a:r>
              <a:rPr lang="fr-FR" sz="1600" b="1" i="1" dirty="0" smtClean="0"/>
              <a:t>- mais qui peuvent aussi évoluer sur un mode </a:t>
            </a:r>
          </a:p>
          <a:p>
            <a:r>
              <a:rPr lang="fr-FR" sz="1600" b="1" i="1" dirty="0" smtClean="0"/>
              <a:t>chronique, atteindre les petites articulations des </a:t>
            </a:r>
          </a:p>
          <a:p>
            <a:r>
              <a:rPr lang="fr-FR" sz="1600" b="1" i="1" dirty="0" smtClean="0"/>
              <a:t>mains et/ou des pieds, les poignets et les chevilles, </a:t>
            </a:r>
          </a:p>
          <a:p>
            <a:r>
              <a:rPr lang="fr-FR" sz="1600" b="1" i="1" dirty="0" smtClean="0"/>
              <a:t>de façon globalement bilatérale et symétrique, </a:t>
            </a:r>
          </a:p>
          <a:p>
            <a:r>
              <a:rPr lang="fr-FR" sz="1600" b="1" i="1" dirty="0" smtClean="0"/>
              <a:t>mimant alors une polyarthrite </a:t>
            </a:r>
            <a:r>
              <a:rPr lang="fr-FR" sz="1600" b="1" i="1" dirty="0" err="1" smtClean="0"/>
              <a:t>rhumatoïd</a:t>
            </a:r>
            <a:endParaRPr lang="fr-FR" sz="1600" b="1" i="1"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4466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92500" lnSpcReduction="20000"/>
          </a:bodyPr>
          <a:lstStyle/>
          <a:p>
            <a:r>
              <a:rPr lang="fr-FR" sz="1200" b="1" i="1" dirty="0" smtClean="0">
                <a:solidFill>
                  <a:srgbClr val="FFC000"/>
                </a:solidFill>
                <a:latin typeface="+mn-lt"/>
              </a:rPr>
              <a:t>les manifestations rénales </a:t>
            </a:r>
            <a:r>
              <a:rPr lang="fr-FR" sz="1200" b="1" i="1" dirty="0" smtClean="0">
                <a:solidFill>
                  <a:schemeClr val="bg1"/>
                </a:solidFill>
                <a:latin typeface="+mn-lt"/>
              </a:rPr>
              <a:t>:</a:t>
            </a:r>
          </a:p>
          <a:p>
            <a:pPr>
              <a:buFont typeface="Arial" pitchFamily="34" charset="0"/>
              <a:buChar char="•"/>
            </a:pPr>
            <a:r>
              <a:rPr lang="fr-FR" sz="1200" b="1" i="1" dirty="0" smtClean="0">
                <a:solidFill>
                  <a:schemeClr val="bg1"/>
                </a:solidFill>
                <a:latin typeface="+mn-lt"/>
              </a:rPr>
              <a:t> Facteur  de pronostic+++</a:t>
            </a:r>
          </a:p>
          <a:p>
            <a:pPr>
              <a:buFont typeface="Arial" pitchFamily="34" charset="0"/>
              <a:buChar char="•"/>
            </a:pPr>
            <a:r>
              <a:rPr lang="fr-FR" sz="1200" b="1" i="1" dirty="0" smtClean="0">
                <a:solidFill>
                  <a:schemeClr val="bg1"/>
                </a:solidFill>
                <a:latin typeface="+mn-lt"/>
              </a:rPr>
              <a:t>Presque constante  au cours de l’évolution/5 premières années.</a:t>
            </a:r>
          </a:p>
          <a:p>
            <a:pPr>
              <a:buFont typeface="Arial" pitchFamily="34" charset="0"/>
              <a:buChar char="•"/>
            </a:pPr>
            <a:r>
              <a:rPr lang="fr-FR" sz="1200" b="1" i="1" dirty="0" smtClean="0">
                <a:solidFill>
                  <a:schemeClr val="bg1"/>
                </a:solidFill>
                <a:latin typeface="+mn-lt"/>
              </a:rPr>
              <a:t> Symptomatique dans 50% des cas. </a:t>
            </a:r>
          </a:p>
          <a:p>
            <a:pPr>
              <a:buFont typeface="Arial" pitchFamily="34" charset="0"/>
              <a:buChar char="•"/>
            </a:pPr>
            <a:r>
              <a:rPr lang="fr-FR" sz="1200" b="1" i="1" dirty="0" smtClean="0">
                <a:solidFill>
                  <a:schemeClr val="bg1"/>
                </a:solidFill>
                <a:latin typeface="+mn-lt"/>
              </a:rPr>
              <a:t> Toutes les structures du rein peuvent être touchées :  glomérules +++</a:t>
            </a:r>
          </a:p>
          <a:p>
            <a:pPr>
              <a:buFont typeface="Arial" pitchFamily="34" charset="0"/>
              <a:buChar char="•"/>
            </a:pPr>
            <a:endParaRPr lang="fr-FR" sz="1200" b="1" i="1" dirty="0" smtClean="0">
              <a:solidFill>
                <a:schemeClr val="bg1"/>
              </a:solidFill>
              <a:latin typeface="+mn-lt"/>
            </a:endParaRPr>
          </a:p>
          <a:p>
            <a:r>
              <a:rPr lang="fr-FR" b="1" i="1" dirty="0" smtClean="0">
                <a:solidFill>
                  <a:schemeClr val="bg1"/>
                </a:solidFill>
                <a:latin typeface="+mn-lt"/>
              </a:rPr>
              <a:t> </a:t>
            </a:r>
            <a:r>
              <a:rPr lang="fr-FR" b="1" i="1" dirty="0" smtClean="0">
                <a:solidFill>
                  <a:srgbClr val="FFC000"/>
                </a:solidFill>
                <a:latin typeface="+mn-lt"/>
              </a:rPr>
              <a:t>Manifestations </a:t>
            </a:r>
            <a:r>
              <a:rPr lang="fr-FR" b="1" i="1" dirty="0" err="1" smtClean="0">
                <a:solidFill>
                  <a:srgbClr val="FFC000"/>
                </a:solidFill>
                <a:latin typeface="+mn-lt"/>
              </a:rPr>
              <a:t>neuro-psychologique</a:t>
            </a:r>
            <a:r>
              <a:rPr lang="fr-FR" b="1" i="1" dirty="0" smtClean="0">
                <a:solidFill>
                  <a:srgbClr val="FFC000"/>
                </a:solidFill>
                <a:latin typeface="+mn-lt"/>
              </a:rPr>
              <a:t> </a:t>
            </a:r>
            <a:r>
              <a:rPr lang="fr-FR" b="1" i="1" dirty="0" smtClean="0">
                <a:solidFill>
                  <a:schemeClr val="bg1"/>
                </a:solidFill>
                <a:latin typeface="+mn-lt"/>
              </a:rPr>
              <a:t>: 50%</a:t>
            </a:r>
          </a:p>
          <a:p>
            <a:r>
              <a:rPr lang="fr-FR" b="1" i="1" dirty="0" smtClean="0">
                <a:solidFill>
                  <a:schemeClr val="bg1"/>
                </a:solidFill>
                <a:latin typeface="+mn-lt"/>
              </a:rPr>
              <a:t>• Crises comitiales, migraines, psychoses.</a:t>
            </a:r>
          </a:p>
          <a:p>
            <a:r>
              <a:rPr lang="fr-FR" b="1" i="1" dirty="0" smtClean="0">
                <a:solidFill>
                  <a:schemeClr val="bg1"/>
                </a:solidFill>
                <a:latin typeface="+mn-lt"/>
              </a:rPr>
              <a:t>• Déficit moteur.</a:t>
            </a:r>
          </a:p>
          <a:p>
            <a:r>
              <a:rPr lang="fr-FR" b="1" i="1" dirty="0" smtClean="0">
                <a:solidFill>
                  <a:schemeClr val="bg1"/>
                </a:solidFill>
                <a:latin typeface="+mn-lt"/>
              </a:rPr>
              <a:t>• Neuropathies périphériques, NC.</a:t>
            </a:r>
          </a:p>
          <a:p>
            <a:r>
              <a:rPr lang="fr-FR" b="1" i="1" dirty="0" smtClean="0">
                <a:solidFill>
                  <a:schemeClr val="bg1"/>
                </a:solidFill>
                <a:latin typeface="+mn-lt"/>
              </a:rPr>
              <a:t>• Syndromes extrapyramidaux, syndrome méningé</a:t>
            </a:r>
          </a:p>
          <a:p>
            <a:r>
              <a:rPr lang="fr-FR" b="1" i="1" dirty="0" smtClean="0">
                <a:solidFill>
                  <a:schemeClr val="bg1"/>
                </a:solidFill>
                <a:latin typeface="+mn-lt"/>
              </a:rPr>
              <a:t>• Syndrome confusionnel.</a:t>
            </a:r>
          </a:p>
          <a:p>
            <a:r>
              <a:rPr lang="fr-FR" sz="1200" b="1" i="1" dirty="0" smtClean="0">
                <a:solidFill>
                  <a:srgbClr val="FFC000"/>
                </a:solidFill>
                <a:latin typeface="+mn-lt"/>
              </a:rPr>
              <a:t>Manifestations cardio-vasculaires :</a:t>
            </a:r>
          </a:p>
          <a:p>
            <a:pPr>
              <a:buFont typeface="Arial" pitchFamily="34" charset="0"/>
              <a:buChar char="•"/>
            </a:pPr>
            <a:r>
              <a:rPr lang="fr-FR" sz="1200" b="1" i="1" dirty="0" smtClean="0">
                <a:solidFill>
                  <a:schemeClr val="bg1"/>
                </a:solidFill>
                <a:latin typeface="+mn-lt"/>
              </a:rPr>
              <a:t>Péricardite lupique +++ : la plus fréquente.</a:t>
            </a:r>
            <a:r>
              <a:rPr lang="fr-FR" sz="1200" b="1" i="1" dirty="0" smtClean="0">
                <a:solidFill>
                  <a:schemeClr val="bg1"/>
                </a:solidFill>
              </a:rPr>
              <a:t> </a:t>
            </a:r>
            <a:r>
              <a:rPr lang="fr-FR" sz="1200" b="1" i="1" dirty="0" smtClean="0">
                <a:solidFill>
                  <a:schemeClr val="bg1"/>
                </a:solidFill>
                <a:latin typeface="+mn-lt"/>
              </a:rPr>
              <a:t>Précoce, révélatrice, latente, récidivante, </a:t>
            </a:r>
            <a:r>
              <a:rPr lang="fr-FR" sz="1200" b="1" i="1" dirty="0" err="1" smtClean="0">
                <a:solidFill>
                  <a:schemeClr val="bg1"/>
                </a:solidFill>
                <a:latin typeface="+mn-lt"/>
              </a:rPr>
              <a:t>corticosensible</a:t>
            </a:r>
            <a:endParaRPr lang="fr-FR" sz="1200" b="1" i="1" dirty="0" smtClean="0">
              <a:solidFill>
                <a:schemeClr val="bg1"/>
              </a:solidFill>
              <a:latin typeface="+mn-lt"/>
            </a:endParaRPr>
          </a:p>
          <a:p>
            <a:pPr>
              <a:buFont typeface="Arial" pitchFamily="34" charset="0"/>
              <a:buChar char="•"/>
            </a:pPr>
            <a:r>
              <a:rPr lang="fr-FR" sz="1200" b="1" i="1" dirty="0" smtClean="0">
                <a:solidFill>
                  <a:schemeClr val="bg1"/>
                </a:solidFill>
                <a:latin typeface="+mn-lt"/>
              </a:rPr>
              <a:t>, </a:t>
            </a:r>
          </a:p>
          <a:p>
            <a:r>
              <a:rPr lang="fr-FR" sz="1200" b="1" i="1" dirty="0" smtClean="0">
                <a:solidFill>
                  <a:srgbClr val="FFC000"/>
                </a:solidFill>
                <a:latin typeface="+mn-lt"/>
              </a:rPr>
              <a:t>Manifestations pleuro-pulmonaires </a:t>
            </a:r>
            <a:r>
              <a:rPr lang="fr-FR" sz="1200" b="1" i="1" dirty="0" smtClean="0">
                <a:solidFill>
                  <a:schemeClr val="bg1"/>
                </a:solidFill>
                <a:latin typeface="+mn-lt"/>
              </a:rPr>
              <a:t>:</a:t>
            </a:r>
          </a:p>
          <a:p>
            <a:pPr>
              <a:buFont typeface="Arial" pitchFamily="34" charset="0"/>
              <a:buChar char="•"/>
            </a:pPr>
            <a:r>
              <a:rPr lang="fr-FR" sz="1200" b="1" i="1" dirty="0" smtClean="0">
                <a:solidFill>
                  <a:schemeClr val="bg1"/>
                </a:solidFill>
                <a:latin typeface="+mn-lt"/>
              </a:rPr>
              <a:t> Pleurésie </a:t>
            </a:r>
            <a:r>
              <a:rPr lang="fr-FR" sz="1200" b="1" i="1" dirty="0" err="1" smtClean="0">
                <a:solidFill>
                  <a:schemeClr val="bg1"/>
                </a:solidFill>
                <a:latin typeface="+mn-lt"/>
              </a:rPr>
              <a:t>séro</a:t>
            </a:r>
            <a:r>
              <a:rPr lang="fr-FR" sz="1200" b="1" i="1" dirty="0" smtClean="0">
                <a:solidFill>
                  <a:schemeClr val="bg1"/>
                </a:solidFill>
                <a:latin typeface="+mn-lt"/>
              </a:rPr>
              <a:t>-fibrineuse : +++</a:t>
            </a:r>
          </a:p>
          <a:p>
            <a:r>
              <a:rPr lang="fr-FR" sz="1200" b="1" i="1" dirty="0" smtClean="0">
                <a:solidFill>
                  <a:schemeClr val="bg1"/>
                </a:solidFill>
                <a:latin typeface="+mn-lt"/>
              </a:rPr>
              <a:t>Parfois révélatrice de la maladie, </a:t>
            </a:r>
            <a:r>
              <a:rPr lang="fr-FR" sz="1200" b="1" i="1" dirty="0" err="1" smtClean="0">
                <a:solidFill>
                  <a:schemeClr val="bg1"/>
                </a:solidFill>
                <a:latin typeface="+mn-lt"/>
              </a:rPr>
              <a:t>corticosensible</a:t>
            </a:r>
            <a:r>
              <a:rPr lang="fr-FR" sz="1200" b="1" i="1" dirty="0" smtClean="0">
                <a:solidFill>
                  <a:schemeClr val="bg1"/>
                </a:solidFill>
                <a:latin typeface="+mn-lt"/>
              </a:rPr>
              <a:t>, récidivante</a:t>
            </a:r>
          </a:p>
          <a:p>
            <a:r>
              <a:rPr lang="fr-FR" sz="1200" b="1" i="1" dirty="0" smtClean="0">
                <a:solidFill>
                  <a:srgbClr val="FFC000"/>
                </a:solidFill>
                <a:latin typeface="+mn-lt"/>
              </a:rPr>
              <a:t>Manifestations Hématologiques : </a:t>
            </a:r>
          </a:p>
          <a:p>
            <a:r>
              <a:rPr lang="fr-FR" sz="1200" b="1" i="1" dirty="0" smtClean="0">
                <a:solidFill>
                  <a:schemeClr val="bg1"/>
                </a:solidFill>
                <a:latin typeface="+mn-lt"/>
              </a:rPr>
              <a:t>1/Rarement : Adénopathies  ±  SMG.</a:t>
            </a:r>
          </a:p>
          <a:p>
            <a:r>
              <a:rPr lang="fr-FR" sz="1200" b="1" i="1" dirty="0" smtClean="0">
                <a:solidFill>
                  <a:schemeClr val="bg1"/>
                </a:solidFill>
                <a:latin typeface="+mn-lt"/>
              </a:rPr>
              <a:t>2/Biologiquement : </a:t>
            </a:r>
          </a:p>
          <a:p>
            <a:r>
              <a:rPr lang="fr-FR" sz="1200" b="1" i="1" dirty="0" smtClean="0">
                <a:solidFill>
                  <a:schemeClr val="bg1"/>
                </a:solidFill>
                <a:latin typeface="+mn-lt"/>
              </a:rPr>
              <a:t>• AHAI (anémie hémolytique auto-immune) </a:t>
            </a:r>
            <a:r>
              <a:rPr lang="fr-FR" sz="1200" b="1" i="1" dirty="0" err="1" smtClean="0">
                <a:solidFill>
                  <a:schemeClr val="bg1"/>
                </a:solidFill>
                <a:latin typeface="+mn-lt"/>
              </a:rPr>
              <a:t>Coombs</a:t>
            </a:r>
            <a:r>
              <a:rPr lang="fr-FR" sz="1200" b="1" i="1" dirty="0" smtClean="0">
                <a:solidFill>
                  <a:schemeClr val="bg1"/>
                </a:solidFill>
                <a:latin typeface="+mn-lt"/>
              </a:rPr>
              <a:t>+.</a:t>
            </a:r>
          </a:p>
          <a:p>
            <a:r>
              <a:rPr lang="fr-FR" sz="1200" b="1" i="1" dirty="0" smtClean="0">
                <a:solidFill>
                  <a:schemeClr val="bg1"/>
                </a:solidFill>
                <a:latin typeface="+mn-lt"/>
              </a:rPr>
              <a:t>• ± anticoagulants circulants </a:t>
            </a:r>
          </a:p>
          <a:p>
            <a:r>
              <a:rPr lang="fr-FR" sz="1200" b="1" i="1" dirty="0" smtClean="0">
                <a:solidFill>
                  <a:schemeClr val="bg1"/>
                </a:solidFill>
                <a:latin typeface="+mn-lt"/>
              </a:rPr>
              <a:t>• Purpura </a:t>
            </a:r>
            <a:r>
              <a:rPr lang="fr-FR" sz="1200" b="1" i="1" dirty="0" err="1" smtClean="0">
                <a:solidFill>
                  <a:schemeClr val="bg1"/>
                </a:solidFill>
                <a:latin typeface="+mn-lt"/>
              </a:rPr>
              <a:t>thrombopénique</a:t>
            </a:r>
            <a:r>
              <a:rPr lang="fr-FR" sz="1200" b="1" i="1" dirty="0" smtClean="0">
                <a:solidFill>
                  <a:schemeClr val="bg1"/>
                </a:solidFill>
                <a:latin typeface="+mn-lt"/>
              </a:rPr>
              <a:t> auto-immun.</a:t>
            </a:r>
          </a:p>
          <a:p>
            <a:endParaRPr lang="fr-FR" sz="1200" b="1" i="1" dirty="0" smtClean="0">
              <a:solidFill>
                <a:schemeClr val="bg1"/>
              </a:solidFill>
              <a:latin typeface="+mn-lt"/>
            </a:endParaRPr>
          </a:p>
          <a:p>
            <a:r>
              <a:rPr lang="fr-FR" sz="1200" b="1" i="1" dirty="0" smtClean="0">
                <a:solidFill>
                  <a:schemeClr val="bg1"/>
                </a:solidFill>
                <a:latin typeface="+mn-lt"/>
              </a:rPr>
              <a:t> </a:t>
            </a:r>
            <a:endParaRPr lang="fr-FR" b="1" i="1" dirty="0" smtClean="0">
              <a:solidFill>
                <a:schemeClr val="bg1"/>
              </a:solidFill>
              <a:latin typeface="+mn-lt"/>
            </a:endParaRPr>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58143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dirty="0" smtClean="0"/>
              <a:t>FORMES INTRIQUEES OU ASSOCIEES</a:t>
            </a:r>
          </a:p>
          <a:p>
            <a:r>
              <a:rPr lang="fr-FR" dirty="0" smtClean="0"/>
              <a:t>● La coexistence d'un LED et d'un syndrome de </a:t>
            </a:r>
            <a:r>
              <a:rPr lang="fr-FR" dirty="0" err="1" smtClean="0"/>
              <a:t>Gougerot</a:t>
            </a:r>
            <a:r>
              <a:rPr lang="fr-FR" dirty="0" smtClean="0"/>
              <a:t>-</a:t>
            </a:r>
            <a:r>
              <a:rPr lang="fr-FR" dirty="0" err="1" smtClean="0"/>
              <a:t>Sjögren</a:t>
            </a:r>
            <a:r>
              <a:rPr lang="fr-FR" dirty="0" smtClean="0"/>
              <a:t> est fréquente. L'association</a:t>
            </a:r>
          </a:p>
          <a:p>
            <a:r>
              <a:rPr lang="fr-FR" dirty="0" smtClean="0"/>
              <a:t>simultanée ou successive d'un LED et d'une autre connectivite soulève parfois de difficiles</a:t>
            </a:r>
          </a:p>
          <a:p>
            <a:r>
              <a:rPr lang="fr-FR" dirty="0" smtClean="0"/>
              <a:t>problèmes nosologiques. Ainsi, le syndrome de Sharp, ou connectivite mixte, comprend un</a:t>
            </a:r>
          </a:p>
          <a:p>
            <a:r>
              <a:rPr lang="fr-FR" dirty="0" smtClean="0"/>
              <a:t>tableau initial associant un syndrome de Raynaud, des doits boudinés, une polyarthrite non</a:t>
            </a:r>
          </a:p>
          <a:p>
            <a:r>
              <a:rPr lang="fr-FR" dirty="0" smtClean="0"/>
              <a:t>destructrice, des myalgies et un titre élevé de facteurs anti-nucléaires donnant une fluores-</a:t>
            </a:r>
          </a:p>
          <a:p>
            <a:r>
              <a:rPr lang="fr-FR" dirty="0" err="1" smtClean="0"/>
              <a:t>cence</a:t>
            </a:r>
            <a:r>
              <a:rPr lang="fr-FR" dirty="0" smtClean="0"/>
              <a:t> de type moucheté, dirigés contre l'U1 RNP. Avec le temps, cette symptomatologie</a:t>
            </a:r>
          </a:p>
          <a:p>
            <a:r>
              <a:rPr lang="fr-FR" dirty="0" smtClean="0"/>
              <a:t>bénigne demeure inchangée chez certains patients alors que chez d'autres apparaissent les</a:t>
            </a:r>
          </a:p>
          <a:p>
            <a:r>
              <a:rPr lang="fr-FR" dirty="0" smtClean="0"/>
              <a:t>manifestations spécifiques d'une connectivite définie : lupus, sclérodermie, polyarthrite </a:t>
            </a:r>
            <a:r>
              <a:rPr lang="fr-FR" dirty="0" err="1" smtClean="0"/>
              <a:t>rhu</a:t>
            </a:r>
            <a:r>
              <a:rPr lang="fr-FR" dirty="0" smtClean="0"/>
              <a:t>-</a:t>
            </a:r>
          </a:p>
          <a:p>
            <a:r>
              <a:rPr lang="fr-FR" dirty="0" err="1" smtClean="0"/>
              <a:t>matoïde</a:t>
            </a:r>
            <a:r>
              <a:rPr lang="fr-FR" dirty="0" smtClean="0"/>
              <a:t> ou dermatomyosite.</a:t>
            </a:r>
          </a:p>
          <a:p>
            <a:r>
              <a:rPr lang="fr-FR" dirty="0" smtClean="0"/>
              <a:t> LES LUPUS INDUITS</a:t>
            </a:r>
          </a:p>
          <a:p>
            <a:r>
              <a:rPr lang="fr-FR" dirty="0" smtClean="0"/>
              <a:t>● Ils sont secondaires à l'administration prolongée de certains médicaments dont la liste est</a:t>
            </a:r>
          </a:p>
          <a:p>
            <a:r>
              <a:rPr lang="fr-FR" dirty="0" smtClean="0"/>
              <a:t>indiquée sur le tableau I. La longueur de cette liste ne doit pas masquer le rôle prépondérant</a:t>
            </a:r>
          </a:p>
          <a:p>
            <a:r>
              <a:rPr lang="fr-FR" dirty="0" smtClean="0"/>
              <a:t>d'un nombre restreint de substances : INH, D-</a:t>
            </a:r>
            <a:r>
              <a:rPr lang="fr-FR" dirty="0" err="1" smtClean="0"/>
              <a:t>pénicillamine</a:t>
            </a:r>
            <a:r>
              <a:rPr lang="fr-FR" dirty="0" smtClean="0"/>
              <a:t>, chlorpromazine, certains anti-</a:t>
            </a:r>
          </a:p>
          <a:p>
            <a:r>
              <a:rPr lang="fr-FR" dirty="0" smtClean="0"/>
              <a:t>convulsivants et b bloqueurs, </a:t>
            </a:r>
            <a:r>
              <a:rPr lang="fr-FR" dirty="0" err="1" smtClean="0"/>
              <a:t>minocycline</a:t>
            </a:r>
            <a:r>
              <a:rPr lang="fr-FR" dirty="0" smtClean="0"/>
              <a:t>. Pour de nombreux autres médicaments, les </a:t>
            </a:r>
            <a:r>
              <a:rPr lang="fr-FR" dirty="0" err="1" smtClean="0"/>
              <a:t>obser</a:t>
            </a:r>
            <a:r>
              <a:rPr lang="fr-FR" dirty="0" smtClean="0"/>
              <a:t>-</a:t>
            </a:r>
          </a:p>
          <a:p>
            <a:r>
              <a:rPr lang="fr-FR" dirty="0" err="1" smtClean="0"/>
              <a:t>vations</a:t>
            </a:r>
            <a:r>
              <a:rPr lang="fr-FR" dirty="0" smtClean="0"/>
              <a:t> de lupus induits sont exceptionnelles et/ou discutables. Les </a:t>
            </a:r>
            <a:r>
              <a:rPr lang="fr-FR" dirty="0" err="1" smtClean="0"/>
              <a:t>oestro</a:t>
            </a:r>
            <a:r>
              <a:rPr lang="fr-FR" dirty="0" smtClean="0"/>
              <a:t>-progestatifs</a:t>
            </a:r>
          </a:p>
          <a:p>
            <a:r>
              <a:rPr lang="fr-FR" dirty="0" smtClean="0"/>
              <a:t>constituent un cas particulier ; en effet, ils sont souvent responsables de poussées lupiques,</a:t>
            </a:r>
          </a:p>
          <a:p>
            <a:r>
              <a:rPr lang="fr-FR" dirty="0" smtClean="0"/>
              <a:t>mais ne semblent pas créer  un authentique lupus.</a:t>
            </a:r>
          </a:p>
          <a:p>
            <a:r>
              <a:rPr lang="fr-FR" dirty="0" smtClean="0"/>
              <a:t>● Les lupus induits surviennent généralement à un âge plus tardif que celui du lupus </a:t>
            </a:r>
            <a:r>
              <a:rPr lang="fr-FR" dirty="0" err="1" smtClean="0"/>
              <a:t>sponta</a:t>
            </a:r>
            <a:r>
              <a:rPr lang="fr-FR" dirty="0" smtClean="0"/>
              <a:t>-</a:t>
            </a:r>
          </a:p>
          <a:p>
            <a:r>
              <a:rPr lang="fr-FR" dirty="0" smtClean="0"/>
              <a:t>né ; la prédominance féminine est beaucoup moins marquée et le terrain génétique différent.</a:t>
            </a:r>
          </a:p>
          <a:p>
            <a:r>
              <a:rPr lang="fr-FR" dirty="0" smtClean="0"/>
              <a:t>Le tableau clinique est dominé par des signes généraux d'importance variable et des </a:t>
            </a:r>
            <a:r>
              <a:rPr lang="fr-FR" dirty="0" err="1" smtClean="0"/>
              <a:t>mani</a:t>
            </a:r>
            <a:r>
              <a:rPr lang="fr-FR" dirty="0" smtClean="0"/>
              <a:t>-</a:t>
            </a:r>
          </a:p>
          <a:p>
            <a:r>
              <a:rPr lang="fr-FR" dirty="0" err="1" smtClean="0"/>
              <a:t>festations</a:t>
            </a:r>
            <a:r>
              <a:rPr lang="fr-FR" dirty="0" smtClean="0"/>
              <a:t> rhumatologiques, </a:t>
            </a:r>
            <a:r>
              <a:rPr lang="fr-FR" dirty="0" err="1" smtClean="0"/>
              <a:t>pleuropulmonaires</a:t>
            </a:r>
            <a:r>
              <a:rPr lang="fr-FR" dirty="0" smtClean="0"/>
              <a:t> et/ou péricardiques. Les atteintes rénales et</a:t>
            </a:r>
          </a:p>
          <a:p>
            <a:r>
              <a:rPr lang="fr-FR" dirty="0" smtClean="0"/>
              <a:t>neurologiques sont exceptionnelles, ce qui explique la bénignité des lupus induits. Leur pro-</a:t>
            </a:r>
          </a:p>
          <a:p>
            <a:r>
              <a:rPr lang="fr-FR" dirty="0" smtClean="0"/>
              <a:t>fil biologique est particulier : le taux très élevé des FAN, souvent supérieur à 1/2 000, contras-</a:t>
            </a:r>
          </a:p>
          <a:p>
            <a:r>
              <a:rPr lang="fr-FR" dirty="0" smtClean="0"/>
              <a:t>te avec l'absence habituelle d'anticorps  anti-ADN natif et d'</a:t>
            </a:r>
            <a:r>
              <a:rPr lang="fr-FR" dirty="0" err="1" smtClean="0"/>
              <a:t>hypocomplémentémie</a:t>
            </a:r>
            <a:r>
              <a:rPr lang="fr-FR" dirty="0" smtClean="0"/>
              <a:t> ; les anti-</a:t>
            </a:r>
          </a:p>
          <a:p>
            <a:r>
              <a:rPr lang="fr-FR" dirty="0" smtClean="0"/>
              <a:t>corps anti-histones sont très fréquemment présents. L'arrêt du médicament inducteur suffit</a:t>
            </a:r>
          </a:p>
          <a:p>
            <a:r>
              <a:rPr lang="fr-FR" dirty="0" smtClean="0"/>
              <a:t>généralement à faire régresser les manifestations cliniques en quelques jours ou semaines ;</a:t>
            </a:r>
          </a:p>
          <a:p>
            <a:r>
              <a:rPr lang="fr-FR" dirty="0" smtClean="0"/>
              <a:t>une courte corticothérapie est parfois utile. Les anomalies biologiques sont nettement plus</a:t>
            </a:r>
          </a:p>
          <a:p>
            <a:r>
              <a:rPr lang="fr-FR" dirty="0" smtClean="0"/>
              <a:t>longues à disparaître. La réintroduction ultérieure du traitement inducteur est proscrite.</a:t>
            </a:r>
          </a:p>
          <a:p>
            <a:endParaRPr lang="fr-FR" dirty="0" smtClean="0"/>
          </a:p>
          <a:p>
            <a:r>
              <a:rPr lang="fr-FR" dirty="0" smtClean="0"/>
              <a:t>Le SAPL est défini par l'association de manifestations cliniques (thromboses ou avortements</a:t>
            </a:r>
          </a:p>
          <a:p>
            <a:r>
              <a:rPr lang="fr-FR" dirty="0" smtClean="0"/>
              <a:t>répétés) et biologiques (présence d'anticorps anti-phospholipides). Historiquement identifié</a:t>
            </a:r>
          </a:p>
          <a:p>
            <a:r>
              <a:rPr lang="fr-FR" dirty="0" smtClean="0"/>
              <a:t>comme un sous-groupe au sein de la maladie lupique, il a été reconnu par la suite dans</a:t>
            </a:r>
          </a:p>
          <a:p>
            <a:r>
              <a:rPr lang="fr-FR" dirty="0" smtClean="0"/>
              <a:t>d'autres circonstances : connectivites non lupiques, néoplasies, insuffisance rénale, prise de</a:t>
            </a:r>
          </a:p>
          <a:p>
            <a:r>
              <a:rPr lang="fr-FR" dirty="0" smtClean="0"/>
              <a:t>certains médicaments (également inducteurs de lupus). Les anticorps anti-phospholipides</a:t>
            </a:r>
          </a:p>
          <a:p>
            <a:r>
              <a:rPr lang="fr-FR" dirty="0" smtClean="0"/>
              <a:t>sont fréquents lors de certaines infections (notamment infection par le VIH), mais s'associent</a:t>
            </a:r>
          </a:p>
          <a:p>
            <a:r>
              <a:rPr lang="fr-FR" dirty="0" smtClean="0"/>
              <a:t>rarement à des thromboses dans ce contexte. Enfin, le SAPL survient parfois en dehors de</a:t>
            </a:r>
          </a:p>
          <a:p>
            <a:r>
              <a:rPr lang="fr-FR" dirty="0" smtClean="0"/>
              <a:t>tout autre cadre pathologique : on parle alors de syndrome primaire des anti-</a:t>
            </a:r>
            <a:r>
              <a:rPr lang="fr-FR" dirty="0" err="1" smtClean="0"/>
              <a:t>phospholi</a:t>
            </a:r>
            <a:r>
              <a:rPr lang="fr-FR" dirty="0" smtClean="0"/>
              <a:t>-</a:t>
            </a:r>
          </a:p>
          <a:p>
            <a:r>
              <a:rPr lang="fr-FR" dirty="0" err="1" smtClean="0"/>
              <a:t>pides</a:t>
            </a:r>
            <a:r>
              <a:rPr lang="fr-FR" dirty="0" smtClean="0"/>
              <a:t> ; toutefois, avec le temps, certains de ces patients évoluent vers un lupus.</a:t>
            </a:r>
          </a:p>
          <a:p>
            <a:r>
              <a:rPr lang="fr-FR" dirty="0" smtClean="0"/>
              <a:t>Lupus et syndrome des anticorps</a:t>
            </a:r>
            <a:r>
              <a:rPr lang="fr-FR" baseline="0" dirty="0" smtClean="0"/>
              <a:t> </a:t>
            </a:r>
            <a:r>
              <a:rPr lang="fr-FR" dirty="0" err="1" smtClean="0"/>
              <a:t>antiphospholipides</a:t>
            </a:r>
            <a:endParaRPr lang="fr-FR" dirty="0" smtClean="0"/>
          </a:p>
          <a:p>
            <a:r>
              <a:rPr lang="fr-FR" dirty="0" smtClean="0"/>
              <a:t>34</a:t>
            </a:r>
          </a:p>
          <a:p>
            <a:r>
              <a:rPr lang="fr-FR" dirty="0" smtClean="0"/>
              <a:t>Ces formes sont caractérisées par la fréquence des</a:t>
            </a:r>
            <a:r>
              <a:rPr lang="fr-FR" baseline="0" dirty="0" smtClean="0"/>
              <a:t> </a:t>
            </a:r>
            <a:r>
              <a:rPr lang="fr-FR" dirty="0" smtClean="0"/>
              <a:t>accidents de thrombose ou artérielle, les avortements et morts in utero répétés (Tableau 4), et des</a:t>
            </a:r>
            <a:r>
              <a:rPr lang="fr-FR" baseline="0" dirty="0" smtClean="0"/>
              <a:t> </a:t>
            </a:r>
            <a:r>
              <a:rPr lang="fr-FR" dirty="0" smtClean="0"/>
              <a:t>manifestations hématologiques avec thrombopénie, anémie hémolytique à test de </a:t>
            </a:r>
            <a:r>
              <a:rPr lang="fr-FR" dirty="0" err="1" smtClean="0"/>
              <a:t>Coombs</a:t>
            </a:r>
            <a:r>
              <a:rPr lang="fr-FR" dirty="0" smtClean="0"/>
              <a:t> positif.</a:t>
            </a:r>
          </a:p>
          <a:p>
            <a:r>
              <a:rPr lang="fr-FR" dirty="0" smtClean="0"/>
              <a:t>Au plan biologique, on retrouve un ou plusieurs des</a:t>
            </a:r>
            <a:r>
              <a:rPr lang="fr-FR" baseline="0" dirty="0" smtClean="0"/>
              <a:t> </a:t>
            </a:r>
            <a:r>
              <a:rPr lang="fr-FR" dirty="0" smtClean="0"/>
              <a:t>anticorps </a:t>
            </a:r>
            <a:r>
              <a:rPr lang="fr-FR" dirty="0" err="1" smtClean="0"/>
              <a:t>antiphospholipides</a:t>
            </a:r>
            <a:r>
              <a:rPr lang="fr-FR" dirty="0" smtClean="0"/>
              <a:t> suivants : fausse sérologie syphilitique, anticoagulant de type </a:t>
            </a:r>
            <a:r>
              <a:rPr lang="fr-FR" dirty="0" err="1" smtClean="0"/>
              <a:t>antiprothrombinase</a:t>
            </a:r>
            <a:r>
              <a:rPr lang="fr-FR" dirty="0" smtClean="0"/>
              <a:t>, anticorps </a:t>
            </a:r>
            <a:r>
              <a:rPr lang="fr-FR" dirty="0" err="1" smtClean="0"/>
              <a:t>anticardiolipine</a:t>
            </a:r>
            <a:r>
              <a:rPr lang="fr-FR" dirty="0" smtClean="0"/>
              <a:t> de type</a:t>
            </a:r>
            <a:r>
              <a:rPr lang="fr-FR" baseline="0" dirty="0" smtClean="0"/>
              <a:t> </a:t>
            </a:r>
            <a:r>
              <a:rPr lang="fr-FR" dirty="0" err="1" smtClean="0"/>
              <a:t>IgG</a:t>
            </a:r>
            <a:r>
              <a:rPr lang="fr-FR" dirty="0" smtClean="0"/>
              <a:t> ou </a:t>
            </a:r>
            <a:r>
              <a:rPr lang="fr-FR" dirty="0" err="1" smtClean="0"/>
              <a:t>IgM</a:t>
            </a:r>
            <a:r>
              <a:rPr lang="fr-FR" dirty="0" smtClean="0"/>
              <a:t>, à titre élevé, persistant à plusieurs</a:t>
            </a:r>
            <a:r>
              <a:rPr lang="fr-FR" baseline="0" dirty="0" smtClean="0"/>
              <a:t> </a:t>
            </a:r>
            <a:r>
              <a:rPr lang="fr-FR" dirty="0" smtClean="0"/>
              <a:t>dosages. Ce syndrome peut être inaugural, en l’absence d’autres critères cliniques ou immunologiques de lupus. On parle, à ce stade, de syndrome</a:t>
            </a:r>
            <a:r>
              <a:rPr lang="fr-FR" baseline="0" dirty="0" smtClean="0"/>
              <a:t> </a:t>
            </a:r>
            <a:r>
              <a:rPr lang="fr-FR" dirty="0" smtClean="0"/>
              <a:t>primaire des anticorps </a:t>
            </a:r>
            <a:r>
              <a:rPr lang="fr-FR" dirty="0" err="1" smtClean="0"/>
              <a:t>antiphospholipides</a:t>
            </a:r>
            <a:r>
              <a:rPr lang="fr-FR" dirty="0" smtClean="0"/>
              <a:t>. Le suivi</a:t>
            </a:r>
          </a:p>
          <a:p>
            <a:r>
              <a:rPr lang="fr-FR" dirty="0" smtClean="0"/>
              <a:t>longitudinal à long terme de ces malades a montré</a:t>
            </a:r>
            <a:r>
              <a:rPr lang="fr-FR" baseline="0" dirty="0" smtClean="0"/>
              <a:t> </a:t>
            </a:r>
            <a:r>
              <a:rPr lang="fr-FR" dirty="0" smtClean="0"/>
              <a:t>que moins de 3 % d’entre eux évoluaient vers un</a:t>
            </a:r>
          </a:p>
          <a:p>
            <a:r>
              <a:rPr lang="fr-FR" dirty="0" smtClean="0"/>
              <a:t>lupus érythémateux disséminé classique après plusieurs années. Après un traitement immunosuppresseur puissant, il n’est pas rare de voir le lupus</a:t>
            </a:r>
            <a:r>
              <a:rPr lang="fr-FR" baseline="0" dirty="0" smtClean="0"/>
              <a:t> </a:t>
            </a:r>
            <a:r>
              <a:rPr lang="fr-FR" dirty="0" smtClean="0"/>
              <a:t>s’éteindre alors que persistent les manifestations</a:t>
            </a:r>
          </a:p>
          <a:p>
            <a:r>
              <a:rPr lang="fr-FR" dirty="0" smtClean="0"/>
              <a:t>thrombotiques du syndrome des </a:t>
            </a:r>
            <a:r>
              <a:rPr lang="fr-FR" dirty="0" err="1" smtClean="0"/>
              <a:t>antiphospholipides</a:t>
            </a:r>
            <a:r>
              <a:rPr lang="fr-FR" baseline="0" dirty="0" smtClean="0"/>
              <a:t> </a:t>
            </a:r>
            <a:r>
              <a:rPr lang="fr-FR" dirty="0" smtClean="0"/>
              <a:t>qui réclame son traitement propre.</a:t>
            </a:r>
          </a:p>
          <a:p>
            <a:endParaRPr lang="fr-FR"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01126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a:p>
            <a:r>
              <a:rPr lang="fr-FR" dirty="0" smtClean="0"/>
              <a:t>Quatre  critères  simultanés  ou  successifs  sont  nécessaires  pour </a:t>
            </a:r>
          </a:p>
          <a:p>
            <a:r>
              <a:rPr lang="fr-FR" dirty="0" smtClean="0"/>
              <a:t>classer la maladie comme un lupus systémique </a:t>
            </a:r>
          </a:p>
          <a:p>
            <a:r>
              <a:rPr lang="fr-FR" dirty="0" smtClean="0"/>
              <a:t>Le diagnostic de LES repose sur faisceau d’arguments cliniques et biologiques. L’American</a:t>
            </a:r>
          </a:p>
          <a:p>
            <a:r>
              <a:rPr lang="fr-FR" dirty="0" err="1" smtClean="0"/>
              <a:t>Rheumatism</a:t>
            </a:r>
            <a:r>
              <a:rPr lang="fr-FR" dirty="0" smtClean="0"/>
              <a:t> Association a publié en 1982 une liste révisée en 1997 de 11 critères, un nombre</a:t>
            </a:r>
          </a:p>
          <a:p>
            <a:r>
              <a:rPr lang="fr-FR" dirty="0" smtClean="0"/>
              <a:t>minimum de 4 étant  exigé pour   retenir   le diagnostic  de LES avec une  sensibilité et  une</a:t>
            </a:r>
          </a:p>
          <a:p>
            <a:r>
              <a:rPr lang="fr-FR" dirty="0" smtClean="0"/>
              <a:t>spécificité   de   96   p.100   (tableau   1).  L’intérêt   de   ces   critères   est   essentiellement   d’ordre</a:t>
            </a:r>
          </a:p>
          <a:p>
            <a:r>
              <a:rPr lang="fr-FR" dirty="0" smtClean="0"/>
              <a:t>collectif, leur valeur diagnostique n’étant pas absolue à l’échelon individuel.</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12801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40000" lnSpcReduction="20000"/>
          </a:bodyPr>
          <a:lstStyle/>
          <a:p>
            <a:r>
              <a:rPr lang="fr-FR" dirty="0" smtClean="0"/>
              <a:t>-</a:t>
            </a:r>
          </a:p>
          <a:p>
            <a:r>
              <a:rPr lang="fr-FR" i="1" dirty="0" smtClean="0">
                <a:solidFill>
                  <a:schemeClr val="tx1"/>
                </a:solidFill>
              </a:rPr>
              <a:t>Concordance</a:t>
            </a:r>
            <a:r>
              <a:rPr lang="fr-FR" i="1" baseline="0" dirty="0" smtClean="0">
                <a:solidFill>
                  <a:schemeClr val="tx1"/>
                </a:solidFill>
              </a:rPr>
              <a:t> entre les jumeaux homozygote de 57% contre 10% pour les dizygotes</a:t>
            </a:r>
          </a:p>
          <a:p>
            <a:r>
              <a:rPr lang="fr-FR" i="1" baseline="0" dirty="0" smtClean="0">
                <a:solidFill>
                  <a:schemeClr val="tx1"/>
                </a:solidFill>
              </a:rPr>
              <a:t>Etude des modèles murins spontané de lupus (</a:t>
            </a:r>
            <a:r>
              <a:rPr lang="fr-FR" i="1" baseline="0" dirty="0" err="1" smtClean="0">
                <a:solidFill>
                  <a:schemeClr val="tx1"/>
                </a:solidFill>
              </a:rPr>
              <a:t>NZBxNZW</a:t>
            </a:r>
            <a:r>
              <a:rPr lang="fr-FR" i="1" baseline="0" dirty="0" smtClean="0">
                <a:solidFill>
                  <a:schemeClr val="tx1"/>
                </a:solidFill>
              </a:rPr>
              <a:t>) </a:t>
            </a:r>
          </a:p>
          <a:p>
            <a:r>
              <a:rPr lang="fr-FR" i="1" baseline="0" dirty="0" smtClean="0">
                <a:solidFill>
                  <a:schemeClr val="tx1"/>
                </a:solidFill>
              </a:rPr>
              <a:t>100gènes incriminés dans le déterminisme génétique de lupus</a:t>
            </a:r>
            <a:endParaRPr lang="fr-FR" i="1" dirty="0" smtClean="0">
              <a:solidFill>
                <a:schemeClr val="tx1"/>
              </a:solidFill>
            </a:endParaRPr>
          </a:p>
          <a:p>
            <a:endParaRPr lang="fr-FR" dirty="0" smtClean="0"/>
          </a:p>
          <a:p>
            <a:r>
              <a:rPr lang="fr-FR" b="1" dirty="0" smtClean="0"/>
              <a:t>-  Les acteurs du système immunitaire impliqués dans la physiopathologie du LS </a:t>
            </a:r>
          </a:p>
          <a:p>
            <a:r>
              <a:rPr lang="fr-FR" b="1" dirty="0" smtClean="0"/>
              <a:t> </a:t>
            </a:r>
          </a:p>
          <a:p>
            <a:r>
              <a:rPr lang="fr-FR" b="1" dirty="0" smtClean="0"/>
              <a:t>Les symptômes cliniques arrivent probablement à  la fin d’une cascade d’évènements ayant pour point </a:t>
            </a:r>
            <a:r>
              <a:rPr lang="fr-FR" b="1" baseline="0" dirty="0" smtClean="0"/>
              <a:t> </a:t>
            </a:r>
            <a:r>
              <a:rPr lang="fr-FR" b="1" dirty="0" smtClean="0"/>
              <a:t>de  départ  une  rupture  de  tolérance  contre  certaines molécules  du  soi. Cette  rupture  de  tolérance  est </a:t>
            </a:r>
            <a:r>
              <a:rPr lang="fr-FR" b="1" baseline="0" dirty="0" smtClean="0"/>
              <a:t> </a:t>
            </a:r>
            <a:r>
              <a:rPr lang="fr-FR" b="1" dirty="0" smtClean="0"/>
              <a:t>suivie de l’amplification de la réponse </a:t>
            </a:r>
            <a:r>
              <a:rPr lang="fr-FR" b="1" dirty="0" err="1" smtClean="0"/>
              <a:t>autoimmune</a:t>
            </a:r>
            <a:r>
              <a:rPr lang="fr-FR" b="1" dirty="0" smtClean="0"/>
              <a:t> aboutissant in fine à la destruction des tissus cibles. </a:t>
            </a:r>
          </a:p>
          <a:p>
            <a:r>
              <a:rPr lang="fr-FR" b="1" dirty="0" smtClean="0"/>
              <a:t>A  tous  les  niveaux  de  cette  cascade,  des  anomalies  du  système  immunitaire  inné  (complément, </a:t>
            </a:r>
          </a:p>
          <a:p>
            <a:r>
              <a:rPr lang="fr-FR" b="1" dirty="0" smtClean="0"/>
              <a:t>récepteurs  </a:t>
            </a:r>
            <a:r>
              <a:rPr lang="fr-FR" b="1" dirty="0" err="1" smtClean="0"/>
              <a:t>Toll</a:t>
            </a:r>
            <a:r>
              <a:rPr lang="fr-FR" b="1" dirty="0" smtClean="0"/>
              <a:t>-</a:t>
            </a:r>
            <a:r>
              <a:rPr lang="fr-FR" b="1" dirty="0" err="1" smtClean="0"/>
              <a:t>Like</a:t>
            </a:r>
            <a:r>
              <a:rPr lang="fr-FR" b="1" dirty="0" smtClean="0"/>
              <a:t>,  macrophages,  cellules  dendritiques,  lymphocytes  NK)  ou  adaptatif,  spécifique </a:t>
            </a:r>
          </a:p>
          <a:p>
            <a:r>
              <a:rPr lang="fr-FR" b="1" dirty="0" smtClean="0"/>
              <a:t>d’antigène (lymphocytes B, lymphocytes T , T régulateurs, lymphocytes NKT et lymphocytes T  ) </a:t>
            </a:r>
          </a:p>
          <a:p>
            <a:r>
              <a:rPr lang="fr-FR" b="1" dirty="0" smtClean="0"/>
              <a:t>ont  été  identifiées.  Les  cytokines  et  les  </a:t>
            </a:r>
            <a:r>
              <a:rPr lang="fr-FR" b="1" dirty="0" err="1" smtClean="0"/>
              <a:t>chimiokines</a:t>
            </a:r>
            <a:r>
              <a:rPr lang="fr-FR" b="1" dirty="0" smtClean="0"/>
              <a:t>,  qui  orchestrent  les  communications  entre  ces </a:t>
            </a:r>
            <a:r>
              <a:rPr lang="fr-FR" b="1" baseline="0" dirty="0" smtClean="0"/>
              <a:t> </a:t>
            </a:r>
            <a:r>
              <a:rPr lang="fr-FR" b="1" dirty="0" smtClean="0"/>
              <a:t>différents  acteurs,  sont  également  au  cœur  de  la  physiopathologie.  Il  semble  que  certaines  de  ces </a:t>
            </a:r>
            <a:r>
              <a:rPr lang="fr-FR" b="1" baseline="0" dirty="0" smtClean="0"/>
              <a:t> </a:t>
            </a:r>
            <a:r>
              <a:rPr lang="fr-FR" b="1" dirty="0" smtClean="0"/>
              <a:t>anomalies soient plutôt impliquées dans la genèse de la rupture de tolérance au soi tandis que d’autres </a:t>
            </a:r>
            <a:r>
              <a:rPr lang="fr-FR" b="1" baseline="0" dirty="0" smtClean="0"/>
              <a:t> </a:t>
            </a:r>
            <a:r>
              <a:rPr lang="fr-FR" b="1" dirty="0" smtClean="0"/>
              <a:t>semblent plus particulièrement impliquées en aval, au niveau des lésions tissulaires (64).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susceptibilité accrue des cellules </a:t>
            </a:r>
            <a:r>
              <a:rPr lang="fr-FR" baseline="0" dirty="0" smtClean="0"/>
              <a:t> </a:t>
            </a:r>
            <a:r>
              <a:rPr lang="fr-FR" dirty="0" smtClean="0"/>
              <a:t>au processus d’</a:t>
            </a:r>
            <a:r>
              <a:rPr lang="fr-FR" dirty="0" err="1" smtClean="0"/>
              <a:t>apoptose</a:t>
            </a:r>
            <a:r>
              <a:rPr lang="fr-FR" dirty="0" smtClean="0"/>
              <a:t> (1). </a:t>
            </a:r>
          </a:p>
          <a:p>
            <a:r>
              <a:rPr lang="fr-FR" dirty="0" smtClean="0"/>
              <a:t>Interviennent des phénomènes </a:t>
            </a:r>
            <a:r>
              <a:rPr lang="fr-FR" baseline="0" dirty="0" smtClean="0"/>
              <a:t> </a:t>
            </a:r>
            <a:r>
              <a:rPr lang="fr-FR" dirty="0" smtClean="0"/>
              <a:t>viraux, les UV, les hormones </a:t>
            </a:r>
          </a:p>
          <a:p>
            <a:r>
              <a:rPr lang="fr-FR" dirty="0" smtClean="0"/>
              <a:t>sexuelles féminines. </a:t>
            </a:r>
          </a:p>
          <a:p>
            <a:r>
              <a:rPr lang="fr-FR" dirty="0" smtClean="0"/>
              <a:t>- Les cellules en </a:t>
            </a:r>
            <a:r>
              <a:rPr lang="fr-FR" dirty="0" err="1" smtClean="0"/>
              <a:t>apoptose</a:t>
            </a:r>
            <a:r>
              <a:rPr lang="fr-FR" dirty="0" smtClean="0"/>
              <a:t> ne sont </a:t>
            </a:r>
            <a:r>
              <a:rPr lang="fr-FR" baseline="0" dirty="0" smtClean="0"/>
              <a:t> </a:t>
            </a:r>
            <a:r>
              <a:rPr lang="fr-FR" dirty="0" smtClean="0"/>
              <a:t>plus suffisamment éliminées par </a:t>
            </a:r>
          </a:p>
          <a:p>
            <a:r>
              <a:rPr lang="fr-FR" dirty="0" smtClean="0"/>
              <a:t>défaut de clairance (3)</a:t>
            </a:r>
            <a:r>
              <a:rPr lang="fr-FR" baseline="0" dirty="0" smtClean="0"/>
              <a:t> </a:t>
            </a:r>
            <a:r>
              <a:rPr lang="fr-FR" dirty="0" smtClean="0"/>
              <a:t>Ces cellules exposent des </a:t>
            </a:r>
            <a:r>
              <a:rPr lang="fr-FR" baseline="0" dirty="0" smtClean="0"/>
              <a:t> </a:t>
            </a:r>
            <a:r>
              <a:rPr lang="fr-FR" dirty="0" smtClean="0"/>
              <a:t>antigènes normalement masqués au </a:t>
            </a:r>
          </a:p>
          <a:p>
            <a:r>
              <a:rPr lang="fr-FR" dirty="0" smtClean="0"/>
              <a:t>niveau de leurs « </a:t>
            </a:r>
            <a:r>
              <a:rPr lang="fr-FR" dirty="0" err="1" smtClean="0"/>
              <a:t>blebs</a:t>
            </a:r>
            <a:r>
              <a:rPr lang="fr-FR" dirty="0" smtClean="0"/>
              <a:t> »</a:t>
            </a:r>
          </a:p>
          <a:p>
            <a:pPr>
              <a:buFontTx/>
              <a:buChar char="-"/>
            </a:pPr>
            <a:r>
              <a:rPr lang="fr-FR" dirty="0" smtClean="0"/>
              <a:t>Les antigènes nucléaires ou </a:t>
            </a:r>
            <a:r>
              <a:rPr lang="fr-FR" baseline="0" dirty="0" smtClean="0"/>
              <a:t> </a:t>
            </a:r>
            <a:r>
              <a:rPr lang="fr-FR" dirty="0" smtClean="0"/>
              <a:t>phospholipidiques sont présentés au </a:t>
            </a:r>
            <a:r>
              <a:rPr lang="fr-FR" baseline="0" dirty="0" smtClean="0"/>
              <a:t> </a:t>
            </a:r>
            <a:r>
              <a:rPr lang="fr-FR" dirty="0" smtClean="0"/>
              <a:t>système immunitaire dans un </a:t>
            </a:r>
            <a:r>
              <a:rPr lang="fr-FR" baseline="0" dirty="0" smtClean="0"/>
              <a:t> </a:t>
            </a:r>
            <a:r>
              <a:rPr lang="fr-FR" dirty="0" smtClean="0"/>
              <a:t>contexte pro-inflammatoire (4). </a:t>
            </a:r>
          </a:p>
          <a:p>
            <a:pPr>
              <a:buFontTx/>
              <a:buChar char="-"/>
            </a:pPr>
            <a:r>
              <a:rPr lang="fr-FR" dirty="0" smtClean="0"/>
              <a:t>- Interviennent ensuite les cellules </a:t>
            </a:r>
            <a:r>
              <a:rPr lang="fr-FR" baseline="0" dirty="0" smtClean="0"/>
              <a:t> </a:t>
            </a:r>
            <a:r>
              <a:rPr lang="fr-FR" dirty="0" smtClean="0"/>
              <a:t>de l’immunité spécifique qui sont </a:t>
            </a:r>
            <a:r>
              <a:rPr lang="fr-FR" baseline="0" dirty="0" smtClean="0"/>
              <a:t> </a:t>
            </a:r>
            <a:r>
              <a:rPr lang="fr-FR" dirty="0" smtClean="0"/>
              <a:t>retrouvées et activées (cellules </a:t>
            </a:r>
            <a:r>
              <a:rPr lang="fr-FR" baseline="0" dirty="0" smtClean="0"/>
              <a:t> </a:t>
            </a:r>
            <a:r>
              <a:rPr lang="fr-FR" dirty="0" smtClean="0"/>
              <a:t>dendritiques et lymphoïdes) (5 et </a:t>
            </a:r>
            <a:r>
              <a:rPr lang="fr-FR" baseline="0" dirty="0" smtClean="0"/>
              <a:t> </a:t>
            </a:r>
            <a:r>
              <a:rPr lang="fr-FR" dirty="0" smtClean="0"/>
              <a:t>6)</a:t>
            </a:r>
          </a:p>
          <a:p>
            <a:pPr>
              <a:buFontTx/>
              <a:buChar char="-"/>
            </a:pPr>
            <a:r>
              <a:rPr lang="fr-FR" dirty="0" smtClean="0"/>
              <a:t>- Une production anormale </a:t>
            </a:r>
            <a:r>
              <a:rPr lang="fr-FR" baseline="0" dirty="0" smtClean="0"/>
              <a:t> </a:t>
            </a:r>
            <a:r>
              <a:rPr lang="fr-FR" dirty="0" smtClean="0"/>
              <a:t>d’interféron α amplifient les </a:t>
            </a:r>
            <a:r>
              <a:rPr lang="fr-FR" baseline="0" dirty="0" smtClean="0"/>
              <a:t> </a:t>
            </a:r>
            <a:r>
              <a:rPr lang="fr-FR" dirty="0" smtClean="0"/>
              <a:t>mécanismes de présentation des </a:t>
            </a:r>
          </a:p>
          <a:p>
            <a:pPr>
              <a:buFontTx/>
              <a:buChar char="-"/>
            </a:pPr>
            <a:r>
              <a:rPr lang="fr-FR" dirty="0" smtClean="0"/>
              <a:t>auto-antigènes et amplifient les </a:t>
            </a:r>
            <a:r>
              <a:rPr lang="fr-FR" baseline="0" dirty="0" smtClean="0"/>
              <a:t> </a:t>
            </a:r>
            <a:r>
              <a:rPr lang="fr-FR" dirty="0" smtClean="0"/>
              <a:t>lymphocytes T qui vont à leur tour </a:t>
            </a:r>
            <a:r>
              <a:rPr lang="fr-FR" baseline="0" dirty="0" smtClean="0"/>
              <a:t> </a:t>
            </a:r>
            <a:r>
              <a:rPr lang="fr-FR" dirty="0" smtClean="0"/>
              <a:t>activer les lymphocytes B.</a:t>
            </a:r>
          </a:p>
          <a:p>
            <a:pPr>
              <a:buFontTx/>
              <a:buChar char="-"/>
            </a:pPr>
            <a:r>
              <a:rPr lang="fr-FR" dirty="0" smtClean="0"/>
              <a:t>-Des cellules en </a:t>
            </a:r>
            <a:r>
              <a:rPr lang="fr-FR" dirty="0" err="1" smtClean="0"/>
              <a:t>apoptose</a:t>
            </a:r>
            <a:r>
              <a:rPr lang="fr-FR" dirty="0" smtClean="0"/>
              <a:t> ou des </a:t>
            </a:r>
            <a:r>
              <a:rPr lang="fr-FR" baseline="0" dirty="0" smtClean="0"/>
              <a:t> </a:t>
            </a:r>
            <a:r>
              <a:rPr lang="fr-FR" dirty="0" smtClean="0"/>
              <a:t>complexes immuns peuvent </a:t>
            </a:r>
          </a:p>
          <a:p>
            <a:pPr>
              <a:buFontTx/>
              <a:buChar char="-"/>
            </a:pPr>
            <a:r>
              <a:rPr lang="fr-FR" dirty="0" smtClean="0"/>
              <a:t>cheminer et s’arrêter dans </a:t>
            </a:r>
            <a:r>
              <a:rPr lang="fr-FR" baseline="0" dirty="0" smtClean="0"/>
              <a:t> </a:t>
            </a:r>
            <a:r>
              <a:rPr lang="fr-FR" dirty="0" smtClean="0"/>
              <a:t>certains organes comme les </a:t>
            </a:r>
            <a:r>
              <a:rPr lang="fr-FR" baseline="0" dirty="0" smtClean="0"/>
              <a:t> </a:t>
            </a:r>
            <a:r>
              <a:rPr lang="fr-FR" dirty="0" smtClean="0"/>
              <a:t>articulations, le rein, etc. (7). Ils</a:t>
            </a:r>
          </a:p>
          <a:p>
            <a:pPr>
              <a:buFontTx/>
              <a:buChar char="-"/>
            </a:pPr>
            <a:r>
              <a:rPr lang="fr-FR" dirty="0" smtClean="0"/>
              <a:t>activent le complément et </a:t>
            </a:r>
            <a:r>
              <a:rPr lang="fr-FR" baseline="0" dirty="0" smtClean="0"/>
              <a:t> </a:t>
            </a:r>
            <a:r>
              <a:rPr lang="fr-FR" dirty="0" smtClean="0"/>
              <a:t>génèrent de l’inflammation locale. </a:t>
            </a:r>
          </a:p>
          <a:p>
            <a:pPr>
              <a:buFontTx/>
              <a:buChar char="-"/>
            </a:pPr>
            <a:r>
              <a:rPr lang="fr-FR" dirty="0" smtClean="0"/>
              <a:t>Ces anticorps peuvent être </a:t>
            </a:r>
            <a:r>
              <a:rPr lang="fr-FR" baseline="0" dirty="0" smtClean="0"/>
              <a:t> </a:t>
            </a:r>
            <a:r>
              <a:rPr lang="fr-FR" dirty="0" smtClean="0"/>
              <a:t>lytiques à l’origine de certaines </a:t>
            </a:r>
          </a:p>
          <a:p>
            <a:pPr>
              <a:buFontTx/>
              <a:buChar char="-"/>
            </a:pPr>
            <a:r>
              <a:rPr lang="fr-FR" dirty="0" smtClean="0"/>
              <a:t>cytopénies. </a:t>
            </a:r>
            <a:r>
              <a:rPr lang="fr-FR" baseline="0" dirty="0" smtClean="0"/>
              <a:t> </a:t>
            </a:r>
          </a:p>
          <a:p>
            <a:pPr>
              <a:buFontTx/>
              <a:buChar char="-"/>
            </a:pPr>
            <a:r>
              <a:rPr lang="fr-FR" dirty="0" smtClean="0"/>
              <a:t> dysfonctionnement des cellules T</a:t>
            </a:r>
            <a:r>
              <a:rPr lang="fr-FR" baseline="0" dirty="0" smtClean="0"/>
              <a:t> </a:t>
            </a:r>
            <a:r>
              <a:rPr lang="fr-FR" dirty="0" smtClean="0"/>
              <a:t>régulatrices (CD4, CD25). Ces </a:t>
            </a:r>
            <a:r>
              <a:rPr lang="fr-FR" baseline="0" dirty="0" smtClean="0"/>
              <a:t> </a:t>
            </a:r>
            <a:r>
              <a:rPr lang="fr-FR" dirty="0" smtClean="0"/>
              <a:t>cellules imposent la tolérance vis-</a:t>
            </a:r>
            <a:r>
              <a:rPr lang="fr-FR" baseline="0" dirty="0" smtClean="0"/>
              <a:t> </a:t>
            </a:r>
            <a:r>
              <a:rPr lang="fr-FR" dirty="0" smtClean="0"/>
              <a:t>à-vis de nombreux auto-antigènes.</a:t>
            </a:r>
          </a:p>
          <a:p>
            <a:pPr>
              <a:buFontTx/>
              <a:buChar char="-"/>
            </a:pPr>
            <a:r>
              <a:rPr lang="fr-FR" dirty="0" smtClean="0"/>
              <a:t>Cette population est le fait d’une </a:t>
            </a:r>
            <a:r>
              <a:rPr lang="fr-FR" baseline="0" dirty="0" smtClean="0"/>
              <a:t> </a:t>
            </a:r>
            <a:r>
              <a:rPr lang="fr-FR" dirty="0" err="1" smtClean="0"/>
              <a:t>dysrégulation</a:t>
            </a:r>
            <a:r>
              <a:rPr lang="fr-FR" dirty="0" smtClean="0"/>
              <a:t> dans le lupus.</a:t>
            </a:r>
          </a:p>
          <a:p>
            <a:r>
              <a:rPr lang="fr-FR" dirty="0" smtClean="0"/>
              <a:t>A. Physiopathologie du lupus</a:t>
            </a:r>
            <a:r>
              <a:rPr lang="fr-FR" baseline="0" dirty="0" smtClean="0"/>
              <a:t> </a:t>
            </a:r>
            <a:r>
              <a:rPr lang="fr-FR" dirty="0" smtClean="0"/>
              <a:t>érythémateux disséminé</a:t>
            </a:r>
          </a:p>
          <a:p>
            <a:r>
              <a:rPr lang="fr-FR" dirty="0" smtClean="0"/>
              <a:t>Au début des processus aboutissant à la maladie,</a:t>
            </a:r>
            <a:r>
              <a:rPr lang="fr-FR" baseline="0" dirty="0" smtClean="0"/>
              <a:t> </a:t>
            </a:r>
            <a:r>
              <a:rPr lang="fr-FR" dirty="0" smtClean="0"/>
              <a:t>une lésion tissulaire a lieu. Des infections virales</a:t>
            </a:r>
            <a:r>
              <a:rPr lang="fr-FR" baseline="0" dirty="0" smtClean="0"/>
              <a:t> </a:t>
            </a:r>
            <a:r>
              <a:rPr lang="fr-FR" dirty="0" smtClean="0"/>
              <a:t>mais aussi les rayons UV sont considérés comme</a:t>
            </a:r>
            <a:r>
              <a:rPr lang="fr-FR" baseline="0" dirty="0" smtClean="0"/>
              <a:t> </a:t>
            </a:r>
            <a:r>
              <a:rPr lang="fr-FR" dirty="0" smtClean="0"/>
              <a:t>des facteurs déclenchant la maladie. D'une part,</a:t>
            </a:r>
            <a:r>
              <a:rPr lang="fr-FR" baseline="0" dirty="0" smtClean="0"/>
              <a:t> </a:t>
            </a:r>
            <a:r>
              <a:rPr lang="fr-FR" dirty="0" smtClean="0"/>
              <a:t>les cytokines, par exemple le TNF-ci, libérées</a:t>
            </a:r>
            <a:r>
              <a:rPr lang="fr-FR" baseline="0" dirty="0" smtClean="0"/>
              <a:t> </a:t>
            </a:r>
            <a:r>
              <a:rPr lang="fr-FR" dirty="0" smtClean="0"/>
              <a:t>lors des lésions induisent une présentation anormale d'auto-antigènes. Des antigènes nucléaires</a:t>
            </a:r>
            <a:r>
              <a:rPr lang="fr-FR" baseline="0" dirty="0" smtClean="0"/>
              <a:t> </a:t>
            </a:r>
            <a:r>
              <a:rPr lang="fr-FR" dirty="0" smtClean="0"/>
              <a:t>(par exemple l'antigène RO) sont présentés à la</a:t>
            </a:r>
            <a:r>
              <a:rPr lang="fr-FR" baseline="0" dirty="0" smtClean="0"/>
              <a:t> </a:t>
            </a:r>
            <a:r>
              <a:rPr lang="fr-FR" dirty="0" smtClean="0"/>
              <a:t>surface, par exemple des </a:t>
            </a:r>
            <a:r>
              <a:rPr lang="fr-FR" dirty="0" err="1" smtClean="0"/>
              <a:t>kératinocytes</a:t>
            </a:r>
            <a:r>
              <a:rPr lang="fr-FR" dirty="0" smtClean="0"/>
              <a:t>. Sous</a:t>
            </a:r>
            <a:r>
              <a:rPr lang="fr-FR" baseline="0" dirty="0" smtClean="0"/>
              <a:t> </a:t>
            </a:r>
            <a:r>
              <a:rPr lang="fr-FR" dirty="0" smtClean="0"/>
              <a:t>certaines influences pathogènes, les cellules</a:t>
            </a:r>
            <a:r>
              <a:rPr lang="fr-FR" baseline="0" dirty="0" smtClean="0"/>
              <a:t> </a:t>
            </a:r>
            <a:r>
              <a:rPr lang="fr-FR" dirty="0" err="1" smtClean="0"/>
              <a:t>apoptotiques</a:t>
            </a:r>
            <a:r>
              <a:rPr lang="fr-FR" dirty="0" smtClean="0"/>
              <a:t> libèrent les « </a:t>
            </a:r>
            <a:r>
              <a:rPr lang="fr-FR" dirty="0" err="1" smtClean="0"/>
              <a:t>blebs</a:t>
            </a:r>
            <a:r>
              <a:rPr lang="fr-FR" dirty="0" smtClean="0"/>
              <a:t> » </a:t>
            </a:r>
            <a:r>
              <a:rPr lang="fr-FR" dirty="0" err="1" smtClean="0"/>
              <a:t>apoptotiques</a:t>
            </a:r>
            <a:r>
              <a:rPr lang="fr-FR" baseline="0" dirty="0" smtClean="0"/>
              <a:t> </a:t>
            </a:r>
            <a:r>
              <a:rPr lang="fr-FR" dirty="0" smtClean="0"/>
              <a:t>contenant certains antigènes nucléaires et cytoplasmiques. Ainsi des auto-antigènes sont-ils</a:t>
            </a:r>
            <a:r>
              <a:rPr lang="fr-FR" baseline="0" dirty="0" smtClean="0"/>
              <a:t> </a:t>
            </a:r>
            <a:r>
              <a:rPr lang="fr-FR" dirty="0" smtClean="0"/>
              <a:t>présentés aux cellules T auxiliaires ; une perturbation des mécanismes de régulation pourrait</a:t>
            </a:r>
            <a:r>
              <a:rPr lang="fr-FR" baseline="0" dirty="0" smtClean="0"/>
              <a:t> </a:t>
            </a:r>
            <a:r>
              <a:rPr lang="fr-FR" dirty="0" smtClean="0"/>
              <a:t>contribuer à une perte de la tolérance périphérique. Les cellules T aident les cellules B qui,</a:t>
            </a:r>
            <a:r>
              <a:rPr lang="fr-FR" baseline="0" dirty="0" smtClean="0"/>
              <a:t> </a:t>
            </a:r>
            <a:r>
              <a:rPr lang="fr-FR" dirty="0" smtClean="0"/>
              <a:t>elles, présentent d'autres auto-antigènes, induisant ainsi un élargissement de la réponse auto-</a:t>
            </a:r>
          </a:p>
          <a:p>
            <a:r>
              <a:rPr lang="fr-FR" dirty="0" smtClean="0"/>
              <a:t>immune (</a:t>
            </a:r>
            <a:r>
              <a:rPr lang="fr-FR" dirty="0" err="1" smtClean="0"/>
              <a:t>epitope</a:t>
            </a:r>
            <a:r>
              <a:rPr lang="fr-FR" dirty="0" smtClean="0"/>
              <a:t> </a:t>
            </a:r>
            <a:r>
              <a:rPr lang="fr-FR" dirty="0" err="1" smtClean="0"/>
              <a:t>spreading</a:t>
            </a:r>
            <a:r>
              <a:rPr lang="fr-FR" dirty="0" smtClean="0"/>
              <a:t>).</a:t>
            </a:r>
            <a:r>
              <a:rPr lang="fr-FR" baseline="0" dirty="0" smtClean="0"/>
              <a:t> </a:t>
            </a:r>
            <a:r>
              <a:rPr lang="fr-FR" dirty="0" smtClean="0"/>
              <a:t>L'activation </a:t>
            </a:r>
            <a:r>
              <a:rPr lang="fr-FR" dirty="0" err="1" smtClean="0"/>
              <a:t>polyclonale</a:t>
            </a:r>
            <a:r>
              <a:rPr lang="fr-FR" dirty="0" smtClean="0"/>
              <a:t> des cellules </a:t>
            </a:r>
            <a:r>
              <a:rPr lang="fr-FR" dirty="0" err="1" smtClean="0"/>
              <a:t>Bentraîne</a:t>
            </a:r>
            <a:r>
              <a:rPr lang="fr-FR" dirty="0" smtClean="0"/>
              <a:t> une production d'auto-anticorps dirigés</a:t>
            </a:r>
            <a:r>
              <a:rPr lang="fr-FR" baseline="0" dirty="0" smtClean="0"/>
              <a:t> </a:t>
            </a:r>
            <a:r>
              <a:rPr lang="fr-FR" dirty="0" smtClean="0"/>
              <a:t>contre les cellules du système hématopoïétique,</a:t>
            </a:r>
            <a:r>
              <a:rPr lang="fr-FR" baseline="0" dirty="0" smtClean="0"/>
              <a:t> </a:t>
            </a:r>
            <a:r>
              <a:rPr lang="fr-FR" dirty="0" smtClean="0"/>
              <a:t>ce qui provoque une leucopénie et une thrombopénie. Il existe aussi un syndrome anti-phospholipide secondaire avec production</a:t>
            </a:r>
            <a:r>
              <a:rPr lang="fr-FR" baseline="0" dirty="0" smtClean="0"/>
              <a:t> </a:t>
            </a:r>
            <a:r>
              <a:rPr lang="fr-FR" dirty="0" smtClean="0"/>
              <a:t>d'auto-anticorps contre des phospholipides et la</a:t>
            </a:r>
            <a:r>
              <a:rPr lang="fr-FR" baseline="0" dirty="0" smtClean="0"/>
              <a:t> </a:t>
            </a:r>
            <a:r>
              <a:rPr lang="fr-FR" dirty="0" smtClean="0"/>
              <a:t>p^-glycoprotéine 1, responsable de thromboses,</a:t>
            </a:r>
            <a:r>
              <a:rPr lang="fr-FR" baseline="0" dirty="0" smtClean="0"/>
              <a:t> </a:t>
            </a:r>
            <a:r>
              <a:rPr lang="fr-FR" dirty="0" smtClean="0"/>
              <a:t>d'ischémies cérébrales et de fausses couches.</a:t>
            </a:r>
          </a:p>
          <a:p>
            <a:r>
              <a:rPr lang="fr-FR" dirty="0" smtClean="0"/>
              <a:t>La formation de complexes immuns entre des</a:t>
            </a:r>
            <a:r>
              <a:rPr lang="fr-FR" baseline="0" dirty="0" smtClean="0"/>
              <a:t> </a:t>
            </a:r>
            <a:r>
              <a:rPr lang="fr-FR" dirty="0" smtClean="0"/>
              <a:t>antigènes cellulaires (surtout l'ADN double</a:t>
            </a:r>
          </a:p>
          <a:p>
            <a:r>
              <a:rPr lang="fr-FR" dirty="0" smtClean="0"/>
              <a:t>brin) et des auto-anticorps anti-ADN contribue à</a:t>
            </a:r>
            <a:r>
              <a:rPr lang="fr-FR" baseline="0" dirty="0" smtClean="0"/>
              <a:t> </a:t>
            </a:r>
            <a:r>
              <a:rPr lang="fr-FR" dirty="0" smtClean="0"/>
              <a:t>la physiopathologie de la maladie. Le grand</a:t>
            </a:r>
            <a:r>
              <a:rPr lang="fr-FR" baseline="0" dirty="0" smtClean="0"/>
              <a:t> </a:t>
            </a:r>
            <a:r>
              <a:rPr lang="fr-FR" dirty="0" smtClean="0"/>
              <a:t>nombre de complexes immuns formés dépasse</a:t>
            </a:r>
            <a:r>
              <a:rPr lang="fr-FR" baseline="0" dirty="0" smtClean="0"/>
              <a:t> </a:t>
            </a:r>
            <a:r>
              <a:rPr lang="fr-FR" dirty="0" smtClean="0"/>
              <a:t>la capacité de phagocytose et d'élimination du</a:t>
            </a:r>
            <a:r>
              <a:rPr lang="fr-FR" baseline="0" dirty="0" smtClean="0"/>
              <a:t> </a:t>
            </a:r>
            <a:r>
              <a:rPr lang="fr-FR" dirty="0" smtClean="0"/>
              <a:t>système phagocytaire mononucléaire (SPM).</a:t>
            </a:r>
            <a:r>
              <a:rPr lang="fr-FR" baseline="0" dirty="0" smtClean="0"/>
              <a:t> </a:t>
            </a:r>
            <a:r>
              <a:rPr lang="fr-FR" dirty="0" smtClean="0"/>
              <a:t>Une partie des complexes immuns sont déposés dans les parois vasculaires, responsables</a:t>
            </a:r>
            <a:r>
              <a:rPr lang="fr-FR" baseline="0" dirty="0" smtClean="0"/>
              <a:t> </a:t>
            </a:r>
            <a:r>
              <a:rPr lang="fr-FR" dirty="0" smtClean="0"/>
              <a:t>d'une </a:t>
            </a:r>
            <a:r>
              <a:rPr lang="fr-FR" dirty="0" err="1" smtClean="0"/>
              <a:t>vascularite</a:t>
            </a:r>
            <a:r>
              <a:rPr lang="fr-FR" dirty="0" smtClean="0"/>
              <a:t>. Après activation du </a:t>
            </a:r>
            <a:r>
              <a:rPr lang="fr-FR" dirty="0" err="1" smtClean="0"/>
              <a:t>complé-ment</a:t>
            </a:r>
            <a:r>
              <a:rPr lang="fr-FR" dirty="0" smtClean="0"/>
              <a:t>, on observe une agrégation de </a:t>
            </a:r>
            <a:r>
              <a:rPr lang="fr-FR" dirty="0" err="1" smtClean="0"/>
              <a:t>thrombo-cytes</a:t>
            </a:r>
            <a:r>
              <a:rPr lang="fr-FR" dirty="0" smtClean="0"/>
              <a:t> et de leucocytes, qui entraîne l'occlusion</a:t>
            </a:r>
            <a:r>
              <a:rPr lang="fr-FR" baseline="0" dirty="0" smtClean="0"/>
              <a:t> </a:t>
            </a:r>
            <a:r>
              <a:rPr lang="fr-FR" dirty="0" smtClean="0"/>
              <a:t>des vaisseaux et des lésions tissulaires. D'autre</a:t>
            </a:r>
          </a:p>
          <a:p>
            <a:r>
              <a:rPr lang="fr-FR" dirty="0" smtClean="0"/>
              <a:t>part, des dépôts de complexes immuns se forment dans plusieurs parties du glomérule (tissu</a:t>
            </a:r>
            <a:r>
              <a:rPr lang="fr-FR" baseline="0" dirty="0" smtClean="0"/>
              <a:t> </a:t>
            </a:r>
            <a:r>
              <a:rPr lang="fr-FR" dirty="0" err="1" smtClean="0"/>
              <a:t>mésangial</a:t>
            </a:r>
            <a:r>
              <a:rPr lang="fr-FR" dirty="0" smtClean="0"/>
              <a:t>, sous-endothélial et sous-épithélial),</a:t>
            </a:r>
          </a:p>
          <a:p>
            <a:r>
              <a:rPr lang="fr-FR" dirty="0" smtClean="0"/>
              <a:t>responsables des différentes formes de néphrites</a:t>
            </a:r>
          </a:p>
          <a:p>
            <a:pPr>
              <a:buFontTx/>
              <a:buChar char="-"/>
            </a:pP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434566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77500" lnSpcReduction="20000"/>
          </a:bodyPr>
          <a:lstStyle/>
          <a:p>
            <a:r>
              <a:rPr lang="en-US" dirty="0" smtClean="0"/>
              <a:t>If there is a lack of antigen or if somatic mutations of the B cell receptor lead to a</a:t>
            </a:r>
          </a:p>
          <a:p>
            <a:r>
              <a:rPr lang="en-US" dirty="0" smtClean="0"/>
              <a:t>reduced affinity for the antigen, </a:t>
            </a:r>
            <a:r>
              <a:rPr lang="en-US" dirty="0" err="1" smtClean="0"/>
              <a:t>centrocytes</a:t>
            </a:r>
            <a:r>
              <a:rPr lang="en-US" dirty="0" smtClean="0"/>
              <a:t> do not receive survival signals and un-</a:t>
            </a:r>
          </a:p>
          <a:p>
            <a:r>
              <a:rPr lang="en-US" dirty="0" err="1" smtClean="0"/>
              <a:t>dergo</a:t>
            </a:r>
            <a:r>
              <a:rPr lang="en-US" dirty="0" smtClean="0"/>
              <a:t> apoptosis. The apoptotic cells are instantly removed by specialized phagocytes</a:t>
            </a:r>
          </a:p>
          <a:p>
            <a:r>
              <a:rPr lang="en-US" dirty="0" smtClean="0"/>
              <a:t>referred to as </a:t>
            </a:r>
            <a:r>
              <a:rPr lang="en-US" dirty="0" err="1" smtClean="0"/>
              <a:t>tingible</a:t>
            </a:r>
            <a:r>
              <a:rPr lang="en-US" dirty="0" smtClean="0"/>
              <a:t> body macrophages. These are CD68+</a:t>
            </a:r>
          </a:p>
          <a:p>
            <a:r>
              <a:rPr lang="en-US" dirty="0" smtClean="0"/>
              <a:t>cells and have a typical</a:t>
            </a:r>
            <a:r>
              <a:rPr lang="en-US" baseline="0" dirty="0" smtClean="0"/>
              <a:t> </a:t>
            </a:r>
            <a:r>
              <a:rPr lang="en-US" dirty="0" smtClean="0"/>
              <a:t>morphology. Due to their high </a:t>
            </a:r>
            <a:r>
              <a:rPr lang="en-US" dirty="0" err="1" smtClean="0"/>
              <a:t>phagocytic</a:t>
            </a:r>
            <a:r>
              <a:rPr lang="en-US" dirty="0" smtClean="0"/>
              <a:t> activity they often contain multiple apoptotic nuclei and reach diameters of up to 60 m. The extremely fast and efficient</a:t>
            </a:r>
            <a:r>
              <a:rPr lang="en-US" baseline="0" dirty="0" smtClean="0"/>
              <a:t> </a:t>
            </a:r>
            <a:r>
              <a:rPr lang="en-US" dirty="0" smtClean="0"/>
              <a:t>uptake and degradation of early apoptotic cells is very important as it eliminates</a:t>
            </a:r>
          </a:p>
          <a:p>
            <a:r>
              <a:rPr lang="en-US" dirty="0" smtClean="0"/>
              <a:t>apoptotic cell-derived </a:t>
            </a:r>
            <a:r>
              <a:rPr lang="en-US" dirty="0" err="1" smtClean="0"/>
              <a:t>autoantigens</a:t>
            </a:r>
            <a:r>
              <a:rPr lang="en-US" dirty="0" smtClean="0"/>
              <a:t> released if late apoptotic cells enter the stage of</a:t>
            </a:r>
            <a:r>
              <a:rPr lang="en-US" baseline="0" dirty="0" smtClean="0"/>
              <a:t> </a:t>
            </a:r>
            <a:r>
              <a:rPr lang="en-US" dirty="0" smtClean="0"/>
              <a:t>secondary necrosis. Surface blebs of apoptotic cells are able to activate the classical</a:t>
            </a:r>
            <a:r>
              <a:rPr lang="en-US" baseline="0" dirty="0" smtClean="0"/>
              <a:t> </a:t>
            </a:r>
            <a:r>
              <a:rPr lang="en-US" dirty="0" smtClean="0"/>
              <a:t>complement pathway independent of antibodies [49, 50, 80]. Therefore, </a:t>
            </a:r>
            <a:r>
              <a:rPr lang="en-US" dirty="0" err="1" smtClean="0"/>
              <a:t>uningested</a:t>
            </a:r>
            <a:r>
              <a:rPr lang="en-US" baseline="0" dirty="0" smtClean="0"/>
              <a:t> </a:t>
            </a:r>
            <a:r>
              <a:rPr lang="en-US" dirty="0" smtClean="0"/>
              <a:t>apoptotic material including potential </a:t>
            </a:r>
            <a:r>
              <a:rPr lang="en-US" dirty="0" err="1" smtClean="0"/>
              <a:t>autoantigens</a:t>
            </a:r>
            <a:r>
              <a:rPr lang="en-US" dirty="0" smtClean="0"/>
              <a:t> may become coated with C3d</a:t>
            </a:r>
            <a:r>
              <a:rPr lang="en-US" baseline="0" dirty="0" smtClean="0"/>
              <a:t> </a:t>
            </a:r>
            <a:r>
              <a:rPr lang="en-US" dirty="0" smtClean="0"/>
              <a:t>and hence bind to CR2/CD21 on FDCs, which may then provide survival signals</a:t>
            </a:r>
            <a:r>
              <a:rPr lang="en-US" baseline="0" dirty="0" smtClean="0"/>
              <a:t> </a:t>
            </a:r>
            <a:r>
              <a:rPr lang="en-US" dirty="0" smtClean="0"/>
              <a:t>for </a:t>
            </a:r>
            <a:r>
              <a:rPr lang="en-US" dirty="0" err="1" smtClean="0"/>
              <a:t>autoreactive</a:t>
            </a:r>
            <a:r>
              <a:rPr lang="en-US" dirty="0" smtClean="0"/>
              <a:t> B cells (germinal center reaction reviewed in [81]) (see Fig. 11.5).</a:t>
            </a:r>
          </a:p>
          <a:p>
            <a:r>
              <a:rPr lang="en-US" b="1" i="1" dirty="0" smtClean="0"/>
              <a:t>Protein-free B-form DNA per se is a poor </a:t>
            </a:r>
            <a:r>
              <a:rPr lang="en-US" b="1" i="1" dirty="0" err="1" smtClean="0"/>
              <a:t>immunogen</a:t>
            </a:r>
            <a:r>
              <a:rPr lang="en-US" b="1" i="1" dirty="0" smtClean="0"/>
              <a:t> and does not bear T cell</a:t>
            </a:r>
            <a:r>
              <a:rPr lang="en-US" b="1" i="1" baseline="0" dirty="0" smtClean="0"/>
              <a:t> </a:t>
            </a:r>
            <a:r>
              <a:rPr lang="en-US" b="1" i="1" dirty="0" err="1" smtClean="0"/>
              <a:t>epitopes</a:t>
            </a:r>
            <a:r>
              <a:rPr lang="en-US" b="1" i="1" dirty="0" smtClean="0"/>
              <a:t>, which are required to initiate T cell help for DNA-specific B cells</a:t>
            </a:r>
            <a:r>
              <a:rPr lang="en-US" dirty="0" smtClean="0"/>
              <a:t>. However, DNA released from apoptotic or necrotic cells is </a:t>
            </a:r>
            <a:r>
              <a:rPr lang="en-US" dirty="0" err="1" smtClean="0"/>
              <a:t>complexed</a:t>
            </a:r>
            <a:r>
              <a:rPr lang="en-US" dirty="0" smtClean="0"/>
              <a:t> with proteins</a:t>
            </a:r>
            <a:r>
              <a:rPr lang="en-US" baseline="0" dirty="0" smtClean="0"/>
              <a:t> </a:t>
            </a:r>
            <a:r>
              <a:rPr lang="en-US" dirty="0" smtClean="0"/>
              <a:t>that had been modified during the death program. Therefore, DNA-specific B cells can recognize and internalize protein-DNA complexes, process and present</a:t>
            </a:r>
            <a:r>
              <a:rPr lang="en-US" baseline="0" dirty="0" smtClean="0"/>
              <a:t> </a:t>
            </a:r>
            <a:r>
              <a:rPr lang="en-US" dirty="0" smtClean="0"/>
              <a:t>DNA-associated altered self-proteins, activate CD4-positive T cells, and thereby receive T cell help [82, 83] (Fig. 11.6</a:t>
            </a:r>
          </a:p>
          <a:p>
            <a:r>
              <a:rPr lang="en-US" dirty="0" smtClean="0"/>
              <a:t>).</a:t>
            </a:r>
          </a:p>
          <a:p>
            <a:endParaRPr lang="en-US" dirty="0" smtClean="0"/>
          </a:p>
          <a:p>
            <a:r>
              <a:rPr lang="en-US" dirty="0" smtClean="0"/>
              <a:t>Hypothesis: Accumulation of Apoptotic Dell-Derived Nuclear Fragments</a:t>
            </a:r>
            <a:r>
              <a:rPr lang="en-US" baseline="0" dirty="0" smtClean="0"/>
              <a:t> </a:t>
            </a:r>
            <a:r>
              <a:rPr lang="en-US" dirty="0" smtClean="0"/>
              <a:t>in the Germinal Centers Challenges B Cell Tolerance in SLE</a:t>
            </a:r>
          </a:p>
          <a:p>
            <a:r>
              <a:rPr lang="en-US" dirty="0" smtClean="0"/>
              <a:t>In the germinal center of SLE patients, due to impaired </a:t>
            </a:r>
            <a:r>
              <a:rPr lang="en-US" dirty="0" err="1" smtClean="0"/>
              <a:t>phagocytic</a:t>
            </a:r>
            <a:r>
              <a:rPr lang="en-US" dirty="0" smtClean="0"/>
              <a:t> capacity, the</a:t>
            </a:r>
            <a:r>
              <a:rPr lang="en-US" baseline="0" dirty="0" smtClean="0"/>
              <a:t> </a:t>
            </a:r>
            <a:r>
              <a:rPr lang="en-US" dirty="0" smtClean="0"/>
              <a:t>apoptotic B cells are not adequately cleared in the early phase of apoptosis. Therefore, apoptosis progresses and the cells enter secondary necrosis. Subsequently,</a:t>
            </a:r>
            <a:r>
              <a:rPr lang="en-US" baseline="0" dirty="0" smtClean="0"/>
              <a:t> </a:t>
            </a:r>
            <a:r>
              <a:rPr lang="en-US" dirty="0" smtClean="0"/>
              <a:t>the membrane integrity is lost and intracellular potential </a:t>
            </a:r>
            <a:r>
              <a:rPr lang="en-US" dirty="0" err="1" smtClean="0"/>
              <a:t>autoantigens</a:t>
            </a:r>
            <a:r>
              <a:rPr lang="en-US" dirty="0" smtClean="0"/>
              <a:t> get accessible [55, 63, 64]. In this state, the classical complement cascade is activated, resulting in deposition of C3b on the surfaces of disintegrated apoptotic cells and nuclear debris [49, 50]. Via C3b and its fragments, this </a:t>
            </a:r>
            <a:r>
              <a:rPr lang="en-US" dirty="0" err="1" smtClean="0"/>
              <a:t>opsonized</a:t>
            </a:r>
            <a:r>
              <a:rPr lang="en-US" dirty="0" smtClean="0"/>
              <a:t> material binds to CR2/CD21 on the FDCs. The latter may then provide survival signals for those</a:t>
            </a:r>
            <a:r>
              <a:rPr lang="en-US" baseline="0" dirty="0" smtClean="0"/>
              <a:t> </a:t>
            </a:r>
            <a:r>
              <a:rPr lang="en-US" dirty="0" err="1" smtClean="0"/>
              <a:t>autoreactive</a:t>
            </a:r>
            <a:r>
              <a:rPr lang="en-US" dirty="0" smtClean="0"/>
              <a:t> B cells that had been generated incidentally by somatic mutations</a:t>
            </a:r>
            <a:r>
              <a:rPr lang="en-US" baseline="0" dirty="0" smtClean="0"/>
              <a:t> </a:t>
            </a:r>
            <a:r>
              <a:rPr lang="en-US" dirty="0" smtClean="0"/>
              <a:t>[81]. Thus an important initial control mechanism of B cell tolerance is circumvented under these conditions. Consecutively, B cell tolerance relies now only on</a:t>
            </a:r>
            <a:r>
              <a:rPr lang="en-US" baseline="0" dirty="0" smtClean="0"/>
              <a:t> </a:t>
            </a:r>
            <a:r>
              <a:rPr lang="en-US" dirty="0" smtClean="0"/>
              <a:t>the presence of a functional T cell tolerance for nuclear </a:t>
            </a:r>
            <a:r>
              <a:rPr lang="en-US" dirty="0" err="1" smtClean="0"/>
              <a:t>autoantigens</a:t>
            </a:r>
            <a:r>
              <a:rPr lang="en-US" dirty="0" smtClean="0"/>
              <a:t>. However, as</a:t>
            </a:r>
            <a:r>
              <a:rPr lang="en-US" baseline="0" dirty="0" smtClean="0"/>
              <a:t> </a:t>
            </a:r>
            <a:r>
              <a:rPr lang="en-US" dirty="0" smtClean="0"/>
              <a:t>discussed in the previous section, an impaired clearance also challenges the T cell</a:t>
            </a:r>
            <a:r>
              <a:rPr lang="en-US" baseline="0" dirty="0" smtClean="0"/>
              <a:t> </a:t>
            </a:r>
            <a:r>
              <a:rPr lang="en-US" dirty="0" smtClean="0"/>
              <a:t>tolerance</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20070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kern="1200" dirty="0" smtClean="0">
                <a:solidFill>
                  <a:schemeClr val="tx1"/>
                </a:solidFill>
                <a:latin typeface="+mn-lt"/>
                <a:ea typeface="+mn-ea"/>
                <a:cs typeface="+mn-cs"/>
              </a:rPr>
              <a:t>Le syndrome de </a:t>
            </a:r>
            <a:r>
              <a:rPr lang="fr-FR" sz="1200" kern="1200" dirty="0" err="1" smtClean="0">
                <a:solidFill>
                  <a:schemeClr val="tx1"/>
                </a:solidFill>
                <a:latin typeface="+mn-lt"/>
                <a:ea typeface="+mn-ea"/>
                <a:cs typeface="+mn-cs"/>
              </a:rPr>
              <a:t>Gougerot</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Sjögren</a:t>
            </a:r>
            <a:r>
              <a:rPr lang="fr-FR" sz="1200" kern="1200" dirty="0" smtClean="0">
                <a:solidFill>
                  <a:schemeClr val="tx1"/>
                </a:solidFill>
                <a:latin typeface="+mn-lt"/>
                <a:ea typeface="+mn-ea"/>
                <a:cs typeface="+mn-cs"/>
              </a:rPr>
              <a:t> ou actuellement syndrome de </a:t>
            </a:r>
            <a:r>
              <a:rPr lang="fr-FR" sz="1200" kern="1200" dirty="0" err="1" smtClean="0">
                <a:solidFill>
                  <a:schemeClr val="tx1"/>
                </a:solidFill>
                <a:latin typeface="+mn-lt"/>
                <a:ea typeface="+mn-ea"/>
                <a:cs typeface="+mn-cs"/>
              </a:rPr>
              <a:t>Sjögren</a:t>
            </a:r>
            <a:r>
              <a:rPr lang="fr-FR" sz="1200" kern="1200" dirty="0" smtClean="0">
                <a:solidFill>
                  <a:schemeClr val="tx1"/>
                </a:solidFill>
                <a:latin typeface="+mn-lt"/>
                <a:ea typeface="+mn-ea"/>
                <a:cs typeface="+mn-cs"/>
              </a:rPr>
              <a:t> « SS », souvent et improprement dénommé  « syndrome sec », est  une maladie auto-immune systémique néanmoins se cantonne dans le système exocrine d’où l’appellation d’</a:t>
            </a:r>
            <a:r>
              <a:rPr lang="fr-FR" sz="1200" kern="1200" dirty="0" err="1" smtClean="0">
                <a:solidFill>
                  <a:schemeClr val="tx1"/>
                </a:solidFill>
                <a:latin typeface="+mn-lt"/>
                <a:ea typeface="+mn-ea"/>
                <a:cs typeface="+mn-cs"/>
              </a:rPr>
              <a:t>exocrinopathie</a:t>
            </a:r>
            <a:r>
              <a:rPr lang="fr-FR" sz="1200" kern="1200" dirty="0" smtClean="0">
                <a:solidFill>
                  <a:schemeClr val="tx1"/>
                </a:solidFill>
                <a:latin typeface="+mn-lt"/>
                <a:ea typeface="+mn-ea"/>
                <a:cs typeface="+mn-cs"/>
              </a:rPr>
              <a:t> auto-immune .</a:t>
            </a:r>
          </a:p>
          <a:p>
            <a:r>
              <a:rPr lang="fr-FR" sz="1200" kern="1200" dirty="0" smtClean="0">
                <a:solidFill>
                  <a:schemeClr val="tx1"/>
                </a:solidFill>
                <a:latin typeface="+mn-lt"/>
                <a:ea typeface="+mn-ea"/>
                <a:cs typeface="+mn-cs"/>
              </a:rPr>
              <a:t>Il est caractérisé par la présence d’infiltrats lymphocytaires focaux dans les glandes salivaires et lacrymales ainsi que leur destruction progressive, résultant en l’apparition des symptômes majeurs du SS : </a:t>
            </a:r>
          </a:p>
          <a:p>
            <a:r>
              <a:rPr lang="fr-FR" sz="1200" kern="1200" dirty="0" smtClean="0">
                <a:solidFill>
                  <a:schemeClr val="tx1"/>
                </a:solidFill>
                <a:latin typeface="+mn-lt"/>
                <a:ea typeface="+mn-ea"/>
                <a:cs typeface="+mn-cs"/>
              </a:rPr>
              <a:t>          -xérophtalmie : </a:t>
            </a:r>
            <a:r>
              <a:rPr lang="fr-FR" sz="1200" kern="1200" dirty="0" err="1" smtClean="0">
                <a:solidFill>
                  <a:schemeClr val="tx1"/>
                </a:solidFill>
                <a:latin typeface="+mn-lt"/>
                <a:ea typeface="+mn-ea"/>
                <a:cs typeface="+mn-cs"/>
              </a:rPr>
              <a:t>kératoconjonctivite</a:t>
            </a:r>
            <a:r>
              <a:rPr lang="fr-FR" sz="1200" kern="1200" dirty="0" smtClean="0">
                <a:solidFill>
                  <a:schemeClr val="tx1"/>
                </a:solidFill>
                <a:latin typeface="+mn-lt"/>
                <a:ea typeface="+mn-ea"/>
                <a:cs typeface="+mn-cs"/>
              </a:rPr>
              <a:t> sèche</a:t>
            </a:r>
          </a:p>
          <a:p>
            <a:r>
              <a:rPr lang="fr-FR" sz="1200" kern="1200" dirty="0" smtClean="0">
                <a:solidFill>
                  <a:schemeClr val="tx1"/>
                </a:solidFill>
                <a:latin typeface="+mn-lt"/>
                <a:ea typeface="+mn-ea"/>
                <a:cs typeface="+mn-cs"/>
              </a:rPr>
              <a:t>         -xérostomie (sécheresse buccale)	</a:t>
            </a:r>
          </a:p>
          <a:p>
            <a:r>
              <a:rPr lang="fr-FR" sz="1200" kern="1200" dirty="0" smtClean="0">
                <a:solidFill>
                  <a:schemeClr val="tx1"/>
                </a:solidFill>
                <a:latin typeface="+mn-lt"/>
                <a:ea typeface="+mn-ea"/>
                <a:cs typeface="+mn-cs"/>
              </a:rPr>
              <a:t> Des auto-anticorps sont souvent retrouvés lors de ce syndrome (anti-SSA/SSB, Facteurs rhumatoïdes..).</a:t>
            </a:r>
          </a:p>
          <a:p>
            <a:r>
              <a:rPr lang="fr-FR" sz="1200" kern="1200" dirty="0" smtClean="0">
                <a:solidFill>
                  <a:schemeClr val="tx1"/>
                </a:solidFill>
                <a:latin typeface="+mn-lt"/>
                <a:ea typeface="+mn-ea"/>
                <a:cs typeface="+mn-cs"/>
              </a:rPr>
              <a:t>Le SS est dit primaire lorsque isolé, secondaire lorsqu’associé à une autre connectivite (Polyarthrite rhumatoïde, lupus, sclérodermie…)</a:t>
            </a:r>
          </a:p>
          <a:p>
            <a:r>
              <a:rPr lang="fr-FR" sz="1200" kern="1200" dirty="0" smtClean="0">
                <a:solidFill>
                  <a:schemeClr val="tx1"/>
                </a:solidFill>
                <a:latin typeface="+mn-lt"/>
                <a:ea typeface="+mn-ea"/>
                <a:cs typeface="+mn-cs"/>
              </a:rPr>
              <a:t>Il présente une complication majeure et redoutable: le lymphome été bien évalué que dans une seule étude qui conclut à un risque relatif de 44 (2). . Un risque 44fois supérieur à celui retrouvé chez la population normale a été rapporté.</a:t>
            </a:r>
          </a:p>
          <a:p>
            <a:r>
              <a:rPr lang="fr-FR" sz="1200" kern="1200" dirty="0" smtClean="0">
                <a:solidFill>
                  <a:schemeClr val="tx1"/>
                </a:solidFill>
                <a:latin typeface="+mn-lt"/>
                <a:ea typeface="+mn-ea"/>
                <a:cs typeface="+mn-cs"/>
              </a:rPr>
              <a:t>Le SS est la deuxième connectivite en incidence et en prévalence après la PR. Elle touche 0,4 à 0,6% de la population adulte, essentiellement des femmes (sexe ratio : 9F/1H) entre leur quatrième et cinquième décennie (40-50 ans). </a:t>
            </a:r>
          </a:p>
          <a:p>
            <a:r>
              <a:rPr lang="fr-FR" sz="1200" kern="1200" dirty="0" smtClean="0">
                <a:solidFill>
                  <a:schemeClr val="tx1"/>
                </a:solidFill>
                <a:latin typeface="+mn-lt"/>
                <a:ea typeface="+mn-ea"/>
                <a:cs typeface="+mn-cs"/>
              </a:rPr>
              <a:t>Le SS a une distribution universelle et dans un pays comme les Etats-Unis la</a:t>
            </a:r>
          </a:p>
          <a:p>
            <a:r>
              <a:rPr lang="fr-FR" sz="1200" kern="1200" dirty="0" smtClean="0">
                <a:solidFill>
                  <a:schemeClr val="tx1"/>
                </a:solidFill>
                <a:latin typeface="+mn-lt"/>
                <a:ea typeface="+mn-ea"/>
                <a:cs typeface="+mn-cs"/>
              </a:rPr>
              <a:t>maladie atteint aussi bien les caucasiens, les africains que les hispaniques.</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La prévalence de la maladie reste imprécise, selon les critères</a:t>
            </a:r>
          </a:p>
          <a:p>
            <a:r>
              <a:rPr lang="fr-FR" sz="1200" kern="1200" dirty="0" smtClean="0">
                <a:solidFill>
                  <a:schemeClr val="tx1"/>
                </a:solidFill>
                <a:latin typeface="+mn-lt"/>
                <a:ea typeface="+mn-ea"/>
                <a:cs typeface="+mn-cs"/>
              </a:rPr>
              <a:t>diagnostiques utilisés. C’est en tout cas la connectivite la plus</a:t>
            </a:r>
          </a:p>
          <a:p>
            <a:r>
              <a:rPr lang="fr-FR" sz="1200" kern="1200" dirty="0" err="1" smtClean="0">
                <a:solidFill>
                  <a:schemeClr val="tx1"/>
                </a:solidFill>
                <a:latin typeface="+mn-lt"/>
                <a:ea typeface="+mn-ea"/>
                <a:cs typeface="+mn-cs"/>
              </a:rPr>
              <a:t>réquente</a:t>
            </a:r>
            <a:r>
              <a:rPr lang="fr-FR" sz="1200" kern="1200" dirty="0" smtClean="0">
                <a:solidFill>
                  <a:schemeClr val="tx1"/>
                </a:solidFill>
                <a:latin typeface="+mn-lt"/>
                <a:ea typeface="+mn-ea"/>
                <a:cs typeface="+mn-cs"/>
              </a:rPr>
              <a:t>, avec une prévalence se situant entre 0,5 % et3%à</a:t>
            </a:r>
          </a:p>
          <a:p>
            <a:r>
              <a:rPr lang="fr-FR" sz="1200" kern="1200" dirty="0" smtClean="0">
                <a:solidFill>
                  <a:schemeClr val="tx1"/>
                </a:solidFill>
                <a:latin typeface="+mn-lt"/>
                <a:ea typeface="+mn-ea"/>
                <a:cs typeface="+mn-cs"/>
              </a:rPr>
              <a:t>4 % de la population adulte [1]</a:t>
            </a:r>
          </a:p>
          <a:p>
            <a:r>
              <a:rPr lang="fr-FR" sz="1200" kern="1200" dirty="0" smtClean="0">
                <a:solidFill>
                  <a:schemeClr val="tx1"/>
                </a:solidFill>
                <a:latin typeface="+mn-lt"/>
                <a:ea typeface="+mn-ea"/>
                <a:cs typeface="+mn-cs"/>
              </a:rPr>
              <a:t>, l’incidence annuelle a été</a:t>
            </a:r>
          </a:p>
          <a:p>
            <a:r>
              <a:rPr lang="fr-FR" sz="1200" kern="1200" dirty="0" err="1" smtClean="0">
                <a:solidFill>
                  <a:schemeClr val="tx1"/>
                </a:solidFill>
                <a:latin typeface="+mn-lt"/>
                <a:ea typeface="+mn-ea"/>
                <a:cs typeface="+mn-cs"/>
              </a:rPr>
              <a:t>stimée</a:t>
            </a:r>
            <a:r>
              <a:rPr lang="fr-FR" sz="1200" kern="1200" dirty="0" smtClean="0">
                <a:solidFill>
                  <a:schemeClr val="tx1"/>
                </a:solidFill>
                <a:latin typeface="+mn-lt"/>
                <a:ea typeface="+mn-ea"/>
                <a:cs typeface="+mn-cs"/>
              </a:rPr>
              <a:t> à 4 pour 100 000 habitants.</a:t>
            </a:r>
          </a:p>
          <a:p>
            <a:r>
              <a:rPr lang="fr-FR" sz="1200" kern="1200" dirty="0" smtClean="0">
                <a:solidFill>
                  <a:schemeClr val="tx1"/>
                </a:solidFill>
                <a:latin typeface="+mn-lt"/>
                <a:ea typeface="+mn-ea"/>
                <a:cs typeface="+mn-cs"/>
              </a:rPr>
              <a:t>La prépondérance féminine de la maladie est nette avec un</a:t>
            </a:r>
          </a:p>
          <a:p>
            <a:r>
              <a:rPr lang="fr-FR" sz="1200" kern="1200" dirty="0" err="1" smtClean="0">
                <a:solidFill>
                  <a:schemeClr val="tx1"/>
                </a:solidFill>
                <a:latin typeface="+mn-lt"/>
                <a:ea typeface="+mn-ea"/>
                <a:cs typeface="+mn-cs"/>
              </a:rPr>
              <a:t>ex-ratio</a:t>
            </a:r>
            <a:r>
              <a:rPr lang="fr-FR" sz="1200" kern="1200" dirty="0" smtClean="0">
                <a:solidFill>
                  <a:schemeClr val="tx1"/>
                </a:solidFill>
                <a:latin typeface="+mn-lt"/>
                <a:ea typeface="+mn-ea"/>
                <a:cs typeface="+mn-cs"/>
              </a:rPr>
              <a:t> de neuf femmes pour un homme. La maladie peut</a:t>
            </a:r>
          </a:p>
          <a:p>
            <a:r>
              <a:rPr lang="fr-FR" sz="1200" kern="1200" dirty="0" err="1" smtClean="0">
                <a:solidFill>
                  <a:schemeClr val="tx1"/>
                </a:solidFill>
                <a:latin typeface="+mn-lt"/>
                <a:ea typeface="+mn-ea"/>
                <a:cs typeface="+mn-cs"/>
              </a:rPr>
              <a:t>urvenir</a:t>
            </a:r>
            <a:r>
              <a:rPr lang="fr-FR" sz="1200" kern="1200" dirty="0" smtClean="0">
                <a:solidFill>
                  <a:schemeClr val="tx1"/>
                </a:solidFill>
                <a:latin typeface="+mn-lt"/>
                <a:ea typeface="+mn-ea"/>
                <a:cs typeface="+mn-cs"/>
              </a:rPr>
              <a:t> à tout âge, mais c’est le plus souvent vers 45-50 ans</a:t>
            </a:r>
          </a:p>
          <a:p>
            <a:r>
              <a:rPr lang="fr-FR" sz="1200" kern="1200" dirty="0" smtClean="0">
                <a:solidFill>
                  <a:schemeClr val="tx1"/>
                </a:solidFill>
                <a:latin typeface="+mn-lt"/>
                <a:ea typeface="+mn-ea"/>
                <a:cs typeface="+mn-cs"/>
              </a:rPr>
              <a:t>qu’apparaissent les premiers symptômes. Elle débute en règle</a:t>
            </a:r>
          </a:p>
          <a:p>
            <a:r>
              <a:rPr lang="fr-FR" sz="1200" kern="1200" dirty="0" smtClean="0">
                <a:solidFill>
                  <a:schemeClr val="tx1"/>
                </a:solidFill>
                <a:latin typeface="+mn-lt"/>
                <a:ea typeface="+mn-ea"/>
                <a:cs typeface="+mn-cs"/>
              </a:rPr>
              <a:t>générale de façon très insidieuse, souvent de façon </a:t>
            </a:r>
            <a:r>
              <a:rPr lang="fr-FR" sz="1200" kern="1200" dirty="0" err="1" smtClean="0">
                <a:solidFill>
                  <a:schemeClr val="tx1"/>
                </a:solidFill>
                <a:latin typeface="+mn-lt"/>
                <a:ea typeface="+mn-ea"/>
                <a:cs typeface="+mn-cs"/>
              </a:rPr>
              <a:t>monosymp</a:t>
            </a:r>
            <a:r>
              <a:rPr lang="fr-FR" sz="1200" kern="1200" dirty="0" smtClean="0">
                <a:solidFill>
                  <a:schemeClr val="tx1"/>
                </a:solidFill>
                <a:latin typeface="+mn-lt"/>
                <a:ea typeface="+mn-ea"/>
                <a:cs typeface="+mn-cs"/>
              </a:rPr>
              <a:t>-</a:t>
            </a:r>
          </a:p>
          <a:p>
            <a:r>
              <a:rPr lang="fr-FR" sz="1200" kern="1200" dirty="0" err="1" smtClean="0">
                <a:solidFill>
                  <a:schemeClr val="tx1"/>
                </a:solidFill>
                <a:latin typeface="+mn-lt"/>
                <a:ea typeface="+mn-ea"/>
                <a:cs typeface="+mn-cs"/>
              </a:rPr>
              <a:t>omatique</a:t>
            </a:r>
            <a:r>
              <a:rPr lang="fr-FR" sz="1200" kern="1200" dirty="0" smtClean="0">
                <a:solidFill>
                  <a:schemeClr val="tx1"/>
                </a:solidFill>
                <a:latin typeface="+mn-lt"/>
                <a:ea typeface="+mn-ea"/>
                <a:cs typeface="+mn-cs"/>
              </a:rPr>
              <a:t>, ce qui conduit à un retard diagnostique qui a été</a:t>
            </a:r>
          </a:p>
          <a:p>
            <a:r>
              <a:rPr lang="fr-FR" sz="1200" kern="1200" dirty="0" err="1" smtClean="0">
                <a:solidFill>
                  <a:schemeClr val="tx1"/>
                </a:solidFill>
                <a:latin typeface="+mn-lt"/>
                <a:ea typeface="+mn-ea"/>
                <a:cs typeface="+mn-cs"/>
              </a:rPr>
              <a:t>stimé</a:t>
            </a:r>
            <a:r>
              <a:rPr lang="fr-FR" sz="1200" kern="1200" dirty="0" smtClean="0">
                <a:solidFill>
                  <a:schemeClr val="tx1"/>
                </a:solidFill>
                <a:latin typeface="+mn-lt"/>
                <a:ea typeface="+mn-ea"/>
                <a:cs typeface="+mn-cs"/>
              </a:rPr>
              <a:t> à au moins 8 années [2]</a:t>
            </a:r>
          </a:p>
          <a:p>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428200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Les circonstances de découverte sont variables. Les principales sont : l'association d'une sécheresse </a:t>
            </a:r>
          </a:p>
          <a:p>
            <a:r>
              <a:rPr lang="fr-FR" dirty="0" smtClean="0"/>
              <a:t>oculaire et d'une sécheresse buccale, l'augmentation de volume des glandes parotides ou des glandes sous </a:t>
            </a:r>
          </a:p>
          <a:p>
            <a:r>
              <a:rPr lang="fr-FR" dirty="0" smtClean="0"/>
              <a:t>maxillaires, une polyarthrite non destructrice souvent </a:t>
            </a:r>
            <a:r>
              <a:rPr lang="fr-FR" dirty="0" err="1" smtClean="0"/>
              <a:t>séro-positive</a:t>
            </a:r>
            <a:r>
              <a:rPr lang="fr-FR" dirty="0" smtClean="0"/>
              <a:t>. Plus rarement, un SS peut-être suspecté </a:t>
            </a:r>
          </a:p>
          <a:p>
            <a:r>
              <a:rPr lang="fr-FR" dirty="0" smtClean="0"/>
              <a:t>devant l'une de ses manifestations viscérales ou l'une de ses complications. </a:t>
            </a:r>
          </a:p>
          <a:p>
            <a:r>
              <a:rPr lang="fr-FR" dirty="0" smtClean="0"/>
              <a:t>Les manifestations du SS sont très diverses, mais trois types de signes sont retrouvés chez la plupart des </a:t>
            </a:r>
          </a:p>
          <a:p>
            <a:r>
              <a:rPr lang="fr-FR" dirty="0" smtClean="0"/>
              <a:t>patients : </a:t>
            </a:r>
            <a:r>
              <a:rPr lang="fr-FR" sz="1200" kern="1200" dirty="0" smtClean="0">
                <a:solidFill>
                  <a:schemeClr val="tx1"/>
                </a:solidFill>
                <a:latin typeface="+mn-lt"/>
                <a:ea typeface="+mn-ea"/>
                <a:cs typeface="+mn-cs"/>
              </a:rPr>
              <a:t> -xérophtalmie : </a:t>
            </a:r>
            <a:r>
              <a:rPr lang="fr-FR" sz="1200" kern="1200" dirty="0" err="1" smtClean="0">
                <a:solidFill>
                  <a:schemeClr val="tx1"/>
                </a:solidFill>
                <a:latin typeface="+mn-lt"/>
                <a:ea typeface="+mn-ea"/>
                <a:cs typeface="+mn-cs"/>
              </a:rPr>
              <a:t>kératoconjonctivite</a:t>
            </a:r>
            <a:r>
              <a:rPr lang="fr-FR" sz="1200" kern="1200" dirty="0" smtClean="0">
                <a:solidFill>
                  <a:schemeClr val="tx1"/>
                </a:solidFill>
                <a:latin typeface="+mn-lt"/>
                <a:ea typeface="+mn-ea"/>
                <a:cs typeface="+mn-cs"/>
              </a:rPr>
              <a:t> sèche</a:t>
            </a:r>
          </a:p>
          <a:p>
            <a:r>
              <a:rPr lang="fr-FR" sz="1200" kern="1200" dirty="0" smtClean="0">
                <a:solidFill>
                  <a:schemeClr val="tx1"/>
                </a:solidFill>
                <a:latin typeface="+mn-lt"/>
                <a:ea typeface="+mn-ea"/>
                <a:cs typeface="+mn-cs"/>
              </a:rPr>
              <a:t>         -xérostomie (sécheresse buccale)</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97125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La biologie usuelle   </a:t>
            </a:r>
          </a:p>
          <a:p>
            <a:r>
              <a:rPr lang="fr-FR" dirty="0" smtClean="0"/>
              <a:t>- des cytopénies (lymphopénies surtout, mais aussi thrombopénie et neutropénie) peuvent être observées chez </a:t>
            </a:r>
          </a:p>
          <a:p>
            <a:r>
              <a:rPr lang="fr-FR" dirty="0" smtClean="0"/>
              <a:t>20 à 30 % des patients. Elles sont rarement majeures contrairement au lupus.  </a:t>
            </a:r>
          </a:p>
          <a:p>
            <a:r>
              <a:rPr lang="fr-FR" dirty="0" smtClean="0"/>
              <a:t>- Il n’y a que peu de syndrome inflammatoire (CRP le plus souvent normale) mais la VS est souvent accélérée en </a:t>
            </a:r>
          </a:p>
          <a:p>
            <a:r>
              <a:rPr lang="fr-FR" dirty="0" smtClean="0"/>
              <a:t>raison d’une </a:t>
            </a:r>
            <a:r>
              <a:rPr lang="fr-FR" dirty="0" err="1" smtClean="0"/>
              <a:t>hypergammaglobulinémie</a:t>
            </a:r>
            <a:r>
              <a:rPr lang="fr-FR" dirty="0" smtClean="0"/>
              <a:t> </a:t>
            </a:r>
            <a:r>
              <a:rPr lang="fr-FR" dirty="0" err="1" smtClean="0"/>
              <a:t>polyclonale</a:t>
            </a:r>
            <a:r>
              <a:rPr lang="fr-FR" dirty="0" smtClean="0"/>
              <a:t> parfois importante (Tableau V) </a:t>
            </a:r>
          </a:p>
          <a:p>
            <a:r>
              <a:rPr lang="fr-FR" dirty="0" smtClean="0"/>
              <a:t>- D’autres anomalies biologiques (hypokaliémie, acidose </a:t>
            </a:r>
            <a:r>
              <a:rPr lang="fr-FR" dirty="0" err="1" smtClean="0"/>
              <a:t>hyperchlorémique</a:t>
            </a:r>
            <a:r>
              <a:rPr lang="fr-FR" dirty="0" smtClean="0"/>
              <a:t>) peuvent traduire une complication </a:t>
            </a:r>
          </a:p>
          <a:p>
            <a:r>
              <a:rPr lang="fr-FR" dirty="0" smtClean="0"/>
              <a:t>rénale. </a:t>
            </a:r>
          </a:p>
          <a:p>
            <a:r>
              <a:rPr lang="fr-FR" dirty="0" smtClean="0"/>
              <a:t>-  Une immunoglobuline monoclonale est observée chez 10 à 15 % des SS. Cette prévalence varie selon la </a:t>
            </a:r>
          </a:p>
          <a:p>
            <a:r>
              <a:rPr lang="fr-FR" dirty="0" smtClean="0"/>
              <a:t>méthode de détection utilisée. Pour certains ces anomalies peuvent être un signe prédictif de lymphome. </a:t>
            </a:r>
          </a:p>
          <a:p>
            <a:r>
              <a:rPr lang="fr-FR" dirty="0" smtClean="0"/>
              <a:t>Une </a:t>
            </a:r>
            <a:r>
              <a:rPr lang="fr-FR" dirty="0" err="1" smtClean="0"/>
              <a:t>cryoglobulinémie</a:t>
            </a:r>
            <a:r>
              <a:rPr lang="fr-FR" dirty="0" smtClean="0"/>
              <a:t> mixte de type II ou III est observée chez 5 à 15 % des SS. La signification de cette </a:t>
            </a:r>
          </a:p>
          <a:p>
            <a:r>
              <a:rPr lang="fr-FR" dirty="0" smtClean="0"/>
              <a:t>anomalie, qui peut aussi être prédictive d’un lymphome est discutée ultérieurement. </a:t>
            </a:r>
          </a:p>
          <a:p>
            <a:endParaRPr lang="fr-FR"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3848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p>
          <a:p>
            <a:r>
              <a:rPr lang="fr-FR" dirty="0" smtClean="0"/>
              <a:t>La définition du SS primitif a longtemps souffert de l’absence de critères diagnostiques précis et reconnu </a:t>
            </a:r>
          </a:p>
          <a:p>
            <a:r>
              <a:rPr lang="fr-FR" dirty="0" smtClean="0"/>
              <a:t>par tous. Ceci est important car les symptômes présentés par les malades : la sécheresse, la fatigue et les </a:t>
            </a:r>
          </a:p>
          <a:p>
            <a:r>
              <a:rPr lang="fr-FR" dirty="0" smtClean="0"/>
              <a:t>douleurs sont fréquents dans la population générale et peuvent être présents en dehors de toute maladie auto-</a:t>
            </a:r>
          </a:p>
          <a:p>
            <a:r>
              <a:rPr lang="fr-FR" dirty="0" smtClean="0"/>
              <a:t>immune du fait de la prise de nombreux médicaments (Tableau I et II), d’un syndrome </a:t>
            </a:r>
            <a:r>
              <a:rPr lang="fr-FR" dirty="0" err="1" smtClean="0"/>
              <a:t>anxio</a:t>
            </a:r>
            <a:r>
              <a:rPr lang="fr-FR" dirty="0" smtClean="0"/>
              <a:t>-dépressif ou même </a:t>
            </a:r>
          </a:p>
          <a:p>
            <a:r>
              <a:rPr lang="fr-FR" dirty="0" smtClean="0"/>
              <a:t>tout simplement du vieillissement. Très récemment, la plupart des experts de la maladie se sont mis d’accord </a:t>
            </a:r>
          </a:p>
          <a:p>
            <a:r>
              <a:rPr lang="fr-FR" dirty="0" smtClean="0"/>
              <a:t>pour utiliser les dits « du groupe de consensus </a:t>
            </a:r>
            <a:r>
              <a:rPr lang="fr-FR" dirty="0" err="1" smtClean="0"/>
              <a:t>Européano</a:t>
            </a:r>
            <a:r>
              <a:rPr lang="fr-FR" dirty="0" smtClean="0"/>
              <a:t>-américain » qui exigent la présence d’une anomalie </a:t>
            </a:r>
          </a:p>
          <a:p>
            <a:r>
              <a:rPr lang="fr-FR" dirty="0" smtClean="0"/>
              <a:t>immunologique objective : présence d’un infiltrat inflammatoire nodulaire, c’est à dire de grade supérieur ou égal </a:t>
            </a:r>
          </a:p>
          <a:p>
            <a:r>
              <a:rPr lang="fr-FR" dirty="0" smtClean="0"/>
              <a:t>à 3 de Chisholm sur la biopsie de glandes salivaires accessoires ou présence d’auto-anticorps anti-SS-A ou anti-</a:t>
            </a:r>
          </a:p>
          <a:p>
            <a:r>
              <a:rPr lang="fr-FR" dirty="0" smtClean="0"/>
              <a:t>SS-B (2bis) (tableau III). </a:t>
            </a:r>
          </a:p>
          <a:p>
            <a:r>
              <a:rPr lang="fr-FR" dirty="0" smtClean="0"/>
              <a:t>Le diagnostic de syndrome de </a:t>
            </a:r>
            <a:r>
              <a:rPr lang="fr-FR" dirty="0" err="1" smtClean="0"/>
              <a:t>Sjögren</a:t>
            </a:r>
            <a:r>
              <a:rPr lang="fr-FR" dirty="0" smtClean="0"/>
              <a:t> primitif est porté devant : </a:t>
            </a:r>
          </a:p>
          <a:p>
            <a:r>
              <a:rPr lang="fr-FR" dirty="0" smtClean="0"/>
              <a:t>- la présence de 4 sur 6 items avec présence obligatoire de l’item 5 (histologie) ou de l’item 6 (sérologie) </a:t>
            </a:r>
          </a:p>
          <a:p>
            <a:r>
              <a:rPr lang="fr-FR" dirty="0" smtClean="0"/>
              <a:t>- ou la présence de 3 des 4 items objectifs (items 3 à 6).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53410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e l'en-tête 4"/>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81236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55000" lnSpcReduction="20000"/>
          </a:bodyPr>
          <a:lstStyle/>
          <a:p>
            <a:r>
              <a:rPr lang="fr-FR" sz="1400" i="1" dirty="0" smtClean="0"/>
              <a:t> Une étiologie virale a été suspectée dans le SS comme dans beaucoup de maladies auto-immunes mais </a:t>
            </a:r>
          </a:p>
          <a:p>
            <a:r>
              <a:rPr lang="fr-FR" sz="1400" i="1" dirty="0" smtClean="0"/>
              <a:t>cette piste a été particulièrement explorée du fait de la fréquence du portage viral dans la cavité buccale. Pendant </a:t>
            </a:r>
          </a:p>
          <a:p>
            <a:r>
              <a:rPr lang="fr-FR" sz="1400" i="1" dirty="0" smtClean="0"/>
              <a:t>la dernière décennie, l'attention s'est focalisée sur trois types de virus, le virus d'Epstein-Barr (EBV), les rétrovirus </a:t>
            </a:r>
          </a:p>
          <a:p>
            <a:r>
              <a:rPr lang="fr-FR" sz="1400" i="1" dirty="0" smtClean="0"/>
              <a:t>et le virus de l'hépatite C (HCV). </a:t>
            </a:r>
          </a:p>
          <a:p>
            <a:endParaRPr lang="fr-FR" sz="1400" i="1" dirty="0" smtClean="0"/>
          </a:p>
          <a:p>
            <a:r>
              <a:rPr lang="fr-FR" sz="1400" i="1" dirty="0" smtClean="0"/>
              <a:t> - La troisième hypothèse donnerait aux virus un rôle encore plus indirect : tout virus spécifique d’une cible </a:t>
            </a:r>
          </a:p>
          <a:p>
            <a:r>
              <a:rPr lang="fr-FR" sz="1400" i="1" dirty="0" smtClean="0"/>
              <a:t>qui était génétiquement prédisposée à faire une maladie auto-immune entraîne des modifications de cette cible </a:t>
            </a:r>
          </a:p>
          <a:p>
            <a:r>
              <a:rPr lang="fr-FR" sz="1400" i="1" dirty="0" smtClean="0"/>
              <a:t>qui favorisent alors l’apparition de la maladie auto-immune. </a:t>
            </a:r>
          </a:p>
          <a:p>
            <a:r>
              <a:rPr lang="fr-FR" sz="1400" i="1" dirty="0" smtClean="0"/>
              <a:t> </a:t>
            </a:r>
          </a:p>
          <a:p>
            <a:r>
              <a:rPr lang="fr-FR" sz="1400" i="1" dirty="0" smtClean="0"/>
              <a:t>Un argument expérimental a été apporté récemment en faveur de ce dernier mécanisme : les souris B6-</a:t>
            </a:r>
            <a:r>
              <a:rPr lang="fr-FR" sz="1400" i="1" dirty="0" err="1" smtClean="0"/>
              <a:t>lpr</a:t>
            </a:r>
            <a:r>
              <a:rPr lang="fr-FR" sz="1400" i="1" dirty="0" smtClean="0"/>
              <a:t>/</a:t>
            </a:r>
            <a:r>
              <a:rPr lang="fr-FR" sz="1400" i="1" dirty="0" err="1" smtClean="0"/>
              <a:t>lpr</a:t>
            </a:r>
            <a:r>
              <a:rPr lang="fr-FR" sz="1400" i="1" dirty="0" smtClean="0"/>
              <a:t> </a:t>
            </a:r>
          </a:p>
          <a:p>
            <a:r>
              <a:rPr lang="fr-FR" sz="1400" i="1" dirty="0" smtClean="0"/>
              <a:t>déficientes en </a:t>
            </a:r>
            <a:r>
              <a:rPr lang="fr-FR" sz="1400" i="1" dirty="0" err="1" smtClean="0"/>
              <a:t>Fas</a:t>
            </a:r>
            <a:r>
              <a:rPr lang="fr-FR" sz="1400" i="1" dirty="0" smtClean="0"/>
              <a:t>, génétiquement  prédisposées à faire une maladie auto-immune systémique avec </a:t>
            </a:r>
          </a:p>
          <a:p>
            <a:r>
              <a:rPr lang="fr-FR" sz="1400" i="1" dirty="0" smtClean="0"/>
              <a:t>glomérulonéphrite mais sans atteinte salivaire vers l'</a:t>
            </a:r>
            <a:r>
              <a:rPr lang="fr-FR" sz="1400" i="1" dirty="0" err="1" smtClean="0"/>
              <a:t>age</a:t>
            </a:r>
            <a:r>
              <a:rPr lang="fr-FR" sz="1400" i="1" dirty="0" smtClean="0"/>
              <a:t> de 6-8 mois, développent une maladie inflammatoire des glandes salivaires proche du SS 3 mois après avoir été infectées par le cytomégalovirus murin, virus </a:t>
            </a:r>
            <a:r>
              <a:rPr lang="fr-FR" sz="1400" i="1" dirty="0" err="1" smtClean="0"/>
              <a:t>sialotrope</a:t>
            </a:r>
            <a:r>
              <a:rPr lang="fr-FR" sz="1400" i="1" dirty="0" smtClean="0"/>
              <a:t> </a:t>
            </a:r>
          </a:p>
          <a:p>
            <a:r>
              <a:rPr lang="fr-FR" sz="1400" i="1" dirty="0" smtClean="0"/>
              <a:t>mais qui a été pourtant complètement éliminé des glandes salivaires au moment où apparaît la maladie auto-</a:t>
            </a:r>
          </a:p>
          <a:p>
            <a:r>
              <a:rPr lang="fr-FR" sz="1400" i="1" dirty="0" smtClean="0"/>
              <a:t>immune (21). </a:t>
            </a:r>
          </a:p>
          <a:p>
            <a:endParaRPr lang="fr-FR" sz="1400" i="1" dirty="0" smtClean="0"/>
          </a:p>
          <a:p>
            <a:r>
              <a:rPr lang="fr-FR" sz="1400" i="1" dirty="0" smtClean="0"/>
              <a:t>B. Physiopathologie</a:t>
            </a:r>
          </a:p>
          <a:p>
            <a:r>
              <a:rPr lang="fr-FR" sz="1400" i="1" dirty="0" smtClean="0"/>
              <a:t>La physiopathologie du syndrome de </a:t>
            </a:r>
            <a:r>
              <a:rPr lang="fr-FR" sz="1400" i="1" dirty="0" err="1" smtClean="0"/>
              <a:t>Gougerot</a:t>
            </a:r>
            <a:r>
              <a:rPr lang="fr-FR" sz="1400" i="1" dirty="0" smtClean="0"/>
              <a:t>-</a:t>
            </a:r>
          </a:p>
          <a:p>
            <a:r>
              <a:rPr lang="fr-FR" sz="1400" i="1" dirty="0" err="1" smtClean="0"/>
              <a:t>Sjogren</a:t>
            </a:r>
            <a:r>
              <a:rPr lang="fr-FR" sz="1400" i="1" dirty="0" smtClean="0"/>
              <a:t> est multifactorielle. La maladie est </a:t>
            </a:r>
            <a:r>
              <a:rPr lang="fr-FR" sz="1400" i="1" dirty="0" err="1" smtClean="0"/>
              <a:t>asso</a:t>
            </a:r>
            <a:r>
              <a:rPr lang="fr-FR" sz="1400" i="1" dirty="0" smtClean="0"/>
              <a:t>-</a:t>
            </a:r>
          </a:p>
          <a:p>
            <a:r>
              <a:rPr lang="fr-FR" sz="1400" i="1" dirty="0" err="1" smtClean="0"/>
              <a:t>ciée</a:t>
            </a:r>
            <a:r>
              <a:rPr lang="fr-FR" sz="1400" i="1" dirty="0" smtClean="0"/>
              <a:t> aux allèles HLA-DR3, DQ1 et DQ2.</a:t>
            </a:r>
          </a:p>
          <a:p>
            <a:r>
              <a:rPr lang="fr-FR" sz="1400" i="1" dirty="0" smtClean="0"/>
              <a:t>L'atteinte préférentielle des femmes suggère une</a:t>
            </a:r>
          </a:p>
          <a:p>
            <a:r>
              <a:rPr lang="fr-FR" sz="1400" i="1" dirty="0" smtClean="0"/>
              <a:t>contribution des œstrogènes à la </a:t>
            </a:r>
            <a:r>
              <a:rPr lang="fr-FR" sz="1400" i="1" dirty="0" err="1" smtClean="0"/>
              <a:t>physiopatholo</a:t>
            </a:r>
            <a:r>
              <a:rPr lang="fr-FR" sz="1400" i="1" dirty="0" smtClean="0"/>
              <a:t>-</a:t>
            </a:r>
          </a:p>
          <a:p>
            <a:r>
              <a:rPr lang="fr-FR" sz="1400" i="1" dirty="0" err="1" smtClean="0"/>
              <a:t>gie</a:t>
            </a:r>
            <a:r>
              <a:rPr lang="fr-FR" sz="1400" i="1" dirty="0" smtClean="0"/>
              <a:t>. Il est concevable qu'une infection virale</a:t>
            </a:r>
          </a:p>
          <a:p>
            <a:r>
              <a:rPr lang="fr-FR" sz="1400" i="1" dirty="0" smtClean="0"/>
              <a:t>déclenche la destruction des glandes. La </a:t>
            </a:r>
            <a:r>
              <a:rPr lang="fr-FR" sz="1400" i="1" dirty="0" err="1" smtClean="0"/>
              <a:t>présen</a:t>
            </a:r>
            <a:r>
              <a:rPr lang="fr-FR" sz="1400" i="1" dirty="0" smtClean="0"/>
              <a:t>-</a:t>
            </a:r>
          </a:p>
          <a:p>
            <a:r>
              <a:rPr lang="fr-FR" sz="1400" i="1" dirty="0" err="1" smtClean="0"/>
              <a:t>tation</a:t>
            </a:r>
            <a:r>
              <a:rPr lang="fr-FR" sz="1400" i="1" dirty="0" smtClean="0"/>
              <a:t> des antigènes viraux par les cellules des</a:t>
            </a:r>
          </a:p>
          <a:p>
            <a:r>
              <a:rPr lang="fr-FR" sz="1400" i="1" dirty="0" smtClean="0"/>
              <a:t>glandes provoque une infiltration par des </a:t>
            </a:r>
            <a:r>
              <a:rPr lang="fr-FR" sz="1400" i="1" dirty="0" err="1" smtClean="0"/>
              <a:t>cel</a:t>
            </a:r>
            <a:r>
              <a:rPr lang="fr-FR" sz="1400" i="1" dirty="0" smtClean="0"/>
              <a:t>-</a:t>
            </a:r>
          </a:p>
          <a:p>
            <a:r>
              <a:rPr lang="fr-FR" sz="1400" i="1" dirty="0" err="1" smtClean="0"/>
              <a:t>lules</a:t>
            </a:r>
            <a:r>
              <a:rPr lang="fr-FR" sz="1400" i="1" dirty="0" smtClean="0"/>
              <a:t> T, suivie d'une réaction inflammatoire des-</a:t>
            </a:r>
          </a:p>
          <a:p>
            <a:r>
              <a:rPr lang="fr-FR" sz="1400" i="1" dirty="0" err="1" smtClean="0"/>
              <a:t>tructrice</a:t>
            </a:r>
            <a:r>
              <a:rPr lang="fr-FR" sz="1400" i="1" dirty="0" smtClean="0"/>
              <a:t>. Les cellules T stimulent le tissu</a:t>
            </a:r>
          </a:p>
          <a:p>
            <a:r>
              <a:rPr lang="fr-FR" sz="1400" i="1" dirty="0" smtClean="0"/>
              <a:t>glandulaire et des cellules B. Ces dernières pro-</a:t>
            </a:r>
          </a:p>
          <a:p>
            <a:r>
              <a:rPr lang="fr-FR" sz="1400" i="1" dirty="0" err="1" smtClean="0"/>
              <a:t>lifèrent</a:t>
            </a:r>
            <a:r>
              <a:rPr lang="fr-FR" sz="1400" i="1" dirty="0" smtClean="0"/>
              <a:t> de façon excessive, entraînant une</a:t>
            </a:r>
          </a:p>
          <a:p>
            <a:r>
              <a:rPr lang="fr-FR" sz="1400" i="1" dirty="0" err="1" smtClean="0"/>
              <a:t>hypergammaglobulinémie</a:t>
            </a:r>
            <a:r>
              <a:rPr lang="fr-FR" sz="1400" i="1" dirty="0" smtClean="0"/>
              <a:t> et la formation de</a:t>
            </a:r>
          </a:p>
          <a:p>
            <a:r>
              <a:rPr lang="fr-FR" sz="1400" i="1" dirty="0" smtClean="0"/>
              <a:t>complexes immuns circulant dans le sang. Les</a:t>
            </a:r>
          </a:p>
          <a:p>
            <a:r>
              <a:rPr lang="fr-FR" sz="1400" i="1" dirty="0" smtClean="0"/>
              <a:t>analyses biologiques montrent des constantes</a:t>
            </a:r>
          </a:p>
          <a:p>
            <a:r>
              <a:rPr lang="fr-FR" sz="1200" kern="1200" dirty="0" smtClean="0">
                <a:solidFill>
                  <a:schemeClr val="tx1"/>
                </a:solidFill>
                <a:latin typeface="+mn-lt"/>
                <a:ea typeface="+mn-ea"/>
                <a:cs typeface="+mn-cs"/>
              </a:rPr>
              <a:t>SS/HLA DR3 DQ2 chez les caucasiens a été décrite, DR8 chez les chinois et DR4 chez les japonais.</a:t>
            </a:r>
          </a:p>
          <a:p>
            <a:r>
              <a:rPr lang="fr-FR" sz="1200" kern="1200" dirty="0" smtClean="0">
                <a:solidFill>
                  <a:schemeClr val="tx1"/>
                </a:solidFill>
                <a:latin typeface="+mn-lt"/>
                <a:ea typeface="+mn-ea"/>
                <a:cs typeface="+mn-cs"/>
              </a:rPr>
              <a:t> Pour d’autres groupes, le risque associé au CMH II semble plutôt lié à la présence d’anticorps anti-SSA/anti-SSB qu’avec la maladie elle-même (</a:t>
            </a:r>
            <a:r>
              <a:rPr lang="fr-FR" sz="1200" kern="1200" dirty="0" err="1" smtClean="0">
                <a:solidFill>
                  <a:schemeClr val="tx1"/>
                </a:solidFill>
                <a:latin typeface="+mn-lt"/>
                <a:ea typeface="+mn-ea"/>
                <a:cs typeface="+mn-cs"/>
              </a:rPr>
              <a:t>Miyagawa</a:t>
            </a:r>
            <a:r>
              <a:rPr lang="fr-FR" sz="1200" kern="1200" dirty="0" smtClean="0">
                <a:solidFill>
                  <a:schemeClr val="tx1"/>
                </a:solidFill>
                <a:latin typeface="+mn-lt"/>
                <a:ea typeface="+mn-ea"/>
                <a:cs typeface="+mn-cs"/>
              </a:rPr>
              <a:t> et al1998,</a:t>
            </a:r>
            <a:r>
              <a:rPr lang="fr-FR" sz="1200" kern="1200" dirty="0" err="1" smtClean="0">
                <a:solidFill>
                  <a:schemeClr val="tx1"/>
                </a:solidFill>
                <a:latin typeface="+mn-lt"/>
                <a:ea typeface="+mn-ea"/>
                <a:cs typeface="+mn-cs"/>
              </a:rPr>
              <a:t>Rischmueller</a:t>
            </a:r>
            <a:r>
              <a:rPr lang="fr-FR" sz="1200" kern="1200" dirty="0" smtClean="0">
                <a:solidFill>
                  <a:schemeClr val="tx1"/>
                </a:solidFill>
                <a:latin typeface="+mn-lt"/>
                <a:ea typeface="+mn-ea"/>
                <a:cs typeface="+mn-cs"/>
              </a:rPr>
              <a:t> et al 1998, </a:t>
            </a:r>
            <a:r>
              <a:rPr lang="fr-FR" sz="1200" kern="1200" dirty="0" err="1" smtClean="0">
                <a:solidFill>
                  <a:schemeClr val="tx1"/>
                </a:solidFill>
                <a:latin typeface="+mn-lt"/>
                <a:ea typeface="+mn-ea"/>
                <a:cs typeface="+mn-cs"/>
              </a:rPr>
              <a:t>Gottenburg</a:t>
            </a:r>
            <a:r>
              <a:rPr lang="fr-FR" sz="1200" kern="1200" dirty="0" smtClean="0">
                <a:solidFill>
                  <a:schemeClr val="tx1"/>
                </a:solidFill>
                <a:latin typeface="+mn-lt"/>
                <a:ea typeface="+mn-ea"/>
                <a:cs typeface="+mn-cs"/>
              </a:rPr>
              <a:t> et al 2002)</a:t>
            </a:r>
          </a:p>
          <a:p>
            <a:r>
              <a:rPr lang="fr-FR" sz="1200" kern="1200" dirty="0" smtClean="0">
                <a:solidFill>
                  <a:schemeClr val="tx1"/>
                </a:solidFill>
                <a:latin typeface="+mn-lt"/>
                <a:ea typeface="+mn-ea"/>
                <a:cs typeface="+mn-cs"/>
              </a:rPr>
              <a:t>-Gènes des cytokines : Un polymorphisme au niveau du promoteur de l’IL10 (GCC/ATA) –production élevé d’IL10- a été décrit et serait associé à une susceptibilité accrue  et à une installation précoce de la maladie.</a:t>
            </a:r>
          </a:p>
          <a:p>
            <a:r>
              <a:rPr lang="fr-FR" sz="1200" kern="1200" dirty="0" smtClean="0">
                <a:solidFill>
                  <a:schemeClr val="tx1"/>
                </a:solidFill>
                <a:latin typeface="+mn-lt"/>
                <a:ea typeface="+mn-ea"/>
                <a:cs typeface="+mn-cs"/>
              </a:rPr>
              <a:t>Un autre polymorphisme au niveau du 2</a:t>
            </a:r>
            <a:r>
              <a:rPr lang="fr-FR" sz="1200" kern="1200" baseline="30000" dirty="0" smtClean="0">
                <a:solidFill>
                  <a:schemeClr val="tx1"/>
                </a:solidFill>
                <a:latin typeface="+mn-lt"/>
                <a:ea typeface="+mn-ea"/>
                <a:cs typeface="+mn-cs"/>
              </a:rPr>
              <a:t>ème </a:t>
            </a:r>
            <a:r>
              <a:rPr lang="fr-FR" sz="1200" kern="1200" dirty="0" smtClean="0">
                <a:solidFill>
                  <a:schemeClr val="tx1"/>
                </a:solidFill>
                <a:latin typeface="+mn-lt"/>
                <a:ea typeface="+mn-ea"/>
                <a:cs typeface="+mn-cs"/>
              </a:rPr>
              <a:t>intron du gène de l’IL1ra (IL1RN*2) a été décrit comme étant associé à la susceptibilité à la maladie.</a:t>
            </a:r>
            <a:endParaRPr lang="fr-FR" sz="1400" i="1"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6152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55000" lnSpcReduction="20000"/>
          </a:bodyPr>
          <a:lstStyle/>
          <a:p>
            <a:r>
              <a:rPr lang="fr-FR" sz="2000" b="1" i="1" dirty="0" smtClean="0"/>
              <a:t>La sclérodermie systémique (</a:t>
            </a:r>
            <a:r>
              <a:rPr lang="fr-FR" sz="2000" b="1" i="1" dirty="0" err="1" smtClean="0"/>
              <a:t>ScS</a:t>
            </a:r>
            <a:r>
              <a:rPr lang="fr-FR" sz="2000" b="1" i="1" dirty="0" smtClean="0"/>
              <a:t>) est une maladie</a:t>
            </a:r>
            <a:r>
              <a:rPr lang="fr-FR" sz="2000" b="1" i="1" baseline="0" dirty="0" smtClean="0"/>
              <a:t> </a:t>
            </a:r>
            <a:r>
              <a:rPr lang="fr-FR" sz="2000" b="1" i="1" dirty="0" smtClean="0"/>
              <a:t>rare qui touche avec prédilection la femme (au</a:t>
            </a:r>
          </a:p>
          <a:p>
            <a:r>
              <a:rPr lang="fr-FR" sz="2000" b="1" i="1" dirty="0" smtClean="0"/>
              <a:t>moins huit fois sur dix) de 40 à 60 ans. Cette</a:t>
            </a:r>
            <a:r>
              <a:rPr lang="fr-FR" sz="2000" b="1" i="1" baseline="0" dirty="0" smtClean="0"/>
              <a:t> </a:t>
            </a:r>
            <a:r>
              <a:rPr lang="fr-FR" sz="2000" b="1" i="1" dirty="0" smtClean="0"/>
              <a:t>connectivite a une distribution mondiale ; sa prévalence exacte est encore mal connue, avec une</a:t>
            </a:r>
            <a:r>
              <a:rPr lang="fr-FR" sz="2000" b="1" i="1" baseline="0" dirty="0" smtClean="0"/>
              <a:t> </a:t>
            </a:r>
            <a:r>
              <a:rPr lang="fr-FR" sz="2000" b="1" i="1" dirty="0" smtClean="0"/>
              <a:t>disparité importante entre les régions et les pays.</a:t>
            </a:r>
          </a:p>
          <a:p>
            <a:r>
              <a:rPr lang="fr-FR" sz="2000" b="1" i="1" dirty="0" smtClean="0"/>
              <a:t>Les chiffres avancés, de l’ordre de 50 à 200 cas </a:t>
            </a:r>
            <a:r>
              <a:rPr lang="fr-FR" sz="2000" b="1" i="1" dirty="0" err="1" smtClean="0"/>
              <a:t>parmillion</a:t>
            </a:r>
            <a:r>
              <a:rPr lang="fr-FR" sz="2000" b="1" i="1" dirty="0" smtClean="0"/>
              <a:t> d’habitants, font estimer le nombre de patients atteints de </a:t>
            </a:r>
            <a:r>
              <a:rPr lang="fr-FR" sz="2000" b="1" i="1" dirty="0" err="1" smtClean="0"/>
              <a:t>ScS</a:t>
            </a:r>
            <a:r>
              <a:rPr lang="fr-FR" sz="2000" b="1" i="1" dirty="0" smtClean="0"/>
              <a:t> dans notre pays entre 3 000 et</a:t>
            </a:r>
            <a:r>
              <a:rPr lang="fr-FR" sz="2000" b="1" i="1" baseline="0" dirty="0" smtClean="0"/>
              <a:t> </a:t>
            </a:r>
            <a:r>
              <a:rPr lang="fr-FR" sz="2000" b="1" i="1" dirty="0" smtClean="0"/>
              <a:t>12 000. La diversité des formes cliniques et l’existence de formes sans atteinte cutanée (</a:t>
            </a:r>
            <a:r>
              <a:rPr lang="fr-FR" sz="2000" b="1" i="1" dirty="0" err="1" smtClean="0"/>
              <a:t>ScS</a:t>
            </a:r>
            <a:r>
              <a:rPr lang="fr-FR" sz="2000" b="1" i="1" dirty="0" smtClean="0"/>
              <a:t> sine</a:t>
            </a:r>
            <a:r>
              <a:rPr lang="fr-FR" sz="2000" b="1" i="1" baseline="0" dirty="0" smtClean="0"/>
              <a:t> </a:t>
            </a:r>
            <a:r>
              <a:rPr lang="fr-FR" sz="2000" b="1" i="1" dirty="0" err="1" smtClean="0"/>
              <a:t>scleroderma</a:t>
            </a:r>
            <a:r>
              <a:rPr lang="fr-FR" sz="2000" b="1" i="1" dirty="0" smtClean="0"/>
              <a:t>) témoignent de la sous-estimation très</a:t>
            </a:r>
            <a:r>
              <a:rPr lang="fr-FR" sz="2000" b="1" i="1" baseline="0" dirty="0" smtClean="0"/>
              <a:t> </a:t>
            </a:r>
            <a:r>
              <a:rPr lang="fr-FR" sz="2000" b="1" i="1" dirty="0" smtClean="0"/>
              <a:t>vraisemblable de l’incidence et de la prévalence de</a:t>
            </a:r>
          </a:p>
          <a:p>
            <a:r>
              <a:rPr lang="fr-FR" sz="2000" b="1" i="1" dirty="0" smtClean="0"/>
              <a:t>la maladie.</a:t>
            </a:r>
          </a:p>
          <a:p>
            <a:r>
              <a:rPr lang="fr-FR" sz="2000" b="1" i="1" dirty="0" smtClean="0"/>
              <a:t>3.2  Épidémiologie </a:t>
            </a:r>
          </a:p>
          <a:p>
            <a:r>
              <a:rPr lang="fr-FR" sz="2000" b="1" i="1" dirty="0" smtClean="0"/>
              <a:t>La </a:t>
            </a:r>
            <a:r>
              <a:rPr lang="fr-FR" sz="2000" b="1" i="1" dirty="0" err="1" smtClean="0"/>
              <a:t>ScS</a:t>
            </a:r>
            <a:r>
              <a:rPr lang="fr-FR" sz="2000" b="1" i="1" dirty="0" smtClean="0"/>
              <a:t> touche avec prédilection les femmes (3 à 8 femmes pour 1 homme). </a:t>
            </a:r>
            <a:r>
              <a:rPr lang="fr-FR" sz="2000" b="1" i="1" baseline="0" dirty="0" smtClean="0"/>
              <a:t> </a:t>
            </a:r>
            <a:r>
              <a:rPr lang="fr-FR" sz="2000" b="1" i="1" dirty="0" smtClean="0"/>
              <a:t>Il existe un pic de fréquence entre 45 et 64 ans. La prévalence de la </a:t>
            </a:r>
            <a:r>
              <a:rPr lang="fr-FR" sz="2000" b="1" i="1" dirty="0" err="1" smtClean="0"/>
              <a:t>ScS</a:t>
            </a:r>
            <a:r>
              <a:rPr lang="fr-FR" sz="2000" b="1" i="1" dirty="0" smtClean="0"/>
              <a:t> est </a:t>
            </a:r>
            <a:r>
              <a:rPr lang="fr-FR" sz="2000" b="1" i="1" baseline="0" dirty="0" smtClean="0"/>
              <a:t> </a:t>
            </a:r>
            <a:r>
              <a:rPr lang="fr-FR" sz="2000" b="1" i="1" dirty="0" smtClean="0"/>
              <a:t>encore mal connue, évaluée à plus de 200/million d’habitants aux États-Unis </a:t>
            </a:r>
            <a:r>
              <a:rPr lang="fr-FR" sz="2000" b="1" i="1" baseline="0" dirty="0" smtClean="0"/>
              <a:t> </a:t>
            </a:r>
            <a:r>
              <a:rPr lang="fr-FR" sz="2000" b="1" i="1" dirty="0" smtClean="0"/>
              <a:t>et  en  Océanie,  et  à  20  à  80/million  d’habitants  en  Asie,  où  elle  est </a:t>
            </a:r>
            <a:r>
              <a:rPr lang="fr-FR" sz="2000" b="1" i="1" baseline="0" dirty="0" smtClean="0"/>
              <a:t> </a:t>
            </a:r>
            <a:r>
              <a:rPr lang="fr-FR" sz="2000" b="1" i="1" dirty="0" smtClean="0"/>
              <a:t>probablement  sous  estimée.  En  France,  la  prévalence  de  la  </a:t>
            </a:r>
            <a:r>
              <a:rPr lang="fr-FR" sz="2000" b="1" i="1" dirty="0" err="1" smtClean="0"/>
              <a:t>ScS</a:t>
            </a:r>
            <a:r>
              <a:rPr lang="fr-FR" sz="2000" b="1" i="1" dirty="0" smtClean="0"/>
              <a:t>  est  de </a:t>
            </a:r>
          </a:p>
          <a:p>
            <a:r>
              <a:rPr lang="fr-FR" sz="2000" b="1" i="1" dirty="0" smtClean="0"/>
              <a:t>158/millions  d’habitants  dans  une  étude  réalisée  en  2004  dans  le </a:t>
            </a:r>
            <a:r>
              <a:rPr lang="fr-FR" sz="2000" b="1" i="1" baseline="0" dirty="0" smtClean="0"/>
              <a:t> </a:t>
            </a:r>
            <a:r>
              <a:rPr lang="fr-FR" sz="2000" b="1" i="1" dirty="0" smtClean="0"/>
              <a:t>département de Seine Saint-Denis, permettant par extrapolation d’évaluer le </a:t>
            </a:r>
            <a:r>
              <a:rPr lang="fr-FR" sz="2000" b="1" i="1" baseline="0" dirty="0" smtClean="0"/>
              <a:t> </a:t>
            </a:r>
            <a:r>
              <a:rPr lang="fr-FR" sz="2000" b="1" i="1" dirty="0" smtClean="0"/>
              <a:t>nombre des patients adultes ayant une </a:t>
            </a:r>
            <a:r>
              <a:rPr lang="fr-FR" sz="2000" b="1" i="1" dirty="0" err="1" smtClean="0"/>
              <a:t>ScS</a:t>
            </a:r>
            <a:r>
              <a:rPr lang="fr-FR" sz="2000" b="1" i="1" dirty="0" smtClean="0"/>
              <a:t> en France entre 6 000 et 8 000. </a:t>
            </a:r>
          </a:p>
          <a:p>
            <a:endParaRPr lang="fr-FR" sz="2000" b="1" i="1" dirty="0" smtClean="0"/>
          </a:p>
          <a:p>
            <a:endParaRPr lang="fr-FR" sz="2000" b="1" i="1" dirty="0" smtClean="0"/>
          </a:p>
          <a:p>
            <a:r>
              <a:rPr lang="fr-FR" sz="2000" b="1" i="1" dirty="0" smtClean="0"/>
              <a:t>La sclérodermie systémique (</a:t>
            </a:r>
            <a:r>
              <a:rPr lang="fr-FR" sz="2000" b="1" i="1" dirty="0" err="1" smtClean="0"/>
              <a:t>ScS</a:t>
            </a:r>
            <a:r>
              <a:rPr lang="fr-FR" sz="2000" b="1" i="1" dirty="0" smtClean="0"/>
              <a:t>) est une maladie du tissu</a:t>
            </a:r>
            <a:r>
              <a:rPr lang="fr-FR" sz="2000" b="1" i="1" baseline="0" dirty="0" smtClean="0"/>
              <a:t> </a:t>
            </a:r>
            <a:r>
              <a:rPr lang="fr-FR" sz="2000" b="1" i="1" dirty="0" smtClean="0"/>
              <a:t>interstitiel et vasculaire associée à des anomalies du</a:t>
            </a:r>
            <a:r>
              <a:rPr lang="fr-FR" sz="2000" b="1" i="1" baseline="0" dirty="0" smtClean="0"/>
              <a:t> </a:t>
            </a:r>
            <a:r>
              <a:rPr lang="fr-FR" sz="2000" b="1" i="1" dirty="0" smtClean="0"/>
              <a:t>système immunitaire conduisant à une fibrose. Il s’agit d’une</a:t>
            </a:r>
            <a:r>
              <a:rPr lang="fr-FR" sz="2000" b="1" i="1" baseline="0" dirty="0" smtClean="0"/>
              <a:t> </a:t>
            </a:r>
            <a:r>
              <a:rPr lang="fr-FR" sz="2000" b="1" i="1" dirty="0" smtClean="0"/>
              <a:t>maladie rare et hétérogène qui fait partie des connectivites. Des</a:t>
            </a:r>
            <a:r>
              <a:rPr lang="fr-FR" sz="2000" b="1" i="1" baseline="0" dirty="0" smtClean="0"/>
              <a:t> </a:t>
            </a:r>
            <a:r>
              <a:rPr lang="fr-FR" sz="2000" b="1" i="1" dirty="0" smtClean="0"/>
              <a:t>progrès majeurs ont été faits dans sa prise en charge ces</a:t>
            </a:r>
            <a:r>
              <a:rPr lang="fr-FR" sz="2000" b="1" i="1" baseline="0" dirty="0" smtClean="0"/>
              <a:t> </a:t>
            </a:r>
            <a:r>
              <a:rPr lang="fr-FR" sz="2000" b="1" i="1" dirty="0" smtClean="0"/>
              <a:t>dernières années, améliorant ainsi le pronostic et la survie des</a:t>
            </a:r>
            <a:r>
              <a:rPr lang="fr-FR" sz="2000" b="1" i="1" baseline="0" dirty="0" smtClean="0"/>
              <a:t> </a:t>
            </a:r>
            <a:r>
              <a:rPr lang="fr-FR" sz="2000" b="1" i="1" dirty="0" smtClean="0"/>
              <a:t>patients atteints.</a:t>
            </a:r>
            <a:endParaRPr lang="fr-FR" sz="2000" b="1" i="1"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169892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40000" lnSpcReduction="20000"/>
          </a:bodyPr>
          <a:lstStyle/>
          <a:p>
            <a:r>
              <a:rPr lang="fr-FR" dirty="0" smtClean="0"/>
              <a:t>es manifestations de la sclérodermie diffèrent beaucoup d’une personne à l’autre. Il existe </a:t>
            </a:r>
          </a:p>
          <a:p>
            <a:r>
              <a:rPr lang="fr-FR" dirty="0" smtClean="0"/>
              <a:t>plusieurs formes de la maladie : une forme « localisée », touchant uniquement la peau, et une forme généralisée (systémique), affectant non seulement la peau, mais aussi certains </a:t>
            </a:r>
            <a:r>
              <a:rPr lang="fr-FR" baseline="0" dirty="0" smtClean="0"/>
              <a:t> </a:t>
            </a:r>
            <a:r>
              <a:rPr lang="fr-FR" dirty="0" smtClean="0"/>
              <a:t>organes internes. De manière générale, les symptômes les plus courants de la sclérodermie </a:t>
            </a:r>
            <a:r>
              <a:rPr lang="fr-FR" baseline="0" dirty="0" smtClean="0"/>
              <a:t> </a:t>
            </a:r>
            <a:r>
              <a:rPr lang="fr-FR" dirty="0" smtClean="0"/>
              <a:t>sont un phénomène de Raynaud (trouble de la circulation sanguine au niveau des doigts, </a:t>
            </a:r>
            <a:r>
              <a:rPr lang="fr-FR" baseline="0" dirty="0" smtClean="0"/>
              <a:t> </a:t>
            </a:r>
            <a:r>
              <a:rPr lang="fr-FR" dirty="0" smtClean="0"/>
              <a:t>voir plus loin), un durcissement de la peau des doigts (</a:t>
            </a:r>
            <a:r>
              <a:rPr lang="fr-FR" dirty="0" err="1" smtClean="0"/>
              <a:t>sclérodactylie</a:t>
            </a:r>
            <a:r>
              <a:rPr lang="fr-FR" dirty="0" smtClean="0"/>
              <a:t>) et du visage. La sévérité de la maladie dépend de l’ampleur de l’atteinte et des organes touchés (cœur, poumons, reins, système digestif…).</a:t>
            </a:r>
          </a:p>
          <a:p>
            <a:r>
              <a:rPr lang="fr-FR" dirty="0" smtClean="0"/>
              <a:t>2. </a:t>
            </a:r>
            <a:r>
              <a:rPr lang="fr-FR" dirty="0" err="1" smtClean="0"/>
              <a:t>Classiﬁcation</a:t>
            </a:r>
            <a:r>
              <a:rPr lang="fr-FR" dirty="0" smtClean="0"/>
              <a:t> de la sclérodermie</a:t>
            </a:r>
          </a:p>
          <a:p>
            <a:r>
              <a:rPr lang="fr-FR" dirty="0" smtClean="0"/>
              <a:t>La </a:t>
            </a:r>
            <a:r>
              <a:rPr lang="fr-FR" dirty="0" err="1" smtClean="0"/>
              <a:t>classiﬁcation</a:t>
            </a:r>
            <a:r>
              <a:rPr lang="fr-FR" dirty="0" smtClean="0"/>
              <a:t> la plus utilisée distingue deux formes cliniques selon l’étendue maximale des lésions cutanées [13].Dans</a:t>
            </a:r>
            <a:r>
              <a:rPr lang="fr-FR" baseline="0" dirty="0" smtClean="0"/>
              <a:t> </a:t>
            </a:r>
            <a:r>
              <a:rPr lang="fr-FR" dirty="0" smtClean="0"/>
              <a:t>la sclérodermie systémique cutanée limitée, seul le visage et</a:t>
            </a:r>
            <a:r>
              <a:rPr lang="fr-FR" baseline="0" dirty="0" smtClean="0"/>
              <a:t> </a:t>
            </a:r>
            <a:r>
              <a:rPr lang="fr-FR" dirty="0" smtClean="0"/>
              <a:t>les extrémités sont atteints. Il existe habituellement des anti-La présentation clinique et l’évolution de la maladie varient</a:t>
            </a:r>
            <a:r>
              <a:rPr lang="fr-FR" baseline="0" dirty="0" smtClean="0"/>
              <a:t> </a:t>
            </a:r>
            <a:r>
              <a:rPr lang="fr-FR" dirty="0" smtClean="0"/>
              <a:t>considérablement d’un patient à l’autre. La sclérodermie est la</a:t>
            </a:r>
            <a:r>
              <a:rPr lang="fr-FR" baseline="0" dirty="0" smtClean="0"/>
              <a:t> </a:t>
            </a:r>
            <a:r>
              <a:rPr lang="fr-FR" dirty="0" smtClean="0"/>
              <a:t>plus grave des connectivites : l’indice standardisé de mortalité</a:t>
            </a:r>
          </a:p>
          <a:p>
            <a:r>
              <a:rPr lang="fr-FR" dirty="0" smtClean="0"/>
              <a:t>était de 1,5–7,2 dans une étude internationale [17] et de 2,69 dans</a:t>
            </a:r>
            <a:r>
              <a:rPr lang="fr-FR" baseline="0" dirty="0" smtClean="0"/>
              <a:t> </a:t>
            </a:r>
            <a:r>
              <a:rPr lang="fr-FR" dirty="0" smtClean="0"/>
              <a:t>une cohorte canadienne [18]. Toutefois, la mortalité a diminué</a:t>
            </a:r>
            <a:r>
              <a:rPr lang="fr-FR" baseline="0" dirty="0" smtClean="0"/>
              <a:t> </a:t>
            </a:r>
            <a:r>
              <a:rPr lang="fr-FR" dirty="0" smtClean="0"/>
              <a:t>très nettement, et la survie à dix ans est maintenant de 80–90%</a:t>
            </a:r>
            <a:r>
              <a:rPr lang="fr-FR" baseline="0" dirty="0" smtClean="0"/>
              <a:t> </a:t>
            </a:r>
            <a:r>
              <a:rPr lang="fr-FR" dirty="0" smtClean="0"/>
              <a:t>en cas de forme limitée et de 62–76% en cas de forme diffuse</a:t>
            </a:r>
            <a:r>
              <a:rPr lang="fr-FR" baseline="0" dirty="0" smtClean="0"/>
              <a:t> </a:t>
            </a:r>
            <a:r>
              <a:rPr lang="fr-FR" dirty="0" smtClean="0"/>
              <a:t>[18]. Dans une étude de 1012 malades en Italie, la survie à dix</a:t>
            </a:r>
          </a:p>
          <a:p>
            <a:r>
              <a:rPr lang="fr-FR" dirty="0" smtClean="0"/>
              <a:t>ans était de 60% chez les malades inclus avant 1985 et de 77%</a:t>
            </a:r>
            <a:r>
              <a:rPr lang="fr-FR" baseline="0" dirty="0" smtClean="0"/>
              <a:t> </a:t>
            </a:r>
            <a:r>
              <a:rPr lang="fr-FR" dirty="0" smtClean="0"/>
              <a:t>chez ceux inclus plus tard [19]. Dans l’étude internationale, la</a:t>
            </a:r>
            <a:r>
              <a:rPr lang="fr-FR" baseline="0" dirty="0" smtClean="0"/>
              <a:t> </a:t>
            </a:r>
            <a:r>
              <a:rPr lang="fr-FR" dirty="0" smtClean="0"/>
              <a:t>mortalité était accrue en cas d’atteinte rénale ou pulmonaire</a:t>
            </a:r>
            <a:r>
              <a:rPr lang="fr-FR" baseline="0" dirty="0" smtClean="0"/>
              <a:t> </a:t>
            </a:r>
            <a:r>
              <a:rPr lang="fr-FR" dirty="0" smtClean="0"/>
              <a:t>et de présence d’anticorps </a:t>
            </a:r>
            <a:r>
              <a:rPr lang="fr-FR" dirty="0" err="1" smtClean="0"/>
              <a:t>antitopoisomérase</a:t>
            </a:r>
            <a:r>
              <a:rPr lang="fr-FR" dirty="0" smtClean="0"/>
              <a:t> I. Dans l’étude</a:t>
            </a:r>
            <a:r>
              <a:rPr lang="fr-FR" baseline="0" dirty="0" smtClean="0"/>
              <a:t> </a:t>
            </a:r>
            <a:r>
              <a:rPr lang="fr-FR" dirty="0" smtClean="0"/>
              <a:t>italienne, 70%des décès liés à la sclérodermie étaient en rapport</a:t>
            </a:r>
          </a:p>
          <a:p>
            <a:r>
              <a:rPr lang="fr-FR" dirty="0" smtClean="0"/>
              <a:t>avec une </a:t>
            </a:r>
            <a:r>
              <a:rPr lang="fr-FR" dirty="0" err="1" smtClean="0"/>
              <a:t>insufﬁsance</a:t>
            </a:r>
            <a:r>
              <a:rPr lang="fr-FR" dirty="0" smtClean="0"/>
              <a:t> cardiaque ou respiratoire [19]. La présence</a:t>
            </a:r>
            <a:r>
              <a:rPr lang="fr-FR" baseline="0" dirty="0" smtClean="0"/>
              <a:t> </a:t>
            </a:r>
            <a:r>
              <a:rPr lang="fr-FR" dirty="0" smtClean="0"/>
              <a:t>d’</a:t>
            </a:r>
            <a:r>
              <a:rPr lang="fr-FR" dirty="0" err="1" smtClean="0"/>
              <a:t>antitopoisomérase</a:t>
            </a:r>
            <a:r>
              <a:rPr lang="fr-FR" dirty="0" smtClean="0"/>
              <a:t> I accompagnée d’une augmentation rapide</a:t>
            </a:r>
            <a:r>
              <a:rPr lang="fr-FR" baseline="0" dirty="0" smtClean="0"/>
              <a:t> </a:t>
            </a:r>
            <a:r>
              <a:rPr lang="fr-FR" dirty="0" smtClean="0"/>
              <a:t>du score de progression cutanée (calculée en divisant le score</a:t>
            </a:r>
            <a:r>
              <a:rPr lang="fr-FR" baseline="0" dirty="0" smtClean="0"/>
              <a:t> </a:t>
            </a:r>
            <a:r>
              <a:rPr lang="fr-FR" dirty="0" smtClean="0"/>
              <a:t>cutanée de </a:t>
            </a:r>
            <a:r>
              <a:rPr lang="fr-FR" dirty="0" err="1" smtClean="0"/>
              <a:t>Rodnan</a:t>
            </a:r>
            <a:r>
              <a:rPr lang="fr-FR" dirty="0" smtClean="0"/>
              <a:t> à la première consultation par l’ancienneté</a:t>
            </a:r>
            <a:r>
              <a:rPr lang="fr-FR" baseline="0" dirty="0" smtClean="0"/>
              <a:t> </a:t>
            </a:r>
            <a:r>
              <a:rPr lang="fr-FR" dirty="0" smtClean="0"/>
              <a:t>de la maladie en années) s’accompagnait d’une survie réduite,</a:t>
            </a:r>
          </a:p>
          <a:p>
            <a:r>
              <a:rPr lang="fr-FR" dirty="0" smtClean="0"/>
              <a:t>liée principalement à une atteinte rénale et cardiaque précoce,</a:t>
            </a:r>
            <a:r>
              <a:rPr lang="fr-FR" baseline="0" dirty="0" smtClean="0"/>
              <a:t> </a:t>
            </a:r>
            <a:r>
              <a:rPr lang="fr-FR" dirty="0" smtClean="0"/>
              <a:t>dans les formes limitées comme dans les formes diffuses [20].</a:t>
            </a:r>
          </a:p>
          <a:p>
            <a:r>
              <a:rPr lang="fr-FR" dirty="0" smtClean="0"/>
              <a:t>Protocole National de Diagnostic et de Soins </a:t>
            </a:r>
          </a:p>
          <a:p>
            <a:r>
              <a:rPr lang="fr-FR" b="1" i="1" dirty="0" smtClean="0"/>
              <a:t>Dans ce PNDS, les sclérodermies systémiques ont été classées en : </a:t>
            </a:r>
          </a:p>
          <a:p>
            <a:r>
              <a:rPr lang="fr-FR" b="1" i="1" dirty="0" smtClean="0"/>
              <a:t>-  sclérodermies systémiques cutanées diffuses, si la sclérose cutanée </a:t>
            </a:r>
          </a:p>
          <a:p>
            <a:r>
              <a:rPr lang="fr-FR" b="1" i="1" dirty="0" smtClean="0"/>
              <a:t>remonte au-dessus des coudes et/ou des genoux ; </a:t>
            </a:r>
          </a:p>
          <a:p>
            <a:r>
              <a:rPr lang="fr-FR" b="1" i="1" dirty="0" smtClean="0"/>
              <a:t>-  sclérodermies systémiques cutanées limitées, si la sclérose cutanée </a:t>
            </a:r>
          </a:p>
          <a:p>
            <a:r>
              <a:rPr lang="fr-FR" b="1" i="1" dirty="0" smtClean="0"/>
              <a:t>ne remonte pas au-dessus des coudes et des genoux ; </a:t>
            </a:r>
          </a:p>
          <a:p>
            <a:r>
              <a:rPr lang="fr-FR" b="1" i="1" dirty="0" smtClean="0"/>
              <a:t>-  sclérodermies  systémiques  sine  </a:t>
            </a:r>
            <a:r>
              <a:rPr lang="fr-FR" b="1" i="1" dirty="0" err="1" smtClean="0"/>
              <a:t>scleroderma</a:t>
            </a:r>
            <a:r>
              <a:rPr lang="fr-FR" b="1" i="1" dirty="0" smtClean="0"/>
              <a:t>  en  l’absence  de </a:t>
            </a:r>
          </a:p>
          <a:p>
            <a:r>
              <a:rPr lang="fr-FR" b="1" i="1" dirty="0" smtClean="0"/>
              <a:t>sclérose cutané</a:t>
            </a:r>
          </a:p>
          <a:p>
            <a:endParaRPr lang="fr-FR" b="1" i="1" dirty="0" smtClean="0"/>
          </a:p>
          <a:p>
            <a:r>
              <a:rPr lang="fr-FR" b="1" i="1" dirty="0" smtClean="0"/>
              <a:t>La </a:t>
            </a:r>
            <a:r>
              <a:rPr lang="fr-FR" b="1" i="1" dirty="0" err="1" smtClean="0"/>
              <a:t>classiﬁcation</a:t>
            </a:r>
            <a:r>
              <a:rPr lang="fr-FR" b="1" i="1" dirty="0" smtClean="0"/>
              <a:t> la plus utilisée distingue deux formes cliniques selon l’</a:t>
            </a:r>
            <a:r>
              <a:rPr lang="fr-FR" b="1" i="1" dirty="0" err="1" smtClean="0"/>
              <a:t>étenduemaximale</a:t>
            </a:r>
            <a:r>
              <a:rPr lang="fr-FR" b="1" i="1" dirty="0" smtClean="0"/>
              <a:t> des lésions cutanées [13].Dans</a:t>
            </a:r>
            <a:r>
              <a:rPr lang="fr-FR" b="1" i="1" baseline="0" dirty="0" smtClean="0"/>
              <a:t> </a:t>
            </a:r>
            <a:r>
              <a:rPr lang="fr-FR" b="0" i="1" dirty="0" smtClean="0"/>
              <a:t>la sclérodermie systémique cutanée limitée</a:t>
            </a:r>
            <a:r>
              <a:rPr lang="fr-FR" b="1" i="1" dirty="0" smtClean="0"/>
              <a:t>, seul le visage et</a:t>
            </a:r>
            <a:r>
              <a:rPr lang="fr-FR" b="1" i="1" baseline="0" dirty="0" smtClean="0"/>
              <a:t> </a:t>
            </a:r>
            <a:r>
              <a:rPr lang="fr-FR" b="1" i="1" dirty="0" smtClean="0"/>
              <a:t>les extrémités sont atteints. Il existe habituellement des </a:t>
            </a:r>
            <a:r>
              <a:rPr lang="fr-FR" b="1" i="1" dirty="0" err="1" smtClean="0"/>
              <a:t>anti-corps</a:t>
            </a:r>
            <a:r>
              <a:rPr lang="fr-FR" b="1" i="1" dirty="0" smtClean="0"/>
              <a:t> </a:t>
            </a:r>
            <a:r>
              <a:rPr lang="fr-FR" b="1" i="1" dirty="0" err="1" smtClean="0"/>
              <a:t>anticentromère</a:t>
            </a:r>
            <a:r>
              <a:rPr lang="fr-FR" b="1" i="1" dirty="0" smtClean="0"/>
              <a:t>. La fonction viscérale reste normale le plus</a:t>
            </a:r>
            <a:r>
              <a:rPr lang="fr-FR" b="1" i="1" baseline="0" dirty="0" smtClean="0"/>
              <a:t> </a:t>
            </a:r>
            <a:r>
              <a:rPr lang="fr-FR" b="1" i="1" dirty="0" smtClean="0"/>
              <a:t>souvent, bien que l’on puisse observer une hypertension </a:t>
            </a:r>
            <a:r>
              <a:rPr lang="fr-FR" b="1" i="1" dirty="0" err="1" smtClean="0"/>
              <a:t>pulmo</a:t>
            </a:r>
            <a:r>
              <a:rPr lang="fr-FR" b="1" i="1" dirty="0" smtClean="0"/>
              <a:t>-</a:t>
            </a:r>
          </a:p>
          <a:p>
            <a:r>
              <a:rPr lang="fr-FR" b="1" i="1" dirty="0" err="1" smtClean="0"/>
              <a:t>naire</a:t>
            </a:r>
            <a:r>
              <a:rPr lang="fr-FR" b="1" i="1" dirty="0" smtClean="0"/>
              <a:t> ou une malabsorption intestinale au cours de l’évolution.</a:t>
            </a:r>
          </a:p>
          <a:p>
            <a:r>
              <a:rPr lang="fr-FR" b="1" i="1" dirty="0" smtClean="0"/>
              <a:t>Cette forme clinique survient le plus souvent en association</a:t>
            </a:r>
          </a:p>
          <a:p>
            <a:r>
              <a:rPr lang="fr-FR" b="1" i="1" dirty="0" smtClean="0"/>
              <a:t>à d’autres maladies auto-immunes, comme le syndrome de</a:t>
            </a:r>
          </a:p>
          <a:p>
            <a:r>
              <a:rPr lang="fr-FR" b="1" i="1" dirty="0" err="1" smtClean="0"/>
              <a:t>Gougerot</a:t>
            </a:r>
            <a:r>
              <a:rPr lang="fr-FR" b="1" i="1" dirty="0" smtClean="0"/>
              <a:t>-</a:t>
            </a:r>
            <a:r>
              <a:rPr lang="fr-FR" b="1" i="1" dirty="0" err="1" smtClean="0"/>
              <a:t>Sjögren</a:t>
            </a:r>
            <a:r>
              <a:rPr lang="fr-FR" b="1" i="1" dirty="0" smtClean="0"/>
              <a:t> ou la cirrhose biliaire [14]. </a:t>
            </a:r>
            <a:r>
              <a:rPr lang="fr-FR" b="0" i="1" dirty="0" smtClean="0"/>
              <a:t>La sclérodermie systémique cutanée diffuse</a:t>
            </a:r>
            <a:r>
              <a:rPr lang="fr-FR" b="1" i="1" dirty="0" smtClean="0"/>
              <a:t> est caractérisée par une atteinte</a:t>
            </a:r>
            <a:r>
              <a:rPr lang="fr-FR" b="1" i="1" baseline="0" dirty="0" smtClean="0"/>
              <a:t> </a:t>
            </a:r>
            <a:r>
              <a:rPr lang="fr-FR" b="1" i="1" dirty="0" smtClean="0"/>
              <a:t>précoce de la peau du tronc et/ou de la racine des membres.</a:t>
            </a:r>
            <a:r>
              <a:rPr lang="fr-FR" b="1" i="1" baseline="0" dirty="0" smtClean="0"/>
              <a:t> </a:t>
            </a:r>
            <a:r>
              <a:rPr lang="fr-FR" b="1" i="1" dirty="0" smtClean="0"/>
              <a:t>On peut observer la présence d’anticorps </a:t>
            </a:r>
            <a:r>
              <a:rPr lang="fr-FR" b="1" i="1" dirty="0" err="1" smtClean="0"/>
              <a:t>antitopoisomérase</a:t>
            </a:r>
            <a:r>
              <a:rPr lang="fr-FR" b="1" i="1" dirty="0" smtClean="0"/>
              <a:t> I</a:t>
            </a:r>
            <a:r>
              <a:rPr lang="fr-FR" b="1" i="1" baseline="0" dirty="0" smtClean="0"/>
              <a:t> </a:t>
            </a:r>
            <a:r>
              <a:rPr lang="fr-FR" b="1" i="1" dirty="0" smtClean="0"/>
              <a:t>et </a:t>
            </a:r>
            <a:r>
              <a:rPr lang="fr-FR" b="1" i="1" dirty="0" err="1" smtClean="0"/>
              <a:t>antinucléolaires</a:t>
            </a:r>
            <a:r>
              <a:rPr lang="fr-FR" b="1" i="1" dirty="0" smtClean="0"/>
              <a:t>. Des lésions viscérales peuvent apparaître</a:t>
            </a:r>
            <a:r>
              <a:rPr lang="fr-FR" b="1" i="1" baseline="0" dirty="0" smtClean="0"/>
              <a:t> </a:t>
            </a:r>
            <a:r>
              <a:rPr lang="fr-FR" b="1" i="1" dirty="0" smtClean="0"/>
              <a:t>précocement, les cibles principales étant le rein, le cœur et</a:t>
            </a:r>
          </a:p>
          <a:p>
            <a:r>
              <a:rPr lang="fr-FR" b="1" i="1" dirty="0" smtClean="0"/>
              <a:t>le poumon. Cette </a:t>
            </a:r>
            <a:r>
              <a:rPr lang="fr-FR" b="1" i="1" dirty="0" err="1" smtClean="0"/>
              <a:t>classiﬁcation</a:t>
            </a:r>
            <a:r>
              <a:rPr lang="fr-FR" b="1" i="1" dirty="0" smtClean="0"/>
              <a:t> est utile en pratique clinique</a:t>
            </a:r>
          </a:p>
          <a:p>
            <a:r>
              <a:rPr lang="fr-FR" b="1" i="1" dirty="0" smtClean="0"/>
              <a:t>car elle peut aider à établir le pronostic. Toutefois, elle repose</a:t>
            </a:r>
          </a:p>
          <a:p>
            <a:r>
              <a:rPr lang="fr-FR" b="1" i="1" dirty="0" smtClean="0"/>
              <a:t>sur l’atteinte cutanée maximale et ne peut donc contribuer au</a:t>
            </a:r>
          </a:p>
          <a:p>
            <a:r>
              <a:rPr lang="fr-FR" b="1" i="1" dirty="0" smtClean="0"/>
              <a:t>diagnostic précoce, ce qui limite son intérêt pour le choix du</a:t>
            </a:r>
          </a:p>
          <a:p>
            <a:r>
              <a:rPr lang="fr-FR" b="1" i="1" dirty="0" smtClean="0"/>
              <a:t>traitement. Des efforts considérables ont été réalisés au cours</a:t>
            </a:r>
          </a:p>
          <a:p>
            <a:r>
              <a:rPr lang="fr-FR" b="1" i="1" dirty="0" smtClean="0"/>
              <a:t>des dernières années pour mettre en évidence des facteurs liés à</a:t>
            </a:r>
          </a:p>
          <a:p>
            <a:endParaRPr lang="fr-FR" b="1" i="1" dirty="0" smtClean="0"/>
          </a:p>
          <a:p>
            <a:endParaRPr lang="fr-FR" b="1" i="1" dirty="0" smtClean="0"/>
          </a:p>
          <a:p>
            <a:r>
              <a:rPr lang="fr-FR" b="1" i="1" dirty="0" err="1" smtClean="0"/>
              <a:t>Systemic</a:t>
            </a:r>
            <a:r>
              <a:rPr lang="fr-FR" b="1" i="1" dirty="0" smtClean="0"/>
              <a:t> </a:t>
            </a:r>
            <a:r>
              <a:rPr lang="fr-FR" b="1" i="1" dirty="0" err="1" smtClean="0"/>
              <a:t>sclerosis</a:t>
            </a:r>
            <a:endParaRPr lang="fr-FR" b="1" i="1" dirty="0" smtClean="0"/>
          </a:p>
          <a:p>
            <a:r>
              <a:rPr lang="fr-FR" b="1" i="1" dirty="0" smtClean="0"/>
              <a:t>Diffuse </a:t>
            </a:r>
            <a:r>
              <a:rPr lang="fr-FR" b="1" i="1" dirty="0" err="1" smtClean="0"/>
              <a:t>cutaneous</a:t>
            </a:r>
            <a:r>
              <a:rPr lang="fr-FR" b="1" i="1" dirty="0" smtClean="0"/>
              <a:t> </a:t>
            </a:r>
            <a:r>
              <a:rPr lang="fr-FR" b="1" i="1" dirty="0" err="1" smtClean="0"/>
              <a:t>systemic</a:t>
            </a:r>
            <a:r>
              <a:rPr lang="fr-FR" b="1" i="1" dirty="0" smtClean="0"/>
              <a:t> </a:t>
            </a:r>
            <a:r>
              <a:rPr lang="fr-FR" b="1" i="1" dirty="0" err="1" smtClean="0"/>
              <a:t>sclerosis</a:t>
            </a:r>
            <a:r>
              <a:rPr lang="fr-FR" b="1" i="1" dirty="0" smtClean="0"/>
              <a:t> Skin </a:t>
            </a:r>
            <a:r>
              <a:rPr lang="fr-FR" b="1" i="1" dirty="0" err="1" smtClean="0"/>
              <a:t>involvement</a:t>
            </a:r>
            <a:r>
              <a:rPr lang="fr-FR" b="1" i="1" dirty="0" smtClean="0"/>
              <a:t> proximal to </a:t>
            </a:r>
            <a:r>
              <a:rPr lang="fr-FR" b="1" i="1" dirty="0" err="1" smtClean="0"/>
              <a:t>knees</a:t>
            </a:r>
            <a:r>
              <a:rPr lang="fr-FR" b="1" i="1" dirty="0" smtClean="0"/>
              <a:t>, </a:t>
            </a:r>
            <a:r>
              <a:rPr lang="fr-FR" b="1" i="1" dirty="0" err="1" smtClean="0"/>
              <a:t>elbows</a:t>
            </a:r>
            <a:r>
              <a:rPr lang="fr-FR" b="1" i="1" dirty="0" smtClean="0"/>
              <a:t> or neck. </a:t>
            </a:r>
            <a:r>
              <a:rPr lang="fr-FR" b="1" i="1" dirty="0" err="1" smtClean="0"/>
              <a:t>Approximately</a:t>
            </a:r>
            <a:r>
              <a:rPr lang="fr-FR" b="1" i="1" dirty="0" smtClean="0"/>
              <a:t> 30% of </a:t>
            </a:r>
            <a:r>
              <a:rPr lang="fr-FR" b="1" i="1" dirty="0" err="1" smtClean="0"/>
              <a:t>SSc</a:t>
            </a:r>
            <a:r>
              <a:rPr lang="fr-FR" b="1" i="1" dirty="0" smtClean="0"/>
              <a:t> cases. </a:t>
            </a:r>
            <a:r>
              <a:rPr lang="fr-FR" b="1" i="1" dirty="0" err="1" smtClean="0"/>
              <a:t>Inﬂammatory</a:t>
            </a:r>
            <a:endParaRPr lang="fr-FR" b="1" i="1" dirty="0" smtClean="0"/>
          </a:p>
          <a:p>
            <a:r>
              <a:rPr lang="fr-FR" b="1" i="1" dirty="0" err="1" smtClean="0"/>
              <a:t>features</a:t>
            </a:r>
            <a:r>
              <a:rPr lang="fr-FR" b="1" i="1" dirty="0" smtClean="0"/>
              <a:t> </a:t>
            </a:r>
            <a:r>
              <a:rPr lang="fr-FR" b="1" i="1" dirty="0" err="1" smtClean="0"/>
              <a:t>prominent</a:t>
            </a:r>
            <a:r>
              <a:rPr lang="fr-FR" b="1" i="1" dirty="0" smtClean="0"/>
              <a:t> in </a:t>
            </a:r>
            <a:r>
              <a:rPr lang="fr-FR" b="1" i="1" dirty="0" err="1" smtClean="0"/>
              <a:t>ﬁrst</a:t>
            </a:r>
            <a:r>
              <a:rPr lang="fr-FR" b="1" i="1" dirty="0" smtClean="0"/>
              <a:t> 3 </a:t>
            </a:r>
            <a:r>
              <a:rPr lang="fr-FR" b="1" i="1" dirty="0" err="1" smtClean="0"/>
              <a:t>years</a:t>
            </a:r>
            <a:r>
              <a:rPr lang="fr-FR" b="1" i="1" dirty="0" smtClean="0"/>
              <a:t> of </a:t>
            </a:r>
            <a:r>
              <a:rPr lang="fr-FR" b="1" i="1" dirty="0" err="1" smtClean="0"/>
              <a:t>disease</a:t>
            </a:r>
            <a:r>
              <a:rPr lang="fr-FR" b="1" i="1" dirty="0" smtClean="0"/>
              <a:t>. </a:t>
            </a:r>
            <a:r>
              <a:rPr lang="fr-FR" b="1" i="1" dirty="0" err="1" smtClean="0"/>
              <a:t>Renal</a:t>
            </a:r>
            <a:r>
              <a:rPr lang="fr-FR" b="1" i="1" dirty="0" smtClean="0"/>
              <a:t> and </a:t>
            </a:r>
            <a:r>
              <a:rPr lang="fr-FR" b="1" i="1" dirty="0" err="1" smtClean="0"/>
              <a:t>interstitial</a:t>
            </a:r>
            <a:r>
              <a:rPr lang="fr-FR" b="1" i="1" dirty="0" smtClean="0"/>
              <a:t> </a:t>
            </a:r>
            <a:r>
              <a:rPr lang="fr-FR" b="1" i="1" dirty="0" err="1" smtClean="0"/>
              <a:t>lung</a:t>
            </a:r>
            <a:r>
              <a:rPr lang="fr-FR" b="1" i="1" dirty="0" smtClean="0"/>
              <a:t> </a:t>
            </a:r>
            <a:r>
              <a:rPr lang="fr-FR" b="1" i="1" dirty="0" err="1" smtClean="0"/>
              <a:t>involvement</a:t>
            </a:r>
            <a:r>
              <a:rPr lang="fr-FR" b="1" i="1" dirty="0" smtClean="0"/>
              <a:t> more </a:t>
            </a:r>
            <a:r>
              <a:rPr lang="fr-FR" b="1" i="1" dirty="0" err="1" smtClean="0"/>
              <a:t>common</a:t>
            </a:r>
            <a:r>
              <a:rPr lang="fr-FR" b="1" i="1" dirty="0" smtClean="0"/>
              <a:t>.</a:t>
            </a:r>
          </a:p>
          <a:p>
            <a:r>
              <a:rPr lang="fr-FR" b="1" i="1" dirty="0" smtClean="0"/>
              <a:t>Raynaud </a:t>
            </a:r>
            <a:r>
              <a:rPr lang="fr-FR" b="1" i="1" dirty="0" err="1" smtClean="0"/>
              <a:t>phenomenon</a:t>
            </a:r>
            <a:r>
              <a:rPr lang="fr-FR" b="1" i="1" dirty="0" smtClean="0"/>
              <a:t> </a:t>
            </a:r>
            <a:r>
              <a:rPr lang="fr-FR" b="1" i="1" dirty="0" err="1" smtClean="0"/>
              <a:t>may</a:t>
            </a:r>
            <a:r>
              <a:rPr lang="fr-FR" b="1" i="1" dirty="0" smtClean="0"/>
              <a:t> not </a:t>
            </a:r>
            <a:r>
              <a:rPr lang="fr-FR" b="1" i="1" dirty="0" err="1" smtClean="0"/>
              <a:t>be</a:t>
            </a:r>
            <a:r>
              <a:rPr lang="fr-FR" b="1" i="1" dirty="0" smtClean="0"/>
              <a:t> the </a:t>
            </a:r>
            <a:r>
              <a:rPr lang="fr-FR" b="1" i="1" dirty="0" err="1" smtClean="0"/>
              <a:t>ﬁrst</a:t>
            </a:r>
            <a:r>
              <a:rPr lang="fr-FR" b="1" i="1" dirty="0" smtClean="0"/>
              <a:t> manifestation.</a:t>
            </a:r>
          </a:p>
          <a:p>
            <a:r>
              <a:rPr lang="fr-FR" b="1" i="1" dirty="0" smtClean="0"/>
              <a:t>Limited </a:t>
            </a:r>
            <a:r>
              <a:rPr lang="fr-FR" b="1" i="1" dirty="0" err="1" smtClean="0"/>
              <a:t>cutaneous</a:t>
            </a:r>
            <a:r>
              <a:rPr lang="fr-FR" b="1" i="1" dirty="0" smtClean="0"/>
              <a:t> </a:t>
            </a:r>
            <a:r>
              <a:rPr lang="fr-FR" b="1" i="1" dirty="0" err="1" smtClean="0"/>
              <a:t>systemic</a:t>
            </a:r>
            <a:r>
              <a:rPr lang="fr-FR" b="1" i="1" dirty="0" smtClean="0"/>
              <a:t> </a:t>
            </a:r>
            <a:r>
              <a:rPr lang="fr-FR" b="1" i="1" dirty="0" err="1" smtClean="0"/>
              <a:t>sclerosis</a:t>
            </a:r>
            <a:r>
              <a:rPr lang="fr-FR" b="1" i="1" dirty="0" smtClean="0"/>
              <a:t> Distal skin </a:t>
            </a:r>
            <a:r>
              <a:rPr lang="fr-FR" b="1" i="1" dirty="0" err="1" smtClean="0"/>
              <a:t>involvement</a:t>
            </a:r>
            <a:r>
              <a:rPr lang="fr-FR" b="1" i="1" dirty="0" smtClean="0"/>
              <a:t>. </a:t>
            </a:r>
            <a:r>
              <a:rPr lang="fr-FR" b="1" i="1" dirty="0" err="1" smtClean="0"/>
              <a:t>Prominent</a:t>
            </a:r>
            <a:r>
              <a:rPr lang="fr-FR" b="1" i="1" dirty="0" smtClean="0"/>
              <a:t> </a:t>
            </a:r>
            <a:r>
              <a:rPr lang="fr-FR" b="1" i="1" dirty="0" err="1" smtClean="0"/>
              <a:t>vascular</a:t>
            </a:r>
            <a:r>
              <a:rPr lang="fr-FR" b="1" i="1" dirty="0" smtClean="0"/>
              <a:t> </a:t>
            </a:r>
            <a:r>
              <a:rPr lang="fr-FR" b="1" i="1" dirty="0" err="1" smtClean="0"/>
              <a:t>rather</a:t>
            </a:r>
            <a:r>
              <a:rPr lang="fr-FR" b="1" i="1" dirty="0" smtClean="0"/>
              <a:t> </a:t>
            </a:r>
            <a:r>
              <a:rPr lang="fr-FR" b="1" i="1" dirty="0" err="1" smtClean="0"/>
              <a:t>than</a:t>
            </a:r>
            <a:r>
              <a:rPr lang="fr-FR" b="1" i="1" dirty="0" smtClean="0"/>
              <a:t> </a:t>
            </a:r>
            <a:r>
              <a:rPr lang="fr-FR" b="1" i="1" dirty="0" err="1" smtClean="0"/>
              <a:t>inﬂammatory</a:t>
            </a:r>
            <a:r>
              <a:rPr lang="fr-FR" b="1" i="1" dirty="0" smtClean="0"/>
              <a:t> </a:t>
            </a:r>
            <a:r>
              <a:rPr lang="fr-FR" b="1" i="1" dirty="0" err="1" smtClean="0"/>
              <a:t>features</a:t>
            </a:r>
            <a:r>
              <a:rPr lang="fr-FR" b="1" i="1" dirty="0" smtClean="0"/>
              <a:t>. Raynaud </a:t>
            </a:r>
            <a:r>
              <a:rPr lang="fr-FR" b="1" i="1" dirty="0" err="1" smtClean="0"/>
              <a:t>phenomenon</a:t>
            </a:r>
            <a:endParaRPr lang="fr-FR" b="1" i="1" dirty="0" smtClean="0"/>
          </a:p>
          <a:p>
            <a:r>
              <a:rPr lang="fr-FR" b="1" i="1" dirty="0" err="1" smtClean="0"/>
              <a:t>invariably</a:t>
            </a:r>
            <a:r>
              <a:rPr lang="fr-FR" b="1" i="1" dirty="0" smtClean="0"/>
              <a:t> the </a:t>
            </a:r>
            <a:r>
              <a:rPr lang="fr-FR" b="1" i="1" dirty="0" err="1" smtClean="0"/>
              <a:t>ﬁrst</a:t>
            </a:r>
            <a:r>
              <a:rPr lang="fr-FR" b="1" i="1" dirty="0" smtClean="0"/>
              <a:t> manifestation. </a:t>
            </a:r>
            <a:r>
              <a:rPr lang="fr-FR" b="1" i="1" dirty="0" err="1" smtClean="0"/>
              <a:t>Around</a:t>
            </a:r>
            <a:r>
              <a:rPr lang="fr-FR" b="1" i="1" dirty="0" smtClean="0"/>
              <a:t> 60% of </a:t>
            </a:r>
            <a:r>
              <a:rPr lang="fr-FR" b="1" i="1" dirty="0" err="1" smtClean="0"/>
              <a:t>SSc</a:t>
            </a:r>
            <a:r>
              <a:rPr lang="fr-FR" b="1" i="1" dirty="0" smtClean="0"/>
              <a:t> cases. </a:t>
            </a:r>
            <a:r>
              <a:rPr lang="fr-FR" b="1" i="1" dirty="0" err="1" smtClean="0"/>
              <a:t>Severe</a:t>
            </a:r>
            <a:r>
              <a:rPr lang="fr-FR" b="1" i="1" dirty="0" smtClean="0"/>
              <a:t> </a:t>
            </a:r>
            <a:r>
              <a:rPr lang="fr-FR" b="1" i="1" dirty="0" err="1" smtClean="0"/>
              <a:t>bowel</a:t>
            </a:r>
            <a:r>
              <a:rPr lang="fr-FR" b="1" i="1" dirty="0" smtClean="0"/>
              <a:t> </a:t>
            </a:r>
            <a:r>
              <a:rPr lang="fr-FR" b="1" i="1" dirty="0" err="1" smtClean="0"/>
              <a:t>involvement</a:t>
            </a:r>
            <a:r>
              <a:rPr lang="fr-FR" b="1" i="1" dirty="0" smtClean="0"/>
              <a:t> and </a:t>
            </a:r>
            <a:r>
              <a:rPr lang="fr-FR" b="1" i="1" dirty="0" err="1" smtClean="0"/>
              <a:t>isolated</a:t>
            </a:r>
            <a:endParaRPr lang="fr-FR" b="1" i="1" dirty="0" smtClean="0"/>
          </a:p>
          <a:p>
            <a:r>
              <a:rPr lang="fr-FR" b="1" i="1" dirty="0" err="1" smtClean="0"/>
              <a:t>pulmonary</a:t>
            </a:r>
            <a:r>
              <a:rPr lang="fr-FR" b="1" i="1" dirty="0" smtClean="0"/>
              <a:t> hypertension are </a:t>
            </a:r>
            <a:r>
              <a:rPr lang="fr-FR" b="1" i="1" dirty="0" err="1" smtClean="0"/>
              <a:t>common</a:t>
            </a:r>
            <a:r>
              <a:rPr lang="fr-FR" b="1" i="1" dirty="0" smtClean="0"/>
              <a:t>. Lung </a:t>
            </a:r>
            <a:r>
              <a:rPr lang="fr-FR" b="1" i="1" dirty="0" err="1" smtClean="0"/>
              <a:t>ﬁbrosis</a:t>
            </a:r>
            <a:r>
              <a:rPr lang="fr-FR" b="1" i="1" dirty="0" smtClean="0"/>
              <a:t> and </a:t>
            </a:r>
            <a:r>
              <a:rPr lang="fr-FR" b="1" i="1" dirty="0" err="1" smtClean="0"/>
              <a:t>renal</a:t>
            </a:r>
            <a:r>
              <a:rPr lang="fr-FR" b="1" i="1" dirty="0" smtClean="0"/>
              <a:t> </a:t>
            </a:r>
            <a:r>
              <a:rPr lang="fr-FR" b="1" i="1" dirty="0" err="1" smtClean="0"/>
              <a:t>involvement</a:t>
            </a:r>
            <a:r>
              <a:rPr lang="fr-FR" b="1" i="1" dirty="0" smtClean="0"/>
              <a:t> </a:t>
            </a:r>
            <a:r>
              <a:rPr lang="fr-FR" b="1" i="1" dirty="0" err="1" smtClean="0"/>
              <a:t>also</a:t>
            </a:r>
            <a:r>
              <a:rPr lang="fr-FR" b="1" i="1" dirty="0" smtClean="0"/>
              <a:t> </a:t>
            </a:r>
            <a:r>
              <a:rPr lang="fr-FR" b="1" i="1" dirty="0" err="1" smtClean="0"/>
              <a:t>occur</a:t>
            </a:r>
            <a:r>
              <a:rPr lang="fr-FR" b="1" i="1" dirty="0" smtClean="0"/>
              <a:t>.</a:t>
            </a:r>
          </a:p>
          <a:p>
            <a:r>
              <a:rPr lang="fr-FR" b="1" i="1" dirty="0" err="1" smtClean="0"/>
              <a:t>Overlap</a:t>
            </a:r>
            <a:r>
              <a:rPr lang="fr-FR" b="1" i="1" dirty="0" smtClean="0"/>
              <a:t> syndromes Cases of </a:t>
            </a:r>
            <a:r>
              <a:rPr lang="fr-FR" b="1" i="1" dirty="0" err="1" smtClean="0"/>
              <a:t>SSc</a:t>
            </a:r>
            <a:r>
              <a:rPr lang="fr-FR" b="1" i="1" dirty="0" smtClean="0"/>
              <a:t> but </a:t>
            </a:r>
            <a:r>
              <a:rPr lang="fr-FR" b="1" i="1" dirty="0" err="1" smtClean="0"/>
              <a:t>also</a:t>
            </a:r>
            <a:r>
              <a:rPr lang="fr-FR" b="1" i="1" dirty="0" smtClean="0"/>
              <a:t> manifestations of </a:t>
            </a:r>
            <a:r>
              <a:rPr lang="fr-FR" b="1" i="1" dirty="0" err="1" smtClean="0"/>
              <a:t>another</a:t>
            </a:r>
            <a:r>
              <a:rPr lang="fr-FR" b="1" i="1" dirty="0" smtClean="0"/>
              <a:t> </a:t>
            </a:r>
            <a:r>
              <a:rPr lang="fr-FR" b="1" i="1" dirty="0" err="1" smtClean="0"/>
              <a:t>rheumatic</a:t>
            </a:r>
            <a:r>
              <a:rPr lang="fr-FR" b="1" i="1" dirty="0" smtClean="0"/>
              <a:t> </a:t>
            </a:r>
            <a:r>
              <a:rPr lang="fr-FR" b="1" i="1" dirty="0" err="1" smtClean="0"/>
              <a:t>disease</a:t>
            </a:r>
            <a:r>
              <a:rPr lang="fr-FR" b="1" i="1" dirty="0" smtClean="0"/>
              <a:t> </a:t>
            </a:r>
            <a:r>
              <a:rPr lang="fr-FR" b="1" i="1" dirty="0" err="1" smtClean="0"/>
              <a:t>such</a:t>
            </a:r>
            <a:r>
              <a:rPr lang="fr-FR" b="1" i="1" dirty="0" smtClean="0"/>
              <a:t> as SLE, </a:t>
            </a:r>
            <a:r>
              <a:rPr lang="fr-FR" b="1" i="1" dirty="0" err="1" smtClean="0"/>
              <a:t>myositis</a:t>
            </a:r>
            <a:r>
              <a:rPr lang="fr-FR" b="1" i="1" dirty="0" smtClean="0"/>
              <a:t>, or </a:t>
            </a:r>
            <a:r>
              <a:rPr lang="fr-FR" b="1" i="1" dirty="0" err="1" smtClean="0"/>
              <a:t>polyarthritis</a:t>
            </a:r>
            <a:r>
              <a:rPr lang="fr-FR" b="1" i="1" dirty="0" smtClean="0"/>
              <a:t>.</a:t>
            </a:r>
          </a:p>
          <a:p>
            <a:r>
              <a:rPr lang="fr-FR" b="1" i="1" dirty="0" err="1" smtClean="0"/>
              <a:t>Approximately</a:t>
            </a:r>
            <a:r>
              <a:rPr lang="fr-FR" b="1" i="1" dirty="0" smtClean="0"/>
              <a:t> 15–20% cases of </a:t>
            </a:r>
            <a:r>
              <a:rPr lang="fr-FR" b="1" i="1" dirty="0" err="1" smtClean="0"/>
              <a:t>SSc</a:t>
            </a:r>
            <a:r>
              <a:rPr lang="fr-FR" b="1" i="1" dirty="0" smtClean="0"/>
              <a:t> have </a:t>
            </a:r>
            <a:r>
              <a:rPr lang="fr-FR" b="1" i="1" dirty="0" err="1" smtClean="0"/>
              <a:t>overlap</a:t>
            </a:r>
            <a:r>
              <a:rPr lang="fr-FR" b="1" i="1" dirty="0" smtClean="0"/>
              <a:t> </a:t>
            </a:r>
            <a:r>
              <a:rPr lang="fr-FR" b="1" i="1" dirty="0" err="1" smtClean="0"/>
              <a:t>features</a:t>
            </a:r>
            <a:r>
              <a:rPr lang="fr-FR" b="1" i="1" dirty="0" smtClean="0"/>
              <a:t>.</a:t>
            </a:r>
          </a:p>
          <a:p>
            <a:r>
              <a:rPr lang="fr-FR" b="1" i="1" dirty="0" err="1" smtClean="0"/>
              <a:t>Systemic</a:t>
            </a:r>
            <a:r>
              <a:rPr lang="fr-FR" b="1" i="1" dirty="0" smtClean="0"/>
              <a:t> </a:t>
            </a:r>
            <a:r>
              <a:rPr lang="fr-FR" b="1" i="1" dirty="0" err="1" smtClean="0"/>
              <a:t>sclerosis</a:t>
            </a:r>
            <a:r>
              <a:rPr lang="fr-FR" b="1" i="1" dirty="0" smtClean="0"/>
              <a:t> sine </a:t>
            </a:r>
            <a:r>
              <a:rPr lang="fr-FR" b="1" i="1" dirty="0" err="1" smtClean="0"/>
              <a:t>scleroderma</a:t>
            </a:r>
            <a:r>
              <a:rPr lang="fr-FR" b="1" i="1" dirty="0" smtClean="0"/>
              <a:t> </a:t>
            </a:r>
            <a:r>
              <a:rPr lang="fr-FR" b="1" i="1" dirty="0" err="1" smtClean="0"/>
              <a:t>Vascular</a:t>
            </a:r>
            <a:r>
              <a:rPr lang="fr-FR" b="1" i="1" dirty="0" smtClean="0"/>
              <a:t>, </a:t>
            </a:r>
            <a:r>
              <a:rPr lang="fr-FR" b="1" i="1" dirty="0" err="1" smtClean="0"/>
              <a:t>serologic</a:t>
            </a:r>
            <a:r>
              <a:rPr lang="fr-FR" b="1" i="1" dirty="0" smtClean="0"/>
              <a:t>, and </a:t>
            </a:r>
            <a:r>
              <a:rPr lang="fr-FR" b="1" i="1" dirty="0" err="1" smtClean="0"/>
              <a:t>organ</a:t>
            </a:r>
            <a:r>
              <a:rPr lang="fr-FR" b="1" i="1" dirty="0" smtClean="0"/>
              <a:t>-</a:t>
            </a:r>
            <a:r>
              <a:rPr lang="fr-FR" b="1" i="1" dirty="0" err="1" smtClean="0"/>
              <a:t>based</a:t>
            </a:r>
            <a:r>
              <a:rPr lang="fr-FR" b="1" i="1" dirty="0" smtClean="0"/>
              <a:t> manifestations of </a:t>
            </a:r>
            <a:r>
              <a:rPr lang="fr-FR" b="1" i="1" dirty="0" err="1" smtClean="0"/>
              <a:t>SSc</a:t>
            </a:r>
            <a:r>
              <a:rPr lang="fr-FR" b="1" i="1" dirty="0" smtClean="0"/>
              <a:t> but </a:t>
            </a:r>
            <a:r>
              <a:rPr lang="fr-FR" b="1" i="1" dirty="0" err="1" smtClean="0"/>
              <a:t>without</a:t>
            </a:r>
            <a:r>
              <a:rPr lang="fr-FR" b="1" i="1" dirty="0" smtClean="0"/>
              <a:t> </a:t>
            </a:r>
            <a:r>
              <a:rPr lang="fr-FR" b="1" i="1" dirty="0" err="1" smtClean="0"/>
              <a:t>deﬁnite</a:t>
            </a:r>
            <a:r>
              <a:rPr lang="fr-FR" b="1" i="1" dirty="0" smtClean="0"/>
              <a:t> skin </a:t>
            </a:r>
            <a:r>
              <a:rPr lang="fr-FR" b="1" i="1" dirty="0" err="1" smtClean="0"/>
              <a:t>sclerosis</a:t>
            </a:r>
            <a:r>
              <a:rPr lang="fr-FR" b="1" i="1" dirty="0" smtClean="0"/>
              <a:t>. A rare</a:t>
            </a:r>
          </a:p>
          <a:p>
            <a:r>
              <a:rPr lang="fr-FR" b="1" i="1" dirty="0" err="1" smtClean="0"/>
              <a:t>subset</a:t>
            </a:r>
            <a:r>
              <a:rPr lang="fr-FR" b="1" i="1" dirty="0" smtClean="0"/>
              <a:t>, </a:t>
            </a:r>
            <a:r>
              <a:rPr lang="fr-FR" b="1" i="1" dirty="0" err="1" smtClean="0"/>
              <a:t>less</a:t>
            </a:r>
            <a:r>
              <a:rPr lang="fr-FR" b="1" i="1" dirty="0" smtClean="0"/>
              <a:t> </a:t>
            </a:r>
            <a:r>
              <a:rPr lang="fr-FR" b="1" i="1" dirty="0" err="1" smtClean="0"/>
              <a:t>than</a:t>
            </a:r>
            <a:r>
              <a:rPr lang="fr-FR" b="1" i="1" dirty="0" smtClean="0"/>
              <a:t> 5% of cases.</a:t>
            </a:r>
          </a:p>
          <a:p>
            <a:endParaRPr lang="fr-FR" b="1" i="1" dirty="0" smtClean="0"/>
          </a:p>
          <a:p>
            <a:endParaRPr lang="fr-FR" b="1" i="1" dirty="0" smtClean="0"/>
          </a:p>
          <a:p>
            <a:r>
              <a:rPr lang="fr-FR" b="1" i="1" dirty="0" smtClean="0"/>
              <a:t>l’activité et à la sévérité de la sclérodermie [15,16].</a:t>
            </a:r>
          </a:p>
          <a:p>
            <a:endParaRPr lang="fr-FR" b="1" i="1" dirty="0" smtClean="0"/>
          </a:p>
          <a:p>
            <a:endParaRPr lang="fr-FR" b="1" i="1"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371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70000" lnSpcReduction="20000"/>
          </a:bodyPr>
          <a:lstStyle/>
          <a:p>
            <a:r>
              <a:rPr lang="fr-FR" dirty="0" err="1" smtClean="0"/>
              <a:t>clérodermie</a:t>
            </a:r>
            <a:r>
              <a:rPr lang="fr-FR" dirty="0" smtClean="0"/>
              <a:t> systémique limitée ou CREST</a:t>
            </a:r>
          </a:p>
          <a:p>
            <a:r>
              <a:rPr lang="fr-FR" dirty="0" smtClean="0"/>
              <a:t>Cette forme particulière de sclérodermie, aussi appelée syndrome CREST, correspond à une atteinte des mains accompagnée d’autres signes caractéristiques. En effet, les initiales </a:t>
            </a:r>
          </a:p>
          <a:p>
            <a:r>
              <a:rPr lang="fr-FR" dirty="0" smtClean="0"/>
              <a:t>CREST désignent cinq symptômes souvent présents dans cette forme de sclérodermie : la </a:t>
            </a:r>
            <a:r>
              <a:rPr lang="fr-FR" dirty="0" err="1" smtClean="0"/>
              <a:t>calcinose</a:t>
            </a:r>
            <a:r>
              <a:rPr lang="fr-FR" dirty="0" smtClean="0"/>
              <a:t>, le phénomène de Raynaud, le dysfonctionnement œsophagien, la </a:t>
            </a:r>
            <a:r>
              <a:rPr lang="fr-FR" dirty="0" err="1" smtClean="0"/>
              <a:t>sclérodactylie</a:t>
            </a:r>
            <a:r>
              <a:rPr lang="fr-FR" dirty="0" smtClean="0"/>
              <a:t> </a:t>
            </a:r>
            <a:r>
              <a:rPr lang="fr-FR" baseline="0" dirty="0" smtClean="0"/>
              <a:t> </a:t>
            </a:r>
            <a:r>
              <a:rPr lang="fr-FR" dirty="0" smtClean="0"/>
              <a:t>et la télangiectasie. Ces cinq signes ne sont pas forcément tous présents.</a:t>
            </a:r>
          </a:p>
          <a:p>
            <a:r>
              <a:rPr lang="fr-FR" dirty="0" smtClean="0"/>
              <a:t>- La </a:t>
            </a:r>
            <a:r>
              <a:rPr lang="fr-FR" dirty="0" err="1" smtClean="0"/>
              <a:t>calcinose</a:t>
            </a:r>
            <a:r>
              <a:rPr lang="fr-FR" dirty="0" smtClean="0"/>
              <a:t> se caractérise par la formation de petits dépôts de calcium blanchâtres (dé-</a:t>
            </a:r>
          </a:p>
          <a:p>
            <a:r>
              <a:rPr lang="fr-FR" dirty="0" err="1" smtClean="0"/>
              <a:t>pôts</a:t>
            </a:r>
            <a:r>
              <a:rPr lang="fr-FR" dirty="0" smtClean="0"/>
              <a:t> calciques) sous la peau. On les trouve le plus souvent au niveau des doigts, des coudes </a:t>
            </a:r>
          </a:p>
          <a:p>
            <a:r>
              <a:rPr lang="fr-FR" dirty="0" smtClean="0"/>
              <a:t>et des genoux, mais ils peuvent apparaître n’importe où dans le corps. Ils peuvent n’être </a:t>
            </a:r>
          </a:p>
          <a:p>
            <a:r>
              <a:rPr lang="fr-FR" dirty="0" smtClean="0"/>
              <a:t>visibles qu’à la radiographie, mais peuvent également grossir et se sentir ou se voir sous la </a:t>
            </a:r>
          </a:p>
          <a:p>
            <a:r>
              <a:rPr lang="fr-FR" dirty="0" smtClean="0"/>
              <a:t>peau. Les dépôts calciques peuvent être source d’</a:t>
            </a:r>
            <a:r>
              <a:rPr lang="fr-FR" dirty="0" err="1" smtClean="0"/>
              <a:t>inﬂ</a:t>
            </a:r>
            <a:r>
              <a:rPr lang="fr-FR" dirty="0" smtClean="0"/>
              <a:t> </a:t>
            </a:r>
            <a:r>
              <a:rPr lang="fr-FR" dirty="0" err="1" smtClean="0"/>
              <a:t>ammation</a:t>
            </a:r>
            <a:r>
              <a:rPr lang="fr-FR" dirty="0" smtClean="0"/>
              <a:t>, rendant la zone concernée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enﬂ</a:t>
            </a:r>
            <a:r>
              <a:rPr lang="fr-FR" dirty="0" smtClean="0"/>
              <a:t> </a:t>
            </a:r>
            <a:r>
              <a:rPr lang="fr-FR" dirty="0" err="1" smtClean="0"/>
              <a:t>ée</a:t>
            </a:r>
            <a:r>
              <a:rPr lang="fr-FR" dirty="0" smtClean="0"/>
              <a:t>, rouge et douloureuse. Dans certains cas les dépôts s’infectent, notamment lorsqu’</a:t>
            </a:r>
            <a:r>
              <a:rPr lang="fr-FR" dirty="0" err="1" smtClean="0"/>
              <a:t>ilspersistant</a:t>
            </a:r>
            <a:r>
              <a:rPr lang="fr-FR" dirty="0" smtClean="0"/>
              <a:t>. percent la peau (et laissent s’échapper une substance blanchâtre), ce qui cause un ulcère </a:t>
            </a:r>
          </a:p>
          <a:p>
            <a:r>
              <a:rPr lang="fr-FR" baseline="0" dirty="0" smtClean="0"/>
              <a:t> </a:t>
            </a:r>
            <a:r>
              <a:rPr lang="fr-FR" dirty="0" smtClean="0"/>
              <a:t>On ne connaît pas la cause de la formation de la </a:t>
            </a:r>
            <a:r>
              <a:rPr lang="fr-FR" dirty="0" err="1" smtClean="0"/>
              <a:t>calcinose</a:t>
            </a:r>
            <a:r>
              <a:rPr lang="fr-FR" dirty="0" smtClean="0"/>
              <a:t>.</a:t>
            </a:r>
          </a:p>
          <a:p>
            <a:r>
              <a:rPr lang="fr-FR" dirty="0" smtClean="0"/>
              <a:t>- Le phénomène de Raynaud apparaît souvent plusieurs années avant les autres </a:t>
            </a:r>
            <a:r>
              <a:rPr lang="fr-FR" dirty="0" err="1" smtClean="0"/>
              <a:t>symptô</a:t>
            </a:r>
            <a:r>
              <a:rPr lang="fr-FR" dirty="0" smtClean="0"/>
              <a:t>-</a:t>
            </a:r>
          </a:p>
          <a:p>
            <a:r>
              <a:rPr lang="fr-FR" dirty="0" smtClean="0"/>
              <a:t>mes. Les « crises » peuvent durer de quelques minutes à quelques heures et ont tendance </a:t>
            </a:r>
          </a:p>
          <a:p>
            <a:r>
              <a:rPr lang="fr-FR" dirty="0" smtClean="0"/>
              <a:t>à s’aggraver avec le temps. </a:t>
            </a:r>
          </a:p>
          <a:p>
            <a:r>
              <a:rPr lang="fr-FR" dirty="0" smtClean="0"/>
              <a:t>- Le dysfonctionnement œsophagien survient lorsque la sclérodermie affecte l’œsophage, </a:t>
            </a:r>
          </a:p>
          <a:p>
            <a:r>
              <a:rPr lang="fr-FR" dirty="0" smtClean="0"/>
              <a:t>le conduit qui transporte les aliments de la bouche à l’estomac. Normalement, les </a:t>
            </a:r>
            <a:r>
              <a:rPr lang="fr-FR" dirty="0" err="1" smtClean="0"/>
              <a:t>ali</a:t>
            </a:r>
            <a:r>
              <a:rPr lang="fr-FR" dirty="0" smtClean="0"/>
              <a:t>-</a:t>
            </a:r>
          </a:p>
          <a:p>
            <a:r>
              <a:rPr lang="fr-FR" dirty="0" err="1" smtClean="0"/>
              <a:t>ments</a:t>
            </a:r>
            <a:r>
              <a:rPr lang="fr-FR" dirty="0" smtClean="0"/>
              <a:t> descendent vers l’estomac grâce à des contractions régulières et « automatiques » </a:t>
            </a:r>
          </a:p>
          <a:p>
            <a:r>
              <a:rPr lang="fr-FR" dirty="0" smtClean="0"/>
              <a:t>des muscles de l’œsophage. La sclérodermie, en altérant le fonctionnement de ces mus-</a:t>
            </a:r>
          </a:p>
          <a:p>
            <a:r>
              <a:rPr lang="fr-FR" dirty="0" err="1" smtClean="0"/>
              <a:t>cles</a:t>
            </a:r>
            <a:r>
              <a:rPr lang="fr-FR" dirty="0" smtClean="0"/>
              <a:t>, provoque des </a:t>
            </a:r>
            <a:r>
              <a:rPr lang="fr-FR" dirty="0" err="1" smtClean="0"/>
              <a:t>difﬁ</a:t>
            </a:r>
            <a:r>
              <a:rPr lang="fr-FR" dirty="0" smtClean="0"/>
              <a:t> </a:t>
            </a:r>
            <a:r>
              <a:rPr lang="fr-FR" dirty="0" err="1" smtClean="0"/>
              <a:t>cultés</a:t>
            </a:r>
            <a:r>
              <a:rPr lang="fr-FR" dirty="0" smtClean="0"/>
              <a:t> et une gêne à avaler, parfois douloureuse (dysphagie). Par </a:t>
            </a:r>
          </a:p>
          <a:p>
            <a:r>
              <a:rPr lang="fr-FR" dirty="0" smtClean="0"/>
              <a:t>ailleurs, certaines personnes se sentent ballonnées ou ont des nausées après avoir mangé. </a:t>
            </a:r>
          </a:p>
          <a:p>
            <a:r>
              <a:rPr lang="fr-FR" dirty="0" smtClean="0"/>
              <a:t>L’altération des muscles de l’œsophage provoque également un </a:t>
            </a:r>
            <a:r>
              <a:rPr lang="fr-FR" dirty="0" err="1" smtClean="0"/>
              <a:t>reﬂ</a:t>
            </a:r>
            <a:r>
              <a:rPr lang="fr-FR" dirty="0" smtClean="0"/>
              <a:t> </a:t>
            </a:r>
            <a:r>
              <a:rPr lang="fr-FR" dirty="0" err="1" smtClean="0"/>
              <a:t>ux</a:t>
            </a:r>
            <a:r>
              <a:rPr lang="fr-FR" dirty="0" smtClean="0"/>
              <a:t> </a:t>
            </a:r>
            <a:r>
              <a:rPr lang="fr-FR" dirty="0" err="1" smtClean="0"/>
              <a:t>gastro</a:t>
            </a:r>
            <a:r>
              <a:rPr lang="fr-FR" dirty="0" smtClean="0"/>
              <a:t>-œsophagien, </a:t>
            </a:r>
          </a:p>
          <a:p>
            <a:r>
              <a:rPr lang="fr-FR" dirty="0" smtClean="0"/>
              <a:t>c’est-à-dire le retour dans l’œsophage du contenu acide de l’estomac, qui entraîne, après </a:t>
            </a:r>
          </a:p>
          <a:p>
            <a:r>
              <a:rPr lang="fr-FR" dirty="0" smtClean="0"/>
              <a:t>les repas, des brûlures avec parfois des régurgitations acides.</a:t>
            </a:r>
          </a:p>
          <a:p>
            <a:r>
              <a:rPr lang="fr-FR" dirty="0" smtClean="0"/>
              <a:t>- La </a:t>
            </a:r>
            <a:r>
              <a:rPr lang="fr-FR" dirty="0" err="1" smtClean="0"/>
              <a:t>sclérodactylie</a:t>
            </a:r>
            <a:r>
              <a:rPr lang="fr-FR" dirty="0" smtClean="0"/>
              <a:t> (durcissement de la peau des doigts) est, comme on l’a vu, un des </a:t>
            </a:r>
            <a:r>
              <a:rPr lang="fr-FR" dirty="0" err="1" smtClean="0"/>
              <a:t>pre</a:t>
            </a:r>
            <a:r>
              <a:rPr lang="fr-FR" dirty="0" smtClean="0"/>
              <a:t>-</a:t>
            </a:r>
          </a:p>
          <a:p>
            <a:r>
              <a:rPr lang="fr-FR" dirty="0" err="1" smtClean="0"/>
              <a:t>miers</a:t>
            </a:r>
            <a:r>
              <a:rPr lang="fr-FR" dirty="0" smtClean="0"/>
              <a:t> signes de la sclérodermie. Dans le cas du syndrome CREST, cet épaississement cutané </a:t>
            </a:r>
          </a:p>
          <a:p>
            <a:r>
              <a:rPr lang="fr-FR" dirty="0" smtClean="0"/>
              <a:t>ne touche que la peau des mains, et parfois celle des orteils, du visage et du cou. </a:t>
            </a:r>
          </a:p>
          <a:p>
            <a:r>
              <a:rPr lang="fr-FR" dirty="0" smtClean="0"/>
              <a:t>- Les télangiectasies sont des dilatations de certains petits vaisseaux sanguins, se </a:t>
            </a:r>
            <a:r>
              <a:rPr lang="fr-FR" dirty="0" err="1" smtClean="0"/>
              <a:t>tra</a:t>
            </a:r>
            <a:r>
              <a:rPr lang="fr-FR" dirty="0" smtClean="0"/>
              <a:t>-</a:t>
            </a:r>
          </a:p>
          <a:p>
            <a:r>
              <a:rPr lang="fr-FR" dirty="0" err="1" smtClean="0"/>
              <a:t>duisant</a:t>
            </a:r>
            <a:r>
              <a:rPr lang="fr-FR" dirty="0" smtClean="0"/>
              <a:t> par de ﬁ </a:t>
            </a:r>
            <a:r>
              <a:rPr lang="fr-FR" dirty="0" err="1" smtClean="0"/>
              <a:t>nes</a:t>
            </a:r>
            <a:r>
              <a:rPr lang="fr-FR" dirty="0" smtClean="0"/>
              <a:t> lignes (ou taches) rouges, parfois violettes, d’une longueur allant de </a:t>
            </a:r>
          </a:p>
          <a:p>
            <a:r>
              <a:rPr lang="fr-FR" dirty="0" smtClean="0"/>
              <a:t>quelques millimètres à quelques centimètres apparaissant à la surface de la peau (ﬁ </a:t>
            </a:r>
            <a:r>
              <a:rPr lang="fr-FR" dirty="0" err="1" smtClean="0"/>
              <a:t>gure</a:t>
            </a:r>
            <a:r>
              <a:rPr lang="fr-FR" dirty="0" smtClean="0"/>
              <a:t> 4). </a:t>
            </a:r>
          </a:p>
          <a:p>
            <a:r>
              <a:rPr lang="fr-FR" dirty="0" smtClean="0"/>
              <a:t>Les télangiectasies affectent le plus souvent les mains, le visage, et les lèvres. Elles sont </a:t>
            </a:r>
          </a:p>
          <a:p>
            <a:r>
              <a:rPr lang="fr-FR" dirty="0" smtClean="0"/>
              <a:t>présentes chez la majorité des personnes atteintes de sclérodermie, et plus particulièrement </a:t>
            </a:r>
          </a:p>
          <a:p>
            <a:r>
              <a:rPr lang="fr-FR" dirty="0" smtClean="0"/>
              <a:t>du syndrome CREST. </a:t>
            </a:r>
          </a:p>
          <a:p>
            <a:r>
              <a:rPr lang="fr-FR" dirty="0" smtClean="0"/>
              <a:t>Le syndrome CREST évolue lentement, sur plusieurs dizaines d’années, et ne s’étend </a:t>
            </a:r>
            <a:r>
              <a:rPr lang="fr-FR" dirty="0" err="1" smtClean="0"/>
              <a:t>généra-lement</a:t>
            </a:r>
            <a:r>
              <a:rPr lang="fr-FR" dirty="0" smtClean="0"/>
              <a:t> pas aux autres organes. Néanmoins, certains malades développeront en plus de ces symptômes une hypertension artérielle pulmonaire (voir plus loin Atteinte pulmonaire)</a:t>
            </a:r>
          </a:p>
          <a:p>
            <a:endParaRPr lang="fr-FR" sz="1400" dirty="0" smtClean="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12430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852620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Sclérodermie systémique diffuse ou sclérose systémique</a:t>
            </a:r>
          </a:p>
          <a:p>
            <a:r>
              <a:rPr lang="fr-FR" dirty="0" smtClean="0"/>
              <a:t>Cette forme de sclérodermie est la plus sévère, puisqu’elle atteint généralement plusieurs </a:t>
            </a:r>
          </a:p>
          <a:p>
            <a:r>
              <a:rPr lang="fr-FR" dirty="0" smtClean="0"/>
              <a:t>organes internes. Cependant, la majorité des malades ne présente pas tous les symptômes </a:t>
            </a:r>
          </a:p>
          <a:p>
            <a:r>
              <a:rPr lang="fr-FR" dirty="0" smtClean="0"/>
              <a:t>décrits ci-dessous.</a:t>
            </a:r>
          </a:p>
          <a:p>
            <a:r>
              <a:rPr lang="fr-FR" dirty="0" smtClean="0"/>
              <a:t>Contrairement aux formes limitées, la sclérose systémique diffuse apparaît rapidement </a:t>
            </a:r>
          </a:p>
          <a:p>
            <a:r>
              <a:rPr lang="fr-FR" dirty="0" smtClean="0"/>
              <a:t>(quelques mois) après  le début du syndrome de Raynaud. Le durcissement de  la peau </a:t>
            </a:r>
          </a:p>
          <a:p>
            <a:r>
              <a:rPr lang="fr-FR" dirty="0" smtClean="0"/>
              <a:t>concerne d’abord les doigts et le visage, comme pour la forme limitée, mais il se généralise </a:t>
            </a:r>
          </a:p>
          <a:p>
            <a:r>
              <a:rPr lang="fr-FR" dirty="0" smtClean="0"/>
              <a:t>ensuite à l’ensemble du corps. L’altération de la peau peut évoluer très vite, mais sa sévérité </a:t>
            </a:r>
          </a:p>
          <a:p>
            <a:r>
              <a:rPr lang="fr-FR" dirty="0" smtClean="0"/>
              <a:t>varie fortement d’une personne à l’autre. Elle s’accompagne le plus souvent de l’atteinte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7023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25000" lnSpcReduction="20000"/>
          </a:bodyPr>
          <a:lstStyle/>
          <a:p>
            <a:pPr lvl="1"/>
            <a:r>
              <a:rPr lang="fr-FR" dirty="0" smtClean="0"/>
              <a:t>La physiopathologie de la </a:t>
            </a:r>
            <a:r>
              <a:rPr lang="fr-FR" dirty="0" err="1" smtClean="0"/>
              <a:t>ScS</a:t>
            </a:r>
            <a:r>
              <a:rPr lang="fr-FR" dirty="0" smtClean="0"/>
              <a:t>, bien que toujours inexpliquée</a:t>
            </a:r>
          </a:p>
          <a:p>
            <a:pPr lvl="1"/>
            <a:r>
              <a:rPr lang="fr-FR" dirty="0" smtClean="0"/>
              <a:t>est probablement plurifactorielle. En effet, les patients atteints</a:t>
            </a:r>
          </a:p>
          <a:p>
            <a:pPr lvl="1"/>
            <a:r>
              <a:rPr lang="fr-FR" dirty="0" smtClean="0"/>
              <a:t>de cette maladie présentent tous des anomalies vasculaires</a:t>
            </a:r>
          </a:p>
          <a:p>
            <a:pPr lvl="1"/>
            <a:r>
              <a:rPr lang="fr-FR" dirty="0" smtClean="0"/>
              <a:t>immunitaires et un dysfonctionnement des fibroblastes</a:t>
            </a:r>
          </a:p>
          <a:p>
            <a:pPr lvl="1"/>
            <a:r>
              <a:rPr lang="fr-FR" dirty="0" smtClean="0"/>
              <a:t>(Tableau 1). Ces anomalies sont toutes liées les unes aux autres</a:t>
            </a:r>
          </a:p>
          <a:p>
            <a:pPr lvl="1"/>
            <a:r>
              <a:rPr lang="fr-FR" dirty="0" smtClean="0"/>
              <a:t>et conduisent finalement à l’activation des fibroblastes, </a:t>
            </a:r>
            <a:r>
              <a:rPr lang="fr-FR" dirty="0" err="1" smtClean="0"/>
              <a:t>respon</a:t>
            </a:r>
            <a:endParaRPr lang="fr-FR" dirty="0" smtClean="0"/>
          </a:p>
          <a:p>
            <a:pPr lvl="1"/>
            <a:r>
              <a:rPr lang="fr-FR" dirty="0" smtClean="0"/>
              <a:t>sable de la formation de la fibrose caractérisant la maladie.</a:t>
            </a:r>
          </a:p>
          <a:p>
            <a:pPr lvl="1"/>
            <a:endParaRPr lang="fr-FR" dirty="0" smtClean="0"/>
          </a:p>
          <a:p>
            <a:pPr lvl="1"/>
            <a:r>
              <a:rPr lang="fr-FR" dirty="0" smtClean="0"/>
              <a:t>La sclérodermie (sclérose systémique) (</a:t>
            </a:r>
            <a:r>
              <a:rPr lang="fr-FR" dirty="0" err="1" smtClean="0"/>
              <a:t>SSc</a:t>
            </a:r>
            <a:r>
              <a:rPr lang="fr-FR" dirty="0" smtClean="0"/>
              <a:t>) est une connectivite d'origine inconnue dont </a:t>
            </a:r>
          </a:p>
          <a:p>
            <a:pPr lvl="1"/>
            <a:r>
              <a:rPr lang="fr-FR" dirty="0" smtClean="0"/>
              <a:t>la pathogénie est complexe. A ce jour, il n'y a pas d'hypothèse pathogénique expliquant </a:t>
            </a:r>
          </a:p>
          <a:p>
            <a:pPr lvl="1"/>
            <a:r>
              <a:rPr lang="fr-FR" dirty="0" smtClean="0"/>
              <a:t>tous les aspects de cette maladie</a:t>
            </a:r>
          </a:p>
          <a:p>
            <a:pPr lvl="1"/>
            <a:endParaRPr lang="fr-FR" b="1" i="1" dirty="0" smtClean="0"/>
          </a:p>
          <a:p>
            <a:pPr lvl="1"/>
            <a:r>
              <a:rPr lang="fr-FR" b="1" i="1" dirty="0" smtClean="0"/>
              <a:t>3.3  Physiopathologie </a:t>
            </a:r>
          </a:p>
          <a:p>
            <a:pPr lvl="1"/>
            <a:r>
              <a:rPr lang="fr-FR" b="1" i="1" dirty="0" smtClean="0"/>
              <a:t>La  physiopathologie  de  la  </a:t>
            </a:r>
            <a:r>
              <a:rPr lang="fr-FR" b="1" i="1" dirty="0" err="1" smtClean="0"/>
              <a:t>ScS</a:t>
            </a:r>
            <a:r>
              <a:rPr lang="fr-FR" b="1" i="1" dirty="0" smtClean="0"/>
              <a:t>  est  complexe  et  encore  mal  comprise, </a:t>
            </a:r>
          </a:p>
          <a:p>
            <a:pPr lvl="1"/>
            <a:r>
              <a:rPr lang="fr-FR" b="1" i="1" dirty="0" smtClean="0"/>
              <a:t>associant  des  dysfonctionnements  des  cellules  endothéliales,  des </a:t>
            </a:r>
          </a:p>
          <a:p>
            <a:pPr lvl="1"/>
            <a:r>
              <a:rPr lang="fr-FR" b="1" i="1" dirty="0" smtClean="0"/>
              <a:t>fibroblastes, et des lymphocytes.  </a:t>
            </a:r>
          </a:p>
          <a:p>
            <a:pPr lvl="1"/>
            <a:r>
              <a:rPr lang="fr-FR" b="1" i="1" dirty="0" smtClean="0"/>
              <a:t>Le  dysfonctionnement  des  fibroblastes  se  caractérise  par  une  activation </a:t>
            </a:r>
          </a:p>
          <a:p>
            <a:pPr lvl="1"/>
            <a:r>
              <a:rPr lang="fr-FR" b="1" i="1" dirty="0" smtClean="0"/>
              <a:t>incontrôlée  favorisant  la  synthèse de matrice </a:t>
            </a:r>
            <a:r>
              <a:rPr lang="fr-FR" b="1" i="1" dirty="0" err="1" smtClean="0"/>
              <a:t>extra-cellulaire</a:t>
            </a:r>
            <a:r>
              <a:rPr lang="fr-FR" b="1" i="1" dirty="0" smtClean="0"/>
              <a:t> en excès. Les </a:t>
            </a:r>
          </a:p>
          <a:p>
            <a:pPr lvl="1"/>
            <a:r>
              <a:rPr lang="fr-FR" b="1" i="1" dirty="0" smtClean="0"/>
              <a:t>cellules  endothéliales  synthétisent  en  excès  de  l’</a:t>
            </a:r>
            <a:r>
              <a:rPr lang="fr-FR" b="1" i="1" dirty="0" err="1" smtClean="0"/>
              <a:t>endothéline</a:t>
            </a:r>
            <a:r>
              <a:rPr lang="fr-FR" b="1" i="1" dirty="0" smtClean="0"/>
              <a:t>  1, </a:t>
            </a:r>
          </a:p>
          <a:p>
            <a:pPr lvl="1"/>
            <a:r>
              <a:rPr lang="fr-FR" b="1" i="1" dirty="0" smtClean="0"/>
              <a:t>vasoconstricteur  puissant.  Des  anticorps  antinucléaires  sont  détectables </a:t>
            </a:r>
          </a:p>
          <a:p>
            <a:pPr lvl="1"/>
            <a:r>
              <a:rPr lang="fr-FR" b="1" i="1" dirty="0" smtClean="0"/>
              <a:t>dans  le  sérum  de  la  majorité  des  patients,  dirigés  contre  des  protéines </a:t>
            </a:r>
          </a:p>
          <a:p>
            <a:pPr lvl="1"/>
            <a:r>
              <a:rPr lang="fr-FR" b="1" i="1" dirty="0" smtClean="0"/>
              <a:t>nucléaires ou  reconnaissant  les cellules endothéliales et/ou  les  fibroblastes. </a:t>
            </a:r>
          </a:p>
          <a:p>
            <a:pPr lvl="1"/>
            <a:r>
              <a:rPr lang="fr-FR" b="1" i="1" dirty="0" smtClean="0"/>
              <a:t>Le stress oxydatif semble jouer un rôle majeur dans la pathogénie de la ScS. </a:t>
            </a:r>
          </a:p>
          <a:p>
            <a:pPr lvl="1"/>
            <a:endParaRPr lang="fr-FR" b="1" i="1" dirty="0" smtClean="0"/>
          </a:p>
          <a:p>
            <a:pPr lvl="1"/>
            <a:r>
              <a:rPr lang="fr-FR" b="1" i="1" dirty="0" smtClean="0"/>
              <a:t>L’ensemble  de  ces  anomalies  pourrait  être  associé  à  un  terrain  génétique </a:t>
            </a:r>
          </a:p>
          <a:p>
            <a:pPr lvl="1"/>
            <a:r>
              <a:rPr lang="fr-FR" b="1" i="1" dirty="0" smtClean="0"/>
              <a:t>prédisposé.  </a:t>
            </a:r>
          </a:p>
          <a:p>
            <a:pPr lvl="1"/>
            <a:r>
              <a:rPr lang="fr-FR" b="1" i="1" dirty="0" smtClean="0"/>
              <a:t>Les  </a:t>
            </a:r>
            <a:r>
              <a:rPr lang="fr-FR" b="1" i="1" dirty="0" err="1" smtClean="0"/>
              <a:t>ScS</a:t>
            </a:r>
            <a:r>
              <a:rPr lang="fr-FR" b="1" i="1" dirty="0" smtClean="0"/>
              <a:t>  sont  parfois  favorisées  par  une  exposition  à  certains  facteurs </a:t>
            </a:r>
          </a:p>
          <a:p>
            <a:pPr lvl="1"/>
            <a:r>
              <a:rPr lang="fr-FR" b="1" i="1" dirty="0" smtClean="0"/>
              <a:t>environnementaux comme la silice et les solvants. </a:t>
            </a:r>
          </a:p>
          <a:p>
            <a:pPr lvl="1"/>
            <a:endParaRPr lang="fr-FR" b="1" i="1" dirty="0" smtClean="0"/>
          </a:p>
          <a:p>
            <a:pPr lvl="1"/>
            <a:r>
              <a:rPr lang="fr-FR" b="1" i="1" dirty="0" smtClean="0"/>
              <a:t>L’hypothèse admise actuellement est que chez des patients avec une </a:t>
            </a:r>
          </a:p>
          <a:p>
            <a:pPr lvl="1"/>
            <a:r>
              <a:rPr lang="fr-FR" b="1" i="1" dirty="0" smtClean="0"/>
              <a:t>prédisposition génétique, certains facteurs environnementaux pourraient </a:t>
            </a:r>
          </a:p>
          <a:p>
            <a:pPr lvl="1"/>
            <a:r>
              <a:rPr lang="fr-FR" b="1" i="1" dirty="0" smtClean="0"/>
              <a:t>engendrer des perturbations de l’immunité cellulaire et humorale ainsi que des </a:t>
            </a:r>
          </a:p>
          <a:p>
            <a:pPr lvl="1"/>
            <a:r>
              <a:rPr lang="fr-FR" b="1" i="1" dirty="0" smtClean="0"/>
              <a:t>altérations de la </a:t>
            </a:r>
            <a:r>
              <a:rPr lang="fr-FR" b="1" i="1" dirty="0" err="1" smtClean="0"/>
              <a:t>microvascularisation</a:t>
            </a:r>
            <a:r>
              <a:rPr lang="fr-FR" b="1" i="1" dirty="0" smtClean="0"/>
              <a:t> aboutissant à une fibrose</a:t>
            </a:r>
            <a:endParaRPr lang="fr-FR" dirty="0" smtClean="0"/>
          </a:p>
          <a:p>
            <a:endParaRPr lang="fr-FR" dirty="0" smtClean="0"/>
          </a:p>
          <a:p>
            <a:endParaRPr lang="fr-FR" dirty="0" smtClean="0"/>
          </a:p>
          <a:p>
            <a:r>
              <a:rPr lang="fr-FR" dirty="0" smtClean="0"/>
              <a:t>Altérations vasculaires</a:t>
            </a:r>
          </a:p>
          <a:p>
            <a:r>
              <a:rPr lang="fr-FR" dirty="0" smtClean="0"/>
              <a:t>L’état actuel des connaissances ne permet pas de dire si ces</a:t>
            </a:r>
          </a:p>
          <a:p>
            <a:r>
              <a:rPr lang="fr-FR" dirty="0" smtClean="0"/>
              <a:t>altérations vasculaires sont primitives ou secondaires aux</a:t>
            </a:r>
          </a:p>
          <a:p>
            <a:r>
              <a:rPr lang="fr-FR" dirty="0" smtClean="0"/>
              <a:t>phénomènes auto-immuns. L’</a:t>
            </a:r>
            <a:r>
              <a:rPr lang="fr-FR" dirty="0" err="1" smtClean="0"/>
              <a:t>apoptose</a:t>
            </a:r>
            <a:r>
              <a:rPr lang="fr-FR" dirty="0" smtClean="0"/>
              <a:t> des cellules endothéliales</a:t>
            </a:r>
          </a:p>
          <a:p>
            <a:r>
              <a:rPr lang="fr-FR" dirty="0" smtClean="0"/>
              <a:t>précède les signes cliniques et l’infiltration inflammatoire. Des</a:t>
            </a:r>
          </a:p>
          <a:p>
            <a:r>
              <a:rPr lang="fr-FR" dirty="0" smtClean="0"/>
              <a:t>anticorps </a:t>
            </a:r>
            <a:r>
              <a:rPr lang="fr-FR" dirty="0" err="1" smtClean="0"/>
              <a:t>anticellules</a:t>
            </a:r>
            <a:r>
              <a:rPr lang="fr-FR" dirty="0" smtClean="0"/>
              <a:t> endothéliales sont détectés dans le sang</a:t>
            </a:r>
          </a:p>
          <a:p>
            <a:r>
              <a:rPr lang="fr-FR" dirty="0" smtClean="0"/>
              <a:t>des patients présentant des manifestations cliniques sévères. Ces</a:t>
            </a:r>
          </a:p>
          <a:p>
            <a:r>
              <a:rPr lang="fr-FR" dirty="0" smtClean="0"/>
              <a:t>altérations endothéliales s’accompagnent d’un recrutement de</a:t>
            </a:r>
          </a:p>
          <a:p>
            <a:r>
              <a:rPr lang="fr-FR" dirty="0" smtClean="0"/>
              <a:t>cellules inflammatoires (par la sécrétion de </a:t>
            </a:r>
            <a:r>
              <a:rPr lang="fr-FR" dirty="0" err="1" smtClean="0"/>
              <a:t>chémokines</a:t>
            </a:r>
            <a:r>
              <a:rPr lang="fr-FR" dirty="0" smtClean="0"/>
              <a:t>), d’une</a:t>
            </a:r>
          </a:p>
          <a:p>
            <a:r>
              <a:rPr lang="fr-FR" dirty="0" smtClean="0"/>
              <a:t>coagulabilité accrue (par la sécrétion de facteurs </a:t>
            </a:r>
            <a:r>
              <a:rPr lang="fr-FR" dirty="0" err="1" smtClean="0"/>
              <a:t>prothromboti</a:t>
            </a:r>
            <a:r>
              <a:rPr lang="fr-FR" dirty="0" smtClean="0"/>
              <a:t>-</a:t>
            </a:r>
          </a:p>
          <a:p>
            <a:r>
              <a:rPr lang="fr-FR" dirty="0" err="1" smtClean="0"/>
              <a:t>ques</a:t>
            </a:r>
            <a:r>
              <a:rPr lang="fr-FR" dirty="0" smtClean="0"/>
              <a:t> et par défaut de fibrinolyse), d’une vasoconstriction (par</a:t>
            </a:r>
          </a:p>
          <a:p>
            <a:r>
              <a:rPr lang="fr-FR" dirty="0" smtClean="0"/>
              <a:t>production d’</a:t>
            </a:r>
            <a:r>
              <a:rPr lang="fr-FR" dirty="0" err="1" smtClean="0"/>
              <a:t>endothéline</a:t>
            </a:r>
            <a:r>
              <a:rPr lang="fr-FR" dirty="0" smtClean="0"/>
              <a:t> 1) et d’une inhibition de l’</a:t>
            </a:r>
            <a:r>
              <a:rPr lang="fr-FR" dirty="0" err="1" smtClean="0"/>
              <a:t>angioge</a:t>
            </a:r>
            <a:r>
              <a:rPr lang="fr-FR" dirty="0" smtClean="0"/>
              <a:t>-</a:t>
            </a:r>
          </a:p>
          <a:p>
            <a:r>
              <a:rPr lang="fr-FR" dirty="0" err="1" smtClean="0"/>
              <a:t>nèse</a:t>
            </a:r>
            <a:r>
              <a:rPr lang="fr-FR" dirty="0" smtClean="0"/>
              <a:t> malgré des taux sériques élevés de </a:t>
            </a:r>
            <a:r>
              <a:rPr lang="fr-FR" dirty="0" err="1" smtClean="0"/>
              <a:t>vascular</a:t>
            </a:r>
            <a:r>
              <a:rPr lang="fr-FR" dirty="0" smtClean="0"/>
              <a:t> </a:t>
            </a:r>
            <a:r>
              <a:rPr lang="fr-FR" dirty="0" err="1" smtClean="0"/>
              <a:t>endothelial</a:t>
            </a:r>
            <a:endParaRPr lang="fr-FR" dirty="0" smtClean="0"/>
          </a:p>
          <a:p>
            <a:r>
              <a:rPr lang="fr-FR" dirty="0" err="1" smtClean="0"/>
              <a:t>growth</a:t>
            </a:r>
            <a:r>
              <a:rPr lang="fr-FR" dirty="0" smtClean="0"/>
              <a:t> factor (VEGF) [1]</a:t>
            </a:r>
          </a:p>
          <a:p>
            <a:r>
              <a:rPr lang="fr-FR" dirty="0" smtClean="0"/>
              <a:t>. La libération de quantité élevée de</a:t>
            </a:r>
          </a:p>
          <a:p>
            <a:r>
              <a:rPr lang="fr-FR" dirty="0" smtClean="0"/>
              <a:t>VEGF pourrait constituer un mécanisme physiopathologique</a:t>
            </a:r>
          </a:p>
          <a:p>
            <a:r>
              <a:rPr lang="fr-FR" dirty="0" smtClean="0"/>
              <a:t>intervenant dans la dérégulation de l’</a:t>
            </a:r>
            <a:r>
              <a:rPr lang="fr-FR" dirty="0" err="1" smtClean="0"/>
              <a:t>angiogenèse</a:t>
            </a:r>
            <a:r>
              <a:rPr lang="fr-FR" dirty="0" smtClean="0"/>
              <a:t> au cours de</a:t>
            </a:r>
          </a:p>
          <a:p>
            <a:r>
              <a:rPr lang="fr-FR" dirty="0" smtClean="0"/>
              <a:t>la sclérodermie [2]</a:t>
            </a:r>
          </a:p>
          <a:p>
            <a:r>
              <a:rPr lang="fr-FR" dirty="0" smtClean="0"/>
              <a:t>. La production d’</a:t>
            </a:r>
            <a:r>
              <a:rPr lang="fr-FR" dirty="0" err="1" smtClean="0"/>
              <a:t>endothéline</a:t>
            </a:r>
            <a:r>
              <a:rPr lang="fr-FR" dirty="0" smtClean="0"/>
              <a:t> 1 par les cellules endothéliales</a:t>
            </a:r>
          </a:p>
          <a:p>
            <a:r>
              <a:rPr lang="fr-FR" dirty="0" smtClean="0"/>
              <a:t>contribue aussi à l’activation des fibroblastes [3]</a:t>
            </a:r>
          </a:p>
          <a:p>
            <a:r>
              <a:rPr lang="fr-FR" dirty="0" smtClean="0"/>
              <a:t>. De plus, les</a:t>
            </a:r>
          </a:p>
          <a:p>
            <a:r>
              <a:rPr lang="fr-FR" dirty="0" smtClean="0"/>
              <a:t>processus de </a:t>
            </a:r>
            <a:r>
              <a:rPr lang="fr-FR" dirty="0" err="1" smtClean="0"/>
              <a:t>vasculogenèse</a:t>
            </a:r>
            <a:r>
              <a:rPr lang="fr-FR" dirty="0" smtClean="0"/>
              <a:t> et de réparation des cellules </a:t>
            </a:r>
            <a:r>
              <a:rPr lang="fr-FR" dirty="0" err="1" smtClean="0"/>
              <a:t>endo</a:t>
            </a:r>
            <a:r>
              <a:rPr lang="fr-FR" dirty="0" smtClean="0"/>
              <a:t>-</a:t>
            </a:r>
          </a:p>
          <a:p>
            <a:r>
              <a:rPr lang="fr-FR" dirty="0" err="1" smtClean="0"/>
              <a:t>théliales</a:t>
            </a:r>
            <a:r>
              <a:rPr lang="fr-FR" dirty="0" smtClean="0"/>
              <a:t> seraient déficients et ne pourraient compenser la</a:t>
            </a:r>
          </a:p>
          <a:p>
            <a:r>
              <a:rPr lang="fr-FR" dirty="0" smtClean="0"/>
              <a:t>diminution de l’</a:t>
            </a:r>
            <a:r>
              <a:rPr lang="fr-FR" dirty="0" err="1" smtClean="0"/>
              <a:t>angiogenèse</a:t>
            </a:r>
            <a:r>
              <a:rPr lang="fr-FR" dirty="0" smtClean="0"/>
              <a:t> [4]</a:t>
            </a:r>
          </a:p>
          <a:p>
            <a:r>
              <a:rPr lang="fr-FR" dirty="0" smtClean="0"/>
              <a:t>. En effet, la différenciation des</a:t>
            </a:r>
          </a:p>
          <a:p>
            <a:r>
              <a:rPr lang="fr-FR" dirty="0" smtClean="0"/>
              <a:t>cellules souches mésenchymateuses en cellules endothéliales est</a:t>
            </a:r>
          </a:p>
          <a:p>
            <a:r>
              <a:rPr lang="fr-FR" dirty="0" smtClean="0"/>
              <a:t>altérée [5]</a:t>
            </a:r>
          </a:p>
          <a:p>
            <a:r>
              <a:rPr lang="fr-FR" dirty="0" smtClean="0"/>
              <a:t>. Plus tard, au stade de fibrose tissulaire, les cellules</a:t>
            </a:r>
          </a:p>
          <a:p>
            <a:r>
              <a:rPr lang="fr-FR" dirty="0" smtClean="0"/>
              <a:t>endothéliales exposées se différencient en </a:t>
            </a:r>
            <a:r>
              <a:rPr lang="fr-FR" dirty="0" err="1" smtClean="0"/>
              <a:t>myofibroblastes</a:t>
            </a:r>
            <a:r>
              <a:rPr lang="fr-FR" dirty="0" smtClean="0"/>
              <a:t> qui</a:t>
            </a:r>
          </a:p>
          <a:p>
            <a:r>
              <a:rPr lang="fr-FR" dirty="0" smtClean="0"/>
              <a:t>jouent un rôle dans la </a:t>
            </a:r>
            <a:r>
              <a:rPr lang="fr-FR" dirty="0" err="1" smtClean="0"/>
              <a:t>fibrinogenèse</a:t>
            </a:r>
            <a:r>
              <a:rPr lang="fr-FR" dirty="0" smtClean="0"/>
              <a:t> [6, 7]</a:t>
            </a:r>
          </a:p>
          <a:p>
            <a:r>
              <a:rPr lang="fr-FR" dirty="0" smtClean="0"/>
              <a:t>. La souffrance des</a:t>
            </a:r>
          </a:p>
          <a:p>
            <a:r>
              <a:rPr lang="fr-FR" dirty="0" smtClean="0"/>
              <a:t>cellules endothéliales entraîne une </a:t>
            </a:r>
            <a:r>
              <a:rPr lang="fr-FR" dirty="0" err="1" smtClean="0"/>
              <a:t>microangiopathie</a:t>
            </a:r>
            <a:r>
              <a:rPr lang="fr-FR" dirty="0" smtClean="0"/>
              <a:t> qui se</a:t>
            </a:r>
          </a:p>
          <a:p>
            <a:r>
              <a:rPr lang="fr-FR" dirty="0" smtClean="0"/>
              <a:t>manifeste par des </a:t>
            </a:r>
            <a:r>
              <a:rPr lang="fr-FR" dirty="0" err="1" smtClean="0"/>
              <a:t>vasospasmes</a:t>
            </a:r>
            <a:r>
              <a:rPr lang="fr-FR" dirty="0" smtClean="0"/>
              <a:t> touchant à la fois les capillaires,</a:t>
            </a:r>
          </a:p>
          <a:p>
            <a:r>
              <a:rPr lang="fr-FR" dirty="0" smtClean="0"/>
              <a:t>es artères de petit calibre et les artérioles. Ces </a:t>
            </a:r>
            <a:r>
              <a:rPr lang="fr-FR" dirty="0" err="1" smtClean="0"/>
              <a:t>vasospasmes</a:t>
            </a:r>
            <a:r>
              <a:rPr lang="fr-FR" dirty="0" smtClean="0"/>
              <a:t>,</a:t>
            </a:r>
          </a:p>
          <a:p>
            <a:r>
              <a:rPr lang="fr-FR" dirty="0" err="1" smtClean="0"/>
              <a:t>orsqu’ils</a:t>
            </a:r>
            <a:r>
              <a:rPr lang="fr-FR" dirty="0" smtClean="0"/>
              <a:t> sont prolongés, entraînent une anoxie aggravant celle</a:t>
            </a:r>
          </a:p>
          <a:p>
            <a:r>
              <a:rPr lang="fr-FR" dirty="0" err="1" smtClean="0"/>
              <a:t>nduite</a:t>
            </a:r>
            <a:r>
              <a:rPr lang="fr-FR" dirty="0" smtClean="0"/>
              <a:t> par la fibrose.</a:t>
            </a:r>
          </a:p>
          <a:p>
            <a:r>
              <a:rPr lang="fr-FR" dirty="0" smtClean="0"/>
              <a:t>Ces anomalies microcirculatoires sont visibles à l’examen</a:t>
            </a:r>
          </a:p>
          <a:p>
            <a:r>
              <a:rPr lang="fr-FR" dirty="0" smtClean="0"/>
              <a:t>histologique et à l’examen </a:t>
            </a:r>
            <a:r>
              <a:rPr lang="fr-FR" dirty="0" err="1" smtClean="0"/>
              <a:t>capillaroscopique</a:t>
            </a:r>
            <a:r>
              <a:rPr lang="fr-FR" dirty="0" smtClean="0"/>
              <a:t> dès les stades</a:t>
            </a:r>
          </a:p>
          <a:p>
            <a:r>
              <a:rPr lang="fr-FR" dirty="0" err="1" smtClean="0"/>
              <a:t>nitiaux</a:t>
            </a:r>
            <a:r>
              <a:rPr lang="fr-FR" dirty="0" smtClean="0"/>
              <a:t> de la maladie.</a:t>
            </a:r>
            <a:endParaRPr lang="fr-FR" sz="1400" dirty="0" smtClean="0"/>
          </a:p>
          <a:p>
            <a:r>
              <a:rPr lang="fr-FR" dirty="0" smtClean="0"/>
              <a:t>Anomalies immunitaires et réponse</a:t>
            </a:r>
          </a:p>
          <a:p>
            <a:r>
              <a:rPr lang="fr-FR" dirty="0" err="1" smtClean="0"/>
              <a:t>lymphomonocytaire</a:t>
            </a:r>
            <a:endParaRPr lang="fr-FR" dirty="0" smtClean="0"/>
          </a:p>
          <a:p>
            <a:r>
              <a:rPr lang="fr-FR" dirty="0" smtClean="0"/>
              <a:t>Il existe des infiltrats lymphocytaires T, de type CD4+, au sein</a:t>
            </a:r>
          </a:p>
          <a:p>
            <a:r>
              <a:rPr lang="fr-FR" dirty="0" smtClean="0"/>
              <a:t>des lésions précoces. Aucun antigène n’a été identifié actuelle-</a:t>
            </a:r>
          </a:p>
          <a:p>
            <a:r>
              <a:rPr lang="fr-FR" dirty="0" smtClean="0"/>
              <a:t>ment et l’équilibre phénotypique TH1/TH2 varierait au cours de</a:t>
            </a:r>
          </a:p>
          <a:p>
            <a:r>
              <a:rPr lang="fr-FR" dirty="0" smtClean="0"/>
              <a:t>l’évolution de la sclérodermie [8]</a:t>
            </a:r>
          </a:p>
          <a:p>
            <a:r>
              <a:rPr lang="fr-FR" dirty="0" smtClean="0"/>
              <a:t>. Des taux élevés d’</a:t>
            </a:r>
            <a:r>
              <a:rPr lang="fr-FR" dirty="0" err="1" smtClean="0"/>
              <a:t>interleu</a:t>
            </a:r>
            <a:r>
              <a:rPr lang="fr-FR" dirty="0" smtClean="0"/>
              <a:t>-</a:t>
            </a:r>
          </a:p>
          <a:p>
            <a:r>
              <a:rPr lang="fr-FR" dirty="0" err="1" smtClean="0"/>
              <a:t>kine</a:t>
            </a:r>
            <a:r>
              <a:rPr lang="fr-FR" dirty="0" smtClean="0"/>
              <a:t> 4 (IL4) et d’IL13, cytokines stimulant la synthèse de</a:t>
            </a:r>
          </a:p>
          <a:p>
            <a:r>
              <a:rPr lang="fr-FR" dirty="0" smtClean="0"/>
              <a:t>collagène sont retrouvés [9, 10]</a:t>
            </a:r>
          </a:p>
          <a:p>
            <a:r>
              <a:rPr lang="fr-FR" dirty="0" smtClean="0"/>
              <a:t>. Il existe également une activa-</a:t>
            </a:r>
          </a:p>
          <a:p>
            <a:r>
              <a:rPr lang="fr-FR" dirty="0" err="1" smtClean="0"/>
              <a:t>tion</a:t>
            </a:r>
            <a:r>
              <a:rPr lang="fr-FR" dirty="0" smtClean="0"/>
              <a:t> des lymphocytes B qui synthétisent des </a:t>
            </a:r>
            <a:r>
              <a:rPr lang="fr-FR" dirty="0" err="1" smtClean="0"/>
              <a:t>autoanticorps</a:t>
            </a:r>
            <a:r>
              <a:rPr lang="fr-FR" dirty="0" smtClean="0"/>
              <a:t> [11]</a:t>
            </a:r>
          </a:p>
          <a:p>
            <a:r>
              <a:rPr lang="fr-FR" dirty="0" smtClean="0"/>
              <a:t>dirigés contre les antigènes de la topo-isomérase I ou contre les</a:t>
            </a:r>
          </a:p>
          <a:p>
            <a:r>
              <a:rPr lang="fr-FR" dirty="0" smtClean="0"/>
              <a:t>antigènes protéiques liés à l’acide désoxyribonucléique (ADN)</a:t>
            </a:r>
          </a:p>
          <a:p>
            <a:r>
              <a:rPr lang="fr-FR" dirty="0" smtClean="0"/>
              <a:t>du centromère, ou l’acide ribonucléique (ARN) </a:t>
            </a:r>
            <a:r>
              <a:rPr lang="fr-FR" dirty="0" err="1" smtClean="0"/>
              <a:t>polymé</a:t>
            </a:r>
            <a:r>
              <a:rPr lang="fr-FR" dirty="0" smtClean="0"/>
              <a:t>-</a:t>
            </a:r>
          </a:p>
          <a:p>
            <a:r>
              <a:rPr lang="fr-FR" dirty="0" smtClean="0"/>
              <a:t>rase III [12]</a:t>
            </a:r>
          </a:p>
          <a:p>
            <a:r>
              <a:rPr lang="fr-FR" dirty="0" smtClean="0"/>
              <a:t>. Enfin, plus récemment le rôle des lymphocytes</a:t>
            </a:r>
          </a:p>
          <a:p>
            <a:r>
              <a:rPr lang="fr-FR" dirty="0" smtClean="0"/>
              <a:t>TH17 et des mastocytes a été suggéré dans la </a:t>
            </a:r>
            <a:r>
              <a:rPr lang="fr-FR" dirty="0" err="1" smtClean="0"/>
              <a:t>fibrinogenèse</a:t>
            </a:r>
            <a:r>
              <a:rPr lang="fr-FR" dirty="0" smtClean="0"/>
              <a:t> de</a:t>
            </a:r>
          </a:p>
          <a:p>
            <a:r>
              <a:rPr lang="fr-FR" dirty="0" smtClean="0"/>
              <a:t>la </a:t>
            </a:r>
            <a:r>
              <a:rPr lang="fr-FR" dirty="0" err="1" smtClean="0"/>
              <a:t>ScS</a:t>
            </a:r>
            <a:r>
              <a:rPr lang="fr-FR" dirty="0" smtClean="0"/>
              <a:t> [13, 14]</a:t>
            </a:r>
          </a:p>
          <a:p>
            <a:r>
              <a:rPr lang="fr-FR" dirty="0" smtClean="0"/>
              <a:t>.</a:t>
            </a:r>
          </a:p>
          <a:p>
            <a:r>
              <a:rPr lang="fr-FR" dirty="0" smtClean="0"/>
              <a:t>Anomalies des </a:t>
            </a:r>
            <a:r>
              <a:rPr lang="fr-FR" dirty="0" err="1" smtClean="0"/>
              <a:t>ﬁbroblastes</a:t>
            </a:r>
            <a:r>
              <a:rPr lang="fr-FR" dirty="0" smtClean="0"/>
              <a:t> et altération</a:t>
            </a:r>
          </a:p>
          <a:p>
            <a:r>
              <a:rPr lang="fr-FR" dirty="0" smtClean="0"/>
              <a:t>du tissu conjonctif</a:t>
            </a:r>
          </a:p>
          <a:p>
            <a:r>
              <a:rPr lang="fr-FR" dirty="0" smtClean="0"/>
              <a:t>Il existe une accumulation de sous-populations fibroblastiques</a:t>
            </a:r>
          </a:p>
          <a:p>
            <a:r>
              <a:rPr lang="fr-FR" dirty="0" smtClean="0"/>
              <a:t>qui synthétisent en excès du collagène de différents types, de la</a:t>
            </a:r>
          </a:p>
          <a:p>
            <a:r>
              <a:rPr lang="fr-FR" dirty="0" err="1" smtClean="0"/>
              <a:t>fibronectine</a:t>
            </a:r>
            <a:r>
              <a:rPr lang="fr-FR" dirty="0" smtClean="0"/>
              <a:t> et des </a:t>
            </a:r>
            <a:r>
              <a:rPr lang="fr-FR" dirty="0" err="1" smtClean="0"/>
              <a:t>protéoglycanes</a:t>
            </a:r>
            <a:r>
              <a:rPr lang="fr-FR" dirty="0" smtClean="0"/>
              <a:t> ou qui se différencient en</a:t>
            </a:r>
          </a:p>
          <a:p>
            <a:r>
              <a:rPr lang="fr-FR" dirty="0" err="1" smtClean="0"/>
              <a:t>myofibroblastes</a:t>
            </a:r>
            <a:r>
              <a:rPr lang="fr-FR" dirty="0" smtClean="0"/>
              <a:t>. Les mécanismes régulant l’extension et la</a:t>
            </a:r>
          </a:p>
          <a:p>
            <a:r>
              <a:rPr lang="fr-FR" dirty="0" smtClean="0"/>
              <a:t>diffusion de la fibrose aux autres organes ne sont pas</a:t>
            </a:r>
          </a:p>
          <a:p>
            <a:r>
              <a:rPr lang="fr-FR" dirty="0" smtClean="0"/>
              <a:t>connus [15]</a:t>
            </a:r>
          </a:p>
          <a:p>
            <a:r>
              <a:rPr lang="fr-FR" dirty="0" smtClean="0"/>
              <a:t>. Il a été montré une activation incontrôlée de la</a:t>
            </a:r>
          </a:p>
          <a:p>
            <a:r>
              <a:rPr lang="fr-FR" dirty="0" smtClean="0"/>
              <a:t>transcription du gène du </a:t>
            </a:r>
            <a:r>
              <a:rPr lang="fr-FR" dirty="0" err="1" smtClean="0"/>
              <a:t>procollagène</a:t>
            </a:r>
            <a:r>
              <a:rPr lang="fr-FR" dirty="0" smtClean="0"/>
              <a:t> et du connective tissue</a:t>
            </a:r>
          </a:p>
          <a:p>
            <a:r>
              <a:rPr lang="fr-FR" dirty="0" err="1" smtClean="0"/>
              <a:t>growth</a:t>
            </a:r>
            <a:r>
              <a:rPr lang="fr-FR" dirty="0" smtClean="0"/>
              <a:t> factor (CTGF) suite au recrutement et à la </a:t>
            </a:r>
            <a:r>
              <a:rPr lang="fr-FR" dirty="0" err="1" smtClean="0"/>
              <a:t>phosphoryla</a:t>
            </a:r>
            <a:r>
              <a:rPr lang="fr-FR" dirty="0" smtClean="0"/>
              <a:t>-</a:t>
            </a:r>
          </a:p>
          <a:p>
            <a:r>
              <a:rPr lang="fr-FR" dirty="0" err="1" smtClean="0"/>
              <a:t>tion</a:t>
            </a:r>
            <a:r>
              <a:rPr lang="fr-FR" dirty="0" smtClean="0"/>
              <a:t> des protéines cytoplasmiques </a:t>
            </a:r>
            <a:r>
              <a:rPr lang="fr-FR" dirty="0" err="1" smtClean="0"/>
              <a:t>smad</a:t>
            </a:r>
            <a:r>
              <a:rPr lang="fr-FR" dirty="0" smtClean="0"/>
              <a:t> 2 et 3, puis </a:t>
            </a:r>
            <a:r>
              <a:rPr lang="fr-FR" dirty="0" err="1" smtClean="0"/>
              <a:t>smad</a:t>
            </a:r>
            <a:r>
              <a:rPr lang="fr-FR" dirty="0" smtClean="0"/>
              <a:t> 4, en</a:t>
            </a:r>
          </a:p>
          <a:p>
            <a:r>
              <a:rPr lang="fr-FR" dirty="0" smtClean="0"/>
              <a:t>l’absence d’expression de </a:t>
            </a:r>
            <a:r>
              <a:rPr lang="fr-FR" dirty="0" err="1" smtClean="0"/>
              <a:t>smad</a:t>
            </a:r>
            <a:r>
              <a:rPr lang="fr-FR" dirty="0" smtClean="0"/>
              <a:t> 7, élément inhibiteur de cette</a:t>
            </a:r>
          </a:p>
          <a:p>
            <a:r>
              <a:rPr lang="fr-FR" dirty="0" smtClean="0"/>
              <a:t>cascade de signalisation [16, 17]</a:t>
            </a:r>
          </a:p>
          <a:p>
            <a:r>
              <a:rPr lang="fr-FR" dirty="0" smtClean="0"/>
              <a:t>. L’activation de cette voie de</a:t>
            </a:r>
          </a:p>
          <a:p>
            <a:r>
              <a:rPr lang="fr-FR" dirty="0" smtClean="0"/>
              <a:t>signalisation serait liée à la synthèse excessive de </a:t>
            </a:r>
            <a:r>
              <a:rPr lang="fr-FR" dirty="0" err="1" smtClean="0"/>
              <a:t>transforming</a:t>
            </a:r>
            <a:endParaRPr lang="fr-FR" dirty="0" smtClean="0"/>
          </a:p>
          <a:p>
            <a:r>
              <a:rPr lang="fr-FR" dirty="0" err="1" smtClean="0"/>
              <a:t>growth</a:t>
            </a:r>
            <a:r>
              <a:rPr lang="fr-FR" dirty="0" smtClean="0"/>
              <a:t> factor-b (TGF-b) par les fibroblastes, les lymphocytes et les</a:t>
            </a:r>
          </a:p>
          <a:p>
            <a:r>
              <a:rPr lang="fr-FR" dirty="0" smtClean="0"/>
              <a:t>cellules endothéliales. Le TGF-b stimule la prolifération </a:t>
            </a:r>
            <a:r>
              <a:rPr lang="fr-FR" dirty="0" err="1" smtClean="0"/>
              <a:t>desfibroblastes</a:t>
            </a:r>
            <a:r>
              <a:rPr lang="fr-FR" dirty="0" smtClean="0"/>
              <a:t> et leur différenciation en </a:t>
            </a:r>
            <a:r>
              <a:rPr lang="fr-FR" dirty="0" err="1" smtClean="0"/>
              <a:t>myofibroblastes</a:t>
            </a:r>
            <a:r>
              <a:rPr lang="fr-FR" dirty="0" smtClean="0"/>
              <a:t>, les rend</a:t>
            </a:r>
          </a:p>
          <a:p>
            <a:r>
              <a:rPr lang="fr-FR" dirty="0" smtClean="0"/>
              <a:t>résistants à l’</a:t>
            </a:r>
            <a:r>
              <a:rPr lang="fr-FR" dirty="0" err="1" smtClean="0"/>
              <a:t>apoptose</a:t>
            </a:r>
            <a:r>
              <a:rPr lang="fr-FR" dirty="0" smtClean="0"/>
              <a:t> et augmente la synthèse de la matrice</a:t>
            </a:r>
          </a:p>
          <a:p>
            <a:r>
              <a:rPr lang="fr-FR" dirty="0" smtClean="0"/>
              <a:t>extracellulaire [18]</a:t>
            </a:r>
          </a:p>
          <a:p>
            <a:r>
              <a:rPr lang="fr-FR" dirty="0" smtClean="0"/>
              <a:t>. D’autres facteurs de transcription stimulant la</a:t>
            </a:r>
          </a:p>
          <a:p>
            <a:r>
              <a:rPr lang="fr-FR" dirty="0" smtClean="0"/>
              <a:t>synthèse de collagène I ont également été mis en évidence [19]</a:t>
            </a:r>
          </a:p>
          <a:p>
            <a:r>
              <a:rPr lang="fr-FR" dirty="0" smtClean="0"/>
              <a:t>.</a:t>
            </a:r>
          </a:p>
          <a:p>
            <a:r>
              <a:rPr lang="fr-FR" dirty="0" smtClean="0"/>
              <a:t>De plus, les fibroblastes de patients atteints de </a:t>
            </a:r>
            <a:r>
              <a:rPr lang="fr-FR" dirty="0" err="1" smtClean="0"/>
              <a:t>ScS</a:t>
            </a:r>
            <a:r>
              <a:rPr lang="fr-FR" dirty="0" smtClean="0"/>
              <a:t> synthétisent</a:t>
            </a:r>
          </a:p>
          <a:p>
            <a:r>
              <a:rPr lang="fr-FR" dirty="0" smtClean="0"/>
              <a:t>des </a:t>
            </a:r>
            <a:r>
              <a:rPr lang="fr-FR" dirty="0" err="1" smtClean="0"/>
              <a:t>chémokines</a:t>
            </a:r>
            <a:r>
              <a:rPr lang="fr-FR" dirty="0" smtClean="0"/>
              <a:t> et des cytokines (MCP1, IL1, IL6, </a:t>
            </a:r>
            <a:r>
              <a:rPr lang="fr-FR" dirty="0" err="1" smtClean="0"/>
              <a:t>TNFb</a:t>
            </a:r>
            <a:r>
              <a:rPr lang="fr-FR" dirty="0" smtClean="0"/>
              <a:t>) qui</a:t>
            </a:r>
          </a:p>
          <a:p>
            <a:r>
              <a:rPr lang="fr-FR" dirty="0" smtClean="0"/>
              <a:t>favorisent la migration des lymphocytes dans le derme [20]</a:t>
            </a:r>
          </a:p>
          <a:p>
            <a:r>
              <a:rPr lang="fr-FR" dirty="0" smtClean="0"/>
              <a:t>. Ils</a:t>
            </a:r>
          </a:p>
          <a:p>
            <a:r>
              <a:rPr lang="fr-FR" dirty="0" smtClean="0"/>
              <a:t>produisent également de fortes quantités d’espèces réactives</a:t>
            </a:r>
          </a:p>
          <a:p>
            <a:r>
              <a:rPr lang="fr-FR" dirty="0" smtClean="0"/>
              <a:t>d’oxygène qui stimulent de façon autocrine les fibroblastes et la</a:t>
            </a:r>
          </a:p>
          <a:p>
            <a:r>
              <a:rPr lang="fr-FR" dirty="0" smtClean="0"/>
              <a:t>synthèse de collagène [21]</a:t>
            </a:r>
          </a:p>
          <a:p>
            <a:r>
              <a:rPr lang="fr-FR" dirty="0" smtClean="0"/>
              <a:t>et des </a:t>
            </a:r>
            <a:r>
              <a:rPr lang="fr-FR" dirty="0" err="1" smtClean="0"/>
              <a:t>métalloprotéinases</a:t>
            </a:r>
            <a:r>
              <a:rPr lang="fr-FR" dirty="0" smtClean="0"/>
              <a:t> impliquées</a:t>
            </a:r>
          </a:p>
          <a:p>
            <a:r>
              <a:rPr lang="fr-FR" dirty="0" smtClean="0"/>
              <a:t>dans la synthèse et la dégradation du collagène [22]</a:t>
            </a:r>
          </a:p>
          <a:p>
            <a:r>
              <a:rPr lang="fr-FR" dirty="0" smtClean="0"/>
              <a:t>.</a:t>
            </a:r>
          </a:p>
          <a:p>
            <a:r>
              <a:rPr lang="fr-FR" b="1" dirty="0" smtClean="0"/>
              <a:t>Génétique et </a:t>
            </a:r>
            <a:r>
              <a:rPr lang="fr-FR" b="1" dirty="0" err="1" smtClean="0"/>
              <a:t>microchimérisme</a:t>
            </a:r>
            <a:endParaRPr lang="fr-FR" b="1" dirty="0" smtClean="0"/>
          </a:p>
          <a:p>
            <a:r>
              <a:rPr lang="fr-FR" dirty="0" smtClean="0"/>
              <a:t>La </a:t>
            </a:r>
            <a:r>
              <a:rPr lang="fr-FR" dirty="0" err="1" smtClean="0"/>
              <a:t>ScS</a:t>
            </a:r>
            <a:r>
              <a:rPr lang="fr-FR" dirty="0" smtClean="0"/>
              <a:t> est une maladie plurifactorielle complexe où le rôle de</a:t>
            </a:r>
          </a:p>
          <a:p>
            <a:r>
              <a:rPr lang="fr-FR" dirty="0" smtClean="0"/>
              <a:t>la génétique a été suspecté et étudié ces dernières années.</a:t>
            </a:r>
          </a:p>
          <a:p>
            <a:r>
              <a:rPr lang="fr-FR" dirty="0" smtClean="0"/>
              <a:t>Le risque relatif de </a:t>
            </a:r>
            <a:r>
              <a:rPr lang="fr-FR" dirty="0" err="1" smtClean="0"/>
              <a:t>ScS</a:t>
            </a:r>
            <a:r>
              <a:rPr lang="fr-FR" dirty="0" smtClean="0"/>
              <a:t> pour un apparenté atteint du 1er</a:t>
            </a:r>
          </a:p>
          <a:p>
            <a:r>
              <a:rPr lang="fr-FR" dirty="0" smtClean="0"/>
              <a:t>degré</a:t>
            </a:r>
          </a:p>
          <a:p>
            <a:r>
              <a:rPr lang="fr-FR" dirty="0" smtClean="0"/>
              <a:t>est proche de 13, pour les frères et sœurs le risque est estimé à</a:t>
            </a:r>
          </a:p>
          <a:p>
            <a:r>
              <a:rPr lang="fr-FR" dirty="0" smtClean="0"/>
              <a:t>15 [23]</a:t>
            </a:r>
          </a:p>
          <a:p>
            <a:r>
              <a:rPr lang="fr-FR" dirty="0" smtClean="0"/>
              <a:t>.</a:t>
            </a:r>
          </a:p>
          <a:p>
            <a:r>
              <a:rPr lang="fr-FR" dirty="0" smtClean="0"/>
              <a:t>De plus, plusieurs polymorphismes ou </a:t>
            </a:r>
            <a:r>
              <a:rPr lang="fr-FR" dirty="0" err="1" smtClean="0"/>
              <a:t>variants</a:t>
            </a:r>
            <a:r>
              <a:rPr lang="fr-FR" dirty="0" smtClean="0"/>
              <a:t> de certains</a:t>
            </a:r>
          </a:p>
          <a:p>
            <a:r>
              <a:rPr lang="fr-FR" dirty="0" smtClean="0"/>
              <a:t>gènes pourraient contribuer au risque de développer la maladie</a:t>
            </a:r>
          </a:p>
          <a:p>
            <a:r>
              <a:rPr lang="fr-FR" dirty="0" smtClean="0"/>
              <a:t>chez un individu.</a:t>
            </a:r>
          </a:p>
          <a:p>
            <a:r>
              <a:rPr lang="fr-FR" dirty="0" smtClean="0"/>
              <a:t>Ainsi, des gènes « candidats » au développement de la </a:t>
            </a:r>
            <a:r>
              <a:rPr lang="fr-FR" dirty="0" err="1" smtClean="0"/>
              <a:t>ScS</a:t>
            </a:r>
            <a:endParaRPr lang="fr-FR" dirty="0" smtClean="0"/>
          </a:p>
          <a:p>
            <a:r>
              <a:rPr lang="fr-FR" dirty="0" smtClean="0"/>
              <a:t>sont actuellement en cours d’étude et peuvent être divisés en</a:t>
            </a:r>
          </a:p>
          <a:p>
            <a:r>
              <a:rPr lang="fr-FR" dirty="0" smtClean="0"/>
              <a:t>trois catégories :</a:t>
            </a:r>
          </a:p>
          <a:p>
            <a:r>
              <a:rPr lang="fr-FR" dirty="0" smtClean="0"/>
              <a:t>• les gènes des acteurs de la fibrose (</a:t>
            </a:r>
            <a:r>
              <a:rPr lang="fr-FR" dirty="0" err="1" smtClean="0"/>
              <a:t>fibrilline</a:t>
            </a:r>
            <a:r>
              <a:rPr lang="fr-FR" dirty="0" smtClean="0"/>
              <a:t> 1 [FBN1],</a:t>
            </a:r>
          </a:p>
          <a:p>
            <a:r>
              <a:rPr lang="fr-FR" dirty="0" err="1" smtClean="0"/>
              <a:t>fibronectine</a:t>
            </a:r>
            <a:r>
              <a:rPr lang="fr-FR" dirty="0" smtClean="0"/>
              <a:t>, </a:t>
            </a:r>
            <a:r>
              <a:rPr lang="fr-FR" dirty="0" err="1" smtClean="0"/>
              <a:t>secreted</a:t>
            </a:r>
            <a:r>
              <a:rPr lang="fr-FR" dirty="0" smtClean="0"/>
              <a:t> </a:t>
            </a:r>
            <a:r>
              <a:rPr lang="fr-FR" dirty="0" err="1" smtClean="0"/>
              <a:t>protein</a:t>
            </a:r>
            <a:r>
              <a:rPr lang="fr-FR" dirty="0" smtClean="0"/>
              <a:t> </a:t>
            </a:r>
            <a:r>
              <a:rPr lang="fr-FR" dirty="0" err="1" smtClean="0"/>
              <a:t>acid</a:t>
            </a:r>
            <a:r>
              <a:rPr lang="fr-FR" dirty="0" smtClean="0"/>
              <a:t> and </a:t>
            </a:r>
            <a:r>
              <a:rPr lang="fr-FR" dirty="0" err="1" smtClean="0"/>
              <a:t>rich</a:t>
            </a:r>
            <a:r>
              <a:rPr lang="fr-FR" dirty="0" smtClean="0"/>
              <a:t> in </a:t>
            </a:r>
            <a:r>
              <a:rPr lang="fr-FR" dirty="0" err="1" smtClean="0"/>
              <a:t>cystein</a:t>
            </a:r>
            <a:r>
              <a:rPr lang="fr-FR" dirty="0" smtClean="0"/>
              <a:t> [SPARC],</a:t>
            </a:r>
          </a:p>
          <a:p>
            <a:r>
              <a:rPr lang="fr-FR" dirty="0" smtClean="0"/>
              <a:t>collagène I et VIII, interleukine 1A). Certains polymorphismes</a:t>
            </a:r>
          </a:p>
          <a:p>
            <a:r>
              <a:rPr lang="fr-FR" dirty="0" smtClean="0"/>
              <a:t>des gènes SPARC sont associés de façon significative à la </a:t>
            </a:r>
            <a:r>
              <a:rPr lang="fr-FR" dirty="0" err="1" smtClean="0"/>
              <a:t>ScS</a:t>
            </a:r>
            <a:endParaRPr lang="fr-FR" dirty="0" smtClean="0"/>
          </a:p>
          <a:p>
            <a:r>
              <a:rPr lang="fr-FR" dirty="0" smtClean="0"/>
              <a:t>et semblent importants dans la genèse de la fibrose. Des</a:t>
            </a:r>
          </a:p>
          <a:p>
            <a:r>
              <a:rPr lang="fr-FR" dirty="0" smtClean="0"/>
              <a:t>polymorphismes du gène FBN1 ont été décrits comme</a:t>
            </a:r>
          </a:p>
          <a:p>
            <a:r>
              <a:rPr lang="fr-FR" dirty="0" smtClean="0"/>
              <a:t>associés de façon significative au développement d’une </a:t>
            </a:r>
            <a:r>
              <a:rPr lang="fr-FR" dirty="0" err="1" smtClean="0"/>
              <a:t>ScS</a:t>
            </a:r>
            <a:endParaRPr lang="fr-FR" dirty="0" smtClean="0"/>
          </a:p>
          <a:p>
            <a:r>
              <a:rPr lang="fr-FR" dirty="0" smtClean="0"/>
              <a:t>chez les Indiens Américains </a:t>
            </a:r>
            <a:r>
              <a:rPr lang="fr-FR" dirty="0" err="1" smtClean="0"/>
              <a:t>Choctaws</a:t>
            </a:r>
            <a:r>
              <a:rPr lang="fr-FR" dirty="0" smtClean="0"/>
              <a:t> et chez les Japonais,</a:t>
            </a:r>
          </a:p>
          <a:p>
            <a:r>
              <a:rPr lang="fr-FR" dirty="0" smtClean="0"/>
              <a:t>cependant cette association n’a pas été retrouvée dans la</a:t>
            </a:r>
          </a:p>
          <a:p>
            <a:r>
              <a:rPr lang="fr-FR" dirty="0" smtClean="0"/>
              <a:t>population européenne [24-28] • les gènes de la réponse immune (</a:t>
            </a:r>
            <a:r>
              <a:rPr lang="fr-FR" dirty="0" err="1" smtClean="0"/>
              <a:t>human</a:t>
            </a:r>
            <a:r>
              <a:rPr lang="fr-FR" dirty="0" smtClean="0"/>
              <a:t> leucocyte </a:t>
            </a:r>
            <a:r>
              <a:rPr lang="fr-FR" dirty="0" err="1" smtClean="0"/>
              <a:t>antigen</a:t>
            </a:r>
            <a:endParaRPr lang="fr-FR" dirty="0" smtClean="0"/>
          </a:p>
          <a:p>
            <a:r>
              <a:rPr lang="fr-FR" dirty="0" smtClean="0"/>
              <a:t>[HLA], </a:t>
            </a:r>
            <a:r>
              <a:rPr lang="fr-FR" dirty="0" err="1" smtClean="0"/>
              <a:t>cytotoxic</a:t>
            </a:r>
            <a:r>
              <a:rPr lang="fr-FR" dirty="0" smtClean="0"/>
              <a:t>-T-lymphocyte </a:t>
            </a:r>
            <a:r>
              <a:rPr lang="fr-FR" dirty="0" err="1" smtClean="0"/>
              <a:t>associated</a:t>
            </a:r>
            <a:r>
              <a:rPr lang="fr-FR" dirty="0" smtClean="0"/>
              <a:t> </a:t>
            </a:r>
            <a:r>
              <a:rPr lang="fr-FR" dirty="0" err="1" smtClean="0"/>
              <a:t>protein</a:t>
            </a:r>
            <a:r>
              <a:rPr lang="fr-FR" dirty="0" smtClean="0"/>
              <a:t> 4, CD86, IL13,</a:t>
            </a:r>
          </a:p>
          <a:p>
            <a:r>
              <a:rPr lang="fr-FR" dirty="0" smtClean="0"/>
              <a:t>etc...). La </a:t>
            </a:r>
            <a:r>
              <a:rPr lang="fr-FR" dirty="0" err="1" smtClean="0"/>
              <a:t>ScS</a:t>
            </a:r>
            <a:r>
              <a:rPr lang="fr-FR" dirty="0" smtClean="0"/>
              <a:t> est associée aux molécules HLA de type II dont</a:t>
            </a:r>
          </a:p>
          <a:p>
            <a:r>
              <a:rPr lang="fr-FR" dirty="0" smtClean="0"/>
              <a:t>le génotype varie selon l’</a:t>
            </a:r>
            <a:r>
              <a:rPr lang="fr-FR" dirty="0" err="1" smtClean="0"/>
              <a:t>éthnicité</a:t>
            </a:r>
            <a:r>
              <a:rPr lang="fr-FR" dirty="0" smtClean="0"/>
              <a:t>, le sexe (DQA1*0501 chez</a:t>
            </a:r>
          </a:p>
          <a:p>
            <a:r>
              <a:rPr lang="fr-FR" dirty="0" smtClean="0"/>
              <a:t>les hommes) et surtout le type d’</a:t>
            </a:r>
            <a:r>
              <a:rPr lang="fr-FR" dirty="0" err="1" smtClean="0"/>
              <a:t>autoanticorps</a:t>
            </a:r>
            <a:r>
              <a:rPr lang="fr-FR" dirty="0" smtClean="0"/>
              <a:t> associé à la</a:t>
            </a:r>
          </a:p>
          <a:p>
            <a:r>
              <a:rPr lang="fr-FR" dirty="0" err="1" smtClean="0"/>
              <a:t>ScS</a:t>
            </a:r>
            <a:r>
              <a:rPr lang="fr-FR" dirty="0" smtClean="0"/>
              <a:t> : anticorps </a:t>
            </a:r>
            <a:r>
              <a:rPr lang="fr-FR" dirty="0" err="1" smtClean="0"/>
              <a:t>antitopo</a:t>
            </a:r>
            <a:r>
              <a:rPr lang="fr-FR" dirty="0" smtClean="0"/>
              <a:t>-isomérase I associés au groupage HLA</a:t>
            </a:r>
          </a:p>
          <a:p>
            <a:r>
              <a:rPr lang="fr-FR" dirty="0" smtClean="0"/>
              <a:t>DRB1*11-*1502, DQB1*03*04, DPB1*1301 et DPB1**0901 et</a:t>
            </a:r>
          </a:p>
          <a:p>
            <a:r>
              <a:rPr lang="fr-FR" dirty="0" smtClean="0"/>
              <a:t>anticorps </a:t>
            </a:r>
            <a:r>
              <a:rPr lang="fr-FR" dirty="0" err="1" smtClean="0"/>
              <a:t>anticentromère</a:t>
            </a:r>
            <a:r>
              <a:rPr lang="fr-FR" dirty="0" smtClean="0"/>
              <a:t> avec les groupages HLA DRB1*0101,</a:t>
            </a:r>
          </a:p>
          <a:p>
            <a:r>
              <a:rPr lang="fr-FR" dirty="0" smtClean="0"/>
              <a:t>DRB1*0104, DRB1*0108, DQB1*0501, DP*0402B1 [29-33]</a:t>
            </a:r>
          </a:p>
          <a:p>
            <a:r>
              <a:rPr lang="fr-FR" dirty="0" smtClean="0"/>
              <a:t>;</a:t>
            </a:r>
          </a:p>
          <a:p>
            <a:r>
              <a:rPr lang="fr-FR" dirty="0" smtClean="0"/>
              <a:t>• les gènes des acteurs vasculaires : VEGF.</a:t>
            </a:r>
          </a:p>
          <a:p>
            <a:r>
              <a:rPr lang="fr-FR" dirty="0" smtClean="0"/>
              <a:t>Les analogies entre la </a:t>
            </a:r>
            <a:r>
              <a:rPr lang="fr-FR" dirty="0" err="1" smtClean="0"/>
              <a:t>ScS</a:t>
            </a:r>
            <a:r>
              <a:rPr lang="fr-FR" dirty="0" smtClean="0"/>
              <a:t> et la réaction du greffon contre</a:t>
            </a:r>
          </a:p>
          <a:p>
            <a:r>
              <a:rPr lang="fr-FR" dirty="0" smtClean="0"/>
              <a:t>l’hôte ont aussi orienté les recherches vers l’existence d’un</a:t>
            </a:r>
          </a:p>
          <a:p>
            <a:r>
              <a:rPr lang="fr-FR" dirty="0" err="1" smtClean="0"/>
              <a:t>microchimérisme</a:t>
            </a:r>
            <a:r>
              <a:rPr lang="fr-FR" dirty="0" smtClean="0"/>
              <a:t>. La persistance de cellules fœtales résiduelles</a:t>
            </a:r>
          </a:p>
          <a:p>
            <a:r>
              <a:rPr lang="fr-FR" dirty="0" smtClean="0"/>
              <a:t>de grossesses antérieures dans l’organisme maternel serait le</a:t>
            </a:r>
          </a:p>
          <a:p>
            <a:r>
              <a:rPr lang="fr-FR" dirty="0" smtClean="0"/>
              <a:t>facteur déclenchant la </a:t>
            </a:r>
            <a:r>
              <a:rPr lang="fr-FR" dirty="0" err="1" smtClean="0"/>
              <a:t>ScS</a:t>
            </a:r>
            <a:r>
              <a:rPr lang="fr-FR" dirty="0" smtClean="0"/>
              <a:t> [34]</a:t>
            </a:r>
          </a:p>
          <a:p>
            <a:r>
              <a:rPr lang="fr-FR" dirty="0" smtClean="0"/>
              <a:t>.</a:t>
            </a:r>
          </a:p>
          <a:p>
            <a:r>
              <a:rPr lang="fr-FR" dirty="0" smtClean="0"/>
              <a:t>Cependant, cette hypothèse n’a pas été confirmée depuis et</a:t>
            </a:r>
          </a:p>
          <a:p>
            <a:r>
              <a:rPr lang="fr-FR" dirty="0" smtClean="0"/>
              <a:t>n’explique pas la survenue de cas de </a:t>
            </a:r>
            <a:r>
              <a:rPr lang="fr-FR" dirty="0" err="1" smtClean="0"/>
              <a:t>ScS</a:t>
            </a:r>
            <a:r>
              <a:rPr lang="fr-FR" dirty="0" smtClean="0"/>
              <a:t> chez les enfants, les</a:t>
            </a:r>
          </a:p>
          <a:p>
            <a:r>
              <a:rPr lang="fr-FR" dirty="0" smtClean="0"/>
              <a:t>hommes ou chez les femmes nullipares. Facteurs environnementaux</a:t>
            </a:r>
          </a:p>
          <a:p>
            <a:r>
              <a:rPr lang="fr-FR" dirty="0" smtClean="0"/>
              <a:t>Plusieurs cas de </a:t>
            </a:r>
            <a:r>
              <a:rPr lang="fr-FR" dirty="0" err="1" smtClean="0"/>
              <a:t>ScS</a:t>
            </a:r>
            <a:r>
              <a:rPr lang="fr-FR" dirty="0" smtClean="0"/>
              <a:t> ont été rapportés suite à l’exposition</a:t>
            </a:r>
          </a:p>
          <a:p>
            <a:r>
              <a:rPr lang="fr-FR" dirty="0" smtClean="0"/>
              <a:t>professionnelle à certaines substances [35]</a:t>
            </a:r>
          </a:p>
          <a:p>
            <a:r>
              <a:rPr lang="fr-FR" dirty="0" smtClean="0"/>
              <a:t>.</a:t>
            </a:r>
          </a:p>
          <a:p>
            <a:r>
              <a:rPr lang="fr-FR" dirty="0" smtClean="0"/>
              <a:t>Silice</a:t>
            </a:r>
          </a:p>
          <a:p>
            <a:r>
              <a:rPr lang="fr-FR" dirty="0" smtClean="0"/>
              <a:t>Erasmus rapporte pour la première fois en 1957 la survenue</a:t>
            </a:r>
          </a:p>
          <a:p>
            <a:r>
              <a:rPr lang="fr-FR" dirty="0" smtClean="0"/>
              <a:t>de cas de </a:t>
            </a:r>
            <a:r>
              <a:rPr lang="fr-FR" dirty="0" err="1" smtClean="0"/>
              <a:t>ScS</a:t>
            </a:r>
            <a:r>
              <a:rPr lang="fr-FR" dirty="0" smtClean="0"/>
              <a:t> chez des ouvriers exposés à la silice (mines d’or).</a:t>
            </a:r>
          </a:p>
          <a:p>
            <a:r>
              <a:rPr lang="fr-FR" dirty="0" smtClean="0"/>
              <a:t>Cette association est appelée syndrome d’Erasmus. Les cas de</a:t>
            </a:r>
          </a:p>
          <a:p>
            <a:r>
              <a:rPr lang="fr-FR" dirty="0" err="1" smtClean="0"/>
              <a:t>ScS</a:t>
            </a:r>
            <a:r>
              <a:rPr lang="fr-FR" dirty="0" smtClean="0"/>
              <a:t> survenus chez les patients exposés à la silice sont reconnus</a:t>
            </a:r>
          </a:p>
          <a:p>
            <a:r>
              <a:rPr lang="fr-FR" dirty="0" smtClean="0"/>
              <a:t>comme maladie professionnelle dans le cadre du tableau 25 bis.</a:t>
            </a:r>
          </a:p>
          <a:p>
            <a:r>
              <a:rPr lang="fr-FR" dirty="0" smtClean="0"/>
              <a:t>Le risque relatif de développer une sclérodermie après </a:t>
            </a:r>
            <a:r>
              <a:rPr lang="fr-FR" dirty="0" err="1" smtClean="0"/>
              <a:t>exposi</a:t>
            </a:r>
            <a:r>
              <a:rPr lang="fr-FR" dirty="0" smtClean="0"/>
              <a:t>-</a:t>
            </a:r>
          </a:p>
          <a:p>
            <a:r>
              <a:rPr lang="fr-FR" dirty="0" err="1" smtClean="0"/>
              <a:t>tion</a:t>
            </a:r>
            <a:r>
              <a:rPr lang="fr-FR" dirty="0" smtClean="0"/>
              <a:t> à la silice est 25 fois plus élevé chez les sujets masculins</a:t>
            </a:r>
          </a:p>
          <a:p>
            <a:r>
              <a:rPr lang="fr-FR" dirty="0" smtClean="0"/>
              <a:t>exposés que chez ceux non exposés [36]</a:t>
            </a:r>
          </a:p>
          <a:p>
            <a:r>
              <a:rPr lang="fr-FR" dirty="0" smtClean="0"/>
              <a:t>.</a:t>
            </a:r>
          </a:p>
          <a:p>
            <a:r>
              <a:rPr lang="fr-FR" dirty="0" smtClean="0"/>
              <a:t>Le temps moyen d’exposition nécessaire à l’apparition de la</a:t>
            </a:r>
          </a:p>
          <a:p>
            <a:r>
              <a:rPr lang="fr-FR" dirty="0" smtClean="0"/>
              <a:t>maladie varie de 14 à 28 ans. Les signes cliniques et biologiques</a:t>
            </a:r>
          </a:p>
          <a:p>
            <a:r>
              <a:rPr lang="fr-FR" dirty="0" smtClean="0"/>
              <a:t>sont superposables à ceux de la </a:t>
            </a:r>
            <a:r>
              <a:rPr lang="fr-FR" dirty="0" err="1" smtClean="0"/>
              <a:t>ScS</a:t>
            </a:r>
            <a:r>
              <a:rPr lang="fr-FR" dirty="0" smtClean="0"/>
              <a:t> idiopathique [37] Produits industriels</a:t>
            </a:r>
          </a:p>
          <a:p>
            <a:r>
              <a:rPr lang="fr-FR" dirty="0" smtClean="0"/>
              <a:t>L’exposition aux solvants par voie inhalée ou percutanée</a:t>
            </a:r>
          </a:p>
          <a:p>
            <a:r>
              <a:rPr lang="fr-FR" dirty="0" smtClean="0"/>
              <a:t>pourrait également augmenter le risque de développer une </a:t>
            </a:r>
            <a:r>
              <a:rPr lang="fr-FR" dirty="0" err="1" smtClean="0"/>
              <a:t>ScS</a:t>
            </a:r>
            <a:r>
              <a:rPr lang="fr-FR" dirty="0" smtClean="0"/>
              <a:t>,</a:t>
            </a:r>
          </a:p>
          <a:p>
            <a:r>
              <a:rPr lang="fr-FR" dirty="0" smtClean="0"/>
              <a:t>.</a:t>
            </a:r>
          </a:p>
          <a:p>
            <a:r>
              <a:rPr lang="fr-FR" dirty="0" smtClean="0"/>
              <a:t>;</a:t>
            </a:r>
            <a:endParaRPr lang="fr-FR" sz="1100"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167150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25000" lnSpcReduction="20000"/>
          </a:bodyPr>
          <a:lstStyle/>
          <a:p>
            <a:r>
              <a:rPr lang="en-US" dirty="0" smtClean="0"/>
              <a:t>It has been postulated that infectious agents may</a:t>
            </a:r>
          </a:p>
          <a:p>
            <a:r>
              <a:rPr lang="en-US" dirty="0" smtClean="0"/>
              <a:t>be the causative agents of autoimmune disorders</a:t>
            </a:r>
          </a:p>
          <a:p>
            <a:r>
              <a:rPr lang="en-US" dirty="0" smtClean="0"/>
              <a:t>including </a:t>
            </a:r>
            <a:r>
              <a:rPr lang="en-US" dirty="0" err="1" smtClean="0"/>
              <a:t>SSc</a:t>
            </a:r>
            <a:r>
              <a:rPr lang="en-US" dirty="0" smtClean="0"/>
              <a:t> and retroviruses and human </a:t>
            </a:r>
            <a:r>
              <a:rPr lang="en-US" dirty="0" err="1" smtClean="0"/>
              <a:t>cyto</a:t>
            </a:r>
            <a:r>
              <a:rPr lang="en-US" dirty="0" smtClean="0"/>
              <a:t>-</a:t>
            </a:r>
          </a:p>
          <a:p>
            <a:r>
              <a:rPr lang="en-US" dirty="0" err="1" smtClean="0"/>
              <a:t>megalovirus</a:t>
            </a:r>
            <a:r>
              <a:rPr lang="en-US" dirty="0" smtClean="0"/>
              <a:t> (HCMV) among others, have been</a:t>
            </a:r>
          </a:p>
          <a:p>
            <a:r>
              <a:rPr lang="en-US" dirty="0" smtClean="0"/>
              <a:t>considered putative etiologic agents. This </a:t>
            </a:r>
            <a:r>
              <a:rPr lang="en-US" dirty="0" err="1" smtClean="0"/>
              <a:t>hypoth</a:t>
            </a:r>
            <a:r>
              <a:rPr lang="en-US" dirty="0" smtClean="0"/>
              <a:t>-</a:t>
            </a:r>
          </a:p>
          <a:p>
            <a:r>
              <a:rPr lang="en-US" dirty="0" err="1" smtClean="0"/>
              <a:t>esis</a:t>
            </a:r>
            <a:r>
              <a:rPr lang="en-US" dirty="0" smtClean="0"/>
              <a:t> is based on observations indicating that pro-</a:t>
            </a:r>
          </a:p>
          <a:p>
            <a:r>
              <a:rPr lang="en-US" dirty="0" err="1" smtClean="0"/>
              <a:t>duction</a:t>
            </a:r>
            <a:r>
              <a:rPr lang="en-US" dirty="0" smtClean="0"/>
              <a:t> of specific </a:t>
            </a:r>
            <a:r>
              <a:rPr lang="en-US" dirty="0" err="1" smtClean="0"/>
              <a:t>autoantibodies</a:t>
            </a:r>
            <a:r>
              <a:rPr lang="en-US" dirty="0" smtClean="0"/>
              <a:t> in </a:t>
            </a:r>
            <a:r>
              <a:rPr lang="en-US" dirty="0" err="1" smtClean="0"/>
              <a:t>SSc</a:t>
            </a:r>
            <a:r>
              <a:rPr lang="en-US" dirty="0" smtClean="0"/>
              <a:t> may be</a:t>
            </a:r>
          </a:p>
          <a:p>
            <a:r>
              <a:rPr lang="en-US" dirty="0" smtClean="0"/>
              <a:t>due to an antigen driven response triggered by</a:t>
            </a:r>
          </a:p>
          <a:p>
            <a:r>
              <a:rPr lang="en-US" dirty="0" smtClean="0"/>
              <a:t>‘molecular mimicry’ between self-antigens sharing</a:t>
            </a:r>
          </a:p>
          <a:p>
            <a:r>
              <a:rPr lang="en-US" dirty="0" smtClean="0"/>
              <a:t>structural similarities to a foreign protein of viral</a:t>
            </a:r>
          </a:p>
          <a:p>
            <a:r>
              <a:rPr lang="en-US" dirty="0" smtClean="0"/>
              <a:t>or bacterial origin. Thus, the </a:t>
            </a:r>
            <a:r>
              <a:rPr lang="en-US" dirty="0" err="1" smtClean="0"/>
              <a:t>autoantibodies</a:t>
            </a:r>
            <a:r>
              <a:rPr lang="en-US" dirty="0" smtClean="0"/>
              <a:t> may</a:t>
            </a:r>
          </a:p>
          <a:p>
            <a:r>
              <a:rPr lang="en-US" dirty="0" smtClean="0"/>
              <a:t>represent footprints of the elusive etiologic agent.</a:t>
            </a:r>
          </a:p>
          <a:p>
            <a:r>
              <a:rPr lang="en-US" dirty="0" smtClean="0"/>
              <a:t>In support of this hypothesis it was shown that</a:t>
            </a:r>
          </a:p>
          <a:p>
            <a:r>
              <a:rPr lang="en-US" dirty="0" smtClean="0"/>
              <a:t>sequence homologies exist between the p30gag</a:t>
            </a:r>
          </a:p>
          <a:p>
            <a:r>
              <a:rPr lang="en-US" dirty="0" smtClean="0"/>
              <a:t>retroviral proteins of various feline and </a:t>
            </a:r>
            <a:r>
              <a:rPr lang="en-US" dirty="0" err="1" smtClean="0"/>
              <a:t>murine</a:t>
            </a:r>
            <a:endParaRPr lang="en-US" dirty="0" smtClean="0"/>
          </a:p>
          <a:p>
            <a:r>
              <a:rPr lang="en-US" dirty="0" smtClean="0"/>
              <a:t>viruses and </a:t>
            </a:r>
            <a:r>
              <a:rPr lang="en-US" dirty="0" err="1" smtClean="0"/>
              <a:t>topoisomerase</a:t>
            </a:r>
            <a:r>
              <a:rPr lang="en-US" dirty="0" smtClean="0"/>
              <a:t> I, the marker </a:t>
            </a:r>
            <a:r>
              <a:rPr lang="en-US" dirty="0" err="1" smtClean="0"/>
              <a:t>SSc</a:t>
            </a:r>
            <a:r>
              <a:rPr lang="en-US" dirty="0" smtClean="0"/>
              <a:t> anti-</a:t>
            </a:r>
          </a:p>
          <a:p>
            <a:r>
              <a:rPr lang="en-US" dirty="0" smtClean="0"/>
              <a:t>gen recognized by anti-Scl-70 antibodies w1x.</a:t>
            </a:r>
          </a:p>
          <a:p>
            <a:r>
              <a:rPr lang="en-US" dirty="0" smtClean="0"/>
              <a:t>Furthermore, antibodies to certain retroviral pro-</a:t>
            </a:r>
          </a:p>
          <a:p>
            <a:r>
              <a:rPr lang="en-US" dirty="0" err="1" smtClean="0"/>
              <a:t>teins</a:t>
            </a:r>
            <a:r>
              <a:rPr lang="en-US" dirty="0" smtClean="0"/>
              <a:t> have been found in sera from patients with</a:t>
            </a:r>
          </a:p>
          <a:p>
            <a:r>
              <a:rPr lang="en-US" dirty="0" err="1" smtClean="0"/>
              <a:t>SSc</a:t>
            </a:r>
            <a:r>
              <a:rPr lang="en-US" dirty="0" smtClean="0"/>
              <a:t> w2x. Despite these observations, a more direct</a:t>
            </a:r>
          </a:p>
          <a:p>
            <a:r>
              <a:rPr lang="en-US" dirty="0" smtClean="0"/>
              <a:t>evidence of retroviral involvement in the etiology</a:t>
            </a:r>
          </a:p>
          <a:p>
            <a:r>
              <a:rPr lang="en-US" dirty="0" smtClean="0"/>
              <a:t>or pathogenesis of </a:t>
            </a:r>
            <a:r>
              <a:rPr lang="en-US" dirty="0" err="1" smtClean="0"/>
              <a:t>SSc</a:t>
            </a:r>
            <a:r>
              <a:rPr lang="en-US" dirty="0" smtClean="0"/>
              <a:t> is needed. Another putative</a:t>
            </a:r>
          </a:p>
          <a:p>
            <a:r>
              <a:rPr lang="en-US" dirty="0" smtClean="0"/>
              <a:t>etiologic agent for </a:t>
            </a:r>
            <a:r>
              <a:rPr lang="en-US" dirty="0" err="1" smtClean="0"/>
              <a:t>SSc</a:t>
            </a:r>
            <a:r>
              <a:rPr lang="en-US" dirty="0" smtClean="0"/>
              <a:t> is HCMV. The </a:t>
            </a:r>
            <a:r>
              <a:rPr lang="en-US" dirty="0" err="1" smtClean="0"/>
              <a:t>possiblethe</a:t>
            </a:r>
            <a:r>
              <a:rPr lang="en-US" dirty="0" smtClean="0"/>
              <a:t> HCMV late protein UL94 and inducing </a:t>
            </a:r>
            <a:r>
              <a:rPr lang="en-US" dirty="0" err="1" smtClean="0"/>
              <a:t>apop</a:t>
            </a:r>
            <a:r>
              <a:rPr lang="en-US" dirty="0" smtClean="0"/>
              <a:t>-</a:t>
            </a:r>
          </a:p>
          <a:p>
            <a:r>
              <a:rPr lang="en-US" dirty="0" err="1" smtClean="0"/>
              <a:t>tosis</a:t>
            </a:r>
            <a:r>
              <a:rPr lang="en-US" dirty="0" smtClean="0"/>
              <a:t> in human endothelial cells w3x, an increased</a:t>
            </a:r>
          </a:p>
          <a:p>
            <a:r>
              <a:rPr lang="en-US" dirty="0" smtClean="0"/>
              <a:t>prevalence of </a:t>
            </a:r>
            <a:r>
              <a:rPr lang="en-US" dirty="0" err="1" smtClean="0"/>
              <a:t>IgA</a:t>
            </a:r>
            <a:r>
              <a:rPr lang="en-US" dirty="0" smtClean="0"/>
              <a:t> HCMV in patients positive for</a:t>
            </a:r>
          </a:p>
          <a:p>
            <a:r>
              <a:rPr lang="en-US" dirty="0" smtClean="0"/>
              <a:t>Scl-70 </a:t>
            </a:r>
            <a:r>
              <a:rPr lang="en-US" dirty="0" err="1" smtClean="0"/>
              <a:t>autoantibodies</a:t>
            </a:r>
            <a:r>
              <a:rPr lang="en-US" dirty="0" smtClean="0"/>
              <a:t>, the development of severe</a:t>
            </a:r>
          </a:p>
          <a:p>
            <a:r>
              <a:rPr lang="en-US" dirty="0" smtClean="0"/>
              <a:t>fibro-proliferative vascular changes in certain cases</a:t>
            </a:r>
          </a:p>
          <a:p>
            <a:r>
              <a:rPr lang="en-US" dirty="0" smtClean="0"/>
              <a:t>of HCMV infections, and the occurrence of auto-</a:t>
            </a:r>
          </a:p>
          <a:p>
            <a:r>
              <a:rPr lang="en-US" dirty="0" smtClean="0"/>
              <a:t>antibodies recognizing the U1 </a:t>
            </a:r>
            <a:r>
              <a:rPr lang="en-US" dirty="0" err="1" smtClean="0"/>
              <a:t>snRNP</a:t>
            </a:r>
            <a:r>
              <a:rPr lang="en-US" dirty="0" smtClean="0"/>
              <a:t> primarily</a:t>
            </a:r>
          </a:p>
          <a:p>
            <a:r>
              <a:rPr lang="en-US" dirty="0" smtClean="0"/>
              <a:t>directed against a 70-kDa protein in patients with</a:t>
            </a:r>
          </a:p>
          <a:p>
            <a:r>
              <a:rPr lang="en-US" dirty="0" smtClean="0"/>
              <a:t>HCMV infections w4x. As is the case for retro-</a:t>
            </a:r>
          </a:p>
          <a:p>
            <a:r>
              <a:rPr lang="en-US" dirty="0" smtClean="0"/>
              <a:t>viruses, there is no evidence to conclusively link</a:t>
            </a:r>
          </a:p>
          <a:p>
            <a:r>
              <a:rPr lang="en-US" dirty="0" smtClean="0"/>
              <a:t>HCMV infections with the development of </a:t>
            </a:r>
            <a:r>
              <a:rPr lang="en-US" dirty="0" err="1" smtClean="0"/>
              <a:t>SSc</a:t>
            </a:r>
            <a:r>
              <a:rPr lang="en-US" dirty="0" smtClean="0"/>
              <a:t> or</a:t>
            </a:r>
          </a:p>
          <a:p>
            <a:r>
              <a:rPr lang="en-US" dirty="0" smtClean="0"/>
              <a:t>with its clinical manifestations.</a:t>
            </a:r>
          </a:p>
          <a:p>
            <a:r>
              <a:rPr lang="en-US" dirty="0" smtClean="0"/>
              <a:t>involvement of HCMV is supported by the </a:t>
            </a:r>
            <a:r>
              <a:rPr lang="en-US" dirty="0" err="1" smtClean="0"/>
              <a:t>obser</a:t>
            </a:r>
            <a:r>
              <a:rPr lang="en-US" dirty="0" smtClean="0"/>
              <a:t>-</a:t>
            </a:r>
          </a:p>
          <a:p>
            <a:r>
              <a:rPr lang="en-US" dirty="0" err="1" smtClean="0"/>
              <a:t>vations</a:t>
            </a:r>
            <a:r>
              <a:rPr lang="en-US" dirty="0" smtClean="0"/>
              <a:t> of higher prevalence in patients with </a:t>
            </a:r>
            <a:r>
              <a:rPr lang="en-US" dirty="0" err="1" smtClean="0"/>
              <a:t>SSc</a:t>
            </a:r>
            <a:endParaRPr lang="en-US" dirty="0" smtClean="0"/>
          </a:p>
          <a:p>
            <a:r>
              <a:rPr lang="en-US" dirty="0" smtClean="0"/>
              <a:t>of </a:t>
            </a:r>
            <a:r>
              <a:rPr lang="en-US" dirty="0" err="1" smtClean="0"/>
              <a:t>IgG</a:t>
            </a:r>
            <a:r>
              <a:rPr lang="en-US" dirty="0" smtClean="0"/>
              <a:t> anti-HCMV antibodies capable of </a:t>
            </a:r>
            <a:r>
              <a:rPr lang="en-US" dirty="0" err="1" smtClean="0"/>
              <a:t>bindingthe</a:t>
            </a:r>
            <a:r>
              <a:rPr lang="en-US" dirty="0" smtClean="0"/>
              <a:t> HCMV late protein UL94 and inducing </a:t>
            </a:r>
            <a:r>
              <a:rPr lang="en-US" dirty="0" err="1" smtClean="0"/>
              <a:t>apop</a:t>
            </a:r>
            <a:r>
              <a:rPr lang="en-US" dirty="0" smtClean="0"/>
              <a:t>-</a:t>
            </a:r>
          </a:p>
          <a:p>
            <a:r>
              <a:rPr lang="en-US" dirty="0" err="1" smtClean="0"/>
              <a:t>tosis</a:t>
            </a:r>
            <a:r>
              <a:rPr lang="en-US" dirty="0" smtClean="0"/>
              <a:t> in human endothelial cells w3x, an increased</a:t>
            </a:r>
          </a:p>
          <a:p>
            <a:r>
              <a:rPr lang="en-US" dirty="0" smtClean="0"/>
              <a:t>prevalence of </a:t>
            </a:r>
            <a:r>
              <a:rPr lang="en-US" dirty="0" err="1" smtClean="0"/>
              <a:t>IgA</a:t>
            </a:r>
            <a:r>
              <a:rPr lang="en-US" dirty="0" smtClean="0"/>
              <a:t> HCMV in patients positive for</a:t>
            </a:r>
          </a:p>
          <a:p>
            <a:r>
              <a:rPr lang="en-US" dirty="0" smtClean="0"/>
              <a:t>Scl-70 </a:t>
            </a:r>
            <a:r>
              <a:rPr lang="en-US" dirty="0" err="1" smtClean="0"/>
              <a:t>autoantibodies</a:t>
            </a:r>
            <a:r>
              <a:rPr lang="en-US" dirty="0" smtClean="0"/>
              <a:t>, the development of severe</a:t>
            </a:r>
          </a:p>
          <a:p>
            <a:r>
              <a:rPr lang="en-US" dirty="0" smtClean="0"/>
              <a:t>fibro-proliferative vascular changes in certain cases</a:t>
            </a:r>
          </a:p>
          <a:p>
            <a:r>
              <a:rPr lang="en-US" dirty="0" smtClean="0"/>
              <a:t>of HCMV infections, and the occurrence of auto-</a:t>
            </a:r>
          </a:p>
          <a:p>
            <a:r>
              <a:rPr lang="en-US" dirty="0" smtClean="0"/>
              <a:t>antibodies recognizing the U1 </a:t>
            </a:r>
            <a:r>
              <a:rPr lang="en-US" dirty="0" err="1" smtClean="0"/>
              <a:t>snRNP</a:t>
            </a:r>
            <a:r>
              <a:rPr lang="en-US" dirty="0" smtClean="0"/>
              <a:t> primarily</a:t>
            </a:r>
          </a:p>
          <a:p>
            <a:r>
              <a:rPr lang="en-US" dirty="0" smtClean="0"/>
              <a:t>directed against a 70-kDa protein in patients with</a:t>
            </a:r>
          </a:p>
          <a:p>
            <a:r>
              <a:rPr lang="en-US" dirty="0" smtClean="0"/>
              <a:t>HCMV infections w4x. As is the case for retro-</a:t>
            </a:r>
          </a:p>
          <a:p>
            <a:r>
              <a:rPr lang="en-US" dirty="0" smtClean="0"/>
              <a:t>viruses, there is no evidence to conclusively link</a:t>
            </a:r>
          </a:p>
          <a:p>
            <a:endParaRPr lang="en-US" dirty="0" smtClean="0"/>
          </a:p>
          <a:p>
            <a:r>
              <a:rPr lang="fr-FR" dirty="0" smtClean="0"/>
              <a:t>Silice</a:t>
            </a:r>
          </a:p>
          <a:p>
            <a:r>
              <a:rPr lang="fr-FR" dirty="0" smtClean="0"/>
              <a:t>Erasmus rapporte pour la première fois en 1957 la survenue</a:t>
            </a:r>
          </a:p>
          <a:p>
            <a:r>
              <a:rPr lang="fr-FR" dirty="0" smtClean="0"/>
              <a:t>de cas de </a:t>
            </a:r>
            <a:r>
              <a:rPr lang="fr-FR" dirty="0" err="1" smtClean="0"/>
              <a:t>ScS</a:t>
            </a:r>
            <a:r>
              <a:rPr lang="fr-FR" dirty="0" smtClean="0"/>
              <a:t> chez des ouvriers exposés à la silice (mines d’or).</a:t>
            </a:r>
          </a:p>
          <a:p>
            <a:r>
              <a:rPr lang="fr-FR" dirty="0" smtClean="0"/>
              <a:t>Cette association est appelée syndrome d’Erasmus. Les cas de</a:t>
            </a:r>
          </a:p>
          <a:p>
            <a:r>
              <a:rPr lang="fr-FR" dirty="0" err="1" smtClean="0"/>
              <a:t>ScS</a:t>
            </a:r>
            <a:r>
              <a:rPr lang="fr-FR" dirty="0" smtClean="0"/>
              <a:t> survenus chez les patients exposés à la silice sont reconnus</a:t>
            </a:r>
          </a:p>
          <a:p>
            <a:r>
              <a:rPr lang="fr-FR" dirty="0" smtClean="0"/>
              <a:t>comme maladie professionnelle dans le cadre du tableau 25 bis.</a:t>
            </a:r>
          </a:p>
          <a:p>
            <a:r>
              <a:rPr lang="fr-FR" dirty="0" smtClean="0"/>
              <a:t>Le risque relatif de développer une sclérodermie après </a:t>
            </a:r>
            <a:r>
              <a:rPr lang="fr-FR" dirty="0" err="1" smtClean="0"/>
              <a:t>exposi</a:t>
            </a:r>
            <a:r>
              <a:rPr lang="fr-FR" dirty="0" smtClean="0"/>
              <a:t>-</a:t>
            </a:r>
          </a:p>
          <a:p>
            <a:r>
              <a:rPr lang="fr-FR" dirty="0" err="1" smtClean="0"/>
              <a:t>tion</a:t>
            </a:r>
            <a:r>
              <a:rPr lang="fr-FR" dirty="0" smtClean="0"/>
              <a:t> à la silice est 25 fois plus élevé chez les sujets masculins</a:t>
            </a:r>
          </a:p>
          <a:p>
            <a:r>
              <a:rPr lang="fr-FR" dirty="0" smtClean="0"/>
              <a:t>exposés que chez ceux non exposés [36]</a:t>
            </a:r>
          </a:p>
          <a:p>
            <a:r>
              <a:rPr lang="fr-FR" dirty="0" smtClean="0"/>
              <a:t>.</a:t>
            </a:r>
          </a:p>
          <a:p>
            <a:r>
              <a:rPr lang="fr-FR" dirty="0" smtClean="0"/>
              <a:t>Le temps moyen d’exposition nécessaire à l’apparition de la</a:t>
            </a:r>
          </a:p>
          <a:p>
            <a:r>
              <a:rPr lang="fr-FR" dirty="0" smtClean="0"/>
              <a:t>maladie varie de 14 à 28 ans. Les signes cliniques et biologiques</a:t>
            </a:r>
          </a:p>
          <a:p>
            <a:r>
              <a:rPr lang="fr-FR" dirty="0" smtClean="0"/>
              <a:t>sont superposables à ceux de la </a:t>
            </a:r>
            <a:r>
              <a:rPr lang="fr-FR" dirty="0" err="1" smtClean="0"/>
              <a:t>ScS</a:t>
            </a:r>
            <a:r>
              <a:rPr lang="fr-FR" dirty="0" smtClean="0"/>
              <a:t> idiopathique [37]</a:t>
            </a:r>
          </a:p>
          <a:p>
            <a:r>
              <a:rPr lang="fr-FR" dirty="0" smtClean="0"/>
              <a:t>.</a:t>
            </a:r>
          </a:p>
          <a:p>
            <a:r>
              <a:rPr lang="fr-FR" dirty="0" smtClean="0"/>
              <a:t>Produits industriels</a:t>
            </a:r>
          </a:p>
          <a:p>
            <a:r>
              <a:rPr lang="fr-FR" dirty="0" smtClean="0"/>
              <a:t>L’exposition aux solvants par voie inhalée ou percutanée</a:t>
            </a:r>
          </a:p>
          <a:p>
            <a:r>
              <a:rPr lang="fr-FR" dirty="0" smtClean="0"/>
              <a:t>pourrait également augmenter le risque de développer une </a:t>
            </a:r>
            <a:r>
              <a:rPr lang="fr-FR" dirty="0" err="1" smtClean="0"/>
              <a:t>ScS</a:t>
            </a:r>
            <a:r>
              <a:rPr lang="fr-FR"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HCMV infections with the development of </a:t>
            </a:r>
            <a:r>
              <a:rPr lang="en-US" dirty="0" err="1" smtClean="0"/>
              <a:t>SSc</a:t>
            </a:r>
            <a:r>
              <a:rPr lang="en-US" dirty="0" smtClean="0"/>
              <a:t> or</a:t>
            </a:r>
          </a:p>
          <a:p>
            <a:r>
              <a:rPr lang="en-US" dirty="0" smtClean="0"/>
              <a:t>with its clinical manifestations.</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05589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87945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Les myopathies inflammatoires sont un groupe de </a:t>
            </a:r>
            <a:r>
              <a:rPr lang="fr-FR" dirty="0" err="1" smtClean="0"/>
              <a:t>mala</a:t>
            </a:r>
            <a:r>
              <a:rPr lang="fr-FR" dirty="0" smtClean="0"/>
              <a:t>-</a:t>
            </a:r>
          </a:p>
          <a:p>
            <a:r>
              <a:rPr lang="fr-FR" dirty="0" smtClean="0"/>
              <a:t>dies systémiques auto-immunes assez protéiformes qui </a:t>
            </a:r>
            <a:r>
              <a:rPr lang="fr-FR" dirty="0" err="1" smtClean="0"/>
              <a:t>com</a:t>
            </a:r>
            <a:r>
              <a:rPr lang="fr-FR" dirty="0" smtClean="0"/>
              <a:t>-</a:t>
            </a:r>
          </a:p>
          <a:p>
            <a:r>
              <a:rPr lang="fr-FR" dirty="0" smtClean="0"/>
              <a:t>prennent les </a:t>
            </a:r>
            <a:r>
              <a:rPr lang="fr-FR" dirty="0" err="1" smtClean="0"/>
              <a:t>polymyosites</a:t>
            </a:r>
            <a:r>
              <a:rPr lang="fr-FR" dirty="0" smtClean="0"/>
              <a:t>, les dermatomyosites et les </a:t>
            </a:r>
            <a:r>
              <a:rPr lang="fr-FR" dirty="0" err="1" smtClean="0"/>
              <a:t>myopa</a:t>
            </a:r>
            <a:r>
              <a:rPr lang="fr-FR" dirty="0" smtClean="0"/>
              <a:t>-</a:t>
            </a:r>
          </a:p>
          <a:p>
            <a:r>
              <a:rPr lang="fr-FR" dirty="0" err="1" smtClean="0"/>
              <a:t>thies</a:t>
            </a:r>
            <a:r>
              <a:rPr lang="fr-FR" dirty="0" smtClean="0"/>
              <a:t> à inclusion [1]. Pour faciliter le diagnostic, des </a:t>
            </a:r>
            <a:r>
              <a:rPr lang="fr-FR" dirty="0" err="1" smtClean="0"/>
              <a:t>critèresde</a:t>
            </a:r>
            <a:r>
              <a:rPr lang="fr-FR" dirty="0" smtClean="0"/>
              <a:t> classification (Bohan et Peter, 1975) ont été proposés, fon-</a:t>
            </a:r>
          </a:p>
          <a:p>
            <a:r>
              <a:rPr lang="fr-FR" dirty="0" smtClean="0"/>
              <a:t>dés essentiellement sur des critères cliniques. En </a:t>
            </a:r>
            <a:r>
              <a:rPr lang="fr-FR" dirty="0" err="1" smtClean="0"/>
              <a:t>complé</a:t>
            </a:r>
            <a:r>
              <a:rPr lang="fr-FR" dirty="0" smtClean="0"/>
              <a:t>-</a:t>
            </a:r>
          </a:p>
          <a:p>
            <a:r>
              <a:rPr lang="fr-FR" dirty="0" smtClean="0"/>
              <a:t>ment, depuis une quinzaine d’années des </a:t>
            </a:r>
            <a:r>
              <a:rPr lang="fr-FR" dirty="0" err="1" smtClean="0"/>
              <a:t>autoanticorps</a:t>
            </a:r>
            <a:r>
              <a:rPr lang="fr-FR" dirty="0" smtClean="0"/>
              <a:t> </a:t>
            </a:r>
            <a:r>
              <a:rPr lang="fr-FR" dirty="0" err="1" smtClean="0"/>
              <a:t>carac</a:t>
            </a:r>
            <a:r>
              <a:rPr lang="fr-FR" dirty="0" smtClean="0"/>
              <a:t>-</a:t>
            </a:r>
          </a:p>
          <a:p>
            <a:r>
              <a:rPr lang="fr-FR" dirty="0" err="1" smtClean="0"/>
              <a:t>térisant</a:t>
            </a:r>
            <a:r>
              <a:rPr lang="fr-FR" dirty="0" smtClean="0"/>
              <a:t> certaines formes de myopathies inflammatoires ont</a:t>
            </a:r>
          </a:p>
          <a:p>
            <a:r>
              <a:rPr lang="fr-FR" dirty="0" smtClean="0"/>
              <a:t>été identifiés [2–6]. On distingue schématiquement les auto-</a:t>
            </a:r>
          </a:p>
          <a:p>
            <a:r>
              <a:rPr lang="fr-FR" dirty="0" smtClean="0"/>
              <a:t>anticorps spécifiques de ces myosites (</a:t>
            </a:r>
            <a:r>
              <a:rPr lang="fr-FR" dirty="0" err="1" smtClean="0"/>
              <a:t>myositis</a:t>
            </a:r>
            <a:r>
              <a:rPr lang="fr-FR" dirty="0" smtClean="0"/>
              <a:t> </a:t>
            </a:r>
            <a:r>
              <a:rPr lang="fr-FR" dirty="0" err="1" smtClean="0"/>
              <a:t>specific</a:t>
            </a:r>
            <a:r>
              <a:rPr lang="fr-FR" dirty="0" smtClean="0"/>
              <a:t> auto-</a:t>
            </a:r>
          </a:p>
          <a:p>
            <a:r>
              <a:rPr lang="fr-FR" dirty="0" err="1" smtClean="0"/>
              <a:t>antibodies</a:t>
            </a:r>
            <a:r>
              <a:rPr lang="fr-FR" dirty="0" smtClean="0"/>
              <a:t> [MSA]) des </a:t>
            </a:r>
            <a:r>
              <a:rPr lang="fr-FR" dirty="0" err="1" smtClean="0"/>
              <a:t>autoanticorps</a:t>
            </a:r>
            <a:r>
              <a:rPr lang="fr-FR" dirty="0" smtClean="0"/>
              <a:t> parfois associés à ces</a:t>
            </a:r>
          </a:p>
          <a:p>
            <a:r>
              <a:rPr lang="fr-FR" dirty="0" smtClean="0"/>
              <a:t>myosites mais que l’on peut observer aussi dans d’autres</a:t>
            </a:r>
          </a:p>
          <a:p>
            <a:r>
              <a:rPr lang="fr-FR" dirty="0" smtClean="0"/>
              <a:t>maladies auto-immunes (</a:t>
            </a:r>
            <a:r>
              <a:rPr lang="fr-FR" dirty="0" err="1" smtClean="0"/>
              <a:t>myositis</a:t>
            </a:r>
            <a:r>
              <a:rPr lang="fr-FR" dirty="0" smtClean="0"/>
              <a:t> </a:t>
            </a:r>
            <a:r>
              <a:rPr lang="fr-FR" dirty="0" err="1" smtClean="0"/>
              <a:t>associated</a:t>
            </a:r>
            <a:r>
              <a:rPr lang="fr-FR" dirty="0" smtClean="0"/>
              <a:t> </a:t>
            </a:r>
            <a:r>
              <a:rPr lang="fr-FR" dirty="0" err="1" smtClean="0"/>
              <a:t>autoantibodies</a:t>
            </a:r>
            <a:endParaRPr lang="fr-FR" dirty="0" smtClean="0"/>
          </a:p>
          <a:p>
            <a:r>
              <a:rPr lang="fr-FR" dirty="0" smtClean="0"/>
              <a:t>[MAA]). Globalement, des anticorps </a:t>
            </a:r>
            <a:r>
              <a:rPr lang="fr-FR" dirty="0" err="1" smtClean="0"/>
              <a:t>antinucléocytoplasmiques</a:t>
            </a:r>
            <a:r>
              <a:rPr lang="fr-FR" dirty="0" smtClean="0"/>
              <a:t> sont</a:t>
            </a:r>
          </a:p>
          <a:p>
            <a:r>
              <a:rPr lang="fr-FR" dirty="0" smtClean="0"/>
              <a:t>observés dans 50 à 60 % des myopathies inflammatoires</a:t>
            </a:r>
          </a:p>
          <a:p>
            <a:r>
              <a:rPr lang="fr-FR" dirty="0" smtClean="0"/>
              <a:t>(Tableau 1). Les MSA peuvent se voir aussi bien dans les</a:t>
            </a:r>
          </a:p>
          <a:p>
            <a:r>
              <a:rPr lang="fr-FR" dirty="0" smtClean="0"/>
              <a:t>PM que dans les DM, même s’ils sont plus fréquents dans les</a:t>
            </a:r>
          </a:p>
          <a:p>
            <a:r>
              <a:rPr lang="fr-FR" dirty="0" smtClean="0"/>
              <a:t>PM. Seules les anti-Mi-2 et quelques </a:t>
            </a:r>
            <a:r>
              <a:rPr lang="fr-FR" dirty="0" err="1" smtClean="0"/>
              <a:t>autoanticorps</a:t>
            </a:r>
            <a:r>
              <a:rPr lang="fr-FR" dirty="0" smtClean="0"/>
              <a:t> très rares</a:t>
            </a:r>
          </a:p>
          <a:p>
            <a:r>
              <a:rPr lang="fr-FR" dirty="0" smtClean="0"/>
              <a:t>sont très spécifiques des DM. Classiquement, les myopathies</a:t>
            </a:r>
          </a:p>
          <a:p>
            <a:r>
              <a:rPr lang="fr-FR" dirty="0" smtClean="0"/>
              <a:t>à inclusion n’ont pas d’</a:t>
            </a:r>
            <a:r>
              <a:rPr lang="fr-FR" dirty="0" err="1" smtClean="0"/>
              <a:t>autoanticorps</a:t>
            </a:r>
            <a:r>
              <a:rPr lang="fr-FR" dirty="0" smtClean="0"/>
              <a:t> mais des MSA sont</a:t>
            </a:r>
          </a:p>
          <a:p>
            <a:r>
              <a:rPr lang="fr-FR" dirty="0" smtClean="0"/>
              <a:t>observés dans 5 à 10 % des cas [5–8].</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96643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55000" lnSpcReduction="20000"/>
          </a:bodyPr>
          <a:lstStyle/>
          <a:p>
            <a:r>
              <a:rPr lang="en-US" dirty="0" smtClean="0"/>
              <a:t>he ability to distinguish self from non-self is a hallmark of</a:t>
            </a:r>
            <a:r>
              <a:rPr lang="en-US" baseline="0" dirty="0" smtClean="0"/>
              <a:t> </a:t>
            </a:r>
            <a:r>
              <a:rPr lang="en-US" dirty="0" smtClean="0"/>
              <a:t>the immune system, thereby inhibiting autoimmunity but</a:t>
            </a:r>
          </a:p>
          <a:p>
            <a:r>
              <a:rPr lang="en-US" dirty="0" smtClean="0"/>
              <a:t>allowing for effective responses against microbial antigens</a:t>
            </a:r>
            <a:r>
              <a:rPr lang="en-US" baseline="0" dirty="0" smtClean="0"/>
              <a:t> </a:t>
            </a:r>
            <a:r>
              <a:rPr lang="en-US" dirty="0" smtClean="0"/>
              <a:t>[53]. The state of unresponsiveness to self-antigens, also</a:t>
            </a:r>
          </a:p>
          <a:p>
            <a:r>
              <a:rPr lang="en-US" dirty="0" smtClean="0"/>
              <a:t>known as immunologic self-tolerance, is maintained</a:t>
            </a:r>
            <a:r>
              <a:rPr lang="en-US" baseline="0" dirty="0" smtClean="0"/>
              <a:t> </a:t>
            </a:r>
            <a:r>
              <a:rPr lang="en-US" dirty="0" smtClean="0"/>
              <a:t>through many mechanisms. Besides the elimination of</a:t>
            </a:r>
          </a:p>
          <a:p>
            <a:r>
              <a:rPr lang="en-US" dirty="0" smtClean="0"/>
              <a:t>potentially self-reactive T cells in the thymus (central tolerance), there are mechanisms that exist to control T cells</a:t>
            </a:r>
            <a:r>
              <a:rPr lang="en-US" baseline="0" dirty="0" smtClean="0"/>
              <a:t> </a:t>
            </a:r>
            <a:r>
              <a:rPr lang="en-US" dirty="0" smtClean="0"/>
              <a:t>that have escaped </a:t>
            </a:r>
            <a:r>
              <a:rPr lang="en-US" dirty="0" err="1" smtClean="0"/>
              <a:t>thymic</a:t>
            </a:r>
            <a:r>
              <a:rPr lang="en-US" dirty="0" smtClean="0"/>
              <a:t> selection and entered the periphery (peripheral tolerance). Such mechanisms include</a:t>
            </a:r>
          </a:p>
          <a:p>
            <a:r>
              <a:rPr lang="en-US" dirty="0" err="1" smtClean="0"/>
              <a:t>anergy</a:t>
            </a:r>
            <a:r>
              <a:rPr lang="en-US" dirty="0" smtClean="0"/>
              <a:t>, </a:t>
            </a:r>
            <a:r>
              <a:rPr lang="en-US" dirty="0" err="1" smtClean="0"/>
              <a:t>clonal</a:t>
            </a:r>
            <a:r>
              <a:rPr lang="en-US" dirty="0" smtClean="0"/>
              <a:t> deletion, and ignorance. Additionally, a</a:t>
            </a:r>
            <a:r>
              <a:rPr lang="en-US" baseline="0" dirty="0" smtClean="0"/>
              <a:t> </a:t>
            </a:r>
            <a:r>
              <a:rPr lang="en-US" dirty="0" smtClean="0"/>
              <a:t>more active aspect of immunologic tolerance, mediated</a:t>
            </a:r>
          </a:p>
          <a:p>
            <a:r>
              <a:rPr lang="en-US" dirty="0" smtClean="0"/>
              <a:t>through naturally occurring CD4?CD25? regulatory T</a:t>
            </a:r>
            <a:r>
              <a:rPr lang="en-US" baseline="0" dirty="0" smtClean="0"/>
              <a:t> </a:t>
            </a:r>
            <a:r>
              <a:rPr lang="en-US" dirty="0" smtClean="0"/>
              <a:t>cells (</a:t>
            </a:r>
            <a:r>
              <a:rPr lang="en-US" dirty="0" err="1" smtClean="0"/>
              <a:t>Treg</a:t>
            </a:r>
            <a:r>
              <a:rPr lang="en-US" dirty="0" smtClean="0"/>
              <a:t>), has emerged to play a critical role in sup-</a:t>
            </a:r>
          </a:p>
          <a:p>
            <a:r>
              <a:rPr lang="en-US" dirty="0" smtClean="0"/>
              <a:t>the response of the immune system to self-</a:t>
            </a:r>
            <a:r>
              <a:rPr lang="en-US" baseline="0" dirty="0" smtClean="0"/>
              <a:t> </a:t>
            </a:r>
            <a:r>
              <a:rPr lang="en-US" dirty="0" smtClean="0"/>
              <a:t>antigens [51, 55, 58].</a:t>
            </a:r>
          </a:p>
          <a:p>
            <a:endParaRPr lang="en-US" dirty="0" smtClean="0"/>
          </a:p>
          <a:p>
            <a:r>
              <a:rPr lang="fr-FR" dirty="0" smtClean="0"/>
              <a:t>B. Mécanismes périphériques</a:t>
            </a:r>
          </a:p>
          <a:p>
            <a:r>
              <a:rPr lang="fr-FR" dirty="0" smtClean="0"/>
              <a:t>d'induction de tolérance</a:t>
            </a:r>
          </a:p>
          <a:p>
            <a:r>
              <a:rPr lang="fr-FR" dirty="0" smtClean="0"/>
              <a:t>L'expression thymique d'un auto-antigène</a:t>
            </a:r>
            <a:r>
              <a:rPr lang="fr-FR" baseline="0" dirty="0" smtClean="0"/>
              <a:t> </a:t>
            </a:r>
            <a:r>
              <a:rPr lang="fr-FR" dirty="0" smtClean="0"/>
              <a:t>potentiel avant la naissance est une condition</a:t>
            </a:r>
          </a:p>
          <a:p>
            <a:r>
              <a:rPr lang="fr-FR" dirty="0" smtClean="0"/>
              <a:t>pour le fonctionnement des mécanismes de</a:t>
            </a:r>
            <a:r>
              <a:rPr lang="fr-FR" baseline="0" dirty="0" smtClean="0"/>
              <a:t> </a:t>
            </a:r>
            <a:r>
              <a:rPr lang="fr-FR" dirty="0" smtClean="0"/>
              <a:t>sélection qui ont lieu dans les phases prénatale</a:t>
            </a:r>
            <a:r>
              <a:rPr lang="fr-FR" baseline="0" dirty="0" smtClean="0"/>
              <a:t> </a:t>
            </a:r>
            <a:r>
              <a:rPr lang="fr-FR" dirty="0" smtClean="0"/>
              <a:t>et post-natale immédiates Quand un auto antigène n'est pas exprimé dans le thymus, les cellules T spécifiques </a:t>
            </a:r>
            <a:r>
              <a:rPr lang="fr-FR" dirty="0" err="1" smtClean="0"/>
              <a:t>autoreactives</a:t>
            </a:r>
            <a:r>
              <a:rPr lang="fr-FR" dirty="0" smtClean="0"/>
              <a:t> échappent a la</a:t>
            </a:r>
            <a:r>
              <a:rPr lang="fr-FR" baseline="0" dirty="0" smtClean="0"/>
              <a:t> </a:t>
            </a:r>
            <a:r>
              <a:rPr lang="fr-FR" dirty="0" smtClean="0"/>
              <a:t>sélection négative Leur contrôle dépend donc</a:t>
            </a:r>
            <a:r>
              <a:rPr lang="fr-FR" baseline="0" dirty="0" smtClean="0"/>
              <a:t> </a:t>
            </a:r>
            <a:r>
              <a:rPr lang="fr-FR" dirty="0" smtClean="0"/>
              <a:t>de mécanismes de tolérance périphériques, par</a:t>
            </a:r>
          </a:p>
          <a:p>
            <a:r>
              <a:rPr lang="fr-FR" dirty="0" smtClean="0"/>
              <a:t>exemple de cellules régulatrices (voir p 63A)</a:t>
            </a:r>
            <a:r>
              <a:rPr lang="fr-FR" baseline="0" dirty="0" smtClean="0"/>
              <a:t> </a:t>
            </a:r>
            <a:r>
              <a:rPr lang="fr-FR" dirty="0" smtClean="0"/>
              <a:t>L'échec de ces mécanismes périphériques ouvre</a:t>
            </a:r>
            <a:r>
              <a:rPr lang="fr-FR" baseline="0" dirty="0" smtClean="0"/>
              <a:t> </a:t>
            </a:r>
            <a:r>
              <a:rPr lang="fr-FR" dirty="0" smtClean="0"/>
              <a:t>la porte aux </a:t>
            </a:r>
            <a:r>
              <a:rPr lang="fr-FR" dirty="0" err="1" smtClean="0"/>
              <a:t>reactions</a:t>
            </a:r>
            <a:r>
              <a:rPr lang="fr-FR" dirty="0" smtClean="0"/>
              <a:t> auto-immunes</a:t>
            </a:r>
          </a:p>
          <a:p>
            <a:r>
              <a:rPr lang="fr-FR" dirty="0" smtClean="0"/>
              <a:t>Outre les mécanismes actifs de suppression,</a:t>
            </a:r>
            <a:r>
              <a:rPr lang="fr-FR" baseline="0" dirty="0" smtClean="0"/>
              <a:t> </a:t>
            </a:r>
            <a:r>
              <a:rPr lang="fr-FR" dirty="0" smtClean="0"/>
              <a:t>l'« ignorance» des cellules T </a:t>
            </a:r>
            <a:r>
              <a:rPr lang="fr-FR" dirty="0" err="1" smtClean="0"/>
              <a:t>autoreactives</a:t>
            </a:r>
            <a:r>
              <a:rPr lang="fr-FR" dirty="0" smtClean="0"/>
              <a:t> vis-</a:t>
            </a:r>
            <a:r>
              <a:rPr lang="fr-FR" baseline="0" dirty="0" smtClean="0"/>
              <a:t> </a:t>
            </a:r>
            <a:r>
              <a:rPr lang="fr-FR" dirty="0" smtClean="0"/>
              <a:t>à-vis de leurs antigènes peut aussi empêcher des</a:t>
            </a:r>
            <a:r>
              <a:rPr lang="fr-FR" baseline="0" dirty="0" smtClean="0"/>
              <a:t> </a:t>
            </a:r>
            <a:r>
              <a:rPr lang="fr-FR" dirty="0" smtClean="0"/>
              <a:t>réactions auto-immunes Une ignorance est</a:t>
            </a:r>
            <a:r>
              <a:rPr lang="fr-FR" baseline="0" dirty="0" smtClean="0"/>
              <a:t> </a:t>
            </a:r>
            <a:r>
              <a:rPr lang="fr-FR" dirty="0" smtClean="0"/>
              <a:t>observée quand l'antigène est «cache» (</a:t>
            </a:r>
            <a:r>
              <a:rPr lang="fr-FR" dirty="0" err="1" smtClean="0"/>
              <a:t>extra-vasculaire</a:t>
            </a:r>
            <a:r>
              <a:rPr lang="fr-FR" dirty="0" smtClean="0"/>
              <a:t> ou intracellulaire) ou quand il est</a:t>
            </a:r>
            <a:r>
              <a:rPr lang="fr-FR" baseline="0" dirty="0" smtClean="0"/>
              <a:t> </a:t>
            </a:r>
            <a:r>
              <a:rPr lang="fr-FR" dirty="0" smtClean="0"/>
              <a:t>présente par des cellules présentatrices non professionnelles (modèle de l'ignorance, </a:t>
            </a:r>
            <a:r>
              <a:rPr lang="fr-FR" dirty="0" err="1" smtClean="0"/>
              <a:t>voirp</a:t>
            </a:r>
            <a:r>
              <a:rPr lang="fr-FR" dirty="0" smtClean="0"/>
              <a:t> 61A) En effet, les cellules de la plupart des</a:t>
            </a:r>
            <a:r>
              <a:rPr lang="fr-FR" baseline="0" dirty="0" smtClean="0"/>
              <a:t> </a:t>
            </a:r>
            <a:r>
              <a:rPr lang="fr-FR" dirty="0" smtClean="0"/>
              <a:t>organes n'</a:t>
            </a:r>
            <a:r>
              <a:rPr lang="fr-FR" dirty="0" err="1" smtClean="0"/>
              <a:t>expnment</a:t>
            </a:r>
            <a:r>
              <a:rPr lang="fr-FR" dirty="0" smtClean="0"/>
              <a:t> pas de molécules de </a:t>
            </a:r>
            <a:r>
              <a:rPr lang="fr-FR" dirty="0" err="1" smtClean="0"/>
              <a:t>costimulation</a:t>
            </a:r>
            <a:r>
              <a:rPr lang="fr-FR" dirty="0" smtClean="0"/>
              <a:t> des cellules T, de sorte que leur reconnaissance par un TCR n'induit pas de réponse</a:t>
            </a:r>
            <a:r>
              <a:rPr lang="fr-FR" baseline="0" dirty="0" smtClean="0"/>
              <a:t> </a:t>
            </a:r>
            <a:r>
              <a:rPr lang="fr-FR" dirty="0" smtClean="0"/>
              <a:t>immunitaire</a:t>
            </a:r>
          </a:p>
          <a:p>
            <a:r>
              <a:rPr lang="fr-FR" dirty="0" smtClean="0"/>
              <a:t>Enfin, la reconnaissance des antigènes du soi</a:t>
            </a:r>
            <a:r>
              <a:rPr lang="fr-FR" baseline="0" dirty="0" smtClean="0"/>
              <a:t> </a:t>
            </a:r>
            <a:r>
              <a:rPr lang="fr-FR" dirty="0" smtClean="0"/>
              <a:t>par les cellules T peut aussi avoir pour résultat</a:t>
            </a:r>
            <a:r>
              <a:rPr lang="fr-FR" baseline="0" dirty="0" smtClean="0"/>
              <a:t> </a:t>
            </a:r>
            <a:r>
              <a:rPr lang="fr-FR" dirty="0" smtClean="0"/>
              <a:t>l'épuisement des cellules T ou une réduction</a:t>
            </a:r>
            <a:r>
              <a:rPr lang="fr-FR" baseline="0" dirty="0" smtClean="0"/>
              <a:t> </a:t>
            </a:r>
            <a:r>
              <a:rPr lang="fr-FR" dirty="0" smtClean="0"/>
              <a:t>de l'expression du TCR accompagnée d'une</a:t>
            </a:r>
            <a:r>
              <a:rPr lang="fr-FR" baseline="0" dirty="0" smtClean="0"/>
              <a:t> </a:t>
            </a:r>
            <a:r>
              <a:rPr lang="fr-FR" dirty="0" smtClean="0"/>
              <a:t>anergie</a:t>
            </a:r>
          </a:p>
          <a:p>
            <a:endParaRPr lang="fr-FR" dirty="0" smtClean="0"/>
          </a:p>
          <a:p>
            <a:r>
              <a:rPr lang="fr-FR" dirty="0" smtClean="0"/>
              <a:t>•  La tolérance périphérique </a:t>
            </a:r>
          </a:p>
          <a:p>
            <a:r>
              <a:rPr lang="fr-FR" dirty="0" smtClean="0"/>
              <a:t>L’éducation se poursuit toute la vie pendant la maturation des lymphocytes pour éviter que des lymphocytes trop </a:t>
            </a:r>
          </a:p>
          <a:p>
            <a:r>
              <a:rPr lang="fr-FR" dirty="0" smtClean="0"/>
              <a:t>auto-agressifs prolifèrent. Ce filtre de la tolérance périphérique s’effectue dans les organes lymphoïdes </a:t>
            </a:r>
          </a:p>
          <a:p>
            <a:r>
              <a:rPr lang="fr-FR" dirty="0" smtClean="0"/>
              <a:t>secondaires (rate, ganglions) par la délétion clonale (</a:t>
            </a:r>
            <a:r>
              <a:rPr lang="fr-FR" dirty="0" err="1" smtClean="0"/>
              <a:t>apoptose</a:t>
            </a:r>
            <a:r>
              <a:rPr lang="fr-FR" dirty="0" smtClean="0"/>
              <a:t>), mais aussi par des phénomènes d’inactivation </a:t>
            </a:r>
          </a:p>
          <a:p>
            <a:r>
              <a:rPr lang="fr-FR" dirty="0" smtClean="0"/>
              <a:t>(anergie clonale). Cette anergie se traduit notamment par l’absence de signaux de </a:t>
            </a:r>
            <a:r>
              <a:rPr lang="fr-FR" dirty="0" err="1" smtClean="0"/>
              <a:t>costimulation</a:t>
            </a:r>
            <a:r>
              <a:rPr lang="fr-FR" dirty="0" smtClean="0"/>
              <a:t> aboutissant à </a:t>
            </a:r>
          </a:p>
          <a:p>
            <a:r>
              <a:rPr lang="fr-FR" dirty="0" smtClean="0"/>
              <a:t>des activations incomplètes et donc à l’absence d’activation des lymphocytes auto-réactifs. Ces signaux de </a:t>
            </a:r>
          </a:p>
          <a:p>
            <a:r>
              <a:rPr lang="fr-FR" dirty="0" err="1" smtClean="0"/>
              <a:t>costimulation</a:t>
            </a:r>
            <a:r>
              <a:rPr lang="fr-FR" dirty="0" smtClean="0"/>
              <a:t> sont indispensables pour la stimulation des lymphocytes T et des lymphocytes B. Une </a:t>
            </a:r>
          </a:p>
          <a:p>
            <a:r>
              <a:rPr lang="fr-FR" dirty="0" err="1" smtClean="0"/>
              <a:t>hyperexpression</a:t>
            </a:r>
            <a:r>
              <a:rPr lang="fr-FR" dirty="0" smtClean="0"/>
              <a:t> de ces signaux d’activation concernant les lymphocytes auto-réactifs pourrait jouer un rôle </a:t>
            </a:r>
          </a:p>
          <a:p>
            <a:r>
              <a:rPr lang="fr-FR" dirty="0" smtClean="0"/>
              <a:t>important dans de nombreuses maladies auto-immunes et pourrait représenter une cible thérapeutique </a:t>
            </a:r>
          </a:p>
          <a:p>
            <a:r>
              <a:rPr lang="fr-FR" dirty="0" smtClean="0"/>
              <a:t>intéressante. Enfin, les lymphocytes T régulateurs jouent un </a:t>
            </a:r>
            <a:r>
              <a:rPr lang="fr-FR" dirty="0" err="1" smtClean="0"/>
              <a:t>röle</a:t>
            </a:r>
            <a:r>
              <a:rPr lang="fr-FR" dirty="0" smtClean="0"/>
              <a:t> important dans cette tolérance périphérique </a:t>
            </a:r>
          </a:p>
          <a:p>
            <a:r>
              <a:rPr lang="fr-FR" dirty="0" smtClean="0"/>
              <a:t>•  Les mécanismes d’</a:t>
            </a:r>
            <a:r>
              <a:rPr lang="fr-FR" dirty="0" err="1" smtClean="0"/>
              <a:t>immunorégulation</a:t>
            </a:r>
            <a:r>
              <a:rPr lang="fr-FR" dirty="0" smtClean="0"/>
              <a:t> complémentaires </a:t>
            </a:r>
          </a:p>
          <a:p>
            <a:r>
              <a:rPr lang="fr-FR" dirty="0" smtClean="0"/>
              <a:t>Des mécanismes de protection peuvent aussi réguler l’action des lymphocytes activés. La production de </a:t>
            </a:r>
          </a:p>
          <a:p>
            <a:r>
              <a:rPr lang="fr-FR" dirty="0" smtClean="0"/>
              <a:t>cytokines anti-inflammatoires, d’</a:t>
            </a:r>
            <a:r>
              <a:rPr lang="fr-FR" dirty="0" err="1" smtClean="0"/>
              <a:t>anticytokines</a:t>
            </a:r>
            <a:r>
              <a:rPr lang="fr-FR" dirty="0" smtClean="0"/>
              <a:t>  et le développement de réseaux, comme le réseau idiotypique </a:t>
            </a:r>
          </a:p>
          <a:p>
            <a:r>
              <a:rPr lang="fr-FR" dirty="0" smtClean="0"/>
              <a:t>(système d’anticorps naturels anti-anticorps) assurent « l’homéostasie » du système immunitaire. </a:t>
            </a:r>
          </a:p>
          <a:p>
            <a:endParaRPr lang="fr-FR" dirty="0" smtClean="0"/>
          </a:p>
          <a:p>
            <a:r>
              <a:rPr lang="fr-FR" dirty="0" smtClean="0"/>
              <a:t>Auto-immunité</a:t>
            </a:r>
          </a:p>
          <a:p>
            <a:r>
              <a:rPr lang="fr-FR" dirty="0" smtClean="0"/>
              <a:t>– Réaction du SI contre les tissus de l’organisme</a:t>
            </a:r>
          </a:p>
          <a:p>
            <a:endParaRPr lang="fr-FR"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118235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Connectivite</a:t>
            </a:r>
            <a:r>
              <a:rPr lang="fr-FR" baseline="0" dirty="0" smtClean="0"/>
              <a:t> rare ,plus rare que la DPM</a:t>
            </a:r>
          </a:p>
          <a:p>
            <a:r>
              <a:rPr lang="fr-FR" baseline="0" dirty="0" smtClean="0"/>
              <a:t>Incidence annuelle:5 à10/1000000habitants</a:t>
            </a:r>
          </a:p>
          <a:p>
            <a:r>
              <a:rPr lang="fr-FR" baseline="0" dirty="0" smtClean="0"/>
              <a:t>Prévalence: 6 à 7 cas/100000</a:t>
            </a:r>
          </a:p>
          <a:p>
            <a:r>
              <a:rPr lang="fr-FR" baseline="0" dirty="0" smtClean="0"/>
              <a:t>Touche préférentiellement les femmes : 2F /1H</a:t>
            </a:r>
          </a:p>
          <a:p>
            <a:r>
              <a:rPr lang="fr-FR" baseline="0" dirty="0" smtClean="0"/>
              <a:t> La PM affecte les adultes de tous âges, mais pas les enfants.</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762375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55000" lnSpcReduction="20000"/>
          </a:bodyPr>
          <a:lstStyle/>
          <a:p>
            <a:r>
              <a:rPr lang="fr-FR" sz="1200" b="1" i="1" dirty="0" smtClean="0">
                <a:solidFill>
                  <a:schemeClr val="bg1"/>
                </a:solidFill>
                <a:latin typeface="+mn-lt"/>
              </a:rPr>
              <a:t>Le début de la maladie est souvent moins rapide qu’au cours de la DM. </a:t>
            </a:r>
            <a:endParaRPr lang="fr-FR" dirty="0" smtClean="0"/>
          </a:p>
          <a:p>
            <a:r>
              <a:rPr lang="fr-FR" dirty="0" smtClean="0"/>
              <a:t>2.2. </a:t>
            </a:r>
            <a:r>
              <a:rPr lang="fr-FR" dirty="0" err="1" smtClean="0"/>
              <a:t>Polymyosite</a:t>
            </a:r>
            <a:r>
              <a:rPr lang="fr-FR" dirty="0" smtClean="0"/>
              <a:t> (PM)</a:t>
            </a:r>
          </a:p>
          <a:p>
            <a:r>
              <a:rPr lang="fr-FR" dirty="0" smtClean="0"/>
              <a:t>Nous décrivons ici la forme pure de la maladie au sens de</a:t>
            </a:r>
          </a:p>
          <a:p>
            <a:r>
              <a:rPr lang="fr-FR" dirty="0" err="1" smtClean="0"/>
              <a:t>Troyanov</a:t>
            </a:r>
            <a:r>
              <a:rPr lang="fr-FR" dirty="0" smtClean="0"/>
              <a:t> et al. [2]. Les formes associées à des manifestations</a:t>
            </a:r>
          </a:p>
          <a:p>
            <a:r>
              <a:rPr lang="fr-FR" dirty="0" err="1" smtClean="0"/>
              <a:t>extramusculaires</a:t>
            </a:r>
            <a:r>
              <a:rPr lang="fr-FR" dirty="0" smtClean="0"/>
              <a:t>, des </a:t>
            </a:r>
            <a:r>
              <a:rPr lang="fr-FR" dirty="0" err="1" smtClean="0"/>
              <a:t>autoanticorps</a:t>
            </a:r>
            <a:r>
              <a:rPr lang="fr-FR" dirty="0" smtClean="0"/>
              <a:t> ou des cancers seront </a:t>
            </a:r>
            <a:r>
              <a:rPr lang="fr-FR" dirty="0" err="1" smtClean="0"/>
              <a:t>trai</a:t>
            </a:r>
            <a:r>
              <a:rPr lang="fr-FR" dirty="0" smtClean="0"/>
              <a:t>-</a:t>
            </a:r>
          </a:p>
          <a:p>
            <a:r>
              <a:rPr lang="fr-FR" dirty="0" err="1" smtClean="0"/>
              <a:t>tées</a:t>
            </a:r>
            <a:r>
              <a:rPr lang="fr-FR" dirty="0" smtClean="0"/>
              <a:t> plus loin.</a:t>
            </a:r>
          </a:p>
          <a:p>
            <a:r>
              <a:rPr lang="fr-FR" dirty="0" smtClean="0"/>
              <a:t>La PM affecte les adultes de tous âges, mais pas les enfants.</a:t>
            </a:r>
          </a:p>
          <a:p>
            <a:r>
              <a:rPr lang="fr-FR" dirty="0" smtClean="0"/>
              <a:t>La PM est plus rare que la DM, à un tel point que certains ont</a:t>
            </a:r>
          </a:p>
          <a:p>
            <a:r>
              <a:rPr lang="fr-FR" dirty="0" smtClean="0"/>
              <a:t>mis en cause l’existence même de cette entité [6]. Dans la</a:t>
            </a:r>
          </a:p>
          <a:p>
            <a:r>
              <a:rPr lang="fr-FR" dirty="0" smtClean="0"/>
              <a:t>cohorte de 165 patients atteints de myosites décrite par Van</a:t>
            </a:r>
          </a:p>
          <a:p>
            <a:r>
              <a:rPr lang="fr-FR" dirty="0" smtClean="0"/>
              <a:t>der Meulen et al. [6], 9 % des patients ont été classés initiale-</a:t>
            </a:r>
          </a:p>
          <a:p>
            <a:r>
              <a:rPr lang="fr-FR" dirty="0" smtClean="0"/>
              <a:t>ment comme ayant une PM selon les critères classiques de</a:t>
            </a:r>
          </a:p>
          <a:p>
            <a:r>
              <a:rPr lang="fr-FR" dirty="0" smtClean="0"/>
              <a:t>Bohan et Peter [3]. Au cours du suivi, la moitié de ces patients</a:t>
            </a:r>
          </a:p>
          <a:p>
            <a:r>
              <a:rPr lang="fr-FR" dirty="0" smtClean="0"/>
              <a:t>a finalement été reclassée comme ayant une myosite à </a:t>
            </a:r>
            <a:r>
              <a:rPr lang="fr-FR" dirty="0" err="1" smtClean="0"/>
              <a:t>inclu</a:t>
            </a:r>
            <a:r>
              <a:rPr lang="fr-FR" dirty="0" smtClean="0"/>
              <a:t>-</a:t>
            </a:r>
          </a:p>
          <a:p>
            <a:r>
              <a:rPr lang="fr-FR" dirty="0" err="1" smtClean="0"/>
              <a:t>sions</a:t>
            </a:r>
            <a:r>
              <a:rPr lang="fr-FR" dirty="0" smtClean="0"/>
              <a:t> et tous les autres ont présenté des atypies qui ne permet-</a:t>
            </a:r>
          </a:p>
          <a:p>
            <a:r>
              <a:rPr lang="fr-FR" dirty="0" err="1" smtClean="0"/>
              <a:t>taient</a:t>
            </a:r>
            <a:r>
              <a:rPr lang="fr-FR" dirty="0" smtClean="0"/>
              <a:t> plus de garder le diagnostic de PM. Nous observons</a:t>
            </a:r>
          </a:p>
          <a:p>
            <a:r>
              <a:rPr lang="fr-FR" dirty="0" smtClean="0"/>
              <a:t>cependant dans notre cohorte [28,29] la persistance de 20 %</a:t>
            </a:r>
          </a:p>
          <a:p>
            <a:r>
              <a:rPr lang="fr-FR" dirty="0" smtClean="0"/>
              <a:t>de PM. Ce chiffre est en accord avec celui de la cohorte de</a:t>
            </a:r>
          </a:p>
          <a:p>
            <a:r>
              <a:rPr lang="fr-FR" dirty="0" err="1" smtClean="0"/>
              <a:t>Troyanov</a:t>
            </a:r>
            <a:r>
              <a:rPr lang="fr-FR" dirty="0" smtClean="0"/>
              <a:t> et al. [2] qui sert de base à la nouvelle classification</a:t>
            </a:r>
          </a:p>
          <a:p>
            <a:r>
              <a:rPr lang="fr-FR" dirty="0" err="1" smtClean="0"/>
              <a:t>clinicosérologique</a:t>
            </a:r>
            <a:r>
              <a:rPr lang="fr-FR" dirty="0" smtClean="0"/>
              <a:t>, où les PM représentent 10 % des myosites.</a:t>
            </a:r>
          </a:p>
          <a:p>
            <a:r>
              <a:rPr lang="fr-FR" dirty="0" smtClean="0"/>
              <a:t>Certains facteurs génétiques doivent avoir un rôle comme le</a:t>
            </a:r>
          </a:p>
          <a:p>
            <a:r>
              <a:rPr lang="fr-FR" dirty="0" smtClean="0"/>
              <a:t>suggère l’association de la PM (ou de myosites à inclusions)</a:t>
            </a:r>
          </a:p>
          <a:p>
            <a:r>
              <a:rPr lang="fr-FR" dirty="0" smtClean="0"/>
              <a:t>avec certains gènes comme HLA DRB1*0301 [30] ou les</a:t>
            </a:r>
          </a:p>
          <a:p>
            <a:r>
              <a:rPr lang="fr-FR" dirty="0" err="1" smtClean="0"/>
              <a:t>haplotypes</a:t>
            </a:r>
            <a:r>
              <a:rPr lang="fr-FR" dirty="0" smtClean="0"/>
              <a:t> HLA-DRB1*03, DQA1*05 et DQB1*02 [11].</a:t>
            </a:r>
          </a:p>
          <a:p>
            <a:r>
              <a:rPr lang="fr-FR" dirty="0" smtClean="0"/>
              <a:t>Le début de la maladie est souvent moins rapide qu’au cours</a:t>
            </a:r>
          </a:p>
          <a:p>
            <a:r>
              <a:rPr lang="fr-FR" dirty="0" smtClean="0"/>
              <a:t>de la DM. La maladie s’installe progressivement en quelques</a:t>
            </a:r>
          </a:p>
          <a:p>
            <a:r>
              <a:rPr lang="fr-FR" dirty="0" smtClean="0"/>
              <a:t>semaines ou mois. Une fois installé, le déficit moteur est en</a:t>
            </a:r>
          </a:p>
          <a:p>
            <a:r>
              <a:rPr lang="fr-FR" dirty="0" smtClean="0"/>
              <a:t>tout point comparable à celui observé au cours de la DM. Il</a:t>
            </a:r>
          </a:p>
          <a:p>
            <a:r>
              <a:rPr lang="fr-FR" dirty="0" smtClean="0"/>
              <a:t>touche la musculature striée de façon bilatérale et symétrique,</a:t>
            </a:r>
          </a:p>
          <a:p>
            <a:r>
              <a:rPr lang="fr-FR" dirty="0" smtClean="0"/>
              <a:t>prédomine sur les muscles proximaux, notamment, les </a:t>
            </a:r>
            <a:r>
              <a:rPr lang="fr-FR" dirty="0" err="1" smtClean="0"/>
              <a:t>ceintu</a:t>
            </a:r>
            <a:r>
              <a:rPr lang="fr-FR" dirty="0" smtClean="0"/>
              <a:t>-</a:t>
            </a:r>
          </a:p>
          <a:p>
            <a:r>
              <a:rPr lang="fr-FR" dirty="0" err="1" smtClean="0"/>
              <a:t>res</a:t>
            </a:r>
            <a:r>
              <a:rPr lang="fr-FR" dirty="0" smtClean="0"/>
              <a:t> scapulaires, pelviennes et les muscles axiaux. L’absence de</a:t>
            </a:r>
          </a:p>
          <a:p>
            <a:r>
              <a:rPr lang="fr-FR" dirty="0" smtClean="0"/>
              <a:t>manifestations cutanées est une caractéristique importante. Ce</a:t>
            </a:r>
          </a:p>
          <a:p>
            <a:r>
              <a:rPr lang="fr-FR" dirty="0" smtClean="0"/>
              <a:t>fut dans la première classification des myosites [3] et pendant</a:t>
            </a:r>
          </a:p>
          <a:p>
            <a:r>
              <a:rPr lang="fr-FR" dirty="0" smtClean="0"/>
              <a:t>longtemps, le seul élément distinctif entre PM et DM. Comme</a:t>
            </a:r>
          </a:p>
          <a:p>
            <a:r>
              <a:rPr lang="fr-FR" dirty="0" smtClean="0"/>
              <a:t>pour la DM, le diagnostic clinique de PM est affirmé par la</a:t>
            </a:r>
          </a:p>
          <a:p>
            <a:r>
              <a:rPr lang="fr-FR" dirty="0" smtClean="0"/>
              <a:t>biopsie musculaire.</a:t>
            </a:r>
          </a:p>
          <a:p>
            <a:endParaRPr lang="fr-FR" dirty="0" smtClean="0"/>
          </a:p>
          <a:p>
            <a:pPr>
              <a:lnSpc>
                <a:spcPct val="150000"/>
              </a:lnSpc>
              <a:buFontTx/>
              <a:buNone/>
            </a:pPr>
            <a:r>
              <a:rPr lang="fr-FR" sz="1200" i="1" dirty="0" smtClean="0">
                <a:solidFill>
                  <a:srgbClr val="FFC000"/>
                </a:solidFill>
                <a:latin typeface="+mn-lt"/>
              </a:rPr>
              <a:t>anti synthétases </a:t>
            </a:r>
            <a:r>
              <a:rPr lang="fr-FR" sz="1200" i="1" dirty="0" smtClean="0">
                <a:solidFill>
                  <a:schemeClr val="bg1"/>
                </a:solidFill>
                <a:latin typeface="+mn-lt"/>
              </a:rPr>
              <a:t>présent dans 10-40% des PM</a:t>
            </a:r>
          </a:p>
          <a:p>
            <a:pPr>
              <a:lnSpc>
                <a:spcPct val="150000"/>
              </a:lnSpc>
              <a:buFontTx/>
              <a:buNone/>
            </a:pPr>
            <a:r>
              <a:rPr lang="fr-BE" sz="1200" i="1" dirty="0" smtClean="0">
                <a:solidFill>
                  <a:schemeClr val="bg1"/>
                </a:solidFill>
                <a:latin typeface="+mn-lt"/>
              </a:rPr>
              <a:t>L’atteinte </a:t>
            </a:r>
            <a:r>
              <a:rPr lang="fr-BE" sz="1200" i="1" dirty="0" err="1" smtClean="0">
                <a:solidFill>
                  <a:schemeClr val="bg1"/>
                </a:solidFill>
                <a:latin typeface="+mn-lt"/>
              </a:rPr>
              <a:t>articulaire:il</a:t>
            </a:r>
            <a:r>
              <a:rPr lang="fr-BE" sz="1200" i="1" dirty="0" smtClean="0">
                <a:solidFill>
                  <a:schemeClr val="bg1"/>
                </a:solidFill>
                <a:latin typeface="+mn-lt"/>
              </a:rPr>
              <a:t> s’agit essentiellement d’arthralgies inflammatoires.</a:t>
            </a:r>
          </a:p>
          <a:p>
            <a:pPr>
              <a:lnSpc>
                <a:spcPct val="150000"/>
              </a:lnSpc>
              <a:buFontTx/>
              <a:buNone/>
            </a:pPr>
            <a:r>
              <a:rPr lang="fr-BE" sz="1200" i="1" dirty="0" smtClean="0">
                <a:solidFill>
                  <a:schemeClr val="bg1"/>
                </a:solidFill>
                <a:latin typeface="+mn-lt"/>
              </a:rPr>
              <a:t>-Les atteintes </a:t>
            </a:r>
            <a:r>
              <a:rPr lang="fr-BE" sz="1200" i="1" dirty="0" err="1" smtClean="0">
                <a:solidFill>
                  <a:schemeClr val="bg1"/>
                </a:solidFill>
                <a:latin typeface="+mn-lt"/>
              </a:rPr>
              <a:t>viscérales:pouvant</a:t>
            </a:r>
            <a:r>
              <a:rPr lang="fr-BE" sz="1200" i="1" dirty="0" smtClean="0">
                <a:solidFill>
                  <a:schemeClr val="bg1"/>
                </a:solidFill>
                <a:latin typeface="+mn-lt"/>
              </a:rPr>
              <a:t> être graves à type de fibrose </a:t>
            </a:r>
            <a:r>
              <a:rPr lang="fr-BE" sz="1200" i="1" dirty="0" err="1" smtClean="0">
                <a:solidFill>
                  <a:schemeClr val="bg1"/>
                </a:solidFill>
                <a:latin typeface="+mn-lt"/>
              </a:rPr>
              <a:t>intersticielle</a:t>
            </a:r>
            <a:r>
              <a:rPr lang="fr-BE" sz="1200" i="1" dirty="0" smtClean="0">
                <a:solidFill>
                  <a:schemeClr val="bg1"/>
                </a:solidFill>
                <a:latin typeface="+mn-lt"/>
              </a:rPr>
              <a:t> </a:t>
            </a:r>
          </a:p>
          <a:p>
            <a:pPr>
              <a:lnSpc>
                <a:spcPct val="150000"/>
              </a:lnSpc>
              <a:buFontTx/>
              <a:buNone/>
            </a:pPr>
            <a:r>
              <a:rPr lang="fr-BE" sz="1200" i="1" dirty="0" smtClean="0">
                <a:solidFill>
                  <a:schemeClr val="bg1"/>
                </a:solidFill>
                <a:latin typeface="+mn-lt"/>
              </a:rPr>
              <a:t>pulmonaire ou de myocardite.</a:t>
            </a:r>
          </a:p>
          <a:p>
            <a:pPr>
              <a:lnSpc>
                <a:spcPct val="150000"/>
              </a:lnSpc>
              <a:buFontTx/>
              <a:buNone/>
            </a:pPr>
            <a:r>
              <a:rPr lang="fr-BE" sz="1200" i="1" dirty="0" smtClean="0">
                <a:solidFill>
                  <a:schemeClr val="bg1"/>
                </a:solidFill>
                <a:latin typeface="+mn-lt"/>
              </a:rPr>
              <a:t>Syndrome de RYNAUD</a:t>
            </a:r>
            <a:endParaRPr lang="fr-FR" sz="1200" i="1" dirty="0" smtClean="0">
              <a:solidFill>
                <a:schemeClr val="bg1"/>
              </a:solidFill>
              <a:latin typeface="+mn-lt"/>
            </a:endParaRPr>
          </a:p>
          <a:p>
            <a:endParaRPr lang="fr-FR"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298647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47500" lnSpcReduction="20000"/>
          </a:bodyPr>
          <a:lstStyle/>
          <a:p>
            <a:r>
              <a:rPr lang="fr-FR" dirty="0" smtClean="0"/>
              <a:t>II- 1 Epidémiologie : </a:t>
            </a:r>
          </a:p>
          <a:p>
            <a:r>
              <a:rPr lang="fr-FR" dirty="0" smtClean="0"/>
              <a:t>Les DM sont rares, avec une incidence annuelle un peu plus grande que celle des PM (6), estimée entre 5 et </a:t>
            </a:r>
          </a:p>
          <a:p>
            <a:r>
              <a:rPr lang="fr-FR" dirty="0" smtClean="0"/>
              <a:t>10 cas par million d'habitants, et une prévalence de 6 à 7 cas pour 100 000 personnes. Les DM touchent </a:t>
            </a:r>
          </a:p>
          <a:p>
            <a:r>
              <a:rPr lang="fr-FR" dirty="0" smtClean="0"/>
              <a:t>également plus souvent la femme avec un </a:t>
            </a:r>
            <a:r>
              <a:rPr lang="fr-FR" dirty="0" err="1" smtClean="0"/>
              <a:t>sex</a:t>
            </a:r>
            <a:r>
              <a:rPr lang="fr-FR" dirty="0" smtClean="0"/>
              <a:t> ratio de 2 pour 1. Elles peuvent survenir à n'importe quel âge avec </a:t>
            </a:r>
          </a:p>
          <a:p>
            <a:r>
              <a:rPr lang="fr-FR" dirty="0" smtClean="0"/>
              <a:t>deux discrets pics de fréquence: l'enfant entre 5 et 14 ans, et l'adulte dans la 5e ou 6e décennie (1, 2, 5, 59). </a:t>
            </a:r>
          </a:p>
          <a:p>
            <a:endParaRPr lang="fr-FR" dirty="0" smtClean="0"/>
          </a:p>
          <a:p>
            <a:endParaRPr lang="fr-FR" dirty="0" smtClean="0"/>
          </a:p>
          <a:p>
            <a:endParaRPr lang="fr-FR" dirty="0" smtClean="0"/>
          </a:p>
          <a:p>
            <a:endParaRPr lang="fr-FR" dirty="0" smtClean="0"/>
          </a:p>
          <a:p>
            <a:r>
              <a:rPr lang="fr-FR" dirty="0" smtClean="0"/>
              <a:t>2.1. Dermatomyosite (DM)</a:t>
            </a:r>
          </a:p>
          <a:p>
            <a:r>
              <a:rPr lang="fr-FR" dirty="0" smtClean="0"/>
              <a:t>Nous décrivons ici la forme pure de la maladie au sens de</a:t>
            </a:r>
          </a:p>
          <a:p>
            <a:r>
              <a:rPr lang="fr-FR" dirty="0" err="1" smtClean="0"/>
              <a:t>Troyanov</a:t>
            </a:r>
            <a:r>
              <a:rPr lang="fr-FR" dirty="0" smtClean="0"/>
              <a:t> et al. [2]. Les formes associées à des manifestations</a:t>
            </a:r>
          </a:p>
          <a:p>
            <a:r>
              <a:rPr lang="fr-FR" dirty="0" err="1" smtClean="0"/>
              <a:t>extracutanées</a:t>
            </a:r>
            <a:r>
              <a:rPr lang="fr-FR" dirty="0" smtClean="0"/>
              <a:t> ou musculaires (comme par exemple articulaires,</a:t>
            </a:r>
          </a:p>
          <a:p>
            <a:r>
              <a:rPr lang="fr-FR" dirty="0" smtClean="0"/>
              <a:t>pulmonaires </a:t>
            </a:r>
            <a:r>
              <a:rPr lang="fr-FR" dirty="0" err="1" smtClean="0"/>
              <a:t>etc</a:t>
            </a:r>
            <a:r>
              <a:rPr lang="fr-FR" dirty="0" smtClean="0"/>
              <a:t>…), à des </a:t>
            </a:r>
            <a:r>
              <a:rPr lang="fr-FR" dirty="0" err="1" smtClean="0"/>
              <a:t>autoanticorps</a:t>
            </a:r>
            <a:r>
              <a:rPr lang="fr-FR" dirty="0" smtClean="0"/>
              <a:t> (exceptés les anti-Mi-</a:t>
            </a:r>
          </a:p>
          <a:p>
            <a:r>
              <a:rPr lang="fr-FR" dirty="0" smtClean="0"/>
              <a:t>2) ou des cancers seront traitées plus loin.</a:t>
            </a:r>
          </a:p>
          <a:p>
            <a:r>
              <a:rPr lang="fr-FR" dirty="0" smtClean="0"/>
              <a:t>La dermatomyosite (DM) qui peut survenir à n’importe quel</a:t>
            </a:r>
          </a:p>
          <a:p>
            <a:r>
              <a:rPr lang="fr-FR" dirty="0" smtClean="0"/>
              <a:t>âge, y compris chez l’enfant (DM juvénile), associe typique-</a:t>
            </a:r>
          </a:p>
          <a:p>
            <a:r>
              <a:rPr lang="fr-FR" dirty="0" smtClean="0"/>
              <a:t>ment un déficit bilatéral et symétrique des muscles proximaux,</a:t>
            </a:r>
          </a:p>
          <a:p>
            <a:r>
              <a:rPr lang="fr-FR" dirty="0" smtClean="0"/>
              <a:t>et des lésions cutanées qui pour certaines sont quasi</a:t>
            </a:r>
          </a:p>
          <a:p>
            <a:r>
              <a:rPr lang="fr-FR" dirty="0" smtClean="0"/>
              <a:t>pathognomoniques : érythème </a:t>
            </a:r>
            <a:r>
              <a:rPr lang="fr-FR" dirty="0" err="1" smtClean="0"/>
              <a:t>lilacé</a:t>
            </a:r>
            <a:r>
              <a:rPr lang="fr-FR" dirty="0" smtClean="0"/>
              <a:t> des paupières supérieures</a:t>
            </a:r>
          </a:p>
          <a:p>
            <a:r>
              <a:rPr lang="fr-FR" dirty="0" smtClean="0"/>
              <a:t>et érythème douloureux de la sertissure des ongles ; à un </a:t>
            </a:r>
            <a:r>
              <a:rPr lang="fr-FR" dirty="0" err="1" smtClean="0"/>
              <a:t>moin</a:t>
            </a:r>
            <a:r>
              <a:rPr lang="fr-FR" dirty="0" smtClean="0"/>
              <a:t>-</a:t>
            </a:r>
          </a:p>
          <a:p>
            <a:r>
              <a:rPr lang="fr-FR" dirty="0" err="1" smtClean="0"/>
              <a:t>dre</a:t>
            </a:r>
            <a:r>
              <a:rPr lang="fr-FR" dirty="0" smtClean="0"/>
              <a:t> degré : érythème en bande du dos des mains et des doigts</a:t>
            </a:r>
          </a:p>
          <a:p>
            <a:r>
              <a:rPr lang="fr-FR" dirty="0" smtClean="0"/>
              <a:t>qui prédominent sur les articulations </a:t>
            </a:r>
            <a:r>
              <a:rPr lang="fr-FR" dirty="0" err="1" smtClean="0"/>
              <a:t>métacarpophalangiennes</a:t>
            </a:r>
            <a:endParaRPr lang="fr-FR" dirty="0" smtClean="0"/>
          </a:p>
          <a:p>
            <a:r>
              <a:rPr lang="fr-FR" dirty="0" smtClean="0"/>
              <a:t>et </a:t>
            </a:r>
            <a:r>
              <a:rPr lang="fr-FR" dirty="0" err="1" smtClean="0"/>
              <a:t>interphalangiennes</a:t>
            </a:r>
            <a:r>
              <a:rPr lang="fr-FR" dirty="0" smtClean="0"/>
              <a:t> en respectant les phalanges. Cet érythème</a:t>
            </a:r>
          </a:p>
          <a:p>
            <a:r>
              <a:rPr lang="fr-FR" dirty="0" smtClean="0"/>
              <a:t>peut également s’accompagner de lésions </a:t>
            </a:r>
            <a:r>
              <a:rPr lang="fr-FR" dirty="0" err="1" smtClean="0"/>
              <a:t>érythématopapuleu</a:t>
            </a:r>
            <a:r>
              <a:rPr lang="fr-FR" dirty="0" smtClean="0"/>
              <a:t>-</a:t>
            </a:r>
          </a:p>
          <a:p>
            <a:r>
              <a:rPr lang="fr-FR" dirty="0" smtClean="0"/>
              <a:t>ses qui s’ulcèrent (papules de </a:t>
            </a:r>
            <a:r>
              <a:rPr lang="fr-FR" dirty="0" err="1" smtClean="0"/>
              <a:t>Gottron</a:t>
            </a:r>
            <a:r>
              <a:rPr lang="fr-FR" dirty="0" smtClean="0"/>
              <a:t>) et/ou de calcifications</a:t>
            </a:r>
          </a:p>
          <a:p>
            <a:r>
              <a:rPr lang="fr-FR" dirty="0" smtClean="0"/>
              <a:t>sous cutanées qui se rencontrent dans les formes juvéniles de la</a:t>
            </a:r>
          </a:p>
          <a:p>
            <a:r>
              <a:rPr lang="fr-FR" dirty="0" smtClean="0"/>
              <a:t>maladie.</a:t>
            </a:r>
          </a:p>
          <a:p>
            <a:r>
              <a:rPr lang="fr-FR" dirty="0" smtClean="0"/>
              <a:t>Néanmoins, les lésions cutanées peuvent être discrètes,</a:t>
            </a:r>
          </a:p>
          <a:p>
            <a:r>
              <a:rPr lang="fr-FR" dirty="0" smtClean="0"/>
              <a:t>retardées par rapport à l’apparition des signes musculaires</a:t>
            </a:r>
          </a:p>
          <a:p>
            <a:r>
              <a:rPr lang="fr-FR" dirty="0" smtClean="0"/>
              <a:t>voire exceptionnellement rester absentes (</a:t>
            </a:r>
            <a:r>
              <a:rPr lang="fr-FR" dirty="0" err="1" smtClean="0"/>
              <a:t>dermatomyositis</a:t>
            </a:r>
            <a:endParaRPr lang="fr-FR" dirty="0" smtClean="0"/>
          </a:p>
          <a:p>
            <a:r>
              <a:rPr lang="fr-FR" dirty="0" smtClean="0"/>
              <a:t>sine </a:t>
            </a:r>
            <a:r>
              <a:rPr lang="fr-FR" dirty="0" err="1" smtClean="0"/>
              <a:t>dermatitis</a:t>
            </a:r>
            <a:r>
              <a:rPr lang="fr-FR" dirty="0" smtClean="0"/>
              <a:t> [1,8]). Le diagnostic repose alors essentielle-</a:t>
            </a:r>
          </a:p>
          <a:p>
            <a:r>
              <a:rPr lang="fr-FR" dirty="0" smtClean="0"/>
              <a:t>ment sur la biopsie musculaire (voir plus bas). À l’opposé,</a:t>
            </a:r>
          </a:p>
          <a:p>
            <a:r>
              <a:rPr lang="fr-FR" dirty="0" smtClean="0"/>
              <a:t>les signes cutanés devancent souvent l’apparition des signes</a:t>
            </a:r>
          </a:p>
          <a:p>
            <a:r>
              <a:rPr lang="fr-FR" dirty="0" smtClean="0"/>
              <a:t>musculaires, qui peuvent rester absents (</a:t>
            </a:r>
            <a:r>
              <a:rPr lang="fr-FR" dirty="0" err="1" smtClean="0"/>
              <a:t>dermatomyositis</a:t>
            </a:r>
            <a:r>
              <a:rPr lang="fr-FR" dirty="0" smtClean="0"/>
              <a:t> sine</a:t>
            </a:r>
          </a:p>
          <a:p>
            <a:r>
              <a:rPr lang="fr-FR" dirty="0" err="1" smtClean="0"/>
              <a:t>myositis</a:t>
            </a:r>
            <a:r>
              <a:rPr lang="fr-FR" dirty="0" smtClean="0"/>
              <a:t> [9]).</a:t>
            </a:r>
          </a:p>
          <a:p>
            <a:r>
              <a:rPr lang="fr-FR" dirty="0" smtClean="0"/>
              <a:t>Certains facteurs génétiques doivent jouer un rôle comme le</a:t>
            </a:r>
          </a:p>
          <a:p>
            <a:r>
              <a:rPr lang="fr-FR" dirty="0" smtClean="0"/>
              <a:t>suggère l’association entre HLA DQA1 0501 et la DM juvénile</a:t>
            </a:r>
          </a:p>
          <a:p>
            <a:r>
              <a:rPr lang="fr-FR" dirty="0" smtClean="0"/>
              <a:t>[10], les </a:t>
            </a:r>
            <a:r>
              <a:rPr lang="fr-FR" dirty="0" err="1" smtClean="0"/>
              <a:t>haplotypes</a:t>
            </a:r>
            <a:r>
              <a:rPr lang="fr-FR" dirty="0" smtClean="0"/>
              <a:t> HLA-DRB1*03, DQA1*05 et DQB1*0</a:t>
            </a:r>
          </a:p>
          <a:p>
            <a:r>
              <a:rPr lang="fr-FR" dirty="0" smtClean="0"/>
              <a:t>[11], et/ou le polymorphisme 308A du TNF-alpha ou d’une</a:t>
            </a:r>
          </a:p>
          <a:p>
            <a:r>
              <a:rPr lang="fr-FR" dirty="0" err="1" smtClean="0"/>
              <a:t>lectine</a:t>
            </a:r>
            <a:r>
              <a:rPr lang="fr-FR" dirty="0" smtClean="0"/>
              <a:t> liant les mannoses [12,13].</a:t>
            </a:r>
          </a:p>
          <a:p>
            <a:r>
              <a:rPr lang="fr-FR" dirty="0" smtClean="0"/>
              <a:t>L’étude histologique du muscle permet la confirmation du</a:t>
            </a:r>
          </a:p>
          <a:p>
            <a:r>
              <a:rPr lang="fr-FR" dirty="0" smtClean="0"/>
              <a:t>diagnostic et rend le mieux compte des mécanismes </a:t>
            </a:r>
            <a:r>
              <a:rPr lang="fr-FR" dirty="0" err="1" smtClean="0"/>
              <a:t>physiopa</a:t>
            </a:r>
            <a:r>
              <a:rPr lang="fr-FR" dirty="0" smtClean="0"/>
              <a:t>-</a:t>
            </a:r>
          </a:p>
          <a:p>
            <a:r>
              <a:rPr lang="fr-FR" dirty="0" err="1" smtClean="0"/>
              <a:t>thologiques</a:t>
            </a:r>
            <a:r>
              <a:rPr lang="fr-FR" dirty="0" smtClean="0"/>
              <a:t> conduisant à cette maladie.</a:t>
            </a:r>
          </a:p>
          <a:p>
            <a:r>
              <a:rPr lang="fr-FR" dirty="0" smtClean="0"/>
              <a:t>Certaines anomalies histologiques sont communes à</a:t>
            </a:r>
          </a:p>
          <a:p>
            <a:r>
              <a:rPr lang="fr-FR" dirty="0" smtClean="0"/>
              <a:t>l’ensemble des myosites, d’autres sont plus spécifiques et per-</a:t>
            </a:r>
          </a:p>
          <a:p>
            <a:r>
              <a:rPr lang="fr-FR" dirty="0" smtClean="0"/>
              <a:t>mettent de les distinguer. Les anomalies musculaires </a:t>
            </a:r>
            <a:r>
              <a:rPr lang="fr-FR" dirty="0" err="1" smtClean="0"/>
              <a:t>commu</a:t>
            </a:r>
            <a:r>
              <a:rPr lang="fr-FR" dirty="0" smtClean="0"/>
              <a:t>-</a:t>
            </a:r>
          </a:p>
          <a:p>
            <a:r>
              <a:rPr lang="fr-FR" dirty="0" err="1" smtClean="0"/>
              <a:t>nes</a:t>
            </a:r>
            <a:r>
              <a:rPr lang="fr-FR" dirty="0" smtClean="0"/>
              <a:t> associent typiquement : une nécrose focale des fibres mus-</a:t>
            </a:r>
          </a:p>
          <a:p>
            <a:r>
              <a:rPr lang="fr-FR" dirty="0" err="1" smtClean="0"/>
              <a:t>culaires</a:t>
            </a:r>
            <a:r>
              <a:rPr lang="fr-FR" dirty="0" smtClean="0"/>
              <a:t>, la régénération des fibres musculaires, à différents</a:t>
            </a:r>
          </a:p>
          <a:p>
            <a:r>
              <a:rPr lang="fr-FR" dirty="0" smtClean="0"/>
              <a:t>stades évolutifs, et une réaction cellulaire inflammatoire,</a:t>
            </a:r>
          </a:p>
          <a:p>
            <a:r>
              <a:rPr lang="fr-FR" dirty="0" smtClean="0"/>
              <a:t>d’intensité variable, constituée de cellules </a:t>
            </a:r>
            <a:r>
              <a:rPr lang="fr-FR" dirty="0" err="1" smtClean="0"/>
              <a:t>mononucléées</a:t>
            </a:r>
            <a:r>
              <a:rPr lang="fr-FR" dirty="0" smtClean="0"/>
              <a:t> </a:t>
            </a:r>
            <a:r>
              <a:rPr lang="fr-FR" dirty="0" err="1" smtClean="0"/>
              <a:t>prin</a:t>
            </a:r>
            <a:r>
              <a:rPr lang="fr-FR" dirty="0" smtClean="0"/>
              <a:t>-</a:t>
            </a:r>
          </a:p>
          <a:p>
            <a:r>
              <a:rPr lang="fr-FR" dirty="0" err="1" smtClean="0"/>
              <a:t>cipalement</a:t>
            </a:r>
            <a:r>
              <a:rPr lang="fr-FR" dirty="0" smtClean="0"/>
              <a:t>, lymphocytes B, T et macrophages [14].</a:t>
            </a:r>
          </a:p>
          <a:p>
            <a:r>
              <a:rPr lang="fr-FR" dirty="0" smtClean="0"/>
              <a:t>2.1.1. Lésions histologiques spécifiques et physiopathologie</a:t>
            </a:r>
          </a:p>
          <a:p>
            <a:r>
              <a:rPr lang="fr-FR" dirty="0" smtClean="0"/>
              <a:t>de la DM</a:t>
            </a:r>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359392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1889585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dirty="0" smtClean="0"/>
              <a:t>Au sein de ce groupement pathologique, CG Sharp a isolé (il y a plus de 30 ans) une entité </a:t>
            </a:r>
            <a:r>
              <a:rPr lang="fr-FR" dirty="0" err="1" smtClean="0"/>
              <a:t>clinico</a:t>
            </a:r>
            <a:r>
              <a:rPr lang="fr-FR" dirty="0" smtClean="0"/>
              <a:t>-biologique qu’il </a:t>
            </a:r>
          </a:p>
          <a:p>
            <a:r>
              <a:rPr lang="fr-FR" dirty="0" smtClean="0"/>
              <a:t>a dénommé “ mixed connective tissue </a:t>
            </a:r>
            <a:r>
              <a:rPr lang="fr-FR" dirty="0" err="1" smtClean="0"/>
              <a:t>disease</a:t>
            </a:r>
            <a:r>
              <a:rPr lang="fr-FR" dirty="0" smtClean="0"/>
              <a:t> ” (ou MCTD) pour “ connectivite mixte ” c'est-à-dire comportant un </a:t>
            </a:r>
          </a:p>
          <a:p>
            <a:r>
              <a:rPr lang="fr-FR" dirty="0" smtClean="0"/>
              <a:t>« mixed » (un mélange) de plusieurs affections définies. Pour l’auteur, la MCTD regroupe une proportion variable </a:t>
            </a:r>
          </a:p>
          <a:p>
            <a:r>
              <a:rPr lang="fr-FR" dirty="0" smtClean="0"/>
              <a:t>de signes du lupus, de la sclérodermie, de la dermato-</a:t>
            </a:r>
            <a:r>
              <a:rPr lang="fr-FR" dirty="0" err="1" smtClean="0"/>
              <a:t>polymyosite</a:t>
            </a:r>
            <a:r>
              <a:rPr lang="fr-FR" dirty="0" smtClean="0"/>
              <a:t> et de la polyarthrite rhumatoïde, d’où </a:t>
            </a:r>
          </a:p>
          <a:p>
            <a:r>
              <a:rPr lang="fr-FR" dirty="0" smtClean="0"/>
              <a:t>l’appellation mixte. Ce syndrome était associé de façon caricaturale à un auto-anticorps (anti-</a:t>
            </a:r>
            <a:r>
              <a:rPr lang="fr-FR" dirty="0" err="1" smtClean="0"/>
              <a:t>ribonucléoprotéine</a:t>
            </a:r>
            <a:r>
              <a:rPr lang="fr-FR" dirty="0" smtClean="0"/>
              <a:t>) </a:t>
            </a:r>
          </a:p>
          <a:p>
            <a:r>
              <a:rPr lang="fr-FR" dirty="0" smtClean="0"/>
              <a:t>dirigé contre une fraction du noyau. Selon l’auteur également, l’ensemble des manifestations cliniques est présent </a:t>
            </a:r>
          </a:p>
          <a:p>
            <a:r>
              <a:rPr lang="fr-FR" dirty="0" smtClean="0"/>
              <a:t>d’emblée. D’autre part, l’affection serait bénigne et très </a:t>
            </a:r>
            <a:r>
              <a:rPr lang="fr-FR" dirty="0" err="1" smtClean="0"/>
              <a:t>cortico</a:t>
            </a:r>
            <a:r>
              <a:rPr lang="fr-FR" dirty="0" smtClean="0"/>
              <a:t>-sensible. </a:t>
            </a:r>
          </a:p>
          <a:p>
            <a:endParaRPr lang="fr-FR" dirty="0" smtClean="0"/>
          </a:p>
          <a:p>
            <a:r>
              <a:rPr lang="fr-FR" dirty="0" smtClean="0"/>
              <a:t>Deux points de vue s’opposent dans la littérature, selon que l’on considère le syndrome de Sharp comme un </a:t>
            </a:r>
          </a:p>
          <a:p>
            <a:r>
              <a:rPr lang="fr-FR" dirty="0" smtClean="0"/>
              <a:t>“ syndrome minimal ” (tableau clinique diffus, différencié, isolé et caractérisé) ou que l’on parle de “ syndrome de </a:t>
            </a:r>
          </a:p>
          <a:p>
            <a:r>
              <a:rPr lang="fr-FR" dirty="0" smtClean="0"/>
              <a:t>chevauchement ” avec une ou plusieurs connectivites majeures. </a:t>
            </a:r>
          </a:p>
          <a:p>
            <a:r>
              <a:rPr lang="fr-FR" dirty="0" smtClean="0"/>
              <a:t> </a:t>
            </a:r>
          </a:p>
          <a:p>
            <a:r>
              <a:rPr lang="fr-FR" dirty="0" smtClean="0"/>
              <a:t>A.  Manifestations cliniques  </a:t>
            </a:r>
          </a:p>
          <a:p>
            <a:r>
              <a:rPr lang="fr-FR" dirty="0" smtClean="0"/>
              <a:t> </a:t>
            </a:r>
          </a:p>
          <a:p>
            <a:r>
              <a:rPr lang="fr-FR" dirty="0" smtClean="0"/>
              <a:t>La MCTD touche essentiellement une population féminine (tableau IV) avec une majorité de 83 % de femmes. Ce </a:t>
            </a:r>
          </a:p>
          <a:p>
            <a:r>
              <a:rPr lang="fr-FR" dirty="0" smtClean="0"/>
              <a:t>sont les proportions que l’on rencontre dans la maladie lupique ou le syndrome de </a:t>
            </a:r>
            <a:r>
              <a:rPr lang="fr-FR" dirty="0" err="1" smtClean="0"/>
              <a:t>Sjögren</a:t>
            </a:r>
            <a:r>
              <a:rPr lang="fr-FR" dirty="0" smtClean="0"/>
              <a:t>.  </a:t>
            </a:r>
          </a:p>
          <a:p>
            <a:r>
              <a:rPr lang="fr-FR" dirty="0" smtClean="0"/>
              <a:t> </a:t>
            </a:r>
          </a:p>
          <a:p>
            <a:r>
              <a:rPr lang="fr-FR" dirty="0" smtClean="0"/>
              <a:t>La prévalence de l’affection est inconnue en Europe. Au Japon, elle est évaluée à 2.5 pour 100 000 habitants.  </a:t>
            </a:r>
          </a:p>
          <a:p>
            <a:r>
              <a:rPr lang="fr-FR" dirty="0" smtClean="0"/>
              <a:t> </a:t>
            </a:r>
          </a:p>
          <a:p>
            <a:r>
              <a:rPr lang="fr-FR" dirty="0" smtClean="0"/>
              <a:t>L’âge de début survient chez l’adulte jeune entre 20 et 50 ans. Les formes tardives sont rares. Le début se fait </a:t>
            </a:r>
          </a:p>
          <a:p>
            <a:r>
              <a:rPr lang="fr-FR" dirty="0" smtClean="0"/>
              <a:t>généralement sur un mode progressif, plus exceptionnellement de façon aiguë et brutale.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172288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42306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dirty="0" smtClean="0"/>
              <a:t>Les manifestations de la maladie sont très </a:t>
            </a:r>
            <a:r>
              <a:rPr lang="fr-FR" dirty="0" err="1" smtClean="0"/>
              <a:t>diffèrentes</a:t>
            </a:r>
            <a:r>
              <a:rPr lang="fr-FR" dirty="0" smtClean="0"/>
              <a:t> d’une personne à l’autre. Les </a:t>
            </a:r>
            <a:r>
              <a:rPr lang="fr-FR" dirty="0" err="1" smtClean="0"/>
              <a:t>symp</a:t>
            </a:r>
            <a:r>
              <a:rPr lang="fr-FR" dirty="0" smtClean="0"/>
              <a:t>-</a:t>
            </a:r>
          </a:p>
          <a:p>
            <a:r>
              <a:rPr lang="fr-FR" dirty="0" err="1" smtClean="0"/>
              <a:t>tômes</a:t>
            </a:r>
            <a:r>
              <a:rPr lang="fr-FR" dirty="0" smtClean="0"/>
              <a:t> les plus courants comprennent un phénomène de Raynaud, des douleurs aux </a:t>
            </a:r>
            <a:r>
              <a:rPr lang="fr-FR" dirty="0" err="1" smtClean="0"/>
              <a:t>arti</a:t>
            </a:r>
            <a:r>
              <a:rPr lang="fr-FR" dirty="0" smtClean="0"/>
              <a:t>-</a:t>
            </a:r>
          </a:p>
          <a:p>
            <a:r>
              <a:rPr lang="fr-FR" dirty="0" err="1" smtClean="0"/>
              <a:t>culations</a:t>
            </a:r>
            <a:r>
              <a:rPr lang="fr-FR" dirty="0" smtClean="0"/>
              <a:t>, des mains et des doigts </a:t>
            </a:r>
            <a:r>
              <a:rPr lang="fr-FR" dirty="0" err="1" smtClean="0"/>
              <a:t>gonfés</a:t>
            </a:r>
            <a:r>
              <a:rPr lang="fr-FR" dirty="0" smtClean="0"/>
              <a:t>, l’</a:t>
            </a:r>
            <a:r>
              <a:rPr lang="fr-FR" dirty="0" err="1" smtClean="0"/>
              <a:t>infammation</a:t>
            </a:r>
            <a:r>
              <a:rPr lang="fr-FR" dirty="0" smtClean="0"/>
              <a:t> de plusieurs articulations (poly-</a:t>
            </a:r>
          </a:p>
          <a:p>
            <a:r>
              <a:rPr lang="fr-FR" dirty="0" smtClean="0"/>
              <a:t>arthrite) et une grande fatigue.</a:t>
            </a:r>
          </a:p>
          <a:p>
            <a:r>
              <a:rPr lang="fr-FR" dirty="0" smtClean="0"/>
              <a:t>Atteinte de la peau (cutanée)</a:t>
            </a:r>
          </a:p>
          <a:p>
            <a:r>
              <a:rPr lang="fr-FR" dirty="0" smtClean="0"/>
              <a:t>Certains malades peuvent présenter des manifestations cutanées comme des plaques de </a:t>
            </a:r>
            <a:r>
              <a:rPr lang="fr-FR" dirty="0" err="1" smtClean="0"/>
              <a:t>co</a:t>
            </a:r>
            <a:r>
              <a:rPr lang="fr-FR" dirty="0" smtClean="0"/>
              <a:t>-</a:t>
            </a:r>
          </a:p>
          <a:p>
            <a:r>
              <a:rPr lang="fr-FR" dirty="0" err="1" smtClean="0"/>
              <a:t>loration</a:t>
            </a:r>
            <a:r>
              <a:rPr lang="fr-FR" dirty="0" smtClean="0"/>
              <a:t> rose ou rouge au niveau des articulations ou du visage, une coloration violette des </a:t>
            </a:r>
          </a:p>
          <a:p>
            <a:r>
              <a:rPr lang="fr-FR" dirty="0" smtClean="0"/>
              <a:t>paupières, une perte de cheveux, une dilatation des petits vaisseaux cutanés, formant de </a:t>
            </a:r>
          </a:p>
          <a:p>
            <a:r>
              <a:rPr lang="fr-FR" dirty="0" err="1" smtClean="0"/>
              <a:t>fnes</a:t>
            </a:r>
            <a:r>
              <a:rPr lang="fr-FR" dirty="0" smtClean="0"/>
              <a:t> lignes rouges, parfois violettes (télangiectasies), surtout sur le visage et les mains et </a:t>
            </a:r>
          </a:p>
          <a:p>
            <a:r>
              <a:rPr lang="fr-FR" dirty="0" smtClean="0"/>
              <a:t>une sensibilité à la lumière (photosensibilité). Ces signes sont caractéristiques du lupus.</a:t>
            </a:r>
          </a:p>
          <a:p>
            <a:r>
              <a:rPr lang="fr-FR" dirty="0" smtClean="0"/>
              <a:t>Atteinte du système digestif</a:t>
            </a:r>
          </a:p>
          <a:p>
            <a:r>
              <a:rPr lang="fr-FR" dirty="0" smtClean="0"/>
              <a:t>Les muscles de l’œsophage sont touchés chez la majorité des personnes malades, mais la </a:t>
            </a:r>
          </a:p>
          <a:p>
            <a:r>
              <a:rPr lang="fr-FR" dirty="0" smtClean="0"/>
              <a:t>plupart ne ressentent aucun symptôme. Ces muscles permettent de faire passer les aliments </a:t>
            </a:r>
          </a:p>
          <a:p>
            <a:r>
              <a:rPr lang="fr-FR" dirty="0" smtClean="0"/>
              <a:t>dans l’estomac et empêchent le retour du liquide très acide de l’estomac dans l’œsophage. </a:t>
            </a:r>
          </a:p>
          <a:p>
            <a:r>
              <a:rPr lang="fr-FR" dirty="0" smtClean="0"/>
              <a:t>Un mauvais fonctionnement de ces muscles peut entraîner un </a:t>
            </a:r>
            <a:r>
              <a:rPr lang="fr-FR" dirty="0" err="1" smtClean="0"/>
              <a:t>refux</a:t>
            </a:r>
            <a:r>
              <a:rPr lang="fr-FR" dirty="0" smtClean="0"/>
              <a:t> </a:t>
            </a:r>
            <a:r>
              <a:rPr lang="fr-FR" dirty="0" err="1" smtClean="0"/>
              <a:t>gastro</a:t>
            </a:r>
            <a:r>
              <a:rPr lang="fr-FR" dirty="0" smtClean="0"/>
              <a:t>-œsophagien, </a:t>
            </a:r>
          </a:p>
          <a:p>
            <a:r>
              <a:rPr lang="fr-FR" dirty="0" smtClean="0"/>
              <a:t>c’est-à-dire que le contenu de l’estomac arrive à remonter dans l’œsophage. Ce </a:t>
            </a:r>
            <a:r>
              <a:rPr lang="fr-FR" dirty="0" err="1" smtClean="0"/>
              <a:t>refux</a:t>
            </a:r>
            <a:r>
              <a:rPr lang="fr-FR" dirty="0" smtClean="0"/>
              <a:t> cause </a:t>
            </a:r>
          </a:p>
          <a:p>
            <a:r>
              <a:rPr lang="fr-FR" dirty="0" smtClean="0"/>
              <a:t>des brûlures et des régurgitations amères dans la bouche. </a:t>
            </a:r>
          </a:p>
          <a:p>
            <a:r>
              <a:rPr lang="fr-FR" dirty="0" smtClean="0"/>
              <a:t>Atteinte des poumons (pulmonaire)</a:t>
            </a:r>
          </a:p>
          <a:p>
            <a:r>
              <a:rPr lang="fr-FR" dirty="0" smtClean="0"/>
              <a:t>Les poumons peuvent être affectés par la maladie. Cette atteinte peut n’entraîner aucun </a:t>
            </a:r>
          </a:p>
          <a:p>
            <a:r>
              <a:rPr lang="fr-FR" dirty="0" smtClean="0"/>
              <a:t>symptôme mais elle peut parfois gêner la respiration, provoquer un </a:t>
            </a:r>
            <a:r>
              <a:rPr lang="fr-FR" dirty="0" err="1" smtClean="0"/>
              <a:t>essouffement</a:t>
            </a:r>
            <a:r>
              <a:rPr lang="fr-FR" dirty="0" smtClean="0"/>
              <a:t> à l’</a:t>
            </a:r>
            <a:r>
              <a:rPr lang="fr-FR" dirty="0" err="1" smtClean="0"/>
              <a:t>ef</a:t>
            </a:r>
            <a:r>
              <a:rPr lang="fr-FR" dirty="0" smtClean="0"/>
              <a:t>-</a:t>
            </a:r>
          </a:p>
          <a:p>
            <a:r>
              <a:rPr lang="fr-FR" dirty="0" smtClean="0"/>
              <a:t>fort ou au  repos (dyspnée), une  toux sèche ou une douleur dans  la poitrine (douleur </a:t>
            </a:r>
          </a:p>
          <a:p>
            <a:r>
              <a:rPr lang="fr-FR" dirty="0" smtClean="0"/>
              <a:t>thoracique).</a:t>
            </a:r>
          </a:p>
          <a:p>
            <a:r>
              <a:rPr lang="fr-FR" dirty="0" smtClean="0"/>
              <a:t>Atteinte du cœur (cardiaque)</a:t>
            </a:r>
          </a:p>
          <a:p>
            <a:r>
              <a:rPr lang="fr-FR" dirty="0" smtClean="0"/>
              <a:t>Une péricardite (</a:t>
            </a:r>
            <a:r>
              <a:rPr lang="fr-FR" dirty="0" err="1" smtClean="0"/>
              <a:t>infammation</a:t>
            </a:r>
            <a:r>
              <a:rPr lang="fr-FR" dirty="0" smtClean="0"/>
              <a:t> du péricarde, qui est la membrane qui enveloppe le cœur) </a:t>
            </a:r>
          </a:p>
          <a:p>
            <a:r>
              <a:rPr lang="fr-FR" dirty="0" smtClean="0"/>
              <a:t>peut survenir. Dans de rares cas, on peut également trouver une myocardite (</a:t>
            </a:r>
            <a:r>
              <a:rPr lang="fr-FR" dirty="0" err="1" smtClean="0"/>
              <a:t>infamma</a:t>
            </a:r>
            <a:r>
              <a:rPr lang="fr-FR" dirty="0" smtClean="0"/>
              <a:t>-</a:t>
            </a:r>
          </a:p>
          <a:p>
            <a:r>
              <a:rPr lang="fr-FR" dirty="0" err="1" smtClean="0"/>
              <a:t>tion</a:t>
            </a:r>
            <a:r>
              <a:rPr lang="fr-FR" dirty="0" smtClean="0"/>
              <a:t> du muscle cardiaque lui-même : le myocarde) ou une arythmie (les battements du </a:t>
            </a:r>
          </a:p>
          <a:p>
            <a:r>
              <a:rPr lang="fr-FR" dirty="0" smtClean="0"/>
              <a:t>cœur sont irréguliers) pouvant provoquer des palpitations, des douleurs de poitrine et un </a:t>
            </a:r>
          </a:p>
          <a:p>
            <a:r>
              <a:rPr lang="fr-FR" dirty="0" err="1" smtClean="0"/>
              <a:t>essouffement</a:t>
            </a:r>
            <a:r>
              <a:rPr lang="fr-FR" dirty="0" smtClean="0"/>
              <a:t>.</a:t>
            </a:r>
          </a:p>
          <a:p>
            <a:r>
              <a:rPr lang="fr-FR" dirty="0" smtClean="0"/>
              <a:t>Atteinte des reins (rénale)</a:t>
            </a:r>
          </a:p>
          <a:p>
            <a:r>
              <a:rPr lang="fr-FR" dirty="0" smtClean="0"/>
              <a:t>Dans de rares cas, il peut y avoir une </a:t>
            </a:r>
            <a:r>
              <a:rPr lang="fr-FR" dirty="0" err="1" smtClean="0"/>
              <a:t>infammation</a:t>
            </a:r>
            <a:r>
              <a:rPr lang="fr-FR" dirty="0" smtClean="0"/>
              <a:t> des reins qui n’entraîne le plus souvent </a:t>
            </a:r>
          </a:p>
          <a:p>
            <a:r>
              <a:rPr lang="fr-FR" dirty="0" smtClean="0"/>
              <a:t>aucun symptôme. Une altération importante du fonctionnement des reins (</a:t>
            </a:r>
            <a:r>
              <a:rPr lang="fr-FR" dirty="0" err="1" smtClean="0"/>
              <a:t>insuffsance</a:t>
            </a:r>
            <a:r>
              <a:rPr lang="fr-FR" dirty="0" smtClean="0"/>
              <a:t> </a:t>
            </a:r>
          </a:p>
          <a:p>
            <a:r>
              <a:rPr lang="fr-FR" dirty="0" smtClean="0"/>
              <a:t>rénale) peut survenir de façon exceptionnelle. </a:t>
            </a:r>
          </a:p>
          <a:p>
            <a:r>
              <a:rPr lang="fr-FR" dirty="0" smtClean="0"/>
              <a:t>Les autres manifestations, moins fréquentes, sont une </a:t>
            </a:r>
            <a:r>
              <a:rPr lang="fr-FR" dirty="0" err="1" smtClean="0"/>
              <a:t>fèvre</a:t>
            </a:r>
            <a:r>
              <a:rPr lang="fr-FR" dirty="0" smtClean="0"/>
              <a:t>, une augmentation du volume </a:t>
            </a:r>
          </a:p>
          <a:p>
            <a:r>
              <a:rPr lang="fr-FR" dirty="0" smtClean="0"/>
              <a:t>des ganglions (adénopathies), des anomalies neurologiques (maux de tête, douleur du </a:t>
            </a:r>
          </a:p>
          <a:p>
            <a:r>
              <a:rPr lang="fr-FR" dirty="0" smtClean="0"/>
              <a:t>visage…), la bouche et les yeux secs (syndrome de </a:t>
            </a:r>
            <a:r>
              <a:rPr lang="fr-FR" dirty="0" err="1" smtClean="0"/>
              <a:t>Gougerot</a:t>
            </a:r>
            <a:r>
              <a:rPr lang="fr-FR" dirty="0" smtClean="0"/>
              <a:t>-</a:t>
            </a:r>
            <a:r>
              <a:rPr lang="fr-FR" dirty="0" err="1" smtClean="0"/>
              <a:t>Sjögren</a:t>
            </a:r>
            <a:r>
              <a:rPr lang="fr-FR" dirty="0" smtClean="0"/>
              <a:t>) et des problèmes </a:t>
            </a:r>
          </a:p>
          <a:p>
            <a:r>
              <a:rPr lang="fr-FR" dirty="0" smtClean="0"/>
              <a:t>intestinaux (douleurs abdominales, diarrhées). </a:t>
            </a:r>
          </a:p>
          <a:p>
            <a:r>
              <a:rPr lang="fr-FR" dirty="0" smtClean="0"/>
              <a:t>Syndrome de Sharp</a:t>
            </a:r>
          </a:p>
          <a:p>
            <a:r>
              <a:rPr lang="fr-FR" dirty="0" smtClean="0"/>
              <a:t>Le syndrome de Sharp se limite à la présence de doigts boudinés, d’un durcissement de la </a:t>
            </a:r>
          </a:p>
          <a:p>
            <a:r>
              <a:rPr lang="fr-FR" dirty="0" smtClean="0"/>
              <a:t>peau des doigts (</a:t>
            </a:r>
            <a:r>
              <a:rPr lang="fr-FR" dirty="0" err="1" smtClean="0"/>
              <a:t>sclérodactylie</a:t>
            </a:r>
            <a:r>
              <a:rPr lang="fr-FR" dirty="0" smtClean="0"/>
              <a:t>), d’un phénomène de Raynaud, d’une atteinte des muscles, </a:t>
            </a:r>
          </a:p>
          <a:p>
            <a:r>
              <a:rPr lang="fr-FR" dirty="0" smtClean="0"/>
              <a:t>d’arthralgies et de polyarthrites.</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934829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L’analyse des diverses séries de critères publiées dans la littérature montre que les critères de Sharp et de </a:t>
            </a:r>
          </a:p>
          <a:p>
            <a:r>
              <a:rPr lang="fr-FR" dirty="0" err="1" smtClean="0"/>
              <a:t>Kasukawa</a:t>
            </a:r>
            <a:r>
              <a:rPr lang="fr-FR" dirty="0" smtClean="0"/>
              <a:t>, par ailleurs très proches entre eux, sont relativement peu pratiques en clinique et ne concerne que </a:t>
            </a:r>
          </a:p>
          <a:p>
            <a:r>
              <a:rPr lang="fr-FR" dirty="0" smtClean="0"/>
              <a:t>des formes évoluées de maladie. Ces critères prennent essentiellement en compte les atteintes viscérales du </a:t>
            </a:r>
          </a:p>
          <a:p>
            <a:r>
              <a:rPr lang="fr-FR" dirty="0" smtClean="0"/>
              <a:t>syndrome de chevauchement en en faisant des critères majeurs.  </a:t>
            </a:r>
          </a:p>
          <a:p>
            <a:r>
              <a:rPr lang="fr-FR" dirty="0" smtClean="0"/>
              <a:t> </a:t>
            </a:r>
          </a:p>
          <a:p>
            <a:r>
              <a:rPr lang="fr-FR" dirty="0" smtClean="0"/>
              <a:t>Les critères d’Alarcon-Segovia sont plus simples et s’appliquent à tous les cas.  </a:t>
            </a:r>
          </a:p>
          <a:p>
            <a:r>
              <a:rPr lang="fr-FR" dirty="0" smtClean="0"/>
              <a:t> </a:t>
            </a:r>
          </a:p>
          <a:p>
            <a:r>
              <a:rPr lang="fr-FR" dirty="0" smtClean="0"/>
              <a:t>Les critères de Kahn ont un bon intérêt pratique en clinique.  </a:t>
            </a:r>
          </a:p>
          <a:p>
            <a:r>
              <a:rPr lang="fr-FR" dirty="0" smtClean="0"/>
              <a:t> </a:t>
            </a:r>
          </a:p>
          <a:p>
            <a:r>
              <a:rPr lang="fr-FR" dirty="0" smtClean="0"/>
              <a:t>La validation de ces divers critères par des équipes indépendantes ont montré que les critères simplifiés de Kahn </a:t>
            </a:r>
          </a:p>
          <a:p>
            <a:r>
              <a:rPr lang="fr-FR" dirty="0" smtClean="0"/>
              <a:t>perdent en sensibilité par rapport aux critères de Sharp (63 contre 100 %) mais gagnent en spécificité (86 contre </a:t>
            </a:r>
          </a:p>
          <a:p>
            <a:r>
              <a:rPr lang="fr-FR" dirty="0" smtClean="0"/>
              <a:t>38 %). Les critères japonais de </a:t>
            </a:r>
            <a:r>
              <a:rPr lang="fr-FR" dirty="0" err="1" smtClean="0"/>
              <a:t>Kasukawa</a:t>
            </a:r>
            <a:r>
              <a:rPr lang="fr-FR" dirty="0" smtClean="0"/>
              <a:t> étant intermédiaire entre ceux de Kahn et Alarcon-Segovia d’un côté et </a:t>
            </a:r>
          </a:p>
          <a:p>
            <a:r>
              <a:rPr lang="fr-FR" dirty="0" smtClean="0"/>
              <a:t>de Sharp de l’autre côté.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248357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FE466A5-9BF2-46D3-8F48-F4AE8FFE55BF}" type="slidenum">
              <a:rPr lang="fr-FR" smtClean="0"/>
              <a:pPr/>
              <a:t>48</a:t>
            </a:fld>
            <a:endParaRPr lang="fr-FR"/>
          </a:p>
        </p:txBody>
      </p:sp>
    </p:spTree>
    <p:extLst>
      <p:ext uri="{BB962C8B-B14F-4D97-AF65-F5344CB8AC3E}">
        <p14:creationId xmlns:p14="http://schemas.microsoft.com/office/powerpoint/2010/main" val="1399759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pitchFamily="2" charset="2"/>
              <a:buChar char="Ø"/>
            </a:pPr>
            <a:r>
              <a:rPr lang="fr-FR" dirty="0" smtClean="0"/>
              <a:t> Un syndrome primaire (SAPL I) caractérisé par l’association des anomalies cliniques et biologiques présentées dans le Tableau 1, mais sans aucune maladie auto-immune associée ; c’est la forme la plus fréquente de SAPL (53 %) ;</a:t>
            </a:r>
          </a:p>
          <a:p>
            <a:endParaRPr lang="fr-FR" dirty="0" smtClean="0"/>
          </a:p>
          <a:p>
            <a:pPr>
              <a:buFont typeface="Wingdings" pitchFamily="2" charset="2"/>
              <a:buChar char="Ø"/>
            </a:pPr>
            <a:r>
              <a:rPr lang="fr-FR" dirty="0" smtClean="0"/>
              <a:t>  Un syndrome secondaire (SAPL II) associé à une maladie auto-immune (47 %), essentiellement à un LEAD (37 %) ; ce syndrome est mal nommé parce qu’il n’est pas secondaire à une maladie auto-immune ; il convient de remarquer qu’environ 30 à 40 % des patients lupiques ont des anticorps </a:t>
            </a:r>
            <a:r>
              <a:rPr lang="fr-FR" dirty="0" err="1" smtClean="0"/>
              <a:t>antiphospholipides</a:t>
            </a:r>
            <a:r>
              <a:rPr lang="fr-FR" dirty="0" smtClean="0"/>
              <a:t> et, parmi eux, environ la moitié développera un SAPL dans les 10 à 15 ans à venir ;</a:t>
            </a:r>
          </a:p>
          <a:p>
            <a:endParaRPr lang="fr-FR" dirty="0" smtClean="0"/>
          </a:p>
          <a:p>
            <a:pPr>
              <a:buFont typeface="Wingdings" pitchFamily="2" charset="2"/>
              <a:buChar char="Ø"/>
            </a:pPr>
            <a:r>
              <a:rPr lang="fr-FR" dirty="0" smtClean="0"/>
              <a:t> Un syndrome catastrophique (</a:t>
            </a:r>
            <a:r>
              <a:rPr lang="fr-FR" dirty="0" err="1" smtClean="0"/>
              <a:t>catastrophic</a:t>
            </a:r>
            <a:r>
              <a:rPr lang="fr-FR" dirty="0" smtClean="0"/>
              <a:t> </a:t>
            </a:r>
            <a:r>
              <a:rPr lang="fr-FR" dirty="0" err="1" smtClean="0"/>
              <a:t>antiphospholipid</a:t>
            </a:r>
            <a:r>
              <a:rPr lang="fr-FR" dirty="0" smtClean="0"/>
              <a:t> syndrome [CAPS]) ou syndrome d’</a:t>
            </a:r>
            <a:r>
              <a:rPr lang="fr-FR" dirty="0" err="1" smtClean="0"/>
              <a:t>Asherson</a:t>
            </a:r>
            <a:r>
              <a:rPr lang="fr-FR" dirty="0" smtClean="0"/>
              <a:t> [12] : ce syndrome est rare, c’est la forme la plus sévère du</a:t>
            </a:r>
            <a:r>
              <a:rPr lang="fr-FR" baseline="0" dirty="0" smtClean="0"/>
              <a:t> </a:t>
            </a:r>
            <a:r>
              <a:rPr lang="fr-FR" dirty="0" smtClean="0"/>
              <a:t>SAPL avec une évolution fatale dans 50 % des cas ; il est caractérisé par la survenue quasi simultanée de multiples thromboses sur de nombreux organes, associées à la présence des anticorps </a:t>
            </a:r>
            <a:r>
              <a:rPr lang="fr-FR" dirty="0" err="1" smtClean="0"/>
              <a:t>antiphospholipides</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620C9268-B6E8-4634-95D0-D4EDD2C23C49}" type="slidenum">
              <a:rPr lang="fr-FR" smtClean="0"/>
              <a:pPr/>
              <a:t>49</a:t>
            </a:fld>
            <a:endParaRPr lang="fr-FR"/>
          </a:p>
        </p:txBody>
      </p:sp>
    </p:spTree>
    <p:extLst>
      <p:ext uri="{BB962C8B-B14F-4D97-AF65-F5344CB8AC3E}">
        <p14:creationId xmlns:p14="http://schemas.microsoft.com/office/powerpoint/2010/main" val="38526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40000" lnSpcReduction="20000"/>
          </a:bodyPr>
          <a:lstStyle/>
          <a:p>
            <a:r>
              <a:rPr lang="fr-FR" dirty="0" smtClean="0"/>
              <a:t>Ce sont des affections multifactorielles dépendant de l’interaction entre facteurs </a:t>
            </a:r>
            <a:r>
              <a:rPr lang="fr-FR" dirty="0" err="1" smtClean="0"/>
              <a:t>immuno-génétiques</a:t>
            </a:r>
            <a:r>
              <a:rPr lang="fr-FR" dirty="0" smtClean="0"/>
              <a:t> et facteurs </a:t>
            </a:r>
          </a:p>
          <a:p>
            <a:r>
              <a:rPr lang="fr-FR" dirty="0" smtClean="0"/>
              <a:t>d’environnement. </a:t>
            </a:r>
          </a:p>
          <a:p>
            <a:r>
              <a:rPr lang="fr-FR" dirty="0" smtClean="0"/>
              <a:t> </a:t>
            </a:r>
          </a:p>
          <a:p>
            <a:r>
              <a:rPr lang="fr-FR" dirty="0" smtClean="0"/>
              <a:t>2.1. Le rôle du terrain immunogénétique </a:t>
            </a:r>
          </a:p>
          <a:p>
            <a:r>
              <a:rPr lang="fr-FR" dirty="0" smtClean="0"/>
              <a:t>Le terrain immunogénétique est un élément fondamental, comme le suggère le caractère familial des maladies </a:t>
            </a:r>
          </a:p>
          <a:p>
            <a:r>
              <a:rPr lang="fr-FR" dirty="0" smtClean="0"/>
              <a:t>auto-immunes avec, dans certains cas, une concordance allant jusqu'à 30% chez les jumeaux monozygotes. </a:t>
            </a:r>
          </a:p>
          <a:p>
            <a:r>
              <a:rPr lang="fr-FR" dirty="0" smtClean="0"/>
              <a:t>Différents gènes sont des candidats intéressants, comme les gènes du système HLA, des fractions du </a:t>
            </a:r>
          </a:p>
          <a:p>
            <a:r>
              <a:rPr lang="fr-FR" dirty="0" smtClean="0"/>
              <a:t>complément, des cytokines et récepteurs des cytokines et des molécules des voies d’</a:t>
            </a:r>
            <a:r>
              <a:rPr lang="fr-FR" dirty="0" err="1" smtClean="0"/>
              <a:t>apoptose</a:t>
            </a:r>
            <a:r>
              <a:rPr lang="fr-FR" dirty="0" smtClean="0"/>
              <a:t>. Néanmoins, les </a:t>
            </a:r>
          </a:p>
          <a:p>
            <a:r>
              <a:rPr lang="fr-FR" dirty="0" smtClean="0"/>
              <a:t>maladies auto-immunes ne sont pas des maladies </a:t>
            </a:r>
            <a:r>
              <a:rPr lang="fr-FR" dirty="0" err="1" smtClean="0"/>
              <a:t>monogéniques</a:t>
            </a:r>
            <a:r>
              <a:rPr lang="fr-FR" dirty="0" smtClean="0"/>
              <a:t>, ce qui explique qu’il est souvent difficile </a:t>
            </a:r>
          </a:p>
          <a:p>
            <a:r>
              <a:rPr lang="fr-FR" dirty="0" smtClean="0"/>
              <a:t>d’identifier le ou les gènes en cause. Les gènes candidats de susceptibilité pourraient être les mêmes pour </a:t>
            </a:r>
          </a:p>
          <a:p>
            <a:r>
              <a:rPr lang="fr-FR" dirty="0" smtClean="0"/>
              <a:t>plusieurs maladies auto-immunes différentes. </a:t>
            </a:r>
          </a:p>
          <a:p>
            <a:endParaRPr lang="fr-FR" dirty="0" smtClean="0"/>
          </a:p>
          <a:p>
            <a:r>
              <a:rPr lang="fr-FR" dirty="0" smtClean="0"/>
              <a:t> 2.2. Le rôle des facteurs exogènes infectieux </a:t>
            </a:r>
          </a:p>
          <a:p>
            <a:r>
              <a:rPr lang="fr-FR" dirty="0" smtClean="0"/>
              <a:t>Pour une même maladie auto-immune, la concordance chez des jumeaux homozygotes ne dépasse pas 30%. </a:t>
            </a:r>
          </a:p>
          <a:p>
            <a:r>
              <a:rPr lang="fr-FR" dirty="0" smtClean="0"/>
              <a:t>Interviennent donc en plus des facteurs génétiques, des facteurs exogènes nombreux et probablement différents </a:t>
            </a:r>
          </a:p>
          <a:p>
            <a:r>
              <a:rPr lang="fr-FR" dirty="0" smtClean="0"/>
              <a:t>selon l’individu et le type d’affection auto-immune. Ces principaux facteurs exogènes suspectés sont des facteurs </a:t>
            </a:r>
          </a:p>
          <a:p>
            <a:r>
              <a:rPr lang="fr-FR" dirty="0" smtClean="0"/>
              <a:t>infectieux. </a:t>
            </a:r>
          </a:p>
          <a:p>
            <a:r>
              <a:rPr lang="fr-FR" dirty="0" smtClean="0"/>
              <a:t> </a:t>
            </a:r>
          </a:p>
          <a:p>
            <a:r>
              <a:rPr lang="fr-FR" dirty="0" smtClean="0"/>
              <a:t>La  possibilité d'une origine infectieuse à de nombreuses maladies auto-immunes reste une piste </a:t>
            </a:r>
          </a:p>
          <a:p>
            <a:r>
              <a:rPr lang="fr-FR" dirty="0" smtClean="0"/>
              <a:t>passionnante pour la compréhension des mécanismes physiopathologiques de ces maladies. Cependant, il faut </a:t>
            </a:r>
          </a:p>
          <a:p>
            <a:r>
              <a:rPr lang="fr-FR" dirty="0" smtClean="0"/>
              <a:t>rester actuellement très prudent sur l'interprétation des constatations effectuées. Ce n'est pas parce qu'un gène </a:t>
            </a:r>
          </a:p>
          <a:p>
            <a:r>
              <a:rPr lang="fr-FR" dirty="0" smtClean="0"/>
              <a:t>ou un antigène infectieux est retrouvé dans un organe cible d'une maladie qu'il a forcément un rôle dans </a:t>
            </a:r>
          </a:p>
          <a:p>
            <a:r>
              <a:rPr lang="fr-FR" dirty="0" smtClean="0"/>
              <a:t>l'étiologie de cette maladie ; il est indispensable de démontrer le lien </a:t>
            </a:r>
            <a:r>
              <a:rPr lang="fr-FR" dirty="0" err="1" smtClean="0"/>
              <a:t>immunopathologique</a:t>
            </a:r>
            <a:r>
              <a:rPr lang="fr-FR" dirty="0" smtClean="0"/>
              <a:t> entre la présence du </a:t>
            </a:r>
          </a:p>
          <a:p>
            <a:r>
              <a:rPr lang="fr-FR" dirty="0" smtClean="0"/>
              <a:t>microbe et les lésions observées. </a:t>
            </a:r>
          </a:p>
          <a:p>
            <a:r>
              <a:rPr lang="fr-FR" dirty="0" smtClean="0"/>
              <a:t>Dans de nombreux exemples de maladies auto-immunes, en particulier celles qui sont spécifiques </a:t>
            </a:r>
          </a:p>
          <a:p>
            <a:r>
              <a:rPr lang="fr-FR" dirty="0" smtClean="0"/>
              <a:t>d’organes, tout agent infectieux spécifique d’une cible peut être le révélateur ou le « starter » de l’apparition d’une </a:t>
            </a:r>
            <a:r>
              <a:rPr lang="fr-FR" baseline="0" dirty="0" smtClean="0"/>
              <a:t> </a:t>
            </a:r>
            <a:r>
              <a:rPr lang="fr-FR" dirty="0" smtClean="0"/>
              <a:t>maladie auto-immune, si cette cible était génétiquement prédisposée. L’agent infectieux agit en modifiant les </a:t>
            </a:r>
            <a:r>
              <a:rPr lang="fr-FR" baseline="0" dirty="0" smtClean="0"/>
              <a:t> </a:t>
            </a:r>
            <a:r>
              <a:rPr lang="fr-FR" dirty="0" smtClean="0"/>
              <a:t>conditions locales : augmentation de l’expression des molécules HLA, augmentation de l’expression des </a:t>
            </a:r>
          </a:p>
          <a:p>
            <a:r>
              <a:rPr lang="fr-FR" dirty="0" smtClean="0"/>
              <a:t>molécules de </a:t>
            </a:r>
            <a:r>
              <a:rPr lang="fr-FR" dirty="0" err="1" smtClean="0"/>
              <a:t>costimulation</a:t>
            </a:r>
            <a:r>
              <a:rPr lang="fr-FR" dirty="0" smtClean="0"/>
              <a:t>, changement de l’environnement </a:t>
            </a:r>
            <a:r>
              <a:rPr lang="fr-FR" dirty="0" err="1" smtClean="0"/>
              <a:t>cytokinique</a:t>
            </a:r>
            <a:r>
              <a:rPr lang="fr-FR" dirty="0" smtClean="0"/>
              <a:t>… qui vont alors permettre l’expression </a:t>
            </a:r>
          </a:p>
          <a:p>
            <a:r>
              <a:rPr lang="fr-FR" dirty="0" smtClean="0"/>
              <a:t>de la maladie auto-immune si la cible était génétiquement prédisposée. Ce concept est important car il explique la </a:t>
            </a:r>
          </a:p>
          <a:p>
            <a:r>
              <a:rPr lang="fr-FR" dirty="0" smtClean="0"/>
              <a:t>forte interaction entre les facteurs innés et les facteurs acquis dans l’étiologie des maladies auto-immunes. </a:t>
            </a:r>
          </a:p>
          <a:p>
            <a:r>
              <a:rPr lang="fr-FR" dirty="0" smtClean="0"/>
              <a:t> </a:t>
            </a:r>
          </a:p>
          <a:p>
            <a:r>
              <a:rPr lang="fr-FR" dirty="0" smtClean="0"/>
              <a:t>2.3. Le rôle d’autres facteurs exogènes </a:t>
            </a:r>
          </a:p>
          <a:p>
            <a:r>
              <a:rPr lang="fr-FR" dirty="0" smtClean="0"/>
              <a:t>En dehors des agents infectieux, des facteurs toxiques ou médicamenteux peuvent jouer un rôle dans le </a:t>
            </a:r>
          </a:p>
          <a:p>
            <a:r>
              <a:rPr lang="fr-FR" dirty="0" smtClean="0"/>
              <a:t>déclenchement des maladies auto-immunes comme dans l’exemple des lupus induits par les médicaments</a:t>
            </a:r>
          </a:p>
          <a:p>
            <a:r>
              <a:rPr lang="fr-FR" dirty="0" smtClean="0"/>
              <a:t>. </a:t>
            </a:r>
          </a:p>
          <a:p>
            <a:r>
              <a:rPr lang="fr-FR" dirty="0" smtClean="0"/>
              <a:t> </a:t>
            </a:r>
          </a:p>
          <a:p>
            <a:r>
              <a:rPr lang="fr-FR" dirty="0" smtClean="0"/>
              <a:t>2.4. Le rôle des facteurs </a:t>
            </a:r>
            <a:r>
              <a:rPr lang="fr-FR" dirty="0" err="1" smtClean="0"/>
              <a:t>neuro-endocriniens</a:t>
            </a:r>
            <a:r>
              <a:rPr lang="fr-FR" dirty="0" smtClean="0"/>
              <a:t> </a:t>
            </a:r>
          </a:p>
          <a:p>
            <a:r>
              <a:rPr lang="fr-FR" dirty="0" smtClean="0"/>
              <a:t>D’autres facteurs, surtout </a:t>
            </a:r>
            <a:r>
              <a:rPr lang="fr-FR" dirty="0" err="1" smtClean="0"/>
              <a:t>neuro-endocriniens</a:t>
            </a:r>
            <a:r>
              <a:rPr lang="fr-FR" dirty="0" smtClean="0"/>
              <a:t>, ont également un rôle très important. Ces facteurs peuvent être </a:t>
            </a:r>
          </a:p>
          <a:p>
            <a:r>
              <a:rPr lang="fr-FR" dirty="0" smtClean="0"/>
              <a:t>déterminés génétiquement ou avoir une origine exogène. Le rôle du  sexe et des hormones sexuelles, des </a:t>
            </a:r>
          </a:p>
          <a:p>
            <a:r>
              <a:rPr lang="fr-FR" dirty="0" smtClean="0"/>
              <a:t>hormones stéroïdiennes, du stress est parfois majeur. Ces observations illustrent la richesse des connections du </a:t>
            </a:r>
          </a:p>
          <a:p>
            <a:r>
              <a:rPr lang="fr-FR" dirty="0" smtClean="0"/>
              <a:t>système </a:t>
            </a:r>
            <a:r>
              <a:rPr lang="fr-FR" dirty="0" err="1" smtClean="0"/>
              <a:t>neuro</a:t>
            </a:r>
            <a:r>
              <a:rPr lang="fr-FR" dirty="0" smtClean="0"/>
              <a:t>-</a:t>
            </a:r>
            <a:r>
              <a:rPr lang="fr-FR" dirty="0" err="1" smtClean="0"/>
              <a:t>immuno</a:t>
            </a:r>
            <a:r>
              <a:rPr lang="fr-FR" dirty="0" smtClean="0"/>
              <a:t>-endocrinien dont la connaissance actuelle n’en est qu’à ses balbutiements. </a:t>
            </a:r>
          </a:p>
          <a:p>
            <a:r>
              <a:rPr lang="fr-FR" dirty="0" smtClean="0"/>
              <a:t> </a:t>
            </a:r>
          </a:p>
          <a:p>
            <a:r>
              <a:rPr lang="fr-FR" dirty="0" smtClean="0"/>
              <a:t>2.5. Le rôle du </a:t>
            </a:r>
            <a:r>
              <a:rPr lang="fr-FR" dirty="0" err="1" smtClean="0"/>
              <a:t>microchimérisme</a:t>
            </a:r>
            <a:r>
              <a:rPr lang="fr-FR" dirty="0" smtClean="0"/>
              <a:t> </a:t>
            </a:r>
          </a:p>
          <a:p>
            <a:r>
              <a:rPr lang="fr-FR" dirty="0" smtClean="0"/>
              <a:t>Un concept nouveau a été récemment introduit pour expliquer les lésions observées dans la sclérodermie. Dans </a:t>
            </a:r>
          </a:p>
          <a:p>
            <a:r>
              <a:rPr lang="fr-FR" dirty="0" smtClean="0"/>
              <a:t>cette maladie, et peut-être dans d’autres maladies auto-immunes, les lymphocytes T auto-réactifs ne seraient en </a:t>
            </a:r>
          </a:p>
          <a:p>
            <a:r>
              <a:rPr lang="fr-FR" dirty="0" smtClean="0"/>
              <a:t>fait pas autologues mais seraient des lymphocytes d’origine fœtale pouvant persister chez la maman plusieurs </a:t>
            </a:r>
          </a:p>
          <a:p>
            <a:r>
              <a:rPr lang="fr-FR" dirty="0" smtClean="0"/>
              <a:t>années après une grossesse. Certaines maladies auto-immunes seraient en fait des maladies allo-immunes dues </a:t>
            </a:r>
          </a:p>
          <a:p>
            <a:r>
              <a:rPr lang="fr-FR" dirty="0" smtClean="0"/>
              <a:t>à des lymphocytes fœtaux persistants. Ce mécanisme pourrait expliquer la grande prépondérance féminine  de la </a:t>
            </a:r>
          </a:p>
          <a:p>
            <a:r>
              <a:rPr lang="fr-FR" dirty="0" smtClean="0"/>
              <a:t>plupart des maladies auto-immunes</a:t>
            </a:r>
          </a:p>
          <a:p>
            <a:r>
              <a:rPr lang="fr-FR" dirty="0" smtClean="0"/>
              <a:t> </a:t>
            </a:r>
          </a:p>
          <a:p>
            <a:r>
              <a:rPr lang="fr-FR" dirty="0" smtClean="0"/>
              <a:t> 8.3. Notion d’</a:t>
            </a:r>
            <a:r>
              <a:rPr lang="fr-FR" dirty="0" err="1" smtClean="0"/>
              <a:t>épigénétique</a:t>
            </a:r>
            <a:endParaRPr lang="fr-FR" dirty="0" smtClean="0"/>
          </a:p>
          <a:p>
            <a:r>
              <a:rPr lang="fr-FR" dirty="0" smtClean="0"/>
              <a:t>Le terme </a:t>
            </a:r>
            <a:r>
              <a:rPr lang="fr-FR" dirty="0" err="1" smtClean="0"/>
              <a:t>épigénétique</a:t>
            </a:r>
            <a:r>
              <a:rPr lang="fr-FR" dirty="0" smtClean="0"/>
              <a:t> </a:t>
            </a:r>
            <a:r>
              <a:rPr lang="fr-FR" dirty="0" err="1" smtClean="0"/>
              <a:t>déﬁnit</a:t>
            </a:r>
            <a:r>
              <a:rPr lang="fr-FR" dirty="0" smtClean="0"/>
              <a:t> les </a:t>
            </a:r>
            <a:r>
              <a:rPr lang="fr-FR" dirty="0" err="1" smtClean="0"/>
              <a:t>modiﬁcations</a:t>
            </a:r>
            <a:r>
              <a:rPr lang="fr-FR" dirty="0" smtClean="0"/>
              <a:t> transmissibles et réversibles de l’expression des gènes ne</a:t>
            </a:r>
          </a:p>
          <a:p>
            <a:r>
              <a:rPr lang="fr-FR" dirty="0" smtClean="0"/>
              <a:t>s’accompagnant pas de changements des séquences nucléotidiques. Ce terme </a:t>
            </a:r>
            <a:r>
              <a:rPr lang="fr-FR" dirty="0" err="1" smtClean="0"/>
              <a:t>qualiﬁe</a:t>
            </a:r>
            <a:r>
              <a:rPr lang="fr-FR" dirty="0" smtClean="0"/>
              <a:t> en fait ce qui résulte de </a:t>
            </a:r>
            <a:r>
              <a:rPr lang="fr-FR" dirty="0" err="1" smtClean="0"/>
              <a:t>modiﬁcations</a:t>
            </a:r>
            <a:r>
              <a:rPr lang="fr-FR" baseline="0" dirty="0" smtClean="0"/>
              <a:t> </a:t>
            </a:r>
            <a:r>
              <a:rPr lang="fr-FR" dirty="0" smtClean="0"/>
              <a:t>de l’ADN (par exemple </a:t>
            </a:r>
            <a:r>
              <a:rPr lang="fr-FR" dirty="0" err="1" smtClean="0"/>
              <a:t>méthylation</a:t>
            </a:r>
            <a:r>
              <a:rPr lang="fr-FR" dirty="0" smtClean="0"/>
              <a:t> des cytosines) ou des</a:t>
            </a:r>
            <a:r>
              <a:rPr lang="fr-FR" baseline="0" dirty="0" smtClean="0"/>
              <a:t> </a:t>
            </a:r>
            <a:r>
              <a:rPr lang="fr-FR" dirty="0" smtClean="0"/>
              <a:t>protéines liées à l’ADN (par exemple histones). Ces </a:t>
            </a:r>
            <a:r>
              <a:rPr lang="fr-FR" dirty="0" err="1" smtClean="0"/>
              <a:t>modiﬁcations</a:t>
            </a:r>
            <a:r>
              <a:rPr lang="fr-FR" dirty="0" smtClean="0"/>
              <a:t> peuvent se produire spontanément, en réponse à</a:t>
            </a:r>
            <a:r>
              <a:rPr lang="fr-FR" baseline="0" dirty="0" smtClean="0"/>
              <a:t> </a:t>
            </a:r>
            <a:r>
              <a:rPr lang="fr-FR" dirty="0" smtClean="0"/>
              <a:t>l’environnement, à la présence d’un allèle particulier, même</a:t>
            </a:r>
            <a:r>
              <a:rPr lang="fr-FR" baseline="0" dirty="0" smtClean="0"/>
              <a:t> </a:t>
            </a:r>
            <a:r>
              <a:rPr lang="fr-FR" dirty="0" smtClean="0"/>
              <a:t>si celui-ci n’est plus présent dans les descendants. En d’autres</a:t>
            </a:r>
            <a:r>
              <a:rPr lang="fr-FR" baseline="0" dirty="0" smtClean="0"/>
              <a:t> </a:t>
            </a:r>
            <a:r>
              <a:rPr lang="fr-FR" dirty="0" smtClean="0"/>
              <a:t>termes, on pourrait comparer la génétique et l’</a:t>
            </a:r>
            <a:r>
              <a:rPr lang="fr-FR" dirty="0" err="1" smtClean="0"/>
              <a:t>épigénétique</a:t>
            </a:r>
            <a:r>
              <a:rPr lang="fr-FR" dirty="0" smtClean="0"/>
              <a:t> à la</a:t>
            </a:r>
            <a:r>
              <a:rPr lang="fr-FR" baseline="0" dirty="0" smtClean="0"/>
              <a:t> </a:t>
            </a:r>
            <a:r>
              <a:rPr lang="fr-FR" dirty="0" smtClean="0"/>
              <a:t>différence entre l’écriture d’un livre et sa lecture (interprétation).</a:t>
            </a:r>
          </a:p>
          <a:p>
            <a:r>
              <a:rPr lang="fr-FR" dirty="0" smtClean="0"/>
              <a:t>Ainsi, l’</a:t>
            </a:r>
            <a:r>
              <a:rPr lang="fr-FR" dirty="0" err="1" smtClean="0"/>
              <a:t>épigénétique</a:t>
            </a:r>
            <a:r>
              <a:rPr lang="fr-FR" dirty="0" smtClean="0"/>
              <a:t> permettrait plusieurs lectures d’un même</a:t>
            </a:r>
            <a:r>
              <a:rPr lang="fr-FR" baseline="0" dirty="0" smtClean="0"/>
              <a:t> </a:t>
            </a:r>
            <a:r>
              <a:rPr lang="fr-FR" dirty="0" smtClean="0"/>
              <a:t>code </a:t>
            </a:r>
            <a:r>
              <a:rPr lang="fr-FR" dirty="0" err="1" smtClean="0"/>
              <a:t>génétique.L’épigénétique</a:t>
            </a:r>
            <a:r>
              <a:rPr lang="fr-FR" dirty="0" smtClean="0"/>
              <a:t> constitue l’un des fondements de</a:t>
            </a:r>
            <a:r>
              <a:rPr lang="fr-FR" baseline="0" dirty="0" smtClean="0"/>
              <a:t> </a:t>
            </a:r>
            <a:r>
              <a:rPr lang="fr-FR" dirty="0" smtClean="0"/>
              <a:t>la diversité biologique et fait l’objet d’un intérêt grandissant dans</a:t>
            </a:r>
            <a:r>
              <a:rPr lang="fr-FR" baseline="0" dirty="0" smtClean="0"/>
              <a:t> </a:t>
            </a:r>
            <a:r>
              <a:rPr lang="fr-FR" dirty="0" smtClean="0"/>
              <a:t>la recherche du déterminisme des maladies </a:t>
            </a:r>
            <a:r>
              <a:rPr lang="fr-FR" dirty="0" err="1" smtClean="0"/>
              <a:t>dys</a:t>
            </a:r>
            <a:r>
              <a:rPr lang="fr-FR" dirty="0" smtClean="0"/>
              <a:t>/auto-immunes</a:t>
            </a:r>
            <a:r>
              <a:rPr lang="fr-FR" baseline="0" dirty="0" smtClean="0"/>
              <a:t> </a:t>
            </a:r>
            <a:r>
              <a:rPr lang="fr-FR" dirty="0" smtClean="0"/>
              <a:t>d’origine génétique complexe [78,79]. </a:t>
            </a:r>
          </a:p>
          <a:p>
            <a:endParaRPr lang="fr-FR" dirty="0" smtClean="0"/>
          </a:p>
          <a:p>
            <a:r>
              <a:rPr lang="fr-FR" dirty="0" smtClean="0"/>
              <a:t> </a:t>
            </a:r>
          </a:p>
          <a:p>
            <a:r>
              <a:rPr lang="fr-FR" dirty="0" smtClean="0"/>
              <a:t>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13109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baseline="0" dirty="0" smtClean="0">
                <a:solidFill>
                  <a:schemeClr val="tx1"/>
                </a:solidFill>
                <a:latin typeface="+mn-lt"/>
                <a:ea typeface="+mn-ea"/>
                <a:cs typeface="+mn-cs"/>
              </a:rPr>
              <a:t>Comme vous pouvez le voir dans ce tableau, le diagnostic de syndrome des antiphospholipides repose sur une base clinique, ainsi que sur des tests de laboratoire. Du premier coup d’</a:t>
            </a:r>
            <a:r>
              <a:rPr lang="fr-FR" sz="1200" kern="1200" baseline="0" dirty="0" err="1" smtClean="0">
                <a:solidFill>
                  <a:schemeClr val="tx1"/>
                </a:solidFill>
                <a:latin typeface="+mn-lt"/>
                <a:ea typeface="+mn-ea"/>
                <a:cs typeface="+mn-cs"/>
              </a:rPr>
              <a:t>oeil</a:t>
            </a:r>
            <a:r>
              <a:rPr lang="fr-FR" sz="1200" kern="1200" baseline="0" dirty="0" smtClean="0">
                <a:solidFill>
                  <a:schemeClr val="tx1"/>
                </a:solidFill>
                <a:latin typeface="+mn-lt"/>
                <a:ea typeface="+mn-ea"/>
                <a:cs typeface="+mn-cs"/>
              </a:rPr>
              <a:t>, on voit que si les éléments cliniques se rapportent uniquement à des pathologies aussi courantes que les thromboses – veineuses ou artérielles – ou aux complications obstétricales (perte(s) fœtale(s) ou accouchement(s) prématuré(s)), il sera nécessaire de disposer de méthodes de laboratoire assez spécifiques pour ne pas tomber dans l’excès de diagnostics de syndrome des antiphospholipides, avec ce que cela comporte comme conséquences cliniques et thérapeutiques…</a:t>
            </a:r>
          </a:p>
          <a:p>
            <a:r>
              <a:rPr lang="fr-FR" sz="1200" kern="1200" baseline="0" dirty="0" smtClean="0">
                <a:solidFill>
                  <a:schemeClr val="tx1"/>
                </a:solidFill>
                <a:latin typeface="+mn-lt"/>
                <a:ea typeface="+mn-ea"/>
                <a:cs typeface="+mn-cs"/>
              </a:rPr>
              <a:t>En effet, la présence d’un seul critère clinique associé à la présence d’un seul critère de laboratoire suffit (mais l’association des deux est indispensable !) pour retenir le diagnostic de syndrome des antiphospholipides.</a:t>
            </a:r>
          </a:p>
          <a:p>
            <a:r>
              <a:rPr lang="fr-FR" sz="1200" kern="1200" baseline="0" dirty="0" smtClean="0">
                <a:solidFill>
                  <a:schemeClr val="tx1"/>
                </a:solidFill>
                <a:latin typeface="+mn-lt"/>
                <a:ea typeface="+mn-ea"/>
                <a:cs typeface="+mn-cs"/>
              </a:rPr>
              <a:t>Dès lors, il est crucial de bien préciser ces critères :</a:t>
            </a:r>
          </a:p>
          <a:p>
            <a:r>
              <a:rPr lang="fr-FR" sz="1200" kern="1200" baseline="0" dirty="0" smtClean="0">
                <a:solidFill>
                  <a:schemeClr val="tx1"/>
                </a:solidFill>
                <a:latin typeface="+mn-lt"/>
                <a:ea typeface="+mn-ea"/>
                <a:cs typeface="+mn-cs"/>
              </a:rPr>
              <a:t>pour la clinique, la thrombose peut se produire dans n’importe quel lit vasculaire – artériel ou veineux, y compris au niveau de petits vaisseaux – pour autant que l’événement thrombotique ait été prouvé par un examen radiologique ou histologique. Pour cette dernière méthodologie, on requiert l’absence de phénomènes inflammatoires au niveau de la thrombose, car ils feraient alors intervenir d’autres mécanismes à l’origine de cette lésion. Toujours sur le versant clinique, certaines complications obstétricales constituent aussi des critères diagnostiques, comme par exemple, la survenue d’une seule perte fœtale inexpliquée au-delà de la dixième semaine de grossesse. Les épisodes de perte fœtale survenant avant dix semaines de grossesse sont moins significatifs ; néanmoins, à partir du troisième épisode de perte fœtale en deçà de dix semaines de grossesse, on pourra aussi retenir ce critère, après exclusion de problèmes hormonaux ou anatomiques maternels, ainsi que de causes chromosomiques maternelles ou paternelles. Finalement, non seulement les pertes fœtales, mais également une naissance prématurée (avant 34 semaines de grossesse) d’un nouveau-né normal pourra représenter un critère de diagnostic, à partir du moment où elle s’inscrit dans le cadre d’une éclampsie ou d’une pré éclampsie sévère, ou d’une insuffisance placentaire bien reconnue. Ainsi, pour ne pas risquer de poser des diagnostics cliniques excédentaires de syndrome des antiphospholipides, il s’agit de considérer très précisément les tests de laboratoire qui représentent l’autre versant de ce syndrome…</a:t>
            </a:r>
            <a:endParaRPr lang="fr-FR" dirty="0"/>
          </a:p>
        </p:txBody>
      </p:sp>
      <p:sp>
        <p:nvSpPr>
          <p:cNvPr id="4" name="Espace réservé du numéro de diapositive 3"/>
          <p:cNvSpPr>
            <a:spLocks noGrp="1"/>
          </p:cNvSpPr>
          <p:nvPr>
            <p:ph type="sldNum" sz="quarter" idx="10"/>
          </p:nvPr>
        </p:nvSpPr>
        <p:spPr/>
        <p:txBody>
          <a:bodyPr/>
          <a:lstStyle/>
          <a:p>
            <a:fld id="{5FE466A5-9BF2-46D3-8F48-F4AE8FFE55BF}" type="slidenum">
              <a:rPr lang="fr-FR" smtClean="0"/>
              <a:pPr/>
              <a:t>50</a:t>
            </a:fld>
            <a:endParaRPr lang="fr-FR"/>
          </a:p>
        </p:txBody>
      </p:sp>
    </p:spTree>
    <p:extLst>
      <p:ext uri="{BB962C8B-B14F-4D97-AF65-F5344CB8AC3E}">
        <p14:creationId xmlns:p14="http://schemas.microsoft.com/office/powerpoint/2010/main" val="4071202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baseline="0" dirty="0" smtClean="0">
                <a:solidFill>
                  <a:schemeClr val="tx1"/>
                </a:solidFill>
                <a:latin typeface="+mn-lt"/>
                <a:ea typeface="+mn-ea"/>
                <a:cs typeface="+mn-cs"/>
              </a:rPr>
              <a:t>Comme vous pouvez le voir dans ce tableau, le diagnostic de syndrome des antiphospholipides repose sur une base clinique, ainsi que sur des tests de laboratoire. Du premier coup d’</a:t>
            </a:r>
            <a:r>
              <a:rPr lang="fr-FR" sz="1200" kern="1200" baseline="0" dirty="0" err="1" smtClean="0">
                <a:solidFill>
                  <a:schemeClr val="tx1"/>
                </a:solidFill>
                <a:latin typeface="+mn-lt"/>
                <a:ea typeface="+mn-ea"/>
                <a:cs typeface="+mn-cs"/>
              </a:rPr>
              <a:t>oeil</a:t>
            </a:r>
            <a:r>
              <a:rPr lang="fr-FR" sz="1200" kern="1200" baseline="0" dirty="0" smtClean="0">
                <a:solidFill>
                  <a:schemeClr val="tx1"/>
                </a:solidFill>
                <a:latin typeface="+mn-lt"/>
                <a:ea typeface="+mn-ea"/>
                <a:cs typeface="+mn-cs"/>
              </a:rPr>
              <a:t>, on voit que si les éléments cliniques se rapportent uniquement à des pathologies aussi courantes que les thromboses – veineuses ou artérielles – ou aux complications obstétricales (perte(s) fœtale(s) ou accouchement(s) prématuré(s)), il sera nécessaire de disposer de méthodes de laboratoire assez spécifiques pour ne pas tomber dans l’excès de diagnostics de syndrome des antiphospholipides, avec ce que cela comporte comme conséquences cliniques et thérapeutiques…</a:t>
            </a:r>
          </a:p>
          <a:p>
            <a:r>
              <a:rPr lang="fr-FR" sz="1200" kern="1200" baseline="0" dirty="0" smtClean="0">
                <a:solidFill>
                  <a:schemeClr val="tx1"/>
                </a:solidFill>
                <a:latin typeface="+mn-lt"/>
                <a:ea typeface="+mn-ea"/>
                <a:cs typeface="+mn-cs"/>
              </a:rPr>
              <a:t>En effet, la présence d’un seul critère clinique associé à la présence d’un seul critère de laboratoire suffit (mais l’association des deux est indispensable !) pour retenir le diagnostic de syndrome des antiphospholipides.</a:t>
            </a:r>
          </a:p>
          <a:p>
            <a:r>
              <a:rPr lang="fr-FR" sz="1200" kern="1200" baseline="0" dirty="0" smtClean="0">
                <a:solidFill>
                  <a:schemeClr val="tx1"/>
                </a:solidFill>
                <a:latin typeface="+mn-lt"/>
                <a:ea typeface="+mn-ea"/>
                <a:cs typeface="+mn-cs"/>
              </a:rPr>
              <a:t>Dès lors, il est crucial de bien préciser ces critères :</a:t>
            </a:r>
          </a:p>
          <a:p>
            <a:r>
              <a:rPr lang="fr-FR" sz="1200" kern="1200" baseline="0" dirty="0" smtClean="0">
                <a:solidFill>
                  <a:schemeClr val="tx1"/>
                </a:solidFill>
                <a:latin typeface="+mn-lt"/>
                <a:ea typeface="+mn-ea"/>
                <a:cs typeface="+mn-cs"/>
              </a:rPr>
              <a:t>pour la clinique, la thrombose peut se produire dans n’importe quel lit vasculaire – artériel ou veineux, y compris au niveau de petits vaisseaux – pour autant que l’événement thrombotique ait été prouvé par un examen radiologique ou histologique. Pour cette dernière méthodologie, on requiert l’absence de phénomènes inflammatoires au niveau de la thrombose, car ils feraient alors intervenir d’autres mécanismes à l’origine de cette lésion. Toujours sur le versant clinique, certaines complications obstétricales constituent aussi des critères diagnostiques, comme par exemple, la survenue d’une seule perte fœtale inexpliquée au-delà de la dixième semaine de grossesse. Les épisodes de perte fœtale survenant avant dix semaines de grossesse sont moins significatifs ; néanmoins, à partir du troisième épisode de perte fœtale en deçà de dix semaines de grossesse, on pourra aussi retenir ce critère, après exclusion de problèmes hormonaux ou anatomiques maternels, ainsi que de causes chromosomiques maternelles ou paternelles. Finalement, non seulement les pertes fœtales, mais également une naissance prématurée (avant 34 semaines de grossesse) d’un nouveau-né normal pourra représenter un critère de diagnostic, à partir du moment où elle s’inscrit dans le cadre d’une éclampsie ou d’une pré éclampsie sévère, ou d’une insuffisance placentaire bien reconnue. Ainsi, pour ne pas risquer de poser des diagnostics cliniques excédentaires de syndrome des antiphospholipides, il s’agit de considérer très précisément les tests de laboratoire qui représentent l’autre versant de ce syndrome…</a:t>
            </a:r>
            <a:endParaRPr lang="fr-FR" dirty="0"/>
          </a:p>
        </p:txBody>
      </p:sp>
      <p:sp>
        <p:nvSpPr>
          <p:cNvPr id="4" name="Espace réservé du numéro de diapositive 3"/>
          <p:cNvSpPr>
            <a:spLocks noGrp="1"/>
          </p:cNvSpPr>
          <p:nvPr>
            <p:ph type="sldNum" sz="quarter" idx="10"/>
          </p:nvPr>
        </p:nvSpPr>
        <p:spPr/>
        <p:txBody>
          <a:bodyPr/>
          <a:lstStyle/>
          <a:p>
            <a:fld id="{5FE466A5-9BF2-46D3-8F48-F4AE8FFE55BF}" type="slidenum">
              <a:rPr lang="fr-FR" smtClean="0"/>
              <a:pPr/>
              <a:t>51</a:t>
            </a:fld>
            <a:endParaRPr lang="fr-FR"/>
          </a:p>
        </p:txBody>
      </p:sp>
    </p:spTree>
    <p:extLst>
      <p:ext uri="{BB962C8B-B14F-4D97-AF65-F5344CB8AC3E}">
        <p14:creationId xmlns:p14="http://schemas.microsoft.com/office/powerpoint/2010/main" val="499880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baseline="0" dirty="0" smtClean="0">
                <a:solidFill>
                  <a:schemeClr val="tx1"/>
                </a:solidFill>
                <a:latin typeface="+mn-lt"/>
                <a:ea typeface="+mn-ea"/>
                <a:cs typeface="+mn-cs"/>
              </a:rPr>
              <a:t>Comme vous pouvez le voir dans ce tableau, le diagnostic de syndrome des antiphospholipides repose sur une base clinique, ainsi que sur des tests de laboratoire. Du premier coup d’</a:t>
            </a:r>
            <a:r>
              <a:rPr lang="fr-FR" sz="1200" kern="1200" baseline="0" dirty="0" err="1" smtClean="0">
                <a:solidFill>
                  <a:schemeClr val="tx1"/>
                </a:solidFill>
                <a:latin typeface="+mn-lt"/>
                <a:ea typeface="+mn-ea"/>
                <a:cs typeface="+mn-cs"/>
              </a:rPr>
              <a:t>oeil</a:t>
            </a:r>
            <a:r>
              <a:rPr lang="fr-FR" sz="1200" kern="1200" baseline="0" dirty="0" smtClean="0">
                <a:solidFill>
                  <a:schemeClr val="tx1"/>
                </a:solidFill>
                <a:latin typeface="+mn-lt"/>
                <a:ea typeface="+mn-ea"/>
                <a:cs typeface="+mn-cs"/>
              </a:rPr>
              <a:t>, on voit que si les éléments cliniques se rapportent uniquement à des pathologies aussi courantes que les thromboses – veineuses ou artérielles – ou aux complications obstétricales (perte(s) fœtale(s) ou accouchement(s) prématuré(s)), il sera nécessaire de disposer de méthodes de laboratoire assez spécifiques pour ne pas tomber dans l’excès de diagnostics de syndrome des antiphospholipides, avec ce que cela comporte comme conséquences cliniques et thérapeutiques…</a:t>
            </a:r>
          </a:p>
          <a:p>
            <a:r>
              <a:rPr lang="fr-FR" sz="1200" kern="1200" baseline="0" dirty="0" smtClean="0">
                <a:solidFill>
                  <a:schemeClr val="tx1"/>
                </a:solidFill>
                <a:latin typeface="+mn-lt"/>
                <a:ea typeface="+mn-ea"/>
                <a:cs typeface="+mn-cs"/>
              </a:rPr>
              <a:t>En effet, la présence d’un seul critère clinique associé à la présence d’un seul critère de laboratoire suffit (mais l’association des deux est indispensable !) pour retenir le diagnostic de syndrome des antiphospholipides.</a:t>
            </a:r>
          </a:p>
          <a:p>
            <a:r>
              <a:rPr lang="fr-FR" sz="1200" kern="1200" baseline="0" dirty="0" smtClean="0">
                <a:solidFill>
                  <a:schemeClr val="tx1"/>
                </a:solidFill>
                <a:latin typeface="+mn-lt"/>
                <a:ea typeface="+mn-ea"/>
                <a:cs typeface="+mn-cs"/>
              </a:rPr>
              <a:t>Dès lors, il est crucial de bien préciser ces critères :</a:t>
            </a:r>
          </a:p>
          <a:p>
            <a:r>
              <a:rPr lang="fr-FR" sz="1200" kern="1200" baseline="0" dirty="0" smtClean="0">
                <a:solidFill>
                  <a:schemeClr val="tx1"/>
                </a:solidFill>
                <a:latin typeface="+mn-lt"/>
                <a:ea typeface="+mn-ea"/>
                <a:cs typeface="+mn-cs"/>
              </a:rPr>
              <a:t>pour la clinique, la thrombose peut se produire dans n’importe quel lit vasculaire – artériel ou veineux, y compris au niveau de petits vaisseaux – pour autant que l’événement thrombotique ait été prouvé par un examen radiologique ou histologique. Pour cette dernière méthodologie, on requiert l’absence de phénomènes inflammatoires au niveau de la thrombose, car ils feraient alors intervenir d’autres mécanismes à l’origine de cette lésion. Toujours sur le versant clinique, certaines complications obstétricales constituent aussi des critères diagnostiques, comme par exemple, la survenue d’une seule perte fœtale inexpliquée au-delà de la dixième semaine de grossesse. Les épisodes de perte fœtale survenant avant dix semaines de grossesse sont moins significatifs ; néanmoins, à partir du troisième épisode de perte fœtale en deçà de dix semaines de grossesse, on pourra aussi retenir ce critère, après exclusion de problèmes hormonaux ou anatomiques maternels, ainsi que de causes chromosomiques maternelles ou paternelles. Finalement, non seulement les pertes fœtales, mais également une naissance prématurée (avant 34 semaines de grossesse) d’un nouveau-né normal pourra représenter un critère de diagnostic, à partir du moment où elle s’inscrit dans le cadre d’une éclampsie ou d’une pré éclampsie sévère, ou d’une insuffisance placentaire bien reconnue. Ainsi, pour ne pas risquer de poser des diagnostics cliniques excédentaires de syndrome des antiphospholipides, il s’agit de considérer très précisément les tests de laboratoire qui représentent l’autre versant de ce syndrome…</a:t>
            </a:r>
            <a:endParaRPr lang="fr-FR" dirty="0"/>
          </a:p>
        </p:txBody>
      </p:sp>
      <p:sp>
        <p:nvSpPr>
          <p:cNvPr id="4" name="Espace réservé du numéro de diapositive 3"/>
          <p:cNvSpPr>
            <a:spLocks noGrp="1"/>
          </p:cNvSpPr>
          <p:nvPr>
            <p:ph type="sldNum" sz="quarter" idx="10"/>
          </p:nvPr>
        </p:nvSpPr>
        <p:spPr/>
        <p:txBody>
          <a:bodyPr/>
          <a:lstStyle/>
          <a:p>
            <a:fld id="{5FE466A5-9BF2-46D3-8F48-F4AE8FFE55BF}" type="slidenum">
              <a:rPr lang="fr-FR" smtClean="0"/>
              <a:pPr/>
              <a:t>52</a:t>
            </a:fld>
            <a:endParaRPr lang="fr-FR"/>
          </a:p>
        </p:txBody>
      </p:sp>
    </p:spTree>
    <p:extLst>
      <p:ext uri="{BB962C8B-B14F-4D97-AF65-F5344CB8AC3E}">
        <p14:creationId xmlns:p14="http://schemas.microsoft.com/office/powerpoint/2010/main" val="113054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Les </a:t>
            </a:r>
            <a:r>
              <a:rPr lang="fr-FR" sz="1200" kern="1200" baseline="0" dirty="0" err="1" smtClean="0">
                <a:solidFill>
                  <a:schemeClr val="tx1"/>
                </a:solidFill>
                <a:latin typeface="+mn-lt"/>
                <a:ea typeface="+mn-ea"/>
                <a:cs typeface="+mn-cs"/>
              </a:rPr>
              <a:t>aPLs</a:t>
            </a:r>
            <a:r>
              <a:rPr lang="fr-FR" sz="1200" kern="1200" baseline="0" dirty="0" smtClean="0">
                <a:solidFill>
                  <a:schemeClr val="tx1"/>
                </a:solidFill>
                <a:latin typeface="+mn-lt"/>
                <a:ea typeface="+mn-ea"/>
                <a:cs typeface="+mn-cs"/>
              </a:rPr>
              <a:t> admis comme critères du SAPL sont également appelés « </a:t>
            </a:r>
            <a:r>
              <a:rPr lang="fr-FR" sz="1200" kern="1200" baseline="0" dirty="0" err="1" smtClean="0">
                <a:solidFill>
                  <a:schemeClr val="tx1"/>
                </a:solidFill>
                <a:latin typeface="+mn-lt"/>
                <a:ea typeface="+mn-ea"/>
                <a:cs typeface="+mn-cs"/>
              </a:rPr>
              <a:t>aPLs</a:t>
            </a:r>
            <a:r>
              <a:rPr lang="fr-FR" sz="1200" kern="1200" baseline="0" dirty="0" smtClean="0">
                <a:solidFill>
                  <a:schemeClr val="tx1"/>
                </a:solidFill>
                <a:latin typeface="+mn-lt"/>
                <a:ea typeface="+mn-ea"/>
                <a:cs typeface="+mn-cs"/>
              </a:rPr>
              <a:t> conventionnels » par opposition à d’autres anticorps non reconnus comme critères du SAPL mais pour lesquels certaines études ont montré une association avec les anomalies cliniques de ce syndrome. Nous aborderons dans ce cours l’étude de deux groupes d’anticorps en soulignant leur hétérogénéité : d’une part, celle des anticorps conventionnels ; d’autre part, celle de deux anticorps</a:t>
            </a:r>
          </a:p>
          <a:p>
            <a:r>
              <a:rPr lang="fr-FR" sz="1200" kern="1200" baseline="0" dirty="0" smtClean="0">
                <a:solidFill>
                  <a:schemeClr val="tx1"/>
                </a:solidFill>
                <a:latin typeface="+mn-lt"/>
                <a:ea typeface="+mn-ea"/>
                <a:cs typeface="+mn-cs"/>
              </a:rPr>
              <a:t>non conventionnels pour lesquels la relation entre leur présence et la clinique du SAPL est clairement démontrée, à savoir les anticorps anti-prothrombine et les anticorps </a:t>
            </a:r>
            <a:r>
              <a:rPr lang="fr-FR" sz="1200" kern="1200" baseline="0" dirty="0" err="1" smtClean="0">
                <a:solidFill>
                  <a:schemeClr val="tx1"/>
                </a:solidFill>
                <a:latin typeface="+mn-lt"/>
                <a:ea typeface="+mn-ea"/>
                <a:cs typeface="+mn-cs"/>
              </a:rPr>
              <a:t>antiphosphatidyléthanolamine</a:t>
            </a:r>
            <a:r>
              <a:rPr lang="fr-FR" sz="1200" kern="1200" baseline="0" dirty="0" smtClean="0">
                <a:solidFill>
                  <a:schemeClr val="tx1"/>
                </a:solidFill>
                <a:latin typeface="+mn-lt"/>
                <a:ea typeface="+mn-ea"/>
                <a:cs typeface="+mn-cs"/>
              </a:rPr>
              <a:t> </a:t>
            </a:r>
            <a:endParaRPr lang="fr-FR" sz="1200" dirty="0" smtClean="0"/>
          </a:p>
        </p:txBody>
      </p:sp>
      <p:sp>
        <p:nvSpPr>
          <p:cNvPr id="4" name="Espace réservé du numéro de diapositive 3"/>
          <p:cNvSpPr>
            <a:spLocks noGrp="1"/>
          </p:cNvSpPr>
          <p:nvPr>
            <p:ph type="sldNum" sz="quarter" idx="10"/>
          </p:nvPr>
        </p:nvSpPr>
        <p:spPr/>
        <p:txBody>
          <a:bodyPr/>
          <a:lstStyle/>
          <a:p>
            <a:fld id="{5FE466A5-9BF2-46D3-8F48-F4AE8FFE55BF}" type="slidenum">
              <a:rPr lang="fr-FR" smtClean="0"/>
              <a:pPr/>
              <a:t>53</a:t>
            </a:fld>
            <a:endParaRPr lang="fr-FR"/>
          </a:p>
        </p:txBody>
      </p:sp>
    </p:spTree>
    <p:extLst>
      <p:ext uri="{BB962C8B-B14F-4D97-AF65-F5344CB8AC3E}">
        <p14:creationId xmlns:p14="http://schemas.microsoft.com/office/powerpoint/2010/main" val="62045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Le SAPL est la cause la plus fréquente de thromboses veineuses inexpliquées (20 à 30 % des thromboses veineuses profondes). Elles peuvent avoir des localisations très diverses (rénales, hépatiques, mésentériques, cérébrales, etc.),mais elles affectent surtout les veines profondes des membres inférieurs. Elles peuvent se compliquer d’embolies pulmonaires, parfois mortelles. Les thromboses artérielles sont plus rares ; elles aussi peuvent être diversement localisées (coronaires, mésentère, rétine, etc.). Les complications obstétricales représentent l’autre caractéristique clinique du SAPL : elles sont récidivantes et peuvent </a:t>
            </a:r>
            <a:r>
              <a:rPr lang="fr-FR" dirty="0" err="1" smtClean="0"/>
              <a:t>botiques</a:t>
            </a:r>
            <a:r>
              <a:rPr lang="fr-FR" dirty="0" smtClean="0"/>
              <a:t>. Les caractéristiques de ces complications sont :</a:t>
            </a:r>
          </a:p>
          <a:p>
            <a:r>
              <a:rPr lang="fr-FR" dirty="0" smtClean="0"/>
              <a:t>Une ou plusieurs morts fœtales inexpliquées (≥10e semaine de gestation) et sans anomalies morphologiques du fœtus, décelables par échographie ou examen direct </a:t>
            </a:r>
          </a:p>
          <a:p>
            <a:endParaRPr lang="fr-FR" dirty="0" smtClean="0"/>
          </a:p>
          <a:p>
            <a:r>
              <a:rPr lang="fr-FR" dirty="0" smtClean="0"/>
              <a:t>Une ou plusieurs naissances prématurées (&lt; 34e semaine de gestation) d’un nouveau-né morphologiquement normal, liées à une pré-éclampsie ou à une éclampsie ou à une </a:t>
            </a:r>
            <a:r>
              <a:rPr lang="fr-FR" dirty="0" err="1" smtClean="0"/>
              <a:t>insufﬁsance</a:t>
            </a:r>
            <a:r>
              <a:rPr lang="fr-FR" dirty="0" smtClean="0"/>
              <a:t> placentaire sévère</a:t>
            </a:r>
          </a:p>
          <a:p>
            <a:endParaRPr lang="fr-FR" dirty="0" smtClean="0"/>
          </a:p>
          <a:p>
            <a:r>
              <a:rPr lang="fr-FR" dirty="0" smtClean="0"/>
              <a:t>Trois ou plusieurs avortements spontanés (&lt; 10e semaine de gestation) inexpliqués, non liés à la présence d’anomalies : maternelles, hormonales ou anatomiques ou chromosomiques parentales</a:t>
            </a:r>
          </a:p>
          <a:p>
            <a:endParaRPr lang="fr-FR" dirty="0" smtClean="0"/>
          </a:p>
          <a:p>
            <a:r>
              <a:rPr lang="fr-FR" dirty="0" smtClean="0"/>
              <a:t>D’autres manifestations cliniques, par exemple un livedo </a:t>
            </a:r>
            <a:r>
              <a:rPr lang="fr-FR" dirty="0" err="1" smtClean="0"/>
              <a:t>reticularis</a:t>
            </a:r>
            <a:r>
              <a:rPr lang="fr-FR" dirty="0" smtClean="0"/>
              <a:t>, une thrombopénie, sont assez fréquentes au cours de ce syndrome, mais elles ne constituent pas des critères diagnostiques. </a:t>
            </a:r>
            <a:endParaRPr lang="fr-FR" dirty="0"/>
          </a:p>
        </p:txBody>
      </p:sp>
      <p:sp>
        <p:nvSpPr>
          <p:cNvPr id="4" name="Espace réservé du numéro de diapositive 3"/>
          <p:cNvSpPr>
            <a:spLocks noGrp="1"/>
          </p:cNvSpPr>
          <p:nvPr>
            <p:ph type="sldNum" sz="quarter" idx="10"/>
          </p:nvPr>
        </p:nvSpPr>
        <p:spPr/>
        <p:txBody>
          <a:bodyPr/>
          <a:lstStyle/>
          <a:p>
            <a:fld id="{620C9268-B6E8-4634-95D0-D4EDD2C23C49}" type="slidenum">
              <a:rPr lang="fr-FR" smtClean="0"/>
              <a:pPr/>
              <a:t>54</a:t>
            </a:fld>
            <a:endParaRPr lang="fr-FR"/>
          </a:p>
        </p:txBody>
      </p:sp>
    </p:spTree>
    <p:extLst>
      <p:ext uri="{BB962C8B-B14F-4D97-AF65-F5344CB8AC3E}">
        <p14:creationId xmlns:p14="http://schemas.microsoft.com/office/powerpoint/2010/main" val="2084041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 illustre les différentes possibilités de classification des vascularites en fonction de divers </a:t>
            </a:r>
            <a:r>
              <a:rPr lang="fr-FR" dirty="0" err="1" smtClean="0"/>
              <a:t>attribus</a:t>
            </a:r>
            <a:r>
              <a:rPr lang="fr-FR" dirty="0" smtClean="0"/>
              <a:t> clinique,</a:t>
            </a:r>
            <a:r>
              <a:rPr lang="fr-FR" baseline="0" dirty="0" smtClean="0"/>
              <a:t> histologiques ou biologiques</a:t>
            </a:r>
            <a:r>
              <a:rPr lang="fr-FR" dirty="0" smtClean="0"/>
              <a:t> </a:t>
            </a:r>
          </a:p>
          <a:p>
            <a:r>
              <a:rPr lang="fr-FR" dirty="0" smtClean="0"/>
              <a:t>Donner des exemple d’utilisation de tableau</a:t>
            </a:r>
            <a:endParaRPr lang="fr-FR" dirty="0"/>
          </a:p>
        </p:txBody>
      </p:sp>
      <p:sp>
        <p:nvSpPr>
          <p:cNvPr id="4" name="Espace réservé du numéro de diapositive 3"/>
          <p:cNvSpPr>
            <a:spLocks noGrp="1"/>
          </p:cNvSpPr>
          <p:nvPr>
            <p:ph type="sldNum" sz="quarter" idx="10"/>
          </p:nvPr>
        </p:nvSpPr>
        <p:spPr/>
        <p:txBody>
          <a:bodyPr/>
          <a:lstStyle/>
          <a:p>
            <a:fld id="{D66EC708-8D05-45FE-BF1D-AA33D000EE87}" type="slidenum">
              <a:rPr lang="fr-FR" smtClean="0"/>
              <a:pPr/>
              <a:t>56</a:t>
            </a:fld>
            <a:endParaRPr lang="fr-FR"/>
          </a:p>
        </p:txBody>
      </p:sp>
    </p:spTree>
    <p:extLst>
      <p:ext uri="{BB962C8B-B14F-4D97-AF65-F5344CB8AC3E}">
        <p14:creationId xmlns:p14="http://schemas.microsoft.com/office/powerpoint/2010/main" val="312640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9236FC-51CD-459F-8391-CFAAC4D4454A}" type="slidenum">
              <a:rPr lang="fr-FR" smtClean="0"/>
              <a:pPr/>
              <a:t>6</a:t>
            </a:fld>
            <a:endParaRPr lang="fr-FR"/>
          </a:p>
        </p:txBody>
      </p:sp>
    </p:spTree>
    <p:extLst>
      <p:ext uri="{BB962C8B-B14F-4D97-AF65-F5344CB8AC3E}">
        <p14:creationId xmlns:p14="http://schemas.microsoft.com/office/powerpoint/2010/main" val="313296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70000" lnSpcReduction="20000"/>
          </a:bodyPr>
          <a:lstStyle/>
          <a:p>
            <a:r>
              <a:rPr lang="fr-FR" dirty="0" smtClean="0"/>
              <a:t>3.2 Les mécanismes lésionnels dans les maladies auto-immunes </a:t>
            </a:r>
          </a:p>
          <a:p>
            <a:r>
              <a:rPr lang="fr-FR" dirty="0" smtClean="0"/>
              <a:t> </a:t>
            </a:r>
          </a:p>
          <a:p>
            <a:r>
              <a:rPr lang="fr-FR" dirty="0" smtClean="0"/>
              <a:t>*  Les lymphocytes T cytotoxiques (LTCD8) peuvent induire des lésions cellulaires par différents </a:t>
            </a:r>
          </a:p>
          <a:p>
            <a:r>
              <a:rPr lang="fr-FR" dirty="0" smtClean="0"/>
              <a:t>mécanismes cytotoxiques. </a:t>
            </a:r>
          </a:p>
          <a:p>
            <a:r>
              <a:rPr lang="fr-FR" dirty="0" smtClean="0"/>
              <a:t> </a:t>
            </a:r>
          </a:p>
          <a:p>
            <a:r>
              <a:rPr lang="fr-FR" dirty="0" smtClean="0"/>
              <a:t>2. Rôle pathogène des auto-anticorps</a:t>
            </a:r>
          </a:p>
          <a:p>
            <a:r>
              <a:rPr lang="fr-FR" dirty="0" smtClean="0"/>
              <a:t>Leur effet pathogène peut se faire directement ou par l’intermédiaire des complexes immuns.</a:t>
            </a:r>
          </a:p>
          <a:p>
            <a:r>
              <a:rPr lang="fr-FR" dirty="0" smtClean="0"/>
              <a:t>Une fois fixé sur sa cible, un anticorps peut induire une destruction de celle-ci par l’activation successive des facteurs de la</a:t>
            </a:r>
            <a:r>
              <a:rPr lang="fr-FR" baseline="0" dirty="0" smtClean="0"/>
              <a:t> </a:t>
            </a:r>
            <a:r>
              <a:rPr lang="fr-FR" dirty="0" smtClean="0"/>
              <a:t>voie classique du complément. Ce mécanisme est impliqué par</a:t>
            </a:r>
            <a:r>
              <a:rPr lang="fr-FR" baseline="0" dirty="0" smtClean="0"/>
              <a:t> </a:t>
            </a:r>
            <a:r>
              <a:rPr lang="fr-FR" dirty="0" smtClean="0"/>
              <a:t>exemple, dans la destruction des globules rouges au cours des</a:t>
            </a:r>
            <a:r>
              <a:rPr lang="fr-FR" baseline="0" dirty="0" smtClean="0"/>
              <a:t> </a:t>
            </a:r>
            <a:r>
              <a:rPr lang="fr-FR" dirty="0" smtClean="0"/>
              <a:t>anémies hémolytiques. Certains anticorps (anti-nucléaires) peuvent</a:t>
            </a:r>
          </a:p>
          <a:p>
            <a:r>
              <a:rPr lang="fr-FR" dirty="0" smtClean="0"/>
              <a:t>exercer  leur effet pathogène en pénétrant à  l’intérieur des </a:t>
            </a:r>
            <a:r>
              <a:rPr lang="fr-FR" baseline="0" dirty="0" smtClean="0"/>
              <a:t> </a:t>
            </a:r>
            <a:r>
              <a:rPr lang="fr-FR" dirty="0" smtClean="0"/>
              <a:t>cellules.</a:t>
            </a:r>
            <a:r>
              <a:rPr lang="fr-FR" baseline="0" dirty="0" smtClean="0"/>
              <a:t> </a:t>
            </a:r>
            <a:r>
              <a:rPr lang="fr-FR" dirty="0" smtClean="0"/>
              <a:t>La fixation d’un anticorps à son antigène forme un complexe</a:t>
            </a:r>
            <a:r>
              <a:rPr lang="fr-FR" baseline="0" dirty="0" smtClean="0"/>
              <a:t> </a:t>
            </a:r>
            <a:r>
              <a:rPr lang="fr-FR" dirty="0" smtClean="0"/>
              <a:t>immun. Ces complexes peuvent fixer le complément et être pathogènes par interaction avec les cellules endothéliales vasculaires.</a:t>
            </a:r>
            <a:r>
              <a:rPr lang="fr-FR" baseline="0" dirty="0" smtClean="0"/>
              <a:t> </a:t>
            </a:r>
            <a:r>
              <a:rPr lang="fr-FR" dirty="0" smtClean="0"/>
              <a:t>La lésion initiale vasculaire est capable d’activer localement les</a:t>
            </a:r>
          </a:p>
          <a:p>
            <a:r>
              <a:rPr lang="fr-FR" dirty="0" smtClean="0"/>
              <a:t>cellules endothéliales. Cela augmente les capacités locales d’adhésion favorisant les phénomènes de thrombose et de migration</a:t>
            </a:r>
            <a:r>
              <a:rPr lang="fr-FR" baseline="0" dirty="0" smtClean="0"/>
              <a:t> </a:t>
            </a:r>
            <a:r>
              <a:rPr lang="fr-FR" dirty="0" smtClean="0"/>
              <a:t>extravasculaire des cellules inflammatoires.</a:t>
            </a:r>
          </a:p>
          <a:p>
            <a:r>
              <a:rPr lang="fr-FR" b="1" i="1" dirty="0" smtClean="0"/>
              <a:t>Au cours des maladies auto-immunes, la preuve du rôle pathogène d’un auto-anticorps est plus souvent suspectée que démontrée. Dans de multiples cas on ne peut parler que d’association.</a:t>
            </a:r>
          </a:p>
          <a:p>
            <a:r>
              <a:rPr lang="fr-FR" b="1" i="1" dirty="0" smtClean="0"/>
              <a:t>Ces derniers sont plutôt satellites des manifestations même s’ils</a:t>
            </a:r>
            <a:r>
              <a:rPr lang="fr-FR" b="1" i="1" baseline="0" dirty="0" smtClean="0"/>
              <a:t> </a:t>
            </a:r>
            <a:r>
              <a:rPr lang="fr-FR" b="1" i="1" dirty="0" smtClean="0"/>
              <a:t>sont retrouvés sous forme de dépôts tissulaires ou sous forme</a:t>
            </a:r>
            <a:r>
              <a:rPr lang="fr-FR" b="1" i="1" baseline="0" dirty="0" smtClean="0"/>
              <a:t> </a:t>
            </a:r>
            <a:r>
              <a:rPr lang="fr-FR" b="1" i="1" dirty="0" smtClean="0"/>
              <a:t>de complexes circulants. Très souvent, il n’y a pas de corrélation</a:t>
            </a:r>
          </a:p>
          <a:p>
            <a:r>
              <a:rPr lang="fr-FR" b="1" i="1" dirty="0" smtClean="0"/>
              <a:t>entre les taux d’auto-anticorps et l’intensité des signes cliniques</a:t>
            </a:r>
            <a:r>
              <a:rPr lang="fr-FR" b="1" i="1" baseline="0" dirty="0" smtClean="0"/>
              <a:t> </a:t>
            </a:r>
            <a:r>
              <a:rPr lang="fr-FR" b="1" i="1" dirty="0" smtClean="0"/>
              <a:t>et des lésions.</a:t>
            </a:r>
          </a:p>
          <a:p>
            <a:r>
              <a:rPr lang="fr-FR" dirty="0" smtClean="0"/>
              <a:t>En pathologie humaine,  l’observation de  la pathologie transi-</a:t>
            </a:r>
            <a:r>
              <a:rPr lang="fr-FR" baseline="0" dirty="0" smtClean="0"/>
              <a:t> </a:t>
            </a:r>
            <a:r>
              <a:rPr lang="fr-FR" dirty="0" err="1" smtClean="0"/>
              <a:t>toire</a:t>
            </a:r>
            <a:r>
              <a:rPr lang="fr-FR" dirty="0" smtClean="0"/>
              <a:t> du nouveau-né consécutive au transfert d’auto-anticorps</a:t>
            </a:r>
            <a:r>
              <a:rPr lang="fr-FR" baseline="0" dirty="0" smtClean="0"/>
              <a:t> </a:t>
            </a:r>
            <a:r>
              <a:rPr lang="fr-FR" dirty="0" smtClean="0"/>
              <a:t>maternels de classe </a:t>
            </a:r>
            <a:r>
              <a:rPr lang="fr-FR" dirty="0" err="1" smtClean="0"/>
              <a:t>IgG</a:t>
            </a:r>
            <a:r>
              <a:rPr lang="fr-FR" dirty="0" smtClean="0"/>
              <a:t> est un argument important. C’est le cas</a:t>
            </a:r>
            <a:r>
              <a:rPr lang="fr-FR" baseline="0" dirty="0" smtClean="0"/>
              <a:t> </a:t>
            </a:r>
            <a:r>
              <a:rPr lang="fr-FR" dirty="0" smtClean="0"/>
              <a:t>du lupus cutané néonatal ou le bloc auriculo-ventriculaire congénital lié au passage d’anticorps anti-SSA qui se fixent sur les voies</a:t>
            </a:r>
          </a:p>
          <a:p>
            <a:endParaRPr lang="fr-FR" dirty="0" smtClean="0"/>
          </a:p>
          <a:p>
            <a:r>
              <a:rPr lang="fr-FR" dirty="0" smtClean="0"/>
              <a:t>  Certains auto-anticorps peuvent aussi avoir un rôle pathogène par différents mécanismes </a:t>
            </a:r>
          </a:p>
          <a:p>
            <a:r>
              <a:rPr lang="fr-FR" dirty="0" smtClean="0"/>
              <a:t>- </a:t>
            </a:r>
            <a:r>
              <a:rPr lang="fr-FR" dirty="0" err="1" smtClean="0"/>
              <a:t>Cytotoxicité</a:t>
            </a:r>
            <a:r>
              <a:rPr lang="fr-FR" dirty="0" smtClean="0"/>
              <a:t> en présence ou non de complément </a:t>
            </a:r>
          </a:p>
          <a:p>
            <a:r>
              <a:rPr lang="fr-FR" dirty="0" smtClean="0"/>
              <a:t>Exemple : auto-anticorps anti-globules rouges dans les anémies hémolytiques auto-immunes </a:t>
            </a:r>
          </a:p>
          <a:p>
            <a:r>
              <a:rPr lang="fr-FR" dirty="0" smtClean="0"/>
              <a:t>- Dépôts d’immuns complexes contenant des auto-anticorps  </a:t>
            </a:r>
          </a:p>
          <a:p>
            <a:r>
              <a:rPr lang="fr-FR" dirty="0" smtClean="0"/>
              <a:t>Exemple : néphropathie glomérulaire du lupus </a:t>
            </a:r>
          </a:p>
          <a:p>
            <a:r>
              <a:rPr lang="fr-FR" dirty="0" smtClean="0"/>
              <a:t>- Auto-anticorps interférant avec des récepteurs cellulaires </a:t>
            </a:r>
          </a:p>
          <a:p>
            <a:r>
              <a:rPr lang="fr-FR" dirty="0" smtClean="0"/>
              <a:t>Exemple : anticorps anti-récepteur de l’</a:t>
            </a:r>
            <a:r>
              <a:rPr lang="fr-FR" dirty="0" err="1" smtClean="0"/>
              <a:t>acétylcoline</a:t>
            </a:r>
            <a:r>
              <a:rPr lang="fr-FR" dirty="0" smtClean="0"/>
              <a:t> dans la myasthénie </a:t>
            </a:r>
          </a:p>
          <a:p>
            <a:r>
              <a:rPr lang="fr-FR" dirty="0" smtClean="0"/>
              <a:t>- Auto-anticorps interférant avec différentes structures cellulaires </a:t>
            </a:r>
          </a:p>
          <a:p>
            <a:r>
              <a:rPr lang="fr-FR" dirty="0" smtClean="0"/>
              <a:t>Exemple : anticorps anti-phospholipides interférant avec les phospholipides membranaires. </a:t>
            </a:r>
          </a:p>
          <a:p>
            <a:r>
              <a:rPr lang="fr-FR" dirty="0" smtClean="0"/>
              <a:t> </a:t>
            </a:r>
          </a:p>
          <a:p>
            <a:r>
              <a:rPr lang="fr-FR" dirty="0" smtClean="0"/>
              <a:t>*  </a:t>
            </a:r>
            <a:r>
              <a:rPr lang="fr-FR" b="1" dirty="0" smtClean="0"/>
              <a:t>Les cytokines pro-inflammatoires sécrétées entre autres par les macrophages activés (</a:t>
            </a:r>
            <a:r>
              <a:rPr lang="fr-FR" b="1" dirty="0" err="1" smtClean="0"/>
              <a:t>TNFa</a:t>
            </a:r>
            <a:r>
              <a:rPr lang="fr-FR" b="1" dirty="0" smtClean="0"/>
              <a:t>, IL-1, </a:t>
            </a:r>
          </a:p>
          <a:p>
            <a:r>
              <a:rPr lang="fr-FR" b="1" dirty="0" smtClean="0"/>
              <a:t>IL-6, IL-8) peuvent être directement responsables des signes inflammatoires, de la fièvre, de la </a:t>
            </a:r>
          </a:p>
          <a:p>
            <a:r>
              <a:rPr lang="fr-FR" b="1" dirty="0" smtClean="0"/>
              <a:t>fatigue et même des lésions </a:t>
            </a:r>
            <a:r>
              <a:rPr lang="fr-FR" b="1" dirty="0" err="1" smtClean="0"/>
              <a:t>ostéo</a:t>
            </a:r>
            <a:r>
              <a:rPr lang="fr-FR" b="1" dirty="0" smtClean="0"/>
              <a:t>-cartilagineuses dans la polyarthrite rhumatoïde. </a:t>
            </a:r>
            <a:endParaRPr lang="fr-FR" b="1"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3022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85000" lnSpcReduction="10000"/>
          </a:bodyPr>
          <a:lstStyle/>
          <a:p>
            <a:pPr>
              <a:lnSpc>
                <a:spcPct val="150000"/>
              </a:lnSpc>
            </a:pPr>
            <a:r>
              <a:rPr lang="fr-FR" sz="1200" b="1" i="1" dirty="0" smtClean="0">
                <a:solidFill>
                  <a:schemeClr val="bg1"/>
                </a:solidFill>
                <a:latin typeface="+mn-lt"/>
              </a:rPr>
              <a:t>Les MAI affectent approximativement 5% de la population dans le monde occidental et il y a  prés de 80 MAI différentes    </a:t>
            </a:r>
          </a:p>
          <a:p>
            <a:pPr>
              <a:lnSpc>
                <a:spcPct val="150000"/>
              </a:lnSpc>
            </a:pPr>
            <a:r>
              <a:rPr lang="fr-FR" sz="1200" b="1" i="1" dirty="0" smtClean="0">
                <a:solidFill>
                  <a:schemeClr val="bg1"/>
                </a:solidFill>
                <a:latin typeface="+mn-lt"/>
              </a:rPr>
              <a:t>Ces maladies seraient en augmentation ; Cette augmentation serait due à 2 phénomènes :</a:t>
            </a:r>
          </a:p>
          <a:p>
            <a:pPr>
              <a:lnSpc>
                <a:spcPct val="150000"/>
              </a:lnSpc>
            </a:pPr>
            <a:r>
              <a:rPr lang="fr-FR" sz="1200" b="1" i="1" dirty="0" smtClean="0">
                <a:solidFill>
                  <a:schemeClr val="bg1"/>
                </a:solidFill>
                <a:latin typeface="+mn-lt"/>
              </a:rPr>
              <a:t>•  augmentation des connaissances  de ces maladies et développement de tests biologiques plus performants ;</a:t>
            </a:r>
          </a:p>
          <a:p>
            <a:pPr>
              <a:lnSpc>
                <a:spcPct val="150000"/>
              </a:lnSpc>
            </a:pPr>
            <a:r>
              <a:rPr lang="fr-FR" sz="1200" b="1" i="1" dirty="0" smtClean="0">
                <a:solidFill>
                  <a:schemeClr val="bg1"/>
                </a:solidFill>
                <a:latin typeface="+mn-lt"/>
              </a:rPr>
              <a:t>•  augmentation réelle de l’incidence d’un certain nombre d’entres elles comme semblent le montrer des études récentes</a:t>
            </a:r>
            <a:endParaRPr lang="fr-FR" dirty="0" smtClean="0"/>
          </a:p>
          <a:p>
            <a:endParaRPr lang="fr-FR" dirty="0" smtClean="0"/>
          </a:p>
          <a:p>
            <a:endParaRPr lang="fr-FR" dirty="0" smtClean="0"/>
          </a:p>
          <a:p>
            <a:r>
              <a:rPr lang="fr-FR" dirty="0" smtClean="0"/>
              <a:t>La classification des maladies auto-immunes distingue les maladies auto-immunes dites systémiques </a:t>
            </a:r>
          </a:p>
          <a:p>
            <a:r>
              <a:rPr lang="fr-FR" dirty="0" smtClean="0"/>
              <a:t>(comme le lupus, le syndrome de </a:t>
            </a:r>
            <a:r>
              <a:rPr lang="fr-FR" dirty="0" err="1" smtClean="0"/>
              <a:t>Gougerot</a:t>
            </a:r>
            <a:r>
              <a:rPr lang="fr-FR" dirty="0" smtClean="0"/>
              <a:t>-</a:t>
            </a:r>
            <a:r>
              <a:rPr lang="fr-FR" dirty="0" err="1" smtClean="0"/>
              <a:t>Sjögren</a:t>
            </a:r>
            <a:r>
              <a:rPr lang="fr-FR" dirty="0" smtClean="0"/>
              <a:t> et la sclérodermie). Ces maladies, même si elles ont un </a:t>
            </a:r>
          </a:p>
          <a:p>
            <a:r>
              <a:rPr lang="fr-FR" dirty="0" smtClean="0"/>
              <a:t>certain tropisme d’organe peuvent se caractériser par une diffusion parfois sévère.  </a:t>
            </a:r>
          </a:p>
          <a:p>
            <a:r>
              <a:rPr lang="fr-FR" dirty="0" smtClean="0"/>
              <a:t>Le deuxième type de maladie auto-immune est représenté par les maladies spécifiques d’organes (comme la </a:t>
            </a:r>
          </a:p>
          <a:p>
            <a:r>
              <a:rPr lang="fr-FR" dirty="0" smtClean="0"/>
              <a:t>thyroïdite auto-immune, le diabète de type I, …). </a:t>
            </a:r>
          </a:p>
          <a:p>
            <a:r>
              <a:rPr lang="fr-FR" dirty="0" smtClean="0"/>
              <a:t> </a:t>
            </a:r>
          </a:p>
          <a:p>
            <a:endParaRPr lang="fr-FR" dirty="0" smtClean="0"/>
          </a:p>
          <a:p>
            <a:endParaRPr lang="fr-FR" dirty="0" smtClean="0"/>
          </a:p>
          <a:p>
            <a:endParaRPr lang="fr-FR" dirty="0" smtClean="0"/>
          </a:p>
          <a:p>
            <a:r>
              <a:rPr lang="fr-FR" dirty="0" smtClean="0"/>
              <a:t>Chez près de 30% des patients, on observe au cours de l’évolution des syndromes de chevauchement associant </a:t>
            </a:r>
          </a:p>
          <a:p>
            <a:r>
              <a:rPr lang="fr-FR" dirty="0" smtClean="0"/>
              <a:t>une ou plusieurs maladies auto-immunes spécifiques et/ou non spécifiques d’organes (exemple : lupus </a:t>
            </a:r>
          </a:p>
          <a:p>
            <a:r>
              <a:rPr lang="fr-FR" dirty="0" smtClean="0"/>
              <a:t>systémique et syndrome de </a:t>
            </a:r>
            <a:r>
              <a:rPr lang="fr-FR" dirty="0" err="1" smtClean="0"/>
              <a:t>Sjögren</a:t>
            </a:r>
            <a:r>
              <a:rPr lang="fr-FR" dirty="0" smtClean="0"/>
              <a:t>) (Schéma 5). </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100772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Le mot « lupus » </a:t>
            </a:r>
          </a:p>
          <a:p>
            <a:r>
              <a:rPr lang="fr-FR" dirty="0" smtClean="0"/>
              <a:t>(loup en latin) fait référence à l’aspect caractéristique, en forme de masque, de l’atteinte </a:t>
            </a:r>
          </a:p>
          <a:p>
            <a:r>
              <a:rPr lang="fr-FR" dirty="0" smtClean="0"/>
              <a:t>du visage. </a:t>
            </a:r>
            <a:r>
              <a:rPr lang="fr-FR" dirty="0" err="1" smtClean="0"/>
              <a:t>Enfn</a:t>
            </a:r>
            <a:r>
              <a:rPr lang="fr-FR" dirty="0" smtClean="0"/>
              <a:t>, « érythémateux » (rouge en grec) traduit la couleur rouge de l’éruption </a:t>
            </a:r>
          </a:p>
          <a:p>
            <a:r>
              <a:rPr lang="fr-FR" dirty="0" smtClean="0"/>
              <a:t>cutanée.</a:t>
            </a:r>
            <a:endParaRPr lang="fr-FR" dirty="0"/>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266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92500" lnSpcReduction="10000"/>
          </a:bodyPr>
          <a:lstStyle/>
          <a:p>
            <a:r>
              <a:rPr lang="fr-FR" dirty="0" smtClean="0"/>
              <a:t>2/EPIDEMIOLOGIE :</a:t>
            </a:r>
          </a:p>
          <a:p>
            <a:r>
              <a:rPr lang="fr-FR" dirty="0" smtClean="0"/>
              <a:t> Sexe : 8 femmes/1h.</a:t>
            </a:r>
          </a:p>
          <a:p>
            <a:r>
              <a:rPr lang="fr-FR" dirty="0" smtClean="0"/>
              <a:t> Age : 10 à 40 ans.</a:t>
            </a:r>
          </a:p>
          <a:p>
            <a:r>
              <a:rPr lang="fr-FR" dirty="0" smtClean="0"/>
              <a:t> 1-10 nouveau cas / an / 100.000 habitants.</a:t>
            </a:r>
          </a:p>
          <a:p>
            <a:r>
              <a:rPr lang="fr-FR" dirty="0" smtClean="0"/>
              <a:t>Le LED est l'une des maladies auto-immunes systémiques les plus fréquentes. Au sein d'une population </a:t>
            </a:r>
          </a:p>
          <a:p>
            <a:r>
              <a:rPr lang="fr-FR" dirty="0" smtClean="0"/>
              <a:t>caucasienne, son incidence est entre 1 et 10 cas par an pour 100 000 habitants. Cette maladie est plus </a:t>
            </a:r>
          </a:p>
          <a:p>
            <a:r>
              <a:rPr lang="fr-FR" dirty="0" smtClean="0"/>
              <a:t>fréquente en Asie, en Amérique du Sud et chez les Afro-américains (race noire), que chez les caucasiens. </a:t>
            </a:r>
          </a:p>
          <a:p>
            <a:r>
              <a:rPr lang="fr-FR" dirty="0" smtClean="0"/>
              <a:t>Elle peut survenir à tout âge, avec une incidence maximale entre 15 et 45 ans. Il existe une nette </a:t>
            </a:r>
          </a:p>
          <a:p>
            <a:r>
              <a:rPr lang="fr-FR" dirty="0" smtClean="0"/>
              <a:t>prépondérance féminine, avec un sex-ratio de 8 femmes pour un homme lorsque le LED débute entre 20 e</a:t>
            </a:r>
          </a:p>
          <a:p>
            <a:r>
              <a:rPr lang="fr-FR" dirty="0" smtClean="0"/>
              <a:t>40 ans, alors qu'il n'est plus que de 2 femmes pour un homme lorsqu'il débute avant 10 ans ou après 60 </a:t>
            </a:r>
          </a:p>
          <a:p>
            <a:r>
              <a:rPr lang="fr-FR" dirty="0" smtClean="0"/>
              <a:t>ans. Dans 2 à 10 % des cas, on retrouve un antécédent familial de LED. </a:t>
            </a:r>
          </a:p>
          <a:p>
            <a:endParaRPr lang="fr-FR" dirty="0" smtClean="0"/>
          </a:p>
          <a:p>
            <a:r>
              <a:rPr lang="fr-FR" dirty="0" smtClean="0"/>
              <a:t>Épidémiologie   </a:t>
            </a:r>
          </a:p>
          <a:p>
            <a:r>
              <a:rPr lang="fr-FR" dirty="0" smtClean="0"/>
              <a:t>En l’absence de données épidémiologiques françaises, on estime en France </a:t>
            </a:r>
          </a:p>
          <a:p>
            <a:r>
              <a:rPr lang="fr-FR" dirty="0" smtClean="0"/>
              <a:t>l’incidence à approximativement 3 à 4 nouveaux cas annuels pour 100 000 </a:t>
            </a:r>
          </a:p>
          <a:p>
            <a:r>
              <a:rPr lang="fr-FR" dirty="0" smtClean="0"/>
              <a:t>et  la  prévalence  à  35  pour  100  000  (inférieure  au  seuil  de  1  pour  2 000 </a:t>
            </a:r>
          </a:p>
          <a:p>
            <a:r>
              <a:rPr lang="fr-FR" dirty="0" smtClean="0"/>
              <a:t>définissant les maladies rares). </a:t>
            </a:r>
          </a:p>
          <a:p>
            <a:r>
              <a:rPr lang="fr-FR" dirty="0" smtClean="0"/>
              <a:t>Le  LES  survient  85 fois  sur  100  chez  la  femme,  généralement  en  période </a:t>
            </a:r>
          </a:p>
          <a:p>
            <a:r>
              <a:rPr lang="fr-FR" dirty="0" smtClean="0"/>
              <a:t>d’activité ovarienne.  </a:t>
            </a:r>
          </a:p>
          <a:p>
            <a:r>
              <a:rPr lang="fr-FR" dirty="0" smtClean="0"/>
              <a:t>Le LES pédiatrique représenterait 5 à 10 % environ de l’ensemble des LES. </a:t>
            </a:r>
          </a:p>
        </p:txBody>
      </p:sp>
      <p:sp>
        <p:nvSpPr>
          <p:cNvPr id="4" name="Espace réservé de l'en-tête 3"/>
          <p:cNvSpPr>
            <a:spLocks noGrp="1"/>
          </p:cNvSpPr>
          <p:nvPr>
            <p:ph type="hdr" sz="quarter" idx="10"/>
          </p:nvPr>
        </p:nvSpPr>
        <p:spPr/>
        <p:txBody>
          <a:bodyPr/>
          <a:lstStyle/>
          <a:p>
            <a:endParaRPr lang="fr-FR"/>
          </a:p>
        </p:txBody>
      </p:sp>
    </p:spTree>
    <p:extLst>
      <p:ext uri="{BB962C8B-B14F-4D97-AF65-F5344CB8AC3E}">
        <p14:creationId xmlns:p14="http://schemas.microsoft.com/office/powerpoint/2010/main" val="324017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2" y="2130428"/>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4" indent="0" algn="ctr">
              <a:buNone/>
              <a:defRPr>
                <a:solidFill>
                  <a:schemeClr val="tx1">
                    <a:tint val="75000"/>
                  </a:schemeClr>
                </a:solidFill>
              </a:defRPr>
            </a:lvl4pPr>
            <a:lvl5pPr marL="1828672" indent="0" algn="ctr">
              <a:buNone/>
              <a:defRPr>
                <a:solidFill>
                  <a:schemeClr val="tx1">
                    <a:tint val="75000"/>
                  </a:schemeClr>
                </a:solidFill>
              </a:defRPr>
            </a:lvl5pPr>
            <a:lvl6pPr marL="2285839" indent="0" algn="ctr">
              <a:buNone/>
              <a:defRPr>
                <a:solidFill>
                  <a:schemeClr val="tx1">
                    <a:tint val="75000"/>
                  </a:schemeClr>
                </a:solidFill>
              </a:defRPr>
            </a:lvl6pPr>
            <a:lvl7pPr marL="2743008" indent="0" algn="ctr">
              <a:buNone/>
              <a:defRPr>
                <a:solidFill>
                  <a:schemeClr val="tx1">
                    <a:tint val="75000"/>
                  </a:schemeClr>
                </a:solidFill>
              </a:defRPr>
            </a:lvl7pPr>
            <a:lvl8pPr marL="3200176" indent="0" algn="ctr">
              <a:buNone/>
              <a:defRPr>
                <a:solidFill>
                  <a:schemeClr val="tx1">
                    <a:tint val="75000"/>
                  </a:schemeClr>
                </a:solidFill>
              </a:defRPr>
            </a:lvl8pPr>
            <a:lvl9pPr marL="365734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4702821-D4CC-4C95-8D8D-3DDB9C5BB5C6}" type="datetime1">
              <a:rPr lang="fr-FR" smtClean="0"/>
              <a:pPr>
                <a:defRPr/>
              </a:pPr>
              <a:t>09/05/2017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20667B4-9575-4C13-86EA-191EBAE9B134}"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33BC6D9-5C21-48E3-871E-938DC583A3AB}" type="datetime1">
              <a:rPr lang="fr-FR" smtClean="0"/>
              <a:pPr>
                <a:defRPr/>
              </a:pPr>
              <a:t>09/05/2017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5663A398-31B3-4DDA-B741-1501211F99B0}"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2" y="274641"/>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1" y="274641"/>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055D2EE-BF2E-4507-8F86-AD3FAE7B60D5}" type="datetime1">
              <a:rPr lang="fr-FR" smtClean="0"/>
              <a:pPr>
                <a:defRPr/>
              </a:pPr>
              <a:t>09/05/2017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E1F8B63-3175-446F-936A-D02954C0B3DB}"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D0A6352-D41D-4CFC-895D-F32140D8D2DC}" type="datetime1">
              <a:rPr lang="fr-FR" smtClean="0"/>
              <a:pPr>
                <a:defRPr/>
              </a:pPr>
              <a:t>09/05/2017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88E4C08A-31E2-44E4-9C23-4A9F7F1279D8}"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5" y="4406903"/>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4" indent="0">
              <a:buNone/>
              <a:defRPr sz="1400">
                <a:solidFill>
                  <a:schemeClr val="tx1">
                    <a:tint val="75000"/>
                  </a:schemeClr>
                </a:solidFill>
              </a:defRPr>
            </a:lvl4pPr>
            <a:lvl5pPr marL="1828672" indent="0">
              <a:buNone/>
              <a:defRPr sz="1400">
                <a:solidFill>
                  <a:schemeClr val="tx1">
                    <a:tint val="75000"/>
                  </a:schemeClr>
                </a:solidFill>
              </a:defRPr>
            </a:lvl5pPr>
            <a:lvl6pPr marL="2285839" indent="0">
              <a:buNone/>
              <a:defRPr sz="1400">
                <a:solidFill>
                  <a:schemeClr val="tx1">
                    <a:tint val="75000"/>
                  </a:schemeClr>
                </a:solidFill>
              </a:defRPr>
            </a:lvl6pPr>
            <a:lvl7pPr marL="2743008" indent="0">
              <a:buNone/>
              <a:defRPr sz="1400">
                <a:solidFill>
                  <a:schemeClr val="tx1">
                    <a:tint val="75000"/>
                  </a:schemeClr>
                </a:solidFill>
              </a:defRPr>
            </a:lvl7pPr>
            <a:lvl8pPr marL="3200176"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1D5DE78-EDA0-4FB8-B869-992EF069E211}" type="datetime1">
              <a:rPr lang="fr-FR" smtClean="0"/>
              <a:pPr>
                <a:defRPr/>
              </a:pPr>
              <a:t>09/05/2017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F9F32FA6-DE75-4E52-BBC6-6A310E9748CA}"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1"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2"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1089DBF-6967-49FB-8E43-F81FBF68E495}" type="datetime1">
              <a:rPr lang="fr-FR" smtClean="0"/>
              <a:pPr>
                <a:defRPr/>
              </a:pPr>
              <a:t>09/05/2017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AF76F97D-E429-4307-8214-258DBF5C6095}"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168" indent="0">
              <a:buNone/>
              <a:defRPr sz="2000" b="1"/>
            </a:lvl2pPr>
            <a:lvl3pPr marL="914336" indent="0">
              <a:buNone/>
              <a:defRPr sz="1800" b="1"/>
            </a:lvl3pPr>
            <a:lvl4pPr marL="1371504" indent="0">
              <a:buNone/>
              <a:defRPr sz="1600" b="1"/>
            </a:lvl4pPr>
            <a:lvl5pPr marL="1828672" indent="0">
              <a:buNone/>
              <a:defRPr sz="1600" b="1"/>
            </a:lvl5pPr>
            <a:lvl6pPr marL="2285839" indent="0">
              <a:buNone/>
              <a:defRPr sz="1600" b="1"/>
            </a:lvl6pPr>
            <a:lvl7pPr marL="2743008" indent="0">
              <a:buNone/>
              <a:defRPr sz="1600" b="1"/>
            </a:lvl7pPr>
            <a:lvl8pPr marL="3200176" indent="0">
              <a:buNone/>
              <a:defRPr sz="1600" b="1"/>
            </a:lvl8pPr>
            <a:lvl9pPr marL="365734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168" indent="0">
              <a:buNone/>
              <a:defRPr sz="2000" b="1"/>
            </a:lvl2pPr>
            <a:lvl3pPr marL="914336" indent="0">
              <a:buNone/>
              <a:defRPr sz="1800" b="1"/>
            </a:lvl3pPr>
            <a:lvl4pPr marL="1371504" indent="0">
              <a:buNone/>
              <a:defRPr sz="1600" b="1"/>
            </a:lvl4pPr>
            <a:lvl5pPr marL="1828672" indent="0">
              <a:buNone/>
              <a:defRPr sz="1600" b="1"/>
            </a:lvl5pPr>
            <a:lvl6pPr marL="2285839" indent="0">
              <a:buNone/>
              <a:defRPr sz="1600" b="1"/>
            </a:lvl6pPr>
            <a:lvl7pPr marL="2743008" indent="0">
              <a:buNone/>
              <a:defRPr sz="1600" b="1"/>
            </a:lvl7pPr>
            <a:lvl8pPr marL="3200176" indent="0">
              <a:buNone/>
              <a:defRPr sz="1600" b="1"/>
            </a:lvl8pPr>
            <a:lvl9pPr marL="365734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070F840D-BD3A-4CCA-8845-4D683C8887C8}" type="datetime1">
              <a:rPr lang="fr-FR" smtClean="0"/>
              <a:pPr>
                <a:defRPr/>
              </a:pPr>
              <a:t>09/05/2017</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BB6E7490-8241-4B3C-A764-AEFD9DA7B6F0}"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381A0AC-E13B-4286-9A15-47186451B795}" type="datetime1">
              <a:rPr lang="fr-FR" smtClean="0"/>
              <a:pPr>
                <a:defRPr/>
              </a:pPr>
              <a:t>09/05/2017</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EC78C22B-D364-4D4D-83E5-3C92F8E0B3FD}"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F527CCC-FDE9-4749-BC72-02E2AD37757E}" type="datetime1">
              <a:rPr lang="fr-FR" smtClean="0"/>
              <a:pPr>
                <a:defRPr/>
              </a:pPr>
              <a:t>09/05/2017</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747B290E-03E3-4504-8CF2-A4BBD48CFD62}"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3"/>
            <a:ext cx="3008313" cy="4691063"/>
          </a:xfrm>
        </p:spPr>
        <p:txBody>
          <a:bodyPr/>
          <a:lstStyle>
            <a:lvl1pPr marL="0" indent="0">
              <a:buNone/>
              <a:defRPr sz="1400"/>
            </a:lvl1pPr>
            <a:lvl2pPr marL="457168" indent="0">
              <a:buNone/>
              <a:defRPr sz="1200"/>
            </a:lvl2pPr>
            <a:lvl3pPr marL="914336" indent="0">
              <a:buNone/>
              <a:defRPr sz="1000"/>
            </a:lvl3pPr>
            <a:lvl4pPr marL="1371504" indent="0">
              <a:buNone/>
              <a:defRPr sz="900"/>
            </a:lvl4pPr>
            <a:lvl5pPr marL="1828672" indent="0">
              <a:buNone/>
              <a:defRPr sz="900"/>
            </a:lvl5pPr>
            <a:lvl6pPr marL="2285839" indent="0">
              <a:buNone/>
              <a:defRPr sz="900"/>
            </a:lvl6pPr>
            <a:lvl7pPr marL="2743008" indent="0">
              <a:buNone/>
              <a:defRPr sz="900"/>
            </a:lvl7pPr>
            <a:lvl8pPr marL="3200176" indent="0">
              <a:buNone/>
              <a:defRPr sz="900"/>
            </a:lvl8pPr>
            <a:lvl9pPr marL="3657343"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9334DF-548C-4714-917B-ECDCEA7F1235}" type="datetime1">
              <a:rPr lang="fr-FR" smtClean="0"/>
              <a:pPr>
                <a:defRPr/>
              </a:pPr>
              <a:t>09/05/2017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1BF5258F-D4C7-476D-A20D-C015CDD2DA55}"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168" indent="0">
              <a:buNone/>
              <a:defRPr sz="2800"/>
            </a:lvl2pPr>
            <a:lvl3pPr marL="914336" indent="0">
              <a:buNone/>
              <a:defRPr sz="2400"/>
            </a:lvl3pPr>
            <a:lvl4pPr marL="1371504" indent="0">
              <a:buNone/>
              <a:defRPr sz="2000"/>
            </a:lvl4pPr>
            <a:lvl5pPr marL="1828672" indent="0">
              <a:buNone/>
              <a:defRPr sz="2000"/>
            </a:lvl5pPr>
            <a:lvl6pPr marL="2285839" indent="0">
              <a:buNone/>
              <a:defRPr sz="2000"/>
            </a:lvl6pPr>
            <a:lvl7pPr marL="2743008" indent="0">
              <a:buNone/>
              <a:defRPr sz="2000"/>
            </a:lvl7pPr>
            <a:lvl8pPr marL="3200176" indent="0">
              <a:buNone/>
              <a:defRPr sz="2000"/>
            </a:lvl8pPr>
            <a:lvl9pPr marL="3657343"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168" indent="0">
              <a:buNone/>
              <a:defRPr sz="1200"/>
            </a:lvl2pPr>
            <a:lvl3pPr marL="914336" indent="0">
              <a:buNone/>
              <a:defRPr sz="1000"/>
            </a:lvl3pPr>
            <a:lvl4pPr marL="1371504" indent="0">
              <a:buNone/>
              <a:defRPr sz="900"/>
            </a:lvl4pPr>
            <a:lvl5pPr marL="1828672" indent="0">
              <a:buNone/>
              <a:defRPr sz="900"/>
            </a:lvl5pPr>
            <a:lvl6pPr marL="2285839" indent="0">
              <a:buNone/>
              <a:defRPr sz="900"/>
            </a:lvl6pPr>
            <a:lvl7pPr marL="2743008" indent="0">
              <a:buNone/>
              <a:defRPr sz="900"/>
            </a:lvl7pPr>
            <a:lvl8pPr marL="3200176" indent="0">
              <a:buNone/>
              <a:defRPr sz="900"/>
            </a:lvl8pPr>
            <a:lvl9pPr marL="3657343"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EE7CB2-F51F-442E-AADF-EC967405DBE3}" type="datetime1">
              <a:rPr lang="fr-FR" smtClean="0"/>
              <a:pPr>
                <a:defRPr/>
              </a:pPr>
              <a:t>09/05/2017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1C05DA10-E456-41D8-8BF0-978D31F7E48F}"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2" y="274638"/>
            <a:ext cx="8229600" cy="1143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2" y="1600203"/>
            <a:ext cx="8229600" cy="4525963"/>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2" y="6356353"/>
            <a:ext cx="2133600" cy="365125"/>
          </a:xfrm>
          <a:prstGeom prst="rect">
            <a:avLst/>
          </a:prstGeom>
        </p:spPr>
        <p:txBody>
          <a:bodyPr vert="horz" lIns="91434" tIns="45717" rIns="91434" bIns="45717"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CBA4664-731E-4781-8D33-E946D713BC89}" type="datetime1">
              <a:rPr lang="fr-FR" smtClean="0"/>
              <a:pPr>
                <a:defRPr/>
              </a:pPr>
              <a:t>09/05/2017</a:t>
            </a:fld>
            <a:endParaRPr lang="fr-BE"/>
          </a:p>
        </p:txBody>
      </p:sp>
      <p:sp>
        <p:nvSpPr>
          <p:cNvPr id="5" name="Espace réservé du pied de page 4"/>
          <p:cNvSpPr>
            <a:spLocks noGrp="1"/>
          </p:cNvSpPr>
          <p:nvPr>
            <p:ph type="ftr" sz="quarter" idx="3"/>
          </p:nvPr>
        </p:nvSpPr>
        <p:spPr>
          <a:xfrm>
            <a:off x="3124202" y="6356353"/>
            <a:ext cx="2895600" cy="365125"/>
          </a:xfrm>
          <a:prstGeom prst="rect">
            <a:avLst/>
          </a:prstGeom>
        </p:spPr>
        <p:txBody>
          <a:bodyPr vert="horz" lIns="91434" tIns="45717" rIns="91434" bIns="45717"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2" y="6356353"/>
            <a:ext cx="2133600" cy="365125"/>
          </a:xfrm>
          <a:prstGeom prst="rect">
            <a:avLst/>
          </a:prstGeom>
        </p:spPr>
        <p:txBody>
          <a:bodyPr vert="horz" lIns="91434" tIns="45717" rIns="91434" bIns="45717"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2E4C21-2806-4916-9526-C7130267C0F1}"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68" algn="ctr" rtl="0" eaLnBrk="1" fontAlgn="base" hangingPunct="1">
        <a:spcBef>
          <a:spcPct val="0"/>
        </a:spcBef>
        <a:spcAft>
          <a:spcPct val="0"/>
        </a:spcAft>
        <a:defRPr sz="4400">
          <a:solidFill>
            <a:schemeClr val="tx1"/>
          </a:solidFill>
          <a:latin typeface="Calibri" pitchFamily="34" charset="0"/>
        </a:defRPr>
      </a:lvl6pPr>
      <a:lvl7pPr marL="914336" algn="ctr" rtl="0" eaLnBrk="1" fontAlgn="base" hangingPunct="1">
        <a:spcBef>
          <a:spcPct val="0"/>
        </a:spcBef>
        <a:spcAft>
          <a:spcPct val="0"/>
        </a:spcAft>
        <a:defRPr sz="4400">
          <a:solidFill>
            <a:schemeClr val="tx1"/>
          </a:solidFill>
          <a:latin typeface="Calibri" pitchFamily="34" charset="0"/>
        </a:defRPr>
      </a:lvl7pPr>
      <a:lvl8pPr marL="1371504" algn="ctr" rtl="0" eaLnBrk="1" fontAlgn="base" hangingPunct="1">
        <a:spcBef>
          <a:spcPct val="0"/>
        </a:spcBef>
        <a:spcAft>
          <a:spcPct val="0"/>
        </a:spcAft>
        <a:defRPr sz="4400">
          <a:solidFill>
            <a:schemeClr val="tx1"/>
          </a:solidFill>
          <a:latin typeface="Calibri" pitchFamily="34" charset="0"/>
        </a:defRPr>
      </a:lvl8pPr>
      <a:lvl9pPr marL="1828672" algn="ctr" rtl="0" eaLnBrk="1" fontAlgn="base" hangingPunct="1">
        <a:spcBef>
          <a:spcPct val="0"/>
        </a:spcBef>
        <a:spcAft>
          <a:spcPct val="0"/>
        </a:spcAft>
        <a:defRPr sz="4400">
          <a:solidFill>
            <a:schemeClr val="tx1"/>
          </a:solidFill>
          <a:latin typeface="Calibri" pitchFamily="34" charset="0"/>
        </a:defRPr>
      </a:lvl9pPr>
    </p:titleStyle>
    <p:bodyStyle>
      <a:lvl1pPr marL="342876" indent="-342876"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898" indent="-28573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920" indent="-228584"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088" indent="-228584"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256" indent="-228584"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424"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2"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60"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27"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4" algn="l" defTabSz="914336" rtl="0" eaLnBrk="1" latinLnBrk="0" hangingPunct="1">
        <a:defRPr sz="1800" kern="1200">
          <a:solidFill>
            <a:schemeClr val="tx1"/>
          </a:solidFill>
          <a:latin typeface="+mn-lt"/>
          <a:ea typeface="+mn-ea"/>
          <a:cs typeface="+mn-cs"/>
        </a:defRPr>
      </a:lvl4pPr>
      <a:lvl5pPr marL="1828672"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8" algn="l" defTabSz="914336" rtl="0" eaLnBrk="1" latinLnBrk="0" hangingPunct="1">
        <a:defRPr sz="1800" kern="1200">
          <a:solidFill>
            <a:schemeClr val="tx1"/>
          </a:solidFill>
          <a:latin typeface="+mn-lt"/>
          <a:ea typeface="+mn-ea"/>
          <a:cs typeface="+mn-cs"/>
        </a:defRPr>
      </a:lvl7pPr>
      <a:lvl8pPr marL="3200176"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 Target="slide45.xml"/><Relationship Id="rId7"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996952"/>
            <a:ext cx="8352928" cy="1656183"/>
          </a:xfrm>
        </p:spPr>
        <p:txBody>
          <a:bodyPr/>
          <a:lstStyle/>
          <a:p>
            <a:pPr algn="ctr"/>
            <a:r>
              <a:rPr lang="fr-FR" dirty="0" smtClean="0">
                <a:solidFill>
                  <a:srgbClr val="FFFF00"/>
                </a:solidFill>
              </a:rPr>
              <a:t>Auto-Immunité ET MALADIES  AUTO-IMMUNES</a:t>
            </a:r>
            <a:endParaRPr lang="fr-FR" dirty="0">
              <a:solidFill>
                <a:srgbClr val="FFFF00"/>
              </a:solidFill>
            </a:endParaRPr>
          </a:p>
        </p:txBody>
      </p:sp>
      <p:sp>
        <p:nvSpPr>
          <p:cNvPr id="5" name="Espace réservé du pied de page 4"/>
          <p:cNvSpPr>
            <a:spLocks noGrp="1"/>
          </p:cNvSpPr>
          <p:nvPr>
            <p:ph type="ftr" sz="quarter" idx="11"/>
          </p:nvPr>
        </p:nvSpPr>
        <p:spPr>
          <a:xfrm>
            <a:off x="6984000" y="6237312"/>
            <a:ext cx="2160000" cy="360000"/>
          </a:xfrm>
        </p:spPr>
        <p:txBody>
          <a:bodyPr/>
          <a:lstStyle/>
          <a:p>
            <a:r>
              <a:rPr lang="fr-FR" sz="2000" b="1" dirty="0" smtClean="0">
                <a:solidFill>
                  <a:srgbClr val="FFFF00"/>
                </a:solidFill>
              </a:rPr>
              <a:t> Dr. F DEHRI</a:t>
            </a:r>
            <a:endParaRPr lang="fr-FR" sz="2000" b="1" dirty="0">
              <a:solidFill>
                <a:srgbClr val="FFFF00"/>
              </a:solidFill>
            </a:endParaRPr>
          </a:p>
        </p:txBody>
      </p:sp>
    </p:spTree>
    <p:extLst>
      <p:ext uri="{BB962C8B-B14F-4D97-AF65-F5344CB8AC3E}">
        <p14:creationId xmlns:p14="http://schemas.microsoft.com/office/powerpoint/2010/main" val="204659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7" y="1"/>
            <a:ext cx="4842288" cy="738658"/>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514314" indent="-514314">
              <a:lnSpc>
                <a:spcPct val="150000"/>
              </a:lnSpc>
              <a:buFont typeface="+mj-lt"/>
              <a:buAutoNum type="romanUcPeriod"/>
            </a:pPr>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cs typeface="Arial" pitchFamily="34" charset="0"/>
              </a:rPr>
              <a:t>Définition des connectivites</a:t>
            </a:r>
          </a:p>
        </p:txBody>
      </p:sp>
      <p:sp>
        <p:nvSpPr>
          <p:cNvPr id="2050" name="Rectangle 2"/>
          <p:cNvSpPr>
            <a:spLocks noChangeArrowheads="1"/>
          </p:cNvSpPr>
          <p:nvPr/>
        </p:nvSpPr>
        <p:spPr bwMode="auto">
          <a:xfrm>
            <a:off x="357160" y="3214687"/>
            <a:ext cx="8501090" cy="34855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220" lvl="8" indent="-342876" fontAlgn="base">
              <a:spcBef>
                <a:spcPct val="0"/>
              </a:spcBef>
              <a:spcAft>
                <a:spcPct val="0"/>
              </a:spcAft>
              <a:tabLst>
                <a:tab pos="457168" algn="l"/>
              </a:tabLst>
            </a:pPr>
            <a:endParaRPr lang="fr-CA" dirty="0" smtClean="0">
              <a:solidFill>
                <a:schemeClr val="bg1"/>
              </a:solidFill>
              <a:latin typeface="+mn-lt"/>
              <a:ea typeface="Times New Roman" pitchFamily="18" charset="0"/>
              <a:cs typeface="Times New Roman" pitchFamily="18" charset="0"/>
            </a:endParaRPr>
          </a:p>
          <a:p>
            <a:pPr marL="4000220" lvl="8" indent="-342876" fontAlgn="base">
              <a:spcBef>
                <a:spcPct val="0"/>
              </a:spcBef>
              <a:spcAft>
                <a:spcPct val="0"/>
              </a:spcAft>
              <a:tabLst>
                <a:tab pos="457168" algn="l"/>
              </a:tabLst>
            </a:pPr>
            <a:r>
              <a:rPr kumimoji="0" lang="fr-CA" b="0" i="0" u="none" strike="noStrike" cap="none" normalizeH="0" baseline="0" dirty="0" smtClean="0">
                <a:ln>
                  <a:noFill/>
                </a:ln>
                <a:solidFill>
                  <a:schemeClr val="bg1"/>
                </a:solidFill>
                <a:effectLst/>
                <a:latin typeface="+mn-lt"/>
                <a:ea typeface="Times New Roman" pitchFamily="18" charset="0"/>
                <a:cs typeface="Times New Roman" pitchFamily="18" charset="0"/>
              </a:rPr>
              <a:t>. </a:t>
            </a:r>
            <a:endParaRPr kumimoji="0" lang="fr-FR" b="0" i="0" u="none" strike="noStrike" cap="none" normalizeH="0" baseline="0" dirty="0" smtClean="0">
              <a:ln>
                <a:noFill/>
              </a:ln>
              <a:solidFill>
                <a:schemeClr val="bg1"/>
              </a:solidFill>
              <a:effectLst/>
              <a:latin typeface="+mn-lt"/>
              <a:cs typeface="Arial" pitchFamily="34" charset="0"/>
            </a:endParaRPr>
          </a:p>
          <a:p>
            <a:pPr marL="342876" indent="-342876" eaLnBrk="0" hangingPunct="0">
              <a:lnSpc>
                <a:spcPct val="150000"/>
              </a:lnSpc>
              <a:tabLst>
                <a:tab pos="457168" algn="l"/>
              </a:tabLst>
            </a:pPr>
            <a:r>
              <a:rPr lang="fr-CA" sz="2000" b="1" i="1" dirty="0" smtClean="0">
                <a:solidFill>
                  <a:schemeClr val="bg1"/>
                </a:solidFill>
                <a:latin typeface="+mn-lt"/>
                <a:ea typeface="Times New Roman" pitchFamily="18" charset="0"/>
                <a:cs typeface="Times New Roman" pitchFamily="18" charset="0"/>
              </a:rPr>
              <a:t>On appelle actuellement : connectivites </a:t>
            </a:r>
            <a:r>
              <a:rPr lang="fr-BE" sz="2000" b="1" i="1" dirty="0" smtClean="0">
                <a:solidFill>
                  <a:schemeClr val="bg1"/>
                </a:solidFill>
                <a:latin typeface="+mn-lt"/>
                <a:ea typeface="Times New Roman" pitchFamily="18" charset="0"/>
                <a:cs typeface="Times New Roman" pitchFamily="18" charset="0"/>
              </a:rPr>
              <a:t>m</a:t>
            </a:r>
            <a:r>
              <a:rPr lang="fr-BE" sz="2000" b="1" i="1" dirty="0" smtClean="0">
                <a:solidFill>
                  <a:schemeClr val="bg1"/>
                </a:solidFill>
                <a:latin typeface="+mn-lt"/>
              </a:rPr>
              <a:t>aladies auto-immunes </a:t>
            </a:r>
            <a:r>
              <a:rPr lang="fr-BE" b="1" i="1" dirty="0" smtClean="0">
                <a:solidFill>
                  <a:schemeClr val="bg1"/>
                </a:solidFill>
              </a:rPr>
              <a:t>inflammatoires chroniques </a:t>
            </a:r>
            <a:r>
              <a:rPr lang="fr-CA" sz="2000" b="1" i="1" dirty="0" smtClean="0">
                <a:solidFill>
                  <a:schemeClr val="bg1"/>
                </a:solidFill>
                <a:latin typeface="+mn-lt"/>
                <a:ea typeface="Times New Roman" pitchFamily="18" charset="0"/>
                <a:cs typeface="Times New Roman" pitchFamily="18" charset="0"/>
              </a:rPr>
              <a:t>non spécifiques d'organe, c'est à dire pouvant toucher différents appareils et dans lesquelles on met en évidence des anticorps, et/ou une réaction à médiation cellulaire vis-à-vis de déterminants antigéniques largement répandus dans l'organisme.</a:t>
            </a:r>
            <a:endParaRPr lang="fr-FR" sz="2000" b="1" i="1" dirty="0" smtClean="0">
              <a:solidFill>
                <a:schemeClr val="bg1"/>
              </a:solidFill>
              <a:latin typeface="+mn-lt"/>
              <a:cs typeface="Arial" pitchFamily="34" charset="0"/>
            </a:endParaRPr>
          </a:p>
          <a:p>
            <a:pPr defTabSz="914336" eaLnBrk="0" hangingPunct="0">
              <a:lnSpc>
                <a:spcPct val="150000"/>
              </a:lnSpc>
              <a:tabLst>
                <a:tab pos="457168" algn="l"/>
              </a:tabLst>
            </a:pPr>
            <a:endParaRPr kumimoji="0" lang="fr-FR" b="0" i="0" u="none" strike="noStrike" cap="none" normalizeH="0" baseline="0" dirty="0" smtClean="0">
              <a:ln>
                <a:noFill/>
              </a:ln>
              <a:solidFill>
                <a:schemeClr val="bg1"/>
              </a:solidFill>
              <a:effectLst/>
              <a:latin typeface="+mn-lt"/>
              <a:cs typeface="Arial" pitchFamily="34" charset="0"/>
            </a:endParaRPr>
          </a:p>
        </p:txBody>
      </p:sp>
      <p:sp>
        <p:nvSpPr>
          <p:cNvPr id="5" name="Rectangle 4"/>
          <p:cNvSpPr/>
          <p:nvPr/>
        </p:nvSpPr>
        <p:spPr>
          <a:xfrm>
            <a:off x="785836" y="1237292"/>
            <a:ext cx="7500942" cy="2400657"/>
          </a:xfrm>
          <a:prstGeom prst="rect">
            <a:avLst/>
          </a:prstGeom>
        </p:spPr>
        <p:txBody>
          <a:bodyPr wrap="square">
            <a:spAutoFit/>
          </a:bodyPr>
          <a:lstStyle/>
          <a:p>
            <a:pPr>
              <a:lnSpc>
                <a:spcPct val="150000"/>
              </a:lnSpc>
            </a:pPr>
            <a:r>
              <a:rPr lang="fr-CA" sz="2000" b="1" i="1" u="sng" dirty="0" smtClean="0">
                <a:solidFill>
                  <a:schemeClr val="bg1"/>
                </a:solidFill>
              </a:rPr>
              <a:t> connectivites</a:t>
            </a:r>
            <a:r>
              <a:rPr lang="fr-CA" sz="2000" b="1" i="1" dirty="0" smtClean="0">
                <a:solidFill>
                  <a:schemeClr val="bg1"/>
                </a:solidFill>
                <a:latin typeface="+mn-lt"/>
              </a:rPr>
              <a:t> ou </a:t>
            </a:r>
            <a:r>
              <a:rPr lang="fr-CA" sz="2000" b="1" i="1" u="sng" dirty="0" smtClean="0">
                <a:solidFill>
                  <a:schemeClr val="bg1"/>
                </a:solidFill>
                <a:latin typeface="+mn-lt"/>
              </a:rPr>
              <a:t>collagénoses</a:t>
            </a:r>
            <a:r>
              <a:rPr lang="fr-CA" sz="2000" b="1" i="1" dirty="0" smtClean="0">
                <a:solidFill>
                  <a:schemeClr val="bg1"/>
                </a:solidFill>
                <a:latin typeface="+mn-lt"/>
              </a:rPr>
              <a:t>, constituent un ensemble de maladies liées à une atteinte  inflammatoire du tissu conjonctif et du collagène d’origine immunologique, et dont les caractéristiques sont de présenter des lésions diffuses dans de nombreux endroits du corps, et des signes biologiques inflammatoires</a:t>
            </a:r>
            <a:r>
              <a:rPr lang="fr-CA" sz="2000" i="1" dirty="0" smtClean="0">
                <a:solidFill>
                  <a:schemeClr val="bg1"/>
                </a:solidFill>
                <a:latin typeface="+mn-lt"/>
              </a:rPr>
              <a:t>. </a:t>
            </a:r>
            <a:endParaRPr lang="fr-FR" sz="2000" i="1" dirty="0">
              <a:solidFill>
                <a:schemeClr val="bg1"/>
              </a:solidFill>
              <a:latin typeface="+mn-lt"/>
            </a:endParaRPr>
          </a:p>
        </p:txBody>
      </p:sp>
    </p:spTree>
    <p:extLst>
      <p:ext uri="{BB962C8B-B14F-4D97-AF65-F5344CB8AC3E}">
        <p14:creationId xmlns:p14="http://schemas.microsoft.com/office/powerpoint/2010/main" val="309546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Bande perforée 1"/>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2143172" y="2721114"/>
            <a:ext cx="11072890" cy="707886"/>
          </a:xfrm>
          <a:prstGeom prst="rect">
            <a:avLst/>
          </a:prstGeom>
        </p:spPr>
        <p:txBody>
          <a:bodyPr wrap="square">
            <a:spAutoFit/>
          </a:bodyPr>
          <a:lstStyle/>
          <a:p>
            <a:pPr lvl="7">
              <a:tabLst>
                <a:tab pos="457168" algn="l"/>
              </a:tabLst>
            </a:pPr>
            <a:r>
              <a:rPr lang="fr-FR" sz="4000" b="1" i="1" dirty="0" smtClean="0">
                <a:latin typeface="+mj-lt"/>
                <a:ea typeface="Times New Roman" pitchFamily="18" charset="0"/>
                <a:cs typeface="Times New Roman" pitchFamily="18" charset="0"/>
              </a:rPr>
              <a:t>1-Lupus érythémateux systémique</a:t>
            </a:r>
          </a:p>
        </p:txBody>
      </p:sp>
    </p:spTree>
    <p:extLst>
      <p:ext uri="{BB962C8B-B14F-4D97-AF65-F5344CB8AC3E}">
        <p14:creationId xmlns:p14="http://schemas.microsoft.com/office/powerpoint/2010/main" val="303500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120" y="1208947"/>
            <a:ext cx="8215368" cy="4524309"/>
          </a:xfrm>
          <a:prstGeom prst="rect">
            <a:avLst/>
          </a:prstGeom>
        </p:spPr>
        <p:txBody>
          <a:bodyPr wrap="square" lIns="91434" tIns="45717" rIns="91434" bIns="45717">
            <a:spAutoFit/>
          </a:bodyPr>
          <a:lstStyle/>
          <a:p>
            <a:pPr>
              <a:lnSpc>
                <a:spcPct val="150000"/>
              </a:lnSpc>
            </a:pPr>
            <a:endParaRPr lang="fr-FR" sz="2400" b="1" i="1" dirty="0" smtClean="0">
              <a:solidFill>
                <a:schemeClr val="bg1"/>
              </a:solidFill>
              <a:latin typeface="+mn-lt"/>
            </a:endParaRPr>
          </a:p>
          <a:p>
            <a:pPr>
              <a:lnSpc>
                <a:spcPct val="150000"/>
              </a:lnSpc>
            </a:pPr>
            <a:endParaRPr lang="fr-FR" sz="2400" b="1" i="1" dirty="0" smtClean="0">
              <a:solidFill>
                <a:schemeClr val="bg1"/>
              </a:solidFill>
              <a:latin typeface="+mn-lt"/>
            </a:endParaRPr>
          </a:p>
          <a:p>
            <a:pPr>
              <a:lnSpc>
                <a:spcPct val="150000"/>
              </a:lnSpc>
              <a:buFont typeface="Wingdings" pitchFamily="2" charset="2"/>
              <a:buChar char="§"/>
            </a:pPr>
            <a:r>
              <a:rPr lang="fr-FR" sz="2400" b="1" i="1" dirty="0" smtClean="0">
                <a:solidFill>
                  <a:schemeClr val="bg1"/>
                </a:solidFill>
                <a:latin typeface="+mn-lt"/>
              </a:rPr>
              <a:t> </a:t>
            </a:r>
            <a:r>
              <a:rPr lang="fr-FR" sz="2400" i="1" dirty="0" smtClean="0">
                <a:solidFill>
                  <a:schemeClr val="bg1"/>
                </a:solidFill>
                <a:latin typeface="+mn-lt"/>
              </a:rPr>
              <a:t>Prototype   des  maladies   auto-immunes   non   spécifiques   d’organe</a:t>
            </a:r>
          </a:p>
          <a:p>
            <a:pPr>
              <a:lnSpc>
                <a:spcPct val="150000"/>
              </a:lnSpc>
              <a:buFont typeface="Wingdings" pitchFamily="2" charset="2"/>
              <a:buChar char="§"/>
            </a:pPr>
            <a:r>
              <a:rPr lang="fr-FR" sz="2400" i="1" dirty="0" smtClean="0">
                <a:solidFill>
                  <a:schemeClr val="bg1"/>
                </a:solidFill>
                <a:latin typeface="+mn-lt"/>
              </a:rPr>
              <a:t>   clinique polymorphe, avec une </a:t>
            </a:r>
            <a:r>
              <a:rPr lang="fr-FR" sz="2400" i="1" dirty="0" smtClean="0">
                <a:solidFill>
                  <a:schemeClr val="bg1"/>
                </a:solidFill>
              </a:rPr>
              <a:t> </a:t>
            </a:r>
            <a:r>
              <a:rPr lang="fr-FR" sz="2000" i="1" dirty="0" smtClean="0">
                <a:solidFill>
                  <a:schemeClr val="bg1"/>
                </a:solidFill>
              </a:rPr>
              <a:t>atteinte  multi viscérale </a:t>
            </a:r>
            <a:endParaRPr lang="fr-FR" sz="2400" i="1" dirty="0" smtClean="0">
              <a:solidFill>
                <a:schemeClr val="bg1"/>
              </a:solidFill>
              <a:latin typeface="+mn-lt"/>
            </a:endParaRPr>
          </a:p>
          <a:p>
            <a:pPr>
              <a:lnSpc>
                <a:spcPct val="150000"/>
              </a:lnSpc>
              <a:buFont typeface="Wingdings" pitchFamily="2" charset="2"/>
              <a:buChar char="§"/>
            </a:pPr>
            <a:r>
              <a:rPr lang="fr-FR" sz="2400" i="1" dirty="0" smtClean="0">
                <a:solidFill>
                  <a:schemeClr val="bg1"/>
                </a:solidFill>
                <a:latin typeface="+mn-lt"/>
              </a:rPr>
              <a:t> anomalies profondes du système immunitaire et  une  rupture de tolérance contre les composants nucléaires.</a:t>
            </a:r>
          </a:p>
          <a:p>
            <a:pPr>
              <a:lnSpc>
                <a:spcPct val="150000"/>
              </a:lnSpc>
            </a:pPr>
            <a:r>
              <a:rPr lang="fr-FR" sz="2400" i="1" dirty="0" smtClean="0">
                <a:solidFill>
                  <a:schemeClr val="bg1"/>
                </a:solidFill>
                <a:latin typeface="+mn-lt"/>
              </a:rPr>
              <a:t>  </a:t>
            </a:r>
          </a:p>
        </p:txBody>
      </p:sp>
      <p:sp>
        <p:nvSpPr>
          <p:cNvPr id="3" name="Rectangle 2"/>
          <p:cNvSpPr/>
          <p:nvPr/>
        </p:nvSpPr>
        <p:spPr>
          <a:xfrm>
            <a:off x="571474" y="285730"/>
            <a:ext cx="7858178"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rPr>
              <a:t>Le lupus érythémateux  systémique: définition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endParaRPr>
          </a:p>
        </p:txBody>
      </p:sp>
      <p:sp>
        <p:nvSpPr>
          <p:cNvPr id="4" name="Rectangle 3"/>
          <p:cNvSpPr/>
          <p:nvPr/>
        </p:nvSpPr>
        <p:spPr>
          <a:xfrm>
            <a:off x="714348" y="5059050"/>
            <a:ext cx="7929618" cy="1754326"/>
          </a:xfrm>
          <a:prstGeom prst="rect">
            <a:avLst/>
          </a:prstGeom>
        </p:spPr>
        <p:txBody>
          <a:bodyPr wrap="square">
            <a:spAutoFit/>
          </a:bodyPr>
          <a:lstStyle/>
          <a:p>
            <a:pPr>
              <a:lnSpc>
                <a:spcPct val="150000"/>
              </a:lnSpc>
              <a:buFont typeface="Wingdings" pitchFamily="2" charset="2"/>
              <a:buChar char="§"/>
            </a:pPr>
            <a:r>
              <a:rPr lang="fr-FR" sz="2400" i="1" dirty="0" smtClean="0">
                <a:solidFill>
                  <a:schemeClr val="bg1"/>
                </a:solidFill>
                <a:latin typeface="+mn-lt"/>
              </a:rPr>
              <a:t> </a:t>
            </a:r>
            <a:r>
              <a:rPr lang="fr-FR" sz="2400" b="1" i="1" dirty="0" smtClean="0">
                <a:solidFill>
                  <a:srgbClr val="FFFF00"/>
                </a:solidFill>
                <a:latin typeface="+mn-lt"/>
              </a:rPr>
              <a:t>Evolution</a:t>
            </a:r>
            <a:r>
              <a:rPr lang="fr-FR" sz="2400" i="1" dirty="0" smtClean="0">
                <a:solidFill>
                  <a:schemeClr val="bg1"/>
                </a:solidFill>
                <a:latin typeface="+mn-lt"/>
              </a:rPr>
              <a:t>:  par </a:t>
            </a:r>
            <a:r>
              <a:rPr lang="fr-FR" sz="2400" b="1" i="1" dirty="0" smtClean="0">
                <a:solidFill>
                  <a:srgbClr val="FFFF00"/>
                </a:solidFill>
                <a:latin typeface="+mn-lt"/>
              </a:rPr>
              <a:t>poussées successives</a:t>
            </a:r>
            <a:r>
              <a:rPr lang="fr-FR" sz="2400" i="1" dirty="0" smtClean="0">
                <a:solidFill>
                  <a:schemeClr val="bg1"/>
                </a:solidFill>
                <a:latin typeface="+mn-lt"/>
              </a:rPr>
              <a:t>, laissant ou non des séquelles, en fonction du ou des organes  concernés et de la sévérité de l'atteinte. </a:t>
            </a:r>
            <a:endParaRPr lang="fr-FR" sz="2400" i="1" dirty="0">
              <a:solidFill>
                <a:schemeClr val="bg1"/>
              </a:solidFill>
              <a:latin typeface="+mn-lt"/>
            </a:endParaRPr>
          </a:p>
        </p:txBody>
      </p:sp>
      <p:sp>
        <p:nvSpPr>
          <p:cNvPr id="5" name="Rectangle 4"/>
          <p:cNvSpPr/>
          <p:nvPr/>
        </p:nvSpPr>
        <p:spPr>
          <a:xfrm>
            <a:off x="642910" y="1031732"/>
            <a:ext cx="8501090" cy="1323439"/>
          </a:xfrm>
          <a:prstGeom prst="rect">
            <a:avLst/>
          </a:prstGeom>
        </p:spPr>
        <p:txBody>
          <a:bodyPr wrap="square">
            <a:spAutoFit/>
          </a:bodyPr>
          <a:lstStyle/>
          <a:p>
            <a:pPr>
              <a:buFont typeface="Wingdings" pitchFamily="2" charset="2"/>
              <a:buChar char="§"/>
            </a:pPr>
            <a:r>
              <a:rPr lang="fr-FR" i="1" dirty="0" smtClean="0">
                <a:solidFill>
                  <a:schemeClr val="bg1"/>
                </a:solidFill>
                <a:latin typeface="+mn-lt"/>
              </a:rPr>
              <a:t> </a:t>
            </a:r>
            <a:r>
              <a:rPr lang="fr-FR" sz="2000" i="1" dirty="0" smtClean="0">
                <a:solidFill>
                  <a:schemeClr val="bg1"/>
                </a:solidFill>
                <a:latin typeface="+mn-lt"/>
              </a:rPr>
              <a:t>Le mot </a:t>
            </a:r>
            <a:r>
              <a:rPr lang="fr-FR" sz="2000" b="1" i="1" dirty="0" smtClean="0">
                <a:solidFill>
                  <a:srgbClr val="FFFF00"/>
                </a:solidFill>
                <a:latin typeface="+mn-lt"/>
              </a:rPr>
              <a:t>« lupus » </a:t>
            </a:r>
            <a:r>
              <a:rPr lang="fr-FR" sz="2000" i="1" dirty="0" smtClean="0">
                <a:solidFill>
                  <a:schemeClr val="bg1"/>
                </a:solidFill>
                <a:latin typeface="+mn-lt"/>
              </a:rPr>
              <a:t>:          (loup en latin) </a:t>
            </a:r>
          </a:p>
          <a:p>
            <a:r>
              <a:rPr lang="fr-FR" sz="2000" i="1" dirty="0" smtClean="0">
                <a:solidFill>
                  <a:schemeClr val="bg1"/>
                </a:solidFill>
                <a:latin typeface="+mn-lt"/>
              </a:rPr>
              <a:t>                                              </a:t>
            </a:r>
            <a:r>
              <a:rPr lang="fr-FR" sz="2000" i="1" dirty="0" smtClean="0">
                <a:solidFill>
                  <a:schemeClr val="bg1"/>
                </a:solidFill>
              </a:rPr>
              <a:t>atteinte du visage</a:t>
            </a:r>
            <a:r>
              <a:rPr lang="fr-FR" sz="2000" i="1" dirty="0" smtClean="0">
                <a:solidFill>
                  <a:schemeClr val="bg1"/>
                </a:solidFill>
                <a:latin typeface="+mn-lt"/>
              </a:rPr>
              <a:t> en forme de masque,. </a:t>
            </a:r>
          </a:p>
          <a:p>
            <a:endParaRPr lang="fr-FR" sz="2000" i="1" dirty="0" smtClean="0">
              <a:solidFill>
                <a:schemeClr val="bg1"/>
              </a:solidFill>
              <a:latin typeface="+mn-lt"/>
            </a:endParaRPr>
          </a:p>
          <a:p>
            <a:r>
              <a:rPr lang="fr-FR" sz="2000" i="1" dirty="0" smtClean="0">
                <a:solidFill>
                  <a:schemeClr val="bg1"/>
                </a:solidFill>
                <a:latin typeface="+mn-lt"/>
              </a:rPr>
              <a:t>                  </a:t>
            </a:r>
            <a:r>
              <a:rPr lang="fr-FR" sz="2000" b="1" i="1" dirty="0" smtClean="0">
                <a:solidFill>
                  <a:srgbClr val="FFFF00"/>
                </a:solidFill>
                <a:latin typeface="+mn-lt"/>
              </a:rPr>
              <a:t>« érythémateux » </a:t>
            </a:r>
            <a:r>
              <a:rPr lang="fr-FR" sz="2000" i="1" dirty="0" smtClean="0">
                <a:solidFill>
                  <a:schemeClr val="bg1"/>
                </a:solidFill>
                <a:latin typeface="+mn-lt"/>
              </a:rPr>
              <a:t>(rouge en grec) éruption  cutanée</a:t>
            </a:r>
            <a:endParaRPr lang="fr-FR" sz="2000" i="1"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4" y="285729"/>
            <a:ext cx="6643718" cy="538603"/>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n-lt"/>
              </a:rPr>
              <a:t>LES:             </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rPr>
              <a:t>Epidemiologie</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n-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n-lt"/>
            </a:endParaRPr>
          </a:p>
        </p:txBody>
      </p:sp>
      <p:grpSp>
        <p:nvGrpSpPr>
          <p:cNvPr id="7" name="Groupe 6"/>
          <p:cNvGrpSpPr/>
          <p:nvPr/>
        </p:nvGrpSpPr>
        <p:grpSpPr>
          <a:xfrm>
            <a:off x="500035" y="1211036"/>
            <a:ext cx="8748000" cy="4673393"/>
            <a:chOff x="500035" y="1211036"/>
            <a:chExt cx="8748000" cy="4673393"/>
          </a:xfrm>
        </p:grpSpPr>
        <p:sp>
          <p:nvSpPr>
            <p:cNvPr id="3" name="Text Box 2"/>
            <p:cNvSpPr txBox="1">
              <a:spLocks noChangeArrowheads="1"/>
            </p:cNvSpPr>
            <p:nvPr/>
          </p:nvSpPr>
          <p:spPr bwMode="auto">
            <a:xfrm>
              <a:off x="500035" y="1729451"/>
              <a:ext cx="8748000" cy="4154978"/>
            </a:xfrm>
            <a:prstGeom prst="rect">
              <a:avLst/>
            </a:prstGeom>
            <a:noFill/>
            <a:ln w="9525">
              <a:noFill/>
              <a:miter lim="800000"/>
              <a:headEnd/>
              <a:tailEnd/>
            </a:ln>
          </p:spPr>
          <p:txBody>
            <a:bodyPr wrap="square" lIns="91434" tIns="45717" rIns="91434" bIns="45717">
              <a:spAutoFit/>
            </a:bodyPr>
            <a:lstStyle/>
            <a:p>
              <a:pPr algn="ctr"/>
              <a:endParaRPr lang="fr-FR" sz="2400" b="1" i="1" dirty="0">
                <a:solidFill>
                  <a:schemeClr val="bg1"/>
                </a:solidFill>
                <a:latin typeface="+mn-lt"/>
              </a:endParaRPr>
            </a:p>
            <a:p>
              <a:pPr algn="just"/>
              <a:endParaRPr lang="fr-FR" sz="2400" b="1" i="1" dirty="0">
                <a:solidFill>
                  <a:schemeClr val="bg1"/>
                </a:solidFill>
                <a:latin typeface="+mn-lt"/>
              </a:endParaRPr>
            </a:p>
            <a:p>
              <a:pPr algn="just"/>
              <a:endParaRPr lang="fr-FR" sz="2400" b="1" i="1" dirty="0" smtClean="0">
                <a:solidFill>
                  <a:schemeClr val="bg1"/>
                </a:solidFill>
                <a:latin typeface="+mn-lt"/>
              </a:endParaRPr>
            </a:p>
            <a:p>
              <a:pPr algn="just"/>
              <a:r>
                <a:rPr lang="fr-FR" sz="2400" b="1" i="1" dirty="0" smtClean="0">
                  <a:solidFill>
                    <a:schemeClr val="bg1"/>
                  </a:solidFill>
                  <a:latin typeface="+mn-lt"/>
                </a:rPr>
                <a:t>Prévalence:  </a:t>
              </a:r>
              <a:r>
                <a:rPr lang="fr-FR" sz="2400" b="1" i="1" dirty="0">
                  <a:solidFill>
                    <a:schemeClr val="bg1"/>
                  </a:solidFill>
                  <a:latin typeface="+mn-lt"/>
                </a:rPr>
                <a:t>124 pour 100 </a:t>
              </a:r>
              <a:r>
                <a:rPr lang="fr-FR" sz="2400" b="1" i="1" dirty="0" smtClean="0">
                  <a:solidFill>
                    <a:schemeClr val="bg1"/>
                  </a:solidFill>
                  <a:latin typeface="+mn-lt"/>
                </a:rPr>
                <a:t>000  ;  la race noire+++++.</a:t>
              </a:r>
              <a:endParaRPr lang="fr-FR" sz="2400" b="1" i="1" dirty="0">
                <a:solidFill>
                  <a:schemeClr val="bg1"/>
                </a:solidFill>
                <a:latin typeface="+mn-lt"/>
              </a:endParaRPr>
            </a:p>
            <a:p>
              <a:pPr algn="just"/>
              <a:endParaRPr lang="fr-FR" sz="2400" b="1" i="1" dirty="0" smtClean="0">
                <a:solidFill>
                  <a:schemeClr val="bg1"/>
                </a:solidFill>
                <a:latin typeface="+mn-lt"/>
              </a:endParaRPr>
            </a:p>
            <a:p>
              <a:pPr algn="just"/>
              <a:r>
                <a:rPr lang="fr-FR" sz="2400" b="1" i="1" dirty="0" smtClean="0">
                  <a:solidFill>
                    <a:schemeClr val="bg1"/>
                  </a:solidFill>
                  <a:latin typeface="+mn-lt"/>
                </a:rPr>
                <a:t>Survenue : à tout âge </a:t>
              </a:r>
            </a:p>
            <a:p>
              <a:pPr algn="just"/>
              <a:r>
                <a:rPr lang="fr-FR" sz="2400" b="1" i="1" dirty="0" smtClean="0">
                  <a:solidFill>
                    <a:schemeClr val="bg1"/>
                  </a:solidFill>
                  <a:latin typeface="+mn-lt"/>
                </a:rPr>
                <a:t>incidence maximale : 15 - 45 ans </a:t>
              </a:r>
            </a:p>
            <a:p>
              <a:pPr algn="just"/>
              <a:r>
                <a:rPr lang="fr-FR" sz="2400" b="1" i="1" dirty="0" smtClean="0">
                  <a:solidFill>
                    <a:schemeClr val="bg1"/>
                  </a:solidFill>
                  <a:latin typeface="+mn-lt"/>
                </a:rPr>
                <a:t>Ile lupus de l ’enfant:  avant 15 ans dans 10 - 15%</a:t>
              </a:r>
            </a:p>
            <a:p>
              <a:pPr algn="just"/>
              <a:endParaRPr lang="fr-FR" sz="2400" b="1" i="1" dirty="0" smtClean="0">
                <a:solidFill>
                  <a:schemeClr val="bg1"/>
                </a:solidFill>
                <a:latin typeface="+mn-lt"/>
              </a:endParaRPr>
            </a:p>
            <a:p>
              <a:pPr algn="just"/>
              <a:r>
                <a:rPr lang="fr-FR" sz="2400" b="1" i="1" dirty="0" err="1" smtClean="0">
                  <a:solidFill>
                    <a:schemeClr val="bg1"/>
                  </a:solidFill>
                  <a:latin typeface="+mn-lt"/>
                </a:rPr>
                <a:t>Sex</a:t>
              </a:r>
              <a:r>
                <a:rPr lang="fr-FR" sz="2400" b="1" i="1" dirty="0" smtClean="0">
                  <a:solidFill>
                    <a:schemeClr val="bg1"/>
                  </a:solidFill>
                  <a:latin typeface="+mn-lt"/>
                </a:rPr>
                <a:t> ratio :9 </a:t>
              </a:r>
              <a:r>
                <a:rPr lang="fr-FR" sz="2400" b="1" i="1" dirty="0">
                  <a:solidFill>
                    <a:schemeClr val="bg1"/>
                  </a:solidFill>
                  <a:latin typeface="+mn-lt"/>
                </a:rPr>
                <a:t>femmes pour 1 </a:t>
              </a:r>
              <a:r>
                <a:rPr lang="fr-FR" sz="2400" b="1" i="1" dirty="0" smtClean="0">
                  <a:solidFill>
                    <a:schemeClr val="bg1"/>
                  </a:solidFill>
                  <a:latin typeface="+mn-lt"/>
                </a:rPr>
                <a:t>homme, atteintes généralement en période d'activité ovarienne</a:t>
              </a:r>
              <a:endParaRPr lang="fr-FR" sz="2400" b="1" i="1" dirty="0">
                <a:solidFill>
                  <a:schemeClr val="bg1"/>
                </a:solidFill>
                <a:latin typeface="+mn-lt"/>
              </a:endParaRPr>
            </a:p>
          </p:txBody>
        </p:sp>
        <p:sp>
          <p:nvSpPr>
            <p:cNvPr id="5" name="Rectangle 4"/>
            <p:cNvSpPr/>
            <p:nvPr/>
          </p:nvSpPr>
          <p:spPr>
            <a:xfrm>
              <a:off x="500035" y="1885885"/>
              <a:ext cx="8143900" cy="830991"/>
            </a:xfrm>
            <a:prstGeom prst="rect">
              <a:avLst/>
            </a:prstGeom>
          </p:spPr>
          <p:txBody>
            <a:bodyPr wrap="square" lIns="91434" tIns="45717" rIns="91434" bIns="45717">
              <a:spAutoFit/>
            </a:bodyPr>
            <a:lstStyle/>
            <a:p>
              <a:endParaRPr lang="fr-FR" sz="2400" b="1" i="1" dirty="0" smtClean="0">
                <a:solidFill>
                  <a:schemeClr val="bg1"/>
                </a:solidFill>
                <a:latin typeface="+mn-lt"/>
              </a:endParaRPr>
            </a:p>
            <a:p>
              <a:r>
                <a:rPr lang="fr-FR" sz="2400" b="1" i="1" dirty="0" smtClean="0">
                  <a:solidFill>
                    <a:schemeClr val="bg1"/>
                  </a:solidFill>
                  <a:latin typeface="+mn-lt"/>
                </a:rPr>
                <a:t>incidence : 1 et 10 cas par an pour 100 000 habitants</a:t>
              </a:r>
              <a:endParaRPr lang="fr-FR" sz="2400" b="1" i="1" dirty="0">
                <a:solidFill>
                  <a:schemeClr val="bg1"/>
                </a:solidFill>
                <a:latin typeface="+mn-lt"/>
              </a:endParaRPr>
            </a:p>
          </p:txBody>
        </p:sp>
        <p:sp>
          <p:nvSpPr>
            <p:cNvPr id="6" name="Rectangle 5"/>
            <p:cNvSpPr/>
            <p:nvPr/>
          </p:nvSpPr>
          <p:spPr>
            <a:xfrm>
              <a:off x="642910" y="1211036"/>
              <a:ext cx="8064000" cy="830991"/>
            </a:xfrm>
            <a:prstGeom prst="rect">
              <a:avLst/>
            </a:prstGeom>
          </p:spPr>
          <p:txBody>
            <a:bodyPr lIns="91434" tIns="45717" rIns="91434" bIns="45717">
              <a:spAutoFit/>
            </a:bodyPr>
            <a:lstStyle/>
            <a:p>
              <a:r>
                <a:rPr lang="fr-FR" sz="2400" b="1" i="1" dirty="0" smtClean="0">
                  <a:solidFill>
                    <a:schemeClr val="bg1"/>
                  </a:solidFill>
                  <a:latin typeface="+mn-lt"/>
                </a:rPr>
                <a:t>Le LED est l'une des maladies auto-immunes systémiques les plus fréquentes après la PR et </a:t>
              </a:r>
              <a:r>
                <a:rPr lang="fr-FR" sz="2000" b="1" i="1" dirty="0" smtClean="0">
                  <a:solidFill>
                    <a:schemeClr val="bg1"/>
                  </a:solidFill>
                  <a:latin typeface="+mn-lt"/>
                </a:rPr>
                <a:t>le </a:t>
              </a:r>
              <a:r>
                <a:rPr lang="fr-FR" sz="2000" b="1" i="1" dirty="0" err="1" smtClean="0">
                  <a:solidFill>
                    <a:schemeClr val="bg1"/>
                  </a:solidFill>
                  <a:latin typeface="+mn-lt"/>
                  <a:cs typeface="Aharoni" pitchFamily="2" charset="-79"/>
                </a:rPr>
                <a:t>Gougerot</a:t>
              </a:r>
              <a:r>
                <a:rPr lang="fr-FR" sz="2000" b="1" i="1" dirty="0" smtClean="0">
                  <a:solidFill>
                    <a:schemeClr val="bg1"/>
                  </a:solidFill>
                  <a:latin typeface="+mn-lt"/>
                  <a:cs typeface="Aharoni" pitchFamily="2" charset="-79"/>
                </a:rPr>
                <a:t>-</a:t>
              </a:r>
              <a:r>
                <a:rPr lang="fr-FR" sz="2000" b="1" i="1" dirty="0" err="1" smtClean="0">
                  <a:solidFill>
                    <a:schemeClr val="bg1"/>
                  </a:solidFill>
                  <a:latin typeface="+mn-lt"/>
                  <a:cs typeface="Aharoni" pitchFamily="2" charset="-79"/>
                </a:rPr>
                <a:t>Sjögren</a:t>
              </a:r>
              <a:endParaRPr lang="fr-FR" sz="2400" b="1" i="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4" y="285730"/>
            <a:ext cx="8143930"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rPr>
              <a:t>LES:         Manifestations cliniques/biologiques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endParaRPr>
          </a:p>
        </p:txBody>
      </p:sp>
      <p:graphicFrame>
        <p:nvGraphicFramePr>
          <p:cNvPr id="8" name="Diagramme 7"/>
          <p:cNvGraphicFramePr/>
          <p:nvPr/>
        </p:nvGraphicFramePr>
        <p:xfrm>
          <a:off x="285722" y="1142984"/>
          <a:ext cx="10728000"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428860" y="3357563"/>
            <a:ext cx="1402936" cy="646325"/>
          </a:xfrm>
          <a:prstGeom prst="rect">
            <a:avLst/>
          </a:prstGeom>
        </p:spPr>
        <p:txBody>
          <a:bodyPr wrap="none" lIns="91434" tIns="45717" rIns="91434" bIns="45717">
            <a:spAutoFit/>
          </a:bodyPr>
          <a:lstStyle/>
          <a:p>
            <a:r>
              <a:rPr lang="fr-FR" b="1" i="1" dirty="0" smtClean="0"/>
              <a:t>Signes </a:t>
            </a:r>
          </a:p>
          <a:p>
            <a:r>
              <a:rPr lang="fr-FR" b="1" i="1" dirty="0" smtClean="0"/>
              <a:t>évocateurs</a:t>
            </a:r>
          </a:p>
        </p:txBody>
      </p:sp>
      <p:sp>
        <p:nvSpPr>
          <p:cNvPr id="10" name="Rectangle 9"/>
          <p:cNvSpPr/>
          <p:nvPr/>
        </p:nvSpPr>
        <p:spPr>
          <a:xfrm>
            <a:off x="428597" y="929234"/>
            <a:ext cx="8143932" cy="1692765"/>
          </a:xfrm>
          <a:prstGeom prst="rect">
            <a:avLst/>
          </a:prstGeom>
        </p:spPr>
        <p:txBody>
          <a:bodyPr wrap="square" lIns="91434" tIns="45717" rIns="91434" bIns="45717">
            <a:spAutoFit/>
          </a:bodyPr>
          <a:lstStyle/>
          <a:p>
            <a:r>
              <a:rPr lang="fr-FR" sz="2000" b="1" i="1" dirty="0" smtClean="0">
                <a:solidFill>
                  <a:schemeClr val="bg1"/>
                </a:solidFill>
                <a:latin typeface="+mn-lt"/>
              </a:rPr>
              <a:t>.</a:t>
            </a:r>
          </a:p>
          <a:p>
            <a:endParaRPr lang="fr-FR" sz="2000" b="1" i="1" dirty="0" smtClean="0">
              <a:solidFill>
                <a:schemeClr val="bg1"/>
              </a:solidFill>
              <a:latin typeface="+mn-lt"/>
            </a:endParaRPr>
          </a:p>
          <a:p>
            <a:endParaRPr lang="fr-FR" sz="2000" b="1" i="1" dirty="0" smtClean="0">
              <a:solidFill>
                <a:schemeClr val="bg1"/>
              </a:solidFill>
              <a:latin typeface="+mn-lt"/>
            </a:endParaRPr>
          </a:p>
          <a:p>
            <a:endParaRPr lang="fr-FR" sz="2000" b="1" i="1" dirty="0" smtClean="0">
              <a:solidFill>
                <a:schemeClr val="bg1"/>
              </a:solidFill>
              <a:latin typeface="+mn-lt"/>
            </a:endParaRPr>
          </a:p>
          <a:p>
            <a:endParaRPr lang="fr-FR" sz="2000" b="1" i="1"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71406" y="1000108"/>
          <a:ext cx="9072594"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651934" y="1874285"/>
            <a:ext cx="3420000" cy="1697591"/>
            <a:chOff x="331306" y="1009398"/>
            <a:chExt cx="3312000" cy="1312317"/>
          </a:xfrm>
        </p:grpSpPr>
        <p:sp>
          <p:nvSpPr>
            <p:cNvPr id="5" name="Pensées 4"/>
            <p:cNvSpPr/>
            <p:nvPr/>
          </p:nvSpPr>
          <p:spPr bwMode="auto">
            <a:xfrm>
              <a:off x="331306" y="1009398"/>
              <a:ext cx="3312000" cy="1044000"/>
            </a:xfrm>
            <a:prstGeom prst="cloudCallout">
              <a:avLst>
                <a:gd name="adj1" fmla="val 13564"/>
                <a:gd name="adj2" fmla="val 71011"/>
              </a:avLst>
            </a:prstGeom>
            <a:ln>
              <a:headEnd/>
              <a:tailEnd/>
            </a:ln>
            <a:effectLst>
              <a:glow rad="228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6" name="Rectangle 5"/>
            <p:cNvSpPr/>
            <p:nvPr/>
          </p:nvSpPr>
          <p:spPr>
            <a:xfrm>
              <a:off x="909798" y="1108295"/>
              <a:ext cx="2455743" cy="1213420"/>
            </a:xfrm>
            <a:prstGeom prst="rect">
              <a:avLst/>
            </a:prstGeom>
          </p:spPr>
          <p:txBody>
            <a:bodyPr wrap="none">
              <a:spAutoFit/>
            </a:bodyPr>
            <a:lstStyle/>
            <a:p>
              <a:r>
                <a:rPr lang="fr-FR" sz="1600" b="1" i="1" dirty="0" smtClean="0">
                  <a:latin typeface="+mn-lt"/>
                </a:rPr>
                <a:t>syndrome inflammatoire</a:t>
              </a:r>
            </a:p>
            <a:p>
              <a:r>
                <a:rPr lang="fr-FR" sz="1600" b="1" i="1" dirty="0" smtClean="0">
                  <a:latin typeface="+mn-lt"/>
                </a:rPr>
                <a:t>FAN, </a:t>
              </a:r>
              <a:r>
                <a:rPr lang="fr-FR" sz="1600" b="1" i="1" dirty="0" err="1" smtClean="0">
                  <a:latin typeface="+mn-lt"/>
                </a:rPr>
                <a:t>antiPL</a:t>
              </a:r>
              <a:r>
                <a:rPr lang="fr-FR" sz="1600" b="1" i="1" dirty="0" smtClean="0">
                  <a:latin typeface="+mn-lt"/>
                </a:rPr>
                <a:t>., FR</a:t>
              </a:r>
            </a:p>
            <a:p>
              <a:r>
                <a:rPr lang="fr-FR" sz="1600" b="1" i="1" dirty="0" smtClean="0">
                  <a:latin typeface="+mn-lt"/>
                </a:rPr>
                <a:t>AntiC1q,croyoglobulinémie</a:t>
              </a:r>
            </a:p>
            <a:p>
              <a:r>
                <a:rPr lang="fr-FR" sz="1600" b="1" i="1" dirty="0" smtClean="0">
                  <a:latin typeface="+mn-lt"/>
                </a:rPr>
                <a:t> </a:t>
              </a:r>
              <a:r>
                <a:rPr lang="fr-FR" sz="1600" b="1" i="1" dirty="0" err="1" smtClean="0">
                  <a:latin typeface="+mn-lt"/>
                </a:rPr>
                <a:t>hypocomplémentémie</a:t>
              </a:r>
              <a:endParaRPr lang="fr-FR" sz="1600" b="1" i="1" dirty="0" smtClean="0">
                <a:latin typeface="+mn-lt"/>
              </a:endParaRPr>
            </a:p>
            <a:p>
              <a:endParaRPr lang="fr-FR" sz="1600" b="1" i="1" dirty="0" smtClean="0">
                <a:solidFill>
                  <a:schemeClr val="bg1"/>
                </a:solidFill>
                <a:latin typeface="+mn-lt"/>
              </a:endParaRPr>
            </a:p>
            <a:p>
              <a:endParaRPr lang="fr-FR" sz="1600" b="1" i="1" dirty="0">
                <a:solidFill>
                  <a:schemeClr val="bg1"/>
                </a:solidFill>
                <a:latin typeface="+mn-lt"/>
              </a:endParaRPr>
            </a:p>
          </p:txBody>
        </p:sp>
      </p:grpSp>
      <p:sp>
        <p:nvSpPr>
          <p:cNvPr id="2" name="Ellipse 1"/>
          <p:cNvSpPr/>
          <p:nvPr/>
        </p:nvSpPr>
        <p:spPr>
          <a:xfrm>
            <a:off x="3674401" y="3000374"/>
            <a:ext cx="2254921" cy="1298368"/>
          </a:xfrm>
          <a:prstGeom prst="ellipse">
            <a:avLst/>
          </a:prstGeom>
          <a:scene3d>
            <a:camera prst="obliqueTop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none" lIns="91434" tIns="45717" rIns="91434" bIns="45717">
            <a:spAutoFit/>
            <a:sp3d extrusionH="57150">
              <a:bevelT w="38100" h="38100" prst="angle"/>
            </a:sp3d>
          </a:bodyPr>
          <a:lstStyle/>
          <a:p>
            <a:pPr algn="ctr"/>
            <a:r>
              <a:rPr lang="fr-FR" b="1" dirty="0" smtClean="0">
                <a:ln w="11430"/>
                <a:solidFill>
                  <a:schemeClr val="tx1"/>
                </a:solidFill>
                <a:effectLst>
                  <a:glow rad="139700">
                    <a:schemeClr val="accent6">
                      <a:satMod val="175000"/>
                      <a:alpha val="40000"/>
                    </a:schemeClr>
                  </a:glow>
                  <a:outerShdw blurRad="80000" dist="40000" dir="5040000" algn="tl">
                    <a:srgbClr val="000000">
                      <a:alpha val="30000"/>
                    </a:srgbClr>
                  </a:outerShdw>
                </a:effectLst>
                <a:latin typeface="+mn-lt"/>
              </a:rPr>
              <a:t>Autres </a:t>
            </a:r>
          </a:p>
          <a:p>
            <a:pPr algn="ctr"/>
            <a:r>
              <a:rPr lang="fr-FR" b="1" dirty="0" smtClean="0">
                <a:ln w="11430"/>
                <a:solidFill>
                  <a:schemeClr val="tx1"/>
                </a:solidFill>
                <a:effectLst>
                  <a:glow rad="228600">
                    <a:schemeClr val="accent6">
                      <a:satMod val="175000"/>
                      <a:alpha val="40000"/>
                    </a:schemeClr>
                  </a:glow>
                  <a:outerShdw blurRad="80000" dist="40000" dir="5040000" algn="tl">
                    <a:srgbClr val="000000">
                      <a:alpha val="30000"/>
                    </a:srgbClr>
                  </a:outerShdw>
                </a:effectLst>
                <a:latin typeface="+mn-lt"/>
              </a:rPr>
              <a:t>manifestations</a:t>
            </a:r>
          </a:p>
          <a:p>
            <a:pPr algn="ctr"/>
            <a:r>
              <a:rPr lang="fr-FR" b="1" dirty="0" smtClean="0">
                <a:ln w="11430"/>
                <a:solidFill>
                  <a:schemeClr val="tx1"/>
                </a:solidFill>
                <a:effectLst>
                  <a:glow rad="139700">
                    <a:schemeClr val="accent6">
                      <a:satMod val="175000"/>
                      <a:alpha val="40000"/>
                    </a:schemeClr>
                  </a:glow>
                  <a:outerShdw blurRad="80000" dist="40000" dir="5040000" algn="tl">
                    <a:srgbClr val="000000">
                      <a:alpha val="30000"/>
                    </a:srgbClr>
                  </a:outerShdw>
                </a:effectLst>
                <a:latin typeface="+mn-lt"/>
              </a:rPr>
              <a:t> </a:t>
            </a:r>
            <a:endParaRPr lang="fr-FR" dirty="0">
              <a:solidFill>
                <a:schemeClr val="tx1"/>
              </a:solidFill>
              <a:latin typeface="+mn-lt"/>
            </a:endParaRPr>
          </a:p>
        </p:txBody>
      </p:sp>
      <p:sp>
        <p:nvSpPr>
          <p:cNvPr id="4" name="Rectangle 3"/>
          <p:cNvSpPr/>
          <p:nvPr/>
        </p:nvSpPr>
        <p:spPr>
          <a:xfrm>
            <a:off x="571474" y="285730"/>
            <a:ext cx="8072492"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rPr>
              <a:t>LES:         Manifestations cliniques/biologiques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717" y="2626380"/>
            <a:ext cx="8858279" cy="4385816"/>
          </a:xfrm>
          <a:prstGeom prst="rect">
            <a:avLst/>
          </a:prstGeom>
        </p:spPr>
        <p:txBody>
          <a:bodyPr wrap="square">
            <a:spAutoFit/>
          </a:bodyPr>
          <a:lstStyle/>
          <a:p>
            <a:pPr marL="285750" indent="-285750">
              <a:buFont typeface="Wingdings" panose="05000000000000000000" pitchFamily="2" charset="2"/>
              <a:buChar char="§"/>
            </a:pPr>
            <a:r>
              <a:rPr lang="fr-FR" b="1" i="1" dirty="0" smtClean="0">
                <a:solidFill>
                  <a:srgbClr val="FFC000"/>
                </a:solidFill>
                <a:latin typeface="+mn-lt"/>
              </a:rPr>
              <a:t>Le lupus induit:</a:t>
            </a:r>
          </a:p>
          <a:p>
            <a:pPr>
              <a:lnSpc>
                <a:spcPct val="150000"/>
              </a:lnSpc>
              <a:buFont typeface="Arial" pitchFamily="34" charset="0"/>
              <a:buChar char="•"/>
            </a:pPr>
            <a:r>
              <a:rPr lang="fr-FR" b="1" i="1" dirty="0" smtClean="0">
                <a:solidFill>
                  <a:schemeClr val="bg1"/>
                </a:solidFill>
                <a:latin typeface="+mn-lt"/>
              </a:rPr>
              <a:t> Il  est  secondaires à l'administration prolongée de certains  médicaments: </a:t>
            </a:r>
            <a:r>
              <a:rPr lang="fr-FR" b="1" i="1" dirty="0" err="1" smtClean="0">
                <a:solidFill>
                  <a:schemeClr val="bg1"/>
                </a:solidFill>
                <a:latin typeface="+mn-lt"/>
              </a:rPr>
              <a:t>Hydralazine</a:t>
            </a:r>
            <a:r>
              <a:rPr lang="fr-FR" b="1" i="1" dirty="0" smtClean="0">
                <a:solidFill>
                  <a:schemeClr val="bg1"/>
                </a:solidFill>
                <a:latin typeface="+mn-lt"/>
              </a:rPr>
              <a:t> </a:t>
            </a:r>
            <a:r>
              <a:rPr lang="fr-FR" b="1" i="1" dirty="0" err="1" smtClean="0">
                <a:solidFill>
                  <a:schemeClr val="bg1"/>
                </a:solidFill>
                <a:latin typeface="+mn-lt"/>
              </a:rPr>
              <a:t>Procaïnamide</a:t>
            </a:r>
            <a:r>
              <a:rPr lang="fr-FR" b="1" i="1" dirty="0" smtClean="0">
                <a:solidFill>
                  <a:schemeClr val="bg1"/>
                </a:solidFill>
                <a:latin typeface="+mn-lt"/>
              </a:rPr>
              <a:t> ;</a:t>
            </a:r>
            <a:r>
              <a:rPr lang="fr-FR" b="1" i="1" dirty="0" err="1" smtClean="0">
                <a:solidFill>
                  <a:schemeClr val="bg1"/>
                </a:solidFill>
                <a:latin typeface="+mn-lt"/>
              </a:rPr>
              <a:t>Acébutolol</a:t>
            </a:r>
            <a:r>
              <a:rPr lang="fr-FR" b="1" i="1" dirty="0" smtClean="0">
                <a:solidFill>
                  <a:schemeClr val="bg1"/>
                </a:solidFill>
                <a:latin typeface="+mn-lt"/>
              </a:rPr>
              <a:t> ,D-</a:t>
            </a:r>
            <a:r>
              <a:rPr lang="fr-FR" b="1" i="1" dirty="0" err="1" smtClean="0">
                <a:solidFill>
                  <a:schemeClr val="bg1"/>
                </a:solidFill>
                <a:latin typeface="+mn-lt"/>
              </a:rPr>
              <a:t>pénicillamine</a:t>
            </a:r>
            <a:r>
              <a:rPr lang="fr-FR" b="1" i="1" dirty="0" smtClean="0">
                <a:solidFill>
                  <a:schemeClr val="bg1"/>
                </a:solidFill>
                <a:latin typeface="+mn-lt"/>
              </a:rPr>
              <a:t>, </a:t>
            </a:r>
            <a:r>
              <a:rPr lang="fr-FR" b="1" i="1" dirty="0" err="1" smtClean="0">
                <a:solidFill>
                  <a:schemeClr val="bg1"/>
                </a:solidFill>
                <a:latin typeface="+mn-lt"/>
              </a:rPr>
              <a:t>Quinidine</a:t>
            </a:r>
            <a:r>
              <a:rPr lang="fr-FR" b="1" i="1" dirty="0" smtClean="0">
                <a:solidFill>
                  <a:schemeClr val="bg1"/>
                </a:solidFill>
                <a:latin typeface="+mn-lt"/>
              </a:rPr>
              <a:t> </a:t>
            </a:r>
          </a:p>
          <a:p>
            <a:pPr>
              <a:lnSpc>
                <a:spcPct val="150000"/>
              </a:lnSpc>
              <a:buFont typeface="Arial" pitchFamily="34" charset="0"/>
              <a:buChar char="•"/>
            </a:pPr>
            <a:r>
              <a:rPr lang="fr-FR" b="1" i="1" dirty="0" smtClean="0">
                <a:solidFill>
                  <a:schemeClr val="bg1"/>
                </a:solidFill>
                <a:latin typeface="+mn-lt"/>
              </a:rPr>
              <a:t> Forme clinique bénigne, survient  à un âge  plus tardif</a:t>
            </a:r>
          </a:p>
          <a:p>
            <a:pPr>
              <a:lnSpc>
                <a:spcPct val="150000"/>
              </a:lnSpc>
              <a:buFont typeface="Arial" pitchFamily="34" charset="0"/>
              <a:buChar char="•"/>
            </a:pPr>
            <a:r>
              <a:rPr lang="fr-FR" b="1" i="1" dirty="0" smtClean="0">
                <a:solidFill>
                  <a:schemeClr val="bg1"/>
                </a:solidFill>
                <a:latin typeface="+mn-lt"/>
              </a:rPr>
              <a:t> L'arrêt du médicament inducteur suffit généralement à faire régresser les manifestations  cliniques en quelques jours ou  semaines ,</a:t>
            </a:r>
            <a:r>
              <a:rPr lang="fr-FR" b="1" i="1" dirty="0">
                <a:solidFill>
                  <a:srgbClr val="FFFF00"/>
                </a:solidFill>
              </a:rPr>
              <a:t> Les anti- corps anti-histones  </a:t>
            </a:r>
            <a:r>
              <a:rPr lang="fr-FR" b="1" i="1" dirty="0">
                <a:solidFill>
                  <a:schemeClr val="bg1"/>
                </a:solidFill>
              </a:rPr>
              <a:t>très fréquemment présents</a:t>
            </a:r>
          </a:p>
          <a:p>
            <a:pPr>
              <a:lnSpc>
                <a:spcPct val="150000"/>
              </a:lnSpc>
              <a:buFont typeface="Arial" pitchFamily="34" charset="0"/>
              <a:buChar char="•"/>
            </a:pPr>
            <a:r>
              <a:rPr lang="fr-FR" b="1" i="1" dirty="0" smtClean="0">
                <a:solidFill>
                  <a:srgbClr val="FFFF00"/>
                </a:solidFill>
              </a:rPr>
              <a:t>Le </a:t>
            </a:r>
            <a:r>
              <a:rPr lang="fr-FR" b="1" i="1" dirty="0">
                <a:solidFill>
                  <a:srgbClr val="FFFF00"/>
                </a:solidFill>
              </a:rPr>
              <a:t>lupus néo-natal :</a:t>
            </a:r>
            <a:r>
              <a:rPr lang="fr-FR" b="1" i="1" dirty="0">
                <a:solidFill>
                  <a:schemeClr val="bg1"/>
                </a:solidFill>
              </a:rPr>
              <a:t> maladie rare , dont le symptôme principal est le BAV complet, éruption cutanée néonatale transitoire, </a:t>
            </a:r>
          </a:p>
          <a:p>
            <a:pPr>
              <a:lnSpc>
                <a:spcPct val="150000"/>
              </a:lnSpc>
            </a:pPr>
            <a:r>
              <a:rPr lang="fr-FR" b="1" i="1" dirty="0">
                <a:solidFill>
                  <a:schemeClr val="bg1"/>
                </a:solidFill>
              </a:rPr>
              <a:t> lié à la présence chez la mère </a:t>
            </a:r>
            <a:r>
              <a:rPr lang="fr-FR" b="1" i="1" dirty="0">
                <a:solidFill>
                  <a:srgbClr val="FFFF00"/>
                </a:solidFill>
              </a:rPr>
              <a:t>d'anticorps anti-SSA/SSB.</a:t>
            </a:r>
          </a:p>
          <a:p>
            <a:endParaRPr lang="fr-FR" b="1" i="1" dirty="0">
              <a:solidFill>
                <a:schemeClr val="bg1"/>
              </a:solidFill>
              <a:latin typeface="+mn-lt"/>
            </a:endParaRPr>
          </a:p>
        </p:txBody>
      </p:sp>
      <p:grpSp>
        <p:nvGrpSpPr>
          <p:cNvPr id="7" name="Groupe 6"/>
          <p:cNvGrpSpPr/>
          <p:nvPr/>
        </p:nvGrpSpPr>
        <p:grpSpPr>
          <a:xfrm>
            <a:off x="409881" y="1071546"/>
            <a:ext cx="8650317" cy="1454173"/>
            <a:chOff x="500034" y="1071546"/>
            <a:chExt cx="8650317" cy="1454173"/>
          </a:xfrm>
        </p:grpSpPr>
        <p:sp>
          <p:nvSpPr>
            <p:cNvPr id="2" name="Rectangle 1"/>
            <p:cNvSpPr/>
            <p:nvPr/>
          </p:nvSpPr>
          <p:spPr>
            <a:xfrm>
              <a:off x="500034" y="1071546"/>
              <a:ext cx="8650317" cy="1015663"/>
            </a:xfrm>
            <a:prstGeom prst="rect">
              <a:avLst/>
            </a:prstGeom>
          </p:spPr>
          <p:txBody>
            <a:bodyPr wrap="none">
              <a:spAutoFit/>
            </a:bodyPr>
            <a:lstStyle/>
            <a:p>
              <a:r>
                <a:rPr lang="fr-FR" sz="2000" b="1" i="1" dirty="0" smtClean="0">
                  <a:solidFill>
                    <a:srgbClr val="FFC000"/>
                  </a:solidFill>
                  <a:latin typeface="+mn-lt"/>
                </a:rPr>
                <a:t>FORMES ASSOCIEES:</a:t>
              </a:r>
            </a:p>
            <a:p>
              <a:r>
                <a:rPr lang="fr-FR" sz="2000" b="1" i="1" dirty="0" smtClean="0">
                  <a:solidFill>
                    <a:srgbClr val="FFC000"/>
                  </a:solidFill>
                  <a:latin typeface="+mn-lt"/>
                </a:rPr>
                <a:t> </a:t>
              </a:r>
            </a:p>
            <a:p>
              <a:pPr marL="342900" indent="-342900">
                <a:buFont typeface="Wingdings" panose="05000000000000000000" pitchFamily="2" charset="2"/>
                <a:buChar char="§"/>
              </a:pPr>
              <a:r>
                <a:rPr lang="fr-FR" sz="2000" b="1" i="1" dirty="0" smtClean="0">
                  <a:solidFill>
                    <a:schemeClr val="bg1"/>
                  </a:solidFill>
                  <a:latin typeface="+mn-lt"/>
                </a:rPr>
                <a:t>La coexistence d'un LED et d'un syndrome de </a:t>
              </a:r>
              <a:r>
                <a:rPr lang="fr-FR" sz="2000" b="1" i="1" dirty="0" err="1" smtClean="0">
                  <a:solidFill>
                    <a:srgbClr val="FFFF00"/>
                  </a:solidFill>
                  <a:latin typeface="+mn-lt"/>
                </a:rPr>
                <a:t>Gougerot</a:t>
              </a:r>
              <a:r>
                <a:rPr lang="fr-FR" sz="2000" b="1" i="1" dirty="0" smtClean="0">
                  <a:solidFill>
                    <a:srgbClr val="FFFF00"/>
                  </a:solidFill>
                  <a:latin typeface="+mn-lt"/>
                </a:rPr>
                <a:t>-</a:t>
              </a:r>
              <a:r>
                <a:rPr lang="fr-FR" sz="2000" b="1" i="1" dirty="0" err="1" smtClean="0">
                  <a:solidFill>
                    <a:srgbClr val="FFFF00"/>
                  </a:solidFill>
                  <a:latin typeface="+mn-lt"/>
                </a:rPr>
                <a:t>Sjögren</a:t>
              </a:r>
              <a:r>
                <a:rPr lang="fr-FR" sz="2000" b="1" i="1" dirty="0" smtClean="0">
                  <a:solidFill>
                    <a:schemeClr val="bg1"/>
                  </a:solidFill>
                  <a:latin typeface="+mn-lt"/>
                </a:rPr>
                <a:t> est fréquente</a:t>
              </a:r>
            </a:p>
          </p:txBody>
        </p:sp>
        <p:sp>
          <p:nvSpPr>
            <p:cNvPr id="5" name="Rectangle 4"/>
            <p:cNvSpPr/>
            <p:nvPr/>
          </p:nvSpPr>
          <p:spPr>
            <a:xfrm>
              <a:off x="545714" y="2060848"/>
              <a:ext cx="8001040" cy="464871"/>
            </a:xfrm>
            <a:prstGeom prst="rect">
              <a:avLst/>
            </a:prstGeom>
          </p:spPr>
          <p:txBody>
            <a:bodyPr wrap="square">
              <a:spAutoFit/>
            </a:bodyPr>
            <a:lstStyle/>
            <a:p>
              <a:pPr marL="285750" indent="-285750">
                <a:lnSpc>
                  <a:spcPct val="150000"/>
                </a:lnSpc>
                <a:buFont typeface="Wingdings" panose="05000000000000000000" pitchFamily="2" charset="2"/>
                <a:buChar char="§"/>
              </a:pPr>
              <a:r>
                <a:rPr lang="en-GB" b="1" i="1" dirty="0" smtClean="0">
                  <a:solidFill>
                    <a:srgbClr val="FFFF00"/>
                  </a:solidFill>
                  <a:latin typeface="+mn-lt"/>
                </a:rPr>
                <a:t>Lupus et SAPL</a:t>
              </a:r>
              <a:endParaRPr lang="fr-FR" b="1" i="1" dirty="0">
                <a:solidFill>
                  <a:schemeClr val="bg1"/>
                </a:solidFill>
                <a:latin typeface="+mn-lt"/>
              </a:endParaRPr>
            </a:p>
          </p:txBody>
        </p:sp>
      </p:grpSp>
      <p:sp>
        <p:nvSpPr>
          <p:cNvPr id="6" name="Rectangle 5"/>
          <p:cNvSpPr/>
          <p:nvPr/>
        </p:nvSpPr>
        <p:spPr>
          <a:xfrm>
            <a:off x="0" y="285730"/>
            <a:ext cx="8001024"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LES:                   Formes cliniques</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39960"/>
            <a:ext cx="9144000" cy="5693866"/>
          </a:xfrm>
          <a:prstGeom prst="rect">
            <a:avLst/>
          </a:prstGeom>
        </p:spPr>
        <p:txBody>
          <a:bodyPr wrap="square">
            <a:spAutoFit/>
          </a:bodyPr>
          <a:lstStyle/>
          <a:p>
            <a:r>
              <a:rPr lang="fr-FR" sz="2000" i="1" dirty="0" smtClean="0">
                <a:solidFill>
                  <a:srgbClr val="FF0000"/>
                </a:solidFill>
                <a:latin typeface="+mn-lt"/>
              </a:rPr>
              <a:t>proposés  par  l’American  </a:t>
            </a:r>
            <a:r>
              <a:rPr lang="fr-FR" sz="2000" i="1" dirty="0" err="1" smtClean="0">
                <a:solidFill>
                  <a:srgbClr val="FF0000"/>
                </a:solidFill>
                <a:latin typeface="+mn-lt"/>
              </a:rPr>
              <a:t>College</a:t>
            </a:r>
            <a:r>
              <a:rPr lang="fr-FR" sz="2000" i="1" dirty="0" smtClean="0">
                <a:solidFill>
                  <a:srgbClr val="FF0000"/>
                </a:solidFill>
                <a:latin typeface="+mn-lt"/>
              </a:rPr>
              <a:t>  of  </a:t>
            </a:r>
            <a:r>
              <a:rPr lang="fr-FR" sz="2000" i="1" dirty="0" err="1" smtClean="0">
                <a:solidFill>
                  <a:srgbClr val="FF0000"/>
                </a:solidFill>
                <a:latin typeface="+mn-lt"/>
              </a:rPr>
              <a:t>Rheumatology</a:t>
            </a:r>
            <a:r>
              <a:rPr lang="fr-FR" sz="2000" i="1" dirty="0" smtClean="0">
                <a:solidFill>
                  <a:srgbClr val="FF0000"/>
                </a:solidFill>
                <a:latin typeface="+mn-lt"/>
              </a:rPr>
              <a:t>  (ACR)  en  1982  et </a:t>
            </a:r>
          </a:p>
          <a:p>
            <a:r>
              <a:rPr lang="fr-FR" sz="2000" i="1" dirty="0" smtClean="0">
                <a:solidFill>
                  <a:srgbClr val="FF0000"/>
                </a:solidFill>
                <a:latin typeface="+mn-lt"/>
              </a:rPr>
              <a:t>mis à jour par l’ACR en 1997. </a:t>
            </a:r>
          </a:p>
          <a:p>
            <a:endParaRPr lang="fr-FR" i="1" dirty="0" smtClean="0">
              <a:solidFill>
                <a:schemeClr val="bg1"/>
              </a:solidFill>
              <a:latin typeface="+mn-lt"/>
            </a:endParaRPr>
          </a:p>
          <a:p>
            <a:r>
              <a:rPr lang="fr-FR" b="1" i="1" dirty="0" smtClean="0">
                <a:solidFill>
                  <a:schemeClr val="bg1"/>
                </a:solidFill>
                <a:latin typeface="+mn-lt"/>
              </a:rPr>
              <a:t>1.  Rash malaire </a:t>
            </a:r>
          </a:p>
          <a:p>
            <a:r>
              <a:rPr lang="fr-FR" b="1" i="1" dirty="0" smtClean="0">
                <a:solidFill>
                  <a:schemeClr val="bg1"/>
                </a:solidFill>
                <a:latin typeface="+mn-lt"/>
              </a:rPr>
              <a:t>2.  Lupus discoïde </a:t>
            </a:r>
          </a:p>
          <a:p>
            <a:r>
              <a:rPr lang="fr-FR" b="1" i="1" dirty="0" smtClean="0">
                <a:solidFill>
                  <a:schemeClr val="bg1"/>
                </a:solidFill>
                <a:latin typeface="+mn-lt"/>
              </a:rPr>
              <a:t>3.  Photosensibilité </a:t>
            </a:r>
          </a:p>
          <a:p>
            <a:r>
              <a:rPr lang="fr-FR" b="1" i="1" dirty="0" smtClean="0">
                <a:solidFill>
                  <a:schemeClr val="bg1"/>
                </a:solidFill>
                <a:latin typeface="+mn-lt"/>
              </a:rPr>
              <a:t>4.  Ulcérations orales ou </a:t>
            </a:r>
            <a:r>
              <a:rPr lang="fr-FR" b="1" i="1" dirty="0" err="1" smtClean="0">
                <a:solidFill>
                  <a:schemeClr val="bg1"/>
                </a:solidFill>
                <a:latin typeface="+mn-lt"/>
              </a:rPr>
              <a:t>nasopharyngées</a:t>
            </a:r>
            <a:r>
              <a:rPr lang="fr-FR" b="1" i="1" dirty="0" smtClean="0">
                <a:solidFill>
                  <a:schemeClr val="bg1"/>
                </a:solidFill>
                <a:latin typeface="+mn-lt"/>
              </a:rPr>
              <a:t> </a:t>
            </a:r>
          </a:p>
          <a:p>
            <a:r>
              <a:rPr lang="fr-FR" b="1" i="1" dirty="0" smtClean="0">
                <a:solidFill>
                  <a:schemeClr val="bg1"/>
                </a:solidFill>
                <a:latin typeface="+mn-lt"/>
              </a:rPr>
              <a:t>5.  Arthrites non érosives  touchant au moins 2 articulations périphériques</a:t>
            </a:r>
          </a:p>
          <a:p>
            <a:r>
              <a:rPr lang="fr-FR" b="1" i="1" dirty="0" smtClean="0">
                <a:solidFill>
                  <a:schemeClr val="bg1"/>
                </a:solidFill>
                <a:latin typeface="+mn-lt"/>
              </a:rPr>
              <a:t>6.  Pleurésie ou péricardite  </a:t>
            </a:r>
          </a:p>
          <a:p>
            <a:r>
              <a:rPr lang="fr-FR" b="1" i="1" dirty="0" smtClean="0">
                <a:solidFill>
                  <a:schemeClr val="bg1"/>
                </a:solidFill>
                <a:latin typeface="+mn-lt"/>
              </a:rPr>
              <a:t>7.  Protéinurie persistante &gt; 0,5 g/jour ou </a:t>
            </a:r>
            <a:r>
              <a:rPr lang="fr-FR" b="1" i="1" dirty="0" err="1" smtClean="0">
                <a:solidFill>
                  <a:schemeClr val="bg1"/>
                </a:solidFill>
                <a:latin typeface="+mn-lt"/>
              </a:rPr>
              <a:t>cylindrurie</a:t>
            </a:r>
            <a:r>
              <a:rPr lang="fr-FR" b="1" i="1" dirty="0" smtClean="0">
                <a:solidFill>
                  <a:schemeClr val="bg1"/>
                </a:solidFill>
                <a:latin typeface="+mn-lt"/>
              </a:rPr>
              <a:t>  </a:t>
            </a:r>
          </a:p>
          <a:p>
            <a:r>
              <a:rPr lang="fr-FR" b="1" i="1" dirty="0" smtClean="0">
                <a:solidFill>
                  <a:schemeClr val="bg1"/>
                </a:solidFill>
                <a:latin typeface="+mn-lt"/>
              </a:rPr>
              <a:t>8.  Convulsions ou psychose  </a:t>
            </a:r>
          </a:p>
          <a:p>
            <a:r>
              <a:rPr lang="fr-FR" b="1" i="1" dirty="0" smtClean="0">
                <a:solidFill>
                  <a:schemeClr val="bg1"/>
                </a:solidFill>
                <a:latin typeface="+mn-lt"/>
              </a:rPr>
              <a:t>9.  Atteinte hématologique : anémie hémolytique , leucopénie &lt; 4 000/µl constatée à 2 reprises   lymphopénie &lt; 1 500/µl constatée </a:t>
            </a:r>
            <a:r>
              <a:rPr lang="fr-FR" i="1" dirty="0" smtClean="0">
                <a:solidFill>
                  <a:schemeClr val="bg1"/>
                </a:solidFill>
                <a:latin typeface="+mn-lt"/>
              </a:rPr>
              <a:t>à 2 reprises, ou   thrombopénie &lt; 100 000/µl, en l’absence de drogues </a:t>
            </a:r>
            <a:r>
              <a:rPr lang="fr-FR" i="1" dirty="0" err="1" smtClean="0">
                <a:solidFill>
                  <a:schemeClr val="bg1"/>
                </a:solidFill>
                <a:latin typeface="+mn-lt"/>
              </a:rPr>
              <a:t>cytopéniantes</a:t>
            </a:r>
            <a:r>
              <a:rPr lang="fr-FR" i="1" dirty="0" smtClean="0">
                <a:solidFill>
                  <a:schemeClr val="bg1"/>
                </a:solidFill>
                <a:latin typeface="+mn-lt"/>
              </a:rPr>
              <a:t> ; </a:t>
            </a:r>
          </a:p>
          <a:p>
            <a:r>
              <a:rPr lang="fr-FR" b="1" i="1" dirty="0" smtClean="0">
                <a:solidFill>
                  <a:schemeClr val="bg1"/>
                </a:solidFill>
                <a:latin typeface="+mn-lt"/>
              </a:rPr>
              <a:t>10. </a:t>
            </a:r>
            <a:r>
              <a:rPr lang="fr-FR" b="1" i="1" dirty="0" smtClean="0">
                <a:solidFill>
                  <a:srgbClr val="FFFF00"/>
                </a:solidFill>
                <a:latin typeface="+mn-lt"/>
              </a:rPr>
              <a:t>Titre  anormal  de  facteurs  antinucléaires  par  IFI(en l’absence de drogues inductrices</a:t>
            </a:r>
          </a:p>
          <a:p>
            <a:r>
              <a:rPr lang="fr-FR" b="1" i="1" dirty="0" smtClean="0">
                <a:solidFill>
                  <a:srgbClr val="FFFF00"/>
                </a:solidFill>
                <a:latin typeface="+mn-lt"/>
              </a:rPr>
              <a:t>11. Perturbations immunologiques : </a:t>
            </a:r>
          </a:p>
          <a:p>
            <a:r>
              <a:rPr lang="fr-FR" b="1" i="1" dirty="0" smtClean="0">
                <a:solidFill>
                  <a:srgbClr val="FFFF00"/>
                </a:solidFill>
                <a:latin typeface="+mn-lt"/>
              </a:rPr>
              <a:t>•  Titre anormal d’anticorps anti-ADN natif, ou</a:t>
            </a:r>
          </a:p>
          <a:p>
            <a:r>
              <a:rPr lang="fr-FR" b="1" i="1" dirty="0" smtClean="0">
                <a:solidFill>
                  <a:srgbClr val="FFFF00"/>
                </a:solidFill>
                <a:latin typeface="+mn-lt"/>
              </a:rPr>
              <a:t>•  anticorps anti-</a:t>
            </a:r>
            <a:r>
              <a:rPr lang="fr-FR" b="1" i="1" dirty="0" err="1" smtClean="0">
                <a:solidFill>
                  <a:srgbClr val="FFFF00"/>
                </a:solidFill>
                <a:latin typeface="+mn-lt"/>
              </a:rPr>
              <a:t>Sm</a:t>
            </a:r>
            <a:r>
              <a:rPr lang="fr-FR" b="1" i="1" dirty="0" smtClean="0">
                <a:solidFill>
                  <a:srgbClr val="FFFF00"/>
                </a:solidFill>
                <a:latin typeface="+mn-lt"/>
              </a:rPr>
              <a:t>, ou présence  d’anticorps  </a:t>
            </a:r>
            <a:r>
              <a:rPr lang="fr-FR" b="1" i="1" dirty="0" err="1" smtClean="0">
                <a:solidFill>
                  <a:srgbClr val="FFFF00"/>
                </a:solidFill>
                <a:latin typeface="+mn-lt"/>
              </a:rPr>
              <a:t>antiphospholipides</a:t>
            </a:r>
            <a:r>
              <a:rPr lang="fr-FR" b="1" i="1" dirty="0" smtClean="0">
                <a:solidFill>
                  <a:srgbClr val="FFFF00"/>
                </a:solidFill>
                <a:latin typeface="+mn-lt"/>
              </a:rPr>
              <a:t> :  sérologie  syphilitique </a:t>
            </a:r>
          </a:p>
          <a:p>
            <a:r>
              <a:rPr lang="fr-FR" b="1" i="1" dirty="0" smtClean="0">
                <a:solidFill>
                  <a:srgbClr val="FFFF00"/>
                </a:solidFill>
                <a:latin typeface="+mn-lt"/>
              </a:rPr>
              <a:t>dissociée  constatée  à  2 reprises  en  6 mois  ou  anticoagulant  circulant  de  type  lupique  </a:t>
            </a:r>
          </a:p>
          <a:p>
            <a:r>
              <a:rPr lang="fr-FR" b="1" i="1" dirty="0" smtClean="0">
                <a:solidFill>
                  <a:srgbClr val="FFFF00"/>
                </a:solidFill>
                <a:latin typeface="+mn-lt"/>
              </a:rPr>
              <a:t>ou  titre  anormal  d’anticorps  anti-</a:t>
            </a:r>
            <a:r>
              <a:rPr lang="fr-FR" b="1" i="1" dirty="0" err="1" smtClean="0">
                <a:solidFill>
                  <a:srgbClr val="FFFF00"/>
                </a:solidFill>
                <a:latin typeface="+mn-lt"/>
              </a:rPr>
              <a:t>cardiolipine</a:t>
            </a:r>
            <a:r>
              <a:rPr lang="fr-FR" b="1" i="1" dirty="0" smtClean="0">
                <a:solidFill>
                  <a:srgbClr val="FFFF00"/>
                </a:solidFill>
                <a:latin typeface="+mn-lt"/>
              </a:rPr>
              <a:t> en </a:t>
            </a:r>
            <a:r>
              <a:rPr lang="fr-FR" b="1" i="1" dirty="0" err="1" smtClean="0">
                <a:solidFill>
                  <a:srgbClr val="FFFF00"/>
                </a:solidFill>
                <a:latin typeface="+mn-lt"/>
              </a:rPr>
              <a:t>IgG</a:t>
            </a:r>
            <a:r>
              <a:rPr lang="fr-FR" b="1" i="1" dirty="0" smtClean="0">
                <a:solidFill>
                  <a:srgbClr val="FFFF00"/>
                </a:solidFill>
                <a:latin typeface="+mn-lt"/>
              </a:rPr>
              <a:t> ou </a:t>
            </a:r>
            <a:r>
              <a:rPr lang="fr-FR" b="1" i="1" dirty="0" err="1" smtClean="0">
                <a:solidFill>
                  <a:srgbClr val="FFFF00"/>
                </a:solidFill>
                <a:latin typeface="+mn-lt"/>
              </a:rPr>
              <a:t>IgM</a:t>
            </a:r>
            <a:r>
              <a:rPr lang="fr-FR" b="1" i="1" dirty="0" smtClean="0">
                <a:solidFill>
                  <a:srgbClr val="FFFF00"/>
                </a:solidFill>
                <a:latin typeface="+mn-lt"/>
              </a:rPr>
              <a:t>. </a:t>
            </a:r>
            <a:endParaRPr lang="fr-FR" b="1" i="1" dirty="0">
              <a:solidFill>
                <a:srgbClr val="FFFF00"/>
              </a:solidFill>
              <a:latin typeface="+mn-lt"/>
            </a:endParaRPr>
          </a:p>
        </p:txBody>
      </p:sp>
      <p:sp>
        <p:nvSpPr>
          <p:cNvPr id="3" name="Rectangle 2"/>
          <p:cNvSpPr/>
          <p:nvPr/>
        </p:nvSpPr>
        <p:spPr>
          <a:xfrm>
            <a:off x="428596" y="272457"/>
            <a:ext cx="5814412"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LES:          Critères de diagnostic de LES</a:t>
            </a:r>
            <a:endParaRPr lang="fr-FR"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4" name="Rectangle 3"/>
          <p:cNvSpPr/>
          <p:nvPr/>
        </p:nvSpPr>
        <p:spPr bwMode="auto">
          <a:xfrm>
            <a:off x="311617" y="4857760"/>
            <a:ext cx="8712000" cy="1692000"/>
          </a:xfrm>
          <a:prstGeom prst="rect">
            <a:avLst/>
          </a:prstGeom>
          <a:noFill/>
          <a:ln w="38100">
            <a:solidFill>
              <a:srgbClr val="FFC000"/>
            </a:solidFill>
            <a:prstDash val="lgDash"/>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3"/>
          <p:cNvGrpSpPr/>
          <p:nvPr/>
        </p:nvGrpSpPr>
        <p:grpSpPr>
          <a:xfrm>
            <a:off x="366165" y="928669"/>
            <a:ext cx="8566365" cy="5616000"/>
            <a:chOff x="366163" y="928669"/>
            <a:chExt cx="8566365" cy="5336351"/>
          </a:xfrm>
        </p:grpSpPr>
        <p:sp>
          <p:nvSpPr>
            <p:cNvPr id="5" name="Rectangle à coins arrondis 4"/>
            <p:cNvSpPr/>
            <p:nvPr/>
          </p:nvSpPr>
          <p:spPr bwMode="auto">
            <a:xfrm>
              <a:off x="760528" y="928669"/>
              <a:ext cx="8172000" cy="5336351"/>
            </a:xfrm>
            <a:prstGeom prst="roundRect">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a:ln>
              <a:noFill/>
              <a:headEnd/>
              <a:tailEnd/>
            </a:ln>
            <a:effectLst>
              <a:glow rad="228600">
                <a:schemeClr val="accent6">
                  <a:satMod val="175000"/>
                  <a:alpha val="40000"/>
                </a:schemeClr>
              </a:glow>
              <a:outerShdw blurRad="57785" dist="33020" dir="3180000" algn="ctr">
                <a:srgbClr val="000000">
                  <a:alpha val="30000"/>
                </a:srgbClr>
              </a:outerShdw>
            </a:effectLst>
            <a:scene3d>
              <a:camera prst="perspectiveRelaxedModerately"/>
              <a:lightRig rig="contrasting"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2" name="Ellipse 4"/>
            <p:cNvSpPr/>
            <p:nvPr/>
          </p:nvSpPr>
          <p:spPr>
            <a:xfrm rot="16806306">
              <a:off x="-602974" y="3219552"/>
              <a:ext cx="3497793" cy="155952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066725">
                <a:lnSpc>
                  <a:spcPct val="90000"/>
                </a:lnSpc>
                <a:spcAft>
                  <a:spcPct val="35000"/>
                </a:spcAft>
              </a:pPr>
              <a:r>
                <a:rPr lang="fr-FR" sz="3200" b="1" i="1" dirty="0" smtClean="0"/>
                <a:t>Facteurs génétiques</a:t>
              </a:r>
              <a:endParaRPr lang="fr-FR" sz="3200" b="1" i="1" dirty="0"/>
            </a:p>
          </p:txBody>
        </p:sp>
      </p:grpSp>
      <p:graphicFrame>
        <p:nvGraphicFramePr>
          <p:cNvPr id="14" name="Diagramme 13"/>
          <p:cNvGraphicFramePr/>
          <p:nvPr/>
        </p:nvGraphicFramePr>
        <p:xfrm>
          <a:off x="2214548" y="2300074"/>
          <a:ext cx="5616000" cy="27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e 22"/>
          <p:cNvGraphicFramePr/>
          <p:nvPr/>
        </p:nvGraphicFramePr>
        <p:xfrm>
          <a:off x="1524001" y="1397000"/>
          <a:ext cx="6984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594998" y="214290"/>
            <a:ext cx="5475013"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mn-lt"/>
              </a:rPr>
              <a:t>LES                                </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mn-lt"/>
              </a:rPr>
              <a:t>Etiopathologie</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mn-lt"/>
            </a:endParaRPr>
          </a:p>
        </p:txBody>
      </p:sp>
      <p:grpSp>
        <p:nvGrpSpPr>
          <p:cNvPr id="4" name="Groupe 24"/>
          <p:cNvGrpSpPr/>
          <p:nvPr/>
        </p:nvGrpSpPr>
        <p:grpSpPr>
          <a:xfrm>
            <a:off x="454669" y="928670"/>
            <a:ext cx="4893940" cy="1297866"/>
            <a:chOff x="454669" y="928668"/>
            <a:chExt cx="4893940" cy="1297866"/>
          </a:xfrm>
        </p:grpSpPr>
        <p:sp>
          <p:nvSpPr>
            <p:cNvPr id="20" name="Rectangle 19"/>
            <p:cNvSpPr/>
            <p:nvPr/>
          </p:nvSpPr>
          <p:spPr>
            <a:xfrm>
              <a:off x="2214546" y="928668"/>
              <a:ext cx="3134063" cy="754053"/>
            </a:xfrm>
            <a:prstGeom prst="rect">
              <a:avLst/>
            </a:prstGeom>
          </p:spPr>
          <p:txBody>
            <a:bodyPr wrap="none">
              <a:spAutoFit/>
            </a:bodyPr>
            <a:lstStyle/>
            <a:p>
              <a:pPr algn="ctr" defTabSz="888938">
                <a:lnSpc>
                  <a:spcPct val="90000"/>
                </a:lnSpc>
                <a:spcAft>
                  <a:spcPct val="35000"/>
                </a:spcAft>
              </a:pPr>
              <a:r>
                <a:rPr lang="fr-FR" sz="2000" b="1" i="1" dirty="0" smtClean="0">
                  <a:solidFill>
                    <a:schemeClr val="bg1"/>
                  </a:solidFill>
                  <a:latin typeface="+mn-lt"/>
                </a:rPr>
                <a:t>Facteurs environnementaux</a:t>
              </a:r>
            </a:p>
            <a:p>
              <a:pPr algn="ctr" defTabSz="888938">
                <a:lnSpc>
                  <a:spcPct val="90000"/>
                </a:lnSpc>
                <a:spcAft>
                  <a:spcPct val="35000"/>
                </a:spcAft>
              </a:pPr>
              <a:r>
                <a:rPr lang="fr-FR" sz="2000" b="1" i="1" dirty="0" smtClean="0">
                  <a:solidFill>
                    <a:schemeClr val="bg1"/>
                  </a:solidFill>
                </a:rPr>
                <a:t>les </a:t>
              </a:r>
              <a:r>
                <a:rPr lang="fr-FR" sz="2000" b="1" i="1" dirty="0" smtClean="0">
                  <a:solidFill>
                    <a:schemeClr val="bg1"/>
                  </a:solidFill>
                  <a:latin typeface="+mn-lt"/>
                </a:rPr>
                <a:t>hormones féminines</a:t>
              </a:r>
              <a:endParaRPr lang="fr-FR" sz="2000" b="1" i="1" dirty="0">
                <a:solidFill>
                  <a:schemeClr val="bg1"/>
                </a:solidFill>
                <a:latin typeface="+mn-lt"/>
              </a:endParaRPr>
            </a:p>
          </p:txBody>
        </p:sp>
        <p:sp>
          <p:nvSpPr>
            <p:cNvPr id="21" name="Flèche courbée vers le bas 20"/>
            <p:cNvSpPr/>
            <p:nvPr/>
          </p:nvSpPr>
          <p:spPr bwMode="auto">
            <a:xfrm rot="714893">
              <a:off x="454669" y="1506534"/>
              <a:ext cx="2844000" cy="720000"/>
            </a:xfrm>
            <a:prstGeom prst="curvedDownArrow">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e 196"/>
          <p:cNvGrpSpPr/>
          <p:nvPr/>
        </p:nvGrpSpPr>
        <p:grpSpPr>
          <a:xfrm>
            <a:off x="214282" y="2634810"/>
            <a:ext cx="3456000" cy="1800000"/>
            <a:chOff x="214282" y="2634810"/>
            <a:chExt cx="3456000" cy="1800000"/>
          </a:xfrm>
        </p:grpSpPr>
        <p:grpSp>
          <p:nvGrpSpPr>
            <p:cNvPr id="196" name="Groupe 195"/>
            <p:cNvGrpSpPr/>
            <p:nvPr/>
          </p:nvGrpSpPr>
          <p:grpSpPr>
            <a:xfrm>
              <a:off x="214282" y="2634810"/>
              <a:ext cx="3456000" cy="1800000"/>
              <a:chOff x="214282" y="2634810"/>
              <a:chExt cx="3456000" cy="1800000"/>
            </a:xfrm>
          </p:grpSpPr>
          <p:sp>
            <p:nvSpPr>
              <p:cNvPr id="63" name="Forme libre 62"/>
              <p:cNvSpPr/>
              <p:nvPr/>
            </p:nvSpPr>
            <p:spPr>
              <a:xfrm rot="1276938">
                <a:off x="214282" y="2634810"/>
                <a:ext cx="3456000" cy="1800000"/>
              </a:xfrm>
              <a:custGeom>
                <a:avLst/>
                <a:gdLst>
                  <a:gd name="connsiteX0" fmla="*/ 367146 w 1461654"/>
                  <a:gd name="connsiteY0" fmla="*/ 718126 h 1496290"/>
                  <a:gd name="connsiteX1" fmla="*/ 505691 w 1461654"/>
                  <a:gd name="connsiteY1" fmla="*/ 39254 h 1496290"/>
                  <a:gd name="connsiteX2" fmla="*/ 727364 w 1461654"/>
                  <a:gd name="connsiteY2" fmla="*/ 482599 h 1496290"/>
                  <a:gd name="connsiteX3" fmla="*/ 1073727 w 1461654"/>
                  <a:gd name="connsiteY3" fmla="*/ 80817 h 1496290"/>
                  <a:gd name="connsiteX4" fmla="*/ 907473 w 1461654"/>
                  <a:gd name="connsiteY4" fmla="*/ 718126 h 1496290"/>
                  <a:gd name="connsiteX5" fmla="*/ 1447800 w 1461654"/>
                  <a:gd name="connsiteY5" fmla="*/ 828963 h 1496290"/>
                  <a:gd name="connsiteX6" fmla="*/ 824346 w 1461654"/>
                  <a:gd name="connsiteY6" fmla="*/ 912090 h 1496290"/>
                  <a:gd name="connsiteX7" fmla="*/ 699655 w 1461654"/>
                  <a:gd name="connsiteY7" fmla="*/ 1493981 h 1496290"/>
                  <a:gd name="connsiteX8" fmla="*/ 519546 w 1461654"/>
                  <a:gd name="connsiteY8" fmla="*/ 925944 h 1496290"/>
                  <a:gd name="connsiteX9" fmla="*/ 90055 w 1461654"/>
                  <a:gd name="connsiteY9" fmla="*/ 1133763 h 1496290"/>
                  <a:gd name="connsiteX10" fmla="*/ 339437 w 1461654"/>
                  <a:gd name="connsiteY10" fmla="*/ 856672 h 1496290"/>
                  <a:gd name="connsiteX11" fmla="*/ 6927 w 1461654"/>
                  <a:gd name="connsiteY11" fmla="*/ 551872 h 1496290"/>
                  <a:gd name="connsiteX12" fmla="*/ 367146 w 1461654"/>
                  <a:gd name="connsiteY12" fmla="*/ 718126 h 14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1654" h="1496290">
                    <a:moveTo>
                      <a:pt x="367146" y="718126"/>
                    </a:moveTo>
                    <a:cubicBezTo>
                      <a:pt x="450273" y="632690"/>
                      <a:pt x="445655" y="78508"/>
                      <a:pt x="505691" y="39254"/>
                    </a:cubicBezTo>
                    <a:cubicBezTo>
                      <a:pt x="565727" y="0"/>
                      <a:pt x="632691" y="475672"/>
                      <a:pt x="727364" y="482599"/>
                    </a:cubicBezTo>
                    <a:cubicBezTo>
                      <a:pt x="822037" y="489526"/>
                      <a:pt x="1043709" y="41563"/>
                      <a:pt x="1073727" y="80817"/>
                    </a:cubicBezTo>
                    <a:cubicBezTo>
                      <a:pt x="1103745" y="120071"/>
                      <a:pt x="845128" y="593435"/>
                      <a:pt x="907473" y="718126"/>
                    </a:cubicBezTo>
                    <a:cubicBezTo>
                      <a:pt x="969818" y="842817"/>
                      <a:pt x="1461654" y="796636"/>
                      <a:pt x="1447800" y="828963"/>
                    </a:cubicBezTo>
                    <a:cubicBezTo>
                      <a:pt x="1433946" y="861290"/>
                      <a:pt x="949037" y="801254"/>
                      <a:pt x="824346" y="912090"/>
                    </a:cubicBezTo>
                    <a:cubicBezTo>
                      <a:pt x="699655" y="1022926"/>
                      <a:pt x="750455" y="1491672"/>
                      <a:pt x="699655" y="1493981"/>
                    </a:cubicBezTo>
                    <a:cubicBezTo>
                      <a:pt x="648855" y="1496290"/>
                      <a:pt x="621146" y="985980"/>
                      <a:pt x="519546" y="925944"/>
                    </a:cubicBezTo>
                    <a:cubicBezTo>
                      <a:pt x="417946" y="865908"/>
                      <a:pt x="120073" y="1145308"/>
                      <a:pt x="90055" y="1133763"/>
                    </a:cubicBezTo>
                    <a:cubicBezTo>
                      <a:pt x="60037" y="1122218"/>
                      <a:pt x="353292" y="953654"/>
                      <a:pt x="339437" y="856672"/>
                    </a:cubicBezTo>
                    <a:cubicBezTo>
                      <a:pt x="325582" y="759690"/>
                      <a:pt x="0" y="581890"/>
                      <a:pt x="6927" y="551872"/>
                    </a:cubicBezTo>
                    <a:cubicBezTo>
                      <a:pt x="13854" y="521854"/>
                      <a:pt x="284019" y="803562"/>
                      <a:pt x="367146" y="718126"/>
                    </a:cubicBezTo>
                    <a:close/>
                  </a:path>
                </a:pathLst>
              </a:custGeom>
              <a:ln/>
            </p:spPr>
            <p:style>
              <a:lnRef idx="0">
                <a:schemeClr val="accent6"/>
              </a:lnRef>
              <a:fillRef idx="3">
                <a:schemeClr val="accent6"/>
              </a:fillRef>
              <a:effectRef idx="3">
                <a:schemeClr val="accent6"/>
              </a:effectRef>
              <a:fontRef idx="minor">
                <a:schemeClr val="lt1"/>
              </a:fontRef>
            </p:style>
            <p:txBody>
              <a:bodyPr lIns="91434" tIns="45717" rIns="91434" bIns="45717" rtlCol="0" anchor="ctr"/>
              <a:lstStyle/>
              <a:p>
                <a:pPr algn="ctr"/>
                <a:r>
                  <a:rPr lang="fr-FR" sz="2400" b="1" i="1" dirty="0" smtClean="0"/>
                  <a:t>CDF</a:t>
                </a:r>
                <a:endParaRPr lang="fr-FR" sz="2400" b="1" i="1" dirty="0"/>
              </a:p>
            </p:txBody>
          </p:sp>
          <p:pic>
            <p:nvPicPr>
              <p:cNvPr id="3079" name="Picture 7"/>
              <p:cNvPicPr>
                <a:picLocks noChangeAspect="1" noChangeArrowheads="1"/>
              </p:cNvPicPr>
              <p:nvPr/>
            </p:nvPicPr>
            <p:blipFill>
              <a:blip r:embed="rId3" cstate="print"/>
              <a:srcRect/>
              <a:stretch>
                <a:fillRect/>
              </a:stretch>
            </p:blipFill>
            <p:spPr bwMode="auto">
              <a:xfrm rot="17975791">
                <a:off x="2783453" y="3481085"/>
                <a:ext cx="656335" cy="357190"/>
              </a:xfrm>
              <a:prstGeom prst="rect">
                <a:avLst/>
              </a:prstGeom>
              <a:noFill/>
              <a:ln w="9525">
                <a:noFill/>
                <a:miter lim="800000"/>
                <a:headEnd/>
                <a:tailEnd/>
              </a:ln>
              <a:effectLst/>
            </p:spPr>
          </p:pic>
          <p:grpSp>
            <p:nvGrpSpPr>
              <p:cNvPr id="296" name="Groupe 295"/>
              <p:cNvGrpSpPr/>
              <p:nvPr/>
            </p:nvGrpSpPr>
            <p:grpSpPr>
              <a:xfrm>
                <a:off x="2521784" y="3286122"/>
                <a:ext cx="357190" cy="324562"/>
                <a:chOff x="2126878" y="4560101"/>
                <a:chExt cx="356932" cy="423089"/>
              </a:xfrm>
            </p:grpSpPr>
            <p:sp>
              <p:nvSpPr>
                <p:cNvPr id="285" name="AutoShape 105"/>
                <p:cNvSpPr>
                  <a:spLocks noChangeArrowheads="1"/>
                </p:cNvSpPr>
                <p:nvPr/>
              </p:nvSpPr>
              <p:spPr bwMode="auto">
                <a:xfrm rot="21019314">
                  <a:off x="2166422" y="4560101"/>
                  <a:ext cx="244035" cy="175790"/>
                </a:xfrm>
                <a:prstGeom prst="flowChartOnlineStorage">
                  <a:avLst/>
                </a:prstGeom>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9525">
                  <a:solidFill>
                    <a:srgbClr val="6666FF"/>
                  </a:solidFill>
                  <a:miter lim="800000"/>
                  <a:headEnd/>
                  <a:tailEnd/>
                </a:ln>
              </p:spPr>
              <p:txBody>
                <a:bodyPr wrap="none" anchor="ctr"/>
                <a:lstStyle/>
                <a:p>
                  <a:endParaRPr lang="fr-FR" sz="3600" dirty="0"/>
                </a:p>
              </p:txBody>
            </p:sp>
            <p:sp>
              <p:nvSpPr>
                <p:cNvPr id="287" name="Oval 147"/>
                <p:cNvSpPr>
                  <a:spLocks noChangeArrowheads="1"/>
                </p:cNvSpPr>
                <p:nvPr/>
              </p:nvSpPr>
              <p:spPr bwMode="auto">
                <a:xfrm>
                  <a:off x="2269754" y="4683714"/>
                  <a:ext cx="214056" cy="299476"/>
                </a:xfrm>
                <a:prstGeom prst="ellipse">
                  <a:avLst/>
                </a:prstGeom>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9525" algn="ctr">
                  <a:solidFill>
                    <a:srgbClr val="6666FF"/>
                  </a:solidFill>
                  <a:round/>
                  <a:headEnd/>
                  <a:tailEnd/>
                </a:ln>
              </p:spPr>
              <p:txBody>
                <a:bodyPr wrap="none" anchor="ctr"/>
                <a:lstStyle/>
                <a:p>
                  <a:endParaRPr lang="fr-FR" sz="3600" dirty="0"/>
                </a:p>
              </p:txBody>
            </p:sp>
            <p:sp>
              <p:nvSpPr>
                <p:cNvPr id="288" name="Oval 147"/>
                <p:cNvSpPr>
                  <a:spLocks noChangeArrowheads="1"/>
                </p:cNvSpPr>
                <p:nvPr/>
              </p:nvSpPr>
              <p:spPr bwMode="auto">
                <a:xfrm>
                  <a:off x="2126878" y="4683714"/>
                  <a:ext cx="214056" cy="299476"/>
                </a:xfrm>
                <a:prstGeom prst="ellipse">
                  <a:avLst/>
                </a:prstGeom>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9525" algn="ctr">
                  <a:solidFill>
                    <a:srgbClr val="6666FF"/>
                  </a:solidFill>
                  <a:round/>
                  <a:headEnd/>
                  <a:tailEnd/>
                </a:ln>
              </p:spPr>
              <p:txBody>
                <a:bodyPr wrap="none" anchor="ctr"/>
                <a:lstStyle/>
                <a:p>
                  <a:endParaRPr lang="fr-FR" sz="3600" dirty="0"/>
                </a:p>
              </p:txBody>
            </p:sp>
          </p:grpSp>
        </p:grpSp>
        <p:sp>
          <p:nvSpPr>
            <p:cNvPr id="307" name="Rectangle 306"/>
            <p:cNvSpPr/>
            <p:nvPr/>
          </p:nvSpPr>
          <p:spPr>
            <a:xfrm rot="20821567">
              <a:off x="2378908" y="3000371"/>
              <a:ext cx="546932" cy="369326"/>
            </a:xfrm>
            <a:prstGeom prst="rect">
              <a:avLst/>
            </a:prstGeom>
          </p:spPr>
          <p:txBody>
            <a:bodyPr wrap="none" lIns="91434" tIns="45717" rIns="91434" bIns="45717">
              <a:spAutoFit/>
            </a:bodyPr>
            <a:lstStyle/>
            <a:p>
              <a:r>
                <a:rPr lang="fr-FR" b="1" i="1" dirty="0" smtClean="0">
                  <a:solidFill>
                    <a:schemeClr val="bg1"/>
                  </a:solidFill>
                  <a:latin typeface="+mn-lt"/>
                </a:rPr>
                <a:t>CR2</a:t>
              </a:r>
              <a:endParaRPr lang="fr-FR" b="1" i="1" dirty="0">
                <a:solidFill>
                  <a:schemeClr val="bg1"/>
                </a:solidFill>
                <a:latin typeface="+mn-lt"/>
              </a:endParaRPr>
            </a:p>
          </p:txBody>
        </p:sp>
      </p:grpSp>
      <p:grpSp>
        <p:nvGrpSpPr>
          <p:cNvPr id="189" name="Groupe 188"/>
          <p:cNvGrpSpPr/>
          <p:nvPr/>
        </p:nvGrpSpPr>
        <p:grpSpPr>
          <a:xfrm>
            <a:off x="1857356" y="2090320"/>
            <a:ext cx="2786082" cy="1195804"/>
            <a:chOff x="1857356" y="2090320"/>
            <a:chExt cx="2786082" cy="1195804"/>
          </a:xfrm>
        </p:grpSpPr>
        <p:sp>
          <p:nvSpPr>
            <p:cNvPr id="125" name="Rectangle 124"/>
            <p:cNvSpPr/>
            <p:nvPr/>
          </p:nvSpPr>
          <p:spPr>
            <a:xfrm>
              <a:off x="1857356" y="2090320"/>
              <a:ext cx="1023025" cy="3385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600" b="1" i="1" dirty="0" smtClean="0">
                  <a:solidFill>
                    <a:schemeClr val="bg1"/>
                  </a:solidFill>
                </a:rPr>
                <a:t>Nécrose II</a:t>
              </a:r>
              <a:endParaRPr lang="fr-FR" sz="1600" b="1" i="1" dirty="0">
                <a:solidFill>
                  <a:schemeClr val="bg1"/>
                </a:solidFill>
              </a:endParaRPr>
            </a:p>
          </p:txBody>
        </p:sp>
        <p:grpSp>
          <p:nvGrpSpPr>
            <p:cNvPr id="137" name="Groupe 136"/>
            <p:cNvGrpSpPr/>
            <p:nvPr/>
          </p:nvGrpSpPr>
          <p:grpSpPr>
            <a:xfrm>
              <a:off x="2643174" y="2119974"/>
              <a:ext cx="2000264" cy="1166150"/>
              <a:chOff x="3143240" y="1881512"/>
              <a:chExt cx="2000264" cy="1166150"/>
            </a:xfrm>
          </p:grpSpPr>
          <p:sp>
            <p:nvSpPr>
              <p:cNvPr id="136" name="Rectangle 135"/>
              <p:cNvSpPr/>
              <p:nvPr/>
            </p:nvSpPr>
            <p:spPr>
              <a:xfrm>
                <a:off x="3786182" y="2786058"/>
                <a:ext cx="617465"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smtClean="0">
                    <a:solidFill>
                      <a:schemeClr val="bg1"/>
                    </a:solidFill>
                  </a:rPr>
                  <a:t>PL/GP2</a:t>
                </a:r>
                <a:endParaRPr lang="fr-FR" sz="1100" b="1" i="1" dirty="0">
                  <a:solidFill>
                    <a:schemeClr val="bg1"/>
                  </a:solidFill>
                </a:endParaRPr>
              </a:p>
            </p:txBody>
          </p:sp>
          <p:sp>
            <p:nvSpPr>
              <p:cNvPr id="131" name="Rectangle 130"/>
              <p:cNvSpPr/>
              <p:nvPr/>
            </p:nvSpPr>
            <p:spPr>
              <a:xfrm>
                <a:off x="4243911" y="1952950"/>
                <a:ext cx="899593"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smtClean="0">
                    <a:solidFill>
                      <a:schemeClr val="bg1"/>
                    </a:solidFill>
                  </a:rPr>
                  <a:t>Nucléosome</a:t>
                </a:r>
                <a:endParaRPr lang="fr-FR" sz="1100" b="1" i="1" dirty="0">
                  <a:solidFill>
                    <a:schemeClr val="bg1"/>
                  </a:solidFill>
                </a:endParaRPr>
              </a:p>
            </p:txBody>
          </p:sp>
          <p:sp>
            <p:nvSpPr>
              <p:cNvPr id="133" name="Rectangle 132"/>
              <p:cNvSpPr/>
              <p:nvPr/>
            </p:nvSpPr>
            <p:spPr>
              <a:xfrm>
                <a:off x="3424500" y="2500306"/>
                <a:ext cx="433120"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smtClean="0">
                    <a:solidFill>
                      <a:schemeClr val="bg1"/>
                    </a:solidFill>
                  </a:rPr>
                  <a:t>RNP</a:t>
                </a:r>
                <a:endParaRPr lang="fr-FR" sz="1100" b="1" i="1" dirty="0">
                  <a:solidFill>
                    <a:schemeClr val="bg1"/>
                  </a:solidFill>
                </a:endParaRPr>
              </a:p>
            </p:txBody>
          </p:sp>
          <p:sp>
            <p:nvSpPr>
              <p:cNvPr id="132" name="Rectangle 131"/>
              <p:cNvSpPr/>
              <p:nvPr/>
            </p:nvSpPr>
            <p:spPr>
              <a:xfrm>
                <a:off x="3143240" y="2167264"/>
                <a:ext cx="364190"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err="1" smtClean="0">
                    <a:solidFill>
                      <a:schemeClr val="bg1"/>
                    </a:solidFill>
                  </a:rPr>
                  <a:t>Sm</a:t>
                </a:r>
                <a:endParaRPr lang="fr-FR" sz="1100" b="1" i="1" dirty="0">
                  <a:solidFill>
                    <a:schemeClr val="bg1"/>
                  </a:solidFill>
                </a:endParaRPr>
              </a:p>
            </p:txBody>
          </p:sp>
          <p:sp>
            <p:nvSpPr>
              <p:cNvPr id="134" name="Rectangle 133"/>
              <p:cNvSpPr/>
              <p:nvPr/>
            </p:nvSpPr>
            <p:spPr>
              <a:xfrm>
                <a:off x="4071934" y="2571744"/>
                <a:ext cx="401060"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smtClean="0">
                    <a:solidFill>
                      <a:schemeClr val="bg1"/>
                    </a:solidFill>
                  </a:rPr>
                  <a:t>SSA</a:t>
                </a:r>
                <a:endParaRPr lang="fr-FR" sz="1100" b="1" i="1" dirty="0">
                  <a:solidFill>
                    <a:schemeClr val="bg1"/>
                  </a:solidFill>
                </a:endParaRPr>
              </a:p>
            </p:txBody>
          </p:sp>
          <p:sp>
            <p:nvSpPr>
              <p:cNvPr id="135" name="Rectangle 134"/>
              <p:cNvSpPr/>
              <p:nvPr/>
            </p:nvSpPr>
            <p:spPr>
              <a:xfrm>
                <a:off x="3495938" y="1881512"/>
                <a:ext cx="704027" cy="2616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34" tIns="45717" rIns="91434" bIns="45717">
                <a:spAutoFit/>
              </a:bodyPr>
              <a:lstStyle/>
              <a:p>
                <a:r>
                  <a:rPr lang="fr-FR" sz="1100" b="1" i="1" dirty="0" smtClean="0">
                    <a:solidFill>
                      <a:schemeClr val="bg1"/>
                    </a:solidFill>
                  </a:rPr>
                  <a:t>HISTONE</a:t>
                </a:r>
                <a:endParaRPr lang="fr-FR" sz="1100" b="1" i="1" dirty="0">
                  <a:solidFill>
                    <a:schemeClr val="bg1"/>
                  </a:solidFill>
                </a:endParaRPr>
              </a:p>
            </p:txBody>
          </p:sp>
          <p:pic>
            <p:nvPicPr>
              <p:cNvPr id="123" name="Picture 7"/>
              <p:cNvPicPr>
                <a:picLocks noChangeAspect="1" noChangeArrowheads="1"/>
              </p:cNvPicPr>
              <p:nvPr/>
            </p:nvPicPr>
            <p:blipFill>
              <a:blip r:embed="rId4" cstate="print"/>
              <a:srcRect/>
              <a:stretch>
                <a:fillRect/>
              </a:stretch>
            </p:blipFill>
            <p:spPr bwMode="auto">
              <a:xfrm rot="17975791">
                <a:off x="4040290" y="2312628"/>
                <a:ext cx="576000" cy="313470"/>
              </a:xfrm>
              <a:prstGeom prst="rect">
                <a:avLst/>
              </a:prstGeom>
              <a:noFill/>
              <a:ln w="9525">
                <a:noFill/>
                <a:miter lim="800000"/>
                <a:headEnd/>
                <a:tailEnd/>
              </a:ln>
              <a:effectLst/>
            </p:spPr>
          </p:pic>
          <p:sp>
            <p:nvSpPr>
              <p:cNvPr id="126" name="Ellipse 125"/>
              <p:cNvSpPr/>
              <p:nvPr/>
            </p:nvSpPr>
            <p:spPr bwMode="auto">
              <a:xfrm>
                <a:off x="4000496" y="2606058"/>
                <a:ext cx="180000" cy="180000"/>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27" name="Ellipse 126"/>
              <p:cNvSpPr/>
              <p:nvPr/>
            </p:nvSpPr>
            <p:spPr bwMode="auto">
              <a:xfrm>
                <a:off x="3785058" y="2143116"/>
                <a:ext cx="180000" cy="1800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28" name="Ellipse 127"/>
              <p:cNvSpPr/>
              <p:nvPr/>
            </p:nvSpPr>
            <p:spPr bwMode="auto">
              <a:xfrm>
                <a:off x="3500430" y="2285992"/>
                <a:ext cx="180000" cy="216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29" name="Ellipse 128"/>
              <p:cNvSpPr/>
              <p:nvPr/>
            </p:nvSpPr>
            <p:spPr bwMode="auto">
              <a:xfrm>
                <a:off x="3749058" y="2427182"/>
                <a:ext cx="180000" cy="2160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30" name="Ellipse 129"/>
              <p:cNvSpPr/>
              <p:nvPr/>
            </p:nvSpPr>
            <p:spPr bwMode="auto">
              <a:xfrm>
                <a:off x="3999372" y="2285992"/>
                <a:ext cx="144000" cy="180000"/>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grpSp>
      </p:grpSp>
      <p:grpSp>
        <p:nvGrpSpPr>
          <p:cNvPr id="195" name="Groupe 194"/>
          <p:cNvGrpSpPr/>
          <p:nvPr/>
        </p:nvGrpSpPr>
        <p:grpSpPr>
          <a:xfrm>
            <a:off x="3522724" y="1857364"/>
            <a:ext cx="5571324" cy="4000528"/>
            <a:chOff x="3522724" y="1857364"/>
            <a:chExt cx="5571324" cy="4000528"/>
          </a:xfrm>
        </p:grpSpPr>
        <p:grpSp>
          <p:nvGrpSpPr>
            <p:cNvPr id="190" name="Groupe 189"/>
            <p:cNvGrpSpPr/>
            <p:nvPr/>
          </p:nvGrpSpPr>
          <p:grpSpPr>
            <a:xfrm>
              <a:off x="3852008" y="1857364"/>
              <a:ext cx="5242040" cy="4000528"/>
              <a:chOff x="3852008" y="1857364"/>
              <a:chExt cx="5242040" cy="4000528"/>
            </a:xfrm>
          </p:grpSpPr>
          <p:grpSp>
            <p:nvGrpSpPr>
              <p:cNvPr id="4" name="Groupe 63"/>
              <p:cNvGrpSpPr/>
              <p:nvPr/>
            </p:nvGrpSpPr>
            <p:grpSpPr>
              <a:xfrm>
                <a:off x="7022378" y="3071808"/>
                <a:ext cx="2071670" cy="1440000"/>
                <a:chOff x="3071802" y="1428736"/>
                <a:chExt cx="1214446" cy="642942"/>
              </a:xfrm>
            </p:grpSpPr>
            <p:sp>
              <p:nvSpPr>
                <p:cNvPr id="65" name="Ellipse 64"/>
                <p:cNvSpPr/>
                <p:nvPr/>
              </p:nvSpPr>
              <p:spPr>
                <a:xfrm>
                  <a:off x="3071802" y="1428736"/>
                  <a:ext cx="1214446" cy="64294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6" name="Ellipse 65"/>
                <p:cNvSpPr/>
                <p:nvPr/>
              </p:nvSpPr>
              <p:spPr>
                <a:xfrm>
                  <a:off x="3224202" y="1428736"/>
                  <a:ext cx="900000" cy="504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TFH</a:t>
                  </a:r>
                </a:p>
                <a:p>
                  <a:pPr algn="ctr"/>
                  <a:endParaRPr lang="fr-FR" sz="1200" dirty="0"/>
                </a:p>
              </p:txBody>
            </p:sp>
          </p:grpSp>
          <p:grpSp>
            <p:nvGrpSpPr>
              <p:cNvPr id="60" name="Groupe 63"/>
              <p:cNvGrpSpPr/>
              <p:nvPr/>
            </p:nvGrpSpPr>
            <p:grpSpPr>
              <a:xfrm>
                <a:off x="3852008" y="3143248"/>
                <a:ext cx="2231587" cy="1373944"/>
                <a:chOff x="3125742" y="1419463"/>
                <a:chExt cx="1214446" cy="642942"/>
              </a:xfrm>
            </p:grpSpPr>
            <p:sp>
              <p:nvSpPr>
                <p:cNvPr id="61" name="Ellipse 60"/>
                <p:cNvSpPr/>
                <p:nvPr/>
              </p:nvSpPr>
              <p:spPr>
                <a:xfrm>
                  <a:off x="3125742" y="1419463"/>
                  <a:ext cx="1214446" cy="64294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2" name="Ellipse 61"/>
                <p:cNvSpPr/>
                <p:nvPr/>
              </p:nvSpPr>
              <p:spPr>
                <a:xfrm>
                  <a:off x="3224202" y="1428736"/>
                  <a:ext cx="900000" cy="5040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 </a:t>
                  </a:r>
                  <a:r>
                    <a:rPr lang="fr-FR" sz="2000" b="1" dirty="0" smtClean="0"/>
                    <a:t>LB</a:t>
                  </a:r>
                  <a:endParaRPr lang="fr-FR" b="1" dirty="0" smtClean="0"/>
                </a:p>
                <a:p>
                  <a:pPr algn="ctr"/>
                  <a:endParaRPr lang="fr-FR" sz="1200" dirty="0"/>
                </a:p>
              </p:txBody>
            </p:sp>
          </p:grpSp>
          <p:grpSp>
            <p:nvGrpSpPr>
              <p:cNvPr id="309" name="Groupe 308"/>
              <p:cNvGrpSpPr/>
              <p:nvPr/>
            </p:nvGrpSpPr>
            <p:grpSpPr>
              <a:xfrm>
                <a:off x="7714625" y="4714884"/>
                <a:ext cx="1357969" cy="586369"/>
                <a:chOff x="5931513" y="3357562"/>
                <a:chExt cx="1640883" cy="1076329"/>
              </a:xfrm>
            </p:grpSpPr>
            <p:sp>
              <p:nvSpPr>
                <p:cNvPr id="310" name="Oval 121"/>
                <p:cNvSpPr>
                  <a:spLocks noChangeArrowheads="1"/>
                </p:cNvSpPr>
                <p:nvPr/>
              </p:nvSpPr>
              <p:spPr bwMode="auto">
                <a:xfrm>
                  <a:off x="5931513" y="3726496"/>
                  <a:ext cx="864001" cy="57626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r-FR" sz="1400" b="1" dirty="0">
                      <a:solidFill>
                        <a:srgbClr val="000308"/>
                      </a:solidFill>
                      <a:latin typeface="Comic Sans MS" pitchFamily="66" charset="0"/>
                    </a:rPr>
                    <a:t>IL4</a:t>
                  </a:r>
                </a:p>
              </p:txBody>
            </p:sp>
            <p:sp>
              <p:nvSpPr>
                <p:cNvPr id="311" name="Oval 120"/>
                <p:cNvSpPr>
                  <a:spLocks noChangeArrowheads="1"/>
                </p:cNvSpPr>
                <p:nvPr/>
              </p:nvSpPr>
              <p:spPr bwMode="auto">
                <a:xfrm>
                  <a:off x="6429388" y="3357562"/>
                  <a:ext cx="828000" cy="57626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r-FR" sz="1400" b="1" dirty="0" smtClean="0">
                      <a:solidFill>
                        <a:srgbClr val="000308"/>
                      </a:solidFill>
                      <a:latin typeface="Comic Sans MS" pitchFamily="66" charset="0"/>
                    </a:rPr>
                    <a:t>IL21</a:t>
                  </a:r>
                  <a:endParaRPr lang="fr-FR" sz="1400" b="1" dirty="0">
                    <a:solidFill>
                      <a:srgbClr val="000308"/>
                    </a:solidFill>
                    <a:latin typeface="Comic Sans MS" pitchFamily="66" charset="0"/>
                  </a:endParaRPr>
                </a:p>
              </p:txBody>
            </p:sp>
            <p:sp>
              <p:nvSpPr>
                <p:cNvPr id="312" name="Oval 120"/>
                <p:cNvSpPr>
                  <a:spLocks noChangeArrowheads="1"/>
                </p:cNvSpPr>
                <p:nvPr/>
              </p:nvSpPr>
              <p:spPr bwMode="auto">
                <a:xfrm>
                  <a:off x="6780396" y="3857628"/>
                  <a:ext cx="792000" cy="57626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r-FR" sz="1400" b="1" dirty="0" smtClean="0">
                      <a:solidFill>
                        <a:srgbClr val="000308"/>
                      </a:solidFill>
                      <a:latin typeface="Comic Sans MS" pitchFamily="66" charset="0"/>
                    </a:rPr>
                    <a:t>IL10</a:t>
                  </a:r>
                  <a:endParaRPr lang="fr-FR" sz="1400" b="1" dirty="0">
                    <a:solidFill>
                      <a:srgbClr val="000308"/>
                    </a:solidFill>
                    <a:latin typeface="Comic Sans MS" pitchFamily="66" charset="0"/>
                  </a:endParaRPr>
                </a:p>
              </p:txBody>
            </p:sp>
          </p:grpSp>
          <p:grpSp>
            <p:nvGrpSpPr>
              <p:cNvPr id="143" name="Groupe 63"/>
              <p:cNvGrpSpPr/>
              <p:nvPr/>
            </p:nvGrpSpPr>
            <p:grpSpPr>
              <a:xfrm>
                <a:off x="4603010" y="1857364"/>
                <a:ext cx="1540626" cy="1000134"/>
                <a:chOff x="3071802" y="1422555"/>
                <a:chExt cx="1214446" cy="649123"/>
              </a:xfrm>
            </p:grpSpPr>
            <p:sp>
              <p:nvSpPr>
                <p:cNvPr id="144" name="Ellipse 143"/>
                <p:cNvSpPr/>
                <p:nvPr/>
              </p:nvSpPr>
              <p:spPr>
                <a:xfrm>
                  <a:off x="3071802" y="1428736"/>
                  <a:ext cx="1214446" cy="64294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5" name="Ellipse 144"/>
                <p:cNvSpPr/>
                <p:nvPr/>
              </p:nvSpPr>
              <p:spPr>
                <a:xfrm>
                  <a:off x="3216297" y="1422555"/>
                  <a:ext cx="900000" cy="50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TFH</a:t>
                  </a:r>
                </a:p>
                <a:p>
                  <a:pPr algn="ctr"/>
                  <a:endParaRPr lang="fr-FR" sz="1200" dirty="0"/>
                </a:p>
              </p:txBody>
            </p:sp>
          </p:grpSp>
          <p:grpSp>
            <p:nvGrpSpPr>
              <p:cNvPr id="147" name="Groupe 63"/>
              <p:cNvGrpSpPr/>
              <p:nvPr/>
            </p:nvGrpSpPr>
            <p:grpSpPr>
              <a:xfrm>
                <a:off x="4214810" y="4867281"/>
                <a:ext cx="1540626" cy="990611"/>
                <a:chOff x="3071802" y="1428736"/>
                <a:chExt cx="1214446" cy="642942"/>
              </a:xfrm>
            </p:grpSpPr>
            <p:sp>
              <p:nvSpPr>
                <p:cNvPr id="148" name="Ellipse 147"/>
                <p:cNvSpPr/>
                <p:nvPr/>
              </p:nvSpPr>
              <p:spPr>
                <a:xfrm>
                  <a:off x="3071802" y="1428736"/>
                  <a:ext cx="1214446" cy="64294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9" name="Ellipse 148"/>
                <p:cNvSpPr/>
                <p:nvPr/>
              </p:nvSpPr>
              <p:spPr>
                <a:xfrm>
                  <a:off x="3216297" y="1521311"/>
                  <a:ext cx="900000" cy="50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TFH</a:t>
                  </a:r>
                </a:p>
                <a:p>
                  <a:pPr algn="ctr"/>
                  <a:endParaRPr lang="fr-FR" sz="1200" dirty="0"/>
                </a:p>
              </p:txBody>
            </p:sp>
          </p:grpSp>
        </p:grpSp>
        <p:grpSp>
          <p:nvGrpSpPr>
            <p:cNvPr id="194" name="Groupe 193"/>
            <p:cNvGrpSpPr/>
            <p:nvPr/>
          </p:nvGrpSpPr>
          <p:grpSpPr>
            <a:xfrm>
              <a:off x="3522724" y="2592848"/>
              <a:ext cx="4384322" cy="2386684"/>
              <a:chOff x="3522724" y="2592848"/>
              <a:chExt cx="4384322" cy="2386684"/>
            </a:xfrm>
          </p:grpSpPr>
          <p:grpSp>
            <p:nvGrpSpPr>
              <p:cNvPr id="71" name="Group 200"/>
              <p:cNvGrpSpPr>
                <a:grpSpLocks/>
              </p:cNvGrpSpPr>
              <p:nvPr/>
            </p:nvGrpSpPr>
            <p:grpSpPr bwMode="auto">
              <a:xfrm rot="16792426">
                <a:off x="3600764" y="3525981"/>
                <a:ext cx="288000" cy="324000"/>
                <a:chOff x="4786" y="2387"/>
                <a:chExt cx="181" cy="170"/>
              </a:xfrm>
            </p:grpSpPr>
            <p:sp>
              <p:nvSpPr>
                <p:cNvPr id="72" name="Line 201"/>
                <p:cNvSpPr>
                  <a:spLocks noChangeShapeType="1"/>
                </p:cNvSpPr>
                <p:nvPr/>
              </p:nvSpPr>
              <p:spPr bwMode="auto">
                <a:xfrm>
                  <a:off x="4876" y="2455"/>
                  <a:ext cx="1" cy="102"/>
                </a:xfrm>
                <a:prstGeom prst="line">
                  <a:avLst/>
                </a:prstGeom>
                <a:noFill/>
                <a:ln w="38100">
                  <a:solidFill>
                    <a:srgbClr val="C00000"/>
                  </a:solidFill>
                  <a:round/>
                  <a:headEnd/>
                  <a:tailEnd/>
                </a:ln>
              </p:spPr>
              <p:txBody>
                <a:bodyPr/>
                <a:lstStyle/>
                <a:p>
                  <a:endParaRPr lang="fr-FR"/>
                </a:p>
              </p:txBody>
            </p:sp>
            <p:sp>
              <p:nvSpPr>
                <p:cNvPr id="73" name="Line 202"/>
                <p:cNvSpPr>
                  <a:spLocks noChangeShapeType="1"/>
                </p:cNvSpPr>
                <p:nvPr/>
              </p:nvSpPr>
              <p:spPr bwMode="auto">
                <a:xfrm>
                  <a:off x="4886" y="2455"/>
                  <a:ext cx="1" cy="102"/>
                </a:xfrm>
                <a:prstGeom prst="line">
                  <a:avLst/>
                </a:prstGeom>
                <a:noFill/>
                <a:ln w="38100">
                  <a:solidFill>
                    <a:srgbClr val="C00000"/>
                  </a:solidFill>
                  <a:round/>
                  <a:headEnd/>
                  <a:tailEnd/>
                </a:ln>
              </p:spPr>
              <p:txBody>
                <a:bodyPr/>
                <a:lstStyle/>
                <a:p>
                  <a:endParaRPr lang="fr-FR"/>
                </a:p>
              </p:txBody>
            </p:sp>
            <p:sp>
              <p:nvSpPr>
                <p:cNvPr id="74" name="Line 203"/>
                <p:cNvSpPr>
                  <a:spLocks noChangeShapeType="1"/>
                </p:cNvSpPr>
                <p:nvPr/>
              </p:nvSpPr>
              <p:spPr bwMode="auto">
                <a:xfrm>
                  <a:off x="4808" y="2387"/>
                  <a:ext cx="68" cy="68"/>
                </a:xfrm>
                <a:prstGeom prst="line">
                  <a:avLst/>
                </a:prstGeom>
                <a:noFill/>
                <a:ln w="38100">
                  <a:solidFill>
                    <a:srgbClr val="C00000"/>
                  </a:solidFill>
                  <a:round/>
                  <a:headEnd/>
                  <a:tailEnd/>
                </a:ln>
              </p:spPr>
              <p:txBody>
                <a:bodyPr/>
                <a:lstStyle/>
                <a:p>
                  <a:endParaRPr lang="fr-FR"/>
                </a:p>
              </p:txBody>
            </p:sp>
            <p:sp>
              <p:nvSpPr>
                <p:cNvPr id="75" name="Line 204"/>
                <p:cNvSpPr>
                  <a:spLocks noChangeShapeType="1"/>
                </p:cNvSpPr>
                <p:nvPr/>
              </p:nvSpPr>
              <p:spPr bwMode="auto">
                <a:xfrm flipH="1">
                  <a:off x="4887" y="2387"/>
                  <a:ext cx="68" cy="68"/>
                </a:xfrm>
                <a:prstGeom prst="line">
                  <a:avLst/>
                </a:prstGeom>
                <a:noFill/>
                <a:ln w="38100">
                  <a:solidFill>
                    <a:srgbClr val="C00000"/>
                  </a:solidFill>
                  <a:round/>
                  <a:headEnd/>
                  <a:tailEnd/>
                </a:ln>
              </p:spPr>
              <p:txBody>
                <a:bodyPr/>
                <a:lstStyle/>
                <a:p>
                  <a:endParaRPr lang="fr-FR"/>
                </a:p>
              </p:txBody>
            </p:sp>
            <p:sp>
              <p:nvSpPr>
                <p:cNvPr id="76" name="Line 205"/>
                <p:cNvSpPr>
                  <a:spLocks noChangeShapeType="1"/>
                </p:cNvSpPr>
                <p:nvPr/>
              </p:nvSpPr>
              <p:spPr bwMode="auto">
                <a:xfrm flipH="1">
                  <a:off x="4921" y="2410"/>
                  <a:ext cx="46" cy="45"/>
                </a:xfrm>
                <a:prstGeom prst="line">
                  <a:avLst/>
                </a:prstGeom>
                <a:noFill/>
                <a:ln w="38100">
                  <a:solidFill>
                    <a:srgbClr val="C00000"/>
                  </a:solidFill>
                  <a:round/>
                  <a:headEnd/>
                  <a:tailEnd/>
                </a:ln>
              </p:spPr>
              <p:txBody>
                <a:bodyPr/>
                <a:lstStyle/>
                <a:p>
                  <a:endParaRPr lang="fr-FR"/>
                </a:p>
              </p:txBody>
            </p:sp>
            <p:sp>
              <p:nvSpPr>
                <p:cNvPr id="77" name="Line 206"/>
                <p:cNvSpPr>
                  <a:spLocks noChangeShapeType="1"/>
                </p:cNvSpPr>
                <p:nvPr/>
              </p:nvSpPr>
              <p:spPr bwMode="auto">
                <a:xfrm>
                  <a:off x="4786" y="2410"/>
                  <a:ext cx="46" cy="45"/>
                </a:xfrm>
                <a:prstGeom prst="line">
                  <a:avLst/>
                </a:prstGeom>
                <a:noFill/>
                <a:ln w="38100">
                  <a:solidFill>
                    <a:srgbClr val="C00000"/>
                  </a:solidFill>
                  <a:round/>
                  <a:headEnd/>
                  <a:tailEnd/>
                </a:ln>
              </p:spPr>
              <p:txBody>
                <a:bodyPr/>
                <a:lstStyle/>
                <a:p>
                  <a:endParaRPr lang="fr-FR"/>
                </a:p>
              </p:txBody>
            </p:sp>
            <p:sp>
              <p:nvSpPr>
                <p:cNvPr id="78" name="Freeform 207"/>
                <p:cNvSpPr>
                  <a:spLocks/>
                </p:cNvSpPr>
                <p:nvPr/>
              </p:nvSpPr>
              <p:spPr bwMode="auto">
                <a:xfrm>
                  <a:off x="4808" y="2412"/>
                  <a:ext cx="24" cy="18"/>
                </a:xfrm>
                <a:custGeom>
                  <a:avLst/>
                  <a:gdLst>
                    <a:gd name="T0" fmla="*/ 24 w 24"/>
                    <a:gd name="T1" fmla="*/ 0 h 18"/>
                    <a:gd name="T2" fmla="*/ 0 w 24"/>
                    <a:gd name="T3" fmla="*/ 18 h 18"/>
                    <a:gd name="T4" fmla="*/ 0 60000 65536"/>
                    <a:gd name="T5" fmla="*/ 0 60000 65536"/>
                    <a:gd name="T6" fmla="*/ 0 w 24"/>
                    <a:gd name="T7" fmla="*/ 0 h 18"/>
                    <a:gd name="T8" fmla="*/ 24 w 24"/>
                    <a:gd name="T9" fmla="*/ 18 h 18"/>
                  </a:gdLst>
                  <a:ahLst/>
                  <a:cxnLst>
                    <a:cxn ang="T4">
                      <a:pos x="T0" y="T1"/>
                    </a:cxn>
                    <a:cxn ang="T5">
                      <a:pos x="T2" y="T3"/>
                    </a:cxn>
                  </a:cxnLst>
                  <a:rect l="T6" t="T7" r="T8" b="T9"/>
                  <a:pathLst>
                    <a:path w="24" h="18">
                      <a:moveTo>
                        <a:pt x="24" y="0"/>
                      </a:moveTo>
                      <a:cubicBezTo>
                        <a:pt x="16" y="3"/>
                        <a:pt x="6" y="12"/>
                        <a:pt x="0" y="18"/>
                      </a:cubicBezTo>
                    </a:path>
                  </a:pathLst>
                </a:custGeom>
                <a:solidFill>
                  <a:schemeClr val="tx1"/>
                </a:solidFill>
                <a:ln w="38100">
                  <a:solidFill>
                    <a:srgbClr val="C00000"/>
                  </a:solidFill>
                  <a:round/>
                  <a:headEnd/>
                  <a:tailEnd/>
                </a:ln>
              </p:spPr>
              <p:txBody>
                <a:bodyPr/>
                <a:lstStyle/>
                <a:p>
                  <a:endParaRPr lang="fr-FR"/>
                </a:p>
              </p:txBody>
            </p:sp>
            <p:sp>
              <p:nvSpPr>
                <p:cNvPr id="79" name="Freeform 208"/>
                <p:cNvSpPr>
                  <a:spLocks/>
                </p:cNvSpPr>
                <p:nvPr/>
              </p:nvSpPr>
              <p:spPr bwMode="auto">
                <a:xfrm>
                  <a:off x="4928" y="2412"/>
                  <a:ext cx="20" cy="14"/>
                </a:xfrm>
                <a:custGeom>
                  <a:avLst/>
                  <a:gdLst>
                    <a:gd name="T0" fmla="*/ 0 w 20"/>
                    <a:gd name="T1" fmla="*/ 0 h 14"/>
                    <a:gd name="T2" fmla="*/ 20 w 20"/>
                    <a:gd name="T3" fmla="*/ 14 h 14"/>
                    <a:gd name="T4" fmla="*/ 0 60000 65536"/>
                    <a:gd name="T5" fmla="*/ 0 60000 65536"/>
                    <a:gd name="T6" fmla="*/ 0 w 20"/>
                    <a:gd name="T7" fmla="*/ 0 h 14"/>
                    <a:gd name="T8" fmla="*/ 20 w 20"/>
                    <a:gd name="T9" fmla="*/ 14 h 14"/>
                  </a:gdLst>
                  <a:ahLst/>
                  <a:cxnLst>
                    <a:cxn ang="T4">
                      <a:pos x="T0" y="T1"/>
                    </a:cxn>
                    <a:cxn ang="T5">
                      <a:pos x="T2" y="T3"/>
                    </a:cxn>
                  </a:cxnLst>
                  <a:rect l="T6" t="T7" r="T8" b="T9"/>
                  <a:pathLst>
                    <a:path w="20" h="14">
                      <a:moveTo>
                        <a:pt x="0" y="0"/>
                      </a:moveTo>
                      <a:cubicBezTo>
                        <a:pt x="8" y="5"/>
                        <a:pt x="13" y="7"/>
                        <a:pt x="20" y="14"/>
                      </a:cubicBezTo>
                    </a:path>
                  </a:pathLst>
                </a:custGeom>
                <a:solidFill>
                  <a:schemeClr val="tx1"/>
                </a:solidFill>
                <a:ln w="38100">
                  <a:solidFill>
                    <a:srgbClr val="C00000"/>
                  </a:solidFill>
                  <a:round/>
                  <a:headEnd/>
                  <a:tailEnd/>
                </a:ln>
              </p:spPr>
              <p:txBody>
                <a:bodyPr/>
                <a:lstStyle/>
                <a:p>
                  <a:endParaRPr lang="fr-FR"/>
                </a:p>
              </p:txBody>
            </p:sp>
          </p:grpSp>
          <p:grpSp>
            <p:nvGrpSpPr>
              <p:cNvPr id="154" name="Group 200"/>
              <p:cNvGrpSpPr>
                <a:grpSpLocks/>
              </p:cNvGrpSpPr>
              <p:nvPr/>
            </p:nvGrpSpPr>
            <p:grpSpPr bwMode="auto">
              <a:xfrm rot="16792426">
                <a:off x="3540724" y="3811733"/>
                <a:ext cx="288000" cy="324000"/>
                <a:chOff x="4786" y="2387"/>
                <a:chExt cx="181" cy="170"/>
              </a:xfrm>
            </p:grpSpPr>
            <p:sp>
              <p:nvSpPr>
                <p:cNvPr id="155" name="Line 201"/>
                <p:cNvSpPr>
                  <a:spLocks noChangeShapeType="1"/>
                </p:cNvSpPr>
                <p:nvPr/>
              </p:nvSpPr>
              <p:spPr bwMode="auto">
                <a:xfrm>
                  <a:off x="4876" y="2455"/>
                  <a:ext cx="1" cy="102"/>
                </a:xfrm>
                <a:prstGeom prst="line">
                  <a:avLst/>
                </a:prstGeom>
                <a:noFill/>
                <a:ln w="38100">
                  <a:solidFill>
                    <a:srgbClr val="C00000"/>
                  </a:solidFill>
                  <a:round/>
                  <a:headEnd/>
                  <a:tailEnd/>
                </a:ln>
              </p:spPr>
              <p:txBody>
                <a:bodyPr/>
                <a:lstStyle/>
                <a:p>
                  <a:endParaRPr lang="fr-FR"/>
                </a:p>
              </p:txBody>
            </p:sp>
            <p:sp>
              <p:nvSpPr>
                <p:cNvPr id="156" name="Line 202"/>
                <p:cNvSpPr>
                  <a:spLocks noChangeShapeType="1"/>
                </p:cNvSpPr>
                <p:nvPr/>
              </p:nvSpPr>
              <p:spPr bwMode="auto">
                <a:xfrm>
                  <a:off x="4886" y="2455"/>
                  <a:ext cx="1" cy="102"/>
                </a:xfrm>
                <a:prstGeom prst="line">
                  <a:avLst/>
                </a:prstGeom>
                <a:noFill/>
                <a:ln w="38100">
                  <a:solidFill>
                    <a:srgbClr val="C00000"/>
                  </a:solidFill>
                  <a:round/>
                  <a:headEnd/>
                  <a:tailEnd/>
                </a:ln>
              </p:spPr>
              <p:txBody>
                <a:bodyPr/>
                <a:lstStyle/>
                <a:p>
                  <a:endParaRPr lang="fr-FR"/>
                </a:p>
              </p:txBody>
            </p:sp>
            <p:sp>
              <p:nvSpPr>
                <p:cNvPr id="157" name="Line 203"/>
                <p:cNvSpPr>
                  <a:spLocks noChangeShapeType="1"/>
                </p:cNvSpPr>
                <p:nvPr/>
              </p:nvSpPr>
              <p:spPr bwMode="auto">
                <a:xfrm>
                  <a:off x="4808" y="2387"/>
                  <a:ext cx="68" cy="68"/>
                </a:xfrm>
                <a:prstGeom prst="line">
                  <a:avLst/>
                </a:prstGeom>
                <a:noFill/>
                <a:ln w="38100">
                  <a:solidFill>
                    <a:srgbClr val="C00000"/>
                  </a:solidFill>
                  <a:round/>
                  <a:headEnd/>
                  <a:tailEnd/>
                </a:ln>
              </p:spPr>
              <p:txBody>
                <a:bodyPr/>
                <a:lstStyle/>
                <a:p>
                  <a:endParaRPr lang="fr-FR"/>
                </a:p>
              </p:txBody>
            </p:sp>
            <p:sp>
              <p:nvSpPr>
                <p:cNvPr id="158" name="Line 204"/>
                <p:cNvSpPr>
                  <a:spLocks noChangeShapeType="1"/>
                </p:cNvSpPr>
                <p:nvPr/>
              </p:nvSpPr>
              <p:spPr bwMode="auto">
                <a:xfrm flipH="1">
                  <a:off x="4887" y="2387"/>
                  <a:ext cx="68" cy="68"/>
                </a:xfrm>
                <a:prstGeom prst="line">
                  <a:avLst/>
                </a:prstGeom>
                <a:noFill/>
                <a:ln w="38100">
                  <a:solidFill>
                    <a:srgbClr val="C00000"/>
                  </a:solidFill>
                  <a:round/>
                  <a:headEnd/>
                  <a:tailEnd/>
                </a:ln>
              </p:spPr>
              <p:txBody>
                <a:bodyPr/>
                <a:lstStyle/>
                <a:p>
                  <a:endParaRPr lang="fr-FR"/>
                </a:p>
              </p:txBody>
            </p:sp>
            <p:sp>
              <p:nvSpPr>
                <p:cNvPr id="159" name="Line 205"/>
                <p:cNvSpPr>
                  <a:spLocks noChangeShapeType="1"/>
                </p:cNvSpPr>
                <p:nvPr/>
              </p:nvSpPr>
              <p:spPr bwMode="auto">
                <a:xfrm flipH="1">
                  <a:off x="4921" y="2410"/>
                  <a:ext cx="46" cy="45"/>
                </a:xfrm>
                <a:prstGeom prst="line">
                  <a:avLst/>
                </a:prstGeom>
                <a:noFill/>
                <a:ln w="38100">
                  <a:solidFill>
                    <a:srgbClr val="C00000"/>
                  </a:solidFill>
                  <a:round/>
                  <a:headEnd/>
                  <a:tailEnd/>
                </a:ln>
              </p:spPr>
              <p:txBody>
                <a:bodyPr/>
                <a:lstStyle/>
                <a:p>
                  <a:endParaRPr lang="fr-FR"/>
                </a:p>
              </p:txBody>
            </p:sp>
            <p:sp>
              <p:nvSpPr>
                <p:cNvPr id="160" name="Line 206"/>
                <p:cNvSpPr>
                  <a:spLocks noChangeShapeType="1"/>
                </p:cNvSpPr>
                <p:nvPr/>
              </p:nvSpPr>
              <p:spPr bwMode="auto">
                <a:xfrm>
                  <a:off x="4786" y="2410"/>
                  <a:ext cx="46" cy="45"/>
                </a:xfrm>
                <a:prstGeom prst="line">
                  <a:avLst/>
                </a:prstGeom>
                <a:noFill/>
                <a:ln w="38100">
                  <a:solidFill>
                    <a:srgbClr val="C00000"/>
                  </a:solidFill>
                  <a:round/>
                  <a:headEnd/>
                  <a:tailEnd/>
                </a:ln>
              </p:spPr>
              <p:txBody>
                <a:bodyPr/>
                <a:lstStyle/>
                <a:p>
                  <a:endParaRPr lang="fr-FR"/>
                </a:p>
              </p:txBody>
            </p:sp>
            <p:sp>
              <p:nvSpPr>
                <p:cNvPr id="161" name="Freeform 207"/>
                <p:cNvSpPr>
                  <a:spLocks/>
                </p:cNvSpPr>
                <p:nvPr/>
              </p:nvSpPr>
              <p:spPr bwMode="auto">
                <a:xfrm>
                  <a:off x="4808" y="2412"/>
                  <a:ext cx="24" cy="18"/>
                </a:xfrm>
                <a:custGeom>
                  <a:avLst/>
                  <a:gdLst>
                    <a:gd name="T0" fmla="*/ 24 w 24"/>
                    <a:gd name="T1" fmla="*/ 0 h 18"/>
                    <a:gd name="T2" fmla="*/ 0 w 24"/>
                    <a:gd name="T3" fmla="*/ 18 h 18"/>
                    <a:gd name="T4" fmla="*/ 0 60000 65536"/>
                    <a:gd name="T5" fmla="*/ 0 60000 65536"/>
                    <a:gd name="T6" fmla="*/ 0 w 24"/>
                    <a:gd name="T7" fmla="*/ 0 h 18"/>
                    <a:gd name="T8" fmla="*/ 24 w 24"/>
                    <a:gd name="T9" fmla="*/ 18 h 18"/>
                  </a:gdLst>
                  <a:ahLst/>
                  <a:cxnLst>
                    <a:cxn ang="T4">
                      <a:pos x="T0" y="T1"/>
                    </a:cxn>
                    <a:cxn ang="T5">
                      <a:pos x="T2" y="T3"/>
                    </a:cxn>
                  </a:cxnLst>
                  <a:rect l="T6" t="T7" r="T8" b="T9"/>
                  <a:pathLst>
                    <a:path w="24" h="18">
                      <a:moveTo>
                        <a:pt x="24" y="0"/>
                      </a:moveTo>
                      <a:cubicBezTo>
                        <a:pt x="16" y="3"/>
                        <a:pt x="6" y="12"/>
                        <a:pt x="0" y="18"/>
                      </a:cubicBezTo>
                    </a:path>
                  </a:pathLst>
                </a:custGeom>
                <a:solidFill>
                  <a:schemeClr val="tx1"/>
                </a:solidFill>
                <a:ln w="38100">
                  <a:solidFill>
                    <a:srgbClr val="C00000"/>
                  </a:solidFill>
                  <a:round/>
                  <a:headEnd/>
                  <a:tailEnd/>
                </a:ln>
              </p:spPr>
              <p:txBody>
                <a:bodyPr/>
                <a:lstStyle/>
                <a:p>
                  <a:endParaRPr lang="fr-FR"/>
                </a:p>
              </p:txBody>
            </p:sp>
            <p:sp>
              <p:nvSpPr>
                <p:cNvPr id="162" name="Freeform 208"/>
                <p:cNvSpPr>
                  <a:spLocks/>
                </p:cNvSpPr>
                <p:nvPr/>
              </p:nvSpPr>
              <p:spPr bwMode="auto">
                <a:xfrm>
                  <a:off x="4928" y="2412"/>
                  <a:ext cx="20" cy="14"/>
                </a:xfrm>
                <a:custGeom>
                  <a:avLst/>
                  <a:gdLst>
                    <a:gd name="T0" fmla="*/ 0 w 20"/>
                    <a:gd name="T1" fmla="*/ 0 h 14"/>
                    <a:gd name="T2" fmla="*/ 20 w 20"/>
                    <a:gd name="T3" fmla="*/ 14 h 14"/>
                    <a:gd name="T4" fmla="*/ 0 60000 65536"/>
                    <a:gd name="T5" fmla="*/ 0 60000 65536"/>
                    <a:gd name="T6" fmla="*/ 0 w 20"/>
                    <a:gd name="T7" fmla="*/ 0 h 14"/>
                    <a:gd name="T8" fmla="*/ 20 w 20"/>
                    <a:gd name="T9" fmla="*/ 14 h 14"/>
                  </a:gdLst>
                  <a:ahLst/>
                  <a:cxnLst>
                    <a:cxn ang="T4">
                      <a:pos x="T0" y="T1"/>
                    </a:cxn>
                    <a:cxn ang="T5">
                      <a:pos x="T2" y="T3"/>
                    </a:cxn>
                  </a:cxnLst>
                  <a:rect l="T6" t="T7" r="T8" b="T9"/>
                  <a:pathLst>
                    <a:path w="20" h="14">
                      <a:moveTo>
                        <a:pt x="0" y="0"/>
                      </a:moveTo>
                      <a:cubicBezTo>
                        <a:pt x="8" y="5"/>
                        <a:pt x="13" y="7"/>
                        <a:pt x="20" y="14"/>
                      </a:cubicBezTo>
                    </a:path>
                  </a:pathLst>
                </a:custGeom>
                <a:solidFill>
                  <a:schemeClr val="tx1"/>
                </a:solidFill>
                <a:ln w="38100">
                  <a:solidFill>
                    <a:srgbClr val="C00000"/>
                  </a:solidFill>
                  <a:round/>
                  <a:headEnd/>
                  <a:tailEnd/>
                </a:ln>
              </p:spPr>
              <p:txBody>
                <a:bodyPr/>
                <a:lstStyle/>
                <a:p>
                  <a:endParaRPr lang="fr-FR"/>
                </a:p>
              </p:txBody>
            </p:sp>
          </p:grpSp>
          <p:grpSp>
            <p:nvGrpSpPr>
              <p:cNvPr id="193" name="Groupe 192"/>
              <p:cNvGrpSpPr/>
              <p:nvPr/>
            </p:nvGrpSpPr>
            <p:grpSpPr>
              <a:xfrm>
                <a:off x="4071934" y="2592848"/>
                <a:ext cx="3835112" cy="2386684"/>
                <a:chOff x="4071934" y="2592848"/>
                <a:chExt cx="3835112" cy="2386684"/>
              </a:xfrm>
            </p:grpSpPr>
            <p:sp>
              <p:nvSpPr>
                <p:cNvPr id="138" name="Rectangle 137"/>
                <p:cNvSpPr/>
                <p:nvPr/>
              </p:nvSpPr>
              <p:spPr>
                <a:xfrm>
                  <a:off x="4071934" y="3786190"/>
                  <a:ext cx="678379" cy="307771"/>
                </a:xfrm>
                <a:prstGeom prst="rect">
                  <a:avLst/>
                </a:prstGeom>
              </p:spPr>
              <p:txBody>
                <a:bodyPr wrap="none" lIns="91434" tIns="45717" rIns="91434" bIns="45717">
                  <a:spAutoFit/>
                </a:bodyPr>
                <a:lstStyle/>
                <a:p>
                  <a:r>
                    <a:rPr lang="fr-FR" sz="1400" b="1" i="1" dirty="0" smtClean="0">
                      <a:solidFill>
                        <a:schemeClr val="bg1"/>
                      </a:solidFill>
                      <a:latin typeface="+mn-lt"/>
                    </a:rPr>
                    <a:t>TLR7,9</a:t>
                  </a:r>
                  <a:endParaRPr lang="fr-FR" sz="1400" b="1" i="1" dirty="0">
                    <a:solidFill>
                      <a:schemeClr val="bg1"/>
                    </a:solidFill>
                    <a:latin typeface="+mn-lt"/>
                  </a:endParaRPr>
                </a:p>
              </p:txBody>
            </p:sp>
            <p:sp>
              <p:nvSpPr>
                <p:cNvPr id="153" name="Oval 147"/>
                <p:cNvSpPr>
                  <a:spLocks noChangeArrowheads="1"/>
                </p:cNvSpPr>
                <p:nvPr/>
              </p:nvSpPr>
              <p:spPr bwMode="auto">
                <a:xfrm>
                  <a:off x="4286248" y="3643314"/>
                  <a:ext cx="194306" cy="203856"/>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fr-FR" sz="3600" dirty="0"/>
                </a:p>
              </p:txBody>
            </p:sp>
            <p:grpSp>
              <p:nvGrpSpPr>
                <p:cNvPr id="192" name="Groupe 191"/>
                <p:cNvGrpSpPr/>
                <p:nvPr/>
              </p:nvGrpSpPr>
              <p:grpSpPr>
                <a:xfrm>
                  <a:off x="4454780" y="2592848"/>
                  <a:ext cx="3452266" cy="2386684"/>
                  <a:chOff x="4454780" y="2592848"/>
                  <a:chExt cx="3452266" cy="2386684"/>
                </a:xfrm>
              </p:grpSpPr>
              <p:grpSp>
                <p:nvGrpSpPr>
                  <p:cNvPr id="237" name="Group 90"/>
                  <p:cNvGrpSpPr>
                    <a:grpSpLocks/>
                  </p:cNvGrpSpPr>
                  <p:nvPr/>
                </p:nvGrpSpPr>
                <p:grpSpPr bwMode="auto">
                  <a:xfrm rot="5191794">
                    <a:off x="6997058" y="3648223"/>
                    <a:ext cx="159448" cy="938758"/>
                    <a:chOff x="795" y="2722"/>
                    <a:chExt cx="274" cy="572"/>
                  </a:xfrm>
                  <a:scene3d>
                    <a:camera prst="orthographicFront">
                      <a:rot lat="0" lon="0" rev="0"/>
                    </a:camera>
                    <a:lightRig rig="balanced" dir="t">
                      <a:rot lat="0" lon="0" rev="8700000"/>
                    </a:lightRig>
                  </a:scene3d>
                </p:grpSpPr>
                <p:grpSp>
                  <p:nvGrpSpPr>
                    <p:cNvPr id="274" name="Group 91"/>
                    <p:cNvGrpSpPr>
                      <a:grpSpLocks/>
                    </p:cNvGrpSpPr>
                    <p:nvPr/>
                  </p:nvGrpSpPr>
                  <p:grpSpPr bwMode="auto">
                    <a:xfrm>
                      <a:off x="795" y="2977"/>
                      <a:ext cx="274" cy="317"/>
                      <a:chOff x="657" y="981"/>
                      <a:chExt cx="374" cy="499"/>
                    </a:xfrm>
                  </p:grpSpPr>
                  <p:sp>
                    <p:nvSpPr>
                      <p:cNvPr id="278" name="AutoShape 92"/>
                      <p:cNvSpPr>
                        <a:spLocks noChangeArrowheads="1"/>
                      </p:cNvSpPr>
                      <p:nvPr/>
                    </p:nvSpPr>
                    <p:spPr bwMode="auto">
                      <a:xfrm rot="-123042">
                        <a:off x="882" y="981"/>
                        <a:ext cx="149" cy="497"/>
                      </a:xfrm>
                      <a:prstGeom prst="flowChartTerminator">
                        <a:avLst/>
                      </a:prstGeom>
                      <a:gradFill rotWithShape="1">
                        <a:gsLst>
                          <a:gs pos="0">
                            <a:srgbClr val="FF6600"/>
                          </a:gs>
                          <a:gs pos="100000">
                            <a:schemeClr val="tx1"/>
                          </a:gs>
                        </a:gsLst>
                        <a:path path="shape">
                          <a:fillToRect l="50000" t="50000" r="50000" b="50000"/>
                        </a:path>
                      </a:gradFill>
                      <a:ln w="9525">
                        <a:solidFill>
                          <a:srgbClr val="FF6600"/>
                        </a:solid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sp>
                    <p:nvSpPr>
                      <p:cNvPr id="279" name="AutoShape 93"/>
                      <p:cNvSpPr>
                        <a:spLocks noChangeArrowheads="1"/>
                      </p:cNvSpPr>
                      <p:nvPr/>
                    </p:nvSpPr>
                    <p:spPr bwMode="auto">
                      <a:xfrm rot="-123042">
                        <a:off x="657" y="983"/>
                        <a:ext cx="149" cy="497"/>
                      </a:xfrm>
                      <a:prstGeom prst="flowChartTerminator">
                        <a:avLst/>
                      </a:prstGeom>
                      <a:gradFill rotWithShape="1">
                        <a:gsLst>
                          <a:gs pos="0">
                            <a:srgbClr val="FF6600"/>
                          </a:gs>
                          <a:gs pos="100000">
                            <a:schemeClr val="tx1"/>
                          </a:gs>
                        </a:gsLst>
                        <a:path path="shape">
                          <a:fillToRect l="50000" t="50000" r="50000" b="50000"/>
                        </a:path>
                      </a:gradFill>
                      <a:ln w="9525">
                        <a:solidFill>
                          <a:srgbClr val="FF6600"/>
                        </a:solid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sp>
                    <p:nvSpPr>
                      <p:cNvPr id="280" name="AutoShape 94"/>
                      <p:cNvSpPr>
                        <a:spLocks noChangeArrowheads="1"/>
                      </p:cNvSpPr>
                      <p:nvPr/>
                    </p:nvSpPr>
                    <p:spPr bwMode="auto">
                      <a:xfrm rot="-123042">
                        <a:off x="767" y="981"/>
                        <a:ext cx="149" cy="497"/>
                      </a:xfrm>
                      <a:prstGeom prst="flowChartTerminator">
                        <a:avLst/>
                      </a:prstGeom>
                      <a:gradFill rotWithShape="1">
                        <a:gsLst>
                          <a:gs pos="0">
                            <a:srgbClr val="FF6600"/>
                          </a:gs>
                          <a:gs pos="100000">
                            <a:schemeClr val="tx1"/>
                          </a:gs>
                        </a:gsLst>
                        <a:path path="shape">
                          <a:fillToRect l="50000" t="50000" r="50000" b="50000"/>
                        </a:path>
                      </a:gradFill>
                      <a:ln w="9525">
                        <a:solidFill>
                          <a:srgbClr val="FF6600"/>
                        </a:solid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grpSp>
                <p:sp>
                  <p:nvSpPr>
                    <p:cNvPr id="275" name="Line 95"/>
                    <p:cNvSpPr>
                      <a:spLocks noChangeShapeType="1"/>
                    </p:cNvSpPr>
                    <p:nvPr/>
                  </p:nvSpPr>
                  <p:spPr bwMode="auto">
                    <a:xfrm>
                      <a:off x="884" y="2722"/>
                      <a:ext cx="0" cy="272"/>
                    </a:xfrm>
                    <a:prstGeom prst="line">
                      <a:avLst/>
                    </a:prstGeom>
                    <a:noFill/>
                    <a:ln w="38100">
                      <a:solidFill>
                        <a:srgbClr val="FF6600"/>
                      </a:solidFill>
                      <a:round/>
                      <a:headEnd/>
                      <a:tailEnd/>
                    </a:ln>
                    <a:effectLst>
                      <a:outerShdw blurRad="44450" dist="27940" dir="5400000" algn="ctr">
                        <a:srgbClr val="000000">
                          <a:alpha val="32000"/>
                        </a:srgbClr>
                      </a:outerShdw>
                    </a:effectLst>
                    <a:sp3d>
                      <a:bevelT w="190500" h="38100"/>
                    </a:sp3d>
                  </p:spPr>
                  <p:txBody>
                    <a:bodyPr/>
                    <a:lstStyle/>
                    <a:p>
                      <a:endParaRPr lang="fr-FR">
                        <a:solidFill>
                          <a:schemeClr val="bg1"/>
                        </a:solidFill>
                      </a:endParaRPr>
                    </a:p>
                  </p:txBody>
                </p:sp>
                <p:sp>
                  <p:nvSpPr>
                    <p:cNvPr id="276" name="Line 96"/>
                    <p:cNvSpPr>
                      <a:spLocks noChangeShapeType="1"/>
                    </p:cNvSpPr>
                    <p:nvPr/>
                  </p:nvSpPr>
                  <p:spPr bwMode="auto">
                    <a:xfrm>
                      <a:off x="929" y="2722"/>
                      <a:ext cx="0" cy="272"/>
                    </a:xfrm>
                    <a:prstGeom prst="line">
                      <a:avLst/>
                    </a:prstGeom>
                    <a:noFill/>
                    <a:ln w="38100">
                      <a:solidFill>
                        <a:srgbClr val="FF6600"/>
                      </a:solidFill>
                      <a:round/>
                      <a:headEnd/>
                      <a:tailEnd/>
                    </a:ln>
                    <a:effectLst>
                      <a:outerShdw blurRad="44450" dist="27940" dir="5400000" algn="ctr">
                        <a:srgbClr val="000000">
                          <a:alpha val="32000"/>
                        </a:srgbClr>
                      </a:outerShdw>
                    </a:effectLst>
                    <a:sp3d>
                      <a:bevelT w="190500" h="38100"/>
                    </a:sp3d>
                  </p:spPr>
                  <p:txBody>
                    <a:bodyPr/>
                    <a:lstStyle/>
                    <a:p>
                      <a:endParaRPr lang="fr-FR">
                        <a:solidFill>
                          <a:schemeClr val="bg1"/>
                        </a:solidFill>
                      </a:endParaRPr>
                    </a:p>
                  </p:txBody>
                </p:sp>
                <p:sp>
                  <p:nvSpPr>
                    <p:cNvPr id="277" name="Line 97"/>
                    <p:cNvSpPr>
                      <a:spLocks noChangeShapeType="1"/>
                    </p:cNvSpPr>
                    <p:nvPr/>
                  </p:nvSpPr>
                  <p:spPr bwMode="auto">
                    <a:xfrm>
                      <a:off x="975" y="2722"/>
                      <a:ext cx="0" cy="272"/>
                    </a:xfrm>
                    <a:prstGeom prst="line">
                      <a:avLst/>
                    </a:prstGeom>
                    <a:noFill/>
                    <a:ln w="38100">
                      <a:solidFill>
                        <a:srgbClr val="FF6600"/>
                      </a:solidFill>
                      <a:round/>
                      <a:headEnd/>
                      <a:tailEnd/>
                    </a:ln>
                    <a:effectLst>
                      <a:outerShdw blurRad="44450" dist="27940" dir="5400000" algn="ctr">
                        <a:srgbClr val="000000">
                          <a:alpha val="32000"/>
                        </a:srgbClr>
                      </a:outerShdw>
                    </a:effectLst>
                    <a:sp3d>
                      <a:bevelT w="190500" h="38100"/>
                    </a:sp3d>
                  </p:spPr>
                  <p:txBody>
                    <a:bodyPr/>
                    <a:lstStyle/>
                    <a:p>
                      <a:endParaRPr lang="fr-FR">
                        <a:solidFill>
                          <a:schemeClr val="bg1"/>
                        </a:solidFill>
                      </a:endParaRPr>
                    </a:p>
                  </p:txBody>
                </p:sp>
              </p:grpSp>
              <p:sp>
                <p:nvSpPr>
                  <p:cNvPr id="238" name="Text Box 104"/>
                  <p:cNvSpPr txBox="1">
                    <a:spLocks noChangeArrowheads="1"/>
                  </p:cNvSpPr>
                  <p:nvPr/>
                </p:nvSpPr>
                <p:spPr bwMode="auto">
                  <a:xfrm>
                    <a:off x="5665056" y="4250636"/>
                    <a:ext cx="2241990" cy="338548"/>
                  </a:xfrm>
                  <a:prstGeom prst="rect">
                    <a:avLst/>
                  </a:prstGeom>
                  <a:noFill/>
                  <a:ln w="9525" algn="ctr">
                    <a:noFill/>
                    <a:miter lim="800000"/>
                    <a:headEnd/>
                    <a:tailEnd/>
                  </a:ln>
                </p:spPr>
                <p:txBody>
                  <a:bodyPr wrap="square" lIns="91434" tIns="45717" rIns="91434" bIns="45717">
                    <a:spAutoFit/>
                  </a:bodyPr>
                  <a:lstStyle/>
                  <a:p>
                    <a:pPr>
                      <a:spcBef>
                        <a:spcPct val="50000"/>
                      </a:spcBef>
                    </a:pPr>
                    <a:r>
                      <a:rPr lang="ar-DZ" sz="1600" b="1" dirty="0">
                        <a:solidFill>
                          <a:schemeClr val="bg1"/>
                        </a:solidFill>
                        <a:latin typeface="Comic Sans MS" pitchFamily="66" charset="0"/>
                      </a:rPr>
                      <a:t>CD</a:t>
                    </a:r>
                    <a:r>
                      <a:rPr lang="fr-FR" sz="1600" b="1" dirty="0" smtClean="0">
                        <a:solidFill>
                          <a:schemeClr val="bg1"/>
                        </a:solidFill>
                        <a:latin typeface="Comic Sans MS" pitchFamily="66" charset="0"/>
                      </a:rPr>
                      <a:t>40    CD40L</a:t>
                    </a:r>
                    <a:endParaRPr lang="fr-FR" sz="1600" b="1" dirty="0">
                      <a:solidFill>
                        <a:schemeClr val="bg1"/>
                      </a:solidFill>
                      <a:latin typeface="Comic Sans MS" pitchFamily="66" charset="0"/>
                    </a:endParaRPr>
                  </a:p>
                </p:txBody>
              </p:sp>
              <p:sp>
                <p:nvSpPr>
                  <p:cNvPr id="241" name="Line 605"/>
                  <p:cNvSpPr>
                    <a:spLocks noChangeShapeType="1"/>
                  </p:cNvSpPr>
                  <p:nvPr/>
                </p:nvSpPr>
                <p:spPr bwMode="auto">
                  <a:xfrm flipH="1">
                    <a:off x="7233144" y="3714750"/>
                    <a:ext cx="246682" cy="35391"/>
                  </a:xfrm>
                  <a:prstGeom prst="line">
                    <a:avLst/>
                  </a:prstGeom>
                  <a:noFill/>
                  <a:ln w="38100">
                    <a:solidFill>
                      <a:schemeClr val="tx1"/>
                    </a:solidFill>
                    <a:round/>
                    <a:headEnd/>
                    <a:tailEnd/>
                  </a:ln>
                </p:spPr>
                <p:txBody>
                  <a:bodyPr lIns="91434" tIns="45717" rIns="91434" bIns="45717"/>
                  <a:lstStyle/>
                  <a:p>
                    <a:endParaRPr lang="fr-FR">
                      <a:solidFill>
                        <a:schemeClr val="bg1"/>
                      </a:solidFill>
                    </a:endParaRPr>
                  </a:p>
                </p:txBody>
              </p:sp>
              <p:sp>
                <p:nvSpPr>
                  <p:cNvPr id="242" name="Line 605"/>
                  <p:cNvSpPr>
                    <a:spLocks noChangeShapeType="1"/>
                  </p:cNvSpPr>
                  <p:nvPr/>
                </p:nvSpPr>
                <p:spPr bwMode="auto">
                  <a:xfrm flipH="1">
                    <a:off x="7210265" y="3607921"/>
                    <a:ext cx="246682" cy="35391"/>
                  </a:xfrm>
                  <a:prstGeom prst="line">
                    <a:avLst/>
                  </a:prstGeom>
                  <a:noFill/>
                  <a:ln w="38100">
                    <a:solidFill>
                      <a:schemeClr val="tx1"/>
                    </a:solidFill>
                    <a:round/>
                    <a:headEnd/>
                    <a:tailEnd/>
                  </a:ln>
                </p:spPr>
                <p:txBody>
                  <a:bodyPr lIns="91434" tIns="45717" rIns="91434" bIns="45717"/>
                  <a:lstStyle/>
                  <a:p>
                    <a:endParaRPr lang="fr-FR">
                      <a:solidFill>
                        <a:schemeClr val="bg1"/>
                      </a:solidFill>
                    </a:endParaRPr>
                  </a:p>
                </p:txBody>
              </p:sp>
              <p:grpSp>
                <p:nvGrpSpPr>
                  <p:cNvPr id="245" name="Group 90"/>
                  <p:cNvGrpSpPr>
                    <a:grpSpLocks/>
                  </p:cNvGrpSpPr>
                  <p:nvPr/>
                </p:nvGrpSpPr>
                <p:grpSpPr bwMode="auto">
                  <a:xfrm rot="5191794">
                    <a:off x="6961390" y="2910571"/>
                    <a:ext cx="159448" cy="938758"/>
                    <a:chOff x="795" y="2722"/>
                    <a:chExt cx="274" cy="572"/>
                  </a:xfrm>
                  <a:scene3d>
                    <a:camera prst="orthographicFront">
                      <a:rot lat="0" lon="0" rev="0"/>
                    </a:camera>
                    <a:lightRig rig="balanced" dir="t">
                      <a:rot lat="0" lon="0" rev="8700000"/>
                    </a:lightRig>
                  </a:scene3d>
                </p:grpSpPr>
                <p:grpSp>
                  <p:nvGrpSpPr>
                    <p:cNvPr id="256" name="Group 91"/>
                    <p:cNvGrpSpPr>
                      <a:grpSpLocks/>
                    </p:cNvGrpSpPr>
                    <p:nvPr/>
                  </p:nvGrpSpPr>
                  <p:grpSpPr bwMode="auto">
                    <a:xfrm>
                      <a:off x="795" y="2977"/>
                      <a:ext cx="274" cy="317"/>
                      <a:chOff x="657" y="981"/>
                      <a:chExt cx="374" cy="499"/>
                    </a:xfrm>
                  </p:grpSpPr>
                  <p:sp>
                    <p:nvSpPr>
                      <p:cNvPr id="260" name="AutoShape 92"/>
                      <p:cNvSpPr>
                        <a:spLocks noChangeArrowheads="1"/>
                      </p:cNvSpPr>
                      <p:nvPr/>
                    </p:nvSpPr>
                    <p:spPr bwMode="auto">
                      <a:xfrm rot="-123042">
                        <a:off x="882" y="981"/>
                        <a:ext cx="149" cy="497"/>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fr-FR">
                          <a:solidFill>
                            <a:schemeClr val="bg1"/>
                          </a:solidFill>
                        </a:endParaRPr>
                      </a:p>
                    </p:txBody>
                  </p:sp>
                  <p:sp>
                    <p:nvSpPr>
                      <p:cNvPr id="261" name="AutoShape 93"/>
                      <p:cNvSpPr>
                        <a:spLocks noChangeArrowheads="1"/>
                      </p:cNvSpPr>
                      <p:nvPr/>
                    </p:nvSpPr>
                    <p:spPr bwMode="auto">
                      <a:xfrm rot="-123042">
                        <a:off x="657" y="983"/>
                        <a:ext cx="149" cy="497"/>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fr-FR">
                          <a:solidFill>
                            <a:schemeClr val="bg1"/>
                          </a:solidFill>
                        </a:endParaRPr>
                      </a:p>
                    </p:txBody>
                  </p:sp>
                  <p:sp>
                    <p:nvSpPr>
                      <p:cNvPr id="262" name="AutoShape 94"/>
                      <p:cNvSpPr>
                        <a:spLocks noChangeArrowheads="1"/>
                      </p:cNvSpPr>
                      <p:nvPr/>
                    </p:nvSpPr>
                    <p:spPr bwMode="auto">
                      <a:xfrm rot="-123042">
                        <a:off x="767" y="981"/>
                        <a:ext cx="149" cy="497"/>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fr-FR">
                          <a:solidFill>
                            <a:schemeClr val="bg1"/>
                          </a:solidFill>
                        </a:endParaRPr>
                      </a:p>
                    </p:txBody>
                  </p:sp>
                </p:grpSp>
                <p:sp>
                  <p:nvSpPr>
                    <p:cNvPr id="257" name="Line 95"/>
                    <p:cNvSpPr>
                      <a:spLocks noChangeShapeType="1"/>
                    </p:cNvSpPr>
                    <p:nvPr/>
                  </p:nvSpPr>
                  <p:spPr bwMode="auto">
                    <a:xfrm>
                      <a:off x="884" y="2722"/>
                      <a:ext cx="0" cy="27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fr-FR">
                        <a:solidFill>
                          <a:schemeClr val="bg1"/>
                        </a:solidFill>
                      </a:endParaRPr>
                    </a:p>
                  </p:txBody>
                </p:sp>
                <p:sp>
                  <p:nvSpPr>
                    <p:cNvPr id="258" name="Line 96"/>
                    <p:cNvSpPr>
                      <a:spLocks noChangeShapeType="1"/>
                    </p:cNvSpPr>
                    <p:nvPr/>
                  </p:nvSpPr>
                  <p:spPr bwMode="auto">
                    <a:xfrm>
                      <a:off x="929" y="2722"/>
                      <a:ext cx="0" cy="27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fr-FR">
                        <a:solidFill>
                          <a:schemeClr val="bg1"/>
                        </a:solidFill>
                      </a:endParaRPr>
                    </a:p>
                  </p:txBody>
                </p:sp>
                <p:sp>
                  <p:nvSpPr>
                    <p:cNvPr id="259" name="Line 97"/>
                    <p:cNvSpPr>
                      <a:spLocks noChangeShapeType="1"/>
                    </p:cNvSpPr>
                    <p:nvPr/>
                  </p:nvSpPr>
                  <p:spPr bwMode="auto">
                    <a:xfrm>
                      <a:off x="975" y="2722"/>
                      <a:ext cx="0" cy="27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fr-FR">
                        <a:solidFill>
                          <a:schemeClr val="bg1"/>
                        </a:solidFill>
                      </a:endParaRPr>
                    </a:p>
                  </p:txBody>
                </p:sp>
              </p:grpSp>
              <p:grpSp>
                <p:nvGrpSpPr>
                  <p:cNvPr id="191" name="Groupe 190"/>
                  <p:cNvGrpSpPr/>
                  <p:nvPr/>
                </p:nvGrpSpPr>
                <p:grpSpPr>
                  <a:xfrm>
                    <a:off x="5451557" y="2936745"/>
                    <a:ext cx="1929003" cy="1313893"/>
                    <a:chOff x="5451557" y="2936745"/>
                    <a:chExt cx="1929003" cy="1313893"/>
                  </a:xfrm>
                </p:grpSpPr>
                <p:grpSp>
                  <p:nvGrpSpPr>
                    <p:cNvPr id="236" name="Group 86"/>
                    <p:cNvGrpSpPr>
                      <a:grpSpLocks/>
                    </p:cNvGrpSpPr>
                    <p:nvPr/>
                  </p:nvGrpSpPr>
                  <p:grpSpPr bwMode="auto">
                    <a:xfrm rot="5151920">
                      <a:off x="6166589" y="3934689"/>
                      <a:ext cx="165944" cy="465953"/>
                      <a:chOff x="657" y="981"/>
                      <a:chExt cx="374" cy="499"/>
                    </a:xfrm>
                    <a:scene3d>
                      <a:camera prst="orthographicFront">
                        <a:rot lat="0" lon="0" rev="0"/>
                      </a:camera>
                      <a:lightRig rig="balanced" dir="t">
                        <a:rot lat="0" lon="0" rev="8700000"/>
                      </a:lightRig>
                    </a:scene3d>
                  </p:grpSpPr>
                  <p:sp>
                    <p:nvSpPr>
                      <p:cNvPr id="281" name="AutoShape 87"/>
                      <p:cNvSpPr>
                        <a:spLocks noChangeArrowheads="1"/>
                      </p:cNvSpPr>
                      <p:nvPr/>
                    </p:nvSpPr>
                    <p:spPr bwMode="auto">
                      <a:xfrm rot="-123042">
                        <a:off x="882" y="981"/>
                        <a:ext cx="149" cy="497"/>
                      </a:xfrm>
                      <a:prstGeom prst="flowChartTerminator">
                        <a:avLst/>
                      </a:prstGeom>
                      <a:gradFill rotWithShape="1">
                        <a:gsLst>
                          <a:gs pos="0">
                            <a:srgbClr val="FF0000"/>
                          </a:gs>
                          <a:gs pos="100000">
                            <a:schemeClr val="tx1"/>
                          </a:gs>
                        </a:gsLst>
                        <a:path path="shape">
                          <a:fillToRect l="50000" t="50000" r="50000" b="50000"/>
                        </a:path>
                      </a:gra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sp>
                    <p:nvSpPr>
                      <p:cNvPr id="282" name="AutoShape 88"/>
                      <p:cNvSpPr>
                        <a:spLocks noChangeArrowheads="1"/>
                      </p:cNvSpPr>
                      <p:nvPr/>
                    </p:nvSpPr>
                    <p:spPr bwMode="auto">
                      <a:xfrm rot="-123042">
                        <a:off x="657" y="983"/>
                        <a:ext cx="149" cy="497"/>
                      </a:xfrm>
                      <a:prstGeom prst="flowChartTerminator">
                        <a:avLst/>
                      </a:prstGeom>
                      <a:gradFill rotWithShape="1">
                        <a:gsLst>
                          <a:gs pos="0">
                            <a:srgbClr val="FF0000"/>
                          </a:gs>
                          <a:gs pos="100000">
                            <a:schemeClr val="tx1"/>
                          </a:gs>
                        </a:gsLst>
                        <a:path path="shape">
                          <a:fillToRect l="50000" t="50000" r="50000" b="50000"/>
                        </a:path>
                      </a:gra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sp>
                    <p:nvSpPr>
                      <p:cNvPr id="283" name="AutoShape 89"/>
                      <p:cNvSpPr>
                        <a:spLocks noChangeArrowheads="1"/>
                      </p:cNvSpPr>
                      <p:nvPr/>
                    </p:nvSpPr>
                    <p:spPr bwMode="auto">
                      <a:xfrm rot="-123042">
                        <a:off x="767" y="981"/>
                        <a:ext cx="149" cy="497"/>
                      </a:xfrm>
                      <a:prstGeom prst="flowChartTerminator">
                        <a:avLst/>
                      </a:prstGeom>
                      <a:gradFill rotWithShape="1">
                        <a:gsLst>
                          <a:gs pos="0">
                            <a:srgbClr val="FF0000"/>
                          </a:gs>
                          <a:gs pos="100000">
                            <a:schemeClr val="tx1"/>
                          </a:gs>
                        </a:gsLst>
                        <a:path path="shape">
                          <a:fillToRect l="50000" t="50000" r="50000" b="50000"/>
                        </a:path>
                      </a:gra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fr-FR">
                          <a:solidFill>
                            <a:schemeClr val="bg1"/>
                          </a:solidFill>
                        </a:endParaRPr>
                      </a:p>
                    </p:txBody>
                  </p:sp>
                </p:grpSp>
                <p:grpSp>
                  <p:nvGrpSpPr>
                    <p:cNvPr id="239" name="Group 409"/>
                    <p:cNvGrpSpPr>
                      <a:grpSpLocks/>
                    </p:cNvGrpSpPr>
                    <p:nvPr/>
                  </p:nvGrpSpPr>
                  <p:grpSpPr bwMode="auto">
                    <a:xfrm rot="4836839">
                      <a:off x="5995669" y="3624562"/>
                      <a:ext cx="180000" cy="432000"/>
                      <a:chOff x="2483" y="2115"/>
                      <a:chExt cx="364" cy="816"/>
                    </a:xfrm>
                  </p:grpSpPr>
                  <p:grpSp>
                    <p:nvGrpSpPr>
                      <p:cNvPr id="267" name="Group 410"/>
                      <p:cNvGrpSpPr>
                        <a:grpSpLocks/>
                      </p:cNvGrpSpPr>
                      <p:nvPr/>
                    </p:nvGrpSpPr>
                    <p:grpSpPr bwMode="auto">
                      <a:xfrm>
                        <a:off x="2483" y="2115"/>
                        <a:ext cx="364" cy="590"/>
                        <a:chOff x="1804" y="2296"/>
                        <a:chExt cx="169" cy="227"/>
                      </a:xfrm>
                    </p:grpSpPr>
                    <p:sp>
                      <p:nvSpPr>
                        <p:cNvPr id="270" name="AutoShape 411"/>
                        <p:cNvSpPr>
                          <a:spLocks noChangeArrowheads="1"/>
                        </p:cNvSpPr>
                        <p:nvPr/>
                      </p:nvSpPr>
                      <p:spPr bwMode="auto">
                        <a:xfrm rot="-5400000">
                          <a:off x="186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71" name="AutoShape 412"/>
                        <p:cNvSpPr>
                          <a:spLocks noChangeArrowheads="1"/>
                        </p:cNvSpPr>
                        <p:nvPr/>
                      </p:nvSpPr>
                      <p:spPr bwMode="auto">
                        <a:xfrm rot="-5400000">
                          <a:off x="177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72" name="AutoShape 413"/>
                        <p:cNvSpPr>
                          <a:spLocks noChangeArrowheads="1"/>
                        </p:cNvSpPr>
                        <p:nvPr/>
                      </p:nvSpPr>
                      <p:spPr bwMode="auto">
                        <a:xfrm rot="-5400000">
                          <a:off x="179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73" name="AutoShape 414"/>
                        <p:cNvSpPr>
                          <a:spLocks noChangeArrowheads="1"/>
                        </p:cNvSpPr>
                        <p:nvPr/>
                      </p:nvSpPr>
                      <p:spPr bwMode="auto">
                        <a:xfrm rot="-5400000">
                          <a:off x="188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sp>
                    <p:nvSpPr>
                      <p:cNvPr id="268" name="Line 415"/>
                      <p:cNvSpPr>
                        <a:spLocks noChangeShapeType="1"/>
                      </p:cNvSpPr>
                      <p:nvPr/>
                    </p:nvSpPr>
                    <p:spPr bwMode="auto">
                      <a:xfrm>
                        <a:off x="2562" y="2704"/>
                        <a:ext cx="0" cy="227"/>
                      </a:xfrm>
                      <a:prstGeom prst="line">
                        <a:avLst/>
                      </a:prstGeom>
                      <a:noFill/>
                      <a:ln w="38100">
                        <a:solidFill>
                          <a:schemeClr val="tx1"/>
                        </a:solidFill>
                        <a:round/>
                        <a:headEnd/>
                        <a:tailEnd/>
                      </a:ln>
                    </p:spPr>
                    <p:txBody>
                      <a:bodyPr/>
                      <a:lstStyle/>
                      <a:p>
                        <a:endParaRPr lang="fr-FR">
                          <a:solidFill>
                            <a:schemeClr val="bg1"/>
                          </a:solidFill>
                        </a:endParaRPr>
                      </a:p>
                    </p:txBody>
                  </p:sp>
                  <p:sp>
                    <p:nvSpPr>
                      <p:cNvPr id="269" name="Line 416"/>
                      <p:cNvSpPr>
                        <a:spLocks noChangeShapeType="1"/>
                      </p:cNvSpPr>
                      <p:nvPr/>
                    </p:nvSpPr>
                    <p:spPr bwMode="auto">
                      <a:xfrm>
                        <a:off x="2744" y="2704"/>
                        <a:ext cx="0" cy="227"/>
                      </a:xfrm>
                      <a:prstGeom prst="line">
                        <a:avLst/>
                      </a:prstGeom>
                      <a:noFill/>
                      <a:ln w="38100">
                        <a:solidFill>
                          <a:schemeClr val="tx1"/>
                        </a:solidFill>
                        <a:round/>
                        <a:headEnd/>
                        <a:tailEnd/>
                      </a:ln>
                    </p:spPr>
                    <p:txBody>
                      <a:bodyPr/>
                      <a:lstStyle/>
                      <a:p>
                        <a:endParaRPr lang="fr-FR">
                          <a:solidFill>
                            <a:schemeClr val="bg1"/>
                          </a:solidFill>
                        </a:endParaRPr>
                      </a:p>
                    </p:txBody>
                  </p:sp>
                </p:grpSp>
                <p:grpSp>
                  <p:nvGrpSpPr>
                    <p:cNvPr id="240" name="Group 599"/>
                    <p:cNvGrpSpPr>
                      <a:grpSpLocks/>
                    </p:cNvGrpSpPr>
                    <p:nvPr/>
                  </p:nvGrpSpPr>
                  <p:grpSpPr bwMode="auto">
                    <a:xfrm rot="4859958">
                      <a:off x="6993637" y="3442072"/>
                      <a:ext cx="214704" cy="559142"/>
                      <a:chOff x="2965" y="3431"/>
                      <a:chExt cx="374" cy="543"/>
                    </a:xfrm>
                  </p:grpSpPr>
                  <p:sp>
                    <p:nvSpPr>
                      <p:cNvPr id="263" name="AutoShape 600"/>
                      <p:cNvSpPr>
                        <a:spLocks noChangeArrowheads="1"/>
                      </p:cNvSpPr>
                      <p:nvPr/>
                    </p:nvSpPr>
                    <p:spPr bwMode="auto">
                      <a:xfrm rot="5400000">
                        <a:off x="2917"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64" name="AutoShape 601"/>
                      <p:cNvSpPr>
                        <a:spLocks noChangeArrowheads="1"/>
                      </p:cNvSpPr>
                      <p:nvPr/>
                    </p:nvSpPr>
                    <p:spPr bwMode="auto">
                      <a:xfrm rot="5400000">
                        <a:off x="3110"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65" name="AutoShape 602"/>
                      <p:cNvSpPr>
                        <a:spLocks noChangeArrowheads="1"/>
                      </p:cNvSpPr>
                      <p:nvPr/>
                    </p:nvSpPr>
                    <p:spPr bwMode="auto">
                      <a:xfrm rot="5400000">
                        <a:off x="3118" y="375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266" name="AutoShape 603"/>
                      <p:cNvSpPr>
                        <a:spLocks noChangeArrowheads="1"/>
                      </p:cNvSpPr>
                      <p:nvPr/>
                    </p:nvSpPr>
                    <p:spPr bwMode="auto">
                      <a:xfrm rot="5400000">
                        <a:off x="2913" y="3752"/>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sp>
                  <p:nvSpPr>
                    <p:cNvPr id="243" name="AutoShape 604"/>
                    <p:cNvSpPr>
                      <a:spLocks noChangeArrowheads="1"/>
                    </p:cNvSpPr>
                    <p:nvPr/>
                  </p:nvSpPr>
                  <p:spPr bwMode="auto">
                    <a:xfrm>
                      <a:off x="6357950" y="3643312"/>
                      <a:ext cx="180000" cy="288000"/>
                    </a:xfrm>
                    <a:prstGeom prst="flowChartSort">
                      <a:avLst/>
                    </a:prstGeom>
                    <a:gradFill rotWithShape="1">
                      <a:gsLst>
                        <a:gs pos="0">
                          <a:srgbClr val="FF0000"/>
                        </a:gs>
                        <a:gs pos="100000">
                          <a:schemeClr val="tx2"/>
                        </a:gs>
                      </a:gsLst>
                      <a:path path="shape">
                        <a:fillToRect l="50000" t="50000" r="50000" b="50000"/>
                      </a:path>
                    </a:gradFill>
                    <a:ln w="9525">
                      <a:solidFill>
                        <a:srgbClr val="990033"/>
                      </a:solidFill>
                      <a:miter lim="800000"/>
                      <a:headEnd/>
                      <a:tailEnd/>
                    </a:ln>
                  </p:spPr>
                  <p:txBody>
                    <a:bodyPr wrap="none" lIns="91434" tIns="45717" rIns="91434" bIns="45717" anchor="ctr"/>
                    <a:lstStyle/>
                    <a:p>
                      <a:endParaRPr lang="fr-FR">
                        <a:solidFill>
                          <a:schemeClr val="bg1"/>
                        </a:solidFill>
                      </a:endParaRPr>
                    </a:p>
                  </p:txBody>
                </p:sp>
                <p:sp>
                  <p:nvSpPr>
                    <p:cNvPr id="244" name="Text Box 597"/>
                    <p:cNvSpPr txBox="1">
                      <a:spLocks noChangeArrowheads="1"/>
                    </p:cNvSpPr>
                    <p:nvPr/>
                  </p:nvSpPr>
                  <p:spPr bwMode="auto">
                    <a:xfrm>
                      <a:off x="5648755" y="3571875"/>
                      <a:ext cx="994947" cy="276993"/>
                    </a:xfrm>
                    <a:prstGeom prst="rect">
                      <a:avLst/>
                    </a:prstGeom>
                    <a:noFill/>
                    <a:ln w="9525">
                      <a:noFill/>
                      <a:miter lim="800000"/>
                      <a:headEnd/>
                      <a:tailEnd/>
                    </a:ln>
                  </p:spPr>
                  <p:txBody>
                    <a:bodyPr lIns="91434" tIns="45717" rIns="91434" bIns="45717">
                      <a:spAutoFit/>
                    </a:bodyPr>
                    <a:lstStyle/>
                    <a:p>
                      <a:pPr>
                        <a:spcBef>
                          <a:spcPct val="50000"/>
                        </a:spcBef>
                      </a:pPr>
                      <a:r>
                        <a:rPr lang="fr-FR" sz="1200" b="1" i="1" dirty="0" smtClean="0">
                          <a:latin typeface="+mn-lt"/>
                        </a:rPr>
                        <a:t>HLAII</a:t>
                      </a:r>
                      <a:endParaRPr lang="fr-FR" sz="1200" b="1" i="1" dirty="0">
                        <a:latin typeface="+mn-lt"/>
                      </a:endParaRPr>
                    </a:p>
                  </p:txBody>
                </p:sp>
                <p:grpSp>
                  <p:nvGrpSpPr>
                    <p:cNvPr id="246" name="Group 90"/>
                    <p:cNvGrpSpPr>
                      <a:grpSpLocks/>
                    </p:cNvGrpSpPr>
                    <p:nvPr/>
                  </p:nvGrpSpPr>
                  <p:grpSpPr bwMode="auto">
                    <a:xfrm rot="16408206" flipH="1">
                      <a:off x="6003465" y="3184979"/>
                      <a:ext cx="159448" cy="612000"/>
                      <a:chOff x="795" y="2722"/>
                      <a:chExt cx="274" cy="572"/>
                    </a:xfrm>
                    <a:scene3d>
                      <a:camera prst="orthographicFront">
                        <a:rot lat="0" lon="0" rev="0"/>
                      </a:camera>
                      <a:lightRig rig="balanced" dir="t">
                        <a:rot lat="0" lon="0" rev="8700000"/>
                      </a:lightRig>
                    </a:scene3d>
                  </p:grpSpPr>
                  <p:grpSp>
                    <p:nvGrpSpPr>
                      <p:cNvPr id="249" name="Group 91"/>
                      <p:cNvGrpSpPr>
                        <a:grpSpLocks/>
                      </p:cNvGrpSpPr>
                      <p:nvPr/>
                    </p:nvGrpSpPr>
                    <p:grpSpPr bwMode="auto">
                      <a:xfrm>
                        <a:off x="795" y="2977"/>
                        <a:ext cx="274" cy="317"/>
                        <a:chOff x="657" y="981"/>
                        <a:chExt cx="374" cy="499"/>
                      </a:xfrm>
                    </p:grpSpPr>
                    <p:sp>
                      <p:nvSpPr>
                        <p:cNvPr id="253" name="AutoShape 92"/>
                        <p:cNvSpPr>
                          <a:spLocks noChangeArrowheads="1"/>
                        </p:cNvSpPr>
                        <p:nvPr/>
                      </p:nvSpPr>
                      <p:spPr bwMode="auto">
                        <a:xfrm rot="-123042">
                          <a:off x="882" y="981"/>
                          <a:ext cx="149" cy="497"/>
                        </a:xfrm>
                        <a:prstGeom prst="flowChartTerminator">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fr-FR">
                            <a:solidFill>
                              <a:schemeClr val="bg1"/>
                            </a:solidFill>
                          </a:endParaRPr>
                        </a:p>
                      </p:txBody>
                    </p:sp>
                    <p:sp>
                      <p:nvSpPr>
                        <p:cNvPr id="254" name="AutoShape 93"/>
                        <p:cNvSpPr>
                          <a:spLocks noChangeArrowheads="1"/>
                        </p:cNvSpPr>
                        <p:nvPr/>
                      </p:nvSpPr>
                      <p:spPr bwMode="auto">
                        <a:xfrm rot="-123042">
                          <a:off x="657" y="983"/>
                          <a:ext cx="149" cy="497"/>
                        </a:xfrm>
                        <a:prstGeom prst="flowChartTerminator">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fr-FR">
                            <a:solidFill>
                              <a:schemeClr val="bg1"/>
                            </a:solidFill>
                          </a:endParaRPr>
                        </a:p>
                      </p:txBody>
                    </p:sp>
                    <p:sp>
                      <p:nvSpPr>
                        <p:cNvPr id="255" name="AutoShape 94"/>
                        <p:cNvSpPr>
                          <a:spLocks noChangeArrowheads="1"/>
                        </p:cNvSpPr>
                        <p:nvPr/>
                      </p:nvSpPr>
                      <p:spPr bwMode="auto">
                        <a:xfrm rot="-123042">
                          <a:off x="767" y="981"/>
                          <a:ext cx="149" cy="497"/>
                        </a:xfrm>
                        <a:prstGeom prst="flowChartTerminator">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fr-FR">
                            <a:solidFill>
                              <a:schemeClr val="bg1"/>
                            </a:solidFill>
                          </a:endParaRPr>
                        </a:p>
                      </p:txBody>
                    </p:sp>
                  </p:grpSp>
                  <p:sp>
                    <p:nvSpPr>
                      <p:cNvPr id="250" name="Line 95"/>
                      <p:cNvSpPr>
                        <a:spLocks noChangeShapeType="1"/>
                      </p:cNvSpPr>
                      <p:nvPr/>
                    </p:nvSpPr>
                    <p:spPr bwMode="auto">
                      <a:xfrm>
                        <a:off x="884" y="2722"/>
                        <a:ext cx="0" cy="272"/>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fr-FR">
                          <a:solidFill>
                            <a:schemeClr val="bg1"/>
                          </a:solidFill>
                        </a:endParaRPr>
                      </a:p>
                    </p:txBody>
                  </p:sp>
                  <p:sp>
                    <p:nvSpPr>
                      <p:cNvPr id="251" name="Line 96"/>
                      <p:cNvSpPr>
                        <a:spLocks noChangeShapeType="1"/>
                      </p:cNvSpPr>
                      <p:nvPr/>
                    </p:nvSpPr>
                    <p:spPr bwMode="auto">
                      <a:xfrm>
                        <a:off x="929" y="2722"/>
                        <a:ext cx="0" cy="272"/>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fr-FR">
                          <a:solidFill>
                            <a:schemeClr val="bg1"/>
                          </a:solidFill>
                        </a:endParaRPr>
                      </a:p>
                    </p:txBody>
                  </p:sp>
                  <p:sp>
                    <p:nvSpPr>
                      <p:cNvPr id="252" name="Line 97"/>
                      <p:cNvSpPr>
                        <a:spLocks noChangeShapeType="1"/>
                      </p:cNvSpPr>
                      <p:nvPr/>
                    </p:nvSpPr>
                    <p:spPr bwMode="auto">
                      <a:xfrm>
                        <a:off x="975" y="2722"/>
                        <a:ext cx="0" cy="272"/>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fr-FR">
                          <a:solidFill>
                            <a:schemeClr val="bg1"/>
                          </a:solidFill>
                        </a:endParaRPr>
                      </a:p>
                    </p:txBody>
                  </p:sp>
                </p:grpSp>
                <p:sp>
                  <p:nvSpPr>
                    <p:cNvPr id="247" name="Rectangle 246"/>
                    <p:cNvSpPr/>
                    <p:nvPr/>
                  </p:nvSpPr>
                  <p:spPr>
                    <a:xfrm>
                      <a:off x="6450874" y="2936745"/>
                      <a:ext cx="583930" cy="461659"/>
                    </a:xfrm>
                    <a:prstGeom prst="rect">
                      <a:avLst/>
                    </a:prstGeom>
                  </p:spPr>
                  <p:txBody>
                    <a:bodyPr wrap="none" lIns="91434" tIns="45717" rIns="91434" bIns="45717">
                      <a:spAutoFit/>
                    </a:bodyPr>
                    <a:lstStyle/>
                    <a:p>
                      <a:pPr>
                        <a:lnSpc>
                          <a:spcPct val="150000"/>
                        </a:lnSpc>
                      </a:pPr>
                      <a:r>
                        <a:rPr lang="fr-FR" sz="1600" b="1" dirty="0" smtClean="0">
                          <a:solidFill>
                            <a:schemeClr val="bg1"/>
                          </a:solidFill>
                          <a:latin typeface="+mn-lt"/>
                        </a:rPr>
                        <a:t>ICOS</a:t>
                      </a:r>
                      <a:endParaRPr lang="fr-FR" b="1" dirty="0" smtClean="0">
                        <a:solidFill>
                          <a:schemeClr val="bg1"/>
                        </a:solidFill>
                        <a:latin typeface="+mn-lt"/>
                      </a:endParaRPr>
                    </a:p>
                  </p:txBody>
                </p:sp>
                <p:sp>
                  <p:nvSpPr>
                    <p:cNvPr id="248" name="Rectangle 247"/>
                    <p:cNvSpPr/>
                    <p:nvPr/>
                  </p:nvSpPr>
                  <p:spPr>
                    <a:xfrm>
                      <a:off x="5451557" y="2967339"/>
                      <a:ext cx="856441" cy="461659"/>
                    </a:xfrm>
                    <a:prstGeom prst="rect">
                      <a:avLst/>
                    </a:prstGeom>
                  </p:spPr>
                  <p:txBody>
                    <a:bodyPr wrap="none" lIns="91434" tIns="45717" rIns="91434" bIns="45717">
                      <a:spAutoFit/>
                    </a:bodyPr>
                    <a:lstStyle/>
                    <a:p>
                      <a:pPr>
                        <a:lnSpc>
                          <a:spcPct val="150000"/>
                        </a:lnSpc>
                      </a:pPr>
                      <a:r>
                        <a:rPr lang="fr-FR" sz="1600" b="1" dirty="0" smtClean="0">
                          <a:solidFill>
                            <a:schemeClr val="bg1"/>
                          </a:solidFill>
                          <a:latin typeface="+mn-lt"/>
                        </a:rPr>
                        <a:t>    ICOSL</a:t>
                      </a:r>
                    </a:p>
                  </p:txBody>
                </p:sp>
              </p:grpSp>
              <p:grpSp>
                <p:nvGrpSpPr>
                  <p:cNvPr id="297" name="Group 200"/>
                  <p:cNvGrpSpPr>
                    <a:grpSpLocks/>
                  </p:cNvGrpSpPr>
                  <p:nvPr/>
                </p:nvGrpSpPr>
                <p:grpSpPr bwMode="auto">
                  <a:xfrm rot="16792426">
                    <a:off x="4472780" y="3394528"/>
                    <a:ext cx="216000" cy="252000"/>
                    <a:chOff x="4786" y="2387"/>
                    <a:chExt cx="181" cy="170"/>
                  </a:xfrm>
                </p:grpSpPr>
                <p:sp>
                  <p:nvSpPr>
                    <p:cNvPr id="298" name="Line 201"/>
                    <p:cNvSpPr>
                      <a:spLocks noChangeShapeType="1"/>
                    </p:cNvSpPr>
                    <p:nvPr/>
                  </p:nvSpPr>
                  <p:spPr bwMode="auto">
                    <a:xfrm>
                      <a:off x="4876" y="2455"/>
                      <a:ext cx="1" cy="102"/>
                    </a:xfrm>
                    <a:prstGeom prst="line">
                      <a:avLst/>
                    </a:prstGeom>
                    <a:noFill/>
                    <a:ln w="38100">
                      <a:solidFill>
                        <a:srgbClr val="C00000"/>
                      </a:solidFill>
                      <a:round/>
                      <a:headEnd/>
                      <a:tailEnd/>
                    </a:ln>
                  </p:spPr>
                  <p:txBody>
                    <a:bodyPr/>
                    <a:lstStyle/>
                    <a:p>
                      <a:endParaRPr lang="fr-FR"/>
                    </a:p>
                  </p:txBody>
                </p:sp>
                <p:sp>
                  <p:nvSpPr>
                    <p:cNvPr id="299" name="Line 202"/>
                    <p:cNvSpPr>
                      <a:spLocks noChangeShapeType="1"/>
                    </p:cNvSpPr>
                    <p:nvPr/>
                  </p:nvSpPr>
                  <p:spPr bwMode="auto">
                    <a:xfrm>
                      <a:off x="4886" y="2455"/>
                      <a:ext cx="1" cy="102"/>
                    </a:xfrm>
                    <a:prstGeom prst="line">
                      <a:avLst/>
                    </a:prstGeom>
                    <a:noFill/>
                    <a:ln w="38100">
                      <a:solidFill>
                        <a:srgbClr val="C00000"/>
                      </a:solidFill>
                      <a:round/>
                      <a:headEnd/>
                      <a:tailEnd/>
                    </a:ln>
                  </p:spPr>
                  <p:txBody>
                    <a:bodyPr/>
                    <a:lstStyle/>
                    <a:p>
                      <a:endParaRPr lang="fr-FR"/>
                    </a:p>
                  </p:txBody>
                </p:sp>
                <p:sp>
                  <p:nvSpPr>
                    <p:cNvPr id="300" name="Line 203"/>
                    <p:cNvSpPr>
                      <a:spLocks noChangeShapeType="1"/>
                    </p:cNvSpPr>
                    <p:nvPr/>
                  </p:nvSpPr>
                  <p:spPr bwMode="auto">
                    <a:xfrm>
                      <a:off x="4808" y="2387"/>
                      <a:ext cx="68" cy="68"/>
                    </a:xfrm>
                    <a:prstGeom prst="line">
                      <a:avLst/>
                    </a:prstGeom>
                    <a:noFill/>
                    <a:ln w="38100">
                      <a:solidFill>
                        <a:srgbClr val="C00000"/>
                      </a:solidFill>
                      <a:round/>
                      <a:headEnd/>
                      <a:tailEnd/>
                    </a:ln>
                  </p:spPr>
                  <p:txBody>
                    <a:bodyPr/>
                    <a:lstStyle/>
                    <a:p>
                      <a:endParaRPr lang="fr-FR"/>
                    </a:p>
                  </p:txBody>
                </p:sp>
                <p:sp>
                  <p:nvSpPr>
                    <p:cNvPr id="301" name="Line 204"/>
                    <p:cNvSpPr>
                      <a:spLocks noChangeShapeType="1"/>
                    </p:cNvSpPr>
                    <p:nvPr/>
                  </p:nvSpPr>
                  <p:spPr bwMode="auto">
                    <a:xfrm flipH="1">
                      <a:off x="4887" y="2387"/>
                      <a:ext cx="68" cy="68"/>
                    </a:xfrm>
                    <a:prstGeom prst="line">
                      <a:avLst/>
                    </a:prstGeom>
                    <a:noFill/>
                    <a:ln w="38100">
                      <a:solidFill>
                        <a:srgbClr val="C00000"/>
                      </a:solidFill>
                      <a:round/>
                      <a:headEnd/>
                      <a:tailEnd/>
                    </a:ln>
                  </p:spPr>
                  <p:txBody>
                    <a:bodyPr/>
                    <a:lstStyle/>
                    <a:p>
                      <a:endParaRPr lang="fr-FR"/>
                    </a:p>
                  </p:txBody>
                </p:sp>
                <p:sp>
                  <p:nvSpPr>
                    <p:cNvPr id="302" name="Line 205"/>
                    <p:cNvSpPr>
                      <a:spLocks noChangeShapeType="1"/>
                    </p:cNvSpPr>
                    <p:nvPr/>
                  </p:nvSpPr>
                  <p:spPr bwMode="auto">
                    <a:xfrm flipH="1">
                      <a:off x="4921" y="2410"/>
                      <a:ext cx="46" cy="45"/>
                    </a:xfrm>
                    <a:prstGeom prst="line">
                      <a:avLst/>
                    </a:prstGeom>
                    <a:noFill/>
                    <a:ln w="38100">
                      <a:solidFill>
                        <a:srgbClr val="C00000"/>
                      </a:solidFill>
                      <a:round/>
                      <a:headEnd/>
                      <a:tailEnd/>
                    </a:ln>
                  </p:spPr>
                  <p:txBody>
                    <a:bodyPr/>
                    <a:lstStyle/>
                    <a:p>
                      <a:endParaRPr lang="fr-FR"/>
                    </a:p>
                  </p:txBody>
                </p:sp>
                <p:sp>
                  <p:nvSpPr>
                    <p:cNvPr id="303" name="Line 206"/>
                    <p:cNvSpPr>
                      <a:spLocks noChangeShapeType="1"/>
                    </p:cNvSpPr>
                    <p:nvPr/>
                  </p:nvSpPr>
                  <p:spPr bwMode="auto">
                    <a:xfrm>
                      <a:off x="4786" y="2410"/>
                      <a:ext cx="46" cy="45"/>
                    </a:xfrm>
                    <a:prstGeom prst="line">
                      <a:avLst/>
                    </a:prstGeom>
                    <a:noFill/>
                    <a:ln w="38100">
                      <a:solidFill>
                        <a:srgbClr val="C00000"/>
                      </a:solidFill>
                      <a:round/>
                      <a:headEnd/>
                      <a:tailEnd/>
                    </a:ln>
                  </p:spPr>
                  <p:txBody>
                    <a:bodyPr/>
                    <a:lstStyle/>
                    <a:p>
                      <a:endParaRPr lang="fr-FR"/>
                    </a:p>
                  </p:txBody>
                </p:sp>
                <p:sp>
                  <p:nvSpPr>
                    <p:cNvPr id="304" name="Freeform 207"/>
                    <p:cNvSpPr>
                      <a:spLocks/>
                    </p:cNvSpPr>
                    <p:nvPr/>
                  </p:nvSpPr>
                  <p:spPr bwMode="auto">
                    <a:xfrm>
                      <a:off x="4808" y="2412"/>
                      <a:ext cx="24" cy="18"/>
                    </a:xfrm>
                    <a:custGeom>
                      <a:avLst/>
                      <a:gdLst>
                        <a:gd name="T0" fmla="*/ 24 w 24"/>
                        <a:gd name="T1" fmla="*/ 0 h 18"/>
                        <a:gd name="T2" fmla="*/ 0 w 24"/>
                        <a:gd name="T3" fmla="*/ 18 h 18"/>
                        <a:gd name="T4" fmla="*/ 0 60000 65536"/>
                        <a:gd name="T5" fmla="*/ 0 60000 65536"/>
                        <a:gd name="T6" fmla="*/ 0 w 24"/>
                        <a:gd name="T7" fmla="*/ 0 h 18"/>
                        <a:gd name="T8" fmla="*/ 24 w 24"/>
                        <a:gd name="T9" fmla="*/ 18 h 18"/>
                      </a:gdLst>
                      <a:ahLst/>
                      <a:cxnLst>
                        <a:cxn ang="T4">
                          <a:pos x="T0" y="T1"/>
                        </a:cxn>
                        <a:cxn ang="T5">
                          <a:pos x="T2" y="T3"/>
                        </a:cxn>
                      </a:cxnLst>
                      <a:rect l="T6" t="T7" r="T8" b="T9"/>
                      <a:pathLst>
                        <a:path w="24" h="18">
                          <a:moveTo>
                            <a:pt x="24" y="0"/>
                          </a:moveTo>
                          <a:cubicBezTo>
                            <a:pt x="16" y="3"/>
                            <a:pt x="6" y="12"/>
                            <a:pt x="0" y="18"/>
                          </a:cubicBezTo>
                        </a:path>
                      </a:pathLst>
                    </a:custGeom>
                    <a:solidFill>
                      <a:schemeClr val="tx1"/>
                    </a:solidFill>
                    <a:ln w="38100">
                      <a:solidFill>
                        <a:srgbClr val="C00000"/>
                      </a:solidFill>
                      <a:round/>
                      <a:headEnd/>
                      <a:tailEnd/>
                    </a:ln>
                  </p:spPr>
                  <p:txBody>
                    <a:bodyPr/>
                    <a:lstStyle/>
                    <a:p>
                      <a:endParaRPr lang="fr-FR"/>
                    </a:p>
                  </p:txBody>
                </p:sp>
                <p:sp>
                  <p:nvSpPr>
                    <p:cNvPr id="305" name="Freeform 208"/>
                    <p:cNvSpPr>
                      <a:spLocks/>
                    </p:cNvSpPr>
                    <p:nvPr/>
                  </p:nvSpPr>
                  <p:spPr bwMode="auto">
                    <a:xfrm>
                      <a:off x="4928" y="2412"/>
                      <a:ext cx="20" cy="14"/>
                    </a:xfrm>
                    <a:custGeom>
                      <a:avLst/>
                      <a:gdLst>
                        <a:gd name="T0" fmla="*/ 0 w 20"/>
                        <a:gd name="T1" fmla="*/ 0 h 14"/>
                        <a:gd name="T2" fmla="*/ 20 w 20"/>
                        <a:gd name="T3" fmla="*/ 14 h 14"/>
                        <a:gd name="T4" fmla="*/ 0 60000 65536"/>
                        <a:gd name="T5" fmla="*/ 0 60000 65536"/>
                        <a:gd name="T6" fmla="*/ 0 w 20"/>
                        <a:gd name="T7" fmla="*/ 0 h 14"/>
                        <a:gd name="T8" fmla="*/ 20 w 20"/>
                        <a:gd name="T9" fmla="*/ 14 h 14"/>
                      </a:gdLst>
                      <a:ahLst/>
                      <a:cxnLst>
                        <a:cxn ang="T4">
                          <a:pos x="T0" y="T1"/>
                        </a:cxn>
                        <a:cxn ang="T5">
                          <a:pos x="T2" y="T3"/>
                        </a:cxn>
                      </a:cxnLst>
                      <a:rect l="T6" t="T7" r="T8" b="T9"/>
                      <a:pathLst>
                        <a:path w="20" h="14">
                          <a:moveTo>
                            <a:pt x="0" y="0"/>
                          </a:moveTo>
                          <a:cubicBezTo>
                            <a:pt x="8" y="5"/>
                            <a:pt x="13" y="7"/>
                            <a:pt x="20" y="14"/>
                          </a:cubicBezTo>
                        </a:path>
                      </a:pathLst>
                    </a:custGeom>
                    <a:solidFill>
                      <a:schemeClr val="tx1"/>
                    </a:solidFill>
                    <a:ln w="38100">
                      <a:solidFill>
                        <a:srgbClr val="C00000"/>
                      </a:solidFill>
                      <a:round/>
                      <a:headEnd/>
                      <a:tailEnd/>
                    </a:ln>
                  </p:spPr>
                  <p:txBody>
                    <a:bodyPr/>
                    <a:lstStyle/>
                    <a:p>
                      <a:endParaRPr lang="fr-FR"/>
                    </a:p>
                  </p:txBody>
                </p:sp>
              </p:grpSp>
              <p:pic>
                <p:nvPicPr>
                  <p:cNvPr id="306" name="Picture 7"/>
                  <p:cNvPicPr>
                    <a:picLocks noChangeAspect="1" noChangeArrowheads="1"/>
                  </p:cNvPicPr>
                  <p:nvPr/>
                </p:nvPicPr>
                <p:blipFill>
                  <a:blip r:embed="rId5" cstate="print"/>
                  <a:srcRect/>
                  <a:stretch>
                    <a:fillRect/>
                  </a:stretch>
                </p:blipFill>
                <p:spPr bwMode="auto">
                  <a:xfrm rot="17975791">
                    <a:off x="4862108" y="3749872"/>
                    <a:ext cx="504000" cy="274286"/>
                  </a:xfrm>
                  <a:prstGeom prst="rect">
                    <a:avLst/>
                  </a:prstGeom>
                  <a:noFill/>
                  <a:ln w="9525">
                    <a:noFill/>
                    <a:miter lim="800000"/>
                    <a:headEnd/>
                    <a:tailEnd/>
                  </a:ln>
                  <a:effectLst/>
                </p:spPr>
              </p:pic>
              <p:grpSp>
                <p:nvGrpSpPr>
                  <p:cNvPr id="165" name="Group 599"/>
                  <p:cNvGrpSpPr>
                    <a:grpSpLocks/>
                  </p:cNvGrpSpPr>
                  <p:nvPr/>
                </p:nvGrpSpPr>
                <p:grpSpPr bwMode="auto">
                  <a:xfrm rot="10259958">
                    <a:off x="5096303" y="2592848"/>
                    <a:ext cx="180000" cy="324000"/>
                    <a:chOff x="2965" y="3431"/>
                    <a:chExt cx="374" cy="543"/>
                  </a:xfrm>
                </p:grpSpPr>
                <p:sp>
                  <p:nvSpPr>
                    <p:cNvPr id="166" name="AutoShape 600"/>
                    <p:cNvSpPr>
                      <a:spLocks noChangeArrowheads="1"/>
                    </p:cNvSpPr>
                    <p:nvPr/>
                  </p:nvSpPr>
                  <p:spPr bwMode="auto">
                    <a:xfrm rot="5400000">
                      <a:off x="2917"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67" name="AutoShape 601"/>
                    <p:cNvSpPr>
                      <a:spLocks noChangeArrowheads="1"/>
                    </p:cNvSpPr>
                    <p:nvPr/>
                  </p:nvSpPr>
                  <p:spPr bwMode="auto">
                    <a:xfrm rot="5400000">
                      <a:off x="3110"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68" name="AutoShape 602"/>
                    <p:cNvSpPr>
                      <a:spLocks noChangeArrowheads="1"/>
                    </p:cNvSpPr>
                    <p:nvPr/>
                  </p:nvSpPr>
                  <p:spPr bwMode="auto">
                    <a:xfrm rot="5400000">
                      <a:off x="3118" y="375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69" name="AutoShape 603"/>
                    <p:cNvSpPr>
                      <a:spLocks noChangeArrowheads="1"/>
                    </p:cNvSpPr>
                    <p:nvPr/>
                  </p:nvSpPr>
                  <p:spPr bwMode="auto">
                    <a:xfrm rot="5400000">
                      <a:off x="2913" y="3752"/>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grpSp>
                <p:nvGrpSpPr>
                  <p:cNvPr id="171" name="Groupe 170"/>
                  <p:cNvGrpSpPr/>
                  <p:nvPr/>
                </p:nvGrpSpPr>
                <p:grpSpPr>
                  <a:xfrm>
                    <a:off x="5106380" y="2928934"/>
                    <a:ext cx="226062" cy="410883"/>
                    <a:chOff x="5106380" y="2928934"/>
                    <a:chExt cx="226062" cy="410883"/>
                  </a:xfrm>
                </p:grpSpPr>
                <p:grpSp>
                  <p:nvGrpSpPr>
                    <p:cNvPr id="140" name="Group 409"/>
                    <p:cNvGrpSpPr>
                      <a:grpSpLocks/>
                    </p:cNvGrpSpPr>
                    <p:nvPr/>
                  </p:nvGrpSpPr>
                  <p:grpSpPr bwMode="auto">
                    <a:xfrm rot="21036839">
                      <a:off x="5116442" y="3015817"/>
                      <a:ext cx="216000" cy="324000"/>
                      <a:chOff x="2483" y="2115"/>
                      <a:chExt cx="364" cy="816"/>
                    </a:xfrm>
                  </p:grpSpPr>
                  <p:grpSp>
                    <p:nvGrpSpPr>
                      <p:cNvPr id="141" name="Group 410"/>
                      <p:cNvGrpSpPr>
                        <a:grpSpLocks/>
                      </p:cNvGrpSpPr>
                      <p:nvPr/>
                    </p:nvGrpSpPr>
                    <p:grpSpPr bwMode="auto">
                      <a:xfrm>
                        <a:off x="2483" y="2115"/>
                        <a:ext cx="364" cy="590"/>
                        <a:chOff x="1804" y="2296"/>
                        <a:chExt cx="169" cy="227"/>
                      </a:xfrm>
                    </p:grpSpPr>
                    <p:sp>
                      <p:nvSpPr>
                        <p:cNvPr id="151" name="AutoShape 411"/>
                        <p:cNvSpPr>
                          <a:spLocks noChangeArrowheads="1"/>
                        </p:cNvSpPr>
                        <p:nvPr/>
                      </p:nvSpPr>
                      <p:spPr bwMode="auto">
                        <a:xfrm rot="-5400000">
                          <a:off x="186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52" name="AutoShape 412"/>
                        <p:cNvSpPr>
                          <a:spLocks noChangeArrowheads="1"/>
                        </p:cNvSpPr>
                        <p:nvPr/>
                      </p:nvSpPr>
                      <p:spPr bwMode="auto">
                        <a:xfrm rot="-5400000">
                          <a:off x="177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63" name="AutoShape 413"/>
                        <p:cNvSpPr>
                          <a:spLocks noChangeArrowheads="1"/>
                        </p:cNvSpPr>
                        <p:nvPr/>
                      </p:nvSpPr>
                      <p:spPr bwMode="auto">
                        <a:xfrm rot="-5400000">
                          <a:off x="179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64" name="AutoShape 414"/>
                        <p:cNvSpPr>
                          <a:spLocks noChangeArrowheads="1"/>
                        </p:cNvSpPr>
                        <p:nvPr/>
                      </p:nvSpPr>
                      <p:spPr bwMode="auto">
                        <a:xfrm rot="-5400000">
                          <a:off x="188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sp>
                    <p:nvSpPr>
                      <p:cNvPr id="146" name="Line 415"/>
                      <p:cNvSpPr>
                        <a:spLocks noChangeShapeType="1"/>
                      </p:cNvSpPr>
                      <p:nvPr/>
                    </p:nvSpPr>
                    <p:spPr bwMode="auto">
                      <a:xfrm>
                        <a:off x="2562" y="2704"/>
                        <a:ext cx="0" cy="227"/>
                      </a:xfrm>
                      <a:prstGeom prst="line">
                        <a:avLst/>
                      </a:prstGeom>
                      <a:noFill/>
                      <a:ln w="38100">
                        <a:solidFill>
                          <a:schemeClr val="tx1"/>
                        </a:solidFill>
                        <a:round/>
                        <a:headEnd/>
                        <a:tailEnd/>
                      </a:ln>
                    </p:spPr>
                    <p:txBody>
                      <a:bodyPr/>
                      <a:lstStyle/>
                      <a:p>
                        <a:endParaRPr lang="fr-FR">
                          <a:solidFill>
                            <a:schemeClr val="bg1"/>
                          </a:solidFill>
                        </a:endParaRPr>
                      </a:p>
                    </p:txBody>
                  </p:sp>
                  <p:sp>
                    <p:nvSpPr>
                      <p:cNvPr id="150" name="Line 416"/>
                      <p:cNvSpPr>
                        <a:spLocks noChangeShapeType="1"/>
                      </p:cNvSpPr>
                      <p:nvPr/>
                    </p:nvSpPr>
                    <p:spPr bwMode="auto">
                      <a:xfrm>
                        <a:off x="2744" y="2704"/>
                        <a:ext cx="0" cy="227"/>
                      </a:xfrm>
                      <a:prstGeom prst="line">
                        <a:avLst/>
                      </a:prstGeom>
                      <a:noFill/>
                      <a:ln w="38100">
                        <a:solidFill>
                          <a:schemeClr val="tx1"/>
                        </a:solidFill>
                        <a:round/>
                        <a:headEnd/>
                        <a:tailEnd/>
                      </a:ln>
                    </p:spPr>
                    <p:txBody>
                      <a:bodyPr/>
                      <a:lstStyle/>
                      <a:p>
                        <a:endParaRPr lang="fr-FR">
                          <a:solidFill>
                            <a:schemeClr val="bg1"/>
                          </a:solidFill>
                        </a:endParaRPr>
                      </a:p>
                    </p:txBody>
                  </p:sp>
                </p:grpSp>
                <p:sp>
                  <p:nvSpPr>
                    <p:cNvPr id="170" name="AutoShape 604"/>
                    <p:cNvSpPr>
                      <a:spLocks noChangeArrowheads="1"/>
                    </p:cNvSpPr>
                    <p:nvPr/>
                  </p:nvSpPr>
                  <p:spPr bwMode="auto">
                    <a:xfrm>
                      <a:off x="5106380" y="2928934"/>
                      <a:ext cx="180000" cy="108000"/>
                    </a:xfrm>
                    <a:prstGeom prst="flowChartSort">
                      <a:avLst/>
                    </a:prstGeom>
                    <a:ln>
                      <a:headEnd/>
                      <a:tailEnd/>
                    </a:ln>
                  </p:spPr>
                  <p:style>
                    <a:lnRef idx="1">
                      <a:schemeClr val="accent5"/>
                    </a:lnRef>
                    <a:fillRef idx="3">
                      <a:schemeClr val="accent5"/>
                    </a:fillRef>
                    <a:effectRef idx="2">
                      <a:schemeClr val="accent5"/>
                    </a:effectRef>
                    <a:fontRef idx="minor">
                      <a:schemeClr val="lt1"/>
                    </a:fontRef>
                  </p:style>
                  <p:txBody>
                    <a:bodyPr wrap="none" lIns="91434" tIns="45717" rIns="91434" bIns="45717" anchor="ctr"/>
                    <a:lstStyle/>
                    <a:p>
                      <a:endParaRPr lang="fr-FR">
                        <a:solidFill>
                          <a:schemeClr val="bg1"/>
                        </a:solidFill>
                      </a:endParaRPr>
                    </a:p>
                  </p:txBody>
                </p:sp>
              </p:grpSp>
              <p:grpSp>
                <p:nvGrpSpPr>
                  <p:cNvPr id="172" name="Groupe 171"/>
                  <p:cNvGrpSpPr/>
                  <p:nvPr/>
                </p:nvGrpSpPr>
                <p:grpSpPr>
                  <a:xfrm flipV="1">
                    <a:off x="4929190" y="4232563"/>
                    <a:ext cx="226062" cy="410883"/>
                    <a:chOff x="5106380" y="2928934"/>
                    <a:chExt cx="226062" cy="410883"/>
                  </a:xfrm>
                </p:grpSpPr>
                <p:grpSp>
                  <p:nvGrpSpPr>
                    <p:cNvPr id="173" name="Group 409"/>
                    <p:cNvGrpSpPr>
                      <a:grpSpLocks/>
                    </p:cNvGrpSpPr>
                    <p:nvPr/>
                  </p:nvGrpSpPr>
                  <p:grpSpPr bwMode="auto">
                    <a:xfrm rot="21036839">
                      <a:off x="5116442" y="3015819"/>
                      <a:ext cx="216000" cy="324000"/>
                      <a:chOff x="2483" y="2115"/>
                      <a:chExt cx="364" cy="816"/>
                    </a:xfrm>
                  </p:grpSpPr>
                  <p:grpSp>
                    <p:nvGrpSpPr>
                      <p:cNvPr id="175" name="Group 410"/>
                      <p:cNvGrpSpPr>
                        <a:grpSpLocks/>
                      </p:cNvGrpSpPr>
                      <p:nvPr/>
                    </p:nvGrpSpPr>
                    <p:grpSpPr bwMode="auto">
                      <a:xfrm>
                        <a:off x="2483" y="2115"/>
                        <a:ext cx="364" cy="590"/>
                        <a:chOff x="1804" y="2296"/>
                        <a:chExt cx="169" cy="227"/>
                      </a:xfrm>
                    </p:grpSpPr>
                    <p:sp>
                      <p:nvSpPr>
                        <p:cNvPr id="178" name="AutoShape 411"/>
                        <p:cNvSpPr>
                          <a:spLocks noChangeArrowheads="1"/>
                        </p:cNvSpPr>
                        <p:nvPr/>
                      </p:nvSpPr>
                      <p:spPr bwMode="auto">
                        <a:xfrm rot="-5400000">
                          <a:off x="186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79" name="AutoShape 412"/>
                        <p:cNvSpPr>
                          <a:spLocks noChangeArrowheads="1"/>
                        </p:cNvSpPr>
                        <p:nvPr/>
                      </p:nvSpPr>
                      <p:spPr bwMode="auto">
                        <a:xfrm rot="-5400000">
                          <a:off x="1775" y="2415"/>
                          <a:ext cx="137"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80" name="AutoShape 413"/>
                        <p:cNvSpPr>
                          <a:spLocks noChangeArrowheads="1"/>
                        </p:cNvSpPr>
                        <p:nvPr/>
                      </p:nvSpPr>
                      <p:spPr bwMode="auto">
                        <a:xfrm rot="-5400000">
                          <a:off x="179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81" name="AutoShape 414"/>
                        <p:cNvSpPr>
                          <a:spLocks noChangeArrowheads="1"/>
                        </p:cNvSpPr>
                        <p:nvPr/>
                      </p:nvSpPr>
                      <p:spPr bwMode="auto">
                        <a:xfrm rot="-5400000">
                          <a:off x="1888" y="2302"/>
                          <a:ext cx="91" cy="79"/>
                        </a:xfrm>
                        <a:prstGeom prst="flowChartTerminator">
                          <a:avLst/>
                        </a:prstGeom>
                        <a:gradFill rotWithShape="1">
                          <a:gsLst>
                            <a:gs pos="0">
                              <a:srgbClr val="FFFF00"/>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sp>
                    <p:nvSpPr>
                      <p:cNvPr id="176" name="Line 415"/>
                      <p:cNvSpPr>
                        <a:spLocks noChangeShapeType="1"/>
                      </p:cNvSpPr>
                      <p:nvPr/>
                    </p:nvSpPr>
                    <p:spPr bwMode="auto">
                      <a:xfrm>
                        <a:off x="2562" y="2704"/>
                        <a:ext cx="0" cy="227"/>
                      </a:xfrm>
                      <a:prstGeom prst="line">
                        <a:avLst/>
                      </a:prstGeom>
                      <a:noFill/>
                      <a:ln w="38100">
                        <a:solidFill>
                          <a:schemeClr val="tx1"/>
                        </a:solidFill>
                        <a:round/>
                        <a:headEnd/>
                        <a:tailEnd/>
                      </a:ln>
                    </p:spPr>
                    <p:txBody>
                      <a:bodyPr/>
                      <a:lstStyle/>
                      <a:p>
                        <a:endParaRPr lang="fr-FR">
                          <a:solidFill>
                            <a:schemeClr val="bg1"/>
                          </a:solidFill>
                        </a:endParaRPr>
                      </a:p>
                    </p:txBody>
                  </p:sp>
                  <p:sp>
                    <p:nvSpPr>
                      <p:cNvPr id="177" name="Line 416"/>
                      <p:cNvSpPr>
                        <a:spLocks noChangeShapeType="1"/>
                      </p:cNvSpPr>
                      <p:nvPr/>
                    </p:nvSpPr>
                    <p:spPr bwMode="auto">
                      <a:xfrm>
                        <a:off x="2744" y="2704"/>
                        <a:ext cx="0" cy="227"/>
                      </a:xfrm>
                      <a:prstGeom prst="line">
                        <a:avLst/>
                      </a:prstGeom>
                      <a:noFill/>
                      <a:ln w="38100">
                        <a:solidFill>
                          <a:schemeClr val="tx1"/>
                        </a:solidFill>
                        <a:round/>
                        <a:headEnd/>
                        <a:tailEnd/>
                      </a:ln>
                    </p:spPr>
                    <p:txBody>
                      <a:bodyPr/>
                      <a:lstStyle/>
                      <a:p>
                        <a:endParaRPr lang="fr-FR">
                          <a:solidFill>
                            <a:schemeClr val="bg1"/>
                          </a:solidFill>
                        </a:endParaRPr>
                      </a:p>
                    </p:txBody>
                  </p:sp>
                </p:grpSp>
                <p:sp>
                  <p:nvSpPr>
                    <p:cNvPr id="174" name="AutoShape 604"/>
                    <p:cNvSpPr>
                      <a:spLocks noChangeArrowheads="1"/>
                    </p:cNvSpPr>
                    <p:nvPr/>
                  </p:nvSpPr>
                  <p:spPr bwMode="auto">
                    <a:xfrm>
                      <a:off x="5106380" y="2928934"/>
                      <a:ext cx="180000" cy="108000"/>
                    </a:xfrm>
                    <a:prstGeom prst="flowChartSort">
                      <a:avLst/>
                    </a:prstGeom>
                    <a:ln>
                      <a:headEnd/>
                      <a:tailEnd/>
                    </a:ln>
                  </p:spPr>
                  <p:style>
                    <a:lnRef idx="1">
                      <a:schemeClr val="accent6"/>
                    </a:lnRef>
                    <a:fillRef idx="3">
                      <a:schemeClr val="accent6"/>
                    </a:fillRef>
                    <a:effectRef idx="2">
                      <a:schemeClr val="accent6"/>
                    </a:effectRef>
                    <a:fontRef idx="minor">
                      <a:schemeClr val="lt1"/>
                    </a:fontRef>
                  </p:style>
                  <p:txBody>
                    <a:bodyPr wrap="none" lIns="91434" tIns="45717" rIns="91434" bIns="45717" anchor="ctr"/>
                    <a:lstStyle/>
                    <a:p>
                      <a:endParaRPr lang="fr-FR">
                        <a:solidFill>
                          <a:schemeClr val="bg1"/>
                        </a:solidFill>
                      </a:endParaRPr>
                    </a:p>
                  </p:txBody>
                </p:sp>
              </p:grpSp>
              <p:grpSp>
                <p:nvGrpSpPr>
                  <p:cNvPr id="182" name="Group 599"/>
                  <p:cNvGrpSpPr>
                    <a:grpSpLocks/>
                  </p:cNvGrpSpPr>
                  <p:nvPr/>
                </p:nvGrpSpPr>
                <p:grpSpPr bwMode="auto">
                  <a:xfrm rot="10259958">
                    <a:off x="4953427" y="4655532"/>
                    <a:ext cx="180000" cy="324000"/>
                    <a:chOff x="2965" y="3431"/>
                    <a:chExt cx="374" cy="543"/>
                  </a:xfrm>
                </p:grpSpPr>
                <p:sp>
                  <p:nvSpPr>
                    <p:cNvPr id="183" name="AutoShape 600"/>
                    <p:cNvSpPr>
                      <a:spLocks noChangeArrowheads="1"/>
                    </p:cNvSpPr>
                    <p:nvPr/>
                  </p:nvSpPr>
                  <p:spPr bwMode="auto">
                    <a:xfrm rot="5400000">
                      <a:off x="2917"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84" name="AutoShape 601"/>
                    <p:cNvSpPr>
                      <a:spLocks noChangeArrowheads="1"/>
                    </p:cNvSpPr>
                    <p:nvPr/>
                  </p:nvSpPr>
                  <p:spPr bwMode="auto">
                    <a:xfrm rot="5400000">
                      <a:off x="3110" y="348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85" name="AutoShape 602"/>
                    <p:cNvSpPr>
                      <a:spLocks noChangeArrowheads="1"/>
                    </p:cNvSpPr>
                    <p:nvPr/>
                  </p:nvSpPr>
                  <p:spPr bwMode="auto">
                    <a:xfrm rot="5400000">
                      <a:off x="3118" y="3753"/>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sp>
                  <p:nvSpPr>
                    <p:cNvPr id="186" name="AutoShape 603"/>
                    <p:cNvSpPr>
                      <a:spLocks noChangeArrowheads="1"/>
                    </p:cNvSpPr>
                    <p:nvPr/>
                  </p:nvSpPr>
                  <p:spPr bwMode="auto">
                    <a:xfrm rot="5400000">
                      <a:off x="2913" y="3752"/>
                      <a:ext cx="273" cy="169"/>
                    </a:xfrm>
                    <a:prstGeom prst="flowChartTerminator">
                      <a:avLst/>
                    </a:prstGeom>
                    <a:gradFill rotWithShape="1">
                      <a:gsLst>
                        <a:gs pos="0">
                          <a:srgbClr val="FF9933"/>
                        </a:gs>
                        <a:gs pos="100000">
                          <a:schemeClr val="tx2"/>
                        </a:gs>
                      </a:gsLst>
                      <a:path path="shape">
                        <a:fillToRect l="50000" t="50000" r="50000" b="50000"/>
                      </a:path>
                    </a:gradFill>
                    <a:ln w="9525">
                      <a:solidFill>
                        <a:schemeClr val="tx1"/>
                      </a:solidFill>
                      <a:miter lim="800000"/>
                      <a:headEnd/>
                      <a:tailEnd/>
                    </a:ln>
                  </p:spPr>
                  <p:txBody>
                    <a:bodyPr wrap="none" anchor="ctr"/>
                    <a:lstStyle/>
                    <a:p>
                      <a:endParaRPr lang="fr-FR">
                        <a:solidFill>
                          <a:schemeClr val="bg1"/>
                        </a:solidFill>
                      </a:endParaRPr>
                    </a:p>
                  </p:txBody>
                </p:sp>
              </p:grpSp>
            </p:grpSp>
          </p:grpSp>
        </p:grpSp>
      </p:grpSp>
      <p:sp>
        <p:nvSpPr>
          <p:cNvPr id="198" name="Rectangle 197"/>
          <p:cNvSpPr/>
          <p:nvPr/>
        </p:nvSpPr>
        <p:spPr>
          <a:xfrm>
            <a:off x="500034" y="142852"/>
            <a:ext cx="7906092"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LES:              </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Etiopathologie</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du lupus systémique</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nvGrpSpPr>
          <p:cNvPr id="201" name="Groupe 200"/>
          <p:cNvGrpSpPr/>
          <p:nvPr/>
        </p:nvGrpSpPr>
        <p:grpSpPr>
          <a:xfrm>
            <a:off x="6372506" y="996158"/>
            <a:ext cx="2447966" cy="992682"/>
            <a:chOff x="1571605" y="820671"/>
            <a:chExt cx="2447966" cy="1080000"/>
          </a:xfrm>
        </p:grpSpPr>
        <p:sp>
          <p:nvSpPr>
            <p:cNvPr id="220" name="Triangle rectangle 219"/>
            <p:cNvSpPr/>
            <p:nvPr/>
          </p:nvSpPr>
          <p:spPr bwMode="auto">
            <a:xfrm rot="16200000">
              <a:off x="2561058" y="532671"/>
              <a:ext cx="1080000" cy="1656000"/>
            </a:xfrm>
            <a:prstGeom prst="rtTriangle">
              <a:avLst/>
            </a:prstGeom>
            <a:gradFill>
              <a:gsLst>
                <a:gs pos="0">
                  <a:srgbClr val="FFF200"/>
                </a:gs>
                <a:gs pos="45000">
                  <a:srgbClr val="FF7A00"/>
                </a:gs>
                <a:gs pos="70000">
                  <a:srgbClr val="FF0300"/>
                </a:gs>
                <a:gs pos="100000">
                  <a:srgbClr val="4D0808"/>
                </a:gs>
              </a:gsLst>
              <a:lin ang="16200000" scaled="0"/>
            </a:gradFill>
            <a:ln w="9525">
              <a:noFill/>
              <a:miter lim="800000"/>
              <a:headEnd/>
              <a:tailEnd/>
            </a:ln>
            <a:effectLst/>
          </p:spPr>
          <p:txBody>
            <a:bodyPr vert="horz" wrap="square" lIns="91434" tIns="45717" rIns="91434" bIns="45717"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223" name="Rectangle 222"/>
            <p:cNvSpPr/>
            <p:nvPr/>
          </p:nvSpPr>
          <p:spPr>
            <a:xfrm>
              <a:off x="1571605" y="928673"/>
              <a:ext cx="2447966" cy="861768"/>
            </a:xfrm>
            <a:prstGeom prst="rect">
              <a:avLst/>
            </a:prstGeom>
          </p:spPr>
          <p:txBody>
            <a:bodyPr wrap="none" lIns="91434" tIns="45717" rIns="91434" bIns="45717">
              <a:spAutoFit/>
            </a:bodyPr>
            <a:lstStyle/>
            <a:p>
              <a:pPr algn="ctr"/>
              <a:r>
                <a:rPr lang="fr-FR" sz="1600" b="1" i="1" dirty="0" smtClean="0">
                  <a:solidFill>
                    <a:schemeClr val="bg1"/>
                  </a:solidFill>
                  <a:latin typeface="+mn-lt"/>
                </a:rPr>
                <a:t>Prédisposition génétique</a:t>
              </a:r>
            </a:p>
            <a:p>
              <a:pPr algn="ctr"/>
              <a:r>
                <a:rPr lang="fr-FR" sz="1600" b="1" i="1" dirty="0" smtClean="0">
                  <a:solidFill>
                    <a:schemeClr val="bg1"/>
                  </a:solidFill>
                  <a:latin typeface="+mn-lt"/>
                </a:rPr>
                <a:t>Virus, les </a:t>
              </a:r>
              <a:r>
                <a:rPr lang="fr-FR" sz="1600" b="1" i="1" dirty="0" err="1" smtClean="0">
                  <a:solidFill>
                    <a:schemeClr val="bg1"/>
                  </a:solidFill>
                  <a:latin typeface="+mn-lt"/>
                </a:rPr>
                <a:t>UV,médicament</a:t>
              </a:r>
              <a:r>
                <a:rPr lang="fr-FR" sz="1600" b="1" i="1" dirty="0" smtClean="0">
                  <a:solidFill>
                    <a:schemeClr val="bg1"/>
                  </a:solidFill>
                  <a:latin typeface="+mn-lt"/>
                </a:rPr>
                <a:t> </a:t>
              </a:r>
            </a:p>
            <a:p>
              <a:pPr algn="ctr"/>
              <a:r>
                <a:rPr lang="fr-FR" sz="1600" b="1" i="1" dirty="0" smtClean="0">
                  <a:solidFill>
                    <a:schemeClr val="bg1"/>
                  </a:solidFill>
                  <a:latin typeface="+mn-lt"/>
                </a:rPr>
                <a:t>les hormones  féminins</a:t>
              </a:r>
              <a:endParaRPr lang="fr-FR" sz="1600" b="1" i="1" dirty="0">
                <a:solidFill>
                  <a:schemeClr val="bg1"/>
                </a:solidFill>
                <a:latin typeface="+mn-lt"/>
              </a:endParaRPr>
            </a:p>
          </p:txBody>
        </p:sp>
      </p:grpSp>
      <p:sp>
        <p:nvSpPr>
          <p:cNvPr id="202" name="Rectangle 201"/>
          <p:cNvSpPr/>
          <p:nvPr/>
        </p:nvSpPr>
        <p:spPr>
          <a:xfrm>
            <a:off x="475408" y="1389632"/>
            <a:ext cx="1864344" cy="311176"/>
          </a:xfrm>
          <a:prstGeom prst="rect">
            <a:avLst/>
          </a:prstGeom>
        </p:spPr>
        <p:style>
          <a:lnRef idx="2">
            <a:schemeClr val="accent2"/>
          </a:lnRef>
          <a:fillRef idx="1">
            <a:schemeClr val="lt1"/>
          </a:fillRef>
          <a:effectRef idx="0">
            <a:schemeClr val="accent2"/>
          </a:effectRef>
          <a:fontRef idx="minor">
            <a:schemeClr val="dk1"/>
          </a:fontRef>
        </p:style>
        <p:txBody>
          <a:bodyPr wrap="none" lIns="91434" tIns="45717" rIns="91434" bIns="45717">
            <a:spAutoFit/>
          </a:bodyPr>
          <a:lstStyle/>
          <a:p>
            <a:r>
              <a:rPr lang="fr-FR" sz="1600" b="1" i="1" dirty="0" smtClean="0">
                <a:solidFill>
                  <a:schemeClr val="tx1"/>
                </a:solidFill>
              </a:rPr>
              <a:t>défaut de clairance </a:t>
            </a:r>
            <a:endParaRPr lang="fr-FR" sz="1600" b="1" i="1" dirty="0">
              <a:solidFill>
                <a:schemeClr val="tx1"/>
              </a:solidFill>
            </a:endParaRPr>
          </a:p>
        </p:txBody>
      </p:sp>
      <p:grpSp>
        <p:nvGrpSpPr>
          <p:cNvPr id="203" name="Groupe 202"/>
          <p:cNvGrpSpPr/>
          <p:nvPr/>
        </p:nvGrpSpPr>
        <p:grpSpPr>
          <a:xfrm>
            <a:off x="2315533" y="827978"/>
            <a:ext cx="1128630" cy="1127413"/>
            <a:chOff x="585850" y="1345162"/>
            <a:chExt cx="1128630" cy="1226582"/>
          </a:xfrm>
        </p:grpSpPr>
        <p:grpSp>
          <p:nvGrpSpPr>
            <p:cNvPr id="204" name="Groupe 8"/>
            <p:cNvGrpSpPr/>
            <p:nvPr/>
          </p:nvGrpSpPr>
          <p:grpSpPr>
            <a:xfrm>
              <a:off x="723211" y="1643050"/>
              <a:ext cx="991269" cy="928694"/>
              <a:chOff x="3114668" y="1714488"/>
              <a:chExt cx="2557474" cy="1643074"/>
            </a:xfrm>
          </p:grpSpPr>
          <p:sp>
            <p:nvSpPr>
              <p:cNvPr id="208" name="Organigramme : Connecteur 207"/>
              <p:cNvSpPr/>
              <p:nvPr/>
            </p:nvSpPr>
            <p:spPr>
              <a:xfrm>
                <a:off x="4071934" y="1714488"/>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9" name="Organigramme : Connecteur 208"/>
              <p:cNvSpPr/>
              <p:nvPr/>
            </p:nvSpPr>
            <p:spPr>
              <a:xfrm>
                <a:off x="3643306" y="2071678"/>
                <a:ext cx="928694" cy="600076"/>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0" name="Organigramme : Connecteur 209"/>
              <p:cNvSpPr/>
              <p:nvPr/>
            </p:nvSpPr>
            <p:spPr>
              <a:xfrm>
                <a:off x="4429124" y="2357430"/>
                <a:ext cx="1062046" cy="600076"/>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1" name="Organigramme : Connecteur 210"/>
              <p:cNvSpPr/>
              <p:nvPr/>
            </p:nvSpPr>
            <p:spPr>
              <a:xfrm>
                <a:off x="4071934" y="2571744"/>
                <a:ext cx="928694" cy="600076"/>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2" name="Organigramme : Connecteur 211"/>
              <p:cNvSpPr/>
              <p:nvPr/>
            </p:nvSpPr>
            <p:spPr>
              <a:xfrm>
                <a:off x="3357554" y="2428868"/>
                <a:ext cx="857256" cy="600076"/>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3" name="Organigramme : Connecteur 212"/>
              <p:cNvSpPr/>
              <p:nvPr/>
            </p:nvSpPr>
            <p:spPr>
              <a:xfrm>
                <a:off x="4286248" y="1900230"/>
                <a:ext cx="928694" cy="600076"/>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4" name="Organigramme : Connecteur 213"/>
              <p:cNvSpPr/>
              <p:nvPr/>
            </p:nvSpPr>
            <p:spPr>
              <a:xfrm>
                <a:off x="4643438" y="1714488"/>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5" name="Organigramme : Connecteur 214"/>
              <p:cNvSpPr/>
              <p:nvPr/>
            </p:nvSpPr>
            <p:spPr>
              <a:xfrm>
                <a:off x="3357554" y="1928802"/>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6" name="Organigramme : Connecteur 215"/>
              <p:cNvSpPr/>
              <p:nvPr/>
            </p:nvSpPr>
            <p:spPr>
              <a:xfrm>
                <a:off x="5214942" y="2285992"/>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7" name="Organigramme : Connecteur 216"/>
              <p:cNvSpPr/>
              <p:nvPr/>
            </p:nvSpPr>
            <p:spPr>
              <a:xfrm>
                <a:off x="4224334" y="3000372"/>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8" name="Organigramme : Connecteur 217"/>
              <p:cNvSpPr/>
              <p:nvPr/>
            </p:nvSpPr>
            <p:spPr>
              <a:xfrm>
                <a:off x="3114668" y="2571744"/>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9" name="Organigramme : Connecteur 218"/>
              <p:cNvSpPr/>
              <p:nvPr/>
            </p:nvSpPr>
            <p:spPr>
              <a:xfrm>
                <a:off x="4929190" y="2786058"/>
                <a:ext cx="457200" cy="3571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grpSp>
        <p:sp>
          <p:nvSpPr>
            <p:cNvPr id="205" name="Rectangle 204"/>
            <p:cNvSpPr/>
            <p:nvPr/>
          </p:nvSpPr>
          <p:spPr>
            <a:xfrm>
              <a:off x="585850" y="1345162"/>
              <a:ext cx="1128630" cy="369326"/>
            </a:xfrm>
            <a:prstGeom prst="rect">
              <a:avLst/>
            </a:prstGeom>
          </p:spPr>
          <p:txBody>
            <a:bodyPr wrap="none" lIns="91434" tIns="45717" rIns="91434" bIns="45717">
              <a:spAutoFit/>
            </a:bodyPr>
            <a:lstStyle/>
            <a:p>
              <a:r>
                <a:rPr lang="fr-FR" b="1" i="1" dirty="0" err="1" smtClean="0">
                  <a:solidFill>
                    <a:schemeClr val="bg1"/>
                  </a:solidFill>
                  <a:latin typeface="+mn-lt"/>
                </a:rPr>
                <a:t>apoptose</a:t>
              </a:r>
              <a:r>
                <a:rPr lang="fr-FR" b="1" i="1" dirty="0" smtClean="0">
                  <a:solidFill>
                    <a:schemeClr val="bg1"/>
                  </a:solidFill>
                  <a:latin typeface="+mn-lt"/>
                </a:rPr>
                <a:t> </a:t>
              </a:r>
              <a:endParaRPr lang="fr-FR" b="1" i="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9" y="285728"/>
            <a:ext cx="3929090" cy="523220"/>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rPr>
              <a:t>Objectifs</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j-lt"/>
            </a:endParaRPr>
          </a:p>
        </p:txBody>
      </p:sp>
      <p:sp>
        <p:nvSpPr>
          <p:cNvPr id="3" name="Rectangle 2"/>
          <p:cNvSpPr/>
          <p:nvPr/>
        </p:nvSpPr>
        <p:spPr>
          <a:xfrm>
            <a:off x="571473" y="928671"/>
            <a:ext cx="8286776" cy="1569654"/>
          </a:xfrm>
          <a:prstGeom prst="rect">
            <a:avLst/>
          </a:prstGeom>
        </p:spPr>
        <p:txBody>
          <a:bodyPr wrap="square" lIns="91434" tIns="45717" rIns="91434" bIns="45717">
            <a:spAutoFit/>
          </a:bodyPr>
          <a:lstStyle/>
          <a:p>
            <a:pPr marL="457168" indent="-457168">
              <a:lnSpc>
                <a:spcPct val="200000"/>
              </a:lnSpc>
              <a:buFont typeface="Wingdings" pitchFamily="2" charset="2"/>
              <a:buChar char="Ø"/>
            </a:pPr>
            <a:r>
              <a:rPr lang="fr-FR" sz="2400" dirty="0" smtClean="0">
                <a:solidFill>
                  <a:schemeClr val="bg1"/>
                </a:solidFill>
              </a:rPr>
              <a:t> </a:t>
            </a:r>
            <a:r>
              <a:rPr lang="fr-FR" sz="2400" b="1" i="1" dirty="0" smtClean="0">
                <a:solidFill>
                  <a:schemeClr val="bg1"/>
                </a:solidFill>
                <a:latin typeface="+mn-lt"/>
              </a:rPr>
              <a:t>Définir le concept d'auto-immunité et les principes généraux de la pathogénie auto-immune.</a:t>
            </a:r>
          </a:p>
        </p:txBody>
      </p:sp>
      <p:sp>
        <p:nvSpPr>
          <p:cNvPr id="4" name="Rectangle 3"/>
          <p:cNvSpPr/>
          <p:nvPr/>
        </p:nvSpPr>
        <p:spPr>
          <a:xfrm>
            <a:off x="642927" y="3643315"/>
            <a:ext cx="8215354" cy="2308318"/>
          </a:xfrm>
          <a:prstGeom prst="rect">
            <a:avLst/>
          </a:prstGeom>
        </p:spPr>
        <p:txBody>
          <a:bodyPr wrap="square" lIns="91434" tIns="45717" rIns="91434" bIns="45717">
            <a:spAutoFit/>
          </a:bodyPr>
          <a:lstStyle/>
          <a:p>
            <a:pPr marL="457168" indent="-457168">
              <a:lnSpc>
                <a:spcPct val="200000"/>
              </a:lnSpc>
              <a:buFont typeface="Wingdings" pitchFamily="2" charset="2"/>
              <a:buChar char="Ø"/>
            </a:pPr>
            <a:r>
              <a:rPr lang="fr-FR" sz="2400" b="1" i="1" dirty="0" smtClean="0">
                <a:solidFill>
                  <a:schemeClr val="bg1"/>
                </a:solidFill>
                <a:latin typeface="+mn-lt"/>
              </a:rPr>
              <a:t>Connaître la démarche diagnostique et l'interprétation des différents types d’auto </a:t>
            </a:r>
            <a:r>
              <a:rPr lang="fr-FR" sz="2400" b="1" i="1" dirty="0" err="1" smtClean="0">
                <a:solidFill>
                  <a:schemeClr val="bg1"/>
                </a:solidFill>
                <a:latin typeface="+mn-lt"/>
              </a:rPr>
              <a:t>Ac</a:t>
            </a:r>
            <a:r>
              <a:rPr lang="fr-FR" sz="2400" b="1" i="1" dirty="0" smtClean="0">
                <a:solidFill>
                  <a:schemeClr val="bg1"/>
                </a:solidFill>
                <a:latin typeface="+mn-lt"/>
              </a:rPr>
              <a:t>   utiles   au diagnostic et au pronostic des  différentes connectivites.</a:t>
            </a:r>
            <a:endParaRPr lang="fr-FR" sz="2400" b="1" i="1" dirty="0">
              <a:solidFill>
                <a:schemeClr val="bg1"/>
              </a:solidFill>
              <a:latin typeface="+mn-lt"/>
            </a:endParaRPr>
          </a:p>
        </p:txBody>
      </p:sp>
      <p:sp>
        <p:nvSpPr>
          <p:cNvPr id="5" name="Rectangle 4"/>
          <p:cNvSpPr/>
          <p:nvPr/>
        </p:nvSpPr>
        <p:spPr>
          <a:xfrm>
            <a:off x="642958" y="2828838"/>
            <a:ext cx="6858000" cy="830991"/>
          </a:xfrm>
          <a:prstGeom prst="rect">
            <a:avLst/>
          </a:prstGeom>
        </p:spPr>
        <p:txBody>
          <a:bodyPr wrap="square" lIns="91434" tIns="45717" rIns="91434" bIns="45717">
            <a:spAutoFit/>
          </a:bodyPr>
          <a:lstStyle/>
          <a:p>
            <a:pPr marL="457168" indent="-457168">
              <a:lnSpc>
                <a:spcPct val="200000"/>
              </a:lnSpc>
              <a:buFont typeface="Wingdings" pitchFamily="2" charset="2"/>
              <a:buChar char="Ø"/>
            </a:pPr>
            <a:r>
              <a:rPr lang="fr-FR" dirty="0" smtClean="0">
                <a:solidFill>
                  <a:schemeClr val="bg1"/>
                </a:solidFill>
              </a:rPr>
              <a:t> </a:t>
            </a:r>
            <a:r>
              <a:rPr lang="fr-FR" sz="2400" b="1" i="1" dirty="0" smtClean="0">
                <a:solidFill>
                  <a:schemeClr val="bg1"/>
                </a:solidFill>
                <a:latin typeface="+mn-lt"/>
              </a:rPr>
              <a:t>Connaître   Les principales  connectivites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rganigramme : Bande perforée 1"/>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642910" y="2714620"/>
            <a:ext cx="8207696" cy="769441"/>
          </a:xfrm>
          <a:prstGeom prst="rect">
            <a:avLst/>
          </a:prstGeom>
        </p:spPr>
        <p:txBody>
          <a:bodyPr wrap="none">
            <a:spAutoFit/>
          </a:bodyPr>
          <a:lstStyle/>
          <a:p>
            <a:r>
              <a:rPr lang="fr-FR" sz="4400" b="1" i="1" dirty="0" smtClean="0">
                <a:ln w="11430"/>
                <a:effectLst>
                  <a:glow rad="228600">
                    <a:schemeClr val="accent6">
                      <a:satMod val="175000"/>
                      <a:alpha val="40000"/>
                    </a:schemeClr>
                  </a:glow>
                  <a:outerShdw blurRad="80000" dist="40000" dir="5040000" algn="tl">
                    <a:srgbClr val="000000">
                      <a:alpha val="30000"/>
                    </a:srgbClr>
                  </a:outerShdw>
                </a:effectLst>
                <a:latin typeface="+mj-lt"/>
                <a:cs typeface="Aharoni" pitchFamily="2" charset="-79"/>
              </a:rPr>
              <a:t>2-Syndrome de  </a:t>
            </a:r>
            <a:r>
              <a:rPr lang="fr-FR" sz="4400" b="1" i="1" dirty="0" err="1" smtClean="0">
                <a:ln w="11430"/>
                <a:effectLst>
                  <a:glow rad="228600">
                    <a:schemeClr val="accent6">
                      <a:satMod val="175000"/>
                      <a:alpha val="40000"/>
                    </a:schemeClr>
                  </a:glow>
                  <a:outerShdw blurRad="80000" dist="40000" dir="5040000" algn="tl">
                    <a:srgbClr val="000000">
                      <a:alpha val="30000"/>
                    </a:srgbClr>
                  </a:outerShdw>
                </a:effectLst>
                <a:latin typeface="+mj-lt"/>
                <a:cs typeface="Aharoni" pitchFamily="2" charset="-79"/>
              </a:rPr>
              <a:t>Gougerot</a:t>
            </a:r>
            <a:r>
              <a:rPr lang="fr-FR" sz="4400" b="1" i="1" dirty="0" smtClean="0">
                <a:ln w="11430"/>
                <a:effectLst>
                  <a:glow rad="228600">
                    <a:schemeClr val="accent6">
                      <a:satMod val="175000"/>
                      <a:alpha val="40000"/>
                    </a:schemeClr>
                  </a:glow>
                  <a:outerShdw blurRad="80000" dist="40000" dir="5040000" algn="tl">
                    <a:srgbClr val="000000">
                      <a:alpha val="30000"/>
                    </a:srgbClr>
                  </a:outerShdw>
                </a:effectLst>
                <a:latin typeface="+mj-lt"/>
                <a:cs typeface="Aharoni" pitchFamily="2" charset="-79"/>
              </a:rPr>
              <a:t>-</a:t>
            </a:r>
            <a:r>
              <a:rPr lang="fr-FR" sz="4400" b="1" i="1" dirty="0" err="1" smtClean="0">
                <a:ln w="11430"/>
                <a:effectLst>
                  <a:glow rad="228600">
                    <a:schemeClr val="accent6">
                      <a:satMod val="175000"/>
                      <a:alpha val="40000"/>
                    </a:schemeClr>
                  </a:glow>
                  <a:outerShdw blurRad="80000" dist="40000" dir="5040000" algn="tl">
                    <a:srgbClr val="000000">
                      <a:alpha val="30000"/>
                    </a:srgbClr>
                  </a:outerShdw>
                </a:effectLst>
                <a:latin typeface="+mj-lt"/>
                <a:cs typeface="Aharoni" pitchFamily="2" charset="-79"/>
              </a:rPr>
              <a:t>Sjögren</a:t>
            </a:r>
            <a:r>
              <a:rPr lang="fr-F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Aharoni" pitchFamily="2" charset="-79"/>
              </a:rPr>
              <a:t> </a:t>
            </a:r>
            <a:endParaRPr lang="fr-F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85720" y="1071546"/>
            <a:ext cx="8572560" cy="3429024"/>
            <a:chOff x="285720" y="1285860"/>
            <a:chExt cx="8572560" cy="3429024"/>
          </a:xfrm>
        </p:grpSpPr>
        <p:sp>
          <p:nvSpPr>
            <p:cNvPr id="5" name="ZoneTexte 4"/>
            <p:cNvSpPr txBox="1"/>
            <p:nvPr/>
          </p:nvSpPr>
          <p:spPr>
            <a:xfrm>
              <a:off x="285720" y="1285860"/>
              <a:ext cx="8572560" cy="400110"/>
            </a:xfrm>
            <a:prstGeom prst="rect">
              <a:avLst/>
            </a:prstGeom>
            <a:noFill/>
          </p:spPr>
          <p:txBody>
            <a:bodyPr wrap="square" rtlCol="0">
              <a:spAutoFit/>
            </a:bodyPr>
            <a:lstStyle/>
            <a:p>
              <a:pPr>
                <a:buFont typeface="Wingdings" pitchFamily="2" charset="2"/>
                <a:buChar char="v"/>
              </a:pPr>
              <a:r>
                <a:rPr lang="fr-FR" sz="2000" b="1" i="1" dirty="0" smtClean="0">
                  <a:solidFill>
                    <a:schemeClr val="bg1"/>
                  </a:solidFill>
                  <a:latin typeface="+mn-lt"/>
                  <a:cs typeface="Aharoni" pitchFamily="2" charset="-79"/>
                </a:rPr>
                <a:t>Syndrome de </a:t>
              </a:r>
              <a:r>
                <a:rPr lang="fr-FR" sz="2000" b="1" i="1" dirty="0" err="1" smtClean="0">
                  <a:solidFill>
                    <a:srgbClr val="FFC000"/>
                  </a:solidFill>
                  <a:latin typeface="+mn-lt"/>
                  <a:cs typeface="Aharoni" pitchFamily="2" charset="-79"/>
                </a:rPr>
                <a:t>Gougerot</a:t>
              </a:r>
              <a:r>
                <a:rPr lang="fr-FR" sz="2000" b="1" i="1" dirty="0" smtClean="0">
                  <a:solidFill>
                    <a:srgbClr val="FFC000"/>
                  </a:solidFill>
                  <a:latin typeface="+mn-lt"/>
                  <a:cs typeface="Aharoni" pitchFamily="2" charset="-79"/>
                </a:rPr>
                <a:t>-</a:t>
              </a:r>
              <a:r>
                <a:rPr lang="fr-FR" sz="2000" b="1" i="1" dirty="0" err="1" smtClean="0">
                  <a:solidFill>
                    <a:srgbClr val="FFC000"/>
                  </a:solidFill>
                  <a:latin typeface="+mn-lt"/>
                  <a:cs typeface="Aharoni" pitchFamily="2" charset="-79"/>
                </a:rPr>
                <a:t>Sjögren</a:t>
              </a:r>
              <a:r>
                <a:rPr lang="fr-FR" sz="2000" b="1" i="1" dirty="0" smtClean="0">
                  <a:solidFill>
                    <a:schemeClr val="bg1"/>
                  </a:solidFill>
                  <a:latin typeface="+mn-lt"/>
                  <a:cs typeface="Aharoni" pitchFamily="2" charset="-79"/>
                </a:rPr>
                <a:t> </a:t>
              </a:r>
              <a:r>
                <a:rPr lang="fr-FR" sz="2000" b="1" i="1" dirty="0" smtClean="0">
                  <a:solidFill>
                    <a:srgbClr val="FFC000"/>
                  </a:solidFill>
                  <a:latin typeface="+mn-lt"/>
                  <a:cs typeface="Aharoni" pitchFamily="2" charset="-79"/>
                </a:rPr>
                <a:t>ou </a:t>
              </a:r>
              <a:r>
                <a:rPr lang="fr-FR" sz="2000" b="1" i="1" dirty="0" err="1" smtClean="0">
                  <a:solidFill>
                    <a:srgbClr val="FFC000"/>
                  </a:solidFill>
                  <a:latin typeface="+mn-lt"/>
                  <a:cs typeface="Aharoni" pitchFamily="2" charset="-79"/>
                </a:rPr>
                <a:t>Sjögren</a:t>
              </a:r>
              <a:r>
                <a:rPr lang="fr-FR" sz="2000" b="1" i="1" dirty="0" smtClean="0">
                  <a:solidFill>
                    <a:srgbClr val="FFC000"/>
                  </a:solidFill>
                  <a:latin typeface="+mn-lt"/>
                  <a:cs typeface="Aharoni" pitchFamily="2" charset="-79"/>
                </a:rPr>
                <a:t> ( SGS ou SS</a:t>
              </a:r>
              <a:r>
                <a:rPr lang="fr-FR" sz="2000" b="1" i="1" dirty="0" smtClean="0">
                  <a:solidFill>
                    <a:schemeClr val="bg1"/>
                  </a:solidFill>
                  <a:latin typeface="+mn-lt"/>
                  <a:cs typeface="Aharoni" pitchFamily="2" charset="-79"/>
                </a:rPr>
                <a:t>) </a:t>
              </a:r>
            </a:p>
          </p:txBody>
        </p:sp>
        <p:cxnSp>
          <p:nvCxnSpPr>
            <p:cNvPr id="6" name="Connecteur droit avec flèche 5"/>
            <p:cNvCxnSpPr/>
            <p:nvPr/>
          </p:nvCxnSpPr>
          <p:spPr>
            <a:xfrm>
              <a:off x="4000496" y="3713164"/>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357190" y="1714488"/>
              <a:ext cx="8072462" cy="1323439"/>
            </a:xfrm>
            <a:prstGeom prst="rect">
              <a:avLst/>
            </a:prstGeom>
          </p:spPr>
          <p:txBody>
            <a:bodyPr wrap="square">
              <a:spAutoFit/>
            </a:bodyPr>
            <a:lstStyle/>
            <a:p>
              <a:pPr>
                <a:buFont typeface="Wingdings" pitchFamily="2" charset="2"/>
                <a:buChar char="v"/>
              </a:pPr>
              <a:r>
                <a:rPr lang="fr-FR" sz="2000" b="1" i="1" dirty="0" smtClean="0">
                  <a:solidFill>
                    <a:schemeClr val="bg1"/>
                  </a:solidFill>
                  <a:latin typeface="+mn-lt"/>
                  <a:cs typeface="Aharoni" pitchFamily="2" charset="-79"/>
                </a:rPr>
                <a:t>Maladie AI systémique. Néanmoins , touchant  le système exocrine (</a:t>
              </a:r>
              <a:r>
                <a:rPr lang="fr-FR" sz="2000" b="1" i="1" dirty="0" err="1" smtClean="0">
                  <a:solidFill>
                    <a:schemeClr val="bg1"/>
                  </a:solidFill>
                  <a:latin typeface="+mn-lt"/>
                  <a:cs typeface="Aharoni" pitchFamily="2" charset="-79"/>
                </a:rPr>
                <a:t>exocrinopathie</a:t>
              </a:r>
              <a:r>
                <a:rPr lang="fr-FR" sz="2000" b="1" i="1" dirty="0" smtClean="0">
                  <a:solidFill>
                    <a:schemeClr val="bg1"/>
                  </a:solidFill>
                  <a:latin typeface="+mn-lt"/>
                  <a:cs typeface="Aharoni" pitchFamily="2" charset="-79"/>
                </a:rPr>
                <a:t> auto-immune</a:t>
              </a:r>
              <a:r>
                <a:rPr lang="fr-FR" sz="2000" dirty="0" smtClean="0">
                  <a:solidFill>
                    <a:schemeClr val="bg1"/>
                  </a:solidFill>
                  <a:latin typeface="+mn-lt"/>
                  <a:cs typeface="Aharoni" pitchFamily="2" charset="-79"/>
                </a:rPr>
                <a:t>)</a:t>
              </a:r>
            </a:p>
            <a:p>
              <a:pPr>
                <a:buFont typeface="Wingdings" pitchFamily="2" charset="2"/>
                <a:buChar char="v"/>
              </a:pPr>
              <a:r>
                <a:rPr lang="fr-FR" sz="2000" b="1" i="1" dirty="0" smtClean="0">
                  <a:solidFill>
                    <a:schemeClr val="bg1"/>
                  </a:solidFill>
                  <a:latin typeface="+mn-lt"/>
                </a:rPr>
                <a:t>Il est caractérisé par la présence d’infiltrats lymphocytaires  dans les glandes salivaires et lacrymales</a:t>
              </a:r>
              <a:endParaRPr lang="fr-FR" sz="2000" b="1" i="1" dirty="0" smtClean="0">
                <a:solidFill>
                  <a:schemeClr val="bg1"/>
                </a:solidFill>
                <a:latin typeface="+mn-lt"/>
                <a:cs typeface="Aharoni" pitchFamily="2" charset="-79"/>
              </a:endParaRPr>
            </a:p>
          </p:txBody>
        </p:sp>
        <p:sp>
          <p:nvSpPr>
            <p:cNvPr id="8" name="Rectangle 7"/>
            <p:cNvSpPr/>
            <p:nvPr/>
          </p:nvSpPr>
          <p:spPr>
            <a:xfrm>
              <a:off x="285752" y="3000372"/>
              <a:ext cx="8143900" cy="1323439"/>
            </a:xfrm>
            <a:prstGeom prst="rect">
              <a:avLst/>
            </a:prstGeom>
          </p:spPr>
          <p:txBody>
            <a:bodyPr wrap="square">
              <a:spAutoFit/>
            </a:bodyPr>
            <a:lstStyle/>
            <a:p>
              <a:pPr>
                <a:buFont typeface="Wingdings" pitchFamily="2" charset="2"/>
                <a:buChar char="v"/>
              </a:pPr>
              <a:r>
                <a:rPr lang="fr-FR" sz="2000" b="1" i="1" dirty="0" smtClean="0">
                  <a:solidFill>
                    <a:schemeClr val="bg1"/>
                  </a:solidFill>
                  <a:latin typeface="+mn-lt"/>
                  <a:cs typeface="Aharoni" pitchFamily="2" charset="-79"/>
                </a:rPr>
                <a:t>Syndrome de </a:t>
              </a:r>
              <a:r>
                <a:rPr lang="fr-FR" sz="2000" b="1" i="1" dirty="0" err="1" smtClean="0">
                  <a:solidFill>
                    <a:schemeClr val="bg1"/>
                  </a:solidFill>
                  <a:latin typeface="+mn-lt"/>
                  <a:cs typeface="Aharoni" pitchFamily="2" charset="-79"/>
                </a:rPr>
                <a:t>Sjögren</a:t>
              </a:r>
              <a:r>
                <a:rPr lang="fr-FR" sz="2000" b="1" i="1" dirty="0" smtClean="0">
                  <a:solidFill>
                    <a:schemeClr val="bg1"/>
                  </a:solidFill>
                  <a:latin typeface="+mn-lt"/>
                  <a:cs typeface="Aharoni" pitchFamily="2" charset="-79"/>
                </a:rPr>
                <a:t> peut être:</a:t>
              </a:r>
            </a:p>
            <a:p>
              <a:pPr lvl="2">
                <a:buFont typeface="Wingdings" pitchFamily="2" charset="2"/>
                <a:buChar char="v"/>
              </a:pPr>
              <a:r>
                <a:rPr lang="fr-FR" sz="2000" b="1" i="1" dirty="0" smtClean="0">
                  <a:solidFill>
                    <a:schemeClr val="bg1"/>
                  </a:solidFill>
                  <a:latin typeface="+mn-lt"/>
                  <a:cs typeface="Aharoni" pitchFamily="2" charset="-79"/>
                </a:rPr>
                <a:t>isolé: Primaire  ou</a:t>
              </a:r>
            </a:p>
            <a:p>
              <a:pPr lvl="2">
                <a:buFont typeface="Wingdings" pitchFamily="2" charset="2"/>
                <a:buChar char="v"/>
              </a:pPr>
              <a:r>
                <a:rPr lang="fr-FR" sz="2000" b="1" i="1" dirty="0" smtClean="0">
                  <a:solidFill>
                    <a:schemeClr val="bg1"/>
                  </a:solidFill>
                  <a:latin typeface="+mn-lt"/>
                  <a:cs typeface="Aharoni" pitchFamily="2" charset="-79"/>
                </a:rPr>
                <a:t>associé à une autre MAI:  Secondaire, principalement: PR, LES , Sclérodermie</a:t>
              </a:r>
            </a:p>
          </p:txBody>
        </p:sp>
        <p:sp>
          <p:nvSpPr>
            <p:cNvPr id="9" name="Rectangle 8"/>
            <p:cNvSpPr/>
            <p:nvPr/>
          </p:nvSpPr>
          <p:spPr>
            <a:xfrm>
              <a:off x="357158" y="4314774"/>
              <a:ext cx="8143932" cy="400110"/>
            </a:xfrm>
            <a:prstGeom prst="rect">
              <a:avLst/>
            </a:prstGeom>
          </p:spPr>
          <p:txBody>
            <a:bodyPr wrap="square">
              <a:spAutoFit/>
            </a:bodyPr>
            <a:lstStyle/>
            <a:p>
              <a:pPr>
                <a:buFont typeface="Wingdings" pitchFamily="2" charset="2"/>
                <a:buChar char="v"/>
              </a:pPr>
              <a:r>
                <a:rPr lang="fr-FR" sz="2000" b="1" i="1" dirty="0" smtClean="0">
                  <a:solidFill>
                    <a:schemeClr val="bg1"/>
                  </a:solidFill>
                  <a:latin typeface="+mn-lt"/>
                  <a:cs typeface="Aharoni" pitchFamily="2" charset="-79"/>
                </a:rPr>
                <a:t>Complication  redoutable: lymphome </a:t>
              </a:r>
              <a:endParaRPr lang="fr-FR" b="1" i="1" dirty="0">
                <a:solidFill>
                  <a:schemeClr val="bg1"/>
                </a:solidFill>
                <a:latin typeface="+mn-lt"/>
              </a:endParaRPr>
            </a:p>
          </p:txBody>
        </p:sp>
      </p:grpSp>
      <p:grpSp>
        <p:nvGrpSpPr>
          <p:cNvPr id="17" name="Groupe 16"/>
          <p:cNvGrpSpPr/>
          <p:nvPr/>
        </p:nvGrpSpPr>
        <p:grpSpPr>
          <a:xfrm>
            <a:off x="500034" y="179000"/>
            <a:ext cx="8001057" cy="535356"/>
            <a:chOff x="571473" y="273586"/>
            <a:chExt cx="4898262" cy="535356"/>
          </a:xfrm>
        </p:grpSpPr>
        <p:sp>
          <p:nvSpPr>
            <p:cNvPr id="10" name="Rectangle 9"/>
            <p:cNvSpPr/>
            <p:nvPr/>
          </p:nvSpPr>
          <p:spPr>
            <a:xfrm>
              <a:off x="1796038" y="273586"/>
              <a:ext cx="3673697"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Définition</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1" name="Rectangle 10"/>
            <p:cNvSpPr/>
            <p:nvPr/>
          </p:nvSpPr>
          <p:spPr>
            <a:xfrm>
              <a:off x="571473" y="285728"/>
              <a:ext cx="1848092"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Gougerot</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Sjögren</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grpSp>
        <p:nvGrpSpPr>
          <p:cNvPr id="12" name="Groupe 11"/>
          <p:cNvGrpSpPr/>
          <p:nvPr/>
        </p:nvGrpSpPr>
        <p:grpSpPr>
          <a:xfrm>
            <a:off x="285720" y="4435626"/>
            <a:ext cx="8643998" cy="2208084"/>
            <a:chOff x="285720" y="2583601"/>
            <a:chExt cx="8643998" cy="2208084"/>
          </a:xfrm>
        </p:grpSpPr>
        <p:sp>
          <p:nvSpPr>
            <p:cNvPr id="13" name="ZoneTexte 12"/>
            <p:cNvSpPr txBox="1"/>
            <p:nvPr/>
          </p:nvSpPr>
          <p:spPr>
            <a:xfrm>
              <a:off x="370113" y="2583601"/>
              <a:ext cx="8559605" cy="707886"/>
            </a:xfrm>
            <a:prstGeom prst="rect">
              <a:avLst/>
            </a:prstGeom>
            <a:noFill/>
          </p:spPr>
          <p:txBody>
            <a:bodyPr wrap="square" rtlCol="0">
              <a:spAutoFit/>
            </a:bodyPr>
            <a:lstStyle/>
            <a:p>
              <a:pPr>
                <a:buClr>
                  <a:srgbClr val="FFFF00"/>
                </a:buClr>
                <a:buFont typeface="Wingdings" pitchFamily="2" charset="2"/>
                <a:buChar char="Ø"/>
              </a:pPr>
              <a:r>
                <a:rPr lang="fr-FR" sz="2000" b="1" i="1" dirty="0" smtClean="0">
                  <a:solidFill>
                    <a:schemeClr val="bg1"/>
                  </a:solidFill>
                  <a:latin typeface="+mn-lt"/>
                </a:rPr>
                <a:t>Deuxième maladie auto-immune en fréquence et en incidence après la</a:t>
              </a:r>
            </a:p>
            <a:p>
              <a:pPr>
                <a:buClr>
                  <a:srgbClr val="FFFF00"/>
                </a:buClr>
              </a:pPr>
              <a:r>
                <a:rPr lang="fr-FR" sz="2000" b="1" i="1" dirty="0" smtClean="0">
                  <a:solidFill>
                    <a:schemeClr val="bg1"/>
                  </a:solidFill>
                  <a:latin typeface="+mn-lt"/>
                </a:rPr>
                <a:t>polyarthrite rhumatoïde.</a:t>
              </a:r>
            </a:p>
          </p:txBody>
        </p:sp>
        <p:sp>
          <p:nvSpPr>
            <p:cNvPr id="14" name="ZoneTexte 13"/>
            <p:cNvSpPr txBox="1"/>
            <p:nvPr/>
          </p:nvSpPr>
          <p:spPr>
            <a:xfrm>
              <a:off x="285720" y="3391443"/>
              <a:ext cx="4188326" cy="400110"/>
            </a:xfrm>
            <a:prstGeom prst="rect">
              <a:avLst/>
            </a:prstGeom>
            <a:noFill/>
          </p:spPr>
          <p:txBody>
            <a:bodyPr wrap="none" rtlCol="0">
              <a:spAutoFit/>
            </a:bodyPr>
            <a:lstStyle/>
            <a:p>
              <a:pPr>
                <a:buClr>
                  <a:srgbClr val="FFFF00"/>
                </a:buClr>
                <a:buFont typeface="Wingdings" pitchFamily="2" charset="2"/>
                <a:buChar char="Ø"/>
              </a:pPr>
              <a:r>
                <a:rPr lang="fr-FR" sz="2000" b="1" i="1" dirty="0" smtClean="0">
                  <a:solidFill>
                    <a:schemeClr val="bg1"/>
                  </a:solidFill>
                  <a:latin typeface="+mn-lt"/>
                </a:rPr>
                <a:t>0,1% à 0,4% de la population adulte</a:t>
              </a:r>
              <a:endParaRPr lang="fr-FR" sz="2000" b="1" i="1" dirty="0">
                <a:solidFill>
                  <a:schemeClr val="bg1"/>
                </a:solidFill>
                <a:latin typeface="+mn-lt"/>
              </a:endParaRPr>
            </a:p>
          </p:txBody>
        </p:sp>
        <p:sp>
          <p:nvSpPr>
            <p:cNvPr id="15" name="ZoneTexte 14"/>
            <p:cNvSpPr txBox="1"/>
            <p:nvPr/>
          </p:nvSpPr>
          <p:spPr>
            <a:xfrm>
              <a:off x="311374" y="3820071"/>
              <a:ext cx="2260362" cy="400110"/>
            </a:xfrm>
            <a:prstGeom prst="rect">
              <a:avLst/>
            </a:prstGeom>
            <a:noFill/>
          </p:spPr>
          <p:txBody>
            <a:bodyPr wrap="none" rtlCol="0">
              <a:spAutoFit/>
            </a:bodyPr>
            <a:lstStyle/>
            <a:p>
              <a:pPr>
                <a:buClr>
                  <a:srgbClr val="FFFF00"/>
                </a:buClr>
                <a:buFont typeface="Wingdings" pitchFamily="2" charset="2"/>
                <a:buChar char="Ø"/>
              </a:pPr>
              <a:r>
                <a:rPr lang="fr-FR" sz="2000" b="1" i="1" dirty="0" smtClean="0">
                  <a:solidFill>
                    <a:schemeClr val="bg1"/>
                  </a:solidFill>
                  <a:latin typeface="+mn-lt"/>
                </a:rPr>
                <a:t>Sexe ratio : 9F/1H</a:t>
              </a:r>
              <a:endParaRPr lang="fr-FR" sz="2000" b="1" i="1" dirty="0">
                <a:solidFill>
                  <a:schemeClr val="bg1"/>
                </a:solidFill>
                <a:latin typeface="+mn-lt"/>
              </a:endParaRPr>
            </a:p>
          </p:txBody>
        </p:sp>
        <p:sp>
          <p:nvSpPr>
            <p:cNvPr id="16" name="ZoneTexte 15"/>
            <p:cNvSpPr txBox="1"/>
            <p:nvPr/>
          </p:nvSpPr>
          <p:spPr>
            <a:xfrm>
              <a:off x="285720" y="4391575"/>
              <a:ext cx="3340723" cy="400110"/>
            </a:xfrm>
            <a:prstGeom prst="rect">
              <a:avLst/>
            </a:prstGeom>
            <a:noFill/>
          </p:spPr>
          <p:txBody>
            <a:bodyPr wrap="none" rtlCol="0">
              <a:spAutoFit/>
            </a:bodyPr>
            <a:lstStyle/>
            <a:p>
              <a:pPr>
                <a:buClr>
                  <a:srgbClr val="FFFF00"/>
                </a:buClr>
                <a:buFont typeface="Wingdings" pitchFamily="2" charset="2"/>
                <a:buChar char="Ø"/>
              </a:pPr>
              <a:r>
                <a:rPr lang="fr-FR" sz="2000" b="1" i="1" dirty="0" smtClean="0">
                  <a:solidFill>
                    <a:schemeClr val="bg1"/>
                  </a:solidFill>
                  <a:latin typeface="+mn-lt"/>
                </a:rPr>
                <a:t> Pic de fréquence :40-50 ans</a:t>
              </a:r>
              <a:endParaRPr lang="fr-FR" sz="2000" b="1" i="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861439" y="1142982"/>
            <a:ext cx="4649593" cy="714377"/>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i="1" dirty="0" smtClean="0">
                <a:solidFill>
                  <a:schemeClr val="tx1"/>
                </a:solidFill>
                <a:effectLst>
                  <a:outerShdw blurRad="38100" dist="38100" dir="2700000" algn="tl">
                    <a:srgbClr val="000000">
                      <a:alpha val="43137"/>
                    </a:srgbClr>
                  </a:outerShdw>
                </a:effectLst>
              </a:rPr>
              <a:t>Atteintes glandulaires+++</a:t>
            </a:r>
            <a:endParaRPr lang="fr-FR" sz="2000" b="1" i="1" dirty="0">
              <a:solidFill>
                <a:schemeClr val="tx1"/>
              </a:solidFill>
              <a:effectLst>
                <a:outerShdw blurRad="38100" dist="38100" dir="2700000" algn="tl">
                  <a:srgbClr val="000000">
                    <a:alpha val="43137"/>
                  </a:srgbClr>
                </a:outerShdw>
              </a:effectLst>
            </a:endParaRPr>
          </a:p>
        </p:txBody>
      </p:sp>
      <p:grpSp>
        <p:nvGrpSpPr>
          <p:cNvPr id="31" name="Groupe 30"/>
          <p:cNvGrpSpPr/>
          <p:nvPr/>
        </p:nvGrpSpPr>
        <p:grpSpPr>
          <a:xfrm>
            <a:off x="3228967" y="1857359"/>
            <a:ext cx="4549285" cy="5000640"/>
            <a:chOff x="3228967" y="1857359"/>
            <a:chExt cx="4549285" cy="5000640"/>
          </a:xfrm>
        </p:grpSpPr>
        <p:cxnSp>
          <p:nvCxnSpPr>
            <p:cNvPr id="14" name="Connecteur droit avec flèche 13"/>
            <p:cNvCxnSpPr/>
            <p:nvPr/>
          </p:nvCxnSpPr>
          <p:spPr>
            <a:xfrm>
              <a:off x="4528118" y="1857359"/>
              <a:ext cx="615387" cy="28575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25" name="Groupe 24"/>
            <p:cNvGrpSpPr/>
            <p:nvPr/>
          </p:nvGrpSpPr>
          <p:grpSpPr>
            <a:xfrm>
              <a:off x="3228967" y="2143110"/>
              <a:ext cx="4549285" cy="4714889"/>
              <a:chOff x="3228967" y="2143110"/>
              <a:chExt cx="4549285" cy="4714889"/>
            </a:xfrm>
          </p:grpSpPr>
          <p:sp>
            <p:nvSpPr>
              <p:cNvPr id="8" name="ZoneTexte 7"/>
              <p:cNvSpPr txBox="1"/>
              <p:nvPr/>
            </p:nvSpPr>
            <p:spPr>
              <a:xfrm>
                <a:off x="3912730" y="2143110"/>
                <a:ext cx="3350442" cy="415498"/>
              </a:xfrm>
              <a:prstGeom prst="rect">
                <a:avLst/>
              </a:prstGeom>
              <a:noFill/>
            </p:spPr>
            <p:txBody>
              <a:bodyPr wrap="square" rtlCol="0">
                <a:spAutoFit/>
              </a:bodyPr>
              <a:lstStyle/>
              <a:p>
                <a:r>
                  <a:rPr lang="fr-FR" sz="2000" b="1" i="1" u="sng" dirty="0" smtClean="0">
                    <a:solidFill>
                      <a:srgbClr val="FFC000"/>
                    </a:solidFill>
                    <a:effectLst>
                      <a:outerShdw blurRad="38100" dist="38100" dir="2700000" algn="tl">
                        <a:srgbClr val="000000">
                          <a:alpha val="43137"/>
                        </a:srgbClr>
                      </a:outerShdw>
                    </a:effectLst>
                    <a:latin typeface="+mn-lt"/>
                  </a:rPr>
                  <a:t>Signes salivaires</a:t>
                </a:r>
                <a:r>
                  <a:rPr lang="fr-FR" sz="2000" b="1" i="1" u="sng" dirty="0" smtClean="0">
                    <a:solidFill>
                      <a:srgbClr val="FFC000"/>
                    </a:solidFill>
                    <a:latin typeface="+mn-lt"/>
                  </a:rPr>
                  <a:t>:</a:t>
                </a:r>
                <a:endParaRPr lang="fr-FR" sz="2000" b="1" i="1" u="sng" dirty="0">
                  <a:solidFill>
                    <a:srgbClr val="FFC000"/>
                  </a:solidFill>
                  <a:latin typeface="+mn-lt"/>
                </a:endParaRPr>
              </a:p>
            </p:txBody>
          </p:sp>
          <p:pic>
            <p:nvPicPr>
              <p:cNvPr id="9" name="Picture 2"/>
              <p:cNvPicPr>
                <a:picLocks noChangeAspect="1" noChangeArrowheads="1"/>
              </p:cNvPicPr>
              <p:nvPr/>
            </p:nvPicPr>
            <p:blipFill>
              <a:blip r:embed="rId3"/>
              <a:srcRect/>
              <a:stretch>
                <a:fillRect/>
              </a:stretch>
            </p:blipFill>
            <p:spPr bwMode="auto">
              <a:xfrm rot="5400000">
                <a:off x="5568432" y="3087079"/>
                <a:ext cx="1762118" cy="2064962"/>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rot="5400000">
                <a:off x="3323204" y="3049001"/>
                <a:ext cx="1931193" cy="2119668"/>
              </a:xfrm>
              <a:prstGeom prst="rect">
                <a:avLst/>
              </a:prstGeom>
              <a:noFill/>
              <a:ln w="9525">
                <a:noFill/>
                <a:miter lim="800000"/>
                <a:headEnd/>
                <a:tailEnd/>
              </a:ln>
              <a:effectLst/>
            </p:spPr>
          </p:pic>
          <p:sp>
            <p:nvSpPr>
              <p:cNvPr id="11" name="ZoneTexte 10"/>
              <p:cNvSpPr txBox="1"/>
              <p:nvPr/>
            </p:nvSpPr>
            <p:spPr>
              <a:xfrm>
                <a:off x="5827269" y="4702726"/>
                <a:ext cx="1950983" cy="400110"/>
              </a:xfrm>
              <a:prstGeom prst="rect">
                <a:avLst/>
              </a:prstGeom>
              <a:noFill/>
            </p:spPr>
            <p:txBody>
              <a:bodyPr wrap="none" rtlCol="0">
                <a:spAutoFit/>
              </a:bodyPr>
              <a:lstStyle/>
              <a:p>
                <a:r>
                  <a:rPr lang="fr-FR" sz="2000" b="1" i="1" dirty="0" err="1" smtClean="0">
                    <a:solidFill>
                      <a:schemeClr val="bg1"/>
                    </a:solidFill>
                    <a:latin typeface="+mn-lt"/>
                  </a:rPr>
                  <a:t>Parotidomégalie</a:t>
                </a:r>
                <a:endParaRPr lang="fr-FR" sz="2000" b="1" i="1" dirty="0">
                  <a:solidFill>
                    <a:schemeClr val="bg1"/>
                  </a:solidFill>
                  <a:latin typeface="+mn-lt"/>
                </a:endParaRPr>
              </a:p>
            </p:txBody>
          </p:sp>
          <p:sp>
            <p:nvSpPr>
              <p:cNvPr id="12" name="ZoneTexte 11"/>
              <p:cNvSpPr txBox="1"/>
              <p:nvPr/>
            </p:nvSpPr>
            <p:spPr>
              <a:xfrm>
                <a:off x="3297343" y="4571993"/>
                <a:ext cx="2101281" cy="400110"/>
              </a:xfrm>
              <a:prstGeom prst="rect">
                <a:avLst/>
              </a:prstGeom>
              <a:noFill/>
            </p:spPr>
            <p:txBody>
              <a:bodyPr wrap="none" rtlCol="0">
                <a:spAutoFit/>
              </a:bodyPr>
              <a:lstStyle/>
              <a:p>
                <a:r>
                  <a:rPr lang="fr-FR" sz="2000" b="1" i="1" dirty="0" smtClean="0">
                    <a:solidFill>
                      <a:schemeClr val="bg1"/>
                    </a:solidFill>
                    <a:latin typeface="+mn-lt"/>
                  </a:rPr>
                  <a:t>Carries dentaires+</a:t>
                </a:r>
                <a:endParaRPr lang="fr-FR" sz="2000" b="1" i="1" dirty="0">
                  <a:solidFill>
                    <a:schemeClr val="bg1"/>
                  </a:solidFill>
                  <a:latin typeface="+mn-lt"/>
                </a:endParaRPr>
              </a:p>
            </p:txBody>
          </p:sp>
          <p:sp>
            <p:nvSpPr>
              <p:cNvPr id="13" name="ZoneTexte 12"/>
              <p:cNvSpPr txBox="1"/>
              <p:nvPr/>
            </p:nvSpPr>
            <p:spPr>
              <a:xfrm>
                <a:off x="3775978" y="2571737"/>
                <a:ext cx="2199577" cy="400110"/>
              </a:xfrm>
              <a:prstGeom prst="rect">
                <a:avLst/>
              </a:prstGeom>
              <a:noFill/>
            </p:spPr>
            <p:txBody>
              <a:bodyPr wrap="none" rtlCol="0">
                <a:spAutoFit/>
              </a:bodyPr>
              <a:lstStyle/>
              <a:p>
                <a:r>
                  <a:rPr lang="fr-FR" sz="2000" b="1" i="1" dirty="0" smtClean="0">
                    <a:solidFill>
                      <a:schemeClr val="bg1"/>
                    </a:solidFill>
                    <a:latin typeface="+mn-lt"/>
                  </a:rPr>
                  <a:t>Sécheresse buccale</a:t>
                </a:r>
                <a:endParaRPr lang="fr-FR" sz="2000" b="1" i="1" dirty="0">
                  <a:solidFill>
                    <a:schemeClr val="bg1"/>
                  </a:solidFill>
                  <a:latin typeface="+mn-lt"/>
                </a:endParaRPr>
              </a:p>
            </p:txBody>
          </p:sp>
          <p:pic>
            <p:nvPicPr>
              <p:cNvPr id="16" name="Picture 5"/>
              <p:cNvPicPr>
                <a:picLocks noChangeAspect="1" noChangeArrowheads="1"/>
              </p:cNvPicPr>
              <p:nvPr/>
            </p:nvPicPr>
            <p:blipFill>
              <a:blip r:embed="rId5"/>
              <a:srcRect/>
              <a:stretch>
                <a:fillRect/>
              </a:stretch>
            </p:blipFill>
            <p:spPr bwMode="auto">
              <a:xfrm rot="5400000">
                <a:off x="4371320" y="4476716"/>
                <a:ext cx="1785941" cy="2976625"/>
              </a:xfrm>
              <a:prstGeom prst="rect">
                <a:avLst/>
              </a:prstGeom>
              <a:noFill/>
              <a:ln w="9525">
                <a:noFill/>
                <a:miter lim="800000"/>
                <a:headEnd/>
                <a:tailEnd/>
              </a:ln>
              <a:effectLst/>
            </p:spPr>
          </p:pic>
          <p:sp>
            <p:nvSpPr>
              <p:cNvPr id="17" name="ZoneTexte 16"/>
              <p:cNvSpPr txBox="1"/>
              <p:nvPr/>
            </p:nvSpPr>
            <p:spPr>
              <a:xfrm>
                <a:off x="3707601" y="6345794"/>
                <a:ext cx="3507435" cy="400110"/>
              </a:xfrm>
              <a:prstGeom prst="rect">
                <a:avLst/>
              </a:prstGeom>
              <a:noFill/>
            </p:spPr>
            <p:txBody>
              <a:bodyPr wrap="none" rtlCol="0">
                <a:spAutoFit/>
              </a:bodyPr>
              <a:lstStyle/>
              <a:p>
                <a:r>
                  <a:rPr lang="fr-FR" sz="2000" b="1" i="1" dirty="0" smtClean="0">
                    <a:solidFill>
                      <a:schemeClr val="bg1"/>
                    </a:solidFill>
                    <a:latin typeface="+mn-lt"/>
                  </a:rPr>
                  <a:t>Infections buccales(candidoses)</a:t>
                </a:r>
                <a:endParaRPr lang="fr-FR" sz="2000" b="1" i="1" dirty="0">
                  <a:solidFill>
                    <a:schemeClr val="bg1"/>
                  </a:solidFill>
                  <a:latin typeface="+mn-lt"/>
                </a:endParaRPr>
              </a:p>
            </p:txBody>
          </p:sp>
        </p:grpSp>
      </p:grpSp>
      <p:grpSp>
        <p:nvGrpSpPr>
          <p:cNvPr id="27" name="Groupe 26"/>
          <p:cNvGrpSpPr/>
          <p:nvPr/>
        </p:nvGrpSpPr>
        <p:grpSpPr>
          <a:xfrm>
            <a:off x="357159" y="1857359"/>
            <a:ext cx="4239335" cy="3571886"/>
            <a:chOff x="357159" y="1857359"/>
            <a:chExt cx="4239335" cy="3571886"/>
          </a:xfrm>
        </p:grpSpPr>
        <p:grpSp>
          <p:nvGrpSpPr>
            <p:cNvPr id="24" name="Groupe 23"/>
            <p:cNvGrpSpPr/>
            <p:nvPr/>
          </p:nvGrpSpPr>
          <p:grpSpPr>
            <a:xfrm>
              <a:off x="699041" y="1857359"/>
              <a:ext cx="3897453" cy="3571886"/>
              <a:chOff x="699041" y="1857359"/>
              <a:chExt cx="3897453" cy="3571886"/>
            </a:xfrm>
          </p:grpSpPr>
          <p:sp>
            <p:nvSpPr>
              <p:cNvPr id="7" name="ZoneTexte 6"/>
              <p:cNvSpPr txBox="1"/>
              <p:nvPr/>
            </p:nvSpPr>
            <p:spPr>
              <a:xfrm>
                <a:off x="1246052" y="2143110"/>
                <a:ext cx="3350442" cy="415498"/>
              </a:xfrm>
              <a:prstGeom prst="rect">
                <a:avLst/>
              </a:prstGeom>
              <a:noFill/>
            </p:spPr>
            <p:txBody>
              <a:bodyPr wrap="square" rtlCol="0">
                <a:spAutoFit/>
              </a:bodyPr>
              <a:lstStyle/>
              <a:p>
                <a:r>
                  <a:rPr lang="fr-FR" sz="2000" b="1" i="1" u="sng" dirty="0" smtClean="0">
                    <a:solidFill>
                      <a:srgbClr val="FFC000"/>
                    </a:solidFill>
                    <a:effectLst>
                      <a:outerShdw blurRad="38100" dist="38100" dir="2700000" algn="tl">
                        <a:srgbClr val="000000">
                          <a:alpha val="43137"/>
                        </a:srgbClr>
                      </a:outerShdw>
                    </a:effectLst>
                    <a:latin typeface="+mn-lt"/>
                  </a:rPr>
                  <a:t>Signes ophtalmiques</a:t>
                </a:r>
                <a:r>
                  <a:rPr lang="fr-FR" sz="2000" b="1" i="1" u="sng" dirty="0" smtClean="0">
                    <a:solidFill>
                      <a:srgbClr val="FFC000"/>
                    </a:solidFill>
                    <a:latin typeface="+mn-lt"/>
                  </a:rPr>
                  <a:t>:</a:t>
                </a:r>
                <a:endParaRPr lang="fr-FR" sz="2000" b="1" i="1" u="sng" dirty="0">
                  <a:solidFill>
                    <a:srgbClr val="FFC000"/>
                  </a:solidFill>
                  <a:latin typeface="+mn-lt"/>
                </a:endParaRPr>
              </a:p>
            </p:txBody>
          </p:sp>
          <p:cxnSp>
            <p:nvCxnSpPr>
              <p:cNvPr id="15" name="Connecteur droit avec flèche 14"/>
              <p:cNvCxnSpPr/>
              <p:nvPr/>
            </p:nvCxnSpPr>
            <p:spPr>
              <a:xfrm rot="10800000" flipV="1">
                <a:off x="2340074" y="1857359"/>
                <a:ext cx="615387" cy="21431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18" name="Picture 6"/>
              <p:cNvPicPr>
                <a:picLocks noChangeAspect="1" noChangeArrowheads="1"/>
              </p:cNvPicPr>
              <p:nvPr/>
            </p:nvPicPr>
            <p:blipFill>
              <a:blip r:embed="rId6"/>
              <a:srcRect/>
              <a:stretch>
                <a:fillRect/>
              </a:stretch>
            </p:blipFill>
            <p:spPr bwMode="auto">
              <a:xfrm rot="5400000">
                <a:off x="775251" y="3590917"/>
                <a:ext cx="1762118" cy="1914538"/>
              </a:xfrm>
              <a:prstGeom prst="rect">
                <a:avLst/>
              </a:prstGeom>
              <a:noFill/>
              <a:ln w="9525">
                <a:noFill/>
                <a:miter lim="800000"/>
                <a:headEnd/>
                <a:tailEnd/>
              </a:ln>
              <a:effectLst/>
            </p:spPr>
          </p:pic>
        </p:grpSp>
        <p:sp>
          <p:nvSpPr>
            <p:cNvPr id="19" name="ZoneTexte 18"/>
            <p:cNvSpPr txBox="1"/>
            <p:nvPr/>
          </p:nvSpPr>
          <p:spPr>
            <a:xfrm>
              <a:off x="357159" y="2500299"/>
              <a:ext cx="3202543" cy="1015663"/>
            </a:xfrm>
            <a:prstGeom prst="rect">
              <a:avLst/>
            </a:prstGeom>
            <a:noFill/>
          </p:spPr>
          <p:txBody>
            <a:bodyPr wrap="none" rtlCol="0">
              <a:spAutoFit/>
            </a:bodyPr>
            <a:lstStyle/>
            <a:p>
              <a:r>
                <a:rPr lang="fr-FR" sz="2000" b="1" i="1" dirty="0" smtClean="0">
                  <a:solidFill>
                    <a:schemeClr val="bg1"/>
                  </a:solidFill>
                  <a:latin typeface="+mn-lt"/>
                </a:rPr>
                <a:t>Sécheresse </a:t>
              </a:r>
              <a:r>
                <a:rPr lang="fr-FR" sz="2000" b="1" i="1" dirty="0" err="1" smtClean="0">
                  <a:solidFill>
                    <a:schemeClr val="bg1"/>
                  </a:solidFill>
                  <a:latin typeface="+mn-lt"/>
                </a:rPr>
                <a:t>occulaire</a:t>
              </a:r>
              <a:endParaRPr lang="fr-FR" sz="2000" b="1" i="1" dirty="0" smtClean="0">
                <a:solidFill>
                  <a:schemeClr val="bg1"/>
                </a:solidFill>
                <a:latin typeface="+mn-lt"/>
              </a:endParaRPr>
            </a:p>
            <a:p>
              <a:r>
                <a:rPr lang="fr-FR" sz="2000" b="1" i="1" dirty="0" smtClean="0">
                  <a:solidFill>
                    <a:schemeClr val="bg1"/>
                  </a:solidFill>
                  <a:latin typeface="+mn-lt"/>
                </a:rPr>
                <a:t>(sensation de corps étranger</a:t>
              </a:r>
            </a:p>
            <a:p>
              <a:r>
                <a:rPr lang="fr-FR" sz="2000" b="1" i="1" dirty="0" smtClean="0">
                  <a:solidFill>
                    <a:schemeClr val="bg1"/>
                  </a:solidFill>
                  <a:latin typeface="+mn-lt"/>
                </a:rPr>
                <a:t>Ou de sable</a:t>
              </a:r>
              <a:endParaRPr lang="fr-FR" sz="2000" b="1" i="1" dirty="0">
                <a:solidFill>
                  <a:schemeClr val="bg1"/>
                </a:solidFill>
                <a:latin typeface="+mn-lt"/>
              </a:endParaRPr>
            </a:p>
          </p:txBody>
        </p:sp>
      </p:grpSp>
      <p:grpSp>
        <p:nvGrpSpPr>
          <p:cNvPr id="26" name="Groupe 25"/>
          <p:cNvGrpSpPr/>
          <p:nvPr/>
        </p:nvGrpSpPr>
        <p:grpSpPr>
          <a:xfrm>
            <a:off x="6100774" y="1643046"/>
            <a:ext cx="3829077" cy="1894941"/>
            <a:chOff x="6100774" y="1643046"/>
            <a:chExt cx="3829077" cy="1894941"/>
          </a:xfrm>
        </p:grpSpPr>
        <p:cxnSp>
          <p:nvCxnSpPr>
            <p:cNvPr id="20" name="Connecteur droit avec flèche 19"/>
            <p:cNvCxnSpPr/>
            <p:nvPr/>
          </p:nvCxnSpPr>
          <p:spPr>
            <a:xfrm>
              <a:off x="6442656" y="1643046"/>
              <a:ext cx="615387" cy="28575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1" name="ZoneTexte 20"/>
            <p:cNvSpPr txBox="1"/>
            <p:nvPr/>
          </p:nvSpPr>
          <p:spPr>
            <a:xfrm>
              <a:off x="6579409" y="1928797"/>
              <a:ext cx="3350442" cy="415498"/>
            </a:xfrm>
            <a:prstGeom prst="rect">
              <a:avLst/>
            </a:prstGeom>
            <a:noFill/>
          </p:spPr>
          <p:txBody>
            <a:bodyPr wrap="square" rtlCol="0">
              <a:spAutoFit/>
            </a:bodyPr>
            <a:lstStyle/>
            <a:p>
              <a:r>
                <a:rPr lang="fr-FR" sz="2000" b="1" i="1" u="sng" dirty="0" smtClean="0">
                  <a:solidFill>
                    <a:srgbClr val="FFC000"/>
                  </a:solidFill>
                  <a:effectLst>
                    <a:outerShdw blurRad="38100" dist="38100" dir="2700000" algn="tl">
                      <a:srgbClr val="000000">
                        <a:alpha val="43137"/>
                      </a:srgbClr>
                    </a:outerShdw>
                  </a:effectLst>
                  <a:latin typeface="+mn-lt"/>
                </a:rPr>
                <a:t>Autres</a:t>
              </a:r>
              <a:r>
                <a:rPr lang="fr-FR" sz="2000" b="1" i="1" u="sng" dirty="0" smtClean="0">
                  <a:solidFill>
                    <a:srgbClr val="FFC000"/>
                  </a:solidFill>
                  <a:latin typeface="+mn-lt"/>
                </a:rPr>
                <a:t>:</a:t>
              </a:r>
              <a:endParaRPr lang="fr-FR" sz="2000" b="1" i="1" u="sng" dirty="0">
                <a:solidFill>
                  <a:srgbClr val="FFC000"/>
                </a:solidFill>
                <a:latin typeface="+mn-lt"/>
              </a:endParaRPr>
            </a:p>
          </p:txBody>
        </p:sp>
        <p:sp>
          <p:nvSpPr>
            <p:cNvPr id="22" name="ZoneTexte 21"/>
            <p:cNvSpPr txBox="1"/>
            <p:nvPr/>
          </p:nvSpPr>
          <p:spPr>
            <a:xfrm>
              <a:off x="6100774" y="2214548"/>
              <a:ext cx="2598302" cy="1323439"/>
            </a:xfrm>
            <a:prstGeom prst="rect">
              <a:avLst/>
            </a:prstGeom>
            <a:noFill/>
          </p:spPr>
          <p:txBody>
            <a:bodyPr wrap="square" rtlCol="0">
              <a:spAutoFit/>
            </a:bodyPr>
            <a:lstStyle/>
            <a:p>
              <a:endParaRPr lang="fr-FR" sz="2000" b="1" i="1" dirty="0" smtClean="0">
                <a:solidFill>
                  <a:schemeClr val="bg1"/>
                </a:solidFill>
                <a:latin typeface="+mn-lt"/>
              </a:endParaRPr>
            </a:p>
            <a:p>
              <a:r>
                <a:rPr lang="fr-FR" sz="2000" b="1" i="1" dirty="0" smtClean="0">
                  <a:solidFill>
                    <a:schemeClr val="bg1"/>
                  </a:solidFill>
                  <a:latin typeface="+mn-lt"/>
                </a:rPr>
                <a:t>Sécheresse des  voies aériennes</a:t>
              </a:r>
            </a:p>
            <a:p>
              <a:r>
                <a:rPr lang="fr-FR" sz="2000" b="1" i="1" dirty="0" smtClean="0">
                  <a:solidFill>
                    <a:schemeClr val="bg1"/>
                  </a:solidFill>
                  <a:latin typeface="+mn-lt"/>
                </a:rPr>
                <a:t>         …</a:t>
              </a:r>
              <a:endParaRPr lang="fr-FR" sz="2000" b="1" i="1" dirty="0">
                <a:solidFill>
                  <a:schemeClr val="bg1"/>
                </a:solidFill>
                <a:latin typeface="+mn-lt"/>
              </a:endParaRPr>
            </a:p>
          </p:txBody>
        </p:sp>
      </p:grpSp>
      <p:grpSp>
        <p:nvGrpSpPr>
          <p:cNvPr id="28" name="Groupe 27"/>
          <p:cNvGrpSpPr/>
          <p:nvPr/>
        </p:nvGrpSpPr>
        <p:grpSpPr>
          <a:xfrm>
            <a:off x="428596" y="214290"/>
            <a:ext cx="8655698" cy="551736"/>
            <a:chOff x="428596" y="214290"/>
            <a:chExt cx="8655698" cy="551736"/>
          </a:xfrm>
        </p:grpSpPr>
        <p:sp>
          <p:nvSpPr>
            <p:cNvPr id="2" name="Rectangle 1"/>
            <p:cNvSpPr/>
            <p:nvPr/>
          </p:nvSpPr>
          <p:spPr>
            <a:xfrm>
              <a:off x="428596" y="214290"/>
              <a:ext cx="3568940"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Gougerot</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Sjögren</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23" name="ZoneTexte 22"/>
            <p:cNvSpPr txBox="1"/>
            <p:nvPr/>
          </p:nvSpPr>
          <p:spPr>
            <a:xfrm>
              <a:off x="3157555" y="242812"/>
              <a:ext cx="5926739" cy="523214"/>
            </a:xfrm>
            <a:prstGeom prst="rect">
              <a:avLst/>
            </a:prstGeom>
            <a:noFill/>
          </p:spPr>
          <p:txBody>
            <a:bodyPr wrap="none" lIns="91434" tIns="45717" rIns="91434" bIns="45717"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:Manifestations  Cliniques/biologiques</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61440" y="1000111"/>
            <a:ext cx="4649593" cy="714377"/>
          </a:xfrm>
          <a:prstGeom prst="ellipse">
            <a:avLst/>
          </a:prstGeom>
          <a:ln/>
        </p:spPr>
        <p:style>
          <a:lnRef idx="1">
            <a:schemeClr val="accent6"/>
          </a:lnRef>
          <a:fillRef idx="2">
            <a:schemeClr val="accent6"/>
          </a:fillRef>
          <a:effectRef idx="1">
            <a:schemeClr val="accent6"/>
          </a:effectRef>
          <a:fontRef idx="minor">
            <a:schemeClr val="dk1"/>
          </a:fontRef>
        </p:style>
        <p:txBody>
          <a:bodyPr lIns="91434" tIns="45717" rIns="91434" bIns="45717" rtlCol="0" anchor="ctr"/>
          <a:lstStyle/>
          <a:p>
            <a:pPr algn="ctr"/>
            <a:r>
              <a:rPr lang="fr-FR" sz="2000" b="1" i="1" dirty="0" smtClean="0">
                <a:solidFill>
                  <a:schemeClr val="tx1"/>
                </a:solidFill>
                <a:effectLst>
                  <a:outerShdw blurRad="38100" dist="38100" dir="2700000" algn="tl">
                    <a:srgbClr val="000000">
                      <a:alpha val="43137"/>
                    </a:srgbClr>
                  </a:outerShdw>
                </a:effectLst>
              </a:rPr>
              <a:t>Atteintes </a:t>
            </a:r>
            <a:r>
              <a:rPr lang="fr-FR" sz="2000" b="1" i="1" dirty="0" err="1" smtClean="0">
                <a:solidFill>
                  <a:schemeClr val="tx1"/>
                </a:solidFill>
                <a:effectLst>
                  <a:outerShdw blurRad="38100" dist="38100" dir="2700000" algn="tl">
                    <a:srgbClr val="000000">
                      <a:alpha val="43137"/>
                    </a:srgbClr>
                  </a:outerShdw>
                </a:effectLst>
              </a:rPr>
              <a:t>extraglandulaires</a:t>
            </a:r>
            <a:endParaRPr lang="fr-FR" sz="2000" b="1" i="1" dirty="0">
              <a:solidFill>
                <a:schemeClr val="tx1"/>
              </a:solidFill>
              <a:effectLst>
                <a:outerShdw blurRad="38100" dist="38100" dir="2700000" algn="tl">
                  <a:srgbClr val="000000">
                    <a:alpha val="43137"/>
                  </a:srgbClr>
                </a:outerShdw>
              </a:effectLst>
            </a:endParaRPr>
          </a:p>
        </p:txBody>
      </p:sp>
      <p:graphicFrame>
        <p:nvGraphicFramePr>
          <p:cNvPr id="6" name="Tableau 5"/>
          <p:cNvGraphicFramePr>
            <a:graphicFrameLocks noGrp="1"/>
          </p:cNvGraphicFramePr>
          <p:nvPr/>
        </p:nvGraphicFramePr>
        <p:xfrm>
          <a:off x="785786" y="1571612"/>
          <a:ext cx="7500990" cy="3703320"/>
        </p:xfrm>
        <a:graphic>
          <a:graphicData uri="http://schemas.openxmlformats.org/drawingml/2006/table">
            <a:tbl>
              <a:tblPr firstRow="1" bandRow="1">
                <a:tableStyleId>{93296810-A885-4BE3-A3E7-6D5BEEA58F35}</a:tableStyleId>
              </a:tblPr>
              <a:tblGrid>
                <a:gridCol w="3750495">
                  <a:extLst>
                    <a:ext uri="{9D8B030D-6E8A-4147-A177-3AD203B41FA5}">
                      <a16:colId xmlns:a16="http://schemas.microsoft.com/office/drawing/2014/main" val="20000"/>
                    </a:ext>
                  </a:extLst>
                </a:gridCol>
                <a:gridCol w="3750495">
                  <a:extLst>
                    <a:ext uri="{9D8B030D-6E8A-4147-A177-3AD203B41FA5}">
                      <a16:colId xmlns:a16="http://schemas.microsoft.com/office/drawing/2014/main" val="20001"/>
                    </a:ext>
                  </a:extLst>
                </a:gridCol>
              </a:tblGrid>
              <a:tr h="355556">
                <a:tc>
                  <a:txBody>
                    <a:bodyPr/>
                    <a:lstStyle/>
                    <a:p>
                      <a:r>
                        <a:rPr lang="fr-FR" sz="1900" dirty="0" smtClean="0"/>
                        <a:t>Clinique               Nombre(%)</a:t>
                      </a:r>
                      <a:endParaRPr lang="fr-FR" sz="1900" b="1" i="1" dirty="0">
                        <a:solidFill>
                          <a:schemeClr val="bg1"/>
                        </a:solidFill>
                        <a:latin typeface="+mn-lt"/>
                      </a:endParaRPr>
                    </a:p>
                  </a:txBody>
                  <a:tcPr/>
                </a:tc>
                <a:tc>
                  <a:txBody>
                    <a:bodyPr/>
                    <a:lstStyle/>
                    <a:p>
                      <a:r>
                        <a:rPr lang="fr-FR" sz="1900" dirty="0" smtClean="0"/>
                        <a:t>Clinique               Nombre(%)</a:t>
                      </a:r>
                      <a:endParaRPr lang="fr-FR" sz="1900" b="1" i="1" dirty="0">
                        <a:solidFill>
                          <a:schemeClr val="bg1"/>
                        </a:solidFill>
                        <a:latin typeface="+mn-lt"/>
                      </a:endParaRPr>
                    </a:p>
                  </a:txBody>
                  <a:tcPr/>
                </a:tc>
                <a:extLst>
                  <a:ext uri="{0D108BD9-81ED-4DB2-BD59-A6C34878D82A}">
                    <a16:rowId xmlns:a16="http://schemas.microsoft.com/office/drawing/2014/main" val="10000"/>
                  </a:ext>
                </a:extLst>
              </a:tr>
              <a:tr h="355556">
                <a:tc>
                  <a:txBody>
                    <a:bodyPr/>
                    <a:lstStyle/>
                    <a:p>
                      <a:r>
                        <a:rPr lang="fr-FR" sz="1900" b="1" dirty="0" smtClean="0"/>
                        <a:t>Atteinte articulaire      147(37%)</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Fièvre                           24 (6%)</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1"/>
                  </a:ext>
                </a:extLst>
              </a:tr>
              <a:tr h="355556">
                <a:tc>
                  <a:txBody>
                    <a:bodyPr/>
                    <a:lstStyle/>
                    <a:p>
                      <a:r>
                        <a:rPr lang="fr-FR" sz="1900" b="1" dirty="0" smtClean="0"/>
                        <a:t>Phénomène de Raynaud  62(16%)</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Hépatite auto-immune    8 (2%)</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2"/>
                  </a:ext>
                </a:extLst>
              </a:tr>
              <a:tr h="355556">
                <a:tc>
                  <a:txBody>
                    <a:bodyPr/>
                    <a:lstStyle/>
                    <a:p>
                      <a:r>
                        <a:rPr lang="fr-FR" sz="1900" b="1" dirty="0" smtClean="0"/>
                        <a:t>Thyroïdite auto-immune  61(15%) </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Maladie lymphoproliférative8 (2)</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3"/>
                  </a:ext>
                </a:extLst>
              </a:tr>
              <a:tr h="355556">
                <a:tc>
                  <a:txBody>
                    <a:bodyPr/>
                    <a:lstStyle/>
                    <a:p>
                      <a:r>
                        <a:rPr lang="fr-FR" sz="1900" b="1" dirty="0" err="1" smtClean="0"/>
                        <a:t>Vasculite</a:t>
                      </a:r>
                      <a:r>
                        <a:rPr lang="fr-FR" sz="1900" b="1" dirty="0" smtClean="0"/>
                        <a:t> cutanée           47(12%)</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Myosite                          5 (1%)</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4"/>
                  </a:ext>
                </a:extLst>
              </a:tr>
              <a:tr h="355556">
                <a:tc>
                  <a:txBody>
                    <a:bodyPr/>
                    <a:lstStyle/>
                    <a:p>
                      <a:r>
                        <a:rPr lang="fr-FR" sz="1900" b="1" dirty="0" smtClean="0"/>
                        <a:t>Atteinte pulmonaire         37(9%)</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err="1" smtClean="0"/>
                        <a:t>Sérosite</a:t>
                      </a:r>
                      <a:r>
                        <a:rPr kumimoji="0" lang="fr-FR" sz="1800" b="1" i="0" kern="1200" baseline="0" dirty="0" smtClean="0"/>
                        <a:t>                        4 (1%)</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5"/>
                  </a:ext>
                </a:extLst>
              </a:tr>
              <a:tr h="355556">
                <a:tc>
                  <a:txBody>
                    <a:bodyPr/>
                    <a:lstStyle/>
                    <a:p>
                      <a:r>
                        <a:rPr lang="fr-FR" sz="1900" b="1" dirty="0" smtClean="0"/>
                        <a:t>Neuropathie périphérique 9(7%)</a:t>
                      </a:r>
                      <a:endParaRPr lang="fr-FR" sz="1900" b="1" i="1" dirty="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Atteinte du SNC           4 (1%)</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6"/>
                  </a:ext>
                </a:extLst>
              </a:tr>
              <a:tr h="355556">
                <a:tc>
                  <a:txBody>
                    <a:bodyPr/>
                    <a:lstStyle/>
                    <a:p>
                      <a:r>
                        <a:rPr lang="fr-FR" sz="1900" b="1" dirty="0" smtClean="0"/>
                        <a:t>Adénopathie                    </a:t>
                      </a:r>
                      <a:r>
                        <a:rPr lang="fr-FR" sz="1900" b="1" baseline="0" dirty="0" smtClean="0"/>
                        <a:t> </a:t>
                      </a:r>
                      <a:r>
                        <a:rPr lang="fr-FR" sz="1900" b="1" dirty="0" smtClean="0"/>
                        <a:t>28(7%)</a:t>
                      </a:r>
                      <a:endParaRPr lang="fr-FR" sz="1900" b="1" i="1" dirty="0" smtClean="0">
                        <a:solidFill>
                          <a:schemeClr val="bg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0" kern="1200" baseline="0" dirty="0" smtClean="0"/>
                        <a:t>Pancréatite aiguë          4 (1%)</a:t>
                      </a:r>
                      <a:endParaRPr kumimoji="0" lang="fr-FR" sz="1800" b="1" i="0"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7"/>
                  </a:ext>
                </a:extLst>
              </a:tr>
              <a:tr h="611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kern="1200" baseline="0" dirty="0" smtClean="0"/>
                        <a:t>Atteinte rénale               25 (6%)</a:t>
                      </a:r>
                    </a:p>
                    <a:p>
                      <a:endParaRPr lang="fr-FR" sz="1900" b="1" i="1" dirty="0" smtClean="0">
                        <a:solidFill>
                          <a:schemeClr val="bg1"/>
                        </a:solidFill>
                        <a:latin typeface="+mn-lt"/>
                      </a:endParaRPr>
                    </a:p>
                  </a:txBody>
                  <a:tcPr/>
                </a:tc>
                <a:tc>
                  <a:txBody>
                    <a:bodyPr/>
                    <a:lstStyle/>
                    <a:p>
                      <a:endParaRPr lang="fr-FR" sz="1900" b="1" i="0" dirty="0" smtClean="0">
                        <a:solidFill>
                          <a:schemeClr val="bg1"/>
                        </a:solidFill>
                        <a:latin typeface="+mn-lt"/>
                      </a:endParaRPr>
                    </a:p>
                  </a:txBody>
                  <a:tcPr/>
                </a:tc>
                <a:extLst>
                  <a:ext uri="{0D108BD9-81ED-4DB2-BD59-A6C34878D82A}">
                    <a16:rowId xmlns:a16="http://schemas.microsoft.com/office/drawing/2014/main" val="10008"/>
                  </a:ext>
                </a:extLst>
              </a:tr>
            </a:tbl>
          </a:graphicData>
        </a:graphic>
      </p:graphicFrame>
      <p:grpSp>
        <p:nvGrpSpPr>
          <p:cNvPr id="9" name="Groupe 8"/>
          <p:cNvGrpSpPr/>
          <p:nvPr/>
        </p:nvGrpSpPr>
        <p:grpSpPr>
          <a:xfrm>
            <a:off x="928662" y="5000636"/>
            <a:ext cx="7429552" cy="1714512"/>
            <a:chOff x="928662" y="5000636"/>
            <a:chExt cx="7429552" cy="1714512"/>
          </a:xfrm>
        </p:grpSpPr>
        <p:sp>
          <p:nvSpPr>
            <p:cNvPr id="7" name="Ellipse 6"/>
            <p:cNvSpPr/>
            <p:nvPr/>
          </p:nvSpPr>
          <p:spPr>
            <a:xfrm>
              <a:off x="2013840" y="5000636"/>
              <a:ext cx="4649593" cy="714377"/>
            </a:xfrm>
            <a:prstGeom prst="ellipse">
              <a:avLst/>
            </a:prstGeom>
            <a:ln/>
          </p:spPr>
          <p:style>
            <a:lnRef idx="1">
              <a:schemeClr val="accent6"/>
            </a:lnRef>
            <a:fillRef idx="2">
              <a:schemeClr val="accent6"/>
            </a:fillRef>
            <a:effectRef idx="1">
              <a:schemeClr val="accent6"/>
            </a:effectRef>
            <a:fontRef idx="minor">
              <a:schemeClr val="dk1"/>
            </a:fontRef>
          </p:style>
          <p:txBody>
            <a:bodyPr lIns="91434" tIns="45717" rIns="91434" bIns="45717" rtlCol="0" anchor="ctr"/>
            <a:lstStyle/>
            <a:p>
              <a:pPr algn="ctr"/>
              <a:r>
                <a:rPr lang="fr-FR" sz="2000" b="1" i="1" dirty="0" smtClean="0">
                  <a:solidFill>
                    <a:schemeClr val="tx1"/>
                  </a:solidFill>
                  <a:effectLst>
                    <a:outerShdw blurRad="38100" dist="38100" dir="2700000" algn="tl">
                      <a:srgbClr val="000000">
                        <a:alpha val="43137"/>
                      </a:srgbClr>
                    </a:outerShdw>
                  </a:effectLst>
                </a:rPr>
                <a:t>Manifestations biologiques</a:t>
              </a:r>
              <a:endParaRPr lang="fr-FR" sz="2000" b="1" i="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928662" y="5607152"/>
              <a:ext cx="7429552" cy="1107996"/>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b="1" i="1" dirty="0" smtClean="0">
                  <a:solidFill>
                    <a:schemeClr val="tx1"/>
                  </a:solidFill>
                  <a:latin typeface="Calibri" pitchFamily="34" charset="0"/>
                  <a:cs typeface="Angsana New" pitchFamily="18" charset="-34"/>
                </a:rPr>
                <a:t>Syndrome inflammatoire, </a:t>
              </a:r>
              <a:r>
                <a:rPr lang="fr-FR" sz="1600" b="1" i="1" dirty="0" err="1" smtClean="0">
                  <a:solidFill>
                    <a:schemeClr val="tx1"/>
                  </a:solidFill>
                  <a:latin typeface="Calibri" pitchFamily="34" charset="0"/>
                  <a:cs typeface="Angsana New" pitchFamily="18" charset="-34"/>
                </a:rPr>
                <a:t>hypergammaglobulinémie</a:t>
              </a:r>
              <a:r>
                <a:rPr lang="fr-FR" sz="1600" b="1" i="1" dirty="0" smtClean="0">
                  <a:solidFill>
                    <a:schemeClr val="tx1"/>
                  </a:solidFill>
                  <a:latin typeface="Calibri" pitchFamily="34" charset="0"/>
                  <a:cs typeface="Angsana New" pitchFamily="18" charset="-34"/>
                </a:rPr>
                <a:t>, </a:t>
              </a:r>
              <a:r>
                <a:rPr lang="fr-FR" sz="1600" b="1" i="1" dirty="0" err="1" smtClean="0">
                  <a:solidFill>
                    <a:schemeClr val="tx1"/>
                  </a:solidFill>
                  <a:latin typeface="Calibri" pitchFamily="34" charset="0"/>
                  <a:cs typeface="Angsana New" pitchFamily="18" charset="-34"/>
                </a:rPr>
                <a:t>Ig</a:t>
              </a:r>
              <a:r>
                <a:rPr lang="fr-FR" sz="1600" b="1" i="1" dirty="0" smtClean="0">
                  <a:solidFill>
                    <a:schemeClr val="tx1"/>
                  </a:solidFill>
                  <a:latin typeface="Calibri" pitchFamily="34" charset="0"/>
                  <a:cs typeface="Angsana New" pitchFamily="18" charset="-34"/>
                </a:rPr>
                <a:t> </a:t>
              </a:r>
              <a:r>
                <a:rPr lang="fr-FR" sz="1600" b="1" i="1" dirty="0" err="1" smtClean="0">
                  <a:solidFill>
                    <a:schemeClr val="tx1"/>
                  </a:solidFill>
                  <a:latin typeface="Calibri" pitchFamily="34" charset="0"/>
                  <a:cs typeface="Angsana New" pitchFamily="18" charset="-34"/>
                </a:rPr>
                <a:t>monoclonal,cryoglobulinémie</a:t>
              </a:r>
              <a:r>
                <a:rPr lang="fr-FR" sz="1600" b="1" i="1" dirty="0" smtClean="0">
                  <a:solidFill>
                    <a:schemeClr val="tx1"/>
                  </a:solidFill>
                  <a:latin typeface="Calibri" pitchFamily="34" charset="0"/>
                  <a:cs typeface="Angsana New" pitchFamily="18" charset="-34"/>
                </a:rPr>
                <a:t>  mixte II ou III</a:t>
              </a:r>
            </a:p>
            <a:p>
              <a:r>
                <a:rPr lang="fr-FR" sz="1600" b="1" i="1" dirty="0" smtClean="0">
                  <a:solidFill>
                    <a:schemeClr val="tx1"/>
                  </a:solidFill>
                  <a:latin typeface="Calibri" pitchFamily="34" charset="0"/>
                  <a:cs typeface="Angsana New" pitchFamily="18" charset="-34"/>
                </a:rPr>
                <a:t>AAN, FR, Anti-</a:t>
              </a:r>
              <a:r>
                <a:rPr lang="el-GR" sz="1600" b="1" i="1" dirty="0" smtClean="0">
                  <a:solidFill>
                    <a:schemeClr val="tx1"/>
                  </a:solidFill>
                  <a:latin typeface="Calibri" pitchFamily="34" charset="0"/>
                  <a:cs typeface="Angsana New" pitchFamily="18" charset="-34"/>
                </a:rPr>
                <a:t>α</a:t>
              </a:r>
              <a:r>
                <a:rPr lang="fr-FR" sz="1600" b="1" i="1" dirty="0" err="1" smtClean="0">
                  <a:solidFill>
                    <a:schemeClr val="tx1"/>
                  </a:solidFill>
                  <a:latin typeface="Calibri" pitchFamily="34" charset="0"/>
                  <a:cs typeface="Angsana New" pitchFamily="18" charset="-34"/>
                </a:rPr>
                <a:t>fodrine</a:t>
              </a:r>
              <a:r>
                <a:rPr lang="fr-FR" sz="1600" b="1" i="1" dirty="0" smtClean="0">
                  <a:solidFill>
                    <a:schemeClr val="tx1"/>
                  </a:solidFill>
                  <a:latin typeface="Calibri" pitchFamily="34" charset="0"/>
                  <a:cs typeface="Angsana New" pitchFamily="18" charset="-34"/>
                </a:rPr>
                <a:t>, anti-Récepteurs </a:t>
              </a:r>
              <a:r>
                <a:rPr lang="fr-FR" sz="1600" b="1" i="1" dirty="0" err="1" smtClean="0">
                  <a:solidFill>
                    <a:schemeClr val="tx1"/>
                  </a:solidFill>
                  <a:latin typeface="Calibri" pitchFamily="34" charset="0"/>
                  <a:cs typeface="Angsana New" pitchFamily="18" charset="-34"/>
                </a:rPr>
                <a:t>muscariniques</a:t>
              </a:r>
              <a:r>
                <a:rPr lang="fr-FR" sz="1600" b="1" i="1" dirty="0" smtClean="0">
                  <a:solidFill>
                    <a:schemeClr val="tx1"/>
                  </a:solidFill>
                  <a:latin typeface="Calibri" pitchFamily="34" charset="0"/>
                  <a:cs typeface="Angsana New" pitchFamily="18" charset="-34"/>
                </a:rPr>
                <a:t> M3</a:t>
              </a:r>
            </a:p>
            <a:p>
              <a:endParaRPr lang="fr-FR" sz="1600" b="1" i="1" dirty="0" smtClean="0">
                <a:solidFill>
                  <a:schemeClr val="tx1"/>
                </a:solidFill>
                <a:latin typeface="Calibri" pitchFamily="34" charset="0"/>
                <a:cs typeface="Angsana New" pitchFamily="18" charset="-34"/>
              </a:endParaRPr>
            </a:p>
          </p:txBody>
        </p:sp>
      </p:grpSp>
      <p:grpSp>
        <p:nvGrpSpPr>
          <p:cNvPr id="10" name="Groupe 9"/>
          <p:cNvGrpSpPr/>
          <p:nvPr/>
        </p:nvGrpSpPr>
        <p:grpSpPr>
          <a:xfrm>
            <a:off x="428596" y="214290"/>
            <a:ext cx="8655698" cy="551736"/>
            <a:chOff x="428596" y="214290"/>
            <a:chExt cx="8655698" cy="551736"/>
          </a:xfrm>
        </p:grpSpPr>
        <p:sp>
          <p:nvSpPr>
            <p:cNvPr id="11" name="Rectangle 10"/>
            <p:cNvSpPr/>
            <p:nvPr/>
          </p:nvSpPr>
          <p:spPr>
            <a:xfrm>
              <a:off x="428596" y="214290"/>
              <a:ext cx="3568940"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Gougerot</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Sjögren</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12" name="ZoneTexte 11"/>
            <p:cNvSpPr txBox="1"/>
            <p:nvPr/>
          </p:nvSpPr>
          <p:spPr>
            <a:xfrm>
              <a:off x="3157555" y="242812"/>
              <a:ext cx="5926739" cy="523214"/>
            </a:xfrm>
            <a:prstGeom prst="rect">
              <a:avLst/>
            </a:prstGeom>
            <a:noFill/>
          </p:spPr>
          <p:txBody>
            <a:bodyPr wrap="none" lIns="91434" tIns="45717" rIns="91434" bIns="45717"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:Manifestations  Cliniques/biologiques</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95536" y="1773216"/>
            <a:ext cx="4284000" cy="3600000"/>
          </a:xfrm>
          <a:prstGeom prst="round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a:noAutofit/>
          </a:bodyPr>
          <a:lstStyle/>
          <a:p>
            <a:pPr marL="342876" marR="0" lvl="0" indent="-342876" algn="l"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sng" strike="noStrike" kern="1200" cap="none" spc="0" normalizeH="0" baseline="0" noProof="0" dirty="0" smtClean="0">
                <a:ln>
                  <a:noFill/>
                </a:ln>
                <a:solidFill>
                  <a:schemeClr val="bg1"/>
                </a:solidFill>
                <a:effectLst/>
                <a:uLnTx/>
                <a:uFillTx/>
                <a:latin typeface="+mn-lt"/>
                <a:ea typeface="+mn-ea"/>
                <a:cs typeface="+mn-cs"/>
              </a:rPr>
              <a:t>1.Symptômes oculaire: </a:t>
            </a: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yeux secs depuis plus de 3 mois</a:t>
            </a: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sable dans les yeux</a:t>
            </a: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Larmes artificielles plus de 3fois /j</a:t>
            </a:r>
          </a:p>
          <a:p>
            <a:pPr marL="342876" marR="0" lvl="0" indent="-342876" algn="l"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sng" strike="noStrike" kern="1200" cap="none" spc="0" normalizeH="0" baseline="0" noProof="0" dirty="0" smtClean="0">
                <a:ln>
                  <a:noFill/>
                </a:ln>
                <a:solidFill>
                  <a:schemeClr val="bg1"/>
                </a:solidFill>
                <a:effectLst/>
                <a:uLnTx/>
                <a:uFillTx/>
                <a:latin typeface="+mn-lt"/>
                <a:ea typeface="+mn-ea"/>
                <a:cs typeface="+mn-cs"/>
              </a:rPr>
              <a:t>2.Symptômes buccaux: </a:t>
            </a:r>
          </a:p>
          <a:p>
            <a:pPr marL="342876" marR="0" lvl="0" indent="-342876"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bouche sèche depuis plus de 3 mois</a:t>
            </a:r>
          </a:p>
          <a:p>
            <a:pPr marL="342876" marR="0" lvl="0" indent="-342876"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gonflement parotidien                •liquides pour avaler les aliments secs</a:t>
            </a:r>
          </a:p>
          <a:p>
            <a:pPr marL="342876" marR="0" lvl="0" indent="-342876" algn="l"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sng" strike="noStrike" kern="1200" cap="none" spc="0" normalizeH="0" baseline="0" noProof="0" dirty="0" smtClean="0">
                <a:ln>
                  <a:noFill/>
                </a:ln>
                <a:solidFill>
                  <a:schemeClr val="bg1"/>
                </a:solidFill>
                <a:effectLst/>
                <a:uLnTx/>
                <a:uFillTx/>
                <a:latin typeface="+mn-lt"/>
                <a:ea typeface="+mn-ea"/>
                <a:cs typeface="+mn-cs"/>
              </a:rPr>
              <a:t>3.S. objectifs d’atteinte oculaire:</a:t>
            </a: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Test de </a:t>
            </a:r>
            <a:r>
              <a:rPr kumimoji="0" lang="fr-FR" sz="1600" b="1" i="1" u="none" strike="noStrike" kern="1200" cap="none" spc="0" normalizeH="0" baseline="0" noProof="0" dirty="0" err="1" smtClean="0">
                <a:ln>
                  <a:noFill/>
                </a:ln>
                <a:solidFill>
                  <a:schemeClr val="bg1"/>
                </a:solidFill>
                <a:effectLst/>
                <a:uLnTx/>
                <a:uFillTx/>
                <a:latin typeface="+mn-lt"/>
                <a:ea typeface="+mn-ea"/>
                <a:cs typeface="+mn-cs"/>
              </a:rPr>
              <a:t>Shirmer</a:t>
            </a:r>
            <a:r>
              <a:rPr kumimoji="0" lang="fr-FR" sz="1600" b="1" i="1" u="none" strike="noStrike" kern="1200" cap="none" spc="0" normalizeH="0" baseline="0" noProof="0" dirty="0" smtClean="0">
                <a:ln>
                  <a:noFill/>
                </a:ln>
                <a:solidFill>
                  <a:schemeClr val="bg1"/>
                </a:solidFill>
                <a:effectLst/>
                <a:uLnTx/>
                <a:uFillTx/>
                <a:latin typeface="+mn-lt"/>
                <a:ea typeface="+mn-ea"/>
                <a:cs typeface="+mn-cs"/>
              </a:rPr>
              <a:t> &lt; 5mm/5 minutes • Score Rose Bengale &gt; 4</a:t>
            </a: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endParaRPr kumimoji="0" lang="fr-FR" sz="1600" b="1" i="1" u="none" strike="noStrike" kern="1200" cap="none" spc="0" normalizeH="0" baseline="0" noProof="0" dirty="0" smtClean="0">
              <a:ln>
                <a:noFill/>
              </a:ln>
              <a:solidFill>
                <a:schemeClr val="bg1"/>
              </a:solidFill>
              <a:effectLst/>
              <a:uLnTx/>
              <a:uFillTx/>
              <a:latin typeface="+mn-lt"/>
              <a:ea typeface="+mn-ea"/>
              <a:cs typeface="+mn-cs"/>
            </a:endParaRPr>
          </a:p>
          <a:p>
            <a:pPr marL="342876" marR="0" lvl="0" indent="-342876" algn="l" defTabSz="914400" rtl="0" eaLnBrk="1" fontAlgn="base" latinLnBrk="0" hangingPunct="1">
              <a:lnSpc>
                <a:spcPct val="100000"/>
              </a:lnSpc>
              <a:spcBef>
                <a:spcPct val="20000"/>
              </a:spcBef>
              <a:spcAft>
                <a:spcPct val="0"/>
              </a:spcAft>
              <a:buClrTx/>
              <a:buSzTx/>
              <a:buFont typeface="Arial" charset="0"/>
              <a:buNone/>
              <a:tabLst/>
              <a:defRPr/>
            </a:pPr>
            <a:endParaRPr kumimoji="0" lang="fr-FR" sz="1600" b="1" i="1" u="none" strike="noStrike" kern="1200" cap="none" spc="0" normalizeH="0" baseline="0" noProof="0" dirty="0" smtClean="0">
              <a:ln>
                <a:noFill/>
              </a:ln>
              <a:solidFill>
                <a:schemeClr val="bg1"/>
              </a:solidFill>
              <a:effectLst/>
              <a:uLnTx/>
              <a:uFillTx/>
              <a:latin typeface="+mn-lt"/>
              <a:ea typeface="+mn-ea"/>
              <a:cs typeface="+mn-cs"/>
            </a:endParaRPr>
          </a:p>
          <a:p>
            <a:pPr marL="342876" marR="0" lvl="0" indent="-342876" algn="l" defTabSz="914400" rtl="0" eaLnBrk="1" fontAlgn="base" latinLnBrk="0" hangingPunct="1">
              <a:lnSpc>
                <a:spcPct val="100000"/>
              </a:lnSpc>
              <a:spcBef>
                <a:spcPct val="20000"/>
              </a:spcBef>
              <a:spcAft>
                <a:spcPct val="0"/>
              </a:spcAft>
              <a:buClrTx/>
              <a:buSzTx/>
              <a:buFont typeface="Arial" charset="0"/>
              <a:buChar char="•"/>
              <a:tabLst/>
              <a:defRPr/>
            </a:pPr>
            <a:endParaRPr kumimoji="0" lang="fr-FR" sz="1600" b="1" i="1" u="none" strike="noStrike" kern="1200" cap="none" spc="0" normalizeH="0" baseline="0" noProof="0" dirty="0">
              <a:ln>
                <a:noFill/>
              </a:ln>
              <a:solidFill>
                <a:schemeClr val="bg1"/>
              </a:solidFill>
              <a:effectLst/>
              <a:uLnTx/>
              <a:uFillTx/>
              <a:latin typeface="+mn-lt"/>
              <a:ea typeface="+mn-ea"/>
              <a:cs typeface="+mn-cs"/>
            </a:endParaRPr>
          </a:p>
        </p:txBody>
      </p:sp>
      <p:sp>
        <p:nvSpPr>
          <p:cNvPr id="3" name="Espace réservé du contenu 3"/>
          <p:cNvSpPr txBox="1">
            <a:spLocks/>
          </p:cNvSpPr>
          <p:nvPr/>
        </p:nvSpPr>
        <p:spPr>
          <a:xfrm>
            <a:off x="4764494" y="1773216"/>
            <a:ext cx="4284000" cy="3600000"/>
          </a:xfrm>
          <a:prstGeom prst="roundRect">
            <a:avLst/>
          </a:prstGeom>
          <a:ln w="38100">
            <a:solidFill>
              <a:srgbClr val="FF0000"/>
            </a:solidFill>
          </a:ln>
        </p:spPr>
        <p:txBody>
          <a:bodyPr>
            <a:noAutofit/>
          </a:bodyPr>
          <a:lstStyle/>
          <a:p>
            <a:pPr marL="342876" marR="0" lvl="0" indent="-342876"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sng" strike="noStrike" kern="1200" cap="none" spc="0" normalizeH="0" baseline="0" noProof="0" dirty="0" smtClean="0">
                <a:ln>
                  <a:noFill/>
                </a:ln>
                <a:solidFill>
                  <a:schemeClr val="bg1"/>
                </a:solidFill>
                <a:effectLst/>
                <a:uLnTx/>
                <a:uFillTx/>
                <a:latin typeface="+mn-lt"/>
                <a:ea typeface="+mn-ea"/>
                <a:cs typeface="+mn-cs"/>
              </a:rPr>
              <a:t>4.Signes objectifs d’atteinte salivaire: </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Scintigraphie salivaire</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a:t>
            </a:r>
            <a:r>
              <a:rPr kumimoji="0" lang="fr-FR" sz="1600" b="1" i="1" u="none" strike="noStrike" kern="1200" cap="none" spc="0" normalizeH="0" baseline="0" noProof="0" dirty="0" err="1" smtClean="0">
                <a:ln>
                  <a:noFill/>
                </a:ln>
                <a:solidFill>
                  <a:schemeClr val="bg1"/>
                </a:solidFill>
                <a:effectLst/>
                <a:uLnTx/>
                <a:uFillTx/>
                <a:latin typeface="+mn-lt"/>
                <a:ea typeface="+mn-ea"/>
                <a:cs typeface="+mn-cs"/>
              </a:rPr>
              <a:t>Sialographie</a:t>
            </a:r>
            <a:r>
              <a:rPr kumimoji="0" lang="fr-FR" sz="1600" b="1" i="1" u="none" strike="noStrike" kern="1200" cap="none" spc="0" normalizeH="0" baseline="0" noProof="0" dirty="0" smtClean="0">
                <a:ln>
                  <a:noFill/>
                </a:ln>
                <a:solidFill>
                  <a:schemeClr val="bg1"/>
                </a:solidFill>
                <a:effectLst/>
                <a:uLnTx/>
                <a:uFillTx/>
                <a:latin typeface="+mn-lt"/>
                <a:ea typeface="+mn-ea"/>
                <a:cs typeface="+mn-cs"/>
              </a:rPr>
              <a:t> parotidienne</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 Flux salivaire &lt; 1,5ml/ 15 minutes</a:t>
            </a:r>
            <a:endParaRPr kumimoji="0" lang="fr-FR" sz="1600" b="1" i="1" u="sng" strike="noStrike" kern="1200" cap="none" spc="0" normalizeH="0" baseline="0" noProof="0" dirty="0" smtClean="0">
              <a:ln>
                <a:noFill/>
              </a:ln>
              <a:solidFill>
                <a:schemeClr val="bg1"/>
              </a:solidFill>
              <a:effectLst/>
              <a:uLnTx/>
              <a:uFillTx/>
              <a:latin typeface="+mn-lt"/>
              <a:ea typeface="+mn-ea"/>
              <a:cs typeface="+mn-cs"/>
            </a:endParaRPr>
          </a:p>
          <a:p>
            <a:pPr marL="342876" marR="0" lvl="0" indent="-342876"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sng" strike="noStrike" kern="1200" cap="none" spc="0" normalizeH="0" baseline="0" noProof="0" dirty="0" smtClean="0">
                <a:ln>
                  <a:noFill/>
                </a:ln>
                <a:solidFill>
                  <a:schemeClr val="bg1"/>
                </a:solidFill>
                <a:effectLst/>
                <a:uLnTx/>
                <a:uFillTx/>
                <a:latin typeface="+mn-lt"/>
                <a:ea typeface="+mn-ea"/>
                <a:cs typeface="+mn-cs"/>
              </a:rPr>
              <a:t>5.Signes histologiques:</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a:t>
            </a:r>
            <a:r>
              <a:rPr kumimoji="0" lang="fr-FR" sz="1600" b="1" i="1" u="none" strike="noStrike" kern="1200" cap="none" spc="0" normalizeH="0" baseline="0" noProof="0" dirty="0" err="1" smtClean="0">
                <a:ln>
                  <a:noFill/>
                </a:ln>
                <a:solidFill>
                  <a:schemeClr val="bg1"/>
                </a:solidFill>
                <a:effectLst/>
                <a:uLnTx/>
                <a:uFillTx/>
                <a:latin typeface="+mn-lt"/>
                <a:ea typeface="+mn-ea"/>
                <a:cs typeface="+mn-cs"/>
              </a:rPr>
              <a:t>sialadénite</a:t>
            </a:r>
            <a:r>
              <a:rPr kumimoji="0" lang="fr-FR" sz="1600" b="1" i="1" u="none" strike="noStrike" kern="1200" cap="none" spc="0" normalizeH="0" baseline="0" noProof="0" dirty="0" smtClean="0">
                <a:ln>
                  <a:noFill/>
                </a:ln>
                <a:solidFill>
                  <a:schemeClr val="bg1"/>
                </a:solidFill>
                <a:effectLst/>
                <a:uLnTx/>
                <a:uFillTx/>
                <a:latin typeface="+mn-lt"/>
                <a:ea typeface="+mn-ea"/>
                <a:cs typeface="+mn-cs"/>
              </a:rPr>
              <a:t> lymphocytaire</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focale</a:t>
            </a:r>
          </a:p>
          <a:p>
            <a:pPr marL="342876" marR="0" lvl="0" indent="-342876"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1" i="1" u="none" strike="noStrike" kern="1200" cap="none" spc="0" normalizeH="0" baseline="0" noProof="0" dirty="0" smtClean="0">
                <a:ln>
                  <a:noFill/>
                </a:ln>
                <a:solidFill>
                  <a:schemeClr val="bg1"/>
                </a:solidFill>
                <a:effectLst/>
                <a:uLnTx/>
                <a:uFillTx/>
                <a:latin typeface="+mn-lt"/>
                <a:ea typeface="+mn-ea"/>
                <a:cs typeface="+mn-cs"/>
              </a:rPr>
              <a:t> </a:t>
            </a:r>
            <a:r>
              <a:rPr kumimoji="0" lang="fr-FR" sz="1600" b="1" i="1" u="none" strike="noStrike" kern="1200" cap="none" spc="0" normalizeH="0" baseline="0" noProof="0" dirty="0" smtClean="0">
                <a:ln>
                  <a:noFill/>
                </a:ln>
                <a:solidFill>
                  <a:srgbClr val="FFFF00"/>
                </a:solidFill>
                <a:effectLst/>
                <a:uLnTx/>
                <a:uFillTx/>
                <a:latin typeface="+mn-lt"/>
                <a:ea typeface="+mn-ea"/>
                <a:cs typeface="+mn-cs"/>
              </a:rPr>
              <a:t>6.</a:t>
            </a:r>
            <a:r>
              <a:rPr kumimoji="0" lang="fr-FR" sz="1600" b="1" i="1" u="sng" strike="noStrike" kern="1200" cap="none" spc="0" normalizeH="0" baseline="0" noProof="0" dirty="0" smtClean="0">
                <a:ln>
                  <a:noFill/>
                </a:ln>
                <a:solidFill>
                  <a:srgbClr val="FFFF00"/>
                </a:solidFill>
                <a:effectLst/>
                <a:uLnTx/>
                <a:uFillTx/>
                <a:latin typeface="+mn-lt"/>
                <a:ea typeface="+mn-ea"/>
                <a:cs typeface="+mn-cs"/>
              </a:rPr>
              <a:t>Auto-anticorps:</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rgbClr val="FFFF00"/>
                </a:solidFill>
                <a:effectLst/>
                <a:uLnTx/>
                <a:uFillTx/>
                <a:latin typeface="+mn-lt"/>
                <a:ea typeface="+mn-ea"/>
                <a:cs typeface="+mn-cs"/>
              </a:rPr>
              <a:t>      Présence d’anticorps anti-</a:t>
            </a:r>
          </a:p>
          <a:p>
            <a:pPr marL="342876" marR="0" lvl="0" indent="-342876" algn="just" defTabSz="914400" rtl="0" eaLnBrk="1" fontAlgn="base" latinLnBrk="0" hangingPunct="1">
              <a:lnSpc>
                <a:spcPct val="100000"/>
              </a:lnSpc>
              <a:spcBef>
                <a:spcPct val="20000"/>
              </a:spcBef>
              <a:spcAft>
                <a:spcPct val="0"/>
              </a:spcAft>
              <a:buClrTx/>
              <a:buSzTx/>
              <a:buFont typeface="Arial" charset="0"/>
              <a:buNone/>
              <a:tabLst/>
              <a:defRPr/>
            </a:pPr>
            <a:r>
              <a:rPr kumimoji="0" lang="fr-FR" sz="1600" b="1" i="1" u="none" strike="noStrike" kern="1200" cap="none" spc="0" normalizeH="0" baseline="0" noProof="0" dirty="0" smtClean="0">
                <a:ln>
                  <a:noFill/>
                </a:ln>
                <a:solidFill>
                  <a:srgbClr val="FFFF00"/>
                </a:solidFill>
                <a:effectLst/>
                <a:uLnTx/>
                <a:uFillTx/>
                <a:latin typeface="+mn-lt"/>
                <a:ea typeface="+mn-ea"/>
                <a:cs typeface="+mn-cs"/>
              </a:rPr>
              <a:t>      SSA ET/ ou anti-SSB</a:t>
            </a:r>
          </a:p>
          <a:p>
            <a:pPr marL="342876" marR="0" lvl="0" indent="-342876" algn="just" defTabSz="914400" rtl="0" eaLnBrk="1" fontAlgn="base" latinLnBrk="0" hangingPunct="1">
              <a:lnSpc>
                <a:spcPct val="100000"/>
              </a:lnSpc>
              <a:spcBef>
                <a:spcPct val="20000"/>
              </a:spcBef>
              <a:spcAft>
                <a:spcPct val="0"/>
              </a:spcAft>
              <a:buClrTx/>
              <a:buSzTx/>
              <a:buFont typeface="Arial" charset="0"/>
              <a:buChar char="•"/>
              <a:tabLst/>
              <a:defRPr/>
            </a:pPr>
            <a:endParaRPr kumimoji="0" lang="fr-FR" sz="1600" b="1" i="1" u="none" strike="noStrike" kern="1200" cap="none" spc="0" normalizeH="0" baseline="0" noProof="0" dirty="0">
              <a:ln>
                <a:noFill/>
              </a:ln>
              <a:solidFill>
                <a:schemeClr val="bg1"/>
              </a:solidFill>
              <a:effectLst/>
              <a:uLnTx/>
              <a:uFillTx/>
              <a:latin typeface="+mn-lt"/>
              <a:ea typeface="+mn-ea"/>
              <a:cs typeface="+mn-cs"/>
            </a:endParaRPr>
          </a:p>
        </p:txBody>
      </p:sp>
      <p:sp>
        <p:nvSpPr>
          <p:cNvPr id="7" name="Titre 1"/>
          <p:cNvSpPr txBox="1">
            <a:spLocks/>
          </p:cNvSpPr>
          <p:nvPr/>
        </p:nvSpPr>
        <p:spPr>
          <a:xfrm>
            <a:off x="1176366" y="225388"/>
            <a:ext cx="7467600" cy="70328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1"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Critères européens modifiés:2002</a:t>
            </a:r>
            <a:endParaRPr kumimoji="0" lang="fr-FR" sz="2400" b="1"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1690710" y="1214422"/>
          <a:ext cx="723900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28596" y="214290"/>
            <a:ext cx="3568940"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Gougerot</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a:t>
            </a: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Sjögren</a:t>
            </a: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Aharoni" pitchFamily="2" charset="-79"/>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6" name="Rectangle 5"/>
          <p:cNvSpPr/>
          <p:nvPr/>
        </p:nvSpPr>
        <p:spPr>
          <a:xfrm>
            <a:off x="3500430" y="214290"/>
            <a:ext cx="2895204"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L’</a:t>
            </a:r>
            <a:r>
              <a:rPr lang="fr-FR"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étiopathogénie</a:t>
            </a:r>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rganigramme : Bande perforée 3"/>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714348" y="2731003"/>
            <a:ext cx="7643834" cy="769435"/>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4400" b="1" i="1" dirty="0" smtClean="0">
                <a:ln w="11430"/>
                <a:effectLst>
                  <a:glow rad="228600">
                    <a:schemeClr val="accent6">
                      <a:satMod val="175000"/>
                      <a:alpha val="40000"/>
                    </a:schemeClr>
                  </a:glow>
                  <a:outerShdw blurRad="80000" dist="40000" dir="5040000" algn="tl">
                    <a:srgbClr val="000000">
                      <a:alpha val="30000"/>
                    </a:srgbClr>
                  </a:outerShdw>
                </a:effectLst>
                <a:latin typeface="+mj-lt"/>
              </a:rPr>
              <a:t>        3-Sclérodermie </a:t>
            </a:r>
            <a:r>
              <a:rPr lang="en-CA" sz="4400" b="1" i="1" dirty="0" err="1" smtClean="0">
                <a:ln w="11430"/>
                <a:effectLst>
                  <a:glow rad="228600">
                    <a:schemeClr val="accent6">
                      <a:satMod val="175000"/>
                      <a:alpha val="40000"/>
                    </a:schemeClr>
                  </a:glow>
                  <a:outerShdw blurRad="80000" dist="40000" dir="5040000" algn="tl">
                    <a:srgbClr val="000000">
                      <a:alpha val="30000"/>
                    </a:srgbClr>
                  </a:outerShdw>
                </a:effectLst>
                <a:latin typeface="+mj-lt"/>
              </a:rPr>
              <a:t>systémique</a:t>
            </a:r>
            <a:endParaRPr lang="fr-FR" sz="4400" b="1" i="1" dirty="0">
              <a:ln w="11430"/>
              <a:effectLst>
                <a:glow rad="228600">
                  <a:schemeClr val="accent6">
                    <a:satMod val="175000"/>
                    <a:alpha val="40000"/>
                  </a:schemeClr>
                </a:glow>
                <a:outerShdw blurRad="80000" dist="40000" dir="5040000" algn="tl">
                  <a:srgbClr val="000000">
                    <a:alpha val="30000"/>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60" y="4325505"/>
            <a:ext cx="8643966" cy="969490"/>
          </a:xfrm>
          <a:prstGeom prst="rect">
            <a:avLst/>
          </a:prstGeom>
        </p:spPr>
        <p:txBody>
          <a:bodyPr wrap="square" lIns="91434" tIns="45717" rIns="91434" bIns="45717">
            <a:spAutoFit/>
          </a:bodyPr>
          <a:lstStyle/>
          <a:p>
            <a:endParaRPr lang="fr-FR" sz="2800" b="1" i="1" dirty="0" smtClean="0">
              <a:solidFill>
                <a:schemeClr val="bg1"/>
              </a:solidFill>
              <a:latin typeface="+mn-lt"/>
            </a:endParaRPr>
          </a:p>
          <a:p>
            <a:endParaRPr lang="fr-FR" sz="2800" b="1" i="1" dirty="0" smtClean="0">
              <a:solidFill>
                <a:schemeClr val="bg1"/>
              </a:solidFill>
              <a:latin typeface="+mn-lt"/>
            </a:endParaRPr>
          </a:p>
        </p:txBody>
      </p:sp>
      <p:sp>
        <p:nvSpPr>
          <p:cNvPr id="5" name="Rectangle 4"/>
          <p:cNvSpPr/>
          <p:nvPr/>
        </p:nvSpPr>
        <p:spPr>
          <a:xfrm>
            <a:off x="500036" y="1071546"/>
            <a:ext cx="8501090" cy="3416314"/>
          </a:xfrm>
          <a:prstGeom prst="rect">
            <a:avLst/>
          </a:prstGeom>
        </p:spPr>
        <p:txBody>
          <a:bodyPr wrap="square" lIns="91434" tIns="45717" rIns="91434" bIns="45717">
            <a:spAutoFit/>
          </a:bodyPr>
          <a:lstStyle/>
          <a:p>
            <a:pPr>
              <a:lnSpc>
                <a:spcPct val="150000"/>
              </a:lnSpc>
            </a:pPr>
            <a:r>
              <a:rPr lang="fr-FR" sz="2400" b="1" i="1" dirty="0" smtClean="0">
                <a:solidFill>
                  <a:schemeClr val="bg1"/>
                </a:solidFill>
                <a:latin typeface="+mn-lt"/>
              </a:rPr>
              <a:t>La sclérodermie systémique (</a:t>
            </a:r>
            <a:r>
              <a:rPr lang="fr-FR" sz="2400" b="1" i="1" dirty="0" err="1" smtClean="0">
                <a:solidFill>
                  <a:schemeClr val="bg1"/>
                </a:solidFill>
                <a:latin typeface="+mn-lt"/>
              </a:rPr>
              <a:t>ScS</a:t>
            </a:r>
            <a:r>
              <a:rPr lang="fr-FR" sz="2400" b="1" i="1" dirty="0" smtClean="0">
                <a:solidFill>
                  <a:schemeClr val="bg1"/>
                </a:solidFill>
                <a:latin typeface="+mn-lt"/>
              </a:rPr>
              <a:t>) est une maladie du tissu conjonctif interstitiel et vasculaire qui s’accompagne d’une accumulation de collagène donnant un aspect de sclérose des organes touchés, associée à des anomalies du système immunitaire conduisant à une fibrose.</a:t>
            </a:r>
          </a:p>
          <a:p>
            <a:pPr>
              <a:lnSpc>
                <a:spcPct val="150000"/>
              </a:lnSpc>
            </a:pPr>
            <a:r>
              <a:rPr lang="fr-FR" sz="2400" b="1" i="1" dirty="0" smtClean="0">
                <a:solidFill>
                  <a:schemeClr val="bg1"/>
                </a:solidFill>
                <a:latin typeface="+mn-lt"/>
              </a:rPr>
              <a:t> </a:t>
            </a:r>
          </a:p>
        </p:txBody>
      </p:sp>
      <p:sp>
        <p:nvSpPr>
          <p:cNvPr id="2" name="Rectangle 1"/>
          <p:cNvSpPr/>
          <p:nvPr/>
        </p:nvSpPr>
        <p:spPr>
          <a:xfrm>
            <a:off x="500034" y="142852"/>
            <a:ext cx="7286676"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endParaRPr lang="fr-FR"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7" name="Rectangle 3"/>
          <p:cNvSpPr txBox="1">
            <a:spLocks noChangeArrowheads="1"/>
          </p:cNvSpPr>
          <p:nvPr/>
        </p:nvSpPr>
        <p:spPr>
          <a:xfrm>
            <a:off x="348058" y="3613183"/>
            <a:ext cx="8801104" cy="4530725"/>
          </a:xfrm>
          <a:prstGeom prst="rect">
            <a:avLst/>
          </a:prstGeom>
        </p:spPr>
        <p:txBody>
          <a:bodyPr lIns="91434" tIns="45717" rIns="91434" bIns="45717"/>
          <a:lstStyle/>
          <a:p>
            <a:pPr marL="342876" indent="-342876" defTabSz="914336">
              <a:spcBef>
                <a:spcPct val="20000"/>
              </a:spcBef>
              <a:defRPr/>
            </a:pPr>
            <a:endParaRPr lang="en-CA" sz="2400" b="1" i="1" dirty="0" smtClean="0">
              <a:solidFill>
                <a:schemeClr val="bg1"/>
              </a:solidFill>
              <a:latin typeface="+mn-lt"/>
              <a:cs typeface="+mn-cs"/>
            </a:endParaRPr>
          </a:p>
          <a:p>
            <a:pPr>
              <a:buFont typeface="Arial" pitchFamily="34" charset="0"/>
              <a:buChar char="•"/>
            </a:pPr>
            <a:r>
              <a:rPr lang="en-CA" sz="2400" b="1" dirty="0" smtClean="0">
                <a:solidFill>
                  <a:schemeClr val="bg1"/>
                </a:solidFill>
                <a:latin typeface="+mn-lt"/>
                <a:cs typeface="+mn-cs"/>
              </a:rPr>
              <a:t>    </a:t>
            </a:r>
            <a:r>
              <a:rPr lang="en-CA" sz="2400" b="1" dirty="0" err="1" smtClean="0">
                <a:solidFill>
                  <a:schemeClr val="bg1"/>
                </a:solidFill>
                <a:latin typeface="+mn-lt"/>
                <a:cs typeface="+mn-cs"/>
              </a:rPr>
              <a:t>Maladie</a:t>
            </a:r>
            <a:r>
              <a:rPr lang="en-CA" sz="2400" b="1" dirty="0" smtClean="0">
                <a:solidFill>
                  <a:schemeClr val="bg1"/>
                </a:solidFill>
                <a:latin typeface="+mn-lt"/>
                <a:cs typeface="+mn-cs"/>
              </a:rPr>
              <a:t> rare,</a:t>
            </a:r>
            <a:r>
              <a:rPr lang="fr-FR" sz="2400" b="1" dirty="0" smtClean="0">
                <a:latin typeface="+mn-lt"/>
              </a:rPr>
              <a:t> </a:t>
            </a:r>
            <a:r>
              <a:rPr lang="fr-FR" sz="2400" b="1" dirty="0" smtClean="0">
                <a:solidFill>
                  <a:schemeClr val="bg1"/>
                </a:solidFill>
                <a:latin typeface="+mn-lt"/>
              </a:rPr>
              <a:t>La sclérodermie est la plus grave des connectivites</a:t>
            </a:r>
            <a:endParaRPr lang="en-CA" sz="2400" b="1" dirty="0" smtClean="0">
              <a:solidFill>
                <a:schemeClr val="bg1"/>
              </a:solidFill>
              <a:latin typeface="+mn-lt"/>
              <a:cs typeface="+mn-cs"/>
            </a:endParaRPr>
          </a:p>
          <a:p>
            <a:pPr marL="342876" indent="-342876" defTabSz="914336">
              <a:spcBef>
                <a:spcPct val="20000"/>
              </a:spcBef>
              <a:buFont typeface="Arial" pitchFamily="34" charset="0"/>
              <a:buChar char="•"/>
              <a:defRPr/>
            </a:pPr>
            <a:r>
              <a:rPr lang="en-CA" sz="2400" b="1" dirty="0" smtClean="0">
                <a:solidFill>
                  <a:schemeClr val="bg1"/>
                </a:solidFill>
                <a:latin typeface="+mn-lt"/>
                <a:cs typeface="+mn-cs"/>
              </a:rPr>
              <a:t>Début entre 45-60 </a:t>
            </a:r>
            <a:r>
              <a:rPr lang="en-CA" sz="2400" b="1" dirty="0" err="1" smtClean="0">
                <a:solidFill>
                  <a:schemeClr val="bg1"/>
                </a:solidFill>
                <a:latin typeface="+mn-lt"/>
                <a:cs typeface="+mn-cs"/>
              </a:rPr>
              <a:t>ans</a:t>
            </a:r>
            <a:endParaRPr lang="en-CA" sz="2400" b="1" dirty="0" smtClean="0">
              <a:solidFill>
                <a:schemeClr val="bg1"/>
              </a:solidFill>
              <a:latin typeface="+mn-lt"/>
              <a:cs typeface="+mn-cs"/>
            </a:endParaRPr>
          </a:p>
          <a:p>
            <a:pPr marL="342876" indent="-342876" defTabSz="914336">
              <a:spcBef>
                <a:spcPct val="20000"/>
              </a:spcBef>
              <a:buFont typeface="Arial" pitchFamily="34" charset="0"/>
              <a:buChar char="•"/>
              <a:defRPr/>
            </a:pPr>
            <a:r>
              <a:rPr lang="en-CA" sz="2400" b="1" dirty="0" smtClean="0">
                <a:solidFill>
                  <a:schemeClr val="bg1"/>
                </a:solidFill>
                <a:latin typeface="+mn-lt"/>
                <a:cs typeface="+mn-cs"/>
              </a:rPr>
              <a:t>Prevalence :  5/100,000 </a:t>
            </a:r>
          </a:p>
          <a:p>
            <a:pPr marL="342876" indent="-342876" defTabSz="914336">
              <a:spcBef>
                <a:spcPct val="20000"/>
              </a:spcBef>
              <a:buFont typeface="Arial" pitchFamily="34" charset="0"/>
              <a:buChar char="•"/>
              <a:defRPr/>
            </a:pPr>
            <a:r>
              <a:rPr lang="en-CA" sz="2400" b="1" dirty="0" smtClean="0">
                <a:solidFill>
                  <a:schemeClr val="bg1"/>
                </a:solidFill>
                <a:latin typeface="+mn-lt"/>
                <a:cs typeface="+mn-cs"/>
              </a:rPr>
              <a:t>Incidence :19/100,000/an</a:t>
            </a:r>
          </a:p>
          <a:p>
            <a:pPr marL="342876" indent="-342876" defTabSz="914336">
              <a:spcBef>
                <a:spcPct val="20000"/>
              </a:spcBef>
              <a:defRPr/>
            </a:pPr>
            <a:endParaRPr lang="en-CA" sz="2400" b="1" i="1" dirty="0" smtClean="0">
              <a:solidFill>
                <a:schemeClr val="bg1"/>
              </a:solidFill>
              <a:latin typeface="+mn-lt"/>
              <a:cs typeface="+mn-cs"/>
            </a:endParaRPr>
          </a:p>
          <a:p>
            <a:pPr marL="342876" indent="-342876" defTabSz="914336">
              <a:spcBef>
                <a:spcPct val="20000"/>
              </a:spcBef>
              <a:defRPr/>
            </a:pPr>
            <a:endParaRPr lang="fr-CA" sz="2400" b="1" i="1" u="sng" dirty="0">
              <a:solidFill>
                <a:schemeClr val="bg1"/>
              </a:solidFill>
              <a:latin typeface="+mn-lt"/>
              <a:cs typeface="+mn-cs"/>
            </a:endParaRPr>
          </a:p>
        </p:txBody>
      </p:sp>
      <p:sp>
        <p:nvSpPr>
          <p:cNvPr id="8" name="Rectangle 7"/>
          <p:cNvSpPr/>
          <p:nvPr/>
        </p:nvSpPr>
        <p:spPr>
          <a:xfrm>
            <a:off x="323528" y="5786454"/>
            <a:ext cx="1261872" cy="461659"/>
          </a:xfrm>
          <a:prstGeom prst="rect">
            <a:avLst/>
          </a:prstGeom>
        </p:spPr>
        <p:txBody>
          <a:bodyPr wrap="none" lIns="91434" tIns="45717" rIns="91434" bIns="45717">
            <a:spAutoFit/>
          </a:bodyPr>
          <a:lstStyle/>
          <a:p>
            <a:pPr marL="342876" indent="-342876">
              <a:spcBef>
                <a:spcPct val="20000"/>
              </a:spcBef>
              <a:buFont typeface="Arial" pitchFamily="34" charset="0"/>
              <a:buChar char="•"/>
              <a:defRPr/>
            </a:pPr>
            <a:r>
              <a:rPr lang="en-CA" sz="2400" b="1" i="1" dirty="0" smtClean="0">
                <a:solidFill>
                  <a:schemeClr val="bg1"/>
                </a:solidFill>
                <a:latin typeface="+mn-lt"/>
              </a:rPr>
              <a:t>4F:1H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57158" y="142852"/>
            <a:ext cx="6345959" cy="523215"/>
            <a:chOff x="357158" y="142852"/>
            <a:chExt cx="6345959" cy="523215"/>
          </a:xfrm>
        </p:grpSpPr>
        <p:sp>
          <p:nvSpPr>
            <p:cNvPr id="3" name="Rectangle 2"/>
            <p:cNvSpPr/>
            <p:nvPr/>
          </p:nvSpPr>
          <p:spPr>
            <a:xfrm>
              <a:off x="357158" y="142853"/>
              <a:ext cx="405750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4" name="Rectangle 3"/>
            <p:cNvSpPr/>
            <p:nvPr/>
          </p:nvSpPr>
          <p:spPr>
            <a:xfrm>
              <a:off x="4596077" y="142852"/>
              <a:ext cx="2107040"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classification</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graphicFrame>
        <p:nvGraphicFramePr>
          <p:cNvPr id="5" name="Diagramme 4"/>
          <p:cNvGraphicFramePr/>
          <p:nvPr/>
        </p:nvGraphicFramePr>
        <p:xfrm>
          <a:off x="428596" y="785794"/>
          <a:ext cx="8286808" cy="467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03449" y="1471617"/>
            <a:ext cx="8169079" cy="4243399"/>
          </a:xfrm>
          <a:prstGeom prst="rect">
            <a:avLst/>
          </a:prstGeom>
        </p:spPr>
        <p:txBody>
          <a:bodyPr lIns="91434" tIns="45717" rIns="91434" bIns="45717"/>
          <a:lstStyle/>
          <a:p>
            <a:pPr marL="342876" indent="-342876" defTabSz="914336">
              <a:lnSpc>
                <a:spcPct val="150000"/>
              </a:lnSpc>
              <a:spcBef>
                <a:spcPct val="20000"/>
              </a:spcBef>
              <a:buFont typeface="Arial" charset="0"/>
              <a:buChar char="•"/>
              <a:defRPr/>
            </a:pPr>
            <a:r>
              <a:rPr lang="en-CA" sz="2400" b="1" i="1" dirty="0" err="1" smtClean="0">
                <a:solidFill>
                  <a:schemeClr val="bg1"/>
                </a:solidFill>
                <a:latin typeface="+mn-lt"/>
                <a:cs typeface="+mn-cs"/>
              </a:rPr>
              <a:t>Forme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mineure</a:t>
            </a:r>
            <a:r>
              <a:rPr lang="en-CA" sz="2400" b="1" i="1" dirty="0" smtClean="0">
                <a:solidFill>
                  <a:schemeClr val="bg1"/>
                </a:solidFill>
                <a:latin typeface="+mn-lt"/>
                <a:cs typeface="+mn-cs"/>
              </a:rPr>
              <a:t> de </a:t>
            </a:r>
            <a:r>
              <a:rPr lang="en-CA" sz="2400" b="1" i="1" dirty="0" err="1" smtClean="0">
                <a:solidFill>
                  <a:schemeClr val="bg1"/>
                </a:solidFill>
                <a:latin typeface="+mn-lt"/>
                <a:cs typeface="+mn-cs"/>
              </a:rPr>
              <a:t>sclérodermie</a:t>
            </a:r>
            <a:endParaRPr lang="en-CA" sz="24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smtClean="0">
                <a:solidFill>
                  <a:schemeClr val="bg1"/>
                </a:solidFill>
                <a:latin typeface="+mn-lt"/>
                <a:cs typeface="+mn-cs"/>
              </a:rPr>
              <a:t>Bon </a:t>
            </a:r>
            <a:r>
              <a:rPr lang="en-CA" sz="2000" b="1" i="1" dirty="0" err="1" smtClean="0">
                <a:solidFill>
                  <a:schemeClr val="bg1"/>
                </a:solidFill>
                <a:latin typeface="+mn-lt"/>
                <a:cs typeface="+mn-cs"/>
              </a:rPr>
              <a:t>pronostic</a:t>
            </a:r>
            <a:endParaRPr lang="en-CA" sz="2000" b="1" i="1" dirty="0" smtClean="0">
              <a:solidFill>
                <a:schemeClr val="bg1"/>
              </a:solidFill>
              <a:latin typeface="+mn-lt"/>
              <a:cs typeface="+mn-cs"/>
            </a:endParaRPr>
          </a:p>
          <a:p>
            <a:pPr marL="342876" indent="-342876" defTabSz="914336">
              <a:lnSpc>
                <a:spcPct val="150000"/>
              </a:lnSpc>
              <a:spcBef>
                <a:spcPct val="20000"/>
              </a:spcBef>
              <a:buFont typeface="Arial" pitchFamily="34" charset="0"/>
              <a:buChar char="•"/>
              <a:defRPr/>
            </a:pPr>
            <a:r>
              <a:rPr lang="en-CA" sz="2400" b="1" i="1" dirty="0" smtClean="0">
                <a:solidFill>
                  <a:schemeClr val="bg1"/>
                </a:solidFill>
                <a:latin typeface="+mn-lt"/>
                <a:cs typeface="+mn-cs"/>
              </a:rPr>
              <a:t> 2 des 5 </a:t>
            </a:r>
            <a:r>
              <a:rPr lang="en-CA" sz="2400" b="1" i="1" dirty="0" err="1" smtClean="0">
                <a:solidFill>
                  <a:schemeClr val="bg1"/>
                </a:solidFill>
                <a:latin typeface="+mn-lt"/>
                <a:cs typeface="+mn-cs"/>
              </a:rPr>
              <a:t>éléments</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nécessaires</a:t>
            </a:r>
            <a:endParaRPr lang="en-CA" sz="24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err="1" smtClean="0">
                <a:solidFill>
                  <a:schemeClr val="bg1"/>
                </a:solidFill>
                <a:latin typeface="+mn-lt"/>
                <a:cs typeface="+mn-cs"/>
              </a:rPr>
              <a:t>Calcinose</a:t>
            </a:r>
            <a:r>
              <a:rPr lang="en-CA" sz="2000" b="1" i="1" dirty="0" smtClean="0">
                <a:solidFill>
                  <a:schemeClr val="bg1"/>
                </a:solidFill>
                <a:latin typeface="+mn-lt"/>
                <a:cs typeface="+mn-cs"/>
              </a:rPr>
              <a:t> des </a:t>
            </a:r>
            <a:r>
              <a:rPr lang="en-CA" sz="2000" b="1" i="1" dirty="0" err="1" smtClean="0">
                <a:solidFill>
                  <a:schemeClr val="bg1"/>
                </a:solidFill>
                <a:latin typeface="+mn-lt"/>
                <a:cs typeface="+mn-cs"/>
              </a:rPr>
              <a:t>doigts</a:t>
            </a:r>
            <a:endParaRPr lang="en-CA" sz="20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err="1" smtClean="0">
                <a:solidFill>
                  <a:schemeClr val="bg1"/>
                </a:solidFill>
                <a:latin typeface="+mn-lt"/>
                <a:cs typeface="+mn-cs"/>
              </a:rPr>
              <a:t>Phénomène</a:t>
            </a:r>
            <a:r>
              <a:rPr lang="en-CA" sz="2000" b="1" i="1" dirty="0" smtClean="0">
                <a:solidFill>
                  <a:schemeClr val="bg1"/>
                </a:solidFill>
                <a:latin typeface="+mn-lt"/>
                <a:cs typeface="+mn-cs"/>
              </a:rPr>
              <a:t> de </a:t>
            </a:r>
            <a:r>
              <a:rPr lang="en-CA" sz="2000" b="1" i="1" dirty="0" err="1" smtClean="0">
                <a:solidFill>
                  <a:schemeClr val="bg1"/>
                </a:solidFill>
                <a:latin typeface="+mn-lt"/>
                <a:cs typeface="+mn-cs"/>
              </a:rPr>
              <a:t>Raynaud</a:t>
            </a:r>
            <a:endParaRPr lang="en-CA" sz="20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err="1" smtClean="0">
                <a:solidFill>
                  <a:schemeClr val="bg1"/>
                </a:solidFill>
                <a:latin typeface="+mn-lt"/>
                <a:cs typeface="+mn-cs"/>
              </a:rPr>
              <a:t>Dysfonction</a:t>
            </a:r>
            <a:r>
              <a:rPr lang="en-CA" sz="2000" b="1" i="1" dirty="0" smtClean="0">
                <a:solidFill>
                  <a:schemeClr val="bg1"/>
                </a:solidFill>
                <a:latin typeface="+mn-lt"/>
                <a:cs typeface="+mn-cs"/>
              </a:rPr>
              <a:t> </a:t>
            </a:r>
            <a:r>
              <a:rPr lang="en-CA" sz="2000" b="1" i="1" dirty="0" err="1" smtClean="0">
                <a:solidFill>
                  <a:schemeClr val="bg1"/>
                </a:solidFill>
                <a:latin typeface="+mn-lt"/>
                <a:cs typeface="+mn-cs"/>
              </a:rPr>
              <a:t>eosophagienne</a:t>
            </a:r>
            <a:endParaRPr lang="en-CA" sz="20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err="1" smtClean="0">
                <a:solidFill>
                  <a:schemeClr val="bg1"/>
                </a:solidFill>
                <a:latin typeface="+mn-lt"/>
                <a:cs typeface="+mn-cs"/>
              </a:rPr>
              <a:t>Sclérodactylie</a:t>
            </a:r>
            <a:endParaRPr lang="en-CA" sz="20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000" b="1" i="1" dirty="0" err="1" smtClean="0">
                <a:solidFill>
                  <a:schemeClr val="bg1"/>
                </a:solidFill>
                <a:latin typeface="+mn-lt"/>
                <a:cs typeface="+mn-cs"/>
              </a:rPr>
              <a:t>Télangiectasies</a:t>
            </a:r>
            <a:r>
              <a:rPr lang="en-CA" sz="2000" b="1" i="1" dirty="0" smtClean="0">
                <a:solidFill>
                  <a:schemeClr val="bg1"/>
                </a:solidFill>
                <a:latin typeface="+mn-lt"/>
                <a:cs typeface="+mn-cs"/>
              </a:rPr>
              <a:t> (</a:t>
            </a:r>
            <a:r>
              <a:rPr lang="en-CA" sz="2000" b="1" i="1" dirty="0" err="1" smtClean="0">
                <a:solidFill>
                  <a:schemeClr val="bg1"/>
                </a:solidFill>
                <a:latin typeface="+mn-lt"/>
                <a:cs typeface="+mn-cs"/>
              </a:rPr>
              <a:t>doigts</a:t>
            </a:r>
            <a:r>
              <a:rPr lang="en-CA" sz="2000" b="1" i="1" dirty="0" smtClean="0">
                <a:solidFill>
                  <a:schemeClr val="bg1"/>
                </a:solidFill>
                <a:latin typeface="+mn-lt"/>
                <a:cs typeface="+mn-cs"/>
              </a:rPr>
              <a:t> et </a:t>
            </a:r>
            <a:r>
              <a:rPr lang="en-CA" sz="2000" b="1" i="1" dirty="0" err="1" smtClean="0">
                <a:solidFill>
                  <a:schemeClr val="bg1"/>
                </a:solidFill>
                <a:latin typeface="+mn-lt"/>
                <a:cs typeface="+mn-cs"/>
              </a:rPr>
              <a:t>bouche</a:t>
            </a:r>
            <a:r>
              <a:rPr lang="en-CA" sz="2000" b="1" i="1" dirty="0" smtClean="0">
                <a:solidFill>
                  <a:schemeClr val="bg1"/>
                </a:solidFill>
                <a:latin typeface="+mn-lt"/>
                <a:cs typeface="+mn-cs"/>
              </a:rPr>
              <a:t>)</a:t>
            </a:r>
          </a:p>
          <a:p>
            <a:pPr marL="742898" lvl="1" indent="-285730" defTabSz="914336">
              <a:lnSpc>
                <a:spcPct val="150000"/>
              </a:lnSpc>
              <a:spcBef>
                <a:spcPct val="20000"/>
              </a:spcBef>
              <a:buFont typeface="Arial" charset="0"/>
              <a:buChar char="–"/>
              <a:defRPr/>
            </a:pPr>
            <a:r>
              <a:rPr lang="fr-FR" sz="2000" dirty="0" smtClean="0">
                <a:solidFill>
                  <a:schemeClr val="bg1"/>
                </a:solidFill>
              </a:rPr>
              <a:t> symptômes d’une hypertension artérielle pulmonaire </a:t>
            </a:r>
            <a:endParaRPr lang="en-CA" sz="20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endParaRPr lang="fr-CA" sz="2000" b="1" i="1" dirty="0">
              <a:solidFill>
                <a:schemeClr val="bg1"/>
              </a:solidFill>
              <a:latin typeface="+mn-lt"/>
              <a:cs typeface="+mn-cs"/>
            </a:endParaRPr>
          </a:p>
        </p:txBody>
      </p:sp>
      <p:sp>
        <p:nvSpPr>
          <p:cNvPr id="9" name="Rectangle 8"/>
          <p:cNvSpPr/>
          <p:nvPr/>
        </p:nvSpPr>
        <p:spPr>
          <a:xfrm>
            <a:off x="371816" y="1071546"/>
            <a:ext cx="7783702" cy="477048"/>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en-CA" sz="2400" b="1" i="1" dirty="0" err="1" smtClean="0">
                <a:ln w="11430"/>
                <a:solidFill>
                  <a:srgbClr val="FFC000"/>
                </a:solidFill>
                <a:effectLst>
                  <a:outerShdw blurRad="80000" dist="40000" dir="5040000" algn="tl">
                    <a:srgbClr val="000000">
                      <a:alpha val="30000"/>
                    </a:srgbClr>
                  </a:outerShdw>
                </a:effectLst>
              </a:rPr>
              <a:t>Sclérodermie</a:t>
            </a:r>
            <a:r>
              <a:rPr lang="en-CA" sz="2400" b="1" i="1" dirty="0" smtClean="0">
                <a:ln w="11430"/>
                <a:solidFill>
                  <a:srgbClr val="FFC000"/>
                </a:solidFill>
                <a:effectLst>
                  <a:outerShdw blurRad="80000" dist="40000" dir="5040000" algn="tl">
                    <a:srgbClr val="000000">
                      <a:alpha val="30000"/>
                    </a:srgbClr>
                  </a:outerShdw>
                </a:effectLst>
              </a:rPr>
              <a:t> </a:t>
            </a:r>
            <a:r>
              <a:rPr lang="en-CA" sz="2400" b="1" i="1" dirty="0" err="1" smtClean="0">
                <a:ln w="11430"/>
                <a:solidFill>
                  <a:srgbClr val="FFC000"/>
                </a:solidFill>
                <a:effectLst>
                  <a:outerShdw blurRad="80000" dist="40000" dir="5040000" algn="tl">
                    <a:srgbClr val="000000">
                      <a:alpha val="30000"/>
                    </a:srgbClr>
                  </a:outerShdw>
                </a:effectLst>
              </a:rPr>
              <a:t>systémique</a:t>
            </a:r>
            <a:r>
              <a:rPr lang="en-CA" sz="2400" b="1" i="1" dirty="0" smtClean="0">
                <a:ln w="11430"/>
                <a:solidFill>
                  <a:srgbClr val="FFC000"/>
                </a:solidFill>
                <a:effectLst>
                  <a:outerShdw blurRad="80000" dist="40000" dir="5040000" algn="tl">
                    <a:srgbClr val="000000">
                      <a:alpha val="30000"/>
                    </a:srgbClr>
                  </a:outerShdw>
                </a:effectLst>
              </a:rPr>
              <a:t> </a:t>
            </a:r>
            <a:r>
              <a:rPr lang="en-CA" sz="2400" b="1" i="1" dirty="0" err="1" smtClean="0">
                <a:ln w="11430"/>
                <a:solidFill>
                  <a:srgbClr val="FFC000"/>
                </a:solidFill>
                <a:effectLst>
                  <a:outerShdw blurRad="80000" dist="40000" dir="5040000" algn="tl">
                    <a:srgbClr val="000000">
                      <a:alpha val="30000"/>
                    </a:srgbClr>
                  </a:outerShdw>
                </a:effectLst>
              </a:rPr>
              <a:t>limitée</a:t>
            </a:r>
            <a:r>
              <a:rPr lang="en-CA" sz="2000" b="1" i="1" dirty="0" smtClean="0">
                <a:ln w="11430"/>
                <a:solidFill>
                  <a:srgbClr val="FFC000"/>
                </a:solidFill>
                <a:effectLst>
                  <a:outerShdw blurRad="80000" dist="40000" dir="5040000" algn="tl">
                    <a:srgbClr val="000000">
                      <a:alpha val="30000"/>
                    </a:srgbClr>
                  </a:outerShdw>
                </a:effectLst>
              </a:rPr>
              <a:t>(Syndrome de CREST</a:t>
            </a:r>
            <a:r>
              <a:rPr lang="en-CA" sz="2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fr-CA"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7" name="Groupe 6"/>
          <p:cNvGrpSpPr/>
          <p:nvPr/>
        </p:nvGrpSpPr>
        <p:grpSpPr>
          <a:xfrm>
            <a:off x="357158" y="142852"/>
            <a:ext cx="6345959" cy="523215"/>
            <a:chOff x="357158" y="142852"/>
            <a:chExt cx="6345959" cy="523215"/>
          </a:xfrm>
        </p:grpSpPr>
        <p:sp>
          <p:nvSpPr>
            <p:cNvPr id="10" name="Rectangle 9"/>
            <p:cNvSpPr/>
            <p:nvPr/>
          </p:nvSpPr>
          <p:spPr>
            <a:xfrm>
              <a:off x="357158" y="142853"/>
              <a:ext cx="405750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1" name="Rectangle 10"/>
            <p:cNvSpPr/>
            <p:nvPr/>
          </p:nvSpPr>
          <p:spPr>
            <a:xfrm>
              <a:off x="4596077" y="142852"/>
              <a:ext cx="2107040"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classification</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5788" y="71415"/>
            <a:ext cx="3214710" cy="71438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34" tIns="45717" rIns="91434" bIns="45717"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Arial" pitchFamily="34" charset="0"/>
              </a:rPr>
              <a:t>plan</a:t>
            </a:r>
            <a:endParaRPr lang="fr-FR"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Arial" pitchFamily="34" charset="0"/>
            </a:endParaRPr>
          </a:p>
        </p:txBody>
      </p:sp>
      <p:sp>
        <p:nvSpPr>
          <p:cNvPr id="10" name="Rectangle 9"/>
          <p:cNvSpPr/>
          <p:nvPr/>
        </p:nvSpPr>
        <p:spPr>
          <a:xfrm>
            <a:off x="1000132" y="1772045"/>
            <a:ext cx="8501090" cy="1677376"/>
          </a:xfrm>
          <a:prstGeom prst="rect">
            <a:avLst/>
          </a:prstGeom>
        </p:spPr>
        <p:txBody>
          <a:bodyPr wrap="square" lIns="91434" tIns="45717" rIns="91434" bIns="45717">
            <a:spAutoFit/>
          </a:bodyPr>
          <a:lstStyle/>
          <a:p>
            <a:pPr marL="514314" indent="-514314">
              <a:lnSpc>
                <a:spcPct val="150000"/>
              </a:lnSpc>
            </a:pPr>
            <a:endParaRPr lang="fr-FR" sz="2200" b="1" i="1" dirty="0" smtClean="0">
              <a:solidFill>
                <a:schemeClr val="bg1"/>
              </a:solidFill>
              <a:latin typeface="+mn-lt"/>
              <a:cs typeface="Arial" pitchFamily="34" charset="0"/>
            </a:endParaRPr>
          </a:p>
          <a:p>
            <a:pPr marL="514314" indent="-514314">
              <a:lnSpc>
                <a:spcPct val="150000"/>
              </a:lnSpc>
            </a:pPr>
            <a:endParaRPr lang="fr-FR" sz="2000" b="1" i="1" dirty="0" smtClean="0">
              <a:solidFill>
                <a:schemeClr val="bg1"/>
              </a:solidFill>
              <a:latin typeface="+mn-lt"/>
              <a:cs typeface="Arial" pitchFamily="34" charset="0"/>
            </a:endParaRPr>
          </a:p>
          <a:p>
            <a:pPr marL="514314" indent="-514314"/>
            <a:endParaRPr lang="fr-FR" sz="2000" b="1" i="1" dirty="0" smtClean="0">
              <a:solidFill>
                <a:schemeClr val="bg1"/>
              </a:solidFill>
              <a:latin typeface="+mn-lt"/>
              <a:cs typeface="Arial" pitchFamily="34" charset="0"/>
            </a:endParaRPr>
          </a:p>
          <a:p>
            <a:pPr marL="514314" indent="-514314"/>
            <a:endParaRPr lang="fr-FR" sz="2000" b="1" i="1" dirty="0" smtClean="0">
              <a:solidFill>
                <a:schemeClr val="bg1"/>
              </a:solidFill>
              <a:latin typeface="+mn-lt"/>
              <a:cs typeface="Arial" pitchFamily="34" charset="0"/>
            </a:endParaRPr>
          </a:p>
        </p:txBody>
      </p:sp>
      <p:sp>
        <p:nvSpPr>
          <p:cNvPr id="12" name="Rectangle 11"/>
          <p:cNvSpPr/>
          <p:nvPr/>
        </p:nvSpPr>
        <p:spPr>
          <a:xfrm>
            <a:off x="611560" y="836712"/>
            <a:ext cx="7988153" cy="4154978"/>
          </a:xfrm>
          <a:prstGeom prst="rect">
            <a:avLst/>
          </a:prstGeom>
        </p:spPr>
        <p:txBody>
          <a:bodyPr wrap="square" lIns="91434" tIns="45717" rIns="91434" bIns="45717">
            <a:spAutoFit/>
          </a:bodyPr>
          <a:lstStyle/>
          <a:p>
            <a:pPr marL="514314" indent="-514314">
              <a:lnSpc>
                <a:spcPct val="150000"/>
              </a:lnSpc>
              <a:buClr>
                <a:srgbClr val="FFC000"/>
              </a:buClr>
              <a:buFont typeface="+mj-lt"/>
              <a:buAutoNum type="romanUcPeriod"/>
            </a:pPr>
            <a:r>
              <a:rPr lang="fr-FR" sz="2200" b="1" i="1" dirty="0" smtClean="0">
                <a:solidFill>
                  <a:schemeClr val="bg1"/>
                </a:solidFill>
                <a:latin typeface="+mn-lt"/>
                <a:cs typeface="Arial" pitchFamily="34" charset="0"/>
              </a:rPr>
              <a:t>Rappel sur le concept  auto immunité/MAI</a:t>
            </a:r>
          </a:p>
          <a:p>
            <a:pPr marL="514314" indent="-514314">
              <a:lnSpc>
                <a:spcPct val="150000"/>
              </a:lnSpc>
              <a:buClr>
                <a:srgbClr val="FFC000"/>
              </a:buClr>
              <a:buFont typeface="+mj-lt"/>
              <a:buAutoNum type="romanUcPeriod"/>
            </a:pPr>
            <a:r>
              <a:rPr lang="fr-BE" sz="2200" b="1" i="1" dirty="0">
                <a:solidFill>
                  <a:schemeClr val="bg1"/>
                </a:solidFill>
                <a:latin typeface="+mn-lt"/>
                <a:cs typeface="Arial" pitchFamily="34" charset="0"/>
              </a:rPr>
              <a:t>Etiologie des maladies auto-immunes </a:t>
            </a:r>
            <a:r>
              <a:rPr lang="fr-BE" sz="2200" b="1" i="1" dirty="0" smtClean="0">
                <a:solidFill>
                  <a:schemeClr val="bg1"/>
                </a:solidFill>
                <a:latin typeface="+mn-lt"/>
                <a:cs typeface="Arial" pitchFamily="34" charset="0"/>
              </a:rPr>
              <a:t>  </a:t>
            </a:r>
          </a:p>
          <a:p>
            <a:pPr marL="514314" indent="-514314">
              <a:lnSpc>
                <a:spcPct val="150000"/>
              </a:lnSpc>
              <a:buClr>
                <a:srgbClr val="FFC000"/>
              </a:buClr>
              <a:buFont typeface="+mj-lt"/>
              <a:buAutoNum type="romanUcPeriod"/>
            </a:pPr>
            <a:r>
              <a:rPr lang="fr-FR" sz="2200" b="1" i="1" dirty="0">
                <a:solidFill>
                  <a:schemeClr val="bg1"/>
                </a:solidFill>
                <a:latin typeface="+mn-lt"/>
                <a:cs typeface="Arial" pitchFamily="34" charset="0"/>
              </a:rPr>
              <a:t>Les mécanismes lésionnels dans les  </a:t>
            </a:r>
            <a:r>
              <a:rPr lang="fr-FR" sz="2200" b="1" i="1" dirty="0" smtClean="0">
                <a:solidFill>
                  <a:schemeClr val="bg1"/>
                </a:solidFill>
                <a:latin typeface="+mn-lt"/>
                <a:cs typeface="Arial" pitchFamily="34" charset="0"/>
              </a:rPr>
              <a:t>MAI</a:t>
            </a:r>
          </a:p>
          <a:p>
            <a:pPr marL="514350" indent="-514350">
              <a:lnSpc>
                <a:spcPct val="150000"/>
              </a:lnSpc>
              <a:buClr>
                <a:srgbClr val="FFC000"/>
              </a:buClr>
              <a:buFont typeface="+mj-lt"/>
              <a:buAutoNum type="romanUcPeriod" startAt="4"/>
            </a:pPr>
            <a:r>
              <a:rPr lang="fr-FR" sz="2200" b="1" i="1" dirty="0">
                <a:solidFill>
                  <a:schemeClr val="bg1"/>
                </a:solidFill>
                <a:latin typeface="+mn-lt"/>
                <a:cs typeface="Arial" pitchFamily="34" charset="0"/>
              </a:rPr>
              <a:t>Les principales connectivites</a:t>
            </a:r>
          </a:p>
          <a:p>
            <a:pPr marL="2342986" lvl="4" indent="-514314">
              <a:buClr>
                <a:srgbClr val="FFC000"/>
              </a:buClr>
              <a:buFont typeface="Wingdings" pitchFamily="2" charset="2"/>
              <a:buChar char="Ø"/>
            </a:pPr>
            <a:r>
              <a:rPr lang="fr-FR" sz="2200" b="1" i="1" dirty="0">
                <a:solidFill>
                  <a:schemeClr val="bg1"/>
                </a:solidFill>
                <a:latin typeface="+mn-lt"/>
                <a:cs typeface="Arial" pitchFamily="34" charset="0"/>
              </a:rPr>
              <a:t>LES</a:t>
            </a:r>
          </a:p>
          <a:p>
            <a:pPr marL="2342986" lvl="4" indent="-514314">
              <a:buClr>
                <a:srgbClr val="FFC000"/>
              </a:buClr>
              <a:buFont typeface="Wingdings" pitchFamily="2" charset="2"/>
              <a:buChar char="Ø"/>
            </a:pPr>
            <a:r>
              <a:rPr lang="fr-FR" sz="2200" b="1" i="1" dirty="0">
                <a:solidFill>
                  <a:schemeClr val="bg1"/>
                </a:solidFill>
                <a:latin typeface="+mn-lt"/>
                <a:cs typeface="Arial" pitchFamily="34" charset="0"/>
              </a:rPr>
              <a:t>Syndrome de </a:t>
            </a:r>
            <a:r>
              <a:rPr lang="fr-FR" sz="2200" b="1" i="1" dirty="0" err="1">
                <a:solidFill>
                  <a:schemeClr val="bg1"/>
                </a:solidFill>
                <a:latin typeface="+mn-lt"/>
                <a:cs typeface="Arial" pitchFamily="34" charset="0"/>
              </a:rPr>
              <a:t>Gougerot-Sjögren</a:t>
            </a:r>
            <a:r>
              <a:rPr lang="fr-FR" sz="2200" b="1" i="1" dirty="0">
                <a:solidFill>
                  <a:schemeClr val="bg1"/>
                </a:solidFill>
                <a:latin typeface="+mn-lt"/>
                <a:cs typeface="Arial" pitchFamily="34" charset="0"/>
              </a:rPr>
              <a:t> </a:t>
            </a:r>
          </a:p>
          <a:p>
            <a:pPr marL="2342986" lvl="4" indent="-514314">
              <a:buClr>
                <a:srgbClr val="FFC000"/>
              </a:buClr>
              <a:buFont typeface="Wingdings" pitchFamily="2" charset="2"/>
              <a:buChar char="Ø"/>
            </a:pPr>
            <a:r>
              <a:rPr lang="fr-FR" sz="2200" b="1" i="1" dirty="0">
                <a:solidFill>
                  <a:schemeClr val="bg1"/>
                </a:solidFill>
                <a:latin typeface="+mn-lt"/>
                <a:cs typeface="Arial" pitchFamily="34" charset="0"/>
              </a:rPr>
              <a:t>Sclérodermie </a:t>
            </a:r>
          </a:p>
          <a:p>
            <a:pPr marL="2342986" lvl="4" indent="-514314">
              <a:buClr>
                <a:srgbClr val="FFC000"/>
              </a:buClr>
              <a:buFont typeface="Wingdings" pitchFamily="2" charset="2"/>
              <a:buChar char="Ø"/>
            </a:pPr>
            <a:r>
              <a:rPr lang="fr-FR" sz="2200" b="1" i="1" dirty="0" err="1">
                <a:solidFill>
                  <a:schemeClr val="bg1"/>
                </a:solidFill>
                <a:latin typeface="+mn-lt"/>
                <a:cs typeface="Arial" pitchFamily="34" charset="0"/>
              </a:rPr>
              <a:t>Polymyosites</a:t>
            </a:r>
            <a:r>
              <a:rPr lang="fr-FR" sz="2200" b="1" i="1" dirty="0">
                <a:solidFill>
                  <a:schemeClr val="bg1"/>
                </a:solidFill>
                <a:latin typeface="+mn-lt"/>
                <a:cs typeface="Arial" pitchFamily="34" charset="0"/>
              </a:rPr>
              <a:t> /dermatomyosites</a:t>
            </a:r>
          </a:p>
          <a:p>
            <a:pPr marL="2342986" lvl="4" indent="-514314">
              <a:buClr>
                <a:srgbClr val="FFC000"/>
              </a:buClr>
              <a:buFont typeface="Wingdings" pitchFamily="2" charset="2"/>
              <a:buChar char="Ø"/>
            </a:pPr>
            <a:r>
              <a:rPr lang="fr-FR" sz="2200" b="1" i="1" dirty="0">
                <a:solidFill>
                  <a:schemeClr val="bg1"/>
                </a:solidFill>
                <a:latin typeface="+mn-lt"/>
                <a:cs typeface="Arial" pitchFamily="34" charset="0"/>
              </a:rPr>
              <a:t>Connectivite </a:t>
            </a:r>
            <a:r>
              <a:rPr lang="fr-FR" sz="2200" b="1" i="1" dirty="0" smtClean="0">
                <a:solidFill>
                  <a:schemeClr val="bg1"/>
                </a:solidFill>
                <a:latin typeface="+mn-lt"/>
                <a:cs typeface="Arial" pitchFamily="34" charset="0"/>
              </a:rPr>
              <a:t>mixte</a:t>
            </a:r>
          </a:p>
          <a:p>
            <a:pPr marL="2342986" lvl="4" indent="-514314">
              <a:buClr>
                <a:srgbClr val="FFC000"/>
              </a:buClr>
              <a:buFont typeface="Wingdings" pitchFamily="2" charset="2"/>
              <a:buChar char="Ø"/>
            </a:pPr>
            <a:r>
              <a:rPr lang="fr-FR" sz="2200" b="1" i="1" dirty="0">
                <a:solidFill>
                  <a:schemeClr val="bg1"/>
                </a:solidFill>
                <a:latin typeface="+mn-lt"/>
                <a:cs typeface="Arial" pitchFamily="34" charset="0"/>
              </a:rPr>
              <a:t>Polyarthrite </a:t>
            </a:r>
            <a:r>
              <a:rPr lang="fr-FR" sz="2200" b="1" i="1" dirty="0" smtClean="0">
                <a:solidFill>
                  <a:schemeClr val="bg1"/>
                </a:solidFill>
                <a:latin typeface="+mn-lt"/>
                <a:cs typeface="Arial" pitchFamily="34" charset="0"/>
              </a:rPr>
              <a:t>rhumatoïde</a:t>
            </a:r>
          </a:p>
        </p:txBody>
      </p:sp>
      <p:sp>
        <p:nvSpPr>
          <p:cNvPr id="13" name="Rectangle 12"/>
          <p:cNvSpPr/>
          <p:nvPr/>
        </p:nvSpPr>
        <p:spPr>
          <a:xfrm>
            <a:off x="613114" y="4869160"/>
            <a:ext cx="9215470" cy="2354485"/>
          </a:xfrm>
          <a:prstGeom prst="rect">
            <a:avLst/>
          </a:prstGeom>
        </p:spPr>
        <p:txBody>
          <a:bodyPr wrap="square" lIns="91434" tIns="45717" rIns="91434" bIns="45717">
            <a:spAutoFit/>
          </a:bodyPr>
          <a:lstStyle/>
          <a:p>
            <a:pPr marL="514350" indent="-514350">
              <a:lnSpc>
                <a:spcPct val="150000"/>
              </a:lnSpc>
              <a:buClr>
                <a:srgbClr val="FFC000"/>
              </a:buClr>
              <a:buFont typeface="+mj-lt"/>
              <a:buAutoNum type="romanUcPeriod" startAt="5"/>
            </a:pPr>
            <a:r>
              <a:rPr lang="fr-FR" sz="2000" b="1" i="1" dirty="0" smtClean="0">
                <a:solidFill>
                  <a:schemeClr val="bg1"/>
                </a:solidFill>
                <a:latin typeface="+mn-lt"/>
                <a:cs typeface="Arial" pitchFamily="34" charset="0"/>
              </a:rPr>
              <a:t>La  recherche des AAN</a:t>
            </a:r>
          </a:p>
          <a:p>
            <a:pPr marL="514350" indent="-514350">
              <a:lnSpc>
                <a:spcPct val="150000"/>
              </a:lnSpc>
              <a:buClr>
                <a:srgbClr val="FFC000"/>
              </a:buClr>
              <a:buFont typeface="+mj-lt"/>
              <a:buAutoNum type="romanUcPeriod" startAt="5"/>
            </a:pPr>
            <a:r>
              <a:rPr lang="fr-FR" sz="2000" b="1" i="1" dirty="0" smtClean="0">
                <a:solidFill>
                  <a:schemeClr val="bg1"/>
                </a:solidFill>
                <a:latin typeface="+mn-lt"/>
                <a:cs typeface="Arial" pitchFamily="34" charset="0"/>
              </a:rPr>
              <a:t>Le SAPL</a:t>
            </a:r>
          </a:p>
          <a:p>
            <a:pPr marL="514350" indent="-514350">
              <a:lnSpc>
                <a:spcPct val="150000"/>
              </a:lnSpc>
              <a:buClr>
                <a:srgbClr val="FFC000"/>
              </a:buClr>
              <a:buFont typeface="+mj-lt"/>
              <a:buAutoNum type="romanUcPeriod" startAt="5"/>
            </a:pPr>
            <a:r>
              <a:rPr lang="fr-FR" sz="2000" b="1" i="1" dirty="0" smtClean="0">
                <a:solidFill>
                  <a:schemeClr val="bg1"/>
                </a:solidFill>
                <a:latin typeface="+mn-lt"/>
                <a:cs typeface="Arial" pitchFamily="34" charset="0"/>
              </a:rPr>
              <a:t>Les vascularite à ANCA</a:t>
            </a:r>
          </a:p>
          <a:p>
            <a:pPr marL="514350" indent="-514350">
              <a:lnSpc>
                <a:spcPct val="150000"/>
              </a:lnSpc>
              <a:buClr>
                <a:srgbClr val="FFC000"/>
              </a:buClr>
              <a:buFont typeface="+mj-lt"/>
              <a:buAutoNum type="romanUcPeriod" startAt="5"/>
            </a:pPr>
            <a:r>
              <a:rPr lang="fr-FR" sz="2000" b="1" i="1" dirty="0" smtClean="0">
                <a:solidFill>
                  <a:schemeClr val="bg1"/>
                </a:solidFill>
                <a:latin typeface="+mn-lt"/>
                <a:cs typeface="Arial" pitchFamily="34" charset="0"/>
              </a:rPr>
              <a:t>Conclusion</a:t>
            </a:r>
          </a:p>
          <a:p>
            <a:pPr marL="514314" indent="-514314">
              <a:lnSpc>
                <a:spcPct val="150000"/>
              </a:lnSpc>
            </a:pPr>
            <a:endParaRPr lang="fr-FR" b="1" i="1" dirty="0" smtClean="0">
              <a:solidFill>
                <a:schemeClr val="bg1"/>
              </a:solidFill>
              <a:latin typeface="+mn-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71473" y="1142987"/>
            <a:ext cx="2781300" cy="2105025"/>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6253193" y="1142987"/>
            <a:ext cx="2676525" cy="1971675"/>
          </a:xfrm>
          <a:prstGeom prst="rect">
            <a:avLst/>
          </a:prstGeom>
          <a:noFill/>
          <a:ln w="9525">
            <a:noFill/>
            <a:miter lim="800000"/>
            <a:headEnd/>
            <a:tailEnd/>
          </a:ln>
          <a:effectLst/>
        </p:spPr>
      </p:pic>
      <p:sp>
        <p:nvSpPr>
          <p:cNvPr id="4" name="Rectangle 3"/>
          <p:cNvSpPr/>
          <p:nvPr/>
        </p:nvSpPr>
        <p:spPr>
          <a:xfrm>
            <a:off x="571504" y="3148612"/>
            <a:ext cx="4572000" cy="738658"/>
          </a:xfrm>
          <a:prstGeom prst="rect">
            <a:avLst/>
          </a:prstGeom>
        </p:spPr>
        <p:txBody>
          <a:bodyPr lIns="91434" tIns="45717" rIns="91434" bIns="45717">
            <a:spAutoFit/>
          </a:bodyPr>
          <a:lstStyle/>
          <a:p>
            <a:r>
              <a:rPr lang="fr-FR" sz="1400" dirty="0" smtClean="0">
                <a:solidFill>
                  <a:schemeClr val="bg1"/>
                </a:solidFill>
              </a:rPr>
              <a:t>Au cours du phénomène de Raynaud, le majeur est ici pâle </a:t>
            </a:r>
          </a:p>
          <a:p>
            <a:r>
              <a:rPr lang="fr-FR" sz="1400" dirty="0" smtClean="0">
                <a:solidFill>
                  <a:schemeClr val="bg1"/>
                </a:solidFill>
              </a:rPr>
              <a:t>en raison des spasmes vasculaires</a:t>
            </a:r>
            <a:r>
              <a:rPr lang="fr-FR" sz="1400" dirty="0" smtClean="0"/>
              <a:t>.</a:t>
            </a:r>
            <a:endParaRPr lang="fr-FR" sz="1400" dirty="0"/>
          </a:p>
        </p:txBody>
      </p:sp>
      <p:pic>
        <p:nvPicPr>
          <p:cNvPr id="9219" name="Picture 3"/>
          <p:cNvPicPr>
            <a:picLocks noChangeAspect="1" noChangeArrowheads="1"/>
          </p:cNvPicPr>
          <p:nvPr/>
        </p:nvPicPr>
        <p:blipFill>
          <a:blip r:embed="rId5"/>
          <a:srcRect/>
          <a:stretch>
            <a:fillRect/>
          </a:stretch>
        </p:blipFill>
        <p:spPr bwMode="auto">
          <a:xfrm>
            <a:off x="428596" y="4119588"/>
            <a:ext cx="2743200" cy="2524125"/>
          </a:xfrm>
          <a:prstGeom prst="rect">
            <a:avLst/>
          </a:prstGeom>
          <a:noFill/>
          <a:ln w="9525">
            <a:noFill/>
            <a:miter lim="800000"/>
            <a:headEnd/>
            <a:tailEnd/>
          </a:ln>
          <a:effectLst/>
        </p:spPr>
      </p:pic>
      <p:sp>
        <p:nvSpPr>
          <p:cNvPr id="6" name="Rectangle 5"/>
          <p:cNvSpPr/>
          <p:nvPr/>
        </p:nvSpPr>
        <p:spPr>
          <a:xfrm>
            <a:off x="3429024" y="4720248"/>
            <a:ext cx="4572000" cy="1077212"/>
          </a:xfrm>
          <a:prstGeom prst="rect">
            <a:avLst/>
          </a:prstGeom>
        </p:spPr>
        <p:txBody>
          <a:bodyPr lIns="91434" tIns="45717" rIns="91434" bIns="45717">
            <a:spAutoFit/>
          </a:bodyPr>
          <a:lstStyle/>
          <a:p>
            <a:r>
              <a:rPr lang="fr-FR" sz="1600" dirty="0" smtClean="0">
                <a:solidFill>
                  <a:schemeClr val="bg1"/>
                </a:solidFill>
              </a:rPr>
              <a:t>télangiectasies sur la </a:t>
            </a:r>
          </a:p>
          <a:p>
            <a:r>
              <a:rPr lang="fr-FR" sz="1600" dirty="0" smtClean="0">
                <a:solidFill>
                  <a:schemeClr val="bg1"/>
                </a:solidFill>
              </a:rPr>
              <a:t>paume de main d’une</a:t>
            </a:r>
          </a:p>
          <a:p>
            <a:r>
              <a:rPr lang="fr-FR" sz="1600" dirty="0" smtClean="0">
                <a:solidFill>
                  <a:schemeClr val="bg1"/>
                </a:solidFill>
              </a:rPr>
              <a:t> personne atteinte de </a:t>
            </a:r>
          </a:p>
          <a:p>
            <a:r>
              <a:rPr lang="fr-FR" sz="1600" dirty="0" smtClean="0">
                <a:solidFill>
                  <a:schemeClr val="bg1"/>
                </a:solidFill>
              </a:rPr>
              <a:t>sclérodermie. </a:t>
            </a:r>
            <a:endParaRPr lang="fr-FR" sz="1600" dirty="0">
              <a:solidFill>
                <a:schemeClr val="bg1"/>
              </a:solidFill>
            </a:endParaRPr>
          </a:p>
        </p:txBody>
      </p:sp>
      <p:sp>
        <p:nvSpPr>
          <p:cNvPr id="7" name="Rectangle 6"/>
          <p:cNvSpPr/>
          <p:nvPr/>
        </p:nvSpPr>
        <p:spPr>
          <a:xfrm>
            <a:off x="5500726" y="3105836"/>
            <a:ext cx="4572000" cy="523214"/>
          </a:xfrm>
          <a:prstGeom prst="rect">
            <a:avLst/>
          </a:prstGeom>
        </p:spPr>
        <p:txBody>
          <a:bodyPr lIns="91434" tIns="45717" rIns="91434" bIns="45717">
            <a:spAutoFit/>
          </a:bodyPr>
          <a:lstStyle/>
          <a:p>
            <a:r>
              <a:rPr lang="fr-FR" sz="1400" dirty="0" smtClean="0">
                <a:solidFill>
                  <a:schemeClr val="bg1"/>
                </a:solidFill>
              </a:rPr>
              <a:t>Aspect boudiné des doigts en cas de </a:t>
            </a:r>
          </a:p>
          <a:p>
            <a:r>
              <a:rPr lang="fr-FR" sz="1400" dirty="0" err="1" smtClean="0">
                <a:solidFill>
                  <a:schemeClr val="bg1"/>
                </a:solidFill>
              </a:rPr>
              <a:t>sclérodactylie</a:t>
            </a:r>
            <a:r>
              <a:rPr lang="fr-FR" sz="1400" dirty="0" smtClean="0">
                <a:solidFill>
                  <a:schemeClr val="bg1"/>
                </a:solidFill>
              </a:rPr>
              <a:t>.</a:t>
            </a:r>
            <a:endParaRPr lang="fr-FR" sz="1400" dirty="0">
              <a:solidFill>
                <a:schemeClr val="bg1"/>
              </a:solidFill>
            </a:endParaRPr>
          </a:p>
        </p:txBody>
      </p:sp>
      <p:pic>
        <p:nvPicPr>
          <p:cNvPr id="8" name="Picture 5" descr="calcinose"/>
          <p:cNvPicPr>
            <a:picLocks noChangeAspect="1" noChangeArrowheads="1"/>
          </p:cNvPicPr>
          <p:nvPr/>
        </p:nvPicPr>
        <p:blipFill>
          <a:blip r:embed="rId6"/>
          <a:srcRect/>
          <a:stretch>
            <a:fillRect/>
          </a:stretch>
        </p:blipFill>
        <p:spPr bwMode="auto">
          <a:xfrm>
            <a:off x="5715008" y="3714752"/>
            <a:ext cx="3286148" cy="2500330"/>
          </a:xfrm>
          <a:prstGeom prst="rect">
            <a:avLst/>
          </a:prstGeom>
          <a:noFill/>
        </p:spPr>
      </p:pic>
      <p:sp>
        <p:nvSpPr>
          <p:cNvPr id="9" name="Rectangle 8"/>
          <p:cNvSpPr/>
          <p:nvPr/>
        </p:nvSpPr>
        <p:spPr>
          <a:xfrm>
            <a:off x="6162130" y="6274379"/>
            <a:ext cx="1338816" cy="369326"/>
          </a:xfrm>
          <a:prstGeom prst="rect">
            <a:avLst/>
          </a:prstGeom>
        </p:spPr>
        <p:txBody>
          <a:bodyPr wrap="none" lIns="91434" tIns="45717" rIns="91434" bIns="45717">
            <a:spAutoFit/>
          </a:bodyPr>
          <a:lstStyle/>
          <a:p>
            <a:r>
              <a:rPr lang="en-CA" b="1" i="1" dirty="0" err="1" smtClean="0">
                <a:solidFill>
                  <a:schemeClr val="bg1"/>
                </a:solidFill>
              </a:rPr>
              <a:t>Calcinose</a:t>
            </a:r>
            <a:r>
              <a:rPr lang="en-CA" b="1" i="1" dirty="0" smtClean="0">
                <a:solidFill>
                  <a:schemeClr val="bg1"/>
                </a:solidFill>
              </a:rPr>
              <a:t> </a:t>
            </a:r>
            <a:endParaRPr lang="fr-F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643105" y="960157"/>
            <a:ext cx="10787106" cy="4969173"/>
            <a:chOff x="-1561843" y="1134823"/>
            <a:chExt cx="10369695" cy="4801317"/>
          </a:xfrm>
        </p:grpSpPr>
        <p:sp>
          <p:nvSpPr>
            <p:cNvPr id="2" name="Rectangle 2"/>
            <p:cNvSpPr txBox="1">
              <a:spLocks noChangeArrowheads="1"/>
            </p:cNvSpPr>
            <p:nvPr/>
          </p:nvSpPr>
          <p:spPr>
            <a:xfrm>
              <a:off x="-1561843" y="1134823"/>
              <a:ext cx="7886736" cy="1142999"/>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defTabSz="914336">
                <a:defRPr/>
              </a:pP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j-ea"/>
                  <a:cs typeface="+mj-cs"/>
                </a:rPr>
                <a:t>    </a:t>
              </a:r>
              <a:endParaRPr lang="fr-CA"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j-ea"/>
                <a:cs typeface="+mj-cs"/>
              </a:endParaRPr>
            </a:p>
          </p:txBody>
        </p:sp>
        <p:sp>
          <p:nvSpPr>
            <p:cNvPr id="3" name="Rectangle 3"/>
            <p:cNvSpPr txBox="1">
              <a:spLocks noChangeArrowheads="1"/>
            </p:cNvSpPr>
            <p:nvPr/>
          </p:nvSpPr>
          <p:spPr>
            <a:xfrm>
              <a:off x="457199" y="1405415"/>
              <a:ext cx="8350653" cy="4530725"/>
            </a:xfrm>
            <a:prstGeom prst="rect">
              <a:avLst/>
            </a:prstGeom>
          </p:spPr>
          <p:txBody>
            <a:bodyPr/>
            <a:lstStyle/>
            <a:p>
              <a:pPr marL="342876" indent="-342876" defTabSz="914336">
                <a:lnSpc>
                  <a:spcPct val="150000"/>
                </a:lnSpc>
                <a:spcBef>
                  <a:spcPct val="20000"/>
                </a:spcBef>
                <a:buFont typeface="Arial" charset="0"/>
                <a:buChar char="•"/>
                <a:defRPr/>
              </a:pPr>
              <a:r>
                <a:rPr lang="en-CA" sz="2400" b="1" i="1" dirty="0" err="1" smtClean="0">
                  <a:solidFill>
                    <a:schemeClr val="bg1"/>
                  </a:solidFill>
                  <a:latin typeface="+mn-lt"/>
                  <a:cs typeface="+mn-cs"/>
                </a:rPr>
                <a:t>Atteinte</a:t>
              </a:r>
              <a:r>
                <a:rPr lang="en-CA" sz="2400" b="1" i="1" dirty="0" smtClean="0">
                  <a:solidFill>
                    <a:schemeClr val="bg1"/>
                  </a:solidFill>
                  <a:latin typeface="+mn-lt"/>
                  <a:cs typeface="+mn-cs"/>
                </a:rPr>
                <a:t> de la </a:t>
              </a:r>
              <a:r>
                <a:rPr lang="en-CA" sz="2400" b="1" i="1" dirty="0" err="1" smtClean="0">
                  <a:solidFill>
                    <a:schemeClr val="bg1"/>
                  </a:solidFill>
                  <a:latin typeface="+mn-lt"/>
                  <a:cs typeface="+mn-cs"/>
                </a:rPr>
                <a:t>peau</a:t>
              </a:r>
              <a:r>
                <a:rPr lang="en-CA" sz="2400" b="1" i="1" dirty="0" smtClean="0">
                  <a:solidFill>
                    <a:schemeClr val="bg1"/>
                  </a:solidFill>
                  <a:latin typeface="+mn-lt"/>
                  <a:cs typeface="+mn-cs"/>
                </a:rPr>
                <a:t> et de divers </a:t>
              </a:r>
              <a:r>
                <a:rPr lang="en-CA" sz="2400" b="1" i="1" dirty="0" err="1" smtClean="0">
                  <a:solidFill>
                    <a:schemeClr val="bg1"/>
                  </a:solidFill>
                  <a:latin typeface="+mn-lt"/>
                  <a:cs typeface="+mn-cs"/>
                </a:rPr>
                <a:t>organes</a:t>
              </a:r>
              <a:endParaRPr lang="en-CA" sz="24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400" b="1" i="1" dirty="0" err="1" smtClean="0">
                  <a:solidFill>
                    <a:schemeClr val="bg1"/>
                  </a:solidFill>
                  <a:latin typeface="+mn-lt"/>
                  <a:cs typeface="+mn-cs"/>
                </a:rPr>
                <a:t>Bouche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xerostomie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microstomie</a:t>
              </a:r>
              <a:endParaRPr lang="en-CA" sz="24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400" b="1" i="1" dirty="0" smtClean="0">
                  <a:solidFill>
                    <a:schemeClr val="bg1"/>
                  </a:solidFill>
                  <a:latin typeface="+mn-lt"/>
                  <a:cs typeface="+mn-cs"/>
                </a:rPr>
                <a:t>Gastro-intestinal: RGE, </a:t>
              </a:r>
              <a:r>
                <a:rPr lang="en-CA" sz="2400" b="1" i="1" dirty="0" err="1" smtClean="0">
                  <a:solidFill>
                    <a:schemeClr val="bg1"/>
                  </a:solidFill>
                  <a:latin typeface="+mn-lt"/>
                  <a:cs typeface="+mn-cs"/>
                </a:rPr>
                <a:t>dysphagie</a:t>
              </a:r>
              <a:r>
                <a:rPr lang="en-CA" sz="2400" b="1" i="1" dirty="0" smtClean="0">
                  <a:solidFill>
                    <a:schemeClr val="bg1"/>
                  </a:solidFill>
                  <a:latin typeface="+mn-lt"/>
                  <a:cs typeface="+mn-cs"/>
                </a:rPr>
                <a:t>,</a:t>
              </a:r>
            </a:p>
            <a:p>
              <a:pPr marL="742898" lvl="1" indent="-285730" defTabSz="914336">
                <a:lnSpc>
                  <a:spcPct val="150000"/>
                </a:lnSpc>
                <a:spcBef>
                  <a:spcPct val="20000"/>
                </a:spcBef>
                <a:buFont typeface="Arial" charset="0"/>
                <a:buChar char="–"/>
                <a:defRPr/>
              </a:pPr>
              <a:r>
                <a:rPr lang="en-CA" sz="2400" b="1" i="1" dirty="0" smtClean="0">
                  <a:solidFill>
                    <a:schemeClr val="bg1"/>
                  </a:solidFill>
                  <a:latin typeface="+mn-lt"/>
                  <a:cs typeface="+mn-cs"/>
                </a:rPr>
                <a:t>Coeur: </a:t>
              </a:r>
              <a:r>
                <a:rPr lang="en-CA" sz="2400" b="1" i="1" dirty="0" err="1" smtClean="0">
                  <a:solidFill>
                    <a:schemeClr val="bg1"/>
                  </a:solidFill>
                  <a:latin typeface="+mn-lt"/>
                  <a:cs typeface="+mn-cs"/>
                </a:rPr>
                <a:t>arythmies</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péricardite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défaillance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cardiaque</a:t>
              </a:r>
              <a:endParaRPr lang="en-CA" sz="2400" b="1" i="1" dirty="0" smtClean="0">
                <a:solidFill>
                  <a:schemeClr val="bg1"/>
                </a:solidFill>
                <a:latin typeface="+mn-lt"/>
                <a:cs typeface="+mn-cs"/>
              </a:endParaRPr>
            </a:p>
            <a:p>
              <a:pPr marL="742898" lvl="1" indent="-285730" defTabSz="914336">
                <a:lnSpc>
                  <a:spcPct val="150000"/>
                </a:lnSpc>
                <a:spcBef>
                  <a:spcPct val="20000"/>
                </a:spcBef>
                <a:buFont typeface="Arial" charset="0"/>
                <a:buChar char="–"/>
                <a:defRPr/>
              </a:pPr>
              <a:r>
                <a:rPr lang="en-CA" sz="2400" b="1" i="1" dirty="0" smtClean="0">
                  <a:solidFill>
                    <a:schemeClr val="bg1"/>
                  </a:solidFill>
                  <a:latin typeface="+mn-lt"/>
                  <a:cs typeface="+mn-cs"/>
                </a:rPr>
                <a:t>Rein: HTA, IRC</a:t>
              </a:r>
            </a:p>
            <a:p>
              <a:pPr marL="742898" lvl="1" indent="-285730" defTabSz="914336">
                <a:lnSpc>
                  <a:spcPct val="150000"/>
                </a:lnSpc>
                <a:spcBef>
                  <a:spcPct val="20000"/>
                </a:spcBef>
                <a:buFont typeface="Arial" charset="0"/>
                <a:buChar char="–"/>
                <a:defRPr/>
              </a:pPr>
              <a:r>
                <a:rPr lang="en-CA" sz="2400" b="1" i="1" dirty="0" err="1" smtClean="0">
                  <a:solidFill>
                    <a:schemeClr val="bg1"/>
                  </a:solidFill>
                  <a:latin typeface="+mn-lt"/>
                  <a:cs typeface="+mn-cs"/>
                </a:rPr>
                <a:t>Foie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cirrhose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biliaire</a:t>
              </a:r>
              <a:r>
                <a:rPr lang="en-CA" sz="2400" b="1" i="1" dirty="0" smtClean="0">
                  <a:solidFill>
                    <a:schemeClr val="bg1"/>
                  </a:solidFill>
                  <a:latin typeface="+mn-lt"/>
                  <a:cs typeface="+mn-cs"/>
                </a:rPr>
                <a:t> primitive</a:t>
              </a:r>
            </a:p>
            <a:p>
              <a:pPr marL="742898" lvl="1" indent="-285730" defTabSz="914336">
                <a:lnSpc>
                  <a:spcPct val="150000"/>
                </a:lnSpc>
                <a:spcBef>
                  <a:spcPct val="20000"/>
                </a:spcBef>
                <a:buFont typeface="Arial" charset="0"/>
                <a:buChar char="–"/>
                <a:defRPr/>
              </a:pPr>
              <a:r>
                <a:rPr lang="en-CA" sz="2400" b="1" i="1" dirty="0" err="1" smtClean="0">
                  <a:solidFill>
                    <a:schemeClr val="bg1"/>
                  </a:solidFill>
                  <a:latin typeface="+mn-lt"/>
                  <a:cs typeface="+mn-cs"/>
                </a:rPr>
                <a:t>Poumons</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Pneumopathies</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interstitielles</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fibrose</a:t>
              </a:r>
              <a:r>
                <a:rPr lang="en-CA" sz="2400" b="1" i="1" dirty="0" smtClean="0">
                  <a:solidFill>
                    <a:schemeClr val="bg1"/>
                  </a:solidFill>
                  <a:latin typeface="+mn-lt"/>
                  <a:cs typeface="+mn-cs"/>
                </a:rPr>
                <a:t> </a:t>
              </a:r>
              <a:r>
                <a:rPr lang="en-CA" sz="2400" b="1" i="1" dirty="0" err="1" smtClean="0">
                  <a:solidFill>
                    <a:schemeClr val="bg1"/>
                  </a:solidFill>
                  <a:latin typeface="+mn-lt"/>
                  <a:cs typeface="+mn-cs"/>
                </a:rPr>
                <a:t>pulmonaire</a:t>
              </a:r>
              <a:r>
                <a:rPr lang="en-CA" sz="2400" b="1" i="1" dirty="0" smtClean="0">
                  <a:solidFill>
                    <a:schemeClr val="bg1"/>
                  </a:solidFill>
                  <a:latin typeface="+mn-lt"/>
                  <a:cs typeface="+mn-cs"/>
                </a:rPr>
                <a:t>, </a:t>
              </a:r>
            </a:p>
            <a:p>
              <a:pPr marL="742898" lvl="1" indent="-285730" defTabSz="914336">
                <a:lnSpc>
                  <a:spcPct val="150000"/>
                </a:lnSpc>
                <a:spcBef>
                  <a:spcPct val="20000"/>
                </a:spcBef>
                <a:buFont typeface="Arial" charset="0"/>
                <a:buChar char="–"/>
                <a:defRPr/>
              </a:pPr>
              <a:r>
                <a:rPr lang="en-CA" sz="2400" b="1" i="1" dirty="0" smtClean="0">
                  <a:solidFill>
                    <a:schemeClr val="bg1"/>
                  </a:solidFill>
                  <a:latin typeface="+mn-lt"/>
                  <a:cs typeface="+mn-cs"/>
                </a:rPr>
                <a:t>Articulations: </a:t>
              </a:r>
              <a:r>
                <a:rPr lang="en-CA" sz="2400" b="1" i="1" dirty="0" err="1" smtClean="0">
                  <a:solidFill>
                    <a:schemeClr val="bg1"/>
                  </a:solidFill>
                  <a:latin typeface="+mn-lt"/>
                  <a:cs typeface="+mn-cs"/>
                </a:rPr>
                <a:t>polyarthralgies</a:t>
              </a:r>
              <a:r>
                <a:rPr lang="en-CA" sz="2400" b="1" i="1" dirty="0" smtClean="0">
                  <a:solidFill>
                    <a:schemeClr val="bg1"/>
                  </a:solidFill>
                  <a:latin typeface="+mn-lt"/>
                  <a:cs typeface="+mn-cs"/>
                </a:rPr>
                <a:t> </a:t>
              </a:r>
              <a:endParaRPr lang="fr-CA" sz="2400" b="1" i="1" dirty="0">
                <a:solidFill>
                  <a:schemeClr val="bg1"/>
                </a:solidFill>
                <a:latin typeface="+mn-lt"/>
                <a:cs typeface="+mn-cs"/>
              </a:endParaRPr>
            </a:p>
          </p:txBody>
        </p:sp>
      </p:grpSp>
      <p:sp>
        <p:nvSpPr>
          <p:cNvPr id="7" name="Rectangle 6"/>
          <p:cNvSpPr/>
          <p:nvPr/>
        </p:nvSpPr>
        <p:spPr>
          <a:xfrm>
            <a:off x="642910" y="928670"/>
            <a:ext cx="4353359" cy="461659"/>
          </a:xfrm>
          <a:prstGeom prst="rect">
            <a:avLst/>
          </a:prstGeom>
        </p:spPr>
        <p:txBody>
          <a:bodyPr wrap="none" lIns="91434" tIns="45717" rIns="91434" bIns="45717">
            <a:spAutoFit/>
          </a:bodyPr>
          <a:lstStyle/>
          <a:p>
            <a:r>
              <a:rPr lang="fr-FR" sz="2400" b="1" i="1" dirty="0" smtClean="0">
                <a:solidFill>
                  <a:srgbClr val="FFC000"/>
                </a:solidFill>
                <a:latin typeface="+mn-lt"/>
              </a:rPr>
              <a:t>Sclérodermie systémique diffuse </a:t>
            </a:r>
            <a:endParaRPr lang="fr-FR" sz="2400" b="1" i="1" dirty="0">
              <a:solidFill>
                <a:srgbClr val="FFC000"/>
              </a:solidFill>
              <a:latin typeface="+mn-lt"/>
            </a:endParaRPr>
          </a:p>
        </p:txBody>
      </p:sp>
      <p:grpSp>
        <p:nvGrpSpPr>
          <p:cNvPr id="9" name="Groupe 8"/>
          <p:cNvGrpSpPr/>
          <p:nvPr/>
        </p:nvGrpSpPr>
        <p:grpSpPr>
          <a:xfrm>
            <a:off x="357158" y="142852"/>
            <a:ext cx="6345959" cy="523215"/>
            <a:chOff x="357158" y="142852"/>
            <a:chExt cx="6345959" cy="523215"/>
          </a:xfrm>
        </p:grpSpPr>
        <p:sp>
          <p:nvSpPr>
            <p:cNvPr id="10" name="Rectangle 9"/>
            <p:cNvSpPr/>
            <p:nvPr/>
          </p:nvSpPr>
          <p:spPr>
            <a:xfrm>
              <a:off x="357158" y="142853"/>
              <a:ext cx="405750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1" name="Rectangle 10"/>
            <p:cNvSpPr/>
            <p:nvPr/>
          </p:nvSpPr>
          <p:spPr>
            <a:xfrm>
              <a:off x="4596077" y="142852"/>
              <a:ext cx="2107040"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classification</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4126458" y="4201547"/>
            <a:ext cx="2374368" cy="923564"/>
            <a:chOff x="4126458" y="4201547"/>
            <a:chExt cx="2374368" cy="923565"/>
          </a:xfrm>
        </p:grpSpPr>
        <p:sp>
          <p:nvSpPr>
            <p:cNvPr id="5" name="Rectangle 4"/>
            <p:cNvSpPr/>
            <p:nvPr/>
          </p:nvSpPr>
          <p:spPr>
            <a:xfrm>
              <a:off x="4126458" y="4201547"/>
              <a:ext cx="2374368" cy="584775"/>
            </a:xfrm>
            <a:prstGeom prst="rect">
              <a:avLst/>
            </a:prstGeom>
          </p:spPr>
          <p:txBody>
            <a:bodyPr wrap="none">
              <a:spAutoFit/>
            </a:bodyPr>
            <a:lstStyle/>
            <a:p>
              <a:r>
                <a:rPr lang="fr-FR" sz="3200" b="1" i="1" dirty="0" smtClean="0">
                  <a:latin typeface="+mn-lt"/>
                </a:rPr>
                <a:t>sclérodermie</a:t>
              </a:r>
              <a:endParaRPr lang="fr-FR" sz="3200" b="1" i="1" dirty="0">
                <a:latin typeface="+mn-lt"/>
              </a:endParaRPr>
            </a:p>
          </p:txBody>
        </p:sp>
        <p:sp>
          <p:nvSpPr>
            <p:cNvPr id="12" name="Organigramme : Connecteur 11">
              <a:hlinkClick r:id="rId3" action="ppaction://hlinksldjump"/>
            </p:cNvPr>
            <p:cNvSpPr/>
            <p:nvPr/>
          </p:nvSpPr>
          <p:spPr bwMode="auto">
            <a:xfrm>
              <a:off x="4997818" y="4605760"/>
              <a:ext cx="216000" cy="519352"/>
            </a:xfrm>
            <a:prstGeom prst="flowChartConnector">
              <a:avLst/>
            </a:prstGeom>
            <a:gradFill>
              <a:gsLst>
                <a:gs pos="0">
                  <a:srgbClr val="FFF200"/>
                </a:gs>
                <a:gs pos="45000">
                  <a:srgbClr val="FF7A00"/>
                </a:gs>
                <a:gs pos="70000">
                  <a:srgbClr val="FF0300"/>
                </a:gs>
                <a:gs pos="100000">
                  <a:srgbClr val="4D0808"/>
                </a:gs>
              </a:gsLst>
              <a:lin ang="16200000" scaled="0"/>
            </a:gra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grpSp>
      <p:sp>
        <p:nvSpPr>
          <p:cNvPr id="16" name="Rectangle 15"/>
          <p:cNvSpPr/>
          <p:nvPr/>
        </p:nvSpPr>
        <p:spPr>
          <a:xfrm>
            <a:off x="571472" y="792288"/>
            <a:ext cx="2241768" cy="707886"/>
          </a:xfrm>
          <a:prstGeom prst="rect">
            <a:avLst/>
          </a:prstGeom>
        </p:spPr>
        <p:txBody>
          <a:bodyPr wrap="none">
            <a:spAutoFit/>
          </a:bodyPr>
          <a:lstStyle/>
          <a:p>
            <a:r>
              <a:rPr lang="fr-FR" sz="2000" b="1" i="1" dirty="0" smtClean="0">
                <a:solidFill>
                  <a:schemeClr val="bg1"/>
                </a:solidFill>
                <a:latin typeface="+mj-lt"/>
              </a:rPr>
              <a:t>facteurs </a:t>
            </a:r>
          </a:p>
          <a:p>
            <a:r>
              <a:rPr lang="fr-FR" sz="2000" b="1" i="1" dirty="0" smtClean="0">
                <a:solidFill>
                  <a:schemeClr val="bg1"/>
                </a:solidFill>
                <a:latin typeface="+mj-lt"/>
              </a:rPr>
              <a:t>environnementaux </a:t>
            </a:r>
            <a:endParaRPr lang="fr-FR" sz="2000" dirty="0">
              <a:solidFill>
                <a:schemeClr val="bg1"/>
              </a:solidFill>
              <a:latin typeface="+mj-lt"/>
            </a:endParaRPr>
          </a:p>
        </p:txBody>
      </p:sp>
      <p:grpSp>
        <p:nvGrpSpPr>
          <p:cNvPr id="10" name="Groupe 9"/>
          <p:cNvGrpSpPr/>
          <p:nvPr/>
        </p:nvGrpSpPr>
        <p:grpSpPr>
          <a:xfrm>
            <a:off x="785787" y="857232"/>
            <a:ext cx="7848000" cy="5796000"/>
            <a:chOff x="785786" y="857232"/>
            <a:chExt cx="7848000" cy="5796000"/>
          </a:xfrm>
        </p:grpSpPr>
        <p:sp>
          <p:nvSpPr>
            <p:cNvPr id="6" name="Rectangle à coins arrondis 5"/>
            <p:cNvSpPr/>
            <p:nvPr/>
          </p:nvSpPr>
          <p:spPr bwMode="auto">
            <a:xfrm>
              <a:off x="785786" y="857232"/>
              <a:ext cx="7848000" cy="5796000"/>
            </a:xfrm>
            <a:prstGeom prst="roundRect">
              <a:avLst/>
            </a:prstGeom>
            <a:gradFill>
              <a:gsLst>
                <a:gs pos="0">
                  <a:srgbClr val="FFF200"/>
                </a:gs>
                <a:gs pos="45000">
                  <a:srgbClr val="FF7A00"/>
                </a:gs>
                <a:gs pos="70000">
                  <a:srgbClr val="FF0300"/>
                </a:gs>
                <a:gs pos="100000">
                  <a:srgbClr val="4D0808"/>
                </a:gs>
              </a:gsLst>
              <a:lin ang="16200000" scaled="0"/>
            </a:gradFill>
            <a:ln cmpd="sng">
              <a:solidFill>
                <a:schemeClr val="accent6"/>
              </a:solidFill>
              <a:headEnd/>
              <a:tailEnd/>
            </a:ln>
            <a:scene3d>
              <a:camera prst="perspectiveRelaxed">
                <a:rot lat="19200000" lon="0" rev="0"/>
              </a:camera>
              <a:lightRig rig="threePt" dir="t"/>
            </a:scene3d>
            <a:sp3d>
              <a:bevelT prst="angle"/>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7" name="Rectangle 6"/>
            <p:cNvSpPr/>
            <p:nvPr/>
          </p:nvSpPr>
          <p:spPr>
            <a:xfrm rot="17276864">
              <a:off x="-549232" y="3960553"/>
              <a:ext cx="3872342" cy="523220"/>
            </a:xfrm>
            <a:prstGeom prst="rect">
              <a:avLst/>
            </a:prstGeom>
          </p:spPr>
          <p:txBody>
            <a:bodyPr wrap="none">
              <a:spAutoFit/>
            </a:bodyPr>
            <a:lstStyle/>
            <a:p>
              <a:r>
                <a:rPr lang="fr-FR" sz="2800" b="1" i="1" dirty="0" smtClean="0">
                  <a:latin typeface="+mj-lt"/>
                </a:rPr>
                <a:t>prédisposition génétique</a:t>
              </a:r>
              <a:endParaRPr lang="fr-FR" sz="2800" dirty="0">
                <a:latin typeface="+mj-lt"/>
              </a:endParaRPr>
            </a:p>
          </p:txBody>
        </p:sp>
      </p:grpSp>
      <p:graphicFrame>
        <p:nvGraphicFramePr>
          <p:cNvPr id="4" name="Diagramme 3"/>
          <p:cNvGraphicFramePr/>
          <p:nvPr/>
        </p:nvGraphicFramePr>
        <p:xfrm>
          <a:off x="1524001" y="1071546"/>
          <a:ext cx="7560000" cy="62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lèche courbée vers le bas 7"/>
          <p:cNvSpPr/>
          <p:nvPr/>
        </p:nvSpPr>
        <p:spPr bwMode="auto">
          <a:xfrm rot="799104">
            <a:off x="558128" y="1578472"/>
            <a:ext cx="2772000" cy="828000"/>
          </a:xfrm>
          <a:prstGeom prst="curvedDownArrow">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grpSp>
        <p:nvGrpSpPr>
          <p:cNvPr id="14" name="Groupe 13"/>
          <p:cNvGrpSpPr/>
          <p:nvPr/>
        </p:nvGrpSpPr>
        <p:grpSpPr>
          <a:xfrm>
            <a:off x="357158" y="142852"/>
            <a:ext cx="6695798" cy="523215"/>
            <a:chOff x="357158" y="142852"/>
            <a:chExt cx="6695798" cy="523215"/>
          </a:xfrm>
        </p:grpSpPr>
        <p:sp>
          <p:nvSpPr>
            <p:cNvPr id="17" name="Rectangle 16"/>
            <p:cNvSpPr/>
            <p:nvPr/>
          </p:nvSpPr>
          <p:spPr>
            <a:xfrm>
              <a:off x="357158" y="142853"/>
              <a:ext cx="405750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8" name="Rectangle 17"/>
            <p:cNvSpPr/>
            <p:nvPr/>
          </p:nvSpPr>
          <p:spPr>
            <a:xfrm>
              <a:off x="4596077" y="142852"/>
              <a:ext cx="245687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Etiopathogénie</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28670"/>
            <a:ext cx="3831678" cy="523214"/>
          </a:xfrm>
          <a:prstGeom prst="rect">
            <a:avLst/>
          </a:prstGeom>
        </p:spPr>
        <p:txBody>
          <a:bodyPr wrap="none" lIns="91434" tIns="45717" rIns="91434" bIns="45717">
            <a:spAutoFit/>
          </a:bodyPr>
          <a:lstStyle/>
          <a:p>
            <a:r>
              <a:rPr lang="fr-FR" sz="2400" b="1" i="1" dirty="0" smtClean="0">
                <a:solidFill>
                  <a:srgbClr val="FFFF00"/>
                </a:solidFill>
                <a:latin typeface="+mn-lt"/>
              </a:rPr>
              <a:t>Facteurs environnementaux</a:t>
            </a:r>
            <a:r>
              <a:rPr lang="fr-FR" sz="2800" b="1" i="1"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mn-lt"/>
              </a:rPr>
              <a:t>:</a:t>
            </a:r>
            <a:endParaRPr lang="fr-FR" sz="2800" b="1" i="1"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mn-lt"/>
            </a:endParaRPr>
          </a:p>
        </p:txBody>
      </p:sp>
      <p:grpSp>
        <p:nvGrpSpPr>
          <p:cNvPr id="15" name="Groupe 14"/>
          <p:cNvGrpSpPr/>
          <p:nvPr/>
        </p:nvGrpSpPr>
        <p:grpSpPr>
          <a:xfrm>
            <a:off x="642944" y="1428736"/>
            <a:ext cx="6143634" cy="461665"/>
            <a:chOff x="500036" y="1571614"/>
            <a:chExt cx="6143634" cy="461665"/>
          </a:xfrm>
        </p:grpSpPr>
        <p:sp>
          <p:nvSpPr>
            <p:cNvPr id="3" name="Rectangle 2"/>
            <p:cNvSpPr/>
            <p:nvPr/>
          </p:nvSpPr>
          <p:spPr>
            <a:xfrm>
              <a:off x="500036" y="1571614"/>
              <a:ext cx="1672253" cy="461665"/>
            </a:xfrm>
            <a:prstGeom prst="rect">
              <a:avLst/>
            </a:prstGeom>
          </p:spPr>
          <p:txBody>
            <a:bodyPr wrap="none" lIns="91434" tIns="45717" rIns="91434" bIns="45717">
              <a:spAutoFit/>
            </a:bodyPr>
            <a:lstStyle/>
            <a:p>
              <a:r>
                <a:rPr lang="fr-FR" sz="2400" i="1" dirty="0" smtClean="0">
                  <a:solidFill>
                    <a:srgbClr val="FFC000"/>
                  </a:solidFill>
                </a:rPr>
                <a:t>Infections: </a:t>
              </a:r>
              <a:endParaRPr lang="fr-FR" sz="2400" i="1" dirty="0">
                <a:solidFill>
                  <a:srgbClr val="FFC000"/>
                </a:solidFill>
              </a:endParaRPr>
            </a:p>
          </p:txBody>
        </p:sp>
        <p:sp>
          <p:nvSpPr>
            <p:cNvPr id="4" name="Rectangle 3"/>
            <p:cNvSpPr/>
            <p:nvPr/>
          </p:nvSpPr>
          <p:spPr>
            <a:xfrm>
              <a:off x="2071670" y="1643050"/>
              <a:ext cx="4572000" cy="369326"/>
            </a:xfrm>
            <a:prstGeom prst="rect">
              <a:avLst/>
            </a:prstGeom>
          </p:spPr>
          <p:txBody>
            <a:bodyPr lIns="91434" tIns="45717" rIns="91434" bIns="45717">
              <a:spAutoFit/>
            </a:bodyPr>
            <a:lstStyle/>
            <a:p>
              <a:r>
                <a:rPr lang="fr-FR" b="1" i="1" dirty="0" smtClean="0">
                  <a:solidFill>
                    <a:schemeClr val="bg1"/>
                  </a:solidFill>
                </a:rPr>
                <a:t>rétrovirus et  cytomégalovirus </a:t>
              </a:r>
              <a:endParaRPr lang="fr-FR" b="1" i="1" dirty="0">
                <a:solidFill>
                  <a:schemeClr val="bg1"/>
                </a:solidFill>
              </a:endParaRPr>
            </a:p>
          </p:txBody>
        </p:sp>
      </p:grpSp>
      <p:sp>
        <p:nvSpPr>
          <p:cNvPr id="5" name="Rectangle 4"/>
          <p:cNvSpPr/>
          <p:nvPr/>
        </p:nvSpPr>
        <p:spPr>
          <a:xfrm>
            <a:off x="486604" y="1857364"/>
            <a:ext cx="3013826" cy="400103"/>
          </a:xfrm>
          <a:prstGeom prst="rect">
            <a:avLst/>
          </a:prstGeom>
        </p:spPr>
        <p:txBody>
          <a:bodyPr wrap="none" lIns="91434" tIns="45717" rIns="91434" bIns="45717">
            <a:spAutoFit/>
          </a:bodyPr>
          <a:lstStyle/>
          <a:p>
            <a:r>
              <a:rPr lang="fr-FR" sz="2000" b="1" i="1" dirty="0" smtClean="0">
                <a:solidFill>
                  <a:schemeClr val="bg1"/>
                </a:solidFill>
                <a:latin typeface="+mj-lt"/>
              </a:rPr>
              <a:t>‘’Mimétisme moléculaire’’ </a:t>
            </a:r>
            <a:endParaRPr lang="fr-FR" sz="2000" b="1" i="1" dirty="0">
              <a:solidFill>
                <a:schemeClr val="bg1"/>
              </a:solidFill>
              <a:latin typeface="+mj-lt"/>
            </a:endParaRPr>
          </a:p>
        </p:txBody>
      </p:sp>
      <p:grpSp>
        <p:nvGrpSpPr>
          <p:cNvPr id="9" name="Groupe 8"/>
          <p:cNvGrpSpPr/>
          <p:nvPr/>
        </p:nvGrpSpPr>
        <p:grpSpPr>
          <a:xfrm>
            <a:off x="714348" y="2143116"/>
            <a:ext cx="8215370" cy="3250953"/>
            <a:chOff x="500034" y="2214551"/>
            <a:chExt cx="8215370" cy="3250953"/>
          </a:xfrm>
        </p:grpSpPr>
        <p:sp>
          <p:nvSpPr>
            <p:cNvPr id="7" name="Rectangle 6"/>
            <p:cNvSpPr/>
            <p:nvPr/>
          </p:nvSpPr>
          <p:spPr>
            <a:xfrm>
              <a:off x="500034" y="2214551"/>
              <a:ext cx="8215370" cy="2814617"/>
            </a:xfrm>
            <a:prstGeom prst="rect">
              <a:avLst/>
            </a:prstGeom>
          </p:spPr>
          <p:txBody>
            <a:bodyPr wrap="square">
              <a:spAutoFit/>
            </a:bodyPr>
            <a:lstStyle/>
            <a:p>
              <a:pPr>
                <a:lnSpc>
                  <a:spcPct val="150000"/>
                </a:lnSpc>
              </a:pPr>
              <a:r>
                <a:rPr lang="fr-FR" sz="2000" b="1" dirty="0" smtClean="0">
                  <a:solidFill>
                    <a:schemeClr val="bg1"/>
                  </a:solidFill>
                  <a:latin typeface="+mn-lt"/>
                </a:rPr>
                <a:t>Arguments:</a:t>
              </a:r>
            </a:p>
            <a:p>
              <a:pPr>
                <a:lnSpc>
                  <a:spcPct val="150000"/>
                </a:lnSpc>
                <a:buFont typeface="Courier New" pitchFamily="49" charset="0"/>
                <a:buChar char="o"/>
              </a:pPr>
              <a:r>
                <a:rPr lang="fr-FR" sz="2000" b="1" i="1" dirty="0" smtClean="0">
                  <a:solidFill>
                    <a:schemeClr val="bg1"/>
                  </a:solidFill>
                  <a:latin typeface="+mn-lt"/>
                </a:rPr>
                <a:t>L’ homologies structurales   entre les protéines rétrovirales  (le p30 gag)</a:t>
              </a:r>
            </a:p>
            <a:p>
              <a:pPr>
                <a:lnSpc>
                  <a:spcPct val="150000"/>
                </a:lnSpc>
              </a:pPr>
              <a:r>
                <a:rPr lang="fr-FR" sz="2000" b="1" i="1" dirty="0" smtClean="0">
                  <a:solidFill>
                    <a:schemeClr val="bg1"/>
                  </a:solidFill>
                  <a:latin typeface="+mn-lt"/>
                </a:rPr>
                <a:t> et le </a:t>
              </a:r>
              <a:r>
                <a:rPr lang="fr-FR" sz="2000" b="1" i="1" dirty="0" err="1" smtClean="0">
                  <a:solidFill>
                    <a:schemeClr val="bg1"/>
                  </a:solidFill>
                  <a:latin typeface="+mn-lt"/>
                </a:rPr>
                <a:t>topoisomerase</a:t>
              </a:r>
              <a:r>
                <a:rPr lang="fr-FR" sz="2000" b="1" i="1" dirty="0" smtClean="0">
                  <a:solidFill>
                    <a:schemeClr val="bg1"/>
                  </a:solidFill>
                  <a:latin typeface="+mn-lt"/>
                </a:rPr>
                <a:t> I, l'antigène  reconnu par anti-</a:t>
              </a:r>
              <a:r>
                <a:rPr lang="fr-FR" sz="2000" b="1" i="1" dirty="0" err="1" smtClean="0">
                  <a:solidFill>
                    <a:schemeClr val="bg1"/>
                  </a:solidFill>
                  <a:latin typeface="+mn-lt"/>
                </a:rPr>
                <a:t>Scl</a:t>
              </a:r>
              <a:r>
                <a:rPr lang="fr-FR" sz="2000" b="1" i="1" dirty="0" smtClean="0">
                  <a:solidFill>
                    <a:schemeClr val="bg1"/>
                  </a:solidFill>
                  <a:latin typeface="+mn-lt"/>
                </a:rPr>
                <a:t>-70 un des marqueurs de </a:t>
              </a:r>
              <a:r>
                <a:rPr lang="fr-FR" sz="2000" b="1" i="1" dirty="0" err="1" smtClean="0">
                  <a:solidFill>
                    <a:schemeClr val="bg1"/>
                  </a:solidFill>
                  <a:latin typeface="+mn-lt"/>
                </a:rPr>
                <a:t>SSc</a:t>
              </a:r>
              <a:r>
                <a:rPr lang="fr-FR" sz="2000" b="1" i="1" dirty="0" smtClean="0">
                  <a:solidFill>
                    <a:schemeClr val="bg1"/>
                  </a:solidFill>
                  <a:latin typeface="+mn-lt"/>
                </a:rPr>
                <a:t> .</a:t>
              </a:r>
            </a:p>
            <a:p>
              <a:pPr>
                <a:lnSpc>
                  <a:spcPct val="150000"/>
                </a:lnSpc>
                <a:buFont typeface="Courier New" pitchFamily="49" charset="0"/>
                <a:buChar char="o"/>
              </a:pPr>
              <a:r>
                <a:rPr lang="fr-FR" sz="2000" b="1" i="1" dirty="0" smtClean="0">
                  <a:solidFill>
                    <a:schemeClr val="bg1"/>
                  </a:solidFill>
                  <a:latin typeface="+mn-lt"/>
                </a:rPr>
                <a:t> Des anticorps anti protéines  rétrovirales ont été trouvés dans les  sérums des patients avec </a:t>
              </a:r>
              <a:r>
                <a:rPr lang="fr-FR" sz="2000" b="1" i="1" dirty="0" err="1" smtClean="0">
                  <a:solidFill>
                    <a:schemeClr val="bg1"/>
                  </a:solidFill>
                  <a:latin typeface="+mn-lt"/>
                </a:rPr>
                <a:t>SSc</a:t>
              </a:r>
              <a:r>
                <a:rPr lang="fr-FR" sz="2000" b="1" i="1" dirty="0" smtClean="0">
                  <a:solidFill>
                    <a:schemeClr val="bg1"/>
                  </a:solidFill>
                  <a:latin typeface="+mn-lt"/>
                </a:rPr>
                <a:t> </a:t>
              </a:r>
              <a:endParaRPr lang="fr-FR" sz="2000" b="1" i="1" dirty="0">
                <a:solidFill>
                  <a:schemeClr val="bg1"/>
                </a:solidFill>
                <a:latin typeface="+mn-lt"/>
              </a:endParaRPr>
            </a:p>
          </p:txBody>
        </p:sp>
        <p:sp>
          <p:nvSpPr>
            <p:cNvPr id="8" name="Rectangle 7"/>
            <p:cNvSpPr/>
            <p:nvPr/>
          </p:nvSpPr>
          <p:spPr>
            <a:xfrm>
              <a:off x="500034" y="5000633"/>
              <a:ext cx="8001055" cy="464871"/>
            </a:xfrm>
            <a:prstGeom prst="rect">
              <a:avLst/>
            </a:prstGeom>
          </p:spPr>
          <p:txBody>
            <a:bodyPr wrap="square">
              <a:spAutoFit/>
            </a:bodyPr>
            <a:lstStyle/>
            <a:p>
              <a:pPr>
                <a:lnSpc>
                  <a:spcPct val="150000"/>
                </a:lnSpc>
                <a:buFont typeface="Courier New" pitchFamily="49" charset="0"/>
                <a:buChar char="o"/>
              </a:pPr>
              <a:r>
                <a:rPr lang="en-US" b="1" i="1" dirty="0" smtClean="0">
                  <a:solidFill>
                    <a:schemeClr val="bg1"/>
                  </a:solidFill>
                  <a:latin typeface="Calibri" pitchFamily="34" charset="0"/>
                </a:rPr>
                <a:t>La prevalence des  Ac ant CMV  chez les patients  positives en anti Scl-70 </a:t>
              </a:r>
              <a:endParaRPr lang="fr-FR" b="1" i="1" dirty="0">
                <a:solidFill>
                  <a:schemeClr val="bg1"/>
                </a:solidFill>
                <a:latin typeface="Calibri" pitchFamily="34" charset="0"/>
              </a:endParaRPr>
            </a:p>
          </p:txBody>
        </p:sp>
      </p:grpSp>
      <p:sp>
        <p:nvSpPr>
          <p:cNvPr id="10" name="Rectangle 9"/>
          <p:cNvSpPr/>
          <p:nvPr/>
        </p:nvSpPr>
        <p:spPr>
          <a:xfrm>
            <a:off x="714349" y="5357826"/>
            <a:ext cx="1120808" cy="800213"/>
          </a:xfrm>
          <a:prstGeom prst="rect">
            <a:avLst/>
          </a:prstGeom>
        </p:spPr>
        <p:txBody>
          <a:bodyPr wrap="none" lIns="91434" tIns="45717" rIns="91434" bIns="45717">
            <a:spAutoFit/>
          </a:bodyPr>
          <a:lstStyle/>
          <a:p>
            <a:r>
              <a:rPr lang="fr-FR" sz="2400" b="1" i="1" dirty="0" smtClean="0">
                <a:solidFill>
                  <a:srgbClr val="FFC000"/>
                </a:solidFill>
                <a:latin typeface="+mn-lt"/>
              </a:rPr>
              <a:t>Autres</a:t>
            </a:r>
            <a:r>
              <a:rPr lang="fr-FR" sz="2800" b="1" i="1" dirty="0" smtClean="0">
                <a:solidFill>
                  <a:srgbClr val="FFC000"/>
                </a:solidFill>
                <a:latin typeface="+mn-lt"/>
              </a:rPr>
              <a:t>:</a:t>
            </a:r>
          </a:p>
          <a:p>
            <a:endParaRPr lang="fr-FR" b="1" i="1" dirty="0" smtClean="0">
              <a:solidFill>
                <a:srgbClr val="FFC000"/>
              </a:solidFill>
              <a:latin typeface="+mn-lt"/>
            </a:endParaRPr>
          </a:p>
        </p:txBody>
      </p:sp>
      <p:sp>
        <p:nvSpPr>
          <p:cNvPr id="11" name="Rectangle 10"/>
          <p:cNvSpPr/>
          <p:nvPr/>
        </p:nvSpPr>
        <p:spPr>
          <a:xfrm>
            <a:off x="857224" y="5786455"/>
            <a:ext cx="5286412" cy="369326"/>
          </a:xfrm>
          <a:prstGeom prst="rect">
            <a:avLst/>
          </a:prstGeom>
        </p:spPr>
        <p:txBody>
          <a:bodyPr wrap="square" lIns="91434" tIns="45717" rIns="91434" bIns="45717">
            <a:spAutoFit/>
          </a:bodyPr>
          <a:lstStyle/>
          <a:p>
            <a:r>
              <a:rPr lang="fr-FR" b="1" i="1" dirty="0" smtClean="0">
                <a:solidFill>
                  <a:schemeClr val="bg1"/>
                </a:solidFill>
              </a:rPr>
              <a:t>Silice</a:t>
            </a:r>
          </a:p>
        </p:txBody>
      </p:sp>
      <p:sp>
        <p:nvSpPr>
          <p:cNvPr id="12" name="Rectangle 11"/>
          <p:cNvSpPr/>
          <p:nvPr/>
        </p:nvSpPr>
        <p:spPr>
          <a:xfrm>
            <a:off x="785787" y="6143644"/>
            <a:ext cx="3493252" cy="369326"/>
          </a:xfrm>
          <a:prstGeom prst="rect">
            <a:avLst/>
          </a:prstGeom>
        </p:spPr>
        <p:txBody>
          <a:bodyPr wrap="none" lIns="91434" tIns="45717" rIns="91434" bIns="45717">
            <a:spAutoFit/>
          </a:bodyPr>
          <a:lstStyle/>
          <a:p>
            <a:r>
              <a:rPr lang="fr-FR" b="1" i="1" dirty="0" smtClean="0">
                <a:solidFill>
                  <a:schemeClr val="bg1"/>
                </a:solidFill>
              </a:rPr>
              <a:t>Produits industriels: solvants </a:t>
            </a:r>
          </a:p>
        </p:txBody>
      </p:sp>
      <p:grpSp>
        <p:nvGrpSpPr>
          <p:cNvPr id="16" name="Groupe 15"/>
          <p:cNvGrpSpPr/>
          <p:nvPr/>
        </p:nvGrpSpPr>
        <p:grpSpPr>
          <a:xfrm>
            <a:off x="357158" y="142852"/>
            <a:ext cx="6695798" cy="523215"/>
            <a:chOff x="357158" y="142852"/>
            <a:chExt cx="6695798" cy="523215"/>
          </a:xfrm>
        </p:grpSpPr>
        <p:sp>
          <p:nvSpPr>
            <p:cNvPr id="17" name="Rectangle 16"/>
            <p:cNvSpPr/>
            <p:nvPr/>
          </p:nvSpPr>
          <p:spPr>
            <a:xfrm>
              <a:off x="357158" y="142853"/>
              <a:ext cx="405750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Sclérodermie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systémique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8" name="Rectangle 17"/>
            <p:cNvSpPr/>
            <p:nvPr/>
          </p:nvSpPr>
          <p:spPr>
            <a:xfrm>
              <a:off x="4596077" y="142852"/>
              <a:ext cx="2456879" cy="523214"/>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Etiopathogénie</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rganigramme : Bande perforée 1"/>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1500166" y="2782675"/>
            <a:ext cx="6726381" cy="646325"/>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4000" b="1" i="1" dirty="0" smtClean="0">
                <a:ln w="11430"/>
                <a:effectLst>
                  <a:glow rad="228600">
                    <a:schemeClr val="accent6">
                      <a:satMod val="175000"/>
                      <a:alpha val="40000"/>
                    </a:schemeClr>
                  </a:glow>
                  <a:outerShdw blurRad="80000" dist="40000" dir="5040000" algn="tl">
                    <a:srgbClr val="000000">
                      <a:alpha val="30000"/>
                    </a:srgbClr>
                  </a:outerShdw>
                </a:effectLst>
                <a:latin typeface="+mj-lt"/>
              </a:rPr>
              <a:t>4-Polymyosite</a:t>
            </a:r>
            <a:r>
              <a:rPr lang="en-CA" sz="3600" b="1" i="1" dirty="0" smtClean="0">
                <a:ln w="11430"/>
                <a:effectLst>
                  <a:glow rad="228600">
                    <a:schemeClr val="accent6">
                      <a:satMod val="175000"/>
                      <a:alpha val="40000"/>
                    </a:schemeClr>
                  </a:glow>
                  <a:outerShdw blurRad="80000" dist="40000" dir="5040000" algn="tl">
                    <a:srgbClr val="000000">
                      <a:alpha val="30000"/>
                    </a:srgbClr>
                  </a:outerShdw>
                </a:effectLst>
                <a:latin typeface="+mj-lt"/>
              </a:rPr>
              <a:t> / </a:t>
            </a:r>
            <a:r>
              <a:rPr lang="en-CA" sz="3600" b="1" i="1" dirty="0" err="1" smtClean="0">
                <a:ln w="11430"/>
                <a:effectLst>
                  <a:glow rad="228600">
                    <a:schemeClr val="accent6">
                      <a:satMod val="175000"/>
                      <a:alpha val="40000"/>
                    </a:schemeClr>
                  </a:glow>
                  <a:outerShdw blurRad="80000" dist="40000" dir="5040000" algn="tl">
                    <a:srgbClr val="000000">
                      <a:alpha val="30000"/>
                    </a:srgbClr>
                  </a:outerShdw>
                </a:effectLst>
                <a:latin typeface="+mj-lt"/>
              </a:rPr>
              <a:t>dermatomyosite</a:t>
            </a:r>
            <a:endParaRPr lang="en-CA" sz="3600" b="1" i="1" dirty="0" smtClean="0">
              <a:ln w="11430"/>
              <a:effectLst>
                <a:glow rad="228600">
                  <a:schemeClr val="accent6">
                    <a:satMod val="175000"/>
                    <a:alpha val="40000"/>
                  </a:schemeClr>
                </a:glow>
                <a:outerShdw blurRad="80000" dist="40000" dir="5040000" algn="tl">
                  <a:srgbClr val="000000">
                    <a:alpha val="30000"/>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533775"/>
            <a:ext cx="8517966" cy="3682220"/>
          </a:xfrm>
          <a:prstGeom prst="rect">
            <a:avLst/>
          </a:prstGeom>
        </p:spPr>
        <p:txBody>
          <a:bodyPr wrap="square" lIns="91434" tIns="45717" rIns="91434" bIns="45717">
            <a:spAutoFit/>
          </a:bodyPr>
          <a:lstStyle/>
          <a:p>
            <a:pPr>
              <a:lnSpc>
                <a:spcPct val="200000"/>
              </a:lnSpc>
            </a:pPr>
            <a:r>
              <a:rPr lang="fr-BE" sz="2400" b="1" i="1" dirty="0" smtClean="0">
                <a:solidFill>
                  <a:schemeClr val="bg1"/>
                </a:solidFill>
                <a:latin typeface="+mn-lt"/>
              </a:rPr>
              <a:t>Atteintes auto-immunes touchant le muscle strié, siège d’un infiltrats  inflammatoire pouvant conduire à des altérations des cellules musculaires</a:t>
            </a:r>
          </a:p>
          <a:p>
            <a:pPr>
              <a:lnSpc>
                <a:spcPct val="200000"/>
              </a:lnSpc>
            </a:pPr>
            <a:r>
              <a:rPr lang="fr-BE" sz="2400" b="1" i="1" dirty="0" smtClean="0">
                <a:solidFill>
                  <a:schemeClr val="bg1"/>
                </a:solidFill>
                <a:latin typeface="+mn-lt"/>
              </a:rPr>
              <a:t>La dermatomyosite associe , à l’atteinte musculaire des manifestations cutanées caractéristiques</a:t>
            </a:r>
            <a:endParaRPr lang="fr-BE" sz="2400" b="1" i="1" dirty="0">
              <a:solidFill>
                <a:schemeClr val="bg1"/>
              </a:solidFill>
              <a:latin typeface="+mn-lt"/>
            </a:endParaRPr>
          </a:p>
        </p:txBody>
      </p:sp>
      <p:sp>
        <p:nvSpPr>
          <p:cNvPr id="5" name="Rectangle 4"/>
          <p:cNvSpPr/>
          <p:nvPr/>
        </p:nvSpPr>
        <p:spPr>
          <a:xfrm>
            <a:off x="2285984" y="285731"/>
            <a:ext cx="5009320" cy="535531"/>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Polymyosite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dermatomyosite</a:t>
            </a:r>
            <a:endPar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42911" y="1285868"/>
            <a:ext cx="7772400" cy="1143000"/>
          </a:xfrm>
          <a:prstGeom prst="rect">
            <a:avLst/>
          </a:prstGeom>
        </p:spPr>
        <p:txBody>
          <a:bodyPr lIns="91434" tIns="45717" rIns="91434" bIns="45717">
            <a:scene3d>
              <a:camera prst="orthographicFront"/>
              <a:lightRig rig="glow" dir="tl">
                <a:rot lat="0" lon="0" rev="5400000"/>
              </a:lightRig>
            </a:scene3d>
            <a:sp3d contourW="12700">
              <a:bevelT w="25400" h="25400"/>
              <a:contourClr>
                <a:schemeClr val="accent6">
                  <a:shade val="73000"/>
                </a:schemeClr>
              </a:contourClr>
            </a:sp3d>
          </a:bodyPr>
          <a:lstStyle/>
          <a:p>
            <a:pPr algn="ctr" defTabSz="914336">
              <a:defRPr/>
            </a:pPr>
            <a:endParaRPr lang="fr-CA" sz="3600" b="1" i="1" dirty="0">
              <a:ln w="11430"/>
              <a:solidFill>
                <a:srgbClr val="FFC000"/>
              </a:solidFill>
              <a:effectLst>
                <a:glow rad="228600">
                  <a:schemeClr val="accent6">
                    <a:satMod val="175000"/>
                    <a:alpha val="40000"/>
                  </a:schemeClr>
                </a:glow>
                <a:outerShdw blurRad="80000" dist="40000" dir="5040000" algn="tl">
                  <a:srgbClr val="000000">
                    <a:alpha val="30000"/>
                  </a:srgbClr>
                </a:outerShdw>
              </a:effectLst>
              <a:latin typeface="+mj-lt"/>
              <a:ea typeface="+mj-ea"/>
              <a:cs typeface="+mj-cs"/>
            </a:endParaRPr>
          </a:p>
        </p:txBody>
      </p:sp>
      <p:sp>
        <p:nvSpPr>
          <p:cNvPr id="4" name="Rectangle 3"/>
          <p:cNvSpPr txBox="1">
            <a:spLocks noChangeArrowheads="1"/>
          </p:cNvSpPr>
          <p:nvPr/>
        </p:nvSpPr>
        <p:spPr>
          <a:xfrm>
            <a:off x="285721" y="2970244"/>
            <a:ext cx="8229600" cy="4530725"/>
          </a:xfrm>
          <a:prstGeom prst="rect">
            <a:avLst/>
          </a:prstGeom>
        </p:spPr>
        <p:txBody>
          <a:bodyPr lIns="91434" tIns="45717" rIns="91434" bIns="45717">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defTabSz="914336">
              <a:lnSpc>
                <a:spcPct val="90000"/>
              </a:lnSpc>
              <a:spcBef>
                <a:spcPct val="20000"/>
              </a:spcBef>
              <a:defRPr/>
            </a:pPr>
            <a:r>
              <a:rPr lang="en-CA" sz="2800" b="1" i="1" dirty="0" err="1" smtClean="0">
                <a:solidFill>
                  <a:srgbClr val="FFFF00"/>
                </a:solidFill>
                <a:latin typeface="+mn-lt"/>
                <a:cs typeface="+mn-cs"/>
              </a:rPr>
              <a:t>Polymyosite</a:t>
            </a:r>
            <a:endParaRPr lang="en-CA" sz="2800" b="1" i="1" dirty="0" smtClean="0">
              <a:solidFill>
                <a:srgbClr val="FFFF00"/>
              </a:solidFill>
              <a:latin typeface="+mn-lt"/>
              <a:cs typeface="+mn-cs"/>
            </a:endParaRPr>
          </a:p>
          <a:p>
            <a:pPr marL="342876" indent="-342876" defTabSz="914336">
              <a:lnSpc>
                <a:spcPct val="90000"/>
              </a:lnSpc>
              <a:spcBef>
                <a:spcPct val="20000"/>
              </a:spcBef>
              <a:defRPr/>
            </a:pPr>
            <a:r>
              <a:rPr lang="en-CA" sz="2000" b="1" i="1" dirty="0" smtClean="0">
                <a:ln w="11430"/>
                <a:solidFill>
                  <a:schemeClr val="bg1"/>
                </a:solidFill>
                <a:effectLst>
                  <a:outerShdw blurRad="80000" dist="40000" dir="5040000" algn="tl">
                    <a:srgbClr val="000000">
                      <a:alpha val="30000"/>
                    </a:srgbClr>
                  </a:outerShdw>
                </a:effectLst>
                <a:latin typeface="+mn-lt"/>
                <a:cs typeface="+mn-cs"/>
              </a:rPr>
              <a:t>Inflammation de</a:t>
            </a:r>
          </a:p>
          <a:p>
            <a:pPr marL="342876" indent="-342876" defTabSz="914336">
              <a:lnSpc>
                <a:spcPct val="90000"/>
              </a:lnSpc>
              <a:spcBef>
                <a:spcPct val="20000"/>
              </a:spcBef>
              <a:defRPr/>
            </a:pPr>
            <a:r>
              <a:rPr lang="en-CA" sz="2000" b="1" i="1" dirty="0" smtClean="0">
                <a:ln w="11430"/>
                <a:solidFill>
                  <a:schemeClr val="bg1"/>
                </a:solidFill>
                <a:effectLst>
                  <a:outerShdw blurRad="80000" dist="40000" dir="5040000" algn="tl">
                    <a:srgbClr val="000000">
                      <a:alpha val="30000"/>
                    </a:srgbClr>
                  </a:outerShdw>
                </a:effectLst>
                <a:latin typeface="+mn-lt"/>
                <a:cs typeface="+mn-cs"/>
              </a:rPr>
              <a:t> </a:t>
            </a:r>
            <a:r>
              <a:rPr lang="en-CA" sz="2000" b="1" i="1" dirty="0" err="1" smtClean="0">
                <a:ln w="11430"/>
                <a:solidFill>
                  <a:schemeClr val="bg1"/>
                </a:solidFill>
                <a:effectLst>
                  <a:outerShdw blurRad="80000" dist="40000" dir="5040000" algn="tl">
                    <a:srgbClr val="000000">
                      <a:alpha val="30000"/>
                    </a:srgbClr>
                  </a:outerShdw>
                </a:effectLst>
                <a:latin typeface="+mn-lt"/>
                <a:cs typeface="+mn-cs"/>
              </a:rPr>
              <a:t>plusieurs</a:t>
            </a:r>
            <a:r>
              <a:rPr lang="en-CA" sz="2000" b="1" i="1" dirty="0" smtClean="0">
                <a:ln w="11430"/>
                <a:solidFill>
                  <a:schemeClr val="bg1"/>
                </a:solidFill>
                <a:effectLst>
                  <a:outerShdw blurRad="80000" dist="40000" dir="5040000" algn="tl">
                    <a:srgbClr val="000000">
                      <a:alpha val="30000"/>
                    </a:srgbClr>
                  </a:outerShdw>
                </a:effectLst>
                <a:latin typeface="+mn-lt"/>
                <a:cs typeface="+mn-cs"/>
              </a:rPr>
              <a:t> muscles</a:t>
            </a:r>
          </a:p>
          <a:p>
            <a:pPr marL="742898" lvl="1" indent="-285730" defTabSz="914336">
              <a:lnSpc>
                <a:spcPct val="90000"/>
              </a:lnSpc>
              <a:spcBef>
                <a:spcPct val="20000"/>
              </a:spcBef>
              <a:defRPr/>
            </a:pPr>
            <a:endParaRPr lang="fr-CA" sz="2000" b="1" u="sng" dirty="0">
              <a:ln w="11430"/>
              <a:solidFill>
                <a:schemeClr val="bg1"/>
              </a:solidFill>
              <a:effectLst>
                <a:outerShdw blurRad="80000" dist="40000" dir="5040000" algn="tl">
                  <a:srgbClr val="000000">
                    <a:alpha val="30000"/>
                  </a:srgbClr>
                </a:outerShdw>
              </a:effectLst>
              <a:latin typeface="+mn-lt"/>
              <a:cs typeface="+mn-cs"/>
            </a:endParaRPr>
          </a:p>
        </p:txBody>
      </p:sp>
      <p:cxnSp>
        <p:nvCxnSpPr>
          <p:cNvPr id="6" name="Connecteur droit avec flèche 5"/>
          <p:cNvCxnSpPr/>
          <p:nvPr/>
        </p:nvCxnSpPr>
        <p:spPr>
          <a:xfrm rot="10800000" flipV="1">
            <a:off x="1214417" y="2214554"/>
            <a:ext cx="1285885" cy="85725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643174" y="4208041"/>
            <a:ext cx="4572000" cy="1326511"/>
          </a:xfrm>
          <a:prstGeom prst="rect">
            <a:avLst/>
          </a:prstGeom>
        </p:spPr>
        <p:txBody>
          <a:bodyPr lIns="91434" tIns="45717" rIns="91434" bIns="45717">
            <a:spAutoFit/>
          </a:bodyPr>
          <a:lstStyle/>
          <a:p>
            <a:pPr marL="342876" indent="-342876">
              <a:lnSpc>
                <a:spcPct val="90000"/>
              </a:lnSpc>
              <a:spcBef>
                <a:spcPct val="20000"/>
              </a:spcBef>
              <a:defRPr/>
            </a:pPr>
            <a:r>
              <a:rPr lang="en-CA" sz="2800" b="1" i="1" dirty="0" err="1" smtClean="0">
                <a:ln w="11430"/>
                <a:solidFill>
                  <a:srgbClr val="FFFF00"/>
                </a:solidFill>
                <a:effectLst>
                  <a:outerShdw blurRad="80000" dist="40000" dir="5040000" algn="tl">
                    <a:srgbClr val="000000">
                      <a:alpha val="30000"/>
                    </a:srgbClr>
                  </a:outerShdw>
                </a:effectLst>
                <a:latin typeface="+mn-lt"/>
              </a:rPr>
              <a:t>Dermatomyosite</a:t>
            </a:r>
            <a:endParaRPr lang="en-CA" sz="2800" b="1" i="1" dirty="0" smtClean="0">
              <a:ln w="11430"/>
              <a:solidFill>
                <a:srgbClr val="FFFF00"/>
              </a:solidFill>
              <a:effectLst>
                <a:outerShdw blurRad="80000" dist="40000" dir="5040000" algn="tl">
                  <a:srgbClr val="000000">
                    <a:alpha val="30000"/>
                  </a:srgbClr>
                </a:outerShdw>
              </a:effectLst>
              <a:latin typeface="+mn-lt"/>
            </a:endParaRPr>
          </a:p>
          <a:p>
            <a:pPr marL="742898" lvl="1" indent="-285730">
              <a:lnSpc>
                <a:spcPct val="90000"/>
              </a:lnSpc>
              <a:spcBef>
                <a:spcPct val="20000"/>
              </a:spcBef>
              <a:defRPr/>
            </a:pPr>
            <a:r>
              <a:rPr lang="en-CA" sz="2400" b="1" i="1" dirty="0" smtClean="0">
                <a:ln w="11430"/>
                <a:solidFill>
                  <a:schemeClr val="bg1"/>
                </a:solidFill>
                <a:effectLst>
                  <a:outerShdw blurRad="80000" dist="40000" dir="5040000" algn="tl">
                    <a:srgbClr val="000000">
                      <a:alpha val="30000"/>
                    </a:srgbClr>
                  </a:outerShdw>
                </a:effectLst>
                <a:latin typeface="+mn-lt"/>
              </a:rPr>
              <a:t>Inflammation </a:t>
            </a:r>
          </a:p>
          <a:p>
            <a:pPr marL="742898" lvl="1" indent="-285730">
              <a:lnSpc>
                <a:spcPct val="90000"/>
              </a:lnSpc>
              <a:spcBef>
                <a:spcPct val="20000"/>
              </a:spcBef>
              <a:defRPr/>
            </a:pPr>
            <a:r>
              <a:rPr lang="en-CA" sz="2400" b="1" i="1" dirty="0" smtClean="0">
                <a:ln w="11430"/>
                <a:solidFill>
                  <a:schemeClr val="bg1"/>
                </a:solidFill>
                <a:effectLst>
                  <a:outerShdw blurRad="80000" dist="40000" dir="5040000" algn="tl">
                    <a:srgbClr val="000000">
                      <a:alpha val="30000"/>
                    </a:srgbClr>
                  </a:outerShdw>
                </a:effectLst>
                <a:latin typeface="+mn-lt"/>
              </a:rPr>
              <a:t>des muscles et de la </a:t>
            </a:r>
            <a:r>
              <a:rPr lang="en-CA" sz="2400" b="1" i="1" dirty="0" err="1" smtClean="0">
                <a:ln w="11430"/>
                <a:solidFill>
                  <a:schemeClr val="bg1"/>
                </a:solidFill>
                <a:effectLst>
                  <a:outerShdw blurRad="80000" dist="40000" dir="5040000" algn="tl">
                    <a:srgbClr val="000000">
                      <a:alpha val="30000"/>
                    </a:srgbClr>
                  </a:outerShdw>
                </a:effectLst>
                <a:latin typeface="+mn-lt"/>
              </a:rPr>
              <a:t>peau</a:t>
            </a:r>
            <a:endParaRPr lang="en-CA" sz="2800" b="1" i="1" dirty="0" smtClean="0">
              <a:ln w="11430"/>
              <a:solidFill>
                <a:schemeClr val="bg1"/>
              </a:solidFill>
              <a:effectLst>
                <a:outerShdw blurRad="80000" dist="40000" dir="5040000" algn="tl">
                  <a:srgbClr val="000000">
                    <a:alpha val="30000"/>
                  </a:srgbClr>
                </a:outerShdw>
              </a:effectLst>
              <a:latin typeface="+mn-lt"/>
            </a:endParaRPr>
          </a:p>
        </p:txBody>
      </p:sp>
      <p:cxnSp>
        <p:nvCxnSpPr>
          <p:cNvPr id="10" name="Connecteur droit avec flèche 9"/>
          <p:cNvCxnSpPr/>
          <p:nvPr/>
        </p:nvCxnSpPr>
        <p:spPr>
          <a:xfrm rot="5400000">
            <a:off x="3214678" y="3071811"/>
            <a:ext cx="214314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Rectangle 22"/>
          <p:cNvSpPr/>
          <p:nvPr/>
        </p:nvSpPr>
        <p:spPr>
          <a:xfrm>
            <a:off x="2395764" y="1416596"/>
            <a:ext cx="3783781" cy="830991"/>
          </a:xfrm>
          <a:prstGeom prst="rect">
            <a:avLst/>
          </a:prstGeom>
        </p:spPr>
        <p:style>
          <a:lnRef idx="3">
            <a:schemeClr val="lt1"/>
          </a:lnRef>
          <a:fillRef idx="1">
            <a:schemeClr val="dk1"/>
          </a:fillRef>
          <a:effectRef idx="1">
            <a:schemeClr val="dk1"/>
          </a:effectRef>
          <a:fontRef idx="minor">
            <a:schemeClr val="lt1"/>
          </a:fontRef>
        </p:style>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400" b="1" i="1" dirty="0" smtClean="0">
                <a:solidFill>
                  <a:srgbClr val="FFC000"/>
                </a:solidFill>
                <a:latin typeface="+mj-lt"/>
              </a:rPr>
              <a:t>Myopathies inflammatoires </a:t>
            </a:r>
          </a:p>
          <a:p>
            <a:pPr algn="ctr"/>
            <a:r>
              <a:rPr lang="fr-FR" sz="2400" b="1" i="1" dirty="0" smtClean="0">
                <a:solidFill>
                  <a:srgbClr val="FFC000"/>
                </a:solidFill>
                <a:latin typeface="+mj-lt"/>
              </a:rPr>
              <a:t>idiopathiques</a:t>
            </a:r>
            <a:endParaRPr lang="fr-FR" sz="2400" b="1" i="1" dirty="0">
              <a:ln w="11430"/>
              <a:solidFill>
                <a:srgbClr val="FFC000"/>
              </a:solidFill>
              <a:effectLst>
                <a:glow rad="63500">
                  <a:schemeClr val="accent6">
                    <a:satMod val="175000"/>
                    <a:alpha val="40000"/>
                  </a:schemeClr>
                </a:glow>
                <a:outerShdw blurRad="80000" dist="40000" dir="5040000" algn="tl">
                  <a:srgbClr val="000000">
                    <a:alpha val="30000"/>
                  </a:srgbClr>
                </a:outerShdw>
              </a:effectLst>
              <a:latin typeface="+mj-lt"/>
            </a:endParaRPr>
          </a:p>
        </p:txBody>
      </p:sp>
      <p:sp>
        <p:nvSpPr>
          <p:cNvPr id="26" name="Rectangle 25"/>
          <p:cNvSpPr/>
          <p:nvPr/>
        </p:nvSpPr>
        <p:spPr>
          <a:xfrm>
            <a:off x="2285984" y="285731"/>
            <a:ext cx="4750071" cy="480125"/>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Polymyosite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dermatomyosite</a:t>
            </a:r>
            <a:endPar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9" y="285731"/>
            <a:ext cx="4522123" cy="480125"/>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Polymyosite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Epidemiologie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p>
        </p:txBody>
      </p:sp>
      <p:sp>
        <p:nvSpPr>
          <p:cNvPr id="3" name="Rectangle 2"/>
          <p:cNvSpPr/>
          <p:nvPr/>
        </p:nvSpPr>
        <p:spPr>
          <a:xfrm>
            <a:off x="571472" y="1214423"/>
            <a:ext cx="8858280" cy="4420884"/>
          </a:xfrm>
          <a:prstGeom prst="rect">
            <a:avLst/>
          </a:prstGeom>
        </p:spPr>
        <p:txBody>
          <a:bodyPr wrap="square" lIns="91434" tIns="45717" rIns="91434" bIns="45717">
            <a:spAutoFit/>
          </a:bodyPr>
          <a:lstStyle/>
          <a:p>
            <a:pPr>
              <a:lnSpc>
                <a:spcPct val="200000"/>
              </a:lnSpc>
              <a:buClr>
                <a:srgbClr val="FFFF00"/>
              </a:buClr>
              <a:buFont typeface="Wingdings" pitchFamily="2" charset="2"/>
              <a:buChar char="Ø"/>
            </a:pPr>
            <a:r>
              <a:rPr lang="fr-FR" sz="2400" b="1" i="1" dirty="0" smtClean="0">
                <a:solidFill>
                  <a:schemeClr val="bg1"/>
                </a:solidFill>
                <a:latin typeface="+mn-lt"/>
              </a:rPr>
              <a:t>Connectivite rare ,plus rare que la DPM</a:t>
            </a:r>
          </a:p>
          <a:p>
            <a:pPr>
              <a:lnSpc>
                <a:spcPct val="200000"/>
              </a:lnSpc>
              <a:buClr>
                <a:srgbClr val="FFFF00"/>
              </a:buClr>
              <a:buFont typeface="Wingdings" pitchFamily="2" charset="2"/>
              <a:buChar char="Ø"/>
            </a:pPr>
            <a:r>
              <a:rPr lang="fr-FR" sz="2400" b="1" i="1" dirty="0" smtClean="0">
                <a:solidFill>
                  <a:schemeClr val="bg1"/>
                </a:solidFill>
                <a:latin typeface="+mn-lt"/>
              </a:rPr>
              <a:t>Incidence annuelle:5 à10/1000000 habitants</a:t>
            </a:r>
          </a:p>
          <a:p>
            <a:pPr>
              <a:lnSpc>
                <a:spcPct val="200000"/>
              </a:lnSpc>
              <a:buClr>
                <a:srgbClr val="FFFF00"/>
              </a:buClr>
              <a:buFont typeface="Wingdings" pitchFamily="2" charset="2"/>
              <a:buChar char="Ø"/>
            </a:pPr>
            <a:r>
              <a:rPr lang="fr-FR" sz="2400" b="1" i="1" dirty="0" smtClean="0">
                <a:solidFill>
                  <a:schemeClr val="bg1"/>
                </a:solidFill>
                <a:latin typeface="+mn-lt"/>
              </a:rPr>
              <a:t>Prévalence: 5à 6 cas/100000</a:t>
            </a:r>
          </a:p>
          <a:p>
            <a:pPr>
              <a:lnSpc>
                <a:spcPct val="200000"/>
              </a:lnSpc>
              <a:buClr>
                <a:srgbClr val="FFFF00"/>
              </a:buClr>
              <a:buFont typeface="Wingdings" pitchFamily="2" charset="2"/>
              <a:buChar char="Ø"/>
            </a:pPr>
            <a:r>
              <a:rPr lang="fr-FR" sz="2400" b="1" i="1" dirty="0" smtClean="0">
                <a:solidFill>
                  <a:schemeClr val="bg1"/>
                </a:solidFill>
                <a:latin typeface="+mn-lt"/>
              </a:rPr>
              <a:t>Touche préférentiellement les femmes : 2F /1H</a:t>
            </a:r>
          </a:p>
          <a:p>
            <a:pPr>
              <a:lnSpc>
                <a:spcPct val="200000"/>
              </a:lnSpc>
              <a:buClr>
                <a:srgbClr val="FFFF00"/>
              </a:buClr>
              <a:buFont typeface="Wingdings" pitchFamily="2" charset="2"/>
              <a:buChar char="Ø"/>
            </a:pPr>
            <a:r>
              <a:rPr lang="fr-FR" sz="2400" b="1" i="1" dirty="0" smtClean="0">
                <a:solidFill>
                  <a:schemeClr val="bg1"/>
                </a:solidFill>
                <a:latin typeface="+mn-lt"/>
              </a:rPr>
              <a:t> La PM affecte les adultes de tout âges, mais pas les enfants</a:t>
            </a:r>
          </a:p>
          <a:p>
            <a:pPr>
              <a:lnSpc>
                <a:spcPct val="200000"/>
              </a:lnSpc>
              <a:buClr>
                <a:srgbClr val="FFFF00"/>
              </a:buClr>
              <a:buFont typeface="Wingdings" pitchFamily="2" charset="2"/>
              <a:buChar char="Ø"/>
            </a:pPr>
            <a:r>
              <a:rPr lang="fr-FR" sz="2400" b="1" i="1" dirty="0" smtClean="0">
                <a:solidFill>
                  <a:schemeClr val="bg1"/>
                </a:solidFill>
                <a:latin typeface="+mn-lt"/>
              </a:rPr>
              <a:t>Caractère saisonnier a été rapporté</a:t>
            </a:r>
            <a:endParaRPr lang="fr-FR" sz="2400" b="1" i="1" dirty="0">
              <a:solidFill>
                <a:schemeClr val="bg1"/>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9" y="285731"/>
            <a:ext cx="7558467" cy="480125"/>
          </a:xfrm>
          <a:prstGeom prst="rect">
            <a:avLst/>
          </a:prstGeom>
        </p:spPr>
        <p:txBody>
          <a:bodyPr wrap="non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Polymyosite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manifestation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cliniques</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biologiques</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p>
        </p:txBody>
      </p:sp>
      <p:sp>
        <p:nvSpPr>
          <p:cNvPr id="3" name="Rectangle 2"/>
          <p:cNvSpPr/>
          <p:nvPr/>
        </p:nvSpPr>
        <p:spPr>
          <a:xfrm>
            <a:off x="357158" y="1773977"/>
            <a:ext cx="9501254" cy="4247311"/>
          </a:xfrm>
          <a:prstGeom prst="rect">
            <a:avLst/>
          </a:prstGeom>
        </p:spPr>
        <p:txBody>
          <a:bodyPr wrap="square" lIns="91434" tIns="45717" rIns="91434" bIns="45717">
            <a:spAutoFit/>
          </a:bodyPr>
          <a:lstStyle/>
          <a:p>
            <a:pPr>
              <a:lnSpc>
                <a:spcPct val="150000"/>
              </a:lnSpc>
              <a:buFont typeface="Courier New" pitchFamily="49" charset="0"/>
              <a:buChar char="o"/>
            </a:pPr>
            <a:r>
              <a:rPr lang="fr-FR" sz="2000" b="1" i="1" dirty="0" smtClean="0">
                <a:solidFill>
                  <a:schemeClr val="bg1"/>
                </a:solidFill>
                <a:latin typeface="+mn-lt"/>
              </a:rPr>
              <a:t> des faiblesse musculaires  prédominant aux racines parfois associées a</a:t>
            </a:r>
          </a:p>
          <a:p>
            <a:pPr>
              <a:lnSpc>
                <a:spcPct val="150000"/>
              </a:lnSpc>
            </a:pPr>
            <a:r>
              <a:rPr lang="fr-FR" sz="2000" b="1" i="1" dirty="0" smtClean="0">
                <a:solidFill>
                  <a:schemeClr val="bg1"/>
                </a:solidFill>
                <a:latin typeface="+mn-lt"/>
              </a:rPr>
              <a:t> des douleurs et crampes musculaires </a:t>
            </a:r>
          </a:p>
          <a:p>
            <a:pPr>
              <a:lnSpc>
                <a:spcPct val="150000"/>
              </a:lnSpc>
              <a:buFont typeface="Courier New" pitchFamily="49" charset="0"/>
              <a:buChar char="o"/>
            </a:pPr>
            <a:r>
              <a:rPr lang="fr-FR" sz="2000" b="1" i="1" dirty="0" smtClean="0">
                <a:solidFill>
                  <a:schemeClr val="bg1"/>
                </a:solidFill>
                <a:latin typeface="+mn-lt"/>
              </a:rPr>
              <a:t> déficit moteur  touche la musculature striée de façon bilatérale et symétrique,</a:t>
            </a:r>
          </a:p>
          <a:p>
            <a:pPr>
              <a:lnSpc>
                <a:spcPct val="150000"/>
              </a:lnSpc>
            </a:pPr>
            <a:r>
              <a:rPr lang="fr-FR" sz="2000" b="1" i="1" dirty="0" smtClean="0">
                <a:solidFill>
                  <a:schemeClr val="bg1"/>
                </a:solidFill>
                <a:latin typeface="+mn-lt"/>
              </a:rPr>
              <a:t>prédomine sur les muscles proximaux, notamment, les ceintures scapulaires,</a:t>
            </a:r>
          </a:p>
          <a:p>
            <a:pPr>
              <a:lnSpc>
                <a:spcPct val="150000"/>
              </a:lnSpc>
            </a:pPr>
            <a:r>
              <a:rPr lang="fr-FR" sz="2000" b="1" i="1" dirty="0" smtClean="0">
                <a:solidFill>
                  <a:schemeClr val="bg1"/>
                </a:solidFill>
                <a:latin typeface="+mn-lt"/>
              </a:rPr>
              <a:t> pelviennes et les muscles axiaux. </a:t>
            </a:r>
          </a:p>
          <a:p>
            <a:pPr>
              <a:lnSpc>
                <a:spcPct val="150000"/>
              </a:lnSpc>
              <a:buFont typeface="Courier New" pitchFamily="49" charset="0"/>
              <a:buChar char="o"/>
            </a:pPr>
            <a:r>
              <a:rPr lang="fr-FR" sz="2000" b="1" i="1" dirty="0" smtClean="0">
                <a:solidFill>
                  <a:schemeClr val="bg1"/>
                </a:solidFill>
                <a:latin typeface="+mn-lt"/>
              </a:rPr>
              <a:t>L’absence de manifestations cutanées est une caractéristique importante</a:t>
            </a:r>
          </a:p>
          <a:p>
            <a:pPr>
              <a:lnSpc>
                <a:spcPct val="150000"/>
              </a:lnSpc>
              <a:buFontTx/>
              <a:buNone/>
            </a:pPr>
            <a:r>
              <a:rPr lang="fr-FR" sz="2000" i="1" dirty="0" smtClean="0">
                <a:solidFill>
                  <a:srgbClr val="FFFF00"/>
                </a:solidFill>
                <a:latin typeface="+mn-lt"/>
              </a:rPr>
              <a:t>Biologie:</a:t>
            </a:r>
            <a:r>
              <a:rPr lang="fr-FR" sz="2000" i="1" dirty="0" smtClean="0">
                <a:solidFill>
                  <a:schemeClr val="bg1"/>
                </a:solidFill>
                <a:latin typeface="+mn-lt"/>
              </a:rPr>
              <a:t>  </a:t>
            </a:r>
          </a:p>
          <a:p>
            <a:pPr>
              <a:lnSpc>
                <a:spcPct val="150000"/>
              </a:lnSpc>
              <a:buFontTx/>
              <a:buNone/>
            </a:pPr>
            <a:r>
              <a:rPr lang="fr-FR" sz="2000" i="1" dirty="0" err="1" smtClean="0">
                <a:solidFill>
                  <a:srgbClr val="FFC000"/>
                </a:solidFill>
                <a:latin typeface="+mn-lt"/>
              </a:rPr>
              <a:t>Ac</a:t>
            </a:r>
            <a:r>
              <a:rPr lang="fr-FR" sz="2000" i="1" dirty="0" smtClean="0">
                <a:solidFill>
                  <a:srgbClr val="FFC000"/>
                </a:solidFill>
                <a:latin typeface="+mn-lt"/>
              </a:rPr>
              <a:t>  anti synthétases </a:t>
            </a:r>
            <a:r>
              <a:rPr lang="fr-FR" sz="2000" i="1" dirty="0" smtClean="0">
                <a:solidFill>
                  <a:schemeClr val="bg1"/>
                </a:solidFill>
                <a:latin typeface="+mn-lt"/>
              </a:rPr>
              <a:t>présent dans 10-40% des PM</a:t>
            </a:r>
          </a:p>
          <a:p>
            <a:pPr>
              <a:lnSpc>
                <a:spcPct val="150000"/>
              </a:lnSpc>
            </a:pPr>
            <a:endParaRPr lang="fr-FR" sz="2000" b="1" i="1"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2911" y="214298"/>
            <a:ext cx="7772400" cy="1143000"/>
          </a:xfrm>
          <a:prstGeom prst="rect">
            <a:avLst/>
          </a:prstGeom>
        </p:spPr>
        <p:txBody>
          <a:bodyPr lIns="91434" tIns="45717" rIns="91434" bIns="45717">
            <a:scene3d>
              <a:camera prst="orthographicFront"/>
              <a:lightRig rig="glow" dir="tl">
                <a:rot lat="0" lon="0" rev="5400000"/>
              </a:lightRig>
            </a:scene3d>
            <a:sp3d contourW="12700">
              <a:bevelT w="25400" h="25400"/>
              <a:contourClr>
                <a:schemeClr val="accent6">
                  <a:shade val="73000"/>
                </a:schemeClr>
              </a:contourClr>
            </a:sp3d>
          </a:bodyPr>
          <a:lstStyle/>
          <a:p>
            <a:pPr algn="ctr" defTabSz="914336">
              <a:defRPr/>
            </a:pP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La d</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ermatomyosite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Epidemiologie</a:t>
            </a:r>
            <a:endParaRPr lang="fr-CA"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endParaRPr>
          </a:p>
        </p:txBody>
      </p:sp>
      <p:sp>
        <p:nvSpPr>
          <p:cNvPr id="6" name="Rectangle 5"/>
          <p:cNvSpPr/>
          <p:nvPr/>
        </p:nvSpPr>
        <p:spPr>
          <a:xfrm>
            <a:off x="642912" y="3835321"/>
            <a:ext cx="8286776" cy="1615821"/>
          </a:xfrm>
          <a:prstGeom prst="rect">
            <a:avLst/>
          </a:prstGeom>
        </p:spPr>
        <p:txBody>
          <a:bodyPr wrap="square" lIns="91434" tIns="45717" rIns="91434" bIns="45717">
            <a:spAutoFit/>
          </a:bodyPr>
          <a:lstStyle/>
          <a:p>
            <a:endParaRPr lang="fr-FR" sz="2400" b="1" i="1" dirty="0" smtClean="0">
              <a:solidFill>
                <a:schemeClr val="bg1"/>
              </a:solidFill>
            </a:endParaRPr>
          </a:p>
          <a:p>
            <a:endParaRPr lang="fr-FR" sz="2400" b="1" i="1" dirty="0" smtClean="0">
              <a:solidFill>
                <a:schemeClr val="bg1"/>
              </a:solidFill>
            </a:endParaRPr>
          </a:p>
          <a:p>
            <a:endParaRPr lang="fr-FR" sz="2400" b="1" i="1" dirty="0" smtClean="0">
              <a:solidFill>
                <a:schemeClr val="bg1"/>
              </a:solidFill>
            </a:endParaRPr>
          </a:p>
          <a:p>
            <a:endParaRPr lang="fr-FR" sz="2400" b="1" i="1" dirty="0" smtClean="0">
              <a:solidFill>
                <a:schemeClr val="bg1"/>
              </a:solidFill>
            </a:endParaRPr>
          </a:p>
        </p:txBody>
      </p:sp>
      <p:sp>
        <p:nvSpPr>
          <p:cNvPr id="8" name="Rectangle 7"/>
          <p:cNvSpPr/>
          <p:nvPr/>
        </p:nvSpPr>
        <p:spPr>
          <a:xfrm>
            <a:off x="571472" y="1214422"/>
            <a:ext cx="8858280" cy="5159548"/>
          </a:xfrm>
          <a:prstGeom prst="rect">
            <a:avLst/>
          </a:prstGeom>
        </p:spPr>
        <p:txBody>
          <a:bodyPr wrap="square" lIns="91434" tIns="45717" rIns="91434" bIns="45717">
            <a:spAutoFit/>
          </a:bodyPr>
          <a:lstStyle/>
          <a:p>
            <a:pPr>
              <a:lnSpc>
                <a:spcPct val="200000"/>
              </a:lnSpc>
              <a:buClr>
                <a:srgbClr val="FFFF00"/>
              </a:buClr>
              <a:buFont typeface="Wingdings" pitchFamily="2" charset="2"/>
              <a:buChar char="Ø"/>
            </a:pPr>
            <a:r>
              <a:rPr lang="fr-FR" sz="2400" b="1" i="1" dirty="0" smtClean="0">
                <a:solidFill>
                  <a:schemeClr val="bg1"/>
                </a:solidFill>
                <a:latin typeface="+mn-lt"/>
              </a:rPr>
              <a:t>Connectivite rare , représente 20% des myosites</a:t>
            </a:r>
          </a:p>
          <a:p>
            <a:pPr>
              <a:lnSpc>
                <a:spcPct val="200000"/>
              </a:lnSpc>
              <a:buClr>
                <a:srgbClr val="FFFF00"/>
              </a:buClr>
              <a:buFont typeface="Wingdings" pitchFamily="2" charset="2"/>
              <a:buChar char="Ø"/>
            </a:pPr>
            <a:r>
              <a:rPr lang="fr-FR" sz="2400" b="1" i="1" dirty="0" smtClean="0">
                <a:solidFill>
                  <a:schemeClr val="bg1"/>
                </a:solidFill>
                <a:latin typeface="+mn-lt"/>
              </a:rPr>
              <a:t>Incidence annuelle:5 à10/1000000 habitants</a:t>
            </a:r>
          </a:p>
          <a:p>
            <a:pPr>
              <a:lnSpc>
                <a:spcPct val="200000"/>
              </a:lnSpc>
              <a:buClr>
                <a:srgbClr val="FFFF00"/>
              </a:buClr>
              <a:buFont typeface="Wingdings" pitchFamily="2" charset="2"/>
              <a:buChar char="Ø"/>
            </a:pPr>
            <a:r>
              <a:rPr lang="fr-FR" sz="2400" b="1" i="1" dirty="0" smtClean="0">
                <a:solidFill>
                  <a:schemeClr val="bg1"/>
                </a:solidFill>
                <a:latin typeface="+mn-lt"/>
              </a:rPr>
              <a:t>Prévalence: 6 à 7 cas/100000</a:t>
            </a:r>
          </a:p>
          <a:p>
            <a:pPr>
              <a:lnSpc>
                <a:spcPct val="200000"/>
              </a:lnSpc>
              <a:buClr>
                <a:srgbClr val="FFFF00"/>
              </a:buClr>
              <a:buFont typeface="Wingdings" pitchFamily="2" charset="2"/>
              <a:buChar char="Ø"/>
            </a:pPr>
            <a:r>
              <a:rPr lang="fr-FR" sz="2400" b="1" i="1" dirty="0" smtClean="0">
                <a:solidFill>
                  <a:schemeClr val="bg1"/>
                </a:solidFill>
                <a:latin typeface="+mn-lt"/>
              </a:rPr>
              <a:t>La dermatomyosite (DM) qui peut survenir à n’importe </a:t>
            </a:r>
          </a:p>
          <a:p>
            <a:pPr>
              <a:lnSpc>
                <a:spcPct val="200000"/>
              </a:lnSpc>
              <a:buClr>
                <a:srgbClr val="FFFF00"/>
              </a:buClr>
            </a:pPr>
            <a:r>
              <a:rPr lang="fr-FR" sz="2400" b="1" i="1" dirty="0" smtClean="0">
                <a:solidFill>
                  <a:schemeClr val="bg1"/>
                </a:solidFill>
                <a:latin typeface="+mn-lt"/>
              </a:rPr>
              <a:t>quel âge, y compris chez l’enfant (DM juvénile)</a:t>
            </a:r>
          </a:p>
          <a:p>
            <a:pPr>
              <a:lnSpc>
                <a:spcPct val="200000"/>
              </a:lnSpc>
              <a:buClr>
                <a:srgbClr val="FFFF00"/>
              </a:buClr>
              <a:buFont typeface="Wingdings" pitchFamily="2" charset="2"/>
              <a:buChar char="Ø"/>
            </a:pPr>
            <a:r>
              <a:rPr lang="fr-FR" sz="2400" b="1" i="1" dirty="0" smtClean="0">
                <a:solidFill>
                  <a:schemeClr val="bg1"/>
                </a:solidFill>
                <a:latin typeface="+mn-lt"/>
              </a:rPr>
              <a:t>Touche préférentiellement les femmes : 2F /1H</a:t>
            </a:r>
          </a:p>
          <a:p>
            <a:pPr>
              <a:lnSpc>
                <a:spcPct val="200000"/>
              </a:lnSpc>
              <a:buClr>
                <a:srgbClr val="FFFF00"/>
              </a:buClr>
              <a:buFont typeface="Wingdings" pitchFamily="2" charset="2"/>
              <a:buChar char="Ø"/>
            </a:pPr>
            <a:r>
              <a:rPr lang="fr-FR" sz="2400" b="1" i="1" dirty="0" smtClean="0">
                <a:solidFill>
                  <a:schemeClr val="bg1"/>
                </a:solidFill>
                <a:latin typeface="+mn-lt"/>
              </a:rPr>
              <a:t>Caractère saisonnier a été rapporté</a:t>
            </a:r>
            <a:endParaRPr lang="fr-FR" sz="2400" b="1" i="1" dirty="0">
              <a:solidFill>
                <a:schemeClr val="bg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85730"/>
            <a:ext cx="7358114" cy="954101"/>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r>
              <a:rPr lang="fr-BE"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II. auto-immunité et</a:t>
            </a:r>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fr-BE"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maladies auto-immunes</a:t>
            </a:r>
            <a:endPar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a:p>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grpSp>
        <p:nvGrpSpPr>
          <p:cNvPr id="24" name="Groupe 23"/>
          <p:cNvGrpSpPr/>
          <p:nvPr/>
        </p:nvGrpSpPr>
        <p:grpSpPr>
          <a:xfrm>
            <a:off x="384166" y="1071548"/>
            <a:ext cx="5357851" cy="5000658"/>
            <a:chOff x="384166" y="1071548"/>
            <a:chExt cx="5357851" cy="5000658"/>
          </a:xfrm>
        </p:grpSpPr>
        <p:sp>
          <p:nvSpPr>
            <p:cNvPr id="6" name="Rectangle 5"/>
            <p:cNvSpPr/>
            <p:nvPr/>
          </p:nvSpPr>
          <p:spPr bwMode="auto">
            <a:xfrm>
              <a:off x="1312860" y="2143119"/>
              <a:ext cx="1643074" cy="6463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headEnd/>
              <a:tailEnd/>
            </a:ln>
          </p:spPr>
          <p:style>
            <a:lnRef idx="1">
              <a:schemeClr val="accent2"/>
            </a:lnRef>
            <a:fillRef idx="2">
              <a:schemeClr val="accent2"/>
            </a:fillRef>
            <a:effectRef idx="1">
              <a:schemeClr val="accent2"/>
            </a:effectRef>
            <a:fontRef idx="minor">
              <a:schemeClr val="dk1"/>
            </a:fontRef>
          </p:style>
          <p:txBody>
            <a:bodyPr vert="horz" wrap="square" lIns="91434" tIns="45717" rIns="91434" bIns="45717" numCol="1" rtlCol="0" anchor="ctr" anchorCtr="0" compatLnSpc="1">
              <a:prstTxWarp prst="textNoShape">
                <a:avLst/>
              </a:prstTxWarp>
              <a:spAutoFit/>
            </a:bodyPr>
            <a:lstStyle/>
            <a:p>
              <a:r>
                <a:rPr lang="fr-FR" b="1" i="1" dirty="0" smtClean="0"/>
                <a:t>la tolérance centrale </a:t>
              </a:r>
              <a:endParaRPr lang="fr-FR" b="1" i="1" dirty="0"/>
            </a:p>
          </p:txBody>
        </p:sp>
        <p:sp>
          <p:nvSpPr>
            <p:cNvPr id="4" name="Rectangle à coins arrondis 3"/>
            <p:cNvSpPr/>
            <p:nvPr/>
          </p:nvSpPr>
          <p:spPr bwMode="auto">
            <a:xfrm>
              <a:off x="2455868" y="1714490"/>
              <a:ext cx="2486036" cy="408616"/>
            </a:xfrm>
            <a:prstGeom prst="roundRect">
              <a:avLst/>
            </a:prstGeom>
            <a:noFill/>
            <a:ln w="9525">
              <a:noFill/>
              <a:miter lim="800000"/>
              <a:headEnd/>
              <a:tailEnd/>
            </a:ln>
            <a:effectLst/>
          </p:spPr>
          <p:txBody>
            <a:bodyPr vert="horz" wrap="square" lIns="91434" tIns="45717" rIns="91434" bIns="45717"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5" name="Rectangle à coins arrondis 4"/>
            <p:cNvSpPr/>
            <p:nvPr/>
          </p:nvSpPr>
          <p:spPr bwMode="auto">
            <a:xfrm>
              <a:off x="3598877" y="1071548"/>
              <a:ext cx="2143140" cy="783186"/>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algn="ctr">
                <a:tabLst>
                  <a:tab pos="457168" algn="l"/>
                </a:tabLst>
              </a:pPr>
              <a:r>
                <a:rPr kumimoji="0" lang="fr-FR" sz="2000" b="1" i="1" u="none" strike="noStrike" cap="none" normalizeH="0" baseline="0" dirty="0" smtClean="0">
                  <a:ln>
                    <a:noFill/>
                  </a:ln>
                  <a:solidFill>
                    <a:schemeClr val="tx1"/>
                  </a:solidFill>
                  <a:effectLst/>
                  <a:latin typeface="+mn-lt"/>
                  <a:ea typeface="Times New Roman" pitchFamily="18" charset="0"/>
                  <a:cs typeface="Times New Roman" pitchFamily="18" charset="0"/>
                </a:rPr>
                <a:t>Mécanismes de tolérance </a:t>
              </a:r>
            </a:p>
          </p:txBody>
        </p:sp>
        <p:grpSp>
          <p:nvGrpSpPr>
            <p:cNvPr id="7" name="Groupe 21"/>
            <p:cNvGrpSpPr/>
            <p:nvPr/>
          </p:nvGrpSpPr>
          <p:grpSpPr>
            <a:xfrm>
              <a:off x="384166" y="2373200"/>
              <a:ext cx="3929091" cy="3699006"/>
              <a:chOff x="357157" y="2373198"/>
              <a:chExt cx="3929091" cy="3699006"/>
            </a:xfrm>
          </p:grpSpPr>
          <p:sp>
            <p:nvSpPr>
              <p:cNvPr id="9" name="Flèche courbée vers la droite 8"/>
              <p:cNvSpPr/>
              <p:nvPr/>
            </p:nvSpPr>
            <p:spPr bwMode="auto">
              <a:xfrm>
                <a:off x="357157" y="2373198"/>
                <a:ext cx="972000" cy="2736000"/>
              </a:xfrm>
              <a:prstGeom prst="curvedRightArrow">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0" name="Rectangle 9"/>
              <p:cNvSpPr/>
              <p:nvPr/>
            </p:nvSpPr>
            <p:spPr>
              <a:xfrm>
                <a:off x="1285884" y="4871875"/>
                <a:ext cx="3000364" cy="1200329"/>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b="1" i="1" dirty="0" smtClean="0"/>
                  <a:t>éducation au niveau thymique LT </a:t>
                </a:r>
              </a:p>
              <a:p>
                <a:r>
                  <a:rPr lang="fr-FR" b="1" i="1" dirty="0" smtClean="0"/>
                  <a:t>éducation au niveau de la MO  des LB </a:t>
                </a:r>
                <a:endParaRPr lang="fr-FR" b="1" i="1" dirty="0"/>
              </a:p>
            </p:txBody>
          </p:sp>
        </p:grpSp>
        <p:cxnSp>
          <p:nvCxnSpPr>
            <p:cNvPr id="14" name="Connecteur droit avec flèche 13"/>
            <p:cNvCxnSpPr/>
            <p:nvPr/>
          </p:nvCxnSpPr>
          <p:spPr>
            <a:xfrm rot="10800000" flipV="1">
              <a:off x="1812928" y="1357298"/>
              <a:ext cx="1643074"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5" name="Groupe 24"/>
          <p:cNvGrpSpPr/>
          <p:nvPr/>
        </p:nvGrpSpPr>
        <p:grpSpPr>
          <a:xfrm>
            <a:off x="5813455" y="1357299"/>
            <a:ext cx="3330577" cy="3916131"/>
            <a:chOff x="5813455" y="1357299"/>
            <a:chExt cx="3330577" cy="3916131"/>
          </a:xfrm>
        </p:grpSpPr>
        <p:sp>
          <p:nvSpPr>
            <p:cNvPr id="8" name="Rectangle 7"/>
            <p:cNvSpPr/>
            <p:nvPr/>
          </p:nvSpPr>
          <p:spPr bwMode="auto">
            <a:xfrm>
              <a:off x="6313520" y="2143119"/>
              <a:ext cx="1643074" cy="6463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headEnd/>
              <a:tailEnd/>
            </a:ln>
          </p:spPr>
          <p:style>
            <a:lnRef idx="1">
              <a:schemeClr val="accent6"/>
            </a:lnRef>
            <a:fillRef idx="2">
              <a:schemeClr val="accent6"/>
            </a:fillRef>
            <a:effectRef idx="1">
              <a:schemeClr val="accent6"/>
            </a:effectRef>
            <a:fontRef idx="minor">
              <a:schemeClr val="dk1"/>
            </a:fontRef>
          </p:style>
          <p:txBody>
            <a:bodyPr vert="horz" wrap="square" lIns="91434" tIns="45717" rIns="91434" bIns="45717" numCol="1" rtlCol="0" anchor="ctr" anchorCtr="0" compatLnSpc="1">
              <a:prstTxWarp prst="textNoShape">
                <a:avLst/>
              </a:prstTxWarp>
              <a:spAutoFit/>
            </a:bodyPr>
            <a:lstStyle/>
            <a:p>
              <a:r>
                <a:rPr lang="fr-FR" b="1" i="1" dirty="0" smtClean="0"/>
                <a:t>la tolérance périphérique</a:t>
              </a:r>
              <a:endParaRPr lang="fr-FR" b="1" i="1" dirty="0"/>
            </a:p>
          </p:txBody>
        </p:sp>
        <p:grpSp>
          <p:nvGrpSpPr>
            <p:cNvPr id="13" name="Groupe 22"/>
            <p:cNvGrpSpPr/>
            <p:nvPr/>
          </p:nvGrpSpPr>
          <p:grpSpPr>
            <a:xfrm>
              <a:off x="5813455" y="2357430"/>
              <a:ext cx="3330577" cy="2916000"/>
              <a:chOff x="5643570" y="2214552"/>
              <a:chExt cx="3330577" cy="2916000"/>
            </a:xfrm>
          </p:grpSpPr>
          <p:sp>
            <p:nvSpPr>
              <p:cNvPr id="11" name="Flèche courbée vers la gauche 10"/>
              <p:cNvSpPr/>
              <p:nvPr/>
            </p:nvSpPr>
            <p:spPr bwMode="auto">
              <a:xfrm>
                <a:off x="7858147" y="2214552"/>
                <a:ext cx="1116000" cy="2916000"/>
              </a:xfrm>
              <a:prstGeom prst="curvedLeftArrow">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12" name="Rectangle 11"/>
              <p:cNvSpPr/>
              <p:nvPr/>
            </p:nvSpPr>
            <p:spPr>
              <a:xfrm>
                <a:off x="5643570" y="4726282"/>
                <a:ext cx="2183925" cy="36933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i="1" dirty="0" err="1" smtClean="0"/>
                  <a:t>Treg</a:t>
                </a:r>
                <a:endParaRPr lang="en-US" b="1" i="1" dirty="0" smtClean="0"/>
              </a:p>
            </p:txBody>
          </p:sp>
        </p:grpSp>
        <p:cxnSp>
          <p:nvCxnSpPr>
            <p:cNvPr id="18" name="Connecteur droit avec flèche 17"/>
            <p:cNvCxnSpPr/>
            <p:nvPr/>
          </p:nvCxnSpPr>
          <p:spPr>
            <a:xfrm>
              <a:off x="5884892" y="1357299"/>
              <a:ext cx="1357322" cy="6429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1" name="Groupe 20"/>
          <p:cNvGrpSpPr/>
          <p:nvPr/>
        </p:nvGrpSpPr>
        <p:grpSpPr>
          <a:xfrm>
            <a:off x="1241423" y="2714619"/>
            <a:ext cx="7858180" cy="2016000"/>
            <a:chOff x="1241423" y="2714619"/>
            <a:chExt cx="7858180" cy="2016000"/>
          </a:xfrm>
        </p:grpSpPr>
        <p:sp>
          <p:nvSpPr>
            <p:cNvPr id="22" name="Pensées 21"/>
            <p:cNvSpPr/>
            <p:nvPr/>
          </p:nvSpPr>
          <p:spPr bwMode="auto">
            <a:xfrm>
              <a:off x="1241423" y="2714619"/>
              <a:ext cx="7858180" cy="2016000"/>
            </a:xfrm>
            <a:prstGeom prst="cloudCallout">
              <a:avLst/>
            </a:prstGeom>
            <a:ln w="38100">
              <a:solidFill>
                <a:schemeClr val="accent6"/>
              </a:solidFill>
              <a:headEnd/>
              <a:tailEnd/>
            </a:ln>
          </p:spPr>
          <p:style>
            <a:lnRef idx="1">
              <a:schemeClr val="accent6"/>
            </a:lnRef>
            <a:fillRef idx="2">
              <a:schemeClr val="accent6"/>
            </a:fillRef>
            <a:effectRef idx="1">
              <a:schemeClr val="accent6"/>
            </a:effectRef>
            <a:fontRef idx="minor">
              <a:schemeClr val="dk1"/>
            </a:fontRef>
          </p:style>
          <p:txBody>
            <a:bodyPr vert="horz" wrap="square" lIns="91434" tIns="45717" rIns="91434" bIns="45717" numCol="1" rtlCol="0" anchor="ctr" anchorCtr="0" compatLnSpc="1">
              <a:prstTxWarp prst="textNoShape">
                <a:avLst/>
              </a:prstTxWarp>
              <a:spAutoFit/>
            </a:bodyPr>
            <a:lstStyle/>
            <a:p>
              <a:pPr algn="ctr">
                <a:tabLst>
                  <a:tab pos="457168" algn="l"/>
                </a:tabLst>
              </a:pPr>
              <a:endParaRPr lang="fr-FR" sz="2800" i="1" dirty="0" smtClean="0">
                <a:ln w="10160">
                  <a:solidFill>
                    <a:sysClr val="windowText" lastClr="000000"/>
                  </a:solidFill>
                  <a:prstDash val="solid"/>
                </a:ln>
                <a:solidFill>
                  <a:sysClr val="windowText" lastClr="000000"/>
                </a:solidFill>
                <a:effectLst>
                  <a:glow rad="139700">
                    <a:schemeClr val="accent6">
                      <a:satMod val="175000"/>
                      <a:alpha val="40000"/>
                    </a:schemeClr>
                  </a:glow>
                  <a:outerShdw blurRad="38100" dist="32000" dir="5400000" algn="tl">
                    <a:srgbClr val="000000">
                      <a:alpha val="30000"/>
                    </a:srgbClr>
                  </a:outerShdw>
                </a:effectLst>
                <a:ea typeface="Times New Roman" pitchFamily="18" charset="0"/>
                <a:cs typeface="Times New Roman" pitchFamily="18" charset="0"/>
              </a:endParaRPr>
            </a:p>
          </p:txBody>
        </p:sp>
        <p:sp>
          <p:nvSpPr>
            <p:cNvPr id="23" name="Rectangle 22"/>
            <p:cNvSpPr/>
            <p:nvPr/>
          </p:nvSpPr>
          <p:spPr>
            <a:xfrm>
              <a:off x="2643206" y="2880366"/>
              <a:ext cx="5072066" cy="1785104"/>
            </a:xfrm>
            <a:prstGeom prst="rect">
              <a:avLst/>
            </a:prstGeom>
          </p:spPr>
          <p:txBody>
            <a:bodyPr wrap="square">
              <a:spAutoFit/>
            </a:bodyPr>
            <a:lstStyle/>
            <a:p>
              <a:pPr algn="ctr"/>
              <a:r>
                <a:rPr lang="fr-FR" sz="2000" b="1" i="1" dirty="0" smtClean="0">
                  <a:effectLst>
                    <a:glow rad="139700">
                      <a:schemeClr val="accent6">
                        <a:satMod val="175000"/>
                        <a:alpha val="40000"/>
                      </a:schemeClr>
                    </a:glow>
                  </a:effectLst>
                  <a:latin typeface="+mn-lt"/>
                </a:rPr>
                <a:t>Maladie auto immune</a:t>
              </a:r>
            </a:p>
            <a:p>
              <a:pPr algn="ctr"/>
              <a:r>
                <a:rPr lang="fr-FR" b="1" i="1" dirty="0" smtClean="0">
                  <a:effectLst/>
                  <a:latin typeface="+mn-lt"/>
                </a:rPr>
                <a:t>C'est la conséquence d’une   rupture des mécanismes de tolérance du système immunitaire vis-à-vis de constituants de l'organisme (auto-antigènes) conduisant à un processus </a:t>
              </a:r>
            </a:p>
            <a:p>
              <a:pPr algn="ctr"/>
              <a:r>
                <a:rPr lang="fr-FR" b="1" i="1" dirty="0" smtClean="0">
                  <a:effectLst/>
                  <a:latin typeface="+mn-lt"/>
                </a:rPr>
                <a:t>pathologique.</a:t>
              </a:r>
              <a:endParaRPr lang="fr-FR" b="1" i="1" dirty="0">
                <a:effectLst/>
                <a:latin typeface="+mn-lt"/>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011399"/>
            <a:ext cx="5286412" cy="5355312"/>
          </a:xfrm>
          <a:prstGeom prst="rect">
            <a:avLst/>
          </a:prstGeom>
          <a:ln>
            <a:solidFill>
              <a:srgbClr val="FF0000"/>
            </a:solidFill>
          </a:ln>
        </p:spPr>
        <p:txBody>
          <a:bodyPr wrap="square">
            <a:spAutoFit/>
          </a:bodyPr>
          <a:lstStyle/>
          <a:p>
            <a:r>
              <a:rPr lang="fr-FR" b="1" i="1" dirty="0" smtClean="0">
                <a:solidFill>
                  <a:srgbClr val="FFFF00"/>
                </a:solidFill>
                <a:latin typeface="+mn-lt"/>
              </a:rPr>
              <a:t>Critères de </a:t>
            </a:r>
            <a:r>
              <a:rPr lang="fr-FR" b="1" i="1" dirty="0" err="1" smtClean="0">
                <a:solidFill>
                  <a:srgbClr val="FFFF00"/>
                </a:solidFill>
                <a:latin typeface="+mn-lt"/>
              </a:rPr>
              <a:t>polymyosite</a:t>
            </a:r>
            <a:endParaRPr lang="fr-FR" b="1" i="1" dirty="0" smtClean="0">
              <a:solidFill>
                <a:srgbClr val="FFFF00"/>
              </a:solidFill>
              <a:latin typeface="+mn-lt"/>
            </a:endParaRPr>
          </a:p>
          <a:p>
            <a:r>
              <a:rPr lang="fr-FR" b="1" i="1" dirty="0" smtClean="0">
                <a:solidFill>
                  <a:schemeClr val="bg1"/>
                </a:solidFill>
                <a:latin typeface="+mn-lt"/>
              </a:rPr>
              <a:t>1. Faiblesse musculaire proximale</a:t>
            </a:r>
          </a:p>
          <a:p>
            <a:r>
              <a:rPr lang="fr-FR" b="1" i="1" dirty="0" smtClean="0">
                <a:solidFill>
                  <a:schemeClr val="bg1"/>
                </a:solidFill>
                <a:latin typeface="+mn-lt"/>
              </a:rPr>
              <a:t>Membres inférieurs et supérieurs, tronc</a:t>
            </a:r>
          </a:p>
          <a:p>
            <a:r>
              <a:rPr lang="fr-FR" b="1" i="1" dirty="0" smtClean="0">
                <a:solidFill>
                  <a:schemeClr val="bg1"/>
                </a:solidFill>
                <a:latin typeface="+mn-lt"/>
              </a:rPr>
              <a:t>2. Élévation des CPK ou des </a:t>
            </a:r>
            <a:r>
              <a:rPr lang="fr-FR" b="1" i="1" dirty="0" err="1" smtClean="0">
                <a:solidFill>
                  <a:schemeClr val="bg1"/>
                </a:solidFill>
                <a:latin typeface="+mn-lt"/>
              </a:rPr>
              <a:t>aldolases</a:t>
            </a:r>
            <a:endParaRPr lang="fr-FR" b="1" i="1" dirty="0" smtClean="0">
              <a:solidFill>
                <a:schemeClr val="bg1"/>
              </a:solidFill>
              <a:latin typeface="+mn-lt"/>
            </a:endParaRPr>
          </a:p>
          <a:p>
            <a:r>
              <a:rPr lang="fr-FR" b="1" i="1" dirty="0" smtClean="0">
                <a:solidFill>
                  <a:schemeClr val="bg1"/>
                </a:solidFill>
                <a:latin typeface="+mn-lt"/>
              </a:rPr>
              <a:t>3. Douleurs musculaires spontanées ou à la pression</a:t>
            </a:r>
          </a:p>
          <a:p>
            <a:r>
              <a:rPr lang="fr-FR" b="1" i="1" dirty="0" smtClean="0">
                <a:solidFill>
                  <a:schemeClr val="bg1"/>
                </a:solidFill>
                <a:latin typeface="+mn-lt"/>
              </a:rPr>
              <a:t>4. Syndrome myogène sur l’EMG</a:t>
            </a:r>
          </a:p>
          <a:p>
            <a:endParaRPr lang="fr-FR" b="1" i="1" dirty="0" smtClean="0">
              <a:solidFill>
                <a:schemeClr val="bg1"/>
              </a:solidFill>
              <a:latin typeface="+mn-lt"/>
            </a:endParaRPr>
          </a:p>
          <a:p>
            <a:r>
              <a:rPr lang="fr-FR" b="1" i="1" dirty="0" smtClean="0">
                <a:solidFill>
                  <a:srgbClr val="FFFF00"/>
                </a:solidFill>
                <a:latin typeface="+mn-lt"/>
              </a:rPr>
              <a:t>5. Anticorps anti-JO1 (</a:t>
            </a:r>
            <a:r>
              <a:rPr lang="fr-FR" b="1" i="1" dirty="0" err="1" smtClean="0">
                <a:solidFill>
                  <a:srgbClr val="FFFF00"/>
                </a:solidFill>
                <a:latin typeface="+mn-lt"/>
              </a:rPr>
              <a:t>histidyl</a:t>
            </a:r>
            <a:r>
              <a:rPr lang="fr-FR" b="1" i="1" dirty="0" smtClean="0">
                <a:solidFill>
                  <a:srgbClr val="FFFF00"/>
                </a:solidFill>
                <a:latin typeface="+mn-lt"/>
              </a:rPr>
              <a:t> </a:t>
            </a:r>
            <a:r>
              <a:rPr lang="fr-FR" b="1" i="1" dirty="0" err="1" smtClean="0">
                <a:solidFill>
                  <a:srgbClr val="FFFF00"/>
                </a:solidFill>
                <a:latin typeface="+mn-lt"/>
              </a:rPr>
              <a:t>tRNA</a:t>
            </a:r>
            <a:r>
              <a:rPr lang="fr-FR" b="1" i="1" dirty="0" smtClean="0">
                <a:solidFill>
                  <a:srgbClr val="FFFF00"/>
                </a:solidFill>
                <a:latin typeface="+mn-lt"/>
              </a:rPr>
              <a:t> synthétase) positifs</a:t>
            </a:r>
          </a:p>
          <a:p>
            <a:endParaRPr lang="fr-FR" b="1" i="1" dirty="0" smtClean="0">
              <a:solidFill>
                <a:schemeClr val="bg1"/>
              </a:solidFill>
              <a:latin typeface="+mn-lt"/>
            </a:endParaRPr>
          </a:p>
          <a:p>
            <a:r>
              <a:rPr lang="fr-FR" b="1" i="1" dirty="0" smtClean="0">
                <a:solidFill>
                  <a:schemeClr val="bg1"/>
                </a:solidFill>
                <a:latin typeface="+mn-lt"/>
              </a:rPr>
              <a:t>6 . Arthrites non destructrices ou </a:t>
            </a:r>
            <a:r>
              <a:rPr lang="fr-FR" b="1" i="1" dirty="0" err="1" smtClean="0">
                <a:solidFill>
                  <a:schemeClr val="bg1"/>
                </a:solidFill>
                <a:latin typeface="+mn-lt"/>
              </a:rPr>
              <a:t>ar</a:t>
            </a:r>
            <a:r>
              <a:rPr lang="fr-FR" b="1" i="1" dirty="0" smtClean="0">
                <a:solidFill>
                  <a:schemeClr val="bg1"/>
                </a:solidFill>
                <a:latin typeface="+mn-lt"/>
              </a:rPr>
              <a:t> </a:t>
            </a:r>
            <a:r>
              <a:rPr lang="fr-FR" b="1" i="1" dirty="0" err="1" smtClean="0">
                <a:solidFill>
                  <a:schemeClr val="bg1"/>
                </a:solidFill>
                <a:latin typeface="+mn-lt"/>
              </a:rPr>
              <a:t>thralgies</a:t>
            </a:r>
            <a:endParaRPr lang="fr-FR" b="1" i="1" dirty="0" smtClean="0">
              <a:solidFill>
                <a:schemeClr val="bg1"/>
              </a:solidFill>
              <a:latin typeface="+mn-lt"/>
            </a:endParaRPr>
          </a:p>
          <a:p>
            <a:r>
              <a:rPr lang="fr-FR" b="1" i="1" dirty="0" smtClean="0">
                <a:solidFill>
                  <a:schemeClr val="bg1"/>
                </a:solidFill>
                <a:latin typeface="+mn-lt"/>
              </a:rPr>
              <a:t>7. Signes inflammatoires systémiques</a:t>
            </a:r>
          </a:p>
          <a:p>
            <a:r>
              <a:rPr lang="fr-FR" b="1" i="1" dirty="0" smtClean="0">
                <a:solidFill>
                  <a:schemeClr val="bg1"/>
                </a:solidFill>
                <a:latin typeface="+mn-lt"/>
              </a:rPr>
              <a:t>8. Signes histologiques de myosite inflammatoire</a:t>
            </a:r>
          </a:p>
          <a:p>
            <a:r>
              <a:rPr lang="fr-FR" b="1" i="1" dirty="0" smtClean="0">
                <a:solidFill>
                  <a:schemeClr val="bg1"/>
                </a:solidFill>
                <a:latin typeface="+mn-lt"/>
              </a:rPr>
              <a:t>Infiltrat inflammatoire des muscles squelettiques, </a:t>
            </a:r>
          </a:p>
          <a:p>
            <a:r>
              <a:rPr lang="fr-FR" b="1" i="1" dirty="0" smtClean="0">
                <a:solidFill>
                  <a:schemeClr val="bg1"/>
                </a:solidFill>
                <a:latin typeface="+mn-lt"/>
              </a:rPr>
              <a:t>avec dégénérescence et nécrose des fibres musculaires)</a:t>
            </a:r>
          </a:p>
          <a:p>
            <a:endParaRPr lang="fr-FR" b="1" i="1" dirty="0" smtClean="0">
              <a:solidFill>
                <a:schemeClr val="bg1"/>
              </a:solidFill>
              <a:latin typeface="+mn-lt"/>
            </a:endParaRPr>
          </a:p>
          <a:p>
            <a:r>
              <a:rPr lang="fr-FR" b="1" i="1" dirty="0" smtClean="0">
                <a:solidFill>
                  <a:schemeClr val="bg1"/>
                </a:solidFill>
                <a:latin typeface="+mn-lt"/>
              </a:rPr>
              <a:t>Nombre de critères nécessaires pour une </a:t>
            </a:r>
            <a:r>
              <a:rPr lang="fr-FR" b="1" i="1" dirty="0" err="1" smtClean="0">
                <a:solidFill>
                  <a:schemeClr val="bg1"/>
                </a:solidFill>
                <a:latin typeface="+mn-lt"/>
              </a:rPr>
              <a:t>polymyosite</a:t>
            </a:r>
            <a:endParaRPr lang="fr-FR" b="1" i="1" dirty="0" smtClean="0">
              <a:solidFill>
                <a:schemeClr val="bg1"/>
              </a:solidFill>
              <a:latin typeface="+mn-lt"/>
            </a:endParaRPr>
          </a:p>
          <a:p>
            <a:r>
              <a:rPr lang="fr-FR" b="1" i="1" dirty="0" smtClean="0">
                <a:solidFill>
                  <a:schemeClr val="bg1"/>
                </a:solidFill>
                <a:latin typeface="+mn-lt"/>
              </a:rPr>
              <a:t>au moins 4 critères</a:t>
            </a:r>
            <a:endParaRPr lang="fr-FR" b="1" i="1" dirty="0">
              <a:solidFill>
                <a:schemeClr val="bg1"/>
              </a:solidFill>
              <a:latin typeface="+mn-lt"/>
            </a:endParaRPr>
          </a:p>
        </p:txBody>
      </p:sp>
      <p:sp>
        <p:nvSpPr>
          <p:cNvPr id="8" name="Ellipse 7"/>
          <p:cNvSpPr/>
          <p:nvPr/>
        </p:nvSpPr>
        <p:spPr bwMode="auto">
          <a:xfrm>
            <a:off x="357158" y="2742752"/>
            <a:ext cx="4824000" cy="972000"/>
          </a:xfrm>
          <a:prstGeom prst="ellipse">
            <a:avLst/>
          </a:prstGeom>
          <a:noFill/>
          <a:ln w="28575">
            <a:solidFill>
              <a:srgbClr val="FFC000"/>
            </a:solidFill>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5" name="Rectangle 4"/>
          <p:cNvSpPr/>
          <p:nvPr/>
        </p:nvSpPr>
        <p:spPr>
          <a:xfrm>
            <a:off x="5786446" y="1000107"/>
            <a:ext cx="3286116" cy="5078313"/>
          </a:xfrm>
          <a:prstGeom prst="rect">
            <a:avLst/>
          </a:prstGeom>
          <a:ln>
            <a:solidFill>
              <a:srgbClr val="FF0000"/>
            </a:solidFill>
          </a:ln>
        </p:spPr>
        <p:txBody>
          <a:bodyPr wrap="square">
            <a:spAutoFit/>
          </a:bodyPr>
          <a:lstStyle/>
          <a:p>
            <a:r>
              <a:rPr lang="fr-FR" b="1" i="1" dirty="0" smtClean="0">
                <a:solidFill>
                  <a:srgbClr val="FFFF00"/>
                </a:solidFill>
                <a:latin typeface="+mn-lt"/>
              </a:rPr>
              <a:t>Critères cutanés :</a:t>
            </a:r>
          </a:p>
          <a:p>
            <a:r>
              <a:rPr lang="fr-FR" b="1" i="1" dirty="0" smtClean="0">
                <a:solidFill>
                  <a:schemeClr val="bg1"/>
                </a:solidFill>
                <a:latin typeface="+mn-lt"/>
              </a:rPr>
              <a:t>1. Éruption héliotrope</a:t>
            </a:r>
          </a:p>
          <a:p>
            <a:r>
              <a:rPr lang="fr-FR" b="1" i="1" dirty="0" smtClean="0">
                <a:solidFill>
                  <a:schemeClr val="bg1"/>
                </a:solidFill>
                <a:latin typeface="+mn-lt"/>
              </a:rPr>
              <a:t>Érythème </a:t>
            </a:r>
            <a:r>
              <a:rPr lang="fr-FR" b="1" i="1" dirty="0" err="1" smtClean="0">
                <a:solidFill>
                  <a:schemeClr val="bg1"/>
                </a:solidFill>
                <a:latin typeface="+mn-lt"/>
              </a:rPr>
              <a:t>oedémateux</a:t>
            </a:r>
            <a:r>
              <a:rPr lang="fr-FR" b="1" i="1" dirty="0" smtClean="0">
                <a:solidFill>
                  <a:schemeClr val="bg1"/>
                </a:solidFill>
                <a:latin typeface="+mn-lt"/>
              </a:rPr>
              <a:t> violacé </a:t>
            </a:r>
          </a:p>
          <a:p>
            <a:r>
              <a:rPr lang="fr-FR" b="1" i="1" dirty="0" smtClean="0">
                <a:solidFill>
                  <a:schemeClr val="bg1"/>
                </a:solidFill>
                <a:latin typeface="+mn-lt"/>
              </a:rPr>
              <a:t>(lilas) des paupières supérieures</a:t>
            </a:r>
          </a:p>
          <a:p>
            <a:r>
              <a:rPr lang="fr-FR" b="1" i="1" dirty="0" smtClean="0">
                <a:solidFill>
                  <a:schemeClr val="bg1"/>
                </a:solidFill>
                <a:latin typeface="+mn-lt"/>
              </a:rPr>
              <a:t>2. Signe de </a:t>
            </a:r>
            <a:r>
              <a:rPr lang="fr-FR" b="1" i="1" dirty="0" err="1" smtClean="0">
                <a:solidFill>
                  <a:schemeClr val="bg1"/>
                </a:solidFill>
                <a:latin typeface="+mn-lt"/>
              </a:rPr>
              <a:t>Gottron</a:t>
            </a:r>
            <a:endParaRPr lang="fr-FR" b="1" i="1" dirty="0" smtClean="0">
              <a:solidFill>
                <a:schemeClr val="bg1"/>
              </a:solidFill>
              <a:latin typeface="+mn-lt"/>
            </a:endParaRPr>
          </a:p>
          <a:p>
            <a:r>
              <a:rPr lang="fr-FR" b="1" i="1" dirty="0" smtClean="0">
                <a:solidFill>
                  <a:schemeClr val="bg1"/>
                </a:solidFill>
                <a:latin typeface="+mn-lt"/>
              </a:rPr>
              <a:t>Érythème atrophique violacé et </a:t>
            </a:r>
          </a:p>
          <a:p>
            <a:r>
              <a:rPr lang="fr-FR" b="1" i="1" dirty="0" err="1" smtClean="0">
                <a:solidFill>
                  <a:schemeClr val="bg1"/>
                </a:solidFill>
                <a:latin typeface="+mn-lt"/>
              </a:rPr>
              <a:t>kératosique</a:t>
            </a:r>
            <a:r>
              <a:rPr lang="fr-FR" b="1" i="1" dirty="0" smtClean="0">
                <a:solidFill>
                  <a:schemeClr val="bg1"/>
                </a:solidFill>
                <a:latin typeface="+mn-lt"/>
              </a:rPr>
              <a:t> ou macules sur les</a:t>
            </a:r>
          </a:p>
          <a:p>
            <a:r>
              <a:rPr lang="fr-FR" b="1" i="1" dirty="0" smtClean="0">
                <a:solidFill>
                  <a:schemeClr val="bg1"/>
                </a:solidFill>
                <a:latin typeface="+mn-lt"/>
              </a:rPr>
              <a:t> faces d’extension des articulations des doigts</a:t>
            </a:r>
          </a:p>
          <a:p>
            <a:r>
              <a:rPr lang="fr-FR" b="1" i="1" dirty="0" smtClean="0">
                <a:solidFill>
                  <a:schemeClr val="bg1"/>
                </a:solidFill>
                <a:latin typeface="+mn-lt"/>
              </a:rPr>
              <a:t>3. Érythème des faces d’extension </a:t>
            </a:r>
          </a:p>
          <a:p>
            <a:r>
              <a:rPr lang="fr-FR" b="1" i="1" dirty="0" smtClean="0">
                <a:solidFill>
                  <a:schemeClr val="bg1"/>
                </a:solidFill>
                <a:latin typeface="+mn-lt"/>
              </a:rPr>
              <a:t>des articulations</a:t>
            </a:r>
          </a:p>
          <a:p>
            <a:endParaRPr lang="fr-FR" b="1" i="1" dirty="0" smtClean="0">
              <a:solidFill>
                <a:schemeClr val="bg1"/>
              </a:solidFill>
              <a:latin typeface="+mn-lt"/>
            </a:endParaRPr>
          </a:p>
          <a:p>
            <a:r>
              <a:rPr lang="fr-FR" b="1" i="1" dirty="0" smtClean="0">
                <a:solidFill>
                  <a:schemeClr val="bg1"/>
                </a:solidFill>
                <a:latin typeface="+mn-lt"/>
              </a:rPr>
              <a:t>Nombre de critères nécessaires </a:t>
            </a:r>
          </a:p>
          <a:p>
            <a:r>
              <a:rPr lang="fr-FR" b="1" i="1" dirty="0" smtClean="0">
                <a:solidFill>
                  <a:schemeClr val="bg1"/>
                </a:solidFill>
                <a:latin typeface="+mn-lt"/>
              </a:rPr>
              <a:t>pour une dermatomyosite</a:t>
            </a:r>
          </a:p>
          <a:p>
            <a:r>
              <a:rPr lang="fr-FR" b="1" i="1" dirty="0" smtClean="0">
                <a:solidFill>
                  <a:srgbClr val="FFFF00"/>
                </a:solidFill>
                <a:latin typeface="+mn-lt"/>
              </a:rPr>
              <a:t>au moins 1 des 3 critères cutanés+au moins  4 des critères </a:t>
            </a:r>
          </a:p>
          <a:p>
            <a:r>
              <a:rPr lang="fr-FR" b="1" i="1" dirty="0" smtClean="0">
                <a:solidFill>
                  <a:srgbClr val="FFFF00"/>
                </a:solidFill>
                <a:latin typeface="+mn-lt"/>
              </a:rPr>
              <a:t>de </a:t>
            </a:r>
            <a:r>
              <a:rPr lang="fr-FR" b="1" i="1" dirty="0" err="1" smtClean="0">
                <a:solidFill>
                  <a:srgbClr val="FFFF00"/>
                </a:solidFill>
                <a:latin typeface="+mn-lt"/>
              </a:rPr>
              <a:t>polymyosite</a:t>
            </a:r>
            <a:endParaRPr lang="fr-FR" b="1" i="1" dirty="0">
              <a:solidFill>
                <a:srgbClr val="FFFF00"/>
              </a:solidFill>
              <a:latin typeface="+mn-lt"/>
            </a:endParaRPr>
          </a:p>
        </p:txBody>
      </p:sp>
      <p:sp>
        <p:nvSpPr>
          <p:cNvPr id="6" name="Rectangle 5"/>
          <p:cNvSpPr/>
          <p:nvPr/>
        </p:nvSpPr>
        <p:spPr bwMode="auto">
          <a:xfrm>
            <a:off x="428596" y="5572140"/>
            <a:ext cx="5148000" cy="720000"/>
          </a:xfrm>
          <a:prstGeom prst="rect">
            <a:avLst/>
          </a:prstGeom>
          <a:noFill/>
          <a:ln w="9525">
            <a:solidFill>
              <a:srgbClr val="FFC000"/>
            </a:solidFill>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7" name="Rectangle 6"/>
          <p:cNvSpPr/>
          <p:nvPr/>
        </p:nvSpPr>
        <p:spPr bwMode="auto">
          <a:xfrm>
            <a:off x="5857884" y="4594520"/>
            <a:ext cx="3168000" cy="1692000"/>
          </a:xfrm>
          <a:prstGeom prst="rect">
            <a:avLst/>
          </a:prstGeom>
          <a:noFill/>
          <a:ln w="9525">
            <a:solidFill>
              <a:srgbClr val="FFC000"/>
            </a:solidFill>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sp>
        <p:nvSpPr>
          <p:cNvPr id="9" name="Rectangle 8"/>
          <p:cNvSpPr/>
          <p:nvPr/>
        </p:nvSpPr>
        <p:spPr>
          <a:xfrm>
            <a:off x="500034" y="-24"/>
            <a:ext cx="8358246" cy="83099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Critères de classification (proposés par </a:t>
            </a:r>
            <a:r>
              <a:rPr lang="fr-FR" sz="2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Tanimoto</a:t>
            </a:r>
            <a:r>
              <a:rPr lang="fr-FR"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et al (1996) pour les </a:t>
            </a:r>
            <a:r>
              <a:rPr lang="fr-FR" sz="2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polymyosites</a:t>
            </a:r>
            <a:r>
              <a:rPr lang="fr-FR"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et  les dermatomyosites</a:t>
            </a:r>
            <a:endParaRPr lang="fr-FR"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rganigramme : Bande perforée 1"/>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1500166" y="2782675"/>
            <a:ext cx="5857916" cy="701725"/>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342876" indent="-342876">
              <a:lnSpc>
                <a:spcPct val="90000"/>
              </a:lnSpc>
              <a:spcBef>
                <a:spcPct val="20000"/>
              </a:spcBef>
              <a:defRPr/>
            </a:pPr>
            <a:r>
              <a:rPr lang="en-CA" sz="4400" b="1" i="1" dirty="0" smtClean="0">
                <a:ln w="11430"/>
                <a:effectLst>
                  <a:glow rad="228600">
                    <a:schemeClr val="accent6">
                      <a:satMod val="175000"/>
                      <a:alpha val="40000"/>
                    </a:schemeClr>
                  </a:glow>
                  <a:outerShdw blurRad="80000" dist="40000" dir="5040000" algn="tl">
                    <a:srgbClr val="000000">
                      <a:alpha val="30000"/>
                    </a:srgbClr>
                  </a:outerShdw>
                </a:effectLst>
                <a:latin typeface="+mj-lt"/>
              </a:rPr>
              <a:t>5-Connectivite </a:t>
            </a:r>
            <a:r>
              <a:rPr lang="en-CA" sz="4400" b="1" i="1" dirty="0" err="1" smtClean="0">
                <a:ln w="11430"/>
                <a:effectLst>
                  <a:glow rad="228600">
                    <a:schemeClr val="accent6">
                      <a:satMod val="175000"/>
                      <a:alpha val="40000"/>
                    </a:schemeClr>
                  </a:glow>
                  <a:outerShdw blurRad="80000" dist="40000" dir="5040000" algn="tl">
                    <a:srgbClr val="000000">
                      <a:alpha val="30000"/>
                    </a:srgbClr>
                  </a:outerShdw>
                </a:effectLst>
                <a:latin typeface="+mj-lt"/>
              </a:rPr>
              <a:t>mixte</a:t>
            </a:r>
            <a:endParaRPr lang="en-CA" sz="4000" b="1" i="1" dirty="0" smtClean="0">
              <a:ln w="11430"/>
              <a:effectLst>
                <a:glow rad="228600">
                  <a:schemeClr val="accent6">
                    <a:satMod val="175000"/>
                    <a:alpha val="40000"/>
                  </a:schemeClr>
                </a:glow>
                <a:outerShdw blurRad="80000" dist="40000" dir="5040000" algn="tl">
                  <a:srgbClr val="000000">
                    <a:alpha val="30000"/>
                  </a:srgbClr>
                </a:outerShdw>
              </a:effectLst>
              <a:latin typeface="+mj-lt"/>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01560"/>
            <a:ext cx="8572528" cy="5170646"/>
          </a:xfrm>
          <a:prstGeom prst="rect">
            <a:avLst/>
          </a:prstGeom>
        </p:spPr>
        <p:txBody>
          <a:bodyPr wrap="square">
            <a:spAutoFit/>
          </a:bodyPr>
          <a:lstStyle/>
          <a:p>
            <a:pPr>
              <a:lnSpc>
                <a:spcPct val="150000"/>
              </a:lnSpc>
            </a:pPr>
            <a:r>
              <a:rPr lang="fr-FR" sz="2000" b="1" i="1" dirty="0" smtClean="0">
                <a:solidFill>
                  <a:schemeClr val="bg1"/>
                </a:solidFill>
                <a:latin typeface="+mn-lt"/>
              </a:rPr>
              <a:t> </a:t>
            </a:r>
            <a:r>
              <a:rPr lang="fr-FR" sz="2400" b="1" i="1" dirty="0" smtClean="0">
                <a:solidFill>
                  <a:schemeClr val="bg1"/>
                </a:solidFill>
                <a:latin typeface="+mn-lt"/>
              </a:rPr>
              <a:t> Sharp a isolé (il y a plus de 30 ans) une entité </a:t>
            </a:r>
            <a:r>
              <a:rPr lang="fr-FR" sz="2400" b="1" i="1" dirty="0" err="1" smtClean="0">
                <a:solidFill>
                  <a:schemeClr val="bg1"/>
                </a:solidFill>
                <a:latin typeface="+mn-lt"/>
              </a:rPr>
              <a:t>clinico</a:t>
            </a:r>
            <a:r>
              <a:rPr lang="fr-FR" sz="2400" b="1" i="1" dirty="0" smtClean="0">
                <a:solidFill>
                  <a:schemeClr val="bg1"/>
                </a:solidFill>
                <a:latin typeface="+mn-lt"/>
              </a:rPr>
              <a:t>-biologique qu’il  a dénommé “ </a:t>
            </a:r>
            <a:r>
              <a:rPr lang="fr-FR" sz="2400" b="1" i="1" dirty="0" smtClean="0">
                <a:solidFill>
                  <a:srgbClr val="FFFF00"/>
                </a:solidFill>
                <a:latin typeface="+mn-lt"/>
              </a:rPr>
              <a:t>mixed connective tissue </a:t>
            </a:r>
            <a:r>
              <a:rPr lang="fr-FR" sz="2400" b="1" i="1" dirty="0" err="1" smtClean="0">
                <a:solidFill>
                  <a:srgbClr val="FFFF00"/>
                </a:solidFill>
                <a:latin typeface="+mn-lt"/>
              </a:rPr>
              <a:t>disease</a:t>
            </a:r>
            <a:r>
              <a:rPr lang="fr-FR" sz="2400" b="1" i="1" dirty="0" smtClean="0">
                <a:solidFill>
                  <a:srgbClr val="FFFF00"/>
                </a:solidFill>
                <a:latin typeface="+mn-lt"/>
              </a:rPr>
              <a:t> </a:t>
            </a:r>
            <a:r>
              <a:rPr lang="fr-FR" sz="2400" b="1" i="1" dirty="0" smtClean="0">
                <a:solidFill>
                  <a:schemeClr val="bg1"/>
                </a:solidFill>
                <a:latin typeface="+mn-lt"/>
              </a:rPr>
              <a:t>” (ou MCTD) pour “ connectivite mixte ” c'est-à-dire comportant un </a:t>
            </a:r>
          </a:p>
          <a:p>
            <a:pPr>
              <a:lnSpc>
                <a:spcPct val="150000"/>
              </a:lnSpc>
            </a:pPr>
            <a:r>
              <a:rPr lang="fr-FR" sz="2400" b="1" i="1" dirty="0" smtClean="0">
                <a:solidFill>
                  <a:schemeClr val="bg1"/>
                </a:solidFill>
                <a:latin typeface="+mn-lt"/>
              </a:rPr>
              <a:t>« mixed » (un mélange) de plusieurs affections définies. </a:t>
            </a:r>
          </a:p>
          <a:p>
            <a:pPr>
              <a:lnSpc>
                <a:spcPct val="150000"/>
              </a:lnSpc>
            </a:pPr>
            <a:r>
              <a:rPr lang="fr-FR" sz="2400" b="1" i="1" dirty="0" smtClean="0">
                <a:solidFill>
                  <a:schemeClr val="bg1"/>
                </a:solidFill>
                <a:latin typeface="+mn-lt"/>
              </a:rPr>
              <a:t>Pour l’auteur, la MCTD regroupe une proportion variable </a:t>
            </a:r>
          </a:p>
          <a:p>
            <a:pPr>
              <a:lnSpc>
                <a:spcPct val="150000"/>
              </a:lnSpc>
            </a:pPr>
            <a:r>
              <a:rPr lang="fr-FR" sz="2400" b="1" i="1" dirty="0" smtClean="0">
                <a:solidFill>
                  <a:schemeClr val="bg1"/>
                </a:solidFill>
                <a:latin typeface="+mn-lt"/>
              </a:rPr>
              <a:t>de signes du </a:t>
            </a:r>
            <a:r>
              <a:rPr lang="fr-FR" sz="2400" b="1" i="1" dirty="0" smtClean="0">
                <a:solidFill>
                  <a:srgbClr val="FFFF00"/>
                </a:solidFill>
                <a:latin typeface="+mn-lt"/>
              </a:rPr>
              <a:t>lupus, de la sclérodermie, de la dermato-</a:t>
            </a:r>
            <a:r>
              <a:rPr lang="fr-FR" sz="2400" b="1" i="1" dirty="0" err="1" smtClean="0">
                <a:solidFill>
                  <a:srgbClr val="FFFF00"/>
                </a:solidFill>
                <a:latin typeface="+mn-lt"/>
              </a:rPr>
              <a:t>polymyosite</a:t>
            </a:r>
            <a:r>
              <a:rPr lang="fr-FR" sz="2400" b="1" i="1" dirty="0" smtClean="0">
                <a:solidFill>
                  <a:srgbClr val="FFFF00"/>
                </a:solidFill>
                <a:latin typeface="+mn-lt"/>
              </a:rPr>
              <a:t> et de la polyarthrite rhumatoïde</a:t>
            </a:r>
            <a:r>
              <a:rPr lang="fr-FR" sz="2400" b="1" i="1" dirty="0" smtClean="0">
                <a:solidFill>
                  <a:schemeClr val="bg1"/>
                </a:solidFill>
                <a:latin typeface="+mn-lt"/>
              </a:rPr>
              <a:t>, d’où  l</a:t>
            </a:r>
            <a:r>
              <a:rPr lang="fr-FR" sz="2000" b="1" i="1" dirty="0" smtClean="0">
                <a:solidFill>
                  <a:schemeClr val="bg1"/>
                </a:solidFill>
                <a:latin typeface="+mn-lt"/>
              </a:rPr>
              <a:t>’appellation mixte. </a:t>
            </a:r>
            <a:endParaRPr lang="en-GB" sz="2000" b="1" i="1" dirty="0" smtClean="0">
              <a:solidFill>
                <a:schemeClr val="bg1"/>
              </a:solidFill>
              <a:latin typeface="+mn-lt"/>
            </a:endParaRP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i="1" dirty="0" smtClean="0">
                <a:solidFill>
                  <a:schemeClr val="bg1"/>
                </a:solidFill>
                <a:latin typeface="+mn-lt"/>
              </a:rPr>
              <a:t> </a:t>
            </a:r>
            <a:r>
              <a:rPr lang="en-GB" sz="2000" b="1" i="1" dirty="0" err="1" smtClean="0">
                <a:solidFill>
                  <a:schemeClr val="bg1"/>
                </a:solidFill>
                <a:latin typeface="+mn-lt"/>
              </a:rPr>
              <a:t>associé</a:t>
            </a:r>
            <a:r>
              <a:rPr lang="en-GB" sz="2000" b="1" i="1" dirty="0" smtClean="0">
                <a:solidFill>
                  <a:schemeClr val="bg1"/>
                </a:solidFill>
                <a:latin typeface="+mn-lt"/>
              </a:rPr>
              <a:t> à un auto-Ac </a:t>
            </a:r>
            <a:r>
              <a:rPr lang="en-GB" sz="2000" b="1" i="1" dirty="0" err="1" smtClean="0">
                <a:solidFill>
                  <a:schemeClr val="bg1"/>
                </a:solidFill>
                <a:latin typeface="+mn-lt"/>
              </a:rPr>
              <a:t>particulier</a:t>
            </a:r>
            <a:r>
              <a:rPr lang="en-GB" sz="2000" b="1" i="1" dirty="0" smtClean="0">
                <a:solidFill>
                  <a:schemeClr val="bg1"/>
                </a:solidFill>
                <a:latin typeface="+mn-lt"/>
              </a:rPr>
              <a:t> </a:t>
            </a:r>
            <a:r>
              <a:rPr lang="en-GB" sz="2000" b="1" i="1" dirty="0" smtClean="0">
                <a:solidFill>
                  <a:srgbClr val="FFFF00"/>
                </a:solidFill>
                <a:latin typeface="+mn-lt"/>
              </a:rPr>
              <a:t>anti-RNP</a:t>
            </a:r>
            <a:r>
              <a:rPr lang="en-GB" sz="2000" b="1" i="1" dirty="0" smtClean="0">
                <a:solidFill>
                  <a:schemeClr val="bg1"/>
                </a:solidFill>
                <a:latin typeface="+mn-lt"/>
              </a:rPr>
              <a:t>(</a:t>
            </a:r>
            <a:r>
              <a:rPr lang="en-GB" sz="2000" b="1" i="1" dirty="0" err="1" smtClean="0">
                <a:solidFill>
                  <a:schemeClr val="bg1"/>
                </a:solidFill>
                <a:latin typeface="+mn-lt"/>
              </a:rPr>
              <a:t>ribonucléoprotéine</a:t>
            </a:r>
            <a:r>
              <a:rPr lang="en-GB" sz="2000" b="1" i="1" dirty="0" smtClean="0">
                <a:solidFill>
                  <a:schemeClr val="bg1"/>
                </a:solidFill>
                <a:latin typeface="+mn-lt"/>
              </a:rPr>
              <a:t>)</a:t>
            </a: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000" b="1" i="1" dirty="0" smtClean="0">
              <a:solidFill>
                <a:schemeClr val="bg1"/>
              </a:solidFill>
              <a:latin typeface="+mn-lt"/>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b="1" i="1" dirty="0">
              <a:solidFill>
                <a:schemeClr val="bg1"/>
              </a:solidFill>
              <a:latin typeface="+mn-lt"/>
            </a:endParaRPr>
          </a:p>
        </p:txBody>
      </p:sp>
      <p:sp>
        <p:nvSpPr>
          <p:cNvPr id="3" name="Rectangle 2"/>
          <p:cNvSpPr/>
          <p:nvPr/>
        </p:nvSpPr>
        <p:spPr>
          <a:xfrm>
            <a:off x="3071802" y="273586"/>
            <a:ext cx="2585708"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connectivite mixte </a:t>
            </a:r>
            <a:endParaRPr lang="fr-F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4" y="1071546"/>
            <a:ext cx="8143900" cy="4708981"/>
          </a:xfrm>
          <a:prstGeom prst="rect">
            <a:avLst/>
          </a:prstGeom>
        </p:spPr>
        <p:txBody>
          <a:bodyPr wrap="square">
            <a:spAutoFit/>
          </a:bodyPr>
          <a:lstStyle/>
          <a:p>
            <a:pPr>
              <a:lnSpc>
                <a:spcPct val="150000"/>
              </a:lnSpc>
            </a:pPr>
            <a:r>
              <a:rPr lang="fr-FR" sz="2000" b="1" i="1" dirty="0" smtClean="0">
                <a:solidFill>
                  <a:schemeClr val="bg1"/>
                </a:solidFill>
                <a:latin typeface="+mn-lt"/>
              </a:rPr>
              <a:t>La MCTD touche essentiellement une population féminine avec une majorité de 83 % de femmes. </a:t>
            </a:r>
          </a:p>
          <a:p>
            <a:pPr>
              <a:lnSpc>
                <a:spcPct val="150000"/>
              </a:lnSpc>
            </a:pPr>
            <a:endParaRPr lang="fr-FR" sz="2000" b="1" i="1" dirty="0" smtClean="0">
              <a:solidFill>
                <a:schemeClr val="bg1"/>
              </a:solidFill>
              <a:latin typeface="+mn-lt"/>
            </a:endParaRPr>
          </a:p>
          <a:p>
            <a:pPr>
              <a:lnSpc>
                <a:spcPct val="150000"/>
              </a:lnSpc>
            </a:pPr>
            <a:r>
              <a:rPr lang="fr-FR" sz="2000" b="1" i="1" dirty="0" smtClean="0">
                <a:solidFill>
                  <a:schemeClr val="bg1"/>
                </a:solidFill>
                <a:latin typeface="+mn-lt"/>
              </a:rPr>
              <a:t>La prévalence de l’affection est inconnue en Europe. Au Japon, elle est évaluée à 2.5 pour 100 000 habitants.  </a:t>
            </a:r>
          </a:p>
          <a:p>
            <a:pPr>
              <a:lnSpc>
                <a:spcPct val="150000"/>
              </a:lnSpc>
            </a:pPr>
            <a:r>
              <a:rPr lang="fr-FR" sz="2000" b="1" i="1" dirty="0" smtClean="0">
                <a:solidFill>
                  <a:schemeClr val="bg1"/>
                </a:solidFill>
                <a:latin typeface="+mn-lt"/>
              </a:rPr>
              <a:t> </a:t>
            </a:r>
          </a:p>
          <a:p>
            <a:pPr>
              <a:lnSpc>
                <a:spcPct val="150000"/>
              </a:lnSpc>
            </a:pPr>
            <a:r>
              <a:rPr lang="fr-FR" sz="2000" b="1" i="1" dirty="0" smtClean="0">
                <a:solidFill>
                  <a:schemeClr val="bg1"/>
                </a:solidFill>
                <a:latin typeface="+mn-lt"/>
              </a:rPr>
              <a:t>L’âge de début survient chez l’adulte jeune entre 20 et 50 ans. Les formes tardives sont rares. Le début se fait </a:t>
            </a:r>
          </a:p>
          <a:p>
            <a:pPr>
              <a:lnSpc>
                <a:spcPct val="150000"/>
              </a:lnSpc>
            </a:pPr>
            <a:r>
              <a:rPr lang="fr-FR" sz="2000" b="1" i="1" dirty="0" smtClean="0">
                <a:solidFill>
                  <a:schemeClr val="bg1"/>
                </a:solidFill>
                <a:latin typeface="+mn-lt"/>
              </a:rPr>
              <a:t>généralement sur un mode progressif, plus exceptionnellement de façon aiguë et brutale. </a:t>
            </a:r>
            <a:endParaRPr lang="fr-FR" sz="2000" b="1" i="1" dirty="0">
              <a:solidFill>
                <a:schemeClr val="bg1"/>
              </a:solidFill>
              <a:latin typeface="+mn-lt"/>
            </a:endParaRPr>
          </a:p>
        </p:txBody>
      </p:sp>
      <p:sp>
        <p:nvSpPr>
          <p:cNvPr id="4" name="Rectangle 3"/>
          <p:cNvSpPr/>
          <p:nvPr/>
        </p:nvSpPr>
        <p:spPr>
          <a:xfrm>
            <a:off x="3071802" y="273586"/>
            <a:ext cx="2991525"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connectivite mixte </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0" y="1071546"/>
          <a:ext cx="8929718"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38390" y="273586"/>
            <a:ext cx="7005444" cy="954107"/>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connectivite mixte:</a:t>
            </a:r>
            <a:r>
              <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manifestation </a:t>
            </a:r>
            <a:r>
              <a:rPr lang="en-CA" sz="28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cliniques</a:t>
            </a:r>
            <a:endParaRPr lang="en-CA"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500034" y="1071546"/>
          <a:ext cx="8487570" cy="5488253"/>
        </p:xfrm>
        <a:graphic>
          <a:graphicData uri="http://schemas.openxmlformats.org/drawingml/2006/table">
            <a:tbl>
              <a:tblPr firstRow="1" bandRow="1">
                <a:tableStyleId>{2A488322-F2BA-4B5B-9748-0D474271808F}</a:tableStyleId>
              </a:tblPr>
              <a:tblGrid>
                <a:gridCol w="3357586">
                  <a:extLst>
                    <a:ext uri="{9D8B030D-6E8A-4147-A177-3AD203B41FA5}">
                      <a16:colId xmlns:a16="http://schemas.microsoft.com/office/drawing/2014/main" val="20000"/>
                    </a:ext>
                  </a:extLst>
                </a:gridCol>
                <a:gridCol w="2300794">
                  <a:extLst>
                    <a:ext uri="{9D8B030D-6E8A-4147-A177-3AD203B41FA5}">
                      <a16:colId xmlns:a16="http://schemas.microsoft.com/office/drawing/2014/main" val="20001"/>
                    </a:ext>
                  </a:extLst>
                </a:gridCol>
                <a:gridCol w="2829190">
                  <a:extLst>
                    <a:ext uri="{9D8B030D-6E8A-4147-A177-3AD203B41FA5}">
                      <a16:colId xmlns:a16="http://schemas.microsoft.com/office/drawing/2014/main" val="20002"/>
                    </a:ext>
                  </a:extLst>
                </a:gridCol>
              </a:tblGrid>
              <a:tr h="500066">
                <a:tc>
                  <a:txBody>
                    <a:bodyPr/>
                    <a:lstStyle/>
                    <a:p>
                      <a:r>
                        <a:rPr lang="fr-FR" dirty="0" smtClean="0"/>
                        <a:t>Critères de Sharp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Critères de Alarcon-Segovia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Critères de Kahn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48173">
                <a:tc>
                  <a:txBody>
                    <a:bodyPr/>
                    <a:lstStyle/>
                    <a:p>
                      <a:r>
                        <a:rPr lang="fr-FR" sz="1200" dirty="0" smtClean="0"/>
                        <a:t>A.  Critères majeurs </a:t>
                      </a:r>
                    </a:p>
                    <a:p>
                      <a:r>
                        <a:rPr lang="fr-FR" sz="1800" dirty="0" smtClean="0"/>
                        <a:t>1.  </a:t>
                      </a:r>
                      <a:r>
                        <a:rPr lang="fr-FR" sz="1200" dirty="0" smtClean="0"/>
                        <a:t>Myosite sévère </a:t>
                      </a:r>
                    </a:p>
                    <a:p>
                      <a:r>
                        <a:rPr lang="fr-FR" sz="1200" dirty="0" smtClean="0"/>
                        <a:t>2.  Atteinte pulmonaire </a:t>
                      </a:r>
                    </a:p>
                    <a:p>
                      <a:r>
                        <a:rPr lang="fr-FR" sz="1200" dirty="0" smtClean="0"/>
                        <a:t>−  DLCO&lt; 70 % </a:t>
                      </a:r>
                    </a:p>
                    <a:p>
                      <a:r>
                        <a:rPr lang="fr-FR" sz="1200" dirty="0" smtClean="0"/>
                        <a:t>−  HTAP </a:t>
                      </a:r>
                    </a:p>
                    <a:p>
                      <a:r>
                        <a:rPr lang="fr-FR" sz="1200" dirty="0" smtClean="0"/>
                        <a:t>−  Lésions histologiques vasculaires </a:t>
                      </a:r>
                    </a:p>
                    <a:p>
                      <a:r>
                        <a:rPr lang="fr-FR" sz="1200" dirty="0" smtClean="0"/>
                        <a:t>prolifératives </a:t>
                      </a:r>
                    </a:p>
                    <a:p>
                      <a:r>
                        <a:rPr lang="fr-FR" sz="1200" dirty="0" smtClean="0"/>
                        <a:t>3.  Raynaud ou </a:t>
                      </a:r>
                      <a:r>
                        <a:rPr lang="fr-FR" sz="1200" dirty="0" err="1" smtClean="0"/>
                        <a:t>hypomotilité</a:t>
                      </a:r>
                      <a:r>
                        <a:rPr lang="fr-FR" sz="1200" dirty="0" smtClean="0"/>
                        <a:t> œsophagienne </a:t>
                      </a:r>
                    </a:p>
                    <a:p>
                      <a:r>
                        <a:rPr lang="fr-FR" sz="1200" dirty="0" smtClean="0"/>
                        <a:t>4.  Mains gonflées ou </a:t>
                      </a:r>
                      <a:r>
                        <a:rPr lang="fr-FR" sz="1200" dirty="0" err="1" smtClean="0"/>
                        <a:t>sclérodactylie</a:t>
                      </a:r>
                      <a:r>
                        <a:rPr lang="fr-FR" sz="1200" dirty="0" smtClean="0"/>
                        <a:t> </a:t>
                      </a:r>
                    </a:p>
                    <a:p>
                      <a:r>
                        <a:rPr lang="fr-FR" sz="1200" dirty="0" smtClean="0"/>
                        <a:t>5.  Anticorps anti-ECT  ≥1/10 000 avec anti-</a:t>
                      </a:r>
                    </a:p>
                    <a:p>
                      <a:r>
                        <a:rPr lang="fr-FR" sz="1200" dirty="0" smtClean="0"/>
                        <a:t>RNP positifs et anti-</a:t>
                      </a:r>
                      <a:r>
                        <a:rPr lang="fr-FR" sz="1200" dirty="0" err="1" smtClean="0"/>
                        <a:t>Sm</a:t>
                      </a:r>
                      <a:r>
                        <a:rPr lang="fr-FR" sz="1200" dirty="0" smtClean="0"/>
                        <a:t> négatifs </a:t>
                      </a:r>
                    </a:p>
                    <a:p>
                      <a:endParaRPr lang="fr-FR" sz="1200" dirty="0" smtClean="0"/>
                    </a:p>
                    <a:p>
                      <a:r>
                        <a:rPr lang="fr-FR" sz="1200" dirty="0" smtClean="0"/>
                        <a:t>B.  Critères mineurs </a:t>
                      </a:r>
                    </a:p>
                    <a:p>
                      <a:r>
                        <a:rPr lang="fr-FR" sz="1200" dirty="0" smtClean="0"/>
                        <a:t>−  Alopécie </a:t>
                      </a:r>
                    </a:p>
                    <a:p>
                      <a:r>
                        <a:rPr lang="fr-FR" sz="1200" dirty="0" smtClean="0"/>
                        <a:t>−  Leucopénie </a:t>
                      </a:r>
                    </a:p>
                    <a:p>
                      <a:r>
                        <a:rPr lang="fr-FR" sz="1200" dirty="0" smtClean="0"/>
                        <a:t>−  Anémie </a:t>
                      </a:r>
                    </a:p>
                    <a:p>
                      <a:r>
                        <a:rPr lang="fr-FR" sz="1200" dirty="0" smtClean="0"/>
                        <a:t>−  Pleurésie  </a:t>
                      </a:r>
                    </a:p>
                    <a:p>
                      <a:r>
                        <a:rPr lang="fr-FR" sz="1200" dirty="0" smtClean="0"/>
                        <a:t>−  Péricardite </a:t>
                      </a:r>
                    </a:p>
                    <a:p>
                      <a:r>
                        <a:rPr lang="fr-FR" sz="1200" dirty="0" smtClean="0"/>
                        <a:t>−  Arthrite  </a:t>
                      </a:r>
                    </a:p>
                    <a:p>
                      <a:r>
                        <a:rPr lang="fr-FR" sz="1200" dirty="0" smtClean="0"/>
                        <a:t>−  Névralgie du trijumeau </a:t>
                      </a:r>
                    </a:p>
                    <a:p>
                      <a:r>
                        <a:rPr lang="fr-FR" sz="1200" dirty="0" smtClean="0"/>
                        <a:t>−  Rash malaire </a:t>
                      </a:r>
                    </a:p>
                    <a:p>
                      <a:r>
                        <a:rPr lang="fr-FR" sz="1200" dirty="0" smtClean="0"/>
                        <a:t>−  Thrombopénie </a:t>
                      </a:r>
                    </a:p>
                    <a:p>
                      <a:r>
                        <a:rPr lang="fr-FR" sz="1200" dirty="0" smtClean="0"/>
                        <a:t>−  Myosite modérée </a:t>
                      </a:r>
                    </a:p>
                    <a:p>
                      <a:r>
                        <a:rPr lang="fr-FR" sz="1200" dirty="0" smtClean="0"/>
                        <a:t>−  Antécédent de main gonflée </a:t>
                      </a:r>
                      <a:endParaRPr lang="fr-FR"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A.  Critères sérologiques  </a:t>
                      </a:r>
                    </a:p>
                    <a:p>
                      <a:r>
                        <a:rPr lang="fr-FR" sz="1200" dirty="0" smtClean="0"/>
                        <a:t>Anticorps anti-RNP &gt; 1/6 000 </a:t>
                      </a:r>
                    </a:p>
                    <a:p>
                      <a:r>
                        <a:rPr lang="fr-FR" sz="1200" dirty="0" smtClean="0"/>
                        <a:t> </a:t>
                      </a:r>
                    </a:p>
                    <a:p>
                      <a:r>
                        <a:rPr lang="fr-FR" sz="1200" dirty="0" smtClean="0"/>
                        <a:t>B.  Critères cliniques </a:t>
                      </a:r>
                    </a:p>
                    <a:p>
                      <a:r>
                        <a:rPr lang="fr-FR" sz="1200" dirty="0" smtClean="0"/>
                        <a:t>1.  Mains gonflées </a:t>
                      </a:r>
                    </a:p>
                    <a:p>
                      <a:r>
                        <a:rPr lang="fr-FR" sz="1200" dirty="0" smtClean="0"/>
                        <a:t>2.  Synovite </a:t>
                      </a:r>
                    </a:p>
                    <a:p>
                      <a:r>
                        <a:rPr lang="fr-FR" sz="1200" dirty="0" smtClean="0"/>
                        <a:t>3.  Myosite prouvée (biologiquement ou </a:t>
                      </a:r>
                    </a:p>
                    <a:p>
                      <a:r>
                        <a:rPr lang="fr-FR" sz="1200" dirty="0" smtClean="0"/>
                        <a:t>histologiquement) </a:t>
                      </a:r>
                    </a:p>
                    <a:p>
                      <a:r>
                        <a:rPr lang="fr-FR" sz="1200" dirty="0" smtClean="0"/>
                        <a:t>4.  Raynaud </a:t>
                      </a:r>
                    </a:p>
                    <a:p>
                      <a:r>
                        <a:rPr lang="fr-FR" sz="1200" dirty="0" smtClean="0"/>
                        <a:t>5.  </a:t>
                      </a:r>
                      <a:r>
                        <a:rPr lang="fr-FR" sz="1200" dirty="0" err="1" smtClean="0"/>
                        <a:t>Acrosclérose</a:t>
                      </a:r>
                      <a:r>
                        <a:rPr lang="fr-FR" sz="1200" dirty="0" smtClean="0"/>
                        <a:t>, avec ou sans sclérodermie </a:t>
                      </a:r>
                    </a:p>
                    <a:p>
                      <a:r>
                        <a:rPr lang="fr-FR" sz="1200" dirty="0" smtClean="0"/>
                        <a:t>Proximale</a:t>
                      </a:r>
                    </a:p>
                    <a:p>
                      <a:endParaRPr lang="fr-FR" sz="1200" dirty="0" smtClean="0"/>
                    </a:p>
                    <a:p>
                      <a:r>
                        <a:rPr lang="fr-FR" sz="1200" dirty="0" smtClean="0"/>
                        <a:t>MCTD si  </a:t>
                      </a:r>
                    </a:p>
                    <a:p>
                      <a:r>
                        <a:rPr lang="fr-FR" sz="1200" dirty="0" smtClean="0"/>
                        <a:t>−  Critère sérologique  </a:t>
                      </a:r>
                    </a:p>
                    <a:p>
                      <a:r>
                        <a:rPr lang="fr-FR" sz="1200" dirty="0" smtClean="0"/>
                        <a:t>et  </a:t>
                      </a:r>
                    </a:p>
                    <a:p>
                      <a:r>
                        <a:rPr lang="fr-FR" sz="1200" dirty="0" smtClean="0"/>
                        <a:t>−  Au moins 3 critères cliniques (mais si 1, 4 </a:t>
                      </a:r>
                    </a:p>
                    <a:p>
                      <a:r>
                        <a:rPr lang="fr-FR" sz="1200" dirty="0" smtClean="0"/>
                        <a:t>et 5 sont présents, un des deux critères </a:t>
                      </a:r>
                    </a:p>
                    <a:p>
                      <a:r>
                        <a:rPr lang="fr-FR" sz="1200" dirty="0" smtClean="0"/>
                        <a:t>restants[2 ou 3] doit être présent). </a:t>
                      </a:r>
                      <a:endParaRPr lang="fr-FR"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A.  Critère sérologique </a:t>
                      </a:r>
                    </a:p>
                    <a:p>
                      <a:r>
                        <a:rPr lang="fr-FR" sz="1200" dirty="0" smtClean="0"/>
                        <a:t>Présence de  titres élevés d’anticorps </a:t>
                      </a:r>
                    </a:p>
                    <a:p>
                      <a:r>
                        <a:rPr lang="fr-FR" sz="1200" dirty="0" smtClean="0"/>
                        <a:t>anti-RNP, correspondant à des </a:t>
                      </a:r>
                    </a:p>
                    <a:p>
                      <a:r>
                        <a:rPr lang="fr-FR" sz="1200" dirty="0" smtClean="0"/>
                        <a:t>anticorps anti-nucléaires d’aspect </a:t>
                      </a:r>
                    </a:p>
                    <a:p>
                      <a:r>
                        <a:rPr lang="fr-FR" sz="1200" dirty="0" smtClean="0"/>
                        <a:t>moucheté, &gt;1/ 2 000 </a:t>
                      </a:r>
                    </a:p>
                    <a:p>
                      <a:r>
                        <a:rPr lang="fr-FR" sz="1200" dirty="0" smtClean="0"/>
                        <a:t> </a:t>
                      </a:r>
                    </a:p>
                    <a:p>
                      <a:r>
                        <a:rPr lang="fr-FR" sz="1200" dirty="0" smtClean="0"/>
                        <a:t>B.  Critères cliniques </a:t>
                      </a:r>
                    </a:p>
                    <a:p>
                      <a:r>
                        <a:rPr lang="fr-FR" sz="1200" dirty="0" smtClean="0"/>
                        <a:t>1.  Raynaud </a:t>
                      </a:r>
                    </a:p>
                    <a:p>
                      <a:r>
                        <a:rPr lang="fr-FR" sz="1200" dirty="0" smtClean="0"/>
                        <a:t>2.  Synovite </a:t>
                      </a:r>
                    </a:p>
                    <a:p>
                      <a:r>
                        <a:rPr lang="fr-FR" sz="1200" dirty="0" smtClean="0"/>
                        <a:t>3.  Myosite  </a:t>
                      </a:r>
                    </a:p>
                    <a:p>
                      <a:pPr marL="228600" indent="-228600">
                        <a:buAutoNum type="arabicPeriod" startAt="4"/>
                      </a:pPr>
                      <a:r>
                        <a:rPr lang="fr-FR" sz="1200" dirty="0" smtClean="0"/>
                        <a:t>Doigts gonflés </a:t>
                      </a:r>
                    </a:p>
                    <a:p>
                      <a:pPr marL="228600" indent="-228600">
                        <a:buAutoNum type="arabicPeriod" startAt="4"/>
                      </a:pPr>
                      <a:endParaRPr lang="fr-FR" sz="1200" dirty="0" smtClean="0"/>
                    </a:p>
                    <a:p>
                      <a:pPr marL="228600" indent="-228600">
                        <a:buAutoNum type="arabicPeriod" startAt="4"/>
                      </a:pPr>
                      <a:endParaRPr lang="fr-FR" sz="1200" dirty="0" smtClean="0"/>
                    </a:p>
                    <a:p>
                      <a:pPr marL="228600" indent="-228600">
                        <a:buAutoNum type="arabicPeriod" startAt="4"/>
                      </a:pPr>
                      <a:endParaRPr lang="fr-FR" sz="1200" dirty="0" smtClean="0"/>
                    </a:p>
                    <a:p>
                      <a:pPr marL="228600" indent="-228600">
                        <a:buNone/>
                      </a:pPr>
                      <a:r>
                        <a:rPr lang="fr-FR" sz="1200" dirty="0" smtClean="0"/>
                        <a:t>MCTD si  </a:t>
                      </a:r>
                    </a:p>
                    <a:p>
                      <a:pPr marL="228600" indent="-228600">
                        <a:buAutoNum type="arabicPeriod" startAt="4"/>
                      </a:pPr>
                      <a:r>
                        <a:rPr lang="fr-FR" sz="1200" dirty="0" smtClean="0"/>
                        <a:t>−  Critère sérologique </a:t>
                      </a:r>
                    </a:p>
                    <a:p>
                      <a:pPr marL="228600" indent="-228600">
                        <a:buAutoNum type="arabicPeriod" startAt="4"/>
                      </a:pPr>
                      <a:r>
                        <a:rPr lang="fr-FR" sz="1200" dirty="0" smtClean="0"/>
                        <a:t>et </a:t>
                      </a:r>
                    </a:p>
                    <a:p>
                      <a:pPr marL="228600" indent="-228600">
                        <a:buAutoNum type="arabicPeriod" startAt="4"/>
                      </a:pPr>
                      <a:r>
                        <a:rPr lang="fr-FR" sz="1200" dirty="0" smtClean="0"/>
                        <a:t>−  Raynaud </a:t>
                      </a:r>
                    </a:p>
                    <a:p>
                      <a:pPr marL="228600" indent="-228600">
                        <a:buAutoNum type="arabicPeriod" startAt="4"/>
                      </a:pPr>
                      <a:r>
                        <a:rPr lang="fr-FR" sz="1200" dirty="0" smtClean="0"/>
                        <a:t>et  </a:t>
                      </a:r>
                    </a:p>
                    <a:p>
                      <a:pPr marL="228600" indent="-228600">
                        <a:buAutoNum type="arabicPeriod" startAt="4"/>
                      </a:pPr>
                      <a:r>
                        <a:rPr lang="fr-FR" sz="1200" dirty="0" smtClean="0"/>
                        <a:t>−  Au moins 2 des 3 signes restants </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1428728" y="273586"/>
            <a:ext cx="6723957"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Critères de diagnostic de connectivite mixte </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25970002"/>
              </p:ext>
            </p:extLst>
          </p:nvPr>
        </p:nvGraphicFramePr>
        <p:xfrm>
          <a:off x="714348" y="1424324"/>
          <a:ext cx="7643866" cy="4719320"/>
        </p:xfrm>
        <a:graphic>
          <a:graphicData uri="http://schemas.openxmlformats.org/drawingml/2006/table">
            <a:tbl>
              <a:tblPr firstRow="1" bandRow="1">
                <a:tableStyleId>{5C22544A-7EE6-4342-B048-85BDC9FD1C3A}</a:tableStyleId>
              </a:tblPr>
              <a:tblGrid>
                <a:gridCol w="2786082">
                  <a:extLst>
                    <a:ext uri="{9D8B030D-6E8A-4147-A177-3AD203B41FA5}">
                      <a16:colId xmlns:a16="http://schemas.microsoft.com/office/drawing/2014/main" val="20000"/>
                    </a:ext>
                  </a:extLst>
                </a:gridCol>
                <a:gridCol w="4857784">
                  <a:extLst>
                    <a:ext uri="{9D8B030D-6E8A-4147-A177-3AD203B41FA5}">
                      <a16:colId xmlns:a16="http://schemas.microsoft.com/office/drawing/2014/main" val="20001"/>
                    </a:ext>
                  </a:extLst>
                </a:gridCol>
              </a:tblGrid>
              <a:tr h="370840">
                <a:tc>
                  <a:txBody>
                    <a:bodyPr/>
                    <a:lstStyle/>
                    <a:p>
                      <a:r>
                        <a:rPr lang="fr-FR" sz="2000" b="1" dirty="0" smtClean="0"/>
                        <a:t>Auto-anticorps</a:t>
                      </a:r>
                      <a:endParaRPr lang="fr-FR" sz="2000" b="1" dirty="0"/>
                    </a:p>
                  </a:txBody>
                  <a:tcPr anchor="ctr"/>
                </a:tc>
                <a:tc>
                  <a:txBody>
                    <a:bodyPr/>
                    <a:lstStyle/>
                    <a:p>
                      <a:pPr algn="ctr"/>
                      <a:r>
                        <a:rPr lang="fr-FR" sz="2000" b="1" dirty="0" smtClean="0"/>
                        <a:t>Maladies associées</a:t>
                      </a:r>
                      <a:endParaRPr lang="fr-FR" sz="2000" b="1" dirty="0"/>
                    </a:p>
                  </a:txBody>
                  <a:tcPr/>
                </a:tc>
                <a:extLst>
                  <a:ext uri="{0D108BD9-81ED-4DB2-BD59-A6C34878D82A}">
                    <a16:rowId xmlns:a16="http://schemas.microsoft.com/office/drawing/2014/main" val="10000"/>
                  </a:ext>
                </a:extLst>
              </a:tr>
              <a:tr h="370840">
                <a:tc>
                  <a:txBody>
                    <a:bodyPr/>
                    <a:lstStyle/>
                    <a:p>
                      <a:pPr algn="ctr"/>
                      <a:r>
                        <a:rPr lang="fr-FR" sz="1600" b="1" dirty="0" smtClean="0"/>
                        <a:t>anti-</a:t>
                      </a:r>
                      <a:r>
                        <a:rPr lang="fr-FR" sz="1600" b="1" dirty="0" err="1" smtClean="0"/>
                        <a:t>Sm</a:t>
                      </a:r>
                      <a:endParaRPr lang="fr-FR" sz="1600" b="1" dirty="0"/>
                    </a:p>
                  </a:txBody>
                  <a:tcPr/>
                </a:tc>
                <a:tc>
                  <a:txBody>
                    <a:bodyPr/>
                    <a:lstStyle/>
                    <a:p>
                      <a:r>
                        <a:rPr lang="fr-FR" sz="1600" b="1" dirty="0" smtClean="0"/>
                        <a:t>30 % des LES</a:t>
                      </a:r>
                      <a:endParaRPr lang="fr-FR" sz="1600" b="1" dirty="0"/>
                    </a:p>
                  </a:txBody>
                  <a:tcPr/>
                </a:tc>
                <a:extLst>
                  <a:ext uri="{0D108BD9-81ED-4DB2-BD59-A6C34878D82A}">
                    <a16:rowId xmlns:a16="http://schemas.microsoft.com/office/drawing/2014/main" val="10001"/>
                  </a:ext>
                </a:extLst>
              </a:tr>
              <a:tr h="370840">
                <a:tc>
                  <a:txBody>
                    <a:bodyPr/>
                    <a:lstStyle/>
                    <a:p>
                      <a:pPr algn="ctr"/>
                      <a:r>
                        <a:rPr lang="fr-FR" sz="1600" b="1" dirty="0" smtClean="0"/>
                        <a:t>anti-U1RNP</a:t>
                      </a:r>
                      <a:endParaRPr lang="fr-FR" sz="1600" b="1" dirty="0"/>
                    </a:p>
                  </a:txBody>
                  <a:tcPr/>
                </a:tc>
                <a:tc>
                  <a:txBody>
                    <a:bodyPr/>
                    <a:lstStyle/>
                    <a:p>
                      <a:r>
                        <a:rPr lang="fr-FR" sz="1600" b="1" dirty="0" smtClean="0"/>
                        <a:t>100 % des Sharp</a:t>
                      </a:r>
                    </a:p>
                    <a:p>
                      <a:r>
                        <a:rPr lang="fr-FR" sz="1600" b="1" dirty="0" smtClean="0"/>
                        <a:t>30 % des LES</a:t>
                      </a:r>
                    </a:p>
                    <a:p>
                      <a:r>
                        <a:rPr lang="fr-FR" sz="1600" b="1" dirty="0" smtClean="0"/>
                        <a:t>15 % des SCL, PR, myosites</a:t>
                      </a:r>
                      <a:endParaRPr lang="fr-FR" sz="1600" b="1" dirty="0"/>
                    </a:p>
                  </a:txBody>
                  <a:tcPr/>
                </a:tc>
                <a:extLst>
                  <a:ext uri="{0D108BD9-81ED-4DB2-BD59-A6C34878D82A}">
                    <a16:rowId xmlns:a16="http://schemas.microsoft.com/office/drawing/2014/main" val="10002"/>
                  </a:ext>
                </a:extLst>
              </a:tr>
              <a:tr h="370840">
                <a:tc>
                  <a:txBody>
                    <a:bodyPr/>
                    <a:lstStyle/>
                    <a:p>
                      <a:pPr algn="ctr"/>
                      <a:r>
                        <a:rPr lang="fr-FR" sz="1600" b="1" dirty="0" smtClean="0"/>
                        <a:t>anti-PCNA</a:t>
                      </a:r>
                      <a:endParaRPr lang="fr-FR" sz="1600" b="1" dirty="0"/>
                    </a:p>
                  </a:txBody>
                  <a:tcPr/>
                </a:tc>
                <a:tc>
                  <a:txBody>
                    <a:bodyPr/>
                    <a:lstStyle/>
                    <a:p>
                      <a:r>
                        <a:rPr lang="fr-FR" sz="1600" b="1" dirty="0" smtClean="0"/>
                        <a:t>&lt; 5 % des LES</a:t>
                      </a:r>
                      <a:endParaRPr lang="fr-FR" sz="1600" b="1" dirty="0"/>
                    </a:p>
                  </a:txBody>
                  <a:tcPr/>
                </a:tc>
                <a:extLst>
                  <a:ext uri="{0D108BD9-81ED-4DB2-BD59-A6C34878D82A}">
                    <a16:rowId xmlns:a16="http://schemas.microsoft.com/office/drawing/2014/main" val="10003"/>
                  </a:ext>
                </a:extLst>
              </a:tr>
              <a:tr h="370840">
                <a:tc>
                  <a:txBody>
                    <a:bodyPr/>
                    <a:lstStyle/>
                    <a:p>
                      <a:pPr algn="ctr"/>
                      <a:r>
                        <a:rPr lang="fr-FR" sz="1600" b="1" dirty="0" smtClean="0"/>
                        <a:t>anti-Scl70</a:t>
                      </a:r>
                      <a:endParaRPr lang="fr-FR" sz="1600" b="1" dirty="0"/>
                    </a:p>
                  </a:txBody>
                  <a:tcPr/>
                </a:tc>
                <a:tc>
                  <a:txBody>
                    <a:bodyPr/>
                    <a:lstStyle/>
                    <a:p>
                      <a:r>
                        <a:rPr lang="fr-FR" sz="1600" b="1" dirty="0" smtClean="0"/>
                        <a:t>30 % des sclérodermies</a:t>
                      </a:r>
                      <a:r>
                        <a:rPr lang="fr-FR" sz="1600" b="1" baseline="0" dirty="0" smtClean="0"/>
                        <a:t> </a:t>
                      </a:r>
                      <a:r>
                        <a:rPr lang="fr-FR" sz="1600" b="1" dirty="0" smtClean="0"/>
                        <a:t>systémiques  diffuses</a:t>
                      </a:r>
                      <a:endParaRPr lang="fr-FR" sz="1600" b="1" dirty="0"/>
                    </a:p>
                  </a:txBody>
                  <a:tcPr/>
                </a:tc>
                <a:extLst>
                  <a:ext uri="{0D108BD9-81ED-4DB2-BD59-A6C34878D82A}">
                    <a16:rowId xmlns:a16="http://schemas.microsoft.com/office/drawing/2014/main" val="10004"/>
                  </a:ext>
                </a:extLst>
              </a:tr>
              <a:tr h="370840">
                <a:tc>
                  <a:txBody>
                    <a:bodyPr/>
                    <a:lstStyle/>
                    <a:p>
                      <a:pPr algn="ctr"/>
                      <a:r>
                        <a:rPr lang="fr-FR" sz="1600" b="1" dirty="0" smtClean="0"/>
                        <a:t>anti-La/SSB</a:t>
                      </a:r>
                      <a:endParaRPr lang="fr-FR" sz="1600" b="1" dirty="0"/>
                    </a:p>
                  </a:txBody>
                  <a:tcPr/>
                </a:tc>
                <a:tc>
                  <a:txBody>
                    <a:bodyPr/>
                    <a:lstStyle/>
                    <a:p>
                      <a:r>
                        <a:rPr lang="fr-FR" sz="1600" b="1" dirty="0" smtClean="0"/>
                        <a:t>70 % des GS 1</a:t>
                      </a:r>
                    </a:p>
                    <a:p>
                      <a:r>
                        <a:rPr lang="fr-FR" sz="1600" b="1" dirty="0" smtClean="0"/>
                        <a:t>10 % des GS 2</a:t>
                      </a:r>
                    </a:p>
                    <a:p>
                      <a:r>
                        <a:rPr lang="fr-FR" sz="1600" b="1" dirty="0" smtClean="0"/>
                        <a:t>10 % des LES</a:t>
                      </a:r>
                      <a:endParaRPr lang="fr-FR" sz="1600" b="1" dirty="0"/>
                    </a:p>
                  </a:txBody>
                  <a:tcPr/>
                </a:tc>
                <a:extLst>
                  <a:ext uri="{0D108BD9-81ED-4DB2-BD59-A6C34878D82A}">
                    <a16:rowId xmlns:a16="http://schemas.microsoft.com/office/drawing/2014/main" val="10005"/>
                  </a:ext>
                </a:extLst>
              </a:tr>
              <a:tr h="370840">
                <a:tc>
                  <a:txBody>
                    <a:bodyPr/>
                    <a:lstStyle/>
                    <a:p>
                      <a:pPr algn="ctr"/>
                      <a:r>
                        <a:rPr lang="fr-FR" sz="1600" b="1" dirty="0" smtClean="0"/>
                        <a:t>anti-</a:t>
                      </a:r>
                      <a:r>
                        <a:rPr lang="fr-FR" sz="1600" b="1" dirty="0" err="1" smtClean="0"/>
                        <a:t>Ro</a:t>
                      </a:r>
                      <a:r>
                        <a:rPr lang="fr-FR" sz="1600" b="1" dirty="0" smtClean="0"/>
                        <a:t>/SSA</a:t>
                      </a:r>
                      <a:endParaRPr lang="fr-FR" sz="1600" b="1" dirty="0"/>
                    </a:p>
                  </a:txBody>
                  <a:tcPr/>
                </a:tc>
                <a:tc>
                  <a:txBody>
                    <a:bodyPr/>
                    <a:lstStyle/>
                    <a:p>
                      <a:r>
                        <a:rPr lang="fr-FR" sz="1600" b="1" dirty="0" smtClean="0"/>
                        <a:t>70 % des GS 1</a:t>
                      </a:r>
                    </a:p>
                    <a:p>
                      <a:r>
                        <a:rPr lang="fr-FR" sz="1600" b="1" dirty="0" smtClean="0"/>
                        <a:t>30 % des GS 2</a:t>
                      </a:r>
                    </a:p>
                    <a:p>
                      <a:r>
                        <a:rPr lang="fr-FR" sz="1600" b="1" dirty="0" smtClean="0"/>
                        <a:t>30 % des LES</a:t>
                      </a:r>
                      <a:endParaRPr lang="fr-FR" sz="1600" b="1" dirty="0"/>
                    </a:p>
                  </a:txBody>
                  <a:tcPr/>
                </a:tc>
                <a:extLst>
                  <a:ext uri="{0D108BD9-81ED-4DB2-BD59-A6C34878D82A}">
                    <a16:rowId xmlns:a16="http://schemas.microsoft.com/office/drawing/2014/main" val="10006"/>
                  </a:ext>
                </a:extLst>
              </a:tr>
              <a:tr h="370840">
                <a:tc>
                  <a:txBody>
                    <a:bodyPr/>
                    <a:lstStyle/>
                    <a:p>
                      <a:pPr algn="ctr"/>
                      <a:r>
                        <a:rPr lang="fr-FR" sz="1600" b="1" dirty="0" smtClean="0"/>
                        <a:t>anti-Jo1</a:t>
                      </a:r>
                      <a:endParaRPr lang="fr-FR" sz="1600" b="1" dirty="0"/>
                    </a:p>
                  </a:txBody>
                  <a:tcPr/>
                </a:tc>
                <a:tc>
                  <a:txBody>
                    <a:bodyPr/>
                    <a:lstStyle/>
                    <a:p>
                      <a:r>
                        <a:rPr lang="fr-FR" sz="1600" b="1" dirty="0" smtClean="0"/>
                        <a:t>50 % des myosites avec atteinte pulmonaire</a:t>
                      </a:r>
                      <a:endParaRPr lang="fr-FR" sz="1600" b="1" dirty="0"/>
                    </a:p>
                  </a:txBody>
                  <a:tcPr/>
                </a:tc>
                <a:extLst>
                  <a:ext uri="{0D108BD9-81ED-4DB2-BD59-A6C34878D82A}">
                    <a16:rowId xmlns:a16="http://schemas.microsoft.com/office/drawing/2014/main" val="10007"/>
                  </a:ext>
                </a:extLst>
              </a:tr>
              <a:tr h="370840">
                <a:tc>
                  <a:txBody>
                    <a:bodyPr/>
                    <a:lstStyle/>
                    <a:p>
                      <a:pPr algn="ctr"/>
                      <a:r>
                        <a:rPr lang="fr-FR" sz="1600" b="1" dirty="0" smtClean="0"/>
                        <a:t>anti-PM/SCL</a:t>
                      </a:r>
                      <a:endParaRPr lang="fr-FR" sz="1600" b="1" dirty="0"/>
                    </a:p>
                  </a:txBody>
                  <a:tcPr/>
                </a:tc>
                <a:tc>
                  <a:txBody>
                    <a:bodyPr/>
                    <a:lstStyle/>
                    <a:p>
                      <a:r>
                        <a:rPr lang="fr-FR" sz="1600" b="1" dirty="0" smtClean="0"/>
                        <a:t>Myosites, sclérodermies diffuses</a:t>
                      </a:r>
                      <a:endParaRPr lang="fr-FR" sz="1600" b="1" dirty="0"/>
                    </a:p>
                  </a:txBody>
                  <a:tcPr/>
                </a:tc>
                <a:extLst>
                  <a:ext uri="{0D108BD9-81ED-4DB2-BD59-A6C34878D82A}">
                    <a16:rowId xmlns:a16="http://schemas.microsoft.com/office/drawing/2014/main" val="10008"/>
                  </a:ext>
                </a:extLst>
              </a:tr>
            </a:tbl>
          </a:graphicData>
        </a:graphic>
      </p:graphicFrame>
      <p:sp>
        <p:nvSpPr>
          <p:cNvPr id="3" name="Rectangle 2"/>
          <p:cNvSpPr/>
          <p:nvPr/>
        </p:nvSpPr>
        <p:spPr>
          <a:xfrm>
            <a:off x="571472" y="6165304"/>
            <a:ext cx="9144064" cy="646331"/>
          </a:xfrm>
          <a:prstGeom prst="rect">
            <a:avLst/>
          </a:prstGeom>
        </p:spPr>
        <p:txBody>
          <a:bodyPr wrap="square">
            <a:spAutoFit/>
          </a:bodyPr>
          <a:lstStyle/>
          <a:p>
            <a:r>
              <a:rPr lang="fr-FR" sz="1200" dirty="0" smtClean="0">
                <a:solidFill>
                  <a:srgbClr val="FFFF00"/>
                </a:solidFill>
              </a:rPr>
              <a:t>AAN: anticorps antinucléaires; BAV: Bloc auriculo-ventriculaire; GS 1: </a:t>
            </a:r>
            <a:r>
              <a:rPr lang="fr-FR" sz="1200" dirty="0" err="1" smtClean="0">
                <a:solidFill>
                  <a:srgbClr val="FFFF00"/>
                </a:solidFill>
              </a:rPr>
              <a:t>Gougerot</a:t>
            </a:r>
            <a:r>
              <a:rPr lang="fr-FR" sz="1200" dirty="0" smtClean="0">
                <a:solidFill>
                  <a:srgbClr val="FFFF00"/>
                </a:solidFill>
              </a:rPr>
              <a:t>-</a:t>
            </a:r>
            <a:r>
              <a:rPr lang="fr-FR" sz="1200" dirty="0" err="1" smtClean="0">
                <a:solidFill>
                  <a:srgbClr val="FFFF00"/>
                </a:solidFill>
              </a:rPr>
              <a:t>Sjögren</a:t>
            </a:r>
            <a:r>
              <a:rPr lang="fr-FR" sz="1200" dirty="0" smtClean="0">
                <a:solidFill>
                  <a:srgbClr val="FFFF00"/>
                </a:solidFill>
              </a:rPr>
              <a:t> primaire; GS 2: </a:t>
            </a:r>
            <a:r>
              <a:rPr lang="fr-FR" sz="1200" dirty="0" err="1" smtClean="0">
                <a:solidFill>
                  <a:srgbClr val="FFFF00"/>
                </a:solidFill>
              </a:rPr>
              <a:t>Gougerot</a:t>
            </a:r>
            <a:r>
              <a:rPr lang="fr-FR" sz="1200" dirty="0" smtClean="0">
                <a:solidFill>
                  <a:srgbClr val="FFFF00"/>
                </a:solidFill>
              </a:rPr>
              <a:t>-</a:t>
            </a:r>
            <a:r>
              <a:rPr lang="fr-FR" sz="1200" dirty="0" err="1" smtClean="0">
                <a:solidFill>
                  <a:srgbClr val="FFFF00"/>
                </a:solidFill>
              </a:rPr>
              <a:t>Sjögren</a:t>
            </a:r>
            <a:r>
              <a:rPr lang="fr-FR" sz="1200" dirty="0" smtClean="0">
                <a:solidFill>
                  <a:srgbClr val="FFFF00"/>
                </a:solidFill>
              </a:rPr>
              <a:t> secondaire, </a:t>
            </a:r>
          </a:p>
          <a:p>
            <a:r>
              <a:rPr lang="fr-FR" sz="1200" dirty="0" smtClean="0">
                <a:solidFill>
                  <a:srgbClr val="FFFF00"/>
                </a:solidFill>
              </a:rPr>
              <a:t>LES: lupus érythémateux disséminé; </a:t>
            </a:r>
            <a:r>
              <a:rPr lang="fr-FR" sz="1200" dirty="0" err="1" smtClean="0">
                <a:solidFill>
                  <a:srgbClr val="FFFF00"/>
                </a:solidFill>
              </a:rPr>
              <a:t>PR:polyarthrite</a:t>
            </a:r>
            <a:r>
              <a:rPr lang="fr-FR" sz="1200" dirty="0" smtClean="0">
                <a:solidFill>
                  <a:srgbClr val="FFFF00"/>
                </a:solidFill>
              </a:rPr>
              <a:t> rhumatoïde; SCL: </a:t>
            </a:r>
            <a:r>
              <a:rPr lang="fr-FR" sz="1200" dirty="0" err="1" smtClean="0">
                <a:solidFill>
                  <a:srgbClr val="FFFF00"/>
                </a:solidFill>
              </a:rPr>
              <a:t>scérodermie</a:t>
            </a:r>
            <a:r>
              <a:rPr lang="fr-FR" sz="1200" dirty="0" smtClean="0">
                <a:solidFill>
                  <a:srgbClr val="FFFF00"/>
                </a:solidFill>
              </a:rPr>
              <a:t> limitée.</a:t>
            </a:r>
            <a:endParaRPr lang="fr-FR" sz="1200" dirty="0">
              <a:solidFill>
                <a:srgbClr val="FFFF00"/>
              </a:solidFill>
            </a:endParaRPr>
          </a:p>
        </p:txBody>
      </p:sp>
      <p:sp>
        <p:nvSpPr>
          <p:cNvPr id="4" name="Rectangle 3"/>
          <p:cNvSpPr/>
          <p:nvPr/>
        </p:nvSpPr>
        <p:spPr>
          <a:xfrm>
            <a:off x="303596" y="971436"/>
            <a:ext cx="8536809" cy="369332"/>
          </a:xfrm>
          <a:prstGeom prst="rect">
            <a:avLst/>
          </a:prstGeom>
        </p:spPr>
        <p:txBody>
          <a:bodyPr wrap="square">
            <a:spAutoFit/>
          </a:bodyPr>
          <a:lstStyle/>
          <a:p>
            <a:pPr algn="ctr"/>
            <a:r>
              <a:rPr lang="fr-FR" b="1" dirty="0" smtClean="0">
                <a:solidFill>
                  <a:srgbClr val="FFFF00"/>
                </a:solidFill>
              </a:rPr>
              <a:t>PRINCIPAUX AUTO ANTICORPS ASSOCIES AUX CONNECTIVITES</a:t>
            </a:r>
            <a:endParaRPr lang="fr-FR" b="1" dirty="0">
              <a:solidFill>
                <a:srgbClr val="FFFF00"/>
              </a:solidFill>
            </a:endParaRPr>
          </a:p>
        </p:txBody>
      </p:sp>
      <p:sp>
        <p:nvSpPr>
          <p:cNvPr id="7" name="Rectangle 6"/>
          <p:cNvSpPr/>
          <p:nvPr/>
        </p:nvSpPr>
        <p:spPr>
          <a:xfrm>
            <a:off x="2244978" y="251356"/>
            <a:ext cx="4127222" cy="369332"/>
          </a:xfrm>
          <a:prstGeom prst="rect">
            <a:avLst/>
          </a:prstGeom>
          <a:ln>
            <a:solidFill>
              <a:schemeClr val="accent3">
                <a:lumMod val="60000"/>
                <a:lumOff val="40000"/>
              </a:schemeClr>
            </a:solidFill>
          </a:ln>
        </p:spPr>
        <p:txBody>
          <a:bodyPr wrap="square">
            <a:spAutoFit/>
          </a:bodyPr>
          <a:lstStyle/>
          <a:p>
            <a:r>
              <a:rPr lang="fr-FR" b="1" dirty="0" smtClean="0">
                <a:solidFill>
                  <a:srgbClr val="FFFF00"/>
                </a:solidFill>
              </a:rPr>
              <a:t>Anticorps  Anti -Nucléaires</a:t>
            </a:r>
            <a:endParaRPr lang="fr-FR" b="1" dirty="0">
              <a:solidFill>
                <a:srgbClr val="FFFF00"/>
              </a:solidFill>
            </a:endParaRPr>
          </a:p>
        </p:txBody>
      </p:sp>
    </p:spTree>
    <p:extLst>
      <p:ext uri="{BB962C8B-B14F-4D97-AF65-F5344CB8AC3E}">
        <p14:creationId xmlns:p14="http://schemas.microsoft.com/office/powerpoint/2010/main" val="711562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958872" y="2928934"/>
            <a:ext cx="7429552" cy="1000132"/>
            <a:chOff x="2357422" y="3143248"/>
            <a:chExt cx="7429552" cy="1000132"/>
          </a:xfrm>
        </p:grpSpPr>
        <p:sp>
          <p:nvSpPr>
            <p:cNvPr id="3" name="Rectangle à coins arrondis 2"/>
            <p:cNvSpPr/>
            <p:nvPr/>
          </p:nvSpPr>
          <p:spPr bwMode="auto">
            <a:xfrm>
              <a:off x="2357422" y="3143248"/>
              <a:ext cx="7429552"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 name="Rectangle 3"/>
            <p:cNvSpPr/>
            <p:nvPr/>
          </p:nvSpPr>
          <p:spPr>
            <a:xfrm>
              <a:off x="2514166" y="3350927"/>
              <a:ext cx="6655989" cy="584775"/>
            </a:xfrm>
            <a:prstGeom prst="rect">
              <a:avLst/>
            </a:prstGeom>
          </p:spPr>
          <p:txBody>
            <a:bodyPr wrap="none">
              <a:spAutoFit/>
            </a:bodyPr>
            <a:lstStyle/>
            <a:p>
              <a:r>
                <a:rPr lang="fr-FR" sz="3200" b="1" dirty="0" smtClean="0">
                  <a:solidFill>
                    <a:schemeClr val="bg2"/>
                  </a:solidFill>
                </a:rPr>
                <a:t>Anticorps anti-phospholipides (APL)</a:t>
              </a:r>
              <a:endParaRPr lang="fr-FR" sz="3200" b="1" dirty="0">
                <a:solidFill>
                  <a:schemeClr val="bg2"/>
                </a:solidFill>
              </a:endParaRPr>
            </a:p>
          </p:txBody>
        </p:sp>
      </p:grpSp>
    </p:spTree>
    <p:extLst>
      <p:ext uri="{BB962C8B-B14F-4D97-AF65-F5344CB8AC3E}">
        <p14:creationId xmlns:p14="http://schemas.microsoft.com/office/powerpoint/2010/main" val="1214845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395536" y="980728"/>
            <a:ext cx="8651482" cy="5447633"/>
          </a:xfrm>
          <a:ln>
            <a:solidFill>
              <a:schemeClr val="accent5">
                <a:lumMod val="75000"/>
              </a:schemeClr>
            </a:solidFill>
          </a:ln>
        </p:spPr>
        <p:txBody>
          <a:bodyPr/>
          <a:lstStyle/>
          <a:p>
            <a:pPr>
              <a:lnSpc>
                <a:spcPct val="150000"/>
              </a:lnSpc>
            </a:pPr>
            <a:r>
              <a:rPr lang="fr-FR" sz="2400" b="1" dirty="0" smtClean="0">
                <a:solidFill>
                  <a:srgbClr val="FFFF00"/>
                </a:solidFill>
              </a:rPr>
              <a:t>Le syndrome des antiphospholipides  ou syndrome de Hughes, est une entité </a:t>
            </a:r>
            <a:r>
              <a:rPr lang="fr-FR" sz="2400" b="1" dirty="0" err="1" smtClean="0">
                <a:solidFill>
                  <a:srgbClr val="FFFF00"/>
                </a:solidFill>
              </a:rPr>
              <a:t>clinicobiologique</a:t>
            </a:r>
            <a:r>
              <a:rPr lang="fr-FR" sz="2400" b="1" dirty="0" smtClean="0">
                <a:solidFill>
                  <a:srgbClr val="FFFF00"/>
                </a:solidFill>
              </a:rPr>
              <a:t> , caractérisée par l'association de thromboses (artérielles, veineuses ou placentaires) à la présence d’auto-anticorps antiphospholipides sériques.</a:t>
            </a:r>
          </a:p>
          <a:p>
            <a:pPr>
              <a:buNone/>
            </a:pPr>
            <a:endParaRPr lang="fr-FR" sz="1000" b="1" dirty="0" smtClean="0">
              <a:solidFill>
                <a:srgbClr val="FFFF00"/>
              </a:solidFill>
            </a:endParaRPr>
          </a:p>
          <a:p>
            <a:pPr>
              <a:lnSpc>
                <a:spcPct val="150000"/>
              </a:lnSpc>
              <a:buClr>
                <a:srgbClr val="7030A0"/>
              </a:buClr>
            </a:pPr>
            <a:r>
              <a:rPr lang="fr-FR" sz="2400" b="1" dirty="0" smtClean="0">
                <a:solidFill>
                  <a:srgbClr val="FFFF00"/>
                </a:solidFill>
              </a:rPr>
              <a:t>Lorsque ce syndrome est isolé, on parle de </a:t>
            </a:r>
            <a:r>
              <a:rPr lang="fr-FR" sz="2400" b="1" i="1" dirty="0" smtClean="0">
                <a:solidFill>
                  <a:srgbClr val="FFFF00"/>
                </a:solidFill>
              </a:rPr>
              <a:t>syndrome des </a:t>
            </a:r>
            <a:r>
              <a:rPr lang="fr-FR" sz="2400" b="1" i="1" dirty="0" err="1" smtClean="0">
                <a:solidFill>
                  <a:srgbClr val="FFFF00"/>
                </a:solidFill>
              </a:rPr>
              <a:t>antiphospholipides</a:t>
            </a:r>
            <a:r>
              <a:rPr lang="fr-FR" sz="2400" b="1" i="1" dirty="0" smtClean="0">
                <a:solidFill>
                  <a:srgbClr val="FFFF00"/>
                </a:solidFill>
              </a:rPr>
              <a:t> «primaire».</a:t>
            </a:r>
          </a:p>
          <a:p>
            <a:pPr>
              <a:buNone/>
            </a:pPr>
            <a:endParaRPr lang="fr-FR" sz="1000" b="1" i="1" dirty="0" smtClean="0">
              <a:solidFill>
                <a:srgbClr val="FFFF00"/>
              </a:solidFill>
            </a:endParaRPr>
          </a:p>
          <a:p>
            <a:pPr>
              <a:lnSpc>
                <a:spcPct val="150000"/>
              </a:lnSpc>
              <a:buClr>
                <a:srgbClr val="00B050"/>
              </a:buClr>
            </a:pPr>
            <a:r>
              <a:rPr lang="fr-FR" sz="2400" b="1" dirty="0" smtClean="0">
                <a:solidFill>
                  <a:srgbClr val="FFFF00"/>
                </a:solidFill>
              </a:rPr>
              <a:t>Lorsqu'il est associé à une autre maladie auto-immune, à une infection ou une prise médicamenteuse, on parle de </a:t>
            </a:r>
            <a:r>
              <a:rPr lang="fr-FR" sz="2400" b="1" i="1" dirty="0" smtClean="0">
                <a:solidFill>
                  <a:srgbClr val="FFFF00"/>
                </a:solidFill>
              </a:rPr>
              <a:t>syndrome des antiphospholipides «secondaire».</a:t>
            </a:r>
            <a:endParaRPr lang="fr-FR" sz="2400" b="1" dirty="0">
              <a:solidFill>
                <a:srgbClr val="FFFF0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48</a:t>
            </a:fld>
            <a:endParaRPr lang="fr-BE"/>
          </a:p>
        </p:txBody>
      </p:sp>
      <p:sp>
        <p:nvSpPr>
          <p:cNvPr id="10" name="Rectangle 9"/>
          <p:cNvSpPr/>
          <p:nvPr/>
        </p:nvSpPr>
        <p:spPr>
          <a:xfrm>
            <a:off x="3869436" y="0"/>
            <a:ext cx="1405128" cy="369332"/>
          </a:xfrm>
          <a:prstGeom prst="rect">
            <a:avLst/>
          </a:prstGeom>
        </p:spPr>
        <p:txBody>
          <a:bodyPr wrap="none">
            <a:spAutoFit/>
          </a:bodyPr>
          <a:lstStyle/>
          <a:p>
            <a:r>
              <a:rPr lang="fr-FR" dirty="0" smtClean="0"/>
              <a:t>Introduction </a:t>
            </a:r>
          </a:p>
        </p:txBody>
      </p:sp>
      <p:sp>
        <p:nvSpPr>
          <p:cNvPr id="6" name="Rectangle 5"/>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7" name="Rectangle 6"/>
          <p:cNvSpPr/>
          <p:nvPr/>
        </p:nvSpPr>
        <p:spPr>
          <a:xfrm>
            <a:off x="2087955" y="-12166"/>
            <a:ext cx="4968091" cy="369332"/>
          </a:xfrm>
          <a:prstGeom prst="rect">
            <a:avLst/>
          </a:prstGeom>
        </p:spPr>
        <p:txBody>
          <a:bodyPr wrap="none">
            <a:spAutoFit/>
          </a:bodyPr>
          <a:lstStyle/>
          <a:p>
            <a:r>
              <a:rPr lang="fr-FR" b="1" dirty="0" smtClean="0">
                <a:solidFill>
                  <a:schemeClr val="bg2"/>
                </a:solidFill>
              </a:rPr>
              <a:t>ANTICORPS ANTI-PHOSPHOLIPIDES (APL)</a:t>
            </a:r>
            <a:endParaRPr lang="fr-FR" b="1" dirty="0">
              <a:solidFill>
                <a:schemeClr val="bg2"/>
              </a:solidFill>
            </a:endParaRPr>
          </a:p>
        </p:txBody>
      </p:sp>
    </p:spTree>
    <p:extLst>
      <p:ext uri="{BB962C8B-B14F-4D97-AF65-F5344CB8AC3E}">
        <p14:creationId xmlns:p14="http://schemas.microsoft.com/office/powerpoint/2010/main" val="1752689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p:cNvGrpSpPr/>
          <p:nvPr/>
        </p:nvGrpSpPr>
        <p:grpSpPr>
          <a:xfrm>
            <a:off x="3750463" y="1576976"/>
            <a:ext cx="1643074" cy="500066"/>
            <a:chOff x="3071802" y="1000108"/>
            <a:chExt cx="1643074" cy="500066"/>
          </a:xfrm>
        </p:grpSpPr>
        <p:sp>
          <p:nvSpPr>
            <p:cNvPr id="3" name="Rectangle à coins arrondis 2"/>
            <p:cNvSpPr/>
            <p:nvPr/>
          </p:nvSpPr>
          <p:spPr>
            <a:xfrm>
              <a:off x="3071802" y="1000108"/>
              <a:ext cx="1643074" cy="50006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4" name="ZoneTexte 3"/>
            <p:cNvSpPr txBox="1"/>
            <p:nvPr/>
          </p:nvSpPr>
          <p:spPr>
            <a:xfrm>
              <a:off x="3567577" y="1065475"/>
              <a:ext cx="800219" cy="369332"/>
            </a:xfrm>
            <a:prstGeom prst="rect">
              <a:avLst/>
            </a:prstGeom>
            <a:noFill/>
          </p:spPr>
          <p:txBody>
            <a:bodyPr wrap="none" rtlCol="0">
              <a:spAutoFit/>
            </a:bodyPr>
            <a:lstStyle/>
            <a:p>
              <a:r>
                <a:rPr lang="fr-FR" b="1" dirty="0" smtClean="0"/>
                <a:t>SAPL</a:t>
              </a:r>
              <a:endParaRPr lang="fr-FR" b="1" dirty="0"/>
            </a:p>
          </p:txBody>
        </p:sp>
      </p:grpSp>
      <p:grpSp>
        <p:nvGrpSpPr>
          <p:cNvPr id="5" name="Groupe 8"/>
          <p:cNvGrpSpPr/>
          <p:nvPr/>
        </p:nvGrpSpPr>
        <p:grpSpPr>
          <a:xfrm>
            <a:off x="1393009" y="3362926"/>
            <a:ext cx="6357982" cy="428628"/>
            <a:chOff x="2214546" y="2500306"/>
            <a:chExt cx="6357982" cy="428628"/>
          </a:xfrm>
        </p:grpSpPr>
        <p:sp>
          <p:nvSpPr>
            <p:cNvPr id="6" name="Rectangle à coins arrondis 5"/>
            <p:cNvSpPr/>
            <p:nvPr/>
          </p:nvSpPr>
          <p:spPr>
            <a:xfrm>
              <a:off x="2214546" y="2500306"/>
              <a:ext cx="1500198" cy="4286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smtClean="0"/>
                <a:t>Primaire</a:t>
              </a:r>
              <a:endParaRPr lang="fr-FR" sz="2000" b="1" dirty="0"/>
            </a:p>
          </p:txBody>
        </p:sp>
        <p:sp>
          <p:nvSpPr>
            <p:cNvPr id="7" name="Rectangle à coins arrondis 6"/>
            <p:cNvSpPr/>
            <p:nvPr/>
          </p:nvSpPr>
          <p:spPr>
            <a:xfrm>
              <a:off x="7072330" y="2500306"/>
              <a:ext cx="150019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smtClean="0"/>
                <a:t>Secondaire</a:t>
              </a:r>
              <a:endParaRPr lang="fr-FR" sz="2000" b="1" dirty="0"/>
            </a:p>
          </p:txBody>
        </p:sp>
      </p:grpSp>
      <p:sp>
        <p:nvSpPr>
          <p:cNvPr id="8" name="Rectangle à coins arrondis 7"/>
          <p:cNvSpPr/>
          <p:nvPr/>
        </p:nvSpPr>
        <p:spPr>
          <a:xfrm>
            <a:off x="3286116" y="5000636"/>
            <a:ext cx="2571768"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dirty="0" smtClean="0"/>
              <a:t>SAPL catastrophique</a:t>
            </a:r>
            <a:endParaRPr lang="fr-FR" sz="2000" b="1" dirty="0"/>
          </a:p>
        </p:txBody>
      </p:sp>
      <p:cxnSp>
        <p:nvCxnSpPr>
          <p:cNvPr id="11" name="Connecteur droit avec flèche 10"/>
          <p:cNvCxnSpPr/>
          <p:nvPr/>
        </p:nvCxnSpPr>
        <p:spPr>
          <a:xfrm rot="10800000" flipV="1">
            <a:off x="2500298" y="2290562"/>
            <a:ext cx="1428760" cy="8580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Connecteur droit avec flèche 12"/>
          <p:cNvCxnSpPr/>
          <p:nvPr/>
        </p:nvCxnSpPr>
        <p:spPr>
          <a:xfrm>
            <a:off x="5214942" y="2290562"/>
            <a:ext cx="1428760" cy="8572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Connecteur droit avec flèche 14"/>
          <p:cNvCxnSpPr/>
          <p:nvPr/>
        </p:nvCxnSpPr>
        <p:spPr>
          <a:xfrm rot="5400000">
            <a:off x="3571868" y="3643314"/>
            <a:ext cx="2000264"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5" name="Rectangle 24"/>
          <p:cNvSpPr/>
          <p:nvPr/>
        </p:nvSpPr>
        <p:spPr>
          <a:xfrm>
            <a:off x="285752" y="4000504"/>
            <a:ext cx="3428992" cy="646331"/>
          </a:xfrm>
          <a:prstGeom prst="rect">
            <a:avLst/>
          </a:prstGeom>
        </p:spPr>
        <p:txBody>
          <a:bodyPr wrap="square">
            <a:spAutoFit/>
          </a:bodyPr>
          <a:lstStyle/>
          <a:p>
            <a:r>
              <a:rPr lang="fr-FR" b="1" dirty="0" smtClean="0"/>
              <a:t>53 %  des SAPL</a:t>
            </a:r>
          </a:p>
          <a:p>
            <a:r>
              <a:rPr lang="fr-FR" b="1" dirty="0" smtClean="0"/>
              <a:t>critères cliniques et biologiques</a:t>
            </a:r>
          </a:p>
        </p:txBody>
      </p:sp>
      <p:sp>
        <p:nvSpPr>
          <p:cNvPr id="27" name="Rectangle 26"/>
          <p:cNvSpPr/>
          <p:nvPr/>
        </p:nvSpPr>
        <p:spPr>
          <a:xfrm>
            <a:off x="6215074" y="4000504"/>
            <a:ext cx="1787669" cy="369332"/>
          </a:xfrm>
          <a:prstGeom prst="rect">
            <a:avLst/>
          </a:prstGeom>
        </p:spPr>
        <p:txBody>
          <a:bodyPr wrap="none">
            <a:spAutoFit/>
          </a:bodyPr>
          <a:lstStyle/>
          <a:p>
            <a:r>
              <a:rPr lang="fr-FR" b="1" dirty="0" smtClean="0"/>
              <a:t>47 %  des SAPL</a:t>
            </a:r>
          </a:p>
        </p:txBody>
      </p:sp>
      <p:sp>
        <p:nvSpPr>
          <p:cNvPr id="17" name="Rectangle 16"/>
          <p:cNvSpPr/>
          <p:nvPr/>
        </p:nvSpPr>
        <p:spPr>
          <a:xfrm>
            <a:off x="3869436" y="0"/>
            <a:ext cx="1405128" cy="369332"/>
          </a:xfrm>
          <a:prstGeom prst="rect">
            <a:avLst/>
          </a:prstGeom>
        </p:spPr>
        <p:txBody>
          <a:bodyPr wrap="none">
            <a:spAutoFit/>
          </a:bodyPr>
          <a:lstStyle/>
          <a:p>
            <a:r>
              <a:rPr lang="fr-FR" dirty="0" smtClean="0"/>
              <a:t>Introduction </a:t>
            </a:r>
          </a:p>
        </p:txBody>
      </p:sp>
      <p:sp>
        <p:nvSpPr>
          <p:cNvPr id="18" name="Rectangle 17"/>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19" name="Rectangle 18"/>
          <p:cNvSpPr/>
          <p:nvPr/>
        </p:nvSpPr>
        <p:spPr>
          <a:xfrm>
            <a:off x="1979712" y="4554"/>
            <a:ext cx="5481116" cy="400110"/>
          </a:xfrm>
          <a:prstGeom prst="rect">
            <a:avLst/>
          </a:prstGeom>
        </p:spPr>
        <p:txBody>
          <a:bodyPr wrap="none">
            <a:spAutoFit/>
          </a:bodyPr>
          <a:lstStyle/>
          <a:p>
            <a:r>
              <a:rPr lang="fr-FR" sz="2000" b="1" dirty="0" smtClean="0">
                <a:solidFill>
                  <a:srgbClr val="FFFF00"/>
                </a:solidFill>
              </a:rPr>
              <a:t>ANTICORPS ANTI-PHOSPHOLIPIDES (APL)</a:t>
            </a:r>
            <a:endParaRPr lang="fr-FR" sz="2000" b="1" dirty="0">
              <a:solidFill>
                <a:srgbClr val="FFFF00"/>
              </a:solidFill>
            </a:endParaRPr>
          </a:p>
        </p:txBody>
      </p:sp>
      <p:sp>
        <p:nvSpPr>
          <p:cNvPr id="20" name="Rectangle 19"/>
          <p:cNvSpPr/>
          <p:nvPr/>
        </p:nvSpPr>
        <p:spPr>
          <a:xfrm>
            <a:off x="3612941" y="5643578"/>
            <a:ext cx="1959191" cy="369332"/>
          </a:xfrm>
          <a:prstGeom prst="rect">
            <a:avLst/>
          </a:prstGeom>
        </p:spPr>
        <p:txBody>
          <a:bodyPr wrap="none">
            <a:spAutoFit/>
          </a:bodyPr>
          <a:lstStyle/>
          <a:p>
            <a:r>
              <a:rPr lang="fr-FR" b="1" dirty="0" smtClean="0">
                <a:latin typeface="Calibri"/>
                <a:cs typeface="Calibri"/>
              </a:rPr>
              <a:t>˂ 01</a:t>
            </a:r>
            <a:r>
              <a:rPr lang="fr-FR" b="1" dirty="0" smtClean="0"/>
              <a:t> %  des SAPL</a:t>
            </a:r>
          </a:p>
        </p:txBody>
      </p:sp>
    </p:spTree>
    <p:extLst>
      <p:ext uri="{BB962C8B-B14F-4D97-AF65-F5344CB8AC3E}">
        <p14:creationId xmlns:p14="http://schemas.microsoft.com/office/powerpoint/2010/main" val="4093874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4557715" y="3414715"/>
            <a:ext cx="28575" cy="285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57715" y="3414715"/>
            <a:ext cx="28575" cy="28575"/>
          </a:xfrm>
          <a:prstGeom prst="rect">
            <a:avLst/>
          </a:prstGeom>
          <a:noFill/>
          <a:ln w="9525">
            <a:noFill/>
            <a:miter lim="800000"/>
            <a:headEnd/>
            <a:tailEnd/>
          </a:ln>
          <a:effectLst/>
        </p:spPr>
      </p:pic>
      <p:sp>
        <p:nvSpPr>
          <p:cNvPr id="11" name="Rectangle 10"/>
          <p:cNvSpPr/>
          <p:nvPr/>
        </p:nvSpPr>
        <p:spPr>
          <a:xfrm>
            <a:off x="1574962" y="273586"/>
            <a:ext cx="5994077"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fr-BE"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Etiologie des maladies auto-immunes   </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pic>
        <p:nvPicPr>
          <p:cNvPr id="18434" name="Picture 2"/>
          <p:cNvPicPr>
            <a:picLocks noChangeAspect="1" noChangeArrowheads="1"/>
          </p:cNvPicPr>
          <p:nvPr/>
        </p:nvPicPr>
        <p:blipFill>
          <a:blip r:embed="rId4"/>
          <a:srcRect/>
          <a:stretch>
            <a:fillRect/>
          </a:stretch>
        </p:blipFill>
        <p:spPr bwMode="auto">
          <a:xfrm>
            <a:off x="514381" y="1023959"/>
            <a:ext cx="8486775" cy="5476875"/>
          </a:xfrm>
          <a:prstGeom prst="rect">
            <a:avLst/>
          </a:prstGeom>
          <a:noFill/>
          <a:ln w="9525">
            <a:noFill/>
            <a:miter lim="800000"/>
            <a:headEnd/>
            <a:tailEnd/>
          </a:ln>
          <a:effectLst/>
        </p:spPr>
      </p:pic>
      <p:sp>
        <p:nvSpPr>
          <p:cNvPr id="6" name="Rectangle 5"/>
          <p:cNvSpPr/>
          <p:nvPr/>
        </p:nvSpPr>
        <p:spPr bwMode="auto">
          <a:xfrm>
            <a:off x="5143504" y="1714488"/>
            <a:ext cx="1944000" cy="612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buFontTx/>
              <a:buChar char="•"/>
              <a:tabLst>
                <a:tab pos="457200"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pic>
        <p:nvPicPr>
          <p:cNvPr id="22530" name="Picture 2"/>
          <p:cNvPicPr>
            <a:picLocks noChangeAspect="1" noChangeArrowheads="1"/>
          </p:cNvPicPr>
          <p:nvPr/>
        </p:nvPicPr>
        <p:blipFill>
          <a:blip r:embed="rId5"/>
          <a:srcRect/>
          <a:stretch>
            <a:fillRect/>
          </a:stretch>
        </p:blipFill>
        <p:spPr bwMode="auto">
          <a:xfrm>
            <a:off x="5014943" y="6357958"/>
            <a:ext cx="3914775"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57232"/>
            <a:ext cx="9144000" cy="714380"/>
          </a:xfrm>
        </p:spPr>
        <p:txBody>
          <a:bodyPr/>
          <a:lstStyle/>
          <a:p>
            <a:r>
              <a:rPr lang="fr-FR" sz="2400" dirty="0" smtClean="0"/>
              <a:t>Critères de Sydney (2006) de classification du SAPL</a:t>
            </a:r>
            <a:endParaRPr lang="fr-FR" dirty="0"/>
          </a:p>
        </p:txBody>
      </p:sp>
      <p:sp>
        <p:nvSpPr>
          <p:cNvPr id="18" name="Espace réservé du contenu 17"/>
          <p:cNvSpPr>
            <a:spLocks noGrp="1"/>
          </p:cNvSpPr>
          <p:nvPr>
            <p:ph idx="1"/>
          </p:nvPr>
        </p:nvSpPr>
        <p:spPr>
          <a:xfrm>
            <a:off x="106778" y="1221832"/>
            <a:ext cx="8929718" cy="5591544"/>
          </a:xfrm>
          <a:ln>
            <a:solidFill>
              <a:srgbClr val="002060"/>
            </a:solidFill>
          </a:ln>
        </p:spPr>
        <p:txBody>
          <a:bodyPr/>
          <a:lstStyle/>
          <a:p>
            <a:pPr marL="228600" algn="ctr">
              <a:spcAft>
                <a:spcPts val="0"/>
              </a:spcAft>
              <a:buNone/>
            </a:pPr>
            <a:r>
              <a:rPr lang="fr-FR" b="1" u="sng" dirty="0" smtClean="0">
                <a:solidFill>
                  <a:schemeClr val="accent5"/>
                </a:solidFill>
                <a:ea typeface="Times New Roman"/>
                <a:cs typeface="Arial"/>
              </a:rPr>
              <a:t>Critères cliniques</a:t>
            </a:r>
            <a:r>
              <a:rPr lang="fr-FR" b="1" dirty="0" smtClean="0">
                <a:solidFill>
                  <a:srgbClr val="5F497A"/>
                </a:solidFill>
                <a:ea typeface="Times New Roman"/>
                <a:cs typeface="Arial"/>
              </a:rPr>
              <a:t> </a:t>
            </a:r>
            <a:endParaRPr lang="fr-FR" b="1" dirty="0" smtClean="0">
              <a:latin typeface="Calibri"/>
              <a:ea typeface="Times New Roman"/>
              <a:cs typeface="Arial"/>
            </a:endParaRPr>
          </a:p>
          <a:p>
            <a:pPr algn="just">
              <a:spcAft>
                <a:spcPts val="0"/>
              </a:spcAft>
            </a:pPr>
            <a:r>
              <a:rPr lang="fr-FR" sz="1800" b="1" dirty="0" smtClean="0">
                <a:solidFill>
                  <a:srgbClr val="CC0066"/>
                </a:solidFill>
                <a:ea typeface="Times New Roman"/>
                <a:cs typeface="GulliverRM"/>
              </a:rPr>
              <a:t>Thrombose vasculaire :</a:t>
            </a:r>
            <a:r>
              <a:rPr lang="fr-FR" sz="1800" b="1" dirty="0" smtClean="0">
                <a:ea typeface="Times New Roman"/>
                <a:cs typeface="GulliverRM"/>
              </a:rPr>
              <a:t> </a:t>
            </a:r>
            <a:r>
              <a:rPr lang="fr-FR" sz="1800" b="1" dirty="0" smtClean="0">
                <a:solidFill>
                  <a:srgbClr val="FFFF00"/>
                </a:solidFill>
                <a:ea typeface="Times New Roman"/>
                <a:cs typeface="GulliverRM"/>
              </a:rPr>
              <a:t>Au moins 1 épisode de thrombose veineuse ou artérielle ou des petits vaisseaux dans n’importe quel organe. La thrombose doit être confirmée par une méthode objective validée d’imagerie ou d’histologie. En cas de confirmation histologique, la thrombose doit être présente sans signe inflammatoire de la paroi vasculaire</a:t>
            </a:r>
            <a:endParaRPr lang="fr-FR" sz="1800" b="1" dirty="0" smtClean="0">
              <a:solidFill>
                <a:srgbClr val="FFFF00"/>
              </a:solidFill>
              <a:latin typeface="Calibri"/>
              <a:ea typeface="Times New Roman"/>
              <a:cs typeface="Arial"/>
            </a:endParaRPr>
          </a:p>
          <a:p>
            <a:pPr algn="just">
              <a:spcAft>
                <a:spcPts val="0"/>
              </a:spcAft>
            </a:pPr>
            <a:r>
              <a:rPr lang="fr-FR" sz="1800" b="1" dirty="0" smtClean="0">
                <a:solidFill>
                  <a:srgbClr val="CC0066"/>
                </a:solidFill>
                <a:ea typeface="Times New Roman"/>
                <a:cs typeface="GulliverRM"/>
              </a:rPr>
              <a:t>Maladie obstétricale : </a:t>
            </a:r>
            <a:endParaRPr lang="fr-FR" sz="1800" b="1" dirty="0" smtClean="0">
              <a:solidFill>
                <a:srgbClr val="FFFF00"/>
              </a:solidFill>
              <a:ea typeface="Times New Roman"/>
              <a:cs typeface="GulliverRM"/>
            </a:endParaRPr>
          </a:p>
          <a:p>
            <a:pPr lvl="1" algn="just">
              <a:spcAft>
                <a:spcPts val="0"/>
              </a:spcAft>
            </a:pPr>
            <a:r>
              <a:rPr lang="fr-FR" sz="1800" b="1" dirty="0" smtClean="0">
                <a:solidFill>
                  <a:srgbClr val="FFFF00"/>
                </a:solidFill>
                <a:ea typeface="Times New Roman"/>
                <a:cs typeface="GulliverRM"/>
              </a:rPr>
              <a:t>Une ou plusieurs pertes fœtales survenant à 10 semaines de grossesse ou plus, le fœtus étant morphologiquement normal sur les données ultrasoniques ou de l’examen direct du fœtus, ou </a:t>
            </a:r>
          </a:p>
          <a:p>
            <a:pPr lvl="1" algn="just">
              <a:spcAft>
                <a:spcPts val="0"/>
              </a:spcAft>
            </a:pPr>
            <a:r>
              <a:rPr lang="fr-FR" sz="1800" b="1" dirty="0" smtClean="0">
                <a:solidFill>
                  <a:srgbClr val="FFFF00"/>
                </a:solidFill>
                <a:ea typeface="Times New Roman"/>
                <a:cs typeface="GulliverRM"/>
              </a:rPr>
              <a:t>Une ou plusieurs naissances prématurées d’un nouveau-né morphologiquement normal avant la 37e semaine de grossesse suite : (a) à une éclampsie ou à une pré éclampsie sévère ; (b) à une insuffisance placentaire documentée, ou</a:t>
            </a:r>
            <a:r>
              <a:rPr lang="fr-FR" sz="1800" b="1" dirty="0" smtClean="0">
                <a:solidFill>
                  <a:srgbClr val="FFFF00"/>
                </a:solidFill>
                <a:latin typeface="GulliverRM"/>
                <a:ea typeface="Times New Roman"/>
                <a:cs typeface="Arial"/>
              </a:rPr>
              <a:t> </a:t>
            </a:r>
          </a:p>
          <a:p>
            <a:pPr lvl="1" algn="just">
              <a:spcAft>
                <a:spcPts val="0"/>
              </a:spcAft>
            </a:pPr>
            <a:r>
              <a:rPr lang="fr-FR" sz="1800" b="1" dirty="0" smtClean="0">
                <a:solidFill>
                  <a:srgbClr val="FFFF00"/>
                </a:solidFill>
                <a:ea typeface="Times New Roman"/>
                <a:cs typeface="GulliverRM"/>
              </a:rPr>
              <a:t>Trois avortements spontanés ou plus survenant avant 10 semaines de grossesse après exclusion de toutes les causes anatomiques ou hormonales maternelles et de toutes causes chromosomiques d’origine parentale</a:t>
            </a:r>
            <a:endParaRPr lang="fr-FR" sz="1800" b="1" dirty="0" smtClean="0">
              <a:solidFill>
                <a:srgbClr val="FFFF00"/>
              </a:solidFill>
              <a:latin typeface="Calibri"/>
              <a:ea typeface="Times New Roman"/>
              <a:cs typeface="Arial"/>
            </a:endParaRPr>
          </a:p>
          <a:p>
            <a:endParaRPr lang="fr-FR" b="1" dirty="0">
              <a:solidFill>
                <a:srgbClr val="FFFF00"/>
              </a:solidFill>
            </a:endParaRPr>
          </a:p>
        </p:txBody>
      </p:sp>
      <p:sp>
        <p:nvSpPr>
          <p:cNvPr id="5" name="Rectangle 4"/>
          <p:cNvSpPr/>
          <p:nvPr/>
        </p:nvSpPr>
        <p:spPr>
          <a:xfrm>
            <a:off x="3869436" y="0"/>
            <a:ext cx="1405128" cy="369332"/>
          </a:xfrm>
          <a:prstGeom prst="rect">
            <a:avLst/>
          </a:prstGeom>
        </p:spPr>
        <p:txBody>
          <a:bodyPr wrap="none">
            <a:spAutoFit/>
          </a:bodyPr>
          <a:lstStyle/>
          <a:p>
            <a:r>
              <a:rPr lang="fr-FR" dirty="0" smtClean="0"/>
              <a:t>Introduction </a:t>
            </a:r>
          </a:p>
        </p:txBody>
      </p:sp>
      <p:sp>
        <p:nvSpPr>
          <p:cNvPr id="6" name="Rectangle 5"/>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8" name="Rectangle 7"/>
          <p:cNvSpPr/>
          <p:nvPr/>
        </p:nvSpPr>
        <p:spPr>
          <a:xfrm>
            <a:off x="2087955" y="-12166"/>
            <a:ext cx="5481116" cy="400110"/>
          </a:xfrm>
          <a:prstGeom prst="rect">
            <a:avLst/>
          </a:prstGeom>
        </p:spPr>
        <p:txBody>
          <a:bodyPr wrap="none">
            <a:spAutoFit/>
          </a:bodyPr>
          <a:lstStyle/>
          <a:p>
            <a:r>
              <a:rPr lang="fr-FR" sz="2000" b="1" dirty="0" smtClean="0">
                <a:solidFill>
                  <a:srgbClr val="FFFF00"/>
                </a:solidFill>
              </a:rPr>
              <a:t>ANTICORPS ANTI-PHOSPHOLIPIDES (APL)</a:t>
            </a:r>
            <a:endParaRPr lang="fr-FR" sz="2000" b="1" dirty="0">
              <a:solidFill>
                <a:srgbClr val="FFFF00"/>
              </a:solidFill>
            </a:endParaRPr>
          </a:p>
        </p:txBody>
      </p:sp>
    </p:spTree>
    <p:extLst>
      <p:ext uri="{BB962C8B-B14F-4D97-AF65-F5344CB8AC3E}">
        <p14:creationId xmlns:p14="http://schemas.microsoft.com/office/powerpoint/2010/main" val="1013222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321092" y="764704"/>
            <a:ext cx="8499380" cy="6120680"/>
          </a:xfrm>
          <a:ln>
            <a:solidFill>
              <a:srgbClr val="002060"/>
            </a:solidFill>
          </a:ln>
        </p:spPr>
        <p:txBody>
          <a:bodyPr>
            <a:normAutofit/>
          </a:bodyPr>
          <a:lstStyle/>
          <a:p>
            <a:pPr marL="228600" algn="ctr">
              <a:lnSpc>
                <a:spcPct val="160000"/>
              </a:lnSpc>
              <a:spcAft>
                <a:spcPts val="0"/>
              </a:spcAft>
              <a:buNone/>
            </a:pPr>
            <a:r>
              <a:rPr lang="fr-FR" sz="3600" b="1" u="sng" dirty="0" smtClean="0">
                <a:solidFill>
                  <a:schemeClr val="accent5"/>
                </a:solidFill>
                <a:ea typeface="Times New Roman"/>
                <a:cs typeface="GulliverRM"/>
              </a:rPr>
              <a:t>Critères biologiques</a:t>
            </a:r>
            <a:endParaRPr lang="fr-FR" sz="3600" b="1" u="sng" dirty="0" smtClean="0">
              <a:solidFill>
                <a:srgbClr val="FFFF00"/>
              </a:solidFill>
              <a:ea typeface="Times New Roman"/>
              <a:cs typeface="GulliverRM"/>
            </a:endParaRPr>
          </a:p>
          <a:p>
            <a:pPr algn="just">
              <a:lnSpc>
                <a:spcPct val="160000"/>
              </a:lnSpc>
              <a:spcAft>
                <a:spcPts val="0"/>
              </a:spcAft>
            </a:pPr>
            <a:r>
              <a:rPr lang="fr-FR" sz="2000" b="1" dirty="0" smtClean="0">
                <a:solidFill>
                  <a:srgbClr val="FFFF00"/>
                </a:solidFill>
                <a:ea typeface="Times New Roman"/>
                <a:cs typeface="GulliverRM"/>
              </a:rPr>
              <a:t>Présence d’un anticoagulant circulant de type lupique à au moins 2 déterminations espacées d’au moins 12 semaines, ou</a:t>
            </a:r>
            <a:endParaRPr lang="fr-FR" sz="2000" b="1" dirty="0" smtClean="0">
              <a:solidFill>
                <a:srgbClr val="FFFF00"/>
              </a:solidFill>
              <a:latin typeface="Calibri"/>
              <a:ea typeface="Times New Roman"/>
              <a:cs typeface="Arial"/>
            </a:endParaRPr>
          </a:p>
          <a:p>
            <a:pPr algn="just">
              <a:lnSpc>
                <a:spcPct val="160000"/>
              </a:lnSpc>
              <a:spcAft>
                <a:spcPts val="0"/>
              </a:spcAft>
            </a:pPr>
            <a:r>
              <a:rPr lang="fr-FR" sz="2000" b="1" dirty="0" smtClean="0">
                <a:solidFill>
                  <a:srgbClr val="FFFF00"/>
                </a:solidFill>
                <a:ea typeface="Times New Roman"/>
                <a:cs typeface="GulliverRM"/>
              </a:rPr>
              <a:t>Présence d’anticorps </a:t>
            </a:r>
            <a:r>
              <a:rPr lang="fr-FR" sz="2000" b="1" dirty="0" err="1" smtClean="0">
                <a:solidFill>
                  <a:srgbClr val="FFFF00"/>
                </a:solidFill>
                <a:ea typeface="Times New Roman"/>
                <a:cs typeface="GulliverRM"/>
              </a:rPr>
              <a:t>anticardiolipine</a:t>
            </a:r>
            <a:r>
              <a:rPr lang="fr-FR" sz="2000" b="1" dirty="0" smtClean="0">
                <a:solidFill>
                  <a:srgbClr val="FFFF00"/>
                </a:solidFill>
                <a:ea typeface="Times New Roman"/>
                <a:cs typeface="GulliverRM"/>
              </a:rPr>
              <a:t> (</a:t>
            </a:r>
            <a:r>
              <a:rPr lang="fr-FR" sz="2000" b="1" dirty="0" err="1" smtClean="0">
                <a:solidFill>
                  <a:srgbClr val="FFFF00"/>
                </a:solidFill>
                <a:ea typeface="Times New Roman"/>
                <a:cs typeface="GulliverRM"/>
              </a:rPr>
              <a:t>aCL</a:t>
            </a:r>
            <a:r>
              <a:rPr lang="fr-FR" sz="2000" b="1" dirty="0" smtClean="0">
                <a:solidFill>
                  <a:srgbClr val="FFFF00"/>
                </a:solidFill>
                <a:ea typeface="Times New Roman"/>
                <a:cs typeface="GulliverRM"/>
              </a:rPr>
              <a:t> de type IgG ou de type IgM) dans le sérum ou le plasma à des titres intermédiaires ou élevés (&gt; 40U GPL ou MPL, ou &gt; 99e percentile) à 2 occasions au moins espacées d’au moins 12 semaines, utilisant une méthode Elisa standardisée, ou</a:t>
            </a:r>
            <a:endParaRPr lang="fr-FR" sz="2000" b="1" dirty="0" smtClean="0">
              <a:solidFill>
                <a:srgbClr val="FFFF00"/>
              </a:solidFill>
              <a:latin typeface="Calibri"/>
              <a:ea typeface="Times New Roman"/>
              <a:cs typeface="Arial"/>
            </a:endParaRPr>
          </a:p>
          <a:p>
            <a:pPr algn="just">
              <a:lnSpc>
                <a:spcPct val="160000"/>
              </a:lnSpc>
              <a:spcAft>
                <a:spcPts val="0"/>
              </a:spcAft>
            </a:pPr>
            <a:r>
              <a:rPr lang="fr-FR" sz="2000" b="1" dirty="0" smtClean="0">
                <a:solidFill>
                  <a:srgbClr val="FFFF00"/>
                </a:solidFill>
                <a:ea typeface="Times New Roman"/>
                <a:cs typeface="GulliverRM"/>
              </a:rPr>
              <a:t>Présence d’anticorps anti-</a:t>
            </a:r>
            <a:r>
              <a:rPr lang="fr-FR" sz="2000" b="1" dirty="0" smtClean="0">
                <a:solidFill>
                  <a:srgbClr val="FFFF00"/>
                </a:solidFill>
                <a:ea typeface="Times New Roman"/>
                <a:cs typeface="MATHG-1A"/>
              </a:rPr>
              <a:t>β</a:t>
            </a:r>
            <a:r>
              <a:rPr lang="fr-FR" sz="2000" b="1" baseline="-25000" dirty="0" smtClean="0">
                <a:solidFill>
                  <a:srgbClr val="FFFF00"/>
                </a:solidFill>
                <a:ea typeface="Times New Roman"/>
                <a:cs typeface="GulliverRM"/>
              </a:rPr>
              <a:t>2</a:t>
            </a:r>
            <a:r>
              <a:rPr lang="fr-FR" sz="2000" b="1" dirty="0" smtClean="0">
                <a:solidFill>
                  <a:srgbClr val="FFFF00"/>
                </a:solidFill>
                <a:ea typeface="Times New Roman"/>
                <a:cs typeface="GulliverRM"/>
              </a:rPr>
              <a:t> GPI IgG ou IgM dans le sérum ou le plasma (à un titre &gt; 99e percentile) à au moins 2 occasions espacées d’au moins 12 semaines utilisant une méthode Elisa standardisée</a:t>
            </a:r>
            <a:endParaRPr lang="fr-FR" sz="2000" b="1" dirty="0" smtClean="0">
              <a:solidFill>
                <a:srgbClr val="FFFF00"/>
              </a:solidFill>
              <a:latin typeface="Calibri"/>
              <a:ea typeface="Times New Roman"/>
              <a:cs typeface="Arial"/>
            </a:endParaRPr>
          </a:p>
          <a:p>
            <a:pPr>
              <a:lnSpc>
                <a:spcPct val="160000"/>
              </a:lnSpc>
            </a:pPr>
            <a:endParaRPr lang="fr-FR" sz="3600" b="1" dirty="0">
              <a:solidFill>
                <a:srgbClr val="FFFF00"/>
              </a:solidFill>
            </a:endParaRPr>
          </a:p>
        </p:txBody>
      </p:sp>
      <p:sp>
        <p:nvSpPr>
          <p:cNvPr id="6" name="Rectangle 5"/>
          <p:cNvSpPr/>
          <p:nvPr/>
        </p:nvSpPr>
        <p:spPr>
          <a:xfrm>
            <a:off x="3869436" y="0"/>
            <a:ext cx="1405128" cy="369332"/>
          </a:xfrm>
          <a:prstGeom prst="rect">
            <a:avLst/>
          </a:prstGeom>
        </p:spPr>
        <p:txBody>
          <a:bodyPr wrap="none">
            <a:spAutoFit/>
          </a:bodyPr>
          <a:lstStyle/>
          <a:p>
            <a:r>
              <a:rPr lang="fr-FR" dirty="0" smtClean="0"/>
              <a:t>Introduction </a:t>
            </a:r>
          </a:p>
        </p:txBody>
      </p:sp>
      <p:sp>
        <p:nvSpPr>
          <p:cNvPr id="8" name="Rectangle 7"/>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FFFF00"/>
              </a:solidFill>
              <a:effectLst/>
              <a:latin typeface="Arial" charset="0"/>
            </a:endParaRPr>
          </a:p>
        </p:txBody>
      </p:sp>
      <p:sp>
        <p:nvSpPr>
          <p:cNvPr id="9" name="Rectangle 8"/>
          <p:cNvSpPr/>
          <p:nvPr/>
        </p:nvSpPr>
        <p:spPr>
          <a:xfrm>
            <a:off x="2087955" y="-12166"/>
            <a:ext cx="5481116" cy="400110"/>
          </a:xfrm>
          <a:prstGeom prst="rect">
            <a:avLst/>
          </a:prstGeom>
        </p:spPr>
        <p:txBody>
          <a:bodyPr wrap="none">
            <a:spAutoFit/>
          </a:bodyPr>
          <a:lstStyle/>
          <a:p>
            <a:r>
              <a:rPr lang="fr-FR" sz="2000" b="1" dirty="0" smtClean="0">
                <a:solidFill>
                  <a:srgbClr val="FFFF00"/>
                </a:solidFill>
              </a:rPr>
              <a:t>ANTICORPS ANTI-PHOSPHOLIPIDES (APL)</a:t>
            </a:r>
            <a:endParaRPr lang="fr-FR" sz="2000" b="1" dirty="0">
              <a:solidFill>
                <a:srgbClr val="FFFF00"/>
              </a:solidFill>
            </a:endParaRPr>
          </a:p>
        </p:txBody>
      </p:sp>
    </p:spTree>
    <p:extLst>
      <p:ext uri="{BB962C8B-B14F-4D97-AF65-F5344CB8AC3E}">
        <p14:creationId xmlns:p14="http://schemas.microsoft.com/office/powerpoint/2010/main" val="32586750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714348" y="2286016"/>
            <a:ext cx="7786742" cy="3429000"/>
          </a:xfrm>
          <a:prstGeom prst="round2DiagRect">
            <a:avLst>
              <a:gd name="adj1" fmla="val 22815"/>
              <a:gd name="adj2" fmla="val 0"/>
            </a:avLst>
          </a:prstGeom>
        </p:spPr>
        <p:style>
          <a:lnRef idx="1">
            <a:schemeClr val="accent5"/>
          </a:lnRef>
          <a:fillRef idx="2">
            <a:schemeClr val="accent5"/>
          </a:fillRef>
          <a:effectRef idx="1">
            <a:schemeClr val="accent5"/>
          </a:effectRef>
          <a:fontRef idx="minor">
            <a:schemeClr val="dk1"/>
          </a:fontRef>
        </p:style>
        <p:txBody>
          <a:bodyPr>
            <a:noAutofit/>
          </a:bodyPr>
          <a:lstStyle/>
          <a:p>
            <a:pPr marL="228600">
              <a:lnSpc>
                <a:spcPct val="150000"/>
              </a:lnSpc>
              <a:spcAft>
                <a:spcPts val="0"/>
              </a:spcAft>
              <a:buNone/>
            </a:pPr>
            <a:r>
              <a:rPr lang="fr-FR" sz="2400" b="1" dirty="0" smtClean="0">
                <a:solidFill>
                  <a:srgbClr val="002060"/>
                </a:solidFill>
              </a:rPr>
              <a:t>Le SAPL est défini par la présence d’au moins </a:t>
            </a:r>
            <a:r>
              <a:rPr lang="fr-FR" sz="2400" b="1" u="sng" dirty="0" smtClean="0">
                <a:solidFill>
                  <a:srgbClr val="002060"/>
                </a:solidFill>
              </a:rPr>
              <a:t>un signe clinique</a:t>
            </a:r>
            <a:r>
              <a:rPr lang="fr-FR" sz="2400" b="1" dirty="0" smtClean="0">
                <a:solidFill>
                  <a:srgbClr val="002060"/>
                </a:solidFill>
              </a:rPr>
              <a:t> et </a:t>
            </a:r>
            <a:r>
              <a:rPr lang="fr-FR" sz="2400" b="1" u="sng" dirty="0" smtClean="0">
                <a:solidFill>
                  <a:srgbClr val="002060"/>
                </a:solidFill>
              </a:rPr>
              <a:t>un critère biologique </a:t>
            </a:r>
          </a:p>
          <a:p>
            <a:pPr marL="228600">
              <a:lnSpc>
                <a:spcPct val="150000"/>
              </a:lnSpc>
              <a:spcAft>
                <a:spcPts val="0"/>
              </a:spcAft>
              <a:buNone/>
            </a:pPr>
            <a:r>
              <a:rPr lang="fr-FR" sz="2400" b="1" dirty="0" smtClean="0">
                <a:solidFill>
                  <a:srgbClr val="002060"/>
                </a:solidFill>
              </a:rPr>
              <a:t>Le diagnostic ne peut être retenu s’il y a moins de 12 semaines ou plus de 5 ans entre les manifestations cliniques et la positivité des antiphospholipides.</a:t>
            </a:r>
            <a:endParaRPr lang="fr-FR" sz="2400" b="1" dirty="0">
              <a:solidFill>
                <a:srgbClr val="002060"/>
              </a:solidFill>
            </a:endParaRPr>
          </a:p>
        </p:txBody>
      </p:sp>
      <p:sp>
        <p:nvSpPr>
          <p:cNvPr id="6" name="Rectangle 5"/>
          <p:cNvSpPr/>
          <p:nvPr/>
        </p:nvSpPr>
        <p:spPr>
          <a:xfrm>
            <a:off x="3869436" y="0"/>
            <a:ext cx="1405128" cy="369332"/>
          </a:xfrm>
          <a:prstGeom prst="rect">
            <a:avLst/>
          </a:prstGeom>
        </p:spPr>
        <p:txBody>
          <a:bodyPr wrap="none">
            <a:spAutoFit/>
          </a:bodyPr>
          <a:lstStyle/>
          <a:p>
            <a:r>
              <a:rPr lang="fr-FR" dirty="0" smtClean="0"/>
              <a:t>Introduction </a:t>
            </a:r>
          </a:p>
        </p:txBody>
      </p:sp>
      <p:sp>
        <p:nvSpPr>
          <p:cNvPr id="8" name="Rectangle 7"/>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9" name="Rectangle 8"/>
          <p:cNvSpPr/>
          <p:nvPr/>
        </p:nvSpPr>
        <p:spPr>
          <a:xfrm>
            <a:off x="2087955" y="-12166"/>
            <a:ext cx="4968091" cy="369332"/>
          </a:xfrm>
          <a:prstGeom prst="rect">
            <a:avLst/>
          </a:prstGeom>
        </p:spPr>
        <p:txBody>
          <a:bodyPr wrap="none">
            <a:spAutoFit/>
          </a:bodyPr>
          <a:lstStyle/>
          <a:p>
            <a:r>
              <a:rPr lang="fr-FR" b="1" dirty="0" smtClean="0">
                <a:solidFill>
                  <a:schemeClr val="bg2"/>
                </a:solidFill>
              </a:rPr>
              <a:t>ANTICORPS ANTI-PHOSPHOLIPIDES (APL)</a:t>
            </a:r>
            <a:endParaRPr lang="fr-FR" b="1" dirty="0">
              <a:solidFill>
                <a:schemeClr val="bg2"/>
              </a:solidFill>
            </a:endParaRPr>
          </a:p>
        </p:txBody>
      </p:sp>
      <p:sp>
        <p:nvSpPr>
          <p:cNvPr id="12" name="Titre 1"/>
          <p:cNvSpPr>
            <a:spLocks noGrp="1"/>
          </p:cNvSpPr>
          <p:nvPr>
            <p:ph type="title"/>
          </p:nvPr>
        </p:nvSpPr>
        <p:spPr>
          <a:xfrm>
            <a:off x="0" y="857232"/>
            <a:ext cx="9144000" cy="714380"/>
          </a:xfrm>
        </p:spPr>
        <p:txBody>
          <a:bodyPr/>
          <a:lstStyle/>
          <a:p>
            <a:r>
              <a:rPr lang="fr-FR" sz="2400" b="1" dirty="0" smtClean="0">
                <a:solidFill>
                  <a:srgbClr val="FFFF00"/>
                </a:solidFill>
              </a:rPr>
              <a:t>Critères de Sydney (2006) de classification du SAPL</a:t>
            </a:r>
            <a:endParaRPr lang="fr-FR" b="1" dirty="0">
              <a:solidFill>
                <a:srgbClr val="FFFF00"/>
              </a:solidFill>
            </a:endParaRPr>
          </a:p>
        </p:txBody>
      </p:sp>
    </p:spTree>
    <p:extLst>
      <p:ext uri="{BB962C8B-B14F-4D97-AF65-F5344CB8AC3E}">
        <p14:creationId xmlns:p14="http://schemas.microsoft.com/office/powerpoint/2010/main" val="2224877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421186" y="1142984"/>
            <a:ext cx="3214710" cy="41434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fr-FR" b="1" dirty="0" err="1" smtClean="0">
                <a:solidFill>
                  <a:schemeClr val="accent6">
                    <a:lumMod val="50000"/>
                  </a:schemeClr>
                </a:solidFill>
              </a:rPr>
              <a:t>aPLs</a:t>
            </a:r>
            <a:r>
              <a:rPr lang="fr-FR" b="1" dirty="0" smtClean="0">
                <a:solidFill>
                  <a:schemeClr val="accent6">
                    <a:lumMod val="50000"/>
                  </a:schemeClr>
                </a:solidFill>
              </a:rPr>
              <a:t> conventionnels </a:t>
            </a:r>
            <a:endParaRPr lang="fr-FR" dirty="0" smtClean="0"/>
          </a:p>
          <a:p>
            <a:pPr algn="ctr"/>
            <a:endParaRPr lang="fr-FR" dirty="0" smtClean="0"/>
          </a:p>
          <a:p>
            <a:pPr algn="ctr"/>
            <a:r>
              <a:rPr lang="fr-FR" dirty="0" smtClean="0"/>
              <a:t> </a:t>
            </a:r>
          </a:p>
          <a:p>
            <a:endParaRPr lang="fr-FR" dirty="0" smtClean="0"/>
          </a:p>
        </p:txBody>
      </p:sp>
      <p:sp>
        <p:nvSpPr>
          <p:cNvPr id="4" name="Espace réservé du numéro de diapositive 3"/>
          <p:cNvSpPr>
            <a:spLocks noGrp="1"/>
          </p:cNvSpPr>
          <p:nvPr>
            <p:ph type="sldNum" sz="quarter" idx="12"/>
          </p:nvPr>
        </p:nvSpPr>
        <p:spPr>
          <a:xfrm>
            <a:off x="7239000" y="6400800"/>
            <a:ext cx="1905000" cy="457200"/>
          </a:xfrm>
        </p:spPr>
        <p:txBody>
          <a:bodyPr/>
          <a:lstStyle/>
          <a:p>
            <a:fld id="{CF4668DC-857F-487D-BFFA-8C0CA5037977}" type="slidenum">
              <a:rPr lang="fr-BE" smtClean="0"/>
              <a:pPr/>
              <a:t>53</a:t>
            </a:fld>
            <a:endParaRPr lang="fr-BE" dirty="0"/>
          </a:p>
        </p:txBody>
      </p:sp>
      <p:sp>
        <p:nvSpPr>
          <p:cNvPr id="7" name="Ellipse 6"/>
          <p:cNvSpPr/>
          <p:nvPr/>
        </p:nvSpPr>
        <p:spPr>
          <a:xfrm>
            <a:off x="3929058" y="3071810"/>
            <a:ext cx="1285884" cy="1000132"/>
          </a:xfrm>
          <a:prstGeom prst="ellipse">
            <a:avLst/>
          </a:prstGeom>
          <a:ln w="28575"/>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rgbClr val="FFFF00"/>
                </a:solidFill>
              </a:rPr>
              <a:t>APL</a:t>
            </a:r>
            <a:endParaRPr lang="fr-FR" sz="2400" b="1" dirty="0">
              <a:solidFill>
                <a:srgbClr val="FFFF00"/>
              </a:solidFill>
            </a:endParaRPr>
          </a:p>
        </p:txBody>
      </p:sp>
      <p:sp>
        <p:nvSpPr>
          <p:cNvPr id="9" name="Rectangle à coins arrondis 8"/>
          <p:cNvSpPr/>
          <p:nvPr/>
        </p:nvSpPr>
        <p:spPr>
          <a:xfrm>
            <a:off x="5508104" y="1857364"/>
            <a:ext cx="3286116" cy="43577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solidFill>
                  <a:schemeClr val="accent6">
                    <a:lumMod val="50000"/>
                  </a:schemeClr>
                </a:solidFill>
              </a:rPr>
              <a:t>aPLs</a:t>
            </a:r>
            <a:r>
              <a:rPr lang="fr-FR" b="1" dirty="0" smtClean="0">
                <a:solidFill>
                  <a:schemeClr val="accent6">
                    <a:lumMod val="50000"/>
                  </a:schemeClr>
                </a:solidFill>
              </a:rPr>
              <a:t> non conventionnels </a:t>
            </a:r>
            <a:endParaRPr lang="fr-FR" dirty="0" smtClean="0"/>
          </a:p>
          <a:p>
            <a:pPr algn="ctr"/>
            <a:endParaRPr lang="fr-FR" dirty="0" smtClean="0"/>
          </a:p>
          <a:p>
            <a:pPr>
              <a:buFont typeface="Arial" pitchFamily="34" charset="0"/>
              <a:buChar char="•"/>
            </a:pPr>
            <a:r>
              <a:rPr lang="fr-FR" dirty="0" smtClean="0">
                <a:solidFill>
                  <a:srgbClr val="002060"/>
                </a:solidFill>
              </a:rPr>
              <a:t>Ac anti-prothrombine </a:t>
            </a:r>
            <a:r>
              <a:rPr lang="fr-FR" dirty="0" smtClean="0">
                <a:solidFill>
                  <a:schemeClr val="accent4">
                    <a:lumMod val="50000"/>
                  </a:schemeClr>
                </a:solidFill>
              </a:rPr>
              <a:t>(Ac anti-PT) </a:t>
            </a:r>
            <a:r>
              <a:rPr lang="fr-FR" dirty="0" smtClean="0">
                <a:solidFill>
                  <a:srgbClr val="002060"/>
                </a:solidFill>
              </a:rPr>
              <a:t>et </a:t>
            </a:r>
          </a:p>
          <a:p>
            <a:pPr>
              <a:buFont typeface="Arial" pitchFamily="34" charset="0"/>
              <a:buChar char="•"/>
            </a:pPr>
            <a:r>
              <a:rPr lang="fr-FR" dirty="0" smtClean="0">
                <a:solidFill>
                  <a:srgbClr val="002060"/>
                </a:solidFill>
              </a:rPr>
              <a:t>Ac anti- </a:t>
            </a:r>
            <a:r>
              <a:rPr lang="fr-FR" dirty="0" err="1" smtClean="0">
                <a:solidFill>
                  <a:srgbClr val="002060"/>
                </a:solidFill>
              </a:rPr>
              <a:t>phosphatidyl</a:t>
            </a:r>
            <a:r>
              <a:rPr lang="fr-FR" dirty="0" smtClean="0">
                <a:solidFill>
                  <a:srgbClr val="002060"/>
                </a:solidFill>
              </a:rPr>
              <a:t> </a:t>
            </a:r>
            <a:r>
              <a:rPr lang="fr-FR" dirty="0" err="1" smtClean="0">
                <a:solidFill>
                  <a:srgbClr val="002060"/>
                </a:solidFill>
              </a:rPr>
              <a:t>éthanolamine</a:t>
            </a:r>
            <a:r>
              <a:rPr lang="fr-FR" dirty="0" smtClean="0">
                <a:solidFill>
                  <a:srgbClr val="002060"/>
                </a:solidFill>
              </a:rPr>
              <a:t> </a:t>
            </a:r>
            <a:r>
              <a:rPr lang="fr-FR" dirty="0" smtClean="0">
                <a:solidFill>
                  <a:schemeClr val="accent4">
                    <a:lumMod val="50000"/>
                  </a:schemeClr>
                </a:solidFill>
              </a:rPr>
              <a:t>(Ac anti-PE)  </a:t>
            </a:r>
          </a:p>
          <a:p>
            <a:endParaRPr lang="fr-FR" dirty="0" smtClean="0"/>
          </a:p>
          <a:p>
            <a:pPr>
              <a:buFont typeface="Arial" pitchFamily="34" charset="0"/>
              <a:buChar char="•"/>
            </a:pPr>
            <a:r>
              <a:rPr lang="fr-FR" dirty="0" smtClean="0"/>
              <a:t>Non reconnus comme critères du SAPL </a:t>
            </a:r>
          </a:p>
          <a:p>
            <a:pPr>
              <a:buFont typeface="Arial" pitchFamily="34" charset="0"/>
              <a:buChar char="•"/>
            </a:pPr>
            <a:endParaRPr lang="fr-FR" dirty="0" smtClean="0"/>
          </a:p>
          <a:p>
            <a:pPr>
              <a:buFont typeface="Arial" pitchFamily="34" charset="0"/>
              <a:buChar char="•"/>
            </a:pPr>
            <a:r>
              <a:rPr lang="fr-FR" b="1" dirty="0" smtClean="0">
                <a:solidFill>
                  <a:schemeClr val="accent2">
                    <a:lumMod val="50000"/>
                  </a:schemeClr>
                </a:solidFill>
              </a:rPr>
              <a:t>Certaines études ont montré une association avec les anomalies cliniques de ce syndrome</a:t>
            </a:r>
          </a:p>
        </p:txBody>
      </p:sp>
      <p:cxnSp>
        <p:nvCxnSpPr>
          <p:cNvPr id="13" name="Connecteur en angle 12"/>
          <p:cNvCxnSpPr>
            <a:stCxn id="7" idx="0"/>
            <a:endCxn id="9" idx="1"/>
          </p:cNvCxnSpPr>
          <p:nvPr/>
        </p:nvCxnSpPr>
        <p:spPr>
          <a:xfrm rot="16200000" flipH="1">
            <a:off x="4557845" y="3085964"/>
            <a:ext cx="964413" cy="936104"/>
          </a:xfrm>
          <a:prstGeom prst="bentConnector4">
            <a:avLst>
              <a:gd name="adj1" fmla="val -23704"/>
              <a:gd name="adj2" fmla="val 8434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Forme 14"/>
          <p:cNvCxnSpPr>
            <a:stCxn id="7" idx="4"/>
            <a:endCxn id="8" idx="3"/>
          </p:cNvCxnSpPr>
          <p:nvPr/>
        </p:nvCxnSpPr>
        <p:spPr>
          <a:xfrm rot="5400000" flipH="1">
            <a:off x="3675320" y="3175262"/>
            <a:ext cx="857256" cy="936104"/>
          </a:xfrm>
          <a:prstGeom prst="bentConnector4">
            <a:avLst>
              <a:gd name="adj1" fmla="val -26666"/>
              <a:gd name="adj2" fmla="val 8434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0040" y="2143116"/>
            <a:ext cx="4572000" cy="2339102"/>
          </a:xfrm>
          <a:prstGeom prst="rect">
            <a:avLst/>
          </a:prstGeom>
        </p:spPr>
        <p:txBody>
          <a:bodyPr wrap="square">
            <a:spAutoFit/>
          </a:bodyPr>
          <a:lstStyle/>
          <a:p>
            <a:pPr>
              <a:buFont typeface="Arial" pitchFamily="34" charset="0"/>
              <a:buChar char="•"/>
            </a:pPr>
            <a:r>
              <a:rPr lang="fr-FR" sz="1600" b="1" dirty="0" smtClean="0">
                <a:solidFill>
                  <a:srgbClr val="002060"/>
                </a:solidFill>
              </a:rPr>
              <a:t>Les </a:t>
            </a:r>
            <a:r>
              <a:rPr lang="fr-FR" sz="1600" b="1" dirty="0" err="1" smtClean="0">
                <a:solidFill>
                  <a:srgbClr val="002060"/>
                </a:solidFill>
              </a:rPr>
              <a:t>Ac</a:t>
            </a:r>
            <a:r>
              <a:rPr lang="fr-FR" sz="1600" b="1" dirty="0" smtClean="0">
                <a:solidFill>
                  <a:srgbClr val="002060"/>
                </a:solidFill>
              </a:rPr>
              <a:t> </a:t>
            </a:r>
            <a:r>
              <a:rPr lang="fr-FR" sz="1600" b="1" dirty="0" err="1" smtClean="0">
                <a:solidFill>
                  <a:srgbClr val="002060"/>
                </a:solidFill>
              </a:rPr>
              <a:t>anticardiolipine</a:t>
            </a:r>
            <a:r>
              <a:rPr lang="fr-FR" sz="1600" b="1" dirty="0" smtClean="0">
                <a:solidFill>
                  <a:srgbClr val="002060"/>
                </a:solidFill>
              </a:rPr>
              <a:t> </a:t>
            </a:r>
          </a:p>
          <a:p>
            <a:r>
              <a:rPr lang="fr-FR" sz="1600" b="1" dirty="0" smtClean="0">
                <a:solidFill>
                  <a:schemeClr val="accent4">
                    <a:lumMod val="50000"/>
                  </a:schemeClr>
                </a:solidFill>
              </a:rPr>
              <a:t>(</a:t>
            </a:r>
            <a:r>
              <a:rPr lang="fr-FR" sz="1600" b="1" dirty="0" err="1" smtClean="0">
                <a:solidFill>
                  <a:schemeClr val="accent4">
                    <a:lumMod val="50000"/>
                  </a:schemeClr>
                </a:solidFill>
              </a:rPr>
              <a:t>Ac</a:t>
            </a:r>
            <a:r>
              <a:rPr lang="fr-FR" sz="1600" b="1" dirty="0" smtClean="0">
                <a:solidFill>
                  <a:schemeClr val="accent4">
                    <a:lumMod val="50000"/>
                  </a:schemeClr>
                </a:solidFill>
              </a:rPr>
              <a:t> anti-CL) </a:t>
            </a:r>
          </a:p>
          <a:p>
            <a:endParaRPr lang="fr-FR" sz="1600" b="1" dirty="0" smtClean="0">
              <a:solidFill>
                <a:schemeClr val="accent4">
                  <a:lumMod val="50000"/>
                </a:schemeClr>
              </a:solidFill>
            </a:endParaRPr>
          </a:p>
          <a:p>
            <a:pPr>
              <a:buFont typeface="Arial" pitchFamily="34" charset="0"/>
              <a:buChar char="•"/>
            </a:pPr>
            <a:r>
              <a:rPr lang="fr-FR" sz="1600" b="1" dirty="0" smtClean="0">
                <a:solidFill>
                  <a:srgbClr val="002060"/>
                </a:solidFill>
              </a:rPr>
              <a:t>les  </a:t>
            </a:r>
            <a:r>
              <a:rPr lang="fr-FR" sz="1600" b="1" dirty="0" err="1" smtClean="0">
                <a:solidFill>
                  <a:srgbClr val="002060"/>
                </a:solidFill>
              </a:rPr>
              <a:t>Ac</a:t>
            </a:r>
            <a:r>
              <a:rPr lang="fr-FR" sz="1600" b="1" dirty="0" smtClean="0">
                <a:solidFill>
                  <a:srgbClr val="002060"/>
                </a:solidFill>
              </a:rPr>
              <a:t> anti-</a:t>
            </a:r>
            <a:r>
              <a:rPr lang="el-GR" sz="1600" b="1" dirty="0" smtClean="0">
                <a:solidFill>
                  <a:srgbClr val="002060"/>
                </a:solidFill>
              </a:rPr>
              <a:t>β</a:t>
            </a:r>
            <a:r>
              <a:rPr lang="fr-FR" sz="1600" b="1" dirty="0" smtClean="0">
                <a:solidFill>
                  <a:srgbClr val="002060"/>
                </a:solidFill>
              </a:rPr>
              <a:t>2 glycoprotéine I </a:t>
            </a:r>
          </a:p>
          <a:p>
            <a:r>
              <a:rPr lang="fr-FR" sz="1600" b="1" dirty="0" smtClean="0">
                <a:solidFill>
                  <a:schemeClr val="accent4">
                    <a:lumMod val="50000"/>
                  </a:schemeClr>
                </a:solidFill>
              </a:rPr>
              <a:t>(</a:t>
            </a:r>
            <a:r>
              <a:rPr lang="fr-FR" sz="1600" b="1" dirty="0" err="1" smtClean="0">
                <a:solidFill>
                  <a:schemeClr val="accent4">
                    <a:lumMod val="50000"/>
                  </a:schemeClr>
                </a:solidFill>
              </a:rPr>
              <a:t>Ac</a:t>
            </a:r>
            <a:r>
              <a:rPr lang="fr-FR" sz="1600" b="1" dirty="0" smtClean="0">
                <a:solidFill>
                  <a:schemeClr val="accent4">
                    <a:lumMod val="50000"/>
                  </a:schemeClr>
                </a:solidFill>
              </a:rPr>
              <a:t> anti-</a:t>
            </a:r>
            <a:r>
              <a:rPr lang="el-GR" sz="1600" b="1" dirty="0" smtClean="0">
                <a:solidFill>
                  <a:schemeClr val="accent4">
                    <a:lumMod val="50000"/>
                  </a:schemeClr>
                </a:solidFill>
              </a:rPr>
              <a:t>β</a:t>
            </a:r>
            <a:r>
              <a:rPr lang="fr-FR" sz="1600" b="1" dirty="0" smtClean="0">
                <a:solidFill>
                  <a:schemeClr val="accent4">
                    <a:lumMod val="50000"/>
                  </a:schemeClr>
                </a:solidFill>
              </a:rPr>
              <a:t>2GPI)</a:t>
            </a:r>
          </a:p>
          <a:p>
            <a:endParaRPr lang="fr-FR" sz="1600" b="1" dirty="0" smtClean="0">
              <a:solidFill>
                <a:schemeClr val="accent4">
                  <a:lumMod val="50000"/>
                </a:schemeClr>
              </a:solidFill>
            </a:endParaRPr>
          </a:p>
          <a:p>
            <a:pPr>
              <a:buFont typeface="Arial" pitchFamily="34" charset="0"/>
              <a:buChar char="•"/>
            </a:pPr>
            <a:r>
              <a:rPr lang="fr-FR" sz="1600" b="1" dirty="0" smtClean="0">
                <a:solidFill>
                  <a:srgbClr val="002060"/>
                </a:solidFill>
              </a:rPr>
              <a:t>le lupus anticoagulant </a:t>
            </a:r>
            <a:r>
              <a:rPr lang="fr-FR" sz="1600" b="1" dirty="0" smtClean="0">
                <a:solidFill>
                  <a:schemeClr val="accent4">
                    <a:lumMod val="50000"/>
                  </a:schemeClr>
                </a:solidFill>
              </a:rPr>
              <a:t>(LA) </a:t>
            </a:r>
          </a:p>
          <a:p>
            <a:pPr>
              <a:buFont typeface="Arial" pitchFamily="34" charset="0"/>
              <a:buChar char="•"/>
            </a:pPr>
            <a:endParaRPr lang="fr-FR" sz="1600" b="1" dirty="0" smtClean="0">
              <a:solidFill>
                <a:schemeClr val="bg2"/>
              </a:solidFill>
            </a:endParaRPr>
          </a:p>
          <a:p>
            <a:pPr>
              <a:buFont typeface="Arial" pitchFamily="34" charset="0"/>
              <a:buChar char="•"/>
            </a:pPr>
            <a:r>
              <a:rPr lang="fr-FR" sz="1600" b="1" dirty="0" smtClean="0">
                <a:solidFill>
                  <a:schemeClr val="accent2">
                    <a:lumMod val="50000"/>
                  </a:schemeClr>
                </a:solidFill>
              </a:rPr>
              <a:t>Admis comme critères du SAPL</a:t>
            </a:r>
          </a:p>
        </p:txBody>
      </p:sp>
      <p:sp>
        <p:nvSpPr>
          <p:cNvPr id="11" name="Rectangle 10"/>
          <p:cNvSpPr/>
          <p:nvPr/>
        </p:nvSpPr>
        <p:spPr>
          <a:xfrm>
            <a:off x="3869436" y="0"/>
            <a:ext cx="1405128" cy="369332"/>
          </a:xfrm>
          <a:prstGeom prst="rect">
            <a:avLst/>
          </a:prstGeom>
        </p:spPr>
        <p:txBody>
          <a:bodyPr wrap="none">
            <a:spAutoFit/>
          </a:bodyPr>
          <a:lstStyle/>
          <a:p>
            <a:r>
              <a:rPr lang="fr-FR" dirty="0" smtClean="0"/>
              <a:t>Introduction </a:t>
            </a:r>
          </a:p>
        </p:txBody>
      </p:sp>
      <p:sp>
        <p:nvSpPr>
          <p:cNvPr id="12" name="Rectangle 11"/>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FFFF00"/>
              </a:solidFill>
              <a:effectLst/>
              <a:latin typeface="Arial" charset="0"/>
            </a:endParaRPr>
          </a:p>
        </p:txBody>
      </p:sp>
      <p:sp>
        <p:nvSpPr>
          <p:cNvPr id="14" name="Rectangle 13"/>
          <p:cNvSpPr/>
          <p:nvPr/>
        </p:nvSpPr>
        <p:spPr>
          <a:xfrm>
            <a:off x="2087955" y="-12166"/>
            <a:ext cx="5481116" cy="400110"/>
          </a:xfrm>
          <a:prstGeom prst="rect">
            <a:avLst/>
          </a:prstGeom>
        </p:spPr>
        <p:txBody>
          <a:bodyPr wrap="none">
            <a:spAutoFit/>
          </a:bodyPr>
          <a:lstStyle/>
          <a:p>
            <a:r>
              <a:rPr lang="fr-FR" sz="2000" b="1" dirty="0" smtClean="0">
                <a:solidFill>
                  <a:srgbClr val="FFFF00"/>
                </a:solidFill>
              </a:rPr>
              <a:t>ANTICORPS ANTI-PHOSPHOLIPIDES (APL)</a:t>
            </a:r>
            <a:endParaRPr lang="fr-FR" sz="2000" b="1" dirty="0">
              <a:solidFill>
                <a:srgbClr val="FFFF00"/>
              </a:solidFill>
            </a:endParaRPr>
          </a:p>
        </p:txBody>
      </p:sp>
    </p:spTree>
    <p:extLst>
      <p:ext uri="{BB962C8B-B14F-4D97-AF65-F5344CB8AC3E}">
        <p14:creationId xmlns:p14="http://schemas.microsoft.com/office/powerpoint/2010/main" val="21384044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815366" y="339518"/>
            <a:ext cx="35368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b="1" i="0" u="sng" strike="noStrike" cap="none" normalizeH="0" baseline="0" dirty="0" smtClean="0">
                <a:ln>
                  <a:noFill/>
                </a:ln>
                <a:solidFill>
                  <a:srgbClr val="FFFF00"/>
                </a:solidFill>
                <a:effectLst/>
                <a:latin typeface="Calibri" pitchFamily="34" charset="0"/>
                <a:ea typeface="Calibri" pitchFamily="34" charset="0"/>
                <a:cs typeface="Times New Roman" pitchFamily="18" charset="0"/>
              </a:rPr>
              <a:t>Indications de la recherche des APL</a:t>
            </a:r>
            <a:endParaRPr kumimoji="0" lang="fr-FR" sz="2800" b="1" i="0" u="sng" strike="noStrike" cap="none" normalizeH="0" baseline="0" dirty="0" smtClean="0">
              <a:ln>
                <a:noFill/>
              </a:ln>
              <a:solidFill>
                <a:srgbClr val="FFFF00"/>
              </a:solidFill>
              <a:effectLst/>
              <a:latin typeface="Arial" pitchFamily="34" charset="0"/>
              <a:cs typeface="Arial" pitchFamily="34" charset="0"/>
            </a:endParaRPr>
          </a:p>
        </p:txBody>
      </p:sp>
      <p:sp>
        <p:nvSpPr>
          <p:cNvPr id="3" name="ZoneTexte 2"/>
          <p:cNvSpPr txBox="1"/>
          <p:nvPr/>
        </p:nvSpPr>
        <p:spPr>
          <a:xfrm>
            <a:off x="394240" y="1109057"/>
            <a:ext cx="8858280" cy="5632311"/>
          </a:xfrm>
          <a:prstGeom prst="rect">
            <a:avLst/>
          </a:prstGeom>
          <a:noFill/>
        </p:spPr>
        <p:txBody>
          <a:bodyPr wrap="square" rtlCol="0">
            <a:spAutoFit/>
          </a:bodyPr>
          <a:lstStyle/>
          <a:p>
            <a:pPr>
              <a:buFont typeface="Wingdings" pitchFamily="2" charset="2"/>
              <a:buChar char="§"/>
            </a:pPr>
            <a:r>
              <a:rPr lang="fr-FR" dirty="0" err="1" smtClean="0">
                <a:solidFill>
                  <a:srgbClr val="FFFF00"/>
                </a:solidFill>
              </a:rPr>
              <a:t>Antécédant</a:t>
            </a:r>
            <a:r>
              <a:rPr lang="fr-FR" dirty="0" smtClean="0">
                <a:solidFill>
                  <a:srgbClr val="FFFF00"/>
                </a:solidFill>
              </a:rPr>
              <a:t> de thrombose veineuses ou artérielles</a:t>
            </a:r>
          </a:p>
          <a:p>
            <a:pPr>
              <a:buFont typeface="Wingdings" pitchFamily="2" charset="2"/>
              <a:buChar char="§"/>
            </a:pPr>
            <a:r>
              <a:rPr lang="fr-FR" dirty="0" smtClean="0">
                <a:solidFill>
                  <a:srgbClr val="FFFF00"/>
                </a:solidFill>
              </a:rPr>
              <a:t>Embolie pulmonaire récidivante</a:t>
            </a:r>
          </a:p>
          <a:p>
            <a:pPr>
              <a:buFont typeface="Wingdings" pitchFamily="2" charset="2"/>
              <a:buChar char="§"/>
            </a:pPr>
            <a:r>
              <a:rPr lang="fr-FR" dirty="0" smtClean="0">
                <a:solidFill>
                  <a:srgbClr val="FFFF00"/>
                </a:solidFill>
              </a:rPr>
              <a:t>Thromboses veineuses de localisation inhabituelle : veine cave inférieure, veine sus hépatique, </a:t>
            </a:r>
            <a:r>
              <a:rPr lang="fr-FR" dirty="0" err="1" smtClean="0">
                <a:solidFill>
                  <a:srgbClr val="FFFF00"/>
                </a:solidFill>
              </a:rPr>
              <a:t>etc</a:t>
            </a:r>
            <a:r>
              <a:rPr lang="fr-FR" dirty="0" smtClean="0">
                <a:solidFill>
                  <a:srgbClr val="FFFF00"/>
                </a:solidFill>
              </a:rPr>
              <a:t>…</a:t>
            </a:r>
          </a:p>
          <a:p>
            <a:pPr>
              <a:buFont typeface="Wingdings" pitchFamily="2" charset="2"/>
              <a:buChar char="§"/>
            </a:pPr>
            <a:r>
              <a:rPr lang="fr-FR" dirty="0" smtClean="0">
                <a:solidFill>
                  <a:srgbClr val="FFFF00"/>
                </a:solidFill>
              </a:rPr>
              <a:t> </a:t>
            </a:r>
            <a:r>
              <a:rPr lang="fr-FR" dirty="0" err="1" smtClean="0">
                <a:solidFill>
                  <a:srgbClr val="FFFF00"/>
                </a:solidFill>
              </a:rPr>
              <a:t>Premiére</a:t>
            </a:r>
            <a:r>
              <a:rPr lang="fr-FR" dirty="0" smtClean="0">
                <a:solidFill>
                  <a:srgbClr val="FFFF00"/>
                </a:solidFill>
              </a:rPr>
              <a:t> manifestation artérielle systémique si l’</a:t>
            </a:r>
            <a:r>
              <a:rPr lang="fr-FR" dirty="0" err="1" smtClean="0">
                <a:solidFill>
                  <a:srgbClr val="FFFF00"/>
                </a:solidFill>
              </a:rPr>
              <a:t>age</a:t>
            </a:r>
            <a:r>
              <a:rPr lang="fr-FR" dirty="0" smtClean="0">
                <a:solidFill>
                  <a:srgbClr val="FFFF00"/>
                </a:solidFill>
              </a:rPr>
              <a:t> ˂ 45 ans:</a:t>
            </a:r>
          </a:p>
          <a:p>
            <a:pPr marL="546100" indent="176213">
              <a:buFont typeface="Courier New" pitchFamily="49" charset="0"/>
              <a:buChar char="o"/>
            </a:pPr>
            <a:r>
              <a:rPr lang="fr-FR" dirty="0" smtClean="0">
                <a:solidFill>
                  <a:srgbClr val="FFFF00"/>
                </a:solidFill>
              </a:rPr>
              <a:t>Accident ischémique transitoire ou constitué</a:t>
            </a:r>
          </a:p>
          <a:p>
            <a:pPr marL="546100" indent="176213">
              <a:buFont typeface="Courier New" pitchFamily="49" charset="0"/>
              <a:buChar char="o"/>
            </a:pPr>
            <a:r>
              <a:rPr lang="fr-FR" dirty="0" err="1" smtClean="0">
                <a:solidFill>
                  <a:srgbClr val="FFFF00"/>
                </a:solidFill>
              </a:rPr>
              <a:t>Infractus</a:t>
            </a:r>
            <a:r>
              <a:rPr lang="fr-FR" dirty="0" smtClean="0">
                <a:solidFill>
                  <a:srgbClr val="FFFF00"/>
                </a:solidFill>
              </a:rPr>
              <a:t> viscéral.</a:t>
            </a:r>
          </a:p>
          <a:p>
            <a:pPr>
              <a:buFont typeface="Wingdings" pitchFamily="2" charset="2"/>
              <a:buChar char="§"/>
            </a:pPr>
            <a:r>
              <a:rPr lang="fr-FR" dirty="0" smtClean="0">
                <a:solidFill>
                  <a:srgbClr val="FFFF00"/>
                </a:solidFill>
              </a:rPr>
              <a:t> Manifestations </a:t>
            </a:r>
            <a:r>
              <a:rPr lang="fr-FR" dirty="0" err="1" smtClean="0">
                <a:solidFill>
                  <a:srgbClr val="FFFF00"/>
                </a:solidFill>
              </a:rPr>
              <a:t>arterielles</a:t>
            </a:r>
            <a:r>
              <a:rPr lang="fr-FR" dirty="0" smtClean="0">
                <a:solidFill>
                  <a:srgbClr val="FFFF00"/>
                </a:solidFill>
              </a:rPr>
              <a:t> systémiques répétées entre 45 et 65 ans en dehors de l’athérome</a:t>
            </a:r>
          </a:p>
          <a:p>
            <a:pPr>
              <a:buFont typeface="Wingdings" pitchFamily="2" charset="2"/>
              <a:buChar char="§"/>
            </a:pPr>
            <a:r>
              <a:rPr lang="fr-FR" dirty="0" smtClean="0">
                <a:solidFill>
                  <a:srgbClr val="FFFF00"/>
                </a:solidFill>
              </a:rPr>
              <a:t>Mort fœtale ( au </a:t>
            </a:r>
            <a:r>
              <a:rPr lang="fr-FR" dirty="0" err="1" smtClean="0">
                <a:solidFill>
                  <a:srgbClr val="FFFF00"/>
                </a:solidFill>
              </a:rPr>
              <a:t>moin</a:t>
            </a:r>
            <a:r>
              <a:rPr lang="fr-FR" dirty="0" smtClean="0">
                <a:solidFill>
                  <a:srgbClr val="FFFF00"/>
                </a:solidFill>
              </a:rPr>
              <a:t> une après 10 semaines de gestation)</a:t>
            </a:r>
          </a:p>
          <a:p>
            <a:pPr>
              <a:buFont typeface="Wingdings" pitchFamily="2" charset="2"/>
              <a:buChar char="§"/>
            </a:pPr>
            <a:r>
              <a:rPr lang="fr-FR" dirty="0" smtClean="0">
                <a:solidFill>
                  <a:srgbClr val="FFFF00"/>
                </a:solidFill>
              </a:rPr>
              <a:t>Avortements spontanés précoces répétés </a:t>
            </a:r>
          </a:p>
          <a:p>
            <a:pPr>
              <a:buFont typeface="Wingdings" pitchFamily="2" charset="2"/>
              <a:buChar char="§"/>
            </a:pPr>
            <a:r>
              <a:rPr lang="fr-FR" dirty="0" smtClean="0">
                <a:solidFill>
                  <a:srgbClr val="FFFF00"/>
                </a:solidFill>
              </a:rPr>
              <a:t>Thrombopénie durable inexpliqué</a:t>
            </a:r>
          </a:p>
          <a:p>
            <a:pPr>
              <a:buFont typeface="Wingdings" pitchFamily="2" charset="2"/>
              <a:buChar char="§"/>
            </a:pPr>
            <a:r>
              <a:rPr lang="fr-FR" dirty="0" smtClean="0">
                <a:solidFill>
                  <a:srgbClr val="FFFF00"/>
                </a:solidFill>
              </a:rPr>
              <a:t>Autres :</a:t>
            </a:r>
          </a:p>
          <a:p>
            <a:pPr marL="728663" indent="-182563">
              <a:buFont typeface="Courier New" pitchFamily="49" charset="0"/>
              <a:buChar char="o"/>
            </a:pPr>
            <a:r>
              <a:rPr lang="fr-FR" dirty="0" smtClean="0">
                <a:solidFill>
                  <a:srgbClr val="FFFF00"/>
                </a:solidFill>
              </a:rPr>
              <a:t>Sérologie syphilitique dissociée</a:t>
            </a:r>
          </a:p>
          <a:p>
            <a:pPr marL="728663" indent="-182563">
              <a:buFont typeface="Courier New" pitchFamily="49" charset="0"/>
              <a:buChar char="o"/>
            </a:pPr>
            <a:r>
              <a:rPr lang="fr-FR" dirty="0" smtClean="0">
                <a:solidFill>
                  <a:srgbClr val="FFFF00"/>
                </a:solidFill>
              </a:rPr>
              <a:t>Lupus systémique</a:t>
            </a:r>
          </a:p>
          <a:p>
            <a:pPr marL="728663" indent="-182563">
              <a:buFont typeface="Courier New" pitchFamily="49" charset="0"/>
              <a:buChar char="o"/>
            </a:pPr>
            <a:r>
              <a:rPr lang="fr-FR" dirty="0" smtClean="0">
                <a:solidFill>
                  <a:srgbClr val="FFFF00"/>
                </a:solidFill>
              </a:rPr>
              <a:t>Eclampsie ou pré-éclampsie</a:t>
            </a:r>
          </a:p>
          <a:p>
            <a:pPr marL="728663" indent="-182563">
              <a:buFont typeface="Courier New" pitchFamily="49" charset="0"/>
              <a:buChar char="o"/>
            </a:pPr>
            <a:r>
              <a:rPr lang="fr-FR" dirty="0" smtClean="0">
                <a:solidFill>
                  <a:srgbClr val="FFFF00"/>
                </a:solidFill>
              </a:rPr>
              <a:t>Retard de croissance in utéro</a:t>
            </a:r>
          </a:p>
          <a:p>
            <a:pPr marL="728663" indent="-182563">
              <a:buFont typeface="Courier New" pitchFamily="49" charset="0"/>
              <a:buChar char="o"/>
            </a:pPr>
            <a:r>
              <a:rPr lang="fr-FR" dirty="0" smtClean="0">
                <a:solidFill>
                  <a:srgbClr val="FFFF00"/>
                </a:solidFill>
              </a:rPr>
              <a:t>Manifestations dermatologiques liées à un processus thrombotique non inflammatoire</a:t>
            </a:r>
          </a:p>
          <a:p>
            <a:pPr marL="728663" indent="-182563">
              <a:buFont typeface="Courier New" pitchFamily="49" charset="0"/>
              <a:buChar char="o"/>
            </a:pPr>
            <a:r>
              <a:rPr lang="fr-FR" dirty="0" err="1" smtClean="0">
                <a:solidFill>
                  <a:srgbClr val="FFFF00"/>
                </a:solidFill>
              </a:rPr>
              <a:t>Etc</a:t>
            </a:r>
            <a:r>
              <a:rPr lang="fr-FR" dirty="0" smtClean="0">
                <a:solidFill>
                  <a:srgbClr val="FFFF00"/>
                </a:solidFill>
              </a:rPr>
              <a:t>…</a:t>
            </a:r>
          </a:p>
        </p:txBody>
      </p:sp>
      <p:sp>
        <p:nvSpPr>
          <p:cNvPr id="4" name="Rectangle 3"/>
          <p:cNvSpPr/>
          <p:nvPr/>
        </p:nvSpPr>
        <p:spPr>
          <a:xfrm>
            <a:off x="3869436" y="0"/>
            <a:ext cx="1405128" cy="369332"/>
          </a:xfrm>
          <a:prstGeom prst="rect">
            <a:avLst/>
          </a:prstGeom>
        </p:spPr>
        <p:txBody>
          <a:bodyPr wrap="none">
            <a:spAutoFit/>
          </a:bodyPr>
          <a:lstStyle/>
          <a:p>
            <a:r>
              <a:rPr lang="fr-FR" dirty="0" smtClean="0"/>
              <a:t>Introduction </a:t>
            </a:r>
          </a:p>
        </p:txBody>
      </p:sp>
      <p:sp>
        <p:nvSpPr>
          <p:cNvPr id="5" name="Rectangle 4"/>
          <p:cNvSpPr/>
          <p:nvPr/>
        </p:nvSpPr>
        <p:spPr bwMode="auto">
          <a:xfrm>
            <a:off x="0" y="-31532"/>
            <a:ext cx="9144000" cy="4286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6" name="Rectangle 5"/>
          <p:cNvSpPr/>
          <p:nvPr/>
        </p:nvSpPr>
        <p:spPr>
          <a:xfrm>
            <a:off x="2087955" y="-12166"/>
            <a:ext cx="4968091" cy="369332"/>
          </a:xfrm>
          <a:prstGeom prst="rect">
            <a:avLst/>
          </a:prstGeom>
        </p:spPr>
        <p:txBody>
          <a:bodyPr wrap="none">
            <a:spAutoFit/>
          </a:bodyPr>
          <a:lstStyle/>
          <a:p>
            <a:r>
              <a:rPr lang="fr-FR" b="1" dirty="0" smtClean="0">
                <a:solidFill>
                  <a:schemeClr val="bg2"/>
                </a:solidFill>
              </a:rPr>
              <a:t>ANTICORPS ANTI-PHOSPHOLIPIDES (APL)</a:t>
            </a:r>
            <a:endParaRPr lang="fr-FR" b="1" dirty="0">
              <a:solidFill>
                <a:schemeClr val="bg2"/>
              </a:solidFill>
            </a:endParaRPr>
          </a:p>
        </p:txBody>
      </p:sp>
    </p:spTree>
    <p:extLst>
      <p:ext uri="{BB962C8B-B14F-4D97-AF65-F5344CB8AC3E}">
        <p14:creationId xmlns:p14="http://schemas.microsoft.com/office/powerpoint/2010/main" val="2601757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5670" y="2951947"/>
            <a:ext cx="5732660" cy="95410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2800" b="1" dirty="0" smtClean="0"/>
              <a:t>Anticorps anti-cytoplasme des PNN </a:t>
            </a:r>
          </a:p>
          <a:p>
            <a:pPr algn="ctr"/>
            <a:r>
              <a:rPr lang="fr-FR" sz="2800" b="1" dirty="0" smtClean="0"/>
              <a:t>(ANCA)</a:t>
            </a:r>
            <a:endParaRPr lang="fr-FR" sz="2800" b="1" dirty="0"/>
          </a:p>
        </p:txBody>
      </p:sp>
      <p:sp>
        <p:nvSpPr>
          <p:cNvPr id="3" name="ZoneTexte 2"/>
          <p:cNvSpPr txBox="1"/>
          <p:nvPr/>
        </p:nvSpPr>
        <p:spPr>
          <a:xfrm>
            <a:off x="2065710" y="179929"/>
            <a:ext cx="5098578" cy="523220"/>
          </a:xfrm>
          <a:prstGeom prst="rect">
            <a:avLst/>
          </a:prstGeom>
          <a:noFill/>
        </p:spPr>
        <p:txBody>
          <a:bodyPr wrap="square" rtlCol="0">
            <a:spAutoFit/>
          </a:bodyPr>
          <a:lstStyle/>
          <a:p>
            <a:r>
              <a:rPr lang="fr-FR" sz="2800" b="1" dirty="0" smtClean="0">
                <a:solidFill>
                  <a:srgbClr val="FFFF00"/>
                </a:solidFill>
              </a:rPr>
              <a:t>Les vascularite à ANCA</a:t>
            </a:r>
            <a:endParaRPr lang="fr-FR" sz="2800" b="1" dirty="0">
              <a:solidFill>
                <a:srgbClr val="FFFF00"/>
              </a:solidFill>
            </a:endParaRPr>
          </a:p>
        </p:txBody>
      </p:sp>
    </p:spTree>
    <p:extLst>
      <p:ext uri="{BB962C8B-B14F-4D97-AF65-F5344CB8AC3E}">
        <p14:creationId xmlns:p14="http://schemas.microsoft.com/office/powerpoint/2010/main" val="4190830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95536" y="764704"/>
            <a:ext cx="8396695" cy="5958577"/>
          </a:xfrm>
          <a:prstGeom prst="rect">
            <a:avLst/>
          </a:prstGeom>
          <a:noFill/>
          <a:ln w="9525">
            <a:noFill/>
            <a:miter lim="800000"/>
            <a:headEnd/>
            <a:tailEnd/>
          </a:ln>
        </p:spPr>
      </p:pic>
      <p:sp>
        <p:nvSpPr>
          <p:cNvPr id="8" name="Rectangle 7"/>
          <p:cNvSpPr/>
          <p:nvPr/>
        </p:nvSpPr>
        <p:spPr>
          <a:xfrm>
            <a:off x="395536" y="2276872"/>
            <a:ext cx="842493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23528" y="1196752"/>
            <a:ext cx="8568952" cy="259228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95736" y="179348"/>
            <a:ext cx="5256584" cy="369332"/>
          </a:xfrm>
          <a:prstGeom prst="rect">
            <a:avLst/>
          </a:prstGeom>
        </p:spPr>
        <p:txBody>
          <a:bodyPr wrap="square">
            <a:spAutoFit/>
          </a:bodyPr>
          <a:lstStyle/>
          <a:p>
            <a:r>
              <a:rPr lang="fr-FR" b="1" dirty="0" smtClean="0">
                <a:solidFill>
                  <a:srgbClr val="FFFF00"/>
                </a:solidFill>
              </a:rPr>
              <a:t>Anticorps anti-cytoplasme des PNN (ANCA)</a:t>
            </a:r>
            <a:endParaRPr lang="fr-FR" b="1" dirty="0">
              <a:solidFill>
                <a:srgbClr val="FFFF00"/>
              </a:solidFill>
            </a:endParaRPr>
          </a:p>
        </p:txBody>
      </p:sp>
    </p:spTree>
    <p:extLst>
      <p:ext uri="{BB962C8B-B14F-4D97-AF65-F5344CB8AC3E}">
        <p14:creationId xmlns:p14="http://schemas.microsoft.com/office/powerpoint/2010/main" val="28726895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7645" y="251356"/>
            <a:ext cx="5442516" cy="369332"/>
          </a:xfrm>
          <a:prstGeom prst="rect">
            <a:avLst/>
          </a:prstGeom>
          <a:noFill/>
        </p:spPr>
        <p:txBody>
          <a:bodyPr wrap="none" rtlCol="0">
            <a:spAutoFit/>
          </a:bodyPr>
          <a:lstStyle/>
          <a:p>
            <a:r>
              <a:rPr lang="fr-FR" b="1" dirty="0" smtClean="0">
                <a:solidFill>
                  <a:srgbClr val="FFFF00"/>
                </a:solidFill>
              </a:rPr>
              <a:t>Quand évoquer le diagnostique de </a:t>
            </a:r>
            <a:r>
              <a:rPr lang="fr-FR" b="1" dirty="0" err="1" smtClean="0">
                <a:solidFill>
                  <a:srgbClr val="FFFF00"/>
                </a:solidFill>
              </a:rPr>
              <a:t>vascularite</a:t>
            </a:r>
            <a:r>
              <a:rPr lang="fr-FR" b="1" dirty="0" smtClean="0">
                <a:solidFill>
                  <a:srgbClr val="FFFF00"/>
                </a:solidFill>
              </a:rPr>
              <a:t> ?</a:t>
            </a:r>
            <a:endParaRPr lang="fr-FR" b="1" dirty="0">
              <a:solidFill>
                <a:srgbClr val="FFFF00"/>
              </a:solidFill>
            </a:endParaRPr>
          </a:p>
        </p:txBody>
      </p:sp>
      <p:sp>
        <p:nvSpPr>
          <p:cNvPr id="3" name="ZoneTexte 2"/>
          <p:cNvSpPr txBox="1"/>
          <p:nvPr/>
        </p:nvSpPr>
        <p:spPr>
          <a:xfrm>
            <a:off x="1546028" y="1916832"/>
            <a:ext cx="6194324" cy="4611519"/>
          </a:xfrm>
          <a:prstGeom prst="rect">
            <a:avLst/>
          </a:prstGeom>
          <a:noFill/>
        </p:spPr>
        <p:txBody>
          <a:bodyPr wrap="none" rtlCol="0">
            <a:spAutoFit/>
          </a:bodyPr>
          <a:lstStyle/>
          <a:p>
            <a:pPr>
              <a:lnSpc>
                <a:spcPct val="150000"/>
              </a:lnSpc>
              <a:buFont typeface="Wingdings" pitchFamily="2" charset="2"/>
              <a:buChar char="§"/>
            </a:pPr>
            <a:r>
              <a:rPr lang="fr-FR" sz="2000" b="1" dirty="0" smtClean="0">
                <a:solidFill>
                  <a:srgbClr val="FFFF00"/>
                </a:solidFill>
              </a:rPr>
              <a:t>Arthralgies inexpliquées d’horaire inflammatoire</a:t>
            </a:r>
          </a:p>
          <a:p>
            <a:pPr>
              <a:lnSpc>
                <a:spcPct val="150000"/>
              </a:lnSpc>
              <a:buFont typeface="Wingdings" pitchFamily="2" charset="2"/>
              <a:buChar char="§"/>
            </a:pPr>
            <a:r>
              <a:rPr lang="fr-FR" sz="2000" b="1" dirty="0" smtClean="0">
                <a:solidFill>
                  <a:srgbClr val="FFFF00"/>
                </a:solidFill>
              </a:rPr>
              <a:t>Altération inexpliqué de l’état général</a:t>
            </a:r>
          </a:p>
          <a:p>
            <a:pPr>
              <a:lnSpc>
                <a:spcPct val="150000"/>
              </a:lnSpc>
              <a:buFont typeface="Wingdings" pitchFamily="2" charset="2"/>
              <a:buChar char="§"/>
            </a:pPr>
            <a:r>
              <a:rPr lang="fr-FR" sz="2000" b="1" dirty="0" smtClean="0">
                <a:solidFill>
                  <a:srgbClr val="FFFF00"/>
                </a:solidFill>
              </a:rPr>
              <a:t>Purpura vasculaire</a:t>
            </a:r>
          </a:p>
          <a:p>
            <a:pPr>
              <a:lnSpc>
                <a:spcPct val="150000"/>
              </a:lnSpc>
              <a:buFont typeface="Wingdings" pitchFamily="2" charset="2"/>
              <a:buChar char="§"/>
            </a:pPr>
            <a:r>
              <a:rPr lang="fr-FR" sz="2000" b="1" dirty="0" smtClean="0">
                <a:solidFill>
                  <a:srgbClr val="FFFF00"/>
                </a:solidFill>
              </a:rPr>
              <a:t>Nécrose cutanée</a:t>
            </a:r>
          </a:p>
          <a:p>
            <a:pPr>
              <a:lnSpc>
                <a:spcPct val="150000"/>
              </a:lnSpc>
              <a:buFont typeface="Wingdings" pitchFamily="2" charset="2"/>
              <a:buChar char="§"/>
            </a:pPr>
            <a:r>
              <a:rPr lang="fr-FR" sz="2000" b="1" dirty="0" smtClean="0">
                <a:solidFill>
                  <a:srgbClr val="FFFF00"/>
                </a:solidFill>
              </a:rPr>
              <a:t>Gangrène ou ulcère digital</a:t>
            </a:r>
          </a:p>
          <a:p>
            <a:pPr>
              <a:lnSpc>
                <a:spcPct val="150000"/>
              </a:lnSpc>
              <a:buFont typeface="Wingdings" pitchFamily="2" charset="2"/>
              <a:buChar char="§"/>
            </a:pPr>
            <a:r>
              <a:rPr lang="fr-FR" sz="2000" b="1" dirty="0" smtClean="0">
                <a:solidFill>
                  <a:srgbClr val="FFFF00"/>
                </a:solidFill>
              </a:rPr>
              <a:t>Myalgies</a:t>
            </a:r>
          </a:p>
          <a:p>
            <a:pPr>
              <a:lnSpc>
                <a:spcPct val="150000"/>
              </a:lnSpc>
              <a:buFont typeface="Wingdings" pitchFamily="2" charset="2"/>
              <a:buChar char="§"/>
            </a:pPr>
            <a:r>
              <a:rPr lang="fr-FR" sz="2000" b="1" dirty="0" smtClean="0">
                <a:solidFill>
                  <a:srgbClr val="FFFF00"/>
                </a:solidFill>
              </a:rPr>
              <a:t>Mono- ou </a:t>
            </a:r>
            <a:r>
              <a:rPr lang="fr-FR" sz="2000" b="1" dirty="0" err="1" smtClean="0">
                <a:solidFill>
                  <a:srgbClr val="FFFF00"/>
                </a:solidFill>
              </a:rPr>
              <a:t>polyneuropathie</a:t>
            </a:r>
            <a:r>
              <a:rPr lang="fr-FR" sz="2000" b="1" dirty="0" smtClean="0">
                <a:solidFill>
                  <a:srgbClr val="FFFF00"/>
                </a:solidFill>
              </a:rPr>
              <a:t> axonale</a:t>
            </a:r>
          </a:p>
          <a:p>
            <a:pPr>
              <a:lnSpc>
                <a:spcPct val="150000"/>
              </a:lnSpc>
              <a:buFont typeface="Wingdings" pitchFamily="2" charset="2"/>
              <a:buChar char="§"/>
            </a:pPr>
            <a:r>
              <a:rPr lang="fr-FR" sz="2000" b="1" dirty="0" err="1" smtClean="0">
                <a:solidFill>
                  <a:srgbClr val="FFFF00"/>
                </a:solidFill>
              </a:rPr>
              <a:t>Sd</a:t>
            </a:r>
            <a:r>
              <a:rPr lang="fr-FR" sz="2000" b="1" dirty="0" smtClean="0">
                <a:solidFill>
                  <a:srgbClr val="FFFF00"/>
                </a:solidFill>
              </a:rPr>
              <a:t> </a:t>
            </a:r>
            <a:r>
              <a:rPr lang="fr-FR" sz="2000" b="1" dirty="0" err="1" smtClean="0">
                <a:solidFill>
                  <a:srgbClr val="FFFF00"/>
                </a:solidFill>
              </a:rPr>
              <a:t>pneumorénal</a:t>
            </a:r>
            <a:endParaRPr lang="fr-FR" sz="2000" b="1" dirty="0" smtClean="0">
              <a:solidFill>
                <a:srgbClr val="FFFF00"/>
              </a:solidFill>
            </a:endParaRPr>
          </a:p>
          <a:p>
            <a:pPr>
              <a:lnSpc>
                <a:spcPct val="150000"/>
              </a:lnSpc>
              <a:buFont typeface="Wingdings" pitchFamily="2" charset="2"/>
              <a:buChar char="§"/>
            </a:pPr>
            <a:r>
              <a:rPr lang="fr-FR" sz="2000" b="1" dirty="0" smtClean="0">
                <a:solidFill>
                  <a:srgbClr val="FFFF00"/>
                </a:solidFill>
              </a:rPr>
              <a:t>Hématurie et/ou protéinurie</a:t>
            </a:r>
          </a:p>
          <a:p>
            <a:pPr>
              <a:lnSpc>
                <a:spcPct val="150000"/>
              </a:lnSpc>
            </a:pPr>
            <a:endParaRPr lang="fr-FR" dirty="0">
              <a:solidFill>
                <a:srgbClr val="FFFF00"/>
              </a:solidFill>
            </a:endParaRPr>
          </a:p>
        </p:txBody>
      </p:sp>
      <p:sp>
        <p:nvSpPr>
          <p:cNvPr id="4" name="Rectangle 3"/>
          <p:cNvSpPr/>
          <p:nvPr/>
        </p:nvSpPr>
        <p:spPr>
          <a:xfrm>
            <a:off x="2382939" y="0"/>
            <a:ext cx="4378122" cy="369332"/>
          </a:xfrm>
          <a:prstGeom prst="rect">
            <a:avLst/>
          </a:prstGeom>
        </p:spPr>
        <p:txBody>
          <a:bodyPr wrap="none">
            <a:spAutoFit/>
          </a:bodyPr>
          <a:lstStyle/>
          <a:p>
            <a:r>
              <a:rPr lang="fr-FR" dirty="0" smtClean="0"/>
              <a:t>Anticorps anti-cytoplasme des PNN (ANCA)</a:t>
            </a:r>
            <a:endParaRPr lang="fr-FR" dirty="0"/>
          </a:p>
        </p:txBody>
      </p:sp>
    </p:spTree>
    <p:extLst>
      <p:ext uri="{BB962C8B-B14F-4D97-AF65-F5344CB8AC3E}">
        <p14:creationId xmlns:p14="http://schemas.microsoft.com/office/powerpoint/2010/main" val="864148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29388" y="2428868"/>
            <a:ext cx="1000132" cy="428628"/>
          </a:xfrm>
          <a:prstGeom prst="rect">
            <a:avLst/>
          </a:prstGeom>
          <a:no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rgbClr val="FFFF00"/>
              </a:solidFill>
            </a:endParaRPr>
          </a:p>
        </p:txBody>
      </p:sp>
      <p:sp>
        <p:nvSpPr>
          <p:cNvPr id="17" name="Rectangle 16"/>
          <p:cNvSpPr/>
          <p:nvPr/>
        </p:nvSpPr>
        <p:spPr>
          <a:xfrm>
            <a:off x="1714480" y="2398888"/>
            <a:ext cx="1000132" cy="428628"/>
          </a:xfrm>
          <a:prstGeom prst="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rgbClr val="FFFF00"/>
              </a:solidFill>
            </a:endParaRPr>
          </a:p>
        </p:txBody>
      </p:sp>
      <p:sp>
        <p:nvSpPr>
          <p:cNvPr id="15" name="Rectangle à coins arrondis 14"/>
          <p:cNvSpPr/>
          <p:nvPr/>
        </p:nvSpPr>
        <p:spPr>
          <a:xfrm>
            <a:off x="3786182" y="1428736"/>
            <a:ext cx="1571636" cy="642942"/>
          </a:xfrm>
          <a:prstGeom prst="roundRect">
            <a:avLst>
              <a:gd name="adj" fmla="val 28324"/>
            </a:avLst>
          </a:prstGeom>
          <a:no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rgbClr val="FFFF00"/>
              </a:solidFill>
            </a:endParaRPr>
          </a:p>
        </p:txBody>
      </p:sp>
      <p:sp>
        <p:nvSpPr>
          <p:cNvPr id="3" name="Rectangle 2"/>
          <p:cNvSpPr/>
          <p:nvPr/>
        </p:nvSpPr>
        <p:spPr>
          <a:xfrm>
            <a:off x="3786182" y="1428736"/>
            <a:ext cx="1571636" cy="584775"/>
          </a:xfrm>
          <a:prstGeom prst="rect">
            <a:avLst/>
          </a:prstGeom>
        </p:spPr>
        <p:txBody>
          <a:bodyPr wrap="square">
            <a:spAutoFit/>
          </a:bodyPr>
          <a:lstStyle/>
          <a:p>
            <a:pPr algn="ctr"/>
            <a:r>
              <a:rPr lang="fr-FR" sz="1600" b="1" dirty="0" smtClean="0">
                <a:solidFill>
                  <a:srgbClr val="FFFF00"/>
                </a:solidFill>
                <a:latin typeface="Arial Narrow" pitchFamily="34" charset="0"/>
              </a:rPr>
              <a:t>IFI </a:t>
            </a:r>
          </a:p>
          <a:p>
            <a:pPr algn="ctr"/>
            <a:r>
              <a:rPr lang="fr-FR" sz="1600" b="1" dirty="0" smtClean="0">
                <a:solidFill>
                  <a:srgbClr val="FFFF00"/>
                </a:solidFill>
                <a:latin typeface="Arial Narrow" pitchFamily="34" charset="0"/>
              </a:rPr>
              <a:t>PNN/Ethanol</a:t>
            </a:r>
          </a:p>
        </p:txBody>
      </p:sp>
      <p:sp>
        <p:nvSpPr>
          <p:cNvPr id="5" name="Rectangle 4"/>
          <p:cNvSpPr/>
          <p:nvPr/>
        </p:nvSpPr>
        <p:spPr>
          <a:xfrm>
            <a:off x="6493277" y="2489294"/>
            <a:ext cx="872355" cy="307777"/>
          </a:xfrm>
          <a:prstGeom prst="rect">
            <a:avLst/>
          </a:prstGeom>
        </p:spPr>
        <p:txBody>
          <a:bodyPr wrap="none">
            <a:spAutoFit/>
          </a:bodyPr>
          <a:lstStyle/>
          <a:p>
            <a:r>
              <a:rPr lang="fr-FR" sz="1400" b="1" dirty="0" smtClean="0">
                <a:solidFill>
                  <a:srgbClr val="FFFF00"/>
                </a:solidFill>
              </a:rPr>
              <a:t>p-ANCA</a:t>
            </a:r>
            <a:endParaRPr lang="fr-FR" sz="1400" b="1" dirty="0">
              <a:solidFill>
                <a:srgbClr val="FFFF00"/>
              </a:solidFill>
            </a:endParaRPr>
          </a:p>
        </p:txBody>
      </p:sp>
      <p:sp>
        <p:nvSpPr>
          <p:cNvPr id="6" name="Rectangle 5"/>
          <p:cNvSpPr/>
          <p:nvPr/>
        </p:nvSpPr>
        <p:spPr>
          <a:xfrm>
            <a:off x="1844894" y="2459314"/>
            <a:ext cx="739305" cy="307777"/>
          </a:xfrm>
          <a:prstGeom prst="rect">
            <a:avLst/>
          </a:prstGeom>
        </p:spPr>
        <p:txBody>
          <a:bodyPr wrap="none">
            <a:spAutoFit/>
          </a:bodyPr>
          <a:lstStyle/>
          <a:p>
            <a:r>
              <a:rPr lang="fr-FR" sz="1400" b="1" dirty="0" smtClean="0">
                <a:solidFill>
                  <a:srgbClr val="FFFF00"/>
                </a:solidFill>
                <a:latin typeface="Arial Narrow" pitchFamily="34" charset="0"/>
              </a:rPr>
              <a:t>c-ANCA</a:t>
            </a:r>
            <a:endParaRPr lang="fr-FR" sz="1400" b="1" dirty="0">
              <a:solidFill>
                <a:srgbClr val="FFFF00"/>
              </a:solidFill>
            </a:endParaRPr>
          </a:p>
        </p:txBody>
      </p:sp>
      <p:cxnSp>
        <p:nvCxnSpPr>
          <p:cNvPr id="20" name="Forme 19"/>
          <p:cNvCxnSpPr>
            <a:stCxn id="3" idx="1"/>
            <a:endCxn id="17" idx="0"/>
          </p:cNvCxnSpPr>
          <p:nvPr/>
        </p:nvCxnSpPr>
        <p:spPr>
          <a:xfrm rot="10800000" flipV="1">
            <a:off x="2214546" y="1721124"/>
            <a:ext cx="1571636" cy="677764"/>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Forme 21"/>
          <p:cNvCxnSpPr>
            <a:stCxn id="3" idx="3"/>
            <a:endCxn id="18" idx="0"/>
          </p:cNvCxnSpPr>
          <p:nvPr/>
        </p:nvCxnSpPr>
        <p:spPr>
          <a:xfrm>
            <a:off x="5357818" y="1721124"/>
            <a:ext cx="1571636" cy="707744"/>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noChangeArrowheads="1"/>
          </p:cNvPicPr>
          <p:nvPr/>
        </p:nvPicPr>
        <p:blipFill>
          <a:blip r:embed="rId2" cstate="print"/>
          <a:srcRect/>
          <a:stretch>
            <a:fillRect/>
          </a:stretch>
        </p:blipFill>
        <p:spPr bwMode="auto">
          <a:xfrm>
            <a:off x="1428728" y="3071810"/>
            <a:ext cx="1447800" cy="1466850"/>
          </a:xfrm>
          <a:prstGeom prst="rect">
            <a:avLst/>
          </a:prstGeom>
          <a:noFill/>
          <a:ln w="9525">
            <a:noFill/>
            <a:miter lim="800000"/>
            <a:headEnd/>
            <a:tailEnd/>
          </a:ln>
          <a:effectLst/>
        </p:spPr>
      </p:pic>
      <p:pic>
        <p:nvPicPr>
          <p:cNvPr id="35" name="Picture 4"/>
          <p:cNvPicPr>
            <a:picLocks noChangeAspect="1" noChangeArrowheads="1"/>
          </p:cNvPicPr>
          <p:nvPr/>
        </p:nvPicPr>
        <p:blipFill>
          <a:blip r:embed="rId3" cstate="print"/>
          <a:srcRect/>
          <a:stretch>
            <a:fillRect/>
          </a:stretch>
        </p:blipFill>
        <p:spPr bwMode="auto">
          <a:xfrm>
            <a:off x="6143636" y="3071810"/>
            <a:ext cx="1428760" cy="1428760"/>
          </a:xfrm>
          <a:prstGeom prst="rect">
            <a:avLst/>
          </a:prstGeom>
          <a:noFill/>
          <a:ln w="9525">
            <a:noFill/>
            <a:miter lim="800000"/>
            <a:headEnd/>
            <a:tailEnd/>
          </a:ln>
          <a:effectLst/>
        </p:spPr>
      </p:pic>
      <p:sp>
        <p:nvSpPr>
          <p:cNvPr id="14" name="Rectangle 13"/>
          <p:cNvSpPr/>
          <p:nvPr/>
        </p:nvSpPr>
        <p:spPr>
          <a:xfrm>
            <a:off x="2786050" y="357166"/>
            <a:ext cx="3571900" cy="369332"/>
          </a:xfrm>
          <a:prstGeom prst="rect">
            <a:avLst/>
          </a:prstGeom>
        </p:spPr>
        <p:txBody>
          <a:bodyPr wrap="square">
            <a:spAutoFit/>
          </a:bodyPr>
          <a:lstStyle/>
          <a:p>
            <a:pPr algn="ctr"/>
            <a:r>
              <a:rPr lang="fr-FR" dirty="0" smtClean="0">
                <a:solidFill>
                  <a:srgbClr val="FFFF00"/>
                </a:solidFill>
              </a:rPr>
              <a:t>L’immunofluorescence indirecte</a:t>
            </a:r>
          </a:p>
        </p:txBody>
      </p:sp>
      <p:sp>
        <p:nvSpPr>
          <p:cNvPr id="16" name="Rectangle 15"/>
          <p:cNvSpPr/>
          <p:nvPr/>
        </p:nvSpPr>
        <p:spPr>
          <a:xfrm>
            <a:off x="2382939" y="0"/>
            <a:ext cx="4378122" cy="369332"/>
          </a:xfrm>
          <a:prstGeom prst="rect">
            <a:avLst/>
          </a:prstGeom>
        </p:spPr>
        <p:txBody>
          <a:bodyPr wrap="none">
            <a:spAutoFit/>
          </a:bodyPr>
          <a:lstStyle/>
          <a:p>
            <a:r>
              <a:rPr lang="fr-FR" dirty="0" smtClean="0"/>
              <a:t>Anticorps anti-cytoplasme des PNN (ANCA)</a:t>
            </a:r>
            <a:endParaRPr lang="fr-FR" dirty="0"/>
          </a:p>
        </p:txBody>
      </p:sp>
      <p:pic>
        <p:nvPicPr>
          <p:cNvPr id="19" name="Picture 2"/>
          <p:cNvPicPr>
            <a:picLocks noChangeAspect="1" noChangeArrowheads="1"/>
          </p:cNvPicPr>
          <p:nvPr/>
        </p:nvPicPr>
        <p:blipFill>
          <a:blip r:embed="rId4" cstate="print"/>
          <a:srcRect/>
          <a:stretch>
            <a:fillRect/>
          </a:stretch>
        </p:blipFill>
        <p:spPr bwMode="auto">
          <a:xfrm>
            <a:off x="1428728" y="4679165"/>
            <a:ext cx="1428760" cy="1443750"/>
          </a:xfrm>
          <a:prstGeom prst="rect">
            <a:avLst/>
          </a:prstGeom>
          <a:noFill/>
          <a:ln w="9525">
            <a:noFill/>
            <a:miter lim="800000"/>
            <a:headEnd/>
            <a:tailEnd/>
          </a:ln>
          <a:effectLst/>
        </p:spPr>
      </p:pic>
      <p:sp>
        <p:nvSpPr>
          <p:cNvPr id="21" name="ZoneTexte 20"/>
          <p:cNvSpPr txBox="1"/>
          <p:nvPr/>
        </p:nvSpPr>
        <p:spPr>
          <a:xfrm>
            <a:off x="1000100" y="6274378"/>
            <a:ext cx="2286016" cy="369332"/>
          </a:xfrm>
          <a:prstGeom prst="rect">
            <a:avLst/>
          </a:prstGeom>
          <a:noFill/>
        </p:spPr>
        <p:txBody>
          <a:bodyPr wrap="square" rtlCol="0">
            <a:spAutoFit/>
          </a:bodyPr>
          <a:lstStyle/>
          <a:p>
            <a:pPr algn="ctr"/>
            <a:r>
              <a:rPr lang="fr-FR" dirty="0" err="1" smtClean="0">
                <a:solidFill>
                  <a:srgbClr val="FFFF00"/>
                </a:solidFill>
              </a:rPr>
              <a:t>c-ANCA</a:t>
            </a:r>
            <a:r>
              <a:rPr lang="fr-FR" dirty="0" smtClean="0">
                <a:solidFill>
                  <a:srgbClr val="FFFF00"/>
                </a:solidFill>
              </a:rPr>
              <a:t>  Anti-PR3</a:t>
            </a:r>
          </a:p>
        </p:txBody>
      </p:sp>
      <p:pic>
        <p:nvPicPr>
          <p:cNvPr id="23" name="Picture 5"/>
          <p:cNvPicPr>
            <a:picLocks noChangeAspect="1" noChangeArrowheads="1"/>
          </p:cNvPicPr>
          <p:nvPr/>
        </p:nvPicPr>
        <p:blipFill>
          <a:blip r:embed="rId5" cstate="print"/>
          <a:srcRect/>
          <a:stretch>
            <a:fillRect/>
          </a:stretch>
        </p:blipFill>
        <p:spPr bwMode="auto">
          <a:xfrm>
            <a:off x="6176979" y="4715240"/>
            <a:ext cx="1362075" cy="1371600"/>
          </a:xfrm>
          <a:prstGeom prst="rect">
            <a:avLst/>
          </a:prstGeom>
          <a:noFill/>
          <a:ln w="9525">
            <a:noFill/>
            <a:miter lim="800000"/>
            <a:headEnd/>
            <a:tailEnd/>
          </a:ln>
          <a:effectLst/>
        </p:spPr>
      </p:pic>
      <p:sp>
        <p:nvSpPr>
          <p:cNvPr id="24" name="ZoneTexte 23"/>
          <p:cNvSpPr txBox="1"/>
          <p:nvPr/>
        </p:nvSpPr>
        <p:spPr>
          <a:xfrm>
            <a:off x="5715008" y="6215082"/>
            <a:ext cx="2286016" cy="369332"/>
          </a:xfrm>
          <a:prstGeom prst="rect">
            <a:avLst/>
          </a:prstGeom>
          <a:noFill/>
        </p:spPr>
        <p:txBody>
          <a:bodyPr wrap="square" rtlCol="0">
            <a:spAutoFit/>
          </a:bodyPr>
          <a:lstStyle/>
          <a:p>
            <a:r>
              <a:rPr lang="fr-FR" dirty="0" smtClean="0">
                <a:solidFill>
                  <a:srgbClr val="FFFF00"/>
                </a:solidFill>
              </a:rPr>
              <a:t>p-ANCA  Anti-MPO</a:t>
            </a:r>
          </a:p>
        </p:txBody>
      </p:sp>
      <p:sp>
        <p:nvSpPr>
          <p:cNvPr id="26" name="Rectangle 25"/>
          <p:cNvSpPr/>
          <p:nvPr/>
        </p:nvSpPr>
        <p:spPr>
          <a:xfrm>
            <a:off x="118920" y="5143512"/>
            <a:ext cx="1428744" cy="584775"/>
          </a:xfrm>
          <a:prstGeom prst="rect">
            <a:avLst/>
          </a:prstGeom>
        </p:spPr>
        <p:txBody>
          <a:bodyPr wrap="square">
            <a:spAutoFit/>
          </a:bodyPr>
          <a:lstStyle/>
          <a:p>
            <a:pPr algn="ctr"/>
            <a:r>
              <a:rPr lang="fr-FR" sz="1600" b="1" dirty="0" smtClean="0">
                <a:solidFill>
                  <a:srgbClr val="FFFF00"/>
                </a:solidFill>
                <a:latin typeface="Arial Narrow" pitchFamily="34" charset="0"/>
              </a:rPr>
              <a:t>IFI </a:t>
            </a:r>
          </a:p>
          <a:p>
            <a:pPr algn="ctr"/>
            <a:r>
              <a:rPr lang="fr-FR" sz="1600" b="1" dirty="0" smtClean="0">
                <a:solidFill>
                  <a:srgbClr val="FFFF00"/>
                </a:solidFill>
                <a:latin typeface="Arial Narrow" pitchFamily="34" charset="0"/>
              </a:rPr>
              <a:t>PNN/Formol</a:t>
            </a:r>
          </a:p>
        </p:txBody>
      </p:sp>
      <p:sp>
        <p:nvSpPr>
          <p:cNvPr id="27" name="Rectangle à coins arrondis 26"/>
          <p:cNvSpPr/>
          <p:nvPr/>
        </p:nvSpPr>
        <p:spPr bwMode="auto">
          <a:xfrm>
            <a:off x="1382940" y="4610932"/>
            <a:ext cx="6429420" cy="1571636"/>
          </a:xfrm>
          <a:prstGeom prst="round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71822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0" y="2221876"/>
          <a:ext cx="8572560" cy="2778760"/>
        </p:xfrm>
        <a:graphic>
          <a:graphicData uri="http://schemas.openxmlformats.org/drawingml/2006/table">
            <a:tbl>
              <a:tblPr firstRow="1" bandRow="1">
                <a:tableStyleId>{5C22544A-7EE6-4342-B048-85BDC9FD1C3A}</a:tableStyleId>
              </a:tblPr>
              <a:tblGrid>
                <a:gridCol w="2143140">
                  <a:extLst>
                    <a:ext uri="{9D8B030D-6E8A-4147-A177-3AD203B41FA5}">
                      <a16:colId xmlns:a16="http://schemas.microsoft.com/office/drawing/2014/main" val="20000"/>
                    </a:ext>
                  </a:extLst>
                </a:gridCol>
                <a:gridCol w="3571900">
                  <a:extLst>
                    <a:ext uri="{9D8B030D-6E8A-4147-A177-3AD203B41FA5}">
                      <a16:colId xmlns:a16="http://schemas.microsoft.com/office/drawing/2014/main" val="20001"/>
                    </a:ext>
                  </a:extLst>
                </a:gridCol>
                <a:gridCol w="2857520">
                  <a:extLst>
                    <a:ext uri="{9D8B030D-6E8A-4147-A177-3AD203B41FA5}">
                      <a16:colId xmlns:a16="http://schemas.microsoft.com/office/drawing/2014/main" val="20002"/>
                    </a:ext>
                  </a:extLst>
                </a:gridCol>
              </a:tblGrid>
              <a:tr h="370840">
                <a:tc>
                  <a:txBody>
                    <a:bodyPr/>
                    <a:lstStyle/>
                    <a:p>
                      <a:endParaRPr lang="fr-FR" dirty="0"/>
                    </a:p>
                  </a:txBody>
                  <a:tcPr/>
                </a:tc>
                <a:tc>
                  <a:txBody>
                    <a:bodyPr/>
                    <a:lstStyle/>
                    <a:p>
                      <a:r>
                        <a:rPr lang="fr-FR" dirty="0" smtClean="0"/>
                        <a:t>avantages</a:t>
                      </a:r>
                      <a:endParaRPr lang="fr-FR" dirty="0"/>
                    </a:p>
                  </a:txBody>
                  <a:tcPr/>
                </a:tc>
                <a:tc>
                  <a:txBody>
                    <a:bodyPr/>
                    <a:lstStyle/>
                    <a:p>
                      <a:r>
                        <a:rPr lang="fr-FR" dirty="0" smtClean="0"/>
                        <a:t>inconvénients</a:t>
                      </a:r>
                      <a:endParaRPr lang="fr-FR" dirty="0"/>
                    </a:p>
                  </a:txBody>
                  <a:tcPr/>
                </a:tc>
                <a:extLst>
                  <a:ext uri="{0D108BD9-81ED-4DB2-BD59-A6C34878D82A}">
                    <a16:rowId xmlns:a16="http://schemas.microsoft.com/office/drawing/2014/main" val="10000"/>
                  </a:ext>
                </a:extLst>
              </a:tr>
              <a:tr h="370840">
                <a:tc>
                  <a:txBody>
                    <a:bodyPr/>
                    <a:lstStyle/>
                    <a:p>
                      <a:r>
                        <a:rPr lang="fr-FR" sz="1600" b="1" dirty="0" err="1" smtClean="0"/>
                        <a:t>immunoprécipitation</a:t>
                      </a:r>
                      <a:endParaRPr lang="fr-FR" sz="1600" b="1" dirty="0"/>
                    </a:p>
                  </a:txBody>
                  <a:tcPr/>
                </a:tc>
                <a:tc>
                  <a:txBody>
                    <a:bodyPr/>
                    <a:lstStyle/>
                    <a:p>
                      <a:r>
                        <a:rPr lang="fr-FR" sz="1400" dirty="0" smtClean="0"/>
                        <a:t>Via un </a:t>
                      </a:r>
                      <a:r>
                        <a:rPr lang="fr-FR" sz="1400" dirty="0" err="1" smtClean="0"/>
                        <a:t>Ac</a:t>
                      </a:r>
                      <a:r>
                        <a:rPr lang="fr-FR" sz="1400" dirty="0" smtClean="0"/>
                        <a:t> murin anti-PR3 qui</a:t>
                      </a:r>
                      <a:r>
                        <a:rPr lang="fr-FR" sz="1400" baseline="0" dirty="0" smtClean="0"/>
                        <a:t> </a:t>
                      </a:r>
                      <a:r>
                        <a:rPr lang="fr-FR" sz="1400" dirty="0" smtClean="0"/>
                        <a:t>reconnait</a:t>
                      </a:r>
                      <a:r>
                        <a:rPr lang="fr-FR" sz="1400" baseline="0" dirty="0" smtClean="0"/>
                        <a:t> </a:t>
                      </a:r>
                      <a:r>
                        <a:rPr lang="fr-FR" sz="1400" dirty="0" smtClean="0"/>
                        <a:t>un épitope non reconnu par les</a:t>
                      </a:r>
                      <a:r>
                        <a:rPr lang="fr-FR" sz="1400" baseline="0" dirty="0" smtClean="0"/>
                        <a:t> </a:t>
                      </a:r>
                      <a:r>
                        <a:rPr lang="fr-FR" sz="1400" dirty="0" smtClean="0"/>
                        <a:t>auto-</a:t>
                      </a:r>
                      <a:r>
                        <a:rPr lang="fr-FR" sz="1400" dirty="0" err="1" smtClean="0"/>
                        <a:t>Ac</a:t>
                      </a:r>
                      <a:r>
                        <a:rPr lang="fr-FR" sz="1400" dirty="0" smtClean="0"/>
                        <a:t>;</a:t>
                      </a:r>
                      <a:r>
                        <a:rPr lang="fr-FR" sz="1400" baseline="0" dirty="0" smtClean="0"/>
                        <a:t> </a:t>
                      </a:r>
                      <a:r>
                        <a:rPr lang="fr-FR" sz="1400" dirty="0" smtClean="0"/>
                        <a:t>permet de présenter tous les épitopes aux auto-</a:t>
                      </a:r>
                      <a:r>
                        <a:rPr lang="fr-FR" sz="1400" dirty="0" err="1" smtClean="0"/>
                        <a:t>Ac</a:t>
                      </a:r>
                      <a:r>
                        <a:rPr lang="fr-FR" sz="1400" dirty="0" smtClean="0"/>
                        <a:t> (meilleure corrélation</a:t>
                      </a:r>
                      <a:r>
                        <a:rPr lang="fr-FR" sz="1400" baseline="0" dirty="0" smtClean="0"/>
                        <a:t> </a:t>
                      </a:r>
                      <a:r>
                        <a:rPr lang="fr-FR" sz="1400" dirty="0" smtClean="0"/>
                        <a:t>avec l’activité clinique)</a:t>
                      </a:r>
                      <a:endParaRPr lang="fr-FR" sz="1400" dirty="0"/>
                    </a:p>
                  </a:txBody>
                  <a:tcPr/>
                </a:tc>
                <a:tc>
                  <a:txBody>
                    <a:bodyPr/>
                    <a:lstStyle/>
                    <a:p>
                      <a:r>
                        <a:rPr lang="fr-FR" sz="1400" dirty="0" smtClean="0"/>
                        <a:t>Longues à mettre en œuvre</a:t>
                      </a:r>
                      <a:endParaRPr lang="fr-FR" sz="1400" dirty="0"/>
                    </a:p>
                  </a:txBody>
                  <a:tcPr/>
                </a:tc>
                <a:extLst>
                  <a:ext uri="{0D108BD9-81ED-4DB2-BD59-A6C34878D82A}">
                    <a16:rowId xmlns:a16="http://schemas.microsoft.com/office/drawing/2014/main" val="10001"/>
                  </a:ext>
                </a:extLst>
              </a:tr>
              <a:tr h="370840">
                <a:tc>
                  <a:txBody>
                    <a:bodyPr/>
                    <a:lstStyle/>
                    <a:p>
                      <a:r>
                        <a:rPr lang="fr-FR" sz="1600" b="1" dirty="0" err="1" smtClean="0"/>
                        <a:t>Luminex</a:t>
                      </a:r>
                      <a:r>
                        <a:rPr lang="fr-FR" sz="1600" b="1" baseline="30000" dirty="0" err="1" smtClean="0"/>
                        <a:t>TM</a:t>
                      </a:r>
                      <a:endParaRPr lang="fr-FR" sz="1600" b="1" baseline="30000" dirty="0"/>
                    </a:p>
                  </a:txBody>
                  <a:tcPr/>
                </a:tc>
                <a:tc>
                  <a:txBody>
                    <a:bodyPr/>
                    <a:lstStyle/>
                    <a:p>
                      <a:pPr>
                        <a:buFont typeface="Arial" pitchFamily="34" charset="0"/>
                        <a:buChar char="•"/>
                      </a:pPr>
                      <a:r>
                        <a:rPr lang="fr-FR" sz="1400" dirty="0" err="1" smtClean="0"/>
                        <a:t>Fiabile</a:t>
                      </a:r>
                      <a:r>
                        <a:rPr lang="fr-FR" sz="1400" dirty="0" smtClean="0"/>
                        <a:t>.</a:t>
                      </a:r>
                    </a:p>
                    <a:p>
                      <a:pPr>
                        <a:buFont typeface="Arial" pitchFamily="34" charset="0"/>
                        <a:buChar char="•"/>
                      </a:pPr>
                      <a:r>
                        <a:rPr lang="fr-FR" sz="1400" dirty="0" smtClean="0"/>
                        <a:t>Reproductible </a:t>
                      </a:r>
                    </a:p>
                    <a:p>
                      <a:pPr>
                        <a:buFont typeface="Arial" pitchFamily="34" charset="0"/>
                        <a:buChar char="•"/>
                      </a:pPr>
                      <a:r>
                        <a:rPr lang="fr-FR" sz="1400" dirty="0" smtClean="0"/>
                        <a:t>Automatisable </a:t>
                      </a:r>
                    </a:p>
                    <a:p>
                      <a:pPr>
                        <a:buFont typeface="Arial" pitchFamily="34" charset="0"/>
                        <a:buChar char="•"/>
                      </a:pPr>
                      <a:r>
                        <a:rPr lang="fr-FR" sz="1400" dirty="0" smtClean="0"/>
                        <a:t>Bonne</a:t>
                      </a:r>
                      <a:r>
                        <a:rPr lang="fr-FR" sz="1400" baseline="0" dirty="0" smtClean="0"/>
                        <a:t> </a:t>
                      </a:r>
                      <a:r>
                        <a:rPr lang="fr-FR" sz="1400" dirty="0" smtClean="0"/>
                        <a:t>corrélation avec les résultats Elisa</a:t>
                      </a:r>
                      <a:endParaRPr lang="fr-FR" sz="1400" dirty="0"/>
                    </a:p>
                  </a:txBody>
                  <a:tcPr/>
                </a:tc>
                <a:tc>
                  <a:txBody>
                    <a:bodyPr/>
                    <a:lstStyle/>
                    <a:p>
                      <a:r>
                        <a:rPr lang="fr-FR" sz="1400" dirty="0" smtClean="0"/>
                        <a:t>Masquage de</a:t>
                      </a:r>
                      <a:r>
                        <a:rPr lang="fr-FR" sz="1400" baseline="0" dirty="0" smtClean="0"/>
                        <a:t> </a:t>
                      </a:r>
                      <a:r>
                        <a:rPr lang="fr-FR" sz="1400" dirty="0" smtClean="0"/>
                        <a:t>certains épitopes</a:t>
                      </a:r>
                      <a:r>
                        <a:rPr lang="fr-FR" sz="1400" baseline="0" dirty="0" smtClean="0"/>
                        <a:t> ou </a:t>
                      </a:r>
                      <a:r>
                        <a:rPr lang="fr-FR" sz="1400" dirty="0" smtClean="0"/>
                        <a:t>dénaturation de la protéine lors de la fixation chimique de</a:t>
                      </a:r>
                    </a:p>
                    <a:p>
                      <a:r>
                        <a:rPr lang="fr-FR" sz="1400" dirty="0" smtClean="0"/>
                        <a:t>l’Ag sur son support</a:t>
                      </a:r>
                      <a:endParaRPr lang="fr-FR" sz="1400" dirty="0"/>
                    </a:p>
                  </a:txBody>
                  <a:tcPr/>
                </a:tc>
                <a:extLst>
                  <a:ext uri="{0D108BD9-81ED-4DB2-BD59-A6C34878D82A}">
                    <a16:rowId xmlns:a16="http://schemas.microsoft.com/office/drawing/2014/main" val="10002"/>
                  </a:ext>
                </a:extLst>
              </a:tr>
              <a:tr h="370840">
                <a:tc>
                  <a:txBody>
                    <a:bodyPr/>
                    <a:lstStyle/>
                    <a:p>
                      <a:r>
                        <a:rPr lang="fr-FR" sz="1600" b="1" dirty="0" err="1" smtClean="0"/>
                        <a:t>immunoblot</a:t>
                      </a:r>
                      <a:endParaRPr lang="fr-FR" sz="1600" b="1" dirty="0"/>
                    </a:p>
                  </a:txBody>
                  <a:tcPr/>
                </a:tc>
                <a:tc>
                  <a:txBody>
                    <a:bodyPr/>
                    <a:lstStyle/>
                    <a:p>
                      <a:pPr>
                        <a:buFont typeface="Arial" pitchFamily="34" charset="0"/>
                        <a:buChar char="•"/>
                      </a:pPr>
                      <a:r>
                        <a:rPr lang="fr-FR" sz="1400" dirty="0" smtClean="0"/>
                        <a:t>Rapide </a:t>
                      </a:r>
                    </a:p>
                    <a:p>
                      <a:pPr>
                        <a:buFont typeface="Arial" pitchFamily="34" charset="0"/>
                        <a:buChar char="•"/>
                      </a:pPr>
                      <a:r>
                        <a:rPr lang="fr-FR" sz="1400" dirty="0" smtClean="0"/>
                        <a:t>Peu onéreuse,</a:t>
                      </a:r>
                      <a:endParaRPr lang="fr-FR" sz="1400" dirty="0"/>
                    </a:p>
                  </a:txBody>
                  <a:tcPr/>
                </a:tc>
                <a:tc>
                  <a:txBody>
                    <a:bodyPr/>
                    <a:lstStyle/>
                    <a:p>
                      <a:r>
                        <a:rPr lang="fr-FR" sz="1400" dirty="0" smtClean="0"/>
                        <a:t>Défaut</a:t>
                      </a:r>
                      <a:r>
                        <a:rPr lang="fr-FR" sz="1400" baseline="0" dirty="0" smtClean="0"/>
                        <a:t> </a:t>
                      </a:r>
                      <a:r>
                        <a:rPr lang="fr-FR" sz="1400" dirty="0" smtClean="0"/>
                        <a:t>de sensibilité du Dot blot</a:t>
                      </a:r>
                      <a:endParaRPr lang="fr-FR" sz="1400"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2971242" y="345024"/>
            <a:ext cx="3659913" cy="369332"/>
          </a:xfrm>
          <a:prstGeom prst="rect">
            <a:avLst/>
          </a:prstGeom>
        </p:spPr>
        <p:txBody>
          <a:bodyPr wrap="none">
            <a:spAutoFit/>
          </a:bodyPr>
          <a:lstStyle/>
          <a:p>
            <a:r>
              <a:rPr lang="fr-FR" b="1" dirty="0" smtClean="0">
                <a:solidFill>
                  <a:srgbClr val="FFFF00"/>
                </a:solidFill>
              </a:rPr>
              <a:t>Tests d’identification des ANCA</a:t>
            </a:r>
            <a:endParaRPr lang="fr-FR" b="1" dirty="0">
              <a:solidFill>
                <a:srgbClr val="FFFF00"/>
              </a:solidFill>
            </a:endParaRPr>
          </a:p>
        </p:txBody>
      </p:sp>
      <p:sp>
        <p:nvSpPr>
          <p:cNvPr id="6" name="Rectangle 5"/>
          <p:cNvSpPr/>
          <p:nvPr/>
        </p:nvSpPr>
        <p:spPr>
          <a:xfrm>
            <a:off x="2382939" y="0"/>
            <a:ext cx="4378122" cy="369332"/>
          </a:xfrm>
          <a:prstGeom prst="rect">
            <a:avLst/>
          </a:prstGeom>
        </p:spPr>
        <p:txBody>
          <a:bodyPr wrap="none">
            <a:spAutoFit/>
          </a:bodyPr>
          <a:lstStyle/>
          <a:p>
            <a:r>
              <a:rPr lang="fr-FR" dirty="0" smtClean="0"/>
              <a:t>Anticorps anti-cytoplasme des PNN (ANCA)</a:t>
            </a:r>
            <a:endParaRPr lang="fr-FR" dirty="0"/>
          </a:p>
        </p:txBody>
      </p:sp>
    </p:spTree>
    <p:extLst>
      <p:ext uri="{BB962C8B-B14F-4D97-AF65-F5344CB8AC3E}">
        <p14:creationId xmlns:p14="http://schemas.microsoft.com/office/powerpoint/2010/main" val="284802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hevron 40"/>
          <p:cNvSpPr/>
          <p:nvPr/>
        </p:nvSpPr>
        <p:spPr bwMode="auto">
          <a:xfrm>
            <a:off x="859442" y="1285860"/>
            <a:ext cx="2286016" cy="1071570"/>
          </a:xfrm>
          <a:prstGeom prst="chevron">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2" name="Chevron 41"/>
          <p:cNvSpPr/>
          <p:nvPr/>
        </p:nvSpPr>
        <p:spPr bwMode="auto">
          <a:xfrm>
            <a:off x="573690" y="1285860"/>
            <a:ext cx="714380" cy="1071570"/>
          </a:xfrm>
          <a:prstGeom prst="chevron">
            <a:avLst>
              <a:gd name="adj" fmla="val 75180"/>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3" name="Chevron 42"/>
          <p:cNvSpPr/>
          <p:nvPr/>
        </p:nvSpPr>
        <p:spPr bwMode="auto">
          <a:xfrm>
            <a:off x="2186" y="1285860"/>
            <a:ext cx="714380" cy="1071570"/>
          </a:xfrm>
          <a:prstGeom prst="chevron">
            <a:avLst>
              <a:gd name="adj" fmla="val 75180"/>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4" name="Chevron 43"/>
          <p:cNvSpPr/>
          <p:nvPr/>
        </p:nvSpPr>
        <p:spPr bwMode="auto">
          <a:xfrm>
            <a:off x="287938" y="1285860"/>
            <a:ext cx="714380" cy="1071570"/>
          </a:xfrm>
          <a:prstGeom prst="chevron">
            <a:avLst>
              <a:gd name="adj" fmla="val 75180"/>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5" name="Chevron 44"/>
          <p:cNvSpPr/>
          <p:nvPr/>
        </p:nvSpPr>
        <p:spPr bwMode="auto">
          <a:xfrm>
            <a:off x="859442" y="2586734"/>
            <a:ext cx="2286016" cy="1071570"/>
          </a:xfrm>
          <a:prstGeom prst="chevron">
            <a:avLst/>
          </a:prstGeom>
          <a:solidFill>
            <a:schemeClr val="accent5">
              <a:lumMod val="9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6" name="Chevron 45"/>
          <p:cNvSpPr/>
          <p:nvPr/>
        </p:nvSpPr>
        <p:spPr bwMode="auto">
          <a:xfrm>
            <a:off x="573690" y="2586734"/>
            <a:ext cx="714380" cy="1071570"/>
          </a:xfrm>
          <a:prstGeom prst="chevron">
            <a:avLst>
              <a:gd name="adj" fmla="val 75180"/>
            </a:avLst>
          </a:prstGeom>
          <a:solidFill>
            <a:schemeClr val="accent5">
              <a:lumMod val="9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7" name="Chevron 46"/>
          <p:cNvSpPr/>
          <p:nvPr/>
        </p:nvSpPr>
        <p:spPr bwMode="auto">
          <a:xfrm>
            <a:off x="2186" y="2586734"/>
            <a:ext cx="714380" cy="1071570"/>
          </a:xfrm>
          <a:prstGeom prst="chevron">
            <a:avLst>
              <a:gd name="adj" fmla="val 75180"/>
            </a:avLst>
          </a:prstGeom>
          <a:solidFill>
            <a:schemeClr val="accent5">
              <a:lumMod val="9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8" name="Chevron 47"/>
          <p:cNvSpPr/>
          <p:nvPr/>
        </p:nvSpPr>
        <p:spPr bwMode="auto">
          <a:xfrm>
            <a:off x="287938" y="2586734"/>
            <a:ext cx="714380" cy="1071570"/>
          </a:xfrm>
          <a:prstGeom prst="chevron">
            <a:avLst>
              <a:gd name="adj" fmla="val 75180"/>
            </a:avLst>
          </a:prstGeom>
          <a:solidFill>
            <a:schemeClr val="accent5">
              <a:lumMod val="9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9" name="Chevron 48"/>
          <p:cNvSpPr/>
          <p:nvPr/>
        </p:nvSpPr>
        <p:spPr bwMode="auto">
          <a:xfrm>
            <a:off x="859442" y="3884096"/>
            <a:ext cx="2286016" cy="1071570"/>
          </a:xfrm>
          <a:prstGeom prst="chevron">
            <a:avLst/>
          </a:prstGeom>
          <a:solidFill>
            <a:schemeClr val="accent6">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0" name="Chevron 49"/>
          <p:cNvSpPr/>
          <p:nvPr/>
        </p:nvSpPr>
        <p:spPr bwMode="auto">
          <a:xfrm>
            <a:off x="573690" y="3884096"/>
            <a:ext cx="714380" cy="1071570"/>
          </a:xfrm>
          <a:prstGeom prst="chevron">
            <a:avLst>
              <a:gd name="adj" fmla="val 75180"/>
            </a:avLst>
          </a:prstGeom>
          <a:solidFill>
            <a:schemeClr val="accent6">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1" name="Chevron 50"/>
          <p:cNvSpPr/>
          <p:nvPr/>
        </p:nvSpPr>
        <p:spPr bwMode="auto">
          <a:xfrm>
            <a:off x="2186" y="3884096"/>
            <a:ext cx="714380" cy="1071570"/>
          </a:xfrm>
          <a:prstGeom prst="chevron">
            <a:avLst>
              <a:gd name="adj" fmla="val 75180"/>
            </a:avLst>
          </a:prstGeom>
          <a:solidFill>
            <a:schemeClr val="accent6">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2" name="Chevron 51"/>
          <p:cNvSpPr/>
          <p:nvPr/>
        </p:nvSpPr>
        <p:spPr bwMode="auto">
          <a:xfrm>
            <a:off x="287938" y="3884096"/>
            <a:ext cx="714380" cy="1071570"/>
          </a:xfrm>
          <a:prstGeom prst="chevron">
            <a:avLst>
              <a:gd name="adj" fmla="val 75180"/>
            </a:avLst>
          </a:prstGeom>
          <a:solidFill>
            <a:schemeClr val="accent6">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3" name="Chevron 52"/>
          <p:cNvSpPr/>
          <p:nvPr/>
        </p:nvSpPr>
        <p:spPr bwMode="auto">
          <a:xfrm>
            <a:off x="859442" y="5203472"/>
            <a:ext cx="2286016" cy="1071570"/>
          </a:xfrm>
          <a:prstGeom prst="chevr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4" name="Chevron 53"/>
          <p:cNvSpPr/>
          <p:nvPr/>
        </p:nvSpPr>
        <p:spPr bwMode="auto">
          <a:xfrm>
            <a:off x="573690" y="5203472"/>
            <a:ext cx="714380" cy="1071570"/>
          </a:xfrm>
          <a:prstGeom prst="chevron">
            <a:avLst>
              <a:gd name="adj" fmla="val 7518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5" name="Chevron 54"/>
          <p:cNvSpPr/>
          <p:nvPr/>
        </p:nvSpPr>
        <p:spPr bwMode="auto">
          <a:xfrm>
            <a:off x="2186" y="5203472"/>
            <a:ext cx="714380" cy="1071570"/>
          </a:xfrm>
          <a:prstGeom prst="chevron">
            <a:avLst>
              <a:gd name="adj" fmla="val 7518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6" name="Chevron 55"/>
          <p:cNvSpPr/>
          <p:nvPr/>
        </p:nvSpPr>
        <p:spPr bwMode="auto">
          <a:xfrm>
            <a:off x="287938" y="5203472"/>
            <a:ext cx="714380" cy="1071570"/>
          </a:xfrm>
          <a:prstGeom prst="chevron">
            <a:avLst>
              <a:gd name="adj" fmla="val 7518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324053" y="5147024"/>
            <a:ext cx="5760000" cy="114300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324053" y="2552300"/>
            <a:ext cx="5760000" cy="1143008"/>
          </a:xfrm>
          <a:prstGeom prst="rect">
            <a:avLst/>
          </a:prstGeom>
          <a:solidFill>
            <a:schemeClr val="accent5">
              <a:lumMod val="9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324053" y="1274382"/>
            <a:ext cx="5760000" cy="1143008"/>
          </a:xfrm>
          <a:prstGeom prst="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3" name="ZoneTexte 2"/>
          <p:cNvSpPr txBox="1"/>
          <p:nvPr/>
        </p:nvSpPr>
        <p:spPr>
          <a:xfrm>
            <a:off x="3452041" y="1420117"/>
            <a:ext cx="2357454" cy="830997"/>
          </a:xfrm>
          <a:prstGeom prst="rect">
            <a:avLst/>
          </a:prstGeom>
          <a:noFill/>
        </p:spPr>
        <p:txBody>
          <a:bodyPr wrap="square" rtlCol="0">
            <a:spAutoFit/>
          </a:bodyPr>
          <a:lstStyle>
            <a:defPPr>
              <a:defRPr lang="fr-FR"/>
            </a:defPPr>
            <a:lvl1pPr>
              <a:defRPr b="1">
                <a:solidFill>
                  <a:schemeClr val="accent1">
                    <a:lumMod val="75000"/>
                  </a:schemeClr>
                </a:solidFill>
              </a:defRPr>
            </a:lvl1pPr>
          </a:lstStyle>
          <a:p>
            <a:r>
              <a:rPr lang="fr-FR" sz="1600" dirty="0"/>
              <a:t>Anti-</a:t>
            </a:r>
            <a:r>
              <a:rPr lang="fr-FR" sz="1600" dirty="0" err="1"/>
              <a:t>Sm</a:t>
            </a:r>
            <a:endParaRPr lang="fr-FR" sz="1600" dirty="0"/>
          </a:p>
          <a:p>
            <a:r>
              <a:rPr lang="fr-FR" sz="1600" dirty="0"/>
              <a:t>Anti-actine</a:t>
            </a:r>
          </a:p>
          <a:p>
            <a:r>
              <a:rPr lang="fr-FR" sz="1600" dirty="0"/>
              <a:t>Anti-peptide </a:t>
            </a:r>
            <a:r>
              <a:rPr lang="fr-FR" sz="1600" dirty="0" err="1"/>
              <a:t>citrulliné</a:t>
            </a:r>
            <a:endParaRPr lang="fr-FR" sz="1600" dirty="0"/>
          </a:p>
        </p:txBody>
      </p:sp>
      <p:sp>
        <p:nvSpPr>
          <p:cNvPr id="4" name="ZoneTexte 3"/>
          <p:cNvSpPr txBox="1"/>
          <p:nvPr/>
        </p:nvSpPr>
        <p:spPr>
          <a:xfrm>
            <a:off x="3353936" y="2749879"/>
            <a:ext cx="2786082" cy="861774"/>
          </a:xfrm>
          <a:prstGeom prst="rect">
            <a:avLst/>
          </a:prstGeom>
          <a:noFill/>
        </p:spPr>
        <p:txBody>
          <a:bodyPr wrap="square" rtlCol="0">
            <a:spAutoFit/>
          </a:bodyPr>
          <a:lstStyle/>
          <a:p>
            <a:r>
              <a:rPr lang="fr-FR" sz="1600" b="1" dirty="0" smtClean="0">
                <a:solidFill>
                  <a:srgbClr val="B4128A"/>
                </a:solidFill>
              </a:rPr>
              <a:t>Anti-MAG</a:t>
            </a:r>
          </a:p>
          <a:p>
            <a:r>
              <a:rPr lang="fr-FR" sz="1600" b="1" dirty="0" smtClean="0">
                <a:solidFill>
                  <a:srgbClr val="B4128A"/>
                </a:solidFill>
              </a:rPr>
              <a:t>Anti-</a:t>
            </a:r>
            <a:r>
              <a:rPr lang="fr-FR" sz="1600" b="1" dirty="0" err="1" smtClean="0">
                <a:solidFill>
                  <a:srgbClr val="B4128A"/>
                </a:solidFill>
              </a:rPr>
              <a:t>Rc</a:t>
            </a:r>
            <a:r>
              <a:rPr lang="fr-FR" sz="1600" b="1" dirty="0" smtClean="0">
                <a:solidFill>
                  <a:srgbClr val="B4128A"/>
                </a:solidFill>
              </a:rPr>
              <a:t> de la TSH</a:t>
            </a:r>
          </a:p>
          <a:p>
            <a:r>
              <a:rPr lang="fr-FR" sz="1600" b="1" dirty="0" smtClean="0">
                <a:solidFill>
                  <a:srgbClr val="B4128A"/>
                </a:solidFill>
              </a:rPr>
              <a:t>Anti-Facteur intrinsèque</a:t>
            </a:r>
          </a:p>
        </p:txBody>
      </p:sp>
      <p:sp>
        <p:nvSpPr>
          <p:cNvPr id="6" name="Rectangle 5"/>
          <p:cNvSpPr/>
          <p:nvPr/>
        </p:nvSpPr>
        <p:spPr bwMode="auto">
          <a:xfrm>
            <a:off x="3324053" y="3838184"/>
            <a:ext cx="5760000" cy="1143008"/>
          </a:xfrm>
          <a:prstGeom prst="rect">
            <a:avLst/>
          </a:prstGeom>
          <a:solidFill>
            <a:schemeClr val="accent6">
              <a:lumMod val="10000"/>
              <a:lumOff val="90000"/>
            </a:schemeClr>
          </a:solidFill>
          <a:ln>
            <a:solidFill>
              <a:schemeClr val="accent6">
                <a:lumMod val="10000"/>
                <a:lumOff val="9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7" name="ZoneTexte 6"/>
          <p:cNvSpPr txBox="1"/>
          <p:nvPr/>
        </p:nvSpPr>
        <p:spPr>
          <a:xfrm>
            <a:off x="3392912" y="4056676"/>
            <a:ext cx="2532802" cy="864000"/>
          </a:xfrm>
          <a:prstGeom prst="rect">
            <a:avLst/>
          </a:prstGeom>
          <a:noFill/>
        </p:spPr>
        <p:txBody>
          <a:bodyPr wrap="square" rtlCol="0">
            <a:spAutoFit/>
          </a:bodyPr>
          <a:lstStyle>
            <a:defPPr>
              <a:defRPr lang="fr-FR"/>
            </a:defPPr>
            <a:lvl1pPr>
              <a:defRPr sz="1600" b="1">
                <a:solidFill>
                  <a:schemeClr val="accent1">
                    <a:lumMod val="75000"/>
                  </a:schemeClr>
                </a:solidFill>
              </a:defRPr>
            </a:lvl1pPr>
          </a:lstStyle>
          <a:p>
            <a:r>
              <a:rPr lang="fr-FR" dirty="0"/>
              <a:t>Anti-ADN natif</a:t>
            </a:r>
          </a:p>
          <a:p>
            <a:r>
              <a:rPr lang="fr-FR" dirty="0"/>
              <a:t>Anti-</a:t>
            </a:r>
            <a:r>
              <a:rPr lang="fr-FR" dirty="0" err="1"/>
              <a:t>endomysium</a:t>
            </a:r>
            <a:endParaRPr lang="fr-FR" dirty="0"/>
          </a:p>
          <a:p>
            <a:r>
              <a:rPr lang="fr-FR" dirty="0"/>
              <a:t>Anti-Ilots pancréatiques</a:t>
            </a:r>
          </a:p>
        </p:txBody>
      </p:sp>
      <p:cxnSp>
        <p:nvCxnSpPr>
          <p:cNvPr id="12" name="Connecteur droit avec flèche 11"/>
          <p:cNvCxnSpPr/>
          <p:nvPr/>
        </p:nvCxnSpPr>
        <p:spPr bwMode="auto">
          <a:xfrm flipV="1">
            <a:off x="4574218" y="1571612"/>
            <a:ext cx="1714512" cy="229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bwMode="auto">
          <a:xfrm flipV="1">
            <a:off x="4859970" y="1857364"/>
            <a:ext cx="1428760" cy="229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bwMode="auto">
          <a:xfrm flipV="1">
            <a:off x="5788664" y="2143116"/>
            <a:ext cx="500066" cy="229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bwMode="auto">
          <a:xfrm>
            <a:off x="4645656" y="2872486"/>
            <a:ext cx="178595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bwMode="auto">
          <a:xfrm>
            <a:off x="5360036" y="3158238"/>
            <a:ext cx="107157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Connecteur droit avec flèche 21"/>
          <p:cNvCxnSpPr/>
          <p:nvPr/>
        </p:nvCxnSpPr>
        <p:spPr bwMode="auto">
          <a:xfrm>
            <a:off x="5860102" y="3443990"/>
            <a:ext cx="571504"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3" name="Connecteur droit avec flèche 32"/>
          <p:cNvCxnSpPr/>
          <p:nvPr/>
        </p:nvCxnSpPr>
        <p:spPr bwMode="auto">
          <a:xfrm>
            <a:off x="5145722" y="4158370"/>
            <a:ext cx="1285884"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Connecteur droit avec flèche 34"/>
          <p:cNvCxnSpPr/>
          <p:nvPr/>
        </p:nvCxnSpPr>
        <p:spPr bwMode="auto">
          <a:xfrm>
            <a:off x="5288598" y="4444122"/>
            <a:ext cx="114300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7" name="Connecteur droit avec flèche 36"/>
          <p:cNvCxnSpPr/>
          <p:nvPr/>
        </p:nvCxnSpPr>
        <p:spPr bwMode="auto">
          <a:xfrm>
            <a:off x="5860102" y="4729874"/>
            <a:ext cx="571504"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1359508" y="1353542"/>
            <a:ext cx="1393330" cy="861774"/>
          </a:xfrm>
          <a:prstGeom prst="rect">
            <a:avLst/>
          </a:prstGeom>
          <a:noFill/>
        </p:spPr>
        <p:txBody>
          <a:bodyPr wrap="square" rtlCol="0">
            <a:spAutoFit/>
          </a:bodyPr>
          <a:lstStyle/>
          <a:p>
            <a:pPr algn="ctr"/>
            <a:r>
              <a:rPr lang="fr-FR" sz="1600" b="1" dirty="0">
                <a:solidFill>
                  <a:schemeClr val="accent1">
                    <a:lumMod val="75000"/>
                  </a:schemeClr>
                </a:solidFill>
              </a:rPr>
              <a:t>Marqueurs </a:t>
            </a:r>
          </a:p>
          <a:p>
            <a:pPr algn="ctr"/>
            <a:r>
              <a:rPr lang="fr-FR" sz="1600" b="1" dirty="0">
                <a:solidFill>
                  <a:schemeClr val="accent1">
                    <a:lumMod val="75000"/>
                  </a:schemeClr>
                </a:solidFill>
              </a:rPr>
              <a:t>Spécifiques </a:t>
            </a:r>
          </a:p>
          <a:p>
            <a:pPr algn="ctr"/>
            <a:r>
              <a:rPr lang="fr-FR" sz="1600" b="1" dirty="0">
                <a:solidFill>
                  <a:schemeClr val="accent1">
                    <a:lumMod val="75000"/>
                  </a:schemeClr>
                </a:solidFill>
              </a:rPr>
              <a:t>de MAI</a:t>
            </a:r>
          </a:p>
        </p:txBody>
      </p:sp>
      <p:sp>
        <p:nvSpPr>
          <p:cNvPr id="39" name="Rectangle 38"/>
          <p:cNvSpPr/>
          <p:nvPr/>
        </p:nvSpPr>
        <p:spPr>
          <a:xfrm>
            <a:off x="1330438" y="2782669"/>
            <a:ext cx="1451038" cy="584775"/>
          </a:xfrm>
          <a:prstGeom prst="rect">
            <a:avLst/>
          </a:prstGeom>
          <a:noFill/>
        </p:spPr>
        <p:txBody>
          <a:bodyPr wrap="square" rtlCol="0">
            <a:spAutoFit/>
          </a:bodyPr>
          <a:lstStyle/>
          <a:p>
            <a:r>
              <a:rPr lang="fr-FR" sz="1600" b="1" dirty="0" err="1">
                <a:solidFill>
                  <a:srgbClr val="B4128A"/>
                </a:solidFill>
              </a:rPr>
              <a:t>Role</a:t>
            </a:r>
            <a:r>
              <a:rPr lang="fr-FR" sz="1600" b="1" dirty="0">
                <a:solidFill>
                  <a:srgbClr val="B4128A"/>
                </a:solidFill>
              </a:rPr>
              <a:t> dans la </a:t>
            </a:r>
          </a:p>
          <a:p>
            <a:r>
              <a:rPr lang="fr-FR" sz="1600" b="1" dirty="0">
                <a:solidFill>
                  <a:srgbClr val="B4128A"/>
                </a:solidFill>
              </a:rPr>
              <a:t>pathogène</a:t>
            </a:r>
          </a:p>
        </p:txBody>
      </p:sp>
      <p:sp>
        <p:nvSpPr>
          <p:cNvPr id="40" name="Rectangle 39"/>
          <p:cNvSpPr/>
          <p:nvPr/>
        </p:nvSpPr>
        <p:spPr>
          <a:xfrm>
            <a:off x="1402446" y="4077072"/>
            <a:ext cx="995785" cy="584775"/>
          </a:xfrm>
          <a:prstGeom prst="rect">
            <a:avLst/>
          </a:prstGeom>
          <a:noFill/>
        </p:spPr>
        <p:txBody>
          <a:bodyPr wrap="square" rtlCol="0">
            <a:spAutoFit/>
          </a:bodyPr>
          <a:lstStyle/>
          <a:p>
            <a:r>
              <a:rPr lang="fr-FR" sz="1600" b="1" dirty="0">
                <a:solidFill>
                  <a:schemeClr val="accent1">
                    <a:lumMod val="75000"/>
                  </a:schemeClr>
                </a:solidFill>
              </a:rPr>
              <a:t>Rôle </a:t>
            </a:r>
          </a:p>
          <a:p>
            <a:r>
              <a:rPr lang="fr-FR" sz="1600" b="1" dirty="0">
                <a:solidFill>
                  <a:schemeClr val="accent1">
                    <a:lumMod val="75000"/>
                  </a:schemeClr>
                </a:solidFill>
              </a:rPr>
              <a:t>prédictif</a:t>
            </a:r>
          </a:p>
        </p:txBody>
      </p:sp>
      <p:sp>
        <p:nvSpPr>
          <p:cNvPr id="57" name="ZoneTexte 56"/>
          <p:cNvSpPr txBox="1"/>
          <p:nvPr/>
        </p:nvSpPr>
        <p:spPr>
          <a:xfrm>
            <a:off x="3346662" y="5303530"/>
            <a:ext cx="2786082" cy="861774"/>
          </a:xfrm>
          <a:prstGeom prst="rect">
            <a:avLst/>
          </a:prstGeom>
          <a:noFill/>
        </p:spPr>
        <p:txBody>
          <a:bodyPr wrap="square" rtlCol="0">
            <a:spAutoFit/>
          </a:bodyPr>
          <a:lstStyle/>
          <a:p>
            <a:r>
              <a:rPr lang="fr-FR" sz="1600" b="1" dirty="0" smtClean="0">
                <a:solidFill>
                  <a:srgbClr val="B4128A"/>
                </a:solidFill>
              </a:rPr>
              <a:t>Diagnostic différentiel</a:t>
            </a:r>
          </a:p>
          <a:p>
            <a:endParaRPr lang="fr-FR" sz="1600" b="1" dirty="0" smtClean="0">
              <a:solidFill>
                <a:srgbClr val="B4128A"/>
              </a:solidFill>
            </a:endParaRPr>
          </a:p>
          <a:p>
            <a:r>
              <a:rPr lang="fr-FR" sz="1600" b="1" dirty="0" smtClean="0">
                <a:solidFill>
                  <a:srgbClr val="B4128A"/>
                </a:solidFill>
              </a:rPr>
              <a:t>Prédictif d’évolutivité</a:t>
            </a:r>
          </a:p>
        </p:txBody>
      </p:sp>
      <p:cxnSp>
        <p:nvCxnSpPr>
          <p:cNvPr id="58" name="Connecteur droit avec flèche 57"/>
          <p:cNvCxnSpPr/>
          <p:nvPr/>
        </p:nvCxnSpPr>
        <p:spPr bwMode="auto">
          <a:xfrm>
            <a:off x="5625160" y="5481875"/>
            <a:ext cx="71438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0" name="Connecteur droit avec flèche 59"/>
          <p:cNvCxnSpPr/>
          <p:nvPr/>
        </p:nvCxnSpPr>
        <p:spPr bwMode="auto">
          <a:xfrm>
            <a:off x="5625160" y="5968184"/>
            <a:ext cx="71438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1" name="Rectangle 60"/>
          <p:cNvSpPr/>
          <p:nvPr/>
        </p:nvSpPr>
        <p:spPr>
          <a:xfrm>
            <a:off x="1472404" y="5436513"/>
            <a:ext cx="926857" cy="584775"/>
          </a:xfrm>
          <a:prstGeom prst="rect">
            <a:avLst/>
          </a:prstGeom>
          <a:noFill/>
        </p:spPr>
        <p:txBody>
          <a:bodyPr wrap="square" rtlCol="0">
            <a:spAutoFit/>
          </a:bodyPr>
          <a:lstStyle/>
          <a:p>
            <a:r>
              <a:rPr lang="fr-FR" sz="1600" b="1" dirty="0">
                <a:solidFill>
                  <a:srgbClr val="B4128A"/>
                </a:solidFill>
              </a:rPr>
              <a:t>Autres </a:t>
            </a:r>
          </a:p>
          <a:p>
            <a:r>
              <a:rPr lang="fr-FR" sz="1600" b="1" dirty="0" err="1">
                <a:solidFill>
                  <a:srgbClr val="B4128A"/>
                </a:solidFill>
              </a:rPr>
              <a:t>intéréts</a:t>
            </a:r>
            <a:endParaRPr lang="fr-FR" sz="1600" b="1" dirty="0">
              <a:solidFill>
                <a:srgbClr val="B4128A"/>
              </a:solidFill>
            </a:endParaRPr>
          </a:p>
        </p:txBody>
      </p:sp>
      <p:sp>
        <p:nvSpPr>
          <p:cNvPr id="62" name="ZoneTexte 61"/>
          <p:cNvSpPr txBox="1"/>
          <p:nvPr/>
        </p:nvSpPr>
        <p:spPr>
          <a:xfrm>
            <a:off x="6291764" y="1461348"/>
            <a:ext cx="2919896" cy="861774"/>
          </a:xfrm>
          <a:prstGeom prst="rect">
            <a:avLst/>
          </a:prstGeom>
          <a:noFill/>
        </p:spPr>
        <p:txBody>
          <a:bodyPr wrap="square" rtlCol="0">
            <a:spAutoFit/>
          </a:bodyPr>
          <a:lstStyle/>
          <a:p>
            <a:r>
              <a:rPr lang="fr-FR" sz="1600" b="1" dirty="0" smtClean="0">
                <a:solidFill>
                  <a:schemeClr val="accent1">
                    <a:lumMod val="75000"/>
                  </a:schemeClr>
                </a:solidFill>
              </a:rPr>
              <a:t>Lupus systémique</a:t>
            </a:r>
          </a:p>
          <a:p>
            <a:r>
              <a:rPr lang="fr-FR" sz="1600" b="1" dirty="0" smtClean="0">
                <a:solidFill>
                  <a:schemeClr val="accent1">
                    <a:lumMod val="75000"/>
                  </a:schemeClr>
                </a:solidFill>
              </a:rPr>
              <a:t>Hépatite auto-immune I</a:t>
            </a:r>
          </a:p>
          <a:p>
            <a:r>
              <a:rPr lang="fr-FR" sz="1600" b="1" dirty="0" smtClean="0">
                <a:solidFill>
                  <a:schemeClr val="accent1">
                    <a:lumMod val="75000"/>
                  </a:schemeClr>
                </a:solidFill>
              </a:rPr>
              <a:t>Polyarthrite rhumatoïde</a:t>
            </a:r>
          </a:p>
        </p:txBody>
      </p:sp>
      <p:sp>
        <p:nvSpPr>
          <p:cNvPr id="66" name="ZoneTexte 65"/>
          <p:cNvSpPr txBox="1"/>
          <p:nvPr/>
        </p:nvSpPr>
        <p:spPr>
          <a:xfrm>
            <a:off x="6438628" y="2721799"/>
            <a:ext cx="2910456" cy="861774"/>
          </a:xfrm>
          <a:prstGeom prst="rect">
            <a:avLst/>
          </a:prstGeom>
          <a:noFill/>
        </p:spPr>
        <p:txBody>
          <a:bodyPr wrap="square" rtlCol="0">
            <a:spAutoFit/>
          </a:bodyPr>
          <a:lstStyle/>
          <a:p>
            <a:r>
              <a:rPr lang="fr-FR" sz="1600" b="1" dirty="0" smtClean="0">
                <a:solidFill>
                  <a:srgbClr val="B4128A"/>
                </a:solidFill>
              </a:rPr>
              <a:t>Neuropathies sensitives</a:t>
            </a:r>
          </a:p>
          <a:p>
            <a:r>
              <a:rPr lang="fr-FR" sz="1600" b="1" dirty="0" smtClean="0">
                <a:solidFill>
                  <a:srgbClr val="B4128A"/>
                </a:solidFill>
              </a:rPr>
              <a:t>Hyperthyroïdie</a:t>
            </a:r>
          </a:p>
          <a:p>
            <a:r>
              <a:rPr lang="fr-FR" sz="1600" b="1" dirty="0" smtClean="0">
                <a:solidFill>
                  <a:srgbClr val="B4128A"/>
                </a:solidFill>
              </a:rPr>
              <a:t>Anémie pernicieuse</a:t>
            </a:r>
          </a:p>
        </p:txBody>
      </p:sp>
      <p:sp>
        <p:nvSpPr>
          <p:cNvPr id="67" name="ZoneTexte 66"/>
          <p:cNvSpPr txBox="1"/>
          <p:nvPr/>
        </p:nvSpPr>
        <p:spPr>
          <a:xfrm>
            <a:off x="6481468" y="4020523"/>
            <a:ext cx="2541788" cy="861774"/>
          </a:xfrm>
          <a:prstGeom prst="rect">
            <a:avLst/>
          </a:prstGeom>
          <a:noFill/>
        </p:spPr>
        <p:txBody>
          <a:bodyPr wrap="square" rtlCol="0">
            <a:spAutoFit/>
          </a:bodyPr>
          <a:lstStyle/>
          <a:p>
            <a:r>
              <a:rPr lang="fr-FR" sz="1600" b="1" dirty="0" smtClean="0">
                <a:solidFill>
                  <a:schemeClr val="accent1">
                    <a:lumMod val="75000"/>
                  </a:schemeClr>
                </a:solidFill>
              </a:rPr>
              <a:t>Lupus systémique</a:t>
            </a:r>
          </a:p>
          <a:p>
            <a:r>
              <a:rPr lang="fr-FR" sz="1600" b="1" dirty="0" smtClean="0">
                <a:solidFill>
                  <a:schemeClr val="accent1">
                    <a:lumMod val="75000"/>
                  </a:schemeClr>
                </a:solidFill>
              </a:rPr>
              <a:t>Maladie </a:t>
            </a:r>
            <a:r>
              <a:rPr lang="fr-FR" sz="1600" b="1" dirty="0" err="1" smtClean="0">
                <a:solidFill>
                  <a:schemeClr val="accent1">
                    <a:lumMod val="75000"/>
                  </a:schemeClr>
                </a:solidFill>
              </a:rPr>
              <a:t>coeliaque</a:t>
            </a:r>
            <a:endParaRPr lang="fr-FR" sz="1600" b="1" dirty="0" smtClean="0">
              <a:solidFill>
                <a:schemeClr val="accent1">
                  <a:lumMod val="75000"/>
                </a:schemeClr>
              </a:solidFill>
            </a:endParaRPr>
          </a:p>
          <a:p>
            <a:r>
              <a:rPr lang="fr-FR" sz="1600" b="1" dirty="0" err="1" smtClean="0">
                <a:solidFill>
                  <a:schemeClr val="accent1">
                    <a:lumMod val="75000"/>
                  </a:schemeClr>
                </a:solidFill>
              </a:rPr>
              <a:t>Diabéte</a:t>
            </a:r>
            <a:r>
              <a:rPr lang="fr-FR" sz="1600" b="1" dirty="0" smtClean="0">
                <a:solidFill>
                  <a:schemeClr val="accent1">
                    <a:lumMod val="75000"/>
                  </a:schemeClr>
                </a:solidFill>
              </a:rPr>
              <a:t> type I</a:t>
            </a:r>
          </a:p>
        </p:txBody>
      </p:sp>
      <p:sp>
        <p:nvSpPr>
          <p:cNvPr id="68" name="ZoneTexte 67"/>
          <p:cNvSpPr txBox="1"/>
          <p:nvPr/>
        </p:nvSpPr>
        <p:spPr>
          <a:xfrm>
            <a:off x="6273232" y="5303530"/>
            <a:ext cx="3915392" cy="861774"/>
          </a:xfrm>
          <a:prstGeom prst="rect">
            <a:avLst/>
          </a:prstGeom>
          <a:noFill/>
        </p:spPr>
        <p:txBody>
          <a:bodyPr wrap="square" rtlCol="0">
            <a:spAutoFit/>
          </a:bodyPr>
          <a:lstStyle/>
          <a:p>
            <a:r>
              <a:rPr lang="fr-FR" sz="1600" b="1" dirty="0" smtClean="0">
                <a:solidFill>
                  <a:srgbClr val="B4128A"/>
                </a:solidFill>
              </a:rPr>
              <a:t> </a:t>
            </a:r>
            <a:r>
              <a:rPr lang="fr-FR" sz="1600" b="1" dirty="0" err="1" smtClean="0">
                <a:solidFill>
                  <a:srgbClr val="B4128A"/>
                </a:solidFill>
              </a:rPr>
              <a:t>Crohn</a:t>
            </a:r>
            <a:r>
              <a:rPr lang="fr-FR" sz="1600" b="1" dirty="0" smtClean="0">
                <a:solidFill>
                  <a:srgbClr val="B4128A"/>
                </a:solidFill>
              </a:rPr>
              <a:t> VS RCUH</a:t>
            </a:r>
          </a:p>
          <a:p>
            <a:endParaRPr lang="fr-FR" sz="1600" b="1" dirty="0">
              <a:solidFill>
                <a:srgbClr val="B4128A"/>
              </a:solidFill>
            </a:endParaRPr>
          </a:p>
          <a:p>
            <a:r>
              <a:rPr lang="fr-FR" sz="1600" b="1" dirty="0" smtClean="0">
                <a:solidFill>
                  <a:srgbClr val="B4128A"/>
                </a:solidFill>
              </a:rPr>
              <a:t>Connectivites indifférenciés</a:t>
            </a:r>
          </a:p>
        </p:txBody>
      </p:sp>
      <p:sp>
        <p:nvSpPr>
          <p:cNvPr id="63" name="ZoneTexte 62"/>
          <p:cNvSpPr txBox="1"/>
          <p:nvPr/>
        </p:nvSpPr>
        <p:spPr>
          <a:xfrm>
            <a:off x="1595254" y="169476"/>
            <a:ext cx="6505138"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defPPr>
              <a:defRPr lang="fr-FR"/>
            </a:defPPr>
            <a:lvl1pPr>
              <a:defRPr sz="28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defRPr>
            </a:lvl1pPr>
          </a:lstStyle>
          <a:p>
            <a:r>
              <a:rPr lang="fr-FR" dirty="0"/>
              <a:t>INTERET DE LA RECHERCHE DES </a:t>
            </a:r>
            <a:r>
              <a:rPr lang="fr-FR" dirty="0" smtClean="0"/>
              <a:t>AUTO-AC</a:t>
            </a:r>
            <a:endParaRPr lang="fr-FR" dirty="0"/>
          </a:p>
        </p:txBody>
      </p:sp>
    </p:spTree>
    <p:extLst>
      <p:ext uri="{BB962C8B-B14F-4D97-AF65-F5344CB8AC3E}">
        <p14:creationId xmlns:p14="http://schemas.microsoft.com/office/powerpoint/2010/main" val="3808242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
          <p:cNvGraphicFramePr>
            <a:graphicFrameLocks noGrp="1"/>
          </p:cNvGraphicFramePr>
          <p:nvPr>
            <p:extLst>
              <p:ext uri="{D42A27DB-BD31-4B8C-83A1-F6EECF244321}">
                <p14:modId xmlns:p14="http://schemas.microsoft.com/office/powerpoint/2010/main" val="3725749450"/>
              </p:ext>
            </p:extLst>
          </p:nvPr>
        </p:nvGraphicFramePr>
        <p:xfrm>
          <a:off x="395535" y="332656"/>
          <a:ext cx="8352929" cy="6264696"/>
        </p:xfrm>
        <a:graphic>
          <a:graphicData uri="http://schemas.openxmlformats.org/drawingml/2006/table">
            <a:tbl>
              <a:tblPr>
                <a:tableStyleId>{3C2FFA5D-87B4-456A-9821-1D502468CF0F}</a:tableStyleId>
              </a:tblPr>
              <a:tblGrid>
                <a:gridCol w="2887222">
                  <a:extLst>
                    <a:ext uri="{9D8B030D-6E8A-4147-A177-3AD203B41FA5}">
                      <a16:colId xmlns:a16="http://schemas.microsoft.com/office/drawing/2014/main" val="20000"/>
                    </a:ext>
                  </a:extLst>
                </a:gridCol>
                <a:gridCol w="1919994">
                  <a:extLst>
                    <a:ext uri="{9D8B030D-6E8A-4147-A177-3AD203B41FA5}">
                      <a16:colId xmlns:a16="http://schemas.microsoft.com/office/drawing/2014/main" val="20001"/>
                    </a:ext>
                  </a:extLst>
                </a:gridCol>
                <a:gridCol w="3545713">
                  <a:extLst>
                    <a:ext uri="{9D8B030D-6E8A-4147-A177-3AD203B41FA5}">
                      <a16:colId xmlns:a16="http://schemas.microsoft.com/office/drawing/2014/main" val="20002"/>
                    </a:ext>
                  </a:extLst>
                </a:gridCol>
              </a:tblGrid>
              <a:tr h="312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dirty="0" smtClean="0">
                          <a:ln>
                            <a:noFill/>
                          </a:ln>
                          <a:effectLst/>
                          <a:latin typeface="+mj-lt"/>
                        </a:rPr>
                        <a:t>ANCA</a:t>
                      </a:r>
                      <a:endParaRPr kumimoji="0" lang="fr-FR" sz="14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dirty="0" smtClean="0">
                          <a:ln>
                            <a:noFill/>
                          </a:ln>
                          <a:effectLst/>
                          <a:latin typeface="+mj-lt"/>
                        </a:rPr>
                        <a:t>CIBLES ANTIGENIQUES</a:t>
                      </a:r>
                      <a:endParaRPr kumimoji="0" lang="fr-FR" sz="14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val="10000"/>
                  </a:ext>
                </a:extLst>
              </a:tr>
              <a:tr h="5952622">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b="1" u="none" strike="noStrike" cap="none" normalizeH="0" baseline="0" dirty="0" smtClean="0">
                          <a:ln>
                            <a:noFill/>
                          </a:ln>
                          <a:effectLst/>
                          <a:latin typeface="+mj-lt"/>
                        </a:rPr>
                        <a:t>Vascularites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-granulomatose de </a:t>
                      </a:r>
                      <a:r>
                        <a:rPr kumimoji="0" lang="fr-FR" sz="1400" u="none" strike="noStrike" cap="none" normalizeH="0" baseline="0" dirty="0" err="1" smtClean="0">
                          <a:ln>
                            <a:noFill/>
                          </a:ln>
                          <a:effectLst/>
                          <a:latin typeface="+mj-lt"/>
                        </a:rPr>
                        <a:t>wegener</a:t>
                      </a:r>
                      <a:r>
                        <a:rPr kumimoji="0" lang="fr-FR" sz="1400" u="none" strike="noStrike" cap="none" normalizeH="0" baseline="0" dirty="0" smtClean="0">
                          <a:ln>
                            <a:noFill/>
                          </a:ln>
                          <a:effectLst/>
                          <a:latin typeface="+mj-lt"/>
                        </a:rPr>
                        <a:t>.</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t>
                      </a:r>
                      <a:r>
                        <a:rPr kumimoji="0" lang="fr-FR" sz="1400" u="none" strike="noStrike" cap="none" normalizeH="0" baseline="0" dirty="0" err="1" smtClean="0">
                          <a:ln>
                            <a:noFill/>
                          </a:ln>
                          <a:effectLst/>
                          <a:latin typeface="+mj-lt"/>
                        </a:rPr>
                        <a:t>polmyangeites</a:t>
                      </a:r>
                      <a:r>
                        <a:rPr kumimoji="0" lang="fr-FR" sz="1400" u="none" strike="noStrike" cap="none" normalizeH="0" baseline="0" dirty="0" smtClean="0">
                          <a:ln>
                            <a:noFill/>
                          </a:ln>
                          <a:effectLst/>
                          <a:latin typeface="+mj-lt"/>
                        </a:rPr>
                        <a:t> microscopique</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-syndrome de </a:t>
                      </a:r>
                      <a:r>
                        <a:rPr kumimoji="0" lang="fr-FR" sz="1400" u="none" strike="noStrike" cap="none" normalizeH="0" baseline="0" dirty="0" err="1" smtClean="0">
                          <a:ln>
                            <a:noFill/>
                          </a:ln>
                          <a:effectLst/>
                          <a:latin typeface="+mj-lt"/>
                        </a:rPr>
                        <a:t>churg</a:t>
                      </a:r>
                      <a:r>
                        <a:rPr kumimoji="0" lang="fr-FR" sz="1400" u="none" strike="noStrike" cap="none" normalizeH="0" baseline="0" dirty="0" smtClean="0">
                          <a:ln>
                            <a:noFill/>
                          </a:ln>
                          <a:effectLst/>
                          <a:latin typeface="+mj-lt"/>
                        </a:rPr>
                        <a:t> et </a:t>
                      </a:r>
                      <a:r>
                        <a:rPr kumimoji="0" lang="fr-FR" sz="1400" u="none" strike="noStrike" cap="none" normalizeH="0" baseline="0" dirty="0" err="1" smtClean="0">
                          <a:ln>
                            <a:noFill/>
                          </a:ln>
                          <a:effectLst/>
                          <a:latin typeface="+mj-lt"/>
                        </a:rPr>
                        <a:t>strauss</a:t>
                      </a:r>
                      <a:endParaRPr kumimoji="0" lang="fr-FR" sz="1400" u="none" strike="noStrike" cap="none" normalizeH="0" baseline="0" dirty="0" smtClean="0">
                        <a:ln>
                          <a:noFill/>
                        </a:ln>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t>
                      </a:r>
                      <a:r>
                        <a:rPr kumimoji="0" lang="fr-FR" sz="1400" u="none" strike="noStrike" cap="none" normalizeH="0" baseline="0" dirty="0" err="1" smtClean="0">
                          <a:ln>
                            <a:noFill/>
                          </a:ln>
                          <a:effectLst/>
                          <a:latin typeface="+mj-lt"/>
                        </a:rPr>
                        <a:t>periarterite</a:t>
                      </a:r>
                      <a:r>
                        <a:rPr kumimoji="0" lang="fr-FR" sz="1400" u="none" strike="noStrike" cap="none" normalizeH="0" baseline="0" dirty="0" smtClean="0">
                          <a:ln>
                            <a:noFill/>
                          </a:ln>
                          <a:effectLst/>
                          <a:latin typeface="+mj-lt"/>
                        </a:rPr>
                        <a:t> noueuse</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-glomérulonéphrite avec AC anti MBG.</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-médicamenteuses</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600" b="1" u="none" strike="noStrike" cap="none" normalizeH="0" baseline="0" dirty="0" smtClean="0">
                          <a:ln>
                            <a:noFill/>
                          </a:ln>
                          <a:effectLst/>
                          <a:latin typeface="+mj-lt"/>
                        </a:rPr>
                        <a:t>Connectivites</a:t>
                      </a:r>
                      <a:endParaRPr kumimoji="0" lang="fr-FR" sz="1200" b="1" u="none" strike="noStrike" cap="none" normalizeH="0" baseline="0" dirty="0" smtClean="0">
                        <a:ln>
                          <a:noFill/>
                        </a:ln>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Lupus</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Polyarthrite rhumatoïde</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600" b="1" u="none" strike="noStrike" cap="none" normalizeH="0" baseline="0" dirty="0" smtClean="0">
                          <a:ln>
                            <a:noFill/>
                          </a:ln>
                          <a:effectLst/>
                          <a:latin typeface="+mj-lt"/>
                        </a:rPr>
                        <a:t>Maladies inflammatoires du tube digestif</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err="1" smtClean="0">
                          <a:ln>
                            <a:noFill/>
                          </a:ln>
                          <a:effectLst/>
                          <a:latin typeface="+mj-lt"/>
                        </a:rPr>
                        <a:t>Rectolite</a:t>
                      </a:r>
                      <a:r>
                        <a:rPr kumimoji="0" lang="fr-FR" sz="1400" u="none" strike="noStrike" cap="none" normalizeH="0" baseline="0" dirty="0" smtClean="0">
                          <a:ln>
                            <a:noFill/>
                          </a:ln>
                          <a:effectLst/>
                          <a:latin typeface="+mj-lt"/>
                        </a:rPr>
                        <a:t> hémorragique</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Maladie de </a:t>
                      </a:r>
                      <a:r>
                        <a:rPr kumimoji="0" lang="fr-FR" sz="1400" u="none" strike="noStrike" cap="none" normalizeH="0" baseline="0" dirty="0" err="1" smtClean="0">
                          <a:ln>
                            <a:noFill/>
                          </a:ln>
                          <a:effectLst/>
                          <a:latin typeface="+mj-lt"/>
                        </a:rPr>
                        <a:t>Crohn</a:t>
                      </a:r>
                      <a:endParaRPr kumimoji="0" lang="fr-FR" sz="1400" u="none" strike="noStrike" cap="none" normalizeH="0" baseline="0" dirty="0" smtClean="0">
                        <a:ln>
                          <a:noFill/>
                        </a:ln>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Hépatite auto-immune</a:t>
                      </a:r>
                      <a:endParaRPr kumimoji="0" lang="fr-FR" sz="14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err="1" smtClean="0">
                          <a:ln>
                            <a:noFill/>
                          </a:ln>
                          <a:effectLst/>
                          <a:latin typeface="+mj-lt"/>
                        </a:rPr>
                        <a:t>cANCA</a:t>
                      </a:r>
                      <a:r>
                        <a:rPr kumimoji="0" lang="fr-FR" sz="1400" u="none" strike="noStrike" cap="none" normalizeH="0" baseline="0" dirty="0" smtClean="0">
                          <a:ln>
                            <a:noFill/>
                          </a:ln>
                          <a:effectLst/>
                          <a:latin typeface="+mj-lt"/>
                        </a:rPr>
                        <a:t>  &gt;&gt; </a:t>
                      </a:r>
                      <a:r>
                        <a:rPr kumimoji="0" lang="fr-FR" sz="1400" u="none" strike="noStrike" cap="none" normalizeH="0" baseline="0" dirty="0" err="1" smtClean="0">
                          <a:ln>
                            <a:noFill/>
                          </a:ln>
                          <a:effectLst/>
                          <a:latin typeface="+mj-lt"/>
                        </a:rPr>
                        <a:t>pANCA</a:t>
                      </a:r>
                      <a:r>
                        <a:rPr kumimoji="0" lang="fr-FR" sz="1400" u="none" strike="noStrike" cap="none" normalizeH="0" baseline="0" dirty="0" smtClean="0">
                          <a:ln>
                            <a:noFill/>
                          </a:ln>
                          <a:effectLst/>
                          <a:latin typeface="+mj-lt"/>
                        </a:rPr>
                        <a:t> </a:t>
                      </a:r>
                      <a:r>
                        <a:rPr kumimoji="0" lang="fr-FR" sz="1400" u="none" strike="noStrike" cap="none" normalizeH="0" baseline="0" dirty="0" err="1" smtClean="0">
                          <a:ln>
                            <a:noFill/>
                          </a:ln>
                          <a:effectLst/>
                          <a:latin typeface="+mj-lt"/>
                        </a:rPr>
                        <a:t>cANCA</a:t>
                      </a:r>
                      <a:r>
                        <a:rPr kumimoji="0" lang="fr-FR" sz="1400" u="none" strike="noStrike" cap="none" normalizeH="0" baseline="0" dirty="0" smtClean="0">
                          <a:ln>
                            <a:noFill/>
                          </a:ln>
                          <a:effectLst/>
                          <a:latin typeface="+mj-lt"/>
                        </a:rPr>
                        <a:t>  &lt;   </a:t>
                      </a:r>
                      <a:r>
                        <a:rPr kumimoji="0" lang="fr-FR" sz="1400" u="none" strike="noStrike" cap="none" normalizeH="0" baseline="0" dirty="0" err="1" smtClean="0">
                          <a:ln>
                            <a:noFill/>
                          </a:ln>
                          <a:effectLst/>
                          <a:latin typeface="+mj-lt"/>
                        </a:rPr>
                        <a:t>pANCA</a:t>
                      </a:r>
                      <a:r>
                        <a:rPr kumimoji="0" lang="fr-FR" sz="1400" u="none" strike="noStrike" cap="none" normalizeH="0" baseline="0" dirty="0" smtClean="0">
                          <a:ln>
                            <a:noFill/>
                          </a:ln>
                          <a:effectLst/>
                          <a:latin typeface="+mj-lt"/>
                        </a:rPr>
                        <a:t> </a:t>
                      </a:r>
                      <a:r>
                        <a:rPr kumimoji="0" lang="fr-FR" sz="1400" u="none" strike="noStrike" cap="none" normalizeH="0" baseline="0" dirty="0" err="1" smtClean="0">
                          <a:ln>
                            <a:noFill/>
                          </a:ln>
                          <a:effectLst/>
                          <a:latin typeface="+mj-lt"/>
                        </a:rPr>
                        <a:t>cANCA</a:t>
                      </a:r>
                      <a:r>
                        <a:rPr kumimoji="0" lang="fr-FR" sz="1400" u="none" strike="noStrike" cap="none" normalizeH="0" baseline="0" dirty="0" smtClean="0">
                          <a:ln>
                            <a:noFill/>
                          </a:ln>
                          <a:effectLst/>
                          <a:latin typeface="+mj-lt"/>
                        </a:rPr>
                        <a:t>  &lt;&lt;  </a:t>
                      </a:r>
                      <a:r>
                        <a:rPr kumimoji="0" lang="fr-FR" sz="1400" u="none" strike="noStrike" cap="none" normalizeH="0" baseline="0" dirty="0" err="1" smtClean="0">
                          <a:ln>
                            <a:noFill/>
                          </a:ln>
                          <a:effectLst/>
                          <a:latin typeface="+mj-lt"/>
                        </a:rPr>
                        <a:t>pANCA</a:t>
                      </a:r>
                      <a:r>
                        <a:rPr kumimoji="0" lang="fr-FR" sz="1400" u="none" strike="noStrike" cap="none" normalizeH="0" baseline="0" dirty="0" smtClean="0">
                          <a:ln>
                            <a:noFill/>
                          </a:ln>
                          <a:effectLst/>
                          <a:latin typeface="+mj-lt"/>
                        </a:rPr>
                        <a:t>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RARES</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 </a:t>
                      </a:r>
                      <a:r>
                        <a:rPr kumimoji="0" lang="fr-FR" sz="1400" u="none" strike="noStrike" cap="none" normalizeH="0" baseline="0" dirty="0" err="1" smtClean="0">
                          <a:ln>
                            <a:noFill/>
                          </a:ln>
                          <a:effectLst/>
                          <a:latin typeface="+mj-lt"/>
                        </a:rPr>
                        <a:t>pANCA</a:t>
                      </a:r>
                      <a:endParaRPr kumimoji="0" lang="fr-FR" sz="1400" u="none" strike="noStrike" cap="none" normalizeH="0" baseline="0" dirty="0" smtClean="0">
                        <a:ln>
                          <a:noFill/>
                        </a:ln>
                        <a:effectLst/>
                        <a:latin typeface="+mj-lt"/>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a:t>
                      </a: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fr-FR" sz="1400" u="none" strike="noStrike" cap="none" normalizeH="0" baseline="0" dirty="0" smtClean="0">
                        <a:ln>
                          <a:noFill/>
                        </a:ln>
                        <a:effectLst/>
                        <a:latin typeface="+mj-lt"/>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(20 %)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(30 %)</a:t>
                      </a: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fr-FR" sz="1400" u="none" strike="noStrike" cap="none" normalizeH="0" baseline="0" dirty="0" smtClean="0">
                        <a:ln>
                          <a:noFill/>
                        </a:ln>
                        <a:effectLst/>
                        <a:latin typeface="+mj-lt"/>
                      </a:endParaRP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fr-FR" sz="1400" u="none" strike="noStrike" cap="none" normalizeH="0" baseline="0" dirty="0" smtClean="0">
                        <a:ln>
                          <a:noFill/>
                        </a:ln>
                        <a:effectLst/>
                        <a:latin typeface="+mj-lt"/>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(70 %)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(20 %)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a-ANCA (90 %)</a:t>
                      </a:r>
                      <a:endParaRPr kumimoji="0" lang="fr-FR" sz="14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u="none" strike="noStrike" cap="none" normalizeH="0" baseline="0" dirty="0" smtClean="0">
                        <a:ln>
                          <a:noFill/>
                        </a:ln>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PR3: 75 %           MPO:15 %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PR3:35  %           MPO:50 %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PR3:10  %           MPO:60 %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PR3: 5 %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   </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fr-FR" sz="1400" u="none" strike="noStrike" cap="none" normalizeH="0" baseline="0" dirty="0" smtClean="0">
                          <a:ln>
                            <a:noFill/>
                          </a:ln>
                          <a:effectLst/>
                          <a:latin typeface="+mj-lt"/>
                        </a:rPr>
                        <a:t>MBG</a:t>
                      </a: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2550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53" y="214292"/>
            <a:ext cx="8072494" cy="523214"/>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Les mécanismes lésionnels dans les  MAI</a:t>
            </a:r>
            <a:endParaRPr lang="fr-FR"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3" name="Rectangle 2"/>
          <p:cNvSpPr/>
          <p:nvPr/>
        </p:nvSpPr>
        <p:spPr>
          <a:xfrm>
            <a:off x="323528" y="1142987"/>
            <a:ext cx="4281878" cy="461665"/>
          </a:xfrm>
          <a:prstGeom prst="rect">
            <a:avLst/>
          </a:prstGeom>
          <a:ln>
            <a:solidFill>
              <a:schemeClr val="tx1"/>
            </a:solidFill>
          </a:ln>
        </p:spPr>
        <p:txBody>
          <a:bodyPr wrap="none" lIns="91434" tIns="45717" rIns="91434" bIns="45717">
            <a:spAutoFit/>
          </a:bodyPr>
          <a:lstStyle/>
          <a:p>
            <a:pPr>
              <a:buClr>
                <a:srgbClr val="FFC000"/>
              </a:buClr>
              <a:buFont typeface="Wingdings" pitchFamily="2" charset="2"/>
              <a:buChar char="Ø"/>
            </a:pPr>
            <a:r>
              <a:rPr lang="fr-FR" sz="2400" b="1" i="1" dirty="0" smtClean="0">
                <a:solidFill>
                  <a:schemeClr val="bg1"/>
                </a:solidFill>
                <a:latin typeface="+mn-lt"/>
              </a:rPr>
              <a:t>Les lymphocytes T cytotoxique</a:t>
            </a:r>
            <a:endParaRPr lang="fr-FR" sz="2400" b="1" i="1" dirty="0">
              <a:solidFill>
                <a:schemeClr val="bg1"/>
              </a:solidFill>
              <a:latin typeface="+mn-lt"/>
            </a:endParaRPr>
          </a:p>
        </p:txBody>
      </p:sp>
      <p:sp>
        <p:nvSpPr>
          <p:cNvPr id="4" name="Rectangle 3"/>
          <p:cNvSpPr/>
          <p:nvPr/>
        </p:nvSpPr>
        <p:spPr>
          <a:xfrm>
            <a:off x="323528" y="2428870"/>
            <a:ext cx="2294859" cy="461665"/>
          </a:xfrm>
          <a:prstGeom prst="rect">
            <a:avLst/>
          </a:prstGeom>
          <a:ln>
            <a:solidFill>
              <a:schemeClr val="tx1"/>
            </a:solidFill>
          </a:ln>
        </p:spPr>
        <p:txBody>
          <a:bodyPr wrap="none" lIns="91434" tIns="45717" rIns="91434" bIns="45717">
            <a:spAutoFit/>
          </a:bodyPr>
          <a:lstStyle/>
          <a:p>
            <a:pPr>
              <a:buClr>
                <a:srgbClr val="FFC000"/>
              </a:buClr>
              <a:buFont typeface="Wingdings" pitchFamily="2" charset="2"/>
              <a:buChar char="Ø"/>
            </a:pPr>
            <a:r>
              <a:rPr lang="fr-FR" sz="2400" b="1" i="1" dirty="0" smtClean="0">
                <a:solidFill>
                  <a:schemeClr val="bg1"/>
                </a:solidFill>
                <a:latin typeface="+mn-lt"/>
              </a:rPr>
              <a:t>auto-anticorps</a:t>
            </a:r>
            <a:endParaRPr lang="fr-FR" sz="2400" b="1" i="1" dirty="0">
              <a:solidFill>
                <a:schemeClr val="bg1"/>
              </a:solidFill>
              <a:latin typeface="+mn-lt"/>
            </a:endParaRPr>
          </a:p>
        </p:txBody>
      </p:sp>
      <p:sp>
        <p:nvSpPr>
          <p:cNvPr id="5" name="Rectangle 4"/>
          <p:cNvSpPr/>
          <p:nvPr/>
        </p:nvSpPr>
        <p:spPr>
          <a:xfrm>
            <a:off x="3131840" y="2038202"/>
            <a:ext cx="6192688" cy="3046982"/>
          </a:xfrm>
          <a:prstGeom prst="rect">
            <a:avLst/>
          </a:prstGeom>
        </p:spPr>
        <p:txBody>
          <a:bodyPr wrap="square" lIns="91434" tIns="45717" rIns="91434" bIns="45717">
            <a:spAutoFit/>
          </a:bodyPr>
          <a:lstStyle/>
          <a:p>
            <a:pPr>
              <a:buFont typeface="Arial" pitchFamily="34" charset="0"/>
              <a:buChar char="•"/>
            </a:pPr>
            <a:endParaRPr lang="fr-FR" sz="2400" b="1" i="1" dirty="0" smtClean="0">
              <a:solidFill>
                <a:schemeClr val="bg1"/>
              </a:solidFill>
              <a:latin typeface="+mn-lt"/>
            </a:endParaRPr>
          </a:p>
          <a:p>
            <a:pPr>
              <a:buFont typeface="Arial" pitchFamily="34" charset="0"/>
              <a:buChar char="•"/>
            </a:pPr>
            <a:r>
              <a:rPr lang="fr-FR" sz="2400" b="1" i="1" dirty="0" smtClean="0">
                <a:solidFill>
                  <a:schemeClr val="bg1"/>
                </a:solidFill>
                <a:latin typeface="+mn-lt"/>
              </a:rPr>
              <a:t> ADCC</a:t>
            </a:r>
          </a:p>
          <a:p>
            <a:pPr>
              <a:buFont typeface="Arial" pitchFamily="34" charset="0"/>
              <a:buChar char="•"/>
            </a:pPr>
            <a:r>
              <a:rPr lang="fr-FR" sz="2400" b="1" i="1" dirty="0" smtClean="0">
                <a:solidFill>
                  <a:schemeClr val="bg1"/>
                </a:solidFill>
                <a:latin typeface="+mn-lt"/>
              </a:rPr>
              <a:t> Dépôts  de CI avec activation </a:t>
            </a:r>
          </a:p>
          <a:p>
            <a:pPr>
              <a:buFont typeface="Arial" pitchFamily="34" charset="0"/>
              <a:buChar char="•"/>
            </a:pPr>
            <a:r>
              <a:rPr lang="fr-FR" sz="2400" b="1" i="1" dirty="0" smtClean="0">
                <a:solidFill>
                  <a:schemeClr val="bg1"/>
                </a:solidFill>
                <a:latin typeface="+mn-lt"/>
              </a:rPr>
              <a:t> Auto-anticorps interférant avec des récepteurs cellulaires </a:t>
            </a:r>
          </a:p>
          <a:p>
            <a:pPr>
              <a:buFont typeface="Arial" pitchFamily="34" charset="0"/>
              <a:buChar char="•"/>
            </a:pPr>
            <a:r>
              <a:rPr lang="fr-FR" sz="2400" b="1" i="1" dirty="0" smtClean="0">
                <a:solidFill>
                  <a:schemeClr val="bg1"/>
                </a:solidFill>
                <a:latin typeface="+mn-lt"/>
              </a:rPr>
              <a:t> Auto-anticorps interférant avec différentes structures cellulaires </a:t>
            </a:r>
          </a:p>
          <a:p>
            <a:r>
              <a:rPr lang="fr-FR" sz="2400" b="1" i="1" dirty="0" smtClean="0">
                <a:solidFill>
                  <a:schemeClr val="bg1"/>
                </a:solidFill>
                <a:latin typeface="+mn-lt"/>
              </a:rPr>
              <a:t> </a:t>
            </a:r>
          </a:p>
        </p:txBody>
      </p:sp>
      <p:sp>
        <p:nvSpPr>
          <p:cNvPr id="6" name="Rectangle 5"/>
          <p:cNvSpPr/>
          <p:nvPr/>
        </p:nvSpPr>
        <p:spPr>
          <a:xfrm>
            <a:off x="323528" y="5774314"/>
            <a:ext cx="4712765" cy="461665"/>
          </a:xfrm>
          <a:prstGeom prst="rect">
            <a:avLst/>
          </a:prstGeom>
          <a:ln>
            <a:solidFill>
              <a:schemeClr val="tx1"/>
            </a:solidFill>
          </a:ln>
        </p:spPr>
        <p:txBody>
          <a:bodyPr wrap="none" lIns="91434" tIns="45717" rIns="91434" bIns="45717">
            <a:spAutoFit/>
          </a:bodyPr>
          <a:lstStyle/>
          <a:p>
            <a:pPr>
              <a:buClr>
                <a:srgbClr val="FFC000"/>
              </a:buClr>
              <a:buFont typeface="Wingdings" pitchFamily="2" charset="2"/>
              <a:buChar char="Ø"/>
            </a:pPr>
            <a:r>
              <a:rPr lang="fr-FR" sz="2400" b="1" i="1" dirty="0" smtClean="0">
                <a:solidFill>
                  <a:schemeClr val="bg1"/>
                </a:solidFill>
                <a:latin typeface="+mn-lt"/>
              </a:rPr>
              <a:t>Les cytokines pro-inflammatoires </a:t>
            </a:r>
            <a:endParaRPr lang="fr-FR" sz="2400" b="1" i="1" dirty="0">
              <a:solidFill>
                <a:schemeClr val="bg1"/>
              </a:solidFill>
              <a:latin typeface="+mn-lt"/>
            </a:endParaRPr>
          </a:p>
        </p:txBody>
      </p:sp>
      <p:sp>
        <p:nvSpPr>
          <p:cNvPr id="7" name="Accolade ouvrante 6"/>
          <p:cNvSpPr/>
          <p:nvPr/>
        </p:nvSpPr>
        <p:spPr>
          <a:xfrm>
            <a:off x="2627784" y="2229760"/>
            <a:ext cx="396000" cy="2628000"/>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lIns="91434" tIns="45717" rIns="91434" bIns="45717"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85833" y="1000108"/>
            <a:ext cx="914400" cy="369326"/>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34" tIns="45717" rIns="91434" bIns="45717" numCol="1" rtlCol="0" anchor="ctr" anchorCtr="0" compatLnSpc="1">
            <a:prstTxWarp prst="textNoShape">
              <a:avLst/>
            </a:prstTxWarp>
            <a:spAutoFit/>
          </a:bodyPr>
          <a:lstStyle/>
          <a:p>
            <a:pPr algn="ctr">
              <a:buFontTx/>
              <a:buChar char="•"/>
              <a:tabLst>
                <a:tab pos="457168" algn="l"/>
              </a:tabLst>
            </a:pPr>
            <a:endParaRPr kumimoji="0" lang="fr-FR" b="0" i="0" u="none" strike="noStrike" cap="none" normalizeH="0" baseline="0" dirty="0" smtClean="0">
              <a:ln>
                <a:noFill/>
              </a:ln>
              <a:solidFill>
                <a:schemeClr val="tx1"/>
              </a:solidFill>
              <a:effectLst/>
              <a:latin typeface="+mn-lt"/>
              <a:ea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714348" y="1076348"/>
          <a:ext cx="4000528" cy="5638800"/>
        </p:xfrm>
        <a:graphic>
          <a:graphicData uri="http://schemas.openxmlformats.org/drawingml/2006/table">
            <a:tbl>
              <a:tblPr firstRow="1" bandRow="1">
                <a:tableStyleId>{E8B1032C-EA38-4F05-BA0D-38AFFFC7BED3}</a:tableStyleId>
              </a:tblPr>
              <a:tblGrid>
                <a:gridCol w="4000528">
                  <a:extLst>
                    <a:ext uri="{9D8B030D-6E8A-4147-A177-3AD203B41FA5}">
                      <a16:colId xmlns:a16="http://schemas.microsoft.com/office/drawing/2014/main" val="20000"/>
                    </a:ext>
                  </a:extLst>
                </a:gridCol>
              </a:tblGrid>
              <a:tr h="636579">
                <a:tc>
                  <a:txBody>
                    <a:bodyPr/>
                    <a:lstStyle/>
                    <a:p>
                      <a:pPr algn="ctr"/>
                      <a:r>
                        <a:rPr lang="fr-FR" sz="1900" i="1" dirty="0" smtClean="0">
                          <a:solidFill>
                            <a:srgbClr val="FF0000"/>
                          </a:solidFill>
                        </a:rPr>
                        <a:t>Maladies auto-immunes spécifiques d’organe</a:t>
                      </a:r>
                      <a:r>
                        <a:rPr lang="fr-FR" sz="1900" i="1" dirty="0" smtClean="0">
                          <a:solidFill>
                            <a:srgbClr val="FFC000"/>
                          </a:solidFill>
                        </a:rPr>
                        <a:t> </a:t>
                      </a:r>
                      <a:endParaRPr lang="fr-FR" sz="1900" b="1" i="1" dirty="0">
                        <a:solidFill>
                          <a:srgbClr val="FFC000"/>
                        </a:solidFill>
                      </a:endParaRPr>
                    </a:p>
                  </a:txBody>
                  <a:tcPr>
                    <a:cell3D prstMaterial="dkEdge">
                      <a:bevel w="25400" h="25400" prst="angle"/>
                      <a:lightRig rig="flood" dir="t"/>
                    </a:cell3D>
                    <a:noFill/>
                  </a:tcPr>
                </a:tc>
                <a:extLst>
                  <a:ext uri="{0D108BD9-81ED-4DB2-BD59-A6C34878D82A}">
                    <a16:rowId xmlns:a16="http://schemas.microsoft.com/office/drawing/2014/main" val="10000"/>
                  </a:ext>
                </a:extLst>
              </a:tr>
              <a:tr h="4716469">
                <a:tc>
                  <a:txBody>
                    <a:bodyPr/>
                    <a:lstStyle/>
                    <a:p>
                      <a:pPr algn="l"/>
                      <a:r>
                        <a:rPr lang="fr-FR" sz="1600" dirty="0" smtClean="0">
                          <a:solidFill>
                            <a:schemeClr val="bg1"/>
                          </a:solidFill>
                        </a:rPr>
                        <a:t>1)  Glandes endocrines :  </a:t>
                      </a:r>
                    </a:p>
                    <a:p>
                      <a:pPr algn="l"/>
                      <a:r>
                        <a:rPr lang="fr-FR" sz="1600" dirty="0" smtClean="0">
                          <a:solidFill>
                            <a:schemeClr val="bg1"/>
                          </a:solidFill>
                        </a:rPr>
                        <a:t>•  thyroïdites (Basedow, Hashimoto) </a:t>
                      </a:r>
                    </a:p>
                    <a:p>
                      <a:pPr algn="l"/>
                      <a:r>
                        <a:rPr lang="fr-FR" sz="1600" dirty="0" smtClean="0">
                          <a:solidFill>
                            <a:schemeClr val="bg1"/>
                          </a:solidFill>
                        </a:rPr>
                        <a:t>•  diabète type 1 </a:t>
                      </a:r>
                    </a:p>
                    <a:p>
                      <a:pPr algn="l"/>
                      <a:r>
                        <a:rPr lang="fr-FR" sz="1600" dirty="0" smtClean="0">
                          <a:solidFill>
                            <a:schemeClr val="bg1"/>
                          </a:solidFill>
                        </a:rPr>
                        <a:t>•  maladie d’Addison (surrénale) </a:t>
                      </a:r>
                    </a:p>
                    <a:p>
                      <a:pPr algn="l"/>
                      <a:r>
                        <a:rPr lang="fr-FR" sz="1600" dirty="0" smtClean="0">
                          <a:solidFill>
                            <a:schemeClr val="bg1"/>
                          </a:solidFill>
                        </a:rPr>
                        <a:t>2)  Foie et tube digestif : </a:t>
                      </a:r>
                    </a:p>
                    <a:p>
                      <a:pPr algn="l"/>
                      <a:r>
                        <a:rPr lang="fr-FR" sz="1600" dirty="0" smtClean="0">
                          <a:solidFill>
                            <a:schemeClr val="bg1"/>
                          </a:solidFill>
                        </a:rPr>
                        <a:t>•  </a:t>
                      </a:r>
                      <a:r>
                        <a:rPr lang="fr-FR" sz="1600" dirty="0" err="1" smtClean="0">
                          <a:solidFill>
                            <a:schemeClr val="bg1"/>
                          </a:solidFill>
                        </a:rPr>
                        <a:t>hépatopathie</a:t>
                      </a:r>
                      <a:r>
                        <a:rPr lang="fr-FR" sz="1600" dirty="0" smtClean="0">
                          <a:solidFill>
                            <a:schemeClr val="bg1"/>
                          </a:solidFill>
                        </a:rPr>
                        <a:t> auto-immune (CBP, HCA) </a:t>
                      </a:r>
                    </a:p>
                    <a:p>
                      <a:pPr algn="l"/>
                      <a:r>
                        <a:rPr lang="fr-FR" sz="1600" dirty="0" smtClean="0">
                          <a:solidFill>
                            <a:schemeClr val="bg1"/>
                          </a:solidFill>
                        </a:rPr>
                        <a:t>•  entéropathies inflammatoires </a:t>
                      </a:r>
                    </a:p>
                    <a:p>
                      <a:pPr algn="l"/>
                      <a:r>
                        <a:rPr lang="fr-FR" sz="1600" dirty="0" smtClean="0">
                          <a:solidFill>
                            <a:schemeClr val="bg1"/>
                          </a:solidFill>
                        </a:rPr>
                        <a:t>•  maladie </a:t>
                      </a:r>
                      <a:r>
                        <a:rPr lang="fr-FR" sz="1600" dirty="0" err="1" smtClean="0">
                          <a:solidFill>
                            <a:schemeClr val="bg1"/>
                          </a:solidFill>
                        </a:rPr>
                        <a:t>coeliaque</a:t>
                      </a:r>
                      <a:r>
                        <a:rPr lang="fr-FR" sz="1600" dirty="0" smtClean="0">
                          <a:solidFill>
                            <a:schemeClr val="bg1"/>
                          </a:solidFill>
                        </a:rPr>
                        <a:t> </a:t>
                      </a:r>
                    </a:p>
                    <a:p>
                      <a:pPr algn="l"/>
                      <a:r>
                        <a:rPr lang="fr-FR" sz="1600" dirty="0" smtClean="0">
                          <a:solidFill>
                            <a:schemeClr val="bg1"/>
                          </a:solidFill>
                        </a:rPr>
                        <a:t>•  maladie de Biermer </a:t>
                      </a:r>
                    </a:p>
                    <a:p>
                      <a:pPr algn="l"/>
                      <a:r>
                        <a:rPr lang="fr-FR" sz="1600" dirty="0" smtClean="0">
                          <a:solidFill>
                            <a:schemeClr val="bg1"/>
                          </a:solidFill>
                        </a:rPr>
                        <a:t>3)  Système neuromusculaire : </a:t>
                      </a:r>
                    </a:p>
                    <a:p>
                      <a:pPr algn="l"/>
                      <a:r>
                        <a:rPr lang="fr-FR" sz="1600" dirty="0" smtClean="0">
                          <a:solidFill>
                            <a:schemeClr val="bg1"/>
                          </a:solidFill>
                        </a:rPr>
                        <a:t>•  sclérose en plaques </a:t>
                      </a:r>
                    </a:p>
                    <a:p>
                      <a:pPr algn="l"/>
                      <a:r>
                        <a:rPr lang="fr-FR" sz="1600" dirty="0" smtClean="0">
                          <a:solidFill>
                            <a:schemeClr val="bg1"/>
                          </a:solidFill>
                        </a:rPr>
                        <a:t>•  myasthénie </a:t>
                      </a:r>
                    </a:p>
                    <a:p>
                      <a:pPr algn="l"/>
                      <a:r>
                        <a:rPr lang="fr-FR" sz="1600" dirty="0" smtClean="0">
                          <a:solidFill>
                            <a:schemeClr val="bg1"/>
                          </a:solidFill>
                        </a:rPr>
                        <a:t>•  neuropathies auto-immunes </a:t>
                      </a:r>
                    </a:p>
                    <a:p>
                      <a:pPr algn="l"/>
                      <a:r>
                        <a:rPr lang="fr-FR" sz="1600" dirty="0" smtClean="0">
                          <a:solidFill>
                            <a:schemeClr val="bg1"/>
                          </a:solidFill>
                        </a:rPr>
                        <a:t>4)  Peau : </a:t>
                      </a:r>
                    </a:p>
                    <a:p>
                      <a:pPr algn="l"/>
                      <a:r>
                        <a:rPr lang="fr-FR" sz="1600" dirty="0" smtClean="0">
                          <a:solidFill>
                            <a:schemeClr val="bg1"/>
                          </a:solidFill>
                        </a:rPr>
                        <a:t>•  maladies bulleuses auto-immunes </a:t>
                      </a:r>
                    </a:p>
                    <a:p>
                      <a:pPr algn="l"/>
                      <a:r>
                        <a:rPr lang="fr-FR" sz="1600" dirty="0" smtClean="0">
                          <a:solidFill>
                            <a:schemeClr val="bg1"/>
                          </a:solidFill>
                        </a:rPr>
                        <a:t>•  vitiligo </a:t>
                      </a:r>
                    </a:p>
                    <a:p>
                      <a:pPr algn="l"/>
                      <a:r>
                        <a:rPr lang="fr-FR" sz="1600" dirty="0" smtClean="0">
                          <a:solidFill>
                            <a:schemeClr val="bg1"/>
                          </a:solidFill>
                        </a:rPr>
                        <a:t>5)  Divers </a:t>
                      </a:r>
                    </a:p>
                    <a:p>
                      <a:pPr algn="l"/>
                      <a:r>
                        <a:rPr lang="fr-FR" sz="1600" dirty="0" smtClean="0">
                          <a:solidFill>
                            <a:schemeClr val="bg1"/>
                          </a:solidFill>
                        </a:rPr>
                        <a:t>•  uvéites, rétinites auto-immunes </a:t>
                      </a:r>
                    </a:p>
                    <a:p>
                      <a:pPr algn="l"/>
                      <a:r>
                        <a:rPr lang="fr-FR" sz="1600" dirty="0" smtClean="0">
                          <a:solidFill>
                            <a:schemeClr val="bg1"/>
                          </a:solidFill>
                        </a:rPr>
                        <a:t>•  cytopénies auto-immunes </a:t>
                      </a:r>
                    </a:p>
                    <a:p>
                      <a:pPr algn="l"/>
                      <a:r>
                        <a:rPr lang="fr-FR" sz="1600" dirty="0" smtClean="0">
                          <a:solidFill>
                            <a:schemeClr val="bg1"/>
                          </a:solidFill>
                        </a:rPr>
                        <a:t>•  stérilités auto-immunes </a:t>
                      </a:r>
                      <a:endParaRPr lang="fr-FR" sz="1600" b="1" i="1" dirty="0">
                        <a:solidFill>
                          <a:schemeClr val="bg1"/>
                        </a:solidFill>
                      </a:endParaRPr>
                    </a:p>
                  </a:txBody>
                  <a:tcPr>
                    <a:cell3D prstMaterial="dkEdge">
                      <a:bevel w="25400" h="25400" prst="angle"/>
                      <a:lightRig rig="flood" dir="t"/>
                    </a:cell3D>
                    <a:noFill/>
                  </a:tcPr>
                </a:tc>
                <a:extLst>
                  <a:ext uri="{0D108BD9-81ED-4DB2-BD59-A6C34878D82A}">
                    <a16:rowId xmlns:a16="http://schemas.microsoft.com/office/drawing/2014/main" val="10001"/>
                  </a:ext>
                </a:extLst>
              </a:tr>
            </a:tbl>
          </a:graphicData>
        </a:graphic>
      </p:graphicFrame>
      <p:sp>
        <p:nvSpPr>
          <p:cNvPr id="5" name="Rectangle 4"/>
          <p:cNvSpPr/>
          <p:nvPr/>
        </p:nvSpPr>
        <p:spPr>
          <a:xfrm>
            <a:off x="900176" y="64394"/>
            <a:ext cx="5760056" cy="738658"/>
          </a:xfrm>
          <a:prstGeom prst="rect">
            <a:avLst/>
          </a:prstGeom>
        </p:spPr>
        <p:txBody>
          <a:bodyPr wrap="square" lIns="91434" tIns="45717" rIns="91434" bIns="45717">
            <a:spAutoFit/>
            <a:scene3d>
              <a:camera prst="orthographicFront"/>
              <a:lightRig rig="glow" dir="tl">
                <a:rot lat="0" lon="0" rev="5400000"/>
              </a:lightRig>
            </a:scene3d>
            <a:sp3d contourW="12700">
              <a:bevelT w="25400" h="25400"/>
              <a:contourClr>
                <a:schemeClr val="accent6">
                  <a:shade val="73000"/>
                </a:schemeClr>
              </a:contourClr>
            </a:sp3d>
          </a:bodyPr>
          <a:lstStyle/>
          <a:p>
            <a:pPr marL="2342986" lvl="4" indent="-514314" algn="ctr">
              <a:lnSpc>
                <a:spcPct val="150000"/>
              </a:lnSpc>
              <a:buClr>
                <a:srgbClr val="FFFF00"/>
              </a:buClr>
            </a:pPr>
            <a:r>
              <a:rPr lang="fr-FR"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mj-lt"/>
                <a:cs typeface="Arial" pitchFamily="34" charset="0"/>
              </a:rPr>
              <a:t>Classification des MAI</a:t>
            </a:r>
          </a:p>
        </p:txBody>
      </p:sp>
      <p:graphicFrame>
        <p:nvGraphicFramePr>
          <p:cNvPr id="6" name="Tableau 5"/>
          <p:cNvGraphicFramePr>
            <a:graphicFrameLocks noGrp="1"/>
          </p:cNvGraphicFramePr>
          <p:nvPr/>
        </p:nvGraphicFramePr>
        <p:xfrm>
          <a:off x="4786314" y="1071546"/>
          <a:ext cx="4243472" cy="5643602"/>
        </p:xfrm>
        <a:graphic>
          <a:graphicData uri="http://schemas.openxmlformats.org/drawingml/2006/table">
            <a:tbl>
              <a:tblPr firstRow="1" bandRow="1">
                <a:tableStyleId>{E8B1032C-EA38-4F05-BA0D-38AFFFC7BED3}</a:tableStyleId>
              </a:tblPr>
              <a:tblGrid>
                <a:gridCol w="4243472">
                  <a:extLst>
                    <a:ext uri="{9D8B030D-6E8A-4147-A177-3AD203B41FA5}">
                      <a16:colId xmlns:a16="http://schemas.microsoft.com/office/drawing/2014/main" val="20000"/>
                    </a:ext>
                  </a:extLst>
                </a:gridCol>
              </a:tblGrid>
              <a:tr h="711390">
                <a:tc>
                  <a:txBody>
                    <a:bodyPr/>
                    <a:lstStyle/>
                    <a:p>
                      <a:pPr algn="ctr"/>
                      <a:r>
                        <a:rPr lang="fr-FR" sz="1900" i="1" dirty="0" smtClean="0">
                          <a:solidFill>
                            <a:srgbClr val="FF0000"/>
                          </a:solidFill>
                        </a:rPr>
                        <a:t>Maladies auto-immunes « systémiques » ou non spécifiques d’organe</a:t>
                      </a:r>
                      <a:r>
                        <a:rPr lang="fr-FR" sz="1900" i="1" dirty="0" smtClean="0">
                          <a:solidFill>
                            <a:srgbClr val="FFC000"/>
                          </a:solidFill>
                        </a:rPr>
                        <a:t> </a:t>
                      </a:r>
                      <a:endParaRPr lang="fr-FR" sz="1900" b="1" i="1" dirty="0">
                        <a:solidFill>
                          <a:srgbClr val="FFC000"/>
                        </a:solidFill>
                      </a:endParaRPr>
                    </a:p>
                  </a:txBody>
                  <a:tcPr>
                    <a:cell3D prstMaterial="dkEdge">
                      <a:bevel w="25400" h="25400" prst="angle"/>
                      <a:lightRig rig="flood" dir="t"/>
                    </a:cell3D>
                    <a:noFill/>
                  </a:tcPr>
                </a:tc>
                <a:extLst>
                  <a:ext uri="{0D108BD9-81ED-4DB2-BD59-A6C34878D82A}">
                    <a16:rowId xmlns:a16="http://schemas.microsoft.com/office/drawing/2014/main" val="10000"/>
                  </a:ext>
                </a:extLst>
              </a:tr>
              <a:tr h="4932212">
                <a:tc>
                  <a:txBody>
                    <a:bodyPr/>
                    <a:lstStyle/>
                    <a:p>
                      <a:pPr algn="l">
                        <a:buFont typeface="Arial" pitchFamily="34" charset="0"/>
                        <a:buChar char="•"/>
                      </a:pPr>
                      <a:r>
                        <a:rPr lang="fr-FR" sz="2400" b="1" i="1" dirty="0" smtClean="0">
                          <a:solidFill>
                            <a:schemeClr val="bg1"/>
                          </a:solidFill>
                        </a:rPr>
                        <a:t>Connectivites:</a:t>
                      </a:r>
                    </a:p>
                    <a:p>
                      <a:pPr algn="l"/>
                      <a:r>
                        <a:rPr lang="fr-FR" sz="2000" b="1" i="1" dirty="0" smtClean="0">
                          <a:solidFill>
                            <a:srgbClr val="FFC000"/>
                          </a:solidFill>
                        </a:rPr>
                        <a:t>1)  Lupus érythémateux systémique </a:t>
                      </a:r>
                    </a:p>
                    <a:p>
                      <a:pPr algn="l"/>
                      <a:r>
                        <a:rPr lang="fr-FR" sz="2000" b="1" i="1" dirty="0" smtClean="0">
                          <a:solidFill>
                            <a:srgbClr val="FFC000"/>
                          </a:solidFill>
                        </a:rPr>
                        <a:t>2)  Syndrome de </a:t>
                      </a:r>
                      <a:r>
                        <a:rPr lang="fr-FR" sz="2000" b="1" i="1" u="none" dirty="0" err="1" smtClean="0">
                          <a:solidFill>
                            <a:srgbClr val="FFC000"/>
                          </a:solidFill>
                          <a:latin typeface="+mn-lt"/>
                          <a:cs typeface="Aharoni" pitchFamily="2" charset="-79"/>
                        </a:rPr>
                        <a:t>Gougerot</a:t>
                      </a:r>
                      <a:r>
                        <a:rPr lang="fr-FR" sz="2000" b="1" i="1" u="none" dirty="0" smtClean="0">
                          <a:solidFill>
                            <a:srgbClr val="FFC000"/>
                          </a:solidFill>
                          <a:latin typeface="+mn-lt"/>
                          <a:cs typeface="Aharoni" pitchFamily="2" charset="-79"/>
                        </a:rPr>
                        <a:t>-</a:t>
                      </a:r>
                      <a:r>
                        <a:rPr lang="fr-FR" sz="2000" b="1" i="1" u="none" dirty="0" err="1" smtClean="0">
                          <a:solidFill>
                            <a:srgbClr val="FFC000"/>
                          </a:solidFill>
                          <a:latin typeface="+mn-lt"/>
                          <a:cs typeface="Aharoni" pitchFamily="2" charset="-79"/>
                        </a:rPr>
                        <a:t>Sjögren</a:t>
                      </a:r>
                      <a:endParaRPr lang="fr-FR" sz="2000" b="1" i="1" dirty="0" smtClean="0">
                        <a:solidFill>
                          <a:srgbClr val="FFC000"/>
                        </a:solidFill>
                      </a:endParaRPr>
                    </a:p>
                    <a:p>
                      <a:pPr algn="l"/>
                      <a:r>
                        <a:rPr lang="fr-FR" sz="2000" b="1" i="1" dirty="0" smtClean="0">
                          <a:solidFill>
                            <a:srgbClr val="FFC000"/>
                          </a:solidFill>
                        </a:rPr>
                        <a:t>3)  Polyarthrite rhumatoïde </a:t>
                      </a:r>
                    </a:p>
                    <a:p>
                      <a:pPr algn="l"/>
                      <a:r>
                        <a:rPr lang="fr-FR" sz="2000" b="1" i="1" dirty="0" smtClean="0">
                          <a:solidFill>
                            <a:srgbClr val="FFC000"/>
                          </a:solidFill>
                        </a:rPr>
                        <a:t>4)  Sclérodermie </a:t>
                      </a:r>
                    </a:p>
                    <a:p>
                      <a:pPr algn="l"/>
                      <a:r>
                        <a:rPr lang="fr-FR" sz="2000" b="1" i="1" dirty="0" smtClean="0">
                          <a:solidFill>
                            <a:srgbClr val="FFC000"/>
                          </a:solidFill>
                        </a:rPr>
                        <a:t>5)  </a:t>
                      </a:r>
                      <a:r>
                        <a:rPr lang="fr-FR" sz="2000" b="1" i="1" dirty="0" err="1" smtClean="0">
                          <a:solidFill>
                            <a:srgbClr val="FFC000"/>
                          </a:solidFill>
                        </a:rPr>
                        <a:t>Polymyosite</a:t>
                      </a:r>
                      <a:r>
                        <a:rPr lang="fr-FR" sz="2000" b="1" i="1" dirty="0" smtClean="0">
                          <a:solidFill>
                            <a:srgbClr val="FFC000"/>
                          </a:solidFill>
                        </a:rPr>
                        <a:t> – dermatomyosite </a:t>
                      </a:r>
                    </a:p>
                    <a:p>
                      <a:pPr algn="l"/>
                      <a:r>
                        <a:rPr lang="fr-FR" sz="2000" b="1" i="1" dirty="0" smtClean="0">
                          <a:solidFill>
                            <a:srgbClr val="FFC000"/>
                          </a:solidFill>
                        </a:rPr>
                        <a:t>6)  Connectivite mixte </a:t>
                      </a:r>
                    </a:p>
                    <a:p>
                      <a:pPr algn="l">
                        <a:buFont typeface="Arial" pitchFamily="34" charset="0"/>
                        <a:buNone/>
                      </a:pPr>
                      <a:endParaRPr lang="fr-FR" sz="2000" b="1" i="1" dirty="0" smtClean="0">
                        <a:solidFill>
                          <a:srgbClr val="FFC000"/>
                        </a:solidFill>
                      </a:endParaRPr>
                    </a:p>
                    <a:p>
                      <a:pPr algn="l">
                        <a:buFont typeface="Arial" pitchFamily="34" charset="0"/>
                        <a:buChar char="•"/>
                      </a:pPr>
                      <a:r>
                        <a:rPr lang="fr-FR" sz="2000" b="1" i="1" dirty="0" smtClean="0">
                          <a:solidFill>
                            <a:schemeClr val="bg1"/>
                          </a:solidFill>
                        </a:rPr>
                        <a:t>  </a:t>
                      </a:r>
                      <a:r>
                        <a:rPr lang="fr-FR" sz="2000" b="1" i="1" dirty="0" err="1" smtClean="0">
                          <a:solidFill>
                            <a:schemeClr val="bg1"/>
                          </a:solidFill>
                        </a:rPr>
                        <a:t>Vascularites</a:t>
                      </a:r>
                      <a:r>
                        <a:rPr lang="fr-FR" sz="2000" b="1" i="1" dirty="0" smtClean="0">
                          <a:solidFill>
                            <a:schemeClr val="bg1"/>
                          </a:solidFill>
                        </a:rPr>
                        <a:t> primitives </a:t>
                      </a:r>
                      <a:endParaRPr lang="fr-FR" sz="2000" b="1" i="1" baseline="0" dirty="0" smtClean="0">
                        <a:solidFill>
                          <a:schemeClr val="bg1"/>
                        </a:solidFill>
                      </a:endParaRPr>
                    </a:p>
                    <a:p>
                      <a:pPr algn="l">
                        <a:buFont typeface="Arial" pitchFamily="34" charset="0"/>
                        <a:buChar char="•"/>
                      </a:pPr>
                      <a:r>
                        <a:rPr lang="fr-FR" sz="2000" b="1" i="1" baseline="0" dirty="0" smtClean="0">
                          <a:solidFill>
                            <a:schemeClr val="bg1"/>
                          </a:solidFill>
                        </a:rPr>
                        <a:t>Syndrome d’anti phospholipides</a:t>
                      </a:r>
                      <a:endParaRPr lang="fr-FR" sz="2000" b="1" i="1" dirty="0" smtClean="0">
                        <a:solidFill>
                          <a:schemeClr val="bg1"/>
                        </a:solidFill>
                      </a:endParaRPr>
                    </a:p>
                    <a:p>
                      <a:pPr algn="l"/>
                      <a:r>
                        <a:rPr lang="fr-FR" sz="2000" b="1" i="1" dirty="0" smtClean="0">
                          <a:solidFill>
                            <a:srgbClr val="FFC000"/>
                          </a:solidFill>
                        </a:rPr>
                        <a:t> </a:t>
                      </a:r>
                      <a:endParaRPr lang="fr-FR" sz="2000" b="1" i="1" dirty="0">
                        <a:solidFill>
                          <a:srgbClr val="FFC000"/>
                        </a:solidFill>
                      </a:endParaRPr>
                    </a:p>
                  </a:txBody>
                  <a:tcPr>
                    <a:cell3D prstMaterial="dkEdge">
                      <a:bevel w="25400" h="25400" prst="angle"/>
                      <a:lightRig rig="flood" dir="t"/>
                    </a:cell3D>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Bande perforée 1"/>
          <p:cNvSpPr/>
          <p:nvPr/>
        </p:nvSpPr>
        <p:spPr bwMode="auto">
          <a:xfrm>
            <a:off x="-32" y="2357431"/>
            <a:ext cx="9144000" cy="1530538"/>
          </a:xfrm>
          <a:prstGeom prst="flowChartPunchedTap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34" tIns="45717" rIns="91434" bIns="45717" numCol="1" rtlCol="0" anchor="ctr" anchorCtr="0" compatLnSpc="1">
            <a:prstTxWarp prst="textNoShape">
              <a:avLst/>
            </a:prstTxWarp>
            <a:spAutoFit/>
          </a:bodyPr>
          <a:lstStyle/>
          <a:p>
            <a:pPr lvl="7" algn="ctr">
              <a:tabLst>
                <a:tab pos="457168" algn="l"/>
              </a:tabLst>
            </a:pPr>
            <a:endParaRPr lang="fr-FR" sz="5400" dirty="0" smtClean="0">
              <a:solidFill>
                <a:schemeClr val="tx1"/>
              </a:solidFill>
              <a:ea typeface="Times New Roman" pitchFamily="18" charset="0"/>
              <a:cs typeface="Times New Roman" pitchFamily="18" charset="0"/>
            </a:endParaRPr>
          </a:p>
        </p:txBody>
      </p:sp>
      <p:sp>
        <p:nvSpPr>
          <p:cNvPr id="3" name="Rectangle 2"/>
          <p:cNvSpPr/>
          <p:nvPr/>
        </p:nvSpPr>
        <p:spPr>
          <a:xfrm>
            <a:off x="-2143172" y="2721114"/>
            <a:ext cx="10287072" cy="830997"/>
          </a:xfrm>
          <a:prstGeom prst="rect">
            <a:avLst/>
          </a:prstGeom>
        </p:spPr>
        <p:txBody>
          <a:bodyPr wrap="square">
            <a:spAutoFit/>
          </a:bodyPr>
          <a:lstStyle/>
          <a:p>
            <a:pPr lvl="7" algn="ctr">
              <a:tabLst>
                <a:tab pos="457168" algn="l"/>
              </a:tabLst>
            </a:pPr>
            <a:r>
              <a:rPr lang="fr-FR" sz="4800" b="1" i="1" dirty="0" err="1" smtClean="0">
                <a:latin typeface="+mj-lt"/>
                <a:ea typeface="Times New Roman" pitchFamily="18" charset="0"/>
                <a:cs typeface="Times New Roman" pitchFamily="18" charset="0"/>
              </a:rPr>
              <a:t>III.Les</a:t>
            </a:r>
            <a:r>
              <a:rPr lang="fr-FR" sz="4800" b="1" i="1" dirty="0" smtClean="0">
                <a:latin typeface="+mj-lt"/>
                <a:ea typeface="Times New Roman" pitchFamily="18" charset="0"/>
                <a:cs typeface="Times New Roman" pitchFamily="18" charset="0"/>
              </a:rPr>
              <a:t> connectivites</a:t>
            </a:r>
          </a:p>
        </p:txBody>
      </p:sp>
    </p:spTree>
    <p:extLst>
      <p:ext uri="{BB962C8B-B14F-4D97-AF65-F5344CB8AC3E}">
        <p14:creationId xmlns:p14="http://schemas.microsoft.com/office/powerpoint/2010/main" val="1222058021"/>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PR 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F200"/>
            </a:gs>
            <a:gs pos="45000">
              <a:srgbClr val="FF7A00"/>
            </a:gs>
            <a:gs pos="70000">
              <a:srgbClr val="FF0300"/>
            </a:gs>
            <a:gs pos="100000">
              <a:srgbClr val="4D0808"/>
            </a:gs>
          </a:gsLst>
          <a:lin ang="16200000" scaled="0"/>
        </a:gradFill>
        <a:ln w="9525">
          <a:noFill/>
          <a:miter lim="800000"/>
          <a:headEnd/>
          <a:tailEnd/>
        </a:ln>
        <a:effectLst/>
      </a:spPr>
      <a:bodyPr vert="horz" wrap="square" lIns="91440" tIns="45720" rIns="91440" bIns="45720" numCol="1" rtlCol="0" anchor="ctr" anchorCtr="0" compatLnSpc="1">
        <a:prstTxWarp prst="textNoShape">
          <a:avLst/>
        </a:prstTxWarp>
        <a:spAutoFit/>
      </a:bodyPr>
      <a:lstStyle>
        <a:defPPr algn="ctr" fontAlgn="base">
          <a:spcBef>
            <a:spcPct val="0"/>
          </a:spcBef>
          <a:spcAft>
            <a:spcPct val="0"/>
          </a:spcAft>
          <a:buFontTx/>
          <a:buChar char="•"/>
          <a:tabLst>
            <a:tab pos="457200" algn="l"/>
          </a:tabLst>
          <a:defRPr kumimoji="0" b="0" i="0" u="none" strike="noStrike" cap="none" normalizeH="0" baseline="0" dirty="0" smtClean="0">
            <a:ln>
              <a:noFill/>
            </a:ln>
            <a:solidFill>
              <a:schemeClr val="tx1"/>
            </a:solidFill>
            <a:effectLst/>
            <a:latin typeface="+mn-lt"/>
            <a:ea typeface="Times New Roman" pitchFamily="18" charset="0"/>
            <a:cs typeface="Times New Roman" pitchFamily="18" charset="0"/>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6514859</TotalTime>
  <Words>16454</Words>
  <Application>Microsoft Office PowerPoint</Application>
  <PresentationFormat>Affichage à l'écran (4:3)</PresentationFormat>
  <Paragraphs>1768</Paragraphs>
  <Slides>60</Slides>
  <Notes>45</Notes>
  <HiddenSlides>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60</vt:i4>
      </vt:variant>
    </vt:vector>
  </HeadingPairs>
  <TitlesOfParts>
    <vt:vector size="72" baseType="lpstr">
      <vt:lpstr>Aharoni</vt:lpstr>
      <vt:lpstr>Angsana New</vt:lpstr>
      <vt:lpstr>Arial</vt:lpstr>
      <vt:lpstr>Arial Narrow</vt:lpstr>
      <vt:lpstr>Calibri</vt:lpstr>
      <vt:lpstr>Comic Sans MS</vt:lpstr>
      <vt:lpstr>Courier New</vt:lpstr>
      <vt:lpstr>GulliverRM</vt:lpstr>
      <vt:lpstr>MATHG-1A</vt:lpstr>
      <vt:lpstr>Times New Roman</vt:lpstr>
      <vt:lpstr>Wingdings</vt:lpstr>
      <vt:lpstr>PR 2007</vt:lpstr>
      <vt:lpstr>Auto-Immunité ET MALADIES  AUTO-IMMUNES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Critères de Sydney (2006) de classification du SAPL</vt:lpstr>
      <vt:lpstr>Présentation PowerPoint</vt:lpstr>
      <vt:lpstr>Critères de Sydney (2006) de classification du SAPL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connectivites</dc:title>
  <dc:creator>ptissou</dc:creator>
  <cp:lastModifiedBy>DEHRI</cp:lastModifiedBy>
  <cp:revision>1184</cp:revision>
  <dcterms:created xsi:type="dcterms:W3CDTF">2008-09-03T08:11:12Z</dcterms:created>
  <dcterms:modified xsi:type="dcterms:W3CDTF">2017-05-08T22:05:51Z</dcterms:modified>
</cp:coreProperties>
</file>