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8" r:id="rId11"/>
    <p:sldId id="264" r:id="rId12"/>
    <p:sldId id="265" r:id="rId13"/>
    <p:sldId id="266" r:id="rId14"/>
    <p:sldId id="277" r:id="rId15"/>
    <p:sldId id="267" r:id="rId16"/>
    <p:sldId id="268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9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2DAD-9D71-4811-8D87-5F0AA94FA1F6}" type="datetimeFigureOut">
              <a:rPr lang="fr-FR" smtClean="0"/>
              <a:pPr/>
              <a:t>07/01/2017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BA2F9-A0DB-41E5-85C2-3B8E7DDF385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D:\HTML\SAV~1058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1400" dirty="0" smtClean="0"/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/>
          </a:p>
          <a:p>
            <a:r>
              <a:rPr lang="fr-FR" sz="1400" dirty="0" smtClean="0"/>
              <a:t>                                                                                        </a:t>
            </a:r>
            <a:r>
              <a:rPr lang="fr-FR" sz="1400" dirty="0" smtClean="0"/>
              <a:t>Présenté </a:t>
            </a:r>
            <a:r>
              <a:rPr lang="fr-FR" sz="1400" dirty="0" smtClean="0"/>
              <a:t>par Dr </a:t>
            </a:r>
            <a:r>
              <a:rPr lang="fr-FR" sz="1400" dirty="0" smtClean="0"/>
              <a:t>SARI HASSOUN</a:t>
            </a:r>
            <a:r>
              <a:rPr lang="fr-FR" sz="1400" dirty="0" smtClean="0"/>
              <a:t>.N</a:t>
            </a:r>
            <a:endParaRPr lang="fr-FR" sz="1400" dirty="0" smtClean="0"/>
          </a:p>
          <a:p>
            <a:r>
              <a:rPr lang="fr-FR" sz="1400" dirty="0" smtClean="0"/>
              <a:t>                                                                                                             TLEMCEN LE </a:t>
            </a:r>
            <a:r>
              <a:rPr lang="fr-FR" sz="1400" dirty="0" smtClean="0"/>
              <a:t>08</a:t>
            </a:r>
            <a:r>
              <a:rPr lang="fr-FR" sz="1400" dirty="0" smtClean="0"/>
              <a:t>.01.2017</a:t>
            </a:r>
            <a:endParaRPr lang="fr-FR" sz="1400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43284"/>
          </a:xfrm>
        </p:spPr>
        <p:txBody>
          <a:bodyPr/>
          <a:lstStyle/>
          <a:p>
            <a:r>
              <a:rPr lang="fr-FR" sz="1600" dirty="0" smtClean="0"/>
              <a:t>Module d’hématologie  4</a:t>
            </a:r>
            <a:r>
              <a:rPr lang="fr-FR" sz="1600" baseline="30000" dirty="0" smtClean="0">
                <a:cs typeface="Times New Roman" pitchFamily="18" charset="0"/>
              </a:rPr>
              <a:t>ème</a:t>
            </a:r>
            <a:r>
              <a:rPr lang="fr-FR" sz="1600" dirty="0" smtClean="0">
                <a:cs typeface="Times New Roman" pitchFamily="18" charset="0"/>
              </a:rPr>
              <a:t> </a:t>
            </a:r>
            <a:r>
              <a:rPr lang="fr-FR" sz="1600" dirty="0" smtClean="0"/>
              <a:t>année médecine</a:t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4000" b="1" dirty="0" smtClean="0">
                <a:solidFill>
                  <a:srgbClr val="FF0000"/>
                </a:solidFill>
              </a:rPr>
              <a:t>LYMPHOME DE HODGKIN 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Autres </a:t>
            </a:r>
            <a:r>
              <a:rPr lang="fr-FR" sz="2000" dirty="0" smtClean="0"/>
              <a:t>examens:</a:t>
            </a:r>
            <a:endParaRPr lang="fr-FR" sz="2000" dirty="0"/>
          </a:p>
          <a:p>
            <a:pPr lvl="1"/>
            <a:r>
              <a:rPr lang="fr-FR" sz="2000" dirty="0" smtClean="0"/>
              <a:t>Selon </a:t>
            </a:r>
            <a:r>
              <a:rPr lang="fr-FR" sz="2000" dirty="0"/>
              <a:t>les signes d’appel ou les localisations</a:t>
            </a:r>
            <a:r>
              <a:rPr lang="fr-FR" sz="2000" dirty="0" smtClean="0"/>
              <a:t>:, </a:t>
            </a:r>
            <a:r>
              <a:rPr lang="fr-FR" sz="2000" dirty="0"/>
              <a:t>scintigraphie osseuse, </a:t>
            </a:r>
            <a:r>
              <a:rPr lang="fr-FR" sz="2000" dirty="0" smtClean="0"/>
              <a:t>biopsie hépatique</a:t>
            </a:r>
          </a:p>
          <a:p>
            <a:pPr lvl="1"/>
            <a:endParaRPr lang="fr-FR" sz="2000" dirty="0"/>
          </a:p>
          <a:p>
            <a:r>
              <a:rPr lang="fr-FR" sz="2000" dirty="0"/>
              <a:t>Bilan pré thérapeutique: fonction rénale, hépatique, groupage </a:t>
            </a:r>
            <a:r>
              <a:rPr lang="fr-FR" sz="2000" dirty="0" err="1"/>
              <a:t>rh</a:t>
            </a:r>
            <a:r>
              <a:rPr lang="fr-FR" sz="2000" dirty="0"/>
              <a:t>, sérologie virale, </a:t>
            </a:r>
            <a:r>
              <a:rPr lang="fr-FR" sz="2000" dirty="0" err="1"/>
              <a:t>echocoeur</a:t>
            </a:r>
            <a:r>
              <a:rPr lang="fr-FR" sz="2000" dirty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577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sz="2000" b="1" dirty="0">
                <a:solidFill>
                  <a:srgbClr val="FF0000"/>
                </a:solidFill>
              </a:rPr>
              <a:t>D</a:t>
            </a:r>
            <a:r>
              <a:rPr lang="fr-FR" sz="2000" b="1" dirty="0" smtClean="0">
                <a:solidFill>
                  <a:srgbClr val="FF0000"/>
                </a:solidFill>
              </a:rPr>
              <a:t>- bilan d’évolutivité : </a:t>
            </a:r>
          </a:p>
          <a:p>
            <a:pPr>
              <a:buNone/>
            </a:pPr>
            <a:r>
              <a:rPr lang="fr-FR" sz="1600" b="1" dirty="0" smtClean="0"/>
              <a:t>Clinique: </a:t>
            </a:r>
            <a:r>
              <a:rPr lang="fr-FR" sz="1600" dirty="0" smtClean="0"/>
              <a:t>les signes généraux</a:t>
            </a:r>
          </a:p>
          <a:p>
            <a:pPr>
              <a:buNone/>
            </a:pPr>
            <a:r>
              <a:rPr lang="fr-FR" sz="1600" dirty="0" smtClean="0"/>
              <a:t>             - Fièvre&gt;38° sans preuve </a:t>
            </a:r>
            <a:r>
              <a:rPr lang="fr-FR" sz="1600" dirty="0" smtClean="0"/>
              <a:t>infectieuse de plus de 1 semaine</a:t>
            </a:r>
            <a:endParaRPr lang="fr-FR" sz="1600" dirty="0" smtClean="0"/>
          </a:p>
          <a:p>
            <a:pPr>
              <a:buNone/>
            </a:pPr>
            <a:r>
              <a:rPr lang="fr-FR" sz="1600" dirty="0" smtClean="0"/>
              <a:t>             - Sueurs profuses nocturne</a:t>
            </a:r>
          </a:p>
          <a:p>
            <a:pPr>
              <a:buNone/>
            </a:pPr>
            <a:r>
              <a:rPr lang="fr-FR" sz="1600" dirty="0" smtClean="0"/>
              <a:t>             - Amaigrissement important&gt;10% du poids du corps dans les 6 derniers mois.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    </a:t>
            </a:r>
            <a:r>
              <a:rPr lang="fr-FR" sz="2000" b="1" dirty="0" smtClean="0">
                <a:solidFill>
                  <a:srgbClr val="FF0000"/>
                </a:solidFill>
              </a:rPr>
              <a:t>E- Classification </a:t>
            </a:r>
            <a:r>
              <a:rPr lang="fr-FR" sz="2000" b="1" dirty="0" err="1" smtClean="0">
                <a:solidFill>
                  <a:srgbClr val="FF0000"/>
                </a:solidFill>
              </a:rPr>
              <a:t>anatomo</a:t>
            </a:r>
            <a:r>
              <a:rPr lang="fr-FR" sz="2000" b="1" dirty="0" smtClean="0">
                <a:solidFill>
                  <a:srgbClr val="FF0000"/>
                </a:solidFill>
              </a:rPr>
              <a:t>-clinique:          </a:t>
            </a:r>
            <a:r>
              <a:rPr lang="fr-FR" sz="1600" dirty="0" smtClean="0"/>
              <a:t>     </a:t>
            </a:r>
            <a:endParaRPr lang="fr-FR" sz="1600" dirty="0"/>
          </a:p>
        </p:txBody>
      </p:sp>
      <p:sp>
        <p:nvSpPr>
          <p:cNvPr id="4" name="Espace réservé du contenu 3"/>
          <p:cNvSpPr txBox="1">
            <a:spLocks/>
          </p:cNvSpPr>
          <p:nvPr/>
        </p:nvSpPr>
        <p:spPr>
          <a:xfrm>
            <a:off x="500034" y="2427103"/>
            <a:ext cx="7786742" cy="446276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de ANN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ARBOR modifiée par COTSWOLD</a:t>
            </a: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Stade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: atteinte d’un seul territoire ganglionnaire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Stade II: Atteinte deux ou plus de territoires ganglionnaires de même coté du diaphragme.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Stade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</a:t>
            </a:r>
            <a:r>
              <a:rPr kumimoji="0" lang="fr-F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(III1, III2):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Atteinte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ganglionnaire de part et d’autre du diaphragme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Stade IV: </a:t>
            </a:r>
            <a:r>
              <a:rPr lang="fr-FR" dirty="0"/>
              <a:t>Atteinte d’un ou plusieurs viscères (</a:t>
            </a:r>
            <a:r>
              <a:rPr lang="fr-FR" dirty="0" smtClean="0"/>
              <a:t>Moelle</a:t>
            </a:r>
            <a:r>
              <a:rPr lang="fr-FR" dirty="0"/>
              <a:t>, Foie, poumon) avec ou sans atteinte ganglionnaire associée.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A: absence des signes généraux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B: présence un ou plus de signes généraux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S: atteinte splénique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X: masse tumorale importante (IMT&gt;0,35 ou ADP&gt; 10 cm)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E: atteinte d’un seul viscère contigu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None/>
              <a:tabLst>
                <a:tab pos="457200" algn="l"/>
              </a:tabLst>
            </a:pPr>
            <a:r>
              <a:rPr lang="fr-FR" sz="1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ldine721BT-Bold" charset="0"/>
              </a:rPr>
              <a:t>E.DIAGNOSTIC DIFFÉRENTIEL:</a:t>
            </a:r>
          </a:p>
          <a:p>
            <a:pPr>
              <a:lnSpc>
                <a:spcPct val="80000"/>
              </a:lnSpc>
              <a:buNone/>
              <a:tabLst>
                <a:tab pos="457200" algn="l"/>
              </a:tabLst>
            </a:pPr>
            <a:r>
              <a:rPr lang="fr-FR" sz="1800" dirty="0" smtClean="0">
                <a:solidFill>
                  <a:srgbClr val="89898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457200" algn="l"/>
              </a:tabLst>
            </a:pPr>
            <a:r>
              <a:rPr lang="fr-FR" sz="1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Devant des adénopathies localisées: 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fr-FR" sz="1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 Tuberculose ganglionnaire - une adénite bactérienne ou virale 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fr-FR" sz="1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affections malignes, lymphome non hodgkinien ou métastases ganglionnaires, thymome.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457200" algn="l"/>
              </a:tabLst>
            </a:pPr>
            <a:r>
              <a:rPr lang="fr-FR" sz="1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Devant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des symptômes généraux: maladie infectieuse ou inflammatoire,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457200" algn="l"/>
              </a:tabLst>
            </a:pPr>
            <a:r>
              <a:rPr lang="fr-FR" sz="1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Devant </a:t>
            </a:r>
            <a:r>
              <a:rPr lang="fr-FR" sz="1800" dirty="0" smtClean="0">
                <a:solidFill>
                  <a:schemeClr val="tx1"/>
                </a:solidFill>
                <a:latin typeface="+mj-lt"/>
                <a:ea typeface="Times New Roman" pitchFamily="18" charset="0"/>
                <a:cs typeface="Arial" pitchFamily="34" charset="0"/>
              </a:rPr>
              <a:t>un prurit :une gale ou une allergie,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457200" algn="l"/>
              </a:tabLst>
            </a:pPr>
            <a:r>
              <a:rPr lang="fr-FR" sz="1800" dirty="0" smtClean="0">
                <a:latin typeface="+mj-lt"/>
                <a:cs typeface="Arial" pitchFamily="34" charset="0"/>
              </a:rPr>
              <a:t>Devant une SPM isolée: hypertension portale, anémie hémolytique, Sd myéloprolifératif.</a:t>
            </a:r>
          </a:p>
          <a:p>
            <a:pPr>
              <a:buNone/>
            </a:pPr>
            <a:endParaRPr lang="fr-FR" sz="18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fr-FR" sz="18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fr-FR" sz="18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FF0000"/>
                </a:solidFill>
                <a:latin typeface="+mj-lt"/>
              </a:rPr>
              <a:t>VI. Pronostic : </a:t>
            </a:r>
            <a:r>
              <a:rPr lang="fr-FR" sz="1800" dirty="0" smtClean="0">
                <a:latin typeface="+mj-lt"/>
              </a:rPr>
              <a:t>plusieurs facteurs pronostiques conditionnent le choix thérapeutique:</a:t>
            </a:r>
          </a:p>
          <a:p>
            <a:pPr>
              <a:buFont typeface="Wingdings" pitchFamily="2" charset="2"/>
              <a:buChar char="Ø"/>
            </a:pPr>
            <a:r>
              <a:rPr lang="fr-FR" sz="1800" dirty="0" smtClean="0">
                <a:latin typeface="+mj-lt"/>
              </a:rPr>
              <a:t>       </a:t>
            </a:r>
            <a:r>
              <a:rPr lang="fr-FR" sz="1800" dirty="0" smtClean="0">
                <a:latin typeface="+mj-lt"/>
              </a:rPr>
              <a:t>stades localisés : EORTC prend en compte  l’Age, </a:t>
            </a:r>
            <a:r>
              <a:rPr lang="fr-FR" sz="1800" dirty="0" smtClean="0">
                <a:latin typeface="+mj-lt"/>
              </a:rPr>
              <a:t>VS</a:t>
            </a:r>
            <a:r>
              <a:rPr lang="fr-FR" sz="1800" dirty="0" smtClean="0">
                <a:latin typeface="+mj-lt"/>
              </a:rPr>
              <a:t>, nombre d’aires ganglionnaire, IMT</a:t>
            </a:r>
            <a:r>
              <a:rPr lang="fr-FR" sz="1800" dirty="0" smtClean="0">
                <a:latin typeface="+mj-lt"/>
              </a:rPr>
              <a:t>, masse bulky(&gt;7cm</a:t>
            </a:r>
            <a:r>
              <a:rPr lang="fr-FR" sz="1800" dirty="0" smtClean="0">
                <a:latin typeface="+mj-lt"/>
              </a:rPr>
              <a:t>). </a:t>
            </a:r>
            <a:endParaRPr lang="fr-FR" sz="18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fr-FR" sz="1800" dirty="0" smtClean="0">
                <a:latin typeface="+mj-lt"/>
              </a:rPr>
              <a:t>       Stade </a:t>
            </a:r>
            <a:r>
              <a:rPr lang="fr-FR" sz="1800" dirty="0" smtClean="0">
                <a:latin typeface="+mj-lt"/>
              </a:rPr>
              <a:t>disséminés : </a:t>
            </a:r>
            <a:r>
              <a:rPr lang="fr-FR" sz="1800" dirty="0" smtClean="0">
                <a:latin typeface="+mj-lt"/>
              </a:rPr>
              <a:t>IPS (international pronostic score) prend en compte: âge, sexe, stade, Hémoglobine, albumine, taux de lymphocytes et des globules blanc.</a:t>
            </a:r>
            <a:endParaRPr lang="fr-FR" sz="1800" dirty="0" smtClean="0">
              <a:latin typeface="+mj-lt"/>
            </a:endParaRPr>
          </a:p>
          <a:p>
            <a:pPr>
              <a:lnSpc>
                <a:spcPct val="80000"/>
              </a:lnSpc>
              <a:buNone/>
              <a:tabLst>
                <a:tab pos="457200" algn="l"/>
              </a:tabLst>
            </a:pPr>
            <a:endParaRPr lang="fr-FR" sz="18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VII-Traitement: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</a:t>
            </a:r>
          </a:p>
          <a:p>
            <a:pPr>
              <a:buNone/>
            </a:pPr>
            <a:r>
              <a:rPr lang="fr-FR" b="1" dirty="0" smtClean="0"/>
              <a:t>But : </a:t>
            </a:r>
            <a:r>
              <a:rPr lang="fr-FR" dirty="0" smtClean="0"/>
              <a:t>obtenir une rémission voir la  guérison ( chimiothérapie réduit la tumeur, la radiothérapie curatrice)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moyen 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  chimiothérapie: </a:t>
            </a:r>
            <a:r>
              <a:rPr lang="fr-FR" dirty="0" smtClean="0">
                <a:latin typeface="Arial" pitchFamily="34" charset="0"/>
              </a:rPr>
              <a:t>des </a:t>
            </a:r>
            <a:r>
              <a:rPr lang="fr-FR" dirty="0" err="1" smtClean="0">
                <a:latin typeface="Arial" pitchFamily="34" charset="0"/>
              </a:rPr>
              <a:t>polychimiothérapies</a:t>
            </a:r>
            <a:r>
              <a:rPr lang="fr-FR" dirty="0" smtClean="0">
                <a:latin typeface="Arial" pitchFamily="34" charset="0"/>
              </a:rPr>
              <a:t> séquentielles administrées en cycles mensuels</a:t>
            </a:r>
            <a:r>
              <a:rPr lang="fr-FR" dirty="0" smtClean="0"/>
              <a:t> ,plusieurs protocole ont vu le jour  le plus utilisé en 1</a:t>
            </a:r>
            <a:r>
              <a:rPr lang="fr-FR" baseline="30000" dirty="0" smtClean="0">
                <a:cs typeface="Times New Roman" pitchFamily="18" charset="0"/>
              </a:rPr>
              <a:t>ère</a:t>
            </a:r>
            <a:r>
              <a:rPr lang="fr-FR" dirty="0" smtClean="0"/>
              <a:t> intention reste ABVD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Radiothérapie </a:t>
            </a:r>
            <a:r>
              <a:rPr lang="fr-FR" dirty="0" smtClean="0"/>
              <a:t>: </a:t>
            </a:r>
            <a:r>
              <a:rPr lang="fr-FR" dirty="0" smtClean="0"/>
              <a:t>par </a:t>
            </a:r>
            <a:r>
              <a:rPr lang="fr-FR" dirty="0" smtClean="0"/>
              <a:t>accélérateur </a:t>
            </a:r>
            <a:r>
              <a:rPr lang="fr-FR" dirty="0" smtClean="0"/>
              <a:t>linéaire, </a:t>
            </a:r>
            <a:r>
              <a:rPr lang="fr-FR" dirty="0" smtClean="0"/>
              <a:t>irradiation des territoire initialement atteint.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229600" cy="171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857247">
                <a:tc>
                  <a:txBody>
                    <a:bodyPr/>
                    <a:lstStyle/>
                    <a:p>
                      <a:r>
                        <a:rPr lang="fr-FR" b="0" dirty="0" smtClean="0">
                          <a:solidFill>
                            <a:srgbClr val="FFFF00"/>
                          </a:solidFill>
                        </a:rPr>
                        <a:t>Stades localisés: I et II  </a:t>
                      </a:r>
                      <a:r>
                        <a:rPr lang="fr-FR" dirty="0" smtClean="0"/>
                        <a:t>(classification d’Ann Arbor) → chimiothérapie (ABVD*), 3 ou 4 cures + irradiation des territoires ganglionnaires initialement atteints </a:t>
                      </a:r>
                      <a:endParaRPr lang="fr-FR" dirty="0"/>
                    </a:p>
                  </a:txBody>
                  <a:tcPr/>
                </a:tc>
              </a:tr>
              <a:tr h="857247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Stades disséminés (III et IV) </a:t>
                      </a:r>
                      <a:r>
                        <a:rPr lang="fr-FR" dirty="0" smtClean="0"/>
                        <a:t>;  chimiothérapie exclusive (ABVD ou BEACOPP**), 6 à 8 cures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285852" y="3286124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évaluation de la réponse au traitement à mi-parcours et en fin de traitement est réalisée </a:t>
            </a:r>
            <a:endParaRPr lang="fr-FR" dirty="0"/>
          </a:p>
        </p:txBody>
      </p:sp>
      <p:sp>
        <p:nvSpPr>
          <p:cNvPr id="7" name="Flèche courbée vers la droite 6"/>
          <p:cNvSpPr/>
          <p:nvPr/>
        </p:nvSpPr>
        <p:spPr>
          <a:xfrm>
            <a:off x="142844" y="3071810"/>
            <a:ext cx="1143008" cy="500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42911" y="4500571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b="1" dirty="0" smtClean="0"/>
              <a:t>Résultat: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Stade localisé </a:t>
            </a:r>
            <a:r>
              <a:rPr lang="fr-FR" dirty="0" smtClean="0"/>
              <a:t>: 90% rémission complète (RC)avec 95 % survie sans rechute à 10 ans .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Stade étendu </a:t>
            </a:r>
            <a:r>
              <a:rPr lang="fr-FR" dirty="0" smtClean="0"/>
              <a:t>: 85 % de RC  mais les rechutes restent fréquentes avec  80% de survie sans rechute à 7 ans 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71472" y="57148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indication</a:t>
            </a:r>
            <a:endParaRPr lang="fr-F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oc_9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24" y="642918"/>
            <a:ext cx="7643866" cy="550072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oc_9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71530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Définir le   lymphome de hodgkin 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   poser le diagnostic positif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  Etablir un bilan d’extension et un bilan d’évolutivité</a:t>
            </a:r>
          </a:p>
          <a:p>
            <a:endParaRPr lang="fr-FR" sz="2400" dirty="0" smtClean="0"/>
          </a:p>
          <a:p>
            <a:r>
              <a:rPr lang="fr-FR" sz="2400" dirty="0" smtClean="0"/>
              <a:t>   Classer le LDH</a:t>
            </a:r>
          </a:p>
          <a:p>
            <a:endParaRPr lang="fr-FR" sz="2400" dirty="0" smtClean="0"/>
          </a:p>
          <a:p>
            <a:r>
              <a:rPr lang="fr-FR" sz="2400" dirty="0" smtClean="0"/>
              <a:t>   connaitre  le principe du traitement du LDH</a:t>
            </a:r>
          </a:p>
          <a:p>
            <a:endParaRPr 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I-Définition:</a:t>
            </a:r>
            <a:endParaRPr lang="fr-FR" u="sng" dirty="0" smtClean="0"/>
          </a:p>
          <a:p>
            <a:pPr>
              <a:buNone/>
            </a:pPr>
            <a:r>
              <a:rPr lang="fr-FR" sz="1800" dirty="0" smtClean="0"/>
              <a:t> </a:t>
            </a:r>
            <a:r>
              <a:rPr lang="fr-FR" sz="1900" dirty="0" smtClean="0"/>
              <a:t>Le lymphome de hodgkin est une hémopathie maligne rentrant dan le cadre des syndromes lymphoprolifératifs caractérisé par:</a:t>
            </a:r>
          </a:p>
          <a:p>
            <a:pPr>
              <a:buFont typeface="Wingdings" pitchFamily="2" charset="2"/>
              <a:buChar char="ü"/>
            </a:pPr>
            <a:r>
              <a:rPr lang="fr-FR" sz="1900" dirty="0" smtClean="0"/>
              <a:t>Prolifération </a:t>
            </a:r>
            <a:r>
              <a:rPr lang="fr-FR" sz="1900" dirty="0" smtClean="0"/>
              <a:t>maligne du tissu </a:t>
            </a:r>
            <a:r>
              <a:rPr lang="fr-FR" sz="1900" dirty="0" smtClean="0"/>
              <a:t>lymphoïde</a:t>
            </a:r>
          </a:p>
          <a:p>
            <a:pPr>
              <a:buFont typeface="Wingdings" pitchFamily="2" charset="2"/>
              <a:buChar char="ü"/>
            </a:pPr>
            <a:r>
              <a:rPr lang="fr-FR" sz="1900" dirty="0" smtClean="0"/>
              <a:t>Destruction </a:t>
            </a:r>
            <a:r>
              <a:rPr lang="fr-FR" sz="1900" dirty="0" smtClean="0"/>
              <a:t>de l’architecture ganglionnaire</a:t>
            </a:r>
          </a:p>
          <a:p>
            <a:pPr>
              <a:buFont typeface="Wingdings" pitchFamily="2" charset="2"/>
              <a:buChar char="ü"/>
            </a:pPr>
            <a:r>
              <a:rPr lang="fr-FR" sz="1900" dirty="0" smtClean="0"/>
              <a:t>Présence </a:t>
            </a:r>
            <a:r>
              <a:rPr lang="fr-FR" sz="1900" dirty="0" smtClean="0"/>
              <a:t>des cellules de Reed-Sternberg (CRS) « pathognomonique »</a:t>
            </a:r>
          </a:p>
          <a:p>
            <a:pPr>
              <a:buFont typeface="Wingdings" pitchFamily="2" charset="2"/>
              <a:buChar char="ü"/>
            </a:pPr>
            <a:r>
              <a:rPr lang="fr-FR" sz="1900" dirty="0" smtClean="0"/>
              <a:t>Granulome inflammatoire</a:t>
            </a:r>
          </a:p>
          <a:p>
            <a:pPr>
              <a:buFont typeface="Wingdings" pitchFamily="2" charset="2"/>
              <a:buChar char="ü"/>
            </a:pPr>
            <a:r>
              <a:rPr lang="fr-FR" sz="1900" dirty="0" smtClean="0"/>
              <a:t>Une </a:t>
            </a:r>
            <a:r>
              <a:rPr lang="fr-FR" sz="1900" dirty="0" smtClean="0"/>
              <a:t>sclérose a des degrés variables.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II. Epidémiologie</a:t>
            </a:r>
          </a:p>
          <a:p>
            <a:pPr>
              <a:buFont typeface="Wingdings" pitchFamily="2" charset="2"/>
              <a:buChar char="ü"/>
            </a:pPr>
            <a:r>
              <a:rPr lang="fr-FR" sz="1900" dirty="0" smtClean="0"/>
              <a:t>Son incidence est de 1à2 cas /100000H en France elles est de 0.73/100000Hen Algérie.</a:t>
            </a:r>
          </a:p>
          <a:p>
            <a:pPr>
              <a:buFont typeface="Wingdings" pitchFamily="2" charset="2"/>
              <a:buChar char="ü"/>
            </a:pPr>
            <a:r>
              <a:rPr lang="fr-FR" sz="1900" dirty="0" smtClean="0"/>
              <a:t>Le pic de fréquence vers la 3</a:t>
            </a:r>
            <a:r>
              <a:rPr lang="fr-FR" sz="1900" baseline="30000" dirty="0" smtClean="0">
                <a:solidFill>
                  <a:srgbClr val="000000"/>
                </a:solidFill>
                <a:cs typeface="Times New Roman" pitchFamily="18" charset="0"/>
              </a:rPr>
              <a:t>ème</a:t>
            </a:r>
            <a:r>
              <a:rPr lang="fr-FR" sz="1900" dirty="0" smtClean="0"/>
              <a:t> décennie.</a:t>
            </a:r>
            <a:r>
              <a:rPr lang="fr-FR" sz="1900" dirty="0" smtClean="0">
                <a:solidFill>
                  <a:srgbClr val="000000"/>
                </a:solidFill>
                <a:cs typeface="Times New Roman" pitchFamily="18" charset="0"/>
              </a:rPr>
              <a:t> Un 2</a:t>
            </a:r>
            <a:r>
              <a:rPr lang="fr-FR" sz="1900" baseline="30000" dirty="0" smtClean="0">
                <a:solidFill>
                  <a:srgbClr val="000000"/>
                </a:solidFill>
                <a:cs typeface="Times New Roman" pitchFamily="18" charset="0"/>
              </a:rPr>
              <a:t>ème</a:t>
            </a:r>
            <a:r>
              <a:rPr lang="fr-FR" sz="1900" dirty="0" smtClean="0">
                <a:solidFill>
                  <a:srgbClr val="000000"/>
                </a:solidFill>
                <a:cs typeface="Times New Roman" pitchFamily="18" charset="0"/>
              </a:rPr>
              <a:t> pic  après 50 ans</a:t>
            </a:r>
            <a:r>
              <a:rPr lang="fr-FR" sz="19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fr-FR" sz="1900" dirty="0" smtClean="0">
                <a:solidFill>
                  <a:srgbClr val="000000"/>
                </a:solidFill>
                <a:cs typeface="Times New Roman" pitchFamily="18" charset="0"/>
              </a:rPr>
              <a:t>Prédominance masculine</a:t>
            </a:r>
            <a:endParaRPr lang="fr-FR" sz="1900" dirty="0" smtClean="0"/>
          </a:p>
          <a:p>
            <a:pPr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u="sng" dirty="0" smtClean="0">
                <a:solidFill>
                  <a:srgbClr val="FF0000"/>
                </a:solidFill>
              </a:rPr>
              <a:t>III-Etiologie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1800" b="1" dirty="0" smtClean="0">
                <a:solidFill>
                  <a:srgbClr val="FF0000"/>
                </a:solidFill>
              </a:rPr>
              <a:t>:</a:t>
            </a:r>
            <a:r>
              <a:rPr lang="fr-FR" sz="1800" dirty="0" smtClean="0"/>
              <a:t> </a:t>
            </a:r>
            <a:r>
              <a:rPr lang="fr-FR" sz="1900" dirty="0" smtClean="0"/>
              <a:t>inconnue, certains facteurs ont été incriminés</a:t>
            </a:r>
          </a:p>
          <a:p>
            <a:pPr>
              <a:buNone/>
            </a:pPr>
            <a:r>
              <a:rPr lang="fr-FR" sz="1900" dirty="0" smtClean="0"/>
              <a:t>              a- EBV virus </a:t>
            </a:r>
            <a:r>
              <a:rPr lang="fr-FR" sz="1900" dirty="0" smtClean="0"/>
              <a:t>++</a:t>
            </a:r>
            <a:endParaRPr lang="fr-FR" sz="1900" dirty="0" smtClean="0"/>
          </a:p>
          <a:p>
            <a:pPr>
              <a:buNone/>
            </a:pPr>
            <a:r>
              <a:rPr lang="fr-FR" sz="1900" dirty="0" smtClean="0"/>
              <a:t>              b-facteurs environnementaux</a:t>
            </a:r>
          </a:p>
          <a:p>
            <a:pPr>
              <a:buNone/>
            </a:pPr>
            <a:r>
              <a:rPr lang="fr-FR" sz="1900" dirty="0" smtClean="0"/>
              <a:t>              c- prédisposition </a:t>
            </a:r>
            <a:r>
              <a:rPr lang="fr-FR" sz="1900" dirty="0" smtClean="0"/>
              <a:t>génétique: cas familiaux</a:t>
            </a:r>
            <a:endParaRPr lang="fr-FR" sz="19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               </a:t>
            </a:r>
          </a:p>
          <a:p>
            <a:pPr>
              <a:buNone/>
            </a:pPr>
            <a:r>
              <a:rPr lang="fr-FR" sz="1800" dirty="0" smtClean="0"/>
              <a:t>         </a:t>
            </a:r>
            <a:endParaRPr lang="fr-F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IV. Physiopathologie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La cellule de Reed-Sternberg</a:t>
            </a:r>
            <a:r>
              <a:rPr lang="fr-FR" sz="18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est une cellule maligne spécifique de la maladie de Hodgkin développée aux dépens d’une cellule lymphoïde de la lignée B.</a:t>
            </a:r>
          </a:p>
          <a:p>
            <a:pPr algn="just">
              <a:buNone/>
              <a:tabLst>
                <a:tab pos="457200" algn="l"/>
              </a:tabLst>
            </a:pPr>
            <a:r>
              <a:rPr lang="fr-FR" sz="18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le mode</a:t>
            </a:r>
            <a:r>
              <a:rPr lang="fr-FR" sz="18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fr-FR" sz="18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ldine721BT-Roman"/>
              </a:rPr>
              <a:t>d’extension de la maladie explique le tableau clinique </a:t>
            </a:r>
            <a:r>
              <a:rPr lang="fr-FR" sz="1800" dirty="0">
                <a:solidFill>
                  <a:srgbClr val="000000"/>
                </a:solidFill>
                <a:latin typeface="+mj-lt"/>
                <a:ea typeface="Times New Roman" pitchFamily="18" charset="0"/>
                <a:cs typeface="Aldine721BT-Roman"/>
              </a:rPr>
              <a:t>e</a:t>
            </a:r>
            <a:r>
              <a:rPr lang="fr-FR" sz="18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ldine721BT-Roman"/>
              </a:rPr>
              <a:t>t conditionne le choix du thérapeutique;</a:t>
            </a:r>
            <a:r>
              <a:rPr lang="fr-FR" sz="1800" dirty="0" smtClean="0">
                <a:latin typeface="+mj-lt"/>
              </a:rPr>
              <a:t> avec un  début le plus </a:t>
            </a:r>
            <a:r>
              <a:rPr lang="fr-FR" sz="1800" dirty="0" smtClean="0">
                <a:latin typeface="+mj-lt"/>
              </a:rPr>
              <a:t>souvent </a:t>
            </a:r>
            <a:r>
              <a:rPr lang="fr-FR" sz="1800" b="1" dirty="0" err="1" smtClean="0">
                <a:latin typeface="+mj-lt"/>
              </a:rPr>
              <a:t>unifocal</a:t>
            </a:r>
            <a:r>
              <a:rPr lang="fr-FR" sz="1800" b="1" dirty="0" smtClean="0">
                <a:latin typeface="+mj-lt"/>
              </a:rPr>
              <a:t>. </a:t>
            </a:r>
            <a:r>
              <a:rPr lang="fr-FR" sz="1800" dirty="0" smtClean="0">
                <a:solidFill>
                  <a:srgbClr val="000000"/>
                </a:solidFill>
                <a:latin typeface="+mj-lt"/>
              </a:rPr>
              <a:t>l’extension</a:t>
            </a:r>
            <a:r>
              <a:rPr lang="fr-FR" sz="18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ldine721BT-Roman"/>
              </a:rPr>
              <a:t>  </a:t>
            </a:r>
            <a:r>
              <a:rPr lang="fr-FR" sz="18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ldine721BT-Roman"/>
              </a:rPr>
              <a:t>se fait selon trois voies :</a:t>
            </a:r>
          </a:p>
          <a:p>
            <a:pPr algn="just">
              <a:buNone/>
              <a:tabLst>
                <a:tab pos="457200" algn="l"/>
              </a:tabLst>
            </a:pPr>
            <a:endParaRPr lang="fr-FR" sz="1800" dirty="0" smtClean="0">
              <a:latin typeface="+mj-lt"/>
              <a:ea typeface="Times New Roman" pitchFamily="18" charset="0"/>
              <a:cs typeface="Aldine721BT-Roman"/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fr-FR" sz="1800" b="1" dirty="0" smtClean="0">
                <a:solidFill>
                  <a:srgbClr val="00B050"/>
                </a:solidFill>
                <a:latin typeface="+mj-lt"/>
                <a:ea typeface="Times New Roman" pitchFamily="18" charset="0"/>
                <a:cs typeface="Aldine721BT-Roman"/>
              </a:rPr>
              <a:t>La voie lymphatique </a:t>
            </a:r>
            <a:r>
              <a:rPr lang="fr-FR" sz="18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ldine721BT-Roman"/>
              </a:rPr>
              <a:t>(voie principale) : extension ganglionnaire de proche en proche</a:t>
            </a:r>
            <a:r>
              <a:rPr lang="fr-FR" sz="1800" dirty="0" smtClean="0">
                <a:latin typeface="+mj-lt"/>
              </a:rPr>
              <a:t> aux territoires ganglionnaires  adjacentes</a:t>
            </a:r>
            <a:r>
              <a:rPr lang="fr-FR" sz="18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ldine721BT-Roman"/>
              </a:rPr>
              <a:t>.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457200" algn="l"/>
              </a:tabLst>
            </a:pPr>
            <a:endParaRPr lang="fr-FR" sz="1800" dirty="0" smtClean="0">
              <a:latin typeface="+mj-lt"/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fr-FR" sz="1800" b="1" dirty="0" smtClean="0">
                <a:solidFill>
                  <a:srgbClr val="00B050"/>
                </a:solidFill>
                <a:latin typeface="+mj-lt"/>
                <a:cs typeface="Times New Roman" pitchFamily="18" charset="0"/>
              </a:rPr>
              <a:t> La voie hématogène </a:t>
            </a:r>
            <a:r>
              <a:rPr lang="fr-FR" sz="1800" dirty="0" smtClean="0">
                <a:solidFill>
                  <a:srgbClr val="00B050"/>
                </a:solidFill>
                <a:latin typeface="+mj-lt"/>
                <a:cs typeface="Times New Roman" pitchFamily="18" charset="0"/>
              </a:rPr>
              <a:t>:</a:t>
            </a:r>
            <a:r>
              <a:rPr lang="fr-FR" sz="1800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fr-FR" sz="1800" b="1" i="1" dirty="0" smtClean="0">
                <a:latin typeface="+mj-lt"/>
              </a:rPr>
              <a:t> </a:t>
            </a:r>
            <a:r>
              <a:rPr lang="fr-FR" sz="1800" dirty="0" smtClean="0">
                <a:latin typeface="+mj-lt"/>
              </a:rPr>
              <a:t>à l’origine de l’atteinte</a:t>
            </a:r>
            <a:r>
              <a:rPr lang="fr-FR" sz="1800" dirty="0" smtClean="0"/>
              <a:t> splénique et</a:t>
            </a:r>
            <a:r>
              <a:rPr lang="fr-FR" sz="1800" dirty="0" smtClean="0">
                <a:latin typeface="+mj-lt"/>
              </a:rPr>
              <a:t> viscérale(moelle, poumon, foie… </a:t>
            </a:r>
          </a:p>
          <a:p>
            <a:pPr algn="just" eaLnBrk="0" hangingPunct="0">
              <a:buNone/>
              <a:tabLst>
                <a:tab pos="457200" algn="l"/>
              </a:tabLst>
            </a:pPr>
            <a:endParaRPr lang="fr-FR" sz="1800" dirty="0" smtClean="0">
              <a:latin typeface="+mj-lt"/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fr-FR" sz="1800" b="1" dirty="0" smtClean="0">
                <a:solidFill>
                  <a:srgbClr val="00B050"/>
                </a:solidFill>
                <a:latin typeface="+mj-lt"/>
                <a:cs typeface="Times New Roman" pitchFamily="18" charset="0"/>
              </a:rPr>
              <a:t>L’Extension par contiguïté </a:t>
            </a:r>
            <a:r>
              <a:rPr lang="fr-FR" sz="1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à partir d’adénopathie sous-jacente vers un organe de voisinage</a:t>
            </a:r>
            <a:endParaRPr lang="fr-FR" sz="1800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endParaRPr lang="fr-FR" sz="16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V. Etude clinique:</a:t>
            </a:r>
          </a:p>
          <a:p>
            <a:pPr>
              <a:buNone/>
            </a:pPr>
            <a:r>
              <a:rPr lang="fr-FR" sz="2000" b="1" dirty="0">
                <a:solidFill>
                  <a:srgbClr val="FF0000"/>
                </a:solidFill>
              </a:rPr>
              <a:t>A</a:t>
            </a:r>
            <a:r>
              <a:rPr lang="fr-FR" sz="2000" b="1" dirty="0" smtClean="0">
                <a:solidFill>
                  <a:srgbClr val="FF0000"/>
                </a:solidFill>
              </a:rPr>
              <a:t>-Circonstance de découverte :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fr-FR" sz="1600" b="1" dirty="0" smtClean="0"/>
              <a:t>  Adénopathies superficielles </a:t>
            </a:r>
            <a:r>
              <a:rPr lang="fr-FR" sz="1600" dirty="0" smtClean="0"/>
              <a:t>80%des cas </a:t>
            </a:r>
            <a:r>
              <a:rPr lang="fr-FR" sz="1600" dirty="0" smtClean="0"/>
              <a:t>. Par ordre de fréquence: cervicale ou sus claviculaire  ˃axillaire ˃ inguinale.</a:t>
            </a:r>
            <a:endParaRPr lang="fr-FR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None/>
            </a:pPr>
            <a:r>
              <a:rPr lang="fr-FR" sz="1600" dirty="0" smtClean="0">
                <a:solidFill>
                  <a:srgbClr val="000000"/>
                </a:solidFill>
                <a:cs typeface="Times New Roman" pitchFamily="18" charset="0"/>
              </a:rPr>
              <a:t>Adénopathies indolores, mobiles, fermes,</a:t>
            </a:r>
            <a:r>
              <a:rPr lang="fr-FR" sz="1600" dirty="0" smtClean="0"/>
              <a:t> asymétriques ,</a:t>
            </a:r>
            <a:r>
              <a:rPr lang="fr-FR" sz="1600" dirty="0" smtClean="0">
                <a:solidFill>
                  <a:srgbClr val="000000"/>
                </a:solidFill>
                <a:cs typeface="Times New Roman" pitchFamily="18" charset="0"/>
              </a:rPr>
              <a:t>non inflammatoires</a:t>
            </a:r>
            <a:r>
              <a:rPr lang="fr-FR" sz="1600" dirty="0" smtClean="0"/>
              <a:t>, non compressives. </a:t>
            </a:r>
          </a:p>
          <a:p>
            <a:endParaRPr lang="fr-FR" sz="1600" dirty="0" smtClean="0"/>
          </a:p>
          <a:p>
            <a:pPr>
              <a:buFont typeface="Wingdings" pitchFamily="2" charset="2"/>
              <a:buChar char="ü"/>
            </a:pPr>
            <a:r>
              <a:rPr lang="fr-FR" sz="1600" b="1" dirty="0" smtClean="0"/>
              <a:t>   ADP profondes </a:t>
            </a:r>
            <a:r>
              <a:rPr lang="fr-FR" sz="1600" dirty="0" smtClean="0"/>
              <a:t>: masse médiastinale (</a:t>
            </a:r>
            <a:r>
              <a:rPr lang="fr-FR" sz="1600" dirty="0" err="1" smtClean="0"/>
              <a:t>TTx</a:t>
            </a:r>
            <a:r>
              <a:rPr lang="fr-FR" sz="1600" dirty="0" smtClean="0"/>
              <a:t> de face),</a:t>
            </a:r>
            <a:r>
              <a:rPr lang="fr-FR" sz="1600" dirty="0" smtClean="0">
                <a:solidFill>
                  <a:srgbClr val="000000"/>
                </a:solidFill>
                <a:cs typeface="Times New Roman" pitchFamily="18" charset="0"/>
              </a:rPr>
              <a:t> Révélée par une toux, une dyspnée, une dysphonie voir un syndrome cave supérieur.</a:t>
            </a:r>
            <a:r>
              <a:rPr lang="fr-FR" sz="1600" dirty="0" smtClean="0"/>
              <a:t> Des ADP abdominales révélées par une échographie abdominale.</a:t>
            </a:r>
          </a:p>
          <a:p>
            <a:pPr>
              <a:buNone/>
            </a:pPr>
            <a:r>
              <a:rPr lang="fr-FR" sz="1600" dirty="0" smtClean="0"/>
              <a:t>    </a:t>
            </a:r>
          </a:p>
          <a:p>
            <a:pPr>
              <a:buFont typeface="Wingdings" pitchFamily="2" charset="2"/>
              <a:buChar char="ü"/>
            </a:pPr>
            <a:r>
              <a:rPr lang="fr-FR" sz="1600" b="1" dirty="0" smtClean="0"/>
              <a:t>     Signes généraux </a:t>
            </a:r>
            <a:r>
              <a:rPr lang="fr-FR" sz="1600" dirty="0" smtClean="0"/>
              <a:t>: fièvre, amaigrissement, sueurs nocturnes rarement un prurit </a:t>
            </a:r>
            <a:r>
              <a:rPr lang="fr-FR" sz="1600" dirty="0" smtClean="0"/>
              <a:t>intense</a:t>
            </a:r>
          </a:p>
          <a:p>
            <a:pPr>
              <a:buFont typeface="Wingdings" pitchFamily="2" charset="2"/>
              <a:buChar char="ü"/>
            </a:pPr>
            <a:r>
              <a:rPr lang="fr-FR" sz="1600" dirty="0" smtClean="0"/>
              <a:t>     </a:t>
            </a:r>
            <a:r>
              <a:rPr lang="fr-FR" sz="1600" b="1" dirty="0" smtClean="0"/>
              <a:t>Prurit :</a:t>
            </a:r>
            <a:r>
              <a:rPr lang="fr-FR" sz="1600" dirty="0" smtClean="0"/>
              <a:t> peut précèdera les autres signes de plusieurs semaines</a:t>
            </a:r>
          </a:p>
          <a:p>
            <a:pPr>
              <a:buFont typeface="Wingdings" pitchFamily="2" charset="2"/>
              <a:buChar char="ü"/>
            </a:pPr>
            <a:endParaRPr lang="fr-FR" sz="1600" dirty="0" smtClean="0"/>
          </a:p>
          <a:p>
            <a:pPr>
              <a:buNone/>
            </a:pPr>
            <a:r>
              <a:rPr lang="fr-FR" sz="1900" dirty="0" smtClean="0"/>
              <a:t>  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232"/>
            <a:ext cx="364333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16437" y="4286232"/>
            <a:ext cx="3857652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  <a:cs typeface="Arial" pitchFamily="34" charset="0"/>
              </a:rPr>
              <a:t>b/ Diagnostic positif:</a:t>
            </a:r>
          </a:p>
          <a:p>
            <a:pPr>
              <a:buNone/>
            </a:pPr>
            <a:r>
              <a:rPr lang="fr-FR" sz="1700" b="1" dirty="0" smtClean="0">
                <a:solidFill>
                  <a:srgbClr val="00B050"/>
                </a:solidFill>
              </a:rPr>
              <a:t>A- Cytoponction  ganglionnaire: </a:t>
            </a:r>
            <a:r>
              <a:rPr lang="fr-FR" sz="1700" b="1" u="sng" dirty="0" smtClean="0"/>
              <a:t>oriente</a:t>
            </a:r>
            <a:r>
              <a:rPr lang="fr-FR" sz="1700" dirty="0" smtClean="0"/>
              <a:t> le diagnostic en mettant en évidence</a:t>
            </a:r>
          </a:p>
          <a:p>
            <a:pPr>
              <a:buFont typeface="Wingdings" pitchFamily="2" charset="2"/>
              <a:buChar char="Ø"/>
            </a:pPr>
            <a:r>
              <a:rPr lang="fr-FR" sz="1700" b="1" dirty="0" smtClean="0"/>
              <a:t>  Un granulome inflammatoire</a:t>
            </a:r>
            <a:r>
              <a:rPr lang="fr-FR" sz="1700" dirty="0" smtClean="0"/>
              <a:t>: renfermant des  Lymphocytes, PNN, </a:t>
            </a:r>
            <a:r>
              <a:rPr lang="fr-FR" sz="1700" dirty="0" err="1" smtClean="0"/>
              <a:t>PNEo</a:t>
            </a:r>
            <a:r>
              <a:rPr lang="fr-FR" sz="1700" dirty="0" smtClean="0"/>
              <a:t>, histiocytes</a:t>
            </a:r>
          </a:p>
          <a:p>
            <a:pPr>
              <a:buFont typeface="Wingdings" pitchFamily="2" charset="2"/>
              <a:buChar char="Ø"/>
            </a:pPr>
            <a:r>
              <a:rPr lang="fr-FR" sz="1700" dirty="0" smtClean="0"/>
              <a:t> </a:t>
            </a:r>
            <a:r>
              <a:rPr lang="fr-FR" sz="1700" b="1" dirty="0" smtClean="0"/>
              <a:t>cellule de Reed-Sternberg</a:t>
            </a:r>
            <a:r>
              <a:rPr lang="fr-FR" sz="1700" dirty="0" smtClean="0"/>
              <a:t>: </a:t>
            </a:r>
            <a:r>
              <a:rPr lang="fr-FR" sz="1700" dirty="0" smtClean="0">
                <a:cs typeface="Arial" pitchFamily="34" charset="0"/>
              </a:rPr>
              <a:t>grande cellule de 50µ de diamètre à noyau bilobé avec une chromatine finement réticulée et des nucléoles volumineux et basophiles donnant un aspect en œil de hibou. </a:t>
            </a:r>
            <a:endParaRPr lang="fr-FR" sz="17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378621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285992"/>
            <a:ext cx="39290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eaLnBrk="0" hangingPunct="0">
              <a:buNone/>
              <a:tabLst>
                <a:tab pos="457200" algn="l"/>
              </a:tabLst>
            </a:pPr>
            <a:r>
              <a:rPr lang="fr-FR" sz="1600" b="1" dirty="0">
                <a:solidFill>
                  <a:srgbClr val="00B050"/>
                </a:solidFill>
                <a:cs typeface="Times New Roman" pitchFamily="18" charset="0"/>
              </a:rPr>
              <a:t>b</a:t>
            </a:r>
            <a:r>
              <a:rPr lang="fr-FR" sz="1600" b="1" dirty="0" smtClean="0">
                <a:solidFill>
                  <a:srgbClr val="00B050"/>
                </a:solidFill>
                <a:cs typeface="Times New Roman" pitchFamily="18" charset="0"/>
              </a:rPr>
              <a:t>. Biopsie ganglionnaire </a:t>
            </a:r>
            <a:r>
              <a:rPr lang="fr-FR" sz="1600" b="1" i="1" dirty="0" smtClean="0">
                <a:solidFill>
                  <a:srgbClr val="00B050"/>
                </a:solidFill>
                <a:cs typeface="Times New Roman" pitchFamily="18" charset="0"/>
              </a:rPr>
              <a:t>:</a:t>
            </a:r>
            <a:r>
              <a:rPr lang="fr-FR" sz="1600" dirty="0" smtClean="0">
                <a:solidFill>
                  <a:srgbClr val="000000"/>
                </a:solidFill>
                <a:cs typeface="Times New Roman" pitchFamily="18" charset="0"/>
              </a:rPr>
              <a:t> Indispensable au diagnostic +++ permet</a:t>
            </a:r>
            <a:r>
              <a:rPr lang="fr-FR" sz="1600" dirty="0" smtClean="0"/>
              <a:t> l’étude histologique  et immunohistologique.  </a:t>
            </a:r>
            <a:r>
              <a:rPr lang="fr-FR" sz="1600" b="1" u="sng" dirty="0" smtClean="0"/>
              <a:t>confirme</a:t>
            </a:r>
            <a:r>
              <a:rPr lang="fr-FR" sz="1600" dirty="0" smtClean="0"/>
              <a:t> le diagnostic et précise le type </a:t>
            </a:r>
            <a:r>
              <a:rPr lang="fr-FR" sz="1600" dirty="0" smtClean="0"/>
              <a:t>LH</a:t>
            </a:r>
            <a:endParaRPr lang="fr-FR" sz="1600" dirty="0" smtClean="0"/>
          </a:p>
          <a:p>
            <a:pPr eaLnBrk="0" hangingPunct="0">
              <a:buNone/>
              <a:tabLst>
                <a:tab pos="457200" algn="l"/>
              </a:tabLst>
            </a:pPr>
            <a:r>
              <a:rPr lang="fr-FR" sz="1600" dirty="0" smtClean="0">
                <a:solidFill>
                  <a:srgbClr val="FF0000"/>
                </a:solidFill>
              </a:rPr>
              <a:t>L’histologie</a:t>
            </a:r>
            <a:r>
              <a:rPr lang="fr-FR" sz="1600" dirty="0" smtClean="0"/>
              <a:t> retrouve 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fr-FR" sz="1600" dirty="0" smtClean="0">
                <a:solidFill>
                  <a:srgbClr val="000000"/>
                </a:solidFill>
                <a:cs typeface="Times New Roman" pitchFamily="18" charset="0"/>
              </a:rPr>
              <a:t>une destruction de l’architecture ganglionnaire ; </a:t>
            </a:r>
            <a:endParaRPr lang="fr-FR" sz="1600" dirty="0" smtClean="0"/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fr-FR" sz="1600" dirty="0" smtClean="0">
                <a:solidFill>
                  <a:srgbClr val="000000"/>
                </a:solidFill>
                <a:cs typeface="Times New Roman" pitchFamily="18" charset="0"/>
              </a:rPr>
              <a:t>la présence de de cellules de Reed-Sternberg, </a:t>
            </a:r>
            <a:endParaRPr lang="fr-FR" sz="1600" dirty="0" smtClean="0"/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fr-FR" sz="1600" dirty="0" smtClean="0">
                <a:solidFill>
                  <a:srgbClr val="000000"/>
                </a:solidFill>
                <a:cs typeface="Times New Roman" pitchFamily="18" charset="0"/>
              </a:rPr>
              <a:t>La présence d’un granulome inflammatoire.</a:t>
            </a: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fr-FR" sz="1600" dirty="0" smtClean="0"/>
              <a:t>Sclérose +/- importante</a:t>
            </a:r>
            <a:endParaRPr lang="fr-FR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fr-FR" sz="1600" dirty="0" smtClean="0">
                <a:solidFill>
                  <a:srgbClr val="FF0000"/>
                </a:solidFill>
              </a:rPr>
              <a:t>Immunohistochimie :</a:t>
            </a:r>
          </a:p>
          <a:p>
            <a:r>
              <a:rPr lang="fr-FR" sz="1600" b="1" i="1" dirty="0" smtClean="0"/>
              <a:t> </a:t>
            </a:r>
            <a:r>
              <a:rPr lang="fr-FR" sz="1600" dirty="0" smtClean="0"/>
              <a:t>LDH classique :</a:t>
            </a:r>
            <a:r>
              <a:rPr lang="fr-FR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Les cellules de Reed-Sternberg expriment </a:t>
            </a:r>
            <a:r>
              <a:rPr lang="fr-FR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les antigènes CD15 ,CD30</a:t>
            </a:r>
            <a:endParaRPr lang="fr-FR" sz="1600" dirty="0" smtClean="0"/>
          </a:p>
          <a:p>
            <a:r>
              <a:rPr lang="fr-FR" sz="1600" dirty="0" smtClean="0"/>
              <a:t>  Dans le </a:t>
            </a:r>
            <a:r>
              <a:rPr lang="fr-FR" sz="1600" dirty="0"/>
              <a:t>p</a:t>
            </a:r>
            <a:r>
              <a:rPr lang="fr-FR" sz="1600" dirty="0" smtClean="0"/>
              <a:t>aragranulome nodulaire de Poppema et Lennert: CD20+, CD19+, CD15-, CD30-</a:t>
            </a: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endParaRPr lang="fr-FR" sz="1600" dirty="0" smtClean="0"/>
          </a:p>
          <a:p>
            <a:pPr>
              <a:buNone/>
            </a:pPr>
            <a:r>
              <a:rPr lang="fr-FR" sz="1600" b="1" dirty="0" smtClean="0">
                <a:solidFill>
                  <a:srgbClr val="00B050"/>
                </a:solidFill>
              </a:rPr>
              <a:t>C-Classification histologique :</a:t>
            </a:r>
            <a:r>
              <a:rPr lang="fr-FR" sz="1600" dirty="0" smtClean="0"/>
              <a:t>l'OMS </a:t>
            </a:r>
            <a:r>
              <a:rPr lang="fr-FR" sz="1600" dirty="0"/>
              <a:t>a subdivisé les lymphomes de Hodgkin en deux types principaux : </a:t>
            </a:r>
            <a:endParaRPr lang="fr-FR" sz="1600" dirty="0" smtClean="0"/>
          </a:p>
          <a:p>
            <a:pPr>
              <a:buNone/>
            </a:pPr>
            <a:r>
              <a:rPr lang="fr-FR" sz="1600" b="1" dirty="0" smtClean="0"/>
              <a:t>1- Paragranulome nodulaire de Poppema  et Lennert</a:t>
            </a:r>
          </a:p>
          <a:p>
            <a:pPr>
              <a:buNone/>
            </a:pPr>
            <a:r>
              <a:rPr lang="fr-FR" sz="1600" dirty="0" smtClean="0"/>
              <a:t>2- </a:t>
            </a:r>
            <a:r>
              <a:rPr lang="fr-FR" sz="1600" b="1" dirty="0" smtClean="0"/>
              <a:t>LH </a:t>
            </a:r>
            <a:r>
              <a:rPr lang="fr-FR" sz="1600" b="1" dirty="0" smtClean="0"/>
              <a:t>classique : </a:t>
            </a:r>
            <a:r>
              <a:rPr lang="fr-FR" sz="1600" dirty="0" smtClean="0"/>
              <a:t>subdivisé en quatre sous types:</a:t>
            </a:r>
          </a:p>
          <a:p>
            <a:pPr>
              <a:buNone/>
            </a:pPr>
            <a:r>
              <a:rPr lang="fr-FR" sz="1600" dirty="0" smtClean="0"/>
              <a:t>                                                            Type 1 : à prédominance lymphocytaire</a:t>
            </a:r>
          </a:p>
          <a:p>
            <a:pPr>
              <a:buNone/>
            </a:pPr>
            <a:r>
              <a:rPr lang="fr-FR" sz="1600" dirty="0" smtClean="0"/>
              <a:t>                                                            Type 2 : à sclérose et nodulaire (+++ fréquente)</a:t>
            </a:r>
          </a:p>
          <a:p>
            <a:pPr>
              <a:buNone/>
            </a:pPr>
            <a:r>
              <a:rPr lang="fr-FR" sz="1600" dirty="0" smtClean="0"/>
              <a:t>                                                             Type 3: à cellularité mixte</a:t>
            </a:r>
          </a:p>
          <a:p>
            <a:pPr>
              <a:buNone/>
            </a:pPr>
            <a:r>
              <a:rPr lang="fr-FR" sz="1600" dirty="0" smtClean="0"/>
              <a:t>                                                             Type 4 : à déplétion lymphocytaire</a:t>
            </a:r>
          </a:p>
          <a:p>
            <a:pPr>
              <a:buNone/>
            </a:pPr>
            <a:endParaRPr lang="fr-FR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C</a:t>
            </a:r>
            <a:r>
              <a:rPr lang="fr-FR" b="1" dirty="0" smtClean="0">
                <a:solidFill>
                  <a:srgbClr val="FF0000"/>
                </a:solidFill>
              </a:rPr>
              <a:t>- Bilan d’extension :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b="1" i="1" dirty="0" smtClean="0"/>
              <a:t>Clinique </a:t>
            </a:r>
            <a:r>
              <a:rPr lang="fr-FR" dirty="0" smtClean="0"/>
              <a:t>:a- Palpation de toutes les aires ganglionnaires</a:t>
            </a:r>
          </a:p>
          <a:p>
            <a:pPr>
              <a:buNone/>
            </a:pPr>
            <a:r>
              <a:rPr lang="fr-FR" dirty="0" smtClean="0"/>
              <a:t>                       b- Rechercher une SPMG et une HPMG</a:t>
            </a:r>
          </a:p>
          <a:p>
            <a:pPr>
              <a:buNone/>
            </a:pPr>
            <a:r>
              <a:rPr lang="fr-FR" dirty="0" smtClean="0"/>
              <a:t>                       c- Examen ORL : à la recherche de l’atteinte de l’anneau de Waldeyer et du cavum.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b="1" i="1" dirty="0" smtClean="0"/>
              <a:t>Radiologie:</a:t>
            </a:r>
          </a:p>
          <a:p>
            <a:pPr>
              <a:buNone/>
            </a:pPr>
            <a:r>
              <a:rPr lang="fr-FR" dirty="0" smtClean="0"/>
              <a:t>       a- </a:t>
            </a:r>
            <a:r>
              <a:rPr lang="fr-FR" dirty="0" smtClean="0">
                <a:solidFill>
                  <a:srgbClr val="C00000"/>
                </a:solidFill>
              </a:rPr>
              <a:t>Radiographie thoracique de face</a:t>
            </a:r>
            <a:r>
              <a:rPr lang="fr-FR" dirty="0" smtClean="0"/>
              <a:t>: à la recherche des ADP médiastinales, </a:t>
            </a:r>
            <a:r>
              <a:rPr lang="fr-FR" dirty="0" smtClean="0"/>
              <a:t>calculer </a:t>
            </a:r>
            <a:r>
              <a:rPr lang="fr-FR" dirty="0" smtClean="0"/>
              <a:t>le rapport masse médiastinale/thorax (IMT</a:t>
            </a:r>
            <a:r>
              <a:rPr lang="fr-FR" dirty="0" smtClean="0"/>
              <a:t>), rechercher une atteinte pulmonaire.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b- </a:t>
            </a:r>
            <a:r>
              <a:rPr lang="fr-FR" dirty="0" smtClean="0">
                <a:solidFill>
                  <a:srgbClr val="C00000"/>
                </a:solidFill>
              </a:rPr>
              <a:t>Scanner thoracique et abdominal: </a:t>
            </a:r>
            <a:r>
              <a:rPr lang="fr-FR" dirty="0" smtClean="0"/>
              <a:t>à la recherche des ADP profondes et les atteintes viscérales.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c- </a:t>
            </a:r>
            <a:r>
              <a:rPr lang="fr-FR" dirty="0" smtClean="0">
                <a:solidFill>
                  <a:srgbClr val="C00000"/>
                </a:solidFill>
              </a:rPr>
              <a:t>PET-SCANN: </a:t>
            </a:r>
            <a:r>
              <a:rPr lang="fr-FR" dirty="0" smtClean="0"/>
              <a:t>par FDG permet d’</a:t>
            </a:r>
            <a:r>
              <a:rPr lang="fr-FR" dirty="0" err="1" smtClean="0"/>
              <a:t>apprecier</a:t>
            </a:r>
            <a:r>
              <a:rPr lang="fr-FR" dirty="0" smtClean="0"/>
              <a:t> l’extension de la maladie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b="1" i="1" dirty="0" smtClean="0"/>
              <a:t>biologie : </a:t>
            </a:r>
            <a:r>
              <a:rPr lang="fr-FR" dirty="0" smtClean="0"/>
              <a:t>Phosphatase alcaline (PA) : un taux &gt; </a:t>
            </a:r>
            <a:r>
              <a:rPr lang="fr-FR" dirty="0" smtClean="0"/>
              <a:t>2 </a:t>
            </a:r>
            <a:r>
              <a:rPr lang="fr-FR" dirty="0" smtClean="0"/>
              <a:t>x la normale est en faveur d’une atteinte hépatique mais c’est la PBF qui confirme le diagnostic.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v"/>
            </a:pPr>
            <a:r>
              <a:rPr lang="fr-FR" b="1" i="1" dirty="0" smtClean="0"/>
              <a:t>BOM : </a:t>
            </a:r>
            <a:r>
              <a:rPr lang="fr-FR" dirty="0" smtClean="0"/>
              <a:t>à la recherche d’une atteinte de la moelle osseuse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391477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8_24a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14290"/>
            <a:ext cx="398144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429000"/>
            <a:ext cx="807249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1103</Words>
  <Application>Microsoft Office PowerPoint</Application>
  <PresentationFormat>Affichage à l'écran (4:3)</PresentationFormat>
  <Paragraphs>147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Module d’hématologie  4ème année médecine          LYMPHOME DE HODGKIN </vt:lpstr>
      <vt:lpstr>Objectifs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d’hématologie 4ème  année médecine    LYMPHOME DE HODGKIN</dc:title>
  <dc:creator>Nadia</dc:creator>
  <cp:lastModifiedBy>info</cp:lastModifiedBy>
  <cp:revision>17</cp:revision>
  <dcterms:created xsi:type="dcterms:W3CDTF">2016-01-03T15:42:16Z</dcterms:created>
  <dcterms:modified xsi:type="dcterms:W3CDTF">2017-01-07T11:16:03Z</dcterms:modified>
</cp:coreProperties>
</file>