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74" r:id="rId6"/>
    <p:sldId id="263" r:id="rId7"/>
    <p:sldId id="264" r:id="rId8"/>
    <p:sldId id="275" r:id="rId9"/>
    <p:sldId id="265" r:id="rId10"/>
    <p:sldId id="277" r:id="rId11"/>
    <p:sldId id="266" r:id="rId12"/>
    <p:sldId id="276" r:id="rId13"/>
    <p:sldId id="258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074BA13-3EAC-463A-B216-560F0FDD5D37}">
          <p14:sldIdLst>
            <p14:sldId id="256"/>
            <p14:sldId id="260"/>
            <p14:sldId id="261"/>
            <p14:sldId id="262"/>
            <p14:sldId id="274"/>
            <p14:sldId id="263"/>
            <p14:sldId id="264"/>
            <p14:sldId id="275"/>
            <p14:sldId id="265"/>
            <p14:sldId id="277"/>
            <p14:sldId id="266"/>
            <p14:sldId id="276"/>
            <p14:sldId id="258"/>
            <p14:sldId id="267"/>
            <p14:sldId id="268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94AB4-301D-44C6-9353-6D2D7C7E42AD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4A09C-B5E7-427F-804E-F296EA07BF2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19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4A09C-B5E7-427F-804E-F296EA07BF25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A7E8-1E46-4CAF-9B66-75AA1C964630}" type="datetimeFigureOut">
              <a:rPr lang="fr-FR" smtClean="0"/>
              <a:pPr/>
              <a:t>07/01/2017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7BB6-32D5-4A2F-8659-0A79BA2CED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3429024"/>
          </a:xfrm>
        </p:spPr>
        <p:txBody>
          <a:bodyPr>
            <a:normAutofit/>
          </a:bodyPr>
          <a:lstStyle/>
          <a:p>
            <a:r>
              <a:rPr lang="fr-FR" sz="1600" dirty="0" smtClean="0"/>
              <a:t>Module d’hématologie 4</a:t>
            </a:r>
            <a:r>
              <a:rPr lang="fr-FR" sz="1600" baseline="30000" dirty="0" smtClean="0">
                <a:cs typeface="Times New Roman" pitchFamily="18" charset="0"/>
              </a:rPr>
              <a:t>ème</a:t>
            </a:r>
            <a:r>
              <a:rPr lang="fr-FR" sz="1600" dirty="0" smtClean="0">
                <a:cs typeface="Times New Roman" pitchFamily="18" charset="0"/>
              </a:rPr>
              <a:t> </a:t>
            </a:r>
            <a:r>
              <a:rPr lang="fr-FR" sz="1600" dirty="0" smtClean="0"/>
              <a:t>année médecine 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800" b="1" dirty="0" smtClean="0">
                <a:solidFill>
                  <a:srgbClr val="FF0000"/>
                </a:solidFill>
              </a:rPr>
              <a:t/>
            </a:r>
            <a:br>
              <a:rPr lang="fr-FR" sz="1800" b="1" dirty="0" smtClean="0">
                <a:solidFill>
                  <a:srgbClr val="FF0000"/>
                </a:solidFill>
              </a:rPr>
            </a:br>
            <a:r>
              <a:rPr lang="fr-FR" sz="1800" b="1" dirty="0">
                <a:solidFill>
                  <a:srgbClr val="FF0000"/>
                </a:solidFill>
              </a:rPr>
              <a:t/>
            </a:r>
            <a:br>
              <a:rPr lang="fr-FR" sz="1800" b="1" dirty="0">
                <a:solidFill>
                  <a:srgbClr val="FF0000"/>
                </a:solidFill>
              </a:rPr>
            </a:br>
            <a:r>
              <a:rPr lang="fr-FR" sz="1800" b="1" dirty="0">
                <a:solidFill>
                  <a:srgbClr val="FF0000"/>
                </a:solidFill>
              </a:rPr>
              <a:t/>
            </a:r>
            <a:br>
              <a:rPr lang="fr-FR" sz="1800" b="1" dirty="0">
                <a:solidFill>
                  <a:srgbClr val="FF0000"/>
                </a:solidFill>
              </a:rPr>
            </a:br>
            <a:r>
              <a:rPr lang="fr-FR" sz="1800" b="1" dirty="0" smtClean="0">
                <a:solidFill>
                  <a:srgbClr val="FF0000"/>
                </a:solidFill>
              </a:rPr>
              <a:t/>
            </a:r>
            <a:br>
              <a:rPr lang="fr-FR" sz="1800" b="1" dirty="0" smtClean="0">
                <a:solidFill>
                  <a:srgbClr val="FF0000"/>
                </a:solidFill>
              </a:rPr>
            </a:br>
            <a:r>
              <a:rPr lang="fr-FR" sz="1800" b="1" dirty="0">
                <a:solidFill>
                  <a:srgbClr val="FF0000"/>
                </a:solidFill>
              </a:rPr>
              <a:t/>
            </a:r>
            <a:br>
              <a:rPr lang="fr-FR" sz="1800" b="1" dirty="0">
                <a:solidFill>
                  <a:srgbClr val="FF0000"/>
                </a:solidFill>
              </a:rPr>
            </a:br>
            <a:r>
              <a:rPr lang="fr-FR" sz="1800" b="1" dirty="0" smtClean="0">
                <a:solidFill>
                  <a:srgbClr val="FF0000"/>
                </a:solidFill>
              </a:rPr>
              <a:t/>
            </a:r>
            <a:br>
              <a:rPr lang="fr-FR" sz="1800" b="1" dirty="0" smtClean="0">
                <a:solidFill>
                  <a:srgbClr val="FF0000"/>
                </a:solidFill>
              </a:rPr>
            </a:br>
            <a:r>
              <a:rPr lang="fr-FR" sz="1800" b="1" dirty="0" smtClean="0">
                <a:solidFill>
                  <a:srgbClr val="FF0000"/>
                </a:solidFill>
              </a:rPr>
              <a:t/>
            </a:r>
            <a:br>
              <a:rPr lang="fr-FR" sz="1800" b="1" dirty="0" smtClean="0">
                <a:solidFill>
                  <a:srgbClr val="FF0000"/>
                </a:solidFill>
              </a:rPr>
            </a:br>
            <a:r>
              <a:rPr lang="fr-FR" sz="1800" b="1" dirty="0">
                <a:solidFill>
                  <a:srgbClr val="FF0000"/>
                </a:solidFill>
              </a:rPr>
              <a:t/>
            </a:r>
            <a:br>
              <a:rPr lang="fr-FR" sz="1800" b="1" dirty="0">
                <a:solidFill>
                  <a:srgbClr val="FF0000"/>
                </a:solidFill>
              </a:rPr>
            </a:br>
            <a:r>
              <a:rPr lang="fr-FR" sz="1800" b="1" dirty="0" smtClean="0">
                <a:solidFill>
                  <a:srgbClr val="FF0000"/>
                </a:solidFill>
              </a:rPr>
              <a:t/>
            </a:r>
            <a:br>
              <a:rPr lang="fr-FR" sz="18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LYMPHOME MALIN NON HODGKINIEN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7415242" cy="1357322"/>
          </a:xfrm>
        </p:spPr>
        <p:txBody>
          <a:bodyPr>
            <a:normAutofit fontScale="40000" lnSpcReduction="20000"/>
          </a:bodyPr>
          <a:lstStyle/>
          <a:p>
            <a:r>
              <a:rPr lang="fr-FR" sz="1200" dirty="0" smtClean="0"/>
              <a:t>                                     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/>
              <a:t> </a:t>
            </a:r>
            <a:r>
              <a:rPr lang="fr-FR" sz="1200" dirty="0" smtClean="0"/>
              <a:t>                                                                                                                            </a:t>
            </a:r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                                                                                                                                 </a:t>
            </a:r>
          </a:p>
          <a:p>
            <a:endParaRPr lang="fr-FR" sz="1200" dirty="0"/>
          </a:p>
          <a:p>
            <a:r>
              <a:rPr lang="fr-FR" sz="12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fr-FR" sz="2300" dirty="0" smtClean="0"/>
              <a:t>présenté par Dr </a:t>
            </a:r>
            <a:r>
              <a:rPr lang="fr-FR" sz="2300" dirty="0" smtClean="0"/>
              <a:t>N.SARI HASSOUN </a:t>
            </a:r>
            <a:endParaRPr lang="fr-FR" sz="2300" dirty="0" smtClean="0"/>
          </a:p>
          <a:p>
            <a:r>
              <a:rPr lang="fr-FR" sz="2300" dirty="0" smtClean="0"/>
              <a:t>                                                                                                                                                                                  TLEMCEN LE </a:t>
            </a:r>
            <a:r>
              <a:rPr lang="fr-FR" sz="2300" dirty="0" smtClean="0"/>
              <a:t>08</a:t>
            </a:r>
            <a:r>
              <a:rPr lang="fr-FR" sz="2300" dirty="0" smtClean="0"/>
              <a:t>.012017</a:t>
            </a:r>
            <a:endParaRPr lang="fr-FR" sz="2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Autres examens non systématiques en fonction du contexte clinique:</a:t>
            </a:r>
          </a:p>
          <a:p>
            <a:pPr lvl="1"/>
            <a:r>
              <a:rPr lang="fr-FR" sz="2000" dirty="0"/>
              <a:t>PL : signes d’appels ou systématiquement dans certains lymphomes </a:t>
            </a:r>
            <a:r>
              <a:rPr lang="fr-FR" sz="2000" dirty="0" smtClean="0"/>
              <a:t>à haut </a:t>
            </a:r>
            <a:r>
              <a:rPr lang="fr-FR" sz="2000" dirty="0"/>
              <a:t>risque de localisation </a:t>
            </a:r>
            <a:r>
              <a:rPr lang="fr-FR" sz="2000" dirty="0" smtClean="0"/>
              <a:t>neurologique</a:t>
            </a:r>
          </a:p>
          <a:p>
            <a:pPr lvl="1"/>
            <a:r>
              <a:rPr lang="fr-FR" sz="2000" dirty="0" smtClean="0"/>
              <a:t>Selon </a:t>
            </a:r>
            <a:r>
              <a:rPr lang="fr-FR" sz="2000" dirty="0"/>
              <a:t>les signes d’appel ou les </a:t>
            </a:r>
            <a:r>
              <a:rPr lang="fr-FR" sz="2000" dirty="0" smtClean="0"/>
              <a:t>localisations: Endoscopies </a:t>
            </a:r>
            <a:r>
              <a:rPr lang="fr-FR" sz="2000" dirty="0"/>
              <a:t>digestives, scintigraphie osseuse, scanner </a:t>
            </a:r>
            <a:r>
              <a:rPr lang="fr-FR" sz="2000" dirty="0" smtClean="0"/>
              <a:t>cérébral</a:t>
            </a:r>
          </a:p>
          <a:p>
            <a:pPr lvl="1"/>
            <a:endParaRPr lang="fr-FR" sz="2000" dirty="0" smtClean="0"/>
          </a:p>
          <a:p>
            <a:r>
              <a:rPr lang="fr-FR" sz="2000" dirty="0" smtClean="0"/>
              <a:t>Bilan pré thérapeutique: fonction rénale, hépatique, groupage </a:t>
            </a:r>
            <a:r>
              <a:rPr lang="fr-FR" sz="2000" dirty="0" err="1" smtClean="0"/>
              <a:t>rh</a:t>
            </a:r>
            <a:r>
              <a:rPr lang="fr-FR" sz="2000" dirty="0" smtClean="0"/>
              <a:t>, sérologie virale, echocoeur…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7332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357166"/>
            <a:ext cx="8658228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b="1" dirty="0" smtClean="0">
                <a:solidFill>
                  <a:srgbClr val="FF0000"/>
                </a:solidFill>
              </a:rPr>
              <a:t>4- bilan d’évolutivité </a:t>
            </a:r>
            <a:r>
              <a:rPr lang="fr-FR" sz="1800" b="1" dirty="0" smtClean="0"/>
              <a:t>: </a:t>
            </a:r>
            <a:r>
              <a:rPr lang="fr-FR" sz="1800" dirty="0" smtClean="0"/>
              <a:t>les signes généraux</a:t>
            </a:r>
          </a:p>
          <a:p>
            <a:pPr>
              <a:buNone/>
            </a:pPr>
            <a:r>
              <a:rPr lang="fr-FR" sz="1800" dirty="0" smtClean="0"/>
              <a:t>           1- Fièvre inexpliquée (sans preuve infectieuse) </a:t>
            </a:r>
            <a:r>
              <a:rPr lang="fr-FR" sz="1800" dirty="0"/>
              <a:t>&gt;38 </a:t>
            </a:r>
            <a:r>
              <a:rPr lang="fr-FR" sz="1800" dirty="0" smtClean="0"/>
              <a:t>°C</a:t>
            </a:r>
            <a:r>
              <a:rPr lang="fr-FR" sz="1800" dirty="0"/>
              <a:t> de plus de </a:t>
            </a:r>
            <a:r>
              <a:rPr lang="fr-FR" sz="1800" dirty="0" smtClean="0"/>
              <a:t>1 semaine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          2- Sueur profuse nocturne</a:t>
            </a:r>
          </a:p>
          <a:p>
            <a:pPr>
              <a:buNone/>
            </a:pPr>
            <a:r>
              <a:rPr lang="fr-FR" sz="1800" dirty="0" smtClean="0"/>
              <a:t>           3- Amaigrissement importante de </a:t>
            </a:r>
            <a:r>
              <a:rPr lang="fr-FR" sz="1800" dirty="0"/>
              <a:t>plus de 10 % du poids du corps </a:t>
            </a:r>
            <a:r>
              <a:rPr lang="fr-FR" sz="1800" dirty="0" smtClean="0"/>
              <a:t>dans les </a:t>
            </a:r>
            <a:r>
              <a:rPr lang="fr-FR" sz="1800" dirty="0"/>
              <a:t>6 </a:t>
            </a:r>
            <a:r>
              <a:rPr lang="fr-FR" sz="1800" dirty="0" smtClean="0"/>
              <a:t>mois qui précède.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>
                <a:solidFill>
                  <a:srgbClr val="00B050"/>
                </a:solidFill>
              </a:rPr>
              <a:t> </a:t>
            </a:r>
            <a:r>
              <a:rPr lang="fr-FR" sz="1800" dirty="0" smtClean="0">
                <a:solidFill>
                  <a:srgbClr val="FF0000"/>
                </a:solidFill>
              </a:rPr>
              <a:t>5- </a:t>
            </a:r>
            <a:r>
              <a:rPr lang="fr-FR" sz="1800" b="1" dirty="0" smtClean="0">
                <a:solidFill>
                  <a:srgbClr val="FF0000"/>
                </a:solidFill>
              </a:rPr>
              <a:t>Classification de ANN ARBOR:</a:t>
            </a:r>
          </a:p>
          <a:p>
            <a:pPr>
              <a:buNone/>
            </a:pPr>
            <a:endParaRPr lang="fr-FR" sz="1800" dirty="0"/>
          </a:p>
          <a:p>
            <a:pPr>
              <a:buNone/>
            </a:pPr>
            <a:r>
              <a:rPr lang="fr-FR" sz="1800" dirty="0" smtClean="0"/>
              <a:t>   </a:t>
            </a:r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r>
              <a:rPr lang="fr-FR" sz="1800" dirty="0" smtClean="0"/>
              <a:t>    </a:t>
            </a:r>
            <a:r>
              <a:rPr lang="fr-FR" sz="1800" dirty="0" smtClean="0"/>
              <a:t>A</a:t>
            </a:r>
            <a:r>
              <a:rPr lang="fr-FR" sz="1800" dirty="0" smtClean="0"/>
              <a:t>: absence des signes généraux</a:t>
            </a:r>
          </a:p>
          <a:p>
            <a:pPr>
              <a:buNone/>
            </a:pPr>
            <a:r>
              <a:rPr lang="fr-FR" sz="1800" dirty="0" smtClean="0"/>
              <a:t>    B: présence un ou plus de signes généraux</a:t>
            </a:r>
          </a:p>
          <a:p>
            <a:pPr>
              <a:buNone/>
            </a:pPr>
            <a:r>
              <a:rPr lang="fr-FR" sz="1800" dirty="0" smtClean="0"/>
              <a:t>    S: atteinte splénique</a:t>
            </a:r>
          </a:p>
          <a:p>
            <a:pPr>
              <a:buNone/>
            </a:pPr>
            <a:r>
              <a:rPr lang="fr-FR" sz="1800" dirty="0" smtClean="0"/>
              <a:t>    X: masse tumorale importante (IMT&gt;0,35 ou ADP volumineuse &gt; 10 cm) dite BULKY</a:t>
            </a:r>
          </a:p>
          <a:p>
            <a:pPr>
              <a:buNone/>
            </a:pPr>
            <a:r>
              <a:rPr lang="fr-FR" sz="1800" dirty="0" smtClean="0"/>
              <a:t>    E: atteinte d’un seul viscère contigu</a:t>
            </a:r>
            <a:endParaRPr lang="fr-FR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21747"/>
              </p:ext>
            </p:extLst>
          </p:nvPr>
        </p:nvGraphicFramePr>
        <p:xfrm>
          <a:off x="251520" y="2852936"/>
          <a:ext cx="8143932" cy="202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6858048"/>
              </a:tblGrid>
              <a:tr h="26043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Stade 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atteinte d’un seul territoire ganglionnaire</a:t>
                      </a:r>
                      <a:endParaRPr lang="fr-FR" sz="1600" dirty="0"/>
                    </a:p>
                  </a:txBody>
                  <a:tcPr/>
                </a:tc>
              </a:tr>
              <a:tr h="65109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Stade II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Atteinte deux ou plus de territoires ganglionnaires de même coté du diaphragme.</a:t>
                      </a:r>
                      <a:endParaRPr lang="fr-FR" sz="1600" dirty="0"/>
                    </a:p>
                  </a:txBody>
                  <a:tcPr/>
                </a:tc>
              </a:tr>
              <a:tr h="45576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Stade III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Atteinte ganglionnaire de part et d’autre du diaphragme</a:t>
                      </a:r>
                      <a:endParaRPr lang="fr-FR" sz="1600" dirty="0"/>
                    </a:p>
                  </a:txBody>
                  <a:tcPr/>
                </a:tc>
              </a:tr>
              <a:tr h="45576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Stade IV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Atteinte</a:t>
                      </a:r>
                      <a:r>
                        <a:rPr lang="fr-FR" sz="1600" baseline="0" dirty="0" smtClean="0"/>
                        <a:t> d’un ou plusieurs viscères (Moelle, Foie, poumon) avec ou sans atteinte ganglionnaire associée.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 descr="C:\Users\info\Desktop\Le-stade-du-lymp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712967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975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V. Pronostic</a:t>
            </a:r>
            <a:endParaRPr lang="fr-FR" sz="1800" b="1" dirty="0"/>
          </a:p>
          <a:p>
            <a:pPr>
              <a:buFont typeface="Wingdings" pitchFamily="2" charset="2"/>
              <a:buChar char="v"/>
            </a:pPr>
            <a:r>
              <a:rPr lang="fr-FR" sz="1800" b="1" dirty="0" smtClean="0"/>
              <a:t>Les </a:t>
            </a:r>
            <a:r>
              <a:rPr lang="fr-FR" sz="1800" b="1" dirty="0"/>
              <a:t>facteurs </a:t>
            </a:r>
            <a:r>
              <a:rPr lang="fr-FR" sz="1800" b="1" dirty="0" smtClean="0"/>
              <a:t>pronostiques liés </a:t>
            </a:r>
            <a:r>
              <a:rPr lang="fr-FR" sz="1800" b="1" dirty="0"/>
              <a:t>à la </a:t>
            </a:r>
            <a:r>
              <a:rPr lang="fr-FR" sz="1800" b="1" dirty="0" smtClean="0"/>
              <a:t>maladie</a:t>
            </a:r>
          </a:p>
          <a:p>
            <a:pPr>
              <a:buNone/>
            </a:pPr>
            <a:r>
              <a:rPr lang="fr-FR" sz="1800" dirty="0" smtClean="0"/>
              <a:t>le</a:t>
            </a:r>
            <a:r>
              <a:rPr lang="fr-FR" sz="1800" dirty="0"/>
              <a:t> type </a:t>
            </a:r>
            <a:r>
              <a:rPr lang="fr-FR" sz="1800" dirty="0" smtClean="0"/>
              <a:t>anatomopathologique</a:t>
            </a:r>
          </a:p>
          <a:p>
            <a:pPr>
              <a:buNone/>
            </a:pPr>
            <a:r>
              <a:rPr lang="fr-FR" sz="1800" dirty="0"/>
              <a:t>Le stade Ann Arbor,</a:t>
            </a:r>
          </a:p>
          <a:p>
            <a:pPr>
              <a:buFont typeface="Wingdings" pitchFamily="2" charset="2"/>
              <a:buChar char="v"/>
            </a:pPr>
            <a:r>
              <a:rPr lang="fr-FR" sz="1800" b="1" dirty="0"/>
              <a:t>L</a:t>
            </a:r>
            <a:r>
              <a:rPr lang="fr-FR" sz="1800" b="1" dirty="0" smtClean="0"/>
              <a:t>es </a:t>
            </a:r>
            <a:r>
              <a:rPr lang="fr-FR" sz="1800" b="1" dirty="0"/>
              <a:t>facteurs pronostiques initiaux liés au malade </a:t>
            </a:r>
          </a:p>
          <a:p>
            <a:pPr>
              <a:buNone/>
            </a:pPr>
            <a:r>
              <a:rPr lang="fr-FR" sz="1800" dirty="0"/>
              <a:t>Âge &gt;</a:t>
            </a:r>
            <a:r>
              <a:rPr lang="fr-FR" sz="1800" dirty="0" smtClean="0"/>
              <a:t> </a:t>
            </a:r>
            <a:r>
              <a:rPr lang="fr-FR" sz="1800" dirty="0"/>
              <a:t>à 60 </a:t>
            </a:r>
            <a:r>
              <a:rPr lang="fr-FR" sz="1800" dirty="0" smtClean="0"/>
              <a:t>ans</a:t>
            </a:r>
          </a:p>
          <a:p>
            <a:pPr>
              <a:buNone/>
            </a:pPr>
            <a:r>
              <a:rPr lang="fr-FR" sz="1800" dirty="0" smtClean="0"/>
              <a:t>l'état </a:t>
            </a:r>
            <a:r>
              <a:rPr lang="fr-FR" sz="1800" dirty="0"/>
              <a:t>général avec un score OMS supérieur à </a:t>
            </a:r>
            <a:r>
              <a:rPr lang="fr-FR" sz="1800" dirty="0" smtClean="0"/>
              <a:t>2</a:t>
            </a:r>
          </a:p>
          <a:p>
            <a:pPr>
              <a:buFont typeface="Wingdings" pitchFamily="2" charset="2"/>
              <a:buChar char="v"/>
            </a:pPr>
            <a:r>
              <a:rPr lang="fr-FR" sz="1800" b="1" dirty="0" smtClean="0"/>
              <a:t>Les </a:t>
            </a:r>
            <a:r>
              <a:rPr lang="fr-FR" sz="1800" b="1" dirty="0"/>
              <a:t>facteurs pronostiques liés à la réponse au traitement </a:t>
            </a:r>
            <a:r>
              <a:rPr lang="fr-FR" sz="1800" b="1" dirty="0" smtClean="0"/>
              <a:t>:</a:t>
            </a:r>
          </a:p>
          <a:p>
            <a:pPr>
              <a:buNone/>
            </a:pPr>
            <a:r>
              <a:rPr lang="fr-FR" sz="1800" dirty="0" smtClean="0"/>
              <a:t> LNH indolents: évolution lente ; peu chimio sensible</a:t>
            </a:r>
          </a:p>
          <a:p>
            <a:pPr>
              <a:buNone/>
            </a:pPr>
            <a:r>
              <a:rPr lang="fr-FR" sz="1800" dirty="0" smtClean="0"/>
              <a:t> LNH agressifs: évolution agressif; chimio sensible et bon pronostic a long terme</a:t>
            </a:r>
          </a:p>
          <a:p>
            <a:pPr>
              <a:buNone/>
            </a:pPr>
            <a:r>
              <a:rPr lang="fr-FR" sz="1800" dirty="0" smtClean="0"/>
              <a:t>LNH très agressifs: évolution très agressif; chimio sensible et mauvais pronostic a long termes.</a:t>
            </a:r>
          </a:p>
          <a:p>
            <a:endParaRPr lang="fr-FR" sz="1800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323429"/>
              </p:ext>
            </p:extLst>
          </p:nvPr>
        </p:nvGraphicFramePr>
        <p:xfrm>
          <a:off x="571472" y="4183386"/>
          <a:ext cx="7858180" cy="248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636147">
                <a:tc>
                  <a:txBody>
                    <a:bodyPr/>
                    <a:lstStyle/>
                    <a:p>
                      <a:r>
                        <a:rPr lang="fr-FR" sz="1400" i="0" dirty="0" smtClean="0"/>
                        <a:t>L'IPI pour les lymphome agressif</a:t>
                      </a:r>
                      <a:endParaRPr lang="fr-FR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 smtClean="0"/>
                        <a:t> </a:t>
                      </a:r>
                      <a:r>
                        <a:rPr lang="fr-FR" sz="1400" b="1" i="0" dirty="0" smtClean="0"/>
                        <a:t>FLIPI </a:t>
                      </a:r>
                      <a:r>
                        <a:rPr lang="fr-FR" sz="1400" i="0" dirty="0" smtClean="0"/>
                        <a:t> pour les lymphomes folliculaires </a:t>
                      </a:r>
                      <a:endParaRPr lang="fr-FR" sz="1400" i="0" dirty="0"/>
                    </a:p>
                  </a:txBody>
                  <a:tcPr/>
                </a:tc>
              </a:tr>
              <a:tr h="184982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1600" i="0" dirty="0" smtClean="0"/>
                        <a:t>l'âge (supérieur à 60 ans),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1600" i="0" dirty="0" smtClean="0"/>
                        <a:t> le stade clinique (III ou IV),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1600" i="0" dirty="0" smtClean="0"/>
                        <a:t>PS(égal ou supérieur à 2),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1600" i="0" dirty="0" smtClean="0"/>
                        <a:t>un taux de LDH (élevé),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sz="1600" i="0" dirty="0" smtClean="0"/>
                        <a:t>l'atteinte d'au moins de 2 sites extra-nodaux.</a:t>
                      </a:r>
                      <a:br>
                        <a:rPr lang="fr-FR" sz="1600" i="0" dirty="0" smtClean="0"/>
                      </a:br>
                      <a:endParaRPr lang="fr-FR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fr-FR" sz="1600" i="0" dirty="0" smtClean="0"/>
                        <a:t>âge (supérieur à 60 ans),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fr-FR" sz="1600" i="0" dirty="0" smtClean="0"/>
                        <a:t>stade clinique (III ou IV),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fr-FR" sz="1600" i="0" dirty="0" smtClean="0"/>
                        <a:t>LDH sanguine (élevée)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fr-FR" sz="1600" i="0" dirty="0" smtClean="0"/>
                        <a:t>Atteinte ganglionnaire (supérieure à 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fr-FR" sz="1600" i="0" dirty="0" smtClean="0"/>
                        <a:t>hémoglobine (&lt;à 120 g/L)</a:t>
                      </a:r>
                    </a:p>
                    <a:p>
                      <a:endParaRPr lang="fr-FR" sz="160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VI-Diagnostic différentiel:</a:t>
            </a:r>
          </a:p>
          <a:p>
            <a:pPr>
              <a:buNone/>
            </a:pPr>
            <a:r>
              <a:rPr lang="fr-FR" sz="1800" dirty="0" smtClean="0"/>
              <a:t>Causes infectieuses: TBC ganglionnaire, </a:t>
            </a:r>
            <a:r>
              <a:rPr lang="fr-FR" sz="1800" dirty="0" smtClean="0"/>
              <a:t>virale (toxoplasmose, MNI…)</a:t>
            </a: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Métastase d’un cancer solide</a:t>
            </a:r>
          </a:p>
          <a:p>
            <a:pPr>
              <a:buNone/>
            </a:pPr>
            <a:r>
              <a:rPr lang="fr-FR" sz="1800" dirty="0" smtClean="0"/>
              <a:t> Lymphome hodgkinien  </a:t>
            </a:r>
            <a:endParaRPr lang="fr-FR" sz="1800" dirty="0" smtClean="0"/>
          </a:p>
          <a:p>
            <a:pPr>
              <a:buNone/>
            </a:pPr>
            <a:r>
              <a:rPr lang="fr-FR" sz="1800" dirty="0" err="1" smtClean="0"/>
              <a:t>sarcoidose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VII- Traitement : 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00B050"/>
                </a:solidFill>
              </a:rPr>
              <a:t>But </a:t>
            </a:r>
            <a:r>
              <a:rPr lang="fr-FR" sz="1800" b="1" dirty="0" smtClean="0"/>
              <a:t>: </a:t>
            </a:r>
          </a:p>
          <a:p>
            <a:pPr>
              <a:buNone/>
            </a:pPr>
            <a:r>
              <a:rPr lang="fr-FR" sz="1800" dirty="0" smtClean="0"/>
              <a:t>          LNH indolent: prolonger la survie et améliorer la qualité de vie</a:t>
            </a:r>
          </a:p>
          <a:p>
            <a:pPr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LNH agressifs et très agressifs: on vise la  guérison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00B050"/>
                </a:solidFill>
              </a:rPr>
              <a:t>Moyen:</a:t>
            </a:r>
          </a:p>
          <a:p>
            <a:pPr marL="274320" indent="-274320">
              <a:buNone/>
              <a:defRPr/>
            </a:pPr>
            <a:r>
              <a:rPr lang="fr-FR" sz="1800" dirty="0" smtClean="0"/>
              <a:t>     </a:t>
            </a:r>
            <a:r>
              <a:rPr lang="fr-FR" sz="1800" u="sng" dirty="0" smtClean="0"/>
              <a:t>traitement </a:t>
            </a:r>
            <a:r>
              <a:rPr lang="fr-FR" sz="1800" u="sng" dirty="0"/>
              <a:t>symptomatique :</a:t>
            </a:r>
            <a:endParaRPr lang="fr-FR" sz="1800" dirty="0"/>
          </a:p>
          <a:p>
            <a:pPr marL="274320" indent="-274320">
              <a:buFont typeface="Wingdings 2"/>
              <a:buChar char=""/>
              <a:defRPr/>
            </a:pPr>
            <a:r>
              <a:rPr lang="fr-FR" sz="1800" dirty="0"/>
              <a:t>prévention et traitement du syndrome de lyse </a:t>
            </a:r>
            <a:r>
              <a:rPr lang="fr-FR" sz="1800" dirty="0" smtClean="0"/>
              <a:t>hyperhydratation+hypo-</a:t>
            </a:r>
            <a:r>
              <a:rPr lang="fr-FR" sz="1800" dirty="0" err="1" smtClean="0"/>
              <a:t>uricimients</a:t>
            </a:r>
            <a:endParaRPr lang="fr-FR" sz="1800" dirty="0"/>
          </a:p>
          <a:p>
            <a:pPr marL="274320" indent="-274320">
              <a:buFont typeface="Wingdings 2"/>
              <a:buChar char=""/>
              <a:defRPr/>
            </a:pPr>
            <a:r>
              <a:rPr lang="fr-FR" sz="1800" dirty="0" smtClean="0"/>
              <a:t>supplémentation </a:t>
            </a:r>
            <a:r>
              <a:rPr lang="fr-FR" sz="1800" dirty="0"/>
              <a:t>en cas d</a:t>
            </a:r>
            <a:r>
              <a:rPr lang="en-US" sz="1800" dirty="0"/>
              <a:t>’</a:t>
            </a:r>
            <a:r>
              <a:rPr lang="fr-FR" sz="1800" dirty="0"/>
              <a:t>insuffisance sanguine par transfusion de </a:t>
            </a:r>
            <a:r>
              <a:rPr lang="fr-FR" sz="1800" dirty="0" smtClean="0"/>
              <a:t>CG, </a:t>
            </a:r>
            <a:r>
              <a:rPr lang="fr-FR" sz="1800" dirty="0"/>
              <a:t>CUP...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fr-FR" sz="1800" dirty="0"/>
              <a:t>traitement des complications infectieuses par une antibiothérapie adaptée.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fr-FR" sz="1800" dirty="0"/>
              <a:t>La toxicité hématologique de certaines drogues de chimiothérapie peut être réduite par l’adjonction de facteurs de croissance de type G-CSF.</a:t>
            </a:r>
          </a:p>
          <a:p>
            <a:pPr>
              <a:buNone/>
            </a:pPr>
            <a:endParaRPr lang="fr-FR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u="sng" dirty="0" smtClean="0"/>
              <a:t>Traitement de fond</a:t>
            </a:r>
          </a:p>
          <a:p>
            <a:r>
              <a:rPr lang="fr-FR" sz="1800" dirty="0" smtClean="0"/>
              <a:t>Polychimiothérapie: CHOP, ESHAP, DHAP, CVP…</a:t>
            </a:r>
          </a:p>
          <a:p>
            <a:r>
              <a:rPr lang="fr-FR" sz="1800" dirty="0" smtClean="0"/>
              <a:t>Immunothérapie; antiCD20 (mabthera)</a:t>
            </a:r>
          </a:p>
          <a:p>
            <a:r>
              <a:rPr lang="fr-FR" sz="1800" dirty="0" smtClean="0"/>
              <a:t>Autres: radiothérapie, chirurgie, autogreffe voir allogreffe</a:t>
            </a:r>
            <a:r>
              <a:rPr lang="fr-FR" sz="1800" dirty="0" smtClean="0"/>
              <a:t>.</a:t>
            </a:r>
          </a:p>
          <a:p>
            <a:pPr marL="0" indent="0"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b="1" dirty="0" smtClean="0">
                <a:solidFill>
                  <a:srgbClr val="00B050"/>
                </a:solidFill>
              </a:rPr>
              <a:t>Indications</a:t>
            </a:r>
          </a:p>
          <a:p>
            <a:r>
              <a:rPr lang="fr-FR" sz="1800" dirty="0" smtClean="0"/>
              <a:t>LNH agressif : </a:t>
            </a:r>
            <a:r>
              <a:rPr lang="fr-FR" sz="1800" dirty="0" err="1" smtClean="0"/>
              <a:t>polychimiothérapie</a:t>
            </a:r>
            <a:r>
              <a:rPr lang="fr-FR" sz="1800" dirty="0" smtClean="0"/>
              <a:t> type R CHOP (6- 8 cures) dans les LNH B, CHOP dans les LNH T</a:t>
            </a:r>
            <a:endParaRPr lang="fr-FR" sz="1800" dirty="0" smtClean="0"/>
          </a:p>
          <a:p>
            <a:r>
              <a:rPr lang="fr-FR" sz="1800" dirty="0" smtClean="0"/>
              <a:t>LNH très agressif : polychimiothérapie intensive</a:t>
            </a:r>
          </a:p>
          <a:p>
            <a:r>
              <a:rPr lang="fr-FR" sz="1800" dirty="0" smtClean="0"/>
              <a:t>LNH indolent: Abstention thérapeutique(faible masse tumorale)→ polychimiothérapie( haute masse tumorale</a:t>
            </a:r>
            <a:r>
              <a:rPr lang="fr-FR" sz="1800" dirty="0" smtClean="0"/>
              <a:t>)</a:t>
            </a:r>
          </a:p>
          <a:p>
            <a:r>
              <a:rPr lang="fr-FR" sz="1800" dirty="0"/>
              <a:t>L’intensification thérapeutique avec autogreffe de cellules </a:t>
            </a:r>
            <a:r>
              <a:rPr lang="fr-FR" sz="1800" dirty="0" smtClean="0"/>
              <a:t>souches périphériques</a:t>
            </a:r>
            <a:r>
              <a:rPr lang="fr-FR" sz="1800" dirty="0"/>
              <a:t>, sont utilisées dans les </a:t>
            </a:r>
            <a:r>
              <a:rPr lang="fr-FR" sz="1800" b="1" dirty="0"/>
              <a:t>rechutes </a:t>
            </a:r>
            <a:r>
              <a:rPr lang="fr-FR" sz="1800" dirty="0" smtClean="0"/>
              <a:t>et comme consolidation </a:t>
            </a:r>
            <a:r>
              <a:rPr lang="fr-FR" sz="1800" dirty="0"/>
              <a:t>de la rémission dans les formes </a:t>
            </a:r>
            <a:r>
              <a:rPr lang="fr-FR" sz="1800" dirty="0" smtClean="0"/>
              <a:t>graves.</a:t>
            </a: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b="1" dirty="0" smtClean="0">
                <a:solidFill>
                  <a:srgbClr val="00B050"/>
                </a:solidFill>
              </a:rPr>
              <a:t>Résultats</a:t>
            </a:r>
          </a:p>
          <a:p>
            <a:pPr>
              <a:buNone/>
            </a:pPr>
            <a:r>
              <a:rPr lang="fr-FR" sz="1800" dirty="0" smtClean="0"/>
              <a:t>  LNH indolents : peu de rémission complète mais survie globale prolongée(&gt;10 ans)</a:t>
            </a:r>
          </a:p>
          <a:p>
            <a:pPr>
              <a:buNone/>
            </a:pPr>
            <a:r>
              <a:rPr lang="fr-FR" sz="1800" dirty="0" smtClean="0"/>
              <a:t>  LNH agressifs: 50 à 75% de RC, survie sans maladie a 5 ans &gt; 70%</a:t>
            </a:r>
          </a:p>
          <a:p>
            <a:pPr>
              <a:buNone/>
            </a:pPr>
            <a:r>
              <a:rPr lang="fr-FR" sz="1800" dirty="0" smtClean="0"/>
              <a:t>  LNH très agressifs : mauvais pronostic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u="sng" dirty="0" smtClean="0"/>
          </a:p>
          <a:p>
            <a:pPr>
              <a:buNone/>
            </a:pPr>
            <a:endParaRPr lang="fr-FR" sz="18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785786" y="620713"/>
            <a:ext cx="7072362" cy="5880121"/>
          </a:xfrm>
          <a:prstGeom prst="rect">
            <a:avLst/>
          </a:prstGeom>
          <a:noFill/>
          <a:ln w="34925">
            <a:solidFill>
              <a:srgbClr val="FFCC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HEMOPATHIES LYMPHOIDES B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è"/>
              <a:tabLst/>
              <a:defRPr/>
            </a:pP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Hémopathies lymphoïdes à précurseurs B</a:t>
            </a: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Leucémie/lymphome lymphoblastique B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 </a:t>
            </a: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Hémopathies lymphoïdes B matures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LYMPHOMES INDOLOENTS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-Leucémie lymphoïde    chronique/lymphome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lymphoctique</a:t>
            </a:r>
            <a:endParaRPr lang="fr-FR" sz="16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-Leucémie prolymphocytaire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fr-FR" sz="1600" b="1" baseline="0" dirty="0" smtClean="0"/>
              <a:t>        -Leucémies a tricholeucocytes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-Lymphome lymphoplasmocytaire</a:t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-Lymphome B de la zone marginale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-Extra ganglionnaire de type MALT</a:t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Ganglionnaire (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monocytoïde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-Proliférations plasmocytaires (myélome,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plasmocytome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-Lymphomes folliculaires</a:t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57224" y="4395926"/>
            <a:ext cx="6500858" cy="163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fr-FR" sz="1400" b="1" u="sng" dirty="0" smtClean="0">
              <a:solidFill>
                <a:srgbClr val="92D05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1400" b="1" u="sng" dirty="0" smtClean="0">
                <a:solidFill>
                  <a:srgbClr val="92D050"/>
                </a:solidFill>
              </a:rPr>
              <a:t>LYMPHOMES </a:t>
            </a:r>
            <a:r>
              <a:rPr lang="fr-FR" sz="1400" b="1" u="sng" dirty="0">
                <a:solidFill>
                  <a:srgbClr val="92D050"/>
                </a:solidFill>
              </a:rPr>
              <a:t>AGRESSIFS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1400" b="1" dirty="0" smtClean="0"/>
              <a:t>         </a:t>
            </a:r>
            <a:r>
              <a:rPr lang="fr-FR" b="1" dirty="0" smtClean="0"/>
              <a:t>Lymphomes </a:t>
            </a:r>
            <a:r>
              <a:rPr lang="fr-FR" b="1" dirty="0"/>
              <a:t>à cellules du manteau</a:t>
            </a:r>
            <a:br>
              <a:rPr lang="fr-FR" b="1" dirty="0"/>
            </a:br>
            <a:r>
              <a:rPr lang="fr-FR" b="1" dirty="0"/>
              <a:t>Lymphomes diffus à grandes </a:t>
            </a:r>
            <a:r>
              <a:rPr lang="fr-FR" b="1" dirty="0" smtClean="0"/>
              <a:t>cellules</a:t>
            </a:r>
            <a:r>
              <a:rPr lang="fr-FR" b="1" dirty="0"/>
              <a:t> Variantes  et  sous-types  </a:t>
            </a:r>
            <a:br>
              <a:rPr lang="fr-FR" b="1" dirty="0"/>
            </a:br>
            <a:r>
              <a:rPr lang="fr-FR" b="1" dirty="0"/>
              <a:t>Lymphome de Burkitt / Leucémie à cellules de Burkitt</a:t>
            </a:r>
            <a:br>
              <a:rPr lang="fr-FR" b="1" dirty="0"/>
            </a:br>
            <a:endParaRPr lang="fr-FR" b="1" dirty="0"/>
          </a:p>
          <a:p>
            <a:pPr marL="342900" indent="-342900" eaLnBrk="0" hangingPunct="0"/>
            <a:endParaRPr lang="fr-FR" sz="1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357188"/>
            <a:ext cx="8229600" cy="5768975"/>
          </a:xfrm>
          <a:noFill/>
          <a:ln w="31750"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fr-FR" sz="800" b="1" dirty="0"/>
          </a:p>
          <a:p>
            <a:pPr>
              <a:lnSpc>
                <a:spcPct val="80000"/>
              </a:lnSpc>
              <a:buNone/>
            </a:pPr>
            <a:r>
              <a:rPr lang="fr-FR" sz="1800" b="1" dirty="0">
                <a:solidFill>
                  <a:srgbClr val="FF0000"/>
                </a:solidFill>
              </a:rPr>
              <a:t>HEMOPATHIES LYMPHOIDES T</a:t>
            </a:r>
            <a:r>
              <a:rPr lang="fr-FR" sz="1400" b="1" dirty="0"/>
              <a:t/>
            </a:r>
            <a:br>
              <a:rPr lang="fr-FR" sz="1400" b="1" dirty="0"/>
            </a:br>
            <a:endParaRPr lang="fr-FR" sz="1800" b="1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fr-FR" sz="1800" b="1" dirty="0">
                <a:solidFill>
                  <a:srgbClr val="92D050"/>
                </a:solidFill>
              </a:rPr>
              <a:t>Hémopathies lymphoïdes à précurseurs T</a:t>
            </a: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 smtClean="0"/>
              <a:t>Leucémie/lymphome </a:t>
            </a:r>
            <a:r>
              <a:rPr lang="fr-FR" sz="1800" b="1" dirty="0"/>
              <a:t>lymphoblastique </a:t>
            </a:r>
            <a:r>
              <a:rPr lang="fr-FR" sz="1800" b="1" dirty="0" smtClean="0"/>
              <a:t>T</a:t>
            </a:r>
          </a:p>
          <a:p>
            <a:pPr>
              <a:lnSpc>
                <a:spcPct val="80000"/>
              </a:lnSpc>
              <a:buNone/>
            </a:pPr>
            <a:endParaRPr lang="fr-FR" sz="18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fr-FR" sz="1800" b="1" dirty="0" smtClean="0"/>
              <a:t> </a:t>
            </a:r>
            <a:r>
              <a:rPr lang="fr-FR" sz="1800" b="1" dirty="0" smtClean="0">
                <a:solidFill>
                  <a:srgbClr val="92D050"/>
                </a:solidFill>
              </a:rPr>
              <a:t>Hémopathies </a:t>
            </a:r>
            <a:r>
              <a:rPr lang="fr-FR" sz="1800" b="1" dirty="0">
                <a:solidFill>
                  <a:srgbClr val="92D050"/>
                </a:solidFill>
              </a:rPr>
              <a:t>lymphoïdes matures T</a:t>
            </a: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/>
              <a:t>Leucémie/Lymphome prolymphocytaire T</a:t>
            </a:r>
            <a:br>
              <a:rPr lang="fr-FR" sz="1800" b="1" dirty="0"/>
            </a:br>
            <a:r>
              <a:rPr lang="fr-FR" sz="1800" b="1" dirty="0"/>
              <a:t>Leucémie/Lymphome à cellules à grains</a:t>
            </a:r>
            <a:br>
              <a:rPr lang="fr-FR" sz="1800" b="1" dirty="0"/>
            </a:br>
            <a:r>
              <a:rPr lang="fr-FR" sz="1800" b="1" dirty="0"/>
              <a:t>Leucémie/Lymphome à cellules NK</a:t>
            </a:r>
            <a:br>
              <a:rPr lang="fr-FR" sz="1800" b="1" dirty="0"/>
            </a:br>
            <a:r>
              <a:rPr lang="fr-FR" sz="1800" b="1" dirty="0"/>
              <a:t>Leucémie/Lymphome T de l'adulte (HTLV1+)          </a:t>
            </a:r>
            <a:br>
              <a:rPr lang="fr-FR" sz="1800" b="1" dirty="0"/>
            </a:br>
            <a:r>
              <a:rPr lang="fr-FR" sz="1800" b="1" dirty="0"/>
              <a:t>Mycosis fongoïde / Syndrome de </a:t>
            </a:r>
            <a:r>
              <a:rPr lang="fr-FR" sz="1800" b="1" dirty="0" err="1"/>
              <a:t>Sézary</a:t>
            </a: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/>
              <a:t>Lymphome </a:t>
            </a:r>
            <a:r>
              <a:rPr lang="fr-FR" sz="1800" b="1" dirty="0" err="1"/>
              <a:t>extranodal</a:t>
            </a:r>
            <a:r>
              <a:rPr lang="fr-FR" sz="1800" b="1" dirty="0"/>
              <a:t> T/NK</a:t>
            </a:r>
            <a:br>
              <a:rPr lang="fr-FR" sz="1800" b="1" dirty="0"/>
            </a:br>
            <a:r>
              <a:rPr lang="fr-FR" sz="1800" b="1" dirty="0"/>
              <a:t>Lymphome T avec entéropathie</a:t>
            </a:r>
            <a:br>
              <a:rPr lang="fr-FR" sz="1800" b="1" dirty="0"/>
            </a:br>
            <a:r>
              <a:rPr lang="fr-FR" sz="1800" b="1" dirty="0"/>
              <a:t>Lymphome T gamma-delta</a:t>
            </a:r>
            <a:br>
              <a:rPr lang="fr-FR" sz="1800" b="1" dirty="0"/>
            </a:br>
            <a:r>
              <a:rPr lang="fr-FR" sz="1800" b="1" dirty="0"/>
              <a:t>Lymphome T sous cutané de type </a:t>
            </a:r>
            <a:r>
              <a:rPr lang="fr-FR" sz="1800" b="1" dirty="0" err="1"/>
              <a:t>panniculite</a:t>
            </a: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/>
              <a:t>Lymphome </a:t>
            </a:r>
            <a:r>
              <a:rPr lang="fr-FR" sz="1800" b="1" dirty="0" err="1"/>
              <a:t>anaplasique</a:t>
            </a:r>
            <a:r>
              <a:rPr lang="fr-FR" sz="1800" b="1" dirty="0"/>
              <a:t> à grandes cellules</a:t>
            </a:r>
            <a:br>
              <a:rPr lang="fr-FR" sz="1800" b="1" dirty="0"/>
            </a:br>
            <a:r>
              <a:rPr lang="fr-FR" sz="1800" b="1" dirty="0"/>
              <a:t>Lymphomes T périphériques</a:t>
            </a:r>
            <a:br>
              <a:rPr lang="fr-FR" sz="1800" b="1" dirty="0"/>
            </a:br>
            <a:r>
              <a:rPr lang="fr-FR" sz="1800" b="1" dirty="0"/>
              <a:t>Lymphomes T </a:t>
            </a:r>
            <a:r>
              <a:rPr lang="fr-FR" sz="1800" b="1" dirty="0" err="1"/>
              <a:t>angio</a:t>
            </a:r>
            <a:r>
              <a:rPr lang="fr-FR" sz="1800" b="1" dirty="0"/>
              <a:t>-</a:t>
            </a:r>
            <a:r>
              <a:rPr lang="fr-FR" sz="1800" b="1" dirty="0" err="1"/>
              <a:t>immunoblastiques</a:t>
            </a:r>
            <a:r>
              <a:rPr lang="fr-FR" sz="1800" b="1" dirty="0"/>
              <a:t> </a:t>
            </a:r>
          </a:p>
          <a:p>
            <a:pPr>
              <a:lnSpc>
                <a:spcPct val="80000"/>
              </a:lnSpc>
            </a:pPr>
            <a:endParaRPr lang="fr-FR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I. Définition  </a:t>
            </a:r>
          </a:p>
          <a:p>
            <a:pPr lvl="0">
              <a:buFont typeface="Wingdings" pitchFamily="2" charset="2"/>
              <a:buChar char="v"/>
            </a:pPr>
            <a:r>
              <a:rPr lang="fr-FR" sz="1800" dirty="0" smtClean="0"/>
              <a:t>LNH sont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des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hémopathies malignes rentre dans le cadres de Syndrome lymphoprolifératifs caractérisées par une infiltration ganglionnaire ou extra-ganglionnaire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(au niveau d’autres organes: </a:t>
            </a:r>
            <a:r>
              <a:rPr lang="fr-FR" sz="1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fr-FR" sz="1800" dirty="0" smtClean="0">
                <a:ea typeface="Times New Roman" pitchFamily="18" charset="0"/>
                <a:cs typeface="Arial" pitchFamily="34" charset="0"/>
              </a:rPr>
              <a:t>ORL, intestin, Moelle osseuse…)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par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des cellules lymphoïdes malignes et monoclonales issues 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essentiellement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de la lignée B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(80%) 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voir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de la lignée T ou la lignée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NK (20%).</a:t>
            </a:r>
          </a:p>
          <a:p>
            <a:pPr lvl="0">
              <a:buFont typeface="Wingdings" pitchFamily="2" charset="2"/>
              <a:buChar char="v"/>
            </a:pPr>
            <a:r>
              <a:rPr lang="fr-FR" sz="1800" dirty="0"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  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fonction de la vitesse d’</a:t>
            </a:r>
            <a:r>
              <a:rPr lang="fr-FR" sz="1800" dirty="0" smtClean="0"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volution du lymphome on distingue</a:t>
            </a:r>
            <a:r>
              <a:rPr lang="fr-FR" sz="1800" dirty="0" smtClean="0"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>
              <a:buNone/>
            </a:pPr>
            <a:endParaRPr lang="fr-FR" sz="1800" dirty="0" smtClean="0"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sz="1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     A-</a:t>
            </a:r>
            <a:r>
              <a:rPr kumimoji="0" lang="fr-FR" sz="1800" b="1" i="1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LNH indolents (bas grade de malignité</a:t>
            </a:r>
            <a:r>
              <a:rPr kumimoji="0" lang="fr-FR" sz="1800" b="1" i="1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): 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évolution de quelques mois et la survie sans traitement est de quelques années.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fr-FR" sz="1800" b="0" i="0" u="none" strike="noStrike" cap="none" normalizeH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1800" b="1" i="1" dirty="0" smtClean="0">
                <a:cs typeface="Arial" pitchFamily="34" charset="0"/>
              </a:rPr>
              <a:t>      </a:t>
            </a:r>
            <a:r>
              <a:rPr lang="fr-FR" sz="1800" b="1" i="1" dirty="0" smtClean="0">
                <a:solidFill>
                  <a:srgbClr val="00B050"/>
                </a:solidFill>
                <a:cs typeface="Arial" pitchFamily="34" charset="0"/>
              </a:rPr>
              <a:t>B-LNH agressifs (haut grade de malignité) </a:t>
            </a:r>
            <a:r>
              <a:rPr lang="fr-FR" sz="1800" b="1" i="1" dirty="0" smtClean="0">
                <a:cs typeface="Arial" pitchFamily="34" charset="0"/>
              </a:rPr>
              <a:t>: </a:t>
            </a:r>
            <a:r>
              <a:rPr lang="fr-FR" sz="1800" dirty="0" smtClean="0">
                <a:cs typeface="Arial" pitchFamily="34" charset="0"/>
              </a:rPr>
              <a:t>évolution de quelques semaines et la survie sans traitement est de quelques mois.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sz="1800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sz="1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      C-</a:t>
            </a:r>
            <a:r>
              <a:rPr kumimoji="0" lang="fr-FR" sz="1800" b="1" i="1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LNH très agressifs: 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évolution de quelques </a:t>
            </a:r>
            <a:r>
              <a:rPr lang="fr-FR" sz="1800" dirty="0" smtClean="0">
                <a:cs typeface="Arial" pitchFamily="34" charset="0"/>
              </a:rPr>
              <a:t>jours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 et la survie sans traitement est de quelques </a:t>
            </a:r>
            <a:r>
              <a:rPr lang="fr-FR" sz="1800" dirty="0" smtClean="0">
                <a:cs typeface="Arial" pitchFamily="34" charset="0"/>
              </a:rPr>
              <a:t>jours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effectLst/>
                <a:cs typeface="Arial" pitchFamily="34" charset="0"/>
              </a:rPr>
              <a:t>.</a:t>
            </a:r>
          </a:p>
          <a:p>
            <a:pPr lvl="0">
              <a:buNone/>
            </a:pPr>
            <a:endParaRPr lang="fr-FR" sz="1800" dirty="0" smtClean="0">
              <a:ea typeface="Times New Roman" pitchFamily="18" charset="0"/>
              <a:cs typeface="Arial" pitchFamily="34" charset="0"/>
            </a:endParaRPr>
          </a:p>
          <a:p>
            <a:endParaRPr lang="fr-F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687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II. Epidémiologie :</a:t>
            </a:r>
          </a:p>
          <a:p>
            <a:pPr>
              <a:buNone/>
            </a:pPr>
            <a:r>
              <a:rPr lang="fr-FR" sz="1800" dirty="0" smtClean="0"/>
              <a:t>Le LNH est le plus fréquent des hémopathies malignes son incidence augmente avec l’âge avec une prédominance masculine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 smtClean="0"/>
              <a:t>le LNH agressif s’observe à tout âge mais reste essentiellement l’apanage de l’adulte jeune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 smtClean="0"/>
              <a:t>LNH très agressif   plus fréquent l’enfant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 smtClean="0"/>
              <a:t>LNH indolent fréquent  chez les sujets âgés</a:t>
            </a:r>
          </a:p>
          <a:p>
            <a:pPr>
              <a:buFont typeface="Wingdings" pitchFamily="2" charset="2"/>
              <a:buChar char="Ø"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r>
              <a:rPr lang="fr-FR" sz="1800" b="1" dirty="0" smtClean="0">
                <a:solidFill>
                  <a:srgbClr val="FF0000"/>
                </a:solidFill>
              </a:rPr>
              <a:t>III. Etiologie: </a:t>
            </a:r>
          </a:p>
          <a:p>
            <a:pPr>
              <a:buFontTx/>
              <a:buChar char="-"/>
            </a:pPr>
            <a:r>
              <a:rPr lang="fr-FR" sz="1800" dirty="0" smtClean="0"/>
              <a:t>Il n’y a pas de facteur connu</a:t>
            </a:r>
          </a:p>
          <a:p>
            <a:pPr>
              <a:buFontTx/>
              <a:buChar char="-"/>
            </a:pPr>
            <a:r>
              <a:rPr lang="fr-FR" sz="1800" dirty="0" smtClean="0"/>
              <a:t>Rôle de l’environnement: pesticides, industries chimiques et pétrolières</a:t>
            </a:r>
          </a:p>
          <a:p>
            <a:pPr>
              <a:buFontTx/>
              <a:buChar char="-"/>
            </a:pPr>
            <a:r>
              <a:rPr lang="fr-FR" sz="1800" dirty="0" smtClean="0"/>
              <a:t>Rôle marginal mais bien identifié de certaines infections:</a:t>
            </a:r>
          </a:p>
          <a:p>
            <a:pPr lvl="1">
              <a:buFontTx/>
              <a:buChar char="-"/>
            </a:pPr>
            <a:r>
              <a:rPr lang="fr-FR" sz="1400" dirty="0" err="1" smtClean="0"/>
              <a:t>Helicobacter</a:t>
            </a:r>
            <a:r>
              <a:rPr lang="fr-FR" sz="1400" dirty="0" smtClean="0"/>
              <a:t> </a:t>
            </a:r>
            <a:r>
              <a:rPr lang="fr-FR" sz="1400" dirty="0" err="1" smtClean="0"/>
              <a:t>pylori</a:t>
            </a:r>
            <a:r>
              <a:rPr lang="fr-FR" sz="1400" dirty="0" smtClean="0"/>
              <a:t> et LNH MALT</a:t>
            </a:r>
          </a:p>
          <a:p>
            <a:pPr lvl="1">
              <a:buFontTx/>
              <a:buChar char="-"/>
            </a:pPr>
            <a:r>
              <a:rPr lang="fr-FR" sz="1400" dirty="0" smtClean="0"/>
              <a:t>HCV</a:t>
            </a:r>
          </a:p>
          <a:p>
            <a:pPr lvl="1">
              <a:buFontTx/>
              <a:buChar char="-"/>
            </a:pPr>
            <a:r>
              <a:rPr lang="fr-FR" sz="1400" dirty="0" smtClean="0"/>
              <a:t>HTLV1 et LMNH/Leucémie T</a:t>
            </a:r>
          </a:p>
          <a:p>
            <a:pPr lvl="1">
              <a:buFontTx/>
              <a:buChar char="-"/>
            </a:pPr>
            <a:r>
              <a:rPr lang="fr-FR" sz="1400" dirty="0" smtClean="0"/>
              <a:t>EBV et LNH </a:t>
            </a:r>
            <a:r>
              <a:rPr lang="fr-FR" sz="1400" dirty="0" err="1" smtClean="0"/>
              <a:t>Burkitt</a:t>
            </a:r>
            <a:endParaRPr lang="fr-FR" sz="1400" dirty="0" smtClean="0"/>
          </a:p>
          <a:p>
            <a:pPr lvl="1">
              <a:buFontTx/>
              <a:buChar char="-"/>
            </a:pPr>
            <a:r>
              <a:rPr lang="fr-FR" sz="1400" dirty="0" smtClean="0"/>
              <a:t>HHV 8 et LNH primaire des épanchements</a:t>
            </a:r>
          </a:p>
          <a:p>
            <a:pPr>
              <a:buFontTx/>
              <a:buChar char="-"/>
            </a:pPr>
            <a:r>
              <a:rPr lang="fr-FR" sz="1800" dirty="0" smtClean="0"/>
              <a:t>Immunodéficience acquise ou héréditaire</a:t>
            </a:r>
          </a:p>
          <a:p>
            <a:pPr>
              <a:buFontTx/>
              <a:buChar char="-"/>
            </a:pPr>
            <a:r>
              <a:rPr lang="fr-FR" sz="1800" dirty="0" smtClean="0"/>
              <a:t>Maladies auto immunes</a:t>
            </a:r>
          </a:p>
          <a:p>
            <a:pPr>
              <a:buFontTx/>
              <a:buChar char="-"/>
            </a:pPr>
            <a:endParaRPr lang="fr-FR" sz="1800" b="1" dirty="0" smtClean="0"/>
          </a:p>
          <a:p>
            <a:pPr>
              <a:buNone/>
            </a:pPr>
            <a:endParaRPr lang="fr-FR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500" b="1" dirty="0" smtClean="0">
                <a:solidFill>
                  <a:srgbClr val="FF0000"/>
                </a:solidFill>
              </a:rPr>
              <a:t>IV. ETUDE CLINIQUE</a:t>
            </a:r>
          </a:p>
          <a:p>
            <a:pPr>
              <a:buNone/>
            </a:pPr>
            <a:endParaRPr lang="fr-FR" sz="4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1.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Circonstance de découverte :</a:t>
            </a:r>
          </a:p>
          <a:p>
            <a:pPr>
              <a:buFont typeface="Wingdings" pitchFamily="2" charset="2"/>
              <a:buChar char="ü"/>
            </a:pPr>
            <a:r>
              <a:rPr lang="fr-FR" sz="2900" dirty="0" smtClean="0"/>
              <a:t>Adénopathies </a:t>
            </a:r>
            <a:r>
              <a:rPr lang="fr-FR" sz="2900" dirty="0" smtClean="0"/>
              <a:t>(ADP)superficielles (+++) : Unique ou multiples de consistance ferme , mobiles, indolores, asymétriques, non inflammatoires, non compressives. Par fois responsable d’un Sd cave supérieur (œdème en pèlerine, cyanose, turgescence des jugulaires)</a:t>
            </a:r>
          </a:p>
          <a:p>
            <a:endParaRPr lang="fr-FR" sz="2900" dirty="0" smtClean="0"/>
          </a:p>
          <a:p>
            <a:pPr>
              <a:buFont typeface="Wingdings" pitchFamily="2" charset="2"/>
              <a:buChar char="ü"/>
            </a:pPr>
            <a:r>
              <a:rPr lang="fr-FR" sz="2900" dirty="0" smtClean="0"/>
              <a:t>ADP </a:t>
            </a:r>
            <a:r>
              <a:rPr lang="fr-FR" sz="2900" dirty="0" smtClean="0"/>
              <a:t>profondes : opacité médiastinale (</a:t>
            </a:r>
            <a:r>
              <a:rPr lang="fr-FR" sz="2900" dirty="0" err="1" smtClean="0"/>
              <a:t>TTx</a:t>
            </a:r>
            <a:r>
              <a:rPr lang="fr-FR" sz="2900" dirty="0" smtClean="0"/>
              <a:t> de face), ADP abdominales</a:t>
            </a:r>
          </a:p>
          <a:p>
            <a:pPr>
              <a:buNone/>
            </a:pPr>
            <a:r>
              <a:rPr lang="fr-FR" sz="2900" dirty="0" smtClean="0"/>
              <a:t> ( échographie abdominale</a:t>
            </a:r>
            <a:r>
              <a:rPr lang="fr-FR" sz="2900" dirty="0" smtClean="0"/>
              <a:t>).</a:t>
            </a:r>
          </a:p>
          <a:p>
            <a:endParaRPr lang="fr-FR" sz="2900" dirty="0" smtClean="0"/>
          </a:p>
          <a:p>
            <a:pPr>
              <a:buFont typeface="Wingdings" pitchFamily="2" charset="2"/>
              <a:buChar char="ü"/>
            </a:pPr>
            <a:r>
              <a:rPr lang="fr-FR" sz="2900" dirty="0" smtClean="0"/>
              <a:t> Signes </a:t>
            </a:r>
            <a:r>
              <a:rPr lang="fr-FR" sz="2900" dirty="0" smtClean="0"/>
              <a:t>en rapport avec une localisation extra </a:t>
            </a:r>
            <a:r>
              <a:rPr lang="fr-FR" sz="2900" dirty="0" smtClean="0"/>
              <a:t>ganglionnaires </a:t>
            </a:r>
            <a:r>
              <a:rPr lang="fr-FR" sz="2900" dirty="0" smtClean="0"/>
              <a:t>:</a:t>
            </a:r>
          </a:p>
          <a:p>
            <a:pPr>
              <a:buNone/>
            </a:pPr>
            <a:r>
              <a:rPr lang="fr-FR" sz="2900" dirty="0" smtClean="0"/>
              <a:t>Exemple  </a:t>
            </a:r>
            <a:r>
              <a:rPr lang="fr-FR" sz="2900" dirty="0" smtClean="0"/>
              <a:t>-</a:t>
            </a:r>
            <a:r>
              <a:rPr lang="fr-FR" sz="2900" dirty="0" smtClean="0"/>
              <a:t>ORL: </a:t>
            </a:r>
            <a:r>
              <a:rPr lang="fr-FR" sz="2900" dirty="0" smtClean="0"/>
              <a:t>Dysphonie</a:t>
            </a:r>
          </a:p>
          <a:p>
            <a:pPr>
              <a:buNone/>
            </a:pPr>
            <a:r>
              <a:rPr lang="fr-FR" sz="2900" dirty="0" smtClean="0"/>
              <a:t>                 -digestive: douleur abdominale, vomissement, occlusion intestinale</a:t>
            </a:r>
          </a:p>
          <a:p>
            <a:pPr>
              <a:buNone/>
            </a:pPr>
            <a:r>
              <a:rPr lang="fr-FR" sz="2900" dirty="0" smtClean="0"/>
              <a:t>    </a:t>
            </a:r>
            <a:endParaRPr lang="fr-FR" sz="2900" dirty="0" smtClean="0"/>
          </a:p>
          <a:p>
            <a:pPr>
              <a:buFont typeface="Wingdings" pitchFamily="2" charset="2"/>
              <a:buChar char="ü"/>
            </a:pPr>
            <a:r>
              <a:rPr lang="fr-FR" sz="2900" dirty="0" smtClean="0"/>
              <a:t>Signes </a:t>
            </a:r>
            <a:r>
              <a:rPr lang="fr-FR" sz="2900" dirty="0" smtClean="0"/>
              <a:t>généraux : fièvre, amaigrissement, sueurs nocturnes</a:t>
            </a:r>
            <a:r>
              <a:rPr lang="fr-FR" sz="29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fr-FR" sz="2900" dirty="0" smtClean="0"/>
          </a:p>
          <a:p>
            <a:pPr>
              <a:buFont typeface="Wingdings" pitchFamily="2" charset="2"/>
              <a:buChar char="ü"/>
            </a:pPr>
            <a:r>
              <a:rPr lang="fr-FR" sz="2900" dirty="0"/>
              <a:t>Syndromes compressifs: cave supérieur, dyspnée, </a:t>
            </a:r>
            <a:endParaRPr lang="fr-FR" sz="2900" dirty="0" smtClean="0"/>
          </a:p>
          <a:p>
            <a:pPr>
              <a:buFont typeface="Wingdings" pitchFamily="2" charset="2"/>
              <a:buChar char="ü"/>
            </a:pPr>
            <a:endParaRPr lang="fr-FR" sz="2900" dirty="0" smtClean="0"/>
          </a:p>
          <a:p>
            <a:pPr>
              <a:buFont typeface="Wingdings" pitchFamily="2" charset="2"/>
              <a:buChar char="ü"/>
            </a:pPr>
            <a:r>
              <a:rPr lang="fr-FR" sz="2900" dirty="0" smtClean="0"/>
              <a:t>Complications </a:t>
            </a:r>
            <a:r>
              <a:rPr lang="fr-FR" sz="2900" dirty="0"/>
              <a:t>: insuffisance médullaire (anémie, thrombopénie)</a:t>
            </a:r>
            <a:endParaRPr lang="fr-FR" sz="2900" dirty="0" smtClean="0"/>
          </a:p>
          <a:p>
            <a:pPr>
              <a:buNone/>
            </a:pPr>
            <a:endParaRPr lang="fr-FR" sz="2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Localisation des groupes ganglionnaires</a:t>
            </a:r>
          </a:p>
        </p:txBody>
      </p:sp>
      <p:pic>
        <p:nvPicPr>
          <p:cNvPr id="1027" name="Picture 3" descr="C:\Users\info\Desktop\330px-Zones_ganglions_principau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488832" cy="350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24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786214" cy="269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http://www-sante.ujf-grenoble.fr/SANTE/corpus/disciplines/endoc/endoc/241b/image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500043"/>
            <a:ext cx="4214842" cy="2643206"/>
          </a:xfrm>
          <a:prstGeom prst="rect">
            <a:avLst/>
          </a:prstGeom>
          <a:noFill/>
        </p:spPr>
      </p:pic>
      <p:pic>
        <p:nvPicPr>
          <p:cNvPr id="4100" name="Picture 4" descr="http://www.jim.fr/e-docs/00/01/94/4A/carac_photo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429000"/>
            <a:ext cx="3857652" cy="3071834"/>
          </a:xfrm>
          <a:prstGeom prst="rect">
            <a:avLst/>
          </a:prstGeom>
          <a:noFill/>
        </p:spPr>
      </p:pic>
      <p:pic>
        <p:nvPicPr>
          <p:cNvPr id="4102" name="Picture 6" descr="Un cou oedemati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3357562"/>
            <a:ext cx="421484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59833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2. Diagnostic positif: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i="1" dirty="0" smtClean="0">
                <a:solidFill>
                  <a:srgbClr val="00B050"/>
                </a:solidFill>
              </a:rPr>
              <a:t>A-Cytoponction</a:t>
            </a:r>
            <a:r>
              <a:rPr lang="fr-FR" b="1" i="1" dirty="0" smtClean="0"/>
              <a:t>: </a:t>
            </a:r>
            <a:r>
              <a:rPr lang="fr-FR" dirty="0" smtClean="0"/>
              <a:t>oriente le diagnostic.</a:t>
            </a:r>
          </a:p>
          <a:p>
            <a:endParaRPr lang="fr-FR" dirty="0" smtClean="0"/>
          </a:p>
          <a:p>
            <a:pPr>
              <a:buNone/>
            </a:pPr>
            <a:endParaRPr lang="fr-FR" b="1" i="1" dirty="0" smtClean="0"/>
          </a:p>
          <a:p>
            <a:pPr>
              <a:buNone/>
            </a:pPr>
            <a:r>
              <a:rPr lang="fr-FR" b="1" i="1" dirty="0" smtClean="0">
                <a:solidFill>
                  <a:srgbClr val="00B050"/>
                </a:solidFill>
              </a:rPr>
              <a:t>B-Biopsie</a:t>
            </a:r>
            <a:r>
              <a:rPr lang="fr-FR" b="1" i="1" dirty="0" smtClean="0"/>
              <a:t> : </a:t>
            </a:r>
            <a:r>
              <a:rPr lang="fr-FR" dirty="0" smtClean="0"/>
              <a:t>permet l’étude histologique et immunohistologique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i="1" u="sng" dirty="0" smtClean="0"/>
              <a:t>1-Histologie: </a:t>
            </a:r>
            <a:r>
              <a:rPr lang="fr-FR" b="1" dirty="0" smtClean="0">
                <a:solidFill>
                  <a:srgbClr val="FF0000"/>
                </a:solidFill>
              </a:rPr>
              <a:t>confirme le diagnostic</a:t>
            </a:r>
          </a:p>
          <a:p>
            <a:pPr>
              <a:buNone/>
            </a:pPr>
            <a:r>
              <a:rPr lang="fr-FR" dirty="0" smtClean="0"/>
              <a:t>                            précise le type de LNH</a:t>
            </a:r>
          </a:p>
          <a:p>
            <a:pPr>
              <a:buNone/>
            </a:pPr>
            <a:r>
              <a:rPr lang="fr-FR" dirty="0" smtClean="0"/>
              <a:t>                            Précise le grade de malignité ( bas grade ou haut grade de malignité)</a:t>
            </a:r>
          </a:p>
          <a:p>
            <a:endParaRPr lang="fr-FR" i="1" u="sng" dirty="0" smtClean="0"/>
          </a:p>
          <a:p>
            <a:pPr>
              <a:buNone/>
            </a:pPr>
            <a:r>
              <a:rPr lang="fr-FR" i="1" dirty="0" smtClean="0"/>
              <a:t>     </a:t>
            </a:r>
            <a:r>
              <a:rPr lang="fr-FR" i="1" u="sng" dirty="0" smtClean="0"/>
              <a:t>2-Immunohistologie: </a:t>
            </a:r>
            <a:r>
              <a:rPr lang="fr-FR" dirty="0" smtClean="0"/>
              <a:t>précise le type de LNH et la nature des cellules lymphomateuses</a:t>
            </a:r>
          </a:p>
          <a:p>
            <a:pPr>
              <a:buNone/>
            </a:pPr>
            <a:r>
              <a:rPr lang="fr-FR" dirty="0" smtClean="0"/>
              <a:t>                      LNH B: CD20+</a:t>
            </a:r>
          </a:p>
          <a:p>
            <a:pPr>
              <a:buNone/>
            </a:pPr>
            <a:r>
              <a:rPr lang="fr-FR" dirty="0" smtClean="0"/>
              <a:t>                      LNH T: CD3+</a:t>
            </a:r>
          </a:p>
          <a:p>
            <a:pPr>
              <a:buNone/>
            </a:pPr>
            <a:r>
              <a:rPr lang="fr-FR" dirty="0" smtClean="0"/>
              <a:t>                       LNH NK : CD56+</a:t>
            </a:r>
          </a:p>
          <a:p>
            <a:endParaRPr lang="fr-FR" dirty="0"/>
          </a:p>
        </p:txBody>
      </p:sp>
      <p:pic>
        <p:nvPicPr>
          <p:cNvPr id="4" name="Espace réservé du contenu 3" descr="Doc_3-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72198" y="214291"/>
            <a:ext cx="2643206" cy="142875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28085" cy="557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98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3.Bilan d’extension 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1-</a:t>
            </a:r>
            <a:r>
              <a:rPr lang="fr-FR" b="1" i="1" dirty="0" smtClean="0"/>
              <a:t> Clinique </a:t>
            </a:r>
            <a:r>
              <a:rPr lang="fr-FR" dirty="0" smtClean="0"/>
              <a:t>:a- Palpation de toutes les aires </a:t>
            </a:r>
            <a:r>
              <a:rPr lang="fr-FR" dirty="0" smtClean="0"/>
              <a:t>ganglionnaire (taille, siège)</a:t>
            </a:r>
          </a:p>
          <a:p>
            <a:pPr>
              <a:buNone/>
            </a:pPr>
            <a:r>
              <a:rPr lang="fr-FR" dirty="0" smtClean="0"/>
              <a:t>                     b- Rechercher une SPMG et une HPMG</a:t>
            </a:r>
          </a:p>
          <a:p>
            <a:pPr>
              <a:buNone/>
            </a:pPr>
            <a:r>
              <a:rPr lang="fr-FR" dirty="0" smtClean="0"/>
              <a:t>                     </a:t>
            </a:r>
            <a:r>
              <a:rPr lang="fr-FR" dirty="0" smtClean="0"/>
              <a:t>c- Examen ORL : à la recherche de l’atteinte de l’anneau de Waldeyer et le cavum.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2- </a:t>
            </a:r>
            <a:r>
              <a:rPr lang="fr-FR" b="1" i="1" dirty="0" smtClean="0"/>
              <a:t>Radiologie:</a:t>
            </a:r>
          </a:p>
          <a:p>
            <a:pPr>
              <a:buNone/>
            </a:pPr>
            <a:r>
              <a:rPr lang="fr-FR" dirty="0" smtClean="0"/>
              <a:t>          a- </a:t>
            </a:r>
            <a:r>
              <a:rPr lang="fr-FR" dirty="0" smtClean="0">
                <a:solidFill>
                  <a:srgbClr val="C00000"/>
                </a:solidFill>
              </a:rPr>
              <a:t>Radiographie thoracique de face </a:t>
            </a:r>
            <a:r>
              <a:rPr lang="fr-FR" dirty="0" smtClean="0"/>
              <a:t>: à la recherche des ADP </a:t>
            </a:r>
            <a:r>
              <a:rPr lang="fr-FR" dirty="0" err="1" smtClean="0"/>
              <a:t>médiasténales</a:t>
            </a:r>
            <a:r>
              <a:rPr lang="fr-FR" dirty="0" smtClean="0"/>
              <a:t>, </a:t>
            </a:r>
            <a:r>
              <a:rPr lang="fr-FR" dirty="0" smtClean="0"/>
              <a:t>calculer le rapport masse médiastinale thorax (IMT</a:t>
            </a:r>
            <a:r>
              <a:rPr lang="fr-FR" dirty="0" smtClean="0"/>
              <a:t>), rechercher une atteinte parenchymateuse pulmonaire.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b- </a:t>
            </a:r>
            <a:r>
              <a:rPr lang="fr-FR" dirty="0" smtClean="0">
                <a:solidFill>
                  <a:srgbClr val="C00000"/>
                </a:solidFill>
              </a:rPr>
              <a:t>Scanner thoracique et abdominal: </a:t>
            </a:r>
            <a:r>
              <a:rPr lang="fr-FR" dirty="0" smtClean="0"/>
              <a:t>à la recherche des ADP profondes et les atteintes viscérales.</a:t>
            </a:r>
          </a:p>
          <a:p>
            <a:pPr>
              <a:buNone/>
            </a:pPr>
            <a:r>
              <a:rPr lang="fr-FR" dirty="0" smtClean="0"/>
              <a:t>         c- </a:t>
            </a:r>
            <a:r>
              <a:rPr lang="fr-FR" dirty="0" smtClean="0">
                <a:solidFill>
                  <a:srgbClr val="C00000"/>
                </a:solidFill>
              </a:rPr>
              <a:t>PET-SCAN: </a:t>
            </a:r>
            <a:r>
              <a:rPr lang="fr-FR" dirty="0" smtClean="0"/>
              <a:t>permet d’</a:t>
            </a:r>
            <a:r>
              <a:rPr lang="fr-FR" dirty="0"/>
              <a:t>é</a:t>
            </a:r>
            <a:r>
              <a:rPr lang="fr-FR" dirty="0" smtClean="0"/>
              <a:t>tablir l’extension de la maladie 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i="1" dirty="0" smtClean="0"/>
              <a:t>3-biologie : </a:t>
            </a:r>
            <a:r>
              <a:rPr lang="fr-FR" dirty="0" smtClean="0"/>
              <a:t>Phosphatase alcaline (PA) : un taux &gt;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 smtClean="0"/>
              <a:t>x de la normale en faveur d’une atteinte hépatique mais il n y a que la PBF qui confirme le diagnostic.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i="1" dirty="0" smtClean="0"/>
              <a:t>4-BOM : </a:t>
            </a:r>
            <a:r>
              <a:rPr lang="fr-FR" dirty="0" smtClean="0"/>
              <a:t>à la recherche d’une atteinte de la moelle osseuse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1058</Words>
  <Application>Microsoft Office PowerPoint</Application>
  <PresentationFormat>Affichage à l'écran (4:3)</PresentationFormat>
  <Paragraphs>196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Module d’hématologie 4ème année médecine           LYMPHOME MALIN NON HODGKINIEN</vt:lpstr>
      <vt:lpstr>Présentation PowerPoint</vt:lpstr>
      <vt:lpstr>Présentation PowerPoint</vt:lpstr>
      <vt:lpstr>Présentation PowerPoint</vt:lpstr>
      <vt:lpstr>Localisation des groupes ganglionnaires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Nadia</dc:creator>
  <cp:lastModifiedBy>info</cp:lastModifiedBy>
  <cp:revision>26</cp:revision>
  <dcterms:created xsi:type="dcterms:W3CDTF">2016-01-09T11:47:24Z</dcterms:created>
  <dcterms:modified xsi:type="dcterms:W3CDTF">2017-01-07T11:21:30Z</dcterms:modified>
</cp:coreProperties>
</file>