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3" r:id="rId8"/>
    <p:sldId id="273" r:id="rId9"/>
    <p:sldId id="274" r:id="rId10"/>
    <p:sldId id="275" r:id="rId11"/>
    <p:sldId id="272" r:id="rId12"/>
    <p:sldId id="276" r:id="rId13"/>
    <p:sldId id="277" r:id="rId14"/>
    <p:sldId id="271" r:id="rId15"/>
    <p:sldId id="264" r:id="rId16"/>
    <p:sldId id="279" r:id="rId17"/>
    <p:sldId id="278" r:id="rId18"/>
    <p:sldId id="265" r:id="rId19"/>
    <p:sldId id="281" r:id="rId20"/>
    <p:sldId id="280" r:id="rId21"/>
    <p:sldId id="262" r:id="rId22"/>
    <p:sldId id="283" r:id="rId23"/>
    <p:sldId id="284" r:id="rId24"/>
    <p:sldId id="282" r:id="rId25"/>
    <p:sldId id="266" r:id="rId26"/>
    <p:sldId id="286" r:id="rId27"/>
    <p:sldId id="285" r:id="rId28"/>
    <p:sldId id="297" r:id="rId29"/>
    <p:sldId id="294" r:id="rId30"/>
    <p:sldId id="295" r:id="rId31"/>
    <p:sldId id="296" r:id="rId32"/>
    <p:sldId id="298" r:id="rId33"/>
    <p:sldId id="267" r:id="rId34"/>
    <p:sldId id="287" r:id="rId35"/>
    <p:sldId id="268" r:id="rId36"/>
    <p:sldId id="288" r:id="rId37"/>
    <p:sldId id="269" r:id="rId38"/>
    <p:sldId id="289" r:id="rId39"/>
    <p:sldId id="270" r:id="rId40"/>
    <p:sldId id="291" r:id="rId41"/>
    <p:sldId id="292" r:id="rId42"/>
    <p:sldId id="290" r:id="rId43"/>
    <p:sldId id="293" r:id="rId44"/>
    <p:sldId id="302" r:id="rId45"/>
    <p:sldId id="299" r:id="rId46"/>
    <p:sldId id="300" r:id="rId47"/>
    <p:sldId id="303" r:id="rId48"/>
    <p:sldId id="305" r:id="rId49"/>
    <p:sldId id="308" r:id="rId50"/>
    <p:sldId id="310" r:id="rId51"/>
    <p:sldId id="309" r:id="rId52"/>
    <p:sldId id="312" r:id="rId53"/>
    <p:sldId id="306" r:id="rId54"/>
    <p:sldId id="313" r:id="rId55"/>
    <p:sldId id="336" r:id="rId56"/>
    <p:sldId id="314" r:id="rId57"/>
    <p:sldId id="315" r:id="rId58"/>
    <p:sldId id="307" r:id="rId59"/>
    <p:sldId id="317" r:id="rId60"/>
    <p:sldId id="316" r:id="rId61"/>
    <p:sldId id="337" r:id="rId62"/>
    <p:sldId id="318" r:id="rId63"/>
    <p:sldId id="339" r:id="rId64"/>
    <p:sldId id="338" r:id="rId65"/>
    <p:sldId id="319" r:id="rId66"/>
    <p:sldId id="340" r:id="rId67"/>
    <p:sldId id="341" r:id="rId68"/>
    <p:sldId id="320" r:id="rId69"/>
    <p:sldId id="321" r:id="rId70"/>
    <p:sldId id="322" r:id="rId71"/>
    <p:sldId id="342" r:id="rId72"/>
    <p:sldId id="334" r:id="rId73"/>
    <p:sldId id="323" r:id="rId74"/>
    <p:sldId id="324" r:id="rId75"/>
    <p:sldId id="333" r:id="rId76"/>
    <p:sldId id="325" r:id="rId77"/>
    <p:sldId id="343" r:id="rId78"/>
    <p:sldId id="326" r:id="rId79"/>
    <p:sldId id="344" r:id="rId80"/>
    <p:sldId id="327" r:id="rId81"/>
    <p:sldId id="328" r:id="rId82"/>
    <p:sldId id="345" r:id="rId8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367296B-8A19-43FD-8FBD-150515DCE20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67296B-8A19-43FD-8FBD-150515DCE20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67296B-8A19-43FD-8FBD-150515DCE20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67296B-8A19-43FD-8FBD-150515DCE20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67296B-8A19-43FD-8FBD-150515DCE20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67296B-8A19-43FD-8FBD-150515DCE20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67296B-8A19-43FD-8FBD-150515DCE20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67296B-8A19-43FD-8FBD-150515DCE20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67296B-8A19-43FD-8FBD-150515DCE20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67296B-8A19-43FD-8FBD-150515DCE20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1BD6F52-C369-4473-B0BA-B00B5462D64B}" type="datetimeFigureOut">
              <a:rPr lang="fr-FR" smtClean="0"/>
              <a:pPr/>
              <a:t>11/02/2016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367296B-8A19-43FD-8FBD-150515DCE20C}"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BD6F52-C369-4473-B0BA-B00B5462D64B}" type="datetimeFigureOut">
              <a:rPr lang="fr-FR" smtClean="0"/>
              <a:pPr/>
              <a:t>11/02/2016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67296B-8A19-43FD-8FBD-150515DCE20C}"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www.unifr.ch/anatomy/assets/files/elearning/fr/stuetzgewebe/knochen/popup_knochen/lakunen.php"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unifr.ch/anatomy/assets/files/elearning/fr/stuetzgewebe/knochen/popup_knochen/monozyt.php" TargetMode="External"/><Relationship Id="rId2" Type="http://schemas.openxmlformats.org/officeDocument/2006/relationships/hyperlink" Target="https://www.unifr.ch/anatomy/assets/files/elearning/fr/stuetzgewebe/knochen/popup_knochen/ursprung.php"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subTitle" idx="1"/>
          </p:nvPr>
        </p:nvSpPr>
        <p:spPr>
          <a:xfrm>
            <a:off x="1371600" y="2285992"/>
            <a:ext cx="6400800" cy="1752600"/>
          </a:xfrm>
        </p:spPr>
        <p:txBody>
          <a:bodyPr>
            <a:normAutofit/>
          </a:bodyPr>
          <a:lstStyle/>
          <a:p>
            <a:pPr algn="ctr"/>
            <a:r>
              <a:rPr lang="fr-FR" sz="5400" b="1" dirty="0" smtClean="0">
                <a:solidFill>
                  <a:srgbClr val="FFFF00"/>
                </a:solidFill>
                <a:latin typeface="Gill Sans MT" pitchFamily="34" charset="0"/>
                <a:cs typeface="Times New Roman" pitchFamily="18" charset="0"/>
              </a:rPr>
              <a:t>LE TISSU OSSEUX</a:t>
            </a:r>
          </a:p>
        </p:txBody>
      </p:sp>
      <p:sp>
        <p:nvSpPr>
          <p:cNvPr id="5" name="Text Box 4"/>
          <p:cNvSpPr txBox="1">
            <a:spLocks noChangeArrowheads="1"/>
          </p:cNvSpPr>
          <p:nvPr/>
        </p:nvSpPr>
        <p:spPr bwMode="auto">
          <a:xfrm>
            <a:off x="5000628" y="5143512"/>
            <a:ext cx="4143372" cy="861774"/>
          </a:xfrm>
          <a:prstGeom prst="rect">
            <a:avLst/>
          </a:prstGeom>
          <a:noFill/>
          <a:ln w="9525">
            <a:noFill/>
            <a:miter lim="800000"/>
            <a:headEnd/>
            <a:tailEnd/>
          </a:ln>
        </p:spPr>
        <p:txBody>
          <a:bodyPr wrap="square">
            <a:spAutoFit/>
          </a:bodyPr>
          <a:lstStyle/>
          <a:p>
            <a:pPr>
              <a:spcBef>
                <a:spcPct val="50000"/>
              </a:spcBef>
            </a:pPr>
            <a:r>
              <a:rPr lang="fr-FR" sz="2000" dirty="0">
                <a:solidFill>
                  <a:srgbClr val="C00000"/>
                </a:solidFill>
                <a:latin typeface="Gill Sans MT" pitchFamily="34" charset="0"/>
                <a:cs typeface="Times New Roman" pitchFamily="18" charset="0"/>
              </a:rPr>
              <a:t>Présenté par Mme SARI HASSOUN </a:t>
            </a:r>
          </a:p>
          <a:p>
            <a:pPr>
              <a:spcBef>
                <a:spcPct val="50000"/>
              </a:spcBef>
            </a:pPr>
            <a:r>
              <a:rPr lang="fr-FR" sz="2000" dirty="0">
                <a:solidFill>
                  <a:srgbClr val="C00000"/>
                </a:solidFill>
                <a:latin typeface="Gill Sans MT" pitchFamily="34" charset="0"/>
                <a:cs typeface="Times New Roman" pitchFamily="18" charset="0"/>
              </a:rPr>
              <a:t>     Née SELADJI </a:t>
            </a:r>
            <a:r>
              <a:rPr lang="fr-FR" sz="2000" dirty="0" err="1">
                <a:solidFill>
                  <a:srgbClr val="C00000"/>
                </a:solidFill>
                <a:latin typeface="Gill Sans MT" pitchFamily="34" charset="0"/>
                <a:cs typeface="Times New Roman" pitchFamily="18" charset="0"/>
              </a:rPr>
              <a:t>Choukria</a:t>
            </a:r>
            <a:r>
              <a:rPr lang="fr-FR" sz="2000" dirty="0">
                <a:solidFill>
                  <a:srgbClr val="C00000"/>
                </a:solidFill>
                <a:latin typeface="Gill Sans MT" pitchFamily="34" charset="0"/>
                <a:cs typeface="Times New Roman" pitchFamily="18" charset="0"/>
              </a:rPr>
              <a:t> Siham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48" y="1285860"/>
            <a:ext cx="7715304" cy="3539430"/>
          </a:xfrm>
          <a:prstGeom prst="rect">
            <a:avLst/>
          </a:prstGeom>
        </p:spPr>
        <p:txBody>
          <a:bodyPr wrap="square">
            <a:spAutoFit/>
          </a:bodyPr>
          <a:lstStyle/>
          <a:p>
            <a:r>
              <a:rPr lang="fr-FR" sz="2800" b="1" dirty="0">
                <a:solidFill>
                  <a:srgbClr val="FFFF00"/>
                </a:solidFill>
                <a:latin typeface="Gill Sans MT" pitchFamily="34" charset="0"/>
              </a:rPr>
              <a:t>* Les métaphyses </a:t>
            </a:r>
            <a:r>
              <a:rPr lang="fr-FR" sz="2800" b="1" dirty="0" smtClean="0">
                <a:solidFill>
                  <a:srgbClr val="FFFF00"/>
                </a:solidFill>
                <a:latin typeface="Gill Sans MT" pitchFamily="34" charset="0"/>
              </a:rPr>
              <a:t>(M)</a:t>
            </a:r>
            <a:endParaRPr lang="fr-FR" sz="2800" b="1" dirty="0">
              <a:solidFill>
                <a:srgbClr val="FFFF00"/>
              </a:solidFill>
              <a:latin typeface="Gill Sans MT" pitchFamily="34" charset="0"/>
            </a:endParaRPr>
          </a:p>
          <a:p>
            <a:r>
              <a:rPr lang="fr-FR" sz="2800" b="1" dirty="0">
                <a:solidFill>
                  <a:srgbClr val="FFFF00"/>
                </a:solidFill>
                <a:latin typeface="Gill Sans MT" pitchFamily="34" charset="0"/>
              </a:rPr>
              <a:t>Ce sont les segments coniques situés entre les épiphyses et la diaphyse.</a:t>
            </a:r>
          </a:p>
          <a:p>
            <a:r>
              <a:rPr lang="fr-FR" sz="2800" b="1" dirty="0">
                <a:solidFill>
                  <a:srgbClr val="FFFF00"/>
                </a:solidFill>
                <a:latin typeface="Gill Sans MT" pitchFamily="34" charset="0"/>
              </a:rPr>
              <a:t>Elles sont formées de tissu osseux spongieux, entouré d'une lame </a:t>
            </a:r>
            <a:r>
              <a:rPr lang="fr-FR" sz="2800" b="1" dirty="0" smtClean="0">
                <a:solidFill>
                  <a:srgbClr val="FFFF00"/>
                </a:solidFill>
                <a:latin typeface="Gill Sans MT" pitchFamily="34" charset="0"/>
              </a:rPr>
              <a:t>d'os compact </a:t>
            </a:r>
            <a:r>
              <a:rPr lang="fr-FR" sz="2800" b="1" dirty="0">
                <a:solidFill>
                  <a:srgbClr val="FFFF00"/>
                </a:solidFill>
                <a:latin typeface="Gill Sans MT" pitchFamily="34" charset="0"/>
              </a:rPr>
              <a:t>qui prolonge l'os de la diaphyse. Jusqu'à la fin de la </a:t>
            </a:r>
            <a:r>
              <a:rPr lang="fr-FR" sz="2800" b="1" dirty="0" smtClean="0">
                <a:solidFill>
                  <a:srgbClr val="FFFF00"/>
                </a:solidFill>
                <a:latin typeface="Gill Sans MT" pitchFamily="34" charset="0"/>
              </a:rPr>
              <a:t>croissance de </a:t>
            </a:r>
            <a:r>
              <a:rPr lang="fr-FR" sz="2800" b="1" dirty="0">
                <a:solidFill>
                  <a:srgbClr val="FFFF00"/>
                </a:solidFill>
                <a:latin typeface="Gill Sans MT" pitchFamily="34" charset="0"/>
              </a:rPr>
              <a:t>l'os, elles restent séparées des épiphyses par le cartilage </a:t>
            </a:r>
            <a:r>
              <a:rPr lang="fr-FR" sz="2800" b="1" dirty="0" smtClean="0">
                <a:solidFill>
                  <a:srgbClr val="FFFF00"/>
                </a:solidFill>
                <a:latin typeface="Gill Sans MT" pitchFamily="34" charset="0"/>
              </a:rPr>
              <a:t>de croissance</a:t>
            </a:r>
            <a:r>
              <a:rPr lang="fr-FR" sz="2800" b="1" dirty="0">
                <a:solidFill>
                  <a:srgbClr val="FFFF00"/>
                </a:solidFill>
                <a:latin typeface="Gill Sans MT" pitchFamily="34"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841962" y="-23"/>
            <a:ext cx="2883418" cy="5715039"/>
          </a:xfrm>
          <a:prstGeom prst="rect">
            <a:avLst/>
          </a:prstGeom>
          <a:noFill/>
          <a:ln w="9525">
            <a:noFill/>
            <a:miter lim="800000"/>
            <a:headEnd/>
            <a:tailEnd/>
          </a:ln>
          <a:effectLst/>
        </p:spPr>
      </p:pic>
      <p:sp>
        <p:nvSpPr>
          <p:cNvPr id="5" name="Rectangle 4"/>
          <p:cNvSpPr/>
          <p:nvPr/>
        </p:nvSpPr>
        <p:spPr>
          <a:xfrm>
            <a:off x="785818" y="5929330"/>
            <a:ext cx="8072462" cy="954107"/>
          </a:xfrm>
          <a:prstGeom prst="rect">
            <a:avLst/>
          </a:prstGeom>
        </p:spPr>
        <p:txBody>
          <a:bodyPr wrap="square">
            <a:spAutoFit/>
          </a:bodyPr>
          <a:lstStyle/>
          <a:p>
            <a:r>
              <a:rPr lang="fr-FR" sz="2800" b="1" dirty="0" smtClean="0">
                <a:solidFill>
                  <a:srgbClr val="FFFF00"/>
                </a:solidFill>
                <a:latin typeface="Gill Sans MT" pitchFamily="34" charset="0"/>
              </a:rPr>
              <a:t>Figure n°1 : Coupe </a:t>
            </a:r>
            <a:r>
              <a:rPr lang="fr-FR" sz="2800" b="1" dirty="0" smtClean="0">
                <a:solidFill>
                  <a:srgbClr val="FFFF00"/>
                </a:solidFill>
                <a:latin typeface="Gill Sans MT" pitchFamily="34" charset="0"/>
              </a:rPr>
              <a:t>longitudinale d’un os </a:t>
            </a:r>
            <a:r>
              <a:rPr lang="fr-FR" sz="2800" b="1" dirty="0" smtClean="0">
                <a:solidFill>
                  <a:srgbClr val="FFFF00"/>
                </a:solidFill>
                <a:latin typeface="Gill Sans MT" pitchFamily="34" charset="0"/>
              </a:rPr>
              <a:t>long</a:t>
            </a:r>
          </a:p>
          <a:p>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(chez l’enfant)</a:t>
            </a:r>
            <a:endParaRPr lang="fr-FR" sz="2800" b="1" dirty="0">
              <a:solidFill>
                <a:srgbClr val="FFFF00"/>
              </a:solidFill>
              <a:latin typeface="Gill Sans MT"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57224" y="71414"/>
            <a:ext cx="5982728" cy="523220"/>
          </a:xfrm>
          <a:prstGeom prst="rect">
            <a:avLst/>
          </a:prstGeom>
          <a:noFill/>
        </p:spPr>
        <p:txBody>
          <a:bodyPr wrap="none" rtlCol="0">
            <a:spAutoFit/>
          </a:bodyPr>
          <a:lstStyle/>
          <a:p>
            <a:pPr>
              <a:buFont typeface="Wingdings" pitchFamily="2" charset="2"/>
              <a:buChar char="v"/>
            </a:pPr>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La </a:t>
            </a:r>
            <a:r>
              <a:rPr lang="fr-FR" sz="2800" b="1" dirty="0" smtClean="0">
                <a:solidFill>
                  <a:srgbClr val="FFFF00"/>
                </a:solidFill>
                <a:latin typeface="Gill Sans MT" pitchFamily="34" charset="0"/>
              </a:rPr>
              <a:t>vascularisation des os longs :</a:t>
            </a:r>
            <a:endParaRPr lang="fr-FR" sz="2800" b="1" dirty="0">
              <a:solidFill>
                <a:srgbClr val="FFFF00"/>
              </a:solidFill>
              <a:latin typeface="Gill Sans MT" pitchFamily="34" charset="0"/>
            </a:endParaRPr>
          </a:p>
        </p:txBody>
      </p:sp>
      <p:sp>
        <p:nvSpPr>
          <p:cNvPr id="5" name="Rectangle 4"/>
          <p:cNvSpPr/>
          <p:nvPr/>
        </p:nvSpPr>
        <p:spPr>
          <a:xfrm>
            <a:off x="0" y="785794"/>
            <a:ext cx="9144000" cy="1384995"/>
          </a:xfrm>
          <a:prstGeom prst="rect">
            <a:avLst/>
          </a:prstGeom>
        </p:spPr>
        <p:txBody>
          <a:bodyPr wrap="square">
            <a:spAutoFit/>
          </a:bodyPr>
          <a:lstStyle/>
          <a:p>
            <a:r>
              <a:rPr lang="fr-FR" sz="2800" b="1" dirty="0">
                <a:solidFill>
                  <a:srgbClr val="FFFF00"/>
                </a:solidFill>
                <a:latin typeface="Gill Sans MT" pitchFamily="34" charset="0"/>
              </a:rPr>
              <a:t>Chaque partie d'un os long reçoit une vascularisation propre qui alimente à </a:t>
            </a:r>
            <a:r>
              <a:rPr lang="fr-FR" sz="2800" b="1" dirty="0" smtClean="0">
                <a:solidFill>
                  <a:srgbClr val="FFFF00"/>
                </a:solidFill>
                <a:latin typeface="Gill Sans MT" pitchFamily="34" charset="0"/>
              </a:rPr>
              <a:t>la fois </a:t>
            </a:r>
            <a:r>
              <a:rPr lang="fr-FR" sz="2800" b="1" dirty="0">
                <a:solidFill>
                  <a:srgbClr val="FFFF00"/>
                </a:solidFill>
                <a:latin typeface="Gill Sans MT" pitchFamily="34" charset="0"/>
              </a:rPr>
              <a:t>le réseau capillaire du tissu osseux et celui de la moelle.</a:t>
            </a:r>
          </a:p>
        </p:txBody>
      </p:sp>
      <p:sp>
        <p:nvSpPr>
          <p:cNvPr id="7" name="Rectangle 6"/>
          <p:cNvSpPr/>
          <p:nvPr/>
        </p:nvSpPr>
        <p:spPr>
          <a:xfrm>
            <a:off x="357158" y="2285992"/>
            <a:ext cx="8501122" cy="4524315"/>
          </a:xfrm>
          <a:prstGeom prst="rect">
            <a:avLst/>
          </a:prstGeom>
        </p:spPr>
        <p:txBody>
          <a:bodyPr wrap="square">
            <a:spAutoFit/>
          </a:bodyPr>
          <a:lstStyle/>
          <a:p>
            <a:r>
              <a:rPr lang="fr-FR" sz="2400" b="1" dirty="0">
                <a:solidFill>
                  <a:srgbClr val="FFFF00"/>
                </a:solidFill>
                <a:latin typeface="Gill Sans MT" pitchFamily="34" charset="0"/>
              </a:rPr>
              <a:t>* Au niveau de la diaphyse</a:t>
            </a:r>
          </a:p>
          <a:p>
            <a:r>
              <a:rPr lang="fr-FR" sz="2400" b="1" dirty="0">
                <a:solidFill>
                  <a:srgbClr val="FFFF00"/>
                </a:solidFill>
                <a:latin typeface="Gill Sans MT" pitchFamily="34" charset="0"/>
              </a:rPr>
              <a:t>- L'artère nourricière </a:t>
            </a:r>
            <a:r>
              <a:rPr lang="fr-FR" sz="2400" b="1" dirty="0" smtClean="0">
                <a:solidFill>
                  <a:srgbClr val="FFFF00"/>
                </a:solidFill>
                <a:latin typeface="Gill Sans MT" pitchFamily="34" charset="0"/>
              </a:rPr>
              <a:t>(An) traverse la </a:t>
            </a:r>
            <a:r>
              <a:rPr lang="fr-FR" sz="2400" b="1" dirty="0">
                <a:solidFill>
                  <a:srgbClr val="FFFF00"/>
                </a:solidFill>
                <a:latin typeface="Gill Sans MT" pitchFamily="34" charset="0"/>
              </a:rPr>
              <a:t>corticale. Elle se divise en une branche ascendante et une branche descendante, donnant des </a:t>
            </a:r>
            <a:r>
              <a:rPr lang="fr-FR" sz="2400" b="1" dirty="0" smtClean="0">
                <a:solidFill>
                  <a:srgbClr val="FFFF00"/>
                </a:solidFill>
                <a:latin typeface="Gill Sans MT" pitchFamily="34" charset="0"/>
              </a:rPr>
              <a:t>rameaux internes </a:t>
            </a:r>
            <a:r>
              <a:rPr lang="fr-FR" sz="2400" b="1" dirty="0">
                <a:solidFill>
                  <a:srgbClr val="FFFF00"/>
                </a:solidFill>
                <a:latin typeface="Gill Sans MT" pitchFamily="34" charset="0"/>
              </a:rPr>
              <a:t>destinés à la moelle et des rameaux externes destinés à la couche interne de la corticale.</a:t>
            </a:r>
          </a:p>
          <a:p>
            <a:r>
              <a:rPr lang="fr-FR" sz="2400" b="1" dirty="0">
                <a:solidFill>
                  <a:srgbClr val="FFFF00"/>
                </a:solidFill>
                <a:latin typeface="Gill Sans MT" pitchFamily="34" charset="0"/>
              </a:rPr>
              <a:t>- Les artères </a:t>
            </a:r>
            <a:r>
              <a:rPr lang="fr-FR" sz="2400" b="1" dirty="0" err="1">
                <a:solidFill>
                  <a:srgbClr val="FFFF00"/>
                </a:solidFill>
                <a:latin typeface="Gill Sans MT" pitchFamily="34" charset="0"/>
              </a:rPr>
              <a:t>périostiques</a:t>
            </a:r>
            <a:r>
              <a:rPr lang="fr-FR" sz="2400" b="1" dirty="0">
                <a:solidFill>
                  <a:srgbClr val="FFFF00"/>
                </a:solidFill>
                <a:latin typeface="Gill Sans MT" pitchFamily="34" charset="0"/>
              </a:rPr>
              <a:t> </a:t>
            </a:r>
            <a:r>
              <a:rPr lang="fr-FR" sz="2400" b="1" dirty="0" smtClean="0">
                <a:solidFill>
                  <a:srgbClr val="FFFF00"/>
                </a:solidFill>
                <a:latin typeface="Gill Sans MT" pitchFamily="34" charset="0"/>
              </a:rPr>
              <a:t>(</a:t>
            </a:r>
            <a:r>
              <a:rPr lang="fr-FR" sz="2400" b="1" dirty="0" err="1" smtClean="0">
                <a:solidFill>
                  <a:srgbClr val="FFFF00"/>
                </a:solidFill>
                <a:latin typeface="Gill Sans MT" pitchFamily="34" charset="0"/>
              </a:rPr>
              <a:t>Ap</a:t>
            </a:r>
            <a:r>
              <a:rPr lang="fr-FR" sz="2400" b="1" dirty="0" smtClean="0">
                <a:solidFill>
                  <a:srgbClr val="FFFF00"/>
                </a:solidFill>
                <a:latin typeface="Gill Sans MT" pitchFamily="34" charset="0"/>
              </a:rPr>
              <a:t>), </a:t>
            </a:r>
            <a:r>
              <a:rPr lang="fr-FR" sz="2400" b="1" dirty="0">
                <a:solidFill>
                  <a:srgbClr val="FFFF00"/>
                </a:solidFill>
                <a:latin typeface="Gill Sans MT" pitchFamily="34" charset="0"/>
              </a:rPr>
              <a:t>alimentent le réseau vasculaire </a:t>
            </a:r>
            <a:r>
              <a:rPr lang="fr-FR" sz="2400" b="1" dirty="0" smtClean="0">
                <a:solidFill>
                  <a:srgbClr val="FFFF00"/>
                </a:solidFill>
                <a:latin typeface="Gill Sans MT" pitchFamily="34" charset="0"/>
              </a:rPr>
              <a:t>dense situé </a:t>
            </a:r>
            <a:r>
              <a:rPr lang="fr-FR" sz="2400" b="1" dirty="0">
                <a:solidFill>
                  <a:srgbClr val="FFFF00"/>
                </a:solidFill>
                <a:latin typeface="Gill Sans MT" pitchFamily="34" charset="0"/>
              </a:rPr>
              <a:t>dans la couche </a:t>
            </a:r>
            <a:r>
              <a:rPr lang="fr-FR" sz="2400" b="1" dirty="0" smtClean="0">
                <a:solidFill>
                  <a:srgbClr val="FFFF00"/>
                </a:solidFill>
                <a:latin typeface="Gill Sans MT" pitchFamily="34" charset="0"/>
              </a:rPr>
              <a:t>externe du </a:t>
            </a:r>
            <a:r>
              <a:rPr lang="fr-FR" sz="2400" b="1" dirty="0">
                <a:solidFill>
                  <a:srgbClr val="FFFF00"/>
                </a:solidFill>
                <a:latin typeface="Gill Sans MT" pitchFamily="34" charset="0"/>
              </a:rPr>
              <a:t>périoste. De là, des branches pénètrent dans le </a:t>
            </a:r>
            <a:r>
              <a:rPr lang="fr-FR" sz="2400" b="1" dirty="0" smtClean="0">
                <a:solidFill>
                  <a:srgbClr val="FFFF00"/>
                </a:solidFill>
                <a:latin typeface="Gill Sans MT" pitchFamily="34" charset="0"/>
              </a:rPr>
              <a:t>tissu osseux</a:t>
            </a:r>
            <a:r>
              <a:rPr lang="fr-FR" sz="2400" b="1" dirty="0">
                <a:solidFill>
                  <a:srgbClr val="FFFF00"/>
                </a:solidFill>
                <a:latin typeface="Gill Sans MT" pitchFamily="34" charset="0"/>
              </a:rPr>
              <a:t>. Elles irriguent la moitié externe de la corticale et s'anastomosent avec les capillaires issus de </a:t>
            </a:r>
            <a:r>
              <a:rPr lang="fr-FR" sz="2400" b="1" dirty="0" smtClean="0">
                <a:solidFill>
                  <a:srgbClr val="FFFF00"/>
                </a:solidFill>
                <a:latin typeface="Gill Sans MT" pitchFamily="34" charset="0"/>
              </a:rPr>
              <a:t>l'artère nourricière</a:t>
            </a:r>
            <a:r>
              <a:rPr lang="fr-FR" sz="2400" b="1" dirty="0">
                <a:solidFill>
                  <a:srgbClr val="FFFF00"/>
                </a:solidFill>
                <a:latin typeface="Gill Sans MT" pitchFamily="34"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571480"/>
            <a:ext cx="8358246" cy="4832092"/>
          </a:xfrm>
          <a:prstGeom prst="rect">
            <a:avLst/>
          </a:prstGeom>
        </p:spPr>
        <p:txBody>
          <a:bodyPr wrap="square">
            <a:spAutoFit/>
          </a:bodyPr>
          <a:lstStyle/>
          <a:p>
            <a:r>
              <a:rPr lang="fr-FR" sz="2800" b="1" dirty="0">
                <a:solidFill>
                  <a:srgbClr val="FFFF00"/>
                </a:solidFill>
                <a:latin typeface="Gill Sans MT" pitchFamily="34" charset="0"/>
              </a:rPr>
              <a:t>* Au niveau des métaphyses</a:t>
            </a:r>
          </a:p>
          <a:p>
            <a:r>
              <a:rPr lang="fr-FR" sz="2800" b="1" dirty="0">
                <a:solidFill>
                  <a:srgbClr val="FFFF00"/>
                </a:solidFill>
                <a:latin typeface="Gill Sans MT" pitchFamily="34" charset="0"/>
              </a:rPr>
              <a:t>Les artères métaphysaires </a:t>
            </a:r>
            <a:r>
              <a:rPr lang="fr-FR" sz="2800" b="1" dirty="0" smtClean="0">
                <a:solidFill>
                  <a:srgbClr val="FFFF00"/>
                </a:solidFill>
                <a:latin typeface="Gill Sans MT" pitchFamily="34" charset="0"/>
              </a:rPr>
              <a:t>(Am) se </a:t>
            </a:r>
            <a:r>
              <a:rPr lang="fr-FR" sz="2800" b="1" dirty="0">
                <a:solidFill>
                  <a:srgbClr val="FFFF00"/>
                </a:solidFill>
                <a:latin typeface="Gill Sans MT" pitchFamily="34" charset="0"/>
              </a:rPr>
              <a:t>disposent comme les artères </a:t>
            </a:r>
            <a:r>
              <a:rPr lang="fr-FR" sz="2800" b="1" dirty="0" err="1">
                <a:solidFill>
                  <a:srgbClr val="FFFF00"/>
                </a:solidFill>
                <a:latin typeface="Gill Sans MT" pitchFamily="34" charset="0"/>
              </a:rPr>
              <a:t>périostiques</a:t>
            </a:r>
            <a:r>
              <a:rPr lang="fr-FR" sz="2800" b="1" dirty="0">
                <a:solidFill>
                  <a:srgbClr val="FFFF00"/>
                </a:solidFill>
                <a:latin typeface="Gill Sans MT" pitchFamily="34" charset="0"/>
              </a:rPr>
              <a:t>. Le réseau capillaire métaphysaire </a:t>
            </a:r>
            <a:r>
              <a:rPr lang="fr-FR" sz="2800" b="1" dirty="0" smtClean="0">
                <a:solidFill>
                  <a:srgbClr val="FFFF00"/>
                </a:solidFill>
                <a:latin typeface="Gill Sans MT" pitchFamily="34" charset="0"/>
              </a:rPr>
              <a:t>est anastomosé </a:t>
            </a:r>
            <a:r>
              <a:rPr lang="fr-FR" sz="2800" b="1" dirty="0">
                <a:solidFill>
                  <a:srgbClr val="FFFF00"/>
                </a:solidFill>
                <a:latin typeface="Gill Sans MT" pitchFamily="34" charset="0"/>
              </a:rPr>
              <a:t>avec la vascularisation de l'artère nourricière et, après la disparition du cartilage de croissance,</a:t>
            </a:r>
          </a:p>
          <a:p>
            <a:r>
              <a:rPr lang="fr-FR" sz="2800" b="1" dirty="0">
                <a:solidFill>
                  <a:srgbClr val="FFFF00"/>
                </a:solidFill>
                <a:latin typeface="Gill Sans MT" pitchFamily="34" charset="0"/>
              </a:rPr>
              <a:t>avec la vascularisation </a:t>
            </a:r>
            <a:r>
              <a:rPr lang="fr-FR" sz="2800" b="1" dirty="0" err="1">
                <a:solidFill>
                  <a:srgbClr val="FFFF00"/>
                </a:solidFill>
                <a:latin typeface="Gill Sans MT" pitchFamily="34" charset="0"/>
              </a:rPr>
              <a:t>épiphysaire</a:t>
            </a:r>
            <a:r>
              <a:rPr lang="fr-FR" sz="2800" b="1" dirty="0" smtClean="0">
                <a:solidFill>
                  <a:srgbClr val="FFFF00"/>
                </a:solidFill>
                <a:latin typeface="Gill Sans MT" pitchFamily="34" charset="0"/>
              </a:rPr>
              <a:t>.</a:t>
            </a:r>
          </a:p>
          <a:p>
            <a:endParaRPr lang="fr-FR" sz="2800" b="1" dirty="0">
              <a:solidFill>
                <a:srgbClr val="FFFF00"/>
              </a:solidFill>
              <a:latin typeface="Gill Sans MT" pitchFamily="34" charset="0"/>
            </a:endParaRPr>
          </a:p>
          <a:p>
            <a:r>
              <a:rPr lang="fr-FR" sz="2800" b="1" dirty="0">
                <a:solidFill>
                  <a:srgbClr val="FFFF00"/>
                </a:solidFill>
                <a:latin typeface="Gill Sans MT" pitchFamily="34" charset="0"/>
              </a:rPr>
              <a:t>* Au niveau des épiphyses</a:t>
            </a:r>
          </a:p>
          <a:p>
            <a:r>
              <a:rPr lang="fr-FR" sz="2800" b="1" dirty="0">
                <a:solidFill>
                  <a:srgbClr val="FFFF00"/>
                </a:solidFill>
                <a:latin typeface="Gill Sans MT" pitchFamily="34" charset="0"/>
              </a:rPr>
              <a:t>Les artères </a:t>
            </a:r>
            <a:r>
              <a:rPr lang="fr-FR" sz="2800" b="1" dirty="0" err="1">
                <a:solidFill>
                  <a:srgbClr val="FFFF00"/>
                </a:solidFill>
                <a:latin typeface="Gill Sans MT" pitchFamily="34" charset="0"/>
              </a:rPr>
              <a:t>épiphysaires</a:t>
            </a:r>
            <a:r>
              <a:rPr lang="fr-FR" sz="2800" b="1" dirty="0">
                <a:solidFill>
                  <a:srgbClr val="FFFF00"/>
                </a:solidFill>
                <a:latin typeface="Gill Sans MT" pitchFamily="34" charset="0"/>
              </a:rPr>
              <a:t> </a:t>
            </a:r>
            <a:r>
              <a:rPr lang="fr-FR" sz="2800" b="1" dirty="0" smtClean="0">
                <a:solidFill>
                  <a:srgbClr val="FFFF00"/>
                </a:solidFill>
                <a:latin typeface="Gill Sans MT" pitchFamily="34" charset="0"/>
              </a:rPr>
              <a:t>(</a:t>
            </a:r>
            <a:r>
              <a:rPr lang="fr-FR" sz="2800" b="1" dirty="0" err="1" smtClean="0">
                <a:solidFill>
                  <a:srgbClr val="FFFF00"/>
                </a:solidFill>
                <a:latin typeface="Gill Sans MT" pitchFamily="34" charset="0"/>
              </a:rPr>
              <a:t>Ae</a:t>
            </a:r>
            <a:r>
              <a:rPr lang="fr-FR" sz="2800" b="1" dirty="0" smtClean="0">
                <a:solidFill>
                  <a:srgbClr val="FFFF00"/>
                </a:solidFill>
                <a:latin typeface="Gill Sans MT" pitchFamily="34" charset="0"/>
              </a:rPr>
              <a:t>) </a:t>
            </a:r>
            <a:r>
              <a:rPr lang="fr-FR" sz="2800" b="1" dirty="0">
                <a:solidFill>
                  <a:srgbClr val="FFFF00"/>
                </a:solidFill>
                <a:latin typeface="Gill Sans MT" pitchFamily="34" charset="0"/>
              </a:rPr>
              <a:t>proviennent de cercles artériels péri-</a:t>
            </a:r>
            <a:r>
              <a:rPr lang="fr-FR" sz="2800" b="1" dirty="0" err="1">
                <a:solidFill>
                  <a:srgbClr val="FFFF00"/>
                </a:solidFill>
                <a:latin typeface="Gill Sans MT" pitchFamily="34" charset="0"/>
              </a:rPr>
              <a:t>épiphysaires</a:t>
            </a:r>
            <a:r>
              <a:rPr lang="fr-FR" sz="2800" b="1" dirty="0">
                <a:solidFill>
                  <a:srgbClr val="FFFF00"/>
                </a:solidFill>
                <a:latin typeface="Gill Sans MT" pitchFamily="34"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57224" y="476888"/>
            <a:ext cx="3019994" cy="523220"/>
          </a:xfrm>
          <a:prstGeom prst="rect">
            <a:avLst/>
          </a:prstGeom>
          <a:noFill/>
        </p:spPr>
        <p:txBody>
          <a:bodyPr wrap="none" rtlCol="0">
            <a:spAutoFit/>
          </a:bodyPr>
          <a:lstStyle/>
          <a:p>
            <a:pPr>
              <a:buFont typeface="Wingdings" pitchFamily="2" charset="2"/>
              <a:buChar char="v"/>
            </a:pPr>
            <a:r>
              <a:rPr lang="fr-FR" sz="2800" b="1" dirty="0" smtClean="0">
                <a:solidFill>
                  <a:srgbClr val="FFFF00"/>
                </a:solidFill>
                <a:latin typeface="Gill Sans MT" pitchFamily="34" charset="0"/>
              </a:rPr>
              <a:t> L’innervation :</a:t>
            </a:r>
            <a:endParaRPr lang="fr-FR" sz="2800" b="1" dirty="0">
              <a:solidFill>
                <a:srgbClr val="FFFF00"/>
              </a:solidFill>
              <a:latin typeface="Gill Sans MT" pitchFamily="34" charset="0"/>
            </a:endParaRPr>
          </a:p>
        </p:txBody>
      </p:sp>
      <p:sp>
        <p:nvSpPr>
          <p:cNvPr id="6" name="Rectangle 5"/>
          <p:cNvSpPr/>
          <p:nvPr/>
        </p:nvSpPr>
        <p:spPr>
          <a:xfrm>
            <a:off x="571472" y="1571612"/>
            <a:ext cx="7786742" cy="1384995"/>
          </a:xfrm>
          <a:prstGeom prst="rect">
            <a:avLst/>
          </a:prstGeom>
        </p:spPr>
        <p:txBody>
          <a:bodyPr wrap="square">
            <a:spAutoFit/>
          </a:bodyPr>
          <a:lstStyle/>
          <a:p>
            <a:r>
              <a:rPr lang="fr-FR" sz="2800" b="1" dirty="0">
                <a:solidFill>
                  <a:srgbClr val="FFFF00"/>
                </a:solidFill>
                <a:latin typeface="Gill Sans MT" pitchFamily="34" charset="0"/>
              </a:rPr>
              <a:t>Les fibres nerveuses accompagnent les vaisseaux. Ce sont des fibres vasomotrices et des fibres sensitives </a:t>
            </a:r>
            <a:r>
              <a:rPr lang="fr-FR" sz="2800" b="1" dirty="0" smtClean="0">
                <a:solidFill>
                  <a:srgbClr val="FFFF00"/>
                </a:solidFill>
                <a:latin typeface="Gill Sans MT" pitchFamily="34" charset="0"/>
              </a:rPr>
              <a:t>destinées au périoste.</a:t>
            </a:r>
            <a:endParaRPr lang="fr-FR" sz="2800" b="1" dirty="0">
              <a:solidFill>
                <a:srgbClr val="FFFF00"/>
              </a:solidFill>
              <a:latin typeface="Gill Sans MT"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8531" y="2928934"/>
            <a:ext cx="4338047" cy="584775"/>
          </a:xfrm>
          <a:prstGeom prst="rect">
            <a:avLst/>
          </a:prstGeom>
        </p:spPr>
        <p:txBody>
          <a:bodyPr wrap="none">
            <a:spAutoFit/>
          </a:bodyPr>
          <a:lstStyle/>
          <a:p>
            <a:r>
              <a:rPr lang="fr-FR" sz="3200" b="1" dirty="0" smtClean="0">
                <a:solidFill>
                  <a:srgbClr val="FFFF00"/>
                </a:solidFill>
                <a:latin typeface="Gill Sans MT" pitchFamily="34" charset="0"/>
              </a:rPr>
              <a:t>2.2. LES OS COURTS</a:t>
            </a:r>
            <a:endParaRPr lang="fr-F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2" y="571480"/>
            <a:ext cx="8572528" cy="2246769"/>
          </a:xfrm>
          <a:prstGeom prst="rect">
            <a:avLst/>
          </a:prstGeom>
        </p:spPr>
        <p:txBody>
          <a:bodyPr wrap="square">
            <a:spAutoFit/>
          </a:bodyPr>
          <a:lstStyle/>
          <a:p>
            <a:r>
              <a:rPr lang="fr-FR" sz="2800" b="1" dirty="0">
                <a:solidFill>
                  <a:srgbClr val="FFFF00"/>
                </a:solidFill>
                <a:latin typeface="Gill Sans MT" pitchFamily="34" charset="0"/>
              </a:rPr>
              <a:t>Ce sont les os du carpe et du tarse.</a:t>
            </a:r>
          </a:p>
          <a:p>
            <a:r>
              <a:rPr lang="fr-FR" sz="2800" b="1" dirty="0">
                <a:solidFill>
                  <a:srgbClr val="FFFF00"/>
                </a:solidFill>
                <a:latin typeface="Gill Sans MT" pitchFamily="34" charset="0"/>
              </a:rPr>
              <a:t>Leur structure est comparable à celle de l'épiphyse des os longs. Ils sont formés d'os</a:t>
            </a:r>
          </a:p>
          <a:p>
            <a:r>
              <a:rPr lang="fr-FR" sz="2800" b="1" dirty="0">
                <a:solidFill>
                  <a:srgbClr val="FFFF00"/>
                </a:solidFill>
                <a:latin typeface="Gill Sans MT" pitchFamily="34" charset="0"/>
              </a:rPr>
              <a:t>trabéculaire entouré d'une mince corticale de tissu osseux dense, </a:t>
            </a:r>
            <a:r>
              <a:rPr lang="fr-FR" sz="2800" b="1" dirty="0" err="1">
                <a:solidFill>
                  <a:srgbClr val="FFFF00"/>
                </a:solidFill>
                <a:latin typeface="Gill Sans MT" pitchFamily="34" charset="0"/>
              </a:rPr>
              <a:t>périostique</a:t>
            </a:r>
            <a:r>
              <a:rPr lang="fr-FR" sz="2800" b="1" dirty="0">
                <a:solidFill>
                  <a:srgbClr val="FFFF00"/>
                </a:solidFill>
                <a:latin typeface="Gill Sans MT" pitchFamily="34" charset="0"/>
              </a:rPr>
              <a:t>.</a:t>
            </a:r>
          </a:p>
        </p:txBody>
      </p:sp>
      <p:sp>
        <p:nvSpPr>
          <p:cNvPr id="5" name="Rectangle 4"/>
          <p:cNvSpPr/>
          <p:nvPr/>
        </p:nvSpPr>
        <p:spPr>
          <a:xfrm>
            <a:off x="357158" y="3071810"/>
            <a:ext cx="8215370" cy="3539430"/>
          </a:xfrm>
          <a:prstGeom prst="rect">
            <a:avLst/>
          </a:prstGeom>
        </p:spPr>
        <p:txBody>
          <a:bodyPr wrap="square">
            <a:spAutoFit/>
          </a:bodyPr>
          <a:lstStyle/>
          <a:p>
            <a:r>
              <a:rPr lang="fr-FR" sz="2800" b="1" dirty="0" smtClean="0">
                <a:solidFill>
                  <a:srgbClr val="FFFF00"/>
                </a:solidFill>
                <a:latin typeface="Gill Sans MT" pitchFamily="34" charset="0"/>
              </a:rPr>
              <a:t>Leur vascularisation </a:t>
            </a:r>
            <a:r>
              <a:rPr lang="fr-FR" sz="2800" b="1" dirty="0">
                <a:solidFill>
                  <a:srgbClr val="FFFF00"/>
                </a:solidFill>
                <a:latin typeface="Gill Sans MT" pitchFamily="34" charset="0"/>
              </a:rPr>
              <a:t>est assurée :</a:t>
            </a:r>
          </a:p>
          <a:p>
            <a:r>
              <a:rPr lang="fr-FR" sz="2800" b="1" dirty="0">
                <a:solidFill>
                  <a:srgbClr val="FFFF00"/>
                </a:solidFill>
                <a:latin typeface="Gill Sans MT" pitchFamily="34" charset="0"/>
              </a:rPr>
              <a:t>- Par des vaisseaux </a:t>
            </a:r>
            <a:r>
              <a:rPr lang="fr-FR" sz="2800" b="1" dirty="0" err="1">
                <a:solidFill>
                  <a:srgbClr val="FFFF00"/>
                </a:solidFill>
                <a:latin typeface="Gill Sans MT" pitchFamily="34" charset="0"/>
              </a:rPr>
              <a:t>périostiques</a:t>
            </a:r>
            <a:endParaRPr lang="fr-FR" sz="2800" b="1" dirty="0">
              <a:solidFill>
                <a:srgbClr val="FFFF00"/>
              </a:solidFill>
              <a:latin typeface="Gill Sans MT" pitchFamily="34" charset="0"/>
            </a:endParaRPr>
          </a:p>
          <a:p>
            <a:r>
              <a:rPr lang="fr-FR" sz="2800" b="1" dirty="0">
                <a:solidFill>
                  <a:srgbClr val="FFFF00"/>
                </a:solidFill>
                <a:latin typeface="Gill Sans MT" pitchFamily="34" charset="0"/>
              </a:rPr>
              <a:t>- Par une ou plusieurs artères </a:t>
            </a:r>
            <a:r>
              <a:rPr lang="fr-FR" sz="2800" b="1" dirty="0" smtClean="0">
                <a:solidFill>
                  <a:srgbClr val="FFFF00"/>
                </a:solidFill>
                <a:latin typeface="Gill Sans MT" pitchFamily="34" charset="0"/>
              </a:rPr>
              <a:t>nourricières.</a:t>
            </a:r>
            <a:endParaRPr lang="fr-FR" sz="2800" b="1" dirty="0">
              <a:solidFill>
                <a:srgbClr val="FFFF00"/>
              </a:solidFill>
              <a:latin typeface="Gill Sans MT" pitchFamily="34" charset="0"/>
            </a:endParaRPr>
          </a:p>
          <a:p>
            <a:endParaRPr lang="fr-FR" sz="2800" b="1" dirty="0" smtClean="0">
              <a:solidFill>
                <a:srgbClr val="FFFF00"/>
              </a:solidFill>
              <a:latin typeface="Gill Sans MT" pitchFamily="34" charset="0"/>
            </a:endParaRPr>
          </a:p>
          <a:p>
            <a:pPr>
              <a:buFont typeface="Wingdings" pitchFamily="2" charset="2"/>
              <a:buChar char="Ø"/>
            </a:pPr>
            <a:r>
              <a:rPr lang="fr-FR" sz="2800" b="1" dirty="0" smtClean="0">
                <a:solidFill>
                  <a:srgbClr val="FFFF00"/>
                </a:solidFill>
                <a:latin typeface="Gill Sans MT" pitchFamily="34" charset="0"/>
              </a:rPr>
              <a:t>Certains </a:t>
            </a:r>
            <a:r>
              <a:rPr lang="fr-FR" sz="2800" b="1" dirty="0">
                <a:solidFill>
                  <a:srgbClr val="FFFF00"/>
                </a:solidFill>
                <a:latin typeface="Gill Sans MT" pitchFamily="34" charset="0"/>
              </a:rPr>
              <a:t>os courts ont une vascularisation peu développée et fragile. Ainsi, le Calcanéum se répare difficilement </a:t>
            </a:r>
            <a:r>
              <a:rPr lang="fr-FR" sz="2800" b="1" dirty="0" smtClean="0">
                <a:solidFill>
                  <a:srgbClr val="FFFF00"/>
                </a:solidFill>
                <a:latin typeface="Gill Sans MT" pitchFamily="34" charset="0"/>
              </a:rPr>
              <a:t>en cas </a:t>
            </a:r>
            <a:r>
              <a:rPr lang="fr-FR" sz="2800" b="1" dirty="0">
                <a:solidFill>
                  <a:srgbClr val="FFFF00"/>
                </a:solidFill>
                <a:latin typeface="Gill Sans MT" pitchFamily="34" charset="0"/>
              </a:rPr>
              <a:t>de fracture pour des raisons vasculaires.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286116" y="1643050"/>
            <a:ext cx="2428891" cy="3382286"/>
          </a:xfrm>
          <a:prstGeom prst="rect">
            <a:avLst/>
          </a:prstGeom>
          <a:noFill/>
          <a:ln w="9525">
            <a:noFill/>
            <a:miter lim="800000"/>
            <a:headEnd/>
            <a:tailEnd/>
          </a:ln>
          <a:effectLst/>
        </p:spPr>
      </p:pic>
      <p:sp>
        <p:nvSpPr>
          <p:cNvPr id="3" name="Rectangle 2"/>
          <p:cNvSpPr/>
          <p:nvPr/>
        </p:nvSpPr>
        <p:spPr>
          <a:xfrm>
            <a:off x="2357422" y="5500703"/>
            <a:ext cx="4357718" cy="954107"/>
          </a:xfrm>
          <a:prstGeom prst="rect">
            <a:avLst/>
          </a:prstGeom>
        </p:spPr>
        <p:txBody>
          <a:bodyPr wrap="square">
            <a:spAutoFit/>
          </a:bodyPr>
          <a:lstStyle/>
          <a:p>
            <a:r>
              <a:rPr lang="fr-FR" sz="2800" b="1" dirty="0" smtClean="0">
                <a:solidFill>
                  <a:srgbClr val="FFFF00"/>
                </a:solidFill>
                <a:latin typeface="Gill Sans MT" pitchFamily="34" charset="0"/>
              </a:rPr>
              <a:t>Figure n°2 : Un </a:t>
            </a:r>
            <a:r>
              <a:rPr lang="fr-FR" sz="2800" b="1" dirty="0" smtClean="0">
                <a:solidFill>
                  <a:srgbClr val="FFFF00"/>
                </a:solidFill>
                <a:latin typeface="Gill Sans MT" pitchFamily="34" charset="0"/>
              </a:rPr>
              <a:t>os </a:t>
            </a:r>
            <a:r>
              <a:rPr lang="fr-FR" sz="2800" b="1" dirty="0" smtClean="0">
                <a:solidFill>
                  <a:srgbClr val="FFFF00"/>
                </a:solidFill>
                <a:latin typeface="Gill Sans MT" pitchFamily="34" charset="0"/>
              </a:rPr>
              <a:t>court</a:t>
            </a:r>
            <a:endParaRPr lang="fr-FR" sz="2800" b="1" dirty="0" smtClean="0">
              <a:solidFill>
                <a:srgbClr val="FFFF00"/>
              </a:solidFill>
              <a:latin typeface="Gill Sans MT" pitchFamily="34" charset="0"/>
            </a:endParaRPr>
          </a:p>
          <a:p>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 </a:t>
            </a:r>
            <a:endParaRPr lang="fr-FR" sz="2800" b="1" dirty="0">
              <a:solidFill>
                <a:srgbClr val="FFFF00"/>
              </a:solidFill>
              <a:latin typeface="Gill Sans MT"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1736" y="3000372"/>
            <a:ext cx="3866123" cy="584775"/>
          </a:xfrm>
          <a:prstGeom prst="rect">
            <a:avLst/>
          </a:prstGeom>
        </p:spPr>
        <p:txBody>
          <a:bodyPr wrap="none">
            <a:spAutoFit/>
          </a:bodyPr>
          <a:lstStyle/>
          <a:p>
            <a:r>
              <a:rPr lang="fr-FR" sz="3200" b="1" dirty="0" smtClean="0">
                <a:solidFill>
                  <a:srgbClr val="FFFF00"/>
                </a:solidFill>
                <a:latin typeface="Gill Sans MT" pitchFamily="34" charset="0"/>
              </a:rPr>
              <a:t>2.3. LES OS PLATS</a:t>
            </a:r>
            <a:endParaRPr lang="fr-FR"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170935"/>
            <a:ext cx="8358246" cy="4401205"/>
          </a:xfrm>
          <a:prstGeom prst="rect">
            <a:avLst/>
          </a:prstGeom>
        </p:spPr>
        <p:txBody>
          <a:bodyPr wrap="square">
            <a:spAutoFit/>
          </a:bodyPr>
          <a:lstStyle/>
          <a:p>
            <a:r>
              <a:rPr lang="fr-FR" sz="2800" b="1" dirty="0">
                <a:solidFill>
                  <a:srgbClr val="FFFF00"/>
                </a:solidFill>
                <a:latin typeface="Gill Sans MT" pitchFamily="34" charset="0"/>
              </a:rPr>
              <a:t>Ce sont les côtes, les omoplates et les os de la voûte crânienne.</a:t>
            </a:r>
          </a:p>
          <a:p>
            <a:r>
              <a:rPr lang="fr-FR" sz="2800" b="1" dirty="0">
                <a:solidFill>
                  <a:srgbClr val="FFFF00"/>
                </a:solidFill>
                <a:latin typeface="Gill Sans MT" pitchFamily="34" charset="0"/>
              </a:rPr>
              <a:t>Une couche centrale de tissu </a:t>
            </a:r>
            <a:r>
              <a:rPr lang="fr-FR" sz="2800" b="1" dirty="0" smtClean="0">
                <a:solidFill>
                  <a:srgbClr val="FFFF00"/>
                </a:solidFill>
                <a:latin typeface="Gill Sans MT" pitchFamily="34" charset="0"/>
              </a:rPr>
              <a:t>osseux trabéculaire </a:t>
            </a:r>
            <a:r>
              <a:rPr lang="fr-FR" sz="2800" b="1" dirty="0">
                <a:solidFill>
                  <a:srgbClr val="FFFF00"/>
                </a:solidFill>
                <a:latin typeface="Gill Sans MT" pitchFamily="34" charset="0"/>
              </a:rPr>
              <a:t>est entourée par </a:t>
            </a:r>
            <a:r>
              <a:rPr lang="fr-FR" sz="2800" b="1" dirty="0" smtClean="0">
                <a:solidFill>
                  <a:srgbClr val="FFFF00"/>
                </a:solidFill>
                <a:latin typeface="Gill Sans MT" pitchFamily="34" charset="0"/>
              </a:rPr>
              <a:t>du tissu </a:t>
            </a:r>
            <a:r>
              <a:rPr lang="fr-FR" sz="2800" b="1" dirty="0">
                <a:solidFill>
                  <a:srgbClr val="FFFF00"/>
                </a:solidFill>
                <a:latin typeface="Gill Sans MT" pitchFamily="34" charset="0"/>
              </a:rPr>
              <a:t>osseux compact.</a:t>
            </a:r>
          </a:p>
          <a:p>
            <a:r>
              <a:rPr lang="fr-FR" sz="2800" b="1" dirty="0">
                <a:solidFill>
                  <a:srgbClr val="FFFF00"/>
                </a:solidFill>
                <a:latin typeface="Gill Sans MT" pitchFamily="34" charset="0"/>
              </a:rPr>
              <a:t>Dans les os </a:t>
            </a:r>
            <a:r>
              <a:rPr lang="fr-FR" sz="2800" b="1" dirty="0" smtClean="0">
                <a:solidFill>
                  <a:srgbClr val="FFFF00"/>
                </a:solidFill>
                <a:latin typeface="Gill Sans MT" pitchFamily="34" charset="0"/>
              </a:rPr>
              <a:t>plats </a:t>
            </a:r>
            <a:r>
              <a:rPr lang="fr-FR" sz="2800" b="1" dirty="0">
                <a:solidFill>
                  <a:srgbClr val="FFFF00"/>
                </a:solidFill>
                <a:latin typeface="Gill Sans MT" pitchFamily="34" charset="0"/>
              </a:rPr>
              <a:t>du crâne, l'os spongieux s'appelle le "</a:t>
            </a:r>
            <a:r>
              <a:rPr lang="fr-FR" sz="2800" b="1" dirty="0" err="1">
                <a:solidFill>
                  <a:srgbClr val="FFFF00"/>
                </a:solidFill>
                <a:latin typeface="Gill Sans MT" pitchFamily="34" charset="0"/>
              </a:rPr>
              <a:t>diploë</a:t>
            </a:r>
            <a:r>
              <a:rPr lang="fr-FR" sz="2800" b="1" dirty="0">
                <a:solidFill>
                  <a:srgbClr val="FFFF00"/>
                </a:solidFill>
                <a:latin typeface="Gill Sans MT" pitchFamily="34" charset="0"/>
              </a:rPr>
              <a:t>". </a:t>
            </a:r>
            <a:r>
              <a:rPr lang="fr-FR" sz="2800" b="1" dirty="0" smtClean="0">
                <a:solidFill>
                  <a:srgbClr val="FFFF00"/>
                </a:solidFill>
                <a:latin typeface="Gill Sans MT" pitchFamily="34" charset="0"/>
              </a:rPr>
              <a:t>Le tissu </a:t>
            </a:r>
            <a:r>
              <a:rPr lang="fr-FR" sz="2800" b="1" dirty="0">
                <a:solidFill>
                  <a:srgbClr val="FFFF00"/>
                </a:solidFill>
                <a:latin typeface="Gill Sans MT" pitchFamily="34" charset="0"/>
              </a:rPr>
              <a:t>compact forme les tables externe et interne.</a:t>
            </a:r>
          </a:p>
          <a:p>
            <a:r>
              <a:rPr lang="fr-FR" sz="2800" b="1" dirty="0">
                <a:solidFill>
                  <a:srgbClr val="FFFF00"/>
                </a:solidFill>
                <a:latin typeface="Gill Sans MT" pitchFamily="34" charset="0"/>
              </a:rPr>
              <a:t>Leur vascularisation est assurée, comme celle des os courts, par </a:t>
            </a:r>
            <a:r>
              <a:rPr lang="fr-FR" sz="2800" b="1" dirty="0" smtClean="0">
                <a:solidFill>
                  <a:srgbClr val="FFFF00"/>
                </a:solidFill>
                <a:latin typeface="Gill Sans MT" pitchFamily="34" charset="0"/>
              </a:rPr>
              <a:t>des vaisseaux </a:t>
            </a:r>
            <a:r>
              <a:rPr lang="fr-FR" sz="2800" b="1" dirty="0" err="1">
                <a:solidFill>
                  <a:srgbClr val="FFFF00"/>
                </a:solidFill>
                <a:latin typeface="Gill Sans MT" pitchFamily="34" charset="0"/>
              </a:rPr>
              <a:t>périostiques</a:t>
            </a:r>
            <a:r>
              <a:rPr lang="fr-FR" sz="2800" b="1" dirty="0">
                <a:solidFill>
                  <a:srgbClr val="FFFF00"/>
                </a:solidFill>
                <a:latin typeface="Gill Sans MT" pitchFamily="34" charset="0"/>
              </a:rPr>
              <a:t> et par une ou plusieurs artères nourricières.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 y="214290"/>
            <a:ext cx="7627409" cy="6986528"/>
          </a:xfrm>
          <a:prstGeom prst="rect">
            <a:avLst/>
          </a:prstGeom>
          <a:noFill/>
        </p:spPr>
        <p:txBody>
          <a:bodyPr wrap="none" rtlCol="0">
            <a:spAutoFit/>
          </a:bodyPr>
          <a:lstStyle/>
          <a:p>
            <a:pPr marL="514350" indent="-514350">
              <a:buAutoNum type="arabicPeriod"/>
            </a:pPr>
            <a:r>
              <a:rPr lang="fr-FR" sz="2800" b="1" dirty="0" smtClean="0">
                <a:solidFill>
                  <a:srgbClr val="FFFF00"/>
                </a:solidFill>
                <a:latin typeface="Gill Sans MT" pitchFamily="34" charset="0"/>
              </a:rPr>
              <a:t>INTRODUCTION</a:t>
            </a:r>
          </a:p>
          <a:p>
            <a:pPr marL="514350" indent="-514350">
              <a:buAutoNum type="arabicPeriod"/>
            </a:pPr>
            <a:r>
              <a:rPr lang="fr-FR" sz="2800" b="1" dirty="0" smtClean="0">
                <a:solidFill>
                  <a:srgbClr val="FFFF00"/>
                </a:solidFill>
                <a:latin typeface="Gill Sans MT" pitchFamily="34" charset="0"/>
              </a:rPr>
              <a:t>ARCHITECTURE GENERALE DES OS</a:t>
            </a:r>
          </a:p>
          <a:p>
            <a:pPr marL="514350" indent="-514350"/>
            <a:r>
              <a:rPr lang="fr-FR" sz="2800" b="1" dirty="0" smtClean="0">
                <a:solidFill>
                  <a:srgbClr val="FFFF00"/>
                </a:solidFill>
                <a:latin typeface="Gill Sans MT" pitchFamily="34" charset="0"/>
              </a:rPr>
              <a:t>      2.1. LES OS LONGS</a:t>
            </a:r>
          </a:p>
          <a:p>
            <a:pPr marL="514350" indent="-514350"/>
            <a:r>
              <a:rPr lang="fr-FR" sz="2800" b="1" dirty="0">
                <a:solidFill>
                  <a:srgbClr val="FFFF00"/>
                </a:solidFill>
                <a:latin typeface="Gill Sans MT" pitchFamily="34" charset="0"/>
              </a:rPr>
              <a:t> </a:t>
            </a:r>
            <a:r>
              <a:rPr lang="fr-FR" sz="2800" b="1" dirty="0" smtClean="0">
                <a:solidFill>
                  <a:srgbClr val="FFFF00"/>
                </a:solidFill>
                <a:latin typeface="Gill Sans MT" pitchFamily="34" charset="0"/>
              </a:rPr>
              <a:t>     2.2. LES OS COURTS</a:t>
            </a:r>
          </a:p>
          <a:p>
            <a:pPr marL="514350" indent="-514350"/>
            <a:r>
              <a:rPr lang="fr-FR" sz="2800" b="1" dirty="0">
                <a:solidFill>
                  <a:srgbClr val="FFFF00"/>
                </a:solidFill>
                <a:latin typeface="Gill Sans MT" pitchFamily="34" charset="0"/>
              </a:rPr>
              <a:t> </a:t>
            </a:r>
            <a:r>
              <a:rPr lang="fr-FR" sz="2800" b="1" dirty="0" smtClean="0">
                <a:solidFill>
                  <a:srgbClr val="FFFF00"/>
                </a:solidFill>
                <a:latin typeface="Gill Sans MT" pitchFamily="34" charset="0"/>
              </a:rPr>
              <a:t>     2.3. LES OS PLATS</a:t>
            </a:r>
          </a:p>
          <a:p>
            <a:pPr marL="514350" indent="-514350"/>
            <a:r>
              <a:rPr lang="fr-FR" sz="2800" b="1" dirty="0" smtClean="0">
                <a:solidFill>
                  <a:srgbClr val="FFFF00"/>
                </a:solidFill>
                <a:latin typeface="Gill Sans MT" pitchFamily="34" charset="0"/>
              </a:rPr>
              <a:t>3.   STRUCTURE DU TISSU OSSEUX </a:t>
            </a:r>
          </a:p>
          <a:p>
            <a:pPr marL="514350" indent="-514350"/>
            <a:r>
              <a:rPr lang="fr-FR" sz="2800" b="1" dirty="0" smtClean="0">
                <a:solidFill>
                  <a:srgbClr val="FFFF00"/>
                </a:solidFill>
                <a:latin typeface="Gill Sans MT" pitchFamily="34" charset="0"/>
              </a:rPr>
              <a:t>	3.1.  LES CELLULES DU TISSU OSSEUX</a:t>
            </a:r>
          </a:p>
          <a:p>
            <a:pPr marL="514350" indent="-514350"/>
            <a:r>
              <a:rPr lang="fr-FR" sz="2800" b="1" dirty="0" smtClean="0">
                <a:solidFill>
                  <a:srgbClr val="FFFF00"/>
                </a:solidFill>
                <a:latin typeface="Gill Sans MT" pitchFamily="34" charset="0"/>
              </a:rPr>
              <a:t>	3.2.  LA MATRICE OSSEUSE</a:t>
            </a:r>
          </a:p>
          <a:p>
            <a:pPr marL="514350" indent="-514350"/>
            <a:r>
              <a:rPr lang="fr-FR" sz="2800" b="1" dirty="0" smtClean="0">
                <a:solidFill>
                  <a:srgbClr val="FFFF00"/>
                </a:solidFill>
                <a:latin typeface="Gill Sans MT" pitchFamily="34" charset="0"/>
              </a:rPr>
              <a:t>            3.2.1.  Les fibres  conjonctives</a:t>
            </a:r>
          </a:p>
          <a:p>
            <a:pPr marL="514350" indent="-514350"/>
            <a:r>
              <a:rPr lang="fr-FR" sz="2800" b="1" dirty="0" smtClean="0">
                <a:solidFill>
                  <a:srgbClr val="FFFF00"/>
                </a:solidFill>
                <a:latin typeface="Gill Sans MT" pitchFamily="34" charset="0"/>
              </a:rPr>
              <a:t>            3.2.2.  La substance fondamentale</a:t>
            </a:r>
          </a:p>
          <a:p>
            <a:pPr marL="514350" indent="-514350"/>
            <a:r>
              <a:rPr lang="fr-FR" sz="2800" b="1" dirty="0" smtClean="0">
                <a:solidFill>
                  <a:srgbClr val="FFFF00"/>
                </a:solidFill>
                <a:latin typeface="Gill Sans MT" pitchFamily="34" charset="0"/>
              </a:rPr>
              <a:t>	</a:t>
            </a:r>
            <a:r>
              <a:rPr lang="fr-FR" sz="2800" b="1" dirty="0">
                <a:solidFill>
                  <a:srgbClr val="FFFF00"/>
                </a:solidFill>
                <a:latin typeface="Gill Sans MT" pitchFamily="34" charset="0"/>
              </a:rPr>
              <a:t> </a:t>
            </a:r>
            <a:r>
              <a:rPr lang="fr-FR" sz="2800" b="1" dirty="0" smtClean="0">
                <a:solidFill>
                  <a:srgbClr val="FFFF00"/>
                </a:solidFill>
                <a:latin typeface="Gill Sans MT" pitchFamily="34" charset="0"/>
              </a:rPr>
              <a:t>      3.2.3.  La substance minérale</a:t>
            </a:r>
          </a:p>
          <a:p>
            <a:pPr marL="514350" indent="-514350"/>
            <a:r>
              <a:rPr lang="fr-FR" sz="2800" b="1" dirty="0" smtClean="0">
                <a:solidFill>
                  <a:srgbClr val="FFFF00"/>
                </a:solidFill>
                <a:latin typeface="Gill Sans MT" pitchFamily="34" charset="0"/>
              </a:rPr>
              <a:t>4.   LES AUTRES COMPOSANTS DE L’OS</a:t>
            </a:r>
          </a:p>
          <a:p>
            <a:pPr marL="514350" indent="-514350"/>
            <a:r>
              <a:rPr lang="fr-FR" sz="2800" b="1" dirty="0" smtClean="0">
                <a:solidFill>
                  <a:srgbClr val="FFFF00"/>
                </a:solidFill>
                <a:latin typeface="Gill Sans MT" pitchFamily="34" charset="0"/>
              </a:rPr>
              <a:t>      4.1.  </a:t>
            </a:r>
            <a:r>
              <a:rPr lang="fr-FR" sz="2800" b="1" dirty="0" smtClean="0">
                <a:solidFill>
                  <a:srgbClr val="FFFF00"/>
                </a:solidFill>
                <a:latin typeface="Gill Sans MT" pitchFamily="34" charset="0"/>
              </a:rPr>
              <a:t>LE PÉRIOSTE ET L’ENDOSTE</a:t>
            </a:r>
            <a:endParaRPr lang="fr-FR" sz="2800" b="1" dirty="0" smtClean="0">
              <a:solidFill>
                <a:srgbClr val="FFFF00"/>
              </a:solidFill>
              <a:latin typeface="Gill Sans MT" pitchFamily="34" charset="0"/>
            </a:endParaRPr>
          </a:p>
          <a:p>
            <a:pPr marL="514350" indent="-514350"/>
            <a:r>
              <a:rPr lang="fr-FR" sz="2800" b="1" dirty="0" smtClean="0">
                <a:solidFill>
                  <a:srgbClr val="FFFF00"/>
                </a:solidFill>
                <a:latin typeface="Gill Sans MT" pitchFamily="34" charset="0"/>
              </a:rPr>
              <a:t>      4.2.  </a:t>
            </a:r>
            <a:r>
              <a:rPr lang="fr-FR" sz="2800" b="1" dirty="0" smtClean="0">
                <a:solidFill>
                  <a:srgbClr val="FFFF00"/>
                </a:solidFill>
                <a:latin typeface="Gill Sans MT" pitchFamily="34" charset="0"/>
              </a:rPr>
              <a:t>LA MOELLE OSSEUSE</a:t>
            </a:r>
            <a:endParaRPr lang="fr-FR" sz="2800" b="1" dirty="0" smtClean="0">
              <a:solidFill>
                <a:srgbClr val="FFFF00"/>
              </a:solidFill>
              <a:latin typeface="Gill Sans MT" pitchFamily="34" charset="0"/>
            </a:endParaRPr>
          </a:p>
          <a:p>
            <a:pPr marL="514350" indent="-514350"/>
            <a:r>
              <a:rPr lang="fr-FR" sz="2800" b="1" dirty="0" smtClean="0">
                <a:solidFill>
                  <a:srgbClr val="FFFF00"/>
                </a:solidFill>
                <a:latin typeface="Gill Sans MT" pitchFamily="34" charset="0"/>
              </a:rPr>
              <a:t>5.   LES VARIETES DE TISSU OSSEUX</a:t>
            </a:r>
          </a:p>
          <a:p>
            <a:pPr marL="514350" indent="-514350"/>
            <a:r>
              <a:rPr lang="fr-FR" sz="2800" b="1" dirty="0" smtClean="0">
                <a:solidFill>
                  <a:srgbClr val="FFFF00"/>
                </a:solidFill>
                <a:latin typeface="Gill Sans MT"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928794" y="2019293"/>
            <a:ext cx="5143536" cy="2047889"/>
          </a:xfrm>
          <a:prstGeom prst="rect">
            <a:avLst/>
          </a:prstGeom>
          <a:noFill/>
          <a:ln w="9525">
            <a:noFill/>
            <a:miter lim="800000"/>
            <a:headEnd/>
            <a:tailEnd/>
          </a:ln>
          <a:effectLst/>
        </p:spPr>
      </p:pic>
      <p:cxnSp>
        <p:nvCxnSpPr>
          <p:cNvPr id="4" name="Connecteur droit avec flèche 3"/>
          <p:cNvCxnSpPr/>
          <p:nvPr/>
        </p:nvCxnSpPr>
        <p:spPr>
          <a:xfrm>
            <a:off x="1643042" y="3143248"/>
            <a:ext cx="928694"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rot="10800000" flipV="1">
            <a:off x="6715140" y="2786058"/>
            <a:ext cx="776294" cy="111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rot="10800000" flipV="1">
            <a:off x="6786579" y="3786190"/>
            <a:ext cx="704857" cy="111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214282" y="2857496"/>
            <a:ext cx="1377300" cy="523220"/>
          </a:xfrm>
          <a:prstGeom prst="rect">
            <a:avLst/>
          </a:prstGeom>
          <a:noFill/>
        </p:spPr>
        <p:txBody>
          <a:bodyPr wrap="none" rtlCol="0">
            <a:spAutoFit/>
          </a:bodyPr>
          <a:lstStyle/>
          <a:p>
            <a:r>
              <a:rPr lang="fr-FR" sz="2800" dirty="0" smtClean="0">
                <a:solidFill>
                  <a:srgbClr val="FFFF00"/>
                </a:solidFill>
                <a:latin typeface="Gill Sans MT" pitchFamily="34" charset="0"/>
              </a:rPr>
              <a:t>DIPLOE</a:t>
            </a:r>
            <a:endParaRPr lang="fr-FR" sz="2800" dirty="0">
              <a:solidFill>
                <a:srgbClr val="FFFF00"/>
              </a:solidFill>
              <a:latin typeface="Gill Sans MT" pitchFamily="34" charset="0"/>
            </a:endParaRPr>
          </a:p>
        </p:txBody>
      </p:sp>
      <p:sp>
        <p:nvSpPr>
          <p:cNvPr id="10" name="ZoneTexte 9"/>
          <p:cNvSpPr txBox="1"/>
          <p:nvPr/>
        </p:nvSpPr>
        <p:spPr>
          <a:xfrm>
            <a:off x="7429520" y="2428868"/>
            <a:ext cx="1691489" cy="954107"/>
          </a:xfrm>
          <a:prstGeom prst="rect">
            <a:avLst/>
          </a:prstGeom>
          <a:noFill/>
        </p:spPr>
        <p:txBody>
          <a:bodyPr wrap="none" rtlCol="0">
            <a:spAutoFit/>
          </a:bodyPr>
          <a:lstStyle/>
          <a:p>
            <a:r>
              <a:rPr lang="fr-FR" sz="2800" dirty="0" smtClean="0">
                <a:solidFill>
                  <a:srgbClr val="FFFF00"/>
                </a:solidFill>
                <a:latin typeface="Gill Sans MT" pitchFamily="34" charset="0"/>
              </a:rPr>
              <a:t>TABLE</a:t>
            </a:r>
          </a:p>
          <a:p>
            <a:r>
              <a:rPr lang="fr-FR" sz="2800" dirty="0" smtClean="0">
                <a:solidFill>
                  <a:srgbClr val="FFFF00"/>
                </a:solidFill>
                <a:latin typeface="Gill Sans MT" pitchFamily="34" charset="0"/>
              </a:rPr>
              <a:t>EXTERNE</a:t>
            </a:r>
            <a:endParaRPr lang="fr-FR" sz="2800" dirty="0">
              <a:solidFill>
                <a:srgbClr val="FFFF00"/>
              </a:solidFill>
              <a:latin typeface="Gill Sans MT" pitchFamily="34" charset="0"/>
            </a:endParaRPr>
          </a:p>
        </p:txBody>
      </p:sp>
      <p:sp>
        <p:nvSpPr>
          <p:cNvPr id="11" name="ZoneTexte 10"/>
          <p:cNvSpPr txBox="1"/>
          <p:nvPr/>
        </p:nvSpPr>
        <p:spPr>
          <a:xfrm>
            <a:off x="7429520" y="3546463"/>
            <a:ext cx="1627369" cy="954107"/>
          </a:xfrm>
          <a:prstGeom prst="rect">
            <a:avLst/>
          </a:prstGeom>
          <a:noFill/>
        </p:spPr>
        <p:txBody>
          <a:bodyPr wrap="none" rtlCol="0">
            <a:spAutoFit/>
          </a:bodyPr>
          <a:lstStyle/>
          <a:p>
            <a:r>
              <a:rPr lang="fr-FR" sz="2800" dirty="0" smtClean="0">
                <a:solidFill>
                  <a:srgbClr val="FFFF00"/>
                </a:solidFill>
                <a:latin typeface="Gill Sans MT" pitchFamily="34" charset="0"/>
              </a:rPr>
              <a:t>TABLE</a:t>
            </a:r>
          </a:p>
          <a:p>
            <a:r>
              <a:rPr lang="fr-FR" sz="2800" dirty="0" smtClean="0">
                <a:solidFill>
                  <a:srgbClr val="FFFF00"/>
                </a:solidFill>
                <a:latin typeface="Gill Sans MT" pitchFamily="34" charset="0"/>
              </a:rPr>
              <a:t>INTERNE</a:t>
            </a:r>
            <a:endParaRPr lang="fr-FR" sz="2800" dirty="0">
              <a:solidFill>
                <a:srgbClr val="FFFF00"/>
              </a:solidFill>
              <a:latin typeface="Gill Sans MT" pitchFamily="34" charset="0"/>
            </a:endParaRPr>
          </a:p>
        </p:txBody>
      </p:sp>
      <p:sp>
        <p:nvSpPr>
          <p:cNvPr id="12" name="Rectangle 11"/>
          <p:cNvSpPr/>
          <p:nvPr/>
        </p:nvSpPr>
        <p:spPr>
          <a:xfrm>
            <a:off x="2500330" y="5286388"/>
            <a:ext cx="4500562" cy="954107"/>
          </a:xfrm>
          <a:prstGeom prst="rect">
            <a:avLst/>
          </a:prstGeom>
        </p:spPr>
        <p:txBody>
          <a:bodyPr wrap="square">
            <a:spAutoFit/>
          </a:bodyPr>
          <a:lstStyle/>
          <a:p>
            <a:r>
              <a:rPr lang="fr-FR" sz="2800" b="1" dirty="0" smtClean="0">
                <a:solidFill>
                  <a:srgbClr val="FFFF00"/>
                </a:solidFill>
                <a:latin typeface="Gill Sans MT" pitchFamily="34" charset="0"/>
              </a:rPr>
              <a:t>Figure n°3 : </a:t>
            </a:r>
            <a:r>
              <a:rPr lang="fr-FR" sz="2800" b="1" dirty="0" smtClean="0">
                <a:solidFill>
                  <a:srgbClr val="FFFF00"/>
                </a:solidFill>
                <a:latin typeface="Gill Sans MT" pitchFamily="34" charset="0"/>
              </a:rPr>
              <a:t>U</a:t>
            </a:r>
            <a:r>
              <a:rPr lang="fr-FR" sz="2800" b="1" dirty="0" smtClean="0">
                <a:solidFill>
                  <a:srgbClr val="FFFF00"/>
                </a:solidFill>
                <a:latin typeface="Gill Sans MT" pitchFamily="34" charset="0"/>
              </a:rPr>
              <a:t>n </a:t>
            </a:r>
            <a:r>
              <a:rPr lang="fr-FR" sz="2800" b="1" dirty="0" smtClean="0">
                <a:solidFill>
                  <a:srgbClr val="FFFF00"/>
                </a:solidFill>
                <a:latin typeface="Gill Sans MT" pitchFamily="34" charset="0"/>
              </a:rPr>
              <a:t>os </a:t>
            </a:r>
            <a:r>
              <a:rPr lang="fr-FR" sz="2800" b="1" dirty="0" smtClean="0">
                <a:solidFill>
                  <a:srgbClr val="FFFF00"/>
                </a:solidFill>
                <a:latin typeface="Gill Sans MT" pitchFamily="34" charset="0"/>
              </a:rPr>
              <a:t>plat</a:t>
            </a:r>
          </a:p>
          <a:p>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 </a:t>
            </a:r>
            <a:endParaRPr lang="fr-FR" sz="2800" b="1" dirty="0">
              <a:solidFill>
                <a:srgbClr val="FFFF00"/>
              </a:solidFill>
              <a:latin typeface="Gill Sans MT"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1538" y="3071810"/>
            <a:ext cx="7000924" cy="1200329"/>
          </a:xfrm>
          <a:prstGeom prst="rect">
            <a:avLst/>
          </a:prstGeom>
        </p:spPr>
        <p:txBody>
          <a:bodyPr wrap="square">
            <a:spAutoFit/>
          </a:bodyPr>
          <a:lstStyle/>
          <a:p>
            <a:pPr marL="514350" indent="-514350" algn="ctr"/>
            <a:r>
              <a:rPr lang="fr-FR" sz="3600" b="1" dirty="0">
                <a:solidFill>
                  <a:srgbClr val="FFFF00"/>
                </a:solidFill>
                <a:latin typeface="Gill Sans MT" pitchFamily="34" charset="0"/>
                <a:cs typeface="Times New Roman" pitchFamily="18" charset="0"/>
              </a:rPr>
              <a:t>3</a:t>
            </a:r>
            <a:r>
              <a:rPr lang="fr-FR" sz="3600" b="1" dirty="0" smtClean="0">
                <a:solidFill>
                  <a:srgbClr val="FFFF00"/>
                </a:solidFill>
                <a:latin typeface="Gill Sans MT" pitchFamily="34" charset="0"/>
                <a:cs typeface="Times New Roman" pitchFamily="18" charset="0"/>
              </a:rPr>
              <a:t>. STRUCTURE DU TISSU OSSEUX</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071546"/>
            <a:ext cx="8429652" cy="2677656"/>
          </a:xfrm>
          <a:prstGeom prst="rect">
            <a:avLst/>
          </a:prstGeom>
        </p:spPr>
        <p:txBody>
          <a:bodyPr wrap="square">
            <a:spAutoFit/>
          </a:bodyPr>
          <a:lstStyle/>
          <a:p>
            <a:r>
              <a:rPr lang="fr-FR" sz="2800" b="1" dirty="0">
                <a:solidFill>
                  <a:srgbClr val="FFFF00"/>
                </a:solidFill>
                <a:latin typeface="Gill Sans MT" pitchFamily="34" charset="0"/>
              </a:rPr>
              <a:t>En histologie, le tissu osseux s'observe classiquement après décalcification (dissolution de la substance minérale </a:t>
            </a:r>
            <a:r>
              <a:rPr lang="fr-FR" sz="2800" b="1" dirty="0" smtClean="0">
                <a:solidFill>
                  <a:srgbClr val="FFFF00"/>
                </a:solidFill>
                <a:latin typeface="Gill Sans MT" pitchFamily="34" charset="0"/>
              </a:rPr>
              <a:t>par des </a:t>
            </a:r>
            <a:r>
              <a:rPr lang="fr-FR" sz="2800" b="1" dirty="0">
                <a:solidFill>
                  <a:srgbClr val="FFFF00"/>
                </a:solidFill>
                <a:latin typeface="Gill Sans MT" pitchFamily="34" charset="0"/>
              </a:rPr>
              <a:t>acides, comme l'acide chlorhydrique dilué). </a:t>
            </a:r>
            <a:endParaRPr lang="fr-FR" sz="2800" b="1" dirty="0" smtClean="0">
              <a:solidFill>
                <a:srgbClr val="FFFF00"/>
              </a:solidFill>
              <a:latin typeface="Gill Sans MT" pitchFamily="34" charset="0"/>
            </a:endParaRPr>
          </a:p>
          <a:p>
            <a:r>
              <a:rPr lang="fr-FR" sz="2800" b="1" dirty="0" smtClean="0">
                <a:solidFill>
                  <a:srgbClr val="FFFF00"/>
                </a:solidFill>
                <a:latin typeface="Gill Sans MT" pitchFamily="34" charset="0"/>
              </a:rPr>
              <a:t>Des </a:t>
            </a:r>
            <a:r>
              <a:rPr lang="fr-FR" sz="2800" b="1" dirty="0">
                <a:solidFill>
                  <a:srgbClr val="FFFF00"/>
                </a:solidFill>
                <a:latin typeface="Gill Sans MT" pitchFamily="34" charset="0"/>
              </a:rPr>
              <a:t>microtomes spécialisés permettent la réalisation de coupes </a:t>
            </a:r>
            <a:r>
              <a:rPr lang="fr-FR" sz="2800" b="1" dirty="0" smtClean="0">
                <a:solidFill>
                  <a:srgbClr val="FFFF00"/>
                </a:solidFill>
                <a:latin typeface="Gill Sans MT" pitchFamily="34" charset="0"/>
              </a:rPr>
              <a:t>de tissu </a:t>
            </a:r>
            <a:r>
              <a:rPr lang="fr-FR" sz="2800" b="1" dirty="0">
                <a:solidFill>
                  <a:srgbClr val="FFFF00"/>
                </a:solidFill>
                <a:latin typeface="Gill Sans MT" pitchFamily="34" charset="0"/>
              </a:rPr>
              <a:t>non déminéralisé.</a:t>
            </a:r>
          </a:p>
        </p:txBody>
      </p:sp>
      <p:sp>
        <p:nvSpPr>
          <p:cNvPr id="5" name="Rectangle 4"/>
          <p:cNvSpPr/>
          <p:nvPr/>
        </p:nvSpPr>
        <p:spPr>
          <a:xfrm>
            <a:off x="428596" y="4286256"/>
            <a:ext cx="8286808" cy="1384995"/>
          </a:xfrm>
          <a:prstGeom prst="rect">
            <a:avLst/>
          </a:prstGeom>
        </p:spPr>
        <p:txBody>
          <a:bodyPr wrap="square">
            <a:spAutoFit/>
          </a:bodyPr>
          <a:lstStyle/>
          <a:p>
            <a:r>
              <a:rPr lang="fr-FR" sz="2800" b="1" dirty="0" smtClean="0">
                <a:solidFill>
                  <a:srgbClr val="FFFF00"/>
                </a:solidFill>
                <a:latin typeface="Gill Sans MT" pitchFamily="34" charset="0"/>
              </a:rPr>
              <a:t>Le tissu osseux est organisé en travées, </a:t>
            </a:r>
            <a:r>
              <a:rPr lang="fr-FR" sz="2800" b="1" dirty="0">
                <a:solidFill>
                  <a:srgbClr val="FFFF00"/>
                </a:solidFill>
                <a:latin typeface="Gill Sans MT" pitchFamily="34" charset="0"/>
              </a:rPr>
              <a:t>d'aspect </a:t>
            </a:r>
            <a:r>
              <a:rPr lang="fr-FR" sz="2800" b="1" dirty="0" smtClean="0">
                <a:solidFill>
                  <a:srgbClr val="FFFF00"/>
                </a:solidFill>
                <a:latin typeface="Gill Sans MT" pitchFamily="34" charset="0"/>
              </a:rPr>
              <a:t>variable, entourant </a:t>
            </a:r>
            <a:r>
              <a:rPr lang="fr-FR" sz="2800" b="1" dirty="0">
                <a:solidFill>
                  <a:srgbClr val="FFFF00"/>
                </a:solidFill>
                <a:latin typeface="Gill Sans MT" pitchFamily="34" charset="0"/>
              </a:rPr>
              <a:t>des lacunes de tissu conjonctif vascularisé.</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500042"/>
            <a:ext cx="8286808" cy="3108543"/>
          </a:xfrm>
          <a:prstGeom prst="rect">
            <a:avLst/>
          </a:prstGeom>
        </p:spPr>
        <p:txBody>
          <a:bodyPr wrap="square">
            <a:spAutoFit/>
          </a:bodyPr>
          <a:lstStyle/>
          <a:p>
            <a:r>
              <a:rPr lang="fr-FR" sz="2800" b="1" dirty="0" smtClean="0">
                <a:solidFill>
                  <a:srgbClr val="FFFF00"/>
                </a:solidFill>
                <a:latin typeface="Gill Sans MT" pitchFamily="34" charset="0"/>
              </a:rPr>
              <a:t>Le tissu osseux est bordé par du tissu conjonctif, </a:t>
            </a:r>
            <a:r>
              <a:rPr lang="fr-FR" sz="2800" b="1" dirty="0">
                <a:solidFill>
                  <a:srgbClr val="FFFF00"/>
                </a:solidFill>
                <a:latin typeface="Gill Sans MT" pitchFamily="34" charset="0"/>
              </a:rPr>
              <a:t>sauf </a:t>
            </a:r>
            <a:r>
              <a:rPr lang="fr-FR" sz="2800" b="1" dirty="0" smtClean="0">
                <a:solidFill>
                  <a:srgbClr val="FFFF00"/>
                </a:solidFill>
                <a:latin typeface="Gill Sans MT" pitchFamily="34" charset="0"/>
              </a:rPr>
              <a:t>au niveau </a:t>
            </a:r>
            <a:r>
              <a:rPr lang="fr-FR" sz="2800" b="1" dirty="0">
                <a:solidFill>
                  <a:srgbClr val="FFFF00"/>
                </a:solidFill>
                <a:latin typeface="Gill Sans MT" pitchFamily="34" charset="0"/>
              </a:rPr>
              <a:t>des cartilages articulaires.</a:t>
            </a:r>
          </a:p>
          <a:p>
            <a:r>
              <a:rPr lang="fr-FR" sz="2800" b="1" dirty="0">
                <a:solidFill>
                  <a:srgbClr val="FFFF00"/>
                </a:solidFill>
                <a:latin typeface="Gill Sans MT" pitchFamily="34" charset="0"/>
              </a:rPr>
              <a:t>A l'extérieur de la pièce osseuse, le tissu conjonctif constitue </a:t>
            </a:r>
            <a:r>
              <a:rPr lang="fr-FR" sz="2800" b="1" dirty="0" smtClean="0">
                <a:solidFill>
                  <a:srgbClr val="FFFF00"/>
                </a:solidFill>
                <a:latin typeface="Gill Sans MT" pitchFamily="34" charset="0"/>
              </a:rPr>
              <a:t>le périoste</a:t>
            </a:r>
            <a:r>
              <a:rPr lang="fr-FR" sz="2800" b="1" dirty="0">
                <a:solidFill>
                  <a:srgbClr val="FFFF00"/>
                </a:solidFill>
                <a:latin typeface="Gill Sans MT" pitchFamily="34" charset="0"/>
              </a:rPr>
              <a:t>.</a:t>
            </a:r>
          </a:p>
          <a:p>
            <a:r>
              <a:rPr lang="fr-FR" sz="2800" b="1" dirty="0">
                <a:solidFill>
                  <a:srgbClr val="FFFF00"/>
                </a:solidFill>
                <a:latin typeface="Gill Sans MT" pitchFamily="34" charset="0"/>
              </a:rPr>
              <a:t>A l'intérieur de la pièce osseuse, les plus grosses lacunes </a:t>
            </a:r>
            <a:r>
              <a:rPr lang="fr-FR" sz="2800" b="1" dirty="0" smtClean="0">
                <a:solidFill>
                  <a:srgbClr val="FFFF00"/>
                </a:solidFill>
                <a:latin typeface="Gill Sans MT" pitchFamily="34" charset="0"/>
              </a:rPr>
              <a:t>renferment de </a:t>
            </a:r>
            <a:r>
              <a:rPr lang="fr-FR" sz="2800" b="1" dirty="0">
                <a:solidFill>
                  <a:srgbClr val="FFFF00"/>
                </a:solidFill>
                <a:latin typeface="Gill Sans MT" pitchFamily="34" charset="0"/>
              </a:rPr>
              <a:t>la moelle osseuse. Le conjonctif qui les borde est appelé l'</a:t>
            </a:r>
            <a:r>
              <a:rPr lang="fr-FR" sz="2800" b="1" dirty="0" err="1">
                <a:solidFill>
                  <a:srgbClr val="FFFF00"/>
                </a:solidFill>
                <a:latin typeface="Gill Sans MT" pitchFamily="34" charset="0"/>
              </a:rPr>
              <a:t>endoste</a:t>
            </a:r>
            <a:r>
              <a:rPr lang="fr-FR" sz="2800" b="1" dirty="0">
                <a:solidFill>
                  <a:srgbClr val="FFFF00"/>
                </a:solidFill>
                <a:latin typeface="Gill Sans MT" pitchFamily="34" charset="0"/>
              </a:rPr>
              <a:t>.</a:t>
            </a:r>
          </a:p>
        </p:txBody>
      </p:sp>
      <p:sp>
        <p:nvSpPr>
          <p:cNvPr id="5" name="Rectangle 4"/>
          <p:cNvSpPr/>
          <p:nvPr/>
        </p:nvSpPr>
        <p:spPr>
          <a:xfrm>
            <a:off x="571472" y="4000504"/>
            <a:ext cx="8215370" cy="2677656"/>
          </a:xfrm>
          <a:prstGeom prst="rect">
            <a:avLst/>
          </a:prstGeom>
        </p:spPr>
        <p:txBody>
          <a:bodyPr wrap="square">
            <a:spAutoFit/>
          </a:bodyPr>
          <a:lstStyle/>
          <a:p>
            <a:r>
              <a:rPr lang="fr-FR" sz="2800" b="1" dirty="0">
                <a:solidFill>
                  <a:srgbClr val="FFFF00"/>
                </a:solidFill>
                <a:latin typeface="Gill Sans MT" pitchFamily="34" charset="0"/>
              </a:rPr>
              <a:t>Les travées osseuses sont principalement constituées par la matrice osseuse </a:t>
            </a:r>
            <a:r>
              <a:rPr lang="fr-FR" sz="2800" b="1" dirty="0" smtClean="0">
                <a:solidFill>
                  <a:srgbClr val="FFFF00"/>
                </a:solidFill>
                <a:latin typeface="Gill Sans MT" pitchFamily="34" charset="0"/>
              </a:rPr>
              <a:t>(M), </a:t>
            </a:r>
            <a:r>
              <a:rPr lang="fr-FR" sz="2800" b="1" dirty="0">
                <a:solidFill>
                  <a:srgbClr val="FFFF00"/>
                </a:solidFill>
                <a:latin typeface="Gill Sans MT" pitchFamily="34" charset="0"/>
              </a:rPr>
              <a:t>abondante et minéralisée. </a:t>
            </a:r>
            <a:r>
              <a:rPr lang="fr-FR" sz="2800" b="1" dirty="0" smtClean="0">
                <a:solidFill>
                  <a:srgbClr val="FFFF00"/>
                </a:solidFill>
                <a:latin typeface="Gill Sans MT" pitchFamily="34" charset="0"/>
              </a:rPr>
              <a:t>Cette matrice </a:t>
            </a:r>
            <a:r>
              <a:rPr lang="fr-FR" sz="2800" b="1" dirty="0">
                <a:solidFill>
                  <a:srgbClr val="FFFF00"/>
                </a:solidFill>
                <a:latin typeface="Gill Sans MT" pitchFamily="34" charset="0"/>
              </a:rPr>
              <a:t>présente de petites lacunes, les </a:t>
            </a:r>
            <a:r>
              <a:rPr lang="fr-FR" sz="2800" b="1" dirty="0" err="1">
                <a:solidFill>
                  <a:srgbClr val="FFFF00"/>
                </a:solidFill>
                <a:latin typeface="Gill Sans MT" pitchFamily="34" charset="0"/>
              </a:rPr>
              <a:t>ostéoplastes</a:t>
            </a:r>
            <a:r>
              <a:rPr lang="fr-FR" sz="2800" b="1" dirty="0">
                <a:solidFill>
                  <a:srgbClr val="FFFF00"/>
                </a:solidFill>
                <a:latin typeface="Gill Sans MT" pitchFamily="34" charset="0"/>
              </a:rPr>
              <a:t> renfermant chacune une cellule appelée ostéocyte </a:t>
            </a:r>
            <a:r>
              <a:rPr lang="fr-FR" sz="2800" b="1" dirty="0" smtClean="0">
                <a:solidFill>
                  <a:srgbClr val="FFFF00"/>
                </a:solidFill>
                <a:latin typeface="Gill Sans MT" pitchFamily="34" charset="0"/>
              </a:rPr>
              <a:t>(C).</a:t>
            </a:r>
            <a:endParaRPr lang="fr-FR" sz="2800" b="1" dirty="0">
              <a:solidFill>
                <a:srgbClr val="FFFF00"/>
              </a:solidFill>
              <a:latin typeface="Gill Sans MT"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696424" y="500042"/>
            <a:ext cx="5664013" cy="4643470"/>
          </a:xfrm>
          <a:prstGeom prst="rect">
            <a:avLst/>
          </a:prstGeom>
          <a:noFill/>
          <a:ln w="9525">
            <a:noFill/>
            <a:miter lim="800000"/>
            <a:headEnd/>
            <a:tailEnd/>
          </a:ln>
          <a:effectLst/>
        </p:spPr>
      </p:pic>
      <p:sp>
        <p:nvSpPr>
          <p:cNvPr id="5" name="Rectangle 4"/>
          <p:cNvSpPr/>
          <p:nvPr/>
        </p:nvSpPr>
        <p:spPr>
          <a:xfrm>
            <a:off x="0" y="5715016"/>
            <a:ext cx="9144000" cy="523220"/>
          </a:xfrm>
          <a:prstGeom prst="rect">
            <a:avLst/>
          </a:prstGeom>
        </p:spPr>
        <p:txBody>
          <a:bodyPr wrap="square">
            <a:spAutoFit/>
          </a:bodyPr>
          <a:lstStyle/>
          <a:p>
            <a:r>
              <a:rPr lang="fr-FR" sz="2800" b="1" dirty="0" smtClean="0">
                <a:solidFill>
                  <a:srgbClr val="FFFF00"/>
                </a:solidFill>
                <a:latin typeface="Gill Sans MT" pitchFamily="34" charset="0"/>
              </a:rPr>
              <a:t>Figure  n°4 :  </a:t>
            </a:r>
            <a:r>
              <a:rPr lang="fr-FR" sz="2800" b="1" dirty="0" smtClean="0">
                <a:solidFill>
                  <a:srgbClr val="FFFF00"/>
                </a:solidFill>
                <a:latin typeface="Gill Sans MT" pitchFamily="34" charset="0"/>
              </a:rPr>
              <a:t>Aspect </a:t>
            </a:r>
            <a:r>
              <a:rPr lang="fr-FR" sz="2800" b="1" dirty="0" smtClean="0">
                <a:solidFill>
                  <a:srgbClr val="FFFF00"/>
                </a:solidFill>
                <a:latin typeface="Gill Sans MT" pitchFamily="34" charset="0"/>
              </a:rPr>
              <a:t>général d’un bloc de tissu osseux</a:t>
            </a:r>
            <a:endParaRPr lang="fr-FR" sz="2800" b="1" dirty="0">
              <a:solidFill>
                <a:srgbClr val="FFFF00"/>
              </a:solidFill>
              <a:latin typeface="Gill Sans MT"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2857496"/>
            <a:ext cx="8108310" cy="584775"/>
          </a:xfrm>
          <a:prstGeom prst="rect">
            <a:avLst/>
          </a:prstGeom>
        </p:spPr>
        <p:txBody>
          <a:bodyPr wrap="none">
            <a:spAutoFit/>
          </a:bodyPr>
          <a:lstStyle/>
          <a:p>
            <a:r>
              <a:rPr lang="fr-FR" sz="3200" b="1" dirty="0" smtClean="0">
                <a:solidFill>
                  <a:srgbClr val="FFFF00"/>
                </a:solidFill>
                <a:latin typeface="Gill Sans MT" pitchFamily="34" charset="0"/>
              </a:rPr>
              <a:t>3.1.  LES CELLULES DU TISSU OSSEUX</a:t>
            </a:r>
            <a:endParaRPr lang="fr-FR"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740048"/>
            <a:ext cx="8358246" cy="4401205"/>
          </a:xfrm>
          <a:prstGeom prst="rect">
            <a:avLst/>
          </a:prstGeom>
        </p:spPr>
        <p:txBody>
          <a:bodyPr wrap="square">
            <a:spAutoFit/>
          </a:bodyPr>
          <a:lstStyle/>
          <a:p>
            <a:r>
              <a:rPr lang="fr-FR" sz="2800" b="1" dirty="0">
                <a:solidFill>
                  <a:srgbClr val="FFFF00"/>
                </a:solidFill>
                <a:latin typeface="Gill Sans MT" pitchFamily="34" charset="0"/>
              </a:rPr>
              <a:t>- Les ostéoblastes </a:t>
            </a:r>
            <a:r>
              <a:rPr lang="fr-FR" sz="2800" b="1" dirty="0" smtClean="0">
                <a:solidFill>
                  <a:srgbClr val="FFFF00"/>
                </a:solidFill>
                <a:latin typeface="Gill Sans MT" pitchFamily="34" charset="0"/>
              </a:rPr>
              <a:t>(B) </a:t>
            </a:r>
            <a:r>
              <a:rPr lang="fr-FR" sz="2800" b="1" dirty="0">
                <a:solidFill>
                  <a:srgbClr val="FFFF00"/>
                </a:solidFill>
                <a:latin typeface="Gill Sans MT" pitchFamily="34" charset="0"/>
              </a:rPr>
              <a:t>sont apposés à </a:t>
            </a:r>
            <a:r>
              <a:rPr lang="fr-FR" sz="2800" b="1" dirty="0" smtClean="0">
                <a:solidFill>
                  <a:srgbClr val="FFFF00"/>
                </a:solidFill>
                <a:latin typeface="Gill Sans MT" pitchFamily="34" charset="0"/>
              </a:rPr>
              <a:t>la surface </a:t>
            </a:r>
            <a:r>
              <a:rPr lang="fr-FR" sz="2800" b="1" dirty="0">
                <a:solidFill>
                  <a:srgbClr val="FFFF00"/>
                </a:solidFill>
                <a:latin typeface="Gill Sans MT" pitchFamily="34" charset="0"/>
              </a:rPr>
              <a:t>des travées. Ils réalisent la transition avec le </a:t>
            </a:r>
            <a:r>
              <a:rPr lang="fr-FR" sz="2800" b="1" dirty="0" smtClean="0">
                <a:solidFill>
                  <a:srgbClr val="FFFF00"/>
                </a:solidFill>
                <a:latin typeface="Gill Sans MT" pitchFamily="34" charset="0"/>
              </a:rPr>
              <a:t>conjonctif (Co) </a:t>
            </a:r>
            <a:r>
              <a:rPr lang="fr-FR" sz="2800" b="1" dirty="0">
                <a:solidFill>
                  <a:srgbClr val="FFFF00"/>
                </a:solidFill>
                <a:latin typeface="Gill Sans MT" pitchFamily="34" charset="0"/>
              </a:rPr>
              <a:t>des lacunes. Ils élaborent la matrice et participent à </a:t>
            </a:r>
            <a:r>
              <a:rPr lang="fr-FR" sz="2800" b="1" dirty="0" smtClean="0">
                <a:solidFill>
                  <a:srgbClr val="FFFF00"/>
                </a:solidFill>
                <a:latin typeface="Gill Sans MT" pitchFamily="34" charset="0"/>
              </a:rPr>
              <a:t>sa minéralisation</a:t>
            </a:r>
            <a:r>
              <a:rPr lang="fr-FR" sz="2800" b="1" dirty="0">
                <a:solidFill>
                  <a:srgbClr val="FFFF00"/>
                </a:solidFill>
                <a:latin typeface="Gill Sans MT" pitchFamily="34" charset="0"/>
              </a:rPr>
              <a:t>.</a:t>
            </a:r>
          </a:p>
          <a:p>
            <a:r>
              <a:rPr lang="fr-FR" sz="2800" b="1" dirty="0">
                <a:solidFill>
                  <a:srgbClr val="FFFF00"/>
                </a:solidFill>
                <a:latin typeface="Gill Sans MT" pitchFamily="34" charset="0"/>
              </a:rPr>
              <a:t>- Les ostéocytes </a:t>
            </a:r>
            <a:r>
              <a:rPr lang="fr-FR" sz="2800" b="1" dirty="0" smtClean="0">
                <a:solidFill>
                  <a:srgbClr val="FFFF00"/>
                </a:solidFill>
                <a:latin typeface="Gill Sans MT" pitchFamily="34" charset="0"/>
              </a:rPr>
              <a:t>(C) </a:t>
            </a:r>
            <a:r>
              <a:rPr lang="fr-FR" sz="2800" b="1" dirty="0">
                <a:solidFill>
                  <a:srgbClr val="FFFF00"/>
                </a:solidFill>
                <a:latin typeface="Gill Sans MT" pitchFamily="34" charset="0"/>
              </a:rPr>
              <a:t>dérivent des ostéoblastes et sont </a:t>
            </a:r>
            <a:r>
              <a:rPr lang="fr-FR" sz="2800" b="1" dirty="0" smtClean="0">
                <a:solidFill>
                  <a:srgbClr val="FFFF00"/>
                </a:solidFill>
                <a:latin typeface="Gill Sans MT" pitchFamily="34" charset="0"/>
              </a:rPr>
              <a:t>situés chacun </a:t>
            </a:r>
            <a:r>
              <a:rPr lang="fr-FR" sz="2800" b="1" dirty="0">
                <a:solidFill>
                  <a:srgbClr val="FFFF00"/>
                </a:solidFill>
                <a:latin typeface="Gill Sans MT" pitchFamily="34" charset="0"/>
              </a:rPr>
              <a:t>dans un </a:t>
            </a:r>
            <a:r>
              <a:rPr lang="fr-FR" sz="2800" b="1" dirty="0" err="1">
                <a:solidFill>
                  <a:srgbClr val="FFFF00"/>
                </a:solidFill>
                <a:latin typeface="Gill Sans MT" pitchFamily="34" charset="0"/>
              </a:rPr>
              <a:t>ostéoplaste</a:t>
            </a:r>
            <a:r>
              <a:rPr lang="fr-FR" sz="2800" b="1" dirty="0">
                <a:solidFill>
                  <a:srgbClr val="FFFF00"/>
                </a:solidFill>
                <a:latin typeface="Gill Sans MT" pitchFamily="34" charset="0"/>
              </a:rPr>
              <a:t>, au sein de la matrice.</a:t>
            </a:r>
          </a:p>
          <a:p>
            <a:r>
              <a:rPr lang="fr-FR" sz="2800" b="1" dirty="0">
                <a:solidFill>
                  <a:srgbClr val="FFFF00"/>
                </a:solidFill>
                <a:latin typeface="Gill Sans MT" pitchFamily="34" charset="0"/>
              </a:rPr>
              <a:t>- Les ostéoclastes </a:t>
            </a:r>
            <a:r>
              <a:rPr lang="fr-FR" sz="2800" b="1" dirty="0" smtClean="0">
                <a:solidFill>
                  <a:srgbClr val="FFFF00"/>
                </a:solidFill>
                <a:latin typeface="Gill Sans MT" pitchFamily="34" charset="0"/>
              </a:rPr>
              <a:t>(CL) </a:t>
            </a:r>
            <a:r>
              <a:rPr lang="fr-FR" sz="2800" b="1" dirty="0">
                <a:solidFill>
                  <a:srgbClr val="FFFF00"/>
                </a:solidFill>
                <a:latin typeface="Gill Sans MT" pitchFamily="34" charset="0"/>
              </a:rPr>
              <a:t>sont disséminés à la surface des </a:t>
            </a:r>
            <a:r>
              <a:rPr lang="fr-FR" sz="2800" b="1" dirty="0" smtClean="0">
                <a:solidFill>
                  <a:srgbClr val="FFFF00"/>
                </a:solidFill>
                <a:latin typeface="Gill Sans MT" pitchFamily="34" charset="0"/>
              </a:rPr>
              <a:t>travées. Ils </a:t>
            </a:r>
            <a:r>
              <a:rPr lang="fr-FR" sz="2800" b="1" dirty="0">
                <a:solidFill>
                  <a:srgbClr val="FFFF00"/>
                </a:solidFill>
                <a:latin typeface="Gill Sans MT" pitchFamily="34" charset="0"/>
              </a:rPr>
              <a:t>détruisent le tissu osseux, permettant son renouvellement.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1357290" y="1003616"/>
            <a:ext cx="6434069" cy="4854276"/>
          </a:xfrm>
          <a:prstGeom prst="rect">
            <a:avLst/>
          </a:prstGeom>
          <a:noFill/>
          <a:ln w="9525">
            <a:noFill/>
            <a:miter lim="800000"/>
            <a:headEnd/>
            <a:tailEnd/>
          </a:ln>
          <a:effectLst/>
        </p:spPr>
      </p:pic>
      <p:sp>
        <p:nvSpPr>
          <p:cNvPr id="3" name="Rectangle 2"/>
          <p:cNvSpPr/>
          <p:nvPr/>
        </p:nvSpPr>
        <p:spPr>
          <a:xfrm>
            <a:off x="1142976" y="6049052"/>
            <a:ext cx="6857984" cy="523220"/>
          </a:xfrm>
          <a:prstGeom prst="rect">
            <a:avLst/>
          </a:prstGeom>
        </p:spPr>
        <p:txBody>
          <a:bodyPr wrap="square">
            <a:spAutoFit/>
          </a:bodyPr>
          <a:lstStyle/>
          <a:p>
            <a:r>
              <a:rPr lang="fr-FR" sz="2800" b="1" dirty="0" smtClean="0">
                <a:solidFill>
                  <a:srgbClr val="FFFF00"/>
                </a:solidFill>
                <a:latin typeface="Gill Sans MT" pitchFamily="34" charset="0"/>
              </a:rPr>
              <a:t>Figure  n°5 :  Les cellules </a:t>
            </a:r>
            <a:r>
              <a:rPr lang="fr-FR" sz="2800" b="1" dirty="0" smtClean="0">
                <a:solidFill>
                  <a:srgbClr val="FFFF00"/>
                </a:solidFill>
                <a:latin typeface="Gill Sans MT" pitchFamily="34" charset="0"/>
              </a:rPr>
              <a:t>du </a:t>
            </a:r>
            <a:r>
              <a:rPr lang="fr-FR" sz="2800" b="1" dirty="0" smtClean="0">
                <a:solidFill>
                  <a:srgbClr val="FFFF00"/>
                </a:solidFill>
                <a:latin typeface="Gill Sans MT" pitchFamily="34" charset="0"/>
              </a:rPr>
              <a:t>tissu osseux</a:t>
            </a:r>
            <a:endParaRPr lang="fr-FR" sz="2800" b="1" dirty="0">
              <a:solidFill>
                <a:srgbClr val="FFFF00"/>
              </a:solidFill>
              <a:latin typeface="Gill Sans MT"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961140"/>
            <a:ext cx="8072494" cy="3539430"/>
          </a:xfrm>
          <a:prstGeom prst="rect">
            <a:avLst/>
          </a:prstGeom>
        </p:spPr>
        <p:txBody>
          <a:bodyPr wrap="square">
            <a:spAutoFit/>
          </a:bodyPr>
          <a:lstStyle/>
          <a:p>
            <a:r>
              <a:rPr lang="fr-FR" sz="2800" b="1" dirty="0" smtClean="0">
                <a:solidFill>
                  <a:srgbClr val="FFFF00"/>
                </a:solidFill>
                <a:latin typeface="Gill Sans MT" pitchFamily="34" charset="0"/>
              </a:rPr>
              <a:t>Les ostéoblastes produisent et déposent continuellement de la nouvelle matrice osseuse, par-dessus celle qui est déjà présente. C'est la raison pour laquelle les ostéoblastes se trouvent sur une surface osseuse libre, soit dans le périoste, soit à l'intérieur de l'os (</a:t>
            </a:r>
            <a:r>
              <a:rPr lang="fr-FR" sz="2800" b="1" dirty="0" err="1" smtClean="0">
                <a:solidFill>
                  <a:srgbClr val="FFFF00"/>
                </a:solidFill>
                <a:latin typeface="Gill Sans MT" pitchFamily="34" charset="0"/>
              </a:rPr>
              <a:t>endoste</a:t>
            </a:r>
            <a:r>
              <a:rPr lang="fr-FR" sz="2800" b="1" dirty="0" smtClean="0">
                <a:solidFill>
                  <a:srgbClr val="FFFF00"/>
                </a:solidFill>
                <a:latin typeface="Gill Sans MT" pitchFamily="34" charset="0"/>
              </a:rPr>
              <a:t>). Par la suite, ils s'emmurent eux-mêmes. </a:t>
            </a:r>
            <a:endParaRPr lang="fr-FR" sz="2800" b="1" dirty="0">
              <a:solidFill>
                <a:srgbClr val="FFFF00"/>
              </a:solidFill>
              <a:latin typeface="Gill Sans MT"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0394"/>
            <a:ext cx="9144000" cy="5693866"/>
          </a:xfrm>
          <a:prstGeom prst="rect">
            <a:avLst/>
          </a:prstGeom>
        </p:spPr>
        <p:txBody>
          <a:bodyPr wrap="square">
            <a:spAutoFit/>
          </a:bodyPr>
          <a:lstStyle/>
          <a:p>
            <a:r>
              <a:rPr lang="fr-FR" sz="2800" b="1" dirty="0" smtClean="0">
                <a:solidFill>
                  <a:srgbClr val="FFFF00"/>
                </a:solidFill>
                <a:latin typeface="Gill Sans MT" pitchFamily="34" charset="0"/>
              </a:rPr>
              <a:t>Ils </a:t>
            </a:r>
            <a:r>
              <a:rPr lang="fr-FR" sz="2800" b="1" dirty="0" smtClean="0">
                <a:solidFill>
                  <a:srgbClr val="FFFF00"/>
                </a:solidFill>
                <a:latin typeface="Gill Sans MT" pitchFamily="34" charset="0"/>
              </a:rPr>
              <a:t>ont </a:t>
            </a:r>
            <a:r>
              <a:rPr lang="fr-FR" sz="2800" b="1" dirty="0" smtClean="0">
                <a:solidFill>
                  <a:srgbClr val="FFFF00"/>
                </a:solidFill>
                <a:latin typeface="Gill Sans MT" pitchFamily="34" charset="0"/>
              </a:rPr>
              <a:t>une durée de vie </a:t>
            </a:r>
            <a:r>
              <a:rPr lang="fr-FR" sz="2800" b="1" dirty="0" smtClean="0">
                <a:solidFill>
                  <a:srgbClr val="FFFF00"/>
                </a:solidFill>
                <a:latin typeface="Gill Sans MT" pitchFamily="34" charset="0"/>
              </a:rPr>
              <a:t>d'environ10 </a:t>
            </a:r>
            <a:r>
              <a:rPr lang="fr-FR" sz="2800" b="1" dirty="0" smtClean="0">
                <a:solidFill>
                  <a:srgbClr val="FFFF00"/>
                </a:solidFill>
                <a:latin typeface="Gill Sans MT" pitchFamily="34" charset="0"/>
              </a:rPr>
              <a:t>ans et sont totalement entourés par la matrice osseuse. Ils se trouvent à l'intérieur de l'os, dans un système de cavités vastement interconnectées (lacunes et canalicules) et sont reliés entre eux. Les cellules se trouvent dans les </a:t>
            </a:r>
            <a:r>
              <a:rPr lang="fr-FR" sz="2800" b="1" dirty="0" smtClean="0">
                <a:solidFill>
                  <a:srgbClr val="FFFF00"/>
                </a:solidFill>
                <a:latin typeface="Gill Sans MT" pitchFamily="34" charset="0"/>
                <a:hlinkClick r:id="rId2"/>
              </a:rPr>
              <a:t>lacunes</a:t>
            </a:r>
            <a:r>
              <a:rPr lang="fr-FR" sz="2800" b="1" dirty="0" smtClean="0">
                <a:solidFill>
                  <a:srgbClr val="FFFF00"/>
                </a:solidFill>
                <a:latin typeface="Gill Sans MT" pitchFamily="34" charset="0"/>
              </a:rPr>
              <a:t>, alors que les prolongements vers les cellules voisines sont dans les canalicules, lesquels traversent la matrice. On observe autour de chaque cellule et de ses prolongements une zone étroite qui ne contient que des fibrilles collagènes et du liquide interstitiel. Ce système de cavités garantit la nutrition et la communication des ostéocytes.</a:t>
            </a:r>
            <a:endParaRPr lang="fr-FR" sz="2800" b="1" dirty="0">
              <a:solidFill>
                <a:srgbClr val="FFFF00"/>
              </a:solidFill>
              <a:latin typeface="Gill Sans MT" pitchFamily="34" charset="0"/>
            </a:endParaRPr>
          </a:p>
        </p:txBody>
      </p:sp>
      <p:sp>
        <p:nvSpPr>
          <p:cNvPr id="5" name="Rectangle 4"/>
          <p:cNvSpPr/>
          <p:nvPr/>
        </p:nvSpPr>
        <p:spPr>
          <a:xfrm>
            <a:off x="0" y="0"/>
            <a:ext cx="7286676" cy="523220"/>
          </a:xfrm>
          <a:prstGeom prst="rect">
            <a:avLst/>
          </a:prstGeom>
        </p:spPr>
        <p:txBody>
          <a:bodyPr wrap="square">
            <a:spAutoFit/>
          </a:bodyPr>
          <a:lstStyle/>
          <a:p>
            <a:r>
              <a:rPr lang="fr-FR" sz="2800" b="1" dirty="0" smtClean="0">
                <a:solidFill>
                  <a:srgbClr val="FFFF00"/>
                </a:solidFill>
                <a:latin typeface="Gill Sans MT" pitchFamily="34" charset="0"/>
              </a:rPr>
              <a:t>Les ostéocytes:</a:t>
            </a:r>
            <a:endParaRPr lang="fr-FR" sz="2800" b="1" dirty="0">
              <a:solidFill>
                <a:srgbClr val="FFFF00"/>
              </a:solidFill>
              <a:latin typeface="Gill Sans MT"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8860" y="3071810"/>
            <a:ext cx="4857784" cy="646331"/>
          </a:xfrm>
          <a:prstGeom prst="rect">
            <a:avLst/>
          </a:prstGeom>
        </p:spPr>
        <p:txBody>
          <a:bodyPr wrap="square">
            <a:spAutoFit/>
          </a:bodyPr>
          <a:lstStyle/>
          <a:p>
            <a:pPr marL="514350" indent="-514350"/>
            <a:r>
              <a:rPr lang="fr-FR" sz="3600" b="1" dirty="0" smtClean="0">
                <a:solidFill>
                  <a:srgbClr val="FFFF00"/>
                </a:solidFill>
                <a:latin typeface="Gill Sans MT" pitchFamily="34" charset="0"/>
                <a:cs typeface="Times New Roman" pitchFamily="18" charset="0"/>
              </a:rPr>
              <a:t>1. INTRODUCTION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90" y="142852"/>
            <a:ext cx="8286776" cy="2677656"/>
          </a:xfrm>
          <a:prstGeom prst="rect">
            <a:avLst/>
          </a:prstGeom>
        </p:spPr>
        <p:txBody>
          <a:bodyPr wrap="square">
            <a:spAutoFit/>
          </a:bodyPr>
          <a:lstStyle/>
          <a:p>
            <a:r>
              <a:rPr lang="fr-FR" sz="2800" b="1" dirty="0" smtClean="0">
                <a:solidFill>
                  <a:srgbClr val="FFFF00"/>
                </a:solidFill>
                <a:latin typeface="Gill Sans MT" pitchFamily="34" charset="0"/>
              </a:rPr>
              <a:t>Fonction des ostéocytes </a:t>
            </a:r>
          </a:p>
          <a:p>
            <a:endParaRPr lang="fr-FR" sz="2800" b="1" dirty="0" smtClean="0">
              <a:solidFill>
                <a:srgbClr val="FFFF00"/>
              </a:solidFill>
              <a:latin typeface="Gill Sans MT" pitchFamily="34" charset="0"/>
            </a:endParaRPr>
          </a:p>
          <a:p>
            <a:pPr marL="514350" indent="-514350">
              <a:buFont typeface="+mj-lt"/>
              <a:buAutoNum type="arabicPeriod"/>
            </a:pPr>
            <a:r>
              <a:rPr lang="fr-FR" sz="2800" b="1" dirty="0" smtClean="0">
                <a:solidFill>
                  <a:srgbClr val="FFFF00"/>
                </a:solidFill>
                <a:latin typeface="Gill Sans MT" pitchFamily="34" charset="0"/>
              </a:rPr>
              <a:t>Synthèse de fibres collagènes </a:t>
            </a:r>
          </a:p>
          <a:p>
            <a:pPr marL="514350" indent="-514350">
              <a:buFont typeface="+mj-lt"/>
              <a:buAutoNum type="arabicPeriod"/>
            </a:pPr>
            <a:r>
              <a:rPr lang="fr-FR" sz="2800" b="1" dirty="0" smtClean="0">
                <a:solidFill>
                  <a:srgbClr val="FFFF00"/>
                </a:solidFill>
                <a:latin typeface="Gill Sans MT" pitchFamily="34" charset="0"/>
              </a:rPr>
              <a:t>Régulation de l'activité des ostéoclastes </a:t>
            </a:r>
          </a:p>
          <a:p>
            <a:pPr marL="514350" indent="-514350">
              <a:buFont typeface="+mj-lt"/>
              <a:buAutoNum type="arabicPeriod"/>
            </a:pPr>
            <a:r>
              <a:rPr lang="fr-FR" sz="2800" b="1" dirty="0" smtClean="0">
                <a:solidFill>
                  <a:srgbClr val="FFFF00"/>
                </a:solidFill>
                <a:latin typeface="Gill Sans MT" pitchFamily="34" charset="0"/>
              </a:rPr>
              <a:t>Régulation de la minéralisation </a:t>
            </a:r>
          </a:p>
          <a:p>
            <a:endParaRPr lang="fr-FR" sz="2800" b="1" dirty="0" smtClean="0">
              <a:solidFill>
                <a:srgbClr val="FFFF00"/>
              </a:solidFill>
              <a:latin typeface="Gill Sans MT" pitchFamily="34" charset="0"/>
            </a:endParaRPr>
          </a:p>
        </p:txBody>
      </p:sp>
      <p:sp>
        <p:nvSpPr>
          <p:cNvPr id="6" name="Rectangle 5"/>
          <p:cNvSpPr/>
          <p:nvPr/>
        </p:nvSpPr>
        <p:spPr>
          <a:xfrm>
            <a:off x="357158" y="3000372"/>
            <a:ext cx="8786842" cy="3539430"/>
          </a:xfrm>
          <a:prstGeom prst="rect">
            <a:avLst/>
          </a:prstGeom>
        </p:spPr>
        <p:txBody>
          <a:bodyPr wrap="square">
            <a:spAutoFit/>
          </a:bodyPr>
          <a:lstStyle/>
          <a:p>
            <a:r>
              <a:rPr lang="fr-FR" sz="2800" b="1" dirty="0" smtClean="0">
                <a:solidFill>
                  <a:srgbClr val="FFFF00"/>
                </a:solidFill>
                <a:latin typeface="Gill Sans MT" pitchFamily="34" charset="0"/>
              </a:rPr>
              <a:t>A noter que: </a:t>
            </a:r>
            <a:endParaRPr lang="fr-FR" sz="2800" b="1" dirty="0" smtClean="0">
              <a:solidFill>
                <a:srgbClr val="FFFF00"/>
              </a:solidFill>
              <a:latin typeface="Gill Sans MT" pitchFamily="34" charset="0"/>
            </a:endParaRPr>
          </a:p>
          <a:p>
            <a:endParaRPr lang="fr-FR" sz="2800" b="1" dirty="0" smtClean="0">
              <a:solidFill>
                <a:srgbClr val="FFFF00"/>
              </a:solidFill>
              <a:latin typeface="Gill Sans MT" pitchFamily="34" charset="0"/>
            </a:endParaRPr>
          </a:p>
          <a:p>
            <a:pPr>
              <a:buFont typeface="Arial" pitchFamily="34" charset="0"/>
              <a:buChar char="•"/>
            </a:pPr>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En raison de la minéralisation, la croissance du tissu osseux ne peut se réaliser que de manière appositionnelle . </a:t>
            </a:r>
            <a:endParaRPr lang="fr-FR" sz="2800" b="1" dirty="0" smtClean="0">
              <a:solidFill>
                <a:srgbClr val="FFFF00"/>
              </a:solidFill>
              <a:latin typeface="Gill Sans MT" pitchFamily="34" charset="0"/>
            </a:endParaRPr>
          </a:p>
          <a:p>
            <a:pPr>
              <a:buFont typeface="Arial" pitchFamily="34" charset="0"/>
              <a:buChar char="•"/>
            </a:pPr>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Contrairement </a:t>
            </a:r>
            <a:r>
              <a:rPr lang="fr-FR" sz="2800" b="1" dirty="0" smtClean="0">
                <a:solidFill>
                  <a:srgbClr val="FFFF00"/>
                </a:solidFill>
                <a:latin typeface="Gill Sans MT" pitchFamily="34" charset="0"/>
              </a:rPr>
              <a:t>aux ostéoblastes, les ostéocytes n'effectuent pas de croissance appositionnelle. </a:t>
            </a:r>
          </a:p>
          <a:p>
            <a:endParaRPr lang="fr-FR" sz="2800" b="1" dirty="0">
              <a:solidFill>
                <a:srgbClr val="FFFF00"/>
              </a:solidFill>
              <a:latin typeface="Gill Sans MT"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https://www.unifr.ch/anatomy/assets/files/elearning/fr/stuetzgewebe/knochen/images/osteozyt_mit.gif"/>
          <p:cNvPicPr>
            <a:picLocks noChangeAspect="1" noChangeArrowheads="1"/>
          </p:cNvPicPr>
          <p:nvPr/>
        </p:nvPicPr>
        <p:blipFill>
          <a:blip r:embed="rId2"/>
          <a:srcRect/>
          <a:stretch>
            <a:fillRect/>
          </a:stretch>
        </p:blipFill>
        <p:spPr bwMode="auto">
          <a:xfrm>
            <a:off x="-32" y="0"/>
            <a:ext cx="6394616" cy="4143380"/>
          </a:xfrm>
          <a:prstGeom prst="rect">
            <a:avLst/>
          </a:prstGeom>
          <a:noFill/>
        </p:spPr>
      </p:pic>
      <p:sp>
        <p:nvSpPr>
          <p:cNvPr id="5" name="Rectangle 4"/>
          <p:cNvSpPr/>
          <p:nvPr/>
        </p:nvSpPr>
        <p:spPr>
          <a:xfrm>
            <a:off x="1500166" y="6334804"/>
            <a:ext cx="6605206" cy="523220"/>
          </a:xfrm>
          <a:prstGeom prst="rect">
            <a:avLst/>
          </a:prstGeom>
        </p:spPr>
        <p:txBody>
          <a:bodyPr wrap="none">
            <a:spAutoFit/>
          </a:bodyPr>
          <a:lstStyle/>
          <a:p>
            <a:r>
              <a:rPr lang="fr-FR" sz="2800" b="1" dirty="0" smtClean="0">
                <a:solidFill>
                  <a:srgbClr val="FFFF00"/>
                </a:solidFill>
                <a:latin typeface="Gill Sans MT" pitchFamily="34" charset="0"/>
              </a:rPr>
              <a:t>Figure n°6 : </a:t>
            </a:r>
            <a:r>
              <a:rPr lang="fr-FR" sz="2800" b="1" dirty="0" smtClean="0">
                <a:solidFill>
                  <a:srgbClr val="FFFF00"/>
                </a:solidFill>
                <a:latin typeface="Gill Sans MT" pitchFamily="34" charset="0"/>
              </a:rPr>
              <a:t>Ostéoblastes </a:t>
            </a:r>
            <a:r>
              <a:rPr lang="fr-FR" sz="2800" b="1" dirty="0" smtClean="0">
                <a:solidFill>
                  <a:srgbClr val="FFFF00"/>
                </a:solidFill>
                <a:latin typeface="Gill Sans MT" pitchFamily="34" charset="0"/>
              </a:rPr>
              <a:t>et ostéocytes</a:t>
            </a:r>
            <a:endParaRPr lang="fr-FR" sz="2800" b="1" dirty="0">
              <a:solidFill>
                <a:srgbClr val="FFFF00"/>
              </a:solidFill>
              <a:latin typeface="Gill Sans MT" pitchFamily="34" charset="0"/>
            </a:endParaRPr>
          </a:p>
        </p:txBody>
      </p:sp>
      <p:graphicFrame>
        <p:nvGraphicFramePr>
          <p:cNvPr id="6" name="Tableau 5"/>
          <p:cNvGraphicFramePr>
            <a:graphicFrameLocks noGrp="1"/>
          </p:cNvGraphicFramePr>
          <p:nvPr/>
        </p:nvGraphicFramePr>
        <p:xfrm>
          <a:off x="-1" y="4214834"/>
          <a:ext cx="9144001" cy="2286000"/>
        </p:xfrm>
        <a:graphic>
          <a:graphicData uri="http://schemas.openxmlformats.org/drawingml/2006/table">
            <a:tbl>
              <a:tblPr/>
              <a:tblGrid>
                <a:gridCol w="434352"/>
                <a:gridCol w="4106597"/>
                <a:gridCol w="496455"/>
                <a:gridCol w="4106597"/>
              </a:tblGrid>
              <a:tr h="0">
                <a:tc>
                  <a:txBody>
                    <a:bodyPr/>
                    <a:lstStyle/>
                    <a:p>
                      <a:r>
                        <a:rPr lang="fr-FR" sz="2400" dirty="0">
                          <a:solidFill>
                            <a:srgbClr val="FFFF00"/>
                          </a:solidFill>
                          <a:latin typeface="Gill Sans MT" pitchFamily="34" charset="0"/>
                        </a:rPr>
                        <a:t>1.</a:t>
                      </a:r>
                    </a:p>
                  </a:txBody>
                  <a:tcPr marL="0" marR="0" marT="0" marB="0">
                    <a:lnL>
                      <a:noFill/>
                    </a:lnL>
                    <a:lnR>
                      <a:noFill/>
                    </a:lnR>
                    <a:lnT>
                      <a:noFill/>
                    </a:lnT>
                    <a:lnB>
                      <a:noFill/>
                    </a:lnB>
                  </a:tcPr>
                </a:tc>
                <a:tc>
                  <a:txBody>
                    <a:bodyPr/>
                    <a:lstStyle/>
                    <a:p>
                      <a:r>
                        <a:rPr lang="fr-FR" sz="2400">
                          <a:solidFill>
                            <a:srgbClr val="FFFF00"/>
                          </a:solidFill>
                          <a:latin typeface="Gill Sans MT" pitchFamily="34" charset="0"/>
                        </a:rPr>
                        <a:t>Ostéocyte </a:t>
                      </a:r>
                    </a:p>
                  </a:txBody>
                  <a:tcPr marL="0" marR="0" marT="0" marB="0">
                    <a:lnL>
                      <a:noFill/>
                    </a:lnL>
                    <a:lnR>
                      <a:noFill/>
                    </a:lnR>
                    <a:lnT>
                      <a:noFill/>
                    </a:lnT>
                    <a:lnB>
                      <a:noFill/>
                    </a:lnB>
                  </a:tcPr>
                </a:tc>
                <a:tc>
                  <a:txBody>
                    <a:bodyPr/>
                    <a:lstStyle/>
                    <a:p>
                      <a:r>
                        <a:rPr lang="fr-FR" sz="2400">
                          <a:solidFill>
                            <a:srgbClr val="FFFF00"/>
                          </a:solidFill>
                          <a:latin typeface="Gill Sans MT" pitchFamily="34" charset="0"/>
                        </a:rPr>
                        <a:t>5.</a:t>
                      </a:r>
                    </a:p>
                  </a:txBody>
                  <a:tcPr marL="0" marR="0" marT="0" marB="0">
                    <a:lnL>
                      <a:noFill/>
                    </a:lnL>
                    <a:lnR>
                      <a:noFill/>
                    </a:lnR>
                    <a:lnT>
                      <a:noFill/>
                    </a:lnT>
                    <a:lnB>
                      <a:noFill/>
                    </a:lnB>
                  </a:tcPr>
                </a:tc>
                <a:tc>
                  <a:txBody>
                    <a:bodyPr/>
                    <a:lstStyle/>
                    <a:p>
                      <a:r>
                        <a:rPr lang="fr-FR" sz="2400">
                          <a:solidFill>
                            <a:srgbClr val="FFFF00"/>
                          </a:solidFill>
                          <a:latin typeface="Gill Sans MT" pitchFamily="34" charset="0"/>
                        </a:rPr>
                        <a:t>Cellules ostéo-progénitrices </a:t>
                      </a:r>
                    </a:p>
                  </a:txBody>
                  <a:tcPr marL="0" marR="0" marT="0" marB="0">
                    <a:lnL>
                      <a:noFill/>
                    </a:lnL>
                    <a:lnR>
                      <a:noFill/>
                    </a:lnR>
                    <a:lnT>
                      <a:noFill/>
                    </a:lnT>
                    <a:lnB>
                      <a:noFill/>
                    </a:lnB>
                  </a:tcPr>
                </a:tc>
              </a:tr>
              <a:tr h="0">
                <a:tc>
                  <a:txBody>
                    <a:bodyPr/>
                    <a:lstStyle/>
                    <a:p>
                      <a:r>
                        <a:rPr lang="fr-FR" sz="2400">
                          <a:solidFill>
                            <a:srgbClr val="FFFF00"/>
                          </a:solidFill>
                          <a:latin typeface="Gill Sans MT" pitchFamily="34" charset="0"/>
                        </a:rPr>
                        <a:t>2.</a:t>
                      </a:r>
                    </a:p>
                  </a:txBody>
                  <a:tcPr marL="0" marR="0" marT="0" marB="0">
                    <a:lnL>
                      <a:noFill/>
                    </a:lnL>
                    <a:lnR>
                      <a:noFill/>
                    </a:lnR>
                    <a:lnT>
                      <a:noFill/>
                    </a:lnT>
                    <a:lnB>
                      <a:noFill/>
                    </a:lnB>
                  </a:tcPr>
                </a:tc>
                <a:tc>
                  <a:txBody>
                    <a:bodyPr/>
                    <a:lstStyle/>
                    <a:p>
                      <a:r>
                        <a:rPr lang="fr-FR" sz="2400">
                          <a:solidFill>
                            <a:srgbClr val="FFFF00"/>
                          </a:solidFill>
                          <a:latin typeface="Gill Sans MT" pitchFamily="34" charset="0"/>
                        </a:rPr>
                        <a:t>Gap junctions entre les ostéocytes </a:t>
                      </a:r>
                    </a:p>
                  </a:txBody>
                  <a:tcPr marL="0" marR="0" marT="0" marB="0">
                    <a:lnL>
                      <a:noFill/>
                    </a:lnL>
                    <a:lnR>
                      <a:noFill/>
                    </a:lnR>
                    <a:lnT>
                      <a:noFill/>
                    </a:lnT>
                    <a:lnB>
                      <a:noFill/>
                    </a:lnB>
                  </a:tcPr>
                </a:tc>
                <a:tc>
                  <a:txBody>
                    <a:bodyPr/>
                    <a:lstStyle/>
                    <a:p>
                      <a:r>
                        <a:rPr lang="fr-FR" sz="2400">
                          <a:solidFill>
                            <a:srgbClr val="FFFF00"/>
                          </a:solidFill>
                          <a:latin typeface="Gill Sans MT" pitchFamily="34" charset="0"/>
                        </a:rPr>
                        <a:t>6.</a:t>
                      </a:r>
                    </a:p>
                  </a:txBody>
                  <a:tcPr marL="0" marR="0" marT="0" marB="0">
                    <a:lnL>
                      <a:noFill/>
                    </a:lnL>
                    <a:lnR>
                      <a:noFill/>
                    </a:lnR>
                    <a:lnT>
                      <a:noFill/>
                    </a:lnT>
                    <a:lnB>
                      <a:noFill/>
                    </a:lnB>
                  </a:tcPr>
                </a:tc>
                <a:tc>
                  <a:txBody>
                    <a:bodyPr/>
                    <a:lstStyle/>
                    <a:p>
                      <a:r>
                        <a:rPr lang="fr-FR" sz="2400" dirty="0">
                          <a:solidFill>
                            <a:srgbClr val="FFFF00"/>
                          </a:solidFill>
                          <a:latin typeface="Gill Sans MT" pitchFamily="34" charset="0"/>
                        </a:rPr>
                        <a:t>Ostéoblaste</a:t>
                      </a:r>
                    </a:p>
                  </a:txBody>
                  <a:tcPr marL="0" marR="0" marT="0" marB="0">
                    <a:lnL>
                      <a:noFill/>
                    </a:lnL>
                    <a:lnR>
                      <a:noFill/>
                    </a:lnR>
                    <a:lnT>
                      <a:noFill/>
                    </a:lnT>
                    <a:lnB>
                      <a:noFill/>
                    </a:lnB>
                  </a:tcPr>
                </a:tc>
              </a:tr>
              <a:tr h="0">
                <a:tc>
                  <a:txBody>
                    <a:bodyPr/>
                    <a:lstStyle/>
                    <a:p>
                      <a:r>
                        <a:rPr lang="fr-FR" sz="2400">
                          <a:solidFill>
                            <a:srgbClr val="FFFF00"/>
                          </a:solidFill>
                          <a:latin typeface="Gill Sans MT" pitchFamily="34" charset="0"/>
                        </a:rPr>
                        <a:t>3.</a:t>
                      </a:r>
                    </a:p>
                  </a:txBody>
                  <a:tcPr marL="0" marR="0" marT="0" marB="0">
                    <a:lnL>
                      <a:noFill/>
                    </a:lnL>
                    <a:lnR>
                      <a:noFill/>
                    </a:lnR>
                    <a:lnT>
                      <a:noFill/>
                    </a:lnT>
                    <a:lnB>
                      <a:noFill/>
                    </a:lnB>
                  </a:tcPr>
                </a:tc>
                <a:tc>
                  <a:txBody>
                    <a:bodyPr/>
                    <a:lstStyle/>
                    <a:p>
                      <a:r>
                        <a:rPr lang="fr-FR" sz="2400">
                          <a:solidFill>
                            <a:srgbClr val="FFFF00"/>
                          </a:solidFill>
                          <a:latin typeface="Gill Sans MT" pitchFamily="34" charset="0"/>
                        </a:rPr>
                        <a:t>Bordure d'ostéoïde (non minéralisée) </a:t>
                      </a:r>
                    </a:p>
                  </a:txBody>
                  <a:tcPr marL="0" marR="0" marT="0" marB="0">
                    <a:lnL>
                      <a:noFill/>
                    </a:lnL>
                    <a:lnR>
                      <a:noFill/>
                    </a:lnR>
                    <a:lnT>
                      <a:noFill/>
                    </a:lnT>
                    <a:lnB>
                      <a:noFill/>
                    </a:lnB>
                  </a:tcPr>
                </a:tc>
                <a:tc>
                  <a:txBody>
                    <a:bodyPr/>
                    <a:lstStyle/>
                    <a:p>
                      <a:r>
                        <a:rPr lang="fr-FR" sz="2400">
                          <a:solidFill>
                            <a:srgbClr val="FFFF00"/>
                          </a:solidFill>
                          <a:latin typeface="Gill Sans MT" pitchFamily="34" charset="0"/>
                        </a:rPr>
                        <a:t>7.</a:t>
                      </a:r>
                    </a:p>
                  </a:txBody>
                  <a:tcPr marL="0" marR="0" marT="0" marB="0">
                    <a:lnL>
                      <a:noFill/>
                    </a:lnL>
                    <a:lnR>
                      <a:noFill/>
                    </a:lnR>
                    <a:lnT>
                      <a:noFill/>
                    </a:lnT>
                    <a:lnB>
                      <a:noFill/>
                    </a:lnB>
                  </a:tcPr>
                </a:tc>
                <a:tc>
                  <a:txBody>
                    <a:bodyPr/>
                    <a:lstStyle/>
                    <a:p>
                      <a:r>
                        <a:rPr lang="fr-FR" sz="2400">
                          <a:solidFill>
                            <a:srgbClr val="FFFF00"/>
                          </a:solidFill>
                          <a:latin typeface="Gill Sans MT" pitchFamily="34" charset="0"/>
                        </a:rPr>
                        <a:t>Ostéoïde</a:t>
                      </a:r>
                    </a:p>
                  </a:txBody>
                  <a:tcPr marL="0" marR="0" marT="0" marB="0">
                    <a:lnL>
                      <a:noFill/>
                    </a:lnL>
                    <a:lnR>
                      <a:noFill/>
                    </a:lnR>
                    <a:lnT>
                      <a:noFill/>
                    </a:lnT>
                    <a:lnB>
                      <a:noFill/>
                    </a:lnB>
                  </a:tcPr>
                </a:tc>
              </a:tr>
              <a:tr h="0">
                <a:tc>
                  <a:txBody>
                    <a:bodyPr/>
                    <a:lstStyle/>
                    <a:p>
                      <a:r>
                        <a:rPr lang="fr-FR" sz="2400">
                          <a:solidFill>
                            <a:srgbClr val="FFFF00"/>
                          </a:solidFill>
                          <a:latin typeface="Gill Sans MT" pitchFamily="34" charset="0"/>
                        </a:rPr>
                        <a:t>4.</a:t>
                      </a:r>
                    </a:p>
                  </a:txBody>
                  <a:tcPr marL="0" marR="0" marT="0" marB="0">
                    <a:lnL>
                      <a:noFill/>
                    </a:lnL>
                    <a:lnR>
                      <a:noFill/>
                    </a:lnR>
                    <a:lnT>
                      <a:noFill/>
                    </a:lnT>
                    <a:lnB>
                      <a:noFill/>
                    </a:lnB>
                  </a:tcPr>
                </a:tc>
                <a:tc>
                  <a:txBody>
                    <a:bodyPr/>
                    <a:lstStyle/>
                    <a:p>
                      <a:r>
                        <a:rPr lang="fr-FR" sz="2400" dirty="0">
                          <a:solidFill>
                            <a:srgbClr val="FFFF00"/>
                          </a:solidFill>
                          <a:latin typeface="Gill Sans MT" pitchFamily="34" charset="0"/>
                        </a:rPr>
                        <a:t>Os minéralisé</a:t>
                      </a:r>
                    </a:p>
                  </a:txBody>
                  <a:tcPr marL="0" marR="0" marT="0" marB="0">
                    <a:lnL>
                      <a:noFill/>
                    </a:lnL>
                    <a:lnR>
                      <a:noFill/>
                    </a:lnR>
                    <a:lnT>
                      <a:noFill/>
                    </a:lnT>
                    <a:lnB>
                      <a:noFill/>
                    </a:lnB>
                  </a:tcPr>
                </a:tc>
                <a:tc>
                  <a:txBody>
                    <a:bodyPr/>
                    <a:lstStyle/>
                    <a:p>
                      <a:endParaRPr lang="fr-FR" sz="2400" dirty="0">
                        <a:solidFill>
                          <a:srgbClr val="FFFF00"/>
                        </a:solidFill>
                        <a:latin typeface="Gill Sans MT" pitchFamily="34" charset="0"/>
                      </a:endParaRPr>
                    </a:p>
                  </a:txBody>
                  <a:tcPr>
                    <a:lnL>
                      <a:noFill/>
                    </a:lnL>
                    <a:lnR w="12700" cmpd="sng">
                      <a:noFill/>
                      <a:prstDash val="solid"/>
                    </a:lnR>
                    <a:lnT>
                      <a:noFill/>
                    </a:lnT>
                    <a:lnB w="12700" cmpd="sng">
                      <a:noFill/>
                      <a:prstDash val="solid"/>
                    </a:lnB>
                    <a:lnTlToBr w="12700" cmpd="sng">
                      <a:noFill/>
                      <a:prstDash val="solid"/>
                    </a:lnTlToBr>
                    <a:lnBlToTr w="12700" cmpd="sng">
                      <a:noFill/>
                      <a:prstDash val="solid"/>
                    </a:lnBlToTr>
                  </a:tcPr>
                </a:tc>
                <a:tc>
                  <a:txBody>
                    <a:bodyPr/>
                    <a:lstStyle/>
                    <a:p>
                      <a:endParaRPr lang="fr-FR" sz="2400" dirty="0">
                        <a:solidFill>
                          <a:srgbClr val="FFFF00"/>
                        </a:solidFill>
                        <a:latin typeface="Gill Sans MT" pitchFamily="34" charset="0"/>
                      </a:endParaRPr>
                    </a:p>
                  </a:txBody>
                  <a:tcPr>
                    <a:lnL w="12700" cmpd="sng">
                      <a:noFill/>
                      <a:prstDash val="solid"/>
                    </a:lnL>
                    <a:lnR w="12700" cmpd="sng">
                      <a:noFill/>
                      <a:prstDash val="solid"/>
                    </a:lnR>
                    <a:lnT>
                      <a:noFill/>
                    </a:lnT>
                    <a:lnB w="12700" cmpd="sng">
                      <a:noFill/>
                      <a:prstDash val="solid"/>
                    </a:lnB>
                    <a:lnTlToBr w="12700" cmpd="sng">
                      <a:noFill/>
                      <a:prstDash val="solid"/>
                    </a:lnTlToBr>
                    <a:lnBlToTr w="12700" cmpd="sng">
                      <a:noFill/>
                      <a:prstDash val="solid"/>
                    </a:lnBlToTr>
                  </a:tcPr>
                </a:tc>
              </a:tr>
            </a:tbl>
          </a:graphicData>
        </a:graphic>
      </p:graphicFrame>
      <p:sp>
        <p:nvSpPr>
          <p:cNvPr id="7" name="Rectangle 6"/>
          <p:cNvSpPr/>
          <p:nvPr/>
        </p:nvSpPr>
        <p:spPr>
          <a:xfrm>
            <a:off x="6357950" y="-71462"/>
            <a:ext cx="3000396" cy="4185761"/>
          </a:xfrm>
          <a:prstGeom prst="rect">
            <a:avLst/>
          </a:prstGeom>
        </p:spPr>
        <p:txBody>
          <a:bodyPr wrap="square">
            <a:spAutoFit/>
          </a:bodyPr>
          <a:lstStyle/>
          <a:p>
            <a:r>
              <a:rPr lang="fr-FR" sz="1900" dirty="0" smtClean="0">
                <a:solidFill>
                  <a:srgbClr val="FFFF00"/>
                </a:solidFill>
                <a:latin typeface="Gill Sans MT" pitchFamily="34" charset="0"/>
              </a:rPr>
              <a:t>Les ostéoblastes produisent la substance fondamentale osseuse (</a:t>
            </a:r>
            <a:r>
              <a:rPr lang="fr-FR" sz="1900" dirty="0" err="1" smtClean="0">
                <a:solidFill>
                  <a:srgbClr val="FFFF00"/>
                </a:solidFill>
                <a:latin typeface="Gill Sans MT" pitchFamily="34" charset="0"/>
              </a:rPr>
              <a:t>ostéoïde</a:t>
            </a:r>
            <a:r>
              <a:rPr lang="fr-FR" sz="1900" dirty="0" smtClean="0">
                <a:solidFill>
                  <a:srgbClr val="FFFF00"/>
                </a:solidFill>
                <a:latin typeface="Gill Sans MT" pitchFamily="34" charset="0"/>
              </a:rPr>
              <a:t>). Ils communiquent entre eux par des "gap </a:t>
            </a:r>
            <a:r>
              <a:rPr lang="fr-FR" sz="1900" dirty="0" err="1" smtClean="0">
                <a:solidFill>
                  <a:srgbClr val="FFFF00"/>
                </a:solidFill>
                <a:latin typeface="Gill Sans MT" pitchFamily="34" charset="0"/>
              </a:rPr>
              <a:t>junctions</a:t>
            </a:r>
            <a:r>
              <a:rPr lang="fr-FR" sz="1900" dirty="0" smtClean="0">
                <a:solidFill>
                  <a:srgbClr val="FFFF00"/>
                </a:solidFill>
                <a:latin typeface="Gill Sans MT" pitchFamily="34" charset="0"/>
              </a:rPr>
              <a:t>". Après s'être emmurés, ils deviennent des ostéocytes, entourés de matrice minéralisée. Une bordure étroite de substance non minéralisée perdure autour de chaque ostéocyte, et sert à la nutrition et à la communication. </a:t>
            </a:r>
            <a:endParaRPr lang="fr-FR" sz="1900" dirty="0">
              <a:solidFill>
                <a:srgbClr val="FFFF00"/>
              </a:solidFill>
              <a:latin typeface="Gill Sans MT"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642918"/>
            <a:ext cx="8572560" cy="3108543"/>
          </a:xfrm>
          <a:prstGeom prst="rect">
            <a:avLst/>
          </a:prstGeom>
        </p:spPr>
        <p:txBody>
          <a:bodyPr wrap="square">
            <a:spAutoFit/>
          </a:bodyPr>
          <a:lstStyle/>
          <a:p>
            <a:r>
              <a:rPr lang="fr-FR" sz="2800" b="1" dirty="0" smtClean="0">
                <a:solidFill>
                  <a:srgbClr val="FFFF00"/>
                </a:solidFill>
                <a:latin typeface="Gill Sans MT" pitchFamily="34" charset="0"/>
              </a:rPr>
              <a:t>Les ostéoclastes dérivent des mêmes </a:t>
            </a:r>
            <a:r>
              <a:rPr lang="fr-FR" sz="2800" b="1" dirty="0" smtClean="0">
                <a:solidFill>
                  <a:srgbClr val="FFFF00"/>
                </a:solidFill>
                <a:latin typeface="Gill Sans MT" pitchFamily="34" charset="0"/>
                <a:hlinkClick r:id="rId2"/>
              </a:rPr>
              <a:t>cellules précurseurs</a:t>
            </a:r>
            <a:r>
              <a:rPr lang="fr-FR" sz="2800" b="1" dirty="0" smtClean="0">
                <a:solidFill>
                  <a:srgbClr val="FFFF00"/>
                </a:solidFill>
                <a:latin typeface="Gill Sans MT" pitchFamily="34" charset="0"/>
              </a:rPr>
              <a:t> que les </a:t>
            </a:r>
            <a:r>
              <a:rPr lang="fr-FR" sz="2800" b="1" dirty="0" smtClean="0">
                <a:solidFill>
                  <a:srgbClr val="FFFF00"/>
                </a:solidFill>
                <a:latin typeface="Gill Sans MT" pitchFamily="34" charset="0"/>
                <a:hlinkClick r:id="rId3"/>
              </a:rPr>
              <a:t>monocytes</a:t>
            </a:r>
            <a:r>
              <a:rPr lang="fr-FR" sz="2800" b="1" dirty="0" smtClean="0">
                <a:solidFill>
                  <a:srgbClr val="FFFF00"/>
                </a:solidFill>
                <a:latin typeface="Gill Sans MT" pitchFamily="34" charset="0"/>
              </a:rPr>
              <a:t>. Des cellules à plusieurs noyaux qui peuvent atteindre jusqu'à 100µm sont formées par fusion. Elles se situent à la surface de la matrice osseuse et forment en 1 à 2 semaines un fossé dans les os minéralisés, la lacune de </a:t>
            </a:r>
            <a:r>
              <a:rPr lang="fr-FR" sz="2800" b="1" dirty="0" err="1" smtClean="0">
                <a:solidFill>
                  <a:srgbClr val="FFFF00"/>
                </a:solidFill>
                <a:latin typeface="Gill Sans MT" pitchFamily="34" charset="0"/>
              </a:rPr>
              <a:t>Howship</a:t>
            </a:r>
            <a:r>
              <a:rPr lang="fr-FR" sz="2800" b="1" dirty="0" smtClean="0">
                <a:solidFill>
                  <a:srgbClr val="FFFF00"/>
                </a:solidFill>
                <a:latin typeface="Gill Sans MT" pitchFamily="34" charset="0"/>
              </a:rPr>
              <a:t>, visible au microscope optique.</a:t>
            </a:r>
            <a:endParaRPr lang="fr-FR" sz="2800" b="1" dirty="0">
              <a:solidFill>
                <a:srgbClr val="FFFF00"/>
              </a:solidFill>
              <a:latin typeface="Gill Sans MT" pitchFamily="34" charset="0"/>
            </a:endParaRPr>
          </a:p>
        </p:txBody>
      </p:sp>
      <p:sp>
        <p:nvSpPr>
          <p:cNvPr id="5" name="Rectangle 4"/>
          <p:cNvSpPr/>
          <p:nvPr/>
        </p:nvSpPr>
        <p:spPr>
          <a:xfrm>
            <a:off x="357158" y="71414"/>
            <a:ext cx="7286676" cy="523220"/>
          </a:xfrm>
          <a:prstGeom prst="rect">
            <a:avLst/>
          </a:prstGeom>
        </p:spPr>
        <p:txBody>
          <a:bodyPr wrap="square">
            <a:spAutoFit/>
          </a:bodyPr>
          <a:lstStyle/>
          <a:p>
            <a:r>
              <a:rPr lang="fr-FR" sz="2800" b="1" dirty="0" smtClean="0">
                <a:solidFill>
                  <a:srgbClr val="FFFF00"/>
                </a:solidFill>
                <a:latin typeface="Gill Sans MT" pitchFamily="34" charset="0"/>
              </a:rPr>
              <a:t>Les ostéoclastes:</a:t>
            </a:r>
            <a:endParaRPr lang="fr-FR" sz="2800" b="1" dirty="0">
              <a:solidFill>
                <a:srgbClr val="FFFF00"/>
              </a:solidFill>
              <a:latin typeface="Gill Sans MT" pitchFamily="34" charset="0"/>
            </a:endParaRPr>
          </a:p>
        </p:txBody>
      </p:sp>
      <p:sp>
        <p:nvSpPr>
          <p:cNvPr id="6" name="Rectangle 5"/>
          <p:cNvSpPr/>
          <p:nvPr/>
        </p:nvSpPr>
        <p:spPr>
          <a:xfrm>
            <a:off x="285720" y="3786190"/>
            <a:ext cx="8715404" cy="3108543"/>
          </a:xfrm>
          <a:prstGeom prst="rect">
            <a:avLst/>
          </a:prstGeom>
        </p:spPr>
        <p:txBody>
          <a:bodyPr wrap="square">
            <a:spAutoFit/>
          </a:bodyPr>
          <a:lstStyle/>
          <a:p>
            <a:r>
              <a:rPr lang="fr-FR" sz="2800" b="1" dirty="0" smtClean="0">
                <a:solidFill>
                  <a:srgbClr val="FFFF00"/>
                </a:solidFill>
                <a:latin typeface="Gill Sans MT" pitchFamily="34" charset="0"/>
              </a:rPr>
              <a:t>Manière de procéder: </a:t>
            </a:r>
          </a:p>
          <a:p>
            <a:pPr marL="514350" indent="-514350">
              <a:buFont typeface="+mj-lt"/>
              <a:buAutoNum type="arabicPeriod"/>
            </a:pPr>
            <a:r>
              <a:rPr lang="fr-FR" sz="2800" b="1" dirty="0" smtClean="0">
                <a:solidFill>
                  <a:srgbClr val="FFFF00"/>
                </a:solidFill>
                <a:latin typeface="Gill Sans MT" pitchFamily="34" charset="0"/>
              </a:rPr>
              <a:t>D</a:t>
            </a:r>
            <a:r>
              <a:rPr lang="fr-FR" sz="2800" b="1" dirty="0" smtClean="0">
                <a:solidFill>
                  <a:srgbClr val="FFFF00"/>
                </a:solidFill>
                <a:latin typeface="Gill Sans MT" pitchFamily="34" charset="0"/>
              </a:rPr>
              <a:t>issolution </a:t>
            </a:r>
            <a:r>
              <a:rPr lang="fr-FR" sz="2800" b="1" dirty="0" smtClean="0">
                <a:solidFill>
                  <a:srgbClr val="FFFF00"/>
                </a:solidFill>
                <a:latin typeface="Gill Sans MT" pitchFamily="34" charset="0"/>
              </a:rPr>
              <a:t>de la phase minérale (cristaux d'</a:t>
            </a:r>
            <a:r>
              <a:rPr lang="fr-FR" sz="2800" b="1" dirty="0" err="1" smtClean="0">
                <a:solidFill>
                  <a:srgbClr val="FFFF00"/>
                </a:solidFill>
                <a:latin typeface="Gill Sans MT" pitchFamily="34" charset="0"/>
              </a:rPr>
              <a:t>hydroxyapatite</a:t>
            </a:r>
            <a:r>
              <a:rPr lang="fr-FR" sz="2800" b="1" dirty="0" smtClean="0">
                <a:solidFill>
                  <a:srgbClr val="FFFF00"/>
                </a:solidFill>
                <a:latin typeface="Gill Sans MT" pitchFamily="34" charset="0"/>
              </a:rPr>
              <a:t>) par acidification du compartiment de résorption </a:t>
            </a:r>
          </a:p>
          <a:p>
            <a:pPr marL="514350" indent="-514350">
              <a:buFont typeface="+mj-lt"/>
              <a:buAutoNum type="arabicPeriod"/>
            </a:pPr>
            <a:r>
              <a:rPr lang="fr-FR" sz="2800" b="1" dirty="0" smtClean="0">
                <a:solidFill>
                  <a:srgbClr val="FFFF00"/>
                </a:solidFill>
                <a:latin typeface="Gill Sans MT" pitchFamily="34" charset="0"/>
              </a:rPr>
              <a:t>Sécrétion d'enzymes </a:t>
            </a:r>
            <a:r>
              <a:rPr lang="fr-FR" sz="2800" b="1" dirty="0" err="1" smtClean="0">
                <a:solidFill>
                  <a:srgbClr val="FFFF00"/>
                </a:solidFill>
                <a:latin typeface="Gill Sans MT" pitchFamily="34" charset="0"/>
              </a:rPr>
              <a:t>lysosomales</a:t>
            </a:r>
            <a:r>
              <a:rPr lang="fr-FR" sz="2800" b="1" dirty="0" smtClean="0">
                <a:solidFill>
                  <a:srgbClr val="FFFF00"/>
                </a:solidFill>
                <a:latin typeface="Gill Sans MT" pitchFamily="34" charset="0"/>
              </a:rPr>
              <a:t> pour la dégradation de la matrice organique </a:t>
            </a:r>
          </a:p>
          <a:p>
            <a:pPr marL="514350" indent="-514350">
              <a:buFont typeface="+mj-lt"/>
              <a:buAutoNum type="arabicPeriod"/>
            </a:pPr>
            <a:r>
              <a:rPr lang="fr-FR" sz="2800" b="1" dirty="0" err="1" smtClean="0">
                <a:solidFill>
                  <a:srgbClr val="FFFF00"/>
                </a:solidFill>
                <a:latin typeface="Gill Sans MT" pitchFamily="34" charset="0"/>
              </a:rPr>
              <a:t>Endocytose</a:t>
            </a:r>
            <a:r>
              <a:rPr lang="fr-FR" sz="2800" b="1" dirty="0" smtClean="0">
                <a:solidFill>
                  <a:srgbClr val="FFFF00"/>
                </a:solidFill>
                <a:latin typeface="Gill Sans MT" pitchFamily="34" charset="0"/>
              </a:rPr>
              <a:t> des fragments de la matrice osseuse </a:t>
            </a:r>
            <a:endParaRPr lang="fr-FR" sz="2800" b="1" dirty="0">
              <a:solidFill>
                <a:srgbClr val="FFFF00"/>
              </a:solidFill>
              <a:latin typeface="Gill Sans MT"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356" y="2786058"/>
            <a:ext cx="5732018" cy="584775"/>
          </a:xfrm>
          <a:prstGeom prst="rect">
            <a:avLst/>
          </a:prstGeom>
        </p:spPr>
        <p:txBody>
          <a:bodyPr wrap="none">
            <a:spAutoFit/>
          </a:bodyPr>
          <a:lstStyle/>
          <a:p>
            <a:r>
              <a:rPr lang="fr-FR" sz="3200" b="1" dirty="0" smtClean="0">
                <a:solidFill>
                  <a:srgbClr val="FFFF00"/>
                </a:solidFill>
                <a:latin typeface="Gill Sans MT" pitchFamily="34" charset="0"/>
              </a:rPr>
              <a:t>3.2.  LA MATRICE OSSEUSE</a:t>
            </a:r>
            <a:endParaRPr lang="fr-FR"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42852"/>
            <a:ext cx="8358214" cy="1815882"/>
          </a:xfrm>
          <a:prstGeom prst="rect">
            <a:avLst/>
          </a:prstGeom>
        </p:spPr>
        <p:txBody>
          <a:bodyPr wrap="square">
            <a:spAutoFit/>
          </a:bodyPr>
          <a:lstStyle/>
          <a:p>
            <a:pPr>
              <a:buFont typeface="Arial" pitchFamily="34" charset="0"/>
              <a:buChar char="•"/>
            </a:pPr>
            <a:r>
              <a:rPr lang="fr-FR" sz="2800" b="1" dirty="0" smtClean="0">
                <a:solidFill>
                  <a:srgbClr val="FFFF00"/>
                </a:solidFill>
                <a:latin typeface="Gill Sans MT" pitchFamily="34" charset="0"/>
              </a:rPr>
              <a:t> La </a:t>
            </a:r>
            <a:r>
              <a:rPr lang="fr-FR" sz="2800" b="1" dirty="0">
                <a:solidFill>
                  <a:srgbClr val="FFFF00"/>
                </a:solidFill>
                <a:latin typeface="Gill Sans MT" pitchFamily="34" charset="0"/>
              </a:rPr>
              <a:t>matrice est pauvre en eau (le tissu osseux est le tissu le moins hydraté de l'organisme), mais riche en </a:t>
            </a:r>
            <a:r>
              <a:rPr lang="fr-FR" sz="2800" b="1" dirty="0" smtClean="0">
                <a:solidFill>
                  <a:srgbClr val="FFFF00"/>
                </a:solidFill>
                <a:latin typeface="Gill Sans MT" pitchFamily="34" charset="0"/>
              </a:rPr>
              <a:t>substance minérale </a:t>
            </a:r>
            <a:r>
              <a:rPr lang="fr-FR" sz="2800" b="1" dirty="0">
                <a:solidFill>
                  <a:srgbClr val="FFFF00"/>
                </a:solidFill>
                <a:latin typeface="Gill Sans MT" pitchFamily="34" charset="0"/>
              </a:rPr>
              <a:t>qui représente 70% du poids d'un os dégraissé et sec.</a:t>
            </a:r>
          </a:p>
        </p:txBody>
      </p:sp>
      <p:sp>
        <p:nvSpPr>
          <p:cNvPr id="5" name="Rectangle 4"/>
          <p:cNvSpPr/>
          <p:nvPr/>
        </p:nvSpPr>
        <p:spPr>
          <a:xfrm>
            <a:off x="357158" y="1928802"/>
            <a:ext cx="8786842" cy="4832092"/>
          </a:xfrm>
          <a:prstGeom prst="rect">
            <a:avLst/>
          </a:prstGeom>
        </p:spPr>
        <p:txBody>
          <a:bodyPr wrap="square">
            <a:spAutoFit/>
          </a:bodyPr>
          <a:lstStyle/>
          <a:p>
            <a:pPr>
              <a:buFont typeface="Arial" pitchFamily="34" charset="0"/>
              <a:buChar char="•"/>
            </a:pPr>
            <a:r>
              <a:rPr lang="fr-FR" sz="2800" b="1" dirty="0" smtClean="0">
                <a:solidFill>
                  <a:srgbClr val="FFFF00"/>
                </a:solidFill>
                <a:latin typeface="Gill Sans MT" pitchFamily="34" charset="0"/>
              </a:rPr>
              <a:t> Elle </a:t>
            </a:r>
            <a:r>
              <a:rPr lang="fr-FR" sz="2800" b="1" dirty="0">
                <a:solidFill>
                  <a:srgbClr val="FFFF00"/>
                </a:solidFill>
                <a:latin typeface="Gill Sans MT" pitchFamily="34" charset="0"/>
              </a:rPr>
              <a:t>comprend une trame collagène, une substance fondamentale amorphe, peu abondante, et la substance </a:t>
            </a:r>
            <a:r>
              <a:rPr lang="fr-FR" sz="2800" b="1" dirty="0" smtClean="0">
                <a:solidFill>
                  <a:srgbClr val="FFFF00"/>
                </a:solidFill>
                <a:latin typeface="Gill Sans MT" pitchFamily="34" charset="0"/>
              </a:rPr>
              <a:t>minérale qui </a:t>
            </a:r>
            <a:r>
              <a:rPr lang="fr-FR" sz="2800" b="1" dirty="0">
                <a:solidFill>
                  <a:srgbClr val="FFFF00"/>
                </a:solidFill>
                <a:latin typeface="Gill Sans MT" pitchFamily="34" charset="0"/>
              </a:rPr>
              <a:t>se dépose sur cette trame conjonctive.</a:t>
            </a:r>
          </a:p>
          <a:p>
            <a:pPr>
              <a:buFont typeface="Arial" pitchFamily="34" charset="0"/>
              <a:buChar char="•"/>
            </a:pPr>
            <a:r>
              <a:rPr lang="fr-FR" sz="2800" b="1" dirty="0" smtClean="0">
                <a:solidFill>
                  <a:srgbClr val="FFFF00"/>
                </a:solidFill>
                <a:latin typeface="Gill Sans MT" pitchFamily="34" charset="0"/>
              </a:rPr>
              <a:t> Après </a:t>
            </a:r>
            <a:r>
              <a:rPr lang="fr-FR" sz="2800" b="1" dirty="0">
                <a:solidFill>
                  <a:srgbClr val="FFFF00"/>
                </a:solidFill>
                <a:latin typeface="Gill Sans MT" pitchFamily="34" charset="0"/>
              </a:rPr>
              <a:t>déminéralisation complète, la fraction organique de la matrice maintient la forme de l'os, mais la </a:t>
            </a:r>
            <a:r>
              <a:rPr lang="fr-FR" sz="2800" b="1" dirty="0" smtClean="0">
                <a:solidFill>
                  <a:srgbClr val="FFFF00"/>
                </a:solidFill>
                <a:latin typeface="Gill Sans MT" pitchFamily="34" charset="0"/>
              </a:rPr>
              <a:t>pièce osseuse </a:t>
            </a:r>
            <a:r>
              <a:rPr lang="fr-FR" sz="2800" b="1" dirty="0">
                <a:solidFill>
                  <a:srgbClr val="FFFF00"/>
                </a:solidFill>
                <a:latin typeface="Gill Sans MT" pitchFamily="34" charset="0"/>
              </a:rPr>
              <a:t>est devenue flexible et présente une certaine élasticité.</a:t>
            </a:r>
          </a:p>
          <a:p>
            <a:pPr>
              <a:buFont typeface="Arial" pitchFamily="34" charset="0"/>
              <a:buChar char="•"/>
            </a:pPr>
            <a:r>
              <a:rPr lang="fr-FR" sz="2800" b="1" dirty="0" smtClean="0">
                <a:solidFill>
                  <a:srgbClr val="FFFF00"/>
                </a:solidFill>
                <a:latin typeface="Gill Sans MT" pitchFamily="34" charset="0"/>
              </a:rPr>
              <a:t> La </a:t>
            </a:r>
            <a:r>
              <a:rPr lang="fr-FR" sz="2800" b="1" dirty="0">
                <a:solidFill>
                  <a:srgbClr val="FFFF00"/>
                </a:solidFill>
                <a:latin typeface="Gill Sans MT" pitchFamily="34" charset="0"/>
              </a:rPr>
              <a:t>matrice osseuse est en </a:t>
            </a:r>
            <a:r>
              <a:rPr lang="fr-FR" sz="2800" b="1" dirty="0" smtClean="0">
                <a:solidFill>
                  <a:srgbClr val="FFFF00"/>
                </a:solidFill>
                <a:latin typeface="Gill Sans MT" pitchFamily="34" charset="0"/>
              </a:rPr>
              <a:t>perpétuel remaniement</a:t>
            </a:r>
            <a:r>
              <a:rPr lang="fr-FR" sz="2800" b="1" dirty="0">
                <a:solidFill>
                  <a:srgbClr val="FFFF00"/>
                </a:solidFill>
                <a:latin typeface="Gill Sans MT" pitchFamily="34" charset="0"/>
              </a:rPr>
              <a:t>. L'état du tissu osseux est le résultat d'un équilibre entre </a:t>
            </a:r>
            <a:r>
              <a:rPr lang="fr-FR" sz="2800" b="1" dirty="0" smtClean="0">
                <a:solidFill>
                  <a:srgbClr val="FFFF00"/>
                </a:solidFill>
                <a:latin typeface="Gill Sans MT" pitchFamily="34" charset="0"/>
              </a:rPr>
              <a:t>les activités </a:t>
            </a:r>
            <a:r>
              <a:rPr lang="fr-FR" sz="2800" b="1" dirty="0">
                <a:solidFill>
                  <a:srgbClr val="FFFF00"/>
                </a:solidFill>
                <a:latin typeface="Gill Sans MT" pitchFamily="34" charset="0"/>
              </a:rPr>
              <a:t>des cellules de l'os.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84" y="2857496"/>
            <a:ext cx="5106847" cy="523220"/>
          </a:xfrm>
          <a:prstGeom prst="rect">
            <a:avLst/>
          </a:prstGeom>
        </p:spPr>
        <p:txBody>
          <a:bodyPr wrap="none">
            <a:spAutoFit/>
          </a:bodyPr>
          <a:lstStyle/>
          <a:p>
            <a:r>
              <a:rPr lang="fr-FR" sz="2800" b="1" dirty="0" smtClean="0">
                <a:solidFill>
                  <a:srgbClr val="FFFF00"/>
                </a:solidFill>
                <a:latin typeface="Gill Sans MT" pitchFamily="34" charset="0"/>
              </a:rPr>
              <a:t>3.2.1.  Les fibres  conjonctives</a:t>
            </a:r>
            <a:endParaRPr lang="fr-FR"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313811"/>
            <a:ext cx="8215370" cy="3108543"/>
          </a:xfrm>
          <a:prstGeom prst="rect">
            <a:avLst/>
          </a:prstGeom>
        </p:spPr>
        <p:txBody>
          <a:bodyPr wrap="square">
            <a:spAutoFit/>
          </a:bodyPr>
          <a:lstStyle/>
          <a:p>
            <a:r>
              <a:rPr lang="fr-FR" sz="2800" b="1" dirty="0">
                <a:solidFill>
                  <a:srgbClr val="FFFF00"/>
                </a:solidFill>
                <a:latin typeface="Gill Sans MT" pitchFamily="34" charset="0"/>
              </a:rPr>
              <a:t>Ce sont essentiellement des fibres de </a:t>
            </a:r>
            <a:r>
              <a:rPr lang="fr-FR" sz="2800" b="1" dirty="0" smtClean="0">
                <a:solidFill>
                  <a:srgbClr val="FFFF00"/>
                </a:solidFill>
                <a:latin typeface="Gill Sans MT" pitchFamily="34" charset="0"/>
              </a:rPr>
              <a:t>collagène de type </a:t>
            </a:r>
            <a:r>
              <a:rPr lang="fr-FR" sz="2800" b="1" dirty="0" smtClean="0">
                <a:solidFill>
                  <a:srgbClr val="FFFF00"/>
                </a:solidFill>
                <a:latin typeface="Gill Sans MT" pitchFamily="34" charset="0"/>
              </a:rPr>
              <a:t>I, </a:t>
            </a:r>
            <a:r>
              <a:rPr lang="fr-FR" sz="2800" b="1" dirty="0">
                <a:solidFill>
                  <a:srgbClr val="FFFF00"/>
                </a:solidFill>
                <a:latin typeface="Gill Sans MT" pitchFamily="34" charset="0"/>
              </a:rPr>
              <a:t>qui </a:t>
            </a:r>
            <a:r>
              <a:rPr lang="fr-FR" sz="2800" b="1" dirty="0" smtClean="0">
                <a:solidFill>
                  <a:srgbClr val="FFFF00"/>
                </a:solidFill>
                <a:latin typeface="Gill Sans MT" pitchFamily="34" charset="0"/>
              </a:rPr>
              <a:t>représentent </a:t>
            </a:r>
            <a:r>
              <a:rPr lang="fr-FR" sz="2800" b="1" dirty="0">
                <a:solidFill>
                  <a:srgbClr val="FFFF00"/>
                </a:solidFill>
                <a:latin typeface="Gill Sans MT" pitchFamily="34" charset="0"/>
              </a:rPr>
              <a:t>90% de la fraction</a:t>
            </a:r>
          </a:p>
          <a:p>
            <a:r>
              <a:rPr lang="fr-FR" sz="2800" b="1" dirty="0">
                <a:solidFill>
                  <a:srgbClr val="FFFF00"/>
                </a:solidFill>
                <a:latin typeface="Gill Sans MT" pitchFamily="34" charset="0"/>
              </a:rPr>
              <a:t>organique.</a:t>
            </a:r>
          </a:p>
          <a:p>
            <a:r>
              <a:rPr lang="fr-FR" sz="2800" b="1" dirty="0" smtClean="0">
                <a:solidFill>
                  <a:srgbClr val="FFFF00"/>
                </a:solidFill>
                <a:latin typeface="Gill Sans MT" pitchFamily="34" charset="0"/>
              </a:rPr>
              <a:t>Leur </a:t>
            </a:r>
            <a:r>
              <a:rPr lang="fr-FR" sz="2800" b="1" dirty="0">
                <a:solidFill>
                  <a:srgbClr val="FFFF00"/>
                </a:solidFill>
                <a:latin typeface="Gill Sans MT" pitchFamily="34" charset="0"/>
              </a:rPr>
              <a:t>calibre et leur orientation déterminent</a:t>
            </a:r>
          </a:p>
          <a:p>
            <a:r>
              <a:rPr lang="fr-FR" sz="2800" b="1" dirty="0">
                <a:solidFill>
                  <a:srgbClr val="FFFF00"/>
                </a:solidFill>
                <a:latin typeface="Gill Sans MT" pitchFamily="34" charset="0"/>
              </a:rPr>
              <a:t>la morphologie des pièces osseuses et la variété du tissu </a:t>
            </a:r>
            <a:r>
              <a:rPr lang="fr-FR" sz="2800" b="1" dirty="0" smtClean="0">
                <a:solidFill>
                  <a:srgbClr val="FFFF00"/>
                </a:solidFill>
                <a:latin typeface="Gill Sans MT" pitchFamily="34" charset="0"/>
              </a:rPr>
              <a:t>osseux.</a:t>
            </a:r>
            <a:endParaRPr lang="fr-FR" sz="2800" b="1" dirty="0">
              <a:solidFill>
                <a:srgbClr val="FFFF00"/>
              </a:solidFill>
              <a:latin typeface="Gill Sans MT" pitchFamily="34" charset="0"/>
            </a:endParaRPr>
          </a:p>
          <a:p>
            <a:endParaRPr lang="fr-FR" sz="2800" b="1" dirty="0">
              <a:solidFill>
                <a:srgbClr val="FFFF00"/>
              </a:solidFill>
              <a:latin typeface="Gill Sans MT"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356" y="3244334"/>
            <a:ext cx="5816592" cy="523220"/>
          </a:xfrm>
          <a:prstGeom prst="rect">
            <a:avLst/>
          </a:prstGeom>
        </p:spPr>
        <p:txBody>
          <a:bodyPr wrap="none">
            <a:spAutoFit/>
          </a:bodyPr>
          <a:lstStyle/>
          <a:p>
            <a:r>
              <a:rPr lang="fr-FR" sz="2800" b="1" dirty="0" smtClean="0">
                <a:solidFill>
                  <a:srgbClr val="FFFF00"/>
                </a:solidFill>
                <a:latin typeface="Gill Sans MT" pitchFamily="34" charset="0"/>
              </a:rPr>
              <a:t>3.2.2.  La substance fondamentale</a:t>
            </a:r>
            <a:endParaRPr lang="fr-FR"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4"/>
            <a:ext cx="8786842" cy="6986528"/>
          </a:xfrm>
          <a:prstGeom prst="rect">
            <a:avLst/>
          </a:prstGeom>
        </p:spPr>
        <p:txBody>
          <a:bodyPr wrap="square">
            <a:spAutoFit/>
          </a:bodyPr>
          <a:lstStyle/>
          <a:p>
            <a:r>
              <a:rPr lang="fr-FR" sz="2800" b="1" dirty="0">
                <a:solidFill>
                  <a:srgbClr val="FFFF00"/>
                </a:solidFill>
                <a:latin typeface="Gill Sans MT" pitchFamily="34" charset="0"/>
              </a:rPr>
              <a:t>Elle se colore beaucoup plus faiblement que celle du cartilage par la technique du PAS.</a:t>
            </a:r>
          </a:p>
          <a:p>
            <a:r>
              <a:rPr lang="fr-FR" sz="2800" b="1" dirty="0">
                <a:solidFill>
                  <a:srgbClr val="FFFF00"/>
                </a:solidFill>
                <a:latin typeface="Gill Sans MT" pitchFamily="34" charset="0"/>
              </a:rPr>
              <a:t>- Les glycosaminoglycanes (</a:t>
            </a:r>
            <a:r>
              <a:rPr lang="fr-FR" sz="2800" b="1" dirty="0" err="1">
                <a:solidFill>
                  <a:srgbClr val="FFFF00"/>
                </a:solidFill>
                <a:latin typeface="Gill Sans MT" pitchFamily="34" charset="0"/>
              </a:rPr>
              <a:t>chondroïtine</a:t>
            </a:r>
            <a:r>
              <a:rPr lang="fr-FR" sz="2800" b="1" dirty="0">
                <a:solidFill>
                  <a:srgbClr val="FFFF00"/>
                </a:solidFill>
                <a:latin typeface="Gill Sans MT" pitchFamily="34" charset="0"/>
              </a:rPr>
              <a:t> sulfate, </a:t>
            </a:r>
            <a:r>
              <a:rPr lang="fr-FR" sz="2800" b="1" dirty="0" err="1">
                <a:solidFill>
                  <a:srgbClr val="FFFF00"/>
                </a:solidFill>
                <a:latin typeface="Gill Sans MT" pitchFamily="34" charset="0"/>
              </a:rPr>
              <a:t>kératane</a:t>
            </a:r>
            <a:r>
              <a:rPr lang="fr-FR" sz="2800" b="1" dirty="0">
                <a:solidFill>
                  <a:srgbClr val="FFFF00"/>
                </a:solidFill>
                <a:latin typeface="Gill Sans MT" pitchFamily="34" charset="0"/>
              </a:rPr>
              <a:t>-sulfate) sont responsables de la </a:t>
            </a:r>
            <a:r>
              <a:rPr lang="fr-FR" sz="2800" b="1" dirty="0" err="1" smtClean="0">
                <a:solidFill>
                  <a:srgbClr val="FFFF00"/>
                </a:solidFill>
                <a:latin typeface="Gill Sans MT" pitchFamily="34" charset="0"/>
              </a:rPr>
              <a:t>métachromasie</a:t>
            </a:r>
            <a:r>
              <a:rPr lang="fr-FR" sz="2800" b="1" dirty="0" smtClean="0">
                <a:solidFill>
                  <a:srgbClr val="FFFF00"/>
                </a:solidFill>
                <a:latin typeface="Gill Sans MT" pitchFamily="34" charset="0"/>
              </a:rPr>
              <a:t>, d'autant </a:t>
            </a:r>
            <a:r>
              <a:rPr lang="fr-FR" sz="2800" b="1" dirty="0">
                <a:solidFill>
                  <a:srgbClr val="FFFF00"/>
                </a:solidFill>
                <a:latin typeface="Gill Sans MT" pitchFamily="34" charset="0"/>
              </a:rPr>
              <a:t>plus intense qu'il s'agit de tissu osseux jeune.</a:t>
            </a:r>
          </a:p>
          <a:p>
            <a:r>
              <a:rPr lang="fr-FR" sz="2800" b="1" dirty="0">
                <a:solidFill>
                  <a:srgbClr val="FFFF00"/>
                </a:solidFill>
                <a:latin typeface="Gill Sans MT" pitchFamily="34" charset="0"/>
              </a:rPr>
              <a:t>- Les glycoprotéines sont peu abondantes. Certaines assurent une liaison entre la matrice et les </a:t>
            </a:r>
            <a:r>
              <a:rPr lang="fr-FR" sz="2800" b="1" dirty="0" smtClean="0">
                <a:solidFill>
                  <a:srgbClr val="FFFF00"/>
                </a:solidFill>
                <a:latin typeface="Gill Sans MT" pitchFamily="34" charset="0"/>
              </a:rPr>
              <a:t>cellules (</a:t>
            </a:r>
            <a:r>
              <a:rPr lang="fr-FR" sz="2800" b="1" dirty="0" err="1" smtClean="0">
                <a:solidFill>
                  <a:srgbClr val="FFFF00"/>
                </a:solidFill>
                <a:latin typeface="Gill Sans MT" pitchFamily="34" charset="0"/>
              </a:rPr>
              <a:t>fibronectine</a:t>
            </a:r>
            <a:r>
              <a:rPr lang="fr-FR" sz="2800" b="1" dirty="0">
                <a:solidFill>
                  <a:srgbClr val="FFFF00"/>
                </a:solidFill>
                <a:latin typeface="Gill Sans MT" pitchFamily="34" charset="0"/>
              </a:rPr>
              <a:t>, </a:t>
            </a:r>
            <a:r>
              <a:rPr lang="fr-FR" sz="2800" b="1" dirty="0" err="1">
                <a:solidFill>
                  <a:srgbClr val="FFFF00"/>
                </a:solidFill>
                <a:latin typeface="Gill Sans MT" pitchFamily="34" charset="0"/>
              </a:rPr>
              <a:t>thrombospondine</a:t>
            </a:r>
            <a:r>
              <a:rPr lang="fr-FR" sz="2800" b="1" dirty="0">
                <a:solidFill>
                  <a:srgbClr val="FFFF00"/>
                </a:solidFill>
                <a:latin typeface="Gill Sans MT" pitchFamily="34" charset="0"/>
              </a:rPr>
              <a:t>, </a:t>
            </a:r>
            <a:r>
              <a:rPr lang="fr-FR" sz="2800" b="1" dirty="0" err="1">
                <a:solidFill>
                  <a:srgbClr val="FFFF00"/>
                </a:solidFill>
                <a:latin typeface="Gill Sans MT" pitchFamily="34" charset="0"/>
              </a:rPr>
              <a:t>ostéopontine</a:t>
            </a:r>
            <a:r>
              <a:rPr lang="fr-FR" sz="2800" b="1" dirty="0">
                <a:solidFill>
                  <a:srgbClr val="FFFF00"/>
                </a:solidFill>
                <a:latin typeface="Gill Sans MT" pitchFamily="34" charset="0"/>
              </a:rPr>
              <a:t>), d'autres se lient au collagène et participent à la </a:t>
            </a:r>
            <a:r>
              <a:rPr lang="fr-FR" sz="2800" b="1" dirty="0" smtClean="0">
                <a:solidFill>
                  <a:srgbClr val="FFFF00"/>
                </a:solidFill>
                <a:latin typeface="Gill Sans MT" pitchFamily="34" charset="0"/>
              </a:rPr>
              <a:t>minéralisation du </a:t>
            </a:r>
            <a:r>
              <a:rPr lang="fr-FR" sz="2800" b="1" dirty="0">
                <a:solidFill>
                  <a:srgbClr val="FFFF00"/>
                </a:solidFill>
                <a:latin typeface="Gill Sans MT" pitchFamily="34" charset="0"/>
              </a:rPr>
              <a:t>fait de leur affinité pour les sels de Ca++ (</a:t>
            </a:r>
            <a:r>
              <a:rPr lang="fr-FR" sz="2800" b="1" dirty="0" err="1">
                <a:solidFill>
                  <a:srgbClr val="FFFF00"/>
                </a:solidFill>
                <a:latin typeface="Gill Sans MT" pitchFamily="34" charset="0"/>
              </a:rPr>
              <a:t>ostéonectine</a:t>
            </a:r>
            <a:r>
              <a:rPr lang="fr-FR" sz="2800" b="1" dirty="0">
                <a:solidFill>
                  <a:srgbClr val="FFFF00"/>
                </a:solidFill>
                <a:latin typeface="Gill Sans MT" pitchFamily="34" charset="0"/>
              </a:rPr>
              <a:t>, </a:t>
            </a:r>
            <a:r>
              <a:rPr lang="fr-FR" sz="2800" b="1" dirty="0" err="1">
                <a:solidFill>
                  <a:srgbClr val="FFFF00"/>
                </a:solidFill>
                <a:latin typeface="Gill Sans MT" pitchFamily="34" charset="0"/>
              </a:rPr>
              <a:t>ostéocalcine</a:t>
            </a:r>
            <a:r>
              <a:rPr lang="fr-FR" sz="2800" b="1" dirty="0">
                <a:solidFill>
                  <a:srgbClr val="FFFF00"/>
                </a:solidFill>
                <a:latin typeface="Gill Sans MT" pitchFamily="34" charset="0"/>
              </a:rPr>
              <a:t>).</a:t>
            </a:r>
          </a:p>
          <a:p>
            <a:r>
              <a:rPr lang="fr-FR" sz="2800" b="1" dirty="0">
                <a:solidFill>
                  <a:srgbClr val="FFFF00"/>
                </a:solidFill>
                <a:latin typeface="Gill Sans MT" pitchFamily="34" charset="0"/>
              </a:rPr>
              <a:t>La substance fondamentale a une forte affinité pour les sels de Ca++ (d'où le terme de substance pré-osseuse).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15824" y="3143248"/>
            <a:ext cx="4999382" cy="523220"/>
          </a:xfrm>
          <a:prstGeom prst="rect">
            <a:avLst/>
          </a:prstGeom>
        </p:spPr>
        <p:txBody>
          <a:bodyPr wrap="none">
            <a:spAutoFit/>
          </a:bodyPr>
          <a:lstStyle/>
          <a:p>
            <a:r>
              <a:rPr lang="fr-FR" sz="2800" b="1" dirty="0" smtClean="0">
                <a:solidFill>
                  <a:srgbClr val="FFFF00"/>
                </a:solidFill>
                <a:latin typeface="Gill Sans MT" pitchFamily="34" charset="0"/>
              </a:rPr>
              <a:t>3.2.3.  La substance minérale</a:t>
            </a:r>
            <a:endParaRPr lang="fr-F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071546"/>
            <a:ext cx="8286808" cy="1815882"/>
          </a:xfrm>
          <a:prstGeom prst="rect">
            <a:avLst/>
          </a:prstGeom>
        </p:spPr>
        <p:txBody>
          <a:bodyPr wrap="square">
            <a:spAutoFit/>
          </a:bodyPr>
          <a:lstStyle/>
          <a:p>
            <a:pPr>
              <a:buFont typeface="Arial" pitchFamily="34" charset="0"/>
              <a:buChar char="•"/>
            </a:pPr>
            <a:r>
              <a:rPr lang="fr-FR" sz="2800" b="1" dirty="0" smtClean="0">
                <a:solidFill>
                  <a:srgbClr val="FFFF00"/>
                </a:solidFill>
                <a:latin typeface="Gill Sans MT" pitchFamily="34" charset="0"/>
              </a:rPr>
              <a:t> Les os forment l'appareil locomoteur. Ils contiennent 99% du calcium (=1200g) et 90% du phosphate (=600g) de l'organisme. </a:t>
            </a:r>
          </a:p>
          <a:p>
            <a:endParaRPr lang="fr-FR" sz="2800" b="1" dirty="0" smtClean="0">
              <a:solidFill>
                <a:srgbClr val="FFFF00"/>
              </a:solidFill>
              <a:latin typeface="Gill Sans MT" pitchFamily="34" charset="0"/>
            </a:endParaRPr>
          </a:p>
        </p:txBody>
      </p:sp>
      <p:sp>
        <p:nvSpPr>
          <p:cNvPr id="5" name="Rectangle 4"/>
          <p:cNvSpPr/>
          <p:nvPr/>
        </p:nvSpPr>
        <p:spPr>
          <a:xfrm>
            <a:off x="357158" y="2857496"/>
            <a:ext cx="8286808" cy="1815882"/>
          </a:xfrm>
          <a:prstGeom prst="rect">
            <a:avLst/>
          </a:prstGeom>
        </p:spPr>
        <p:txBody>
          <a:bodyPr wrap="square">
            <a:spAutoFit/>
          </a:bodyPr>
          <a:lstStyle/>
          <a:p>
            <a:pPr>
              <a:buFont typeface="Arial" pitchFamily="34" charset="0"/>
              <a:buChar char="•"/>
            </a:pPr>
            <a:r>
              <a:rPr lang="fr-FR" sz="2800" b="1" dirty="0" smtClean="0">
                <a:solidFill>
                  <a:srgbClr val="FFFF00"/>
                </a:solidFill>
                <a:latin typeface="Gill Sans MT" pitchFamily="34" charset="0"/>
              </a:rPr>
              <a:t> Le </a:t>
            </a:r>
            <a:r>
              <a:rPr lang="fr-FR" sz="2800" b="1" dirty="0">
                <a:solidFill>
                  <a:srgbClr val="FFFF00"/>
                </a:solidFill>
                <a:latin typeface="Gill Sans MT" pitchFamily="34" charset="0"/>
              </a:rPr>
              <a:t>tissu osseux est bien vascularisé et c'est un tissu en perpétuel remaniement. Il se caractérise par une </a:t>
            </a:r>
            <a:r>
              <a:rPr lang="fr-FR" sz="2800" b="1" dirty="0" smtClean="0">
                <a:solidFill>
                  <a:srgbClr val="FFFF00"/>
                </a:solidFill>
                <a:latin typeface="Gill Sans MT" pitchFamily="34" charset="0"/>
              </a:rPr>
              <a:t>importante surface </a:t>
            </a:r>
            <a:r>
              <a:rPr lang="fr-FR" sz="2800" b="1" dirty="0">
                <a:solidFill>
                  <a:srgbClr val="FFFF00"/>
                </a:solidFill>
                <a:latin typeface="Gill Sans MT" pitchFamily="34" charset="0"/>
              </a:rPr>
              <a:t>d'échange avec la substance minérale.</a:t>
            </a:r>
          </a:p>
        </p:txBody>
      </p:sp>
      <p:sp>
        <p:nvSpPr>
          <p:cNvPr id="6" name="Rectangle 5"/>
          <p:cNvSpPr/>
          <p:nvPr/>
        </p:nvSpPr>
        <p:spPr>
          <a:xfrm>
            <a:off x="357158" y="4903785"/>
            <a:ext cx="8143932" cy="954107"/>
          </a:xfrm>
          <a:prstGeom prst="rect">
            <a:avLst/>
          </a:prstGeom>
        </p:spPr>
        <p:txBody>
          <a:bodyPr wrap="square">
            <a:spAutoFit/>
          </a:bodyPr>
          <a:lstStyle/>
          <a:p>
            <a:pPr>
              <a:buFont typeface="Arial" pitchFamily="34" charset="0"/>
              <a:buChar char="•"/>
            </a:pPr>
            <a:r>
              <a:rPr lang="fr-FR" sz="2800" b="1" dirty="0" smtClean="0">
                <a:solidFill>
                  <a:srgbClr val="FFFF00"/>
                </a:solidFill>
                <a:latin typeface="Gill Sans MT" pitchFamily="34" charset="0"/>
              </a:rPr>
              <a:t> Il se caractérise par une matrice abondante, rigide et minéralisée.</a:t>
            </a:r>
            <a:endParaRPr lang="fr-FR" sz="2800" b="1" dirty="0" smtClean="0">
              <a:solidFill>
                <a:srgbClr val="FFFF00"/>
              </a:solidFill>
              <a:latin typeface="Gill Sans MT"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467983"/>
            <a:ext cx="8572528" cy="2246769"/>
          </a:xfrm>
          <a:prstGeom prst="rect">
            <a:avLst/>
          </a:prstGeom>
        </p:spPr>
        <p:txBody>
          <a:bodyPr wrap="square">
            <a:spAutoFit/>
          </a:bodyPr>
          <a:lstStyle/>
          <a:p>
            <a:r>
              <a:rPr lang="fr-FR" sz="2800" b="1" dirty="0">
                <a:solidFill>
                  <a:srgbClr val="FFFF00"/>
                </a:solidFill>
                <a:latin typeface="Gill Sans MT" pitchFamily="34" charset="0"/>
              </a:rPr>
              <a:t>Elle est abondante : Le tissu osseux </a:t>
            </a:r>
            <a:r>
              <a:rPr lang="fr-FR" sz="2800" b="1" dirty="0" smtClean="0">
                <a:solidFill>
                  <a:srgbClr val="FFFF00"/>
                </a:solidFill>
                <a:latin typeface="Gill Sans MT" pitchFamily="34" charset="0"/>
              </a:rPr>
              <a:t>renferme </a:t>
            </a:r>
            <a:r>
              <a:rPr lang="fr-FR" sz="2800" b="1" dirty="0" smtClean="0">
                <a:solidFill>
                  <a:srgbClr val="FFFF00"/>
                </a:solidFill>
                <a:latin typeface="Gill Sans MT" pitchFamily="34" charset="0"/>
              </a:rPr>
              <a:t>99</a:t>
            </a:r>
            <a:r>
              <a:rPr lang="fr-FR" sz="2800" b="1" dirty="0">
                <a:solidFill>
                  <a:srgbClr val="FFFF00"/>
                </a:solidFill>
                <a:latin typeface="Gill Sans MT" pitchFamily="34" charset="0"/>
              </a:rPr>
              <a:t>% du calcium et 90% du phosphore de l'organisme.</a:t>
            </a:r>
          </a:p>
          <a:p>
            <a:r>
              <a:rPr lang="fr-FR" sz="2800" b="1" dirty="0">
                <a:solidFill>
                  <a:srgbClr val="FFFF00"/>
                </a:solidFill>
                <a:latin typeface="Gill Sans MT" pitchFamily="34" charset="0"/>
              </a:rPr>
              <a:t>Elle est principalement constituée de complexes cristallins de calcium et de phosphore, l'</a:t>
            </a:r>
            <a:r>
              <a:rPr lang="fr-FR" sz="2800" b="1" dirty="0" err="1">
                <a:solidFill>
                  <a:srgbClr val="FFFF00"/>
                </a:solidFill>
                <a:latin typeface="Gill Sans MT" pitchFamily="34" charset="0"/>
              </a:rPr>
              <a:t>hydroxy</a:t>
            </a:r>
            <a:r>
              <a:rPr lang="fr-FR" sz="2800" b="1" dirty="0">
                <a:solidFill>
                  <a:srgbClr val="FFFF00"/>
                </a:solidFill>
                <a:latin typeface="Gill Sans MT" pitchFamily="34" charset="0"/>
              </a:rPr>
              <a:t>-apatite.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737789"/>
            <a:ext cx="8358246" cy="5262979"/>
          </a:xfrm>
          <a:prstGeom prst="rect">
            <a:avLst/>
          </a:prstGeom>
        </p:spPr>
        <p:txBody>
          <a:bodyPr wrap="square">
            <a:spAutoFit/>
          </a:bodyPr>
          <a:lstStyle/>
          <a:p>
            <a:pPr>
              <a:buFont typeface="Wingdings" pitchFamily="2" charset="2"/>
              <a:buChar char="v"/>
            </a:pPr>
            <a:r>
              <a:rPr lang="fr-FR" sz="2800" b="1" dirty="0" smtClean="0">
                <a:solidFill>
                  <a:srgbClr val="FFFF00"/>
                </a:solidFill>
                <a:latin typeface="Gill Sans MT" pitchFamily="34" charset="0"/>
              </a:rPr>
              <a:t> Les cristaux d’</a:t>
            </a:r>
            <a:r>
              <a:rPr lang="fr-FR" sz="2800" b="1" dirty="0" err="1" smtClean="0">
                <a:solidFill>
                  <a:srgbClr val="FFFF00"/>
                </a:solidFill>
                <a:latin typeface="Gill Sans MT" pitchFamily="34" charset="0"/>
              </a:rPr>
              <a:t>hydroxy</a:t>
            </a:r>
            <a:r>
              <a:rPr lang="fr-FR" sz="2800" b="1" dirty="0" smtClean="0">
                <a:solidFill>
                  <a:srgbClr val="FFFF00"/>
                </a:solidFill>
                <a:latin typeface="Gill Sans MT" pitchFamily="34" charset="0"/>
              </a:rPr>
              <a:t>-apatite hydratée</a:t>
            </a:r>
            <a:endParaRPr lang="fr-FR" sz="2800" b="1" dirty="0">
              <a:solidFill>
                <a:srgbClr val="FFFF00"/>
              </a:solidFill>
              <a:latin typeface="Gill Sans MT" pitchFamily="34" charset="0"/>
            </a:endParaRPr>
          </a:p>
          <a:p>
            <a:pPr>
              <a:buFont typeface="Arial" pitchFamily="34" charset="0"/>
              <a:buChar char="•"/>
            </a:pPr>
            <a:r>
              <a:rPr lang="fr-FR" sz="2800" b="1" dirty="0" smtClean="0">
                <a:solidFill>
                  <a:srgbClr val="FFFF00"/>
                </a:solidFill>
                <a:latin typeface="Gill Sans MT" pitchFamily="34" charset="0"/>
              </a:rPr>
              <a:t> Ce </a:t>
            </a:r>
            <a:r>
              <a:rPr lang="fr-FR" sz="2800" b="1" dirty="0">
                <a:solidFill>
                  <a:srgbClr val="FFFF00"/>
                </a:solidFill>
                <a:latin typeface="Gill Sans MT" pitchFamily="34" charset="0"/>
              </a:rPr>
              <a:t>sont des plaques hexagonales de 5 nm </a:t>
            </a:r>
            <a:r>
              <a:rPr lang="fr-FR" sz="2800" b="1" dirty="0" smtClean="0">
                <a:solidFill>
                  <a:srgbClr val="FFFF00"/>
                </a:solidFill>
                <a:latin typeface="Gill Sans MT" pitchFamily="34" charset="0"/>
              </a:rPr>
              <a:t>d'épaisseur, de </a:t>
            </a:r>
            <a:r>
              <a:rPr lang="fr-FR" sz="2800" b="1" dirty="0">
                <a:solidFill>
                  <a:srgbClr val="FFFF00"/>
                </a:solidFill>
                <a:latin typeface="Gill Sans MT" pitchFamily="34" charset="0"/>
              </a:rPr>
              <a:t>40 à 50 nm de longueur et de 25 à 40 nm de </a:t>
            </a:r>
            <a:r>
              <a:rPr lang="fr-FR" sz="2800" b="1" dirty="0" smtClean="0">
                <a:solidFill>
                  <a:srgbClr val="FFFF00"/>
                </a:solidFill>
                <a:latin typeface="Gill Sans MT" pitchFamily="34" charset="0"/>
              </a:rPr>
              <a:t>largeur. Ils </a:t>
            </a:r>
            <a:r>
              <a:rPr lang="fr-FR" sz="2800" b="1" dirty="0">
                <a:solidFill>
                  <a:srgbClr val="FFFF00"/>
                </a:solidFill>
                <a:latin typeface="Gill Sans MT" pitchFamily="34" charset="0"/>
              </a:rPr>
              <a:t>sont invisibles en microscopie photonique.</a:t>
            </a:r>
          </a:p>
          <a:p>
            <a:pPr>
              <a:buFont typeface="Arial" pitchFamily="34" charset="0"/>
              <a:buChar char="•"/>
            </a:pPr>
            <a:r>
              <a:rPr lang="fr-FR" sz="2800" b="1" dirty="0" smtClean="0">
                <a:solidFill>
                  <a:srgbClr val="FFFF00"/>
                </a:solidFill>
                <a:latin typeface="Gill Sans MT" pitchFamily="34" charset="0"/>
              </a:rPr>
              <a:t> Leur </a:t>
            </a:r>
            <a:r>
              <a:rPr lang="fr-FR" sz="2800" b="1" dirty="0">
                <a:solidFill>
                  <a:srgbClr val="FFFF00"/>
                </a:solidFill>
                <a:latin typeface="Gill Sans MT" pitchFamily="34" charset="0"/>
              </a:rPr>
              <a:t>surface globale est </a:t>
            </a:r>
            <a:r>
              <a:rPr lang="fr-FR" sz="2800" b="1" dirty="0" smtClean="0">
                <a:solidFill>
                  <a:srgbClr val="FFFF00"/>
                </a:solidFill>
                <a:latin typeface="Gill Sans MT" pitchFamily="34" charset="0"/>
              </a:rPr>
              <a:t>considérable.</a:t>
            </a:r>
            <a:endParaRPr lang="fr-FR" sz="2800" b="1" dirty="0">
              <a:solidFill>
                <a:srgbClr val="FFFF00"/>
              </a:solidFill>
              <a:latin typeface="Gill Sans MT" pitchFamily="34" charset="0"/>
            </a:endParaRPr>
          </a:p>
          <a:p>
            <a:r>
              <a:rPr lang="fr-FR" sz="2800" b="1" dirty="0">
                <a:solidFill>
                  <a:srgbClr val="FFFF00"/>
                </a:solidFill>
                <a:latin typeface="Gill Sans MT" pitchFamily="34" charset="0"/>
              </a:rPr>
              <a:t>Leur superficie est hydratée et porte des ions Ca++ labiles (4% du Ca), d'où la rapidité des échanges </a:t>
            </a:r>
            <a:r>
              <a:rPr lang="fr-FR" sz="2800" b="1" dirty="0" smtClean="0">
                <a:solidFill>
                  <a:srgbClr val="FFFF00"/>
                </a:solidFill>
                <a:latin typeface="Gill Sans MT" pitchFamily="34" charset="0"/>
              </a:rPr>
              <a:t>calciques dans </a:t>
            </a:r>
            <a:r>
              <a:rPr lang="fr-FR" sz="2800" b="1" dirty="0">
                <a:solidFill>
                  <a:srgbClr val="FFFF00"/>
                </a:solidFill>
                <a:latin typeface="Gill Sans MT" pitchFamily="34" charset="0"/>
              </a:rPr>
              <a:t>le tissu osseux.</a:t>
            </a:r>
          </a:p>
          <a:p>
            <a:pPr>
              <a:buFont typeface="Arial" pitchFamily="34" charset="0"/>
              <a:buChar char="•"/>
            </a:pPr>
            <a:r>
              <a:rPr lang="fr-FR" sz="2800" b="1" dirty="0" smtClean="0">
                <a:solidFill>
                  <a:srgbClr val="FFFF00"/>
                </a:solidFill>
                <a:latin typeface="Gill Sans MT" pitchFamily="34" charset="0"/>
              </a:rPr>
              <a:t> Ces </a:t>
            </a:r>
            <a:r>
              <a:rPr lang="fr-FR" sz="2800" b="1" dirty="0">
                <a:solidFill>
                  <a:srgbClr val="FFFF00"/>
                </a:solidFill>
                <a:latin typeface="Gill Sans MT" pitchFamily="34" charset="0"/>
              </a:rPr>
              <a:t>cristaux sont étroitement associés au</a:t>
            </a:r>
          </a:p>
          <a:p>
            <a:r>
              <a:rPr lang="fr-FR" sz="2800" b="1" dirty="0">
                <a:solidFill>
                  <a:srgbClr val="FFFF00"/>
                </a:solidFill>
                <a:latin typeface="Gill Sans MT" pitchFamily="34" charset="0"/>
              </a:rPr>
              <a:t>collagène. Ils sont disposés parallèlement le long</a:t>
            </a:r>
          </a:p>
          <a:p>
            <a:r>
              <a:rPr lang="fr-FR" sz="2800" b="1" dirty="0">
                <a:solidFill>
                  <a:srgbClr val="FFFF00"/>
                </a:solidFill>
                <a:latin typeface="Gill Sans MT" pitchFamily="34" charset="0"/>
              </a:rPr>
              <a:t>des </a:t>
            </a:r>
            <a:r>
              <a:rPr lang="fr-FR" sz="2800" b="1" dirty="0" smtClean="0">
                <a:solidFill>
                  <a:srgbClr val="FFFF00"/>
                </a:solidFill>
                <a:latin typeface="Gill Sans MT" pitchFamily="34" charset="0"/>
              </a:rPr>
              <a:t>fibrilles.</a:t>
            </a:r>
            <a:endParaRPr lang="fr-FR" sz="2800" b="1" dirty="0">
              <a:solidFill>
                <a:srgbClr val="FFFF00"/>
              </a:solidFill>
              <a:latin typeface="Gill Sans MT"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1814215" y="857232"/>
            <a:ext cx="4972363" cy="2052648"/>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1824820" y="3643315"/>
            <a:ext cx="4961758" cy="1643074"/>
          </a:xfrm>
          <a:prstGeom prst="rect">
            <a:avLst/>
          </a:prstGeom>
          <a:noFill/>
          <a:ln w="9525">
            <a:noFill/>
            <a:miter lim="800000"/>
            <a:headEnd/>
            <a:tailEnd/>
          </a:ln>
          <a:effectLst/>
        </p:spPr>
      </p:pic>
      <p:sp>
        <p:nvSpPr>
          <p:cNvPr id="4" name="Rectangle 3"/>
          <p:cNvSpPr/>
          <p:nvPr/>
        </p:nvSpPr>
        <p:spPr>
          <a:xfrm>
            <a:off x="1142976" y="6072206"/>
            <a:ext cx="7205434" cy="523220"/>
          </a:xfrm>
          <a:prstGeom prst="rect">
            <a:avLst/>
          </a:prstGeom>
        </p:spPr>
        <p:txBody>
          <a:bodyPr wrap="none">
            <a:spAutoFit/>
          </a:bodyPr>
          <a:lstStyle/>
          <a:p>
            <a:r>
              <a:rPr lang="fr-FR" sz="2800" b="1" dirty="0" smtClean="0">
                <a:solidFill>
                  <a:srgbClr val="FFFF00"/>
                </a:solidFill>
                <a:latin typeface="Gill Sans MT" pitchFamily="34" charset="0"/>
              </a:rPr>
              <a:t>Figure n°7 : Les cristaux d’</a:t>
            </a:r>
            <a:r>
              <a:rPr lang="fr-FR" sz="2800" b="1" dirty="0" err="1" smtClean="0">
                <a:solidFill>
                  <a:srgbClr val="FFFF00"/>
                </a:solidFill>
                <a:latin typeface="Gill Sans MT" pitchFamily="34" charset="0"/>
              </a:rPr>
              <a:t>hydroxy</a:t>
            </a:r>
            <a:r>
              <a:rPr lang="fr-FR" sz="2800" b="1" dirty="0" smtClean="0">
                <a:solidFill>
                  <a:srgbClr val="FFFF00"/>
                </a:solidFill>
                <a:latin typeface="Gill Sans MT" pitchFamily="34" charset="0"/>
              </a:rPr>
              <a:t>-apatite</a:t>
            </a:r>
            <a:endParaRPr lang="fr-FR" sz="2800" b="1" dirty="0">
              <a:solidFill>
                <a:srgbClr val="FFFF00"/>
              </a:solidFill>
              <a:latin typeface="Gill Sans MT"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14290"/>
            <a:ext cx="8286808" cy="6124754"/>
          </a:xfrm>
          <a:prstGeom prst="rect">
            <a:avLst/>
          </a:prstGeom>
        </p:spPr>
        <p:txBody>
          <a:bodyPr wrap="square">
            <a:spAutoFit/>
          </a:bodyPr>
          <a:lstStyle/>
          <a:p>
            <a:pPr>
              <a:buFont typeface="Wingdings" pitchFamily="2" charset="2"/>
              <a:buChar char="v"/>
            </a:pPr>
            <a:r>
              <a:rPr lang="fr-FR" sz="2800" b="1" dirty="0" smtClean="0">
                <a:solidFill>
                  <a:srgbClr val="FFFF00"/>
                </a:solidFill>
                <a:latin typeface="Gill Sans MT" pitchFamily="34" charset="0"/>
              </a:rPr>
              <a:t> Les autres sels de Calcium</a:t>
            </a:r>
          </a:p>
          <a:p>
            <a:r>
              <a:rPr lang="fr-FR" sz="2800" b="1" dirty="0" smtClean="0">
                <a:solidFill>
                  <a:srgbClr val="FFFF00"/>
                </a:solidFill>
                <a:latin typeface="Gill Sans MT" pitchFamily="34" charset="0"/>
              </a:rPr>
              <a:t>Il </a:t>
            </a:r>
            <a:r>
              <a:rPr lang="fr-FR" sz="2800" b="1" dirty="0">
                <a:solidFill>
                  <a:srgbClr val="FFFF00"/>
                </a:solidFill>
                <a:latin typeface="Gill Sans MT" pitchFamily="34" charset="0"/>
              </a:rPr>
              <a:t>s'agit principalement de phosphate amorphe de Ca++, plus abondant dans le tissu jeune, mais aussi </a:t>
            </a:r>
            <a:r>
              <a:rPr lang="fr-FR" sz="2800" b="1" dirty="0" smtClean="0">
                <a:solidFill>
                  <a:srgbClr val="FFFF00"/>
                </a:solidFill>
                <a:latin typeface="Gill Sans MT" pitchFamily="34" charset="0"/>
              </a:rPr>
              <a:t>de bicarbonate</a:t>
            </a:r>
            <a:r>
              <a:rPr lang="fr-FR" sz="2800" b="1" dirty="0">
                <a:solidFill>
                  <a:srgbClr val="FFFF00"/>
                </a:solidFill>
                <a:latin typeface="Gill Sans MT" pitchFamily="34" charset="0"/>
              </a:rPr>
              <a:t>, citrate et fluorure de Ca++. Le Fluor (F-) remplace les ions OH- et augmente la dureté de la matrice.</a:t>
            </a:r>
          </a:p>
          <a:p>
            <a:r>
              <a:rPr lang="fr-FR" sz="2800" b="1" dirty="0">
                <a:solidFill>
                  <a:srgbClr val="FFFF00"/>
                </a:solidFill>
                <a:latin typeface="Gill Sans MT" pitchFamily="34" charset="0"/>
              </a:rPr>
              <a:t>On retrouve également des sels de Magnésium et des traces de Baryum et de Strontium.</a:t>
            </a:r>
          </a:p>
          <a:p>
            <a:r>
              <a:rPr lang="fr-FR" sz="2800" b="1" dirty="0">
                <a:solidFill>
                  <a:srgbClr val="FFFF00"/>
                </a:solidFill>
                <a:latin typeface="Gill Sans MT" pitchFamily="34" charset="0"/>
              </a:rPr>
              <a:t>Le Strontium a une très forte affinité pour le tissu osseux où il se substitue au Calcium. C'est </a:t>
            </a:r>
            <a:r>
              <a:rPr lang="fr-FR" sz="2800" b="1" dirty="0" smtClean="0">
                <a:solidFill>
                  <a:srgbClr val="FFFF00"/>
                </a:solidFill>
                <a:latin typeface="Gill Sans MT" pitchFamily="34" charset="0"/>
              </a:rPr>
              <a:t>pourquoi une </a:t>
            </a:r>
            <a:r>
              <a:rPr lang="fr-FR" sz="2800" b="1" dirty="0">
                <a:solidFill>
                  <a:srgbClr val="FFFF00"/>
                </a:solidFill>
                <a:latin typeface="Gill Sans MT" pitchFamily="34" charset="0"/>
              </a:rPr>
              <a:t>contamination par du Strontium radioactif est extrêmement grave : Il se fixe très rapidement </a:t>
            </a:r>
            <a:r>
              <a:rPr lang="fr-FR" sz="2800" b="1" dirty="0" smtClean="0">
                <a:solidFill>
                  <a:srgbClr val="FFFF00"/>
                </a:solidFill>
                <a:latin typeface="Gill Sans MT" pitchFamily="34" charset="0"/>
              </a:rPr>
              <a:t>dans le </a:t>
            </a:r>
            <a:r>
              <a:rPr lang="fr-FR" sz="2800" b="1" dirty="0">
                <a:solidFill>
                  <a:srgbClr val="FFFF00"/>
                </a:solidFill>
                <a:latin typeface="Gill Sans MT" pitchFamily="34" charset="0"/>
              </a:rPr>
              <a:t>squelette et irradie la moelle osseuse voisine.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000108"/>
            <a:ext cx="8429652" cy="2677656"/>
          </a:xfrm>
          <a:prstGeom prst="rect">
            <a:avLst/>
          </a:prstGeom>
        </p:spPr>
        <p:txBody>
          <a:bodyPr wrap="square">
            <a:spAutoFit/>
          </a:bodyPr>
          <a:lstStyle/>
          <a:p>
            <a:r>
              <a:rPr lang="fr-FR" sz="2800" b="1" dirty="0" smtClean="0">
                <a:solidFill>
                  <a:srgbClr val="FFFF00"/>
                </a:solidFill>
                <a:latin typeface="Gill Sans MT" pitchFamily="34" charset="0"/>
              </a:rPr>
              <a:t>Minéralisation </a:t>
            </a:r>
            <a:br>
              <a:rPr lang="fr-FR" sz="2800" b="1" dirty="0" smtClean="0">
                <a:solidFill>
                  <a:srgbClr val="FFFF00"/>
                </a:solidFill>
                <a:latin typeface="Gill Sans MT" pitchFamily="34" charset="0"/>
              </a:rPr>
            </a:br>
            <a:r>
              <a:rPr lang="fr-FR" sz="2800" b="1" dirty="0" smtClean="0">
                <a:solidFill>
                  <a:srgbClr val="FFFF00"/>
                </a:solidFill>
                <a:latin typeface="Gill Sans MT" pitchFamily="34" charset="0"/>
              </a:rPr>
              <a:t>Après 10 jours, l'</a:t>
            </a:r>
            <a:r>
              <a:rPr lang="fr-FR" sz="2800" b="1" dirty="0" err="1" smtClean="0">
                <a:solidFill>
                  <a:srgbClr val="FFFF00"/>
                </a:solidFill>
                <a:latin typeface="Gill Sans MT" pitchFamily="34" charset="0"/>
              </a:rPr>
              <a:t>ostéoïde</a:t>
            </a:r>
            <a:r>
              <a:rPr lang="fr-FR" sz="2800" b="1" dirty="0" smtClean="0">
                <a:solidFill>
                  <a:srgbClr val="FFFF00"/>
                </a:solidFill>
                <a:latin typeface="Gill Sans MT" pitchFamily="34" charset="0"/>
              </a:rPr>
              <a:t> se minéralise : des cristaux d'</a:t>
            </a:r>
            <a:r>
              <a:rPr lang="fr-FR" sz="2800" b="1" dirty="0" err="1" smtClean="0">
                <a:solidFill>
                  <a:srgbClr val="FFFF00"/>
                </a:solidFill>
                <a:latin typeface="Gill Sans MT" pitchFamily="34" charset="0"/>
              </a:rPr>
              <a:t>hydroxyapatite</a:t>
            </a:r>
            <a:r>
              <a:rPr lang="fr-FR" sz="2800" b="1" dirty="0" smtClean="0">
                <a:solidFill>
                  <a:srgbClr val="FFFF00"/>
                </a:solidFill>
                <a:latin typeface="Gill Sans MT" pitchFamily="34" charset="0"/>
              </a:rPr>
              <a:t> se déposent entre les fibres de collagène, ce qui confère à l'os sa résistance à la rupture, en plus de sa résistance à l'étirement.</a:t>
            </a:r>
            <a:endParaRPr lang="fr-FR" sz="2800" b="1" dirty="0">
              <a:solidFill>
                <a:srgbClr val="FFFF00"/>
              </a:solidFill>
              <a:latin typeface="Gill Sans MT"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0" name="Picture 4" descr="https://www.unifr.ch/anatomy/assets/files/elearning/fr/stuetzgewebe/knochen/images/knochen_comp5.gif"/>
          <p:cNvPicPr>
            <a:picLocks noChangeAspect="1" noChangeArrowheads="1"/>
          </p:cNvPicPr>
          <p:nvPr/>
        </p:nvPicPr>
        <p:blipFill>
          <a:blip r:embed="rId2"/>
          <a:srcRect/>
          <a:stretch>
            <a:fillRect/>
          </a:stretch>
        </p:blipFill>
        <p:spPr bwMode="auto">
          <a:xfrm>
            <a:off x="-32" y="0"/>
            <a:ext cx="6052142" cy="6143644"/>
          </a:xfrm>
          <a:prstGeom prst="rect">
            <a:avLst/>
          </a:prstGeom>
          <a:noFill/>
        </p:spPr>
      </p:pic>
      <p:sp>
        <p:nvSpPr>
          <p:cNvPr id="6" name="Rectangle 5"/>
          <p:cNvSpPr/>
          <p:nvPr/>
        </p:nvSpPr>
        <p:spPr>
          <a:xfrm>
            <a:off x="-32" y="6027027"/>
            <a:ext cx="6143668" cy="830997"/>
          </a:xfrm>
          <a:prstGeom prst="rect">
            <a:avLst/>
          </a:prstGeom>
        </p:spPr>
        <p:txBody>
          <a:bodyPr wrap="square">
            <a:spAutoFit/>
          </a:bodyPr>
          <a:lstStyle/>
          <a:p>
            <a:r>
              <a:rPr lang="fr-FR" sz="2400" b="1" dirty="0" smtClean="0">
                <a:solidFill>
                  <a:srgbClr val="FFFF00"/>
                </a:solidFill>
                <a:latin typeface="Gill Sans MT" pitchFamily="34" charset="0"/>
              </a:rPr>
              <a:t>Figure n°8 : </a:t>
            </a:r>
            <a:r>
              <a:rPr lang="fr-FR" sz="2400" b="1" dirty="0" smtClean="0">
                <a:solidFill>
                  <a:srgbClr val="FFFF00"/>
                </a:solidFill>
                <a:latin typeface="Gill Sans MT" pitchFamily="34" charset="0"/>
              </a:rPr>
              <a:t>Synthèse et minéralisation</a:t>
            </a:r>
          </a:p>
          <a:p>
            <a:r>
              <a:rPr lang="fr-FR" sz="2400" b="1" dirty="0" smtClean="0">
                <a:solidFill>
                  <a:srgbClr val="FFFF00"/>
                </a:solidFill>
                <a:latin typeface="Gill Sans MT" pitchFamily="34" charset="0"/>
              </a:rPr>
              <a:t> </a:t>
            </a:r>
            <a:r>
              <a:rPr lang="fr-FR" sz="2400" b="1" dirty="0" smtClean="0">
                <a:solidFill>
                  <a:srgbClr val="FFFF00"/>
                </a:solidFill>
                <a:latin typeface="Gill Sans MT" pitchFamily="34" charset="0"/>
              </a:rPr>
              <a:t>de </a:t>
            </a:r>
            <a:r>
              <a:rPr lang="fr-FR" sz="2400" b="1" dirty="0" smtClean="0">
                <a:solidFill>
                  <a:srgbClr val="FFFF00"/>
                </a:solidFill>
                <a:latin typeface="Gill Sans MT" pitchFamily="34" charset="0"/>
              </a:rPr>
              <a:t>la </a:t>
            </a:r>
            <a:r>
              <a:rPr lang="fr-FR" sz="2400" b="1" dirty="0" smtClean="0">
                <a:solidFill>
                  <a:srgbClr val="FFFF00"/>
                </a:solidFill>
                <a:latin typeface="Gill Sans MT" pitchFamily="34" charset="0"/>
              </a:rPr>
              <a:t>substance osseuse</a:t>
            </a:r>
            <a:endParaRPr lang="fr-FR" sz="2400" b="1" dirty="0">
              <a:solidFill>
                <a:srgbClr val="FFFF00"/>
              </a:solidFill>
              <a:latin typeface="Gill Sans MT" pitchFamily="34" charset="0"/>
            </a:endParaRPr>
          </a:p>
        </p:txBody>
      </p:sp>
      <p:sp>
        <p:nvSpPr>
          <p:cNvPr id="7" name="Rectangle 6"/>
          <p:cNvSpPr/>
          <p:nvPr/>
        </p:nvSpPr>
        <p:spPr>
          <a:xfrm>
            <a:off x="6072198" y="0"/>
            <a:ext cx="3071802" cy="1477328"/>
          </a:xfrm>
          <a:prstGeom prst="rect">
            <a:avLst/>
          </a:prstGeom>
        </p:spPr>
        <p:txBody>
          <a:bodyPr wrap="square">
            <a:spAutoFit/>
          </a:bodyPr>
          <a:lstStyle/>
          <a:p>
            <a:r>
              <a:rPr lang="fr-FR" dirty="0" smtClean="0">
                <a:solidFill>
                  <a:srgbClr val="FFFF00"/>
                </a:solidFill>
                <a:latin typeface="Gill Sans MT" pitchFamily="34" charset="0"/>
              </a:rPr>
              <a:t>Synthèse de </a:t>
            </a:r>
            <a:r>
              <a:rPr lang="fr-FR" dirty="0" err="1" smtClean="0">
                <a:solidFill>
                  <a:srgbClr val="FFFF00"/>
                </a:solidFill>
                <a:latin typeface="Gill Sans MT" pitchFamily="34" charset="0"/>
              </a:rPr>
              <a:t>procollagène</a:t>
            </a:r>
            <a:r>
              <a:rPr lang="fr-FR" dirty="0" smtClean="0">
                <a:solidFill>
                  <a:srgbClr val="FFFF00"/>
                </a:solidFill>
                <a:latin typeface="Gill Sans MT" pitchFamily="34" charset="0"/>
              </a:rPr>
              <a:t> dans le </a:t>
            </a:r>
            <a:r>
              <a:rPr lang="fr-FR" dirty="0" err="1" smtClean="0">
                <a:solidFill>
                  <a:srgbClr val="FFFF00"/>
                </a:solidFill>
                <a:latin typeface="Gill Sans MT" pitchFamily="34" charset="0"/>
              </a:rPr>
              <a:t>rER</a:t>
            </a:r>
            <a:r>
              <a:rPr lang="fr-FR" dirty="0" smtClean="0">
                <a:solidFill>
                  <a:srgbClr val="FFFF00"/>
                </a:solidFill>
                <a:latin typeface="Gill Sans MT" pitchFamily="34" charset="0"/>
              </a:rPr>
              <a:t>. Hydroxylation de proline et de lysine, </a:t>
            </a:r>
            <a:r>
              <a:rPr lang="fr-FR" dirty="0" err="1" smtClean="0">
                <a:solidFill>
                  <a:srgbClr val="FFFF00"/>
                </a:solidFill>
                <a:latin typeface="Gill Sans MT" pitchFamily="34" charset="0"/>
              </a:rPr>
              <a:t>glycolysation</a:t>
            </a:r>
            <a:r>
              <a:rPr lang="fr-FR" dirty="0" smtClean="0">
                <a:solidFill>
                  <a:srgbClr val="FFFF00"/>
                </a:solidFill>
                <a:latin typeface="Gill Sans MT" pitchFamily="34" charset="0"/>
              </a:rPr>
              <a:t> dans l'appareil de Golgi</a:t>
            </a:r>
            <a:endParaRPr lang="fr-FR" dirty="0">
              <a:solidFill>
                <a:srgbClr val="FFFF00"/>
              </a:solidFill>
              <a:latin typeface="Gill Sans MT" pitchFamily="34" charset="0"/>
            </a:endParaRPr>
          </a:p>
        </p:txBody>
      </p:sp>
      <p:sp>
        <p:nvSpPr>
          <p:cNvPr id="8" name="Rectangle 7"/>
          <p:cNvSpPr/>
          <p:nvPr/>
        </p:nvSpPr>
        <p:spPr>
          <a:xfrm>
            <a:off x="6072198" y="1428736"/>
            <a:ext cx="3071802" cy="923330"/>
          </a:xfrm>
          <a:prstGeom prst="rect">
            <a:avLst/>
          </a:prstGeom>
        </p:spPr>
        <p:txBody>
          <a:bodyPr wrap="square">
            <a:spAutoFit/>
          </a:bodyPr>
          <a:lstStyle/>
          <a:p>
            <a:r>
              <a:rPr lang="fr-FR" dirty="0" err="1" smtClean="0">
                <a:solidFill>
                  <a:srgbClr val="FFFF00"/>
                </a:solidFill>
                <a:latin typeface="Gill Sans MT" pitchFamily="34" charset="0"/>
              </a:rPr>
              <a:t>Exocytose</a:t>
            </a:r>
            <a:r>
              <a:rPr lang="fr-FR" dirty="0" smtClean="0">
                <a:solidFill>
                  <a:srgbClr val="FFFF00"/>
                </a:solidFill>
                <a:latin typeface="Gill Sans MT" pitchFamily="34" charset="0"/>
              </a:rPr>
              <a:t> par des granules de sécrétion dans l'espace extracellulaire.</a:t>
            </a:r>
            <a:endParaRPr lang="fr-FR" dirty="0">
              <a:solidFill>
                <a:srgbClr val="FFFF00"/>
              </a:solidFill>
              <a:latin typeface="Gill Sans MT" pitchFamily="34" charset="0"/>
            </a:endParaRPr>
          </a:p>
        </p:txBody>
      </p:sp>
      <p:sp>
        <p:nvSpPr>
          <p:cNvPr id="9" name="Rectangle 8"/>
          <p:cNvSpPr/>
          <p:nvPr/>
        </p:nvSpPr>
        <p:spPr>
          <a:xfrm>
            <a:off x="6072198" y="2285992"/>
            <a:ext cx="3071802" cy="1200329"/>
          </a:xfrm>
          <a:prstGeom prst="rect">
            <a:avLst/>
          </a:prstGeom>
        </p:spPr>
        <p:txBody>
          <a:bodyPr wrap="square">
            <a:spAutoFit/>
          </a:bodyPr>
          <a:lstStyle/>
          <a:p>
            <a:r>
              <a:rPr lang="fr-FR" dirty="0" smtClean="0">
                <a:solidFill>
                  <a:srgbClr val="FFFF00"/>
                </a:solidFill>
                <a:latin typeface="Gill Sans MT" pitchFamily="34" charset="0"/>
              </a:rPr>
              <a:t>Les N- et C-terminaux, des régions non-</a:t>
            </a:r>
            <a:r>
              <a:rPr lang="fr-FR" dirty="0" err="1" smtClean="0">
                <a:solidFill>
                  <a:srgbClr val="FFFF00"/>
                </a:solidFill>
                <a:latin typeface="Gill Sans MT" pitchFamily="34" charset="0"/>
              </a:rPr>
              <a:t>hélicales</a:t>
            </a:r>
            <a:r>
              <a:rPr lang="fr-FR" dirty="0" smtClean="0">
                <a:solidFill>
                  <a:srgbClr val="FFFF00"/>
                </a:solidFill>
                <a:latin typeface="Gill Sans MT" pitchFamily="34" charset="0"/>
              </a:rPr>
              <a:t>, sont coupés par la </a:t>
            </a:r>
            <a:r>
              <a:rPr lang="fr-FR" dirty="0" err="1" smtClean="0">
                <a:solidFill>
                  <a:srgbClr val="FFFF00"/>
                </a:solidFill>
                <a:latin typeface="Gill Sans MT" pitchFamily="34" charset="0"/>
              </a:rPr>
              <a:t>procollagène</a:t>
            </a:r>
            <a:r>
              <a:rPr lang="fr-FR" dirty="0" smtClean="0">
                <a:solidFill>
                  <a:srgbClr val="FFFF00"/>
                </a:solidFill>
                <a:latin typeface="Gill Sans MT" pitchFamily="34" charset="0"/>
              </a:rPr>
              <a:t> peptidase.</a:t>
            </a:r>
            <a:endParaRPr lang="fr-FR" dirty="0">
              <a:solidFill>
                <a:srgbClr val="FFFF00"/>
              </a:solidFill>
              <a:latin typeface="Gill Sans MT" pitchFamily="34" charset="0"/>
            </a:endParaRPr>
          </a:p>
        </p:txBody>
      </p:sp>
      <p:sp>
        <p:nvSpPr>
          <p:cNvPr id="10" name="Rectangle 9"/>
          <p:cNvSpPr/>
          <p:nvPr/>
        </p:nvSpPr>
        <p:spPr>
          <a:xfrm>
            <a:off x="6072198" y="3429000"/>
            <a:ext cx="3357586" cy="2585323"/>
          </a:xfrm>
          <a:prstGeom prst="rect">
            <a:avLst/>
          </a:prstGeom>
        </p:spPr>
        <p:txBody>
          <a:bodyPr wrap="square">
            <a:spAutoFit/>
          </a:bodyPr>
          <a:lstStyle/>
          <a:p>
            <a:r>
              <a:rPr lang="fr-FR" dirty="0" smtClean="0">
                <a:solidFill>
                  <a:srgbClr val="FFFF00"/>
                </a:solidFill>
                <a:latin typeface="Gill Sans MT" pitchFamily="34" charset="0"/>
              </a:rPr>
              <a:t>Les molécules de </a:t>
            </a:r>
            <a:r>
              <a:rPr lang="fr-FR" dirty="0" err="1" smtClean="0">
                <a:solidFill>
                  <a:srgbClr val="FFFF00"/>
                </a:solidFill>
                <a:latin typeface="Gill Sans MT" pitchFamily="34" charset="0"/>
              </a:rPr>
              <a:t>tropocollagène</a:t>
            </a:r>
            <a:r>
              <a:rPr lang="fr-FR" dirty="0" smtClean="0">
                <a:solidFill>
                  <a:srgbClr val="FFFF00"/>
                </a:solidFill>
                <a:latin typeface="Gill Sans MT" pitchFamily="34" charset="0"/>
              </a:rPr>
              <a:t> s'assemblent côte à côte mais avec un </a:t>
            </a:r>
            <a:r>
              <a:rPr lang="fr-FR" dirty="0" err="1" smtClean="0">
                <a:solidFill>
                  <a:srgbClr val="FFFF00"/>
                </a:solidFill>
                <a:latin typeface="Gill Sans MT" pitchFamily="34" charset="0"/>
              </a:rPr>
              <a:t>décallage</a:t>
            </a:r>
            <a:r>
              <a:rPr lang="fr-FR" dirty="0" smtClean="0">
                <a:solidFill>
                  <a:srgbClr val="FFFF00"/>
                </a:solidFill>
                <a:latin typeface="Gill Sans MT" pitchFamily="34" charset="0"/>
              </a:rPr>
              <a:t> de 67 nm. Des lysines de la partie N-terminale d'une molécule sont pontées de façon covalente à d'autres lysines de la partie C-terminale d'une voisine par l'action de la </a:t>
            </a:r>
            <a:r>
              <a:rPr lang="fr-FR" dirty="0" err="1" smtClean="0">
                <a:solidFill>
                  <a:srgbClr val="FFFF00"/>
                </a:solidFill>
                <a:latin typeface="Gill Sans MT" pitchFamily="34" charset="0"/>
              </a:rPr>
              <a:t>Lysyl</a:t>
            </a:r>
            <a:r>
              <a:rPr lang="fr-FR" dirty="0" smtClean="0">
                <a:solidFill>
                  <a:srgbClr val="FFFF00"/>
                </a:solidFill>
                <a:latin typeface="Gill Sans MT" pitchFamily="34" charset="0"/>
              </a:rPr>
              <a:t> oxydase. </a:t>
            </a:r>
            <a:endParaRPr lang="fr-FR" dirty="0">
              <a:solidFill>
                <a:srgbClr val="FFFF00"/>
              </a:solidFill>
              <a:latin typeface="Gill Sans MT" pitchFamily="34" charset="0"/>
            </a:endParaRPr>
          </a:p>
        </p:txBody>
      </p:sp>
      <p:sp>
        <p:nvSpPr>
          <p:cNvPr id="11" name="Rectangle 10"/>
          <p:cNvSpPr/>
          <p:nvPr/>
        </p:nvSpPr>
        <p:spPr>
          <a:xfrm>
            <a:off x="6072198" y="5929330"/>
            <a:ext cx="3071802" cy="923330"/>
          </a:xfrm>
          <a:prstGeom prst="rect">
            <a:avLst/>
          </a:prstGeom>
        </p:spPr>
        <p:txBody>
          <a:bodyPr wrap="square">
            <a:spAutoFit/>
          </a:bodyPr>
          <a:lstStyle/>
          <a:p>
            <a:r>
              <a:rPr lang="fr-FR" dirty="0" smtClean="0">
                <a:solidFill>
                  <a:srgbClr val="FFFF00"/>
                </a:solidFill>
                <a:latin typeface="Gill Sans MT" pitchFamily="34" charset="0"/>
              </a:rPr>
              <a:t>Minéralisation grâce à l'</a:t>
            </a:r>
            <a:r>
              <a:rPr lang="fr-FR" dirty="0" err="1" smtClean="0">
                <a:solidFill>
                  <a:srgbClr val="FFFF00"/>
                </a:solidFill>
                <a:latin typeface="Gill Sans MT" pitchFamily="34" charset="0"/>
              </a:rPr>
              <a:t>hydroxyapatite</a:t>
            </a:r>
            <a:r>
              <a:rPr lang="fr-FR" dirty="0" smtClean="0">
                <a:solidFill>
                  <a:srgbClr val="FFFF00"/>
                </a:solidFill>
                <a:latin typeface="Gill Sans MT" pitchFamily="34" charset="0"/>
              </a:rPr>
              <a:t> qui se dépose entre les fibrilles de collagène </a:t>
            </a:r>
            <a:endParaRPr lang="fr-FR" dirty="0">
              <a:solidFill>
                <a:srgbClr val="FFFF00"/>
              </a:solidFill>
              <a:latin typeface="Gill Sans MT"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285720" y="1357298"/>
          <a:ext cx="8429685" cy="2133600"/>
        </p:xfrm>
        <a:graphic>
          <a:graphicData uri="http://schemas.openxmlformats.org/drawingml/2006/table">
            <a:tbl>
              <a:tblPr/>
              <a:tblGrid>
                <a:gridCol w="436960"/>
                <a:gridCol w="3768779"/>
                <a:gridCol w="436960"/>
                <a:gridCol w="3786986"/>
              </a:tblGrid>
              <a:tr h="0">
                <a:tc>
                  <a:txBody>
                    <a:bodyPr/>
                    <a:lstStyle/>
                    <a:p>
                      <a:r>
                        <a:rPr lang="fr-FR" sz="2800">
                          <a:solidFill>
                            <a:srgbClr val="FFFF00"/>
                          </a:solidFill>
                          <a:latin typeface="Gill Sans MT" pitchFamily="34" charset="0"/>
                        </a:rPr>
                        <a:t>1.</a:t>
                      </a:r>
                    </a:p>
                  </a:txBody>
                  <a:tcPr marL="0" marR="0" marT="0" marB="0">
                    <a:lnL>
                      <a:noFill/>
                    </a:lnL>
                    <a:lnR>
                      <a:noFill/>
                    </a:lnR>
                    <a:lnT>
                      <a:noFill/>
                    </a:lnT>
                    <a:lnB>
                      <a:noFill/>
                    </a:lnB>
                  </a:tcPr>
                </a:tc>
                <a:tc>
                  <a:txBody>
                    <a:bodyPr/>
                    <a:lstStyle/>
                    <a:p>
                      <a:r>
                        <a:rPr lang="fr-FR" sz="2800">
                          <a:solidFill>
                            <a:srgbClr val="FFFF00"/>
                          </a:solidFill>
                          <a:latin typeface="Gill Sans MT" pitchFamily="34" charset="0"/>
                        </a:rPr>
                        <a:t>rER</a:t>
                      </a:r>
                    </a:p>
                  </a:txBody>
                  <a:tcPr marL="0" marR="0" marT="0" marB="0" anchor="ctr">
                    <a:lnL>
                      <a:noFill/>
                    </a:lnL>
                    <a:lnR>
                      <a:noFill/>
                    </a:lnR>
                    <a:lnT>
                      <a:noFill/>
                    </a:lnT>
                    <a:lnB>
                      <a:noFill/>
                    </a:lnB>
                  </a:tcPr>
                </a:tc>
                <a:tc>
                  <a:txBody>
                    <a:bodyPr/>
                    <a:lstStyle/>
                    <a:p>
                      <a:r>
                        <a:rPr lang="fr-FR" sz="2800">
                          <a:solidFill>
                            <a:srgbClr val="FFFF00"/>
                          </a:solidFill>
                          <a:latin typeface="Gill Sans MT" pitchFamily="34" charset="0"/>
                        </a:rPr>
                        <a:t>4.</a:t>
                      </a:r>
                    </a:p>
                  </a:txBody>
                  <a:tcPr marL="0" marR="0" marT="0" marB="0" anchor="ctr">
                    <a:lnL>
                      <a:noFill/>
                    </a:lnL>
                    <a:lnR>
                      <a:noFill/>
                    </a:lnR>
                    <a:lnT>
                      <a:noFill/>
                    </a:lnT>
                    <a:lnB>
                      <a:noFill/>
                    </a:lnB>
                  </a:tcPr>
                </a:tc>
                <a:tc>
                  <a:txBody>
                    <a:bodyPr/>
                    <a:lstStyle/>
                    <a:p>
                      <a:r>
                        <a:rPr lang="fr-FR" sz="2800">
                          <a:solidFill>
                            <a:srgbClr val="FFFF00"/>
                          </a:solidFill>
                          <a:latin typeface="Gill Sans MT" pitchFamily="34" charset="0"/>
                        </a:rPr>
                        <a:t>Hydroxylproline</a:t>
                      </a:r>
                    </a:p>
                  </a:txBody>
                  <a:tcPr marL="0" marR="0" marT="0" marB="0" anchor="ctr">
                    <a:lnL>
                      <a:noFill/>
                    </a:lnL>
                    <a:lnR>
                      <a:noFill/>
                    </a:lnR>
                    <a:lnT>
                      <a:noFill/>
                    </a:lnT>
                    <a:lnB>
                      <a:noFill/>
                    </a:lnB>
                  </a:tcPr>
                </a:tc>
              </a:tr>
              <a:tr h="0">
                <a:tc>
                  <a:txBody>
                    <a:bodyPr/>
                    <a:lstStyle/>
                    <a:p>
                      <a:r>
                        <a:rPr lang="fr-FR" sz="2800">
                          <a:solidFill>
                            <a:srgbClr val="FFFF00"/>
                          </a:solidFill>
                          <a:latin typeface="Gill Sans MT" pitchFamily="34" charset="0"/>
                        </a:rPr>
                        <a:t>2.</a:t>
                      </a:r>
                    </a:p>
                  </a:txBody>
                  <a:tcPr marL="0" marR="0" marT="0" marB="0">
                    <a:lnL>
                      <a:noFill/>
                    </a:lnL>
                    <a:lnR>
                      <a:noFill/>
                    </a:lnR>
                    <a:lnT>
                      <a:noFill/>
                    </a:lnT>
                    <a:lnB>
                      <a:noFill/>
                    </a:lnB>
                  </a:tcPr>
                </a:tc>
                <a:tc>
                  <a:txBody>
                    <a:bodyPr/>
                    <a:lstStyle/>
                    <a:p>
                      <a:r>
                        <a:rPr lang="fr-FR" sz="2800">
                          <a:solidFill>
                            <a:srgbClr val="FFFF00"/>
                          </a:solidFill>
                          <a:latin typeface="Gill Sans MT" pitchFamily="34" charset="0"/>
                        </a:rPr>
                        <a:t>Appareil de Golgi</a:t>
                      </a:r>
                    </a:p>
                  </a:txBody>
                  <a:tcPr marL="0" marR="0" marT="0" marB="0">
                    <a:lnL>
                      <a:noFill/>
                    </a:lnL>
                    <a:lnR>
                      <a:noFill/>
                    </a:lnR>
                    <a:lnT>
                      <a:noFill/>
                    </a:lnT>
                    <a:lnB>
                      <a:noFill/>
                    </a:lnB>
                  </a:tcPr>
                </a:tc>
                <a:tc>
                  <a:txBody>
                    <a:bodyPr/>
                    <a:lstStyle/>
                    <a:p>
                      <a:r>
                        <a:rPr lang="fr-FR" sz="2800">
                          <a:solidFill>
                            <a:srgbClr val="FFFF00"/>
                          </a:solidFill>
                          <a:latin typeface="Gill Sans MT" pitchFamily="34" charset="0"/>
                        </a:rPr>
                        <a:t>5.</a:t>
                      </a:r>
                    </a:p>
                  </a:txBody>
                  <a:tcPr marL="0" marR="0" marT="0" marB="0" anchor="ctr">
                    <a:lnL>
                      <a:noFill/>
                    </a:lnL>
                    <a:lnR>
                      <a:noFill/>
                    </a:lnR>
                    <a:lnT>
                      <a:noFill/>
                    </a:lnT>
                    <a:lnB>
                      <a:noFill/>
                    </a:lnB>
                  </a:tcPr>
                </a:tc>
                <a:tc>
                  <a:txBody>
                    <a:bodyPr/>
                    <a:lstStyle/>
                    <a:p>
                      <a:r>
                        <a:rPr lang="fr-FR" sz="2800">
                          <a:solidFill>
                            <a:srgbClr val="FFFF00"/>
                          </a:solidFill>
                          <a:latin typeface="Gill Sans MT" pitchFamily="34" charset="0"/>
                        </a:rPr>
                        <a:t>Régions non-hélicales</a:t>
                      </a:r>
                    </a:p>
                  </a:txBody>
                  <a:tcPr marL="0" marR="0" marT="0" marB="0" anchor="ctr">
                    <a:lnL>
                      <a:noFill/>
                    </a:lnL>
                    <a:lnR>
                      <a:noFill/>
                    </a:lnR>
                    <a:lnT>
                      <a:noFill/>
                    </a:lnT>
                    <a:lnB>
                      <a:noFill/>
                    </a:lnB>
                  </a:tcPr>
                </a:tc>
              </a:tr>
              <a:tr h="0">
                <a:tc>
                  <a:txBody>
                    <a:bodyPr/>
                    <a:lstStyle/>
                    <a:p>
                      <a:r>
                        <a:rPr lang="fr-FR" sz="2800">
                          <a:solidFill>
                            <a:srgbClr val="FFFF00"/>
                          </a:solidFill>
                          <a:latin typeface="Gill Sans MT" pitchFamily="34" charset="0"/>
                        </a:rPr>
                        <a:t>3.</a:t>
                      </a:r>
                    </a:p>
                  </a:txBody>
                  <a:tcPr marL="0" marR="0" marT="0" marB="0">
                    <a:lnL>
                      <a:noFill/>
                    </a:lnL>
                    <a:lnR>
                      <a:noFill/>
                    </a:lnR>
                    <a:lnT>
                      <a:noFill/>
                    </a:lnT>
                    <a:lnB>
                      <a:noFill/>
                    </a:lnB>
                  </a:tcPr>
                </a:tc>
                <a:tc>
                  <a:txBody>
                    <a:bodyPr/>
                    <a:lstStyle/>
                    <a:p>
                      <a:r>
                        <a:rPr lang="fr-FR" sz="2800">
                          <a:solidFill>
                            <a:srgbClr val="FFFF00"/>
                          </a:solidFill>
                          <a:latin typeface="Gill Sans MT" pitchFamily="34" charset="0"/>
                        </a:rPr>
                        <a:t>Hydroxyllysine</a:t>
                      </a:r>
                    </a:p>
                  </a:txBody>
                  <a:tcPr marL="0" marR="0" marT="0" marB="0">
                    <a:lnL>
                      <a:noFill/>
                    </a:lnL>
                    <a:lnR>
                      <a:noFill/>
                    </a:lnR>
                    <a:lnT>
                      <a:noFill/>
                    </a:lnT>
                    <a:lnB>
                      <a:noFill/>
                    </a:lnB>
                  </a:tcPr>
                </a:tc>
                <a:tc>
                  <a:txBody>
                    <a:bodyPr/>
                    <a:lstStyle/>
                    <a:p>
                      <a:r>
                        <a:rPr lang="fr-FR" sz="2800">
                          <a:solidFill>
                            <a:srgbClr val="FFFF00"/>
                          </a:solidFill>
                          <a:latin typeface="Gill Sans MT" pitchFamily="34" charset="0"/>
                        </a:rPr>
                        <a:t>6.</a:t>
                      </a:r>
                    </a:p>
                  </a:txBody>
                  <a:tcPr marL="0" marR="0" marT="0" marB="0">
                    <a:lnL>
                      <a:noFill/>
                    </a:lnL>
                    <a:lnR>
                      <a:noFill/>
                    </a:lnR>
                    <a:lnT>
                      <a:noFill/>
                    </a:lnT>
                    <a:lnB>
                      <a:noFill/>
                    </a:lnB>
                  </a:tcPr>
                </a:tc>
                <a:tc>
                  <a:txBody>
                    <a:bodyPr/>
                    <a:lstStyle/>
                    <a:p>
                      <a:r>
                        <a:rPr lang="fr-FR" sz="2800" dirty="0">
                          <a:solidFill>
                            <a:srgbClr val="FFFF00"/>
                          </a:solidFill>
                          <a:latin typeface="Gill Sans MT" pitchFamily="34" charset="0"/>
                        </a:rPr>
                        <a:t>Pont entre les molécules de </a:t>
                      </a:r>
                      <a:r>
                        <a:rPr lang="fr-FR" sz="2800" dirty="0" err="1">
                          <a:solidFill>
                            <a:srgbClr val="FFFF00"/>
                          </a:solidFill>
                          <a:latin typeface="Gill Sans MT" pitchFamily="34" charset="0"/>
                        </a:rPr>
                        <a:t>tropocollagène</a:t>
                      </a:r>
                      <a:r>
                        <a:rPr lang="fr-FR" sz="2800" dirty="0">
                          <a:solidFill>
                            <a:srgbClr val="FFFF00"/>
                          </a:solidFill>
                          <a:latin typeface="Gill Sans MT" pitchFamily="34" charset="0"/>
                        </a:rPr>
                        <a:t> avec </a:t>
                      </a:r>
                      <a:r>
                        <a:rPr lang="fr-FR" sz="2800" dirty="0" err="1">
                          <a:solidFill>
                            <a:srgbClr val="FFFF00"/>
                          </a:solidFill>
                          <a:latin typeface="Gill Sans MT" pitchFamily="34" charset="0"/>
                        </a:rPr>
                        <a:t>Lysyloxidase</a:t>
                      </a:r>
                      <a:endParaRPr lang="fr-FR" sz="2800" dirty="0">
                        <a:solidFill>
                          <a:srgbClr val="FFFF00"/>
                        </a:solidFill>
                        <a:latin typeface="Gill Sans MT" pitchFamily="34" charset="0"/>
                      </a:endParaRPr>
                    </a:p>
                  </a:txBody>
                  <a:tcPr marL="0" marR="0" marT="0" marB="0" anchor="ctr">
                    <a:lnL>
                      <a:noFill/>
                    </a:lnL>
                    <a:lnR>
                      <a:noFill/>
                    </a:lnR>
                    <a:lnT>
                      <a:noFill/>
                    </a:lnT>
                    <a:lnB>
                      <a:noFill/>
                    </a:lnB>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2800175"/>
            <a:ext cx="8072494" cy="1200329"/>
          </a:xfrm>
          <a:prstGeom prst="rect">
            <a:avLst/>
          </a:prstGeom>
        </p:spPr>
        <p:txBody>
          <a:bodyPr wrap="square">
            <a:spAutoFit/>
          </a:bodyPr>
          <a:lstStyle/>
          <a:p>
            <a:pPr marL="514350" indent="-514350" algn="ctr"/>
            <a:r>
              <a:rPr lang="fr-FR" sz="3600" b="1" dirty="0" smtClean="0">
                <a:solidFill>
                  <a:srgbClr val="FFFF00"/>
                </a:solidFill>
                <a:latin typeface="Gill Sans MT" pitchFamily="34" charset="0"/>
              </a:rPr>
              <a:t>4.   LES AUTRES COMPOSANTS DE L’OS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4480" y="3143248"/>
            <a:ext cx="5564921" cy="584775"/>
          </a:xfrm>
          <a:prstGeom prst="rect">
            <a:avLst/>
          </a:prstGeom>
        </p:spPr>
        <p:txBody>
          <a:bodyPr wrap="none">
            <a:spAutoFit/>
          </a:bodyPr>
          <a:lstStyle/>
          <a:p>
            <a:r>
              <a:rPr lang="fr-FR" sz="3200" b="1" dirty="0" smtClean="0">
                <a:solidFill>
                  <a:srgbClr val="FFFF00"/>
                </a:solidFill>
                <a:latin typeface="Gill Sans MT" pitchFamily="34" charset="0"/>
              </a:rPr>
              <a:t>4.1.  Le périoste et l’</a:t>
            </a:r>
            <a:r>
              <a:rPr lang="fr-FR" sz="3200" b="1" dirty="0" err="1" smtClean="0">
                <a:solidFill>
                  <a:srgbClr val="FFFF00"/>
                </a:solidFill>
                <a:latin typeface="Gill Sans MT" pitchFamily="34" charset="0"/>
              </a:rPr>
              <a:t>endoste</a:t>
            </a:r>
            <a:endParaRPr lang="fr-FR" sz="3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6116" y="357166"/>
            <a:ext cx="2749471" cy="646331"/>
          </a:xfrm>
          <a:prstGeom prst="rect">
            <a:avLst/>
          </a:prstGeom>
        </p:spPr>
        <p:txBody>
          <a:bodyPr wrap="none">
            <a:spAutoFit/>
          </a:bodyPr>
          <a:lstStyle/>
          <a:p>
            <a:r>
              <a:rPr lang="fr-FR" sz="3600" b="1" dirty="0" smtClean="0">
                <a:solidFill>
                  <a:srgbClr val="FFFF00"/>
                </a:solidFill>
                <a:latin typeface="Gill Sans MT" pitchFamily="34" charset="0"/>
              </a:rPr>
              <a:t>Le périoste </a:t>
            </a:r>
            <a:endParaRPr lang="fr-FR" sz="3600" dirty="0"/>
          </a:p>
        </p:txBody>
      </p:sp>
      <p:sp>
        <p:nvSpPr>
          <p:cNvPr id="5" name="Rectangle 4"/>
          <p:cNvSpPr/>
          <p:nvPr/>
        </p:nvSpPr>
        <p:spPr>
          <a:xfrm>
            <a:off x="714348" y="1714488"/>
            <a:ext cx="7786742" cy="2677656"/>
          </a:xfrm>
          <a:prstGeom prst="rect">
            <a:avLst/>
          </a:prstGeom>
        </p:spPr>
        <p:txBody>
          <a:bodyPr wrap="square">
            <a:spAutoFit/>
          </a:bodyPr>
          <a:lstStyle/>
          <a:p>
            <a:r>
              <a:rPr lang="fr-FR" sz="2800" b="1" dirty="0" smtClean="0">
                <a:solidFill>
                  <a:srgbClr val="FFFF00"/>
                </a:solidFill>
                <a:latin typeface="Gill Sans MT" pitchFamily="34" charset="0"/>
              </a:rPr>
              <a:t>C'est du tissu </a:t>
            </a:r>
            <a:r>
              <a:rPr lang="fr-FR" sz="2800" b="1" dirty="0" smtClean="0">
                <a:solidFill>
                  <a:srgbClr val="FFFF00"/>
                </a:solidFill>
                <a:latin typeface="Gill Sans MT" pitchFamily="34" charset="0"/>
              </a:rPr>
              <a:t>conjonctif, </a:t>
            </a:r>
            <a:r>
              <a:rPr lang="fr-FR" sz="2800" b="1" dirty="0" err="1" smtClean="0">
                <a:solidFill>
                  <a:srgbClr val="FFFF00"/>
                </a:solidFill>
                <a:latin typeface="Gill Sans MT" pitchFamily="34" charset="0"/>
              </a:rPr>
              <a:t>fibrocellulaire</a:t>
            </a:r>
            <a:r>
              <a:rPr lang="fr-FR" sz="2800" b="1" dirty="0" smtClean="0">
                <a:solidFill>
                  <a:srgbClr val="FFFF00"/>
                </a:solidFill>
                <a:latin typeface="Gill Sans MT" pitchFamily="34" charset="0"/>
              </a:rPr>
              <a:t> et richement vascularisé, qui recouvre la totalité des os, à l'exception des surfaces articulaires. Aux extrémités des os, il se continue par les capsules articulaires. Il sert d'insertion </a:t>
            </a:r>
            <a:r>
              <a:rPr lang="fr-FR" sz="2800" b="1" dirty="0" smtClean="0">
                <a:solidFill>
                  <a:srgbClr val="FFFF00"/>
                </a:solidFill>
                <a:latin typeface="Gill Sans MT" pitchFamily="34" charset="0"/>
              </a:rPr>
              <a:t>aux </a:t>
            </a:r>
            <a:r>
              <a:rPr lang="fr-FR" sz="2800" b="1" dirty="0" smtClean="0">
                <a:solidFill>
                  <a:srgbClr val="FFFF00"/>
                </a:solidFill>
                <a:latin typeface="Gill Sans MT" pitchFamily="34" charset="0"/>
              </a:rPr>
              <a:t>tendons et aux ligaments.</a:t>
            </a:r>
            <a:endParaRPr lang="fr-FR" sz="2800" b="1" dirty="0">
              <a:solidFill>
                <a:srgbClr val="FFFF00"/>
              </a:solidFill>
              <a:latin typeface="Gill Sans MT"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2" y="691202"/>
            <a:ext cx="9001156" cy="523220"/>
          </a:xfrm>
          <a:prstGeom prst="rect">
            <a:avLst/>
          </a:prstGeom>
        </p:spPr>
        <p:txBody>
          <a:bodyPr wrap="square">
            <a:spAutoFit/>
          </a:bodyPr>
          <a:lstStyle/>
          <a:p>
            <a:pPr>
              <a:buFont typeface="Arial" pitchFamily="34" charset="0"/>
              <a:buChar char="•"/>
            </a:pPr>
            <a:r>
              <a:rPr lang="fr-FR" sz="2800" b="1" dirty="0" smtClean="0">
                <a:solidFill>
                  <a:srgbClr val="FFFF00"/>
                </a:solidFill>
                <a:latin typeface="Gill Sans MT" pitchFamily="34" charset="0"/>
              </a:rPr>
              <a:t> Il </a:t>
            </a:r>
            <a:r>
              <a:rPr lang="fr-FR" sz="2800" b="1" dirty="0" smtClean="0">
                <a:solidFill>
                  <a:srgbClr val="FFFF00"/>
                </a:solidFill>
                <a:latin typeface="Gill Sans MT" pitchFamily="34" charset="0"/>
              </a:rPr>
              <a:t>a plusieurs </a:t>
            </a:r>
            <a:r>
              <a:rPr lang="fr-FR" sz="2800" b="1" dirty="0" smtClean="0">
                <a:solidFill>
                  <a:srgbClr val="FFFF00"/>
                </a:solidFill>
                <a:latin typeface="Gill Sans MT" pitchFamily="34" charset="0"/>
              </a:rPr>
              <a:t>fonctions :</a:t>
            </a:r>
            <a:endParaRPr lang="fr-FR" sz="2800" b="1" dirty="0">
              <a:solidFill>
                <a:srgbClr val="FFFF00"/>
              </a:solidFill>
              <a:latin typeface="Gill Sans MT" pitchFamily="34" charset="0"/>
            </a:endParaRPr>
          </a:p>
        </p:txBody>
      </p:sp>
      <p:sp>
        <p:nvSpPr>
          <p:cNvPr id="5" name="Rectangle 4"/>
          <p:cNvSpPr/>
          <p:nvPr/>
        </p:nvSpPr>
        <p:spPr>
          <a:xfrm>
            <a:off x="571472" y="1500174"/>
            <a:ext cx="8286808" cy="4401205"/>
          </a:xfrm>
          <a:prstGeom prst="rect">
            <a:avLst/>
          </a:prstGeom>
        </p:spPr>
        <p:txBody>
          <a:bodyPr wrap="square">
            <a:spAutoFit/>
          </a:bodyPr>
          <a:lstStyle/>
          <a:p>
            <a:r>
              <a:rPr lang="fr-FR" sz="2800" b="1" dirty="0">
                <a:solidFill>
                  <a:srgbClr val="FFFF00"/>
                </a:solidFill>
                <a:latin typeface="Gill Sans MT" pitchFamily="34" charset="0"/>
              </a:rPr>
              <a:t>- Un rôle de soutien : Il forme la majeure partie du squelette, et constitue un support rigide qui sert </a:t>
            </a:r>
            <a:r>
              <a:rPr lang="fr-FR" sz="2800" b="1" dirty="0" smtClean="0">
                <a:solidFill>
                  <a:srgbClr val="FFFF00"/>
                </a:solidFill>
                <a:latin typeface="Gill Sans MT" pitchFamily="34" charset="0"/>
              </a:rPr>
              <a:t>d'insertion aux </a:t>
            </a:r>
            <a:r>
              <a:rPr lang="fr-FR" sz="2800" b="1" dirty="0">
                <a:solidFill>
                  <a:srgbClr val="FFFF00"/>
                </a:solidFill>
                <a:latin typeface="Gill Sans MT" pitchFamily="34" charset="0"/>
              </a:rPr>
              <a:t>muscles squelettiques.</a:t>
            </a:r>
          </a:p>
          <a:p>
            <a:r>
              <a:rPr lang="fr-FR" sz="2800" b="1" dirty="0">
                <a:solidFill>
                  <a:srgbClr val="FFFF00"/>
                </a:solidFill>
                <a:latin typeface="Gill Sans MT" pitchFamily="34" charset="0"/>
              </a:rPr>
              <a:t>- Un rôle de protection mécanique pour le système nerveux central (boîte crânienne et vertèbres).</a:t>
            </a:r>
          </a:p>
          <a:p>
            <a:r>
              <a:rPr lang="fr-FR" sz="2800" b="1" dirty="0">
                <a:solidFill>
                  <a:srgbClr val="FFFF00"/>
                </a:solidFill>
                <a:latin typeface="Gill Sans MT" pitchFamily="34" charset="0"/>
              </a:rPr>
              <a:t>- Un rôle métabolique en régulant l'équilibre phosphocalcique.</a:t>
            </a:r>
          </a:p>
          <a:p>
            <a:r>
              <a:rPr lang="fr-FR" sz="2800" b="1" dirty="0">
                <a:solidFill>
                  <a:srgbClr val="FFFF00"/>
                </a:solidFill>
                <a:latin typeface="Gill Sans MT" pitchFamily="34" charset="0"/>
              </a:rPr>
              <a:t>- Un rôle dans l'hématopoïèse, dans la mesure où il héberge la moelle osseuse hématogène.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14" y="-24"/>
            <a:ext cx="8929686" cy="7848302"/>
          </a:xfrm>
          <a:prstGeom prst="rect">
            <a:avLst/>
          </a:prstGeom>
        </p:spPr>
        <p:txBody>
          <a:bodyPr wrap="square">
            <a:spAutoFit/>
          </a:bodyPr>
          <a:lstStyle/>
          <a:p>
            <a:r>
              <a:rPr lang="fr-FR" sz="2800" b="1" dirty="0" smtClean="0">
                <a:solidFill>
                  <a:srgbClr val="FFFF00"/>
                </a:solidFill>
                <a:latin typeface="Gill Sans MT" pitchFamily="34" charset="0"/>
              </a:rPr>
              <a:t>Il comprend histologiquement deux couches, comme le périchondre:</a:t>
            </a:r>
          </a:p>
          <a:p>
            <a:r>
              <a:rPr lang="fr-FR" sz="2800" b="1" dirty="0" smtClean="0">
                <a:solidFill>
                  <a:srgbClr val="FFFF00"/>
                </a:solidFill>
                <a:latin typeface="Gill Sans MT" pitchFamily="34" charset="0"/>
              </a:rPr>
              <a:t>- Une couche externe fibreuse dense (couche </a:t>
            </a:r>
            <a:r>
              <a:rPr lang="fr-FR" sz="2800" b="1" dirty="0" err="1" smtClean="0">
                <a:solidFill>
                  <a:srgbClr val="FFFF00"/>
                </a:solidFill>
                <a:latin typeface="Gill Sans MT" pitchFamily="34" charset="0"/>
              </a:rPr>
              <a:t>tendiniforme</a:t>
            </a:r>
            <a:r>
              <a:rPr lang="fr-FR" sz="2800" b="1" dirty="0" smtClean="0">
                <a:solidFill>
                  <a:srgbClr val="FFFF00"/>
                </a:solidFill>
                <a:latin typeface="Gill Sans MT" pitchFamily="34" charset="0"/>
              </a:rPr>
              <a:t>), peu épaisse. </a:t>
            </a:r>
          </a:p>
          <a:p>
            <a:r>
              <a:rPr lang="fr-FR" sz="2800" b="1" dirty="0" smtClean="0">
                <a:solidFill>
                  <a:srgbClr val="FFFF00"/>
                </a:solidFill>
                <a:latin typeface="Gill Sans MT" pitchFamily="34" charset="0"/>
              </a:rPr>
              <a:t>- Une couche interne à prédominance cellulaire (couche ostéogène </a:t>
            </a:r>
            <a:r>
              <a:rPr lang="fr-FR" sz="2800" b="1" dirty="0" err="1" smtClean="0">
                <a:solidFill>
                  <a:srgbClr val="FFFF00"/>
                </a:solidFill>
                <a:latin typeface="Gill Sans MT" pitchFamily="34" charset="0"/>
              </a:rPr>
              <a:t>fibro</a:t>
            </a:r>
            <a:r>
              <a:rPr lang="fr-FR" sz="2800" b="1" dirty="0" smtClean="0">
                <a:solidFill>
                  <a:srgbClr val="FFFF00"/>
                </a:solidFill>
                <a:latin typeface="Gill Sans MT" pitchFamily="34" charset="0"/>
              </a:rPr>
              <a:t>-élastique). Elle est richement vascularisée et possède une innervation</a:t>
            </a:r>
          </a:p>
          <a:p>
            <a:r>
              <a:rPr lang="fr-FR" sz="2800" b="1" dirty="0" smtClean="0">
                <a:solidFill>
                  <a:srgbClr val="FFFF00"/>
                </a:solidFill>
                <a:latin typeface="Gill Sans MT" pitchFamily="34" charset="0"/>
              </a:rPr>
              <a:t>sensitive. Elle renferme :</a:t>
            </a:r>
          </a:p>
          <a:p>
            <a:pPr lvl="1">
              <a:buFont typeface="Arial" pitchFamily="34" charset="0"/>
              <a:buChar char="•"/>
            </a:pPr>
            <a:r>
              <a:rPr lang="fr-FR" sz="2800" b="1" dirty="0" smtClean="0">
                <a:solidFill>
                  <a:srgbClr val="FFFF00"/>
                </a:solidFill>
                <a:latin typeface="Gill Sans MT" pitchFamily="34" charset="0"/>
              </a:rPr>
              <a:t> Des fibres élastiques,</a:t>
            </a:r>
          </a:p>
          <a:p>
            <a:pPr lvl="1">
              <a:buFont typeface="Arial" pitchFamily="34" charset="0"/>
              <a:buChar char="•"/>
            </a:pPr>
            <a:r>
              <a:rPr lang="fr-FR" sz="2800" b="1" dirty="0" smtClean="0">
                <a:solidFill>
                  <a:srgbClr val="FFFF00"/>
                </a:solidFill>
                <a:latin typeface="Gill Sans MT" pitchFamily="34" charset="0"/>
              </a:rPr>
              <a:t> Des fibres collagènes. Dans la partie interne elles ont un trajet arciforme et s'enfoncent dans le tissu osseux (fibres perforantes de </a:t>
            </a:r>
            <a:r>
              <a:rPr lang="fr-FR" sz="2800" b="1" dirty="0" err="1" smtClean="0">
                <a:solidFill>
                  <a:srgbClr val="FFFF00"/>
                </a:solidFill>
                <a:latin typeface="Gill Sans MT" pitchFamily="34" charset="0"/>
              </a:rPr>
              <a:t>Sharpey</a:t>
            </a:r>
            <a:r>
              <a:rPr lang="fr-FR" sz="2800" b="1" dirty="0" smtClean="0">
                <a:solidFill>
                  <a:srgbClr val="FFFF00"/>
                </a:solidFill>
                <a:latin typeface="Gill Sans MT" pitchFamily="34" charset="0"/>
              </a:rPr>
              <a:t>).</a:t>
            </a:r>
          </a:p>
          <a:p>
            <a:pPr lvl="1">
              <a:buFont typeface="Arial" pitchFamily="34" charset="0"/>
              <a:buChar char="•"/>
            </a:pPr>
            <a:r>
              <a:rPr lang="fr-FR" sz="2800" b="1" dirty="0" smtClean="0">
                <a:solidFill>
                  <a:srgbClr val="FFFF00"/>
                </a:solidFill>
                <a:latin typeface="Gill Sans MT" pitchFamily="34" charset="0"/>
              </a:rPr>
              <a:t> Des cellules conjonctives</a:t>
            </a:r>
            <a:r>
              <a:rPr lang="fr-FR" sz="2800" b="1" dirty="0" smtClean="0">
                <a:solidFill>
                  <a:srgbClr val="FFFF00"/>
                </a:solidFill>
                <a:latin typeface="Gill Sans MT" pitchFamily="34" charset="0"/>
              </a:rPr>
              <a:t>.</a:t>
            </a:r>
          </a:p>
          <a:p>
            <a:pPr lvl="1">
              <a:buFont typeface="Arial" pitchFamily="34" charset="0"/>
              <a:buChar char="•"/>
            </a:pPr>
            <a:r>
              <a:rPr lang="fr-FR" sz="2800" b="1" dirty="0" smtClean="0">
                <a:solidFill>
                  <a:srgbClr val="FFFF00"/>
                </a:solidFill>
                <a:latin typeface="Gill Sans MT" pitchFamily="34" charset="0"/>
              </a:rPr>
              <a:t> Une </a:t>
            </a:r>
            <a:r>
              <a:rPr lang="fr-FR" sz="2800" b="1" dirty="0" smtClean="0">
                <a:solidFill>
                  <a:srgbClr val="FFFF00"/>
                </a:solidFill>
                <a:latin typeface="Gill Sans MT" pitchFamily="34" charset="0"/>
              </a:rPr>
              <a:t>seule couche  d’ostéoblastes le long du tissu osseux (couche ostéogène d'Ollier) qui assurent la croissance de l'os en épaisseur.</a:t>
            </a:r>
          </a:p>
          <a:p>
            <a:pPr lvl="1">
              <a:buFont typeface="Arial" pitchFamily="34" charset="0"/>
              <a:buChar char="•"/>
            </a:pPr>
            <a:endParaRPr lang="fr-FR" sz="2800" b="1" dirty="0" smtClean="0">
              <a:solidFill>
                <a:srgbClr val="FFFF00"/>
              </a:solidFill>
              <a:latin typeface="Gill Sans MT" pitchFamily="34" charset="0"/>
            </a:endParaRPr>
          </a:p>
          <a:p>
            <a:endParaRPr lang="fr-FR" sz="2800" b="1" dirty="0" smtClean="0">
              <a:solidFill>
                <a:srgbClr val="FFFF00"/>
              </a:solidFill>
              <a:latin typeface="Gill Sans MT"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00034" y="1071546"/>
            <a:ext cx="8171820" cy="4071965"/>
          </a:xfrm>
          <a:prstGeom prst="rect">
            <a:avLst/>
          </a:prstGeom>
          <a:noFill/>
          <a:ln w="9525">
            <a:noFill/>
            <a:miter lim="800000"/>
            <a:headEnd/>
            <a:tailEnd/>
          </a:ln>
          <a:effectLst/>
        </p:spPr>
      </p:pic>
      <p:sp>
        <p:nvSpPr>
          <p:cNvPr id="3" name="Rectangle 2"/>
          <p:cNvSpPr/>
          <p:nvPr/>
        </p:nvSpPr>
        <p:spPr>
          <a:xfrm>
            <a:off x="2643174" y="5715016"/>
            <a:ext cx="4214842" cy="523220"/>
          </a:xfrm>
          <a:prstGeom prst="rect">
            <a:avLst/>
          </a:prstGeom>
        </p:spPr>
        <p:txBody>
          <a:bodyPr wrap="square">
            <a:spAutoFit/>
          </a:bodyPr>
          <a:lstStyle/>
          <a:p>
            <a:r>
              <a:rPr lang="fr-FR" sz="2800" b="1" dirty="0" smtClean="0">
                <a:solidFill>
                  <a:srgbClr val="FFFF00"/>
                </a:solidFill>
                <a:latin typeface="Gill Sans MT" pitchFamily="34" charset="0"/>
              </a:rPr>
              <a:t>Figure n°9 : Le périoste</a:t>
            </a:r>
            <a:endParaRPr lang="fr-FR" sz="2800" b="1" dirty="0" smtClean="0">
              <a:solidFill>
                <a:srgbClr val="FFFF00"/>
              </a:solidFill>
              <a:latin typeface="Gill Sans MT"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6116" y="357166"/>
            <a:ext cx="2391873" cy="646331"/>
          </a:xfrm>
          <a:prstGeom prst="rect">
            <a:avLst/>
          </a:prstGeom>
        </p:spPr>
        <p:txBody>
          <a:bodyPr wrap="none">
            <a:spAutoFit/>
          </a:bodyPr>
          <a:lstStyle/>
          <a:p>
            <a:r>
              <a:rPr lang="fr-FR" sz="3600" b="1" dirty="0" smtClean="0">
                <a:solidFill>
                  <a:srgbClr val="FFFF00"/>
                </a:solidFill>
                <a:latin typeface="Gill Sans MT" pitchFamily="34" charset="0"/>
              </a:rPr>
              <a:t>L’</a:t>
            </a:r>
            <a:r>
              <a:rPr lang="fr-FR" sz="3600" b="1" dirty="0" err="1" smtClean="0">
                <a:solidFill>
                  <a:srgbClr val="FFFF00"/>
                </a:solidFill>
                <a:latin typeface="Gill Sans MT" pitchFamily="34" charset="0"/>
              </a:rPr>
              <a:t>endoste</a:t>
            </a:r>
            <a:r>
              <a:rPr lang="fr-FR" sz="3600" b="1" dirty="0" smtClean="0">
                <a:solidFill>
                  <a:srgbClr val="FFFF00"/>
                </a:solidFill>
                <a:latin typeface="Gill Sans MT" pitchFamily="34" charset="0"/>
              </a:rPr>
              <a:t> </a:t>
            </a:r>
            <a:endParaRPr lang="fr-FR" sz="3600" dirty="0"/>
          </a:p>
        </p:txBody>
      </p:sp>
      <p:sp>
        <p:nvSpPr>
          <p:cNvPr id="5" name="Rectangle 4"/>
          <p:cNvSpPr/>
          <p:nvPr/>
        </p:nvSpPr>
        <p:spPr>
          <a:xfrm>
            <a:off x="571472" y="1714488"/>
            <a:ext cx="8286808" cy="2677656"/>
          </a:xfrm>
          <a:prstGeom prst="rect">
            <a:avLst/>
          </a:prstGeom>
        </p:spPr>
        <p:txBody>
          <a:bodyPr wrap="square">
            <a:spAutoFit/>
          </a:bodyPr>
          <a:lstStyle/>
          <a:p>
            <a:r>
              <a:rPr lang="fr-FR" sz="2800" b="1" dirty="0" smtClean="0">
                <a:solidFill>
                  <a:srgbClr val="FFFF00"/>
                </a:solidFill>
                <a:latin typeface="Gill Sans MT" pitchFamily="34" charset="0"/>
              </a:rPr>
              <a:t>C'est la mince couche de tissu conjonctif qui borde le tissu osseux au niveau de toutes les cavités internes des os. Il est principalement en rapport avec la moelle osseuse. </a:t>
            </a:r>
          </a:p>
          <a:p>
            <a:r>
              <a:rPr lang="fr-FR" sz="2800" b="1" dirty="0" smtClean="0">
                <a:solidFill>
                  <a:srgbClr val="FFFF00"/>
                </a:solidFill>
                <a:latin typeface="Gill Sans MT" pitchFamily="34" charset="0"/>
              </a:rPr>
              <a:t>L'</a:t>
            </a:r>
            <a:r>
              <a:rPr lang="fr-FR" sz="2800" b="1" dirty="0" err="1" smtClean="0">
                <a:solidFill>
                  <a:srgbClr val="FFFF00"/>
                </a:solidFill>
                <a:latin typeface="Gill Sans MT" pitchFamily="34" charset="0"/>
              </a:rPr>
              <a:t>endoste</a:t>
            </a:r>
            <a:r>
              <a:rPr lang="fr-FR" sz="2800" b="1" dirty="0" smtClean="0">
                <a:solidFill>
                  <a:srgbClr val="FFFF00"/>
                </a:solidFill>
                <a:latin typeface="Gill Sans MT" pitchFamily="34" charset="0"/>
              </a:rPr>
              <a:t> a les mêmes potentialités ostéogéniques que le périoste.</a:t>
            </a:r>
            <a:endParaRPr lang="fr-FR" sz="2800" b="1" dirty="0">
              <a:solidFill>
                <a:srgbClr val="FFFF00"/>
              </a:solidFill>
              <a:latin typeface="Gill Sans MT"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4830" y="2987101"/>
            <a:ext cx="4511748" cy="584775"/>
          </a:xfrm>
          <a:prstGeom prst="rect">
            <a:avLst/>
          </a:prstGeom>
        </p:spPr>
        <p:txBody>
          <a:bodyPr wrap="none">
            <a:spAutoFit/>
          </a:bodyPr>
          <a:lstStyle/>
          <a:p>
            <a:r>
              <a:rPr lang="fr-FR" sz="3200" b="1" dirty="0" smtClean="0">
                <a:solidFill>
                  <a:srgbClr val="FFFF00"/>
                </a:solidFill>
                <a:latin typeface="Gill Sans MT" pitchFamily="34" charset="0"/>
              </a:rPr>
              <a:t>4.2.  La moelle osseuse</a:t>
            </a:r>
            <a:endParaRPr lang="fr-FR"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142984"/>
            <a:ext cx="8215370" cy="3108543"/>
          </a:xfrm>
          <a:prstGeom prst="rect">
            <a:avLst/>
          </a:prstGeom>
        </p:spPr>
        <p:txBody>
          <a:bodyPr wrap="square">
            <a:spAutoFit/>
          </a:bodyPr>
          <a:lstStyle/>
          <a:p>
            <a:r>
              <a:rPr lang="fr-FR" sz="2800" b="1" dirty="0" smtClean="0">
                <a:solidFill>
                  <a:srgbClr val="FFFF00"/>
                </a:solidFill>
                <a:latin typeface="Gill Sans MT" pitchFamily="34" charset="0"/>
              </a:rPr>
              <a:t>La moelle osseuse est un tissu d'origine mésenchymateuse qui occupe les cavités des os : aréoles du tissu osseux spongieux et canal médullaire des os longs.</a:t>
            </a:r>
          </a:p>
          <a:p>
            <a:r>
              <a:rPr lang="fr-FR" sz="2800" b="1" dirty="0" smtClean="0">
                <a:solidFill>
                  <a:srgbClr val="FFFF00"/>
                </a:solidFill>
                <a:latin typeface="Gill Sans MT" pitchFamily="34" charset="0"/>
              </a:rPr>
              <a:t>La structure de la moelle varie en fonction de sa localisation et de l'âge du sujet.</a:t>
            </a:r>
          </a:p>
          <a:p>
            <a:r>
              <a:rPr lang="fr-FR" sz="2800" b="1" dirty="0" smtClean="0">
                <a:solidFill>
                  <a:srgbClr val="FFFF00"/>
                </a:solidFill>
                <a:latin typeface="Gill Sans MT" pitchFamily="34" charset="0"/>
              </a:rPr>
              <a:t>On en distingue 3 sortes :</a:t>
            </a:r>
            <a:endParaRPr lang="fr-FR" sz="2800" b="1" dirty="0">
              <a:solidFill>
                <a:srgbClr val="FFFF00"/>
              </a:solidFill>
              <a:latin typeface="Gill Sans MT"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descr="http://www.estelledaves.com/medias/images/moelle-osseuse.gif"/>
          <p:cNvPicPr>
            <a:picLocks noChangeAspect="1" noChangeArrowheads="1"/>
          </p:cNvPicPr>
          <p:nvPr/>
        </p:nvPicPr>
        <p:blipFill>
          <a:blip r:embed="rId2"/>
          <a:srcRect/>
          <a:stretch>
            <a:fillRect/>
          </a:stretch>
        </p:blipFill>
        <p:spPr bwMode="auto">
          <a:xfrm>
            <a:off x="1235583" y="1000108"/>
            <a:ext cx="6773375" cy="4572032"/>
          </a:xfrm>
          <a:prstGeom prst="rect">
            <a:avLst/>
          </a:prstGeom>
          <a:noFill/>
        </p:spPr>
      </p:pic>
      <p:sp>
        <p:nvSpPr>
          <p:cNvPr id="3" name="Rectangle 2"/>
          <p:cNvSpPr/>
          <p:nvPr/>
        </p:nvSpPr>
        <p:spPr>
          <a:xfrm>
            <a:off x="1857356" y="5834738"/>
            <a:ext cx="6000792" cy="523220"/>
          </a:xfrm>
          <a:prstGeom prst="rect">
            <a:avLst/>
          </a:prstGeom>
        </p:spPr>
        <p:txBody>
          <a:bodyPr wrap="square">
            <a:spAutoFit/>
          </a:bodyPr>
          <a:lstStyle/>
          <a:p>
            <a:r>
              <a:rPr lang="fr-FR" sz="2800" b="1" dirty="0" smtClean="0">
                <a:solidFill>
                  <a:srgbClr val="FFFF00"/>
                </a:solidFill>
                <a:latin typeface="Gill Sans MT" pitchFamily="34" charset="0"/>
              </a:rPr>
              <a:t>Figure n°10 : La moelle osseuse </a:t>
            </a:r>
            <a:endParaRPr lang="fr-FR" sz="2800" b="1" dirty="0" smtClean="0">
              <a:solidFill>
                <a:srgbClr val="FFFF00"/>
              </a:solidFill>
              <a:latin typeface="Gill Sans MT"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8069"/>
            <a:ext cx="9144000" cy="6555641"/>
          </a:xfrm>
          <a:prstGeom prst="rect">
            <a:avLst/>
          </a:prstGeom>
        </p:spPr>
        <p:txBody>
          <a:bodyPr wrap="square">
            <a:spAutoFit/>
          </a:bodyPr>
          <a:lstStyle/>
          <a:p>
            <a:pPr>
              <a:buFont typeface="Wingdings" pitchFamily="2" charset="2"/>
              <a:buChar char="v"/>
            </a:pPr>
            <a:r>
              <a:rPr lang="fr-FR" sz="2800" b="1" dirty="0" smtClean="0">
                <a:solidFill>
                  <a:srgbClr val="FFFF00"/>
                </a:solidFill>
                <a:latin typeface="Gill Sans MT" pitchFamily="34" charset="0"/>
              </a:rPr>
              <a:t> </a:t>
            </a:r>
            <a:r>
              <a:rPr lang="fr-FR" sz="2800" b="1" u="sng" dirty="0" smtClean="0">
                <a:solidFill>
                  <a:srgbClr val="FFFF00"/>
                </a:solidFill>
                <a:latin typeface="Gill Sans MT" pitchFamily="34" charset="0"/>
              </a:rPr>
              <a:t>La moelle rouge hématopoïétique</a:t>
            </a:r>
            <a:r>
              <a:rPr lang="fr-FR" sz="2800" b="1" dirty="0" smtClean="0">
                <a:solidFill>
                  <a:srgbClr val="FFFF00"/>
                </a:solidFill>
                <a:latin typeface="Gill Sans MT" pitchFamily="34" charset="0"/>
              </a:rPr>
              <a:t> :</a:t>
            </a:r>
          </a:p>
          <a:p>
            <a:r>
              <a:rPr lang="fr-FR" sz="2800" b="1" dirty="0" smtClean="0">
                <a:solidFill>
                  <a:srgbClr val="FFFF00"/>
                </a:solidFill>
                <a:latin typeface="Gill Sans MT" pitchFamily="34" charset="0"/>
              </a:rPr>
              <a:t>C'est le seul type de moelle présent dans les os avant l'âge de 5 ans environ. Ensuite, elle est progressivement remplacée par de la moelle jaune dans la plupart des os.</a:t>
            </a:r>
          </a:p>
          <a:p>
            <a:r>
              <a:rPr lang="fr-FR" sz="2800" b="1" dirty="0" smtClean="0">
                <a:solidFill>
                  <a:srgbClr val="FFFF00"/>
                </a:solidFill>
                <a:latin typeface="Gill Sans MT" pitchFamily="34" charset="0"/>
              </a:rPr>
              <a:t>Chez l'adulte, la moelle rouge se retrouve dans le sternum, les côtes, les vertèbres, les os plats du crâne, l'os iliaque.</a:t>
            </a:r>
          </a:p>
          <a:p>
            <a:r>
              <a:rPr lang="fr-FR" sz="2800" b="1" dirty="0" smtClean="0">
                <a:solidFill>
                  <a:srgbClr val="FFFF00"/>
                </a:solidFill>
                <a:latin typeface="Gill Sans MT" pitchFamily="34" charset="0"/>
              </a:rPr>
              <a:t>Sa structure est décrite avec les organes hématopoïétiques. Schématiquement, elle comprend:</a:t>
            </a:r>
          </a:p>
          <a:p>
            <a:r>
              <a:rPr lang="fr-FR" sz="2800" b="1" dirty="0" smtClean="0">
                <a:solidFill>
                  <a:srgbClr val="FFFF00"/>
                </a:solidFill>
                <a:latin typeface="Gill Sans MT" pitchFamily="34" charset="0"/>
              </a:rPr>
              <a:t>- Une charpente de tissu conjonctif réticulé.</a:t>
            </a:r>
          </a:p>
          <a:p>
            <a:r>
              <a:rPr lang="fr-FR" sz="2800" b="1" dirty="0" smtClean="0">
                <a:solidFill>
                  <a:srgbClr val="FFFF00"/>
                </a:solidFill>
                <a:latin typeface="Gill Sans MT" pitchFamily="34" charset="0"/>
              </a:rPr>
              <a:t>- Les cellules souches des diverses lignées sanguines et les différents stades de leur évolution vers les cellules sanguines matures.</a:t>
            </a:r>
          </a:p>
          <a:p>
            <a:r>
              <a:rPr lang="fr-FR" sz="2800" b="1" dirty="0" smtClean="0">
                <a:solidFill>
                  <a:srgbClr val="FFFF00"/>
                </a:solidFill>
                <a:latin typeface="Gill Sans MT" pitchFamily="34" charset="0"/>
              </a:rPr>
              <a:t>- Des capillaires sinusoïdes à paroi </a:t>
            </a:r>
            <a:r>
              <a:rPr lang="fr-FR" sz="2800" b="1" dirty="0" smtClean="0">
                <a:solidFill>
                  <a:srgbClr val="FFFF00"/>
                </a:solidFill>
                <a:latin typeface="Gill Sans MT" pitchFamily="34" charset="0"/>
              </a:rPr>
              <a:t>discontinue.</a:t>
            </a:r>
            <a:endParaRPr lang="fr-FR" sz="2800" b="1" dirty="0">
              <a:solidFill>
                <a:srgbClr val="FFFF00"/>
              </a:solidFill>
              <a:latin typeface="Gill Sans MT"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714356"/>
            <a:ext cx="7929618" cy="5262979"/>
          </a:xfrm>
          <a:prstGeom prst="rect">
            <a:avLst/>
          </a:prstGeom>
        </p:spPr>
        <p:txBody>
          <a:bodyPr wrap="square">
            <a:spAutoFit/>
          </a:bodyPr>
          <a:lstStyle/>
          <a:p>
            <a:pPr>
              <a:buFont typeface="Wingdings" pitchFamily="2" charset="2"/>
              <a:buChar char="v"/>
            </a:pPr>
            <a:r>
              <a:rPr lang="fr-FR" sz="2800" b="1" dirty="0" smtClean="0">
                <a:solidFill>
                  <a:srgbClr val="FFFF00"/>
                </a:solidFill>
                <a:latin typeface="Gill Sans MT" pitchFamily="34" charset="0"/>
              </a:rPr>
              <a:t> </a:t>
            </a:r>
            <a:r>
              <a:rPr lang="fr-FR" sz="2800" b="1" u="sng" dirty="0" smtClean="0">
                <a:solidFill>
                  <a:srgbClr val="FFFF00"/>
                </a:solidFill>
                <a:latin typeface="Gill Sans MT" pitchFamily="34" charset="0"/>
              </a:rPr>
              <a:t>La moelle jaune, adipeuse</a:t>
            </a:r>
            <a:r>
              <a:rPr lang="fr-FR" sz="2800" b="1" dirty="0" smtClean="0">
                <a:solidFill>
                  <a:srgbClr val="FFFF00"/>
                </a:solidFill>
                <a:latin typeface="Gill Sans MT" pitchFamily="34" charset="0"/>
              </a:rPr>
              <a:t> :</a:t>
            </a:r>
          </a:p>
          <a:p>
            <a:r>
              <a:rPr lang="fr-FR" sz="2800" b="1" dirty="0" smtClean="0">
                <a:solidFill>
                  <a:srgbClr val="FFFF00"/>
                </a:solidFill>
                <a:latin typeface="Gill Sans MT" pitchFamily="34" charset="0"/>
              </a:rPr>
              <a:t>Après la puberté, des adipocytes se substituent aux éléments hématopoïétiques, mais, dans certaines conditions</a:t>
            </a:r>
          </a:p>
          <a:p>
            <a:r>
              <a:rPr lang="fr-FR" sz="2800" b="1" dirty="0" smtClean="0">
                <a:solidFill>
                  <a:srgbClr val="FFFF00"/>
                </a:solidFill>
                <a:latin typeface="Gill Sans MT" pitchFamily="34" charset="0"/>
              </a:rPr>
              <a:t>pathologiques, elle peut retrouver une activité hématopoïétique.</a:t>
            </a:r>
          </a:p>
          <a:p>
            <a:endParaRPr lang="fr-FR" sz="2800" b="1" dirty="0" smtClean="0">
              <a:solidFill>
                <a:srgbClr val="FFFF00"/>
              </a:solidFill>
              <a:latin typeface="Gill Sans MT" pitchFamily="34" charset="0"/>
            </a:endParaRPr>
          </a:p>
          <a:p>
            <a:pPr>
              <a:buFont typeface="Wingdings" pitchFamily="2" charset="2"/>
              <a:buChar char="v"/>
            </a:pPr>
            <a:r>
              <a:rPr lang="fr-FR" sz="2800" b="1" dirty="0" smtClean="0">
                <a:solidFill>
                  <a:srgbClr val="FFFF00"/>
                </a:solidFill>
                <a:latin typeface="Gill Sans MT" pitchFamily="34" charset="0"/>
              </a:rPr>
              <a:t> </a:t>
            </a:r>
            <a:r>
              <a:rPr lang="fr-FR" sz="2800" b="1" u="sng" dirty="0" smtClean="0">
                <a:solidFill>
                  <a:srgbClr val="FFFF00"/>
                </a:solidFill>
                <a:latin typeface="Gill Sans MT" pitchFamily="34" charset="0"/>
              </a:rPr>
              <a:t>La moelle grise, fibreuse</a:t>
            </a:r>
            <a:r>
              <a:rPr lang="fr-FR" sz="2800" b="1" dirty="0" smtClean="0">
                <a:solidFill>
                  <a:srgbClr val="FFFF00"/>
                </a:solidFill>
                <a:latin typeface="Gill Sans MT" pitchFamily="34" charset="0"/>
              </a:rPr>
              <a:t> :</a:t>
            </a:r>
          </a:p>
          <a:p>
            <a:r>
              <a:rPr lang="fr-FR" sz="2800" b="1" dirty="0" smtClean="0">
                <a:solidFill>
                  <a:srgbClr val="FFFF00"/>
                </a:solidFill>
                <a:latin typeface="Gill Sans MT" pitchFamily="34" charset="0"/>
              </a:rPr>
              <a:t>Chez les personnes âgées, les adipocytes de la moelle jaune perdent leurs vacuoles graisseuses et la moelle jaune se</a:t>
            </a:r>
          </a:p>
          <a:p>
            <a:r>
              <a:rPr lang="fr-FR" sz="2800" b="1" dirty="0" smtClean="0">
                <a:solidFill>
                  <a:srgbClr val="FFFF00"/>
                </a:solidFill>
                <a:latin typeface="Gill Sans MT" pitchFamily="34" charset="0"/>
              </a:rPr>
              <a:t>transforme en un tissu conjonctif fibreux.</a:t>
            </a:r>
            <a:endParaRPr lang="fr-FR" sz="2800" b="1" dirty="0">
              <a:solidFill>
                <a:srgbClr val="FFFF00"/>
              </a:solidFill>
              <a:latin typeface="Gill Sans MT"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3244334"/>
            <a:ext cx="8550354" cy="646331"/>
          </a:xfrm>
          <a:prstGeom prst="rect">
            <a:avLst/>
          </a:prstGeom>
        </p:spPr>
        <p:txBody>
          <a:bodyPr wrap="none">
            <a:spAutoFit/>
          </a:bodyPr>
          <a:lstStyle/>
          <a:p>
            <a:pPr marL="514350" indent="-514350"/>
            <a:r>
              <a:rPr lang="fr-FR" sz="3600" b="1" dirty="0" smtClean="0">
                <a:solidFill>
                  <a:srgbClr val="FFFF00"/>
                </a:solidFill>
                <a:latin typeface="Gill Sans MT" pitchFamily="34" charset="0"/>
              </a:rPr>
              <a:t>5.   LES VARIETES DE TISSU OSSEUX</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00034" y="1071546"/>
            <a:ext cx="821537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00"/>
                </a:solidFill>
                <a:effectLst/>
                <a:latin typeface="Gill Sans MT" pitchFamily="34" charset="0"/>
                <a:ea typeface="Calibri" pitchFamily="34" charset="0"/>
                <a:cs typeface="Times New Roman" pitchFamily="18" charset="0"/>
              </a:rPr>
              <a:t>En raison de l'organisation spatiale de la matrice de l'os, on distingue l'os primaire (où les fibres de collagène et les cellules ne sont pas orientées) de l'os secondaire (os lamellaire ; fibres et cellules régulièrement disposées). </a:t>
            </a:r>
            <a:endParaRPr kumimoji="0" lang="fr-FR" sz="2800" b="1" i="0" u="none" strike="noStrike" cap="none" normalizeH="0" baseline="0" dirty="0" smtClean="0">
              <a:ln>
                <a:noFill/>
              </a:ln>
              <a:solidFill>
                <a:srgbClr val="FFFF00"/>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00"/>
                </a:solidFill>
                <a:effectLst/>
                <a:latin typeface="Gill Sans MT" pitchFamily="34" charset="0"/>
                <a:ea typeface="Calibri" pitchFamily="34" charset="0"/>
                <a:cs typeface="Times New Roman" pitchFamily="18" charset="0"/>
              </a:rPr>
              <a:t>Partout où du tissu osseux doit être construit très rapidement se forme alors de l'os primaire (ou immature, lors du développement ou de guérison de fracture), tandis que l'os lamellaire (ou mature) est secondaire et nécessite plus de temps pour se former. </a:t>
            </a:r>
            <a:endParaRPr kumimoji="0" lang="fr-FR" sz="2800" b="1" i="0" u="none" strike="noStrike" cap="none" normalizeH="0" baseline="0" dirty="0" smtClean="0">
              <a:ln>
                <a:noFill/>
              </a:ln>
              <a:solidFill>
                <a:srgbClr val="FFFF00"/>
              </a:solidFill>
              <a:effectLst/>
              <a:latin typeface="Gill Sans MT"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2714620"/>
            <a:ext cx="7572428" cy="1200329"/>
          </a:xfrm>
          <a:prstGeom prst="rect">
            <a:avLst/>
          </a:prstGeom>
        </p:spPr>
        <p:txBody>
          <a:bodyPr wrap="square">
            <a:spAutoFit/>
          </a:bodyPr>
          <a:lstStyle/>
          <a:p>
            <a:pPr marL="514350" indent="-514350" algn="ctr"/>
            <a:r>
              <a:rPr lang="fr-FR" sz="3600" b="1" dirty="0" smtClean="0">
                <a:solidFill>
                  <a:srgbClr val="FFFF00"/>
                </a:solidFill>
                <a:latin typeface="Gill Sans MT" pitchFamily="34" charset="0"/>
                <a:cs typeface="Times New Roman" pitchFamily="18" charset="0"/>
              </a:rPr>
              <a:t>2. ARCHITECTURE GENERALE DES OS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331425" y="-24"/>
            <a:ext cx="4812343" cy="584775"/>
          </a:xfrm>
          <a:prstGeom prst="rect">
            <a:avLst/>
          </a:prstGeom>
          <a:noFill/>
        </p:spPr>
        <p:txBody>
          <a:bodyPr wrap="none" rtlCol="0">
            <a:spAutoFit/>
          </a:bodyPr>
          <a:lstStyle/>
          <a:p>
            <a:r>
              <a:rPr lang="fr-FR" sz="3200" b="1" dirty="0" smtClean="0">
                <a:solidFill>
                  <a:srgbClr val="FFFF00"/>
                </a:solidFill>
                <a:latin typeface="Gill Sans MT" pitchFamily="34" charset="0"/>
              </a:rPr>
              <a:t>Le tissu osseux primaire</a:t>
            </a:r>
            <a:endParaRPr lang="fr-FR" sz="3200" b="1" dirty="0">
              <a:solidFill>
                <a:srgbClr val="FFFF00"/>
              </a:solidFill>
              <a:latin typeface="Gill Sans MT" pitchFamily="34" charset="0"/>
            </a:endParaRPr>
          </a:p>
        </p:txBody>
      </p:sp>
      <p:sp>
        <p:nvSpPr>
          <p:cNvPr id="5" name="Rectangle 4"/>
          <p:cNvSpPr/>
          <p:nvPr/>
        </p:nvSpPr>
        <p:spPr>
          <a:xfrm>
            <a:off x="285720" y="1463465"/>
            <a:ext cx="8572560" cy="3108543"/>
          </a:xfrm>
          <a:prstGeom prst="rect">
            <a:avLst/>
          </a:prstGeom>
        </p:spPr>
        <p:txBody>
          <a:bodyPr wrap="square">
            <a:spAutoFit/>
          </a:bodyPr>
          <a:lstStyle/>
          <a:p>
            <a:r>
              <a:rPr lang="fr-FR" sz="2800" b="1" dirty="0" smtClean="0">
                <a:solidFill>
                  <a:srgbClr val="FFFF00"/>
                </a:solidFill>
                <a:latin typeface="Gill Sans MT" pitchFamily="34" charset="0"/>
              </a:rPr>
              <a:t>C'est le premier tissu osseux à se former, mais il est rapidement remplacé par du tissu osseux secondaire (lamellaire).</a:t>
            </a:r>
          </a:p>
          <a:p>
            <a:r>
              <a:rPr lang="fr-FR" sz="2800" b="1" dirty="0" smtClean="0">
                <a:solidFill>
                  <a:srgbClr val="FFFF00"/>
                </a:solidFill>
                <a:latin typeface="Gill Sans MT" pitchFamily="34" charset="0"/>
              </a:rPr>
              <a:t>Le tissu osseux primaire se rencontre surtout chez le </a:t>
            </a:r>
            <a:r>
              <a:rPr lang="fr-FR" sz="2800" b="1" dirty="0" err="1" smtClean="0">
                <a:solidFill>
                  <a:srgbClr val="FFFF00"/>
                </a:solidFill>
                <a:latin typeface="Gill Sans MT" pitchFamily="34" charset="0"/>
              </a:rPr>
              <a:t>foetus</a:t>
            </a:r>
            <a:r>
              <a:rPr lang="fr-FR" sz="2800" b="1" dirty="0" smtClean="0">
                <a:solidFill>
                  <a:srgbClr val="FFFF00"/>
                </a:solidFill>
                <a:latin typeface="Gill Sans MT" pitchFamily="34" charset="0"/>
              </a:rPr>
              <a:t>. Il est spongieux dans les ébauches des os courts, plus compact au niveau de la diaphyse des os longs.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461206"/>
            <a:ext cx="8429684" cy="4401205"/>
          </a:xfrm>
          <a:prstGeom prst="rect">
            <a:avLst/>
          </a:prstGeom>
        </p:spPr>
        <p:txBody>
          <a:bodyPr wrap="square">
            <a:spAutoFit/>
          </a:bodyPr>
          <a:lstStyle/>
          <a:p>
            <a:r>
              <a:rPr lang="fr-FR" sz="2800" b="1" dirty="0" smtClean="0">
                <a:solidFill>
                  <a:srgbClr val="FFFF00"/>
                </a:solidFill>
                <a:latin typeface="Gill Sans MT" pitchFamily="34" charset="0"/>
              </a:rPr>
              <a:t>Après la puberté, il ne persiste qu'au niveau des osselets de l'oreille moyenne.</a:t>
            </a:r>
          </a:p>
          <a:p>
            <a:r>
              <a:rPr lang="fr-FR" sz="2800" b="1" dirty="0" smtClean="0">
                <a:solidFill>
                  <a:srgbClr val="FFFF00"/>
                </a:solidFill>
                <a:latin typeface="Gill Sans MT" pitchFamily="34" charset="0"/>
              </a:rPr>
              <a:t>Il peut se former dans certaines conditions pathologiques : </a:t>
            </a:r>
            <a:endParaRPr lang="fr-FR" sz="2800" b="1" dirty="0" smtClean="0">
              <a:solidFill>
                <a:srgbClr val="FFFF00"/>
              </a:solidFill>
              <a:latin typeface="Gill Sans MT" pitchFamily="34" charset="0"/>
            </a:endParaRPr>
          </a:p>
          <a:p>
            <a:pPr>
              <a:buFont typeface="Arial" pitchFamily="34" charset="0"/>
              <a:buChar char="•"/>
            </a:pPr>
            <a:r>
              <a:rPr lang="fr-FR" sz="2800" b="1" dirty="0" smtClean="0">
                <a:solidFill>
                  <a:srgbClr val="FFFF00"/>
                </a:solidFill>
                <a:latin typeface="Gill Sans MT" pitchFamily="34" charset="0"/>
              </a:rPr>
              <a:t> C</a:t>
            </a:r>
            <a:r>
              <a:rPr lang="fr-FR" sz="2800" b="1" dirty="0" smtClean="0">
                <a:solidFill>
                  <a:srgbClr val="FFFF00"/>
                </a:solidFill>
                <a:latin typeface="Gill Sans MT" pitchFamily="34" charset="0"/>
              </a:rPr>
              <a:t>al </a:t>
            </a:r>
            <a:r>
              <a:rPr lang="fr-FR" sz="2800" b="1" dirty="0" smtClean="0">
                <a:solidFill>
                  <a:srgbClr val="FFFF00"/>
                </a:solidFill>
                <a:latin typeface="Gill Sans MT" pitchFamily="34" charset="0"/>
              </a:rPr>
              <a:t>de fractures, </a:t>
            </a:r>
            <a:endParaRPr lang="fr-FR" sz="2800" b="1" dirty="0" smtClean="0">
              <a:solidFill>
                <a:srgbClr val="FFFF00"/>
              </a:solidFill>
              <a:latin typeface="Gill Sans MT" pitchFamily="34" charset="0"/>
            </a:endParaRPr>
          </a:p>
          <a:p>
            <a:pPr>
              <a:buFont typeface="Arial" pitchFamily="34" charset="0"/>
              <a:buChar char="•"/>
            </a:pPr>
            <a:r>
              <a:rPr lang="fr-FR" sz="2800" b="1" dirty="0" smtClean="0">
                <a:solidFill>
                  <a:srgbClr val="FFFF00"/>
                </a:solidFill>
                <a:latin typeface="Gill Sans MT" pitchFamily="34" charset="0"/>
              </a:rPr>
              <a:t> T</a:t>
            </a:r>
            <a:r>
              <a:rPr lang="fr-FR" sz="2800" b="1" dirty="0" smtClean="0">
                <a:solidFill>
                  <a:srgbClr val="FFFF00"/>
                </a:solidFill>
                <a:latin typeface="Gill Sans MT" pitchFamily="34" charset="0"/>
              </a:rPr>
              <a:t>issus </a:t>
            </a:r>
            <a:r>
              <a:rPr lang="fr-FR" sz="2800" b="1" dirty="0" smtClean="0">
                <a:solidFill>
                  <a:srgbClr val="FFFF00"/>
                </a:solidFill>
                <a:latin typeface="Gill Sans MT" pitchFamily="34" charset="0"/>
              </a:rPr>
              <a:t>osseux ectopiques (ostéomes intramusculaires après traumatismes et hémorragies; ostéophytes au niveau de l'insertion des ligaments), </a:t>
            </a:r>
            <a:endParaRPr lang="fr-FR" sz="2800" b="1" dirty="0" smtClean="0">
              <a:solidFill>
                <a:srgbClr val="FFFF00"/>
              </a:solidFill>
              <a:latin typeface="Gill Sans MT" pitchFamily="34" charset="0"/>
            </a:endParaRPr>
          </a:p>
          <a:p>
            <a:pPr>
              <a:buFont typeface="Arial" pitchFamily="34" charset="0"/>
              <a:buChar char="•"/>
            </a:pPr>
            <a:r>
              <a:rPr lang="fr-FR" sz="2800" b="1" dirty="0" smtClean="0">
                <a:solidFill>
                  <a:srgbClr val="FFFF00"/>
                </a:solidFill>
                <a:latin typeface="Gill Sans MT" pitchFamily="34" charset="0"/>
              </a:rPr>
              <a:t> C</a:t>
            </a:r>
            <a:r>
              <a:rPr lang="fr-FR" sz="2800" b="1" dirty="0" smtClean="0">
                <a:solidFill>
                  <a:srgbClr val="FFFF00"/>
                </a:solidFill>
                <a:latin typeface="Gill Sans MT" pitchFamily="34" charset="0"/>
              </a:rPr>
              <a:t>ertaines </a:t>
            </a:r>
            <a:r>
              <a:rPr lang="fr-FR" sz="2800" b="1" dirty="0" smtClean="0">
                <a:solidFill>
                  <a:srgbClr val="FFFF00"/>
                </a:solidFill>
                <a:latin typeface="Gill Sans MT" pitchFamily="34" charset="0"/>
              </a:rPr>
              <a:t>tumeurs osseuses (ostéosarcomes). </a:t>
            </a:r>
            <a:endParaRPr lang="fr-FR" sz="2800" b="1" dirty="0">
              <a:solidFill>
                <a:srgbClr val="FFFF00"/>
              </a:solidFill>
              <a:latin typeface="Gill Sans MT"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159507"/>
            <a:ext cx="8358246" cy="6124754"/>
          </a:xfrm>
          <a:prstGeom prst="rect">
            <a:avLst/>
          </a:prstGeom>
        </p:spPr>
        <p:txBody>
          <a:bodyPr wrap="square">
            <a:spAutoFit/>
          </a:bodyPr>
          <a:lstStyle/>
          <a:p>
            <a:r>
              <a:rPr lang="fr-FR" sz="2800" b="1" dirty="0" smtClean="0">
                <a:solidFill>
                  <a:srgbClr val="FFFF00"/>
                </a:solidFill>
                <a:latin typeface="Gill Sans MT" pitchFamily="34" charset="0"/>
              </a:rPr>
              <a:t>Il est constitué de travées non orientées, </a:t>
            </a:r>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les </a:t>
            </a:r>
            <a:r>
              <a:rPr lang="fr-FR" sz="2800" b="1" dirty="0" err="1" smtClean="0">
                <a:solidFill>
                  <a:srgbClr val="FFFF00"/>
                </a:solidFill>
                <a:latin typeface="Gill Sans MT" pitchFamily="34" charset="0"/>
              </a:rPr>
              <a:t>trabécules</a:t>
            </a:r>
            <a:r>
              <a:rPr lang="fr-FR" sz="2800" b="1" dirty="0" smtClean="0">
                <a:solidFill>
                  <a:srgbClr val="FFFF00"/>
                </a:solidFill>
                <a:latin typeface="Gill Sans MT" pitchFamily="34" charset="0"/>
              </a:rPr>
              <a:t>, séparées par des espaces irréguliers </a:t>
            </a:r>
            <a:r>
              <a:rPr lang="fr-FR" sz="2800" b="1" dirty="0" err="1" smtClean="0">
                <a:solidFill>
                  <a:srgbClr val="FFFF00"/>
                </a:solidFill>
                <a:latin typeface="Gill Sans MT" pitchFamily="34" charset="0"/>
              </a:rPr>
              <a:t>intercommunicants</a:t>
            </a:r>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cavités vasculaires</a:t>
            </a:r>
            <a:r>
              <a:rPr lang="fr-FR" sz="2800" b="1" dirty="0" smtClean="0">
                <a:solidFill>
                  <a:srgbClr val="FFFF00"/>
                </a:solidFill>
                <a:latin typeface="Gill Sans MT" pitchFamily="34" charset="0"/>
              </a:rPr>
              <a:t>).</a:t>
            </a:r>
          </a:p>
          <a:p>
            <a:r>
              <a:rPr lang="fr-FR" sz="2800" b="1" dirty="0" smtClean="0">
                <a:solidFill>
                  <a:srgbClr val="FFFF00"/>
                </a:solidFill>
                <a:latin typeface="Gill Sans MT" pitchFamily="34" charset="0"/>
              </a:rPr>
              <a:t>- Au sein des </a:t>
            </a:r>
            <a:r>
              <a:rPr lang="fr-FR" sz="2800" b="1" dirty="0" err="1" smtClean="0">
                <a:solidFill>
                  <a:srgbClr val="FFFF00"/>
                </a:solidFill>
                <a:latin typeface="Gill Sans MT" pitchFamily="34" charset="0"/>
              </a:rPr>
              <a:t>trabécules</a:t>
            </a:r>
            <a:r>
              <a:rPr lang="fr-FR" sz="2800" b="1" dirty="0" smtClean="0">
                <a:solidFill>
                  <a:srgbClr val="FFFF00"/>
                </a:solidFill>
                <a:latin typeface="Gill Sans MT" pitchFamily="34" charset="0"/>
              </a:rPr>
              <a:t>, Les fibres de collagène sont de calibre inégal et bien visibles après décalcification. Elles ont une disposition </a:t>
            </a:r>
            <a:r>
              <a:rPr lang="fr-FR" sz="2800" b="1" dirty="0" err="1" smtClean="0">
                <a:solidFill>
                  <a:srgbClr val="FFFF00"/>
                </a:solidFill>
                <a:latin typeface="Gill Sans MT" pitchFamily="34" charset="0"/>
              </a:rPr>
              <a:t>plexiforme</a:t>
            </a:r>
            <a:r>
              <a:rPr lang="fr-FR" sz="2800" b="1" dirty="0" smtClean="0">
                <a:solidFill>
                  <a:srgbClr val="FFFF00"/>
                </a:solidFill>
                <a:latin typeface="Gill Sans MT" pitchFamily="34" charset="0"/>
              </a:rPr>
              <a:t>.</a:t>
            </a:r>
          </a:p>
          <a:p>
            <a:r>
              <a:rPr lang="fr-FR" sz="2800" b="1" dirty="0" smtClean="0">
                <a:solidFill>
                  <a:srgbClr val="FFFF00"/>
                </a:solidFill>
                <a:latin typeface="Gill Sans MT" pitchFamily="34" charset="0"/>
              </a:rPr>
              <a:t>La substance fondamentale est fortement métachromatique. Elle est plus riche en protéoglycanes que celle de l'os lamellaire.</a:t>
            </a:r>
          </a:p>
          <a:p>
            <a:r>
              <a:rPr lang="fr-FR" sz="2800" b="1" dirty="0" smtClean="0">
                <a:solidFill>
                  <a:srgbClr val="FFFF00"/>
                </a:solidFill>
                <a:latin typeface="Gill Sans MT" pitchFamily="34" charset="0"/>
              </a:rPr>
              <a:t>Les ostéocytes sont de forme irrégulière et de taille variable, généralement plus grands et plus nombreux que dans l'os secondaire. Ils sont répartis sans ordre, sans orientation précise.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571612"/>
            <a:ext cx="8072494" cy="2246769"/>
          </a:xfrm>
          <a:prstGeom prst="rect">
            <a:avLst/>
          </a:prstGeom>
        </p:spPr>
        <p:txBody>
          <a:bodyPr wrap="square">
            <a:spAutoFit/>
          </a:bodyPr>
          <a:lstStyle/>
          <a:p>
            <a:r>
              <a:rPr lang="fr-FR" sz="2800" b="1" dirty="0" smtClean="0">
                <a:solidFill>
                  <a:srgbClr val="FFFF00"/>
                </a:solidFill>
                <a:latin typeface="Gill Sans MT" pitchFamily="34" charset="0"/>
              </a:rPr>
              <a:t>- Les cavités forment un réseau complexe et sont constituées de tissu conjonctif lâche servant de passage aux vaisseaux.</a:t>
            </a:r>
          </a:p>
          <a:p>
            <a:r>
              <a:rPr lang="fr-FR" sz="2800" b="1" dirty="0" smtClean="0">
                <a:solidFill>
                  <a:srgbClr val="FFFF00"/>
                </a:solidFill>
                <a:latin typeface="Gill Sans MT" pitchFamily="34" charset="0"/>
              </a:rPr>
              <a:t>- Des ostéoblastes tapissent la paroi de ces cavités et assurent l'ossification des </a:t>
            </a:r>
            <a:r>
              <a:rPr lang="fr-FR" sz="2800" b="1" dirty="0" err="1" smtClean="0">
                <a:solidFill>
                  <a:srgbClr val="FFFF00"/>
                </a:solidFill>
                <a:latin typeface="Gill Sans MT" pitchFamily="34" charset="0"/>
              </a:rPr>
              <a:t>trabécules</a:t>
            </a:r>
            <a:r>
              <a:rPr lang="fr-FR" sz="2800" b="1" dirty="0" smtClean="0">
                <a:solidFill>
                  <a:srgbClr val="FFFF00"/>
                </a:solidFill>
                <a:latin typeface="Gill Sans MT" pitchFamily="34" charset="0"/>
              </a:rPr>
              <a:t>.</a:t>
            </a:r>
            <a:endParaRPr lang="fr-FR" sz="2800" b="1" dirty="0">
              <a:solidFill>
                <a:srgbClr val="FFFF00"/>
              </a:solidFill>
              <a:latin typeface="Gill Sans MT"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p:cNvPicPr>
            <a:picLocks noChangeAspect="1" noChangeArrowheads="1"/>
          </p:cNvPicPr>
          <p:nvPr/>
        </p:nvPicPr>
        <p:blipFill>
          <a:blip r:embed="rId2"/>
          <a:srcRect/>
          <a:stretch>
            <a:fillRect/>
          </a:stretch>
        </p:blipFill>
        <p:spPr bwMode="auto">
          <a:xfrm>
            <a:off x="1698151" y="857232"/>
            <a:ext cx="6008957" cy="4929222"/>
          </a:xfrm>
          <a:prstGeom prst="rect">
            <a:avLst/>
          </a:prstGeom>
          <a:noFill/>
          <a:ln w="9525">
            <a:noFill/>
            <a:miter lim="800000"/>
            <a:headEnd/>
            <a:tailEnd/>
          </a:ln>
          <a:effectLst/>
        </p:spPr>
      </p:pic>
      <p:sp>
        <p:nvSpPr>
          <p:cNvPr id="3" name="Rectangle 2"/>
          <p:cNvSpPr/>
          <p:nvPr/>
        </p:nvSpPr>
        <p:spPr>
          <a:xfrm>
            <a:off x="1500198" y="5977614"/>
            <a:ext cx="6500826" cy="523220"/>
          </a:xfrm>
          <a:prstGeom prst="rect">
            <a:avLst/>
          </a:prstGeom>
        </p:spPr>
        <p:txBody>
          <a:bodyPr wrap="square">
            <a:spAutoFit/>
          </a:bodyPr>
          <a:lstStyle/>
          <a:p>
            <a:r>
              <a:rPr lang="fr-FR" sz="2800" b="1" dirty="0" smtClean="0">
                <a:solidFill>
                  <a:srgbClr val="FFFF00"/>
                </a:solidFill>
                <a:latin typeface="Gill Sans MT" pitchFamily="34" charset="0"/>
              </a:rPr>
              <a:t>Figure n°11 : Le tissu osseux primaire</a:t>
            </a:r>
            <a:endParaRPr lang="fr-FR" sz="2800" b="1" dirty="0" smtClean="0">
              <a:solidFill>
                <a:srgbClr val="FFFF00"/>
              </a:solidFill>
              <a:latin typeface="Gill Sans MT"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1406" y="-71462"/>
            <a:ext cx="8186665" cy="1077218"/>
          </a:xfrm>
          <a:prstGeom prst="rect">
            <a:avLst/>
          </a:prstGeom>
          <a:noFill/>
        </p:spPr>
        <p:txBody>
          <a:bodyPr wrap="none" rtlCol="0">
            <a:spAutoFit/>
          </a:bodyPr>
          <a:lstStyle/>
          <a:p>
            <a:pPr algn="ctr"/>
            <a:r>
              <a:rPr lang="fr-FR" sz="3200" b="1" dirty="0" smtClean="0">
                <a:solidFill>
                  <a:srgbClr val="FFFF00"/>
                </a:solidFill>
                <a:latin typeface="Gill Sans MT" pitchFamily="34" charset="0"/>
              </a:rPr>
              <a:t>Le tissu osseux secondaire ou tissu osseux</a:t>
            </a:r>
          </a:p>
          <a:p>
            <a:pPr algn="ctr"/>
            <a:r>
              <a:rPr lang="fr-FR" sz="3200" b="1" dirty="0" smtClean="0">
                <a:solidFill>
                  <a:srgbClr val="FFFF00"/>
                </a:solidFill>
                <a:latin typeface="Gill Sans MT" pitchFamily="34" charset="0"/>
              </a:rPr>
              <a:t> lamellaire</a:t>
            </a:r>
            <a:endParaRPr lang="fr-FR" sz="3200" b="1" dirty="0">
              <a:solidFill>
                <a:srgbClr val="FFFF00"/>
              </a:solidFill>
              <a:latin typeface="Gill Sans MT" pitchFamily="34" charset="0"/>
            </a:endParaRPr>
          </a:p>
        </p:txBody>
      </p:sp>
      <p:sp>
        <p:nvSpPr>
          <p:cNvPr id="5" name="Rectangle 4"/>
          <p:cNvSpPr/>
          <p:nvPr/>
        </p:nvSpPr>
        <p:spPr>
          <a:xfrm>
            <a:off x="428596" y="1889834"/>
            <a:ext cx="8429684" cy="3539430"/>
          </a:xfrm>
          <a:prstGeom prst="rect">
            <a:avLst/>
          </a:prstGeom>
        </p:spPr>
        <p:txBody>
          <a:bodyPr wrap="square">
            <a:spAutoFit/>
          </a:bodyPr>
          <a:lstStyle/>
          <a:p>
            <a:r>
              <a:rPr lang="fr-FR" sz="2800" b="1" dirty="0" smtClean="0">
                <a:solidFill>
                  <a:srgbClr val="FFFF00"/>
                </a:solidFill>
                <a:latin typeface="Gill Sans MT" pitchFamily="34" charset="0"/>
              </a:rPr>
              <a:t>Il provient de l'ossification secondaire d'un tissu osseux primaire et se développe en fonction de contraintes mécaniques fortes.</a:t>
            </a:r>
          </a:p>
          <a:p>
            <a:r>
              <a:rPr lang="fr-FR" sz="2800" b="1" dirty="0" smtClean="0">
                <a:solidFill>
                  <a:srgbClr val="FFFF00"/>
                </a:solidFill>
                <a:latin typeface="Gill Sans MT" pitchFamily="34" charset="0"/>
              </a:rPr>
              <a:t>Les fibres collagènes sont fines, orientées parallèlement suivant les lignes de force. Leur orientation conditionne l'organisation de la substance osseuse en lamelles superposées de 3 à 7 </a:t>
            </a:r>
            <a:r>
              <a:rPr lang="fr-FR" sz="2800" b="1" dirty="0" err="1" smtClean="0">
                <a:solidFill>
                  <a:srgbClr val="FFFF00"/>
                </a:solidFill>
                <a:latin typeface="Gill Sans MT" pitchFamily="34" charset="0"/>
              </a:rPr>
              <a:t>μm</a:t>
            </a:r>
            <a:r>
              <a:rPr lang="fr-FR" sz="2800" b="1" dirty="0" smtClean="0">
                <a:solidFill>
                  <a:srgbClr val="FFFF00"/>
                </a:solidFill>
                <a:latin typeface="Gill Sans MT" pitchFamily="34" charset="0"/>
              </a:rPr>
              <a:t> d'épaisseur.</a:t>
            </a:r>
            <a:endParaRPr lang="fr-FR" sz="2800" b="1" dirty="0">
              <a:solidFill>
                <a:srgbClr val="FFFF00"/>
              </a:solidFill>
              <a:latin typeface="Gill Sans MT"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1357298"/>
            <a:ext cx="7643866" cy="2246769"/>
          </a:xfrm>
          <a:prstGeom prst="rect">
            <a:avLst/>
          </a:prstGeom>
        </p:spPr>
        <p:txBody>
          <a:bodyPr wrap="square">
            <a:spAutoFit/>
          </a:bodyPr>
          <a:lstStyle/>
          <a:p>
            <a:r>
              <a:rPr lang="fr-FR" sz="2800" b="1" dirty="0" smtClean="0">
                <a:solidFill>
                  <a:srgbClr val="FFFF00"/>
                </a:solidFill>
                <a:latin typeface="Gill Sans MT" pitchFamily="34" charset="0"/>
              </a:rPr>
              <a:t>L’orientation </a:t>
            </a:r>
            <a:r>
              <a:rPr lang="fr-FR" sz="2800" b="1" dirty="0" smtClean="0">
                <a:solidFill>
                  <a:srgbClr val="FFFF00"/>
                </a:solidFill>
                <a:latin typeface="Gill Sans MT" pitchFamily="34" charset="0"/>
              </a:rPr>
              <a:t>des </a:t>
            </a:r>
            <a:r>
              <a:rPr lang="fr-FR" sz="2800" b="1" dirty="0" smtClean="0">
                <a:solidFill>
                  <a:srgbClr val="FFFF00"/>
                </a:solidFill>
                <a:latin typeface="Gill Sans MT" pitchFamily="34" charset="0"/>
              </a:rPr>
              <a:t>fibres change d’une lamelle à une autre.</a:t>
            </a:r>
            <a:endParaRPr lang="fr-FR" sz="2800" b="1" dirty="0" smtClean="0">
              <a:solidFill>
                <a:srgbClr val="FFFF00"/>
              </a:solidFill>
              <a:latin typeface="Gill Sans MT" pitchFamily="34" charset="0"/>
            </a:endParaRPr>
          </a:p>
          <a:p>
            <a:r>
              <a:rPr lang="fr-FR" sz="2800" b="1" dirty="0" smtClean="0">
                <a:solidFill>
                  <a:srgbClr val="FFFF00"/>
                </a:solidFill>
                <a:latin typeface="Gill Sans MT" pitchFamily="34" charset="0"/>
              </a:rPr>
              <a:t>Les ostéocytes sont régulièrement répartis au sein de la matrice et allongés parallèlement aux lamelles.</a:t>
            </a:r>
            <a:endParaRPr lang="fr-FR" sz="2800" b="1" dirty="0">
              <a:solidFill>
                <a:srgbClr val="FFFF00"/>
              </a:solidFill>
              <a:latin typeface="Gill Sans MT"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p:cNvPicPr>
            <a:picLocks noChangeAspect="1" noChangeArrowheads="1"/>
          </p:cNvPicPr>
          <p:nvPr/>
        </p:nvPicPr>
        <p:blipFill>
          <a:blip r:embed="rId2"/>
          <a:srcRect/>
          <a:stretch>
            <a:fillRect/>
          </a:stretch>
        </p:blipFill>
        <p:spPr bwMode="auto">
          <a:xfrm>
            <a:off x="1285852" y="1357298"/>
            <a:ext cx="6347435" cy="3768000"/>
          </a:xfrm>
          <a:prstGeom prst="rect">
            <a:avLst/>
          </a:prstGeom>
          <a:noFill/>
          <a:ln w="9525">
            <a:noFill/>
            <a:miter lim="800000"/>
            <a:headEnd/>
            <a:tailEnd/>
          </a:ln>
          <a:effectLst/>
        </p:spPr>
      </p:pic>
      <p:sp>
        <p:nvSpPr>
          <p:cNvPr id="3" name="Rectangle 2"/>
          <p:cNvSpPr/>
          <p:nvPr/>
        </p:nvSpPr>
        <p:spPr>
          <a:xfrm>
            <a:off x="1142976" y="5977614"/>
            <a:ext cx="7000892" cy="523220"/>
          </a:xfrm>
          <a:prstGeom prst="rect">
            <a:avLst/>
          </a:prstGeom>
        </p:spPr>
        <p:txBody>
          <a:bodyPr wrap="square">
            <a:spAutoFit/>
          </a:bodyPr>
          <a:lstStyle/>
          <a:p>
            <a:r>
              <a:rPr lang="fr-FR" sz="2800" b="1" dirty="0" smtClean="0">
                <a:solidFill>
                  <a:srgbClr val="FFFF00"/>
                </a:solidFill>
                <a:latin typeface="Gill Sans MT" pitchFamily="34" charset="0"/>
              </a:rPr>
              <a:t>Figure n°12 : Le tissu osseux secondaire</a:t>
            </a:r>
            <a:endParaRPr lang="fr-FR" sz="2800" b="1" dirty="0" smtClean="0">
              <a:solidFill>
                <a:srgbClr val="FFFF00"/>
              </a:solidFill>
              <a:latin typeface="Gill Sans MT"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
            <a:ext cx="9144000" cy="6555641"/>
          </a:xfrm>
          <a:prstGeom prst="rect">
            <a:avLst/>
          </a:prstGeom>
        </p:spPr>
        <p:txBody>
          <a:bodyPr wrap="square">
            <a:spAutoFit/>
          </a:bodyPr>
          <a:lstStyle/>
          <a:p>
            <a:r>
              <a:rPr lang="fr-FR" sz="2800" b="1" dirty="0" smtClean="0">
                <a:solidFill>
                  <a:srgbClr val="FFFF00"/>
                </a:solidFill>
                <a:latin typeface="Gill Sans MT" pitchFamily="34" charset="0"/>
              </a:rPr>
              <a:t>Suivant la disposition des lamelles osseuses, on distingue :</a:t>
            </a:r>
          </a:p>
          <a:p>
            <a:r>
              <a:rPr lang="fr-FR" sz="2800" b="1" dirty="0" smtClean="0">
                <a:solidFill>
                  <a:srgbClr val="FFFF00"/>
                </a:solidFill>
                <a:latin typeface="Gill Sans MT" pitchFamily="34" charset="0"/>
              </a:rPr>
              <a:t>- Le tissu osseux haversien compact. Les lamelles sont concentriques autour d'un canal vasculaire central. Elles forment des structures cylindriques élémentaires, les </a:t>
            </a:r>
            <a:r>
              <a:rPr lang="fr-FR" sz="2800" b="1" dirty="0" err="1" smtClean="0">
                <a:solidFill>
                  <a:srgbClr val="FFFF00"/>
                </a:solidFill>
                <a:latin typeface="Gill Sans MT" pitchFamily="34" charset="0"/>
              </a:rPr>
              <a:t>ostéones</a:t>
            </a:r>
            <a:r>
              <a:rPr lang="fr-FR" sz="2800" b="1" dirty="0" smtClean="0">
                <a:solidFill>
                  <a:srgbClr val="FFFF00"/>
                </a:solidFill>
                <a:latin typeface="Gill Sans MT" pitchFamily="34" charset="0"/>
              </a:rPr>
              <a:t>.</a:t>
            </a:r>
            <a:endParaRPr lang="fr-FR" sz="2800" b="1" dirty="0" smtClean="0">
              <a:solidFill>
                <a:srgbClr val="FFFF00"/>
              </a:solidFill>
              <a:latin typeface="Gill Sans MT" pitchFamily="34" charset="0"/>
            </a:endParaRPr>
          </a:p>
          <a:p>
            <a:r>
              <a:rPr lang="fr-FR" sz="2800" b="1" dirty="0" smtClean="0">
                <a:solidFill>
                  <a:srgbClr val="FFFF00"/>
                </a:solidFill>
                <a:latin typeface="Gill Sans MT" pitchFamily="34" charset="0"/>
              </a:rPr>
              <a:t>- Le tissu osseux </a:t>
            </a:r>
            <a:r>
              <a:rPr lang="fr-FR" sz="2800" b="1" dirty="0" err="1" smtClean="0">
                <a:solidFill>
                  <a:srgbClr val="FFFF00"/>
                </a:solidFill>
                <a:latin typeface="Gill Sans MT" pitchFamily="34" charset="0"/>
              </a:rPr>
              <a:t>périostique</a:t>
            </a:r>
            <a:r>
              <a:rPr lang="fr-FR" sz="2800" b="1" dirty="0" smtClean="0">
                <a:solidFill>
                  <a:srgbClr val="FFFF00"/>
                </a:solidFill>
                <a:latin typeface="Gill Sans MT" pitchFamily="34" charset="0"/>
              </a:rPr>
              <a:t>. Les lamelles s'empilent les unes sur les autres en périphérie de l'os. Il constitue le système fondamental externe de la diaphyse des os longs. Une structure comparable, mais moins épaisse, est retrouvée au niveau du système fondamental interne, élaboré par l'</a:t>
            </a:r>
            <a:r>
              <a:rPr lang="fr-FR" sz="2800" b="1" dirty="0" err="1" smtClean="0">
                <a:solidFill>
                  <a:srgbClr val="FFFF00"/>
                </a:solidFill>
                <a:latin typeface="Gill Sans MT" pitchFamily="34" charset="0"/>
              </a:rPr>
              <a:t>endoste</a:t>
            </a:r>
            <a:r>
              <a:rPr lang="fr-FR" sz="2800" b="1" dirty="0" smtClean="0">
                <a:solidFill>
                  <a:srgbClr val="FFFF00"/>
                </a:solidFill>
                <a:latin typeface="Gill Sans MT" pitchFamily="34" charset="0"/>
              </a:rPr>
              <a:t> et bordant la cavité médullaire.</a:t>
            </a:r>
          </a:p>
          <a:p>
            <a:r>
              <a:rPr lang="fr-FR" sz="2800" b="1" dirty="0" smtClean="0">
                <a:solidFill>
                  <a:srgbClr val="FFFF00"/>
                </a:solidFill>
                <a:latin typeface="Gill Sans MT" pitchFamily="34" charset="0"/>
              </a:rPr>
              <a:t>- Le tissu osseux </a:t>
            </a:r>
            <a:r>
              <a:rPr lang="fr-FR" sz="2800" b="1" dirty="0" err="1" smtClean="0">
                <a:solidFill>
                  <a:srgbClr val="FFFF00"/>
                </a:solidFill>
                <a:latin typeface="Gill Sans MT" pitchFamily="34" charset="0"/>
              </a:rPr>
              <a:t>trabéculaire</a:t>
            </a:r>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(spongieux</a:t>
            </a:r>
            <a:r>
              <a:rPr lang="fr-FR" sz="2800" b="1" dirty="0" smtClean="0">
                <a:solidFill>
                  <a:srgbClr val="FFFF00"/>
                </a:solidFill>
                <a:latin typeface="Gill Sans MT" pitchFamily="34" charset="0"/>
              </a:rPr>
              <a:t>) : est constitué de lamelles </a:t>
            </a:r>
            <a:r>
              <a:rPr lang="fr-FR" sz="2800" b="1" dirty="0" smtClean="0">
                <a:solidFill>
                  <a:srgbClr val="FFFF00"/>
                </a:solidFill>
                <a:latin typeface="Gill Sans MT" pitchFamily="34" charset="0"/>
              </a:rPr>
              <a:t>plates.</a:t>
            </a:r>
            <a:endParaRPr lang="fr-FR" sz="2800" b="1" dirty="0">
              <a:solidFill>
                <a:srgbClr val="FFFF00"/>
              </a:solidFill>
              <a:latin typeface="Gill Sans MT"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5852" y="214290"/>
            <a:ext cx="6743962" cy="584775"/>
          </a:xfrm>
          <a:prstGeom prst="rect">
            <a:avLst/>
          </a:prstGeom>
        </p:spPr>
        <p:txBody>
          <a:bodyPr wrap="none">
            <a:spAutoFit/>
          </a:bodyPr>
          <a:lstStyle/>
          <a:p>
            <a:r>
              <a:rPr lang="fr-FR" sz="3200" b="1" dirty="0" smtClean="0">
                <a:solidFill>
                  <a:srgbClr val="FFFF00"/>
                </a:solidFill>
                <a:latin typeface="Gill Sans MT" pitchFamily="34" charset="0"/>
              </a:rPr>
              <a:t>Le tissu osseux haversien compact</a:t>
            </a:r>
            <a:endParaRPr lang="fr-FR" sz="3200" dirty="0"/>
          </a:p>
        </p:txBody>
      </p:sp>
      <p:sp>
        <p:nvSpPr>
          <p:cNvPr id="5" name="Rectangle 4"/>
          <p:cNvSpPr/>
          <p:nvPr/>
        </p:nvSpPr>
        <p:spPr>
          <a:xfrm>
            <a:off x="571472" y="1857364"/>
            <a:ext cx="8001056" cy="3970318"/>
          </a:xfrm>
          <a:prstGeom prst="rect">
            <a:avLst/>
          </a:prstGeom>
        </p:spPr>
        <p:txBody>
          <a:bodyPr wrap="square">
            <a:spAutoFit/>
          </a:bodyPr>
          <a:lstStyle/>
          <a:p>
            <a:r>
              <a:rPr lang="fr-FR" sz="2800" b="1" dirty="0" smtClean="0">
                <a:solidFill>
                  <a:srgbClr val="FFFF00"/>
                </a:solidFill>
                <a:latin typeface="Gill Sans MT" pitchFamily="34" charset="0"/>
              </a:rPr>
              <a:t>Ce tissu forme la majeure partie de la diaphyse des os longs (entièrement formée d'os dense chez l'adulte). Il est limité par les systèmes fondamentaux externe (</a:t>
            </a:r>
            <a:r>
              <a:rPr lang="fr-FR" sz="2800" b="1" dirty="0" err="1" smtClean="0">
                <a:solidFill>
                  <a:srgbClr val="FFFF00"/>
                </a:solidFill>
                <a:latin typeface="Gill Sans MT" pitchFamily="34" charset="0"/>
              </a:rPr>
              <a:t>périostique</a:t>
            </a:r>
            <a:r>
              <a:rPr lang="fr-FR" sz="2800" b="1" dirty="0" smtClean="0">
                <a:solidFill>
                  <a:srgbClr val="FFFF00"/>
                </a:solidFill>
                <a:latin typeface="Gill Sans MT" pitchFamily="34" charset="0"/>
              </a:rPr>
              <a:t>) et interne (provenant de l'</a:t>
            </a:r>
            <a:r>
              <a:rPr lang="fr-FR" sz="2800" b="1" dirty="0" err="1" smtClean="0">
                <a:solidFill>
                  <a:srgbClr val="FFFF00"/>
                </a:solidFill>
                <a:latin typeface="Gill Sans MT" pitchFamily="34" charset="0"/>
              </a:rPr>
              <a:t>endoste</a:t>
            </a:r>
            <a:r>
              <a:rPr lang="fr-FR" sz="2800" b="1" dirty="0" smtClean="0">
                <a:solidFill>
                  <a:srgbClr val="FFFF00"/>
                </a:solidFill>
                <a:latin typeface="Gill Sans MT" pitchFamily="34" charset="0"/>
              </a:rPr>
              <a:t>) qui longent la surface.</a:t>
            </a:r>
          </a:p>
          <a:p>
            <a:endParaRPr lang="fr-FR" sz="2800" b="1" dirty="0" smtClean="0">
              <a:solidFill>
                <a:srgbClr val="FFFF00"/>
              </a:solidFill>
              <a:latin typeface="Gill Sans MT" pitchFamily="34" charset="0"/>
            </a:endParaRPr>
          </a:p>
          <a:p>
            <a:r>
              <a:rPr lang="fr-FR" sz="2800" b="1" dirty="0" smtClean="0">
                <a:solidFill>
                  <a:srgbClr val="FFFF00"/>
                </a:solidFill>
                <a:latin typeface="Gill Sans MT" pitchFamily="34" charset="0"/>
              </a:rPr>
              <a:t>L'os compact est constitué d'</a:t>
            </a:r>
            <a:r>
              <a:rPr lang="fr-FR" sz="2800" b="1" dirty="0" err="1" smtClean="0">
                <a:solidFill>
                  <a:srgbClr val="FFFF00"/>
                </a:solidFill>
                <a:latin typeface="Gill Sans MT" pitchFamily="34" charset="0"/>
              </a:rPr>
              <a:t>ostéones</a:t>
            </a:r>
            <a:r>
              <a:rPr lang="fr-FR" sz="2800" b="1" dirty="0" smtClean="0">
                <a:solidFill>
                  <a:srgbClr val="FFFF00"/>
                </a:solidFill>
                <a:latin typeface="Gill Sans MT" pitchFamily="34" charset="0"/>
              </a:rPr>
              <a:t> ou systèmes de Havers.</a:t>
            </a:r>
          </a:p>
          <a:p>
            <a:endParaRPr lang="fr-FR" sz="2800" b="1" dirty="0">
              <a:solidFill>
                <a:srgbClr val="FFFF00"/>
              </a:solidFill>
              <a:latin typeface="Gill Sans MT"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0298" y="3143248"/>
            <a:ext cx="4069319" cy="584775"/>
          </a:xfrm>
          <a:prstGeom prst="rect">
            <a:avLst/>
          </a:prstGeom>
        </p:spPr>
        <p:txBody>
          <a:bodyPr wrap="none">
            <a:spAutoFit/>
          </a:bodyPr>
          <a:lstStyle/>
          <a:p>
            <a:r>
              <a:rPr lang="fr-FR" sz="3200" b="1" dirty="0" smtClean="0">
                <a:solidFill>
                  <a:srgbClr val="FFFF00"/>
                </a:solidFill>
                <a:latin typeface="Gill Sans MT" pitchFamily="34" charset="0"/>
              </a:rPr>
              <a:t>2.1. LES OS LONGS</a:t>
            </a:r>
            <a:endParaRPr lang="fr-FR" sz="32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7518"/>
            <a:ext cx="9144000" cy="6124754"/>
          </a:xfrm>
          <a:prstGeom prst="rect">
            <a:avLst/>
          </a:prstGeom>
        </p:spPr>
        <p:txBody>
          <a:bodyPr wrap="square">
            <a:spAutoFit/>
          </a:bodyPr>
          <a:lstStyle/>
          <a:p>
            <a:r>
              <a:rPr lang="fr-FR" sz="2800" b="1" dirty="0" smtClean="0">
                <a:solidFill>
                  <a:srgbClr val="FFFF00"/>
                </a:solidFill>
                <a:latin typeface="Gill Sans MT" pitchFamily="34" charset="0"/>
              </a:rPr>
              <a:t>Sur une coupe transversale de diaphyse, on observe des formations circulaires juxtaposées, d'environ 100 </a:t>
            </a:r>
            <a:r>
              <a:rPr lang="fr-FR" sz="2800" b="1" dirty="0" err="1" smtClean="0">
                <a:solidFill>
                  <a:srgbClr val="FFFF00"/>
                </a:solidFill>
                <a:latin typeface="Gill Sans MT" pitchFamily="34" charset="0"/>
              </a:rPr>
              <a:t>μm</a:t>
            </a:r>
            <a:r>
              <a:rPr lang="fr-FR" sz="2800" b="1" dirty="0" smtClean="0">
                <a:solidFill>
                  <a:srgbClr val="FFFF00"/>
                </a:solidFill>
                <a:latin typeface="Gill Sans MT" pitchFamily="34" charset="0"/>
              </a:rPr>
              <a:t> de diamètre, constituées de 10 à 15 lamelles concentriques autour d'un canal central.</a:t>
            </a:r>
          </a:p>
          <a:p>
            <a:r>
              <a:rPr lang="fr-FR" sz="2800" b="1" dirty="0" smtClean="0">
                <a:solidFill>
                  <a:srgbClr val="FFFF00"/>
                </a:solidFill>
                <a:latin typeface="Gill Sans MT" pitchFamily="34" charset="0"/>
              </a:rPr>
              <a:t>Cet aspect correspond à la coupe de cylindres, les systèmes de Havers ou </a:t>
            </a:r>
            <a:r>
              <a:rPr lang="fr-FR" sz="2800" b="1" dirty="0" err="1" smtClean="0">
                <a:solidFill>
                  <a:srgbClr val="FFFF00"/>
                </a:solidFill>
                <a:latin typeface="Gill Sans MT" pitchFamily="34" charset="0"/>
              </a:rPr>
              <a:t>ostéones</a:t>
            </a:r>
            <a:r>
              <a:rPr lang="fr-FR" sz="2800" b="1" dirty="0" smtClean="0">
                <a:solidFill>
                  <a:srgbClr val="FFFF00"/>
                </a:solidFill>
                <a:latin typeface="Gill Sans MT" pitchFamily="34" charset="0"/>
              </a:rPr>
              <a:t>.</a:t>
            </a:r>
          </a:p>
          <a:p>
            <a:r>
              <a:rPr lang="fr-FR" sz="2800" b="1" dirty="0" smtClean="0">
                <a:solidFill>
                  <a:srgbClr val="FFFF00"/>
                </a:solidFill>
                <a:latin typeface="Gill Sans MT" pitchFamily="34" charset="0"/>
              </a:rPr>
              <a:t>Ils sont limités en périphérie par une "ligne </a:t>
            </a:r>
            <a:r>
              <a:rPr lang="fr-FR" sz="2800" b="1" dirty="0" err="1" smtClean="0">
                <a:solidFill>
                  <a:srgbClr val="FFFF00"/>
                </a:solidFill>
                <a:latin typeface="Gill Sans MT" pitchFamily="34" charset="0"/>
              </a:rPr>
              <a:t>cémentante</a:t>
            </a:r>
            <a:r>
              <a:rPr lang="fr-FR" sz="2800" b="1" dirty="0" smtClean="0">
                <a:solidFill>
                  <a:srgbClr val="FFFF00"/>
                </a:solidFill>
                <a:latin typeface="Gill Sans MT" pitchFamily="34" charset="0"/>
              </a:rPr>
              <a:t> péri-</a:t>
            </a:r>
            <a:r>
              <a:rPr lang="fr-FR" sz="2800" b="1" dirty="0" err="1" smtClean="0">
                <a:solidFill>
                  <a:srgbClr val="FFFF00"/>
                </a:solidFill>
                <a:latin typeface="Gill Sans MT" pitchFamily="34" charset="0"/>
              </a:rPr>
              <a:t>ostéonique</a:t>
            </a:r>
            <a:r>
              <a:rPr lang="fr-FR" sz="2800" b="1" dirty="0" smtClean="0">
                <a:solidFill>
                  <a:srgbClr val="FFFF00"/>
                </a:solidFill>
                <a:latin typeface="Gill Sans MT" pitchFamily="34" charset="0"/>
              </a:rPr>
              <a:t>" plus fortement colorée et plus ou moins ondulante.</a:t>
            </a:r>
          </a:p>
          <a:p>
            <a:r>
              <a:rPr lang="fr-FR" sz="2800" b="1" dirty="0" smtClean="0">
                <a:solidFill>
                  <a:srgbClr val="FFFF00"/>
                </a:solidFill>
                <a:latin typeface="Gill Sans MT" pitchFamily="34" charset="0"/>
              </a:rPr>
              <a:t>Entre les </a:t>
            </a:r>
            <a:r>
              <a:rPr lang="fr-FR" sz="2800" b="1" dirty="0" err="1" smtClean="0">
                <a:solidFill>
                  <a:srgbClr val="FFFF00"/>
                </a:solidFill>
                <a:latin typeface="Gill Sans MT" pitchFamily="34" charset="0"/>
              </a:rPr>
              <a:t>ostéones</a:t>
            </a:r>
            <a:r>
              <a:rPr lang="fr-FR" sz="2800" b="1" dirty="0" smtClean="0">
                <a:solidFill>
                  <a:srgbClr val="FFFF00"/>
                </a:solidFill>
                <a:latin typeface="Gill Sans MT" pitchFamily="34" charset="0"/>
              </a:rPr>
              <a:t> se trouvent les restes d'anciens </a:t>
            </a:r>
            <a:r>
              <a:rPr lang="fr-FR" sz="2800" b="1" dirty="0" err="1" smtClean="0">
                <a:solidFill>
                  <a:srgbClr val="FFFF00"/>
                </a:solidFill>
                <a:latin typeface="Gill Sans MT" pitchFamily="34" charset="0"/>
              </a:rPr>
              <a:t>ostéones</a:t>
            </a:r>
            <a:r>
              <a:rPr lang="fr-FR" sz="2800" b="1" dirty="0" smtClean="0">
                <a:solidFill>
                  <a:srgbClr val="FFFF00"/>
                </a:solidFill>
                <a:latin typeface="Gill Sans MT" pitchFamily="34" charset="0"/>
              </a:rPr>
              <a:t>, partiellement détruits par les remaniements tissulaires permanents. Ces</a:t>
            </a:r>
          </a:p>
          <a:p>
            <a:r>
              <a:rPr lang="fr-FR" sz="2800" b="1" dirty="0" smtClean="0">
                <a:solidFill>
                  <a:srgbClr val="FFFF00"/>
                </a:solidFill>
                <a:latin typeface="Gill Sans MT" pitchFamily="34" charset="0"/>
              </a:rPr>
              <a:t>restes constituent le système intermédiaire haversien</a:t>
            </a:r>
            <a:r>
              <a:rPr lang="fr-FR" sz="2800" b="1" dirty="0" smtClean="0">
                <a:solidFill>
                  <a:srgbClr val="FFFF00"/>
                </a:solidFill>
                <a:latin typeface="Gill Sans MT" pitchFamily="34" charset="0"/>
              </a:rPr>
              <a:t>.</a:t>
            </a:r>
            <a:endParaRPr lang="fr-FR" sz="2800" b="1" dirty="0" smtClean="0">
              <a:solidFill>
                <a:srgbClr val="FFFF00"/>
              </a:solidFill>
              <a:latin typeface="Gill Sans MT"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p:cNvPicPr>
            <a:picLocks noChangeAspect="1" noChangeArrowheads="1"/>
          </p:cNvPicPr>
          <p:nvPr/>
        </p:nvPicPr>
        <p:blipFill>
          <a:blip r:embed="rId2"/>
          <a:srcRect/>
          <a:stretch>
            <a:fillRect/>
          </a:stretch>
        </p:blipFill>
        <p:spPr bwMode="auto">
          <a:xfrm>
            <a:off x="1215406" y="1000108"/>
            <a:ext cx="6714180" cy="4858502"/>
          </a:xfrm>
          <a:prstGeom prst="rect">
            <a:avLst/>
          </a:prstGeom>
          <a:noFill/>
          <a:ln w="9525">
            <a:noFill/>
            <a:miter lim="800000"/>
            <a:headEnd/>
            <a:tailEnd/>
          </a:ln>
          <a:effectLst/>
        </p:spPr>
      </p:pic>
      <p:sp>
        <p:nvSpPr>
          <p:cNvPr id="3" name="Rectangle 2"/>
          <p:cNvSpPr/>
          <p:nvPr/>
        </p:nvSpPr>
        <p:spPr>
          <a:xfrm>
            <a:off x="714348" y="5977614"/>
            <a:ext cx="8429652" cy="523220"/>
          </a:xfrm>
          <a:prstGeom prst="rect">
            <a:avLst/>
          </a:prstGeom>
        </p:spPr>
        <p:txBody>
          <a:bodyPr wrap="square">
            <a:spAutoFit/>
          </a:bodyPr>
          <a:lstStyle/>
          <a:p>
            <a:r>
              <a:rPr lang="fr-FR" sz="2800" b="1" dirty="0" smtClean="0">
                <a:solidFill>
                  <a:srgbClr val="FFFF00"/>
                </a:solidFill>
                <a:latin typeface="Gill Sans MT" pitchFamily="34" charset="0"/>
              </a:rPr>
              <a:t>Figure n°13 : Le tissu osseux haversien compact</a:t>
            </a:r>
            <a:endParaRPr lang="fr-FR" sz="2800" b="1" dirty="0" smtClean="0">
              <a:solidFill>
                <a:srgbClr val="FFFF00"/>
              </a:solidFill>
              <a:latin typeface="Gill Sans MT"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https://www.unifr.ch/anatomy/assets/files/elearning/fr/stuetzgewebe/knochen/images/schaltlamelle_mit.gif"/>
          <p:cNvPicPr>
            <a:picLocks noChangeAspect="1" noChangeArrowheads="1"/>
          </p:cNvPicPr>
          <p:nvPr/>
        </p:nvPicPr>
        <p:blipFill>
          <a:blip r:embed="rId2"/>
          <a:srcRect/>
          <a:stretch>
            <a:fillRect/>
          </a:stretch>
        </p:blipFill>
        <p:spPr bwMode="auto">
          <a:xfrm>
            <a:off x="-32" y="0"/>
            <a:ext cx="6511760" cy="4500570"/>
          </a:xfrm>
          <a:prstGeom prst="rect">
            <a:avLst/>
          </a:prstGeom>
          <a:noFill/>
        </p:spPr>
      </p:pic>
      <p:sp>
        <p:nvSpPr>
          <p:cNvPr id="5" name="Rectangle 4"/>
          <p:cNvSpPr/>
          <p:nvPr/>
        </p:nvSpPr>
        <p:spPr>
          <a:xfrm>
            <a:off x="571472" y="6191928"/>
            <a:ext cx="8134919" cy="523220"/>
          </a:xfrm>
          <a:prstGeom prst="rect">
            <a:avLst/>
          </a:prstGeom>
        </p:spPr>
        <p:txBody>
          <a:bodyPr wrap="none">
            <a:spAutoFit/>
          </a:bodyPr>
          <a:lstStyle/>
          <a:p>
            <a:r>
              <a:rPr lang="fr-FR" sz="2800" b="1" dirty="0" smtClean="0">
                <a:solidFill>
                  <a:srgbClr val="FFFF00"/>
                </a:solidFill>
                <a:latin typeface="Gill Sans MT" pitchFamily="34" charset="0"/>
              </a:rPr>
              <a:t>Figure n°14 : système intermédiaire </a:t>
            </a:r>
            <a:r>
              <a:rPr lang="fr-FR" sz="2800" b="1" dirty="0" smtClean="0">
                <a:solidFill>
                  <a:srgbClr val="FFFF00"/>
                </a:solidFill>
                <a:latin typeface="Gill Sans MT" pitchFamily="34" charset="0"/>
              </a:rPr>
              <a:t>de lamelles</a:t>
            </a:r>
            <a:endParaRPr lang="fr-FR" sz="2800" b="1" dirty="0">
              <a:solidFill>
                <a:srgbClr val="FFFF00"/>
              </a:solidFill>
              <a:latin typeface="Gill Sans MT" pitchFamily="34" charset="0"/>
            </a:endParaRPr>
          </a:p>
        </p:txBody>
      </p:sp>
      <p:graphicFrame>
        <p:nvGraphicFramePr>
          <p:cNvPr id="6" name="Tableau 5"/>
          <p:cNvGraphicFramePr>
            <a:graphicFrameLocks noGrp="1"/>
          </p:cNvGraphicFramePr>
          <p:nvPr/>
        </p:nvGraphicFramePr>
        <p:xfrm>
          <a:off x="-2" y="5218766"/>
          <a:ext cx="9144001" cy="853440"/>
        </p:xfrm>
        <a:graphic>
          <a:graphicData uri="http://schemas.openxmlformats.org/drawingml/2006/table">
            <a:tbl>
              <a:tblPr/>
              <a:tblGrid>
                <a:gridCol w="435429"/>
                <a:gridCol w="3207879"/>
                <a:gridCol w="428628"/>
                <a:gridCol w="5072065"/>
              </a:tblGrid>
              <a:tr h="0">
                <a:tc>
                  <a:txBody>
                    <a:bodyPr/>
                    <a:lstStyle/>
                    <a:p>
                      <a:r>
                        <a:rPr lang="fr-FR" sz="2800" dirty="0">
                          <a:solidFill>
                            <a:srgbClr val="FFFF00"/>
                          </a:solidFill>
                          <a:latin typeface="Gill Sans MT" pitchFamily="34" charset="0"/>
                        </a:rPr>
                        <a:t>1.</a:t>
                      </a:r>
                    </a:p>
                  </a:txBody>
                  <a:tcPr marL="0" marR="0" marT="0" marB="0">
                    <a:lnL>
                      <a:noFill/>
                    </a:lnL>
                    <a:lnR>
                      <a:noFill/>
                    </a:lnR>
                    <a:lnT>
                      <a:noFill/>
                    </a:lnT>
                    <a:lnB>
                      <a:noFill/>
                    </a:lnB>
                  </a:tcPr>
                </a:tc>
                <a:tc>
                  <a:txBody>
                    <a:bodyPr/>
                    <a:lstStyle/>
                    <a:p>
                      <a:r>
                        <a:rPr lang="fr-FR" sz="2800">
                          <a:solidFill>
                            <a:srgbClr val="FFFF00"/>
                          </a:solidFill>
                          <a:latin typeface="Gill Sans MT" pitchFamily="34" charset="0"/>
                        </a:rPr>
                        <a:t>Ligne cémentante</a:t>
                      </a:r>
                    </a:p>
                  </a:txBody>
                  <a:tcPr marL="0" marR="0" marT="0" marB="0">
                    <a:lnL>
                      <a:noFill/>
                    </a:lnL>
                    <a:lnR>
                      <a:noFill/>
                    </a:lnR>
                    <a:lnT>
                      <a:noFill/>
                    </a:lnT>
                    <a:lnB>
                      <a:noFill/>
                    </a:lnB>
                  </a:tcPr>
                </a:tc>
                <a:tc>
                  <a:txBody>
                    <a:bodyPr/>
                    <a:lstStyle/>
                    <a:p>
                      <a:r>
                        <a:rPr lang="fr-FR" sz="2800">
                          <a:solidFill>
                            <a:srgbClr val="FFFF00"/>
                          </a:solidFill>
                          <a:latin typeface="Gill Sans MT" pitchFamily="34" charset="0"/>
                        </a:rPr>
                        <a:t>3.</a:t>
                      </a:r>
                    </a:p>
                  </a:txBody>
                  <a:tcPr marL="0" marR="0" marT="0" marB="0">
                    <a:lnL>
                      <a:noFill/>
                    </a:lnL>
                    <a:lnR>
                      <a:noFill/>
                    </a:lnR>
                    <a:lnT>
                      <a:noFill/>
                    </a:lnT>
                    <a:lnB>
                      <a:noFill/>
                    </a:lnB>
                  </a:tcPr>
                </a:tc>
                <a:tc>
                  <a:txBody>
                    <a:bodyPr/>
                    <a:lstStyle/>
                    <a:p>
                      <a:r>
                        <a:rPr lang="fr-FR" sz="2800">
                          <a:solidFill>
                            <a:srgbClr val="FFFF00"/>
                          </a:solidFill>
                          <a:latin typeface="Gill Sans MT" pitchFamily="34" charset="0"/>
                        </a:rPr>
                        <a:t>Canal de Havers </a:t>
                      </a:r>
                    </a:p>
                  </a:txBody>
                  <a:tcPr marL="0" marR="0" marT="0" marB="0">
                    <a:lnL>
                      <a:noFill/>
                    </a:lnL>
                    <a:lnR>
                      <a:noFill/>
                    </a:lnR>
                    <a:lnT>
                      <a:noFill/>
                    </a:lnT>
                    <a:lnB>
                      <a:noFill/>
                    </a:lnB>
                  </a:tcPr>
                </a:tc>
              </a:tr>
              <a:tr h="0">
                <a:tc>
                  <a:txBody>
                    <a:bodyPr/>
                    <a:lstStyle/>
                    <a:p>
                      <a:r>
                        <a:rPr lang="fr-FR" sz="2800">
                          <a:solidFill>
                            <a:srgbClr val="FFFF00"/>
                          </a:solidFill>
                          <a:latin typeface="Gill Sans MT" pitchFamily="34" charset="0"/>
                        </a:rPr>
                        <a:t>2.</a:t>
                      </a:r>
                    </a:p>
                  </a:txBody>
                  <a:tcPr marL="0" marR="0" marT="0" marB="0">
                    <a:lnL>
                      <a:noFill/>
                    </a:lnL>
                    <a:lnR>
                      <a:noFill/>
                    </a:lnR>
                    <a:lnT>
                      <a:noFill/>
                    </a:lnT>
                    <a:lnB>
                      <a:noFill/>
                    </a:lnB>
                  </a:tcPr>
                </a:tc>
                <a:tc>
                  <a:txBody>
                    <a:bodyPr/>
                    <a:lstStyle/>
                    <a:p>
                      <a:r>
                        <a:rPr lang="fr-FR" sz="2800">
                          <a:solidFill>
                            <a:srgbClr val="FFFF00"/>
                          </a:solidFill>
                          <a:latin typeface="Gill Sans MT" pitchFamily="34" charset="0"/>
                        </a:rPr>
                        <a:t>Ostéone</a:t>
                      </a:r>
                    </a:p>
                  </a:txBody>
                  <a:tcPr marL="0" marR="0" marT="0" marB="0">
                    <a:lnL>
                      <a:noFill/>
                    </a:lnL>
                    <a:lnR>
                      <a:noFill/>
                    </a:lnR>
                    <a:lnT>
                      <a:noFill/>
                    </a:lnT>
                    <a:lnB>
                      <a:noFill/>
                    </a:lnB>
                  </a:tcPr>
                </a:tc>
                <a:tc>
                  <a:txBody>
                    <a:bodyPr/>
                    <a:lstStyle/>
                    <a:p>
                      <a:r>
                        <a:rPr lang="fr-FR" sz="2800">
                          <a:solidFill>
                            <a:srgbClr val="FFFF00"/>
                          </a:solidFill>
                          <a:latin typeface="Gill Sans MT" pitchFamily="34" charset="0"/>
                        </a:rPr>
                        <a:t>4.</a:t>
                      </a:r>
                    </a:p>
                  </a:txBody>
                  <a:tcPr marL="0" marR="0" marT="0" marB="0">
                    <a:lnL>
                      <a:noFill/>
                    </a:lnL>
                    <a:lnR>
                      <a:noFill/>
                    </a:lnR>
                    <a:lnT>
                      <a:noFill/>
                    </a:lnT>
                    <a:lnB>
                      <a:noFill/>
                    </a:lnB>
                  </a:tcPr>
                </a:tc>
                <a:tc>
                  <a:txBody>
                    <a:bodyPr/>
                    <a:lstStyle/>
                    <a:p>
                      <a:r>
                        <a:rPr lang="fr-FR" sz="2800" dirty="0">
                          <a:solidFill>
                            <a:srgbClr val="FFFF00"/>
                          </a:solidFill>
                          <a:latin typeface="Gill Sans MT" pitchFamily="34" charset="0"/>
                        </a:rPr>
                        <a:t>Système </a:t>
                      </a:r>
                      <a:r>
                        <a:rPr lang="fr-FR" sz="2800" dirty="0" smtClean="0">
                          <a:solidFill>
                            <a:srgbClr val="FFFF00"/>
                          </a:solidFill>
                          <a:latin typeface="Gill Sans MT" pitchFamily="34" charset="0"/>
                        </a:rPr>
                        <a:t>intermédiaire </a:t>
                      </a:r>
                      <a:endParaRPr lang="fr-FR" sz="2800" dirty="0">
                        <a:solidFill>
                          <a:srgbClr val="FFFF00"/>
                        </a:solidFill>
                        <a:latin typeface="Gill Sans MT" pitchFamily="34" charset="0"/>
                      </a:endParaRPr>
                    </a:p>
                  </a:txBody>
                  <a:tcPr marL="0" marR="0" marT="0" marB="0">
                    <a:lnL>
                      <a:noFill/>
                    </a:lnL>
                    <a:lnR>
                      <a:noFill/>
                    </a:lnR>
                    <a:lnT>
                      <a:noFill/>
                    </a:lnT>
                    <a:lnB>
                      <a:noFill/>
                    </a:lnB>
                  </a:tcPr>
                </a:tc>
              </a:tr>
            </a:tbl>
          </a:graphicData>
        </a:graphic>
      </p:graphicFrame>
      <p:sp>
        <p:nvSpPr>
          <p:cNvPr id="7" name="Rectangle 6"/>
          <p:cNvSpPr/>
          <p:nvPr/>
        </p:nvSpPr>
        <p:spPr>
          <a:xfrm>
            <a:off x="6500826" y="0"/>
            <a:ext cx="2643174" cy="4832092"/>
          </a:xfrm>
          <a:prstGeom prst="rect">
            <a:avLst/>
          </a:prstGeom>
        </p:spPr>
        <p:txBody>
          <a:bodyPr wrap="square">
            <a:spAutoFit/>
          </a:bodyPr>
          <a:lstStyle/>
          <a:p>
            <a:r>
              <a:rPr lang="fr-FR" sz="2800" dirty="0" smtClean="0">
                <a:solidFill>
                  <a:srgbClr val="FFFF00"/>
                </a:solidFill>
                <a:latin typeface="Gill Sans MT" pitchFamily="34" charset="0"/>
              </a:rPr>
              <a:t>Deux </a:t>
            </a:r>
            <a:r>
              <a:rPr lang="fr-FR" sz="2800" dirty="0" err="1" smtClean="0">
                <a:solidFill>
                  <a:srgbClr val="FFFF00"/>
                </a:solidFill>
                <a:latin typeface="Gill Sans MT" pitchFamily="34" charset="0"/>
              </a:rPr>
              <a:t>ostéones</a:t>
            </a:r>
            <a:r>
              <a:rPr lang="fr-FR" sz="2800" dirty="0" smtClean="0">
                <a:solidFill>
                  <a:srgbClr val="FFFF00"/>
                </a:solidFill>
                <a:latin typeface="Gill Sans MT" pitchFamily="34" charset="0"/>
              </a:rPr>
              <a:t> avec  lamelles et les canaux de Havers centraux. Le système intermédiaire se trouve tout autour. </a:t>
            </a:r>
            <a:br>
              <a:rPr lang="fr-FR" sz="2800" dirty="0" smtClean="0">
                <a:solidFill>
                  <a:srgbClr val="FFFF00"/>
                </a:solidFill>
                <a:latin typeface="Gill Sans MT" pitchFamily="34" charset="0"/>
              </a:rPr>
            </a:br>
            <a:r>
              <a:rPr lang="fr-FR" sz="2800" dirty="0" smtClean="0">
                <a:solidFill>
                  <a:srgbClr val="FFFF00"/>
                </a:solidFill>
                <a:latin typeface="Gill Sans MT" pitchFamily="34" charset="0"/>
              </a:rPr>
              <a:t/>
            </a:r>
            <a:br>
              <a:rPr lang="fr-FR" sz="2800" dirty="0" smtClean="0">
                <a:solidFill>
                  <a:srgbClr val="FFFF00"/>
                </a:solidFill>
                <a:latin typeface="Gill Sans MT" pitchFamily="34" charset="0"/>
              </a:rPr>
            </a:br>
            <a:r>
              <a:rPr lang="fr-FR" sz="2800" dirty="0" smtClean="0">
                <a:solidFill>
                  <a:srgbClr val="FFFF00"/>
                </a:solidFill>
                <a:latin typeface="Gill Sans MT" pitchFamily="34" charset="0"/>
              </a:rPr>
              <a:t>Coloration: </a:t>
            </a:r>
            <a:r>
              <a:rPr lang="fr-FR" sz="2800" dirty="0" err="1" smtClean="0">
                <a:solidFill>
                  <a:srgbClr val="FFFF00"/>
                </a:solidFill>
                <a:latin typeface="Gill Sans MT" pitchFamily="34" charset="0"/>
              </a:rPr>
              <a:t>Schmorl</a:t>
            </a:r>
            <a:endParaRPr lang="fr-FR" sz="2800" dirty="0">
              <a:solidFill>
                <a:srgbClr val="FFFF00"/>
              </a:solidFill>
              <a:latin typeface="Gill Sans MT"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
            <a:ext cx="9144000" cy="6986528"/>
          </a:xfrm>
          <a:prstGeom prst="rect">
            <a:avLst/>
          </a:prstGeom>
        </p:spPr>
        <p:txBody>
          <a:bodyPr wrap="square">
            <a:spAutoFit/>
          </a:bodyPr>
          <a:lstStyle/>
          <a:p>
            <a:r>
              <a:rPr lang="fr-FR" sz="2800" b="1" dirty="0" smtClean="0">
                <a:solidFill>
                  <a:srgbClr val="FFFF00"/>
                </a:solidFill>
                <a:latin typeface="Gill Sans MT" pitchFamily="34" charset="0"/>
              </a:rPr>
              <a:t>Chaque </a:t>
            </a:r>
            <a:r>
              <a:rPr lang="fr-FR" sz="2800" b="1" dirty="0" err="1" smtClean="0">
                <a:solidFill>
                  <a:srgbClr val="FFFF00"/>
                </a:solidFill>
                <a:latin typeface="Gill Sans MT" pitchFamily="34" charset="0"/>
              </a:rPr>
              <a:t>ostéone</a:t>
            </a:r>
            <a:r>
              <a:rPr lang="fr-FR" sz="2800" b="1" dirty="0" smtClean="0">
                <a:solidFill>
                  <a:srgbClr val="FFFF00"/>
                </a:solidFill>
                <a:latin typeface="Gill Sans MT" pitchFamily="34" charset="0"/>
              </a:rPr>
              <a:t> comprend :</a:t>
            </a:r>
          </a:p>
          <a:p>
            <a:r>
              <a:rPr lang="fr-FR" sz="2800" b="1" dirty="0" smtClean="0">
                <a:solidFill>
                  <a:srgbClr val="FFFF00"/>
                </a:solidFill>
                <a:latin typeface="Gill Sans MT" pitchFamily="34" charset="0"/>
              </a:rPr>
              <a:t>* Le canal de Havers, au centre. Il mesure 20 à 100 </a:t>
            </a:r>
            <a:r>
              <a:rPr lang="fr-FR" sz="2800" b="1" dirty="0" err="1" smtClean="0">
                <a:solidFill>
                  <a:srgbClr val="FFFF00"/>
                </a:solidFill>
                <a:latin typeface="Gill Sans MT" pitchFamily="34" charset="0"/>
              </a:rPr>
              <a:t>μm</a:t>
            </a:r>
            <a:r>
              <a:rPr lang="fr-FR" sz="2800" b="1" dirty="0" smtClean="0">
                <a:solidFill>
                  <a:srgbClr val="FFFF00"/>
                </a:solidFill>
                <a:latin typeface="Gill Sans MT" pitchFamily="34" charset="0"/>
              </a:rPr>
              <a:t> de diamètre. C'est un espace conjonctif renfermant un capillaire et, pour les plus</a:t>
            </a:r>
          </a:p>
          <a:p>
            <a:r>
              <a:rPr lang="fr-FR" sz="2800" b="1" dirty="0" smtClean="0">
                <a:solidFill>
                  <a:srgbClr val="FFFF00"/>
                </a:solidFill>
                <a:latin typeface="Gill Sans MT" pitchFamily="34" charset="0"/>
              </a:rPr>
              <a:t>larges, une artériole et une veinule. Le tissu osseux est limité par une couche plus ou moins continue de cellules </a:t>
            </a:r>
            <a:r>
              <a:rPr lang="fr-FR" sz="2800" b="1" dirty="0" err="1" smtClean="0">
                <a:solidFill>
                  <a:srgbClr val="FFFF00"/>
                </a:solidFill>
                <a:latin typeface="Gill Sans MT" pitchFamily="34" charset="0"/>
              </a:rPr>
              <a:t>bordantes</a:t>
            </a:r>
            <a:r>
              <a:rPr lang="fr-FR" sz="2800" b="1" dirty="0" smtClean="0">
                <a:solidFill>
                  <a:srgbClr val="FFFF00"/>
                </a:solidFill>
                <a:latin typeface="Gill Sans MT" pitchFamily="34" charset="0"/>
              </a:rPr>
              <a:t> aplaties.</a:t>
            </a:r>
          </a:p>
          <a:p>
            <a:r>
              <a:rPr lang="fr-FR" sz="2800" b="1" dirty="0" smtClean="0">
                <a:solidFill>
                  <a:srgbClr val="FFFF00"/>
                </a:solidFill>
                <a:latin typeface="Gill Sans MT" pitchFamily="34" charset="0"/>
              </a:rPr>
              <a:t>* Les lamelles osseuses dont les fibres collagènes ont une orientation hélicoïdale par rapport à l'axe de </a:t>
            </a:r>
            <a:r>
              <a:rPr lang="fr-FR" sz="2800" b="1" dirty="0" smtClean="0">
                <a:solidFill>
                  <a:srgbClr val="FFFF00"/>
                </a:solidFill>
                <a:latin typeface="Gill Sans MT" pitchFamily="34" charset="0"/>
              </a:rPr>
              <a:t>l'</a:t>
            </a:r>
            <a:r>
              <a:rPr lang="fr-FR" sz="2800" b="1" dirty="0" err="1" smtClean="0">
                <a:solidFill>
                  <a:srgbClr val="FFFF00"/>
                </a:solidFill>
                <a:latin typeface="Gill Sans MT" pitchFamily="34" charset="0"/>
              </a:rPr>
              <a:t>ostéone</a:t>
            </a:r>
            <a:r>
              <a:rPr lang="fr-FR" sz="2800" b="1" dirty="0" smtClean="0">
                <a:solidFill>
                  <a:srgbClr val="FFFF00"/>
                </a:solidFill>
                <a:latin typeface="Gill Sans MT" pitchFamily="34" charset="0"/>
              </a:rPr>
              <a:t>, différente </a:t>
            </a:r>
            <a:r>
              <a:rPr lang="fr-FR" sz="2800" b="1" dirty="0" smtClean="0">
                <a:solidFill>
                  <a:srgbClr val="FFFF00"/>
                </a:solidFill>
                <a:latin typeface="Gill Sans MT" pitchFamily="34" charset="0"/>
              </a:rPr>
              <a:t>d'une lamelle à une autre. Cet agencement augmente la résistance mécanique de l'</a:t>
            </a:r>
            <a:r>
              <a:rPr lang="fr-FR" sz="2800" b="1" dirty="0" err="1" smtClean="0">
                <a:solidFill>
                  <a:srgbClr val="FFFF00"/>
                </a:solidFill>
                <a:latin typeface="Gill Sans MT" pitchFamily="34" charset="0"/>
              </a:rPr>
              <a:t>ostéone</a:t>
            </a:r>
            <a:r>
              <a:rPr lang="fr-FR" sz="2800" b="1" dirty="0" smtClean="0">
                <a:solidFill>
                  <a:srgbClr val="FFFF00"/>
                </a:solidFill>
                <a:latin typeface="Gill Sans MT" pitchFamily="34" charset="0"/>
              </a:rPr>
              <a:t>.</a:t>
            </a:r>
          </a:p>
          <a:p>
            <a:r>
              <a:rPr lang="fr-FR" sz="2800" b="1" dirty="0" smtClean="0">
                <a:solidFill>
                  <a:srgbClr val="FFFF00"/>
                </a:solidFill>
                <a:latin typeface="Gill Sans MT" pitchFamily="34" charset="0"/>
              </a:rPr>
              <a:t>* Les </a:t>
            </a:r>
            <a:r>
              <a:rPr lang="fr-FR" sz="2800" b="1" dirty="0" err="1" smtClean="0">
                <a:solidFill>
                  <a:srgbClr val="FFFF00"/>
                </a:solidFill>
                <a:latin typeface="Gill Sans MT" pitchFamily="34" charset="0"/>
              </a:rPr>
              <a:t>ostéoplastes</a:t>
            </a:r>
            <a:r>
              <a:rPr lang="fr-FR" sz="2800" b="1" dirty="0" smtClean="0">
                <a:solidFill>
                  <a:srgbClr val="FFFF00"/>
                </a:solidFill>
                <a:latin typeface="Gill Sans MT" pitchFamily="34" charset="0"/>
              </a:rPr>
              <a:t> sont disposées en couches concentriques, sans disposition précise par rapport aux lamelles (les lamelles sont plus nombreuses que les couches d'</a:t>
            </a:r>
            <a:r>
              <a:rPr lang="fr-FR" sz="2800" b="1" dirty="0" err="1" smtClean="0">
                <a:solidFill>
                  <a:srgbClr val="FFFF00"/>
                </a:solidFill>
                <a:latin typeface="Gill Sans MT" pitchFamily="34" charset="0"/>
              </a:rPr>
              <a:t>ostéoplastes</a:t>
            </a:r>
            <a:r>
              <a:rPr lang="fr-FR" sz="2800" b="1" dirty="0" smtClean="0">
                <a:solidFill>
                  <a:srgbClr val="FFFF00"/>
                </a:solidFill>
                <a:latin typeface="Gill Sans MT" pitchFamily="34" charset="0"/>
              </a:rPr>
              <a: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642918"/>
            <a:ext cx="8286808" cy="4401205"/>
          </a:xfrm>
          <a:prstGeom prst="rect">
            <a:avLst/>
          </a:prstGeom>
        </p:spPr>
        <p:txBody>
          <a:bodyPr wrap="square">
            <a:spAutoFit/>
          </a:bodyPr>
          <a:lstStyle/>
          <a:p>
            <a:r>
              <a:rPr lang="fr-FR" sz="2800" b="1" dirty="0" smtClean="0">
                <a:solidFill>
                  <a:srgbClr val="FFFF00"/>
                </a:solidFill>
                <a:latin typeface="Gill Sans MT" pitchFamily="34" charset="0"/>
              </a:rPr>
              <a:t>Chacun renferme un ostéocyte et se poursuit par de nombreux </a:t>
            </a:r>
            <a:r>
              <a:rPr lang="fr-FR" sz="2800" b="1" dirty="0" err="1" smtClean="0">
                <a:solidFill>
                  <a:srgbClr val="FFFF00"/>
                </a:solidFill>
                <a:latin typeface="Gill Sans MT" pitchFamily="34" charset="0"/>
              </a:rPr>
              <a:t>canalicuIes</a:t>
            </a:r>
            <a:r>
              <a:rPr lang="fr-FR" sz="2800" b="1" dirty="0" smtClean="0">
                <a:solidFill>
                  <a:srgbClr val="FFFF00"/>
                </a:solidFill>
                <a:latin typeface="Gill Sans MT" pitchFamily="34" charset="0"/>
              </a:rPr>
              <a:t> osseux à disposition radiaire. Ces derniers renferment les prolongements de l'ostéocyte et relient les </a:t>
            </a:r>
            <a:r>
              <a:rPr lang="fr-FR" sz="2800" b="1" dirty="0" err="1" smtClean="0">
                <a:solidFill>
                  <a:srgbClr val="FFFF00"/>
                </a:solidFill>
                <a:latin typeface="Gill Sans MT" pitchFamily="34" charset="0"/>
              </a:rPr>
              <a:t>ostéoplastes</a:t>
            </a:r>
            <a:r>
              <a:rPr lang="fr-FR" sz="2800" b="1" dirty="0" smtClean="0">
                <a:solidFill>
                  <a:srgbClr val="FFFF00"/>
                </a:solidFill>
                <a:latin typeface="Gill Sans MT" pitchFamily="34" charset="0"/>
              </a:rPr>
              <a:t> voisins. Ceux provenant des </a:t>
            </a:r>
            <a:r>
              <a:rPr lang="fr-FR" sz="2800" b="1" dirty="0" err="1" smtClean="0">
                <a:solidFill>
                  <a:srgbClr val="FFFF00"/>
                </a:solidFill>
                <a:latin typeface="Gill Sans MT" pitchFamily="34" charset="0"/>
              </a:rPr>
              <a:t>ostéoplastes</a:t>
            </a:r>
            <a:r>
              <a:rPr lang="fr-FR" sz="2800" b="1" dirty="0" smtClean="0">
                <a:solidFill>
                  <a:srgbClr val="FFFF00"/>
                </a:solidFill>
                <a:latin typeface="Gill Sans MT" pitchFamily="34" charset="0"/>
              </a:rPr>
              <a:t> les plus internes débouchent dans le canal central. Ceux de la rangée la plus externe ont fréquemment un trajet en arceau : ils reviennent vers l'</a:t>
            </a:r>
            <a:r>
              <a:rPr lang="fr-FR" sz="2800" b="1" dirty="0" err="1" smtClean="0">
                <a:solidFill>
                  <a:srgbClr val="FFFF00"/>
                </a:solidFill>
                <a:latin typeface="Gill Sans MT" pitchFamily="34" charset="0"/>
              </a:rPr>
              <a:t>ostéoplaste</a:t>
            </a:r>
            <a:r>
              <a:rPr lang="fr-FR" sz="2800" b="1" dirty="0" smtClean="0">
                <a:solidFill>
                  <a:srgbClr val="FFFF00"/>
                </a:solidFill>
                <a:latin typeface="Gill Sans MT" pitchFamily="34" charset="0"/>
              </a:rPr>
              <a:t> dont ils sont issus (canalicules récurrents).</a:t>
            </a:r>
            <a:endParaRPr lang="fr-FR" sz="2800" b="1" dirty="0">
              <a:solidFill>
                <a:srgbClr val="FFFF00"/>
              </a:solidFill>
              <a:latin typeface="Gill Sans MT"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unifr.ch/anatomy/assets/files/elearning/fr/stuetzgewebe/knochen/images/haverssystem_mit.gif"/>
          <p:cNvPicPr>
            <a:picLocks noChangeAspect="1" noChangeArrowheads="1"/>
          </p:cNvPicPr>
          <p:nvPr/>
        </p:nvPicPr>
        <p:blipFill>
          <a:blip r:embed="rId2"/>
          <a:srcRect/>
          <a:stretch>
            <a:fillRect/>
          </a:stretch>
        </p:blipFill>
        <p:spPr bwMode="auto">
          <a:xfrm>
            <a:off x="1" y="0"/>
            <a:ext cx="4500562" cy="4298746"/>
          </a:xfrm>
          <a:prstGeom prst="rect">
            <a:avLst/>
          </a:prstGeom>
          <a:noFill/>
        </p:spPr>
      </p:pic>
      <p:graphicFrame>
        <p:nvGraphicFramePr>
          <p:cNvPr id="5" name="Tableau 4"/>
          <p:cNvGraphicFramePr>
            <a:graphicFrameLocks noGrp="1"/>
          </p:cNvGraphicFramePr>
          <p:nvPr/>
        </p:nvGraphicFramePr>
        <p:xfrm>
          <a:off x="71406" y="4297680"/>
          <a:ext cx="6000792" cy="2560320"/>
        </p:xfrm>
        <a:graphic>
          <a:graphicData uri="http://schemas.openxmlformats.org/drawingml/2006/table">
            <a:tbl>
              <a:tblPr/>
              <a:tblGrid>
                <a:gridCol w="400052"/>
                <a:gridCol w="5600740"/>
              </a:tblGrid>
              <a:tr h="0">
                <a:tc>
                  <a:txBody>
                    <a:bodyPr/>
                    <a:lstStyle/>
                    <a:p>
                      <a:r>
                        <a:rPr lang="fr-FR" sz="2800" dirty="0">
                          <a:solidFill>
                            <a:srgbClr val="FFFF00"/>
                          </a:solidFill>
                          <a:latin typeface="Gill Sans MT" pitchFamily="34" charset="0"/>
                        </a:rPr>
                        <a:t>1.</a:t>
                      </a:r>
                    </a:p>
                  </a:txBody>
                  <a:tcPr marL="0" marR="0" marT="0" marB="0" anchor="ctr">
                    <a:lnL>
                      <a:noFill/>
                    </a:lnL>
                    <a:lnR>
                      <a:noFill/>
                    </a:lnR>
                    <a:lnT>
                      <a:noFill/>
                    </a:lnT>
                    <a:lnB>
                      <a:noFill/>
                    </a:lnB>
                  </a:tcPr>
                </a:tc>
                <a:tc>
                  <a:txBody>
                    <a:bodyPr/>
                    <a:lstStyle/>
                    <a:p>
                      <a:r>
                        <a:rPr lang="fr-FR" sz="2800" dirty="0">
                          <a:solidFill>
                            <a:srgbClr val="FFFF00"/>
                          </a:solidFill>
                          <a:latin typeface="Gill Sans MT" pitchFamily="34" charset="0"/>
                        </a:rPr>
                        <a:t>Périoste </a:t>
                      </a:r>
                    </a:p>
                  </a:txBody>
                  <a:tcPr marL="0" marR="0" marT="0" marB="0" anchor="ctr">
                    <a:lnL>
                      <a:noFill/>
                    </a:lnL>
                    <a:lnR>
                      <a:noFill/>
                    </a:lnR>
                    <a:lnT>
                      <a:noFill/>
                    </a:lnT>
                    <a:lnB>
                      <a:noFill/>
                    </a:lnB>
                  </a:tcPr>
                </a:tc>
              </a:tr>
              <a:tr h="0">
                <a:tc>
                  <a:txBody>
                    <a:bodyPr/>
                    <a:lstStyle/>
                    <a:p>
                      <a:r>
                        <a:rPr lang="fr-FR" sz="2800">
                          <a:solidFill>
                            <a:srgbClr val="FFFF00"/>
                          </a:solidFill>
                          <a:latin typeface="Gill Sans MT" pitchFamily="34" charset="0"/>
                        </a:rPr>
                        <a:t>2.</a:t>
                      </a:r>
                    </a:p>
                  </a:txBody>
                  <a:tcPr marL="0" marR="0" marT="0" marB="0" anchor="ctr">
                    <a:lnL>
                      <a:noFill/>
                    </a:lnL>
                    <a:lnR>
                      <a:noFill/>
                    </a:lnR>
                    <a:lnT>
                      <a:noFill/>
                    </a:lnT>
                    <a:lnB>
                      <a:noFill/>
                    </a:lnB>
                  </a:tcPr>
                </a:tc>
                <a:tc>
                  <a:txBody>
                    <a:bodyPr/>
                    <a:lstStyle/>
                    <a:p>
                      <a:r>
                        <a:rPr lang="fr-FR" sz="2800" dirty="0">
                          <a:solidFill>
                            <a:srgbClr val="FFFF00"/>
                          </a:solidFill>
                          <a:latin typeface="Gill Sans MT" pitchFamily="34" charset="0"/>
                        </a:rPr>
                        <a:t>Canal de </a:t>
                      </a:r>
                      <a:r>
                        <a:rPr lang="fr-FR" sz="2800" dirty="0" err="1">
                          <a:solidFill>
                            <a:srgbClr val="FFFF00"/>
                          </a:solidFill>
                          <a:latin typeface="Gill Sans MT" pitchFamily="34" charset="0"/>
                        </a:rPr>
                        <a:t>Volkmann</a:t>
                      </a:r>
                      <a:r>
                        <a:rPr lang="fr-FR" sz="2800" dirty="0">
                          <a:solidFill>
                            <a:srgbClr val="FFFF00"/>
                          </a:solidFill>
                          <a:latin typeface="Gill Sans MT" pitchFamily="34" charset="0"/>
                        </a:rPr>
                        <a:t> (transversal) </a:t>
                      </a:r>
                    </a:p>
                  </a:txBody>
                  <a:tcPr marL="0" marR="0" marT="0" marB="0" anchor="ctr">
                    <a:lnL>
                      <a:noFill/>
                    </a:lnL>
                    <a:lnR>
                      <a:noFill/>
                    </a:lnR>
                    <a:lnT>
                      <a:noFill/>
                    </a:lnT>
                    <a:lnB>
                      <a:noFill/>
                    </a:lnB>
                  </a:tcPr>
                </a:tc>
              </a:tr>
              <a:tr h="0">
                <a:tc>
                  <a:txBody>
                    <a:bodyPr/>
                    <a:lstStyle/>
                    <a:p>
                      <a:r>
                        <a:rPr lang="fr-FR" sz="2800">
                          <a:solidFill>
                            <a:srgbClr val="FFFF00"/>
                          </a:solidFill>
                          <a:latin typeface="Gill Sans MT" pitchFamily="34" charset="0"/>
                        </a:rPr>
                        <a:t>3.</a:t>
                      </a:r>
                    </a:p>
                  </a:txBody>
                  <a:tcPr marL="0" marR="0" marT="0" marB="0" anchor="ctr">
                    <a:lnL>
                      <a:noFill/>
                    </a:lnL>
                    <a:lnR>
                      <a:noFill/>
                    </a:lnR>
                    <a:lnT>
                      <a:noFill/>
                    </a:lnT>
                    <a:lnB>
                      <a:noFill/>
                    </a:lnB>
                  </a:tcPr>
                </a:tc>
                <a:tc>
                  <a:txBody>
                    <a:bodyPr/>
                    <a:lstStyle/>
                    <a:p>
                      <a:r>
                        <a:rPr lang="fr-FR" sz="2800">
                          <a:solidFill>
                            <a:srgbClr val="FFFF00"/>
                          </a:solidFill>
                          <a:latin typeface="Gill Sans MT" pitchFamily="34" charset="0"/>
                        </a:rPr>
                        <a:t>Substance osseuse </a:t>
                      </a:r>
                    </a:p>
                  </a:txBody>
                  <a:tcPr marL="0" marR="0" marT="0" marB="0" anchor="ctr">
                    <a:lnL>
                      <a:noFill/>
                    </a:lnL>
                    <a:lnR>
                      <a:noFill/>
                    </a:lnR>
                    <a:lnT>
                      <a:noFill/>
                    </a:lnT>
                    <a:lnB>
                      <a:noFill/>
                    </a:lnB>
                  </a:tcPr>
                </a:tc>
              </a:tr>
              <a:tr h="0">
                <a:tc>
                  <a:txBody>
                    <a:bodyPr/>
                    <a:lstStyle/>
                    <a:p>
                      <a:r>
                        <a:rPr lang="fr-FR" sz="2800">
                          <a:solidFill>
                            <a:srgbClr val="FFFF00"/>
                          </a:solidFill>
                          <a:latin typeface="Gill Sans MT" pitchFamily="34" charset="0"/>
                        </a:rPr>
                        <a:t>4.</a:t>
                      </a:r>
                    </a:p>
                  </a:txBody>
                  <a:tcPr marL="0" marR="0" marT="0" marB="0" anchor="ctr">
                    <a:lnL>
                      <a:noFill/>
                    </a:lnL>
                    <a:lnR>
                      <a:noFill/>
                    </a:lnR>
                    <a:lnT>
                      <a:noFill/>
                    </a:lnT>
                    <a:lnB>
                      <a:noFill/>
                    </a:lnB>
                  </a:tcPr>
                </a:tc>
                <a:tc>
                  <a:txBody>
                    <a:bodyPr/>
                    <a:lstStyle/>
                    <a:p>
                      <a:r>
                        <a:rPr lang="fr-FR" sz="2800">
                          <a:solidFill>
                            <a:srgbClr val="FFFF00"/>
                          </a:solidFill>
                          <a:latin typeface="Gill Sans MT" pitchFamily="34" charset="0"/>
                        </a:rPr>
                        <a:t>Canal de Havers (longitudinal) </a:t>
                      </a:r>
                    </a:p>
                  </a:txBody>
                  <a:tcPr marL="0" marR="0" marT="0" marB="0" anchor="ctr">
                    <a:lnL>
                      <a:noFill/>
                    </a:lnL>
                    <a:lnR>
                      <a:noFill/>
                    </a:lnR>
                    <a:lnT>
                      <a:noFill/>
                    </a:lnT>
                    <a:lnB>
                      <a:noFill/>
                    </a:lnB>
                  </a:tcPr>
                </a:tc>
              </a:tr>
              <a:tr h="0">
                <a:tc>
                  <a:txBody>
                    <a:bodyPr/>
                    <a:lstStyle/>
                    <a:p>
                      <a:r>
                        <a:rPr lang="fr-FR" sz="2800">
                          <a:solidFill>
                            <a:srgbClr val="FFFF00"/>
                          </a:solidFill>
                          <a:latin typeface="Gill Sans MT" pitchFamily="34" charset="0"/>
                        </a:rPr>
                        <a:t>5.</a:t>
                      </a:r>
                    </a:p>
                  </a:txBody>
                  <a:tcPr marL="0" marR="0" marT="0" marB="0" anchor="ctr">
                    <a:lnL>
                      <a:noFill/>
                    </a:lnL>
                    <a:lnR>
                      <a:noFill/>
                    </a:lnR>
                    <a:lnT>
                      <a:noFill/>
                    </a:lnT>
                    <a:lnB>
                      <a:noFill/>
                    </a:lnB>
                  </a:tcPr>
                </a:tc>
                <a:tc>
                  <a:txBody>
                    <a:bodyPr/>
                    <a:lstStyle/>
                    <a:p>
                      <a:r>
                        <a:rPr lang="fr-FR" sz="2800" dirty="0" err="1">
                          <a:solidFill>
                            <a:srgbClr val="FFFF00"/>
                          </a:solidFill>
                          <a:latin typeface="Gill Sans MT" pitchFamily="34" charset="0"/>
                        </a:rPr>
                        <a:t>Endoste</a:t>
                      </a:r>
                      <a:endParaRPr lang="fr-FR" sz="2800" dirty="0">
                        <a:solidFill>
                          <a:srgbClr val="FFFF00"/>
                        </a:solidFill>
                        <a:latin typeface="Gill Sans MT" pitchFamily="34" charset="0"/>
                      </a:endParaRPr>
                    </a:p>
                  </a:txBody>
                  <a:tcPr marL="0" marR="0" marT="0" marB="0" anchor="ctr">
                    <a:lnL>
                      <a:noFill/>
                    </a:lnL>
                    <a:lnR>
                      <a:noFill/>
                    </a:lnR>
                    <a:lnT>
                      <a:noFill/>
                    </a:lnT>
                    <a:lnB>
                      <a:noFill/>
                    </a:lnB>
                  </a:tcPr>
                </a:tc>
              </a:tr>
              <a:tr h="0">
                <a:tc>
                  <a:txBody>
                    <a:bodyPr/>
                    <a:lstStyle/>
                    <a:p>
                      <a:r>
                        <a:rPr lang="fr-FR" sz="2800" dirty="0">
                          <a:solidFill>
                            <a:srgbClr val="FFFF00"/>
                          </a:solidFill>
                          <a:latin typeface="Gill Sans MT" pitchFamily="34" charset="0"/>
                        </a:rPr>
                        <a:t>A</a:t>
                      </a:r>
                    </a:p>
                  </a:txBody>
                  <a:tcPr marL="0" marR="0" marT="0" marB="0">
                    <a:lnL>
                      <a:noFill/>
                    </a:lnL>
                    <a:lnR>
                      <a:noFill/>
                    </a:lnR>
                    <a:lnT>
                      <a:noFill/>
                    </a:lnT>
                    <a:lnB>
                      <a:noFill/>
                    </a:lnB>
                  </a:tcPr>
                </a:tc>
                <a:tc>
                  <a:txBody>
                    <a:bodyPr/>
                    <a:lstStyle/>
                    <a:p>
                      <a:r>
                        <a:rPr lang="fr-FR" sz="2800" dirty="0">
                          <a:solidFill>
                            <a:srgbClr val="FFFF00"/>
                          </a:solidFill>
                          <a:latin typeface="Gill Sans MT" pitchFamily="34" charset="0"/>
                        </a:rPr>
                        <a:t>Coupe: Canal de Havers avec </a:t>
                      </a:r>
                      <a:r>
                        <a:rPr lang="fr-FR" sz="2800" dirty="0" err="1">
                          <a:solidFill>
                            <a:srgbClr val="FFFF00"/>
                          </a:solidFill>
                          <a:latin typeface="Gill Sans MT" pitchFamily="34" charset="0"/>
                        </a:rPr>
                        <a:t>ostéone</a:t>
                      </a:r>
                      <a:endParaRPr lang="fr-FR" sz="2800" dirty="0">
                        <a:solidFill>
                          <a:srgbClr val="FFFF00"/>
                        </a:solidFill>
                        <a:latin typeface="Gill Sans MT" pitchFamily="34" charset="0"/>
                      </a:endParaRPr>
                    </a:p>
                  </a:txBody>
                  <a:tcPr marL="0" marR="0" marT="0" marB="0" anchor="ctr">
                    <a:lnL>
                      <a:noFill/>
                    </a:lnL>
                    <a:lnR>
                      <a:noFill/>
                    </a:lnR>
                    <a:lnT>
                      <a:noFill/>
                    </a:lnT>
                    <a:lnB>
                      <a:noFill/>
                    </a:lnB>
                  </a:tcPr>
                </a:tc>
              </a:tr>
            </a:tbl>
          </a:graphicData>
        </a:graphic>
      </p:graphicFrame>
      <p:sp>
        <p:nvSpPr>
          <p:cNvPr id="6" name="Rectangle 5"/>
          <p:cNvSpPr/>
          <p:nvPr/>
        </p:nvSpPr>
        <p:spPr>
          <a:xfrm>
            <a:off x="5429256" y="3857628"/>
            <a:ext cx="3714744" cy="1815882"/>
          </a:xfrm>
          <a:prstGeom prst="rect">
            <a:avLst/>
          </a:prstGeom>
        </p:spPr>
        <p:txBody>
          <a:bodyPr wrap="square">
            <a:spAutoFit/>
          </a:bodyPr>
          <a:lstStyle/>
          <a:p>
            <a:r>
              <a:rPr lang="fr-FR" sz="2800" b="1" dirty="0" smtClean="0">
                <a:solidFill>
                  <a:srgbClr val="FFFF00"/>
                </a:solidFill>
                <a:latin typeface="Gill Sans MT" pitchFamily="34" charset="0"/>
              </a:rPr>
              <a:t>Figure n°15 : Coupe</a:t>
            </a:r>
          </a:p>
          <a:p>
            <a:r>
              <a:rPr lang="fr-FR" sz="2800" b="1" dirty="0" smtClean="0">
                <a:solidFill>
                  <a:srgbClr val="FFFF00"/>
                </a:solidFill>
                <a:latin typeface="Gill Sans MT" pitchFamily="34" charset="0"/>
              </a:rPr>
              <a:t> </a:t>
            </a:r>
            <a:r>
              <a:rPr lang="fr-FR" sz="2800" b="1" dirty="0" smtClean="0">
                <a:solidFill>
                  <a:srgbClr val="FFFF00"/>
                </a:solidFill>
                <a:latin typeface="Gill Sans MT" pitchFamily="34" charset="0"/>
              </a:rPr>
              <a:t>longitudinale </a:t>
            </a:r>
            <a:endParaRPr lang="fr-FR" sz="2800" b="1" dirty="0" smtClean="0">
              <a:solidFill>
                <a:srgbClr val="FFFF00"/>
              </a:solidFill>
              <a:latin typeface="Gill Sans MT" pitchFamily="34" charset="0"/>
            </a:endParaRPr>
          </a:p>
          <a:p>
            <a:r>
              <a:rPr lang="fr-FR" sz="2800" b="1" dirty="0" smtClean="0">
                <a:solidFill>
                  <a:srgbClr val="FFFF00"/>
                </a:solidFill>
                <a:latin typeface="Gill Sans MT" pitchFamily="34" charset="0"/>
              </a:rPr>
              <a:t>à </a:t>
            </a:r>
            <a:r>
              <a:rPr lang="fr-FR" sz="2800" b="1" dirty="0" smtClean="0">
                <a:solidFill>
                  <a:srgbClr val="FFFF00"/>
                </a:solidFill>
                <a:latin typeface="Gill Sans MT" pitchFamily="34" charset="0"/>
              </a:rPr>
              <a:t>travers de </a:t>
            </a:r>
            <a:r>
              <a:rPr lang="fr-FR" sz="2800" b="1" dirty="0" smtClean="0">
                <a:solidFill>
                  <a:srgbClr val="FFFF00"/>
                </a:solidFill>
                <a:latin typeface="Gill Sans MT" pitchFamily="34" charset="0"/>
              </a:rPr>
              <a:t>l'os</a:t>
            </a:r>
          </a:p>
          <a:p>
            <a:r>
              <a:rPr lang="fr-FR" sz="2800" b="1" dirty="0" smtClean="0">
                <a:solidFill>
                  <a:srgbClr val="FFFF00"/>
                </a:solidFill>
                <a:latin typeface="Gill Sans MT" pitchFamily="34" charset="0"/>
              </a:rPr>
              <a:t>lamellaire </a:t>
            </a:r>
            <a:endParaRPr lang="fr-FR" sz="2800" b="1" dirty="0">
              <a:solidFill>
                <a:srgbClr val="FFFF00"/>
              </a:solidFill>
              <a:latin typeface="Gill Sans MT" pitchFamily="34" charset="0"/>
            </a:endParaRPr>
          </a:p>
        </p:txBody>
      </p:sp>
      <p:sp>
        <p:nvSpPr>
          <p:cNvPr id="7" name="Rectangle 6"/>
          <p:cNvSpPr/>
          <p:nvPr/>
        </p:nvSpPr>
        <p:spPr>
          <a:xfrm>
            <a:off x="5143504" y="-31085"/>
            <a:ext cx="4000496" cy="3416320"/>
          </a:xfrm>
          <a:prstGeom prst="rect">
            <a:avLst/>
          </a:prstGeom>
        </p:spPr>
        <p:txBody>
          <a:bodyPr wrap="square">
            <a:spAutoFit/>
          </a:bodyPr>
          <a:lstStyle/>
          <a:p>
            <a:r>
              <a:rPr lang="fr-FR" sz="2400" dirty="0" smtClean="0">
                <a:solidFill>
                  <a:srgbClr val="FFFF00"/>
                </a:solidFill>
                <a:latin typeface="Gill Sans MT" pitchFamily="34" charset="0"/>
              </a:rPr>
              <a:t>L'os compact contient les systèmes de Havers avec des vaisseaux disposés longitudinalement par rapport à l'os. Les canaux transversaux sont appelés canaux de </a:t>
            </a:r>
            <a:r>
              <a:rPr lang="fr-FR" sz="2400" dirty="0" err="1" smtClean="0">
                <a:solidFill>
                  <a:srgbClr val="FFFF00"/>
                </a:solidFill>
                <a:latin typeface="Gill Sans MT" pitchFamily="34" charset="0"/>
              </a:rPr>
              <a:t>Volkmann</a:t>
            </a:r>
            <a:r>
              <a:rPr lang="fr-FR" sz="2400" dirty="0" smtClean="0">
                <a:solidFill>
                  <a:srgbClr val="FFFF00"/>
                </a:solidFill>
                <a:latin typeface="Gill Sans MT" pitchFamily="34" charset="0"/>
              </a:rPr>
              <a:t>. Dans le rectangle A, la structure d'un </a:t>
            </a:r>
            <a:r>
              <a:rPr lang="fr-FR" sz="2400" dirty="0" err="1" smtClean="0">
                <a:solidFill>
                  <a:srgbClr val="FFFF00"/>
                </a:solidFill>
                <a:latin typeface="Gill Sans MT" pitchFamily="34" charset="0"/>
              </a:rPr>
              <a:t>ostéone</a:t>
            </a:r>
            <a:r>
              <a:rPr lang="fr-FR" sz="2400" dirty="0" smtClean="0">
                <a:solidFill>
                  <a:srgbClr val="FFFF00"/>
                </a:solidFill>
                <a:latin typeface="Gill Sans MT" pitchFamily="34" charset="0"/>
              </a:rPr>
              <a:t> isolée est représentée. </a:t>
            </a:r>
            <a:endParaRPr lang="fr-FR" sz="2400" dirty="0">
              <a:solidFill>
                <a:srgbClr val="FFFF00"/>
              </a:solidFill>
              <a:latin typeface="Gill Sans MT"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285728"/>
            <a:ext cx="8858280" cy="6555641"/>
          </a:xfrm>
          <a:prstGeom prst="rect">
            <a:avLst/>
          </a:prstGeom>
        </p:spPr>
        <p:txBody>
          <a:bodyPr wrap="square">
            <a:spAutoFit/>
          </a:bodyPr>
          <a:lstStyle/>
          <a:p>
            <a:r>
              <a:rPr lang="fr-FR" sz="2800" b="1" dirty="0" smtClean="0">
                <a:solidFill>
                  <a:srgbClr val="FFFF00"/>
                </a:solidFill>
                <a:latin typeface="Gill Sans MT" pitchFamily="34" charset="0"/>
              </a:rPr>
              <a:t>Les canaux de l’os compact :</a:t>
            </a:r>
          </a:p>
          <a:p>
            <a:r>
              <a:rPr lang="fr-FR" sz="2800" b="1" dirty="0" smtClean="0">
                <a:solidFill>
                  <a:srgbClr val="FFFF00"/>
                </a:solidFill>
                <a:latin typeface="Gill Sans MT" pitchFamily="34" charset="0"/>
              </a:rPr>
              <a:t>* Les canaux de Havers au centre des </a:t>
            </a:r>
            <a:r>
              <a:rPr lang="fr-FR" sz="2800" b="1" dirty="0" err="1" smtClean="0">
                <a:solidFill>
                  <a:srgbClr val="FFFF00"/>
                </a:solidFill>
                <a:latin typeface="Gill Sans MT" pitchFamily="34" charset="0"/>
              </a:rPr>
              <a:t>ostéones</a:t>
            </a:r>
            <a:r>
              <a:rPr lang="fr-FR" sz="2800" b="1" dirty="0" smtClean="0">
                <a:solidFill>
                  <a:srgbClr val="FFFF00"/>
                </a:solidFill>
                <a:latin typeface="Gill Sans MT" pitchFamily="34" charset="0"/>
              </a:rPr>
              <a:t>.</a:t>
            </a:r>
          </a:p>
          <a:p>
            <a:r>
              <a:rPr lang="fr-FR" sz="2800" b="1" dirty="0" smtClean="0">
                <a:solidFill>
                  <a:srgbClr val="FFFF00"/>
                </a:solidFill>
                <a:latin typeface="Gill Sans MT" pitchFamily="34" charset="0"/>
              </a:rPr>
              <a:t>Ils assurent la nutrition de l'</a:t>
            </a:r>
            <a:r>
              <a:rPr lang="fr-FR" sz="2800" b="1" dirty="0" err="1" smtClean="0">
                <a:solidFill>
                  <a:srgbClr val="FFFF00"/>
                </a:solidFill>
                <a:latin typeface="Gill Sans MT" pitchFamily="34" charset="0"/>
              </a:rPr>
              <a:t>ostéone</a:t>
            </a:r>
            <a:r>
              <a:rPr lang="fr-FR" sz="2800" b="1" dirty="0" smtClean="0">
                <a:solidFill>
                  <a:srgbClr val="FFFF00"/>
                </a:solidFill>
                <a:latin typeface="Gill Sans MT" pitchFamily="34" charset="0"/>
              </a:rPr>
              <a:t> puisqu'ils sont la voie de passage des vaisseaux et qu'ils communiquent avec le réseau de canalicules osseux.</a:t>
            </a:r>
          </a:p>
          <a:p>
            <a:r>
              <a:rPr lang="fr-FR" sz="2800" b="1" dirty="0" smtClean="0">
                <a:solidFill>
                  <a:srgbClr val="FFFF00"/>
                </a:solidFill>
                <a:latin typeface="Gill Sans MT" pitchFamily="34" charset="0"/>
              </a:rPr>
              <a:t>* Les canaux de </a:t>
            </a:r>
            <a:r>
              <a:rPr lang="fr-FR" sz="2800" b="1" dirty="0" err="1" smtClean="0">
                <a:solidFill>
                  <a:srgbClr val="FFFF00"/>
                </a:solidFill>
                <a:latin typeface="Gill Sans MT" pitchFamily="34" charset="0"/>
              </a:rPr>
              <a:t>Volkmann</a:t>
            </a:r>
            <a:r>
              <a:rPr lang="fr-FR" sz="2800" b="1" dirty="0" smtClean="0">
                <a:solidFill>
                  <a:srgbClr val="FFFF00"/>
                </a:solidFill>
                <a:latin typeface="Gill Sans MT" pitchFamily="34" charset="0"/>
              </a:rPr>
              <a:t>, en dehors des </a:t>
            </a:r>
            <a:r>
              <a:rPr lang="fr-FR" sz="2800" b="1" dirty="0" err="1" smtClean="0">
                <a:solidFill>
                  <a:srgbClr val="FFFF00"/>
                </a:solidFill>
                <a:latin typeface="Gill Sans MT" pitchFamily="34" charset="0"/>
              </a:rPr>
              <a:t>ostéones</a:t>
            </a:r>
            <a:r>
              <a:rPr lang="fr-FR" sz="2800" b="1" dirty="0" smtClean="0">
                <a:solidFill>
                  <a:srgbClr val="FFFF00"/>
                </a:solidFill>
                <a:latin typeface="Gill Sans MT" pitchFamily="34" charset="0"/>
              </a:rPr>
              <a:t>. Leur direction est transversale, oblique et ils ne sont pas entourés de lamelles. Leur diamètre est comparable à celui des canaux de Havers.</a:t>
            </a:r>
          </a:p>
          <a:p>
            <a:r>
              <a:rPr lang="fr-FR" sz="2800" b="1" dirty="0" smtClean="0">
                <a:solidFill>
                  <a:srgbClr val="FFFF00"/>
                </a:solidFill>
                <a:latin typeface="Gill Sans MT" pitchFamily="34" charset="0"/>
              </a:rPr>
              <a:t>Ils réunissent les canaux de Havers et s'ouvrent à la surface de la pièce osseuse ou dans la cavité médullaire.</a:t>
            </a:r>
          </a:p>
          <a:p>
            <a:r>
              <a:rPr lang="fr-FR" sz="2800" b="1" dirty="0" smtClean="0">
                <a:solidFill>
                  <a:srgbClr val="FFFF00"/>
                </a:solidFill>
                <a:latin typeface="Gill Sans MT" pitchFamily="34" charset="0"/>
              </a:rPr>
              <a:t>Les canaux de Havers et de </a:t>
            </a:r>
            <a:r>
              <a:rPr lang="fr-FR" sz="2800" b="1" dirty="0" err="1" smtClean="0">
                <a:solidFill>
                  <a:srgbClr val="FFFF00"/>
                </a:solidFill>
                <a:latin typeface="Gill Sans MT" pitchFamily="34" charset="0"/>
              </a:rPr>
              <a:t>Volkman</a:t>
            </a:r>
            <a:r>
              <a:rPr lang="fr-FR" sz="2800" b="1" dirty="0" smtClean="0">
                <a:solidFill>
                  <a:srgbClr val="FFFF00"/>
                </a:solidFill>
                <a:latin typeface="Gill Sans MT" pitchFamily="34" charset="0"/>
              </a:rPr>
              <a:t> forment un réseau complexe dont les vaisseaux sanguins sont anastomosés avec ceux de la moelle et du périoste.</a:t>
            </a:r>
            <a:endParaRPr lang="fr-FR" sz="2800" b="1" dirty="0">
              <a:solidFill>
                <a:srgbClr val="FFFF00"/>
              </a:solidFill>
              <a:latin typeface="Gill Sans MT"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p:cNvPicPr>
            <a:picLocks noChangeAspect="1" noChangeArrowheads="1"/>
          </p:cNvPicPr>
          <p:nvPr/>
        </p:nvPicPr>
        <p:blipFill>
          <a:blip r:embed="rId2"/>
          <a:srcRect/>
          <a:stretch>
            <a:fillRect/>
          </a:stretch>
        </p:blipFill>
        <p:spPr bwMode="auto">
          <a:xfrm>
            <a:off x="1785918" y="756631"/>
            <a:ext cx="5715039" cy="5244137"/>
          </a:xfrm>
          <a:prstGeom prst="rect">
            <a:avLst/>
          </a:prstGeom>
          <a:noFill/>
          <a:ln w="9525">
            <a:noFill/>
            <a:miter lim="800000"/>
            <a:headEnd/>
            <a:tailEnd/>
          </a:ln>
          <a:effectLst/>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025800"/>
            <a:ext cx="8858280" cy="4832092"/>
          </a:xfrm>
          <a:prstGeom prst="rect">
            <a:avLst/>
          </a:prstGeom>
        </p:spPr>
        <p:txBody>
          <a:bodyPr wrap="square">
            <a:spAutoFit/>
          </a:bodyPr>
          <a:lstStyle/>
          <a:p>
            <a:r>
              <a:rPr lang="fr-FR" sz="2800" b="1" dirty="0" smtClean="0">
                <a:solidFill>
                  <a:srgbClr val="FFFF00"/>
                </a:solidFill>
                <a:latin typeface="Gill Sans MT" pitchFamily="34" charset="0"/>
              </a:rPr>
              <a:t>A l'extérieur, immédiatement sous le périoste, se trouvent cinq à six lamelles osseuses superposées, dont le rayon de courbure est celui même de l'os : c'est le système fondamental externe, formé de tissu osseux </a:t>
            </a:r>
            <a:r>
              <a:rPr lang="fr-FR" sz="2800" b="1" dirty="0" err="1" smtClean="0">
                <a:solidFill>
                  <a:srgbClr val="FFFF00"/>
                </a:solidFill>
                <a:latin typeface="Gill Sans MT" pitchFamily="34" charset="0"/>
              </a:rPr>
              <a:t>périostique</a:t>
            </a:r>
            <a:r>
              <a:rPr lang="fr-FR" sz="2800" b="1" dirty="0" smtClean="0">
                <a:solidFill>
                  <a:srgbClr val="FFFF00"/>
                </a:solidFill>
                <a:latin typeface="Gill Sans MT" pitchFamily="34" charset="0"/>
              </a:rPr>
              <a:t>.</a:t>
            </a:r>
          </a:p>
          <a:p>
            <a:r>
              <a:rPr lang="fr-FR" sz="2800" b="1" dirty="0" smtClean="0">
                <a:solidFill>
                  <a:srgbClr val="FFFF00"/>
                </a:solidFill>
                <a:latin typeface="Gill Sans MT" pitchFamily="34" charset="0"/>
              </a:rPr>
              <a:t>Les fibres collagènes y sont organisées en gros faisceaux, comme dans le périoste. Il n'y a aucune limite rigoureuse entre ce tissu osseux </a:t>
            </a:r>
            <a:r>
              <a:rPr lang="fr-FR" sz="2800" b="1" dirty="0" err="1" smtClean="0">
                <a:solidFill>
                  <a:srgbClr val="FFFF00"/>
                </a:solidFill>
                <a:latin typeface="Gill Sans MT" pitchFamily="34" charset="0"/>
              </a:rPr>
              <a:t>périostique</a:t>
            </a:r>
            <a:r>
              <a:rPr lang="fr-FR" sz="2800" b="1" dirty="0" smtClean="0">
                <a:solidFill>
                  <a:srgbClr val="FFFF00"/>
                </a:solidFill>
                <a:latin typeface="Gill Sans MT" pitchFamily="34" charset="0"/>
              </a:rPr>
              <a:t> et l'os haversien sous-jacent. Les lamelles d'os </a:t>
            </a:r>
            <a:r>
              <a:rPr lang="fr-FR" sz="2800" b="1" dirty="0" err="1" smtClean="0">
                <a:solidFill>
                  <a:srgbClr val="FFFF00"/>
                </a:solidFill>
                <a:latin typeface="Gill Sans MT" pitchFamily="34" charset="0"/>
              </a:rPr>
              <a:t>périostique</a:t>
            </a:r>
            <a:r>
              <a:rPr lang="fr-FR" sz="2800" b="1" dirty="0" smtClean="0">
                <a:solidFill>
                  <a:srgbClr val="FFFF00"/>
                </a:solidFill>
                <a:latin typeface="Gill Sans MT" pitchFamily="34" charset="0"/>
              </a:rPr>
              <a:t> les plus internes sont interrompues par des </a:t>
            </a:r>
            <a:r>
              <a:rPr lang="fr-FR" sz="2800" b="1" dirty="0" err="1" smtClean="0">
                <a:solidFill>
                  <a:srgbClr val="FFFF00"/>
                </a:solidFill>
                <a:latin typeface="Gill Sans MT" pitchFamily="34" charset="0"/>
              </a:rPr>
              <a:t>ostéones</a:t>
            </a:r>
            <a:r>
              <a:rPr lang="fr-FR" sz="2800" b="1" dirty="0" smtClean="0">
                <a:solidFill>
                  <a:srgbClr val="FFFF00"/>
                </a:solidFill>
                <a:latin typeface="Gill Sans MT" pitchFamily="34" charset="0"/>
              </a:rPr>
              <a:t>.</a:t>
            </a:r>
          </a:p>
        </p:txBody>
      </p:sp>
      <p:sp>
        <p:nvSpPr>
          <p:cNvPr id="5" name="Rectangle 4"/>
          <p:cNvSpPr/>
          <p:nvPr/>
        </p:nvSpPr>
        <p:spPr>
          <a:xfrm>
            <a:off x="785786" y="0"/>
            <a:ext cx="7878695" cy="584775"/>
          </a:xfrm>
          <a:prstGeom prst="rect">
            <a:avLst/>
          </a:prstGeom>
        </p:spPr>
        <p:txBody>
          <a:bodyPr wrap="none">
            <a:spAutoFit/>
          </a:bodyPr>
          <a:lstStyle/>
          <a:p>
            <a:r>
              <a:rPr lang="fr-FR" sz="3200" b="1" dirty="0" smtClean="0">
                <a:solidFill>
                  <a:srgbClr val="FFFF00"/>
                </a:solidFill>
                <a:latin typeface="Gill Sans MT" pitchFamily="34" charset="0"/>
              </a:rPr>
              <a:t>Structure de l’os lamellaire </a:t>
            </a:r>
            <a:r>
              <a:rPr lang="fr-FR" sz="3200" b="1" dirty="0" err="1" smtClean="0">
                <a:solidFill>
                  <a:srgbClr val="FFFF00"/>
                </a:solidFill>
                <a:latin typeface="Gill Sans MT" pitchFamily="34" charset="0"/>
              </a:rPr>
              <a:t>périostique</a:t>
            </a:r>
            <a:r>
              <a:rPr lang="fr-FR" sz="3200" b="1" dirty="0" smtClean="0">
                <a:solidFill>
                  <a:srgbClr val="FFFF00"/>
                </a:solidFill>
                <a:latin typeface="Gill Sans MT" pitchFamily="34" charset="0"/>
              </a:rPr>
              <a:t>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643050"/>
            <a:ext cx="7929618" cy="2677656"/>
          </a:xfrm>
          <a:prstGeom prst="rect">
            <a:avLst/>
          </a:prstGeom>
        </p:spPr>
        <p:txBody>
          <a:bodyPr wrap="square">
            <a:spAutoFit/>
          </a:bodyPr>
          <a:lstStyle/>
          <a:p>
            <a:r>
              <a:rPr lang="fr-FR" sz="2800" b="1" dirty="0" smtClean="0">
                <a:solidFill>
                  <a:srgbClr val="FFFF00"/>
                </a:solidFill>
                <a:latin typeface="Gill Sans MT" pitchFamily="34" charset="0"/>
              </a:rPr>
              <a:t>Du côte de la cavité médullaire de la diaphyse, quelques lamelles constituent le système fondamental interne. Elles limitent le canal médullaire dont la lumière est bordée, chez l'adulte, par des ostéoblastes au repos, très aplatis.</a:t>
            </a:r>
            <a:endParaRPr lang="fr-FR" sz="2800" b="1" dirty="0">
              <a:solidFill>
                <a:srgbClr val="FFFF00"/>
              </a:solidFill>
              <a:latin typeface="Gill Sans MT"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57224" y="214290"/>
            <a:ext cx="5968301" cy="523220"/>
          </a:xfrm>
          <a:prstGeom prst="rect">
            <a:avLst/>
          </a:prstGeom>
          <a:noFill/>
        </p:spPr>
        <p:txBody>
          <a:bodyPr wrap="none" rtlCol="0">
            <a:spAutoFit/>
          </a:bodyPr>
          <a:lstStyle/>
          <a:p>
            <a:pPr>
              <a:buFont typeface="Wingdings" pitchFamily="2" charset="2"/>
              <a:buChar char="v"/>
            </a:pPr>
            <a:r>
              <a:rPr lang="fr-FR" sz="2800" b="1" dirty="0" smtClean="0">
                <a:solidFill>
                  <a:srgbClr val="FFFF00"/>
                </a:solidFill>
                <a:latin typeface="Gill Sans MT" pitchFamily="34" charset="0"/>
              </a:rPr>
              <a:t> Un os long comprend 3 parties :</a:t>
            </a:r>
            <a:endParaRPr lang="fr-FR" sz="2800" b="1" dirty="0">
              <a:solidFill>
                <a:srgbClr val="FFFF00"/>
              </a:solidFill>
              <a:latin typeface="Gill Sans MT" pitchFamily="34" charset="0"/>
            </a:endParaRPr>
          </a:p>
        </p:txBody>
      </p:sp>
      <p:sp>
        <p:nvSpPr>
          <p:cNvPr id="5" name="Rectangle 4"/>
          <p:cNvSpPr/>
          <p:nvPr/>
        </p:nvSpPr>
        <p:spPr>
          <a:xfrm>
            <a:off x="285720" y="949844"/>
            <a:ext cx="8858280" cy="5693866"/>
          </a:xfrm>
          <a:prstGeom prst="rect">
            <a:avLst/>
          </a:prstGeom>
        </p:spPr>
        <p:txBody>
          <a:bodyPr wrap="square">
            <a:spAutoFit/>
          </a:bodyPr>
          <a:lstStyle/>
          <a:p>
            <a:r>
              <a:rPr lang="fr-FR" sz="2800" b="1" dirty="0">
                <a:solidFill>
                  <a:srgbClr val="FFFF00"/>
                </a:solidFill>
                <a:latin typeface="Gill Sans MT" pitchFamily="34" charset="0"/>
              </a:rPr>
              <a:t>* Les épiphyses </a:t>
            </a:r>
            <a:r>
              <a:rPr lang="fr-FR" sz="2800" b="1" dirty="0" smtClean="0">
                <a:solidFill>
                  <a:srgbClr val="FFFF00"/>
                </a:solidFill>
                <a:latin typeface="Gill Sans MT" pitchFamily="34" charset="0"/>
              </a:rPr>
              <a:t>(E)</a:t>
            </a:r>
            <a:endParaRPr lang="fr-FR" sz="2800" b="1" dirty="0">
              <a:solidFill>
                <a:srgbClr val="FFFF00"/>
              </a:solidFill>
              <a:latin typeface="Gill Sans MT" pitchFamily="34" charset="0"/>
            </a:endParaRPr>
          </a:p>
          <a:p>
            <a:pPr>
              <a:buFont typeface="Arial" pitchFamily="34" charset="0"/>
              <a:buChar char="•"/>
            </a:pPr>
            <a:r>
              <a:rPr lang="fr-FR" sz="2800" b="1" dirty="0" smtClean="0">
                <a:solidFill>
                  <a:srgbClr val="FFFF00"/>
                </a:solidFill>
                <a:latin typeface="Gill Sans MT" pitchFamily="34" charset="0"/>
              </a:rPr>
              <a:t> Ce </a:t>
            </a:r>
            <a:r>
              <a:rPr lang="fr-FR" sz="2800" b="1" dirty="0">
                <a:solidFill>
                  <a:srgbClr val="FFFF00"/>
                </a:solidFill>
                <a:latin typeface="Gill Sans MT" pitchFamily="34" charset="0"/>
              </a:rPr>
              <a:t>sont les deux extrémités. Elles </a:t>
            </a:r>
            <a:r>
              <a:rPr lang="fr-FR" sz="2800" b="1" dirty="0" smtClean="0">
                <a:solidFill>
                  <a:srgbClr val="FFFF00"/>
                </a:solidFill>
                <a:latin typeface="Gill Sans MT" pitchFamily="34" charset="0"/>
              </a:rPr>
              <a:t>sont constituées </a:t>
            </a:r>
            <a:r>
              <a:rPr lang="fr-FR" sz="2800" b="1" dirty="0">
                <a:solidFill>
                  <a:srgbClr val="FFFF00"/>
                </a:solidFill>
                <a:latin typeface="Gill Sans MT" pitchFamily="34" charset="0"/>
              </a:rPr>
              <a:t>de tissu osseux trabéculaire.</a:t>
            </a:r>
          </a:p>
          <a:p>
            <a:r>
              <a:rPr lang="fr-FR" sz="2800" b="1" dirty="0">
                <a:solidFill>
                  <a:srgbClr val="FFFF00"/>
                </a:solidFill>
                <a:latin typeface="Gill Sans MT" pitchFamily="34" charset="0"/>
              </a:rPr>
              <a:t>Les travées se développent et s'épaississent en fonction des contraintes mécaniques. Leur orientation assure </a:t>
            </a:r>
            <a:r>
              <a:rPr lang="fr-FR" sz="2800" b="1" dirty="0" smtClean="0">
                <a:solidFill>
                  <a:srgbClr val="FFFF00"/>
                </a:solidFill>
                <a:latin typeface="Gill Sans MT" pitchFamily="34" charset="0"/>
              </a:rPr>
              <a:t>la solidité </a:t>
            </a:r>
            <a:r>
              <a:rPr lang="fr-FR" sz="2800" b="1" dirty="0">
                <a:solidFill>
                  <a:srgbClr val="FFFF00"/>
                </a:solidFill>
                <a:latin typeface="Gill Sans MT" pitchFamily="34" charset="0"/>
              </a:rPr>
              <a:t>face aux pressions qui s'exercent sur les épiphyses. Entre les travées, les espaces conjonctifs </a:t>
            </a:r>
            <a:r>
              <a:rPr lang="fr-FR" sz="2800" b="1" dirty="0" smtClean="0">
                <a:solidFill>
                  <a:srgbClr val="FFFF00"/>
                </a:solidFill>
                <a:latin typeface="Gill Sans MT" pitchFamily="34" charset="0"/>
              </a:rPr>
              <a:t>renferment de </a:t>
            </a:r>
            <a:r>
              <a:rPr lang="fr-FR" sz="2800" b="1" dirty="0">
                <a:solidFill>
                  <a:srgbClr val="FFFF00"/>
                </a:solidFill>
                <a:latin typeface="Gill Sans MT" pitchFamily="34" charset="0"/>
              </a:rPr>
              <a:t>la moelle osseuse.</a:t>
            </a:r>
          </a:p>
          <a:p>
            <a:pPr>
              <a:buFont typeface="Arial" pitchFamily="34" charset="0"/>
              <a:buChar char="•"/>
            </a:pPr>
            <a:r>
              <a:rPr lang="fr-FR" sz="2800" b="1" dirty="0" smtClean="0">
                <a:solidFill>
                  <a:srgbClr val="FFFF00"/>
                </a:solidFill>
                <a:latin typeface="Gill Sans MT" pitchFamily="34" charset="0"/>
              </a:rPr>
              <a:t> En </a:t>
            </a:r>
            <a:r>
              <a:rPr lang="fr-FR" sz="2800" b="1" dirty="0">
                <a:solidFill>
                  <a:srgbClr val="FFFF00"/>
                </a:solidFill>
                <a:latin typeface="Gill Sans MT" pitchFamily="34" charset="0"/>
              </a:rPr>
              <a:t>périphérie, l'os spongieux est entouré de tissu osseux </a:t>
            </a:r>
            <a:r>
              <a:rPr lang="fr-FR" sz="2800" b="1" dirty="0" smtClean="0">
                <a:solidFill>
                  <a:srgbClr val="FFFF00"/>
                </a:solidFill>
                <a:latin typeface="Gill Sans MT" pitchFamily="34" charset="0"/>
              </a:rPr>
              <a:t>dense (ou compact), </a:t>
            </a:r>
            <a:r>
              <a:rPr lang="fr-FR" sz="2800" b="1" dirty="0">
                <a:solidFill>
                  <a:srgbClr val="FFFF00"/>
                </a:solidFill>
                <a:latin typeface="Gill Sans MT" pitchFamily="34" charset="0"/>
              </a:rPr>
              <a:t>sauf au niveau de la surface </a:t>
            </a:r>
            <a:r>
              <a:rPr lang="fr-FR" sz="2800" b="1" dirty="0" smtClean="0">
                <a:solidFill>
                  <a:srgbClr val="FFFF00"/>
                </a:solidFill>
                <a:latin typeface="Gill Sans MT" pitchFamily="34" charset="0"/>
              </a:rPr>
              <a:t>articulaire, recouverte </a:t>
            </a:r>
            <a:r>
              <a:rPr lang="fr-FR" sz="2800" b="1" dirty="0">
                <a:solidFill>
                  <a:srgbClr val="FFFF00"/>
                </a:solidFill>
                <a:latin typeface="Gill Sans MT" pitchFamily="34" charset="0"/>
              </a:rPr>
              <a:t>de cartilage (cartilage hyalin).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4"/>
            <a:ext cx="8429684" cy="1077218"/>
          </a:xfrm>
          <a:prstGeom prst="rect">
            <a:avLst/>
          </a:prstGeom>
        </p:spPr>
        <p:txBody>
          <a:bodyPr wrap="square">
            <a:spAutoFit/>
          </a:bodyPr>
          <a:lstStyle/>
          <a:p>
            <a:pPr algn="ctr"/>
            <a:r>
              <a:rPr lang="fr-FR" sz="3200" b="1" dirty="0" smtClean="0">
                <a:solidFill>
                  <a:srgbClr val="FFFF00"/>
                </a:solidFill>
                <a:latin typeface="Gill Sans MT" pitchFamily="34" charset="0"/>
              </a:rPr>
              <a:t>Structure du tissu haversien trabéculaire ou spongieux</a:t>
            </a:r>
            <a:endParaRPr lang="fr-FR" sz="3200" b="1" dirty="0">
              <a:solidFill>
                <a:srgbClr val="FFFF00"/>
              </a:solidFill>
              <a:latin typeface="Gill Sans MT" pitchFamily="34" charset="0"/>
            </a:endParaRPr>
          </a:p>
        </p:txBody>
      </p:sp>
      <p:sp>
        <p:nvSpPr>
          <p:cNvPr id="5" name="Rectangle 4"/>
          <p:cNvSpPr/>
          <p:nvPr/>
        </p:nvSpPr>
        <p:spPr>
          <a:xfrm>
            <a:off x="285720" y="1443841"/>
            <a:ext cx="8858280" cy="4832092"/>
          </a:xfrm>
          <a:prstGeom prst="rect">
            <a:avLst/>
          </a:prstGeom>
        </p:spPr>
        <p:txBody>
          <a:bodyPr wrap="square">
            <a:spAutoFit/>
          </a:bodyPr>
          <a:lstStyle/>
          <a:p>
            <a:r>
              <a:rPr lang="fr-FR" sz="2800" b="1" dirty="0" smtClean="0">
                <a:solidFill>
                  <a:srgbClr val="FFFF00"/>
                </a:solidFill>
                <a:latin typeface="Gill Sans MT" pitchFamily="34" charset="0"/>
              </a:rPr>
              <a:t>La structure du tissu osseux spongieux s'observe sur coupe d'aile iliaque (os plat).</a:t>
            </a:r>
          </a:p>
          <a:p>
            <a:r>
              <a:rPr lang="fr-FR" sz="2800" b="1" dirty="0" smtClean="0">
                <a:solidFill>
                  <a:srgbClr val="FFFF00"/>
                </a:solidFill>
                <a:latin typeface="Gill Sans MT" pitchFamily="34" charset="0"/>
              </a:rPr>
              <a:t>C'est un tissu osseux lamellaire organisé en travées (ou </a:t>
            </a:r>
            <a:r>
              <a:rPr lang="fr-FR" sz="2800" b="1" dirty="0" err="1" smtClean="0">
                <a:solidFill>
                  <a:srgbClr val="FFFF00"/>
                </a:solidFill>
                <a:latin typeface="Gill Sans MT" pitchFamily="34" charset="0"/>
              </a:rPr>
              <a:t>trabécules</a:t>
            </a:r>
            <a:r>
              <a:rPr lang="fr-FR" sz="2800" b="1" dirty="0" smtClean="0">
                <a:solidFill>
                  <a:srgbClr val="FFFF00"/>
                </a:solidFill>
                <a:latin typeface="Gill Sans MT" pitchFamily="34" charset="0"/>
              </a:rPr>
              <a:t>) séparées par de volumineuses cavités irrégulières (les aréoles), contenant les vaisseaux et de la moelle osseuse hématogène.</a:t>
            </a:r>
          </a:p>
          <a:p>
            <a:r>
              <a:rPr lang="fr-FR" sz="2800" b="1" dirty="0" smtClean="0">
                <a:solidFill>
                  <a:srgbClr val="FFFF00"/>
                </a:solidFill>
                <a:latin typeface="Gill Sans MT" pitchFamily="34" charset="0"/>
              </a:rPr>
              <a:t>Les travées sont plus ou moins épaisses (en général quelques dixièmes de mm) et régulièrement anastomosées. Leur surface est en contact avec la moelle, limitée par une couche de cellules</a:t>
            </a:r>
          </a:p>
          <a:p>
            <a:r>
              <a:rPr lang="fr-FR" sz="2800" b="1" dirty="0" err="1" smtClean="0">
                <a:solidFill>
                  <a:srgbClr val="FFFF00"/>
                </a:solidFill>
                <a:latin typeface="Gill Sans MT" pitchFamily="34" charset="0"/>
              </a:rPr>
              <a:t>bordantes</a:t>
            </a:r>
            <a:r>
              <a:rPr lang="fr-FR" sz="2800" b="1" dirty="0" smtClean="0">
                <a:solidFill>
                  <a:srgbClr val="FFFF00"/>
                </a:solidFill>
                <a:latin typeface="Gill Sans MT" pitchFamily="34" charset="0"/>
              </a:rPr>
              <a:t> aplaties.</a:t>
            </a:r>
            <a:endParaRPr lang="fr-FR" sz="2800" b="1" dirty="0">
              <a:solidFill>
                <a:srgbClr val="FFFF00"/>
              </a:solidFill>
              <a:latin typeface="Gill Sans MT"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928670"/>
            <a:ext cx="8358246" cy="3539430"/>
          </a:xfrm>
          <a:prstGeom prst="rect">
            <a:avLst/>
          </a:prstGeom>
        </p:spPr>
        <p:txBody>
          <a:bodyPr wrap="square">
            <a:spAutoFit/>
          </a:bodyPr>
          <a:lstStyle/>
          <a:p>
            <a:r>
              <a:rPr lang="fr-FR" sz="2800" b="1" dirty="0" smtClean="0">
                <a:solidFill>
                  <a:srgbClr val="FFFF00"/>
                </a:solidFill>
                <a:latin typeface="Gill Sans MT" pitchFamily="34" charset="0"/>
              </a:rPr>
              <a:t>Chaque travée est constituée de lamelles osseuses grossièrement parallèles à l'une des faces. Leur nombre est variable, en général</a:t>
            </a:r>
          </a:p>
          <a:p>
            <a:r>
              <a:rPr lang="fr-FR" sz="2800" b="1" dirty="0" smtClean="0">
                <a:solidFill>
                  <a:srgbClr val="FFFF00"/>
                </a:solidFill>
                <a:latin typeface="Gill Sans MT" pitchFamily="34" charset="0"/>
              </a:rPr>
              <a:t>faible. A l'intérieur de chaque lamelle, les fibres collagènes ont la même orientation. On y retrouve des </a:t>
            </a:r>
            <a:r>
              <a:rPr lang="fr-FR" sz="2800" b="1" dirty="0" err="1" smtClean="0">
                <a:solidFill>
                  <a:srgbClr val="FFFF00"/>
                </a:solidFill>
                <a:latin typeface="Gill Sans MT" pitchFamily="34" charset="0"/>
              </a:rPr>
              <a:t>ostéoplastes</a:t>
            </a:r>
            <a:r>
              <a:rPr lang="fr-FR" sz="2800" b="1" dirty="0" smtClean="0">
                <a:solidFill>
                  <a:srgbClr val="FFFF00"/>
                </a:solidFill>
                <a:latin typeface="Gill Sans MT" pitchFamily="34" charset="0"/>
              </a:rPr>
              <a:t>, contenant les</a:t>
            </a:r>
          </a:p>
          <a:p>
            <a:r>
              <a:rPr lang="fr-FR" sz="2800" b="1" dirty="0" smtClean="0">
                <a:solidFill>
                  <a:srgbClr val="FFFF00"/>
                </a:solidFill>
                <a:latin typeface="Gill Sans MT" pitchFamily="34" charset="0"/>
              </a:rPr>
              <a:t>ostéocytes.</a:t>
            </a:r>
          </a:p>
          <a:p>
            <a:endParaRPr lang="fr-FR" sz="2800" b="1" dirty="0">
              <a:solidFill>
                <a:srgbClr val="FFFF00"/>
              </a:solidFill>
              <a:latin typeface="Gill Sans MT"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p:cNvPicPr>
            <a:picLocks noChangeAspect="1" noChangeArrowheads="1"/>
          </p:cNvPicPr>
          <p:nvPr/>
        </p:nvPicPr>
        <p:blipFill>
          <a:blip r:embed="rId2"/>
          <a:srcRect/>
          <a:stretch>
            <a:fillRect/>
          </a:stretch>
        </p:blipFill>
        <p:spPr bwMode="auto">
          <a:xfrm>
            <a:off x="1357290" y="655244"/>
            <a:ext cx="6532068" cy="5461687"/>
          </a:xfrm>
          <a:prstGeom prst="rect">
            <a:avLst/>
          </a:prstGeom>
          <a:noFill/>
          <a:ln w="9525">
            <a:noFill/>
            <a:miter lim="800000"/>
            <a:headEnd/>
            <a:tailEnd/>
          </a:ln>
          <a:effectLst/>
        </p:spPr>
      </p:pic>
      <p:sp>
        <p:nvSpPr>
          <p:cNvPr id="3" name="Rectangle 2"/>
          <p:cNvSpPr/>
          <p:nvPr/>
        </p:nvSpPr>
        <p:spPr>
          <a:xfrm>
            <a:off x="357158" y="6120490"/>
            <a:ext cx="8786842" cy="523220"/>
          </a:xfrm>
          <a:prstGeom prst="rect">
            <a:avLst/>
          </a:prstGeom>
        </p:spPr>
        <p:txBody>
          <a:bodyPr wrap="square">
            <a:spAutoFit/>
          </a:bodyPr>
          <a:lstStyle/>
          <a:p>
            <a:r>
              <a:rPr lang="fr-FR" sz="2800" b="1" dirty="0" smtClean="0">
                <a:solidFill>
                  <a:srgbClr val="FFFF00"/>
                </a:solidFill>
                <a:latin typeface="Gill Sans MT" pitchFamily="34" charset="0"/>
              </a:rPr>
              <a:t>Figure n°16 : Le tissu osseux haversien </a:t>
            </a:r>
            <a:r>
              <a:rPr lang="fr-FR" sz="2800" b="1" dirty="0" err="1" smtClean="0">
                <a:solidFill>
                  <a:srgbClr val="FFFF00"/>
                </a:solidFill>
                <a:latin typeface="Gill Sans MT" pitchFamily="34" charset="0"/>
              </a:rPr>
              <a:t>trabéculaire</a:t>
            </a:r>
            <a:endParaRPr lang="fr-FR" sz="2800" b="1" dirty="0" smtClean="0">
              <a:solidFill>
                <a:srgbClr val="FFFF00"/>
              </a:solidFill>
              <a:latin typeface="Gill Sans MT"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428604"/>
            <a:ext cx="8001056" cy="3108543"/>
          </a:xfrm>
          <a:prstGeom prst="rect">
            <a:avLst/>
          </a:prstGeom>
        </p:spPr>
        <p:txBody>
          <a:bodyPr wrap="square">
            <a:spAutoFit/>
          </a:bodyPr>
          <a:lstStyle/>
          <a:p>
            <a:pPr>
              <a:buFont typeface="Arial" pitchFamily="34" charset="0"/>
              <a:buChar char="•"/>
            </a:pPr>
            <a:r>
              <a:rPr lang="fr-FR" sz="2800" b="1" dirty="0" smtClean="0">
                <a:solidFill>
                  <a:srgbClr val="FFFF00"/>
                </a:solidFill>
                <a:latin typeface="Gill Sans MT" pitchFamily="34" charset="0"/>
              </a:rPr>
              <a:t> Chez </a:t>
            </a:r>
            <a:r>
              <a:rPr lang="fr-FR" sz="2800" b="1" dirty="0">
                <a:solidFill>
                  <a:srgbClr val="FFFF00"/>
                </a:solidFill>
                <a:latin typeface="Gill Sans MT" pitchFamily="34" charset="0"/>
              </a:rPr>
              <a:t>l'enfant, les épiphyses sont séparées du reste de la pièce osseuse par une lame cartilagineuse transversale,</a:t>
            </a:r>
          </a:p>
          <a:p>
            <a:r>
              <a:rPr lang="fr-FR" sz="2800" b="1" dirty="0">
                <a:solidFill>
                  <a:srgbClr val="FFFF00"/>
                </a:solidFill>
                <a:latin typeface="Gill Sans MT" pitchFamily="34" charset="0"/>
              </a:rPr>
              <a:t>le cartilage de croissance (ou cartilage de conjugaison). Ce dernier disparaît à la fin de la croissance et </a:t>
            </a:r>
            <a:r>
              <a:rPr lang="fr-FR" sz="2800" b="1" dirty="0" smtClean="0">
                <a:solidFill>
                  <a:srgbClr val="FFFF00"/>
                </a:solidFill>
                <a:latin typeface="Gill Sans MT" pitchFamily="34" charset="0"/>
              </a:rPr>
              <a:t>une continuité </a:t>
            </a:r>
            <a:r>
              <a:rPr lang="fr-FR" sz="2800" b="1" dirty="0">
                <a:solidFill>
                  <a:srgbClr val="FFFF00"/>
                </a:solidFill>
                <a:latin typeface="Gill Sans MT" pitchFamily="34" charset="0"/>
              </a:rPr>
              <a:t>s'établit entre les tissus osseux des épiphyses et des métaphyses.</a:t>
            </a:r>
          </a:p>
        </p:txBody>
      </p:sp>
      <p:sp>
        <p:nvSpPr>
          <p:cNvPr id="5" name="Rectangle 4"/>
          <p:cNvSpPr/>
          <p:nvPr/>
        </p:nvSpPr>
        <p:spPr>
          <a:xfrm>
            <a:off x="642910" y="4000504"/>
            <a:ext cx="8143932" cy="2677656"/>
          </a:xfrm>
          <a:prstGeom prst="rect">
            <a:avLst/>
          </a:prstGeom>
        </p:spPr>
        <p:txBody>
          <a:bodyPr wrap="square">
            <a:spAutoFit/>
          </a:bodyPr>
          <a:lstStyle/>
          <a:p>
            <a:r>
              <a:rPr lang="fr-FR" sz="2800" b="1" dirty="0">
                <a:solidFill>
                  <a:srgbClr val="FFFF00"/>
                </a:solidFill>
                <a:latin typeface="Gill Sans MT" pitchFamily="34" charset="0"/>
              </a:rPr>
              <a:t>* La diaphyse </a:t>
            </a:r>
            <a:r>
              <a:rPr lang="fr-FR" sz="2800" b="1" dirty="0" smtClean="0">
                <a:solidFill>
                  <a:srgbClr val="FFFF00"/>
                </a:solidFill>
                <a:latin typeface="Gill Sans MT" pitchFamily="34" charset="0"/>
              </a:rPr>
              <a:t>(D)</a:t>
            </a:r>
            <a:endParaRPr lang="fr-FR" sz="2800" b="1" dirty="0">
              <a:solidFill>
                <a:srgbClr val="FFFF00"/>
              </a:solidFill>
              <a:latin typeface="Gill Sans MT" pitchFamily="34" charset="0"/>
            </a:endParaRPr>
          </a:p>
          <a:p>
            <a:r>
              <a:rPr lang="fr-FR" sz="2800" b="1" dirty="0">
                <a:solidFill>
                  <a:srgbClr val="FFFF00"/>
                </a:solidFill>
                <a:latin typeface="Gill Sans MT" pitchFamily="34" charset="0"/>
              </a:rPr>
              <a:t>La diaphyse est la partie médiane des os longs. C'est un cylindre </a:t>
            </a:r>
            <a:r>
              <a:rPr lang="fr-FR" sz="2800" b="1" dirty="0" smtClean="0">
                <a:solidFill>
                  <a:srgbClr val="FFFF00"/>
                </a:solidFill>
                <a:latin typeface="Gill Sans MT" pitchFamily="34" charset="0"/>
              </a:rPr>
              <a:t>creux d'os </a:t>
            </a:r>
            <a:r>
              <a:rPr lang="fr-FR" sz="2800" b="1" dirty="0">
                <a:solidFill>
                  <a:srgbClr val="FFFF00"/>
                </a:solidFill>
                <a:latin typeface="Gill Sans MT" pitchFamily="34" charset="0"/>
              </a:rPr>
              <a:t>compact à orientation longitudinale. La cavité centrale, ou </a:t>
            </a:r>
            <a:r>
              <a:rPr lang="fr-FR" sz="2800" b="1" dirty="0" smtClean="0">
                <a:solidFill>
                  <a:srgbClr val="FFFF00"/>
                </a:solidFill>
                <a:latin typeface="Gill Sans MT" pitchFamily="34" charset="0"/>
              </a:rPr>
              <a:t>cavité médullaire</a:t>
            </a:r>
            <a:r>
              <a:rPr lang="fr-FR" sz="2800" b="1" dirty="0">
                <a:solidFill>
                  <a:srgbClr val="FFFF00"/>
                </a:solidFill>
                <a:latin typeface="Gill Sans MT" pitchFamily="34" charset="0"/>
              </a:rPr>
              <a:t>, renferme de la moelle osseuse.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13876</TotalTime>
  <Words>4051</Words>
  <Application>Microsoft Office PowerPoint</Application>
  <PresentationFormat>Affichage à l'écran (4:3)</PresentationFormat>
  <Paragraphs>304</Paragraphs>
  <Slides>82</Slides>
  <Notes>0</Notes>
  <HiddenSlides>0</HiddenSlides>
  <MMClips>0</MMClips>
  <ScaleCrop>false</ScaleCrop>
  <HeadingPairs>
    <vt:vector size="4" baseType="variant">
      <vt:variant>
        <vt:lpstr>Thème</vt:lpstr>
      </vt:variant>
      <vt:variant>
        <vt:i4>1</vt:i4>
      </vt:variant>
      <vt:variant>
        <vt:lpstr>Titres des diapositives</vt:lpstr>
      </vt:variant>
      <vt:variant>
        <vt:i4>82</vt:i4>
      </vt:variant>
    </vt:vector>
  </HeadingPairs>
  <TitlesOfParts>
    <vt:vector size="83"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lpstr>Diapositive 75</vt:lpstr>
      <vt:lpstr>Diapositive 76</vt:lpstr>
      <vt:lpstr>Diapositive 77</vt:lpstr>
      <vt:lpstr>Diapositive 78</vt:lpstr>
      <vt:lpstr>Diapositive 79</vt:lpstr>
      <vt:lpstr>Diapositive 80</vt:lpstr>
      <vt:lpstr>Diapositive 81</vt:lpstr>
      <vt:lpstr>Diapositive 82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Salim</dc:creator>
  <cp:lastModifiedBy>Salim</cp:lastModifiedBy>
  <cp:revision>26</cp:revision>
  <dcterms:created xsi:type="dcterms:W3CDTF">2016-01-23T18:36:01Z</dcterms:created>
  <dcterms:modified xsi:type="dcterms:W3CDTF">2016-02-18T14:17:49Z</dcterms:modified>
</cp:coreProperties>
</file>