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8" r:id="rId8"/>
    <p:sldId id="269" r:id="rId9"/>
    <p:sldId id="263" r:id="rId10"/>
    <p:sldId id="264" r:id="rId11"/>
    <p:sldId id="265" r:id="rId12"/>
    <p:sldId id="266" r:id="rId13"/>
    <p:sldId id="267" r:id="rId14"/>
    <p:sldId id="280" r:id="rId15"/>
    <p:sldId id="277" r:id="rId16"/>
    <p:sldId id="276" r:id="rId17"/>
    <p:sldId id="272" r:id="rId18"/>
    <p:sldId id="275" r:id="rId19"/>
    <p:sldId id="279" r:id="rId20"/>
    <p:sldId id="281" r:id="rId21"/>
    <p:sldId id="278" r:id="rId22"/>
    <p:sldId id="270" r:id="rId23"/>
    <p:sldId id="271" r:id="rId24"/>
    <p:sldId id="282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F916-D706-4E9D-B6D1-7E684BF50942}" type="datetimeFigureOut">
              <a:rPr lang="fr-FR" smtClean="0"/>
              <a:pPr/>
              <a:t>11/12/2018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5555-3620-4BE3-B031-F4A1207C93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F916-D706-4E9D-B6D1-7E684BF50942}" type="datetimeFigureOut">
              <a:rPr lang="fr-FR" smtClean="0"/>
              <a:pPr/>
              <a:t>11/12/2018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5555-3620-4BE3-B031-F4A1207C93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F916-D706-4E9D-B6D1-7E684BF50942}" type="datetimeFigureOut">
              <a:rPr lang="fr-FR" smtClean="0"/>
              <a:pPr/>
              <a:t>11/12/2018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5555-3620-4BE3-B031-F4A1207C93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F916-D706-4E9D-B6D1-7E684BF50942}" type="datetimeFigureOut">
              <a:rPr lang="fr-FR" smtClean="0"/>
              <a:pPr/>
              <a:t>11/12/2018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5555-3620-4BE3-B031-F4A1207C93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F916-D706-4E9D-B6D1-7E684BF50942}" type="datetimeFigureOut">
              <a:rPr lang="fr-FR" smtClean="0"/>
              <a:pPr/>
              <a:t>11/12/2018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5555-3620-4BE3-B031-F4A1207C93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F916-D706-4E9D-B6D1-7E684BF50942}" type="datetimeFigureOut">
              <a:rPr lang="fr-FR" smtClean="0"/>
              <a:pPr/>
              <a:t>11/12/2018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5555-3620-4BE3-B031-F4A1207C93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F916-D706-4E9D-B6D1-7E684BF50942}" type="datetimeFigureOut">
              <a:rPr lang="fr-FR" smtClean="0"/>
              <a:pPr/>
              <a:t>11/12/2018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5555-3620-4BE3-B031-F4A1207C93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F916-D706-4E9D-B6D1-7E684BF50942}" type="datetimeFigureOut">
              <a:rPr lang="fr-FR" smtClean="0"/>
              <a:pPr/>
              <a:t>11/12/2018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5555-3620-4BE3-B031-F4A1207C93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F916-D706-4E9D-B6D1-7E684BF50942}" type="datetimeFigureOut">
              <a:rPr lang="fr-FR" smtClean="0"/>
              <a:pPr/>
              <a:t>11/12/2018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5555-3620-4BE3-B031-F4A1207C93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F916-D706-4E9D-B6D1-7E684BF50942}" type="datetimeFigureOut">
              <a:rPr lang="fr-FR" smtClean="0"/>
              <a:pPr/>
              <a:t>11/12/2018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5555-3620-4BE3-B031-F4A1207C93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F916-D706-4E9D-B6D1-7E684BF50942}" type="datetimeFigureOut">
              <a:rPr lang="fr-FR" smtClean="0"/>
              <a:pPr/>
              <a:t>11/12/2018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5555-3620-4BE3-B031-F4A1207C93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EF916-D706-4E9D-B6D1-7E684BF50942}" type="datetimeFigureOut">
              <a:rPr lang="fr-FR" smtClean="0"/>
              <a:pPr/>
              <a:t>11/12/2018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E5555-3620-4BE3-B031-F4A1207C93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b="1" dirty="0" smtClean="0"/>
              <a:t>La vascularisation du membre supérieur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785794"/>
            <a:ext cx="3857652" cy="5429288"/>
          </a:xfrm>
        </p:spPr>
        <p:txBody>
          <a:bodyPr>
            <a:normAutofit fontScale="92500" lnSpcReduction="10000"/>
          </a:bodyPr>
          <a:lstStyle/>
          <a:p>
            <a:r>
              <a:rPr lang="fr-FR" sz="2800" b="1" dirty="0" smtClean="0"/>
              <a:t>Au dessus du muscle PP:</a:t>
            </a:r>
          </a:p>
          <a:p>
            <a:r>
              <a:rPr lang="fr-FR" sz="2400" b="1" dirty="0" smtClean="0"/>
              <a:t>Les faisceaux du PB qui se place en dehors de l’artère.la veine axillaire est en dedans, la crosse de la veine céphalique en avant de l’artère.</a:t>
            </a:r>
          </a:p>
          <a:p>
            <a:r>
              <a:rPr lang="fr-FR" sz="2600" b="1" dirty="0" smtClean="0"/>
              <a:t>En arrière du muscle PP:</a:t>
            </a:r>
            <a:r>
              <a:rPr lang="fr-FR" sz="2400" b="1" dirty="0" smtClean="0"/>
              <a:t> les FX du PB se réorganisent: le FX latéral, médial et postérieur. La veine axillaire est en DD.</a:t>
            </a:r>
          </a:p>
          <a:p>
            <a:r>
              <a:rPr lang="fr-FR" sz="2600" b="1" dirty="0" smtClean="0"/>
              <a:t>Au dessous du PP: </a:t>
            </a:r>
            <a:r>
              <a:rPr lang="fr-FR" sz="2400" b="1" dirty="0" smtClean="0"/>
              <a:t> les branches  terminales  du PB</a:t>
            </a:r>
          </a:p>
          <a:p>
            <a:endParaRPr lang="fr-FR" sz="2400" b="1" dirty="0" smtClean="0"/>
          </a:p>
          <a:p>
            <a:endParaRPr lang="fr-FR" sz="2400" b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-33000" contrast="50000"/>
          </a:blip>
          <a:srcRect/>
          <a:stretch>
            <a:fillRect/>
          </a:stretch>
        </p:blipFill>
        <p:spPr bwMode="auto">
          <a:xfrm>
            <a:off x="4429124" y="0"/>
            <a:ext cx="4572032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flipV="1">
            <a:off x="457200" y="-214338"/>
            <a:ext cx="8229600" cy="488976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0"/>
            <a:ext cx="3929090" cy="6858000"/>
          </a:xfrm>
        </p:spPr>
        <p:txBody>
          <a:bodyPr>
            <a:normAutofit fontScale="62500" lnSpcReduction="20000"/>
          </a:bodyPr>
          <a:lstStyle/>
          <a:p>
            <a:r>
              <a:rPr lang="fr-FR" sz="3800" b="1" dirty="0" smtClean="0"/>
              <a:t>Les branches collatérales: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3500" b="1" dirty="0" smtClean="0"/>
              <a:t>Artère thoracique suprême (muscles pectoraux + région mammaire)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3500" b="1" dirty="0" smtClean="0"/>
              <a:t>Artère </a:t>
            </a:r>
            <a:r>
              <a:rPr lang="fr-FR" sz="3500" b="1" dirty="0" err="1" smtClean="0"/>
              <a:t>thoraco</a:t>
            </a:r>
            <a:r>
              <a:rPr lang="fr-FR" sz="3500" b="1" dirty="0" smtClean="0"/>
              <a:t>-acromiale( Ms pectoraux+ région mammaire+ deltoïde.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3500" b="1" dirty="0" smtClean="0"/>
              <a:t>Artère thoracique latérale (Ms pectoraux dentelé antérieur et Ms intercostaux)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3500" b="1" dirty="0" smtClean="0"/>
              <a:t>Artère </a:t>
            </a:r>
            <a:r>
              <a:rPr lang="fr-FR" sz="3500" b="1" dirty="0" err="1" smtClean="0"/>
              <a:t>sub</a:t>
            </a:r>
            <a:r>
              <a:rPr lang="fr-FR" sz="3500" b="1" dirty="0" smtClean="0"/>
              <a:t>-scapulaire (muscle dentelé antérieur grand dorsal+région scapulaire.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3500" b="1" dirty="0" smtClean="0"/>
              <a:t>Artère circonflexe antérieure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3500" b="1" dirty="0" smtClean="0"/>
              <a:t>L’artère circonflexe postérieure qui s’anastomose avec l’artère précédente (muscle deltoïde) </a:t>
            </a:r>
          </a:p>
          <a:p>
            <a:pPr marL="514350" indent="-514350">
              <a:buFont typeface="+mj-lt"/>
              <a:buAutoNum type="arabicPeriod"/>
            </a:pPr>
            <a:endParaRPr lang="fr-FR" sz="35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-31000" contrast="50000"/>
          </a:blip>
          <a:srcRect/>
          <a:stretch>
            <a:fillRect/>
          </a:stretch>
        </p:blipFill>
        <p:spPr bwMode="auto">
          <a:xfrm>
            <a:off x="4071934" y="714356"/>
            <a:ext cx="507206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642918"/>
            <a:ext cx="4471990" cy="5340369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fr-FR" sz="2800" b="1" dirty="0" smtClean="0"/>
              <a:t>L’artère brachial</a:t>
            </a:r>
            <a:r>
              <a:rPr lang="fr-FR" sz="2800" dirty="0" smtClean="0"/>
              <a:t>: c’est l’artère du bras.</a:t>
            </a:r>
          </a:p>
          <a:p>
            <a:pPr marL="514350" indent="-514350">
              <a:buNone/>
            </a:pPr>
            <a:r>
              <a:rPr lang="fr-FR" sz="2800" b="1" dirty="0" smtClean="0"/>
              <a:t>Origine/ trajet/terminaison:</a:t>
            </a:r>
          </a:p>
          <a:p>
            <a:pPr marL="514350" indent="-514350"/>
            <a:r>
              <a:rPr lang="fr-FR" sz="2400" dirty="0" smtClean="0"/>
              <a:t>Fait suite a l’artère axillaire au niveau du bord inférieur du grand pectoral.</a:t>
            </a:r>
          </a:p>
          <a:p>
            <a:pPr marL="514350" indent="-514350"/>
            <a:r>
              <a:rPr lang="fr-FR" sz="2400" dirty="0" smtClean="0"/>
              <a:t>Oblique en bas et en dehors dans la loge antérieure du bras puis le coude.</a:t>
            </a:r>
          </a:p>
          <a:p>
            <a:pPr marL="514350" indent="-514350"/>
            <a:r>
              <a:rPr lang="fr-FR" sz="2400" dirty="0" smtClean="0"/>
              <a:t>Elle se termine 2-3cm au dessous de l’interligne du coude en 2 branches: artère radiale et l’artère ulnaire.</a:t>
            </a:r>
          </a:p>
          <a:p>
            <a:pPr marL="514350" indent="-514350">
              <a:buNone/>
            </a:pPr>
            <a:r>
              <a:rPr lang="fr-FR" sz="2800" b="1" dirty="0" smtClean="0"/>
              <a:t>Dimensions: </a:t>
            </a:r>
            <a:r>
              <a:rPr lang="fr-FR" sz="2400" b="1" dirty="0" smtClean="0"/>
              <a:t>longueur: 17-26cm</a:t>
            </a:r>
            <a:endParaRPr lang="fr-FR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8000" contrast="22000"/>
          </a:blip>
          <a:srcRect/>
          <a:stretch>
            <a:fillRect/>
          </a:stretch>
        </p:blipFill>
        <p:spPr bwMode="auto">
          <a:xfrm>
            <a:off x="5072066" y="0"/>
            <a:ext cx="40719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28670"/>
            <a:ext cx="4186238" cy="5197493"/>
          </a:xfrm>
        </p:spPr>
        <p:txBody>
          <a:bodyPr/>
          <a:lstStyle/>
          <a:p>
            <a:pPr>
              <a:buNone/>
            </a:pPr>
            <a:r>
              <a:rPr lang="fr-FR" sz="2800" b="1" dirty="0" smtClean="0"/>
              <a:t>Rapports</a:t>
            </a:r>
            <a:r>
              <a:rPr lang="fr-FR" b="1" dirty="0" smtClean="0"/>
              <a:t>:</a:t>
            </a:r>
          </a:p>
          <a:p>
            <a:r>
              <a:rPr lang="fr-FR" sz="2800" b="1" dirty="0" smtClean="0"/>
              <a:t>Au niveau du bras:</a:t>
            </a:r>
          </a:p>
          <a:p>
            <a:pPr>
              <a:buNone/>
            </a:pPr>
            <a:r>
              <a:rPr lang="fr-FR" sz="2800" dirty="0" smtClean="0"/>
              <a:t>Elle parcourt la loge antérieure du bras en traversant le canal brachial. 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endParaRPr lang="fr-F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flipV="1">
            <a:off x="457200" y="214290"/>
            <a:ext cx="8229600" cy="60348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30000" contrast="37000"/>
          </a:blip>
          <a:srcRect/>
          <a:stretch>
            <a:fillRect/>
          </a:stretch>
        </p:blipFill>
        <p:spPr bwMode="auto">
          <a:xfrm>
            <a:off x="714348" y="1785926"/>
            <a:ext cx="357190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4500562" y="1357298"/>
            <a:ext cx="34290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b="1" dirty="0" smtClean="0"/>
              <a:t>N. </a:t>
            </a:r>
            <a:r>
              <a:rPr lang="fr-FR" b="1" dirty="0" err="1" smtClean="0"/>
              <a:t>musculo</a:t>
            </a:r>
            <a:r>
              <a:rPr lang="fr-FR" b="1" dirty="0" smtClean="0"/>
              <a:t>-cutané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dirty="0" smtClean="0"/>
              <a:t>Brachial.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dirty="0" smtClean="0"/>
              <a:t>Deltoïde.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dirty="0" smtClean="0"/>
              <a:t>Triceps brachial.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dirty="0" smtClean="0"/>
              <a:t>N. radial.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dirty="0" smtClean="0"/>
              <a:t>Veine brachial.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dirty="0" smtClean="0"/>
              <a:t>Artère brachiale.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dirty="0" smtClean="0"/>
              <a:t>N. ulnaire.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dirty="0" smtClean="0"/>
              <a:t>NCMAB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dirty="0" smtClean="0"/>
              <a:t>Veine basilique.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dirty="0" smtClean="0"/>
              <a:t>NCMB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dirty="0" smtClean="0"/>
              <a:t>N. médian.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dirty="0" err="1" smtClean="0"/>
              <a:t>Coraco</a:t>
            </a:r>
            <a:r>
              <a:rPr lang="fr-FR" b="1" dirty="0" smtClean="0"/>
              <a:t>-brachial.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dirty="0" smtClean="0"/>
              <a:t>Biceps brachial.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28596" y="5786454"/>
            <a:ext cx="85320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Coupe horizontale passant par le 1/3 supérieure du bras</a:t>
            </a:r>
            <a:endParaRPr lang="fr-F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0"/>
            <a:ext cx="7162823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14290"/>
            <a:ext cx="507209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Connecteur droit 5"/>
          <p:cNvCxnSpPr/>
          <p:nvPr/>
        </p:nvCxnSpPr>
        <p:spPr>
          <a:xfrm rot="10800000">
            <a:off x="6572264" y="2643182"/>
            <a:ext cx="10715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7422888" y="2428868"/>
            <a:ext cx="1721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Artère brachiale</a:t>
            </a:r>
            <a:endParaRPr lang="fr-FR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285720" y="1000108"/>
            <a:ext cx="3429023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800" b="1" dirty="0" smtClean="0"/>
              <a:t>Au niveau du coude:</a:t>
            </a:r>
          </a:p>
          <a:p>
            <a:r>
              <a:rPr lang="fr-FR" sz="2400" dirty="0" smtClean="0"/>
              <a:t>L’artère brachiale est située dans </a:t>
            </a:r>
          </a:p>
          <a:p>
            <a:r>
              <a:rPr lang="fr-FR" sz="2400" dirty="0" smtClean="0"/>
              <a:t>Le sillon bicipital médial, accompagnée par le nerf médian et ses 2 veines satellites. </a:t>
            </a:r>
          </a:p>
          <a:p>
            <a:endParaRPr lang="fr-FR" sz="2800" b="1" dirty="0" smtClean="0"/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0"/>
            <a:ext cx="6215106" cy="4325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4214818"/>
            <a:ext cx="528637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ZoneTexte 8"/>
          <p:cNvSpPr txBox="1"/>
          <p:nvPr/>
        </p:nvSpPr>
        <p:spPr>
          <a:xfrm>
            <a:off x="1643042" y="6143644"/>
            <a:ext cx="670901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Coupe horizontale du coude. A: SBL, B: SBM</a:t>
            </a:r>
            <a:endParaRPr lang="fr-F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8000" contrast="22000"/>
          </a:blip>
          <a:srcRect/>
          <a:stretch>
            <a:fillRect/>
          </a:stretch>
        </p:blipFill>
        <p:spPr bwMode="auto">
          <a:xfrm>
            <a:off x="5643570" y="0"/>
            <a:ext cx="32147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285721" y="500042"/>
            <a:ext cx="521497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Les branches collatérales</a:t>
            </a:r>
            <a:r>
              <a:rPr lang="fr-FR" sz="2800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 smtClean="0"/>
              <a:t>Rameaux musculaires ( muscles de </a:t>
            </a:r>
          </a:p>
          <a:p>
            <a:r>
              <a:rPr lang="fr-FR" sz="2400" dirty="0" smtClean="0"/>
              <a:t>la loge antérieure du bras)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 smtClean="0"/>
              <a:t>A. Nourricière de l’humérus.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 smtClean="0"/>
              <a:t>A. Profonde du bras: +++ loge postérieure du bras avec le </a:t>
            </a:r>
            <a:r>
              <a:rPr lang="fr-FR" sz="2400" dirty="0" err="1" smtClean="0"/>
              <a:t>N.radial</a:t>
            </a:r>
            <a:r>
              <a:rPr lang="fr-FR" sz="2400" dirty="0" smtClean="0"/>
              <a:t>, se termine en 2 branches : antérieure et postérieure. (nourrit le triceps brachial).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 smtClean="0"/>
              <a:t>A. Collatérale médiale (ulnaire) proximale: satellite du nerf ulnaire.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 smtClean="0"/>
              <a:t>A. Collatérale médiale (ulnaire)distale: se termine en 2 branches, antérieure et postérieure.</a:t>
            </a:r>
          </a:p>
          <a:p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3000" contrast="39000"/>
          </a:blip>
          <a:srcRect/>
          <a:stretch>
            <a:fillRect/>
          </a:stretch>
        </p:blipFill>
        <p:spPr bwMode="auto">
          <a:xfrm>
            <a:off x="4429124" y="0"/>
            <a:ext cx="47148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0" y="302359"/>
            <a:ext cx="457203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fr-FR" sz="2800" b="1" dirty="0" smtClean="0"/>
              <a:t>Artère ulnaire:</a:t>
            </a:r>
          </a:p>
          <a:p>
            <a:pPr marL="360000" indent="-514350"/>
            <a:r>
              <a:rPr lang="fr-FR" sz="2400" dirty="0" smtClean="0"/>
              <a:t>Branche médiale de l’artère brachiale</a:t>
            </a:r>
            <a:r>
              <a:rPr lang="fr-FR" sz="2800" dirty="0" smtClean="0"/>
              <a:t>.</a:t>
            </a:r>
          </a:p>
          <a:p>
            <a:pPr marL="514350" indent="-514350"/>
            <a:r>
              <a:rPr lang="fr-FR" sz="2400" dirty="0" smtClean="0"/>
              <a:t>C’est l’artère nourricière de l’avant bras.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fr-FR" sz="2400" b="1" dirty="0" smtClean="0"/>
              <a:t>Origine/ trajet /terminaison:</a:t>
            </a:r>
          </a:p>
          <a:p>
            <a:pPr marL="514350" indent="-514350"/>
            <a:r>
              <a:rPr lang="fr-FR" sz="2400" dirty="0" smtClean="0"/>
              <a:t>Branche médiale de bifurcation de l’artère brachiale.</a:t>
            </a:r>
          </a:p>
          <a:p>
            <a:pPr marL="514350" indent="-514350"/>
            <a:r>
              <a:rPr lang="fr-FR" sz="2400" dirty="0" smtClean="0"/>
              <a:t>Oblique en bas et en en dedans traverse:</a:t>
            </a:r>
          </a:p>
          <a:p>
            <a:pPr marL="514350" indent="-514350" algn="just"/>
            <a:r>
              <a:rPr lang="fr-FR" sz="2400" dirty="0" smtClean="0"/>
              <a:t>La loge antérieure de l’avant bras , La face antérieure du poignet (loge de Guyon) loge </a:t>
            </a:r>
            <a:r>
              <a:rPr lang="fr-FR" sz="2400" dirty="0" err="1" smtClean="0"/>
              <a:t>hypothénarienne</a:t>
            </a:r>
            <a:r>
              <a:rPr lang="fr-FR" sz="2400" dirty="0" smtClean="0"/>
              <a:t> et loge palmaire moyenne =&gt; arcade palmaire superficielle</a:t>
            </a:r>
          </a:p>
          <a:p>
            <a:pPr marL="514350" indent="-514350"/>
            <a:r>
              <a:rPr lang="fr-FR" sz="2800" dirty="0" smtClean="0"/>
              <a:t> 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571480"/>
            <a:ext cx="8401080" cy="6000792"/>
          </a:xfrm>
        </p:spPr>
        <p:txBody>
          <a:bodyPr>
            <a:normAutofit fontScale="85000" lnSpcReduction="20000"/>
          </a:bodyPr>
          <a:lstStyle/>
          <a:p>
            <a:r>
              <a:rPr lang="fr-FR" sz="3800" b="1" dirty="0" smtClean="0"/>
              <a:t>Introduction:</a:t>
            </a:r>
          </a:p>
          <a:p>
            <a:pPr>
              <a:buNone/>
            </a:pPr>
            <a:r>
              <a:rPr lang="fr-FR" sz="3300" b="1" dirty="0" smtClean="0"/>
              <a:t>Artères</a:t>
            </a:r>
            <a:r>
              <a:rPr lang="fr-FR" sz="3300" dirty="0" smtClean="0"/>
              <a:t>:</a:t>
            </a:r>
            <a:r>
              <a:rPr lang="fr-FR" sz="2800" dirty="0" smtClean="0"/>
              <a:t> sont des conduits qui transportent le sang loin du cœur et le distribuent aux différents tissus de l’organisme. </a:t>
            </a:r>
          </a:p>
          <a:p>
            <a:pPr>
              <a:buNone/>
            </a:pPr>
            <a:r>
              <a:rPr lang="fr-FR" sz="3300" b="1" dirty="0" smtClean="0"/>
              <a:t>Artériole:</a:t>
            </a:r>
            <a:r>
              <a:rPr lang="fr-FR" sz="2800" dirty="0" smtClean="0"/>
              <a:t> diamètre &lt;0,1mm.</a:t>
            </a:r>
          </a:p>
          <a:p>
            <a:pPr>
              <a:buNone/>
            </a:pPr>
            <a:r>
              <a:rPr lang="fr-FR" sz="3300" b="1" dirty="0" smtClean="0"/>
              <a:t>Branches collatérales:</a:t>
            </a:r>
            <a:r>
              <a:rPr lang="fr-FR" sz="2800" b="1" dirty="0" smtClean="0"/>
              <a:t> </a:t>
            </a:r>
            <a:r>
              <a:rPr lang="fr-FR" sz="2800" dirty="0" smtClean="0"/>
              <a:t>ce sont des branches qui se détachent du tronc artériel.</a:t>
            </a:r>
          </a:p>
          <a:p>
            <a:pPr>
              <a:buNone/>
            </a:pPr>
            <a:r>
              <a:rPr lang="fr-FR" sz="3300" b="1" dirty="0" smtClean="0"/>
              <a:t>Branches terminales</a:t>
            </a:r>
            <a:r>
              <a:rPr lang="fr-FR" sz="3300" dirty="0" smtClean="0"/>
              <a:t>: </a:t>
            </a:r>
            <a:r>
              <a:rPr lang="fr-FR" sz="2800" dirty="0" smtClean="0"/>
              <a:t>ce sont des branches qui terminent une artère.</a:t>
            </a:r>
          </a:p>
          <a:p>
            <a:pPr>
              <a:buNone/>
            </a:pPr>
            <a:r>
              <a:rPr lang="fr-FR" sz="3300" b="1" dirty="0" smtClean="0"/>
              <a:t>Anastomoses</a:t>
            </a:r>
            <a:r>
              <a:rPr lang="fr-FR" sz="2800" b="1" dirty="0" smtClean="0"/>
              <a:t>: </a:t>
            </a:r>
            <a:r>
              <a:rPr lang="fr-FR" sz="2800" dirty="0" smtClean="0"/>
              <a:t>ce sont des communication inter-artérielles.</a:t>
            </a:r>
          </a:p>
          <a:p>
            <a:pPr>
              <a:buNone/>
            </a:pPr>
            <a:r>
              <a:rPr lang="fr-FR" sz="3300" b="1" dirty="0" smtClean="0"/>
              <a:t>Veines</a:t>
            </a:r>
            <a:r>
              <a:rPr lang="fr-FR" sz="2800" b="1" dirty="0" smtClean="0"/>
              <a:t>: </a:t>
            </a:r>
            <a:r>
              <a:rPr lang="fr-FR" sz="2800" dirty="0" smtClean="0"/>
              <a:t>c’est des conduits qui ramènent le sang vers le cœur.</a:t>
            </a:r>
          </a:p>
          <a:p>
            <a:pPr>
              <a:buNone/>
            </a:pPr>
            <a:r>
              <a:rPr lang="fr-FR" sz="2800" dirty="0" smtClean="0"/>
              <a:t>Les plus petites veines sont appelées veinules.</a:t>
            </a:r>
          </a:p>
          <a:p>
            <a:pPr>
              <a:buNone/>
            </a:pPr>
            <a:r>
              <a:rPr lang="fr-FR" sz="2800" dirty="0" smtClean="0"/>
              <a:t>Les artères de taille moyenne sont souvent accompagnées de deux veines, une de chaque côté, appelées veines satellites.</a:t>
            </a:r>
          </a:p>
          <a:p>
            <a:pPr>
              <a:buNone/>
            </a:pPr>
            <a:r>
              <a:rPr lang="fr-FR" sz="3300" b="1" dirty="0" smtClean="0"/>
              <a:t>Capillaires:</a:t>
            </a:r>
            <a:r>
              <a:rPr lang="fr-FR" sz="2800" dirty="0" smtClean="0"/>
              <a:t> Les capillaires sont des vaisseaux microscopiques se présentent sous forme d'un réseau reliant les artérioles aux veinules.</a:t>
            </a:r>
          </a:p>
          <a:p>
            <a:pPr>
              <a:buNone/>
            </a:pPr>
            <a:endParaRPr lang="fr-F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928670"/>
            <a:ext cx="6186502" cy="4525963"/>
          </a:xfrm>
        </p:spPr>
        <p:txBody>
          <a:bodyPr>
            <a:normAutofit/>
          </a:bodyPr>
          <a:lstStyle/>
          <a:p>
            <a:r>
              <a:rPr lang="fr-FR" sz="2400" b="1" dirty="0" smtClean="0"/>
              <a:t>Rapports:</a:t>
            </a:r>
          </a:p>
          <a:p>
            <a:pPr>
              <a:buNone/>
            </a:pPr>
            <a:r>
              <a:rPr lang="fr-FR" sz="2400" b="1" dirty="0" smtClean="0"/>
              <a:t>An niveau de l’avant bras</a:t>
            </a:r>
            <a:r>
              <a:rPr lang="fr-FR" sz="2400" dirty="0" smtClean="0"/>
              <a:t>: profonde elle chemine dans la gaine du MFPD accompagnée de 2 veines satellites. Nerf ulnaire, nerf médian.</a:t>
            </a:r>
          </a:p>
          <a:p>
            <a:pPr>
              <a:buNone/>
            </a:pPr>
            <a:r>
              <a:rPr lang="fr-FR" sz="2400" b="1" dirty="0" smtClean="0"/>
              <a:t>Au niveau de la face antérieure du poignet</a:t>
            </a:r>
            <a:r>
              <a:rPr lang="fr-FR" sz="2400" dirty="0" smtClean="0"/>
              <a:t>: elle est située dans la loge </a:t>
            </a:r>
            <a:r>
              <a:rPr lang="fr-FR" sz="2400" dirty="0" err="1" smtClean="0"/>
              <a:t>ostéo</a:t>
            </a:r>
            <a:r>
              <a:rPr lang="fr-FR" sz="2400" dirty="0" smtClean="0"/>
              <a:t>-fibreuse de GUYON accompagnée par le nerf ulnaire.</a:t>
            </a:r>
          </a:p>
          <a:p>
            <a:pPr>
              <a:buNone/>
            </a:pPr>
            <a:r>
              <a:rPr lang="fr-FR" sz="2400" b="1" dirty="0" smtClean="0"/>
              <a:t>Au niveau de la loge palmaire moyenne </a:t>
            </a:r>
            <a:r>
              <a:rPr lang="fr-FR" sz="2400" dirty="0" smtClean="0"/>
              <a:t>(terminaison)</a:t>
            </a:r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14291"/>
            <a:ext cx="3286148" cy="6643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1285852" y="428604"/>
            <a:ext cx="2483372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                Artère brachiale  </a:t>
            </a:r>
          </a:p>
          <a:p>
            <a:endParaRPr lang="fr-FR" sz="1600" b="1" dirty="0" smtClean="0"/>
          </a:p>
          <a:p>
            <a:endParaRPr lang="fr-FR" sz="1600" b="1" dirty="0" smtClean="0"/>
          </a:p>
          <a:p>
            <a:r>
              <a:rPr lang="fr-FR" sz="1600" b="1" dirty="0" smtClean="0"/>
              <a:t>                    M. Supinateur</a:t>
            </a:r>
          </a:p>
          <a:p>
            <a:r>
              <a:rPr lang="fr-FR" sz="1600" b="1" dirty="0" smtClean="0"/>
              <a:t>                  Artère radiale</a:t>
            </a:r>
          </a:p>
          <a:p>
            <a:endParaRPr lang="fr-FR" sz="1600" b="1" dirty="0" smtClean="0"/>
          </a:p>
          <a:p>
            <a:r>
              <a:rPr lang="fr-FR" sz="1600" b="1" dirty="0" smtClean="0"/>
              <a:t>   N. Radial (</a:t>
            </a:r>
            <a:r>
              <a:rPr lang="fr-FR" sz="1600" b="1" dirty="0" err="1" smtClean="0"/>
              <a:t>B.Superficielle</a:t>
            </a:r>
            <a:r>
              <a:rPr lang="fr-FR" sz="1600" b="1" dirty="0" smtClean="0"/>
              <a:t>)</a:t>
            </a:r>
          </a:p>
          <a:p>
            <a:endParaRPr lang="fr-FR" sz="1600" b="1" dirty="0" smtClean="0"/>
          </a:p>
          <a:p>
            <a:endParaRPr lang="fr-FR" sz="1600" b="1" dirty="0" smtClean="0"/>
          </a:p>
          <a:p>
            <a:r>
              <a:rPr lang="fr-FR" sz="1600" b="1" dirty="0" smtClean="0"/>
              <a:t>                    Rond pronateur</a:t>
            </a:r>
          </a:p>
          <a:p>
            <a:endParaRPr lang="fr-FR" sz="1600" b="1" dirty="0" smtClean="0"/>
          </a:p>
          <a:p>
            <a:endParaRPr lang="fr-FR" sz="1600" b="1" dirty="0" smtClean="0"/>
          </a:p>
          <a:p>
            <a:endParaRPr lang="fr-FR" sz="1600" b="1" dirty="0" smtClean="0"/>
          </a:p>
          <a:p>
            <a:endParaRPr lang="fr-FR" sz="1600" b="1" dirty="0" smtClean="0"/>
          </a:p>
          <a:p>
            <a:endParaRPr lang="fr-FR" sz="1600" b="1" dirty="0" smtClean="0"/>
          </a:p>
          <a:p>
            <a:r>
              <a:rPr lang="fr-FR" sz="1600" b="1" dirty="0" smtClean="0"/>
              <a:t>                    </a:t>
            </a:r>
            <a:r>
              <a:rPr lang="fr-FR" sz="1600" b="1" dirty="0" err="1" smtClean="0"/>
              <a:t>Brachio</a:t>
            </a:r>
            <a:r>
              <a:rPr lang="fr-FR" sz="1600" b="1" dirty="0" smtClean="0"/>
              <a:t>-radial</a:t>
            </a:r>
          </a:p>
          <a:p>
            <a:endParaRPr lang="fr-FR" sz="1600" b="1" dirty="0" smtClean="0"/>
          </a:p>
          <a:p>
            <a:r>
              <a:rPr lang="fr-FR" sz="1600" b="1" dirty="0" smtClean="0"/>
              <a:t>                                       FRC</a:t>
            </a:r>
          </a:p>
          <a:p>
            <a:endParaRPr lang="fr-FR" sz="1600" b="1" dirty="0" smtClean="0"/>
          </a:p>
          <a:p>
            <a:endParaRPr lang="fr-FR" sz="1600" b="1" dirty="0" smtClean="0"/>
          </a:p>
          <a:p>
            <a:endParaRPr lang="fr-FR" sz="1600" b="1" dirty="0" smtClean="0"/>
          </a:p>
          <a:p>
            <a:r>
              <a:rPr lang="fr-FR" sz="1600" b="1" dirty="0" smtClean="0"/>
              <a:t>            Rameau palmaire</a:t>
            </a:r>
          </a:p>
          <a:p>
            <a:r>
              <a:rPr lang="fr-FR" sz="1600" b="1" dirty="0" smtClean="0"/>
              <a:t>                       superficiel  </a:t>
            </a:r>
          </a:p>
          <a:p>
            <a:endParaRPr lang="fr-FR" sz="16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5500694" y="0"/>
            <a:ext cx="1474563" cy="8586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N.Ulnaire</a:t>
            </a:r>
          </a:p>
          <a:p>
            <a:endParaRPr lang="fr-FR" sz="1600" b="1" dirty="0" smtClean="0"/>
          </a:p>
          <a:p>
            <a:r>
              <a:rPr lang="fr-FR" sz="1600" b="1" dirty="0" smtClean="0"/>
              <a:t>Rond pronateur</a:t>
            </a:r>
          </a:p>
          <a:p>
            <a:endParaRPr lang="fr-FR" sz="1600" b="1" dirty="0" smtClean="0"/>
          </a:p>
          <a:p>
            <a:r>
              <a:rPr lang="fr-FR" sz="1600" b="1" dirty="0" smtClean="0"/>
              <a:t>FUC</a:t>
            </a:r>
          </a:p>
          <a:p>
            <a:r>
              <a:rPr lang="fr-FR" sz="1600" b="1" dirty="0" err="1" smtClean="0"/>
              <a:t>A.Ulnaire</a:t>
            </a:r>
            <a:endParaRPr lang="fr-FR" sz="1600" b="1" dirty="0" smtClean="0"/>
          </a:p>
          <a:p>
            <a:endParaRPr lang="fr-FR" sz="1600" b="1" dirty="0" smtClean="0"/>
          </a:p>
          <a:p>
            <a:r>
              <a:rPr lang="fr-FR" sz="1600" b="1" dirty="0" err="1" smtClean="0"/>
              <a:t>A.I.o</a:t>
            </a:r>
            <a:endParaRPr lang="fr-FR" sz="1600" b="1" dirty="0" smtClean="0"/>
          </a:p>
          <a:p>
            <a:r>
              <a:rPr lang="fr-FR" sz="1600" b="1" dirty="0" smtClean="0"/>
              <a:t>FSD</a:t>
            </a:r>
          </a:p>
          <a:p>
            <a:endParaRPr lang="fr-FR" sz="1600" b="1" dirty="0" smtClean="0"/>
          </a:p>
          <a:p>
            <a:endParaRPr lang="fr-FR" sz="1600" b="1" dirty="0" smtClean="0"/>
          </a:p>
          <a:p>
            <a:endParaRPr lang="fr-FR" sz="1600" b="1" dirty="0" smtClean="0"/>
          </a:p>
          <a:p>
            <a:r>
              <a:rPr lang="fr-FR" sz="1600" b="1" dirty="0" smtClean="0"/>
              <a:t>FPD</a:t>
            </a:r>
          </a:p>
          <a:p>
            <a:endParaRPr lang="fr-FR" sz="1600" b="1" dirty="0" smtClean="0"/>
          </a:p>
          <a:p>
            <a:endParaRPr lang="fr-FR" sz="1600" b="1" dirty="0" smtClean="0"/>
          </a:p>
          <a:p>
            <a:endParaRPr lang="fr-FR" sz="1600" b="1" dirty="0" smtClean="0"/>
          </a:p>
          <a:p>
            <a:endParaRPr lang="fr-FR" sz="1600" b="1" dirty="0" smtClean="0"/>
          </a:p>
          <a:p>
            <a:r>
              <a:rPr lang="fr-FR" sz="1600" b="1" dirty="0" smtClean="0"/>
              <a:t>Carré pronateur</a:t>
            </a:r>
          </a:p>
          <a:p>
            <a:endParaRPr lang="fr-FR" sz="1600" b="1" dirty="0" smtClean="0"/>
          </a:p>
          <a:p>
            <a:r>
              <a:rPr lang="fr-FR" sz="1600" b="1" dirty="0" smtClean="0"/>
              <a:t>EUC</a:t>
            </a:r>
          </a:p>
          <a:p>
            <a:r>
              <a:rPr lang="fr-FR" sz="1600" b="1" dirty="0" smtClean="0"/>
              <a:t>N.Ulnaire</a:t>
            </a:r>
          </a:p>
          <a:p>
            <a:endParaRPr lang="fr-FR" sz="1600" b="1" dirty="0" smtClean="0"/>
          </a:p>
          <a:p>
            <a:r>
              <a:rPr lang="fr-FR" sz="1600" b="1" dirty="0" smtClean="0"/>
              <a:t>    APP</a:t>
            </a:r>
          </a:p>
          <a:p>
            <a:endParaRPr lang="fr-FR" sz="1600" b="1" dirty="0" smtClean="0"/>
          </a:p>
          <a:p>
            <a:r>
              <a:rPr lang="fr-FR" sz="1600" b="1" dirty="0" smtClean="0"/>
              <a:t>APS</a:t>
            </a:r>
          </a:p>
          <a:p>
            <a:endParaRPr lang="fr-FR" sz="1600" b="1" dirty="0" smtClean="0"/>
          </a:p>
          <a:p>
            <a:endParaRPr lang="fr-FR" sz="1600" b="1" dirty="0" smtClean="0"/>
          </a:p>
          <a:p>
            <a:endParaRPr lang="fr-FR" sz="1600" b="1" dirty="0" smtClean="0"/>
          </a:p>
          <a:p>
            <a:endParaRPr lang="fr-FR" b="1" dirty="0" smtClean="0"/>
          </a:p>
          <a:p>
            <a:endParaRPr lang="fr-FR" b="1" dirty="0" smtClean="0"/>
          </a:p>
          <a:p>
            <a:endParaRPr lang="fr-FR" b="1" dirty="0" smtClean="0"/>
          </a:p>
          <a:p>
            <a:endParaRPr lang="fr-FR" b="1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 flipV="1">
            <a:off x="914400" y="-45719"/>
            <a:ext cx="8229600" cy="45719"/>
          </a:xfrm>
        </p:spPr>
        <p:txBody>
          <a:bodyPr>
            <a:normAutofit fontScale="25000" lnSpcReduction="20000"/>
          </a:bodyPr>
          <a:lstStyle/>
          <a:p>
            <a:r>
              <a:rPr lang="fr-FR" dirty="0" smtClean="0"/>
              <a:t> 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0"/>
            <a:ext cx="5876925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3857628"/>
            <a:ext cx="33051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oneTexte 7"/>
          <p:cNvSpPr txBox="1"/>
          <p:nvPr/>
        </p:nvSpPr>
        <p:spPr>
          <a:xfrm>
            <a:off x="1785918" y="6072206"/>
            <a:ext cx="621586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Coup horizontale du 1/3 moyen de l’avant bras.</a:t>
            </a:r>
            <a:endParaRPr lang="fr-F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8000" contrast="22000"/>
          </a:blip>
          <a:srcRect/>
          <a:stretch>
            <a:fillRect/>
          </a:stretch>
        </p:blipFill>
        <p:spPr bwMode="auto">
          <a:xfrm>
            <a:off x="5786414" y="0"/>
            <a:ext cx="3357586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500034" y="714356"/>
            <a:ext cx="5505225" cy="6370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 b="1" dirty="0" smtClean="0"/>
              <a:t>Branches collatérales:</a:t>
            </a:r>
          </a:p>
          <a:p>
            <a:pPr>
              <a:buFont typeface="Wingdings" pitchFamily="2" charset="2"/>
              <a:buChar char="ü"/>
            </a:pPr>
            <a:r>
              <a:rPr lang="fr-FR" sz="2400" dirty="0" smtClean="0"/>
              <a:t>Rameaux musculaires.</a:t>
            </a:r>
          </a:p>
          <a:p>
            <a:pPr>
              <a:buFont typeface="Wingdings" pitchFamily="2" charset="2"/>
              <a:buChar char="ü"/>
            </a:pPr>
            <a:r>
              <a:rPr lang="fr-FR" sz="2400" dirty="0" smtClean="0"/>
              <a:t>Artère récurrente ulnaire: se divise</a:t>
            </a:r>
          </a:p>
          <a:p>
            <a:r>
              <a:rPr lang="fr-FR" sz="2400" dirty="0" smtClean="0"/>
              <a:t>En 2 branches antérieure et postérieure</a:t>
            </a:r>
          </a:p>
          <a:p>
            <a:pPr>
              <a:buFont typeface="Wingdings" pitchFamily="2" charset="2"/>
              <a:buChar char="ü"/>
            </a:pPr>
            <a:r>
              <a:rPr lang="fr-FR" sz="2400" dirty="0" smtClean="0"/>
              <a:t>Artère interosseuse commune: se divise </a:t>
            </a:r>
          </a:p>
          <a:p>
            <a:r>
              <a:rPr lang="fr-FR" sz="2400" dirty="0" smtClean="0"/>
              <a:t>En 2 branches antérieure et postérieure.</a:t>
            </a:r>
          </a:p>
          <a:p>
            <a:pPr>
              <a:buFont typeface="Wingdings" pitchFamily="2" charset="2"/>
              <a:buChar char="ü"/>
            </a:pPr>
            <a:r>
              <a:rPr lang="fr-FR" sz="2400" dirty="0" smtClean="0"/>
              <a:t>Rameau carpien </a:t>
            </a:r>
            <a:r>
              <a:rPr lang="fr-FR" sz="2400" dirty="0" smtClean="0"/>
              <a:t>dorsal qui s’anastomose</a:t>
            </a:r>
          </a:p>
          <a:p>
            <a:r>
              <a:rPr lang="fr-FR" sz="2400" dirty="0" smtClean="0"/>
              <a:t>Avec le rameau carpien dorsal=&gt;l</a:t>
            </a:r>
            <a:r>
              <a:rPr lang="fr-FR" sz="2400" b="1" dirty="0" smtClean="0"/>
              <a:t>’ AD</a:t>
            </a:r>
            <a:r>
              <a:rPr lang="fr-FR" sz="2400" b="1" dirty="0" smtClean="0"/>
              <a:t>.</a:t>
            </a:r>
            <a:endParaRPr lang="fr-FR" sz="2400" b="1" dirty="0" smtClean="0"/>
          </a:p>
          <a:p>
            <a:pPr>
              <a:buFont typeface="Wingdings" pitchFamily="2" charset="2"/>
              <a:buChar char="ü"/>
            </a:pPr>
            <a:r>
              <a:rPr lang="fr-FR" sz="2400" dirty="0" smtClean="0"/>
              <a:t>Artère palmaire profonde ulnaire qui</a:t>
            </a:r>
          </a:p>
          <a:p>
            <a:r>
              <a:rPr lang="fr-FR" sz="2400" dirty="0" smtClean="0"/>
              <a:t> s’anastomose avec l’artère radiale et </a:t>
            </a:r>
          </a:p>
          <a:p>
            <a:r>
              <a:rPr lang="fr-FR" sz="2400" dirty="0" smtClean="0"/>
              <a:t>Forment L</a:t>
            </a:r>
            <a:r>
              <a:rPr lang="fr-FR" sz="2400" b="1" dirty="0" smtClean="0"/>
              <a:t>’AAP.</a:t>
            </a:r>
          </a:p>
          <a:p>
            <a:pPr>
              <a:buFont typeface="Arial" pitchFamily="34" charset="0"/>
              <a:buChar char="•"/>
            </a:pPr>
            <a:r>
              <a:rPr lang="fr-FR" sz="2400" b="1" dirty="0" smtClean="0"/>
              <a:t>Terminaison: </a:t>
            </a:r>
            <a:r>
              <a:rPr lang="fr-FR" sz="2400" dirty="0" smtClean="0"/>
              <a:t>elle s’anastomose avec</a:t>
            </a:r>
          </a:p>
          <a:p>
            <a:r>
              <a:rPr lang="fr-FR" sz="2400" dirty="0" smtClean="0"/>
              <a:t>l’</a:t>
            </a:r>
            <a:r>
              <a:rPr lang="fr-FR" sz="2400" dirty="0" err="1" smtClean="0"/>
              <a:t>artere</a:t>
            </a:r>
            <a:r>
              <a:rPr lang="fr-FR" sz="2400" dirty="0" smtClean="0"/>
              <a:t> palmaire superficielle radiale </a:t>
            </a:r>
          </a:p>
          <a:p>
            <a:r>
              <a:rPr lang="fr-FR" sz="2400" dirty="0" smtClean="0"/>
              <a:t>Formant l’ </a:t>
            </a:r>
            <a:r>
              <a:rPr lang="fr-FR" sz="2400" b="1" dirty="0" smtClean="0"/>
              <a:t>APS</a:t>
            </a:r>
          </a:p>
          <a:p>
            <a:endParaRPr lang="fr-FR" sz="2400" dirty="0" smtClean="0"/>
          </a:p>
          <a:p>
            <a:pPr>
              <a:buFont typeface="Wingdings" pitchFamily="2" charset="2"/>
              <a:buChar char="ü"/>
            </a:pPr>
            <a:endParaRPr lang="fr-FR" sz="2400" dirty="0" smtClean="0"/>
          </a:p>
          <a:p>
            <a:pPr>
              <a:buFont typeface="Wingdings" pitchFamily="2" charset="2"/>
              <a:buChar char="ü"/>
            </a:pP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142984"/>
            <a:ext cx="636956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3000" contrast="39000"/>
          </a:blip>
          <a:srcRect/>
          <a:stretch>
            <a:fillRect/>
          </a:stretch>
        </p:blipFill>
        <p:spPr bwMode="auto">
          <a:xfrm>
            <a:off x="3643274" y="0"/>
            <a:ext cx="55007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285720" y="357166"/>
            <a:ext cx="635798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L’axe artériel du membre supérieur: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Artère axillaire.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Artère brachial.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Artère ulnaire.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Artère radiale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Arcades palmaires et dorsale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b="1" dirty="0" smtClean="0"/>
              <a:t>L’artère axillaire:</a:t>
            </a:r>
          </a:p>
          <a:p>
            <a:pPr marL="514350" indent="-514350"/>
            <a:r>
              <a:rPr lang="fr-FR" sz="2800" b="1" dirty="0" smtClean="0"/>
              <a:t>Définition</a:t>
            </a:r>
            <a:r>
              <a:rPr lang="fr-FR" sz="2800" dirty="0" smtClean="0"/>
              <a:t>: gros tronc artériel situé dans la fosse axillaire.</a:t>
            </a:r>
          </a:p>
          <a:p>
            <a:pPr marL="514350" indent="-514350"/>
            <a:r>
              <a:rPr lang="fr-FR" sz="2800" b="1" dirty="0" smtClean="0"/>
              <a:t>Origine, trajet terminaison: </a:t>
            </a:r>
          </a:p>
          <a:p>
            <a:pPr marL="514350" indent="-514350">
              <a:buNone/>
            </a:pPr>
            <a:r>
              <a:rPr lang="fr-FR" sz="2800" dirty="0" smtClean="0"/>
              <a:t>Milieu de la face inférieur de la clavicule (artère </a:t>
            </a:r>
            <a:r>
              <a:rPr lang="fr-FR" sz="2800" dirty="0" err="1" smtClean="0"/>
              <a:t>sub</a:t>
            </a:r>
            <a:r>
              <a:rPr lang="fr-FR" sz="2800" dirty="0" smtClean="0"/>
              <a:t>-</a:t>
            </a:r>
            <a:r>
              <a:rPr lang="fr-FR" sz="2800" dirty="0" err="1" smtClean="0"/>
              <a:t>clavière</a:t>
            </a:r>
            <a:r>
              <a:rPr lang="fr-FR" sz="2800" dirty="0" smtClean="0"/>
              <a:t>.</a:t>
            </a:r>
          </a:p>
          <a:p>
            <a:pPr marL="514350" indent="-514350">
              <a:buNone/>
            </a:pPr>
            <a:r>
              <a:rPr lang="fr-FR" sz="2800" dirty="0" smtClean="0"/>
              <a:t>Traverse en diagonale la totalité de la fosse axillaire.</a:t>
            </a:r>
          </a:p>
          <a:p>
            <a:pPr marL="514350" indent="-514350">
              <a:buNone/>
            </a:pPr>
            <a:r>
              <a:rPr lang="fr-FR" sz="2800" dirty="0" smtClean="0"/>
              <a:t>Bord inférieur du grand pectoral (artère brachiale).</a:t>
            </a:r>
          </a:p>
          <a:p>
            <a:pPr marL="514350" indent="-514350">
              <a:buNone/>
            </a:pPr>
            <a:endParaRPr lang="fr-FR" sz="2800" dirty="0" smtClean="0"/>
          </a:p>
          <a:p>
            <a:pPr marL="514350" indent="-514350">
              <a:buNone/>
            </a:pPr>
            <a:endParaRPr lang="fr-FR" sz="2800" dirty="0" smtClean="0"/>
          </a:p>
          <a:p>
            <a:pPr marL="514350" indent="-514350">
              <a:buNone/>
            </a:pPr>
            <a:endParaRPr lang="fr-FR" sz="2800" dirty="0" smtClean="0"/>
          </a:p>
          <a:p>
            <a:pPr marL="514350" indent="-514350">
              <a:buNone/>
            </a:pPr>
            <a:endParaRPr lang="fr-FR" sz="2800" dirty="0" smtClean="0"/>
          </a:p>
          <a:p>
            <a:pPr marL="514350" indent="-514350">
              <a:buNone/>
            </a:pPr>
            <a:endParaRPr lang="fr-FR" sz="2800" dirty="0" smtClean="0"/>
          </a:p>
          <a:p>
            <a:pPr marL="514350" indent="-514350"/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7000" contrast="29000"/>
          </a:blip>
          <a:srcRect/>
          <a:stretch>
            <a:fillRect/>
          </a:stretch>
        </p:blipFill>
        <p:spPr bwMode="auto">
          <a:xfrm>
            <a:off x="785786" y="0"/>
            <a:ext cx="74295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 fontScale="92500"/>
          </a:bodyPr>
          <a:lstStyle/>
          <a:p>
            <a:r>
              <a:rPr lang="fr-FR" b="1" dirty="0" smtClean="0"/>
              <a:t>Rapports</a:t>
            </a:r>
            <a:r>
              <a:rPr lang="fr-FR" dirty="0" smtClean="0"/>
              <a:t>: l’artère axillaire traverse en diagonale la fosse axillaire accompagnée par des nerfs (plexus brachial) veine et lymphatiques.</a:t>
            </a:r>
          </a:p>
          <a:p>
            <a:pPr>
              <a:buFont typeface="Courier New" pitchFamily="49" charset="0"/>
              <a:buChar char="o"/>
            </a:pPr>
            <a:r>
              <a:rPr lang="fr-FR" b="1" dirty="0" smtClean="0"/>
              <a:t>Rapports avec les parois de la fosse axillaire:</a:t>
            </a:r>
          </a:p>
          <a:p>
            <a:pPr>
              <a:buNone/>
            </a:pPr>
            <a:r>
              <a:rPr lang="fr-FR" dirty="0" smtClean="0"/>
              <a:t>Paroi antérieure: grand pectoral, petit pectoral et </a:t>
            </a:r>
            <a:r>
              <a:rPr lang="fr-FR" dirty="0" err="1" smtClean="0"/>
              <a:t>subclavier</a:t>
            </a:r>
            <a:r>
              <a:rPr lang="fr-FR" dirty="0" smtClean="0"/>
              <a:t>. elle est plaquée contre cette paroi.</a:t>
            </a:r>
          </a:p>
          <a:p>
            <a:pPr>
              <a:buNone/>
            </a:pPr>
            <a:r>
              <a:rPr lang="fr-FR" dirty="0" smtClean="0"/>
              <a:t>Paroi postérieure: </a:t>
            </a:r>
            <a:r>
              <a:rPr lang="fr-FR" dirty="0" err="1" smtClean="0"/>
              <a:t>sub</a:t>
            </a:r>
            <a:r>
              <a:rPr lang="fr-FR" dirty="0" smtClean="0"/>
              <a:t>-scapulaire grand rond grand dorsal.</a:t>
            </a:r>
          </a:p>
          <a:p>
            <a:pPr>
              <a:buNone/>
            </a:pPr>
            <a:r>
              <a:rPr lang="fr-FR" dirty="0" smtClean="0"/>
              <a:t>Paroi médiale: dentelé antérieur.</a:t>
            </a:r>
          </a:p>
          <a:p>
            <a:pPr>
              <a:buNone/>
            </a:pPr>
            <a:r>
              <a:rPr lang="fr-FR" dirty="0" smtClean="0"/>
              <a:t>Paroi latérale: </a:t>
            </a:r>
            <a:r>
              <a:rPr lang="fr-FR" dirty="0" err="1" smtClean="0"/>
              <a:t>coraco</a:t>
            </a:r>
            <a:r>
              <a:rPr lang="fr-FR" dirty="0" smtClean="0"/>
              <a:t>-brachial.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85828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842968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r>
              <a:rPr lang="fr-FR" b="1" dirty="0" smtClean="0"/>
              <a:t>Rapports avec les éléments du paquet vasculo-nerveux axillaire: </a:t>
            </a:r>
          </a:p>
          <a:p>
            <a:pPr>
              <a:buNone/>
            </a:pPr>
            <a:r>
              <a:rPr lang="fr-FR" dirty="0" smtClean="0"/>
              <a:t>L’artère axillaire constitue l’axe du paquet vasculo-nerveux axillaire.</a:t>
            </a:r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935</Words>
  <Application>Microsoft Office PowerPoint</Application>
  <PresentationFormat>Affichage à l'écran (4:3)</PresentationFormat>
  <Paragraphs>167</Paragraphs>
  <Slides>24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Thème Office</vt:lpstr>
      <vt:lpstr>La vascularisation du membre supérieur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vascularisation du membre supérieur</dc:title>
  <dc:creator>user</dc:creator>
  <cp:lastModifiedBy>user</cp:lastModifiedBy>
  <cp:revision>59</cp:revision>
  <dcterms:created xsi:type="dcterms:W3CDTF">2018-12-02T21:41:31Z</dcterms:created>
  <dcterms:modified xsi:type="dcterms:W3CDTF">2018-12-11T06:03:14Z</dcterms:modified>
</cp:coreProperties>
</file>