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77" r:id="rId5"/>
    <p:sldId id="278" r:id="rId6"/>
    <p:sldId id="280" r:id="rId7"/>
    <p:sldId id="258" r:id="rId8"/>
    <p:sldId id="260" r:id="rId9"/>
    <p:sldId id="261" r:id="rId10"/>
    <p:sldId id="262" r:id="rId11"/>
    <p:sldId id="263" r:id="rId12"/>
    <p:sldId id="264" r:id="rId13"/>
    <p:sldId id="265" r:id="rId14"/>
    <p:sldId id="266" r:id="rId15"/>
    <p:sldId id="267" r:id="rId16"/>
    <p:sldId id="269" r:id="rId17"/>
    <p:sldId id="268" r:id="rId18"/>
    <p:sldId id="279" r:id="rId19"/>
    <p:sldId id="281" r:id="rId20"/>
    <p:sldId id="282" r:id="rId21"/>
    <p:sldId id="284" r:id="rId22"/>
    <p:sldId id="283" r:id="rId23"/>
    <p:sldId id="285" r:id="rId24"/>
    <p:sldId id="286" r:id="rId25"/>
    <p:sldId id="287" r:id="rId26"/>
    <p:sldId id="288" r:id="rId27"/>
    <p:sldId id="289"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3B2530B-77DA-4C68-B31D-F83CF9C096A9}" type="datetimeFigureOut">
              <a:rPr lang="fr-FR" smtClean="0"/>
              <a:t>05/04/2017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6BDA0C-265F-4377-8458-1B1E7C376C0B}"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3B2530B-77DA-4C68-B31D-F83CF9C096A9}" type="datetimeFigureOut">
              <a:rPr lang="fr-FR" smtClean="0"/>
              <a:t>05/04/2017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6BDA0C-265F-4377-8458-1B1E7C376C0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3B2530B-77DA-4C68-B31D-F83CF9C096A9}" type="datetimeFigureOut">
              <a:rPr lang="fr-FR" smtClean="0"/>
              <a:t>05/04/2017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6BDA0C-265F-4377-8458-1B1E7C376C0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3B2530B-77DA-4C68-B31D-F83CF9C096A9}" type="datetimeFigureOut">
              <a:rPr lang="fr-FR" smtClean="0"/>
              <a:t>05/04/2017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6BDA0C-265F-4377-8458-1B1E7C376C0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3B2530B-77DA-4C68-B31D-F83CF9C096A9}" type="datetimeFigureOut">
              <a:rPr lang="fr-FR" smtClean="0"/>
              <a:t>05/04/2017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6BDA0C-265F-4377-8458-1B1E7C376C0B}"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3B2530B-77DA-4C68-B31D-F83CF9C096A9}" type="datetimeFigureOut">
              <a:rPr lang="fr-FR" smtClean="0"/>
              <a:t>05/04/2017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C6BDA0C-265F-4377-8458-1B1E7C376C0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3B2530B-77DA-4C68-B31D-F83CF9C096A9}" type="datetimeFigureOut">
              <a:rPr lang="fr-FR" smtClean="0"/>
              <a:t>05/04/2017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C6BDA0C-265F-4377-8458-1B1E7C376C0B}"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3B2530B-77DA-4C68-B31D-F83CF9C096A9}" type="datetimeFigureOut">
              <a:rPr lang="fr-FR" smtClean="0"/>
              <a:t>05/04/2017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C6BDA0C-265F-4377-8458-1B1E7C376C0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2530B-77DA-4C68-B31D-F83CF9C096A9}" type="datetimeFigureOut">
              <a:rPr lang="fr-FR" smtClean="0"/>
              <a:t>05/04/2017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C6BDA0C-265F-4377-8458-1B1E7C376C0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3B2530B-77DA-4C68-B31D-F83CF9C096A9}" type="datetimeFigureOut">
              <a:rPr lang="fr-FR" smtClean="0"/>
              <a:t>05/04/2017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C6BDA0C-265F-4377-8458-1B1E7C376C0B}"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3B2530B-77DA-4C68-B31D-F83CF9C096A9}" type="datetimeFigureOut">
              <a:rPr lang="fr-FR" smtClean="0"/>
              <a:t>05/04/2017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C6BDA0C-265F-4377-8458-1B1E7C376C0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3B2530B-77DA-4C68-B31D-F83CF9C096A9}" type="datetimeFigureOut">
              <a:rPr lang="fr-FR" smtClean="0"/>
              <a:t>05/04/2017</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C6BDA0C-265F-4377-8458-1B1E7C376C0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0">
            <a:schemeClr val="accent6"/>
          </a:lnRef>
          <a:fillRef idx="3">
            <a:schemeClr val="accent6"/>
          </a:fillRef>
          <a:effectRef idx="3">
            <a:schemeClr val="accent6"/>
          </a:effectRef>
          <a:fontRef idx="minor">
            <a:schemeClr val="lt1"/>
          </a:fontRef>
        </p:style>
        <p:txBody>
          <a:bodyPr/>
          <a:lstStyle/>
          <a:p>
            <a:r>
              <a:rPr lang="fr-FR" sz="3600" dirty="0" smtClean="0">
                <a:effectLst>
                  <a:outerShdw blurRad="38100" dist="38100" dir="2700000" algn="tl">
                    <a:srgbClr val="000000">
                      <a:alpha val="43137"/>
                    </a:srgbClr>
                  </a:outerShdw>
                </a:effectLst>
              </a:rPr>
              <a:t>La fièvre chez le cardiaque</a:t>
            </a:r>
            <a:endParaRPr lang="fr-FR" sz="3600"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685800" y="3505200"/>
            <a:ext cx="8062664" cy="1752600"/>
          </a:xfrm>
        </p:spPr>
        <p:txBody>
          <a:bodyPr/>
          <a:lstStyle/>
          <a:p>
            <a:r>
              <a:rPr lang="fr-FR" sz="2000" u="sng" dirty="0" smtClean="0"/>
              <a:t>Synthèse faite par :</a:t>
            </a:r>
            <a:r>
              <a:rPr lang="fr-FR" sz="2000" dirty="0" smtClean="0"/>
              <a:t> 		  </a:t>
            </a:r>
            <a:r>
              <a:rPr lang="fr-FR" sz="1800" dirty="0" smtClean="0"/>
              <a:t>Dr TABET AOUL</a:t>
            </a:r>
            <a:endParaRPr lang="fr-FR" sz="1800" dirty="0"/>
          </a:p>
        </p:txBody>
      </p:sp>
    </p:spTree>
    <p:extLst>
      <p:ext uri="{BB962C8B-B14F-4D97-AF65-F5344CB8AC3E}">
        <p14:creationId xmlns:p14="http://schemas.microsoft.com/office/powerpoint/2010/main" val="4186385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3100" b="1" u="sng" dirty="0" smtClean="0">
                <a:solidFill>
                  <a:srgbClr val="00B050"/>
                </a:solidFill>
              </a:rPr>
              <a:t>3</a:t>
            </a:r>
            <a:r>
              <a:rPr lang="fr-FR" sz="3100" b="1" u="sng" dirty="0">
                <a:solidFill>
                  <a:srgbClr val="00B050"/>
                </a:solidFill>
              </a:rPr>
              <a:t>. </a:t>
            </a:r>
            <a:r>
              <a:rPr lang="fr-FR" sz="3100" b="1" u="sng" dirty="0" smtClean="0">
                <a:solidFill>
                  <a:srgbClr val="00B050"/>
                </a:solidFill>
              </a:rPr>
              <a:t>Terrain </a:t>
            </a:r>
            <a:r>
              <a:rPr lang="fr-FR" sz="3100" b="1" u="sng" dirty="0">
                <a:solidFill>
                  <a:srgbClr val="00B050"/>
                </a:solidFill>
              </a:rPr>
              <a:t>à risque </a:t>
            </a:r>
            <a:r>
              <a:rPr lang="fr-FR" sz="3100" b="1" u="sng" dirty="0" smtClean="0">
                <a:solidFill>
                  <a:srgbClr val="00B050"/>
                </a:solidFill>
              </a:rPr>
              <a:t>:</a:t>
            </a:r>
            <a:endParaRPr lang="fr-FR" sz="3100" b="1" u="sng" dirty="0">
              <a:solidFill>
                <a:srgbClr val="00B050"/>
              </a:solidFill>
            </a:endParaRPr>
          </a:p>
        </p:txBody>
      </p:sp>
      <p:sp>
        <p:nvSpPr>
          <p:cNvPr id="3" name="Espace réservé du contenu 2"/>
          <p:cNvSpPr>
            <a:spLocks noGrp="1"/>
          </p:cNvSpPr>
          <p:nvPr>
            <p:ph idx="1"/>
          </p:nvPr>
        </p:nvSpPr>
        <p:spPr/>
        <p:txBody>
          <a:bodyPr/>
          <a:lstStyle/>
          <a:p>
            <a:pPr lvl="1"/>
            <a:r>
              <a:rPr lang="fr-FR" b="1" u="sng" dirty="0" smtClean="0"/>
              <a:t>Cardiopathe :</a:t>
            </a:r>
          </a:p>
          <a:p>
            <a:pPr lvl="1"/>
            <a:endParaRPr lang="fr-FR" b="1" u="sng" dirty="0"/>
          </a:p>
          <a:p>
            <a:pPr lvl="1"/>
            <a:endParaRPr lang="fr-FR" b="1" u="sng" dirty="0" smtClean="0"/>
          </a:p>
          <a:p>
            <a:pPr lvl="1"/>
            <a:endParaRPr lang="fr-FR" b="1" u="sng" dirty="0"/>
          </a:p>
          <a:p>
            <a:pPr lvl="1"/>
            <a:endParaRPr lang="fr-FR" b="1" u="sng" dirty="0" smtClean="0"/>
          </a:p>
          <a:p>
            <a:pPr lvl="1"/>
            <a:endParaRPr lang="fr-FR" b="1" u="sng" dirty="0"/>
          </a:p>
          <a:p>
            <a:pPr lvl="1"/>
            <a:endParaRPr lang="fr-FR" b="1" u="sng" dirty="0" smtClean="0"/>
          </a:p>
          <a:p>
            <a:pPr lvl="1"/>
            <a:endParaRPr lang="fr-FR" b="1" u="sng" dirty="0"/>
          </a:p>
          <a:p>
            <a:pPr lvl="1"/>
            <a:r>
              <a:rPr lang="fr-FR" b="1" u="sng" dirty="0"/>
              <a:t>Immunodéprimé </a:t>
            </a:r>
          </a:p>
          <a:p>
            <a:pPr lvl="1"/>
            <a:r>
              <a:rPr lang="fr-FR" b="1" u="sng" dirty="0"/>
              <a:t>Pathologies à risque thrombotique </a:t>
            </a:r>
            <a:r>
              <a:rPr lang="fr-FR" b="1" u="sng" dirty="0" smtClean="0"/>
              <a:t>stérile </a:t>
            </a:r>
            <a:endParaRPr lang="fr-FR" b="1" u="sng" dirty="0"/>
          </a:p>
          <a:p>
            <a:pPr lvl="1"/>
            <a:endParaRPr lang="fr-FR" b="1" u="sng" dirty="0" smtClean="0"/>
          </a:p>
          <a:p>
            <a:pPr marL="274320" lvl="1" indent="0">
              <a:buNone/>
            </a:pPr>
            <a:endParaRPr lang="fr-FR" dirty="0"/>
          </a:p>
          <a:p>
            <a:pPr lvl="1">
              <a:buFontTx/>
              <a:buChar char="-"/>
            </a:pPr>
            <a:endParaRPr lang="fr-FR" dirty="0" smtClean="0"/>
          </a:p>
          <a:p>
            <a:pPr>
              <a:buFontTx/>
              <a:buChar char="-"/>
            </a:pPr>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4127239884"/>
              </p:ext>
            </p:extLst>
          </p:nvPr>
        </p:nvGraphicFramePr>
        <p:xfrm>
          <a:off x="539552" y="2276872"/>
          <a:ext cx="8064895" cy="2160240"/>
        </p:xfrm>
        <a:graphic>
          <a:graphicData uri="http://schemas.openxmlformats.org/drawingml/2006/table">
            <a:tbl>
              <a:tblPr firstRow="1" firstCol="1" bandRow="1"/>
              <a:tblGrid>
                <a:gridCol w="4032035"/>
                <a:gridCol w="4032860"/>
              </a:tblGrid>
              <a:tr h="432048">
                <a:tc>
                  <a:txBody>
                    <a:bodyPr/>
                    <a:lstStyle/>
                    <a:p>
                      <a:pPr algn="ctr">
                        <a:spcAft>
                          <a:spcPts val="0"/>
                        </a:spcAft>
                      </a:pPr>
                      <a:r>
                        <a:rPr lang="fr-FR" sz="2000" b="1" dirty="0">
                          <a:effectLst/>
                          <a:latin typeface="Calibri"/>
                          <a:ea typeface="Calibri"/>
                          <a:cs typeface="Arial"/>
                        </a:rPr>
                        <a:t>Cardiopathie à haut risque :</a:t>
                      </a:r>
                      <a:endParaRPr lang="fr-FR"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a:effectLst/>
                          <a:latin typeface="Calibri"/>
                          <a:ea typeface="Calibri"/>
                          <a:cs typeface="Arial"/>
                        </a:rPr>
                        <a:t>Cardiopathie à risque moyen :</a:t>
                      </a:r>
                      <a:endParaRPr lang="fr-FR"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8192">
                <a:tc>
                  <a:txBody>
                    <a:bodyPr/>
                    <a:lstStyle/>
                    <a:p>
                      <a:pPr marL="342900" lvl="0" indent="-342900" rtl="0">
                        <a:spcAft>
                          <a:spcPts val="0"/>
                        </a:spcAft>
                        <a:buFont typeface="Calibri"/>
                        <a:buChar char="-"/>
                      </a:pPr>
                      <a:r>
                        <a:rPr lang="fr-FR" sz="2000" dirty="0">
                          <a:effectLst/>
                          <a:latin typeface="Calibri"/>
                          <a:ea typeface="Calibri"/>
                          <a:cs typeface="Arial"/>
                        </a:rPr>
                        <a:t>Prothèses valvulaires.</a:t>
                      </a:r>
                      <a:endParaRPr lang="fr-FR" sz="1800" dirty="0">
                        <a:effectLst/>
                        <a:latin typeface="Calibri"/>
                        <a:ea typeface="Calibri"/>
                        <a:cs typeface="Arial"/>
                      </a:endParaRPr>
                    </a:p>
                    <a:p>
                      <a:pPr marL="342900" lvl="0" indent="-342900">
                        <a:spcAft>
                          <a:spcPts val="0"/>
                        </a:spcAft>
                        <a:buFont typeface="Calibri"/>
                        <a:buChar char="-"/>
                      </a:pPr>
                      <a:r>
                        <a:rPr lang="fr-FR" sz="2000" dirty="0">
                          <a:effectLst/>
                          <a:latin typeface="Calibri"/>
                          <a:ea typeface="Calibri"/>
                          <a:cs typeface="Arial"/>
                        </a:rPr>
                        <a:t>Cardiopathie congénitale cyanogène (T4F) sauf CIA</a:t>
                      </a:r>
                      <a:endParaRPr lang="fr-FR" sz="1800" dirty="0">
                        <a:effectLst/>
                        <a:latin typeface="Calibri"/>
                        <a:ea typeface="Calibri"/>
                        <a:cs typeface="Arial"/>
                      </a:endParaRPr>
                    </a:p>
                    <a:p>
                      <a:pPr marL="342900" lvl="0" indent="-342900">
                        <a:spcAft>
                          <a:spcPts val="0"/>
                        </a:spcAft>
                        <a:buFont typeface="Calibri"/>
                        <a:buChar char="-"/>
                      </a:pPr>
                      <a:r>
                        <a:rPr lang="fr-FR" sz="2000" dirty="0">
                          <a:effectLst/>
                          <a:latin typeface="Calibri"/>
                          <a:ea typeface="Calibri"/>
                          <a:cs typeface="Arial"/>
                        </a:rPr>
                        <a:t>Antécédents d’endocardite infectieuse</a:t>
                      </a:r>
                      <a:endParaRPr lang="fr-FR"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Calibri"/>
                        <a:buChar char="-"/>
                      </a:pPr>
                      <a:r>
                        <a:rPr lang="fr-FR" sz="2000" dirty="0">
                          <a:effectLst/>
                          <a:latin typeface="Calibri"/>
                          <a:ea typeface="Calibri"/>
                          <a:cs typeface="Arial"/>
                        </a:rPr>
                        <a:t>Valvulopathies non opérées (IAo&gt;&gt;IM&gt;&gt;Rao&gt;&gt;RM)</a:t>
                      </a:r>
                      <a:endParaRPr lang="fr-FR" sz="1800" dirty="0">
                        <a:effectLst/>
                        <a:latin typeface="Calibri"/>
                        <a:ea typeface="Calibri"/>
                        <a:cs typeface="Arial"/>
                      </a:endParaRPr>
                    </a:p>
                    <a:p>
                      <a:pPr marL="342900" lvl="0" indent="-342900">
                        <a:spcAft>
                          <a:spcPts val="0"/>
                        </a:spcAft>
                        <a:buFont typeface="Calibri"/>
                        <a:buChar char="-"/>
                      </a:pPr>
                      <a:r>
                        <a:rPr lang="fr-FR" sz="2000" dirty="0">
                          <a:effectLst/>
                          <a:latin typeface="Calibri"/>
                          <a:ea typeface="Calibri"/>
                          <a:cs typeface="Arial"/>
                        </a:rPr>
                        <a:t>Bicuspidie aortique.</a:t>
                      </a:r>
                      <a:endParaRPr lang="fr-FR" sz="1800" dirty="0">
                        <a:effectLst/>
                        <a:latin typeface="Calibri"/>
                        <a:ea typeface="Calibri"/>
                        <a:cs typeface="Arial"/>
                      </a:endParaRPr>
                    </a:p>
                    <a:p>
                      <a:pPr>
                        <a:spcAft>
                          <a:spcPts val="0"/>
                        </a:spcAft>
                      </a:pPr>
                      <a:r>
                        <a:rPr lang="fr-FR" sz="2000" dirty="0">
                          <a:effectLst/>
                          <a:latin typeface="Calibri"/>
                          <a:ea typeface="Calibri"/>
                          <a:cs typeface="Arial"/>
                        </a:rPr>
                        <a:t> </a:t>
                      </a:r>
                      <a:endParaRPr lang="fr-FR"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72049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9" y="952755"/>
            <a:ext cx="4171393" cy="5716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3100" b="1" u="sng" dirty="0" smtClean="0">
                <a:solidFill>
                  <a:srgbClr val="00B050"/>
                </a:solidFill>
              </a:rPr>
              <a:t>3</a:t>
            </a:r>
            <a:r>
              <a:rPr lang="fr-FR" sz="3100" b="1" u="sng" dirty="0">
                <a:solidFill>
                  <a:srgbClr val="00B050"/>
                </a:solidFill>
              </a:rPr>
              <a:t>. </a:t>
            </a:r>
            <a:r>
              <a:rPr lang="fr-FR" sz="3100" b="1" u="sng" dirty="0" smtClean="0">
                <a:solidFill>
                  <a:srgbClr val="00B050"/>
                </a:solidFill>
              </a:rPr>
              <a:t>Porte </a:t>
            </a:r>
            <a:r>
              <a:rPr lang="fr-FR" sz="3100" b="1" u="sng" dirty="0">
                <a:solidFill>
                  <a:srgbClr val="00B050"/>
                </a:solidFill>
              </a:rPr>
              <a:t>d’entrée : :</a:t>
            </a:r>
          </a:p>
        </p:txBody>
      </p:sp>
      <p:sp>
        <p:nvSpPr>
          <p:cNvPr id="3" name="Espace réservé du contenu 2"/>
          <p:cNvSpPr>
            <a:spLocks noGrp="1"/>
          </p:cNvSpPr>
          <p:nvPr>
            <p:ph idx="1"/>
          </p:nvPr>
        </p:nvSpPr>
        <p:spPr/>
        <p:txBody>
          <a:bodyPr/>
          <a:lstStyle/>
          <a:p>
            <a:pPr marL="274320" lvl="1" indent="0">
              <a:buNone/>
            </a:pPr>
            <a:endParaRPr lang="fr-FR" dirty="0"/>
          </a:p>
          <a:p>
            <a:pPr lvl="1">
              <a:buFontTx/>
              <a:buChar char="-"/>
            </a:pPr>
            <a:endParaRPr lang="fr-FR" dirty="0" smtClean="0"/>
          </a:p>
          <a:p>
            <a:pPr>
              <a:buFontTx/>
              <a:buChar char="-"/>
            </a:pPr>
            <a:endParaRPr lang="fr-FR" dirty="0"/>
          </a:p>
          <a:p>
            <a:endParaRPr lang="fr-FR" dirty="0"/>
          </a:p>
        </p:txBody>
      </p:sp>
    </p:spTree>
    <p:extLst>
      <p:ext uri="{BB962C8B-B14F-4D97-AF65-F5344CB8AC3E}">
        <p14:creationId xmlns:p14="http://schemas.microsoft.com/office/powerpoint/2010/main" val="2001127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2800" b="1" u="sng" dirty="0">
                <a:solidFill>
                  <a:srgbClr val="00B050"/>
                </a:solidFill>
              </a:rPr>
              <a:t>4. Diagnostic :</a:t>
            </a:r>
            <a:endParaRPr lang="fr-FR" sz="2800" dirty="0">
              <a:solidFill>
                <a:srgbClr val="00B050"/>
              </a:solidFill>
            </a:endParaRPr>
          </a:p>
        </p:txBody>
      </p:sp>
      <p:sp>
        <p:nvSpPr>
          <p:cNvPr id="3" name="Espace réservé du contenu 2"/>
          <p:cNvSpPr>
            <a:spLocks noGrp="1"/>
          </p:cNvSpPr>
          <p:nvPr>
            <p:ph idx="1"/>
          </p:nvPr>
        </p:nvSpPr>
        <p:spPr/>
        <p:txBody>
          <a:bodyPr>
            <a:normAutofit/>
          </a:bodyPr>
          <a:lstStyle/>
          <a:p>
            <a:pPr marL="274320" lvl="1" indent="0">
              <a:buNone/>
            </a:pPr>
            <a:r>
              <a:rPr lang="fr-FR" dirty="0"/>
              <a:t>A.	</a:t>
            </a:r>
            <a:r>
              <a:rPr lang="fr-FR" b="1" u="sng" dirty="0"/>
              <a:t>Clinique : </a:t>
            </a:r>
          </a:p>
          <a:p>
            <a:pPr lvl="1">
              <a:buFontTx/>
              <a:buChar char="-"/>
            </a:pPr>
            <a:r>
              <a:rPr lang="fr-FR" b="1" u="sng" dirty="0" smtClean="0"/>
              <a:t>Fièvre </a:t>
            </a:r>
            <a:r>
              <a:rPr lang="fr-FR" b="1" u="sng" dirty="0"/>
              <a:t>: </a:t>
            </a:r>
            <a:r>
              <a:rPr lang="fr-FR" dirty="0"/>
              <a:t>prolongée </a:t>
            </a:r>
            <a:endParaRPr lang="fr-FR" dirty="0" smtClean="0"/>
          </a:p>
          <a:p>
            <a:pPr lvl="1">
              <a:buFontTx/>
              <a:buChar char="-"/>
            </a:pPr>
            <a:r>
              <a:rPr lang="fr-FR" b="1" u="sng" dirty="0"/>
              <a:t>Signes cardiovasculaires :</a:t>
            </a:r>
          </a:p>
          <a:p>
            <a:pPr lvl="4">
              <a:buFontTx/>
              <a:buChar char="-"/>
            </a:pPr>
            <a:r>
              <a:rPr lang="fr-FR" sz="1800" dirty="0" smtClean="0"/>
              <a:t>Un </a:t>
            </a:r>
            <a:r>
              <a:rPr lang="fr-FR" sz="1800" dirty="0"/>
              <a:t>souffle cardiaque à l’auscultation.(stt si récent).</a:t>
            </a:r>
          </a:p>
          <a:p>
            <a:pPr lvl="4">
              <a:buFontTx/>
              <a:buChar char="-"/>
            </a:pPr>
            <a:r>
              <a:rPr lang="fr-FR" sz="1800" dirty="0" smtClean="0"/>
              <a:t>La </a:t>
            </a:r>
            <a:r>
              <a:rPr lang="fr-FR" sz="1800" dirty="0"/>
              <a:t>décompensation cardiaque gauche ou droite </a:t>
            </a:r>
            <a:endParaRPr lang="fr-FR" sz="1800" dirty="0" smtClean="0"/>
          </a:p>
          <a:p>
            <a:pPr lvl="4">
              <a:buFontTx/>
              <a:buChar char="-"/>
            </a:pPr>
            <a:r>
              <a:rPr lang="fr-FR" sz="1800" dirty="0" smtClean="0"/>
              <a:t>Angor </a:t>
            </a:r>
            <a:r>
              <a:rPr lang="fr-FR" sz="1800" dirty="0"/>
              <a:t>(emboles coronaires).</a:t>
            </a:r>
          </a:p>
          <a:p>
            <a:pPr lvl="1">
              <a:buFontTx/>
              <a:buChar char="-"/>
            </a:pPr>
            <a:r>
              <a:rPr lang="fr-FR" b="1" u="sng" dirty="0" smtClean="0"/>
              <a:t>Signes </a:t>
            </a:r>
            <a:r>
              <a:rPr lang="fr-FR" b="1" u="sng" dirty="0"/>
              <a:t>périphériques : </a:t>
            </a:r>
            <a:endParaRPr lang="fr-FR" dirty="0"/>
          </a:p>
          <a:p>
            <a:pPr lvl="1">
              <a:buFontTx/>
              <a:buChar char="-"/>
            </a:pPr>
            <a:r>
              <a:rPr lang="fr-FR" dirty="0" smtClean="0"/>
              <a:t>Splénomégalie</a:t>
            </a:r>
            <a:r>
              <a:rPr lang="fr-FR" dirty="0"/>
              <a:t>.</a:t>
            </a:r>
          </a:p>
          <a:p>
            <a:pPr lvl="1">
              <a:buFontTx/>
              <a:buChar char="-"/>
            </a:pPr>
            <a:r>
              <a:rPr lang="fr-FR" dirty="0" smtClean="0"/>
              <a:t>Purpura </a:t>
            </a:r>
            <a:r>
              <a:rPr lang="fr-FR" dirty="0"/>
              <a:t>pétéchiale (conjonctives).</a:t>
            </a:r>
          </a:p>
          <a:p>
            <a:pPr lvl="1">
              <a:buFontTx/>
              <a:buChar char="-"/>
            </a:pPr>
            <a:r>
              <a:rPr lang="fr-FR" dirty="0" smtClean="0"/>
              <a:t>Faux </a:t>
            </a:r>
            <a:r>
              <a:rPr lang="fr-FR" dirty="0"/>
              <a:t>panaris d’OSLERE.</a:t>
            </a:r>
          </a:p>
          <a:p>
            <a:pPr lvl="1">
              <a:buFontTx/>
              <a:buChar char="-"/>
            </a:pPr>
            <a:r>
              <a:rPr lang="fr-FR" dirty="0" smtClean="0"/>
              <a:t>Erythème </a:t>
            </a:r>
            <a:r>
              <a:rPr lang="fr-FR" dirty="0"/>
              <a:t>de JANEWAY : palmo-plantaire.</a:t>
            </a:r>
          </a:p>
          <a:p>
            <a:pPr lvl="1">
              <a:buFontTx/>
              <a:buChar char="-"/>
            </a:pPr>
            <a:r>
              <a:rPr lang="fr-FR" dirty="0" smtClean="0"/>
              <a:t>Hémorragie </a:t>
            </a:r>
            <a:r>
              <a:rPr lang="fr-FR" dirty="0"/>
              <a:t>sous-unguéale.</a:t>
            </a:r>
          </a:p>
          <a:p>
            <a:pPr lvl="1">
              <a:buFontTx/>
              <a:buChar char="-"/>
            </a:pPr>
            <a:r>
              <a:rPr lang="fr-FR" dirty="0" smtClean="0"/>
              <a:t>Hémorragie </a:t>
            </a:r>
            <a:r>
              <a:rPr lang="fr-FR" dirty="0"/>
              <a:t>rétinienne : nodules de ROTH.</a:t>
            </a:r>
          </a:p>
          <a:p>
            <a:pPr lvl="1">
              <a:buFontTx/>
              <a:buChar char="-"/>
            </a:pPr>
            <a:endParaRPr lang="fr-FR" dirty="0" smtClean="0"/>
          </a:p>
          <a:p>
            <a:pPr>
              <a:buFontTx/>
              <a:buChar char="-"/>
            </a:pPr>
            <a:endParaRPr lang="fr-FR" dirty="0"/>
          </a:p>
          <a:p>
            <a:endParaRPr lang="fr-F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476672"/>
            <a:ext cx="1827204" cy="2088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8949" y="2574250"/>
            <a:ext cx="2293758" cy="1934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4509120"/>
            <a:ext cx="2005137" cy="197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0803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3100" b="1" u="sng" dirty="0">
                <a:solidFill>
                  <a:srgbClr val="00B050"/>
                </a:solidFill>
              </a:rPr>
              <a:t>4</a:t>
            </a:r>
            <a:r>
              <a:rPr lang="fr-FR" sz="3100" b="1" u="sng" dirty="0" smtClean="0">
                <a:solidFill>
                  <a:srgbClr val="00B050"/>
                </a:solidFill>
              </a:rPr>
              <a:t>. Paraclinique </a:t>
            </a:r>
            <a:r>
              <a:rPr lang="fr-FR" sz="3100" b="1" u="sng" dirty="0">
                <a:solidFill>
                  <a:srgbClr val="00B050"/>
                </a:solidFill>
              </a:rPr>
              <a:t>:</a:t>
            </a:r>
          </a:p>
        </p:txBody>
      </p:sp>
      <p:sp>
        <p:nvSpPr>
          <p:cNvPr id="3" name="Espace réservé du contenu 2"/>
          <p:cNvSpPr>
            <a:spLocks noGrp="1"/>
          </p:cNvSpPr>
          <p:nvPr>
            <p:ph idx="1"/>
          </p:nvPr>
        </p:nvSpPr>
        <p:spPr/>
        <p:txBody>
          <a:bodyPr/>
          <a:lstStyle/>
          <a:p>
            <a:pPr lvl="1"/>
            <a:r>
              <a:rPr lang="fr-FR" dirty="0" smtClean="0"/>
              <a:t>1.  </a:t>
            </a:r>
            <a:r>
              <a:rPr lang="fr-FR" b="1" u="sng" dirty="0" smtClean="0"/>
              <a:t>Biologie </a:t>
            </a:r>
            <a:r>
              <a:rPr lang="fr-FR" b="1" u="sng" dirty="0"/>
              <a:t>standard</a:t>
            </a:r>
          </a:p>
          <a:p>
            <a:pPr lvl="1"/>
            <a:r>
              <a:rPr lang="fr-FR" dirty="0" smtClean="0"/>
              <a:t>2. </a:t>
            </a:r>
            <a:r>
              <a:rPr lang="fr-FR" dirty="0"/>
              <a:t> </a:t>
            </a:r>
            <a:r>
              <a:rPr lang="fr-FR" b="1" u="sng" dirty="0" smtClean="0"/>
              <a:t>Bactériologie</a:t>
            </a:r>
            <a:r>
              <a:rPr lang="fr-FR" b="1" u="sng" dirty="0"/>
              <a:t> : </a:t>
            </a:r>
            <a:endParaRPr lang="fr-FR" b="1" u="sng" dirty="0" smtClean="0"/>
          </a:p>
          <a:p>
            <a:pPr lvl="1"/>
            <a:r>
              <a:rPr lang="fr-FR" dirty="0" smtClean="0"/>
              <a:t>3.  </a:t>
            </a:r>
            <a:r>
              <a:rPr lang="fr-FR" b="1" u="sng" dirty="0" smtClean="0"/>
              <a:t>Radiographie </a:t>
            </a:r>
            <a:r>
              <a:rPr lang="fr-FR" b="1" u="sng" dirty="0"/>
              <a:t>thoracique : </a:t>
            </a:r>
            <a:r>
              <a:rPr lang="fr-FR" dirty="0"/>
              <a:t>normale, cardiomégalie ou OAP.</a:t>
            </a:r>
          </a:p>
          <a:p>
            <a:pPr lvl="1"/>
            <a:r>
              <a:rPr lang="fr-FR" dirty="0" smtClean="0"/>
              <a:t>4.  </a:t>
            </a:r>
            <a:r>
              <a:rPr lang="fr-FR" b="1" u="sng" dirty="0" smtClean="0"/>
              <a:t>ECG </a:t>
            </a:r>
            <a:r>
              <a:rPr lang="fr-FR" b="1" u="sng" dirty="0"/>
              <a:t>:</a:t>
            </a:r>
          </a:p>
          <a:p>
            <a:pPr lvl="1"/>
            <a:r>
              <a:rPr lang="fr-FR" dirty="0" smtClean="0"/>
              <a:t>5.  </a:t>
            </a:r>
            <a:r>
              <a:rPr lang="fr-FR" b="1" u="sng" dirty="0" smtClean="0"/>
              <a:t>ETT </a:t>
            </a:r>
            <a:r>
              <a:rPr lang="fr-FR" b="1" u="sng" dirty="0"/>
              <a:t>: </a:t>
            </a:r>
            <a:r>
              <a:rPr lang="fr-FR" dirty="0"/>
              <a:t>examen clé +++ </a:t>
            </a:r>
          </a:p>
          <a:p>
            <a:pPr lvl="1"/>
            <a:r>
              <a:rPr lang="fr-FR" dirty="0" smtClean="0"/>
              <a:t>6.  </a:t>
            </a:r>
            <a:r>
              <a:rPr lang="fr-FR" b="1" u="sng" dirty="0" smtClean="0"/>
              <a:t>ETO </a:t>
            </a:r>
            <a:r>
              <a:rPr lang="fr-FR" b="1" u="sng" dirty="0"/>
              <a:t>: </a:t>
            </a:r>
            <a:r>
              <a:rPr lang="fr-FR" dirty="0"/>
              <a:t>examen clé +++ :</a:t>
            </a:r>
          </a:p>
          <a:p>
            <a:pPr lvl="1"/>
            <a:endParaRPr lang="fr-FR" dirty="0"/>
          </a:p>
          <a:p>
            <a:pPr lvl="1">
              <a:buFontTx/>
              <a:buChar char="-"/>
            </a:pPr>
            <a:endParaRPr lang="fr-FR" dirty="0" smtClean="0"/>
          </a:p>
          <a:p>
            <a:pPr>
              <a:buFontTx/>
              <a:buChar char="-"/>
            </a:pPr>
            <a:endParaRPr lang="fr-FR" dirty="0"/>
          </a:p>
          <a:p>
            <a:r>
              <a:rPr lang="fr-FR" dirty="0" smtClean="0"/>
              <a:t>                          </a:t>
            </a:r>
            <a:r>
              <a:rPr lang="fr-FR" sz="4000" b="1" dirty="0" smtClean="0"/>
              <a:t>3 x</a:t>
            </a:r>
            <a:endParaRPr lang="fr-FR" b="1" dirty="0"/>
          </a:p>
        </p:txBody>
      </p:sp>
      <p:pic>
        <p:nvPicPr>
          <p:cNvPr id="8194" name="Picture 2" descr="C:\Users\MOHAMMED\Desktop\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3" y="4941168"/>
            <a:ext cx="2383531" cy="1787648"/>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MOHAMMED\Desktop\pb_uvew128451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975" y="4313393"/>
            <a:ext cx="2068686" cy="2068686"/>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Users\MOHAMMED\Desktop\Hemoline2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4273208"/>
            <a:ext cx="1040904" cy="2081808"/>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C:\Users\MOHAMMED\Desktop\parasternale gd axe legend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88224" y="2996952"/>
            <a:ext cx="2383531" cy="17876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MOHAMMED\Desktop\Hemoline2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703" y="4273208"/>
            <a:ext cx="1040904" cy="2081808"/>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4593988" y="4370326"/>
            <a:ext cx="720080" cy="584775"/>
          </a:xfrm>
          <a:prstGeom prst="rect">
            <a:avLst/>
          </a:prstGeom>
          <a:noFill/>
        </p:spPr>
        <p:txBody>
          <a:bodyPr wrap="square" rtlCol="0">
            <a:spAutoFit/>
          </a:bodyPr>
          <a:lstStyle/>
          <a:p>
            <a:r>
              <a:rPr lang="fr-FR" sz="3200" b="1" dirty="0" smtClean="0"/>
              <a:t>+</a:t>
            </a:r>
            <a:endParaRPr lang="fr-FR" b="1" dirty="0"/>
          </a:p>
        </p:txBody>
      </p:sp>
    </p:spTree>
    <p:extLst>
      <p:ext uri="{BB962C8B-B14F-4D97-AF65-F5344CB8AC3E}">
        <p14:creationId xmlns:p14="http://schemas.microsoft.com/office/powerpoint/2010/main" val="3947119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2200" b="1" u="sng" dirty="0">
                <a:solidFill>
                  <a:srgbClr val="00B050"/>
                </a:solidFill>
              </a:rPr>
              <a:t>5. Critères diagnostic de DUKE </a:t>
            </a:r>
            <a:r>
              <a:rPr lang="fr-FR" sz="2200" b="1" u="sng" dirty="0" err="1">
                <a:solidFill>
                  <a:srgbClr val="00B050"/>
                </a:solidFill>
              </a:rPr>
              <a:t>University</a:t>
            </a:r>
            <a:r>
              <a:rPr lang="fr-FR" sz="2200" b="1" u="sng" dirty="0">
                <a:solidFill>
                  <a:srgbClr val="00B050"/>
                </a:solidFill>
              </a:rPr>
              <a:t> : (ou encore </a:t>
            </a:r>
            <a:r>
              <a:rPr lang="fr-FR" sz="2200" b="1" u="sng" dirty="0" err="1">
                <a:solidFill>
                  <a:srgbClr val="00B050"/>
                </a:solidFill>
              </a:rPr>
              <a:t>Durack</a:t>
            </a:r>
            <a:r>
              <a:rPr lang="fr-FR" sz="2200" b="1" u="sng" dirty="0">
                <a:solidFill>
                  <a:srgbClr val="00B050"/>
                </a:solidFill>
              </a:rPr>
              <a:t>) :</a:t>
            </a:r>
            <a:endParaRPr lang="fr-FR" sz="2200" dirty="0">
              <a:solidFill>
                <a:srgbClr val="00B050"/>
              </a:solidFill>
            </a:endParaRPr>
          </a:p>
        </p:txBody>
      </p:sp>
      <p:sp>
        <p:nvSpPr>
          <p:cNvPr id="3" name="Espace réservé du contenu 2"/>
          <p:cNvSpPr>
            <a:spLocks noGrp="1"/>
          </p:cNvSpPr>
          <p:nvPr>
            <p:ph idx="1"/>
          </p:nvPr>
        </p:nvSpPr>
        <p:spPr/>
        <p:txBody>
          <a:bodyPr>
            <a:normAutofit/>
          </a:bodyPr>
          <a:lstStyle/>
          <a:p>
            <a:pPr marL="274320" lvl="1" indent="0">
              <a:buNone/>
            </a:pPr>
            <a:r>
              <a:rPr lang="fr-FR" dirty="0"/>
              <a:t>	</a:t>
            </a:r>
            <a:endParaRPr lang="fr-FR" dirty="0" smtClean="0"/>
          </a:p>
          <a:p>
            <a:pPr>
              <a:buFontTx/>
              <a:buChar char="-"/>
            </a:pPr>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607688220"/>
              </p:ext>
            </p:extLst>
          </p:nvPr>
        </p:nvGraphicFramePr>
        <p:xfrm>
          <a:off x="323528" y="1628799"/>
          <a:ext cx="8568952" cy="4896544"/>
        </p:xfrm>
        <a:graphic>
          <a:graphicData uri="http://schemas.openxmlformats.org/drawingml/2006/table">
            <a:tbl>
              <a:tblPr firstRow="1" firstCol="1" bandRow="1">
                <a:tableStyleId>{5940675A-B579-460E-94D1-54222C63F5DA}</a:tableStyleId>
              </a:tblPr>
              <a:tblGrid>
                <a:gridCol w="1819869"/>
                <a:gridCol w="6749083"/>
              </a:tblGrid>
              <a:tr h="288032">
                <a:tc gridSpan="2">
                  <a:txBody>
                    <a:bodyPr/>
                    <a:lstStyle/>
                    <a:p>
                      <a:pPr marL="0" algn="ctr" defTabSz="914400" rtl="0" eaLnBrk="1" latinLnBrk="0" hangingPunct="1">
                        <a:spcAft>
                          <a:spcPts val="0"/>
                        </a:spcAft>
                      </a:pPr>
                      <a:r>
                        <a:rPr lang="fr-FR" sz="1600" b="1" u="sng" kern="1200" dirty="0">
                          <a:solidFill>
                            <a:srgbClr val="FF0000"/>
                          </a:solidFill>
                          <a:effectLst/>
                          <a:latin typeface="+mn-lt"/>
                          <a:ea typeface="+mn-ea"/>
                          <a:cs typeface="+mn-cs"/>
                        </a:rPr>
                        <a:t>Critères majeurs :</a:t>
                      </a:r>
                    </a:p>
                  </a:txBody>
                  <a:tcPr marL="68580" marR="68580" marT="0" marB="0"/>
                </a:tc>
                <a:tc hMerge="1">
                  <a:txBody>
                    <a:bodyPr/>
                    <a:lstStyle/>
                    <a:p>
                      <a:endParaRPr lang="fr-FR"/>
                    </a:p>
                  </a:txBody>
                  <a:tcPr/>
                </a:tc>
              </a:tr>
              <a:tr h="1152128">
                <a:tc>
                  <a:txBody>
                    <a:bodyPr/>
                    <a:lstStyle/>
                    <a:p>
                      <a:pPr>
                        <a:spcAft>
                          <a:spcPts val="0"/>
                        </a:spcAft>
                      </a:pPr>
                      <a:r>
                        <a:rPr lang="fr-FR" sz="1600" u="sng" dirty="0">
                          <a:effectLst/>
                        </a:rPr>
                        <a:t>Bactério :</a:t>
                      </a:r>
                      <a:endParaRPr lang="fr-FR" sz="1400" dirty="0">
                        <a:effectLst/>
                      </a:endParaRPr>
                    </a:p>
                    <a:p>
                      <a:pPr>
                        <a:spcAft>
                          <a:spcPts val="0"/>
                        </a:spcAft>
                      </a:pPr>
                      <a:r>
                        <a:rPr lang="fr-FR" sz="1600" u="none" strike="noStrike" dirty="0">
                          <a:effectLst/>
                        </a:rPr>
                        <a:t> </a:t>
                      </a:r>
                      <a:endParaRPr lang="fr-FR" sz="1400" dirty="0">
                        <a:effectLst/>
                      </a:endParaRPr>
                    </a:p>
                    <a:p>
                      <a:pPr>
                        <a:spcAft>
                          <a:spcPts val="0"/>
                        </a:spcAft>
                      </a:pPr>
                      <a:r>
                        <a:rPr lang="fr-FR" sz="1600" u="none" strike="noStrike" dirty="0">
                          <a:effectLst/>
                        </a:rPr>
                        <a:t> </a:t>
                      </a:r>
                      <a:endParaRPr lang="fr-FR" sz="1400" dirty="0">
                        <a:solidFill>
                          <a:schemeClr val="tx1"/>
                        </a:solidFill>
                        <a:effectLst/>
                        <a:latin typeface="Calibri"/>
                        <a:ea typeface="Calibri"/>
                        <a:cs typeface="Arial"/>
                      </a:endParaRPr>
                    </a:p>
                  </a:txBody>
                  <a:tcPr marL="68580" marR="68580" marT="0" marB="0"/>
                </a:tc>
                <a:tc>
                  <a:txBody>
                    <a:bodyPr/>
                    <a:lstStyle/>
                    <a:p>
                      <a:pPr marL="342900" lvl="0" indent="-342900" rtl="0">
                        <a:spcAft>
                          <a:spcPts val="0"/>
                        </a:spcAft>
                        <a:buFont typeface="+mj-lt"/>
                        <a:buAutoNum type="arabicPeriod"/>
                      </a:pPr>
                      <a:r>
                        <a:rPr lang="fr-FR" sz="1600" dirty="0">
                          <a:effectLst/>
                        </a:rPr>
                        <a:t>02 hémocultures à organismes typiques.</a:t>
                      </a:r>
                      <a:endParaRPr lang="fr-FR" sz="1400" dirty="0">
                        <a:effectLst/>
                      </a:endParaRPr>
                    </a:p>
                    <a:p>
                      <a:pPr marL="342900" lvl="0" indent="-342900">
                        <a:spcAft>
                          <a:spcPts val="0"/>
                        </a:spcAft>
                        <a:buFont typeface="+mj-lt"/>
                        <a:buAutoNum type="arabicPeriod"/>
                      </a:pPr>
                      <a:r>
                        <a:rPr lang="fr-FR" sz="1600" dirty="0">
                          <a:effectLst/>
                        </a:rPr>
                        <a:t>02 hémocultures espacées de 12heures à organismes compatibles.</a:t>
                      </a:r>
                      <a:endParaRPr lang="fr-FR" sz="1400" dirty="0">
                        <a:effectLst/>
                      </a:endParaRPr>
                    </a:p>
                    <a:p>
                      <a:pPr marL="342900" lvl="0" indent="-342900">
                        <a:spcAft>
                          <a:spcPts val="0"/>
                        </a:spcAft>
                        <a:buFont typeface="+mj-lt"/>
                        <a:buAutoNum type="arabicPeriod"/>
                      </a:pPr>
                      <a:r>
                        <a:rPr lang="fr-FR" sz="1600" dirty="0">
                          <a:effectLst/>
                        </a:rPr>
                        <a:t>01 hémoculture + pour coxilla burnetti.</a:t>
                      </a:r>
                      <a:endParaRPr lang="fr-FR" sz="1400" dirty="0">
                        <a:solidFill>
                          <a:schemeClr val="tx1"/>
                        </a:solidFill>
                        <a:effectLst/>
                        <a:latin typeface="Calibri"/>
                        <a:ea typeface="Calibri"/>
                        <a:cs typeface="Arial"/>
                      </a:endParaRPr>
                    </a:p>
                  </a:txBody>
                  <a:tcPr marL="68580" marR="68580" marT="0" marB="0"/>
                </a:tc>
              </a:tr>
              <a:tr h="288032">
                <a:tc>
                  <a:txBody>
                    <a:bodyPr/>
                    <a:lstStyle/>
                    <a:p>
                      <a:pPr>
                        <a:spcAft>
                          <a:spcPts val="0"/>
                        </a:spcAft>
                      </a:pPr>
                      <a:r>
                        <a:rPr lang="fr-FR" sz="1600" u="sng">
                          <a:effectLst/>
                        </a:rPr>
                        <a:t>Clinique :</a:t>
                      </a:r>
                      <a:endParaRPr lang="fr-FR" sz="1400">
                        <a:solidFill>
                          <a:schemeClr val="tx1"/>
                        </a:solidFill>
                        <a:effectLst/>
                        <a:latin typeface="Calibri"/>
                        <a:ea typeface="Calibri"/>
                        <a:cs typeface="Arial"/>
                      </a:endParaRPr>
                    </a:p>
                  </a:txBody>
                  <a:tcPr marL="68580" marR="68580" marT="0" marB="0"/>
                </a:tc>
                <a:tc>
                  <a:txBody>
                    <a:bodyPr/>
                    <a:lstStyle/>
                    <a:p>
                      <a:pPr>
                        <a:spcAft>
                          <a:spcPts val="0"/>
                        </a:spcAft>
                      </a:pPr>
                      <a:r>
                        <a:rPr lang="fr-FR" sz="1600">
                          <a:effectLst/>
                        </a:rPr>
                        <a:t>Souffle de fuite d’apparition récente.</a:t>
                      </a:r>
                      <a:endParaRPr lang="fr-FR" sz="1400">
                        <a:solidFill>
                          <a:schemeClr val="tx1"/>
                        </a:solidFill>
                        <a:effectLst/>
                        <a:latin typeface="Calibri"/>
                        <a:ea typeface="Calibri"/>
                        <a:cs typeface="Arial"/>
                      </a:endParaRPr>
                    </a:p>
                  </a:txBody>
                  <a:tcPr marL="68580" marR="68580" marT="0" marB="0"/>
                </a:tc>
              </a:tr>
              <a:tr h="576065">
                <a:tc>
                  <a:txBody>
                    <a:bodyPr/>
                    <a:lstStyle/>
                    <a:p>
                      <a:pPr>
                        <a:spcAft>
                          <a:spcPts val="0"/>
                        </a:spcAft>
                      </a:pPr>
                      <a:r>
                        <a:rPr lang="fr-FR" sz="1600" u="sng">
                          <a:effectLst/>
                        </a:rPr>
                        <a:t>Echocardiographique :</a:t>
                      </a:r>
                      <a:endParaRPr lang="fr-FR" sz="1400">
                        <a:solidFill>
                          <a:schemeClr val="tx1"/>
                        </a:solidFill>
                        <a:effectLst/>
                        <a:latin typeface="Calibri"/>
                        <a:ea typeface="Calibri"/>
                        <a:cs typeface="Arial"/>
                      </a:endParaRPr>
                    </a:p>
                  </a:txBody>
                  <a:tcPr marL="68580" marR="68580" marT="0" marB="0"/>
                </a:tc>
                <a:tc>
                  <a:txBody>
                    <a:bodyPr/>
                    <a:lstStyle/>
                    <a:p>
                      <a:pPr>
                        <a:spcAft>
                          <a:spcPts val="0"/>
                        </a:spcAft>
                      </a:pPr>
                      <a:r>
                        <a:rPr lang="fr-FR" sz="1600" dirty="0">
                          <a:effectLst/>
                        </a:rPr>
                        <a:t>Végétation, abcès ou déhiscence de valve.</a:t>
                      </a:r>
                      <a:endParaRPr lang="fr-FR" sz="1400" dirty="0">
                        <a:solidFill>
                          <a:schemeClr val="tx1"/>
                        </a:solidFill>
                        <a:effectLst/>
                        <a:latin typeface="Calibri"/>
                        <a:ea typeface="Calibri"/>
                        <a:cs typeface="Arial"/>
                      </a:endParaRPr>
                    </a:p>
                  </a:txBody>
                  <a:tcPr marL="68580" marR="68580" marT="0" marB="0"/>
                </a:tc>
              </a:tr>
              <a:tr h="288032">
                <a:tc gridSpan="2">
                  <a:txBody>
                    <a:bodyPr/>
                    <a:lstStyle/>
                    <a:p>
                      <a:pPr algn="ctr">
                        <a:spcAft>
                          <a:spcPts val="0"/>
                        </a:spcAft>
                      </a:pPr>
                      <a:r>
                        <a:rPr lang="fr-FR" sz="1600" b="1" u="sng" dirty="0">
                          <a:solidFill>
                            <a:srgbClr val="FF0000"/>
                          </a:solidFill>
                          <a:effectLst/>
                        </a:rPr>
                        <a:t>Critères mineurs :</a:t>
                      </a:r>
                      <a:endParaRPr lang="fr-FR" sz="1400" b="1" dirty="0">
                        <a:solidFill>
                          <a:srgbClr val="FF0000"/>
                        </a:solidFill>
                        <a:effectLst/>
                        <a:latin typeface="Calibri"/>
                        <a:ea typeface="Calibri"/>
                        <a:cs typeface="Arial"/>
                      </a:endParaRPr>
                    </a:p>
                  </a:txBody>
                  <a:tcPr marL="68580" marR="68580" marT="0" marB="0"/>
                </a:tc>
                <a:tc hMerge="1">
                  <a:txBody>
                    <a:bodyPr/>
                    <a:lstStyle/>
                    <a:p>
                      <a:endParaRPr lang="fr-FR"/>
                    </a:p>
                  </a:txBody>
                  <a:tcPr/>
                </a:tc>
              </a:tr>
              <a:tr h="1440159">
                <a:tc gridSpan="2">
                  <a:txBody>
                    <a:bodyPr/>
                    <a:lstStyle/>
                    <a:p>
                      <a:pPr marL="342900" lvl="0" indent="-342900" rtl="0">
                        <a:spcAft>
                          <a:spcPts val="0"/>
                        </a:spcAft>
                        <a:buFont typeface="+mj-lt"/>
                        <a:buAutoNum type="arabicPeriod"/>
                      </a:pPr>
                      <a:r>
                        <a:rPr lang="fr-FR" sz="1600" dirty="0">
                          <a:effectLst/>
                        </a:rPr>
                        <a:t>Prédisposition ; toxico ; cardiopathie à risque.</a:t>
                      </a:r>
                      <a:endParaRPr lang="fr-FR" sz="1400" dirty="0">
                        <a:effectLst/>
                      </a:endParaRPr>
                    </a:p>
                    <a:p>
                      <a:pPr marL="342900" lvl="0" indent="-342900">
                        <a:spcAft>
                          <a:spcPts val="0"/>
                        </a:spcAft>
                        <a:buFont typeface="+mj-lt"/>
                        <a:buAutoNum type="arabicPeriod"/>
                      </a:pPr>
                      <a:r>
                        <a:rPr lang="fr-FR" sz="1600" dirty="0">
                          <a:effectLst/>
                        </a:rPr>
                        <a:t>Fièvre &gt; 38°.</a:t>
                      </a:r>
                      <a:endParaRPr lang="fr-FR" sz="1400" dirty="0">
                        <a:effectLst/>
                      </a:endParaRPr>
                    </a:p>
                    <a:p>
                      <a:pPr marL="342900" lvl="0" indent="-342900">
                        <a:spcAft>
                          <a:spcPts val="0"/>
                        </a:spcAft>
                        <a:buFont typeface="+mj-lt"/>
                        <a:buAutoNum type="arabicPeriod"/>
                      </a:pPr>
                      <a:r>
                        <a:rPr lang="fr-FR" sz="1600" dirty="0">
                          <a:effectLst/>
                        </a:rPr>
                        <a:t>Complications vasculaires.</a:t>
                      </a:r>
                      <a:endParaRPr lang="fr-FR" sz="1400" dirty="0">
                        <a:effectLst/>
                      </a:endParaRPr>
                    </a:p>
                    <a:p>
                      <a:pPr marL="342900" lvl="0" indent="-342900">
                        <a:spcAft>
                          <a:spcPts val="0"/>
                        </a:spcAft>
                        <a:buFont typeface="+mj-lt"/>
                        <a:buAutoNum type="arabicPeriod"/>
                      </a:pPr>
                      <a:r>
                        <a:rPr lang="fr-FR" sz="1600" dirty="0">
                          <a:effectLst/>
                        </a:rPr>
                        <a:t>Complications immunologiques.</a:t>
                      </a:r>
                      <a:endParaRPr lang="fr-FR" sz="1400" dirty="0">
                        <a:effectLst/>
                      </a:endParaRPr>
                    </a:p>
                    <a:p>
                      <a:pPr marL="342900" lvl="0" indent="-342900">
                        <a:spcAft>
                          <a:spcPts val="0"/>
                        </a:spcAft>
                        <a:buFont typeface="+mj-lt"/>
                        <a:buAutoNum type="arabicPeriod"/>
                      </a:pPr>
                      <a:r>
                        <a:rPr lang="fr-FR" sz="1600" dirty="0">
                          <a:effectLst/>
                        </a:rPr>
                        <a:t>Hémoculture + mais ne répondants pas aux critères majeurs.</a:t>
                      </a:r>
                      <a:endParaRPr lang="fr-FR" sz="1400" dirty="0">
                        <a:solidFill>
                          <a:schemeClr val="tx1"/>
                        </a:solidFill>
                        <a:effectLst/>
                        <a:latin typeface="Calibri"/>
                        <a:ea typeface="Calibri"/>
                        <a:cs typeface="Arial"/>
                      </a:endParaRPr>
                    </a:p>
                  </a:txBody>
                  <a:tcPr marL="68580" marR="68580" marT="0" marB="0"/>
                </a:tc>
                <a:tc hMerge="1">
                  <a:txBody>
                    <a:bodyPr/>
                    <a:lstStyle/>
                    <a:p>
                      <a:endParaRPr lang="fr-FR"/>
                    </a:p>
                  </a:txBody>
                  <a:tcPr/>
                </a:tc>
              </a:tr>
              <a:tr h="864096">
                <a:tc gridSpan="2">
                  <a:txBody>
                    <a:bodyPr/>
                    <a:lstStyle/>
                    <a:p>
                      <a:pPr>
                        <a:spcAft>
                          <a:spcPts val="0"/>
                        </a:spcAft>
                      </a:pPr>
                      <a:r>
                        <a:rPr lang="fr-FR" sz="1600" b="1" u="sng" kern="1200" dirty="0">
                          <a:solidFill>
                            <a:srgbClr val="FF0000"/>
                          </a:solidFill>
                          <a:effectLst/>
                          <a:latin typeface="+mn-lt"/>
                          <a:ea typeface="+mn-ea"/>
                          <a:cs typeface="+mn-cs"/>
                        </a:rPr>
                        <a:t>Diagnostic certain si : </a:t>
                      </a:r>
                      <a:r>
                        <a:rPr lang="fr-FR" sz="1600" dirty="0">
                          <a:effectLst/>
                        </a:rPr>
                        <a:t>02 critères majeurs ou</a:t>
                      </a:r>
                      <a:endParaRPr lang="fr-FR" sz="1400" dirty="0">
                        <a:effectLst/>
                      </a:endParaRPr>
                    </a:p>
                    <a:p>
                      <a:pPr>
                        <a:spcAft>
                          <a:spcPts val="0"/>
                        </a:spcAft>
                      </a:pPr>
                      <a:r>
                        <a:rPr lang="fr-FR" sz="1600" dirty="0">
                          <a:effectLst/>
                        </a:rPr>
                        <a:t>                                       01 critère majeur + 3 mineurs.</a:t>
                      </a:r>
                      <a:endParaRPr lang="fr-FR" sz="1400" dirty="0">
                        <a:effectLst/>
                      </a:endParaRPr>
                    </a:p>
                    <a:p>
                      <a:pPr>
                        <a:spcAft>
                          <a:spcPts val="0"/>
                        </a:spcAft>
                      </a:pPr>
                      <a:r>
                        <a:rPr lang="fr-FR" sz="1600" dirty="0">
                          <a:effectLst/>
                        </a:rPr>
                        <a:t>                                       05 critères mineurs.         </a:t>
                      </a:r>
                      <a:endParaRPr lang="fr-FR" sz="1400" dirty="0">
                        <a:solidFill>
                          <a:schemeClr val="tx1"/>
                        </a:solidFill>
                        <a:effectLst/>
                        <a:latin typeface="Calibri"/>
                        <a:ea typeface="Calibri"/>
                        <a:cs typeface="Arial"/>
                      </a:endParaRPr>
                    </a:p>
                  </a:txBody>
                  <a:tcPr marL="68580" marR="68580" marT="0" marB="0"/>
                </a:tc>
                <a:tc hMerge="1">
                  <a:txBody>
                    <a:bodyPr/>
                    <a:lstStyle/>
                    <a:p>
                      <a:endParaRPr lang="fr-FR"/>
                    </a:p>
                  </a:txBody>
                  <a:tcPr/>
                </a:tc>
              </a:tr>
            </a:tbl>
          </a:graphicData>
        </a:graphic>
      </p:graphicFrame>
    </p:spTree>
    <p:extLst>
      <p:ext uri="{BB962C8B-B14F-4D97-AF65-F5344CB8AC3E}">
        <p14:creationId xmlns:p14="http://schemas.microsoft.com/office/powerpoint/2010/main" val="4226549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2200" b="1" u="sng" dirty="0" smtClean="0">
                <a:solidFill>
                  <a:srgbClr val="00B050"/>
                </a:solidFill>
              </a:rPr>
              <a:t>6. complications : </a:t>
            </a:r>
            <a:endParaRPr lang="fr-FR" sz="2200" dirty="0">
              <a:solidFill>
                <a:srgbClr val="00B050"/>
              </a:solidFill>
            </a:endParaRPr>
          </a:p>
        </p:txBody>
      </p:sp>
      <p:sp>
        <p:nvSpPr>
          <p:cNvPr id="3" name="Espace réservé du contenu 2"/>
          <p:cNvSpPr>
            <a:spLocks noGrp="1"/>
          </p:cNvSpPr>
          <p:nvPr>
            <p:ph idx="1"/>
          </p:nvPr>
        </p:nvSpPr>
        <p:spPr/>
        <p:txBody>
          <a:bodyPr>
            <a:normAutofit/>
          </a:bodyPr>
          <a:lstStyle/>
          <a:p>
            <a:pPr marL="274320" lvl="1" indent="0">
              <a:buNone/>
            </a:pPr>
            <a:r>
              <a:rPr lang="fr-FR" b="1" u="sng" dirty="0">
                <a:solidFill>
                  <a:srgbClr val="FF0000"/>
                </a:solidFill>
              </a:rPr>
              <a:t>a. cardiaques :</a:t>
            </a:r>
          </a:p>
          <a:p>
            <a:pPr marL="274320" lvl="1" indent="0">
              <a:buNone/>
            </a:pPr>
            <a:r>
              <a:rPr lang="fr-FR" dirty="0"/>
              <a:t>-	insuffisance cardiaque aigue et état de choc.</a:t>
            </a:r>
          </a:p>
          <a:p>
            <a:pPr marL="274320" lvl="1" indent="0">
              <a:buNone/>
            </a:pPr>
            <a:r>
              <a:rPr lang="fr-FR" dirty="0"/>
              <a:t>-	BAV par abcès septal.</a:t>
            </a:r>
          </a:p>
          <a:p>
            <a:pPr marL="274320" lvl="1" indent="0">
              <a:buNone/>
            </a:pPr>
            <a:r>
              <a:rPr lang="fr-FR" dirty="0"/>
              <a:t>-	Fistule abcès périvalvulaires.</a:t>
            </a:r>
          </a:p>
          <a:p>
            <a:pPr marL="274320" lvl="1" indent="0">
              <a:buNone/>
            </a:pPr>
            <a:r>
              <a:rPr lang="fr-FR" dirty="0" smtClean="0"/>
              <a:t>-	IDM </a:t>
            </a:r>
            <a:r>
              <a:rPr lang="fr-FR" dirty="0"/>
              <a:t>par emboles coronaires</a:t>
            </a:r>
            <a:r>
              <a:rPr lang="fr-FR" dirty="0" smtClean="0"/>
              <a:t>.</a:t>
            </a:r>
          </a:p>
          <a:p>
            <a:pPr marL="274320" lvl="1" indent="0">
              <a:buNone/>
            </a:pPr>
            <a:endParaRPr lang="fr-FR" dirty="0"/>
          </a:p>
          <a:p>
            <a:pPr marL="274320" lvl="1" indent="0">
              <a:buNone/>
            </a:pPr>
            <a:r>
              <a:rPr lang="fr-FR" b="1" u="sng" dirty="0"/>
              <a:t>b. Emboles systémiques et pulmonaires : </a:t>
            </a:r>
            <a:r>
              <a:rPr lang="fr-FR" dirty="0"/>
              <a:t>(AVC, infarctus splénique, rénal et des ischémie aigue des membres</a:t>
            </a:r>
            <a:r>
              <a:rPr lang="fr-FR" dirty="0" smtClean="0"/>
              <a:t>).</a:t>
            </a:r>
          </a:p>
          <a:p>
            <a:pPr marL="274320" lvl="1" indent="0">
              <a:buNone/>
            </a:pPr>
            <a:endParaRPr lang="fr-FR" dirty="0"/>
          </a:p>
          <a:p>
            <a:pPr marL="274320" lvl="1" indent="0">
              <a:buNone/>
            </a:pPr>
            <a:r>
              <a:rPr lang="fr-FR" b="1" u="sng" dirty="0"/>
              <a:t>c. Anévrysme Mycotique intracrâniens ou extra crâniens</a:t>
            </a:r>
            <a:r>
              <a:rPr lang="fr-FR" b="1" u="sng" dirty="0" smtClean="0"/>
              <a:t>.</a:t>
            </a:r>
          </a:p>
          <a:p>
            <a:pPr marL="274320" lvl="1" indent="0">
              <a:buNone/>
            </a:pPr>
            <a:endParaRPr lang="fr-FR" b="1" u="sng" dirty="0"/>
          </a:p>
          <a:p>
            <a:pPr marL="274320" lvl="1" indent="0">
              <a:buNone/>
            </a:pPr>
            <a:r>
              <a:rPr lang="fr-FR" b="1" u="sng" dirty="0">
                <a:solidFill>
                  <a:srgbClr val="FF0000"/>
                </a:solidFill>
              </a:rPr>
              <a:t>d. Complications rénales : </a:t>
            </a:r>
            <a:r>
              <a:rPr lang="fr-FR" dirty="0"/>
              <a:t>infarctus par embole, glomérulonéphrite par vascularite immunologique et la néphrotoxicité liée au traitement.</a:t>
            </a:r>
            <a:endParaRPr lang="fr-FR" dirty="0" smtClean="0"/>
          </a:p>
          <a:p>
            <a:pPr>
              <a:buFontTx/>
              <a:buChar char="-"/>
            </a:pPr>
            <a:endParaRPr lang="fr-FR" dirty="0"/>
          </a:p>
          <a:p>
            <a:endParaRPr lang="fr-F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692696"/>
            <a:ext cx="2014339" cy="1374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2057399"/>
            <a:ext cx="2019537" cy="1633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2708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2200" b="1" u="sng" dirty="0" smtClean="0">
                <a:solidFill>
                  <a:srgbClr val="00B050"/>
                </a:solidFill>
              </a:rPr>
              <a:t>6. complications : </a:t>
            </a:r>
            <a:endParaRPr lang="fr-FR" sz="2200" dirty="0">
              <a:solidFill>
                <a:srgbClr val="00B050"/>
              </a:solidFill>
            </a:endParaRPr>
          </a:p>
        </p:txBody>
      </p:sp>
      <p:sp>
        <p:nvSpPr>
          <p:cNvPr id="3" name="Espace réservé du contenu 2"/>
          <p:cNvSpPr>
            <a:spLocks noGrp="1"/>
          </p:cNvSpPr>
          <p:nvPr>
            <p:ph idx="1"/>
          </p:nvPr>
        </p:nvSpPr>
        <p:spPr/>
        <p:txBody>
          <a:bodyPr>
            <a:normAutofit/>
          </a:bodyPr>
          <a:lstStyle/>
          <a:p>
            <a:pPr marL="274320" lvl="1" indent="0">
              <a:buNone/>
            </a:pPr>
            <a:r>
              <a:rPr lang="fr-FR" b="1" u="sng" dirty="0">
                <a:solidFill>
                  <a:srgbClr val="FF0000"/>
                </a:solidFill>
              </a:rPr>
              <a:t>a. cardiaques :</a:t>
            </a:r>
          </a:p>
          <a:p>
            <a:pPr marL="274320" lvl="1" indent="0">
              <a:buNone/>
            </a:pPr>
            <a:endParaRPr lang="fr-FR" dirty="0" smtClean="0"/>
          </a:p>
          <a:p>
            <a:pPr marL="274320" lvl="1" indent="0">
              <a:buNone/>
            </a:pPr>
            <a:endParaRPr lang="fr-FR" dirty="0"/>
          </a:p>
          <a:p>
            <a:pPr marL="274320" lvl="1" indent="0">
              <a:buNone/>
            </a:pPr>
            <a:endParaRPr lang="fr-FR" dirty="0"/>
          </a:p>
          <a:p>
            <a:pPr marL="274320" lvl="1" indent="0">
              <a:buNone/>
            </a:pPr>
            <a:endParaRPr lang="fr-FR"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492896"/>
            <a:ext cx="5957886" cy="1385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4423" y="1123145"/>
            <a:ext cx="3655294" cy="3687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descr="C:\Users\MOHAMMED\Desktop\syndromecoronairestplus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416616"/>
            <a:ext cx="5544616" cy="2167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654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2200" b="1" u="sng" dirty="0" smtClean="0">
                <a:solidFill>
                  <a:srgbClr val="00B050"/>
                </a:solidFill>
              </a:rPr>
              <a:t>7. Traitement </a:t>
            </a:r>
            <a:r>
              <a:rPr lang="fr-FR" sz="2200" b="1" u="sng" dirty="0">
                <a:solidFill>
                  <a:srgbClr val="00B050"/>
                </a:solidFill>
              </a:rPr>
              <a:t>:</a:t>
            </a:r>
            <a:endParaRPr lang="fr-FR" sz="2200" dirty="0">
              <a:solidFill>
                <a:srgbClr val="00B050"/>
              </a:solidFill>
            </a:endParaRPr>
          </a:p>
        </p:txBody>
      </p:sp>
      <p:sp>
        <p:nvSpPr>
          <p:cNvPr id="3" name="Espace réservé du contenu 2"/>
          <p:cNvSpPr>
            <a:spLocks noGrp="1"/>
          </p:cNvSpPr>
          <p:nvPr>
            <p:ph idx="1"/>
          </p:nvPr>
        </p:nvSpPr>
        <p:spPr/>
        <p:txBody>
          <a:bodyPr>
            <a:normAutofit/>
          </a:bodyPr>
          <a:lstStyle/>
          <a:p>
            <a:pPr>
              <a:buFontTx/>
              <a:buChar char="-"/>
            </a:pPr>
            <a:r>
              <a:rPr lang="fr-FR" dirty="0" smtClean="0"/>
              <a:t>Le traitement de l’</a:t>
            </a:r>
            <a:r>
              <a:rPr lang="fr-FR" b="1" u="sng" dirty="0" smtClean="0"/>
              <a:t>EI </a:t>
            </a:r>
            <a:r>
              <a:rPr lang="fr-FR" b="1" u="sng" dirty="0"/>
              <a:t>est </a:t>
            </a:r>
            <a:r>
              <a:rPr lang="fr-FR" b="1" u="sng" dirty="0" smtClean="0"/>
              <a:t>une …. ???</a:t>
            </a:r>
          </a:p>
          <a:p>
            <a:pPr>
              <a:buFontTx/>
              <a:buChar char="-"/>
            </a:pPr>
            <a:r>
              <a:rPr lang="fr-FR" b="1" u="sng" dirty="0" smtClean="0">
                <a:solidFill>
                  <a:srgbClr val="FF0000"/>
                </a:solidFill>
              </a:rPr>
              <a:t>Antibiotiques</a:t>
            </a:r>
            <a:r>
              <a:rPr lang="fr-FR" b="1" u="sng" dirty="0">
                <a:solidFill>
                  <a:srgbClr val="FF0000"/>
                </a:solidFill>
              </a:rPr>
              <a:t> : </a:t>
            </a:r>
            <a:endParaRPr lang="fr-FR" b="1" u="sng" dirty="0" smtClean="0">
              <a:solidFill>
                <a:srgbClr val="FF0000"/>
              </a:solidFill>
            </a:endParaRPr>
          </a:p>
          <a:p>
            <a:r>
              <a:rPr lang="fr-FR" dirty="0" smtClean="0"/>
              <a:t>Association </a:t>
            </a:r>
            <a:r>
              <a:rPr lang="fr-FR" dirty="0"/>
              <a:t>synergique, bactéricide, Intraveineuse, à forte dose et prolongée.</a:t>
            </a:r>
          </a:p>
          <a:p>
            <a:r>
              <a:rPr lang="fr-FR" dirty="0"/>
              <a:t>A débuter après hémocultures sauf si sepsis sévère</a:t>
            </a:r>
            <a:r>
              <a:rPr lang="fr-FR" dirty="0" smtClean="0"/>
              <a:t>.</a:t>
            </a:r>
          </a:p>
          <a:p>
            <a:pPr>
              <a:buFontTx/>
              <a:buChar char="-"/>
            </a:pPr>
            <a:r>
              <a:rPr lang="fr-FR" b="1" u="sng" dirty="0">
                <a:solidFill>
                  <a:srgbClr val="FF0000"/>
                </a:solidFill>
              </a:rPr>
              <a:t>Traitement de la porte d’entrée : </a:t>
            </a:r>
          </a:p>
          <a:p>
            <a:pPr>
              <a:buFontTx/>
              <a:buChar char="-"/>
            </a:pPr>
            <a:r>
              <a:rPr lang="fr-FR" b="1" u="sng" dirty="0">
                <a:solidFill>
                  <a:srgbClr val="FF0000"/>
                </a:solidFill>
              </a:rPr>
              <a:t>Traitement chirurgicale : </a:t>
            </a:r>
            <a:r>
              <a:rPr lang="fr-FR" b="1" u="sng" dirty="0" smtClean="0">
                <a:solidFill>
                  <a:srgbClr val="FF0000"/>
                </a:solidFill>
              </a:rPr>
              <a:t>indications :</a:t>
            </a:r>
            <a:endParaRPr lang="fr-FR" b="1" u="sng" dirty="0">
              <a:solidFill>
                <a:srgbClr val="FF0000"/>
              </a:solidFill>
            </a:endParaRPr>
          </a:p>
          <a:p>
            <a:pPr lvl="1">
              <a:buFont typeface="Wingdings" panose="05000000000000000000" pitchFamily="2" charset="2"/>
              <a:buChar char="Ø"/>
            </a:pPr>
            <a:r>
              <a:rPr lang="fr-FR" b="1" u="sng" dirty="0"/>
              <a:t>Hémodynamiques </a:t>
            </a:r>
            <a:endParaRPr lang="fr-FR" dirty="0"/>
          </a:p>
          <a:p>
            <a:pPr lvl="1">
              <a:buFont typeface="Wingdings" panose="05000000000000000000" pitchFamily="2" charset="2"/>
              <a:buChar char="Ø"/>
            </a:pPr>
            <a:r>
              <a:rPr lang="fr-FR" b="1" u="sng" dirty="0"/>
              <a:t>Infectieuses </a:t>
            </a:r>
            <a:endParaRPr lang="fr-FR" dirty="0"/>
          </a:p>
          <a:p>
            <a:pPr lvl="1">
              <a:buFont typeface="Wingdings" panose="05000000000000000000" pitchFamily="2" charset="2"/>
              <a:buChar char="Ø"/>
            </a:pPr>
            <a:r>
              <a:rPr lang="fr-FR" b="1" u="sng" dirty="0"/>
              <a:t>Emboliques </a:t>
            </a:r>
            <a:endParaRPr lang="fr-FR" dirty="0"/>
          </a:p>
          <a:p>
            <a:pPr lvl="1">
              <a:buFont typeface="Wingdings" panose="05000000000000000000" pitchFamily="2" charset="2"/>
              <a:buChar char="Ø"/>
            </a:pPr>
            <a:endParaRPr lang="fr-FR" dirty="0"/>
          </a:p>
          <a:p>
            <a:pPr>
              <a:buFontTx/>
              <a:buChar char="-"/>
            </a:pPr>
            <a:endParaRPr lang="fr-FR" dirty="0"/>
          </a:p>
          <a:p>
            <a:endParaRPr lang="fr-FR" dirty="0"/>
          </a:p>
        </p:txBody>
      </p:sp>
    </p:spTree>
    <p:extLst>
      <p:ext uri="{BB962C8B-B14F-4D97-AF65-F5344CB8AC3E}">
        <p14:creationId xmlns:p14="http://schemas.microsoft.com/office/powerpoint/2010/main" val="33000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a:spcAft>
                <a:spcPts val="0"/>
              </a:spcAft>
            </a:pPr>
            <a:r>
              <a:rPr lang="fr-FR" sz="2800" b="1" i="1" u="sng" dirty="0" smtClean="0">
                <a:solidFill>
                  <a:srgbClr val="00B050"/>
                </a:solidFill>
                <a:latin typeface="Sylfaen" panose="010A0502050306030303" pitchFamily="18" charset="0"/>
                <a:ea typeface="Calibri" panose="020F0502020204030204" pitchFamily="34" charset="0"/>
                <a:cs typeface="Arial" panose="020B0604020202020204" pitchFamily="34" charset="0"/>
              </a:rPr>
              <a:t>2. </a:t>
            </a:r>
            <a:r>
              <a:rPr lang="fr-FR" sz="2800" b="1" i="1" u="sng" dirty="0">
                <a:solidFill>
                  <a:srgbClr val="00B050"/>
                </a:solidFill>
                <a:latin typeface="Sylfaen" panose="010A0502050306030303" pitchFamily="18" charset="0"/>
                <a:ea typeface="Calibri" panose="020F0502020204030204" pitchFamily="34" charset="0"/>
                <a:cs typeface="Arial" panose="020B0604020202020204" pitchFamily="34" charset="0"/>
              </a:rPr>
              <a:t>La cardite rhumatismale en poussée :</a:t>
            </a:r>
            <a:endParaRPr lang="fr-FR" sz="2800" b="1" dirty="0">
              <a:solidFill>
                <a:srgbClr val="00B050"/>
              </a:solidFill>
              <a:latin typeface="Sylfaen" panose="010A0502050306030303" pitchFamily="18" charset="0"/>
              <a:ea typeface="Calibri" panose="020F0502020204030204" pitchFamily="34" charset="0"/>
              <a:cs typeface="Arial" panose="020B0604020202020204" pitchFamily="34" charset="0"/>
            </a:endParaRPr>
          </a:p>
          <a:p>
            <a:pPr>
              <a:spcAft>
                <a:spcPts val="0"/>
              </a:spcAft>
            </a:pPr>
            <a:r>
              <a:rPr lang="fr-FR" dirty="0">
                <a:latin typeface="Sylfaen" panose="010A0502050306030303" pitchFamily="18" charset="0"/>
                <a:ea typeface="Calibri" panose="020F0502020204030204" pitchFamily="34" charset="0"/>
                <a:cs typeface="Arial" panose="020B0604020202020204" pitchFamily="34" charset="0"/>
              </a:rPr>
              <a:t>-Ce diagnostic ne peut être évoqué que chez un sujet de moins de 25 ans et surtout chez l’enfant (rare après 25 ans).</a:t>
            </a:r>
          </a:p>
          <a:p>
            <a:pPr>
              <a:spcAft>
                <a:spcPts val="0"/>
              </a:spcAft>
            </a:pPr>
            <a:r>
              <a:rPr lang="fr-FR" dirty="0">
                <a:latin typeface="Sylfaen" panose="010A0502050306030303" pitchFamily="18" charset="0"/>
                <a:ea typeface="Calibri" panose="020F0502020204030204" pitchFamily="34" charset="0"/>
                <a:cs typeface="Arial" panose="020B0604020202020204" pitchFamily="34" charset="0"/>
              </a:rPr>
              <a:t>-Il peut s’agir soit d’une première poussée soit d’une récidive.</a:t>
            </a:r>
          </a:p>
          <a:p>
            <a:pPr>
              <a:spcAft>
                <a:spcPts val="0"/>
              </a:spcAft>
            </a:pPr>
            <a:r>
              <a:rPr lang="fr-FR" dirty="0">
                <a:latin typeface="Sylfaen" panose="010A0502050306030303" pitchFamily="18" charset="0"/>
                <a:ea typeface="Calibri" panose="020F0502020204030204" pitchFamily="34" charset="0"/>
                <a:cs typeface="Arial" panose="020B0604020202020204" pitchFamily="34" charset="0"/>
              </a:rPr>
              <a:t>-Le diagnostic repose sur l’anamnèse, les signes cliniques et biologiques.</a:t>
            </a:r>
          </a:p>
          <a:p>
            <a:pPr>
              <a:spcAft>
                <a:spcPts val="0"/>
              </a:spcAft>
            </a:pPr>
            <a:r>
              <a:rPr lang="fr-FR" dirty="0">
                <a:latin typeface="Sylfaen" panose="010A0502050306030303" pitchFamily="18" charset="0"/>
                <a:ea typeface="Calibri" panose="020F0502020204030204" pitchFamily="34" charset="0"/>
                <a:cs typeface="Arial" panose="020B0604020202020204" pitchFamily="34" charset="0"/>
              </a:rPr>
              <a:t>-Le diagnostic de la 1</a:t>
            </a:r>
            <a:r>
              <a:rPr lang="fr-FR" baseline="30000" dirty="0">
                <a:latin typeface="Sylfaen" panose="010A0502050306030303" pitchFamily="18" charset="0"/>
                <a:ea typeface="Calibri" panose="020F0502020204030204" pitchFamily="34" charset="0"/>
                <a:cs typeface="Arial" panose="020B0604020202020204" pitchFamily="34" charset="0"/>
              </a:rPr>
              <a:t>ère</a:t>
            </a:r>
            <a:r>
              <a:rPr lang="fr-FR" dirty="0">
                <a:latin typeface="Sylfaen" panose="010A0502050306030303" pitchFamily="18" charset="0"/>
                <a:ea typeface="Calibri" panose="020F0502020204030204" pitchFamily="34" charset="0"/>
                <a:cs typeface="Arial" panose="020B0604020202020204" pitchFamily="34" charset="0"/>
              </a:rPr>
              <a:t> poussée est posé devant : [02 critères majeurs ou 1 critère majeur et 02 critères mineurs] + preuve d’une infection au streptocoque β.</a:t>
            </a:r>
          </a:p>
          <a:p>
            <a:pPr>
              <a:spcAft>
                <a:spcPts val="0"/>
              </a:spcAft>
            </a:pPr>
            <a:r>
              <a:rPr lang="fr-FR" dirty="0">
                <a:latin typeface="Sylfaen" panose="010A0502050306030303" pitchFamily="18" charset="0"/>
                <a:ea typeface="Calibri" panose="020F0502020204030204" pitchFamily="34" charset="0"/>
                <a:cs typeface="Arial" panose="020B0604020202020204" pitchFamily="34" charset="0"/>
              </a:rPr>
              <a:t>-Le diagnostic d’une récidive rhumatismale (ATCD de RAA ou de cardite rhumatismale) repose sur : [1 critère majeur ou plusieurs manifestations mineures] + preuve d’une infection au streptocoque β.</a:t>
            </a:r>
          </a:p>
          <a:p>
            <a:pPr>
              <a:spcAft>
                <a:spcPts val="0"/>
              </a:spcAft>
            </a:pPr>
            <a:r>
              <a:rPr lang="fr-FR" sz="800" dirty="0">
                <a:latin typeface="Sylfaen" panose="010A0502050306030303" pitchFamily="18" charset="0"/>
                <a:ea typeface="Calibri" panose="020F0502020204030204" pitchFamily="34" charset="0"/>
                <a:cs typeface="Arial" panose="020B0604020202020204" pitchFamily="34" charset="0"/>
              </a:rPr>
              <a:t> </a:t>
            </a:r>
            <a:endParaRPr lang="fr-FR" dirty="0">
              <a:latin typeface="Sylfaen" panose="010A0502050306030303" pitchFamily="18"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906506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ctr">
              <a:spcAft>
                <a:spcPts val="0"/>
              </a:spcAft>
              <a:buNone/>
            </a:pPr>
            <a:r>
              <a:rPr lang="fr-FR" sz="6000" b="1" i="1" dirty="0">
                <a:solidFill>
                  <a:srgbClr val="FF0000"/>
                </a:solidFill>
                <a:latin typeface="Sylfaen" panose="010A0502050306030303" pitchFamily="18" charset="0"/>
                <a:ea typeface="Calibri" panose="020F0502020204030204" pitchFamily="34" charset="0"/>
                <a:cs typeface="Arial" panose="020B0604020202020204" pitchFamily="34" charset="0"/>
              </a:rPr>
              <a:t>B. Fièvre + précordialgies : </a:t>
            </a:r>
            <a:endParaRPr lang="fr-FR" sz="6000" dirty="0">
              <a:solidFill>
                <a:srgbClr val="FF0000"/>
              </a:solidFill>
              <a:latin typeface="Sylfaen" panose="010A0502050306030303" pitchFamily="18"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353054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I. Problématique</a:t>
            </a:r>
            <a:r>
              <a:rPr lang="fr-FR" b="1" u="sng" dirty="0"/>
              <a:t> :</a:t>
            </a:r>
            <a:endParaRPr lang="fr-FR" dirty="0"/>
          </a:p>
        </p:txBody>
      </p:sp>
      <p:sp>
        <p:nvSpPr>
          <p:cNvPr id="3" name="Espace réservé du contenu 2"/>
          <p:cNvSpPr>
            <a:spLocks noGrp="1"/>
          </p:cNvSpPr>
          <p:nvPr>
            <p:ph idx="1"/>
          </p:nvPr>
        </p:nvSpPr>
        <p:spPr/>
        <p:txBody>
          <a:bodyPr/>
          <a:lstStyle/>
          <a:p>
            <a:r>
              <a:rPr lang="fr-FR" dirty="0"/>
              <a:t>Une fièvre chez un cardiaque a souvent une explication évidente </a:t>
            </a:r>
            <a:r>
              <a:rPr lang="fr-FR" dirty="0" smtClean="0"/>
              <a:t>:</a:t>
            </a:r>
          </a:p>
          <a:p>
            <a:endParaRPr lang="fr-FR" dirty="0"/>
          </a:p>
          <a:p>
            <a:pPr marL="0" indent="0">
              <a:buNone/>
            </a:pPr>
            <a:r>
              <a:rPr lang="fr-FR" dirty="0" smtClean="0"/>
              <a:t>- Virale </a:t>
            </a:r>
            <a:r>
              <a:rPr lang="fr-FR" dirty="0"/>
              <a:t>: Une grippe, une rhinopharyngite …</a:t>
            </a:r>
          </a:p>
          <a:p>
            <a:pPr>
              <a:buFontTx/>
              <a:buChar char="-"/>
            </a:pPr>
            <a:r>
              <a:rPr lang="fr-FR" dirty="0" smtClean="0"/>
              <a:t>Bactérienne </a:t>
            </a:r>
            <a:r>
              <a:rPr lang="fr-FR" dirty="0"/>
              <a:t>: Une pneumopathie, une infection urinaire, un érysipèle … </a:t>
            </a:r>
            <a:endParaRPr lang="fr-FR" dirty="0" smtClean="0"/>
          </a:p>
          <a:p>
            <a:pPr>
              <a:buFontTx/>
              <a:buChar char="-"/>
            </a:pPr>
            <a:endParaRPr lang="fr-FR" dirty="0"/>
          </a:p>
          <a:p>
            <a:pPr>
              <a:buFontTx/>
              <a:buChar char="-"/>
            </a:pPr>
            <a:endParaRPr lang="fr-FR" dirty="0"/>
          </a:p>
          <a:p>
            <a:r>
              <a:rPr lang="fr-FR" dirty="0"/>
              <a:t>Parfois, il s’agit d’une fièvre isolée, sans explication évidente qui doit faire suspecter </a:t>
            </a:r>
            <a:r>
              <a:rPr lang="fr-FR" dirty="0" smtClean="0"/>
              <a:t>une pathologie précise </a:t>
            </a:r>
            <a:endParaRPr lang="fr-FR" dirty="0"/>
          </a:p>
          <a:p>
            <a:endParaRPr lang="fr-FR" dirty="0"/>
          </a:p>
        </p:txBody>
      </p:sp>
    </p:spTree>
    <p:extLst>
      <p:ext uri="{BB962C8B-B14F-4D97-AF65-F5344CB8AC3E}">
        <p14:creationId xmlns:p14="http://schemas.microsoft.com/office/powerpoint/2010/main" val="413845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1600" b="1" i="1" u="sng" dirty="0"/>
              <a:t>1. L'infarctus du myocarde (et ses complications) :</a:t>
            </a:r>
            <a:endParaRPr lang="fr-FR" sz="1600" b="1" dirty="0"/>
          </a:p>
          <a:p>
            <a:r>
              <a:rPr lang="fr-FR" sz="1600" dirty="0"/>
              <a:t>-Le diagnostic est objectivé par l'ECG et les enzymes cardiaques.</a:t>
            </a:r>
          </a:p>
          <a:p>
            <a:r>
              <a:rPr lang="fr-FR" sz="1600" dirty="0"/>
              <a:t>-L'élévation thermique atteint 38 à 39° le deuxième ou troisième jour.</a:t>
            </a:r>
          </a:p>
          <a:p>
            <a:r>
              <a:rPr lang="fr-FR" sz="1600" dirty="0"/>
              <a:t>-Elle diminue ensuite progressivement et régulièrement pour disparaître entre le 8</a:t>
            </a:r>
            <a:r>
              <a:rPr lang="fr-FR" sz="1600" baseline="30000" dirty="0"/>
              <a:t>e</a:t>
            </a:r>
            <a:r>
              <a:rPr lang="fr-FR" sz="1600" dirty="0"/>
              <a:t> et le 10° jour. </a:t>
            </a:r>
          </a:p>
          <a:p>
            <a:r>
              <a:rPr lang="fr-FR" sz="1600" dirty="0"/>
              <a:t>-La persistance de la fièvre au-delà de 10 jours est un indice de complication :</a:t>
            </a:r>
          </a:p>
          <a:p>
            <a:r>
              <a:rPr lang="fr-FR" sz="1600" dirty="0"/>
              <a:t>-Pour les complications fébriles de l'infarctus récent, il peut s'agir :</a:t>
            </a:r>
          </a:p>
          <a:p>
            <a:pPr marL="0" indent="0">
              <a:buNone/>
            </a:pPr>
            <a:r>
              <a:rPr lang="fr-FR" sz="1600" dirty="0" smtClean="0"/>
              <a:t>                   *</a:t>
            </a:r>
            <a:r>
              <a:rPr lang="fr-FR" sz="1600" dirty="0"/>
              <a:t>Avant tout</a:t>
            </a:r>
            <a:r>
              <a:rPr lang="fr-FR" sz="1600" i="1" dirty="0"/>
              <a:t> d'une extension de l'infarctus</a:t>
            </a:r>
            <a:r>
              <a:rPr lang="fr-FR" sz="1600" dirty="0"/>
              <a:t> </a:t>
            </a:r>
          </a:p>
          <a:p>
            <a:pPr marL="0" indent="0">
              <a:buNone/>
            </a:pPr>
            <a:r>
              <a:rPr lang="fr-FR" sz="1600" dirty="0" smtClean="0"/>
              <a:t>                 *</a:t>
            </a:r>
            <a:r>
              <a:rPr lang="fr-FR" sz="1600" i="1" dirty="0"/>
              <a:t>De complications thromboemboliques :</a:t>
            </a:r>
            <a:r>
              <a:rPr lang="fr-FR" sz="1600" dirty="0"/>
              <a:t> thrombose veineuse, embolie pulmonaire, embolie de la grande circulation. *</a:t>
            </a:r>
            <a:r>
              <a:rPr lang="fr-FR" sz="1600" i="1" dirty="0"/>
              <a:t>D'un syndrome </a:t>
            </a:r>
            <a:r>
              <a:rPr lang="fr-FR" sz="1600" i="1" dirty="0" err="1"/>
              <a:t>postinfarctus</a:t>
            </a:r>
            <a:r>
              <a:rPr lang="fr-FR" sz="1600" i="1" dirty="0"/>
              <a:t> de </a:t>
            </a:r>
            <a:r>
              <a:rPr lang="fr-FR" sz="1600" i="1" dirty="0" err="1"/>
              <a:t>Dressler</a:t>
            </a:r>
            <a:r>
              <a:rPr lang="fr-FR" sz="1600" i="1" dirty="0"/>
              <a:t>.</a:t>
            </a:r>
            <a:endParaRPr lang="fr-FR" sz="1600" dirty="0"/>
          </a:p>
          <a:p>
            <a:pPr marL="0" indent="0">
              <a:buNone/>
            </a:pPr>
            <a:r>
              <a:rPr lang="fr-FR" sz="1600" dirty="0" smtClean="0"/>
              <a:t>                     *</a:t>
            </a:r>
            <a:r>
              <a:rPr lang="fr-FR" sz="1600" dirty="0"/>
              <a:t>Complications infectieuses : les plus fréquentes</a:t>
            </a:r>
            <a:r>
              <a:rPr lang="fr-FR" sz="1600" dirty="0" smtClean="0"/>
              <a:t>.</a:t>
            </a:r>
            <a:r>
              <a:rPr lang="fr-FR" sz="1600" dirty="0"/>
              <a:t> </a:t>
            </a:r>
          </a:p>
          <a:p>
            <a:endParaRPr lang="fr-FR" sz="1600" dirty="0"/>
          </a:p>
        </p:txBody>
      </p:sp>
    </p:spTree>
    <p:extLst>
      <p:ext uri="{BB962C8B-B14F-4D97-AF65-F5344CB8AC3E}">
        <p14:creationId xmlns:p14="http://schemas.microsoft.com/office/powerpoint/2010/main" val="223937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072336"/>
          </a:xfrm>
        </p:spPr>
        <p:txBody>
          <a:bodyPr>
            <a:normAutofit/>
          </a:bodyPr>
          <a:lstStyle/>
          <a:p>
            <a:r>
              <a:rPr lang="fr-FR" sz="1400" b="1" i="1" u="sng" dirty="0"/>
              <a:t>2. La péricardite :</a:t>
            </a:r>
            <a:endParaRPr lang="fr-FR" sz="1400" b="1" dirty="0"/>
          </a:p>
          <a:p>
            <a:r>
              <a:rPr lang="fr-FR" sz="1400" i="1" dirty="0"/>
              <a:t>-En faveur du diagnostic :</a:t>
            </a:r>
            <a:endParaRPr lang="fr-FR" sz="1400" dirty="0"/>
          </a:p>
          <a:p>
            <a:r>
              <a:rPr lang="fr-FR" sz="1400" dirty="0"/>
              <a:t>*Fièvre souvent immédiate</a:t>
            </a:r>
          </a:p>
          <a:p>
            <a:r>
              <a:rPr lang="fr-FR" sz="1400" dirty="0"/>
              <a:t>*Douleur augmentée à l’inspiration</a:t>
            </a:r>
          </a:p>
          <a:p>
            <a:r>
              <a:rPr lang="fr-FR" sz="1400" dirty="0"/>
              <a:t>*Frottement péricardique</a:t>
            </a:r>
          </a:p>
          <a:p>
            <a:r>
              <a:rPr lang="fr-FR" sz="1400" dirty="0"/>
              <a:t>*Troubles de la repolarisation à l’ECG.</a:t>
            </a:r>
          </a:p>
          <a:p>
            <a:r>
              <a:rPr lang="fr-FR" sz="1400" i="1" dirty="0"/>
              <a:t>-ETT</a:t>
            </a:r>
            <a:r>
              <a:rPr lang="fr-FR" sz="1400" dirty="0"/>
              <a:t> : diagnostic positif et recherche étiologique.</a:t>
            </a:r>
          </a:p>
          <a:p>
            <a:r>
              <a:rPr lang="fr-FR" sz="1400" dirty="0"/>
              <a:t> </a:t>
            </a:r>
          </a:p>
          <a:p>
            <a:r>
              <a:rPr lang="fr-FR" sz="1400" b="1" i="1" u="sng" dirty="0"/>
              <a:t>3. Dissection aortique :</a:t>
            </a:r>
            <a:endParaRPr lang="fr-FR" sz="1400" b="1" dirty="0"/>
          </a:p>
          <a:p>
            <a:r>
              <a:rPr lang="fr-FR" sz="1400" i="1" dirty="0"/>
              <a:t>-En faveur du diagnostic : </a:t>
            </a:r>
            <a:endParaRPr lang="fr-FR" sz="1400" dirty="0"/>
          </a:p>
          <a:p>
            <a:r>
              <a:rPr lang="fr-FR" sz="1400" dirty="0"/>
              <a:t>*Violente douleur irradiant au dos.</a:t>
            </a:r>
          </a:p>
          <a:p>
            <a:r>
              <a:rPr lang="fr-FR" sz="1400" dirty="0"/>
              <a:t>*Souffle d’IA </a:t>
            </a:r>
          </a:p>
          <a:p>
            <a:r>
              <a:rPr lang="fr-FR" sz="1400" dirty="0"/>
              <a:t>*Diminution ou abolition d’un ou plusieurs pouls (tardif)</a:t>
            </a:r>
          </a:p>
          <a:p>
            <a:r>
              <a:rPr lang="fr-FR" sz="1400" dirty="0"/>
              <a:t>*</a:t>
            </a:r>
            <a:r>
              <a:rPr lang="fr-FR" sz="1400" dirty="0" err="1"/>
              <a:t>TTx</a:t>
            </a:r>
            <a:r>
              <a:rPr lang="fr-FR" sz="1400" dirty="0"/>
              <a:t> : élargissement du médiastin</a:t>
            </a:r>
          </a:p>
          <a:p>
            <a:r>
              <a:rPr lang="fr-FR" sz="1400" dirty="0"/>
              <a:t>*Absence de signes électriques</a:t>
            </a:r>
          </a:p>
          <a:p>
            <a:r>
              <a:rPr lang="fr-FR" sz="1400" dirty="0"/>
              <a:t>-Diagnostic positif : écho, </a:t>
            </a:r>
            <a:r>
              <a:rPr lang="fr-FR" sz="1400" dirty="0" err="1"/>
              <a:t>angioscanner</a:t>
            </a:r>
            <a:r>
              <a:rPr lang="fr-FR" sz="1400" dirty="0"/>
              <a:t>, aortographie.</a:t>
            </a:r>
          </a:p>
          <a:p>
            <a:r>
              <a:rPr lang="fr-FR" sz="1400" dirty="0"/>
              <a:t> </a:t>
            </a:r>
          </a:p>
          <a:p>
            <a:r>
              <a:rPr lang="fr-FR" sz="1400" b="1" i="1" u="sng" dirty="0"/>
              <a:t>4. L’embolie pulmonaire : </a:t>
            </a:r>
            <a:endParaRPr lang="fr-FR" sz="1400" b="1" dirty="0"/>
          </a:p>
          <a:p>
            <a:r>
              <a:rPr lang="fr-FR" sz="1400" dirty="0"/>
              <a:t>-La fièvre est présente dans 90% des cas.</a:t>
            </a:r>
          </a:p>
          <a:p>
            <a:r>
              <a:rPr lang="fr-FR" sz="1400" dirty="0"/>
              <a:t> </a:t>
            </a:r>
          </a:p>
          <a:p>
            <a:r>
              <a:rPr lang="fr-FR" sz="1400" b="1" i="1" u="sng" dirty="0"/>
              <a:t>5. Anévrysme de l’aorte</a:t>
            </a:r>
            <a:endParaRPr lang="fr-FR" sz="1400" b="1" dirty="0"/>
          </a:p>
          <a:p>
            <a:pPr marL="0" indent="0">
              <a:buNone/>
            </a:pPr>
            <a:endParaRPr lang="fr-FR" sz="1200" dirty="0"/>
          </a:p>
        </p:txBody>
      </p:sp>
    </p:spTree>
    <p:extLst>
      <p:ext uri="{BB962C8B-B14F-4D97-AF65-F5344CB8AC3E}">
        <p14:creationId xmlns:p14="http://schemas.microsoft.com/office/powerpoint/2010/main" val="3597851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ctr">
              <a:spcAft>
                <a:spcPts val="0"/>
              </a:spcAft>
              <a:buNone/>
            </a:pPr>
            <a:r>
              <a:rPr lang="fr-FR" b="1" i="1" dirty="0" smtClean="0">
                <a:latin typeface="Sylfaen" panose="010A0502050306030303" pitchFamily="18" charset="0"/>
                <a:ea typeface="Calibri" panose="020F0502020204030204" pitchFamily="34" charset="0"/>
                <a:cs typeface="Arial" panose="020B0604020202020204" pitchFamily="34" charset="0"/>
              </a:rPr>
              <a:t>          </a:t>
            </a:r>
            <a:r>
              <a:rPr lang="fr-FR" sz="6000" b="1" i="1" dirty="0" smtClean="0">
                <a:solidFill>
                  <a:srgbClr val="FF0000"/>
                </a:solidFill>
                <a:latin typeface="Sylfaen" panose="010A0502050306030303" pitchFamily="18" charset="0"/>
                <a:ea typeface="Calibri" panose="020F0502020204030204" pitchFamily="34" charset="0"/>
                <a:cs typeface="Arial" panose="020B0604020202020204" pitchFamily="34" charset="0"/>
              </a:rPr>
              <a:t>C</a:t>
            </a:r>
            <a:r>
              <a:rPr lang="fr-FR" sz="6000" b="1" i="1" dirty="0">
                <a:solidFill>
                  <a:srgbClr val="FF0000"/>
                </a:solidFill>
                <a:latin typeface="Sylfaen" panose="010A0502050306030303" pitchFamily="18" charset="0"/>
                <a:ea typeface="Calibri" panose="020F0502020204030204" pitchFamily="34" charset="0"/>
                <a:cs typeface="Arial" panose="020B0604020202020204" pitchFamily="34" charset="0"/>
              </a:rPr>
              <a:t>. Fièvre et insuffisance cardiaque </a:t>
            </a:r>
            <a:endParaRPr lang="fr-FR" sz="6000" b="1" dirty="0">
              <a:solidFill>
                <a:srgbClr val="FF0000"/>
              </a:solidFill>
              <a:latin typeface="Sylfaen" panose="010A0502050306030303" pitchFamily="18"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014379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-Quelle que soit la cause de l’insuffisance cardiaque</a:t>
            </a:r>
            <a:r>
              <a:rPr lang="fr-FR" i="1" dirty="0"/>
              <a:t> (mais surtout dans les cardiopathies valvulaires),</a:t>
            </a:r>
            <a:r>
              <a:rPr lang="fr-FR" dirty="0"/>
              <a:t> la fièvre doit faire redouter une complication thromboembolique</a:t>
            </a:r>
            <a:r>
              <a:rPr lang="fr-FR" i="1" dirty="0"/>
              <a:t> provoquant ou aggravant une insuffisance cardiaque.</a:t>
            </a:r>
            <a:endParaRPr lang="fr-FR" dirty="0"/>
          </a:p>
          <a:p>
            <a:r>
              <a:rPr lang="fr-FR" dirty="0"/>
              <a:t>-Un OAP peut être suivi d'un décalage thermique mais il faut toujours rechercher une cause thromboembolique.</a:t>
            </a:r>
          </a:p>
          <a:p>
            <a:r>
              <a:rPr lang="fr-FR" dirty="0"/>
              <a:t>-Myocardite.</a:t>
            </a:r>
          </a:p>
          <a:p>
            <a:r>
              <a:rPr lang="fr-FR" dirty="0"/>
              <a:t>-</a:t>
            </a:r>
            <a:r>
              <a:rPr lang="fr-FR" i="1" dirty="0"/>
              <a:t>Certaines insuffisances cardiaques apparemment primitives</a:t>
            </a:r>
            <a:r>
              <a:rPr lang="fr-FR" dirty="0"/>
              <a:t> évoluent en atmosphère fébrile, on pensera systématiquement à :</a:t>
            </a:r>
          </a:p>
          <a:p>
            <a:pPr marL="0" indent="0">
              <a:buNone/>
            </a:pPr>
            <a:r>
              <a:rPr lang="fr-FR" dirty="0"/>
              <a:t>*Une hyperthyroïdie </a:t>
            </a:r>
          </a:p>
          <a:p>
            <a:pPr marL="0" indent="0">
              <a:buNone/>
            </a:pPr>
            <a:r>
              <a:rPr lang="fr-FR" dirty="0"/>
              <a:t>*Une collagénose (LED, périarthrite noueuse plus rarement) </a:t>
            </a:r>
          </a:p>
          <a:p>
            <a:pPr marL="0" indent="0">
              <a:buNone/>
            </a:pPr>
            <a:r>
              <a:rPr lang="fr-FR" dirty="0"/>
              <a:t>*Une hémopathie (fréquence des localisations péricardiques des leucoses).</a:t>
            </a:r>
          </a:p>
          <a:p>
            <a:endParaRPr lang="fr-FR" dirty="0"/>
          </a:p>
        </p:txBody>
      </p:sp>
    </p:spTree>
    <p:extLst>
      <p:ext uri="{BB962C8B-B14F-4D97-AF65-F5344CB8AC3E}">
        <p14:creationId xmlns:p14="http://schemas.microsoft.com/office/powerpoint/2010/main" val="1124560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ctr">
              <a:buNone/>
            </a:pPr>
            <a:r>
              <a:rPr lang="fr-FR" sz="5400" b="1" i="1" dirty="0">
                <a:solidFill>
                  <a:srgbClr val="FF0000"/>
                </a:solidFill>
              </a:rPr>
              <a:t>D. Fièvre des cardiaques opérés ou explorés </a:t>
            </a:r>
            <a:endParaRPr lang="fr-FR" sz="5400" dirty="0">
              <a:solidFill>
                <a:srgbClr val="FF0000"/>
              </a:solidFill>
            </a:endParaRPr>
          </a:p>
          <a:p>
            <a:pPr marL="0" indent="0">
              <a:buNone/>
            </a:pPr>
            <a:endParaRPr lang="fr-FR" dirty="0"/>
          </a:p>
        </p:txBody>
      </p:sp>
    </p:spTree>
    <p:extLst>
      <p:ext uri="{BB962C8B-B14F-4D97-AF65-F5344CB8AC3E}">
        <p14:creationId xmlns:p14="http://schemas.microsoft.com/office/powerpoint/2010/main" val="21291103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i="1" u="sng" dirty="0"/>
              <a:t>1</a:t>
            </a:r>
            <a:r>
              <a:rPr lang="fr-FR" i="1" u="sng" dirty="0" smtClean="0"/>
              <a:t>. </a:t>
            </a:r>
            <a:r>
              <a:rPr lang="fr-FR" i="1" u="sng" dirty="0"/>
              <a:t>Apres chirurgie cardio-vasculaire :</a:t>
            </a:r>
            <a:endParaRPr lang="fr-FR" dirty="0"/>
          </a:p>
          <a:p>
            <a:r>
              <a:rPr lang="fr-FR" i="1" dirty="0"/>
              <a:t>-La fièvre postopératoire peut être l'indice de complications immédiates ou précoces :</a:t>
            </a:r>
            <a:endParaRPr lang="fr-FR" dirty="0"/>
          </a:p>
          <a:p>
            <a:r>
              <a:rPr lang="fr-FR" dirty="0"/>
              <a:t>*Thrombose ou embolie veineuse ou artérielle,</a:t>
            </a:r>
          </a:p>
          <a:p>
            <a:r>
              <a:rPr lang="fr-FR" dirty="0"/>
              <a:t>*Complication respiratoire (atélectasie) ou rénale,</a:t>
            </a:r>
          </a:p>
          <a:p>
            <a:r>
              <a:rPr lang="fr-FR" dirty="0"/>
              <a:t>*Suppuration sternale,</a:t>
            </a:r>
          </a:p>
          <a:p>
            <a:r>
              <a:rPr lang="fr-FR" dirty="0"/>
              <a:t>*Mais surtout</a:t>
            </a:r>
            <a:r>
              <a:rPr lang="fr-FR" i="1" dirty="0"/>
              <a:t> septicémie</a:t>
            </a:r>
            <a:r>
              <a:rPr lang="fr-FR" dirty="0"/>
              <a:t> dont on conçoit le pronostic très sombre, en raison de la multiplicité des voies de contamination, de la greffe </a:t>
            </a:r>
            <a:r>
              <a:rPr lang="fr-FR" dirty="0" err="1"/>
              <a:t>endocardique</a:t>
            </a:r>
            <a:r>
              <a:rPr lang="fr-FR" dirty="0"/>
              <a:t>, de la fragilité des malades, et de la résistance éventuelle d'un germe hospitalier.</a:t>
            </a:r>
          </a:p>
          <a:p>
            <a:r>
              <a:rPr lang="fr-FR" i="1" dirty="0"/>
              <a:t>-Le risque de tels accidents, maximum dans les 15 premiers jours, peut être encore redoute pendant six mois.</a:t>
            </a:r>
            <a:endParaRPr lang="fr-FR" dirty="0"/>
          </a:p>
          <a:p>
            <a:r>
              <a:rPr lang="fr-FR" i="1" dirty="0"/>
              <a:t>-Cependant la fièvre postopératoire peut être due à d'autres causes moins dramatiques :</a:t>
            </a:r>
            <a:endParaRPr lang="fr-FR" dirty="0"/>
          </a:p>
          <a:p>
            <a:r>
              <a:rPr lang="fr-FR" i="1" dirty="0"/>
              <a:t>*Le syndrome post-</a:t>
            </a:r>
            <a:r>
              <a:rPr lang="fr-FR" i="1" dirty="0" err="1"/>
              <a:t>pericardotomie</a:t>
            </a:r>
            <a:r>
              <a:rPr lang="fr-FR" dirty="0"/>
              <a:t> </a:t>
            </a:r>
          </a:p>
          <a:p>
            <a:r>
              <a:rPr lang="fr-FR" dirty="0"/>
              <a:t>*</a:t>
            </a:r>
            <a:r>
              <a:rPr lang="fr-FR" i="1" dirty="0"/>
              <a:t>Le syndrome </a:t>
            </a:r>
            <a:r>
              <a:rPr lang="fr-FR" i="1" dirty="0" err="1"/>
              <a:t>mononucleosique</a:t>
            </a:r>
            <a:r>
              <a:rPr lang="fr-FR" dirty="0"/>
              <a:t> débute deux à six semaines après l'intervention; la fièvre contraste avec une très bonne conservation de l'état général; la splénomégalie et la présence dans le sang de grands monocytes basophiles (jusqu'à 60 % de la formule blanche) assurent le diagnostic de cette affection dont l'évolution est souvent longue mais de pronostic favorable.</a:t>
            </a:r>
          </a:p>
          <a:p>
            <a:r>
              <a:rPr lang="fr-FR" i="1" dirty="0"/>
              <a:t>*Enfin l'hépatite virale post-transfusionnelle</a:t>
            </a:r>
            <a:r>
              <a:rPr lang="fr-FR" dirty="0"/>
              <a:t> peut survenir dans les 2 à 4 mois postopératoires (moins fréquente depuis les sérologies systématiques).</a:t>
            </a:r>
          </a:p>
          <a:p>
            <a:r>
              <a:rPr lang="fr-FR" dirty="0"/>
              <a:t> </a:t>
            </a:r>
          </a:p>
          <a:p>
            <a:r>
              <a:rPr lang="fr-FR" i="1" dirty="0"/>
              <a:t>-A distance de l’intervention : </a:t>
            </a:r>
            <a:r>
              <a:rPr lang="fr-FR" dirty="0"/>
              <a:t>endocardite ou complication thromboembolique.</a:t>
            </a:r>
          </a:p>
          <a:p>
            <a:pPr marL="0" indent="0">
              <a:buNone/>
            </a:pPr>
            <a:endParaRPr lang="fr-FR" dirty="0"/>
          </a:p>
        </p:txBody>
      </p:sp>
    </p:spTree>
    <p:extLst>
      <p:ext uri="{BB962C8B-B14F-4D97-AF65-F5344CB8AC3E}">
        <p14:creationId xmlns:p14="http://schemas.microsoft.com/office/powerpoint/2010/main" val="2575555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a:t>-La multiplication des interventions de chirurgie cardiaque, des explorations sanglantes (cathétérisme, angiographie), et des méthodes de réanimation (postopératoires ou en centre de soins intensifs pour coronariens) conditionne la survenue d'états fébriles posant des problèmes étiologiques particuliers. </a:t>
            </a:r>
          </a:p>
          <a:p>
            <a:r>
              <a:rPr lang="fr-FR" dirty="0"/>
              <a:t> </a:t>
            </a:r>
          </a:p>
          <a:p>
            <a:r>
              <a:rPr lang="fr-FR" i="1" u="sng" dirty="0"/>
              <a:t>2</a:t>
            </a:r>
            <a:r>
              <a:rPr lang="fr-FR" i="1" u="sng" dirty="0" smtClean="0"/>
              <a:t>. </a:t>
            </a:r>
            <a:r>
              <a:rPr lang="fr-FR" i="1" u="sng" dirty="0"/>
              <a:t>Apres une exploration cardio-vasculaire </a:t>
            </a:r>
            <a:r>
              <a:rPr lang="fr-FR" dirty="0"/>
              <a:t>: </a:t>
            </a:r>
          </a:p>
          <a:p>
            <a:r>
              <a:rPr lang="fr-FR" i="1" dirty="0"/>
              <a:t>-La survenue d'une élévation thermique fait discuter :</a:t>
            </a:r>
            <a:endParaRPr lang="fr-FR" dirty="0"/>
          </a:p>
          <a:p>
            <a:r>
              <a:rPr lang="fr-FR" dirty="0"/>
              <a:t>*Une réaction allergique,</a:t>
            </a:r>
          </a:p>
          <a:p>
            <a:r>
              <a:rPr lang="fr-FR" dirty="0"/>
              <a:t>*Une complication hémorragique (hématome) mais surtout un abcès,</a:t>
            </a:r>
          </a:p>
          <a:p>
            <a:r>
              <a:rPr lang="fr-FR" dirty="0"/>
              <a:t>*Une thrombose veineuse ou artérielle,</a:t>
            </a:r>
          </a:p>
          <a:p>
            <a:r>
              <a:rPr lang="fr-FR" dirty="0"/>
              <a:t>*Essentiellement une</a:t>
            </a:r>
            <a:r>
              <a:rPr lang="fr-FR" i="1" dirty="0"/>
              <a:t> bactériémie ou une septicémie,</a:t>
            </a:r>
            <a:r>
              <a:rPr lang="fr-FR" dirty="0"/>
              <a:t> d'où la nécessité de répéter les hémocultures et d'ensemencer les cathéters utilisés.</a:t>
            </a:r>
          </a:p>
          <a:p>
            <a:pPr marL="0" indent="0">
              <a:buNone/>
            </a:pPr>
            <a:endParaRPr lang="fr-FR" dirty="0"/>
          </a:p>
        </p:txBody>
      </p:sp>
    </p:spTree>
    <p:extLst>
      <p:ext uri="{BB962C8B-B14F-4D97-AF65-F5344CB8AC3E}">
        <p14:creationId xmlns:p14="http://schemas.microsoft.com/office/powerpoint/2010/main" val="3570520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b="1" i="1" dirty="0">
                <a:solidFill>
                  <a:srgbClr val="FF0000"/>
                </a:solidFill>
              </a:rPr>
              <a:t>E. Fièvre intercurrente : </a:t>
            </a:r>
            <a:endParaRPr lang="fr-FR" dirty="0">
              <a:solidFill>
                <a:srgbClr val="FF0000"/>
              </a:solidFill>
            </a:endParaRPr>
          </a:p>
          <a:p>
            <a:pPr marL="0" indent="0">
              <a:buNone/>
            </a:pPr>
            <a:r>
              <a:rPr lang="fr-FR" dirty="0"/>
              <a:t>-Toute cardiopathie peut être accompagnée d’une fièvre intercurrente sans relation avec cette première (grippe, parasitose…) mais qui ne doit pas être négligée car elle peut aggraver l’état cardiaque et tout foyer infectieux peut être le point de départ de l’EI.</a:t>
            </a:r>
          </a:p>
          <a:p>
            <a:pPr marL="0" indent="0">
              <a:buNone/>
            </a:pPr>
            <a:r>
              <a:rPr lang="fr-FR" dirty="0"/>
              <a:t> </a:t>
            </a:r>
          </a:p>
          <a:p>
            <a:pPr marL="0" indent="0">
              <a:buNone/>
            </a:pPr>
            <a:r>
              <a:rPr lang="fr-FR" b="1" i="1" dirty="0">
                <a:solidFill>
                  <a:srgbClr val="FF0000"/>
                </a:solidFill>
              </a:rPr>
              <a:t>F. Fièvre prolongée inexpliquée :</a:t>
            </a:r>
            <a:endParaRPr lang="fr-FR" dirty="0">
              <a:solidFill>
                <a:srgbClr val="FF0000"/>
              </a:solidFill>
            </a:endParaRPr>
          </a:p>
          <a:p>
            <a:r>
              <a:rPr lang="fr-FR" dirty="0"/>
              <a:t>-Surveillance stricte</a:t>
            </a:r>
          </a:p>
          <a:p>
            <a:r>
              <a:rPr lang="fr-FR" dirty="0"/>
              <a:t>-Chez un valvulaire on peut être amené à prescrire une antibiothérapie pour éliminer le risque de l’EI.</a:t>
            </a:r>
          </a:p>
          <a:p>
            <a:endParaRPr lang="fr-FR" dirty="0"/>
          </a:p>
        </p:txBody>
      </p:sp>
    </p:spTree>
    <p:extLst>
      <p:ext uri="{BB962C8B-B14F-4D97-AF65-F5344CB8AC3E}">
        <p14:creationId xmlns:p14="http://schemas.microsoft.com/office/powerpoint/2010/main" val="714705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lumMod val="75000"/>
                  </a:schemeClr>
                </a:solidFill>
              </a:rPr>
              <a:t>II </a:t>
            </a:r>
            <a:r>
              <a:rPr lang="fr-FR" dirty="0" err="1" smtClean="0">
                <a:solidFill>
                  <a:schemeClr val="tx2">
                    <a:lumMod val="75000"/>
                  </a:schemeClr>
                </a:solidFill>
              </a:rPr>
              <a:t>demarche</a:t>
            </a:r>
            <a:r>
              <a:rPr lang="fr-FR" dirty="0" smtClean="0">
                <a:solidFill>
                  <a:schemeClr val="tx2">
                    <a:lumMod val="75000"/>
                  </a:schemeClr>
                </a:solidFill>
              </a:rPr>
              <a:t> diagnostique </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lnSpcReduction="10000"/>
          </a:bodyPr>
          <a:lstStyle/>
          <a:p>
            <a:pPr>
              <a:spcAft>
                <a:spcPts val="0"/>
              </a:spcAft>
            </a:pPr>
            <a:r>
              <a:rPr lang="fr-FR" sz="1500" b="1" i="1" dirty="0" smtClean="0">
                <a:latin typeface="Sylfaen" panose="010A0502050306030303" pitchFamily="18" charset="0"/>
                <a:ea typeface="Calibri" panose="020F0502020204030204" pitchFamily="34" charset="0"/>
                <a:cs typeface="Arial" panose="020B0604020202020204" pitchFamily="34" charset="0"/>
              </a:rPr>
              <a:t>A</a:t>
            </a:r>
            <a:r>
              <a:rPr lang="fr-FR" sz="1500" b="1" i="1" dirty="0">
                <a:latin typeface="Sylfaen" panose="010A0502050306030303" pitchFamily="18" charset="0"/>
                <a:ea typeface="Calibri" panose="020F0502020204030204" pitchFamily="34" charset="0"/>
                <a:cs typeface="Arial" panose="020B0604020202020204" pitchFamily="34" charset="0"/>
              </a:rPr>
              <a:t>. Reconnaitre la fièvre :    </a:t>
            </a:r>
            <a:endParaRPr lang="fr-FR" sz="1500" dirty="0">
              <a:latin typeface="Sylfaen" panose="010A0502050306030303" pitchFamily="18" charset="0"/>
              <a:ea typeface="Calibri" panose="020F0502020204030204" pitchFamily="34" charset="0"/>
              <a:cs typeface="Arial" panose="020B0604020202020204" pitchFamily="34" charset="0"/>
            </a:endParaRP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-La fièvre est définie par un décalage thermique au-delà de 37° le matin et 37.5° le soir de la température rectale (centrale), chez un patient au repos depuis au moins 15 minutes.</a:t>
            </a: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-Lorsque la fièvre à été reconnue, la température doit être prise régulièrement au moins matin et soir, et consignée sur courbe qui permet d’en apprécier le type et l’évolution (intermittente, continue, oscillante, anarchique).</a:t>
            </a: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 </a:t>
            </a:r>
          </a:p>
          <a:p>
            <a:pPr>
              <a:spcAft>
                <a:spcPts val="0"/>
              </a:spcAft>
            </a:pPr>
            <a:r>
              <a:rPr lang="fr-FR" sz="1500" b="1" i="1" dirty="0">
                <a:latin typeface="Sylfaen" panose="010A0502050306030303" pitchFamily="18" charset="0"/>
                <a:ea typeface="Calibri" panose="020F0502020204030204" pitchFamily="34" charset="0"/>
                <a:cs typeface="Arial" panose="020B0604020202020204" pitchFamily="34" charset="0"/>
              </a:rPr>
              <a:t>B. Reconnaitre la cardiopathie et ses complications :</a:t>
            </a:r>
            <a:endParaRPr lang="fr-FR" sz="1500" dirty="0">
              <a:latin typeface="Sylfaen" panose="010A0502050306030303" pitchFamily="18" charset="0"/>
              <a:ea typeface="Calibri" panose="020F0502020204030204" pitchFamily="34" charset="0"/>
              <a:cs typeface="Arial" panose="020B0604020202020204" pitchFamily="34" charset="0"/>
            </a:endParaRPr>
          </a:p>
          <a:p>
            <a:pPr>
              <a:spcAft>
                <a:spcPts val="0"/>
              </a:spcAft>
            </a:pPr>
            <a:r>
              <a:rPr lang="fr-FR" sz="1500" i="1" u="sng" dirty="0">
                <a:latin typeface="Sylfaen" panose="010A0502050306030303" pitchFamily="18" charset="0"/>
                <a:ea typeface="Calibri" panose="020F0502020204030204" pitchFamily="34" charset="0"/>
                <a:cs typeface="Arial" panose="020B0604020202020204" pitchFamily="34" charset="0"/>
              </a:rPr>
              <a:t>1. Interrogatoire :</a:t>
            </a:r>
            <a:endParaRPr lang="fr-FR" sz="1500" dirty="0">
              <a:latin typeface="Sylfaen" panose="010A0502050306030303" pitchFamily="18" charset="0"/>
              <a:ea typeface="Calibri" panose="020F0502020204030204" pitchFamily="34" charset="0"/>
              <a:cs typeface="Arial" panose="020B0604020202020204" pitchFamily="34" charset="0"/>
            </a:endParaRP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-Notion de cardiopathie connue (congénitale ou acquise)</a:t>
            </a: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-Notion de douleur précordiale évoquant une pathologie coronaire.</a:t>
            </a: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-La fièvre peut être révélatrice d’une cardiopathie préexistante ou le 1</a:t>
            </a:r>
            <a:r>
              <a:rPr lang="fr-FR" sz="1500" baseline="30000" dirty="0">
                <a:latin typeface="Sylfaen" panose="010A0502050306030303" pitchFamily="18" charset="0"/>
                <a:ea typeface="Calibri" panose="020F0502020204030204" pitchFamily="34" charset="0"/>
                <a:cs typeface="Arial" panose="020B0604020202020204" pitchFamily="34" charset="0"/>
              </a:rPr>
              <a:t>er</a:t>
            </a:r>
            <a:r>
              <a:rPr lang="fr-FR" sz="1500" dirty="0">
                <a:latin typeface="Sylfaen" panose="010A0502050306030303" pitchFamily="18" charset="0"/>
                <a:ea typeface="Calibri" panose="020F0502020204030204" pitchFamily="34" charset="0"/>
                <a:cs typeface="Arial" panose="020B0604020202020204" pitchFamily="34" charset="0"/>
              </a:rPr>
              <a:t> signe d’une cardiopathie  débutante. </a:t>
            </a: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 </a:t>
            </a:r>
          </a:p>
          <a:p>
            <a:pPr>
              <a:spcAft>
                <a:spcPts val="0"/>
              </a:spcAft>
            </a:pPr>
            <a:r>
              <a:rPr lang="fr-FR" sz="1500" i="1" u="sng" dirty="0">
                <a:latin typeface="Sylfaen" panose="010A0502050306030303" pitchFamily="18" charset="0"/>
                <a:ea typeface="Calibri" panose="020F0502020204030204" pitchFamily="34" charset="0"/>
                <a:cs typeface="Arial" panose="020B0604020202020204" pitchFamily="34" charset="0"/>
              </a:rPr>
              <a:t>2. Examen cardio-vasculaire : </a:t>
            </a:r>
            <a:endParaRPr lang="fr-FR" sz="1500" dirty="0">
              <a:latin typeface="Sylfaen" panose="010A0502050306030303" pitchFamily="18" charset="0"/>
              <a:ea typeface="Calibri" panose="020F0502020204030204" pitchFamily="34" charset="0"/>
              <a:cs typeface="Arial" panose="020B0604020202020204" pitchFamily="34" charset="0"/>
            </a:endParaRP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-Il doit être complet à la recherche d’une cardiopathie ou des signes de complication.</a:t>
            </a: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 </a:t>
            </a:r>
          </a:p>
          <a:p>
            <a:pPr>
              <a:spcAft>
                <a:spcPts val="0"/>
              </a:spcAft>
            </a:pPr>
            <a:r>
              <a:rPr lang="fr-FR" sz="1500" i="1" u="sng" dirty="0">
                <a:latin typeface="Sylfaen" panose="010A0502050306030303" pitchFamily="18" charset="0"/>
                <a:ea typeface="Calibri" panose="020F0502020204030204" pitchFamily="34" charset="0"/>
                <a:cs typeface="Arial" panose="020B0604020202020204" pitchFamily="34" charset="0"/>
              </a:rPr>
              <a:t>3. Examens complémentaires : </a:t>
            </a:r>
            <a:endParaRPr lang="fr-FR" sz="1500" dirty="0">
              <a:latin typeface="Sylfaen" panose="010A0502050306030303" pitchFamily="18" charset="0"/>
              <a:ea typeface="Calibri" panose="020F0502020204030204" pitchFamily="34" charset="0"/>
              <a:cs typeface="Arial" panose="020B0604020202020204" pitchFamily="34" charset="0"/>
            </a:endParaRPr>
          </a:p>
          <a:p>
            <a:pPr>
              <a:spcAft>
                <a:spcPts val="0"/>
              </a:spcAft>
            </a:pPr>
            <a:r>
              <a:rPr lang="fr-FR" sz="1500" dirty="0">
                <a:latin typeface="Sylfaen" panose="010A0502050306030303" pitchFamily="18" charset="0"/>
                <a:ea typeface="Calibri" panose="020F0502020204030204" pitchFamily="34" charset="0"/>
                <a:cs typeface="Arial" panose="020B0604020202020204" pitchFamily="34" charset="0"/>
              </a:rPr>
              <a:t>-</a:t>
            </a:r>
            <a:r>
              <a:rPr lang="fr-FR" sz="1500" dirty="0" err="1">
                <a:latin typeface="Sylfaen" panose="010A0502050306030303" pitchFamily="18" charset="0"/>
                <a:ea typeface="Calibri" panose="020F0502020204030204" pitchFamily="34" charset="0"/>
                <a:cs typeface="Arial" panose="020B0604020202020204" pitchFamily="34" charset="0"/>
              </a:rPr>
              <a:t>TTx</a:t>
            </a:r>
            <a:r>
              <a:rPr lang="fr-FR" sz="1500" dirty="0">
                <a:latin typeface="Sylfaen" panose="010A0502050306030303" pitchFamily="18" charset="0"/>
                <a:ea typeface="Calibri" panose="020F0502020204030204" pitchFamily="34" charset="0"/>
                <a:cs typeface="Arial" panose="020B0604020202020204" pitchFamily="34" charset="0"/>
              </a:rPr>
              <a:t>, ECG, écho-doppler cardiaque voir vasculaire.</a:t>
            </a:r>
          </a:p>
          <a:p>
            <a:pPr>
              <a:spcAft>
                <a:spcPts val="0"/>
              </a:spcAft>
            </a:pPr>
            <a:r>
              <a:rPr lang="fr-FR" sz="200" dirty="0">
                <a:latin typeface="Sylfaen" panose="010A0502050306030303" pitchFamily="18" charset="0"/>
                <a:ea typeface="Calibri" panose="020F0502020204030204" pitchFamily="34" charset="0"/>
                <a:cs typeface="Arial" panose="020B0604020202020204" pitchFamily="34" charset="0"/>
              </a:rPr>
              <a:t> </a:t>
            </a:r>
            <a:endParaRPr lang="fr-FR" sz="800" dirty="0">
              <a:latin typeface="Sylfaen" panose="010A05020503060303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4071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375320"/>
          </a:xfrm>
        </p:spPr>
        <p:txBody>
          <a:bodyPr>
            <a:normAutofit fontScale="90000"/>
          </a:bodyPr>
          <a:lstStyle/>
          <a:p>
            <a:endParaRPr lang="fr-FR" dirty="0"/>
          </a:p>
        </p:txBody>
      </p:sp>
      <p:sp>
        <p:nvSpPr>
          <p:cNvPr id="3" name="Espace réservé du contenu 2"/>
          <p:cNvSpPr>
            <a:spLocks noGrp="1"/>
          </p:cNvSpPr>
          <p:nvPr>
            <p:ph idx="1"/>
          </p:nvPr>
        </p:nvSpPr>
        <p:spPr>
          <a:xfrm>
            <a:off x="457200" y="1052736"/>
            <a:ext cx="8229600" cy="5424264"/>
          </a:xfrm>
        </p:spPr>
        <p:txBody>
          <a:bodyPr>
            <a:normAutofit fontScale="92500" lnSpcReduction="20000"/>
          </a:bodyPr>
          <a:lstStyle/>
          <a:p>
            <a:pPr lvl="0">
              <a:buClr>
                <a:srgbClr val="93A299"/>
              </a:buClr>
            </a:pPr>
            <a:r>
              <a:rPr lang="fr-FR" sz="1700" b="1" i="1" dirty="0">
                <a:solidFill>
                  <a:srgbClr val="292934"/>
                </a:solidFill>
                <a:latin typeface="Sylfaen" panose="010A0502050306030303" pitchFamily="18" charset="0"/>
                <a:ea typeface="Calibri" panose="020F0502020204030204" pitchFamily="34" charset="0"/>
                <a:cs typeface="Arial" panose="020B0604020202020204" pitchFamily="34" charset="0"/>
              </a:rPr>
              <a:t>C. Rattacher la fièvre à sa cause : </a:t>
            </a:r>
            <a:endPar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lvl="0">
              <a:buClr>
                <a:srgbClr val="93A299"/>
              </a:buClr>
            </a:pPr>
            <a:r>
              <a:rPr lang="fr-FR" sz="1700" i="1" u="sng" dirty="0">
                <a:solidFill>
                  <a:srgbClr val="292934"/>
                </a:solidFill>
                <a:latin typeface="Sylfaen" panose="010A0502050306030303" pitchFamily="18" charset="0"/>
                <a:ea typeface="Calibri" panose="020F0502020204030204" pitchFamily="34" charset="0"/>
                <a:cs typeface="Arial" panose="020B0604020202020204" pitchFamily="34" charset="0"/>
              </a:rPr>
              <a:t>1. Interrogatoire :</a:t>
            </a:r>
            <a:endPar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lvl="0">
              <a:buClr>
                <a:srgbClr val="93A299"/>
              </a:buClr>
            </a:pPr>
            <a:r>
              <a:rPr lang="fr-FR" sz="1700" i="1" dirty="0">
                <a:solidFill>
                  <a:srgbClr val="292934"/>
                </a:solidFill>
                <a:latin typeface="Sylfaen" panose="010A0502050306030303" pitchFamily="18" charset="0"/>
                <a:ea typeface="Calibri" panose="020F0502020204030204" pitchFamily="34" charset="0"/>
                <a:cs typeface="Arial" panose="020B0604020202020204" pitchFamily="34" charset="0"/>
              </a:rPr>
              <a:t>-Date d’apparition de la fièvre et sa durée</a:t>
            </a:r>
            <a:endPar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lvl="0">
              <a:buClr>
                <a:srgbClr val="93A299"/>
              </a:buClr>
            </a:pPr>
            <a:r>
              <a:rPr lang="fr-FR" sz="1700" i="1" dirty="0">
                <a:solidFill>
                  <a:srgbClr val="292934"/>
                </a:solidFill>
                <a:latin typeface="Sylfaen" panose="010A0502050306030303" pitchFamily="18" charset="0"/>
                <a:ea typeface="Calibri" panose="020F0502020204030204" pitchFamily="34" charset="0"/>
                <a:cs typeface="Arial" panose="020B0604020202020204" pitchFamily="34" charset="0"/>
              </a:rPr>
              <a:t>-Allure évolutive</a:t>
            </a: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 : courbe thermique, degré, action des médicaments.</a:t>
            </a:r>
          </a:p>
          <a:p>
            <a:pPr lvl="0">
              <a:buClr>
                <a:srgbClr val="93A299"/>
              </a:buClr>
            </a:pPr>
            <a:r>
              <a:rPr lang="fr-FR" sz="1700" i="1" dirty="0">
                <a:solidFill>
                  <a:srgbClr val="292934"/>
                </a:solidFill>
                <a:latin typeface="Sylfaen" panose="010A0502050306030303" pitchFamily="18" charset="0"/>
                <a:ea typeface="Calibri" panose="020F0502020204030204" pitchFamily="34" charset="0"/>
                <a:cs typeface="Arial" panose="020B0604020202020204" pitchFamily="34" charset="0"/>
              </a:rPr>
              <a:t>-Thérapeutique instituée.</a:t>
            </a:r>
            <a:endPar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lvl="0">
              <a:buClr>
                <a:srgbClr val="93A299"/>
              </a:buClr>
            </a:pPr>
            <a:r>
              <a:rPr lang="fr-FR" sz="1700" i="1" dirty="0">
                <a:solidFill>
                  <a:srgbClr val="292934"/>
                </a:solidFill>
                <a:latin typeface="Sylfaen" panose="010A0502050306030303" pitchFamily="18" charset="0"/>
                <a:ea typeface="Calibri" panose="020F0502020204030204" pitchFamily="34" charset="0"/>
                <a:cs typeface="Arial" panose="020B0604020202020204" pitchFamily="34" charset="0"/>
              </a:rPr>
              <a:t>-Troubles orientant vers l’atteinte d’un appareil particulier </a:t>
            </a: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 signes urinaires, respiratoires…</a:t>
            </a:r>
          </a:p>
          <a:p>
            <a:pPr lvl="0">
              <a:buClr>
                <a:srgbClr val="93A299"/>
              </a:buClr>
            </a:pPr>
            <a:r>
              <a:rPr lang="fr-FR" sz="1700" i="1" dirty="0">
                <a:solidFill>
                  <a:srgbClr val="292934"/>
                </a:solidFill>
                <a:latin typeface="Sylfaen" panose="010A0502050306030303" pitchFamily="18" charset="0"/>
                <a:ea typeface="Calibri" panose="020F0502020204030204" pitchFamily="34" charset="0"/>
                <a:cs typeface="Arial" panose="020B0604020202020204" pitchFamily="34" charset="0"/>
              </a:rPr>
              <a:t>-Contexte dans lequel survient la fièvre</a:t>
            </a: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 : ATCD médico-chirurgicaux, gynéco-obstétricaux, toxicomanie, explorations endoscopiques, séjour en zone d’endémie…</a:t>
            </a:r>
          </a:p>
          <a:p>
            <a:pPr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 </a:t>
            </a:r>
          </a:p>
          <a:p>
            <a:pPr lvl="0">
              <a:buClr>
                <a:srgbClr val="93A299"/>
              </a:buClr>
            </a:pPr>
            <a:r>
              <a:rPr lang="fr-FR" sz="1700" i="1" u="sng" dirty="0">
                <a:solidFill>
                  <a:srgbClr val="292934"/>
                </a:solidFill>
                <a:latin typeface="Sylfaen" panose="010A0502050306030303" pitchFamily="18" charset="0"/>
                <a:ea typeface="Calibri" panose="020F0502020204030204" pitchFamily="34" charset="0"/>
                <a:cs typeface="Arial" panose="020B0604020202020204" pitchFamily="34" charset="0"/>
              </a:rPr>
              <a:t>2. Examens cliniques : </a:t>
            </a:r>
            <a:endPar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lvl="0">
              <a:buClr>
                <a:srgbClr val="93A299"/>
              </a:buClr>
            </a:pPr>
            <a:r>
              <a:rPr lang="fr-FR" sz="1700" i="1" dirty="0">
                <a:solidFill>
                  <a:srgbClr val="292934"/>
                </a:solidFill>
                <a:latin typeface="Sylfaen" panose="010A0502050306030303" pitchFamily="18" charset="0"/>
                <a:ea typeface="Calibri" panose="020F0502020204030204" pitchFamily="34" charset="0"/>
                <a:cs typeface="Arial" panose="020B0604020202020204" pitchFamily="34" charset="0"/>
              </a:rPr>
              <a:t>-Recherche d’un souffle à l’auscultation. </a:t>
            </a:r>
            <a:endPar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lvl="0">
              <a:buClr>
                <a:srgbClr val="93A299"/>
              </a:buClr>
            </a:pPr>
            <a:r>
              <a:rPr lang="fr-FR" sz="1700" i="1" dirty="0">
                <a:solidFill>
                  <a:srgbClr val="292934"/>
                </a:solidFill>
                <a:latin typeface="Sylfaen" panose="010A0502050306030303" pitchFamily="18" charset="0"/>
                <a:ea typeface="Calibri" panose="020F0502020204030204" pitchFamily="34" charset="0"/>
                <a:cs typeface="Arial" panose="020B0604020202020204" pitchFamily="34" charset="0"/>
              </a:rPr>
              <a:t>-Recherche de signes de septicémie</a:t>
            </a: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 : SPM, ADP, purpura…</a:t>
            </a:r>
          </a:p>
          <a:p>
            <a:pPr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 </a:t>
            </a:r>
          </a:p>
          <a:p>
            <a:pPr lvl="0">
              <a:buClr>
                <a:srgbClr val="93A299"/>
              </a:buClr>
            </a:pPr>
            <a:r>
              <a:rPr lang="fr-FR" sz="1700" i="1" dirty="0">
                <a:solidFill>
                  <a:srgbClr val="292934"/>
                </a:solidFill>
                <a:latin typeface="Sylfaen" panose="010A0502050306030303" pitchFamily="18" charset="0"/>
                <a:ea typeface="Calibri" panose="020F0502020204030204" pitchFamily="34" charset="0"/>
                <a:cs typeface="Arial" panose="020B0604020202020204" pitchFamily="34" charset="0"/>
              </a:rPr>
              <a:t>-Recherche d’une porte d’entrée ou de localisation métastatique : </a:t>
            </a:r>
            <a:endPar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marL="180340"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*Cavité buccale : caries, angine, phlegmon amygdalien</a:t>
            </a:r>
          </a:p>
          <a:p>
            <a:pPr marL="180340"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a:t>
            </a:r>
            <a:r>
              <a:rPr lang="fr-FR" sz="1700" dirty="0" err="1">
                <a:solidFill>
                  <a:srgbClr val="292934"/>
                </a:solidFill>
                <a:latin typeface="Sylfaen" panose="010A0502050306030303" pitchFamily="18" charset="0"/>
                <a:ea typeface="Calibri" panose="020F0502020204030204" pitchFamily="34" charset="0"/>
                <a:cs typeface="Arial" panose="020B0604020202020204" pitchFamily="34" charset="0"/>
              </a:rPr>
              <a:t>Cutanéo-muqueux</a:t>
            </a: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 : staphylococcie.</a:t>
            </a:r>
          </a:p>
          <a:p>
            <a:pPr marL="180340"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a:t>
            </a:r>
            <a:r>
              <a:rPr lang="fr-FR" sz="1700" dirty="0" err="1">
                <a:solidFill>
                  <a:srgbClr val="292934"/>
                </a:solidFill>
                <a:latin typeface="Sylfaen" panose="010A0502050306030303" pitchFamily="18" charset="0"/>
                <a:ea typeface="Calibri" panose="020F0502020204030204" pitchFamily="34" charset="0"/>
                <a:cs typeface="Arial" panose="020B0604020202020204" pitchFamily="34" charset="0"/>
              </a:rPr>
              <a:t>Pleuro-pulmonaire</a:t>
            </a: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 : broncho-pneumopathie.</a:t>
            </a:r>
          </a:p>
          <a:p>
            <a:pPr marL="180340"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*Digestive : gastro-entérite</a:t>
            </a:r>
          </a:p>
          <a:p>
            <a:pPr marL="180340"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*ORL : sinusite…</a:t>
            </a:r>
          </a:p>
          <a:p>
            <a:pPr marL="180340"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*Ostéo-articulaire : arthrite, ostéo-arthrite…</a:t>
            </a:r>
          </a:p>
          <a:p>
            <a:pPr marL="180340" lvl="0">
              <a:buClr>
                <a:srgbClr val="93A299"/>
              </a:buClr>
            </a:pP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a:t>
            </a:r>
            <a:r>
              <a:rPr lang="fr-FR" sz="1700" dirty="0" err="1">
                <a:solidFill>
                  <a:srgbClr val="292934"/>
                </a:solidFill>
                <a:latin typeface="Sylfaen" panose="010A0502050306030303" pitchFamily="18" charset="0"/>
                <a:ea typeface="Calibri" panose="020F0502020204030204" pitchFamily="34" charset="0"/>
                <a:cs typeface="Arial" panose="020B0604020202020204" pitchFamily="34" charset="0"/>
              </a:rPr>
              <a:t>Phlébo</a:t>
            </a:r>
            <a:r>
              <a:rPr lang="fr-FR" sz="1700" dirty="0">
                <a:solidFill>
                  <a:srgbClr val="292934"/>
                </a:solidFill>
                <a:latin typeface="Sylfaen" panose="010A0502050306030303" pitchFamily="18" charset="0"/>
                <a:ea typeface="Calibri" panose="020F0502020204030204" pitchFamily="34" charset="0"/>
                <a:cs typeface="Arial" panose="020B0604020202020204" pitchFamily="34" charset="0"/>
              </a:rPr>
              <a:t>-thrombose.  </a:t>
            </a:r>
            <a:endParaRPr lang="fr-FR" sz="1700" dirty="0">
              <a:solidFill>
                <a:srgbClr val="292934"/>
              </a:solidFill>
            </a:endParaRPr>
          </a:p>
          <a:p>
            <a:endParaRPr lang="fr-FR" dirty="0"/>
          </a:p>
        </p:txBody>
      </p:sp>
    </p:spTree>
    <p:extLst>
      <p:ext uri="{BB962C8B-B14F-4D97-AF65-F5344CB8AC3E}">
        <p14:creationId xmlns:p14="http://schemas.microsoft.com/office/powerpoint/2010/main" val="1667626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lvl="0">
              <a:buClr>
                <a:srgbClr val="93A299"/>
              </a:buClr>
            </a:pPr>
            <a:r>
              <a:rPr lang="fr-FR" sz="1800" i="1" u="sng" dirty="0">
                <a:solidFill>
                  <a:srgbClr val="292934"/>
                </a:solidFill>
                <a:latin typeface="Sylfaen" panose="010A0502050306030303" pitchFamily="18" charset="0"/>
                <a:ea typeface="Calibri" panose="020F0502020204030204" pitchFamily="34" charset="0"/>
                <a:cs typeface="Arial" panose="020B0604020202020204" pitchFamily="34" charset="0"/>
              </a:rPr>
              <a:t>3. Examens complémentaires :</a:t>
            </a:r>
            <a:endPar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lvl="0">
              <a:buClr>
                <a:srgbClr val="93A299"/>
              </a:buClr>
            </a:pPr>
            <a:r>
              <a:rPr lang="fr-FR" sz="1800" i="1" dirty="0">
                <a:solidFill>
                  <a:srgbClr val="292934"/>
                </a:solidFill>
                <a:latin typeface="Sylfaen" panose="010A0502050306030303" pitchFamily="18" charset="0"/>
                <a:ea typeface="Calibri" panose="020F0502020204030204" pitchFamily="34" charset="0"/>
                <a:cs typeface="Arial" panose="020B0604020202020204" pitchFamily="34" charset="0"/>
              </a:rPr>
              <a:t>-Dans un premier temps</a:t>
            </a:r>
            <a:r>
              <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rPr>
              <a:t> : FNS, VS, CRP, fibrinogène, ASLO, </a:t>
            </a:r>
            <a:r>
              <a:rPr lang="fr-FR" sz="1800" dirty="0" err="1">
                <a:solidFill>
                  <a:srgbClr val="292934"/>
                </a:solidFill>
                <a:latin typeface="Sylfaen" panose="010A0502050306030303" pitchFamily="18" charset="0"/>
                <a:ea typeface="Calibri" panose="020F0502020204030204" pitchFamily="34" charset="0"/>
                <a:cs typeface="Arial" panose="020B0604020202020204" pitchFamily="34" charset="0"/>
              </a:rPr>
              <a:t>IDRt</a:t>
            </a:r>
            <a:r>
              <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rPr>
              <a:t>, ECBU, </a:t>
            </a:r>
            <a:r>
              <a:rPr lang="fr-FR" sz="1800" dirty="0" err="1">
                <a:solidFill>
                  <a:srgbClr val="292934"/>
                </a:solidFill>
                <a:latin typeface="Sylfaen" panose="010A0502050306030303" pitchFamily="18" charset="0"/>
                <a:ea typeface="Calibri" panose="020F0502020204030204" pitchFamily="34" charset="0"/>
                <a:cs typeface="Arial" panose="020B0604020202020204" pitchFamily="34" charset="0"/>
              </a:rPr>
              <a:t>TTx</a:t>
            </a:r>
            <a:r>
              <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rPr>
              <a:t>, écho.</a:t>
            </a:r>
          </a:p>
          <a:p>
            <a:pPr lvl="0">
              <a:buClr>
                <a:srgbClr val="93A299"/>
              </a:buClr>
            </a:pPr>
            <a:r>
              <a:rPr lang="fr-FR" sz="1800" i="1" dirty="0">
                <a:solidFill>
                  <a:srgbClr val="292934"/>
                </a:solidFill>
                <a:latin typeface="Sylfaen" panose="010A0502050306030303" pitchFamily="18" charset="0"/>
                <a:ea typeface="Calibri" panose="020F0502020204030204" pitchFamily="34" charset="0"/>
                <a:cs typeface="Arial" panose="020B0604020202020204" pitchFamily="34" charset="0"/>
              </a:rPr>
              <a:t> </a:t>
            </a:r>
            <a:endPar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lvl="0">
              <a:buClr>
                <a:srgbClr val="93A299"/>
              </a:buClr>
            </a:pPr>
            <a:r>
              <a:rPr lang="fr-FR" sz="1800" i="1" dirty="0">
                <a:solidFill>
                  <a:srgbClr val="292934"/>
                </a:solidFill>
                <a:latin typeface="Sylfaen" panose="010A0502050306030303" pitchFamily="18" charset="0"/>
                <a:ea typeface="Calibri" panose="020F0502020204030204" pitchFamily="34" charset="0"/>
                <a:cs typeface="Arial" panose="020B0604020202020204" pitchFamily="34" charset="0"/>
              </a:rPr>
              <a:t>-L’hémoculture :</a:t>
            </a:r>
            <a:endPar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marL="180340" lvl="0">
              <a:buClr>
                <a:srgbClr val="93A299"/>
              </a:buClr>
            </a:pPr>
            <a:r>
              <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rPr>
              <a:t>*C’est un examen </a:t>
            </a:r>
            <a:r>
              <a:rPr lang="fr-FR" sz="1800" dirty="0">
                <a:solidFill>
                  <a:srgbClr val="292934"/>
                </a:solidFill>
                <a:highlight>
                  <a:srgbClr val="FFFF00"/>
                </a:highlight>
                <a:latin typeface="Sylfaen" panose="010A0502050306030303" pitchFamily="18" charset="0"/>
                <a:ea typeface="Calibri" panose="020F0502020204030204" pitchFamily="34" charset="0"/>
                <a:cs typeface="Arial" panose="020B0604020202020204" pitchFamily="34" charset="0"/>
              </a:rPr>
              <a:t>répétitif.</a:t>
            </a:r>
            <a:endPar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endParaRPr>
          </a:p>
          <a:p>
            <a:pPr marL="180340" lvl="0">
              <a:buClr>
                <a:srgbClr val="93A299"/>
              </a:buClr>
            </a:pPr>
            <a:r>
              <a:rPr lang="fr-FR" sz="1800" dirty="0">
                <a:solidFill>
                  <a:srgbClr val="292934"/>
                </a:solidFill>
                <a:latin typeface="Sylfaen" panose="010A0502050306030303" pitchFamily="18" charset="0"/>
                <a:ea typeface="Calibri" panose="020F0502020204030204" pitchFamily="34" charset="0"/>
                <a:cs typeface="Arial" panose="020B0604020202020204" pitchFamily="34" charset="0"/>
              </a:rPr>
              <a:t>*Elle doit être répétitive, le plus tôt possible et avant tout traitement ATB, en milieu aérobie et anaérobie.</a:t>
            </a:r>
          </a:p>
          <a:p>
            <a:pPr lvl="0">
              <a:buClr>
                <a:srgbClr val="93A299"/>
              </a:buClr>
            </a:pPr>
            <a:r>
              <a:rPr lang="fr-FR" sz="1800" dirty="0">
                <a:solidFill>
                  <a:srgbClr val="292934"/>
                </a:solidFill>
                <a:latin typeface="Calibri" panose="020F0502020204030204" pitchFamily="34" charset="0"/>
                <a:ea typeface="Times New Roman" panose="02020603050405020304" pitchFamily="18" charset="0"/>
                <a:cs typeface="Arial" panose="020B0604020202020204" pitchFamily="34" charset="0"/>
              </a:rPr>
              <a:t>*Les prélèvements doivent </a:t>
            </a:r>
            <a:r>
              <a:rPr lang="fr-FR" sz="1800" dirty="0">
                <a:solidFill>
                  <a:srgbClr val="292934"/>
                </a:solidFill>
              </a:rPr>
              <a:t>être réalisés aux pics thermiques ou aux frissons (3 séries en 24h).</a:t>
            </a:r>
            <a:endParaRPr lang="fr-FR" sz="1800" dirty="0"/>
          </a:p>
        </p:txBody>
      </p:sp>
    </p:spTree>
    <p:extLst>
      <p:ext uri="{BB962C8B-B14F-4D97-AF65-F5344CB8AC3E}">
        <p14:creationId xmlns:p14="http://schemas.microsoft.com/office/powerpoint/2010/main" val="155369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04864"/>
            <a:ext cx="8229600" cy="3124944"/>
          </a:xfrm>
        </p:spPr>
        <p:txBody>
          <a:bodyPr>
            <a:normAutofit/>
          </a:bodyPr>
          <a:lstStyle/>
          <a:p>
            <a:pPr marL="0" indent="0" algn="ctr">
              <a:buNone/>
            </a:pPr>
            <a:r>
              <a:rPr lang="fr-FR" sz="6600" b="1" i="1" dirty="0">
                <a:solidFill>
                  <a:srgbClr val="FF0000"/>
                </a:solidFill>
                <a:latin typeface="Calibri" panose="020F0502020204030204" pitchFamily="34" charset="0"/>
                <a:ea typeface="Times New Roman" panose="02020603050405020304" pitchFamily="18" charset="0"/>
                <a:cs typeface="Arial" panose="020B0604020202020204" pitchFamily="34" charset="0"/>
              </a:rPr>
              <a:t>A. Fièvre + souffle cardiaque </a:t>
            </a:r>
            <a:endParaRPr lang="fr-FR" sz="6600" dirty="0">
              <a:solidFill>
                <a:srgbClr val="FF0000"/>
              </a:solidFill>
            </a:endParaRPr>
          </a:p>
        </p:txBody>
      </p:sp>
    </p:spTree>
    <p:extLst>
      <p:ext uri="{BB962C8B-B14F-4D97-AF65-F5344CB8AC3E}">
        <p14:creationId xmlns:p14="http://schemas.microsoft.com/office/powerpoint/2010/main" val="2226737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solidFill>
                  <a:srgbClr val="00B050"/>
                </a:solidFill>
              </a:rPr>
              <a:t>L’Endocardite </a:t>
            </a:r>
            <a:r>
              <a:rPr lang="fr-FR" b="1" u="sng" dirty="0">
                <a:solidFill>
                  <a:srgbClr val="00B050"/>
                </a:solidFill>
              </a:rPr>
              <a:t>infectieuse :</a:t>
            </a:r>
            <a:r>
              <a:rPr lang="fr-FR" dirty="0">
                <a:solidFill>
                  <a:srgbClr val="00B050"/>
                </a:solidFill>
              </a:rPr>
              <a:t/>
            </a:r>
            <a:br>
              <a:rPr lang="fr-FR" dirty="0">
                <a:solidFill>
                  <a:srgbClr val="00B050"/>
                </a:solidFill>
              </a:rPr>
            </a:br>
            <a:r>
              <a:rPr lang="fr-FR" dirty="0" smtClean="0">
                <a:solidFill>
                  <a:srgbClr val="00B050"/>
                </a:solidFill>
              </a:rPr>
              <a:t>       </a:t>
            </a:r>
            <a:r>
              <a:rPr lang="fr-FR" sz="3100" b="1" u="sng" dirty="0" smtClean="0">
                <a:solidFill>
                  <a:srgbClr val="00B050"/>
                </a:solidFill>
              </a:rPr>
              <a:t>1. Définition :</a:t>
            </a:r>
            <a:endParaRPr lang="fr-FR" sz="3100" b="1" u="sng" dirty="0">
              <a:solidFill>
                <a:srgbClr val="00B050"/>
              </a:solidFill>
            </a:endParaRPr>
          </a:p>
        </p:txBody>
      </p:sp>
      <p:sp>
        <p:nvSpPr>
          <p:cNvPr id="3" name="Espace réservé du contenu 2"/>
          <p:cNvSpPr>
            <a:spLocks noGrp="1"/>
          </p:cNvSpPr>
          <p:nvPr>
            <p:ph idx="1"/>
          </p:nvPr>
        </p:nvSpPr>
        <p:spPr/>
        <p:txBody>
          <a:bodyPr/>
          <a:lstStyle/>
          <a:p>
            <a:r>
              <a:rPr lang="fr-FR" dirty="0"/>
              <a:t>processus infectieux </a:t>
            </a:r>
            <a:r>
              <a:rPr lang="fr-FR" dirty="0" smtClean="0"/>
              <a:t>:</a:t>
            </a:r>
          </a:p>
          <a:p>
            <a:pPr lvl="1">
              <a:buFontTx/>
              <a:buChar char="-"/>
            </a:pPr>
            <a:r>
              <a:rPr lang="fr-FR" dirty="0" smtClean="0"/>
              <a:t>De </a:t>
            </a:r>
            <a:r>
              <a:rPr lang="fr-FR" dirty="0"/>
              <a:t>l’endocarde (Valvulaire, Ventriculaire ou atriale</a:t>
            </a:r>
            <a:r>
              <a:rPr lang="fr-FR" dirty="0" smtClean="0"/>
              <a:t>).</a:t>
            </a:r>
          </a:p>
          <a:p>
            <a:pPr>
              <a:buFontTx/>
              <a:buChar char="-"/>
            </a:pPr>
            <a:endParaRPr lang="fr-FR" dirty="0"/>
          </a:p>
          <a:p>
            <a:pPr lvl="1">
              <a:buFontTx/>
              <a:buChar char="-"/>
            </a:pPr>
            <a:r>
              <a:rPr lang="fr-FR" dirty="0" smtClean="0"/>
              <a:t>D’un </a:t>
            </a:r>
            <a:r>
              <a:rPr lang="fr-FR" dirty="0"/>
              <a:t>grand vaisseau intrathoracique (Aorte, artère pulmonaire</a:t>
            </a:r>
            <a:r>
              <a:rPr lang="fr-FR" dirty="0" smtClean="0"/>
              <a:t>).</a:t>
            </a:r>
          </a:p>
          <a:p>
            <a:pPr>
              <a:buFontTx/>
              <a:buChar char="-"/>
            </a:pPr>
            <a:endParaRPr lang="fr-FR" dirty="0"/>
          </a:p>
          <a:p>
            <a:pPr lvl="1">
              <a:buFontTx/>
              <a:buChar char="-"/>
            </a:pPr>
            <a:r>
              <a:rPr lang="fr-FR" dirty="0" smtClean="0"/>
              <a:t>Ou </a:t>
            </a:r>
            <a:r>
              <a:rPr lang="fr-FR" dirty="0"/>
              <a:t>d’un corps étranger intracardiaque (prothèse valvulaire, sonde de Pacemaker</a:t>
            </a:r>
            <a:r>
              <a:rPr lang="fr-FR" dirty="0" smtClean="0"/>
              <a:t>).</a:t>
            </a:r>
          </a:p>
          <a:p>
            <a:pPr lvl="1">
              <a:buFontTx/>
              <a:buChar char="-"/>
            </a:pPr>
            <a:endParaRPr lang="fr-FR" dirty="0" smtClean="0"/>
          </a:p>
          <a:p>
            <a:pPr>
              <a:buFontTx/>
              <a:buChar char="-"/>
            </a:pPr>
            <a:endParaRPr lang="fr-FR" dirty="0"/>
          </a:p>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4437111"/>
            <a:ext cx="2085975"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4497884"/>
            <a:ext cx="1800200" cy="1945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4295590"/>
            <a:ext cx="1944216" cy="2349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6400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3100" b="1" u="sng" dirty="0" smtClean="0">
                <a:solidFill>
                  <a:srgbClr val="00B050"/>
                </a:solidFill>
              </a:rPr>
              <a:t>3. Physiopathologie </a:t>
            </a:r>
            <a:r>
              <a:rPr lang="fr-FR" sz="3100" b="1" u="sng" dirty="0">
                <a:solidFill>
                  <a:srgbClr val="00B050"/>
                </a:solidFill>
              </a:rPr>
              <a:t>:</a:t>
            </a:r>
          </a:p>
        </p:txBody>
      </p:sp>
      <p:sp>
        <p:nvSpPr>
          <p:cNvPr id="3" name="Espace réservé du contenu 2"/>
          <p:cNvSpPr>
            <a:spLocks noGrp="1"/>
          </p:cNvSpPr>
          <p:nvPr>
            <p:ph idx="1"/>
          </p:nvPr>
        </p:nvSpPr>
        <p:spPr/>
        <p:txBody>
          <a:bodyPr/>
          <a:lstStyle/>
          <a:p>
            <a:pPr lvl="1">
              <a:buFontTx/>
              <a:buChar char="-"/>
            </a:pPr>
            <a:r>
              <a:rPr lang="fr-FR" b="1" u="sng" dirty="0" smtClean="0"/>
              <a:t>Le </a:t>
            </a:r>
            <a:r>
              <a:rPr lang="fr-FR" b="1" u="sng" dirty="0"/>
              <a:t>primum movens </a:t>
            </a:r>
            <a:r>
              <a:rPr lang="fr-FR" dirty="0"/>
              <a:t>est une lésion endocardique : favorisé par </a:t>
            </a:r>
            <a:r>
              <a:rPr lang="fr-FR" dirty="0" smtClean="0"/>
              <a:t>un </a:t>
            </a:r>
            <a:r>
              <a:rPr lang="fr-FR" dirty="0"/>
              <a:t>stress hémodynamique (IAo par ex.), immunologique ou </a:t>
            </a:r>
            <a:r>
              <a:rPr lang="fr-FR" dirty="0" smtClean="0"/>
              <a:t>métabolique.</a:t>
            </a:r>
          </a:p>
          <a:p>
            <a:pPr lvl="1">
              <a:buFontTx/>
              <a:buChar char="-"/>
            </a:pPr>
            <a:endParaRPr lang="fr-FR" dirty="0"/>
          </a:p>
          <a:p>
            <a:pPr lvl="1">
              <a:buFontTx/>
              <a:buChar char="-"/>
            </a:pPr>
            <a:r>
              <a:rPr lang="fr-FR" b="1" u="sng" dirty="0" smtClean="0"/>
              <a:t>Secundo</a:t>
            </a:r>
            <a:r>
              <a:rPr lang="fr-FR" b="1" u="sng" dirty="0"/>
              <a:t>, </a:t>
            </a:r>
            <a:r>
              <a:rPr lang="fr-FR" dirty="0"/>
              <a:t>des thrombi stériles s’y déposent</a:t>
            </a:r>
            <a:r>
              <a:rPr lang="fr-FR" dirty="0" smtClean="0"/>
              <a:t>.</a:t>
            </a:r>
          </a:p>
          <a:p>
            <a:pPr lvl="1">
              <a:buFontTx/>
              <a:buChar char="-"/>
            </a:pPr>
            <a:endParaRPr lang="fr-FR" dirty="0"/>
          </a:p>
          <a:p>
            <a:pPr lvl="1">
              <a:buFontTx/>
              <a:buChar char="-"/>
            </a:pPr>
            <a:r>
              <a:rPr lang="fr-FR" b="1" u="sng" dirty="0" smtClean="0"/>
              <a:t>Et </a:t>
            </a:r>
            <a:r>
              <a:rPr lang="fr-FR" b="1" u="sng" dirty="0"/>
              <a:t>au final, </a:t>
            </a:r>
            <a:r>
              <a:rPr lang="fr-FR" dirty="0"/>
              <a:t>colonisation de ces thrombi par micro-organismes </a:t>
            </a:r>
            <a:r>
              <a:rPr lang="fr-FR" dirty="0" smtClean="0"/>
              <a:t>infectieux </a:t>
            </a:r>
            <a:r>
              <a:rPr lang="fr-FR" dirty="0"/>
              <a:t>à l’occasion d’une bactériémie</a:t>
            </a:r>
            <a:r>
              <a:rPr lang="fr-FR" dirty="0" smtClean="0"/>
              <a:t>.</a:t>
            </a:r>
          </a:p>
          <a:p>
            <a:pPr lvl="1">
              <a:buFontTx/>
              <a:buChar char="-"/>
            </a:pPr>
            <a:endParaRPr lang="fr-FR" dirty="0"/>
          </a:p>
          <a:p>
            <a:pPr lvl="1">
              <a:buFontTx/>
              <a:buChar char="-"/>
            </a:pPr>
            <a:endParaRPr lang="fr-FR" dirty="0" smtClean="0"/>
          </a:p>
          <a:p>
            <a:pPr>
              <a:buFontTx/>
              <a:buChar char="-"/>
            </a:pPr>
            <a:endParaRPr lang="fr-FR" dirty="0"/>
          </a:p>
          <a:p>
            <a:endParaRPr lang="fr-FR" dirty="0"/>
          </a:p>
        </p:txBody>
      </p:sp>
    </p:spTree>
    <p:extLst>
      <p:ext uri="{BB962C8B-B14F-4D97-AF65-F5344CB8AC3E}">
        <p14:creationId xmlns:p14="http://schemas.microsoft.com/office/powerpoint/2010/main" val="1238092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t>L’Endocardite </a:t>
            </a:r>
            <a:r>
              <a:rPr lang="fr-FR" b="1" u="sng" dirty="0"/>
              <a:t>infectieuse :</a:t>
            </a:r>
            <a:r>
              <a:rPr lang="fr-FR" dirty="0"/>
              <a:t/>
            </a:r>
            <a:br>
              <a:rPr lang="fr-FR" dirty="0"/>
            </a:br>
            <a:r>
              <a:rPr lang="fr-FR" sz="3100" b="1" u="sng" dirty="0" smtClean="0">
                <a:solidFill>
                  <a:srgbClr val="00B050"/>
                </a:solidFill>
              </a:rPr>
              <a:t>3</a:t>
            </a:r>
            <a:r>
              <a:rPr lang="fr-FR" sz="3100" b="1" u="sng" dirty="0">
                <a:solidFill>
                  <a:srgbClr val="00B050"/>
                </a:solidFill>
              </a:rPr>
              <a:t>. </a:t>
            </a:r>
            <a:r>
              <a:rPr lang="fr-FR" sz="3100" b="1" u="sng" dirty="0" smtClean="0">
                <a:solidFill>
                  <a:srgbClr val="00B050"/>
                </a:solidFill>
              </a:rPr>
              <a:t>Microbiologie :</a:t>
            </a:r>
            <a:endParaRPr lang="fr-FR" sz="3100" b="1" u="sng" dirty="0">
              <a:solidFill>
                <a:srgbClr val="00B050"/>
              </a:solidFill>
            </a:endParaRPr>
          </a:p>
        </p:txBody>
      </p:sp>
      <p:sp>
        <p:nvSpPr>
          <p:cNvPr id="3" name="Espace réservé du contenu 2"/>
          <p:cNvSpPr>
            <a:spLocks noGrp="1"/>
          </p:cNvSpPr>
          <p:nvPr>
            <p:ph idx="1"/>
          </p:nvPr>
        </p:nvSpPr>
        <p:spPr/>
        <p:txBody>
          <a:bodyPr/>
          <a:lstStyle/>
          <a:p>
            <a:pPr lvl="1"/>
            <a:r>
              <a:rPr lang="fr-FR" dirty="0" smtClean="0"/>
              <a:t>Streptocoques </a:t>
            </a:r>
            <a:r>
              <a:rPr lang="fr-FR" dirty="0"/>
              <a:t>du groupe D (30</a:t>
            </a:r>
            <a:r>
              <a:rPr lang="fr-FR" dirty="0" smtClean="0"/>
              <a:t>%)</a:t>
            </a:r>
          </a:p>
          <a:p>
            <a:pPr lvl="1"/>
            <a:endParaRPr lang="fr-FR" dirty="0"/>
          </a:p>
          <a:p>
            <a:pPr lvl="1"/>
            <a:r>
              <a:rPr lang="fr-FR" dirty="0" smtClean="0"/>
              <a:t>Staphylocoques </a:t>
            </a:r>
            <a:r>
              <a:rPr lang="fr-FR" dirty="0"/>
              <a:t>(30</a:t>
            </a:r>
            <a:r>
              <a:rPr lang="fr-FR" dirty="0" smtClean="0"/>
              <a:t>%)</a:t>
            </a:r>
          </a:p>
          <a:p>
            <a:pPr lvl="1"/>
            <a:endParaRPr lang="fr-FR" dirty="0" smtClean="0"/>
          </a:p>
          <a:p>
            <a:pPr lvl="1"/>
            <a:r>
              <a:rPr lang="fr-FR" dirty="0" smtClean="0"/>
              <a:t>Entérocoque </a:t>
            </a:r>
            <a:r>
              <a:rPr lang="fr-FR" dirty="0"/>
              <a:t>(15</a:t>
            </a:r>
            <a:r>
              <a:rPr lang="fr-FR" dirty="0" smtClean="0"/>
              <a:t>%)</a:t>
            </a:r>
          </a:p>
          <a:p>
            <a:pPr lvl="1"/>
            <a:endParaRPr lang="fr-FR" dirty="0" smtClean="0"/>
          </a:p>
          <a:p>
            <a:pPr lvl="1"/>
            <a:r>
              <a:rPr lang="fr-FR" dirty="0" smtClean="0"/>
              <a:t>Autres </a:t>
            </a:r>
            <a:r>
              <a:rPr lang="fr-FR" dirty="0"/>
              <a:t>: </a:t>
            </a:r>
          </a:p>
          <a:p>
            <a:pPr marL="274320" lvl="1" indent="0">
              <a:buNone/>
            </a:pPr>
            <a:endParaRPr lang="fr-FR" dirty="0"/>
          </a:p>
          <a:p>
            <a:pPr lvl="1">
              <a:buFontTx/>
              <a:buChar char="-"/>
            </a:pPr>
            <a:endParaRPr lang="fr-FR" dirty="0" smtClean="0"/>
          </a:p>
          <a:p>
            <a:pPr>
              <a:buFontTx/>
              <a:buChar char="-"/>
            </a:pPr>
            <a:endParaRPr lang="fr-FR" dirty="0"/>
          </a:p>
          <a:p>
            <a:endParaRPr lang="fr-FR" dirty="0"/>
          </a:p>
        </p:txBody>
      </p:sp>
    </p:spTree>
    <p:extLst>
      <p:ext uri="{BB962C8B-B14F-4D97-AF65-F5344CB8AC3E}">
        <p14:creationId xmlns:p14="http://schemas.microsoft.com/office/powerpoint/2010/main" val="3405174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221</TotalTime>
  <Words>719</Words>
  <Application>Microsoft Office PowerPoint</Application>
  <PresentationFormat>Affichage à l'écran (4:3)</PresentationFormat>
  <Paragraphs>256</Paragraphs>
  <Slides>27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Calibri</vt:lpstr>
      <vt:lpstr>Sylfaen</vt:lpstr>
      <vt:lpstr>Times New Roman</vt:lpstr>
      <vt:lpstr>Wingdings</vt:lpstr>
      <vt:lpstr>Clarté</vt:lpstr>
      <vt:lpstr>La fièvre chez le cardiaque</vt:lpstr>
      <vt:lpstr>I. Problématique :</vt:lpstr>
      <vt:lpstr>II demarche diagnostique </vt:lpstr>
      <vt:lpstr>Présentation PowerPoint</vt:lpstr>
      <vt:lpstr>Présentation PowerPoint</vt:lpstr>
      <vt:lpstr>Présentation PowerPoint</vt:lpstr>
      <vt:lpstr>L’Endocardite infectieuse :        1. Définition :</vt:lpstr>
      <vt:lpstr>L’Endocardite infectieuse : 3. Physiopathologie :</vt:lpstr>
      <vt:lpstr>L’Endocardite infectieuse : 3. Microbiologie :</vt:lpstr>
      <vt:lpstr>L’Endocardite infectieuse : 3. Terrain à risque :</vt:lpstr>
      <vt:lpstr>L’Endocardite infectieuse : 3. Porte d’entrée : :</vt:lpstr>
      <vt:lpstr>L’Endocardite infectieuse : 4. Diagnostic :</vt:lpstr>
      <vt:lpstr>L’Endocardite infectieuse : 4. Paraclinique :</vt:lpstr>
      <vt:lpstr>L’Endocardite infectieuse : 5. Critères diagnostic de DUKE University : (ou encore Durack) :</vt:lpstr>
      <vt:lpstr>L’Endocardite infectieuse : 6. complications : </vt:lpstr>
      <vt:lpstr>L’Endocardite infectieuse : 6. complications : </vt:lpstr>
      <vt:lpstr>L’Endocardite infectieuse : 7. Traitement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fièvre chez le cardiaque et en</dc:title>
  <dc:creator>MOHAMMED</dc:creator>
  <cp:lastModifiedBy>hichem tabet</cp:lastModifiedBy>
  <cp:revision>23</cp:revision>
  <dcterms:created xsi:type="dcterms:W3CDTF">2013-11-14T13:03:01Z</dcterms:created>
  <dcterms:modified xsi:type="dcterms:W3CDTF">2017-04-05T07:25:38Z</dcterms:modified>
</cp:coreProperties>
</file>