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2" r:id="rId12"/>
    <p:sldId id="265" r:id="rId13"/>
    <p:sldId id="266" r:id="rId14"/>
    <p:sldId id="267" r:id="rId15"/>
    <p:sldId id="268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26CFCF-D9D9-4532-B24F-DBB4DE624936}" type="datetimeFigureOut">
              <a:rPr lang="fr-FR" smtClean="0"/>
              <a:t>13/01/2016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0758E9-D785-410B-8A1D-741036A90B2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La cholécystite aiguë lithiasique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4005064"/>
            <a:ext cx="7160840" cy="2105248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                                                         </a:t>
            </a:r>
            <a:r>
              <a:rPr lang="fr-FR" sz="3200" dirty="0" smtClean="0"/>
              <a:t>Pr Loudjedi Salim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4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tomodensitométrie abdominale </a:t>
            </a:r>
            <a:r>
              <a:rPr lang="fr-FR" dirty="0"/>
              <a:t>qui montre</a:t>
            </a:r>
          </a:p>
          <a:p>
            <a:r>
              <a:rPr lang="fr-FR" dirty="0"/>
              <a:t>un épaississement de la </a:t>
            </a:r>
            <a:r>
              <a:rPr lang="fr-FR" dirty="0" smtClean="0"/>
              <a:t>vésicule biliaire </a:t>
            </a:r>
            <a:r>
              <a:rPr lang="fr-FR" dirty="0"/>
              <a:t>&gt; 4 mm et une infiltration </a:t>
            </a:r>
            <a:r>
              <a:rPr lang="fr-FR" dirty="0" smtClean="0"/>
              <a:t>de la </a:t>
            </a:r>
            <a:r>
              <a:rPr lang="fr-FR" dirty="0"/>
              <a:t>graisse </a:t>
            </a:r>
            <a:r>
              <a:rPr lang="fr-FR" dirty="0" err="1"/>
              <a:t>périvésiculaire</a:t>
            </a:r>
            <a:r>
              <a:rPr lang="fr-FR" dirty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examens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2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511453" cy="4711253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 TDM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4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Autofit/>
          </a:bodyPr>
          <a:lstStyle/>
          <a:p>
            <a:r>
              <a:rPr lang="fr-FR" sz="3600" b="1" dirty="0"/>
              <a:t>Les critères de gravité</a:t>
            </a:r>
            <a:br>
              <a:rPr lang="fr-FR" sz="3600" b="1" dirty="0"/>
            </a:br>
            <a:r>
              <a:rPr lang="fr-FR" sz="3600" b="1" dirty="0"/>
              <a:t>de la cholécystite aiguë</a:t>
            </a:r>
            <a:br>
              <a:rPr lang="fr-FR" sz="3600" b="1" dirty="0"/>
            </a:br>
            <a:r>
              <a:rPr lang="fr-FR" sz="3600" b="1" dirty="0"/>
              <a:t>lithiasique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378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Il s’agit de patients présentant </a:t>
            </a:r>
            <a:r>
              <a:rPr lang="fr-FR" dirty="0" smtClean="0"/>
              <a:t>une cholécystite </a:t>
            </a:r>
            <a:r>
              <a:rPr lang="fr-FR" dirty="0"/>
              <a:t>aiguë lithiasique qui </a:t>
            </a:r>
            <a:r>
              <a:rPr lang="fr-FR" dirty="0" smtClean="0"/>
              <a:t>ne correspond </a:t>
            </a:r>
            <a:r>
              <a:rPr lang="fr-FR" dirty="0"/>
              <a:t>pas aux critères </a:t>
            </a:r>
            <a:r>
              <a:rPr lang="fr-FR" dirty="0" smtClean="0"/>
              <a:t>des cholécystites </a:t>
            </a:r>
            <a:r>
              <a:rPr lang="fr-FR" dirty="0"/>
              <a:t>aiguës de gravité </a:t>
            </a:r>
            <a:r>
              <a:rPr lang="fr-FR" dirty="0" smtClean="0"/>
              <a:t>modéré ou </a:t>
            </a:r>
            <a:r>
              <a:rPr lang="fr-FR" dirty="0"/>
              <a:t>sévère décrits ci-dessous. </a:t>
            </a:r>
            <a:r>
              <a:rPr lang="fr-FR" dirty="0" smtClean="0"/>
              <a:t>Ces patients </a:t>
            </a:r>
            <a:r>
              <a:rPr lang="fr-FR" dirty="0"/>
              <a:t>ne présentent pas </a:t>
            </a:r>
            <a:r>
              <a:rPr lang="fr-FR" dirty="0" smtClean="0"/>
              <a:t>notamment de </a:t>
            </a:r>
            <a:r>
              <a:rPr lang="fr-FR" dirty="0"/>
              <a:t>défaillance </a:t>
            </a:r>
            <a:r>
              <a:rPr lang="fr-FR" dirty="0" err="1"/>
              <a:t>multiviscérale</a:t>
            </a:r>
            <a:r>
              <a:rPr lang="fr-FR" dirty="0"/>
              <a:t> </a:t>
            </a:r>
            <a:r>
              <a:rPr lang="fr-FR" dirty="0" smtClean="0"/>
              <a:t>mais uniquement </a:t>
            </a:r>
            <a:r>
              <a:rPr lang="fr-FR" dirty="0"/>
              <a:t>une inflammation </a:t>
            </a:r>
            <a:r>
              <a:rPr lang="fr-FR" dirty="0" smtClean="0"/>
              <a:t>modérée de </a:t>
            </a:r>
            <a:r>
              <a:rPr lang="fr-FR" dirty="0"/>
              <a:t>la vésicule biliaire.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Cholécystite aiguë lithiasique</a:t>
            </a:r>
            <a:br>
              <a:rPr lang="fr-FR" dirty="0"/>
            </a:br>
            <a:r>
              <a:rPr lang="fr-FR" dirty="0"/>
              <a:t>de gravité faible (grade 1)</a:t>
            </a:r>
          </a:p>
        </p:txBody>
      </p:sp>
    </p:spTree>
    <p:extLst>
      <p:ext uri="{BB962C8B-B14F-4D97-AF65-F5344CB8AC3E}">
        <p14:creationId xmlns:p14="http://schemas.microsoft.com/office/powerpoint/2010/main" val="31088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Les patients présentent un ou </a:t>
            </a:r>
            <a:r>
              <a:rPr lang="fr-FR" dirty="0" smtClean="0"/>
              <a:t>des signes </a:t>
            </a:r>
            <a:r>
              <a:rPr lang="fr-FR" dirty="0"/>
              <a:t>suivants :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/>
              <a:t>élévation des globules </a:t>
            </a:r>
            <a:r>
              <a:rPr lang="fr-FR" dirty="0" smtClean="0"/>
              <a:t>blancs (&gt; </a:t>
            </a:r>
            <a:r>
              <a:rPr lang="fr-FR" dirty="0"/>
              <a:t>18 000/mm3),</a:t>
            </a:r>
          </a:p>
          <a:p>
            <a:pPr marL="0" indent="0">
              <a:buNone/>
            </a:pPr>
            <a:r>
              <a:rPr lang="fr-FR" dirty="0"/>
              <a:t>– masse palpable dans </a:t>
            </a:r>
            <a:r>
              <a:rPr lang="fr-FR" dirty="0" smtClean="0"/>
              <a:t>l’hypochondre droit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– durée des signes clinique de plus </a:t>
            </a:r>
            <a:r>
              <a:rPr lang="fr-FR" dirty="0" smtClean="0"/>
              <a:t>de 72 </a:t>
            </a:r>
            <a:r>
              <a:rPr lang="fr-FR" dirty="0"/>
              <a:t>h,</a:t>
            </a:r>
          </a:p>
          <a:p>
            <a:pPr marL="0" indent="0">
              <a:buNone/>
            </a:pPr>
            <a:r>
              <a:rPr lang="fr-FR" dirty="0"/>
              <a:t>– marqueurs d’infection locale comme </a:t>
            </a:r>
            <a:r>
              <a:rPr lang="fr-FR" dirty="0" smtClean="0"/>
              <a:t>: péritonite </a:t>
            </a:r>
            <a:r>
              <a:rPr lang="fr-FR" dirty="0"/>
              <a:t>biliaire localisée, </a:t>
            </a:r>
            <a:r>
              <a:rPr lang="fr-FR" dirty="0" smtClean="0"/>
              <a:t>abcès, péri vésiculaire, </a:t>
            </a:r>
            <a:r>
              <a:rPr lang="fr-FR" dirty="0"/>
              <a:t>abcès </a:t>
            </a:r>
            <a:r>
              <a:rPr lang="fr-FR" dirty="0" smtClean="0"/>
              <a:t>hépatique, cholécystite </a:t>
            </a:r>
            <a:r>
              <a:rPr lang="fr-FR" dirty="0"/>
              <a:t>gangréneuse, cholécystite</a:t>
            </a:r>
          </a:p>
          <a:p>
            <a:pPr marL="0" indent="0">
              <a:buNone/>
            </a:pPr>
            <a:r>
              <a:rPr lang="fr-FR" dirty="0" smtClean="0"/>
              <a:t>emphysémateuse</a:t>
            </a:r>
            <a:r>
              <a:rPr lang="fr-FR" dirty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Cholécystite aiguë</a:t>
            </a:r>
            <a:br>
              <a:rPr lang="fr-FR" dirty="0"/>
            </a:br>
            <a:r>
              <a:rPr lang="fr-FR" dirty="0"/>
              <a:t>de gravité modérée (grade 2)</a:t>
            </a:r>
          </a:p>
        </p:txBody>
      </p:sp>
    </p:spTree>
    <p:extLst>
      <p:ext uri="{BB962C8B-B14F-4D97-AF65-F5344CB8AC3E}">
        <p14:creationId xmlns:p14="http://schemas.microsoft.com/office/powerpoint/2010/main" val="39712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Ces malades présentent un ou </a:t>
            </a:r>
            <a:r>
              <a:rPr lang="fr-FR" dirty="0" smtClean="0"/>
              <a:t>des signes </a:t>
            </a:r>
            <a:r>
              <a:rPr lang="fr-FR" dirty="0"/>
              <a:t>suivants :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/>
              <a:t>dysfonctionnement </a:t>
            </a:r>
            <a:r>
              <a:rPr lang="fr-FR" dirty="0" smtClean="0"/>
              <a:t>cardio-vasculaire (hypotension artérielle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/>
              <a:t>dysfonctionnement </a:t>
            </a:r>
            <a:r>
              <a:rPr lang="fr-FR" dirty="0" smtClean="0"/>
              <a:t>neurologique,(diminution </a:t>
            </a:r>
            <a:r>
              <a:rPr lang="fr-FR" dirty="0"/>
              <a:t>du niveau </a:t>
            </a:r>
            <a:r>
              <a:rPr lang="fr-FR" dirty="0" smtClean="0"/>
              <a:t>de conscience),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 smtClean="0"/>
              <a:t>dysfonctionnement respiratoire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– dysfonctionnement rénal (oligurie,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/>
              <a:t>dysfonctionnement hépatique</a:t>
            </a:r>
          </a:p>
          <a:p>
            <a:pPr marL="0" indent="0">
              <a:buNone/>
            </a:pPr>
            <a:r>
              <a:rPr lang="fr-FR" dirty="0" smtClean="0"/>
              <a:t>– </a:t>
            </a:r>
            <a:r>
              <a:rPr lang="fr-FR" dirty="0"/>
              <a:t>dysfonctionnement </a:t>
            </a:r>
            <a:r>
              <a:rPr lang="fr-FR" dirty="0" smtClean="0"/>
              <a:t>hématologique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Cholécystite aiguë de gravité</a:t>
            </a:r>
            <a:br>
              <a:rPr lang="fr-FR" dirty="0"/>
            </a:br>
            <a:r>
              <a:rPr lang="fr-FR" dirty="0"/>
              <a:t>sévère (grade 3)</a:t>
            </a:r>
          </a:p>
        </p:txBody>
      </p:sp>
    </p:spTree>
    <p:extLst>
      <p:ext uri="{BB962C8B-B14F-4D97-AF65-F5344CB8AC3E}">
        <p14:creationId xmlns:p14="http://schemas.microsoft.com/office/powerpoint/2010/main" val="24269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6678488" cy="500886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Iconographie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6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4" y="1988840"/>
            <a:ext cx="7323010" cy="4114601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Iconographie.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564904"/>
            <a:ext cx="7408862" cy="329576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6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cholécystite aiguë lithiasique </a:t>
            </a:r>
            <a:r>
              <a:rPr lang="fr-FR" dirty="0" smtClean="0"/>
              <a:t>est une </a:t>
            </a:r>
            <a:r>
              <a:rPr lang="fr-FR" dirty="0"/>
              <a:t>inflammation de la paroi </a:t>
            </a:r>
            <a:r>
              <a:rPr lang="fr-FR" dirty="0" smtClean="0"/>
              <a:t>vésiculaire plus </a:t>
            </a:r>
            <a:r>
              <a:rPr lang="fr-FR" dirty="0"/>
              <a:t>ou moins associée à </a:t>
            </a:r>
            <a:r>
              <a:rPr lang="fr-FR" dirty="0" smtClean="0"/>
              <a:t>une infection </a:t>
            </a:r>
            <a:r>
              <a:rPr lang="fr-FR" dirty="0"/>
              <a:t>du son contenu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7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diagnostic de la cholécystite </a:t>
            </a:r>
            <a:r>
              <a:rPr lang="fr-FR" dirty="0" smtClean="0"/>
              <a:t>aiguë lithiasique </a:t>
            </a:r>
            <a:r>
              <a:rPr lang="fr-FR" dirty="0"/>
              <a:t>repose sur 3 types </a:t>
            </a:r>
            <a:r>
              <a:rPr lang="fr-FR" dirty="0" smtClean="0"/>
              <a:t>de </a:t>
            </a:r>
            <a:r>
              <a:rPr lang="fr-FR" dirty="0"/>
              <a:t>signes : cliniques, biologiques </a:t>
            </a:r>
            <a:r>
              <a:rPr lang="fr-FR" dirty="0" smtClean="0"/>
              <a:t>et radiologiques</a:t>
            </a:r>
            <a:r>
              <a:rPr lang="fr-FR" dirty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Comment faire le diagnostic</a:t>
            </a:r>
            <a:br>
              <a:rPr lang="fr-FR" sz="3600" b="1" dirty="0"/>
            </a:br>
            <a:r>
              <a:rPr lang="fr-FR" sz="3600" b="1" dirty="0"/>
              <a:t>de cholécystite aiguë</a:t>
            </a:r>
            <a:br>
              <a:rPr lang="fr-FR" sz="3600" b="1" dirty="0"/>
            </a:br>
            <a:r>
              <a:rPr lang="fr-FR" sz="3600" b="1" dirty="0"/>
              <a:t>lithiasique 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802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 principal signe clinique est </a:t>
            </a:r>
            <a:r>
              <a:rPr lang="fr-FR" dirty="0" smtClean="0"/>
              <a:t>la douleur </a:t>
            </a:r>
            <a:r>
              <a:rPr lang="fr-FR" dirty="0"/>
              <a:t>biliaire qui se caractérise </a:t>
            </a:r>
            <a:r>
              <a:rPr lang="fr-FR" dirty="0" smtClean="0"/>
              <a:t>par une </a:t>
            </a:r>
            <a:r>
              <a:rPr lang="fr-FR" dirty="0"/>
              <a:t>douleur d’apparition brutale </a:t>
            </a:r>
            <a:r>
              <a:rPr lang="fr-FR" dirty="0" err="1" smtClean="0"/>
              <a:t>del’hypochondre</a:t>
            </a:r>
            <a:r>
              <a:rPr lang="fr-FR" dirty="0" smtClean="0"/>
              <a:t> </a:t>
            </a:r>
            <a:r>
              <a:rPr lang="fr-FR" dirty="0"/>
              <a:t>droit ou de </a:t>
            </a:r>
            <a:r>
              <a:rPr lang="fr-FR" dirty="0" smtClean="0"/>
              <a:t>l’épigastre (dans </a:t>
            </a:r>
            <a:r>
              <a:rPr lang="fr-FR" dirty="0"/>
              <a:t>près 50 % des cas), avec </a:t>
            </a:r>
            <a:r>
              <a:rPr lang="fr-FR" dirty="0" smtClean="0"/>
              <a:t>une irradiation </a:t>
            </a:r>
            <a:r>
              <a:rPr lang="fr-FR" dirty="0"/>
              <a:t>qui peut être en </a:t>
            </a:r>
            <a:r>
              <a:rPr lang="fr-FR" dirty="0" err="1" smtClean="0"/>
              <a:t>hémiceinture</a:t>
            </a:r>
            <a:r>
              <a:rPr lang="fr-FR" dirty="0" smtClean="0"/>
              <a:t> droite </a:t>
            </a:r>
            <a:r>
              <a:rPr lang="fr-FR" dirty="0"/>
              <a:t>ou en bretelle.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signes cliniques</a:t>
            </a:r>
          </a:p>
        </p:txBody>
      </p:sp>
    </p:spTree>
    <p:extLst>
      <p:ext uri="{BB962C8B-B14F-4D97-AF65-F5344CB8AC3E}">
        <p14:creationId xmlns:p14="http://schemas.microsoft.com/office/powerpoint/2010/main" val="6830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Cette douleur </a:t>
            </a:r>
            <a:r>
              <a:rPr lang="fr-FR" dirty="0"/>
              <a:t>apparaît souvent en postprandiale</a:t>
            </a:r>
          </a:p>
          <a:p>
            <a:pPr marL="0" indent="0">
              <a:buNone/>
            </a:pPr>
            <a:r>
              <a:rPr lang="fr-FR" dirty="0"/>
              <a:t>ou de façon nocturne, elle </a:t>
            </a:r>
            <a:r>
              <a:rPr lang="fr-FR" dirty="0" smtClean="0"/>
              <a:t>est persistante </a:t>
            </a:r>
            <a:r>
              <a:rPr lang="fr-FR" dirty="0"/>
              <a:t>plusieurs heures et </a:t>
            </a:r>
            <a:r>
              <a:rPr lang="fr-FR" dirty="0" smtClean="0"/>
              <a:t>est souvent </a:t>
            </a:r>
            <a:r>
              <a:rPr lang="fr-FR" dirty="0"/>
              <a:t>associée à des nausées et </a:t>
            </a:r>
            <a:r>
              <a:rPr lang="fr-FR" dirty="0" smtClean="0"/>
              <a:t>des vomissements</a:t>
            </a:r>
            <a:r>
              <a:rPr lang="fr-FR" dirty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3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retrouve une douleur qui </a:t>
            </a:r>
            <a:r>
              <a:rPr lang="fr-FR" dirty="0" smtClean="0"/>
              <a:t>bloque l’inspiration </a:t>
            </a:r>
            <a:r>
              <a:rPr lang="fr-FR" dirty="0"/>
              <a:t>profonde (signe </a:t>
            </a:r>
            <a:r>
              <a:rPr lang="fr-FR" dirty="0" smtClean="0"/>
              <a:t>de Murphy</a:t>
            </a:r>
            <a:r>
              <a:rPr lang="fr-FR" dirty="0"/>
              <a:t>), et une défense localisée </a:t>
            </a:r>
            <a:r>
              <a:rPr lang="fr-FR" dirty="0" smtClean="0"/>
              <a:t>dans l’hypochondre </a:t>
            </a:r>
            <a:r>
              <a:rPr lang="fr-FR" dirty="0"/>
              <a:t>droit. Cette </a:t>
            </a:r>
            <a:r>
              <a:rPr lang="fr-FR" dirty="0" smtClean="0"/>
              <a:t>douleur peut </a:t>
            </a:r>
            <a:r>
              <a:rPr lang="fr-FR" dirty="0"/>
              <a:t>être absente chez les personnes</a:t>
            </a:r>
          </a:p>
          <a:p>
            <a:pPr marL="0" indent="0">
              <a:buNone/>
            </a:pPr>
            <a:r>
              <a:rPr lang="fr-FR" dirty="0"/>
              <a:t>âgées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/>
              <a:t>Ce tableau peut s’accompagner </a:t>
            </a:r>
            <a:r>
              <a:rPr lang="fr-FR" dirty="0" smtClean="0"/>
              <a:t>de signes </a:t>
            </a:r>
            <a:r>
              <a:rPr lang="fr-FR" dirty="0"/>
              <a:t>généraux d’inflammation </a:t>
            </a:r>
            <a:r>
              <a:rPr lang="fr-FR" dirty="0" smtClean="0"/>
              <a:t>et d’infection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L’examen clinique</a:t>
            </a:r>
          </a:p>
        </p:txBody>
      </p:sp>
    </p:spTree>
    <p:extLst>
      <p:ext uri="{BB962C8B-B14F-4D97-AF65-F5344CB8AC3E}">
        <p14:creationId xmlns:p14="http://schemas.microsoft.com/office/powerpoint/2010/main" val="3572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Les signes biologiques </a:t>
            </a:r>
            <a:r>
              <a:rPr lang="fr-FR" dirty="0" smtClean="0"/>
              <a:t>d’inflammation et </a:t>
            </a:r>
            <a:r>
              <a:rPr lang="fr-FR" dirty="0"/>
              <a:t>d’infection sont une élévation de </a:t>
            </a:r>
            <a:r>
              <a:rPr lang="fr-FR" dirty="0" smtClean="0"/>
              <a:t>la CRP </a:t>
            </a:r>
            <a:r>
              <a:rPr lang="fr-FR" dirty="0"/>
              <a:t>ou/et une </a:t>
            </a:r>
            <a:r>
              <a:rPr lang="fr-FR" dirty="0" err="1"/>
              <a:t>polynucléose</a:t>
            </a:r>
            <a:r>
              <a:rPr lang="fr-FR" dirty="0"/>
              <a:t> </a:t>
            </a:r>
            <a:r>
              <a:rPr lang="fr-FR" dirty="0" smtClean="0"/>
              <a:t>neutrophile. Les </a:t>
            </a:r>
            <a:r>
              <a:rPr lang="fr-FR" dirty="0"/>
              <a:t>tests hépatiques sont le </a:t>
            </a:r>
            <a:r>
              <a:rPr lang="fr-FR" dirty="0" smtClean="0"/>
              <a:t>plus souvent </a:t>
            </a:r>
            <a:r>
              <a:rPr lang="fr-FR" dirty="0"/>
              <a:t>normaux.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signes biologiques</a:t>
            </a:r>
          </a:p>
        </p:txBody>
      </p:sp>
    </p:spTree>
    <p:extLst>
      <p:ext uri="{BB962C8B-B14F-4D97-AF65-F5344CB8AC3E}">
        <p14:creationId xmlns:p14="http://schemas.microsoft.com/office/powerpoint/2010/main" val="8240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L’examen de première intention </a:t>
            </a:r>
            <a:r>
              <a:rPr lang="fr-FR" dirty="0" smtClean="0"/>
              <a:t>pour le </a:t>
            </a:r>
            <a:r>
              <a:rPr lang="fr-FR" dirty="0"/>
              <a:t>diagnostic de cholécystite </a:t>
            </a:r>
            <a:r>
              <a:rPr lang="fr-FR" dirty="0" smtClean="0"/>
              <a:t>aiguë lithiasique </a:t>
            </a:r>
            <a:r>
              <a:rPr lang="fr-FR" dirty="0"/>
              <a:t>est l’échographie. </a:t>
            </a:r>
            <a:r>
              <a:rPr lang="fr-FR" dirty="0" smtClean="0"/>
              <a:t>Elle permet </a:t>
            </a:r>
            <a:r>
              <a:rPr lang="fr-FR" dirty="0"/>
              <a:t>un diagnostic positif dans </a:t>
            </a:r>
            <a:r>
              <a:rPr lang="fr-FR" dirty="0" smtClean="0"/>
              <a:t>plus de </a:t>
            </a:r>
            <a:r>
              <a:rPr lang="fr-FR" dirty="0"/>
              <a:t>90 % des </a:t>
            </a:r>
            <a:r>
              <a:rPr lang="fr-FR" dirty="0" smtClean="0"/>
              <a:t>cas. </a:t>
            </a:r>
            <a:r>
              <a:rPr lang="fr-FR" dirty="0"/>
              <a:t>Les signes </a:t>
            </a:r>
            <a:r>
              <a:rPr lang="fr-FR" dirty="0" smtClean="0"/>
              <a:t>échographiques en </a:t>
            </a:r>
            <a:r>
              <a:rPr lang="fr-FR" dirty="0"/>
              <a:t>faveur de ce </a:t>
            </a:r>
            <a:r>
              <a:rPr lang="fr-FR" dirty="0" smtClean="0"/>
              <a:t>diagnostic sont </a:t>
            </a:r>
            <a:r>
              <a:rPr lang="fr-FR" dirty="0"/>
              <a:t>: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un </a:t>
            </a:r>
            <a:r>
              <a:rPr lang="fr-FR" dirty="0"/>
              <a:t>épaississement de la </a:t>
            </a:r>
            <a:r>
              <a:rPr lang="fr-FR" dirty="0" smtClean="0"/>
              <a:t>paroi vésiculaire </a:t>
            </a:r>
            <a:r>
              <a:rPr lang="fr-FR" dirty="0"/>
              <a:t>(&gt; 4 mm),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</a:t>
            </a:r>
            <a:r>
              <a:rPr lang="fr-FR" dirty="0"/>
              <a:t>présence </a:t>
            </a:r>
            <a:r>
              <a:rPr lang="fr-FR" dirty="0" smtClean="0"/>
              <a:t>d’un liquide </a:t>
            </a:r>
            <a:r>
              <a:rPr lang="fr-FR" dirty="0" err="1"/>
              <a:t>périvésiculaire</a:t>
            </a:r>
            <a:r>
              <a:rPr lang="fr-FR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 </a:t>
            </a:r>
            <a:r>
              <a:rPr lang="fr-FR" dirty="0"/>
              <a:t>une douleur </a:t>
            </a:r>
            <a:r>
              <a:rPr lang="fr-FR" dirty="0" smtClean="0"/>
              <a:t>au passage </a:t>
            </a:r>
            <a:r>
              <a:rPr lang="fr-FR" dirty="0"/>
              <a:t>de la sonde sur l’aire </a:t>
            </a:r>
            <a:r>
              <a:rPr lang="fr-FR" dirty="0" smtClean="0"/>
              <a:t>vésiculaire(signe </a:t>
            </a:r>
            <a:r>
              <a:rPr lang="fr-FR" dirty="0"/>
              <a:t>de Murphy radiologique),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signes radiologiques</a:t>
            </a:r>
          </a:p>
        </p:txBody>
      </p:sp>
    </p:spTree>
    <p:extLst>
      <p:ext uri="{BB962C8B-B14F-4D97-AF65-F5344CB8AC3E}">
        <p14:creationId xmlns:p14="http://schemas.microsoft.com/office/powerpoint/2010/main" val="11227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529908" cy="501714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Aspect échographique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3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458</Words>
  <Application>Microsoft Office PowerPoint</Application>
  <PresentationFormat>Affichage à l'écran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Vagues</vt:lpstr>
      <vt:lpstr>La cholécystite aiguë lithiasique</vt:lpstr>
      <vt:lpstr>Introduction</vt:lpstr>
      <vt:lpstr>Comment faire le diagnostic de cholécystite aiguë lithiasique ?</vt:lpstr>
      <vt:lpstr>Les signes cliniques</vt:lpstr>
      <vt:lpstr>Présentation PowerPoint</vt:lpstr>
      <vt:lpstr>L’examen clinique</vt:lpstr>
      <vt:lpstr>Les signes biologiques</vt:lpstr>
      <vt:lpstr>Les signes radiologiques</vt:lpstr>
      <vt:lpstr>Aspect échographique</vt:lpstr>
      <vt:lpstr>Autres examens</vt:lpstr>
      <vt:lpstr>Aspect TDM</vt:lpstr>
      <vt:lpstr>Les critères de gravité de la cholécystite aiguë lithiasique</vt:lpstr>
      <vt:lpstr>Cholécystite aiguë lithiasique de gravité faible (grade 1)</vt:lpstr>
      <vt:lpstr>Cholécystite aiguë de gravité modérée (grade 2)</vt:lpstr>
      <vt:lpstr>Cholécystite aiguë de gravité sévère (grade 3)</vt:lpstr>
      <vt:lpstr>Iconographie</vt:lpstr>
      <vt:lpstr>Iconographie.</vt:lpstr>
      <vt:lpstr>Entrainement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cholécystite aiguë lithiasique</dc:title>
  <dc:creator>Dell</dc:creator>
  <cp:lastModifiedBy>Dell</cp:lastModifiedBy>
  <cp:revision>6</cp:revision>
  <dcterms:created xsi:type="dcterms:W3CDTF">2016-01-13T20:26:05Z</dcterms:created>
  <dcterms:modified xsi:type="dcterms:W3CDTF">2016-01-13T21:23:20Z</dcterms:modified>
</cp:coreProperties>
</file>