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34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0" r:id="rId35"/>
    <p:sldId id="292" r:id="rId36"/>
    <p:sldId id="293" r:id="rId37"/>
    <p:sldId id="294" r:id="rId38"/>
    <p:sldId id="295" r:id="rId39"/>
    <p:sldId id="296" r:id="rId40"/>
    <p:sldId id="298" r:id="rId41"/>
    <p:sldId id="299" r:id="rId42"/>
    <p:sldId id="297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9" r:id="rId51"/>
    <p:sldId id="310" r:id="rId52"/>
    <p:sldId id="311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6958" y="1803042"/>
            <a:ext cx="9259909" cy="2009104"/>
          </a:xfrm>
        </p:spPr>
        <p:txBody>
          <a:bodyPr>
            <a:noAutofit/>
          </a:bodyPr>
          <a:lstStyle/>
          <a:p>
            <a:pPr algn="l"/>
            <a:r>
              <a:rPr lang="fr-FR" sz="2800" b="1" u="sng" dirty="0"/>
              <a:t>La Maladie Thromboembolique veineuse (MTEV) </a:t>
            </a:r>
            <a:r>
              <a:rPr lang="fr-FR" sz="2800" b="1" u="sng" dirty="0" smtClean="0"/>
              <a:t>:</a:t>
            </a:r>
            <a:br>
              <a:rPr lang="fr-FR" sz="2800" b="1" u="sng" dirty="0" smtClean="0"/>
            </a:br>
            <a:r>
              <a:rPr lang="fr-FR" sz="2800" b="1" u="sng" dirty="0"/>
              <a:t/>
            </a:r>
            <a:br>
              <a:rPr lang="fr-FR" sz="2800" b="1" u="sng" dirty="0"/>
            </a:br>
            <a:r>
              <a:rPr lang="fr-FR" sz="2800" b="1" dirty="0"/>
              <a:t/>
            </a:r>
            <a:br>
              <a:rPr lang="fr-FR" sz="2800" b="1" dirty="0"/>
            </a:br>
            <a:r>
              <a:rPr lang="fr-FR" b="1" dirty="0">
                <a:solidFill>
                  <a:srgbClr val="FF0000"/>
                </a:solidFill>
              </a:rPr>
              <a:t>Thrombose Veineuse Profonde Et Embolie Pulmonaire (TVP et EP) </a:t>
            </a:r>
            <a:r>
              <a:rPr lang="fr-FR" b="1" dirty="0" smtClean="0">
                <a:solidFill>
                  <a:srgbClr val="FF0000"/>
                </a:solidFill>
              </a:rPr>
              <a:t>: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0122" y="117944"/>
            <a:ext cx="8915399" cy="1126283"/>
          </a:xfrm>
        </p:spPr>
        <p:txBody>
          <a:bodyPr/>
          <a:lstStyle/>
          <a:p>
            <a:pPr algn="l"/>
            <a:r>
              <a:rPr lang="fr-FR" dirty="0" smtClean="0"/>
              <a:t>TD d’enseignement : 04</a:t>
            </a:r>
            <a:r>
              <a:rPr lang="fr-FR" baseline="30000" dirty="0" smtClean="0"/>
              <a:t>ème</a:t>
            </a:r>
            <a:r>
              <a:rPr lang="fr-FR" dirty="0" smtClean="0"/>
              <a:t> année de Médecine,</a:t>
            </a: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2741614" y="4929781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 smtClean="0"/>
          </a:p>
          <a:p>
            <a:pPr algn="ctr"/>
            <a:r>
              <a:rPr lang="fr-FR" dirty="0" smtClean="0"/>
              <a:t>Faculté de Médecine de Tlemcen,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37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r>
              <a:rPr lang="fr-FR" sz="2000" dirty="0" smtClean="0"/>
              <a:t>1, hospitalisation en réanimation,</a:t>
            </a:r>
          </a:p>
          <a:p>
            <a:r>
              <a:rPr lang="fr-FR" sz="2000" dirty="0" smtClean="0"/>
              <a:t>2, O2,</a:t>
            </a:r>
          </a:p>
          <a:p>
            <a:r>
              <a:rPr lang="fr-FR" sz="2000" dirty="0" smtClean="0"/>
              <a:t>3,support hémodynamique : remplissage + dobutamine,</a:t>
            </a:r>
          </a:p>
          <a:p>
            <a:r>
              <a:rPr lang="fr-FR" sz="2000" dirty="0" smtClean="0"/>
              <a:t>4, ETT à la recherche d’autres signes indirectes en faveur du diagnostique dans la foulée,</a:t>
            </a:r>
          </a:p>
          <a:p>
            <a:pPr marL="0" indent="0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42791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r>
              <a:rPr lang="fr-FR" sz="2000" dirty="0" smtClean="0"/>
              <a:t>Résultat de l’ETT : coupe apicale 04 cavités :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28" y="1881386"/>
            <a:ext cx="6325992" cy="47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r>
              <a:rPr lang="fr-FR" sz="2000" dirty="0" smtClean="0"/>
              <a:t>4, Résultat de l’ETT : coupe apicale 04 cavités, interpréter la,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57" y="1949175"/>
            <a:ext cx="6325992" cy="47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r>
              <a:rPr lang="fr-FR" sz="2000" dirty="0" smtClean="0"/>
              <a:t>VD et OD dilatée avec un septum paradoxal,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57" y="1949175"/>
            <a:ext cx="6325992" cy="47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pPr algn="ctr"/>
            <a:r>
              <a:rPr lang="fr-FR" sz="2000" dirty="0" smtClean="0"/>
              <a:t>5, que reste-t-il de la prise en charge ?</a:t>
            </a:r>
          </a:p>
          <a:p>
            <a:pPr marL="0" indent="0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0900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Il reste l’essentiel :</a:t>
            </a:r>
          </a:p>
          <a:p>
            <a:pPr marL="0" indent="0">
              <a:buNone/>
            </a:pPr>
            <a:r>
              <a:rPr lang="fr-FR" sz="2000" dirty="0" smtClean="0"/>
              <a:t>La thrombolyse par l’Altéplase et l’anticoagulation efficace par de l’HNF,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Les anticoagulants c’est pas da la vitamine C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 smtClean="0"/>
              <a:t>Avant de prescrire il faut éliminer les contre-indications,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 smtClean="0"/>
              <a:t>Tout au long il faut les surveiller,</a:t>
            </a:r>
          </a:p>
        </p:txBody>
      </p:sp>
    </p:spTree>
    <p:extLst>
      <p:ext uri="{BB962C8B-B14F-4D97-AF65-F5344CB8AC3E}">
        <p14:creationId xmlns:p14="http://schemas.microsoft.com/office/powerpoint/2010/main" val="40925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 smtClean="0"/>
              <a:t>Thrombolysée</a:t>
            </a:r>
            <a:r>
              <a:rPr lang="fr-FR" dirty="0" smtClean="0"/>
              <a:t>, l’état clinique de votre malade s’améliore, elle sature de nouveau à 94 % à l’air ambiant, ses TA sont 110/60 </a:t>
            </a:r>
            <a:r>
              <a:rPr lang="fr-FR" dirty="0" err="1" smtClean="0"/>
              <a:t>mmHg</a:t>
            </a:r>
            <a:r>
              <a:rPr lang="fr-FR" dirty="0" smtClean="0"/>
              <a:t>,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6, y </a:t>
            </a:r>
            <a:r>
              <a:rPr lang="fr-FR" dirty="0" err="1" smtClean="0"/>
              <a:t>a-t-il</a:t>
            </a:r>
            <a:r>
              <a:rPr lang="fr-FR" dirty="0" smtClean="0"/>
              <a:t> autre chose de plus à faire ?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603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Confirmer le diagnostic par un test fiable et direct 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Angioscanner spiralé thoracique</a:t>
            </a:r>
          </a:p>
          <a:p>
            <a:pPr marL="0" indent="0">
              <a:buNone/>
            </a:pPr>
            <a:r>
              <a:rPr lang="fr-FR" dirty="0" smtClean="0"/>
              <a:t>Ou Scintigraphie pulmonaire de ventilation/perfusion,</a:t>
            </a:r>
          </a:p>
          <a:p>
            <a:pPr marL="0" indent="0">
              <a:buNone/>
            </a:pPr>
            <a:r>
              <a:rPr lang="fr-FR" dirty="0" smtClean="0"/>
              <a:t>Et ……….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Echodoppler des membres inferieurs,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679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7, à J2, la patiente va bien, son TCA est à 2,5 x le témoin, vous débuter les AVK (</a:t>
            </a:r>
            <a:r>
              <a:rPr lang="fr-FR" dirty="0" err="1" smtClean="0"/>
              <a:t>acénocoumarol</a:t>
            </a:r>
            <a:r>
              <a:rPr lang="fr-FR" dirty="0" smtClean="0"/>
              <a:t> = Sintrom), comment aller vous gérer la phase de chevauchement entre HNF et AVK ?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012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317" y="1853486"/>
            <a:ext cx="10158963" cy="32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Mme S. 52 ans est ramenée aux urgences pour malaise; </a:t>
            </a:r>
          </a:p>
          <a:p>
            <a:r>
              <a:rPr lang="fr-FR" dirty="0" smtClean="0"/>
              <a:t>à l’examen clinique : </a:t>
            </a:r>
          </a:p>
          <a:p>
            <a:pPr marL="0" indent="0">
              <a:buNone/>
            </a:pPr>
            <a:r>
              <a:rPr lang="fr-FR" u="sng" dirty="0" smtClean="0"/>
              <a:t>Interrogatoire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Dyspnée aigue remontant à ce jour,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Elle vous dit : Mon membre inférieur droit en fait s’est enflé y a plus d’une semaine, j’ai mis un petit peu de glace ça m’a soulagé un petit peu, elle ne se rappelle pas si ça a succéder à un faux geste ou pas !!!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Pas d’</a:t>
            </a:r>
            <a:r>
              <a:rPr lang="fr-FR" dirty="0" err="1" smtClean="0"/>
              <a:t>entecédents</a:t>
            </a:r>
            <a:r>
              <a:rPr lang="fr-FR" dirty="0" smtClean="0"/>
              <a:t> particuliers mis a part un diabète bien équilibré selon elle 2g/l de </a:t>
            </a:r>
            <a:r>
              <a:rPr lang="fr-FR" dirty="0" err="1" smtClean="0"/>
              <a:t>GàJ</a:t>
            </a:r>
            <a:r>
              <a:rPr lang="fr-FR" dirty="0" smtClean="0"/>
              <a:t> , tout est nickel !!!</a:t>
            </a:r>
          </a:p>
          <a:p>
            <a:pPr marL="0" indent="0">
              <a:buNone/>
            </a:pPr>
            <a:r>
              <a:rPr lang="fr-FR" u="sng" dirty="0" smtClean="0"/>
              <a:t>Examen physique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TA à 100/60 mm Hg,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Sa02 à 90 %,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Consciente et </a:t>
            </a:r>
            <a:r>
              <a:rPr lang="fr-FR" dirty="0" err="1" smtClean="0"/>
              <a:t>coopérante</a:t>
            </a:r>
            <a:r>
              <a:rPr lang="fr-FR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Fébricule à 37,9°c</a:t>
            </a:r>
            <a:r>
              <a:rPr lang="fr-FR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Auscultation pulmonaire normale,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9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pPr algn="ctr"/>
            <a:r>
              <a:rPr lang="fr-FR" u="sng" dirty="0" smtClean="0"/>
              <a:t>La Théorie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endParaRPr lang="fr-FR" b="1" u="sng" dirty="0" smtClean="0"/>
          </a:p>
          <a:p>
            <a:endParaRPr lang="fr-FR" b="1" u="sng" dirty="0"/>
          </a:p>
          <a:p>
            <a:r>
              <a:rPr lang="fr-FR" b="1" u="sng" dirty="0" smtClean="0"/>
              <a:t>Objectifs</a:t>
            </a:r>
            <a:r>
              <a:rPr lang="fr-FR" b="1" u="sng" dirty="0"/>
              <a:t> </a:t>
            </a:r>
            <a:r>
              <a:rPr lang="fr-FR" b="1" u="sng" dirty="0" smtClean="0"/>
              <a:t>:</a:t>
            </a:r>
          </a:p>
          <a:p>
            <a:endParaRPr lang="fr-FR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Diagnostiquer une TVP/une EP : 02 affections très fréquentes et qui peuvent mettre le pronostic vital en jeu.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Connaitre les tableaux les plus à risque.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Connaitre les principes de la prise en charge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238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pPr algn="ctr"/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r-FR" b="1" u="sng" dirty="0" smtClean="0"/>
              <a:t>Epidémiologie</a:t>
            </a:r>
            <a:r>
              <a:rPr lang="fr-FR" b="1" u="sng" dirty="0"/>
              <a:t> </a:t>
            </a:r>
            <a:r>
              <a:rPr lang="fr-FR" b="1" u="sng" dirty="0" smtClean="0"/>
              <a:t>:</a:t>
            </a:r>
          </a:p>
          <a:p>
            <a:pPr marL="0" lvl="0" indent="0">
              <a:buNone/>
            </a:pPr>
            <a:endParaRPr lang="fr-FR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Incidence de 1 / 1000 hospitalisés par an (+++) 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1/3 sont des EP.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2/3 sont des TVP.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Risque de récidive est très important : 7% à 06 mois.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30 % de mortalité à 01 année si non traitée.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u="sng" dirty="0"/>
              <a:t>TVP :</a:t>
            </a:r>
            <a:endParaRPr lang="fr-FR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50% de complications à 05 ans : mortalité, EP et maladie post-</a:t>
            </a:r>
            <a:r>
              <a:rPr lang="fr-FR" dirty="0" err="1"/>
              <a:t>phlébétique</a:t>
            </a:r>
            <a:r>
              <a:rPr lang="fr-FR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u="sng" dirty="0"/>
              <a:t>EP :</a:t>
            </a:r>
            <a:endParaRPr lang="fr-FR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10 % d’EP massives (état de choc)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05 % des EP vont se complique d’une HTAP (hypertension artérielle pulmonaire) chronique et donc de CPC.</a:t>
            </a:r>
          </a:p>
        </p:txBody>
      </p:sp>
    </p:spTree>
    <p:extLst>
      <p:ext uri="{BB962C8B-B14F-4D97-AF65-F5344CB8AC3E}">
        <p14:creationId xmlns:p14="http://schemas.microsoft.com/office/powerpoint/2010/main" val="22350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pPr algn="ctr"/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pPr lvl="0"/>
            <a:r>
              <a:rPr lang="fr-FR" b="1" u="sng" dirty="0"/>
              <a:t>Physiopathologie :</a:t>
            </a:r>
            <a:endParaRPr lang="fr-FR" dirty="0"/>
          </a:p>
          <a:p>
            <a:pPr algn="ctr"/>
            <a:r>
              <a:rPr lang="fr-FR" b="1" dirty="0"/>
              <a:t>Triade de VICHOW :</a:t>
            </a:r>
            <a:endParaRPr lang="fr-FR" dirty="0"/>
          </a:p>
          <a:p>
            <a:pPr marL="0" lvl="0" indent="0">
              <a:buNone/>
            </a:pPr>
            <a:endParaRPr lang="fr-FR" dirty="0"/>
          </a:p>
        </p:txBody>
      </p:sp>
      <p:sp>
        <p:nvSpPr>
          <p:cNvPr id="4" name="AutoShape 2" descr="data:image/jpeg;base64,/9j/4AAQSkZJRgABAQAAAQABAAD/2wCEAAkGBxQSEhUUEhQVFhUXFxgVGRgVGBoYFRYYGBQYGBoVGBYYHSghHBolGxUUIjElJiksLi4uFx8zODMtNygtLisBCgoKDg0OGxAQGywmICQsLC8vLCwwLy0sLCwsLCwsLCwsLyw3LywsLCwsLCwsLCwsLCwsLCwsLCwsLCwsLCwsLP/AABEIAMIBBAMBIgACEQEDEQH/xAAcAAEAAgMBAQEAAAAAAAAAAAAABQYCAwQBBwj/xABLEAACAgEBBAUFCgoKAQUAAAABAgADEQQFEiExBhMiQVEyUmFxkRQVFjNCU4GCkqEHI1RicoOjwdHTJDRDc6KxsrPCwzUlY5Pw8f/EABkBAQADAQEAAAAAAAAAAAAAAAABAgMEBf/EACkRAQACAQQCAQMDBQAAAAAAAAABAhEDEiFREzHwBBRBMpHBQmFxsdH/2gAMAwEAAhEDEQA/APuMREBERAREQESJ2r0gqoYV9qy4jK01DftPpxyUeliB6ZFa2zUuhs1d6aGjza3BuI8GvPBT6EBP50C1mQ2k27v5JQKAiuSX4DO9z7PduyC6K9KmuvOkp0t3VUqAb7HYgpjsNmwb7MwwePHvmm3TtZptQiDeZ9LuqPElbABn1zO8zGMNdOsTE5WerblbeS1bcd3s2A8cZxwHPAM9fbdYIBasEnABsAJIOMDhzzwnzpej11yaes1W1mu9LC7V0VFCunsCuvUHtAWbnPjxnPRsXUhW6/Rda9lWpTA6solll7Mr5dsqpB3sjJA9MjdPa22On099rqHCEoHPEKXG8R6FxkzWm36jnD1HHE4sBwOWZQrthXgWVGg2W2WUOmq7O7Wta1g5YnfUqUcgAHO/6507V6OsU2j1VChrTX1RVUBICpvY8OIPA88Runs2R0u922kTO+yLg4O84GCRnByOeOMyq2qreTutwB7L54HkeA5T5ttfo/qetZiLL/6Wlu+K6CxQaNq94VvhODEDjxkvspbqtQWOluKWUUV5ApXcKF97fRXAGN4Hs5Ebp7NtelyG1VO7jd7Xk9sdrHPd4ceRmSbRznABwcHDZwRzHLnPlx2Brd3TMtK50ddbIGfDFzcXsCAZBJrG52iPKlp6OG2uy6t9PaofUW2izsdXuuQRybez9EibT2mK16WYbWUnAKZwT5Y5KcE8u484O1lABO7ggkHf4EAZJHDlifNrejWp3usRCtlaaspkjdc2aksKmweT1k+rhNp2Vqrq6qG05r6nTXVByylG6yhEQcDkNvBgRjAxz4yd09o216fQrNsIoJYoAME5cDAPI8R34M9TbCNjBQ5BIw4OQOZHDkJ881OxtRqct1D1ZOhTFgrZh1LObH3N4qUG8OZ48eEzu6LWnTlApFo1jnfQKm9p7nCWkKvBVNRPZHeoPON09m2Ol4Tb+b0qCAhwCHD5GCrHIG7x8nx75NSm11BNdSqjCqEUAcgAloAH0SUu6SilyuqpsoXJC2nD0MM8CbE8j64GPGTp2mc57RrUisxjr+ZT0TXRcrqGRgyniCpBB9RE2TRiREQEREBERAREQEREBESO23tlNMgLBmdzu11IM2Wv3Ki/5k8AOJIEDq1usSlGstdURRksxwAJXbddfq1LKx0ekAybnwt9i+KK3CpPzm7XoHOcet7DJfrwbtQT/R9HV2lRu7C8A7jvtfsr3Y75GjYVmoYW7QIbBBTTKc0Vkd7/ADr+luyMcAOZCP2QxIKbLoCVni+rvDHrDy3lDHrL24eUxC+BMmdB0ZqRxbcW1F4/tLu0V/u08msfogSaAnsDEIBnAHHn6eGOP0SqHoSCSTqHJ8Sq8B3KPQJbYlbVi3tempanNZVP4Ej59/srHwJHz7/ZWWyJXxU6afc6vap/AkfPv9lY+BI+ff7Ky2RHip0fc6vap/AkfPv9lZg3QwfPv9lZbXOJBdKekVWgo6+4OU31TsDJy2ccPDhMNWKxO2scrR9RqduBehgP9u/2VmXwJHz7/ZWSvR/a6auivUVBglgJG8MNwJHEfRJYGTpVrbiY5RP1Gp2qnwJHz7/ZWPgSPn3+ystkTbxU6R9zq9qn8CR8+/2Vj4Ej59/srLZEeKnR9zq9qzs3oiKbkuFzndzld1QG7JAz6syykZ4GexL1rFeIZXva85sr9/RhUY2aNzpbDxIQZoc8+3QezknvXDemY09ImpYV6+sUknC3Kd7TWHPAb/OtvQ4HPgTLFML6VdSrqGUjBVgCCPAg8xJVZAz2Vg7Nu0Pa0m9dR8rSs2WTvzp3Y8P7tjjw3ZNbJ2rVqaxZS2RyIIKujDmjoeKsO8GB2xEQEREBERARE5to65KKntsOEQZJ/cB3knAA8TA5tubYXTICQXsdtyqpfLtc8lUeGMknkACTK926LAzAajaV47Kj4rT155Z+RSve3lOfoA86968au6ve1uo/FabTk/EoeIQ+HAb9jejHcMz3R/Y/udWaxusvsO9baRgs3cqj5Najgq9wHecmB5sPYYoLWWMbdRZ8Zc3M+CIOSVjuUes5OTJeIgIiICIiAiIgIiYWGVtbbGSGDHM+e/hx/wDG/r6v+U+gz59+HD/xn6+v/lOKk5vEy0/CV/BV/wCK0v6Df7jS31tKh+Cs/wDpWk/Rb/caWyN228z/AHPw3xPFOZ7O6JzGYZkREkIiICIiAkDtjYr9Z7p0hFeoA7QPxWoUf2do8fBxxHpGQZ6IEbsPbCalCQCliHctqfg9Tj5LDwPMMODAgiSUgtv7KfeGq0uBqaxgryXUV99Nn+at8k+gkGQ2PtNNTUttecHIKngyOpw1bDuZSCCPRA7YiICIiAlV11y6jUM1hA0miJdyfJs1Crnj3FalOf0mHmyW6SbRajTsyDNjYrqXzrXO6g9WTk+gGQJ2YM6fZyksiD3TqmPOztZCtjvtuLOfRWw74Eh0a0zWsdbeuLLRipDzpozlVweTvwZvSQPkyxREBERAREQEREBERA8JmkmZ2NMJx698ziF6wT4R+GTS3aa8orv7l1JFwrPFFtXyt3PLOd7A8TPu8qn4S+jp12hdEGbk/G1eJZea/WUkfSJTSttsmVI/Appbr2622xzRpQaqU+QLH4swHeQrcz58+xSF6HbDGi0dNA5quXPi7dpz7SfZJqRqW3WyQ9Q4m6aJsrM20L/0yraGcRE6lSIiAiIgIiICVnai+4tR7qXhRcypqQBwVjha9Tw9O6jejB+TLNNWq062IyOAyOpVgeRBGCPYYG2JA9FL2VbNLaSbNMwQE83qIzVZ6ez2SfORpPQERECva09dtCpD5GmrOobPLrLM11ejgq3n6RPehw6yuzVHnqbDYP7odmkfYAb1uZD6i8+5toXqe3fe2nrPoUrpk/xb5+mXLSacV1pWowqKqAeAUAAewQN0REBERAREQEREBPGOJ7OfUXBQWY4UczM9W+2qYjL2c1+uRTu5y3mqCzewcvpkfqdUzkA7wB8mpDi1x5ztnsL9I9eeE20aJsYJFa+ZVw9rkZJ9WJ5dtTpphtfXPzFeB42OE/07334nP75n5zTj0bxP35H+U6U2fUOO4CfFu032myZ0bg8B7JSdS3a2Eb77EfKob0b5X7+M3LtQjy6m9dZDj9zfdOs1jwHsE5X2XUeSBT4p2D/hxn6ZHkt2nh0aXXV2cEYEjmOTD6p4zpBlf1uyX5qRYBxAfs2D9Cwd/rxz5zDQ7aKHdt3ioOCWGLK/0x3r6R9/OaV1ueeDZmOFpBns1VPn1cxNs9Wl90ZYTBERLoIiICIiAiIgV7bQ6nV6bUDgHPuW31Oc1E+qzh+sMsMh+mGlNmjvC+WqGxM91lX4xD9pFkhoNSLaksHJ0Vx6mUH98DoiIgUXScdFs4fPalLG9JJt1B+9RL1KPs4/0bYx7t9B9PuS0f5gy8QEREBERAREQERBMDCxpCbSuy54ZFe6Avc1zY3QfUCp+tnukuTIO58WHPdeufrIoU+oEr9meZ9Tqbv9Nawz02u09bmtr6jcThwXXfLYzjdzkADkO4Trs2lSq7zW1hd0PksANwkAPnPk5I4+mRWs2SW1jWitd06Vq97C56wvkenOO+VGvofqxRUhZ3PuPT1YbqsUul9TNWmFG8FVWPaznd5zGKVn8py+gHa1HV9b11XVZxv767mfDezjM2DX1EgCxCSu+O0OKDm448V9MptOwL6Letao6lU1Fj4/FK9ivp1RbVTsoGQgrjhkEnnIxuierDI6VgNi1d0OMV16nUWF6gc8dyuxW4cMpgSfHTszK/8Avzp8oOvqy4BTtr2wTgFePHiCJuO0Kus6rrE63Ger3hv48d3OZ8zfojqlRK1qfA06U9k09XvJqLXAtL9oJusp/F4PEyct2JeWarqBltYmq905XdFaujFee/vhVNYGMYxx7onTp2jMrZVtWht7duqO4QrYdTuknAB48DnhOHaXVXllpsrbUVDyVYFseY4HcfuMqNHR3VANWtLCtQgAsNJK7uprfdptTDtVuhies45xJXYGyLqdZnqytIN5Js6p1XrG3gaLB+N7R4sr8BiRbTrieUxaYnMJbolrsg1dwAev0Iea+oEj7XoloU5lG6KPvalivk7tjfVawFR949kuqNNvo9WYrGf8ftK/1FYi/DbERPTcxERAREQEREDF1yCDyIxIXoQT7hoB+SpT7DFP+MnJBdCv6op7jZeR6jqLMQJ2IiBRaWC6DSN+T6tEP1b305+5pepTX0RdNpaQcGLdfX+uXeUgf3tbyy7E141GnpuXlZWr+reUEj1g8IHbERAREQEREBNdjd0zY4mmc+vfEbYWrBIfbunxmzBKld2wDnujiHGO9cn6D6JMTifa1ItWnrU61skVhgXIHM7o4gDxnHNd0YXicTlybM2lnCWEb/yW+TaO4j87HMfSOEk5E7R2HnJq3Rnia28gnxU/IP3eiRo2hfpzh8gebdxH1bR3evP0TltE19/v89NYrFv0/stESEp6SL8utx6Vw6+3IP3TeOkOn85vpRx/xlYtWfyTp3j8SlIkS/STTj5TH1I/8JwavpgijsVsfS5CL++RN6x7lNdK9vUSs0qnSjpAu61NRznsu4447txcc3PLhy9c4W1Os1vBQQh83KV4/OsPFvo9kmtl7Bq0im65gzIC29jCVgDiVX1d/P1S1a2v+niO/wDi+2unzecz1H8t/RXZRprLOMWWYJHmqPJT1jJJ9Jk5OfQ66q5A9NiWIeIZGDD2idE661isbY/DntabTNpbUaZTSpxN07tG+6MMpgiImyCIiAiIgatTcERnPJVLH1AZ/dIroZSV0OnB5mtXPrftn72mHTa0+5HrXO9eV0y455uYVkj1KzN9WTVNYVQo5AAD1AYgZxEQK9tj8RrNPqPkWA6Wz1sd+lj6nDL+tjo3+Ju1GkPJXN9XpquYsQP0bN8eorOvpVomv0l1dah3ZeyC252hxUhwDusCAQccwJUtlarVW6SrX31kavS2XJdWFwzU7+7ZWB38FSweJQceMD6HE16a9bEV0IKsAykciCMg+wzZAREQERMXaRa0VjMjBzMYlI6UdLLXu9wbMAs1R+MsPxOlXvZz5/o//Jwc3nLT0jPwqa42Mmj0l+oOrf8AsKGAQL3vccZUY9M5/wACHRrqq7dZav4y0mtM8wintNnxZwfoUS4dD+idWgRiCbL7O1de/GyxvWeS+iT9NSoAqgBRyA4AS03xXbBhnPGGeB4iexMko6/YlDHJqUE8yuVJ9ZXE5m6MUd3WD65P+rMmolZpWfcQtF7R6mUIvRbT94dvW5H+nE69LsXT1nKVJnziMt9o8ZIREUrHqCb2n3Mk8Izz5T2JZV+edtdGL9BtG8aYXrUgGozpzu2Chmwd0cmKnI7+Qn3DottKrUaauyi5r0IHbfHWZ7w4AGGHeMST6pd7ewN7G7nvwTnGfDIEoW2+jV2hubXbKXyu1qNJyruHe9Y5K/8A99E2m+/ifaPT6BM6z3SD6LdJaNfT1tJORwetuFlTd6OvcZMylbTSxPLfE8Uz2d8TnlmRESQiJw7b2mumpe1uO6OCjyndjupWv5zMQB64EZqP6RtBE+RpV61vA3Wgqi+tU32+ussMiejOzWppzZg3WsbriO+xscAfBVCoPQgktAREQKoms1RAO8eIzzr/AJc9906rzvvr/lzfR5K+of5SqazbludQQXFbV2Clt0KoekgErYRhiwLt3gbk3mIU5WQanVed99f8uPdWr84+2v8AlyurrtRvhUYsUtJ3CyWdZWNOWNfWIAM5yR3ggdxmeg2j14LNqGrQK7oQVQsOusG8d4cQoVRu+2Rx0nlP+6tX5x9tf8uPdWr84+2v+XK2u0NQT1n4zAbTg4NYqUOtZberYbxzvE8PH0TzTbWuPV1tZ2hqd5mwOOna7cVTw4DJK5/MMcHKy+6tX5x9tf8ALnh1Gq84+2v+XK7p9u2EuXLKlj12Ul1CAVdctbqpI7Q3TW2f/dPhLWjgjKkEeIOR7RG2tvcIzMIjU7X1Nd1KFuDsM53Gyu+FI4IMHjzlo0ezaqWsaqtENjF3KgAux+U3iZUNuf1rTev/ALUl5M4vq6VrMbY/H8tKTkiInG0IiICIiAiIgIkZt3XvSqlFViWwc54KEZiRjmezynMu1bSMhOB4/FWfxl66drRmFJvETiU5EhPfS7zP2Vn8Y99LvM/ZWfxlvBfpHkq7dHseiq226upEstx1jKMF93ln2zukJ76XeZ+ys/jHvpd5n7Kz+MeG55Kp1Gm2Vz30u8z9nZ/GZ++93mfs7P4zo0otWMSrN6rBEr/vxd5n7Oz+Me+93mfs7P4zZG+E9bYFUseQBJ9QGZSujG2E2vauoU4o057FZPaa4rxtceCgkL6cnwklq9fZajVvXlXUqw6u0ZBGCMg5HCY6HVtSgrqpVEUYCpS4UfQIN8LPEr/vvd5n7Oz+Me+93mfs7P4wb4WCJUNR0ovDFUqRt3gS2UOcA4wTnkREKTraccTLl2rtoacVg9WN5GbNlgrHYC9kEg5Y73L0TMbQraqx2r7NYHZIBJ3q1bAHIHt7s4tRtDTua2GosrZEK9hQcht3IIetvNHKaK30ihlXUWCplCmvdG6cVhAd7q98HCqeDcxOnbbpbhIHXGkhGoRXODWtbAqxZghG9ujdI3hnhy5ZmF+rO8lLaeo27/AFh1YBrezrFYpn+zYchxnKdRpmybNTa74AVyuGTdYMCu6gGcgEkg5x4cJ41+nJDe6retDb/WBV3vi2r3d01lQu67d3PjmNtuhI6vaoSg2sig9YtTixgqqxtFRLPjGAeOfCZ7P1q2kgrV8Wtm8jB0ILuAA2BnBUn6Zxrr9IEVOtYhbFtyQ28zrYLMsd3vYcf3RftHTtb1q6mxDuqhVUBVlVmYA79ZPyjyIjbYZW7SJrV206mt1Y1DeBY4QsqspXC7wXuJxwzMtPttN41114AepUxgK4sGWYADhu8c+ozm02q0qFfx7siZ6tGXspkEcwgZsAkDJOMzXpG0VZpK2N+J6zdyG49ZnJbs8cZOPDMbbHDq21/W9L6/8AtSX+fNtbtGu3V6bq2zggciOPWoccR4Az6TKa0ek1IiJjhYiIjARERgIiIwIPpX5CfpN/s2SB1+0rqzeK0LBNLS4IZF6tmF+Ww3E53F+zJvpizCtCqO53yMICedTgE45DJHGQibVtAwdKT2Qp7L8QByPZ4jifaZDC9oi3LLUai8PYm/2UrOoD8N4hlYLURjkHDHPgFHjOVrtStaEtaA7VAb1lXWklWL4fG6qnC8+PAzrO17fyU8RjyX4jw8nlzmF207HG6+k3l8GRyOHLgUxJU8kfIlp2hqL1wEN5K6d7CFspJ3hYQC7EYYYGMCdFWtZt6xrypV61WtQN1gyIQChG8TYX4HPDI8JjVtKxRhdIFGMYVGAwTkjATlkkzz3wfeD+4xvAYDbjbwHgDucIPJX5EvdNtAoKLXvLiwM1iEruqq1l2KgDKbhGOPjx4zl2btm6wdXazVs1qHeK7jLVYjMFXeGPKQoG/fOhdewLEaMZbgx3Gy36XY4zK7adjgh9JvAjB3kc5HPHFOWYPJX5Estk7UJuCNY26pvU9ZuZ3lFLKpZThiFsPh6eU27A2kXDG2wYFdbjOBwZWJb1EAGcjawldw6JSoOd3q23c+ONznPbNczEM2iUsBgE1sSB4AlOUHkr8iXHVt251YE2Kz2VvXwFTdTYxG4rWcDjC5b86bqtrWjdDOQQxVslTw91Ioy69lj1bAEj094nTdtJ3GH0YYYxhkYjHDhxTlwHsmJ2g+7u+413cY3erbdxnOMbmMZ4wnyV+RLo21qHzfuWsgr0/WqUK+UDZzJByOyPZGoF6NVWlrMLgF333S9RUb7MvDjvLkDwIB8Zpr2k6jC6MAYxgIwGPDATlxPtmZ2zdw/ox4cuy/D1dnhCPJHyJaNX8dd+n/1pE4rdTbvux09p3m3uyjEDsgY4gcezEq4b0tNpmIXP4L6T8nr9kfBfSfk9fskxE03T29jCH+C+k/J6/ZHwX0n5PX7JMRG6ezCH+C+k/J6/ZHwX0n5PX7JMRG6ezCH+C+k/J6/ZIC7Z6adj7p0Fb1ZOLtMpfdXuFlPlDA713h6pd4jdPYr2yNm7PuC26dKH3WBDJglWH3hh6ZYZEbR6N6e5+sKblvztJNdv0uuCR6DkTk9y6+j4u2rVIPk3jqrf/lrBUn1oPXImZkWKJXvhR1f9a099Hi251tXr36s4HrAkjoNt6e/4m+p/QrgkescxIEhERAREQEREBETwmB7Ei9f0i0tJxZfWrebvAv8AQi5J9k4j0iss/qukuszye3FFXtft49SGBYZHbW23RpsddYFZvJQdqxz4JWuWY8O4SO97NZf/AFjUilPm9KMH1G9+19lVkhsrYOn02TVWA58qxu1a/wClY2WPtgVjb/vnrAh0ZfRpvgFrN02Op5uat07gUcRlsnlgc5c9HQURULM5UAFnOWYj5R9Jm6ICIiAiIgIiICIiAiIgIiICIiAiIgIiICR20Nhaa/46iqw+LIpb7WMyRiBAHolSvxVmpp/u77N0fUYlfugbE1K/F6+39bXVZ94VT98n4gQB0m0By1Onb9PTsD/htjq9oj+00Z+paP8AmZPxAgOq2j85ox+rtP374gaHXt5WroX9DTk/67TJ+IEAdg3t8Zr9QfRWtVf3hCfvgdENOeNpuu8euusdT9Qtu/dJ+IHHs/ZVFAxTTXWPzEVf8hOyIgIiICIiAiIg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data:image/jpeg;base64,/9j/4AAQSkZJRgABAQAAAQABAAD/2wCEAAkGBxQSEhUUEhQVFhUXFxgVGRgVGBoYFRYYGBQYGBoVGBYYHSghHBolGxUUIjElJiksLi4uFx8zODMtNygtLisBCgoKDg0OGxAQGywmICQsLC8vLCwwLy0sLCwsLCwsLCwsLyw3LywsLCwsLCwsLCwsLCwsLCwsLCwsLCwsLCwsLP/AABEIAMIBBAMBIgACEQEDEQH/xAAcAAEAAgMBAQEAAAAAAAAAAAAABQYCAwQBBwj/xABLEAACAgEBBAUFCgoKAQUAAAABAgADEQQFEiExBhMiQVEyUmFxkRQVFjNCU4GCkqEHI1RicoOjwdHTJDRDc6KxsrPCwzUlY5Pw8f/EABkBAQADAQEAAAAAAAAAAAAAAAABAgMEBf/EACkRAQACAQQCAQMDBQAAAAAAAAABAhEDEiFREzHwBBRBMpHBQmFxsdH/2gAMAwEAAhEDEQA/APuMREBERAREQESJ2r0gqoYV9qy4jK01DftPpxyUeliB6ZFa2zUuhs1d6aGjza3BuI8GvPBT6EBP50C1mQ2k27v5JQKAiuSX4DO9z7PduyC6K9KmuvOkp0t3VUqAb7HYgpjsNmwb7MwwePHvmm3TtZptQiDeZ9LuqPElbABn1zO8zGMNdOsTE5WerblbeS1bcd3s2A8cZxwHPAM9fbdYIBasEnABsAJIOMDhzzwnzpej11yaes1W1mu9LC7V0VFCunsCuvUHtAWbnPjxnPRsXUhW6/Rda9lWpTA6solll7Mr5dsqpB3sjJA9MjdPa22On099rqHCEoHPEKXG8R6FxkzWm36jnD1HHE4sBwOWZQrthXgWVGg2W2WUOmq7O7Wta1g5YnfUqUcgAHO/6507V6OsU2j1VChrTX1RVUBICpvY8OIPA88Runs2R0u922kTO+yLg4O84GCRnByOeOMyq2qreTutwB7L54HkeA5T5ttfo/qetZiLL/6Wlu+K6CxQaNq94VvhODEDjxkvspbqtQWOluKWUUV5ApXcKF97fRXAGN4Hs5Ebp7NtelyG1VO7jd7Xk9sdrHPd4ceRmSbRznABwcHDZwRzHLnPlx2Brd3TMtK50ddbIGfDFzcXsCAZBJrG52iPKlp6OG2uy6t9PaofUW2izsdXuuQRybez9EibT2mK16WYbWUnAKZwT5Y5KcE8u484O1lABO7ggkHf4EAZJHDlifNrejWp3usRCtlaaspkjdc2aksKmweT1k+rhNp2Vqrq6qG05r6nTXVByylG6yhEQcDkNvBgRjAxz4yd09o216fQrNsIoJYoAME5cDAPI8R34M9TbCNjBQ5BIw4OQOZHDkJ881OxtRqct1D1ZOhTFgrZh1LObH3N4qUG8OZ48eEzu6LWnTlApFo1jnfQKm9p7nCWkKvBVNRPZHeoPON09m2Ol4Tb+b0qCAhwCHD5GCrHIG7x8nx75NSm11BNdSqjCqEUAcgAloAH0SUu6SilyuqpsoXJC2nD0MM8CbE8j64GPGTp2mc57RrUisxjr+ZT0TXRcrqGRgyniCpBB9RE2TRiREQEREBERAREQEREBESO23tlNMgLBmdzu11IM2Wv3Ki/5k8AOJIEDq1usSlGstdURRksxwAJXbddfq1LKx0ekAybnwt9i+KK3CpPzm7XoHOcet7DJfrwbtQT/R9HV2lRu7C8A7jvtfsr3Y75GjYVmoYW7QIbBBTTKc0Vkd7/ADr+luyMcAOZCP2QxIKbLoCVni+rvDHrDy3lDHrL24eUxC+BMmdB0ZqRxbcW1F4/tLu0V/u08msfogSaAnsDEIBnAHHn6eGOP0SqHoSCSTqHJ8Sq8B3KPQJbYlbVi3tempanNZVP4Ej59/srHwJHz7/ZWWyJXxU6afc6vap/AkfPv9lY+BI+ff7Ky2RHip0fc6vap/AkfPv9lZg3QwfPv9lZbXOJBdKekVWgo6+4OU31TsDJy2ccPDhMNWKxO2scrR9RqduBehgP9u/2VmXwJHz7/ZWSvR/a6auivUVBglgJG8MNwJHEfRJYGTpVrbiY5RP1Gp2qnwJHz7/ZWPgSPn3+ystkTbxU6R9zq9qn8CR8+/2Vj4Ej59/srLZEeKnR9zq9qzs3oiKbkuFzndzld1QG7JAz6syykZ4GexL1rFeIZXva85sr9/RhUY2aNzpbDxIQZoc8+3QezknvXDemY09ImpYV6+sUknC3Kd7TWHPAb/OtvQ4HPgTLFML6VdSrqGUjBVgCCPAg8xJVZAz2Vg7Nu0Pa0m9dR8rSs2WTvzp3Y8P7tjjw3ZNbJ2rVqaxZS2RyIIKujDmjoeKsO8GB2xEQEREBERARE5to65KKntsOEQZJ/cB3knAA8TA5tubYXTICQXsdtyqpfLtc8lUeGMknkACTK926LAzAajaV47Kj4rT155Z+RSve3lOfoA86968au6ve1uo/FabTk/EoeIQ+HAb9jejHcMz3R/Y/udWaxusvsO9baRgs3cqj5Najgq9wHecmB5sPYYoLWWMbdRZ8Zc3M+CIOSVjuUes5OTJeIgIiICIiAiIgIiYWGVtbbGSGDHM+e/hx/wDG/r6v+U+gz59+HD/xn6+v/lOKk5vEy0/CV/BV/wCK0v6Df7jS31tKh+Cs/wDpWk/Rb/caWyN228z/AHPw3xPFOZ7O6JzGYZkREkIiICIiAkDtjYr9Z7p0hFeoA7QPxWoUf2do8fBxxHpGQZ6IEbsPbCalCQCliHctqfg9Tj5LDwPMMODAgiSUgtv7KfeGq0uBqaxgryXUV99Nn+at8k+gkGQ2PtNNTUttecHIKngyOpw1bDuZSCCPRA7YiICIiAlV11y6jUM1hA0miJdyfJs1Crnj3FalOf0mHmyW6SbRajTsyDNjYrqXzrXO6g9WTk+gGQJ2YM6fZyksiD3TqmPOztZCtjvtuLOfRWw74Eh0a0zWsdbeuLLRipDzpozlVweTvwZvSQPkyxREBERAREQEREBERA8JmkmZ2NMJx698ziF6wT4R+GTS3aa8orv7l1JFwrPFFtXyt3PLOd7A8TPu8qn4S+jp12hdEGbk/G1eJZea/WUkfSJTSttsmVI/Appbr2622xzRpQaqU+QLH4swHeQrcz58+xSF6HbDGi0dNA5quXPi7dpz7SfZJqRqW3WyQ9Q4m6aJsrM20L/0yraGcRE6lSIiAiIgIiICVnai+4tR7qXhRcypqQBwVjha9Tw9O6jejB+TLNNWq062IyOAyOpVgeRBGCPYYG2JA9FL2VbNLaSbNMwQE83qIzVZ6ez2SfORpPQERECva09dtCpD5GmrOobPLrLM11ejgq3n6RPehw6yuzVHnqbDYP7odmkfYAb1uZD6i8+5toXqe3fe2nrPoUrpk/xb5+mXLSacV1pWowqKqAeAUAAewQN0REBERAREQEREBPGOJ7OfUXBQWY4UczM9W+2qYjL2c1+uRTu5y3mqCzewcvpkfqdUzkA7wB8mpDi1x5ztnsL9I9eeE20aJsYJFa+ZVw9rkZJ9WJ5dtTpphtfXPzFeB42OE/07334nP75n5zTj0bxP35H+U6U2fUOO4CfFu032myZ0bg8B7JSdS3a2Eb77EfKob0b5X7+M3LtQjy6m9dZDj9zfdOs1jwHsE5X2XUeSBT4p2D/hxn6ZHkt2nh0aXXV2cEYEjmOTD6p4zpBlf1uyX5qRYBxAfs2D9Cwd/rxz5zDQ7aKHdt3ioOCWGLK/0x3r6R9/OaV1ueeDZmOFpBns1VPn1cxNs9Wl90ZYTBERLoIiICIiAiIgV7bQ6nV6bUDgHPuW31Oc1E+qzh+sMsMh+mGlNmjvC+WqGxM91lX4xD9pFkhoNSLaksHJ0Vx6mUH98DoiIgUXScdFs4fPalLG9JJt1B+9RL1KPs4/0bYx7t9B9PuS0f5gy8QEREBERAREQERBMDCxpCbSuy54ZFe6Avc1zY3QfUCp+tnukuTIO58WHPdeufrIoU+oEr9meZ9Tqbv9Nawz02u09bmtr6jcThwXXfLYzjdzkADkO4Trs2lSq7zW1hd0PksANwkAPnPk5I4+mRWs2SW1jWitd06Vq97C56wvkenOO+VGvofqxRUhZ3PuPT1YbqsUul9TNWmFG8FVWPaznd5zGKVn8py+gHa1HV9b11XVZxv767mfDezjM2DX1EgCxCSu+O0OKDm448V9MptOwL6Letao6lU1Fj4/FK9ivp1RbVTsoGQgrjhkEnnIxuierDI6VgNi1d0OMV16nUWF6gc8dyuxW4cMpgSfHTszK/8Avzp8oOvqy4BTtr2wTgFePHiCJuO0Kus6rrE63Ger3hv48d3OZ8zfojqlRK1qfA06U9k09XvJqLXAtL9oJusp/F4PEyct2JeWarqBltYmq905XdFaujFee/vhVNYGMYxx7onTp2jMrZVtWht7duqO4QrYdTuknAB48DnhOHaXVXllpsrbUVDyVYFseY4HcfuMqNHR3VANWtLCtQgAsNJK7uprfdptTDtVuhies45xJXYGyLqdZnqytIN5Js6p1XrG3gaLB+N7R4sr8BiRbTrieUxaYnMJbolrsg1dwAev0Iea+oEj7XoloU5lG6KPvalivk7tjfVawFR949kuqNNvo9WYrGf8ftK/1FYi/DbERPTcxERAREQEREDF1yCDyIxIXoQT7hoB+SpT7DFP+MnJBdCv6op7jZeR6jqLMQJ2IiBRaWC6DSN+T6tEP1b305+5pepTX0RdNpaQcGLdfX+uXeUgf3tbyy7E141GnpuXlZWr+reUEj1g8IHbERAREQEREBNdjd0zY4mmc+vfEbYWrBIfbunxmzBKld2wDnujiHGO9cn6D6JMTifa1ItWnrU61skVhgXIHM7o4gDxnHNd0YXicTlybM2lnCWEb/yW+TaO4j87HMfSOEk5E7R2HnJq3Rnia28gnxU/IP3eiRo2hfpzh8gebdxH1bR3evP0TltE19/v89NYrFv0/stESEp6SL8utx6Vw6+3IP3TeOkOn85vpRx/xlYtWfyTp3j8SlIkS/STTj5TH1I/8JwavpgijsVsfS5CL++RN6x7lNdK9vUSs0qnSjpAu61NRznsu4447txcc3PLhy9c4W1Os1vBQQh83KV4/OsPFvo9kmtl7Bq0im65gzIC29jCVgDiVX1d/P1S1a2v+niO/wDi+2unzecz1H8t/RXZRprLOMWWYJHmqPJT1jJJ9Jk5OfQ66q5A9NiWIeIZGDD2idE661isbY/DntabTNpbUaZTSpxN07tG+6MMpgiImyCIiAiIgatTcERnPJVLH1AZ/dIroZSV0OnB5mtXPrftn72mHTa0+5HrXO9eV0y455uYVkj1KzN9WTVNYVQo5AAD1AYgZxEQK9tj8RrNPqPkWA6Wz1sd+lj6nDL+tjo3+Ju1GkPJXN9XpquYsQP0bN8eorOvpVomv0l1dah3ZeyC252hxUhwDusCAQccwJUtlarVW6SrX31kavS2XJdWFwzU7+7ZWB38FSweJQceMD6HE16a9bEV0IKsAykciCMg+wzZAREQERMXaRa0VjMjBzMYlI6UdLLXu9wbMAs1R+MsPxOlXvZz5/o//Jwc3nLT0jPwqa42Mmj0l+oOrf8AsKGAQL3vccZUY9M5/wACHRrqq7dZav4y0mtM8wintNnxZwfoUS4dD+idWgRiCbL7O1de/GyxvWeS+iT9NSoAqgBRyA4AS03xXbBhnPGGeB4iexMko6/YlDHJqUE8yuVJ9ZXE5m6MUd3WD65P+rMmolZpWfcQtF7R6mUIvRbT94dvW5H+nE69LsXT1nKVJnziMt9o8ZIREUrHqCb2n3Mk8Izz5T2JZV+edtdGL9BtG8aYXrUgGozpzu2Chmwd0cmKnI7+Qn3DottKrUaauyi5r0IHbfHWZ7w4AGGHeMST6pd7ewN7G7nvwTnGfDIEoW2+jV2hubXbKXyu1qNJyruHe9Y5K/8A99E2m+/ifaPT6BM6z3SD6LdJaNfT1tJORwetuFlTd6OvcZMylbTSxPLfE8Uz2d8TnlmRESQiJw7b2mumpe1uO6OCjyndjupWv5zMQB64EZqP6RtBE+RpV61vA3Wgqi+tU32+ussMiejOzWppzZg3WsbriO+xscAfBVCoPQgktAREQKoms1RAO8eIzzr/AJc9906rzvvr/lzfR5K+of5SqazbludQQXFbV2Clt0KoekgErYRhiwLt3gbk3mIU5WQanVed99f8uPdWr84+2v8AlyurrtRvhUYsUtJ3CyWdZWNOWNfWIAM5yR3ggdxmeg2j14LNqGrQK7oQVQsOusG8d4cQoVRu+2Rx0nlP+6tX5x9tf8uPdWr84+2v+XK2u0NQT1n4zAbTg4NYqUOtZberYbxzvE8PH0TzTbWuPV1tZ2hqd5mwOOna7cVTw4DJK5/MMcHKy+6tX5x9tf8ALnh1Gq84+2v+XK7p9u2EuXLKlj12Ul1CAVdctbqpI7Q3TW2f/dPhLWjgjKkEeIOR7RG2tvcIzMIjU7X1Nd1KFuDsM53Gyu+FI4IMHjzlo0ezaqWsaqtENjF3KgAux+U3iZUNuf1rTev/ALUl5M4vq6VrMbY/H8tKTkiInG0IiICIiAiIgIkZt3XvSqlFViWwc54KEZiRjmezynMu1bSMhOB4/FWfxl66drRmFJvETiU5EhPfS7zP2Vn8Y99LvM/ZWfxlvBfpHkq7dHseiq226upEstx1jKMF93ln2zukJ76XeZ+ys/jHvpd5n7Kz+MeG55Kp1Gm2Vz30u8z9nZ/GZ++93mfs7P4zo0otWMSrN6rBEr/vxd5n7Oz+Me+93mfs7P4zZG+E9bYFUseQBJ9QGZSujG2E2vauoU4o057FZPaa4rxtceCgkL6cnwklq9fZajVvXlXUqw6u0ZBGCMg5HCY6HVtSgrqpVEUYCpS4UfQIN8LPEr/vvd5n7Oz+Me+93mfs7P4wb4WCJUNR0ovDFUqRt3gS2UOcA4wTnkREKTraccTLl2rtoacVg9WN5GbNlgrHYC9kEg5Y73L0TMbQraqx2r7NYHZIBJ3q1bAHIHt7s4tRtDTua2GosrZEK9hQcht3IIetvNHKaK30ihlXUWCplCmvdG6cVhAd7q98HCqeDcxOnbbpbhIHXGkhGoRXODWtbAqxZghG9ujdI3hnhy5ZmF+rO8lLaeo27/AFh1YBrezrFYpn+zYchxnKdRpmybNTa74AVyuGTdYMCu6gGcgEkg5x4cJ41+nJDe6retDb/WBV3vi2r3d01lQu67d3PjmNtuhI6vaoSg2sig9YtTixgqqxtFRLPjGAeOfCZ7P1q2kgrV8Wtm8jB0ILuAA2BnBUn6Zxrr9IEVOtYhbFtyQ28zrYLMsd3vYcf3RftHTtb1q6mxDuqhVUBVlVmYA79ZPyjyIjbYZW7SJrV206mt1Y1DeBY4QsqspXC7wXuJxwzMtPttN41114AepUxgK4sGWYADhu8c+ozm02q0qFfx7siZ6tGXspkEcwgZsAkDJOMzXpG0VZpK2N+J6zdyG49ZnJbs8cZOPDMbbHDq21/W9L6/8AtSX+fNtbtGu3V6bq2zggciOPWoccR4Az6TKa0ek1IiJjhYiIjARERgIiIwIPpX5CfpN/s2SB1+0rqzeK0LBNLS4IZF6tmF+Ww3E53F+zJvpizCtCqO53yMICedTgE45DJHGQibVtAwdKT2Qp7L8QByPZ4jifaZDC9oi3LLUai8PYm/2UrOoD8N4hlYLURjkHDHPgFHjOVrtStaEtaA7VAb1lXWklWL4fG6qnC8+PAzrO17fyU8RjyX4jw8nlzmF207HG6+k3l8GRyOHLgUxJU8kfIlp2hqL1wEN5K6d7CFspJ3hYQC7EYYYGMCdFWtZt6xrypV61WtQN1gyIQChG8TYX4HPDI8JjVtKxRhdIFGMYVGAwTkjATlkkzz3wfeD+4xvAYDbjbwHgDucIPJX5EvdNtAoKLXvLiwM1iEruqq1l2KgDKbhGOPjx4zl2btm6wdXazVs1qHeK7jLVYjMFXeGPKQoG/fOhdewLEaMZbgx3Gy36XY4zK7adjgh9JvAjB3kc5HPHFOWYPJX5Estk7UJuCNY26pvU9ZuZ3lFLKpZThiFsPh6eU27A2kXDG2wYFdbjOBwZWJb1EAGcjawldw6JSoOd3q23c+ONznPbNczEM2iUsBgE1sSB4AlOUHkr8iXHVt251YE2Kz2VvXwFTdTYxG4rWcDjC5b86bqtrWjdDOQQxVslTw91Ioy69lj1bAEj094nTdtJ3GH0YYYxhkYjHDhxTlwHsmJ2g+7u+413cY3erbdxnOMbmMZ4wnyV+RLo21qHzfuWsgr0/WqUK+UDZzJByOyPZGoF6NVWlrMLgF333S9RUb7MvDjvLkDwIB8Zpr2k6jC6MAYxgIwGPDATlxPtmZ2zdw/ox4cuy/D1dnhCPJHyJaNX8dd+n/1pE4rdTbvux09p3m3uyjEDsgY4gcezEq4b0tNpmIXP4L6T8nr9kfBfSfk9fskxE03T29jCH+C+k/J6/ZHwX0n5PX7JMRG6ezCH+C+k/J6/ZHwX0n5PX7JMRG6ezCH+C+k/J6/ZIC7Z6adj7p0Fb1ZOLtMpfdXuFlPlDA713h6pd4jdPYr2yNm7PuC26dKH3WBDJglWH3hh6ZYZEbR6N6e5+sKblvztJNdv0uuCR6DkTk9y6+j4u2rVIPk3jqrf/lrBUn1oPXImZkWKJXvhR1f9a099Hi251tXr36s4HrAkjoNt6e/4m+p/QrgkescxIEhERAREQEREBETwmB7Ei9f0i0tJxZfWrebvAv8AQi5J9k4j0iss/qukuszye3FFXtft49SGBYZHbW23RpsddYFZvJQdqxz4JWuWY8O4SO97NZf/AFjUilPm9KMH1G9+19lVkhsrYOn02TVWA58qxu1a/wClY2WPtgVjb/vnrAh0ZfRpvgFrN02Op5uat07gUcRlsnlgc5c9HQURULM5UAFnOWYj5R9Jm6ICIiAiIgIiICIiAiIgIiICIiAiIgIiICR20Nhaa/46iqw+LIpb7WMyRiBAHolSvxVmpp/u77N0fUYlfugbE1K/F6+39bXVZ94VT98n4gQB0m0By1Onb9PTsD/htjq9oj+00Z+paP8AmZPxAgOq2j85ox+rtP374gaHXt5WroX9DTk/67TJ+IEAdg3t8Zr9QfRWtVf3hCfvgdENOeNpuu8euusdT9Qtu/dJ+IHHs/ZVFAxTTXWPzEVf8hOyIgIiICIiAiIg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orme libre 9"/>
          <p:cNvSpPr/>
          <p:nvPr/>
        </p:nvSpPr>
        <p:spPr>
          <a:xfrm rot="766038">
            <a:off x="4201349" y="1884685"/>
            <a:ext cx="4982000" cy="4501680"/>
          </a:xfrm>
          <a:custGeom>
            <a:avLst/>
            <a:gdLst>
              <a:gd name="connsiteX0" fmla="*/ 4507729 w 4982000"/>
              <a:gd name="connsiteY0" fmla="*/ 2199112 h 4501680"/>
              <a:gd name="connsiteX1" fmla="*/ 4553863 w 4982000"/>
              <a:gd name="connsiteY1" fmla="*/ 2237162 h 4501680"/>
              <a:gd name="connsiteX2" fmla="*/ 4982000 w 4982000"/>
              <a:gd name="connsiteY2" fmla="*/ 3175156 h 4501680"/>
              <a:gd name="connsiteX3" fmla="*/ 3520248 w 4982000"/>
              <a:gd name="connsiteY3" fmla="*/ 4501680 h 4501680"/>
              <a:gd name="connsiteX4" fmla="*/ 2088194 w 4982000"/>
              <a:gd name="connsiteY4" fmla="*/ 3442497 h 4501680"/>
              <a:gd name="connsiteX5" fmla="*/ 2086583 w 4982000"/>
              <a:gd name="connsiteY5" fmla="*/ 3432917 h 4501680"/>
              <a:gd name="connsiteX6" fmla="*/ 2142920 w 4982000"/>
              <a:gd name="connsiteY6" fmla="*/ 3408478 h 4501680"/>
              <a:gd name="connsiteX7" fmla="*/ 2857787 w 4982000"/>
              <a:gd name="connsiteY7" fmla="*/ 2628951 h 4501680"/>
              <a:gd name="connsiteX8" fmla="*/ 2876981 w 4982000"/>
              <a:gd name="connsiteY8" fmla="*/ 2561209 h 4501680"/>
              <a:gd name="connsiteX9" fmla="*/ 2973929 w 4982000"/>
              <a:gd name="connsiteY9" fmla="*/ 2593410 h 4501680"/>
              <a:gd name="connsiteX10" fmla="*/ 3408609 w 4982000"/>
              <a:gd name="connsiteY10" fmla="*/ 2653048 h 4501680"/>
              <a:gd name="connsiteX11" fmla="*/ 4442224 w 4982000"/>
              <a:gd name="connsiteY11" fmla="*/ 2264518 h 4501680"/>
              <a:gd name="connsiteX12" fmla="*/ 2892926 w 4982000"/>
              <a:gd name="connsiteY12" fmla="*/ 1978382 h 4501680"/>
              <a:gd name="connsiteX13" fmla="*/ 2906662 w 4982000"/>
              <a:gd name="connsiteY13" fmla="*/ 2032467 h 4501680"/>
              <a:gd name="connsiteX14" fmla="*/ 2923504 w 4982000"/>
              <a:gd name="connsiteY14" fmla="*/ 2234483 h 4501680"/>
              <a:gd name="connsiteX15" fmla="*/ 2893807 w 4982000"/>
              <a:gd name="connsiteY15" fmla="*/ 2501824 h 4501680"/>
              <a:gd name="connsiteX16" fmla="*/ 2876981 w 4982000"/>
              <a:gd name="connsiteY16" fmla="*/ 2561209 h 4501680"/>
              <a:gd name="connsiteX17" fmla="*/ 2839630 w 4982000"/>
              <a:gd name="connsiteY17" fmla="*/ 2548803 h 4501680"/>
              <a:gd name="connsiteX18" fmla="*/ 2478800 w 4982000"/>
              <a:gd name="connsiteY18" fmla="*/ 2350135 h 4501680"/>
              <a:gd name="connsiteX19" fmla="*/ 2422379 w 4982000"/>
              <a:gd name="connsiteY19" fmla="*/ 2301320 h 4501680"/>
              <a:gd name="connsiteX20" fmla="*/ 2486634 w 4982000"/>
              <a:gd name="connsiteY20" fmla="*/ 2237162 h 4501680"/>
              <a:gd name="connsiteX21" fmla="*/ 2823491 w 4982000"/>
              <a:gd name="connsiteY21" fmla="*/ 2008737 h 4501680"/>
              <a:gd name="connsiteX22" fmla="*/ 1461752 w 4982000"/>
              <a:gd name="connsiteY22" fmla="*/ 907959 h 4501680"/>
              <a:gd name="connsiteX23" fmla="*/ 1896432 w 4982000"/>
              <a:gd name="connsiteY23" fmla="*/ 967597 h 4501680"/>
              <a:gd name="connsiteX24" fmla="*/ 1993381 w 4982000"/>
              <a:gd name="connsiteY24" fmla="*/ 999798 h 4501680"/>
              <a:gd name="connsiteX25" fmla="*/ 1976555 w 4982000"/>
              <a:gd name="connsiteY25" fmla="*/ 1059183 h 4501680"/>
              <a:gd name="connsiteX26" fmla="*/ 1946857 w 4982000"/>
              <a:gd name="connsiteY26" fmla="*/ 1326524 h 4501680"/>
              <a:gd name="connsiteX27" fmla="*/ 2326594 w 4982000"/>
              <a:gd name="connsiteY27" fmla="*/ 2218449 h 4501680"/>
              <a:gd name="connsiteX28" fmla="*/ 2422379 w 4982000"/>
              <a:gd name="connsiteY28" fmla="*/ 2301320 h 4501680"/>
              <a:gd name="connsiteX29" fmla="*/ 2392289 w 4982000"/>
              <a:gd name="connsiteY29" fmla="*/ 2331364 h 4501680"/>
              <a:gd name="connsiteX30" fmla="*/ 2058496 w 4982000"/>
              <a:gd name="connsiteY30" fmla="*/ 3175156 h 4501680"/>
              <a:gd name="connsiteX31" fmla="*/ 2066043 w 4982000"/>
              <a:gd name="connsiteY31" fmla="*/ 3310786 h 4501680"/>
              <a:gd name="connsiteX32" fmla="*/ 2086583 w 4982000"/>
              <a:gd name="connsiteY32" fmla="*/ 3432917 h 4501680"/>
              <a:gd name="connsiteX33" fmla="*/ 2038917 w 4982000"/>
              <a:gd name="connsiteY33" fmla="*/ 3453594 h 4501680"/>
              <a:gd name="connsiteX34" fmla="*/ 1461752 w 4982000"/>
              <a:gd name="connsiteY34" fmla="*/ 3561007 h 4501680"/>
              <a:gd name="connsiteX35" fmla="*/ 0 w 4982000"/>
              <a:gd name="connsiteY35" fmla="*/ 2234483 h 4501680"/>
              <a:gd name="connsiteX36" fmla="*/ 1461752 w 4982000"/>
              <a:gd name="connsiteY36" fmla="*/ 907959 h 4501680"/>
              <a:gd name="connsiteX37" fmla="*/ 3408609 w 4982000"/>
              <a:gd name="connsiteY37" fmla="*/ 0 h 4501680"/>
              <a:gd name="connsiteX38" fmla="*/ 4870361 w 4982000"/>
              <a:gd name="connsiteY38" fmla="*/ 1326524 h 4501680"/>
              <a:gd name="connsiteX39" fmla="*/ 4536568 w 4982000"/>
              <a:gd name="connsiteY39" fmla="*/ 2170317 h 4501680"/>
              <a:gd name="connsiteX40" fmla="*/ 4507729 w 4982000"/>
              <a:gd name="connsiteY40" fmla="*/ 2199112 h 4501680"/>
              <a:gd name="connsiteX41" fmla="*/ 4450058 w 4982000"/>
              <a:gd name="connsiteY41" fmla="*/ 2151546 h 4501680"/>
              <a:gd name="connsiteX42" fmla="*/ 3520248 w 4982000"/>
              <a:gd name="connsiteY42" fmla="*/ 1848632 h 4501680"/>
              <a:gd name="connsiteX43" fmla="*/ 2951269 w 4982000"/>
              <a:gd name="connsiteY43" fmla="*/ 1952877 h 4501680"/>
              <a:gd name="connsiteX44" fmla="*/ 2892926 w 4982000"/>
              <a:gd name="connsiteY44" fmla="*/ 1978382 h 4501680"/>
              <a:gd name="connsiteX45" fmla="*/ 2857787 w 4982000"/>
              <a:gd name="connsiteY45" fmla="*/ 1840016 h 4501680"/>
              <a:gd name="connsiteX46" fmla="*/ 2030732 w 4982000"/>
              <a:gd name="connsiteY46" fmla="*/ 1012204 h 4501680"/>
              <a:gd name="connsiteX47" fmla="*/ 1993381 w 4982000"/>
              <a:gd name="connsiteY47" fmla="*/ 999798 h 4501680"/>
              <a:gd name="connsiteX48" fmla="*/ 2012575 w 4982000"/>
              <a:gd name="connsiteY48" fmla="*/ 932056 h 4501680"/>
              <a:gd name="connsiteX49" fmla="*/ 3408609 w 4982000"/>
              <a:gd name="connsiteY49" fmla="*/ 0 h 450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982000" h="4501680">
                <a:moveTo>
                  <a:pt x="4507729" y="2199112"/>
                </a:moveTo>
                <a:lnTo>
                  <a:pt x="4553863" y="2237162"/>
                </a:lnTo>
                <a:cubicBezTo>
                  <a:pt x="4818388" y="2477216"/>
                  <a:pt x="4982000" y="2808847"/>
                  <a:pt x="4982000" y="3175156"/>
                </a:cubicBezTo>
                <a:cubicBezTo>
                  <a:pt x="4982000" y="3907775"/>
                  <a:pt x="4327551" y="4501680"/>
                  <a:pt x="3520248" y="4501680"/>
                </a:cubicBezTo>
                <a:cubicBezTo>
                  <a:pt x="2813858" y="4501680"/>
                  <a:pt x="2224497" y="4046972"/>
                  <a:pt x="2088194" y="3442497"/>
                </a:cubicBezTo>
                <a:lnTo>
                  <a:pt x="2086583" y="3432917"/>
                </a:lnTo>
                <a:lnTo>
                  <a:pt x="2142920" y="3408478"/>
                </a:lnTo>
                <a:cubicBezTo>
                  <a:pt x="2481931" y="3246154"/>
                  <a:pt x="2742115" y="2966442"/>
                  <a:pt x="2857787" y="2628951"/>
                </a:cubicBezTo>
                <a:lnTo>
                  <a:pt x="2876981" y="2561209"/>
                </a:lnTo>
                <a:lnTo>
                  <a:pt x="2973929" y="2593410"/>
                </a:lnTo>
                <a:cubicBezTo>
                  <a:pt x="3111244" y="2632169"/>
                  <a:pt x="3257240" y="2653048"/>
                  <a:pt x="3408609" y="2653048"/>
                </a:cubicBezTo>
                <a:cubicBezTo>
                  <a:pt x="3812261" y="2653048"/>
                  <a:pt x="4177699" y="2504572"/>
                  <a:pt x="4442224" y="2264518"/>
                </a:cubicBezTo>
                <a:close/>
                <a:moveTo>
                  <a:pt x="2892926" y="1978382"/>
                </a:moveTo>
                <a:lnTo>
                  <a:pt x="2906662" y="2032467"/>
                </a:lnTo>
                <a:cubicBezTo>
                  <a:pt x="2917752" y="2098336"/>
                  <a:pt x="2923504" y="2165800"/>
                  <a:pt x="2923504" y="2234483"/>
                </a:cubicBezTo>
                <a:cubicBezTo>
                  <a:pt x="2923504" y="2326061"/>
                  <a:pt x="2913279" y="2415471"/>
                  <a:pt x="2893807" y="2501824"/>
                </a:cubicBezTo>
                <a:lnTo>
                  <a:pt x="2876981" y="2561209"/>
                </a:lnTo>
                <a:lnTo>
                  <a:pt x="2839630" y="2548803"/>
                </a:lnTo>
                <a:cubicBezTo>
                  <a:pt x="2708469" y="2498459"/>
                  <a:pt x="2587090" y="2431236"/>
                  <a:pt x="2478800" y="2350135"/>
                </a:cubicBezTo>
                <a:lnTo>
                  <a:pt x="2422379" y="2301320"/>
                </a:lnTo>
                <a:lnTo>
                  <a:pt x="2486634" y="2237162"/>
                </a:lnTo>
                <a:cubicBezTo>
                  <a:pt x="2585831" y="2147142"/>
                  <a:pt x="2699218" y="2070000"/>
                  <a:pt x="2823491" y="2008737"/>
                </a:cubicBezTo>
                <a:close/>
                <a:moveTo>
                  <a:pt x="1461752" y="907959"/>
                </a:moveTo>
                <a:cubicBezTo>
                  <a:pt x="1613121" y="907959"/>
                  <a:pt x="1759117" y="928839"/>
                  <a:pt x="1896432" y="967597"/>
                </a:cubicBezTo>
                <a:lnTo>
                  <a:pt x="1993381" y="999798"/>
                </a:lnTo>
                <a:lnTo>
                  <a:pt x="1976555" y="1059183"/>
                </a:lnTo>
                <a:cubicBezTo>
                  <a:pt x="1957083" y="1145537"/>
                  <a:pt x="1946857" y="1234947"/>
                  <a:pt x="1946857" y="1326524"/>
                </a:cubicBezTo>
                <a:cubicBezTo>
                  <a:pt x="1946857" y="1669939"/>
                  <a:pt x="2090657" y="1982875"/>
                  <a:pt x="2326594" y="2218449"/>
                </a:cubicBezTo>
                <a:lnTo>
                  <a:pt x="2422379" y="2301320"/>
                </a:lnTo>
                <a:lnTo>
                  <a:pt x="2392289" y="2331364"/>
                </a:lnTo>
                <a:cubicBezTo>
                  <a:pt x="2183762" y="2560665"/>
                  <a:pt x="2058496" y="2854635"/>
                  <a:pt x="2058496" y="3175156"/>
                </a:cubicBezTo>
                <a:cubicBezTo>
                  <a:pt x="2058496" y="3220945"/>
                  <a:pt x="2061053" y="3266192"/>
                  <a:pt x="2066043" y="3310786"/>
                </a:cubicBezTo>
                <a:lnTo>
                  <a:pt x="2086583" y="3432917"/>
                </a:lnTo>
                <a:lnTo>
                  <a:pt x="2038917" y="3453594"/>
                </a:lnTo>
                <a:cubicBezTo>
                  <a:pt x="1861856" y="3522719"/>
                  <a:pt x="1666731" y="3561007"/>
                  <a:pt x="1461752" y="3561007"/>
                </a:cubicBezTo>
                <a:cubicBezTo>
                  <a:pt x="654449" y="3561007"/>
                  <a:pt x="0" y="2967102"/>
                  <a:pt x="0" y="2234483"/>
                </a:cubicBezTo>
                <a:cubicBezTo>
                  <a:pt x="0" y="1501864"/>
                  <a:pt x="654449" y="907959"/>
                  <a:pt x="1461752" y="907959"/>
                </a:cubicBezTo>
                <a:close/>
                <a:moveTo>
                  <a:pt x="3408609" y="0"/>
                </a:moveTo>
                <a:cubicBezTo>
                  <a:pt x="4215912" y="0"/>
                  <a:pt x="4870361" y="593905"/>
                  <a:pt x="4870361" y="1326524"/>
                </a:cubicBezTo>
                <a:cubicBezTo>
                  <a:pt x="4870361" y="1647045"/>
                  <a:pt x="4745095" y="1941015"/>
                  <a:pt x="4536568" y="2170317"/>
                </a:cubicBezTo>
                <a:lnTo>
                  <a:pt x="4507729" y="2199112"/>
                </a:lnTo>
                <a:lnTo>
                  <a:pt x="4450058" y="2151546"/>
                </a:lnTo>
                <a:cubicBezTo>
                  <a:pt x="4197381" y="1962309"/>
                  <a:pt x="3873443" y="1848632"/>
                  <a:pt x="3520248" y="1848632"/>
                </a:cubicBezTo>
                <a:cubicBezTo>
                  <a:pt x="3318422" y="1848632"/>
                  <a:pt x="3126150" y="1885751"/>
                  <a:pt x="2951269" y="1952877"/>
                </a:cubicBezTo>
                <a:lnTo>
                  <a:pt x="2892926" y="1978382"/>
                </a:lnTo>
                <a:lnTo>
                  <a:pt x="2857787" y="1840016"/>
                </a:lnTo>
                <a:cubicBezTo>
                  <a:pt x="2729658" y="1466179"/>
                  <a:pt x="2424216" y="1163237"/>
                  <a:pt x="2030732" y="1012204"/>
                </a:cubicBezTo>
                <a:lnTo>
                  <a:pt x="1993381" y="999798"/>
                </a:lnTo>
                <a:lnTo>
                  <a:pt x="2012575" y="932056"/>
                </a:lnTo>
                <a:cubicBezTo>
                  <a:pt x="2197649" y="392070"/>
                  <a:pt x="2752676" y="0"/>
                  <a:pt x="340860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rot="766038">
            <a:off x="7127761" y="2691107"/>
            <a:ext cx="171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/>
              <a:t>Lésion de l’endoveine</a:t>
            </a:r>
          </a:p>
          <a:p>
            <a:pPr algn="ctr"/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 rot="19748695">
            <a:off x="4393053" y="3263601"/>
            <a:ext cx="171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/>
              <a:t>Activation de la coagulation :</a:t>
            </a:r>
          </a:p>
        </p:txBody>
      </p:sp>
      <p:sp>
        <p:nvSpPr>
          <p:cNvPr id="13" name="ZoneTexte 12"/>
          <p:cNvSpPr txBox="1"/>
          <p:nvPr/>
        </p:nvSpPr>
        <p:spPr>
          <a:xfrm rot="21372441">
            <a:off x="6711849" y="5214091"/>
            <a:ext cx="171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/>
              <a:t>Stase veineuse</a:t>
            </a:r>
          </a:p>
        </p:txBody>
      </p:sp>
    </p:spTree>
    <p:extLst>
      <p:ext uri="{BB962C8B-B14F-4D97-AF65-F5344CB8AC3E}">
        <p14:creationId xmlns:p14="http://schemas.microsoft.com/office/powerpoint/2010/main" val="36047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7976" y="-310770"/>
            <a:ext cx="8911687" cy="1280890"/>
          </a:xfrm>
        </p:spPr>
        <p:txBody>
          <a:bodyPr/>
          <a:lstStyle/>
          <a:p>
            <a:pPr algn="ctr"/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24853"/>
            <a:ext cx="8915400" cy="5969888"/>
          </a:xfrm>
        </p:spPr>
        <p:txBody>
          <a:bodyPr>
            <a:normAutofit/>
          </a:bodyPr>
          <a:lstStyle/>
          <a:p>
            <a:pPr lvl="0"/>
            <a:r>
              <a:rPr lang="fr-FR" b="1" u="sng" dirty="0"/>
              <a:t>Facteurs de risque </a:t>
            </a:r>
            <a:r>
              <a:rPr lang="fr-FR" b="1" u="sng" dirty="0" smtClean="0"/>
              <a:t>:</a:t>
            </a:r>
            <a:endParaRPr lang="fr-FR" dirty="0"/>
          </a:p>
          <a:p>
            <a:pPr marL="0" lvl="0" indent="0">
              <a:buNone/>
            </a:pPr>
            <a:endParaRPr lang="fr-FR" dirty="0"/>
          </a:p>
        </p:txBody>
      </p:sp>
      <p:sp>
        <p:nvSpPr>
          <p:cNvPr id="4" name="AutoShape 2" descr="data:image/jpeg;base64,/9j/4AAQSkZJRgABAQAAAQABAAD/2wCEAAkGBxQSEhUUEhQVFhUXFxgVGRgVGBoYFRYYGBQYGBoVGBYYHSghHBolGxUUIjElJiksLi4uFx8zODMtNygtLisBCgoKDg0OGxAQGywmICQsLC8vLCwwLy0sLCwsLCwsLCwsLyw3LywsLCwsLCwsLCwsLCwsLCwsLCwsLCwsLCwsLP/AABEIAMIBBAMBIgACEQEDEQH/xAAcAAEAAgMBAQEAAAAAAAAAAAAABQYCAwQBBwj/xABLEAACAgEBBAUFCgoKAQUAAAABAgADEQQFEiExBhMiQVEyUmFxkRQVFjNCU4GCkqEHI1RicoOjwdHTJDRDc6KxsrPCwzUlY5Pw8f/EABkBAQADAQEAAAAAAAAAAAAAAAABAgMEBf/EACkRAQACAQQCAQMDBQAAAAAAAAABAhEDEiFREzHwBBRBMpHBQmFxsdH/2gAMAwEAAhEDEQA/APuMREBERAREQESJ2r0gqoYV9qy4jK01DftPpxyUeliB6ZFa2zUuhs1d6aGjza3BuI8GvPBT6EBP50C1mQ2k27v5JQKAiuSX4DO9z7PduyC6K9KmuvOkp0t3VUqAb7HYgpjsNmwb7MwwePHvmm3TtZptQiDeZ9LuqPElbABn1zO8zGMNdOsTE5WerblbeS1bcd3s2A8cZxwHPAM9fbdYIBasEnABsAJIOMDhzzwnzpej11yaes1W1mu9LC7V0VFCunsCuvUHtAWbnPjxnPRsXUhW6/Rda9lWpTA6solll7Mr5dsqpB3sjJA9MjdPa22On099rqHCEoHPEKXG8R6FxkzWm36jnD1HHE4sBwOWZQrthXgWVGg2W2WUOmq7O7Wta1g5YnfUqUcgAHO/6507V6OsU2j1VChrTX1RVUBICpvY8OIPA88Runs2R0u922kTO+yLg4O84GCRnByOeOMyq2qreTutwB7L54HkeA5T5ttfo/qetZiLL/6Wlu+K6CxQaNq94VvhODEDjxkvspbqtQWOluKWUUV5ApXcKF97fRXAGN4Hs5Ebp7NtelyG1VO7jd7Xk9sdrHPd4ceRmSbRznABwcHDZwRzHLnPlx2Brd3TMtK50ddbIGfDFzcXsCAZBJrG52iPKlp6OG2uy6t9PaofUW2izsdXuuQRybez9EibT2mK16WYbWUnAKZwT5Y5KcE8u484O1lABO7ggkHf4EAZJHDlifNrejWp3usRCtlaaspkjdc2aksKmweT1k+rhNp2Vqrq6qG05r6nTXVByylG6yhEQcDkNvBgRjAxz4yd09o216fQrNsIoJYoAME5cDAPI8R34M9TbCNjBQ5BIw4OQOZHDkJ881OxtRqct1D1ZOhTFgrZh1LObH3N4qUG8OZ48eEzu6LWnTlApFo1jnfQKm9p7nCWkKvBVNRPZHeoPON09m2Ol4Tb+b0qCAhwCHD5GCrHIG7x8nx75NSm11BNdSqjCqEUAcgAloAH0SUu6SilyuqpsoXJC2nD0MM8CbE8j64GPGTp2mc57RrUisxjr+ZT0TXRcrqGRgyniCpBB9RE2TRiREQEREBERAREQEREBESO23tlNMgLBmdzu11IM2Wv3Ki/5k8AOJIEDq1usSlGstdURRksxwAJXbddfq1LKx0ekAybnwt9i+KK3CpPzm7XoHOcet7DJfrwbtQT/R9HV2lRu7C8A7jvtfsr3Y75GjYVmoYW7QIbBBTTKc0Vkd7/ADr+luyMcAOZCP2QxIKbLoCVni+rvDHrDy3lDHrL24eUxC+BMmdB0ZqRxbcW1F4/tLu0V/u08msfogSaAnsDEIBnAHHn6eGOP0SqHoSCSTqHJ8Sq8B3KPQJbYlbVi3tempanNZVP4Ej59/srHwJHz7/ZWWyJXxU6afc6vap/AkfPv9lY+BI+ff7Ky2RHip0fc6vap/AkfPv9lZg3QwfPv9lZbXOJBdKekVWgo6+4OU31TsDJy2ccPDhMNWKxO2scrR9RqduBehgP9u/2VmXwJHz7/ZWSvR/a6auivUVBglgJG8MNwJHEfRJYGTpVrbiY5RP1Gp2qnwJHz7/ZWPgSPn3+ystkTbxU6R9zq9qn8CR8+/2Vj4Ej59/srLZEeKnR9zq9qzs3oiKbkuFzndzld1QG7JAz6syykZ4GexL1rFeIZXva85sr9/RhUY2aNzpbDxIQZoc8+3QezknvXDemY09ImpYV6+sUknC3Kd7TWHPAb/OtvQ4HPgTLFML6VdSrqGUjBVgCCPAg8xJVZAz2Vg7Nu0Pa0m9dR8rSs2WTvzp3Y8P7tjjw3ZNbJ2rVqaxZS2RyIIKujDmjoeKsO8GB2xEQEREBERARE5to65KKntsOEQZJ/cB3knAA8TA5tubYXTICQXsdtyqpfLtc8lUeGMknkACTK926LAzAajaV47Kj4rT155Z+RSve3lOfoA86968au6ve1uo/FabTk/EoeIQ+HAb9jejHcMz3R/Y/udWaxusvsO9baRgs3cqj5Najgq9wHecmB5sPYYoLWWMbdRZ8Zc3M+CIOSVjuUes5OTJeIgIiICIiAiIgIiYWGVtbbGSGDHM+e/hx/wDG/r6v+U+gz59+HD/xn6+v/lOKk5vEy0/CV/BV/wCK0v6Df7jS31tKh+Cs/wDpWk/Rb/caWyN228z/AHPw3xPFOZ7O6JzGYZkREkIiICIiAkDtjYr9Z7p0hFeoA7QPxWoUf2do8fBxxHpGQZ6IEbsPbCalCQCliHctqfg9Tj5LDwPMMODAgiSUgtv7KfeGq0uBqaxgryXUV99Nn+at8k+gkGQ2PtNNTUttecHIKngyOpw1bDuZSCCPRA7YiICIiAlV11y6jUM1hA0miJdyfJs1Crnj3FalOf0mHmyW6SbRajTsyDNjYrqXzrXO6g9WTk+gGQJ2YM6fZyksiD3TqmPOztZCtjvtuLOfRWw74Eh0a0zWsdbeuLLRipDzpozlVweTvwZvSQPkyxREBERAREQEREBERA8JmkmZ2NMJx698ziF6wT4R+GTS3aa8orv7l1JFwrPFFtXyt3PLOd7A8TPu8qn4S+jp12hdEGbk/G1eJZea/WUkfSJTSttsmVI/Appbr2622xzRpQaqU+QLH4swHeQrcz58+xSF6HbDGi0dNA5quXPi7dpz7SfZJqRqW3WyQ9Q4m6aJsrM20L/0yraGcRE6lSIiAiIgIiICVnai+4tR7qXhRcypqQBwVjha9Tw9O6jejB+TLNNWq062IyOAyOpVgeRBGCPYYG2JA9FL2VbNLaSbNMwQE83qIzVZ6ez2SfORpPQERECva09dtCpD5GmrOobPLrLM11ejgq3n6RPehw6yuzVHnqbDYP7odmkfYAb1uZD6i8+5toXqe3fe2nrPoUrpk/xb5+mXLSacV1pWowqKqAeAUAAewQN0REBERAREQEREBPGOJ7OfUXBQWY4UczM9W+2qYjL2c1+uRTu5y3mqCzewcvpkfqdUzkA7wB8mpDi1x5ztnsL9I9eeE20aJsYJFa+ZVw9rkZJ9WJ5dtTpphtfXPzFeB42OE/07334nP75n5zTj0bxP35H+U6U2fUOO4CfFu032myZ0bg8B7JSdS3a2Eb77EfKob0b5X7+M3LtQjy6m9dZDj9zfdOs1jwHsE5X2XUeSBT4p2D/hxn6ZHkt2nh0aXXV2cEYEjmOTD6p4zpBlf1uyX5qRYBxAfs2D9Cwd/rxz5zDQ7aKHdt3ioOCWGLK/0x3r6R9/OaV1ueeDZmOFpBns1VPn1cxNs9Wl90ZYTBERLoIiICIiAiIgV7bQ6nV6bUDgHPuW31Oc1E+qzh+sMsMh+mGlNmjvC+WqGxM91lX4xD9pFkhoNSLaksHJ0Vx6mUH98DoiIgUXScdFs4fPalLG9JJt1B+9RL1KPs4/0bYx7t9B9PuS0f5gy8QEREBERAREQERBMDCxpCbSuy54ZFe6Avc1zY3QfUCp+tnukuTIO58WHPdeufrIoU+oEr9meZ9Tqbv9Nawz02u09bmtr6jcThwXXfLYzjdzkADkO4Trs2lSq7zW1hd0PksANwkAPnPk5I4+mRWs2SW1jWitd06Vq97C56wvkenOO+VGvofqxRUhZ3PuPT1YbqsUul9TNWmFG8FVWPaznd5zGKVn8py+gHa1HV9b11XVZxv767mfDezjM2DX1EgCxCSu+O0OKDm448V9MptOwL6Letao6lU1Fj4/FK9ivp1RbVTsoGQgrjhkEnnIxuierDI6VgNi1d0OMV16nUWF6gc8dyuxW4cMpgSfHTszK/8Avzp8oOvqy4BTtr2wTgFePHiCJuO0Kus6rrE63Ger3hv48d3OZ8zfojqlRK1qfA06U9k09XvJqLXAtL9oJusp/F4PEyct2JeWarqBltYmq905XdFaujFee/vhVNYGMYxx7onTp2jMrZVtWht7duqO4QrYdTuknAB48DnhOHaXVXllpsrbUVDyVYFseY4HcfuMqNHR3VANWtLCtQgAsNJK7uprfdptTDtVuhies45xJXYGyLqdZnqytIN5Js6p1XrG3gaLB+N7R4sr8BiRbTrieUxaYnMJbolrsg1dwAev0Iea+oEj7XoloU5lG6KPvalivk7tjfVawFR949kuqNNvo9WYrGf8ftK/1FYi/DbERPTcxERAREQEREDF1yCDyIxIXoQT7hoB+SpT7DFP+MnJBdCv6op7jZeR6jqLMQJ2IiBRaWC6DSN+T6tEP1b305+5pepTX0RdNpaQcGLdfX+uXeUgf3tbyy7E141GnpuXlZWr+reUEj1g8IHbERAREQEREBNdjd0zY4mmc+vfEbYWrBIfbunxmzBKld2wDnujiHGO9cn6D6JMTifa1ItWnrU61skVhgXIHM7o4gDxnHNd0YXicTlybM2lnCWEb/yW+TaO4j87HMfSOEk5E7R2HnJq3Rnia28gnxU/IP3eiRo2hfpzh8gebdxH1bR3evP0TltE19/v89NYrFv0/stESEp6SL8utx6Vw6+3IP3TeOkOn85vpRx/xlYtWfyTp3j8SlIkS/STTj5TH1I/8JwavpgijsVsfS5CL++RN6x7lNdK9vUSs0qnSjpAu61NRznsu4447txcc3PLhy9c4W1Os1vBQQh83KV4/OsPFvo9kmtl7Bq0im65gzIC29jCVgDiVX1d/P1S1a2v+niO/wDi+2unzecz1H8t/RXZRprLOMWWYJHmqPJT1jJJ9Jk5OfQ66q5A9NiWIeIZGDD2idE661isbY/DntabTNpbUaZTSpxN07tG+6MMpgiImyCIiAiIgatTcERnPJVLH1AZ/dIroZSV0OnB5mtXPrftn72mHTa0+5HrXO9eV0y455uYVkj1KzN9WTVNYVQo5AAD1AYgZxEQK9tj8RrNPqPkWA6Wz1sd+lj6nDL+tjo3+Ju1GkPJXN9XpquYsQP0bN8eorOvpVomv0l1dah3ZeyC252hxUhwDusCAQccwJUtlarVW6SrX31kavS2XJdWFwzU7+7ZWB38FSweJQceMD6HE16a9bEV0IKsAykciCMg+wzZAREQERMXaRa0VjMjBzMYlI6UdLLXu9wbMAs1R+MsPxOlXvZz5/o//Jwc3nLT0jPwqa42Mmj0l+oOrf8AsKGAQL3vccZUY9M5/wACHRrqq7dZav4y0mtM8wintNnxZwfoUS4dD+idWgRiCbL7O1de/GyxvWeS+iT9NSoAqgBRyA4AS03xXbBhnPGGeB4iexMko6/YlDHJqUE8yuVJ9ZXE5m6MUd3WD65P+rMmolZpWfcQtF7R6mUIvRbT94dvW5H+nE69LsXT1nKVJnziMt9o8ZIREUrHqCb2n3Mk8Izz5T2JZV+edtdGL9BtG8aYXrUgGozpzu2Chmwd0cmKnI7+Qn3DottKrUaauyi5r0IHbfHWZ7w4AGGHeMST6pd7ewN7G7nvwTnGfDIEoW2+jV2hubXbKXyu1qNJyruHe9Y5K/8A99E2m+/ifaPT6BM6z3SD6LdJaNfT1tJORwetuFlTd6OvcZMylbTSxPLfE8Uz2d8TnlmRESQiJw7b2mumpe1uO6OCjyndjupWv5zMQB64EZqP6RtBE+RpV61vA3Wgqi+tU32+ussMiejOzWppzZg3WsbriO+xscAfBVCoPQgktAREQKoms1RAO8eIzzr/AJc9906rzvvr/lzfR5K+of5SqazbludQQXFbV2Clt0KoekgErYRhiwLt3gbk3mIU5WQanVed99f8uPdWr84+2v8AlyurrtRvhUYsUtJ3CyWdZWNOWNfWIAM5yR3ggdxmeg2j14LNqGrQK7oQVQsOusG8d4cQoVRu+2Rx0nlP+6tX5x9tf8uPdWr84+2v+XK2u0NQT1n4zAbTg4NYqUOtZberYbxzvE8PH0TzTbWuPV1tZ2hqd5mwOOna7cVTw4DJK5/MMcHKy+6tX5x9tf8ALnh1Gq84+2v+XK7p9u2EuXLKlj12Ul1CAVdctbqpI7Q3TW2f/dPhLWjgjKkEeIOR7RG2tvcIzMIjU7X1Nd1KFuDsM53Gyu+FI4IMHjzlo0ezaqWsaqtENjF3KgAux+U3iZUNuf1rTev/ALUl5M4vq6VrMbY/H8tKTkiInG0IiICIiAiIgIkZt3XvSqlFViWwc54KEZiRjmezynMu1bSMhOB4/FWfxl66drRmFJvETiU5EhPfS7zP2Vn8Y99LvM/ZWfxlvBfpHkq7dHseiq226upEstx1jKMF93ln2zukJ76XeZ+ys/jHvpd5n7Kz+MeG55Kp1Gm2Vz30u8z9nZ/GZ++93mfs7P4zo0otWMSrN6rBEr/vxd5n7Oz+Me+93mfs7P4zZG+E9bYFUseQBJ9QGZSujG2E2vauoU4o057FZPaa4rxtceCgkL6cnwklq9fZajVvXlXUqw6u0ZBGCMg5HCY6HVtSgrqpVEUYCpS4UfQIN8LPEr/vvd5n7Oz+Me+93mfs7P4wb4WCJUNR0ovDFUqRt3gS2UOcA4wTnkREKTraccTLl2rtoacVg9WN5GbNlgrHYC9kEg5Y73L0TMbQraqx2r7NYHZIBJ3q1bAHIHt7s4tRtDTua2GosrZEK9hQcht3IIetvNHKaK30ihlXUWCplCmvdG6cVhAd7q98HCqeDcxOnbbpbhIHXGkhGoRXODWtbAqxZghG9ujdI3hnhy5ZmF+rO8lLaeo27/AFh1YBrezrFYpn+zYchxnKdRpmybNTa74AVyuGTdYMCu6gGcgEkg5x4cJ41+nJDe6retDb/WBV3vi2r3d01lQu67d3PjmNtuhI6vaoSg2sig9YtTixgqqxtFRLPjGAeOfCZ7P1q2kgrV8Wtm8jB0ILuAA2BnBUn6Zxrr9IEVOtYhbFtyQ28zrYLMsd3vYcf3RftHTtb1q6mxDuqhVUBVlVmYA79ZPyjyIjbYZW7SJrV206mt1Y1DeBY4QsqspXC7wXuJxwzMtPttN41114AepUxgK4sGWYADhu8c+ozm02q0qFfx7siZ6tGXspkEcwgZsAkDJOMzXpG0VZpK2N+J6zdyG49ZnJbs8cZOPDMbbHDq21/W9L6/8AtSX+fNtbtGu3V6bq2zggciOPWoccR4Az6TKa0ek1IiJjhYiIjARERgIiIwIPpX5CfpN/s2SB1+0rqzeK0LBNLS4IZF6tmF+Ww3E53F+zJvpizCtCqO53yMICedTgE45DJHGQibVtAwdKT2Qp7L8QByPZ4jifaZDC9oi3LLUai8PYm/2UrOoD8N4hlYLURjkHDHPgFHjOVrtStaEtaA7VAb1lXWklWL4fG6qnC8+PAzrO17fyU8RjyX4jw8nlzmF207HG6+k3l8GRyOHLgUxJU8kfIlp2hqL1wEN5K6d7CFspJ3hYQC7EYYYGMCdFWtZt6xrypV61WtQN1gyIQChG8TYX4HPDI8JjVtKxRhdIFGMYVGAwTkjATlkkzz3wfeD+4xvAYDbjbwHgDucIPJX5EvdNtAoKLXvLiwM1iEruqq1l2KgDKbhGOPjx4zl2btm6wdXazVs1qHeK7jLVYjMFXeGPKQoG/fOhdewLEaMZbgx3Gy36XY4zK7adjgh9JvAjB3kc5HPHFOWYPJX5Estk7UJuCNY26pvU9ZuZ3lFLKpZThiFsPh6eU27A2kXDG2wYFdbjOBwZWJb1EAGcjawldw6JSoOd3q23c+ONznPbNczEM2iUsBgE1sSB4AlOUHkr8iXHVt251YE2Kz2VvXwFTdTYxG4rWcDjC5b86bqtrWjdDOQQxVslTw91Ioy69lj1bAEj094nTdtJ3GH0YYYxhkYjHDhxTlwHsmJ2g+7u+413cY3erbdxnOMbmMZ4wnyV+RLo21qHzfuWsgr0/WqUK+UDZzJByOyPZGoF6NVWlrMLgF333S9RUb7MvDjvLkDwIB8Zpr2k6jC6MAYxgIwGPDATlxPtmZ2zdw/ox4cuy/D1dnhCPJHyJaNX8dd+n/1pE4rdTbvux09p3m3uyjEDsgY4gcezEq4b0tNpmIXP4L6T8nr9kfBfSfk9fskxE03T29jCH+C+k/J6/ZHwX0n5PX7JMRG6ezCH+C+k/J6/ZHwX0n5PX7JMRG6ezCH+C+k/J6/ZIC7Z6adj7p0Fb1ZOLtMpfdXuFlPlDA713h6pd4jdPYr2yNm7PuC26dKH3WBDJglWH3hh6ZYZEbR6N6e5+sKblvztJNdv0uuCR6DkTk9y6+j4u2rVIPk3jqrf/lrBUn1oPXImZkWKJXvhR1f9a099Hi251tXr36s4HrAkjoNt6e/4m+p/QrgkescxIEhERAREQEREBETwmB7Ei9f0i0tJxZfWrebvAv8AQi5J9k4j0iss/qukuszye3FFXtft49SGBYZHbW23RpsddYFZvJQdqxz4JWuWY8O4SO97NZf/AFjUilPm9KMH1G9+19lVkhsrYOn02TVWA58qxu1a/wClY2WPtgVjb/vnrAh0ZfRpvgFrN02Op5uat07gUcRlsnlgc5c9HQURULM5UAFnOWYj5R9Jm6ICIiAiIgIiICIiAiIgIiICIiAiIgIiICR20Nhaa/46iqw+LIpb7WMyRiBAHolSvxVmpp/u77N0fUYlfugbE1K/F6+39bXVZ94VT98n4gQB0m0By1Onb9PTsD/htjq9oj+00Z+paP8AmZPxAgOq2j85ox+rtP374gaHXt5WroX9DTk/67TJ+IEAdg3t8Zr9QfRWtVf3hCfvgdENOeNpuu8euusdT9Qtu/dJ+IHHs/ZVFAxTTXWPzEVf8hOyIgIiICIiAiIg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data:image/jpeg;base64,/9j/4AAQSkZJRgABAQAAAQABAAD/2wCEAAkGBxQSEhUUEhQVFhUXFxgVGRgVGBoYFRYYGBQYGBoVGBYYHSghHBolGxUUIjElJiksLi4uFx8zODMtNygtLisBCgoKDg0OGxAQGywmICQsLC8vLCwwLy0sLCwsLCwsLCwsLyw3LywsLCwsLCwsLCwsLCwsLCwsLCwsLCwsLCwsLP/AABEIAMIBBAMBIgACEQEDEQH/xAAcAAEAAgMBAQEAAAAAAAAAAAAABQYCAwQBBwj/xABLEAACAgEBBAUFCgoKAQUAAAABAgADEQQFEiExBhMiQVEyUmFxkRQVFjNCU4GCkqEHI1RicoOjwdHTJDRDc6KxsrPCwzUlY5Pw8f/EABkBAQADAQEAAAAAAAAAAAAAAAABAgMEBf/EACkRAQACAQQCAQMDBQAAAAAAAAABAhEDEiFREzHwBBRBMpHBQmFxsdH/2gAMAwEAAhEDEQA/APuMREBERAREQESJ2r0gqoYV9qy4jK01DftPpxyUeliB6ZFa2zUuhs1d6aGjza3BuI8GvPBT6EBP50C1mQ2k27v5JQKAiuSX4DO9z7PduyC6K9KmuvOkp0t3VUqAb7HYgpjsNmwb7MwwePHvmm3TtZptQiDeZ9LuqPElbABn1zO8zGMNdOsTE5WerblbeS1bcd3s2A8cZxwHPAM9fbdYIBasEnABsAJIOMDhzzwnzpej11yaes1W1mu9LC7V0VFCunsCuvUHtAWbnPjxnPRsXUhW6/Rda9lWpTA6solll7Mr5dsqpB3sjJA9MjdPa22On099rqHCEoHPEKXG8R6FxkzWm36jnD1HHE4sBwOWZQrthXgWVGg2W2WUOmq7O7Wta1g5YnfUqUcgAHO/6507V6OsU2j1VChrTX1RVUBICpvY8OIPA88Runs2R0u922kTO+yLg4O84GCRnByOeOMyq2qreTutwB7L54HkeA5T5ttfo/qetZiLL/6Wlu+K6CxQaNq94VvhODEDjxkvspbqtQWOluKWUUV5ApXcKF97fRXAGN4Hs5Ebp7NtelyG1VO7jd7Xk9sdrHPd4ceRmSbRznABwcHDZwRzHLnPlx2Brd3TMtK50ddbIGfDFzcXsCAZBJrG52iPKlp6OG2uy6t9PaofUW2izsdXuuQRybez9EibT2mK16WYbWUnAKZwT5Y5KcE8u484O1lABO7ggkHf4EAZJHDlifNrejWp3usRCtlaaspkjdc2aksKmweT1k+rhNp2Vqrq6qG05r6nTXVByylG6yhEQcDkNvBgRjAxz4yd09o216fQrNsIoJYoAME5cDAPI8R34M9TbCNjBQ5BIw4OQOZHDkJ881OxtRqct1D1ZOhTFgrZh1LObH3N4qUG8OZ48eEzu6LWnTlApFo1jnfQKm9p7nCWkKvBVNRPZHeoPON09m2Ol4Tb+b0qCAhwCHD5GCrHIG7x8nx75NSm11BNdSqjCqEUAcgAloAH0SUu6SilyuqpsoXJC2nD0MM8CbE8j64GPGTp2mc57RrUisxjr+ZT0TXRcrqGRgyniCpBB9RE2TRiREQEREBERAREQEREBESO23tlNMgLBmdzu11IM2Wv3Ki/5k8AOJIEDq1usSlGstdURRksxwAJXbddfq1LKx0ekAybnwt9i+KK3CpPzm7XoHOcet7DJfrwbtQT/R9HV2lRu7C8A7jvtfsr3Y75GjYVmoYW7QIbBBTTKc0Vkd7/ADr+luyMcAOZCP2QxIKbLoCVni+rvDHrDy3lDHrL24eUxC+BMmdB0ZqRxbcW1F4/tLu0V/u08msfogSaAnsDEIBnAHHn6eGOP0SqHoSCSTqHJ8Sq8B3KPQJbYlbVi3tempanNZVP4Ej59/srHwJHz7/ZWWyJXxU6afc6vap/AkfPv9lY+BI+ff7Ky2RHip0fc6vap/AkfPv9lZg3QwfPv9lZbXOJBdKekVWgo6+4OU31TsDJy2ccPDhMNWKxO2scrR9RqduBehgP9u/2VmXwJHz7/ZWSvR/a6auivUVBglgJG8MNwJHEfRJYGTpVrbiY5RP1Gp2qnwJHz7/ZWPgSPn3+ystkTbxU6R9zq9qn8CR8+/2Vj4Ej59/srLZEeKnR9zq9qzs3oiKbkuFzndzld1QG7JAz6syykZ4GexL1rFeIZXva85sr9/RhUY2aNzpbDxIQZoc8+3QezknvXDemY09ImpYV6+sUknC3Kd7TWHPAb/OtvQ4HPgTLFML6VdSrqGUjBVgCCPAg8xJVZAz2Vg7Nu0Pa0m9dR8rSs2WTvzp3Y8P7tjjw3ZNbJ2rVqaxZS2RyIIKujDmjoeKsO8GB2xEQEREBERARE5to65KKntsOEQZJ/cB3knAA8TA5tubYXTICQXsdtyqpfLtc8lUeGMknkACTK926LAzAajaV47Kj4rT155Z+RSve3lOfoA86968au6ve1uo/FabTk/EoeIQ+HAb9jejHcMz3R/Y/udWaxusvsO9baRgs3cqj5Najgq9wHecmB5sPYYoLWWMbdRZ8Zc3M+CIOSVjuUes5OTJeIgIiICIiAiIgIiYWGVtbbGSGDHM+e/hx/wDG/r6v+U+gz59+HD/xn6+v/lOKk5vEy0/CV/BV/wCK0v6Df7jS31tKh+Cs/wDpWk/Rb/caWyN228z/AHPw3xPFOZ7O6JzGYZkREkIiICIiAkDtjYr9Z7p0hFeoA7QPxWoUf2do8fBxxHpGQZ6IEbsPbCalCQCliHctqfg9Tj5LDwPMMODAgiSUgtv7KfeGq0uBqaxgryXUV99Nn+at8k+gkGQ2PtNNTUttecHIKngyOpw1bDuZSCCPRA7YiICIiAlV11y6jUM1hA0miJdyfJs1Crnj3FalOf0mHmyW6SbRajTsyDNjYrqXzrXO6g9WTk+gGQJ2YM6fZyksiD3TqmPOztZCtjvtuLOfRWw74Eh0a0zWsdbeuLLRipDzpozlVweTvwZvSQPkyxREBERAREQEREBERA8JmkmZ2NMJx698ziF6wT4R+GTS3aa8orv7l1JFwrPFFtXyt3PLOd7A8TPu8qn4S+jp12hdEGbk/G1eJZea/WUkfSJTSttsmVI/Appbr2622xzRpQaqU+QLH4swHeQrcz58+xSF6HbDGi0dNA5quXPi7dpz7SfZJqRqW3WyQ9Q4m6aJsrM20L/0yraGcRE6lSIiAiIgIiICVnai+4tR7qXhRcypqQBwVjha9Tw9O6jejB+TLNNWq062IyOAyOpVgeRBGCPYYG2JA9FL2VbNLaSbNMwQE83qIzVZ6ez2SfORpPQERECva09dtCpD5GmrOobPLrLM11ejgq3n6RPehw6yuzVHnqbDYP7odmkfYAb1uZD6i8+5toXqe3fe2nrPoUrpk/xb5+mXLSacV1pWowqKqAeAUAAewQN0REBERAREQEREBPGOJ7OfUXBQWY4UczM9W+2qYjL2c1+uRTu5y3mqCzewcvpkfqdUzkA7wB8mpDi1x5ztnsL9I9eeE20aJsYJFa+ZVw9rkZJ9WJ5dtTpphtfXPzFeB42OE/07334nP75n5zTj0bxP35H+U6U2fUOO4CfFu032myZ0bg8B7JSdS3a2Eb77EfKob0b5X7+M3LtQjy6m9dZDj9zfdOs1jwHsE5X2XUeSBT4p2D/hxn6ZHkt2nh0aXXV2cEYEjmOTD6p4zpBlf1uyX5qRYBxAfs2D9Cwd/rxz5zDQ7aKHdt3ioOCWGLK/0x3r6R9/OaV1ueeDZmOFpBns1VPn1cxNs9Wl90ZYTBERLoIiICIiAiIgV7bQ6nV6bUDgHPuW31Oc1E+qzh+sMsMh+mGlNmjvC+WqGxM91lX4xD9pFkhoNSLaksHJ0Vx6mUH98DoiIgUXScdFs4fPalLG9JJt1B+9RL1KPs4/0bYx7t9B9PuS0f5gy8QEREBERAREQERBMDCxpCbSuy54ZFe6Avc1zY3QfUCp+tnukuTIO58WHPdeufrIoU+oEr9meZ9Tqbv9Nawz02u09bmtr6jcThwXXfLYzjdzkADkO4Trs2lSq7zW1hd0PksANwkAPnPk5I4+mRWs2SW1jWitd06Vq97C56wvkenOO+VGvofqxRUhZ3PuPT1YbqsUul9TNWmFG8FVWPaznd5zGKVn8py+gHa1HV9b11XVZxv767mfDezjM2DX1EgCxCSu+O0OKDm448V9MptOwL6Letao6lU1Fj4/FK9ivp1RbVTsoGQgrjhkEnnIxuierDI6VgNi1d0OMV16nUWF6gc8dyuxW4cMpgSfHTszK/8Avzp8oOvqy4BTtr2wTgFePHiCJuO0Kus6rrE63Ger3hv48d3OZ8zfojqlRK1qfA06U9k09XvJqLXAtL9oJusp/F4PEyct2JeWarqBltYmq905XdFaujFee/vhVNYGMYxx7onTp2jMrZVtWht7duqO4QrYdTuknAB48DnhOHaXVXllpsrbUVDyVYFseY4HcfuMqNHR3VANWtLCtQgAsNJK7uprfdptTDtVuhies45xJXYGyLqdZnqytIN5Js6p1XrG3gaLB+N7R4sr8BiRbTrieUxaYnMJbolrsg1dwAev0Iea+oEj7XoloU5lG6KPvalivk7tjfVawFR949kuqNNvo9WYrGf8ftK/1FYi/DbERPTcxERAREQEREDF1yCDyIxIXoQT7hoB+SpT7DFP+MnJBdCv6op7jZeR6jqLMQJ2IiBRaWC6DSN+T6tEP1b305+5pepTX0RdNpaQcGLdfX+uXeUgf3tbyy7E141GnpuXlZWr+reUEj1g8IHbERAREQEREBNdjd0zY4mmc+vfEbYWrBIfbunxmzBKld2wDnujiHGO9cn6D6JMTifa1ItWnrU61skVhgXIHM7o4gDxnHNd0YXicTlybM2lnCWEb/yW+TaO4j87HMfSOEk5E7R2HnJq3Rnia28gnxU/IP3eiRo2hfpzh8gebdxH1bR3evP0TltE19/v89NYrFv0/stESEp6SL8utx6Vw6+3IP3TeOkOn85vpRx/xlYtWfyTp3j8SlIkS/STTj5TH1I/8JwavpgijsVsfS5CL++RN6x7lNdK9vUSs0qnSjpAu61NRznsu4447txcc3PLhy9c4W1Os1vBQQh83KV4/OsPFvo9kmtl7Bq0im65gzIC29jCVgDiVX1d/P1S1a2v+niO/wDi+2unzecz1H8t/RXZRprLOMWWYJHmqPJT1jJJ9Jk5OfQ66q5A9NiWIeIZGDD2idE661isbY/DntabTNpbUaZTSpxN07tG+6MMpgiImyCIiAiIgatTcERnPJVLH1AZ/dIroZSV0OnB5mtXPrftn72mHTa0+5HrXO9eV0y455uYVkj1KzN9WTVNYVQo5AAD1AYgZxEQK9tj8RrNPqPkWA6Wz1sd+lj6nDL+tjo3+Ju1GkPJXN9XpquYsQP0bN8eorOvpVomv0l1dah3ZeyC252hxUhwDusCAQccwJUtlarVW6SrX31kavS2XJdWFwzU7+7ZWB38FSweJQceMD6HE16a9bEV0IKsAykciCMg+wzZAREQERMXaRa0VjMjBzMYlI6UdLLXu9wbMAs1R+MsPxOlXvZz5/o//Jwc3nLT0jPwqa42Mmj0l+oOrf8AsKGAQL3vccZUY9M5/wACHRrqq7dZav4y0mtM8wintNnxZwfoUS4dD+idWgRiCbL7O1de/GyxvWeS+iT9NSoAqgBRyA4AS03xXbBhnPGGeB4iexMko6/YlDHJqUE8yuVJ9ZXE5m6MUd3WD65P+rMmolZpWfcQtF7R6mUIvRbT94dvW5H+nE69LsXT1nKVJnziMt9o8ZIREUrHqCb2n3Mk8Izz5T2JZV+edtdGL9BtG8aYXrUgGozpzu2Chmwd0cmKnI7+Qn3DottKrUaauyi5r0IHbfHWZ7w4AGGHeMST6pd7ewN7G7nvwTnGfDIEoW2+jV2hubXbKXyu1qNJyruHe9Y5K/8A99E2m+/ifaPT6BM6z3SD6LdJaNfT1tJORwetuFlTd6OvcZMylbTSxPLfE8Uz2d8TnlmRESQiJw7b2mumpe1uO6OCjyndjupWv5zMQB64EZqP6RtBE+RpV61vA3Wgqi+tU32+ussMiejOzWppzZg3WsbriO+xscAfBVCoPQgktAREQKoms1RAO8eIzzr/AJc9906rzvvr/lzfR5K+of5SqazbludQQXFbV2Clt0KoekgErYRhiwLt3gbk3mIU5WQanVed99f8uPdWr84+2v8AlyurrtRvhUYsUtJ3CyWdZWNOWNfWIAM5yR3ggdxmeg2j14LNqGrQK7oQVQsOusG8d4cQoVRu+2Rx0nlP+6tX5x9tf8uPdWr84+2v+XK2u0NQT1n4zAbTg4NYqUOtZberYbxzvE8PH0TzTbWuPV1tZ2hqd5mwOOna7cVTw4DJK5/MMcHKy+6tX5x9tf8ALnh1Gq84+2v+XK7p9u2EuXLKlj12Ul1CAVdctbqpI7Q3TW2f/dPhLWjgjKkEeIOR7RG2tvcIzMIjU7X1Nd1KFuDsM53Gyu+FI4IMHjzlo0ezaqWsaqtENjF3KgAux+U3iZUNuf1rTev/ALUl5M4vq6VrMbY/H8tKTkiInG0IiICIiAiIgIkZt3XvSqlFViWwc54KEZiRjmezynMu1bSMhOB4/FWfxl66drRmFJvETiU5EhPfS7zP2Vn8Y99LvM/ZWfxlvBfpHkq7dHseiq226upEstx1jKMF93ln2zukJ76XeZ+ys/jHvpd5n7Kz+MeG55Kp1Gm2Vz30u8z9nZ/GZ++93mfs7P4zo0otWMSrN6rBEr/vxd5n7Oz+Me+93mfs7P4zZG+E9bYFUseQBJ9QGZSujG2E2vauoU4o057FZPaa4rxtceCgkL6cnwklq9fZajVvXlXUqw6u0ZBGCMg5HCY6HVtSgrqpVEUYCpS4UfQIN8LPEr/vvd5n7Oz+Me+93mfs7P4wb4WCJUNR0ovDFUqRt3gS2UOcA4wTnkREKTraccTLl2rtoacVg9WN5GbNlgrHYC9kEg5Y73L0TMbQraqx2r7NYHZIBJ3q1bAHIHt7s4tRtDTua2GosrZEK9hQcht3IIetvNHKaK30ihlXUWCplCmvdG6cVhAd7q98HCqeDcxOnbbpbhIHXGkhGoRXODWtbAqxZghG9ujdI3hnhy5ZmF+rO8lLaeo27/AFh1YBrezrFYpn+zYchxnKdRpmybNTa74AVyuGTdYMCu6gGcgEkg5x4cJ41+nJDe6retDb/WBV3vi2r3d01lQu67d3PjmNtuhI6vaoSg2sig9YtTixgqqxtFRLPjGAeOfCZ7P1q2kgrV8Wtm8jB0ILuAA2BnBUn6Zxrr9IEVOtYhbFtyQ28zrYLMsd3vYcf3RftHTtb1q6mxDuqhVUBVlVmYA79ZPyjyIjbYZW7SJrV206mt1Y1DeBY4QsqspXC7wXuJxwzMtPttN41114AepUxgK4sGWYADhu8c+ozm02q0qFfx7siZ6tGXspkEcwgZsAkDJOMzXpG0VZpK2N+J6zdyG49ZnJbs8cZOPDMbbHDq21/W9L6/8AtSX+fNtbtGu3V6bq2zggciOPWoccR4Az6TKa0ek1IiJjhYiIjARERgIiIwIPpX5CfpN/s2SB1+0rqzeK0LBNLS4IZF6tmF+Ww3E53F+zJvpizCtCqO53yMICedTgE45DJHGQibVtAwdKT2Qp7L8QByPZ4jifaZDC9oi3LLUai8PYm/2UrOoD8N4hlYLURjkHDHPgFHjOVrtStaEtaA7VAb1lXWklWL4fG6qnC8+PAzrO17fyU8RjyX4jw8nlzmF207HG6+k3l8GRyOHLgUxJU8kfIlp2hqL1wEN5K6d7CFspJ3hYQC7EYYYGMCdFWtZt6xrypV61WtQN1gyIQChG8TYX4HPDI8JjVtKxRhdIFGMYVGAwTkjATlkkzz3wfeD+4xvAYDbjbwHgDucIPJX5EvdNtAoKLXvLiwM1iEruqq1l2KgDKbhGOPjx4zl2btm6wdXazVs1qHeK7jLVYjMFXeGPKQoG/fOhdewLEaMZbgx3Gy36XY4zK7adjgh9JvAjB3kc5HPHFOWYPJX5Estk7UJuCNY26pvU9ZuZ3lFLKpZThiFsPh6eU27A2kXDG2wYFdbjOBwZWJb1EAGcjawldw6JSoOd3q23c+ONznPbNczEM2iUsBgE1sSB4AlOUHkr8iXHVt251YE2Kz2VvXwFTdTYxG4rWcDjC5b86bqtrWjdDOQQxVslTw91Ioy69lj1bAEj094nTdtJ3GH0YYYxhkYjHDhxTlwHsmJ2g+7u+413cY3erbdxnOMbmMZ4wnyV+RLo21qHzfuWsgr0/WqUK+UDZzJByOyPZGoF6NVWlrMLgF333S9RUb7MvDjvLkDwIB8Zpr2k6jC6MAYxgIwGPDATlxPtmZ2zdw/ox4cuy/D1dnhCPJHyJaNX8dd+n/1pE4rdTbvux09p3m3uyjEDsgY4gcezEq4b0tNpmIXP4L6T8nr9kfBfSfk9fskxE03T29jCH+C+k/J6/ZHwX0n5PX7JMRG6ezCH+C+k/J6/ZHwX0n5PX7JMRG6ezCH+C+k/J6/ZIC7Z6adj7p0Fb1ZOLtMpfdXuFlPlDA713h6pd4jdPYr2yNm7PuC26dKH3WBDJglWH3hh6ZYZEbR6N6e5+sKblvztJNdv0uuCR6DkTk9y6+j4u2rVIPk3jqrf/lrBUn1oPXImZkWKJXvhR1f9a099Hi251tXr36s4HrAkjoNt6e/4m+p/QrgkescxIEhERAREQEREBETwmB7Ei9f0i0tJxZfWrebvAv8AQi5J9k4j0iss/qukuszye3FFXtft49SGBYZHbW23RpsddYFZvJQdqxz4JWuWY8O4SO97NZf/AFjUilPm9KMH1G9+19lVkhsrYOn02TVWA58qxu1a/wClY2WPtgVjb/vnrAh0ZfRpvgFrN02Op5uat07gUcRlsnlgc5c9HQURULM5UAFnOWYj5R9Jm6ICIiAiIgIiICIiAiIgIiICIiAiIgIiICR20Nhaa/46iqw+LIpb7WMyRiBAHolSvxVmpp/u77N0fUYlfugbE1K/F6+39bXVZ94VT98n4gQB0m0By1Onb9PTsD/htjq9oj+00Z+paP8AmZPxAgOq2j85ox+rtP374gaHXt5WroX9DTk/67TJ+IEAdg3t8Zr9QfRWtVf3hCfvgdENOeNpuu8euusdT9Qtu/dJ+IHHs/ZVFAxTTXWPzEVf8hOyIgIiICIiAiIg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67433"/>
              </p:ext>
            </p:extLst>
          </p:nvPr>
        </p:nvGraphicFramePr>
        <p:xfrm>
          <a:off x="1025666" y="1194974"/>
          <a:ext cx="10019763" cy="5468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9921"/>
                <a:gridCol w="4195131"/>
                <a:gridCol w="4034711"/>
              </a:tblGrid>
              <a:tr h="356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Facteurs de risque intrinsèques :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Facteurs de risque extrinsèques :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</a:tr>
              <a:tr h="83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Facteurs de très haut risque :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Fracture du membre inférieur.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Polytraumatisé.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Lésion médullaire.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>
                          <a:effectLst/>
                        </a:rPr>
                        <a:t>PTG ou PTH.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>
                          <a:effectLst/>
                        </a:rPr>
                        <a:t>Chirurgie générale de durée &gt; 30 minutes.</a:t>
                      </a:r>
                    </a:p>
                    <a:p>
                      <a:pPr marL="232410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</a:tr>
              <a:tr h="2492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Facteurs de risque intermédiaire :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Antécédent de MTEV.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Néoplasie surtout C.O.P : Cerveau Ovaire et Pancréas.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Post-partum.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Poussée des pathologies chroniques (</a:t>
                      </a:r>
                      <a:r>
                        <a:rPr lang="fr-FR" sz="1400" b="1" dirty="0" err="1">
                          <a:effectLst/>
                        </a:rPr>
                        <a:t>Ic</a:t>
                      </a:r>
                      <a:r>
                        <a:rPr lang="fr-FR" sz="1400" b="1" dirty="0">
                          <a:effectLst/>
                        </a:rPr>
                        <a:t> </a:t>
                      </a:r>
                      <a:r>
                        <a:rPr lang="fr-FR" sz="1400" b="1" dirty="0" err="1">
                          <a:effectLst/>
                        </a:rPr>
                        <a:t>Carqiaque</a:t>
                      </a:r>
                      <a:r>
                        <a:rPr lang="fr-FR" sz="1400" b="1" dirty="0">
                          <a:effectLst/>
                        </a:rPr>
                        <a:t>, </a:t>
                      </a:r>
                      <a:r>
                        <a:rPr lang="fr-FR" sz="1400" b="1" dirty="0" err="1">
                          <a:effectLst/>
                        </a:rPr>
                        <a:t>Ic</a:t>
                      </a:r>
                      <a:r>
                        <a:rPr lang="fr-FR" sz="1400" b="1" dirty="0">
                          <a:effectLst/>
                        </a:rPr>
                        <a:t> Rénale …)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AVC.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Maladie de Vaquez.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Age.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Thrombophilie.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SAPL (syndrome des Anti-phospholipides.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Contraception orale oestro-progestative.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THS </a:t>
                      </a:r>
                      <a:r>
                        <a:rPr lang="fr-FR" sz="1400" b="1" dirty="0" smtClean="0">
                          <a:effectLst/>
                        </a:rPr>
                        <a:t>.</a:t>
                      </a:r>
                      <a:endParaRPr lang="fr-FR" sz="1400" b="1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Tamoxifène (</a:t>
                      </a:r>
                      <a:r>
                        <a:rPr lang="fr-FR" sz="1400" b="1" dirty="0" err="1">
                          <a:effectLst/>
                        </a:rPr>
                        <a:t>anti-œstrogène</a:t>
                      </a:r>
                      <a:r>
                        <a:rPr lang="fr-FR" sz="1400" b="1" dirty="0">
                          <a:effectLst/>
                        </a:rPr>
                        <a:t>).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TIH (thrombopénie induite par l’héparine).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Chimiothérapie.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Arthroscopie.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</a:tr>
              <a:tr h="1780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Facteurs de risque faible :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Alitement prolongée de plus de 03 jours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Position assise de plus de 7500 km.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Varices.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Syndrome de Cockett </a:t>
                      </a:r>
                      <a:r>
                        <a:rPr lang="fr-FR" sz="1400" b="1" dirty="0" smtClean="0">
                          <a:effectLst/>
                        </a:rPr>
                        <a:t>: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400" b="1" dirty="0">
                          <a:effectLst/>
                        </a:rPr>
                        <a:t>Cathéter veineux central.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8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b="1" u="sng" dirty="0"/>
              <a:t>La thrombose veineuse profonde (TVP) :</a:t>
            </a:r>
            <a:r>
              <a:rPr lang="fr-FR" dirty="0"/>
              <a:t/>
            </a:r>
            <a:br>
              <a:rPr lang="fr-FR" dirty="0"/>
            </a:b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3" y="978793"/>
            <a:ext cx="9426777" cy="575685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fr-FR" b="1" u="sng" dirty="0"/>
              <a:t>Diagnostic positif :</a:t>
            </a:r>
            <a:endParaRPr lang="fr-FR" sz="16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b="1" u="sng" dirty="0"/>
              <a:t>Cliniques : (</a:t>
            </a:r>
            <a:r>
              <a:rPr lang="fr-FR" b="1" dirty="0"/>
              <a:t>Classique phlegmatia alba dolens) </a:t>
            </a:r>
            <a:endParaRPr lang="fr-FR" sz="1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b="1" u="sng" dirty="0"/>
              <a:t>Interrogatoire :</a:t>
            </a:r>
            <a:endParaRPr lang="fr-FR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Rechercher les facteurs de risque de la MTEV</a:t>
            </a:r>
            <a:r>
              <a:rPr lang="fr-FR" dirty="0" smtClean="0"/>
              <a:t>.</a:t>
            </a:r>
            <a:endParaRPr lang="fr-FR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Date du début de la symptomatologie.</a:t>
            </a:r>
            <a:endParaRPr lang="fr-FR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Siège du début de la symptomatologie douloureuse si elle existe.</a:t>
            </a:r>
            <a:endParaRPr lang="fr-FR" sz="1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b="1" u="sng" dirty="0"/>
              <a:t>Signes fonctionnels :</a:t>
            </a:r>
            <a:endParaRPr lang="fr-FR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Fébricule.</a:t>
            </a:r>
            <a:endParaRPr lang="fr-FR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Angoisse.</a:t>
            </a:r>
            <a:endParaRPr lang="fr-FR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Triade inflammatoire : Douleurs + augmentation de la taille + chaleur du membre inferieurs.</a:t>
            </a:r>
            <a:endParaRPr lang="fr-FR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Impotence fonctionnelle du membre concerné.</a:t>
            </a:r>
            <a:endParaRPr lang="fr-FR" sz="1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b="1" u="sng" dirty="0"/>
              <a:t>Signes physiques :</a:t>
            </a:r>
            <a:endParaRPr lang="fr-FR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Douleur augmentée à la palpation de la zone concernée.</a:t>
            </a:r>
            <a:endParaRPr lang="fr-FR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Douleur augmentée à la dorsiflexion du pied (signe de HOMANS).</a:t>
            </a:r>
            <a:endParaRPr lang="fr-FR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Perte du ballotement du mollet.</a:t>
            </a:r>
            <a:endParaRPr lang="fr-FR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Le reste des signes inflammatoires : Œdème + Chaleur.</a:t>
            </a:r>
            <a:endParaRPr lang="fr-FR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/>
              <a:t>Cordon induré palpable (trajet veineux dilaté notamment de la grande veine Saphène).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597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b="1" u="sng" dirty="0"/>
              <a:t>La thrombose veineuse profonde (TVP) :</a:t>
            </a:r>
            <a:r>
              <a:rPr lang="fr-FR" dirty="0"/>
              <a:t/>
            </a:r>
            <a:br>
              <a:rPr lang="fr-FR" dirty="0"/>
            </a:b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3" y="978793"/>
            <a:ext cx="9426777" cy="5756858"/>
          </a:xfrm>
        </p:spPr>
        <p:txBody>
          <a:bodyPr>
            <a:normAutofit/>
          </a:bodyPr>
          <a:lstStyle/>
          <a:p>
            <a:pPr lvl="0"/>
            <a:r>
              <a:rPr lang="fr-FR" b="1" u="sng" dirty="0"/>
              <a:t>Diagnostic positif </a:t>
            </a:r>
            <a:r>
              <a:rPr lang="fr-FR" b="1" u="sng" dirty="0" smtClean="0"/>
              <a:t>: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87" y="1387162"/>
            <a:ext cx="1538463" cy="53511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07" y="1560356"/>
            <a:ext cx="3220524" cy="48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b="1" u="sng" dirty="0"/>
              <a:t>La thrombose veineuse profonde (TVP) :</a:t>
            </a:r>
            <a:r>
              <a:rPr lang="fr-FR" dirty="0"/>
              <a:t/>
            </a:r>
            <a:br>
              <a:rPr lang="fr-FR" dirty="0"/>
            </a:b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3" y="978793"/>
            <a:ext cx="9426777" cy="5756858"/>
          </a:xfrm>
        </p:spPr>
        <p:txBody>
          <a:bodyPr>
            <a:normAutofit/>
          </a:bodyPr>
          <a:lstStyle/>
          <a:p>
            <a:pPr lvl="0"/>
            <a:r>
              <a:rPr lang="fr-FR" b="1" u="sng" dirty="0"/>
              <a:t>Diagnostic positif :</a:t>
            </a:r>
            <a:endParaRPr lang="fr-FR" sz="1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b="1" u="sng" dirty="0"/>
              <a:t>Présentations Cliniques de localisations particulières :</a:t>
            </a:r>
            <a:endParaRPr lang="fr-FR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b="1" u="sng" dirty="0"/>
              <a:t>TVP pelvienne : </a:t>
            </a:r>
            <a:endParaRPr lang="fr-FR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b="1" u="sng" dirty="0" smtClean="0"/>
              <a:t>VCS</a:t>
            </a:r>
            <a:r>
              <a:rPr lang="fr-FR" b="1" u="sng" dirty="0"/>
              <a:t> :</a:t>
            </a:r>
            <a:endParaRPr lang="fr-FR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b="1" u="sng" dirty="0" smtClean="0"/>
              <a:t>Phlégamatia </a:t>
            </a:r>
            <a:r>
              <a:rPr lang="fr-FR" b="1" u="sng" dirty="0"/>
              <a:t>coerulea dolens (phlébite bleue) : Forme Grave </a:t>
            </a:r>
            <a:r>
              <a:rPr lang="fr-FR" b="1" u="sng" dirty="0" smtClean="0"/>
              <a:t>:</a:t>
            </a:r>
            <a:endParaRPr lang="fr-FR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1" b="92408" l="19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53" y="3219450"/>
            <a:ext cx="5276851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b="1" u="sng" dirty="0"/>
              <a:t>La thrombose veineuse profonde (TVP) :</a:t>
            </a:r>
            <a:r>
              <a:rPr lang="fr-FR" dirty="0"/>
              <a:t/>
            </a:r>
            <a:br>
              <a:rPr lang="fr-FR" dirty="0"/>
            </a:b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3" y="978793"/>
            <a:ext cx="9426777" cy="5756858"/>
          </a:xfrm>
        </p:spPr>
        <p:txBody>
          <a:bodyPr>
            <a:normAutofit/>
          </a:bodyPr>
          <a:lstStyle/>
          <a:p>
            <a:r>
              <a:rPr lang="fr-FR" sz="1600" b="1" u="sng" dirty="0"/>
              <a:t>Diagnostic positif :</a:t>
            </a:r>
            <a:endParaRPr lang="fr-FR" sz="1400" dirty="0"/>
          </a:p>
          <a:p>
            <a:pPr lvl="0"/>
            <a:r>
              <a:rPr lang="fr-FR" sz="1600" b="1" u="sng" dirty="0" smtClean="0"/>
              <a:t>CAT </a:t>
            </a:r>
            <a:r>
              <a:rPr lang="fr-FR" sz="1600" b="1" u="sng" dirty="0"/>
              <a:t>diagnostique face à la suspicion d’une TVP </a:t>
            </a:r>
            <a:r>
              <a:rPr lang="fr-FR" sz="1600" b="1" u="sng" dirty="0" smtClean="0"/>
              <a:t>:</a:t>
            </a:r>
          </a:p>
          <a:p>
            <a:pPr lvl="0" algn="ctr"/>
            <a:r>
              <a:rPr lang="fr-FR" sz="1600" b="1" u="sng" dirty="0" smtClean="0"/>
              <a:t>A. score de Wells corrigé 2003 :</a:t>
            </a:r>
          </a:p>
          <a:p>
            <a:pPr marL="0" lvl="0" indent="0">
              <a:buNone/>
            </a:pP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8013"/>
          <a:stretch/>
        </p:blipFill>
        <p:spPr>
          <a:xfrm>
            <a:off x="2627848" y="2119755"/>
            <a:ext cx="7933187" cy="44355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58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15933" y="1621061"/>
            <a:ext cx="5641009" cy="51145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b="1" u="sng" dirty="0"/>
              <a:t>La thrombose veineuse profonde (TVP) :</a:t>
            </a:r>
            <a:r>
              <a:rPr lang="fr-FR" dirty="0"/>
              <a:t/>
            </a:r>
            <a:br>
              <a:rPr lang="fr-FR" dirty="0"/>
            </a:b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3" y="643944"/>
            <a:ext cx="9426777" cy="6091707"/>
          </a:xfrm>
        </p:spPr>
        <p:txBody>
          <a:bodyPr>
            <a:normAutofit/>
          </a:bodyPr>
          <a:lstStyle/>
          <a:p>
            <a:r>
              <a:rPr lang="fr-FR" sz="1600" b="1" u="sng" dirty="0"/>
              <a:t>Diagnostic positif :</a:t>
            </a:r>
            <a:endParaRPr lang="fr-FR" sz="1400" dirty="0"/>
          </a:p>
          <a:p>
            <a:pPr lvl="0"/>
            <a:r>
              <a:rPr lang="fr-FR" sz="1600" b="1" u="sng" dirty="0" smtClean="0"/>
              <a:t>CAT </a:t>
            </a:r>
            <a:r>
              <a:rPr lang="fr-FR" sz="1600" b="1" u="sng" dirty="0"/>
              <a:t>diagnostique face à la suspicion d’une TVP </a:t>
            </a:r>
            <a:r>
              <a:rPr lang="fr-FR" sz="1600" b="1" u="sng" dirty="0" smtClean="0"/>
              <a:t>:</a:t>
            </a:r>
          </a:p>
          <a:p>
            <a:pPr lvl="0" algn="ctr"/>
            <a:r>
              <a:rPr lang="fr-FR" sz="1600" b="1" u="sng" dirty="0"/>
              <a:t>B</a:t>
            </a:r>
            <a:r>
              <a:rPr lang="fr-FR" sz="1600" b="1" u="sng" dirty="0" smtClean="0"/>
              <a:t>. algorithme décisionnel :</a:t>
            </a:r>
          </a:p>
          <a:p>
            <a:pPr marL="0" lvl="0" indent="0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791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b="1" u="sng" dirty="0"/>
              <a:t>La thrombose veineuse profonde (TVP) :</a:t>
            </a:r>
            <a:r>
              <a:rPr lang="fr-FR" dirty="0"/>
              <a:t/>
            </a:r>
            <a:br>
              <a:rPr lang="fr-FR" dirty="0"/>
            </a:b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4"/>
            <a:ext cx="9349504" cy="5692463"/>
          </a:xfrm>
        </p:spPr>
        <p:txBody>
          <a:bodyPr>
            <a:normAutofit/>
          </a:bodyPr>
          <a:lstStyle/>
          <a:p>
            <a:r>
              <a:rPr lang="fr-FR" sz="2400" b="1" u="sng" dirty="0"/>
              <a:t>Diagnostic positif :</a:t>
            </a:r>
            <a:endParaRPr lang="fr-FR" sz="28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000" b="1" u="sng" dirty="0" smtClean="0"/>
              <a:t>Paraclinique</a:t>
            </a:r>
            <a:r>
              <a:rPr lang="fr-FR" sz="2000" b="1" u="sng" dirty="0"/>
              <a:t> :</a:t>
            </a: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u="sng" dirty="0"/>
              <a:t>Biologie :</a:t>
            </a:r>
            <a:endParaRPr lang="fr-FR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dirty="0"/>
              <a:t>NFS </a:t>
            </a:r>
            <a:r>
              <a:rPr lang="fr-FR" sz="2000" dirty="0" smtClean="0"/>
              <a:t>. Hémostase</a:t>
            </a:r>
            <a:r>
              <a:rPr lang="fr-FR" sz="2000" dirty="0"/>
              <a:t> </a:t>
            </a:r>
            <a:r>
              <a:rPr lang="fr-FR" sz="2000" dirty="0" smtClean="0"/>
              <a:t>et Clairance rénale</a:t>
            </a:r>
            <a:endParaRPr lang="fr-FR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b="1" u="sng" dirty="0"/>
              <a:t>D-Dimères : </a:t>
            </a:r>
            <a:endParaRPr lang="fr-FR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/>
              <a:t>Ce sont des produits de dégradation de la Fibrine (I). </a:t>
            </a:r>
            <a:endParaRPr lang="fr-FR" sz="1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 smtClean="0"/>
              <a:t>Ils </a:t>
            </a:r>
            <a:r>
              <a:rPr lang="fr-FR" sz="1800" dirty="0"/>
              <a:t>s’élèvent </a:t>
            </a:r>
            <a:r>
              <a:rPr lang="fr-FR" sz="1800" dirty="0" smtClean="0"/>
              <a:t>si</a:t>
            </a:r>
            <a:r>
              <a:rPr lang="fr-FR" sz="1800" dirty="0"/>
              <a:t> : Chirurgie, IDM, cancer, infection et tout état inflammatoire.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dirty="0" smtClean="0"/>
              <a:t>Positive </a:t>
            </a:r>
            <a:r>
              <a:rPr lang="fr-FR" sz="1800" dirty="0"/>
              <a:t>ils ne veulent rien dire </a:t>
            </a:r>
            <a:r>
              <a:rPr lang="fr-FR" sz="1800" dirty="0" smtClean="0"/>
              <a:t>!! Négative </a:t>
            </a:r>
            <a:r>
              <a:rPr lang="fr-FR" sz="1800" dirty="0"/>
              <a:t>ils éliminent le diagnostic quand la probabilité clinique est faible.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u="sng" dirty="0" smtClean="0"/>
              <a:t>Imagerie</a:t>
            </a:r>
            <a:r>
              <a:rPr lang="fr-FR" sz="2000" b="1" u="sng" dirty="0"/>
              <a:t> :</a:t>
            </a:r>
            <a:endParaRPr lang="fr-FR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dirty="0"/>
              <a:t>Echodoppler </a:t>
            </a:r>
            <a:r>
              <a:rPr lang="fr-FR" sz="2000" b="1" u="sng" dirty="0"/>
              <a:t>veineux</a:t>
            </a:r>
            <a:r>
              <a:rPr lang="fr-FR" sz="2000" dirty="0"/>
              <a:t> 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dirty="0" smtClean="0"/>
              <a:t>Phlébographie</a:t>
            </a:r>
            <a:r>
              <a:rPr lang="fr-FR" sz="2000" dirty="0"/>
              <a:t> </a:t>
            </a:r>
            <a:endParaRPr lang="fr-FR" sz="20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dirty="0" smtClean="0"/>
              <a:t>Temps </a:t>
            </a:r>
            <a:r>
              <a:rPr lang="fr-FR" sz="2000" dirty="0"/>
              <a:t>veineux de l’Angioscanner thoracique </a:t>
            </a:r>
          </a:p>
        </p:txBody>
      </p:sp>
    </p:spTree>
    <p:extLst>
      <p:ext uri="{BB962C8B-B14F-4D97-AF65-F5344CB8AC3E}">
        <p14:creationId xmlns:p14="http://schemas.microsoft.com/office/powerpoint/2010/main" val="25004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pPr algn="ctr"/>
            <a:endParaRPr lang="fr-FR" sz="2000" dirty="0" smtClean="0"/>
          </a:p>
          <a:p>
            <a:pPr algn="ctr"/>
            <a:endParaRPr lang="fr-FR" sz="2000" dirty="0"/>
          </a:p>
          <a:p>
            <a:pPr algn="ctr"/>
            <a:endParaRPr lang="fr-FR" sz="2000" dirty="0" smtClean="0"/>
          </a:p>
          <a:p>
            <a:pPr algn="ctr"/>
            <a:endParaRPr lang="fr-FR" sz="2000" dirty="0"/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1, quels sont les diagnostics à évoquer dans ce contexte ?</a:t>
            </a:r>
            <a:endParaRPr lang="fr-FR" sz="2000" dirty="0"/>
          </a:p>
          <a:p>
            <a:pPr algn="ctr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949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b="1" u="sng" dirty="0"/>
              <a:t>La thrombose veineuse profonde (TVP) :</a:t>
            </a:r>
            <a:r>
              <a:rPr lang="fr-FR" dirty="0"/>
              <a:t/>
            </a:r>
            <a:br>
              <a:rPr lang="fr-FR" dirty="0"/>
            </a:b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4"/>
            <a:ext cx="9349504" cy="5692463"/>
          </a:xfrm>
        </p:spPr>
        <p:txBody>
          <a:bodyPr>
            <a:normAutofit/>
          </a:bodyPr>
          <a:lstStyle/>
          <a:p>
            <a:r>
              <a:rPr lang="fr-FR" sz="2400" b="1" u="sng" dirty="0"/>
              <a:t>Diagnostic positif :</a:t>
            </a:r>
            <a:endParaRPr lang="fr-FR" sz="28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000" b="1" u="sng" dirty="0" smtClean="0"/>
              <a:t>Paraclinique</a:t>
            </a:r>
            <a:r>
              <a:rPr lang="fr-FR" sz="2000" b="1" u="sng" dirty="0"/>
              <a:t> </a:t>
            </a:r>
            <a:r>
              <a:rPr lang="fr-FR" sz="2000" b="1" u="sng" dirty="0" smtClean="0"/>
              <a:t>:</a:t>
            </a:r>
          </a:p>
          <a:p>
            <a:pPr marL="0" lvl="0" indent="0">
              <a:buNone/>
            </a:pP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68" y="2506003"/>
            <a:ext cx="5505451" cy="1828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91" y="2075624"/>
            <a:ext cx="4615037" cy="30030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00447" y="5450961"/>
            <a:ext cx="307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Normalement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967783" y="5395095"/>
            <a:ext cx="307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TVP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12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b="1" u="sng" dirty="0"/>
              <a:t>La thrombose veineuse profonde (TVP) :</a:t>
            </a:r>
            <a:r>
              <a:rPr lang="fr-FR" dirty="0"/>
              <a:t/>
            </a:r>
            <a:br>
              <a:rPr lang="fr-FR" dirty="0"/>
            </a:b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4"/>
            <a:ext cx="9349504" cy="5692463"/>
          </a:xfrm>
        </p:spPr>
        <p:txBody>
          <a:bodyPr>
            <a:normAutofit/>
          </a:bodyPr>
          <a:lstStyle/>
          <a:p>
            <a:pPr lvl="0"/>
            <a:r>
              <a:rPr lang="fr-FR" sz="2000" b="1" u="sng" dirty="0"/>
              <a:t>Evolution et complications </a:t>
            </a:r>
            <a:r>
              <a:rPr lang="fr-FR" sz="2000" b="1" u="sng" dirty="0" smtClean="0"/>
              <a:t>:</a:t>
            </a:r>
          </a:p>
          <a:p>
            <a:pPr marL="0" lvl="0" indent="0">
              <a:buNone/>
            </a:pPr>
            <a:endParaRPr lang="fr-FR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b="1" u="sng" dirty="0"/>
              <a:t>Embolisation : EP étant la complication la plus grave. Rappeler-vous la hantise face à la TVP et l’EP !!!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dirty="0"/>
              <a:t>Extension sous-traitèrent.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dirty="0"/>
              <a:t>Récidive : pensez à un facteur favorisant.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dirty="0"/>
              <a:t>Maladies veineuse </a:t>
            </a:r>
            <a:r>
              <a:rPr lang="fr-FR" sz="2000" dirty="0" smtClean="0"/>
              <a:t>post-thrombotique</a:t>
            </a:r>
            <a:r>
              <a:rPr lang="fr-F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0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b="1" u="sng" dirty="0"/>
              <a:t>La thrombose veineuse profonde (TVP) :</a:t>
            </a:r>
            <a:r>
              <a:rPr lang="fr-FR" dirty="0"/>
              <a:t/>
            </a:r>
            <a:br>
              <a:rPr lang="fr-FR" dirty="0"/>
            </a:b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4"/>
            <a:ext cx="9349504" cy="5692463"/>
          </a:xfrm>
        </p:spPr>
        <p:txBody>
          <a:bodyPr>
            <a:normAutofit/>
          </a:bodyPr>
          <a:lstStyle/>
          <a:p>
            <a:pPr lvl="0"/>
            <a:r>
              <a:rPr lang="fr-FR" sz="2000" b="1" u="sng" dirty="0"/>
              <a:t>Traitement </a:t>
            </a:r>
            <a:r>
              <a:rPr lang="fr-FR" sz="2000" b="1" u="sng" dirty="0" smtClean="0"/>
              <a:t>:</a:t>
            </a:r>
          </a:p>
          <a:p>
            <a:r>
              <a:rPr lang="fr-FR" sz="2000" b="1" u="sng" dirty="0"/>
              <a:t>Moyens :</a:t>
            </a:r>
            <a:endParaRPr lang="fr-FR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000" dirty="0"/>
              <a:t>Faut-il hospitaliser toute TVP ??? </a:t>
            </a:r>
          </a:p>
          <a:p>
            <a:pPr marL="0" indent="0">
              <a:buNone/>
            </a:pPr>
            <a:endParaRPr lang="fr-FR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000" dirty="0"/>
              <a:t>Traitement anticoagulant 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dirty="0" smtClean="0"/>
              <a:t>Urgence thérapeutique</a:t>
            </a:r>
            <a:endParaRPr lang="fr-FR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dirty="0"/>
              <a:t>Débuter par un traitement </a:t>
            </a:r>
            <a:r>
              <a:rPr lang="fr-FR" sz="2000" dirty="0" smtClean="0"/>
              <a:t>parentéral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r-FR" sz="2000" b="1" u="sng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fr-FR" sz="2000" b="1" u="sng" dirty="0"/>
          </a:p>
          <a:p>
            <a:pPr lvl="0">
              <a:buFont typeface="Arial" panose="020B0604020202020204" pitchFamily="34" charset="0"/>
              <a:buChar char="•"/>
            </a:pPr>
            <a:endParaRPr lang="fr-FR" sz="2000" b="1" u="sng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fr-FR" sz="2000" b="1" u="sng" dirty="0"/>
          </a:p>
          <a:p>
            <a:pPr lvl="0">
              <a:buFont typeface="Arial" panose="020B0604020202020204" pitchFamily="34" charset="0"/>
              <a:buChar char="•"/>
            </a:pPr>
            <a:endParaRPr lang="fr-FR" sz="2000" b="1" u="sng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fr-FR" sz="2000" b="1" u="sng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b="1" u="sng" dirty="0" smtClean="0"/>
              <a:t>Puis relais par AVK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r-FR" sz="2000" b="1" u="sng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41039"/>
              </p:ext>
            </p:extLst>
          </p:nvPr>
        </p:nvGraphicFramePr>
        <p:xfrm>
          <a:off x="2967585" y="4000568"/>
          <a:ext cx="4761217" cy="1367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1217"/>
              </a:tblGrid>
              <a:tr h="165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HBPM : SC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8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HNF : héparine non fractionnée :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Fondaparinux sodique (SC) :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69" y="2973668"/>
            <a:ext cx="2089795" cy="14579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514" y="876319"/>
            <a:ext cx="1153151" cy="18869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84" y="728860"/>
            <a:ext cx="2354563" cy="21818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36" y="4745263"/>
            <a:ext cx="3679065" cy="19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b="1" u="sng" dirty="0"/>
              <a:t>La thrombose veineuse profonde (TVP) :</a:t>
            </a:r>
            <a:r>
              <a:rPr lang="fr-FR" dirty="0"/>
              <a:t/>
            </a:r>
            <a:br>
              <a:rPr lang="fr-FR" dirty="0"/>
            </a:b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4"/>
            <a:ext cx="9349504" cy="5692463"/>
          </a:xfrm>
        </p:spPr>
        <p:txBody>
          <a:bodyPr>
            <a:normAutofit/>
          </a:bodyPr>
          <a:lstStyle/>
          <a:p>
            <a:pPr lvl="0"/>
            <a:r>
              <a:rPr lang="fr-FR" sz="2000" b="1" u="sng" dirty="0"/>
              <a:t>Traitement :</a:t>
            </a:r>
          </a:p>
          <a:p>
            <a:r>
              <a:rPr lang="fr-FR" sz="2000" b="1" u="sng" dirty="0"/>
              <a:t>Moyens (suite) :</a:t>
            </a:r>
            <a:endParaRPr lang="fr-FR" sz="2000" dirty="0"/>
          </a:p>
          <a:p>
            <a:pPr lvl="0"/>
            <a:r>
              <a:rPr lang="fr-FR" sz="2000" b="1" u="sng" dirty="0" smtClean="0"/>
              <a:t>Gestion du traitement anticoagulant :</a:t>
            </a:r>
            <a:endParaRPr lang="fr-FR" sz="2000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58" y="2832482"/>
            <a:ext cx="11383559" cy="355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668" y="4268899"/>
            <a:ext cx="2028825" cy="2514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b="1" u="sng" dirty="0"/>
              <a:t>La thrombose veineuse profonde (TVP) :</a:t>
            </a:r>
            <a:r>
              <a:rPr lang="fr-FR" dirty="0"/>
              <a:t/>
            </a:r>
            <a:br>
              <a:rPr lang="fr-FR" dirty="0"/>
            </a:b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3201" y="978793"/>
            <a:ext cx="9775065" cy="5692463"/>
          </a:xfrm>
        </p:spPr>
        <p:txBody>
          <a:bodyPr>
            <a:normAutofit/>
          </a:bodyPr>
          <a:lstStyle/>
          <a:p>
            <a:pPr lvl="0"/>
            <a:r>
              <a:rPr lang="fr-FR" sz="2000" b="1" u="sng" dirty="0"/>
              <a:t>Traitement :</a:t>
            </a:r>
          </a:p>
          <a:p>
            <a:r>
              <a:rPr lang="fr-FR" sz="2000" b="1" u="sng" dirty="0" smtClean="0"/>
              <a:t>Moyens (suite)</a:t>
            </a:r>
            <a:r>
              <a:rPr lang="fr-FR" sz="2000" b="1" u="sng" dirty="0"/>
              <a:t> :</a:t>
            </a:r>
            <a:endParaRPr lang="fr-FR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000" dirty="0" smtClean="0"/>
              <a:t>L’éducation </a:t>
            </a:r>
            <a:r>
              <a:rPr lang="fr-FR" sz="2000" dirty="0"/>
              <a:t>du patient :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dirty="0" smtClean="0"/>
              <a:t>Gérer </a:t>
            </a:r>
            <a:r>
              <a:rPr lang="fr-FR" sz="2000" dirty="0"/>
              <a:t>son traitement </a:t>
            </a:r>
            <a:r>
              <a:rPr lang="fr-FR" sz="2000" dirty="0" smtClean="0"/>
              <a:t>anticoagulant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dirty="0" smtClean="0"/>
              <a:t>lever </a:t>
            </a:r>
            <a:r>
              <a:rPr lang="fr-FR" sz="2000" dirty="0"/>
              <a:t>précoce dès les 24 heures.</a:t>
            </a:r>
          </a:p>
          <a:p>
            <a:pPr marL="0" indent="0">
              <a:buNone/>
            </a:pPr>
            <a:r>
              <a:rPr lang="fr-FR" sz="2000" dirty="0"/>
              <a:t> 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000" dirty="0"/>
              <a:t>La contention élastique </a:t>
            </a:r>
            <a:r>
              <a:rPr lang="fr-FR" sz="2000" dirty="0" smtClean="0"/>
              <a:t>: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000" dirty="0"/>
              <a:t>Filtre cave : </a:t>
            </a:r>
            <a:r>
              <a:rPr lang="fr-FR" sz="2000" dirty="0" smtClean="0"/>
              <a:t>03 </a:t>
            </a:r>
            <a:r>
              <a:rPr lang="fr-FR" sz="2000" dirty="0"/>
              <a:t>situations 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dirty="0"/>
              <a:t>Extension de la TVP sous traitement anticoagulant bien conduit.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dirty="0"/>
              <a:t>Contre-indication absolue à l’anticoagulation.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dirty="0"/>
              <a:t>EP survenant sous traitement efficace d’une TVP.</a:t>
            </a:r>
          </a:p>
          <a:p>
            <a:pPr marL="0" indent="0">
              <a:buNone/>
            </a:pPr>
            <a:r>
              <a:rPr lang="fr-FR" sz="2000" dirty="0"/>
              <a:t> 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000" dirty="0"/>
              <a:t>Autres : thrombectomie et la thrombolyse.</a:t>
            </a:r>
          </a:p>
          <a:p>
            <a:pPr marL="0" lvl="0" indent="0">
              <a:buNone/>
            </a:pP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826" y="650419"/>
            <a:ext cx="6349207" cy="63492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69" y="1091037"/>
            <a:ext cx="2539996" cy="16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4"/>
            <a:ext cx="9349504" cy="5692463"/>
          </a:xfrm>
        </p:spPr>
        <p:txBody>
          <a:bodyPr>
            <a:normAutofit lnSpcReduction="10000"/>
          </a:bodyPr>
          <a:lstStyle/>
          <a:p>
            <a:pPr lvl="0"/>
            <a:r>
              <a:rPr lang="fr-FR" sz="2000" b="1" u="sng" dirty="0" smtClean="0"/>
              <a:t>Particularités </a:t>
            </a:r>
            <a:r>
              <a:rPr lang="fr-FR" sz="2000" b="1" u="sng" dirty="0"/>
              <a:t>physiopathologiques :</a:t>
            </a:r>
            <a:endParaRPr lang="fr-FR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000" u="sng" dirty="0"/>
              <a:t>A l’état normal :</a:t>
            </a:r>
            <a:r>
              <a:rPr lang="fr-FR" sz="2000" dirty="0"/>
              <a:t> </a:t>
            </a:r>
            <a:endParaRPr lang="fr-FR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Débit pulmonaire = débit systémique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Des </a:t>
            </a:r>
            <a:r>
              <a:rPr lang="fr-FR" dirty="0"/>
              <a:t>résistances trop basses.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Des pressions trop basses (une pression systolique maximale de 25 </a:t>
            </a:r>
            <a:r>
              <a:rPr lang="fr-FR" dirty="0" err="1"/>
              <a:t>mmHg</a:t>
            </a:r>
            <a:r>
              <a:rPr lang="fr-FR" dirty="0"/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Et une réserve vasculaire trop importante.</a:t>
            </a:r>
          </a:p>
          <a:p>
            <a:pPr marL="0" indent="0">
              <a:buNone/>
            </a:pPr>
            <a:endParaRPr lang="fr-FR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000" u="sng" dirty="0"/>
              <a:t>Conséquences hémodynamiques : </a:t>
            </a:r>
            <a:r>
              <a:rPr lang="fr-FR" sz="2000" dirty="0"/>
              <a:t>Sont dues à 02 mécanismes 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Obstruction d’une artère pulmonaire.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Vasoconstriction hypoxémique.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Elles ne surviennent que si au moins plus de 30% du lit vasculaire est amputé.</a:t>
            </a:r>
          </a:p>
        </p:txBody>
      </p:sp>
    </p:spTree>
    <p:extLst>
      <p:ext uri="{BB962C8B-B14F-4D97-AF65-F5344CB8AC3E}">
        <p14:creationId xmlns:p14="http://schemas.microsoft.com/office/powerpoint/2010/main" val="38972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98" y="1389845"/>
            <a:ext cx="11436295" cy="53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6382" y="1154241"/>
            <a:ext cx="9028091" cy="5703759"/>
          </a:xfrm>
        </p:spPr>
        <p:txBody>
          <a:bodyPr>
            <a:noAutofit/>
          </a:bodyPr>
          <a:lstStyle/>
          <a:p>
            <a:pPr lvl="0"/>
            <a:r>
              <a:rPr lang="fr-FR" sz="1600" b="1" u="sng" dirty="0"/>
              <a:t>Particularités diagnostiques :</a:t>
            </a:r>
            <a:endParaRPr lang="fr-FR" sz="1600" dirty="0"/>
          </a:p>
          <a:p>
            <a:r>
              <a:rPr lang="fr-FR" sz="1600" dirty="0"/>
              <a:t>Diagnostic basé la encore sur des algorithmes probabilistes.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1600" b="1" u="sng" dirty="0"/>
              <a:t>Clinique :</a:t>
            </a:r>
            <a:endParaRPr lang="fr-FR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600" b="1" u="sng" dirty="0"/>
              <a:t>Contexte : idem que TVP.</a:t>
            </a:r>
            <a:endParaRPr lang="fr-FR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600" b="1" u="sng" dirty="0"/>
              <a:t>Signes fonctionnels :</a:t>
            </a:r>
            <a:endParaRPr lang="fr-FR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600" dirty="0"/>
              <a:t>Dyspnée récente.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600" dirty="0"/>
              <a:t>Douleur pleurale : latérothoracique et augmentée par la respiration typiquement en point de côté.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600" dirty="0"/>
              <a:t>Toux (irritation).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600" dirty="0"/>
              <a:t>Syncope dans 20 % des cas.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600" dirty="0"/>
              <a:t>Angor.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600" dirty="0"/>
              <a:t>Hémoptysie.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600" b="1" u="sng" dirty="0"/>
              <a:t>Signes physiques :</a:t>
            </a:r>
            <a:endParaRPr lang="fr-FR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600" dirty="0"/>
              <a:t>Peuvent manqués sinon 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600" dirty="0"/>
              <a:t>Fébricule.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600" dirty="0"/>
              <a:t>Tachycardie.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600" dirty="0"/>
              <a:t>Polypnée + une auscultation normale.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600" dirty="0"/>
              <a:t>Syndrome pleural liquidien (diminution des MV).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1600" dirty="0"/>
              <a:t>Signes de TVP.</a:t>
            </a:r>
          </a:p>
        </p:txBody>
      </p:sp>
    </p:spTree>
    <p:extLst>
      <p:ext uri="{BB962C8B-B14F-4D97-AF65-F5344CB8AC3E}">
        <p14:creationId xmlns:p14="http://schemas.microsoft.com/office/powerpoint/2010/main" val="40546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0625" y="785613"/>
            <a:ext cx="9028091" cy="6072389"/>
          </a:xfrm>
        </p:spPr>
        <p:txBody>
          <a:bodyPr>
            <a:noAutofit/>
          </a:bodyPr>
          <a:lstStyle/>
          <a:p>
            <a:pPr lvl="0"/>
            <a:r>
              <a:rPr lang="fr-FR" sz="1300" b="1" u="sng" dirty="0"/>
              <a:t>Particularités diagnostiques :</a:t>
            </a:r>
            <a:endParaRPr lang="fr-FR" sz="1300" dirty="0"/>
          </a:p>
          <a:p>
            <a:pPr algn="ctr"/>
            <a:r>
              <a:rPr lang="fr-FR" sz="1300" dirty="0"/>
              <a:t>Diagnostic basé la encore sur des algorithmes probabilistes.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1300" b="1" u="sng" dirty="0"/>
              <a:t>Clinique </a:t>
            </a:r>
            <a:r>
              <a:rPr lang="fr-FR" sz="1300" b="1" u="sng" dirty="0" smtClean="0"/>
              <a:t>: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fr-FR" sz="1300" b="1" u="sng" dirty="0"/>
          </a:p>
          <a:p>
            <a:pPr lvl="0">
              <a:buFont typeface="Wingdings" panose="05000000000000000000" pitchFamily="2" charset="2"/>
              <a:buChar char="q"/>
            </a:pPr>
            <a:endParaRPr lang="fr-FR" sz="13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54" y="2401354"/>
            <a:ext cx="9521439" cy="23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0625" y="785613"/>
            <a:ext cx="9028091" cy="6072389"/>
          </a:xfrm>
        </p:spPr>
        <p:txBody>
          <a:bodyPr>
            <a:noAutofit/>
          </a:bodyPr>
          <a:lstStyle/>
          <a:p>
            <a:pPr lvl="0"/>
            <a:r>
              <a:rPr lang="fr-FR" sz="1600" b="1" u="sng" dirty="0"/>
              <a:t>Particularités diagnostiques :</a:t>
            </a:r>
            <a:endParaRPr lang="fr-FR" sz="1600" dirty="0"/>
          </a:p>
          <a:p>
            <a:pPr algn="ctr"/>
            <a:r>
              <a:rPr lang="fr-FR" sz="1600" dirty="0"/>
              <a:t>Diagnostic basé la encore sur des algorithmes probabilistes.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b="1" u="sng" dirty="0"/>
              <a:t>ECG :</a:t>
            </a:r>
            <a:endParaRPr lang="fr-FR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fr-FR" dirty="0"/>
              <a:t>Normal ou,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fr-FR" dirty="0"/>
              <a:t>Tachycardie sinusale le plus souvent ;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fr-FR" dirty="0"/>
              <a:t>BBD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fr-FR" dirty="0"/>
              <a:t>Axe droit avec SI QIII.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fr-FR" dirty="0"/>
              <a:t>Ischémie du VD : troubles de la repolarisation en antéro-septal ou en postéro-inferieur.</a:t>
            </a:r>
          </a:p>
        </p:txBody>
      </p:sp>
    </p:spTree>
    <p:extLst>
      <p:ext uri="{BB962C8B-B14F-4D97-AF65-F5344CB8AC3E}">
        <p14:creationId xmlns:p14="http://schemas.microsoft.com/office/powerpoint/2010/main" val="36012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1, EP compliquant une TVP</a:t>
            </a:r>
          </a:p>
          <a:p>
            <a:r>
              <a:rPr lang="fr-FR" sz="2000" dirty="0" smtClean="0"/>
              <a:t>2, pneumopathie et entorse de cheville,</a:t>
            </a:r>
          </a:p>
          <a:p>
            <a:r>
              <a:rPr lang="fr-FR" sz="2000" dirty="0" smtClean="0"/>
              <a:t>3,PNO – pleurésie,</a:t>
            </a:r>
          </a:p>
          <a:p>
            <a:r>
              <a:rPr lang="fr-FR" sz="2000" dirty="0" smtClean="0"/>
              <a:t>4,IDM (diabétique et âgée),</a:t>
            </a:r>
          </a:p>
          <a:p>
            <a:r>
              <a:rPr lang="fr-FR" sz="2000" dirty="0" smtClean="0"/>
              <a:t>5,anémie,</a:t>
            </a:r>
          </a:p>
          <a:p>
            <a:r>
              <a:rPr lang="fr-FR" sz="2000" dirty="0" smtClean="0"/>
              <a:t>6,acidose métabolique,</a:t>
            </a:r>
          </a:p>
          <a:p>
            <a:r>
              <a:rPr lang="fr-FR" sz="2000" dirty="0" smtClean="0"/>
              <a:t>7,asthme et BPCO (à écarter l’auscultation est normale et pas d’</a:t>
            </a:r>
            <a:r>
              <a:rPr lang="fr-FR" sz="2000" dirty="0" err="1" smtClean="0"/>
              <a:t>encédents</a:t>
            </a:r>
            <a:r>
              <a:rPr lang="fr-FR" sz="2000" dirty="0" smtClean="0"/>
              <a:t> en la matière),</a:t>
            </a:r>
          </a:p>
          <a:p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2627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0625" y="785613"/>
            <a:ext cx="9028091" cy="6072389"/>
          </a:xfrm>
        </p:spPr>
        <p:txBody>
          <a:bodyPr>
            <a:noAutofit/>
          </a:bodyPr>
          <a:lstStyle/>
          <a:p>
            <a:pPr lvl="0"/>
            <a:r>
              <a:rPr lang="fr-FR" sz="1600" b="1" u="sng" dirty="0"/>
              <a:t>Particularités diagnostiques :</a:t>
            </a:r>
            <a:endParaRPr lang="fr-FR" sz="1600" dirty="0"/>
          </a:p>
          <a:p>
            <a:pPr algn="ctr"/>
            <a:r>
              <a:rPr lang="fr-FR" sz="1600" dirty="0"/>
              <a:t>Diagnostic basé la encore sur des algorithmes probabilistes.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b="1" u="sng" dirty="0"/>
              <a:t>ECG </a:t>
            </a:r>
            <a:r>
              <a:rPr lang="fr-FR" b="1" u="sng" dirty="0" smtClean="0"/>
              <a:t>: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0" b="7605"/>
          <a:stretch/>
        </p:blipFill>
        <p:spPr>
          <a:xfrm>
            <a:off x="1974760" y="2066501"/>
            <a:ext cx="9144000" cy="47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0625" y="785613"/>
            <a:ext cx="9028091" cy="6072389"/>
          </a:xfrm>
        </p:spPr>
        <p:txBody>
          <a:bodyPr>
            <a:noAutofit/>
          </a:bodyPr>
          <a:lstStyle/>
          <a:p>
            <a:pPr lvl="0"/>
            <a:r>
              <a:rPr lang="fr-FR" sz="1600" b="1" u="sng" dirty="0"/>
              <a:t>Particularités diagnostiques :</a:t>
            </a:r>
            <a:endParaRPr lang="fr-FR" sz="1600" dirty="0"/>
          </a:p>
          <a:p>
            <a:pPr algn="ctr"/>
            <a:r>
              <a:rPr lang="fr-FR" sz="1600" dirty="0"/>
              <a:t>Diagnostic basé la encore sur des algorithmes probabilistes.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b="1" u="sng" dirty="0"/>
              <a:t>ECG </a:t>
            </a:r>
            <a:r>
              <a:rPr lang="fr-FR" b="1" u="sng" dirty="0" smtClean="0"/>
              <a:t>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54" y="2412989"/>
            <a:ext cx="9369031" cy="28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0625" y="785613"/>
            <a:ext cx="9028091" cy="6072389"/>
          </a:xfrm>
        </p:spPr>
        <p:txBody>
          <a:bodyPr>
            <a:noAutofit/>
          </a:bodyPr>
          <a:lstStyle/>
          <a:p>
            <a:pPr lvl="0"/>
            <a:r>
              <a:rPr lang="fr-FR" sz="1600" b="1" u="sng" dirty="0"/>
              <a:t>Particularités diagnostiques :</a:t>
            </a:r>
            <a:endParaRPr lang="fr-FR" sz="1600" dirty="0"/>
          </a:p>
          <a:p>
            <a:pPr algn="ctr"/>
            <a:r>
              <a:rPr lang="fr-FR" sz="1600" dirty="0"/>
              <a:t>Diagnostic basé la encore sur des algorithmes probabilistes.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b="1" u="sng" dirty="0"/>
              <a:t>ECG </a:t>
            </a:r>
            <a:r>
              <a:rPr lang="fr-FR" b="1" u="sng" dirty="0" smtClean="0"/>
              <a:t>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8" y="1953905"/>
            <a:ext cx="9517488" cy="49040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3235" y="2691685"/>
            <a:ext cx="425003" cy="11590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694590" y="2049048"/>
            <a:ext cx="1404871" cy="3606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890490" y="2806757"/>
            <a:ext cx="1404871" cy="4644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339105" y="4124088"/>
            <a:ext cx="1404871" cy="4644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890490" y="5265223"/>
            <a:ext cx="1404871" cy="4644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56080" y="5497460"/>
            <a:ext cx="2601531" cy="6071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7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6441" y="1280289"/>
            <a:ext cx="9028091" cy="6072389"/>
          </a:xfrm>
        </p:spPr>
        <p:txBody>
          <a:bodyPr>
            <a:noAutofit/>
          </a:bodyPr>
          <a:lstStyle/>
          <a:p>
            <a:pPr lvl="0"/>
            <a:r>
              <a:rPr lang="fr-FR" sz="1800" b="1" u="sng" dirty="0"/>
              <a:t>Particularités diagnostiques :</a:t>
            </a:r>
            <a:endParaRPr lang="fr-FR" sz="1800" dirty="0"/>
          </a:p>
          <a:p>
            <a:pPr lvl="0" algn="ctr"/>
            <a:r>
              <a:rPr lang="fr-FR" sz="1800" dirty="0"/>
              <a:t>Diagnostic basé la encore sur des algorithmes probabilistes</a:t>
            </a:r>
            <a:r>
              <a:rPr lang="fr-FR" sz="1800" dirty="0" smtClean="0"/>
              <a:t>.</a:t>
            </a:r>
          </a:p>
          <a:p>
            <a:pPr lvl="0" algn="ctr"/>
            <a:r>
              <a:rPr lang="fr-FR" sz="1800" b="1" u="sng" dirty="0" smtClean="0"/>
              <a:t> </a:t>
            </a:r>
            <a:r>
              <a:rPr lang="fr-FR" sz="1800" b="1" u="sng" dirty="0"/>
              <a:t>Examens morphologiques standards :</a:t>
            </a:r>
            <a:endParaRPr lang="fr-FR" sz="18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1800" b="1" u="sng" dirty="0"/>
              <a:t>Radiographie thoracique :</a:t>
            </a:r>
            <a:endParaRPr lang="fr-FR" sz="18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1800" b="1" u="sng" dirty="0" smtClean="0"/>
              <a:t>ETT</a:t>
            </a:r>
            <a:r>
              <a:rPr lang="fr-FR" sz="1800" b="1" u="sng" dirty="0"/>
              <a:t> </a:t>
            </a:r>
            <a:r>
              <a:rPr lang="fr-FR" sz="1800" b="1" u="sng" dirty="0" smtClean="0"/>
              <a:t>: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fr-FR" sz="1800" b="1" u="sng" dirty="0"/>
          </a:p>
          <a:p>
            <a:pPr lvl="0" algn="ctr"/>
            <a:r>
              <a:rPr lang="fr-FR" sz="1800" b="1" u="sng" dirty="0"/>
              <a:t>Examens biologiques :</a:t>
            </a:r>
            <a:endParaRPr lang="fr-FR" sz="18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1800" b="1" u="sng" dirty="0"/>
              <a:t>D-Dimères : </a:t>
            </a:r>
            <a:r>
              <a:rPr lang="fr-FR" sz="1800" u="sng" dirty="0"/>
              <a:t>idem que TVP.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1800" b="1" u="sng" dirty="0"/>
              <a:t>FNS :</a:t>
            </a:r>
            <a:r>
              <a:rPr lang="fr-FR" sz="1800" u="sng" dirty="0"/>
              <a:t> idem que TVP.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1800" b="1" u="sng" dirty="0"/>
              <a:t>Hémostase :</a:t>
            </a:r>
            <a:r>
              <a:rPr lang="fr-FR" sz="1800" u="sng" dirty="0"/>
              <a:t> idem que TVP.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1800" b="1" u="sng" dirty="0"/>
              <a:t>Gazométrie artérielle : </a:t>
            </a:r>
            <a:endParaRPr lang="fr-FR" sz="1800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Hypoxémie et hypocapnie.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Effet shunt : PaO2 + PaCO2 &lt; 120 </a:t>
            </a:r>
            <a:r>
              <a:rPr lang="fr-FR" sz="1600" dirty="0" err="1"/>
              <a:t>mmHg</a:t>
            </a:r>
            <a:r>
              <a:rPr lang="fr-FR" sz="16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Alcalose respiratoire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Tardivement : hypercapnie et acidose (signes d’épuisement).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fr-FR" sz="1600" dirty="0"/>
          </a:p>
          <a:p>
            <a:pPr marL="0" indent="0" algn="ctr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659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1353" y="1175357"/>
            <a:ext cx="9028091" cy="6072389"/>
          </a:xfrm>
        </p:spPr>
        <p:txBody>
          <a:bodyPr>
            <a:noAutofit/>
          </a:bodyPr>
          <a:lstStyle/>
          <a:p>
            <a:pPr lvl="0"/>
            <a:r>
              <a:rPr lang="fr-FR" sz="1600" b="1" u="sng" dirty="0"/>
              <a:t>Particularités diagnostiques :</a:t>
            </a:r>
            <a:endParaRPr lang="fr-FR" sz="1600" dirty="0"/>
          </a:p>
          <a:p>
            <a:pPr lvl="0" algn="ctr"/>
            <a:r>
              <a:rPr lang="fr-FR" sz="1600" dirty="0"/>
              <a:t>Diagnostic basé la encore sur des algorithmes probabilistes</a:t>
            </a:r>
            <a:r>
              <a:rPr lang="fr-FR" sz="1600" dirty="0" smtClean="0"/>
              <a:t>.</a:t>
            </a:r>
          </a:p>
          <a:p>
            <a:pPr lvl="0"/>
            <a:r>
              <a:rPr lang="fr-FR" sz="1600" b="1" u="sng" dirty="0"/>
              <a:t>Examens morphologiques spécifiques :</a:t>
            </a:r>
            <a:endParaRPr lang="fr-FR" sz="16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1600" b="1" u="sng" dirty="0"/>
              <a:t>Angioscanner pulmonaire </a:t>
            </a:r>
            <a:r>
              <a:rPr lang="fr-FR" sz="1600" b="1" u="sng" dirty="0" smtClean="0"/>
              <a:t>:</a:t>
            </a:r>
          </a:p>
          <a:p>
            <a:pPr marL="0" lvl="0" indent="0">
              <a:buNone/>
            </a:pPr>
            <a:endParaRPr lang="fr-FR" sz="1600" dirty="0"/>
          </a:p>
          <a:p>
            <a:pPr marL="0" lvl="0" indent="0">
              <a:buNone/>
            </a:pPr>
            <a:endParaRPr lang="fr-FR" sz="1600" dirty="0"/>
          </a:p>
          <a:p>
            <a:pPr marL="0" indent="0" algn="ctr">
              <a:buNone/>
            </a:pPr>
            <a:endParaRPr lang="fr-FR" sz="16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00098"/>
              </p:ext>
            </p:extLst>
          </p:nvPr>
        </p:nvGraphicFramePr>
        <p:xfrm>
          <a:off x="640079" y="2312126"/>
          <a:ext cx="11298636" cy="2795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4659"/>
                <a:gridCol w="2824659"/>
                <a:gridCol w="2824659"/>
                <a:gridCol w="2824659"/>
              </a:tblGrid>
              <a:tr h="224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Technique :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Avantage :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Inconvénients :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Valeur diagnostic :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0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performant si multibarrettes (idéal 64 barrettes).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injection de produit iodé </a:t>
                      </a:r>
                      <a:r>
                        <a:rPr lang="fr-FR" sz="1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600" dirty="0">
                          <a:effectLst/>
                        </a:rPr>
                        <a:t> acquisition.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hypodensité intraluminale (lumière vasculaire) délimité par le produit de contraste et lenticulaire.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- accessible.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- valeur prédictive bonne stt pour les artères lobaires et segmentaires.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- irradiation.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bonne pour le scanner multibarrettes spiralés.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78" y="2330299"/>
            <a:ext cx="5572271" cy="45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8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1471" y="1094283"/>
            <a:ext cx="9028091" cy="6093504"/>
          </a:xfrm>
        </p:spPr>
        <p:txBody>
          <a:bodyPr>
            <a:noAutofit/>
          </a:bodyPr>
          <a:lstStyle/>
          <a:p>
            <a:pPr lvl="0"/>
            <a:r>
              <a:rPr lang="fr-FR" sz="1600" b="1" u="sng" dirty="0"/>
              <a:t>Particularités diagnostiques :</a:t>
            </a:r>
            <a:endParaRPr lang="fr-FR" sz="1600" dirty="0"/>
          </a:p>
          <a:p>
            <a:pPr lvl="0" algn="ctr"/>
            <a:r>
              <a:rPr lang="fr-FR" sz="1600" dirty="0"/>
              <a:t>Diagnostic basé la encore sur des algorithmes probabilistes</a:t>
            </a:r>
            <a:r>
              <a:rPr lang="fr-FR" sz="1600" dirty="0" smtClean="0"/>
              <a:t>.</a:t>
            </a:r>
          </a:p>
          <a:p>
            <a:pPr lvl="0"/>
            <a:r>
              <a:rPr lang="fr-FR" sz="1600" b="1" u="sng" dirty="0"/>
              <a:t>Examens morphologiques spécifiques :</a:t>
            </a:r>
            <a:endParaRPr lang="fr-FR" sz="1600" dirty="0"/>
          </a:p>
          <a:p>
            <a:pPr marL="0" lvl="0" indent="0">
              <a:buNone/>
            </a:pPr>
            <a:endParaRPr lang="fr-FR" sz="1600" dirty="0"/>
          </a:p>
          <a:p>
            <a:pPr marL="0" lvl="0" indent="0">
              <a:buNone/>
            </a:pPr>
            <a:endParaRPr lang="fr-FR" sz="1600" dirty="0"/>
          </a:p>
          <a:p>
            <a:pPr marL="0" indent="0" algn="ctr">
              <a:buNone/>
            </a:pPr>
            <a:endParaRPr lang="fr-FR" sz="16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270671"/>
              </p:ext>
            </p:extLst>
          </p:nvPr>
        </p:nvGraphicFramePr>
        <p:xfrm>
          <a:off x="457201" y="2418658"/>
          <a:ext cx="11481516" cy="2545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0379"/>
                <a:gridCol w="2870379"/>
                <a:gridCol w="2870379"/>
                <a:gridCol w="2870379"/>
              </a:tblGrid>
              <a:tr h="318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Technique :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Avantage :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Inconvénients :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Valeur diagnostic :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7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- perfusion par des macro-agrégats d’albumine marqués au Tc 99m.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- ventilation par carbone marqué au T 99m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- moins d’irradiation.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- idéal chez la femme enceinte.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- pas toujours disponible.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- inutile si pathologie pulmonaire ou pleurale associée.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-négative il élimine le diagnostic d’une EP de faible probabilité.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- positive il donne un résultat en probabilité.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44955" y="1897225"/>
            <a:ext cx="58467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Scintigraphie pulmonaire de ventilation et de perfusion :</a:t>
            </a:r>
            <a:endParaRPr kumimoji="0" lang="fr-FR" alt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26" y="2383436"/>
            <a:ext cx="5756224" cy="40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1116" y="1220328"/>
            <a:ext cx="9028091" cy="6072389"/>
          </a:xfrm>
        </p:spPr>
        <p:txBody>
          <a:bodyPr>
            <a:noAutofit/>
          </a:bodyPr>
          <a:lstStyle/>
          <a:p>
            <a:pPr lvl="0"/>
            <a:r>
              <a:rPr lang="fr-FR" sz="1600" b="1" u="sng" dirty="0"/>
              <a:t>Particularités diagnostiques :</a:t>
            </a:r>
            <a:endParaRPr lang="fr-FR" sz="1600" dirty="0"/>
          </a:p>
          <a:p>
            <a:pPr lvl="0" algn="ctr"/>
            <a:r>
              <a:rPr lang="fr-FR" sz="1600" dirty="0"/>
              <a:t>Diagnostic basé la encore sur des algorithmes probabilistes</a:t>
            </a:r>
            <a:r>
              <a:rPr lang="fr-FR" sz="1600" dirty="0" smtClean="0"/>
              <a:t>.</a:t>
            </a:r>
          </a:p>
          <a:p>
            <a:pPr lvl="0"/>
            <a:r>
              <a:rPr lang="fr-FR" sz="1600" b="1" u="sng" dirty="0"/>
              <a:t>Examens morphologiques spécifiques </a:t>
            </a:r>
            <a:r>
              <a:rPr lang="fr-FR" sz="1600" b="1" u="sng" dirty="0" smtClean="0"/>
              <a:t>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1600" b="1" u="sng" dirty="0" smtClean="0"/>
              <a:t>Angiographie pulmonaire standard :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fr-FR" sz="1600" dirty="0"/>
          </a:p>
          <a:p>
            <a:pPr marL="0" lvl="0" indent="0">
              <a:buNone/>
            </a:pPr>
            <a:endParaRPr lang="fr-FR" sz="1600" dirty="0"/>
          </a:p>
          <a:p>
            <a:pPr marL="0" lvl="0" indent="0">
              <a:buNone/>
            </a:pPr>
            <a:endParaRPr lang="fr-FR" sz="1600" dirty="0"/>
          </a:p>
          <a:p>
            <a:pPr marL="0" indent="0" algn="ctr">
              <a:buNone/>
            </a:pPr>
            <a:endParaRPr lang="fr-FR" sz="16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12945"/>
              </p:ext>
            </p:extLst>
          </p:nvPr>
        </p:nvGraphicFramePr>
        <p:xfrm>
          <a:off x="666207" y="2455817"/>
          <a:ext cx="11103428" cy="2873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5857"/>
                <a:gridCol w="2775857"/>
                <a:gridCol w="2775857"/>
                <a:gridCol w="2775857"/>
              </a:tblGrid>
              <a:tr h="41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Technique :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Avantage :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Inconvénients :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Valeur diagnostic :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63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- injection de produit de contraste directement dans les artères pulmonaires en montant une sonde.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- gold standard.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- réaction allergiques aux produits de contraste.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remplacé actuellement par le scanner multibarrettes.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1"/>
          <a:stretch/>
        </p:blipFill>
        <p:spPr>
          <a:xfrm>
            <a:off x="3537679" y="2473377"/>
            <a:ext cx="5156616" cy="40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3654" y="1145377"/>
            <a:ext cx="9345791" cy="6072389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r-FR" sz="2800" b="1" dirty="0" smtClean="0"/>
              <a:t>CAT diagnostic face à une suspicion d’embolie pulmonaire :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fr-FR" sz="2800" b="1" dirty="0" smtClean="0"/>
          </a:p>
          <a:p>
            <a:pPr algn="ctr">
              <a:buAutoNum type="alphaUcPeriod"/>
            </a:pPr>
            <a:r>
              <a:rPr lang="fr-FR" sz="2800" b="1" u="sng" dirty="0" smtClean="0"/>
              <a:t>Déterminer </a:t>
            </a:r>
            <a:r>
              <a:rPr lang="fr-FR" sz="2800" b="1" u="sng" dirty="0"/>
              <a:t>la gravité de l’état clinique </a:t>
            </a:r>
            <a:r>
              <a:rPr lang="fr-FR" sz="2800" b="1" u="sng" dirty="0" smtClean="0"/>
              <a:t>:</a:t>
            </a:r>
          </a:p>
          <a:p>
            <a:pPr>
              <a:buAutoNum type="alphaUcPeriod"/>
            </a:pPr>
            <a:endParaRPr lang="fr-FR" sz="2800" b="1" u="sng" dirty="0" smtClean="0"/>
          </a:p>
          <a:p>
            <a:r>
              <a:rPr lang="fr-FR" sz="2800" b="1" u="sng" dirty="0"/>
              <a:t>A.1. EP à haut risque de mortalité : est définie par :</a:t>
            </a:r>
            <a:endParaRPr lang="fr-FR" sz="2800" dirty="0"/>
          </a:p>
          <a:p>
            <a:pPr marL="0" indent="0">
              <a:buNone/>
            </a:pPr>
            <a:r>
              <a:rPr lang="fr-FR" sz="2800" dirty="0" smtClean="0"/>
              <a:t>	- </a:t>
            </a:r>
            <a:r>
              <a:rPr lang="fr-FR" sz="2800" dirty="0"/>
              <a:t>Toute suspicion d’EP avec soit une PAS &lt;90 </a:t>
            </a:r>
            <a:r>
              <a:rPr lang="fr-FR" sz="2800" dirty="0" err="1"/>
              <a:t>mmHG</a:t>
            </a:r>
            <a:r>
              <a:rPr lang="fr-FR" sz="2800" dirty="0"/>
              <a:t> ou une chute de la PAS </a:t>
            </a:r>
            <a:r>
              <a:rPr lang="fr-FR" sz="2800" dirty="0" smtClean="0"/>
              <a:t>	de </a:t>
            </a:r>
            <a:r>
              <a:rPr lang="fr-FR" sz="2800" dirty="0"/>
              <a:t>plus de 40 </a:t>
            </a:r>
            <a:r>
              <a:rPr lang="fr-FR" sz="2800" dirty="0" err="1"/>
              <a:t>mmHG</a:t>
            </a:r>
            <a:r>
              <a:rPr lang="fr-FR" sz="2800" dirty="0"/>
              <a:t> et ceci pendant plus de 15 minutes pour l’un ou l’autre. 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/>
              <a:t> </a:t>
            </a:r>
          </a:p>
          <a:p>
            <a:r>
              <a:rPr lang="fr-FR" sz="2800" b="1" u="sng" dirty="0"/>
              <a:t>A.2. EP non à haut risque de mortalité : c’est tout le reste :</a:t>
            </a:r>
            <a:endParaRPr lang="fr-FR" sz="2800" dirty="0"/>
          </a:p>
          <a:p>
            <a:pPr marL="0" indent="0">
              <a:buNone/>
            </a:pPr>
            <a:endParaRPr lang="fr-FR" dirty="0"/>
          </a:p>
          <a:p>
            <a:pPr marL="0" lvl="0" indent="0">
              <a:buNone/>
            </a:pPr>
            <a:endParaRPr lang="fr-FR" b="1" dirty="0"/>
          </a:p>
          <a:p>
            <a:pPr marL="0" indent="0" algn="ctr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6325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6" y="1229193"/>
            <a:ext cx="9345791" cy="5628809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r-FR" sz="2000" b="1" dirty="0" smtClean="0"/>
              <a:t>CAT diagnostic face à une suspicion d’embolie pulmonaire :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fr-FR" sz="2000" b="1" dirty="0" smtClean="0"/>
          </a:p>
          <a:p>
            <a:pPr marL="0" lvl="0" indent="0" algn="ctr">
              <a:buNone/>
            </a:pPr>
            <a:r>
              <a:rPr lang="fr-F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B. </a:t>
            </a:r>
            <a:r>
              <a:rPr lang="fr-FR" sz="2000" b="1" u="sng" dirty="0" smtClean="0"/>
              <a:t>Evaluer </a:t>
            </a:r>
            <a:r>
              <a:rPr lang="fr-FR" sz="2000" b="1" u="sng" dirty="0"/>
              <a:t>la probabilité prétest d’avoir une EP </a:t>
            </a:r>
            <a:r>
              <a:rPr lang="fr-FR" sz="2000" b="1" u="sng" dirty="0" smtClean="0"/>
              <a:t>:</a:t>
            </a:r>
          </a:p>
          <a:p>
            <a:pPr marL="0" lvl="0" indent="0" algn="ctr">
              <a:buNone/>
            </a:pPr>
            <a:r>
              <a:rPr lang="fr-FR" sz="2000" b="1" u="sng" dirty="0" smtClean="0"/>
              <a:t>Score de WELLS corrigé :</a:t>
            </a:r>
          </a:p>
          <a:p>
            <a:pPr marL="0" lv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lvl="0" indent="0">
              <a:buNone/>
            </a:pPr>
            <a:endParaRPr lang="fr-FR" b="1" dirty="0"/>
          </a:p>
          <a:p>
            <a:pPr marL="0" indent="0" algn="ctr">
              <a:buNone/>
            </a:pP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83" y="2869353"/>
            <a:ext cx="11059456" cy="36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3654" y="1205338"/>
            <a:ext cx="9345791" cy="6072389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r-FR" sz="2000" b="1" dirty="0" smtClean="0"/>
              <a:t>CAT diagnostic face à une suspicion d’embolie pulmonaire :</a:t>
            </a:r>
          </a:p>
          <a:p>
            <a:pPr marL="0" lvl="0" indent="0" algn="ctr">
              <a:buNone/>
            </a:pP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B. </a:t>
            </a:r>
            <a:r>
              <a:rPr lang="fr-FR" sz="1800" b="1" u="sng" dirty="0"/>
              <a:t>Algorithmes décisionnels devant une suspicion d’EP : ‘ESC 2008</a:t>
            </a:r>
            <a:r>
              <a:rPr lang="fr-FR" sz="1800" b="1" u="sng" dirty="0" smtClean="0"/>
              <a:t>’</a:t>
            </a:r>
          </a:p>
          <a:p>
            <a:pPr marL="0" lvl="0" indent="0" algn="ctr">
              <a:buNone/>
            </a:pPr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lvl="0" indent="0">
              <a:buNone/>
            </a:pPr>
            <a:endParaRPr lang="fr-FR" b="1" dirty="0"/>
          </a:p>
          <a:p>
            <a:pPr marL="0" indent="0" algn="ctr">
              <a:buNone/>
            </a:pPr>
            <a:endParaRPr lang="fr-FR" sz="1600" dirty="0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610" y="2044663"/>
            <a:ext cx="7166883" cy="445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r>
              <a:rPr lang="fr-FR" dirty="0" smtClean="0"/>
              <a:t>Entre temps, entrain de discuter avec votre collègue, l’infermière vous alerte : Mme S ne va pas du tous bien, sa TA est à 70/40 </a:t>
            </a:r>
            <a:r>
              <a:rPr lang="fr-FR" dirty="0" err="1" smtClean="0"/>
              <a:t>mmHg</a:t>
            </a:r>
            <a:r>
              <a:rPr lang="fr-FR" dirty="0" smtClean="0"/>
              <a:t>, elle déssature à 83 % de Sa02, elle ajoute quelle a en fait vérifiée les TA plus de 3 fois avant de vous alerter, elle a fait un ECG et le TTX que vous avez demandé est revenu normal,</a:t>
            </a:r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86" y="4492616"/>
            <a:ext cx="9390039" cy="41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6" y="785611"/>
            <a:ext cx="9345791" cy="5053486"/>
          </a:xfrm>
        </p:spPr>
        <p:txBody>
          <a:bodyPr>
            <a:noAutofit/>
          </a:bodyPr>
          <a:lstStyle/>
          <a:p>
            <a:pPr lvl="0"/>
            <a:endParaRPr lang="fr-FR" b="1" u="sng" dirty="0" smtClean="0"/>
          </a:p>
          <a:p>
            <a:pPr lvl="0"/>
            <a:endParaRPr lang="fr-FR" b="1" u="sng" dirty="0"/>
          </a:p>
          <a:p>
            <a:pPr lvl="0"/>
            <a:r>
              <a:rPr lang="fr-FR" sz="2400" b="1" u="sng" dirty="0"/>
              <a:t>Complications </a:t>
            </a:r>
            <a:r>
              <a:rPr lang="fr-FR" sz="2400" b="1" u="sng" dirty="0" smtClean="0"/>
              <a:t>:</a:t>
            </a:r>
          </a:p>
          <a:p>
            <a:pPr marL="0" lvl="0" indent="0">
              <a:buNone/>
            </a:pPr>
            <a:endParaRPr lang="fr-FR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400" dirty="0"/>
              <a:t>Aigue 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400" dirty="0"/>
              <a:t>Infarctus pulmonaire.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400" dirty="0"/>
              <a:t>Détresse respiratoire aigüe.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400" dirty="0"/>
              <a:t>Etat de choc cardiogénique et CPA.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400" dirty="0"/>
              <a:t>Décès.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400" dirty="0"/>
              <a:t>Chronique 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400" dirty="0"/>
              <a:t>HTAP post-embolique chronique et CPC.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400" dirty="0"/>
              <a:t>Récidives.</a:t>
            </a:r>
          </a:p>
          <a:p>
            <a:pPr marL="0" indent="0" algn="ctr">
              <a:buNone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8332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8938" y="299803"/>
            <a:ext cx="10319779" cy="5539294"/>
          </a:xfrm>
        </p:spPr>
        <p:txBody>
          <a:bodyPr>
            <a:noAutofit/>
          </a:bodyPr>
          <a:lstStyle/>
          <a:p>
            <a:pPr lvl="0"/>
            <a:r>
              <a:rPr lang="fr-FR" sz="2400" b="1" u="sng" dirty="0"/>
              <a:t>Particularités de la prise en charge thérapeutique :</a:t>
            </a:r>
            <a:endParaRPr lang="fr-FR" sz="2400" dirty="0"/>
          </a:p>
          <a:p>
            <a:pPr lvl="0" algn="ctr">
              <a:buFont typeface="Wingdings" panose="05000000000000000000" pitchFamily="2" charset="2"/>
              <a:buChar char="q"/>
            </a:pPr>
            <a:r>
              <a:rPr lang="fr-FR" sz="2400" b="1" u="sng" dirty="0"/>
              <a:t>EP à haut risque de mortalité </a:t>
            </a:r>
            <a:r>
              <a:rPr lang="fr-FR" sz="2400" b="1" u="sng" dirty="0" smtClean="0"/>
              <a:t>:</a:t>
            </a:r>
            <a:endParaRPr lang="fr-FR" sz="2400" dirty="0"/>
          </a:p>
          <a:p>
            <a:pPr lvl="0"/>
            <a:r>
              <a:rPr lang="fr-FR" sz="2400" dirty="0" smtClean="0"/>
              <a:t>Urgence </a:t>
            </a:r>
            <a:r>
              <a:rPr lang="fr-FR" sz="2400" dirty="0"/>
              <a:t>thérapeutique.</a:t>
            </a:r>
          </a:p>
          <a:p>
            <a:pPr lvl="0"/>
            <a:r>
              <a:rPr lang="fr-FR" sz="2400" dirty="0"/>
              <a:t>Hospitalisation en unité de </a:t>
            </a:r>
            <a:r>
              <a:rPr lang="fr-FR" sz="2400" dirty="0" smtClean="0"/>
              <a:t>réanimation.</a:t>
            </a:r>
            <a:endParaRPr lang="fr-F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b="1" u="sng" dirty="0"/>
              <a:t>A.1. traitement symptomatique hémodynamique </a:t>
            </a:r>
            <a:r>
              <a:rPr lang="fr-FR" sz="2400" b="1" u="sng" dirty="0" smtClean="0"/>
              <a:t>:</a:t>
            </a:r>
            <a:r>
              <a:rPr lang="fr-FR" sz="2400" dirty="0"/>
              <a:t> </a:t>
            </a:r>
            <a:r>
              <a:rPr lang="fr-FR" sz="2400" dirty="0" smtClean="0"/>
              <a:t>remplissage </a:t>
            </a:r>
            <a:r>
              <a:rPr lang="fr-FR" sz="2400" dirty="0"/>
              <a:t>vasculaire.</a:t>
            </a:r>
          </a:p>
          <a:p>
            <a:pPr marL="0" indent="0">
              <a:buNone/>
            </a:pPr>
            <a:r>
              <a:rPr lang="fr-FR" sz="2400" dirty="0" smtClean="0"/>
              <a:t>Et Amines </a:t>
            </a:r>
            <a:r>
              <a:rPr lang="fr-FR" sz="2400" dirty="0"/>
              <a:t>vaso et cardio-pressives (dobutamine-Dopamine-Adrénaline et noradrénaline).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b="1" u="sng" dirty="0"/>
              <a:t>A.2. traitement symptomatique respiratoire </a:t>
            </a:r>
            <a:r>
              <a:rPr lang="fr-FR" sz="2400" b="1" u="sng" dirty="0" smtClean="0"/>
              <a:t>:</a:t>
            </a:r>
            <a:r>
              <a:rPr lang="fr-FR" sz="2400" dirty="0"/>
              <a:t> </a:t>
            </a:r>
            <a:r>
              <a:rPr lang="fr-FR" sz="2400" dirty="0" smtClean="0"/>
              <a:t>Oxygénothérapie </a:t>
            </a:r>
            <a:r>
              <a:rPr lang="fr-FR" sz="2400" dirty="0"/>
              <a:t> </a:t>
            </a:r>
            <a:endParaRPr lang="fr-FR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r>
              <a:rPr lang="fr-FR" sz="2400" b="1" u="sng" dirty="0"/>
              <a:t>A.3. traitement de fond :</a:t>
            </a:r>
            <a:endParaRPr lang="fr-FR" sz="2400" dirty="0"/>
          </a:p>
          <a:p>
            <a:pPr lvl="0"/>
            <a:r>
              <a:rPr lang="fr-FR" sz="2400" b="1" u="sng" dirty="0"/>
              <a:t>Thrombolyse :</a:t>
            </a:r>
            <a:r>
              <a:rPr lang="fr-FR" sz="2400" dirty="0"/>
              <a:t> </a:t>
            </a:r>
            <a:endParaRPr lang="fr-FR" sz="2400" dirty="0" smtClean="0"/>
          </a:p>
          <a:p>
            <a:pPr lvl="0"/>
            <a:r>
              <a:rPr lang="fr-FR" sz="2400" b="1" u="sng" dirty="0" smtClean="0"/>
              <a:t>Anticoagulation </a:t>
            </a:r>
            <a:r>
              <a:rPr lang="fr-FR" sz="2400" b="1" u="sng" dirty="0"/>
              <a:t>efficace </a:t>
            </a:r>
            <a:r>
              <a:rPr lang="fr-FR" sz="2400" b="1" u="sng" dirty="0" smtClean="0"/>
              <a:t>:</a:t>
            </a:r>
            <a:r>
              <a:rPr lang="fr-FR" sz="2400" dirty="0"/>
              <a:t> </a:t>
            </a:r>
            <a:r>
              <a:rPr lang="fr-FR" sz="2400" dirty="0" smtClean="0"/>
              <a:t>HNF </a:t>
            </a:r>
            <a:r>
              <a:rPr lang="fr-FR" sz="2400" dirty="0"/>
              <a:t>puis relais par AVK aux doses de la TVP.</a:t>
            </a:r>
          </a:p>
          <a:p>
            <a:pPr lvl="0"/>
            <a:r>
              <a:rPr lang="fr-FR" sz="2400" b="1" u="sng" dirty="0"/>
              <a:t>Sinon : l’embolectomie chirurgicale ou percutanée : en cas de contre-indication à la thrombolyse ou d’EP massive.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602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>
            <a:normAutofit/>
          </a:bodyPr>
          <a:lstStyle/>
          <a:p>
            <a:pPr lvl="0" algn="ctr"/>
            <a:r>
              <a:rPr lang="fr-FR" b="1" u="sng" dirty="0"/>
              <a:t>L’embolie pulmonaire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38487" y="1340247"/>
            <a:ext cx="9345791" cy="5053486"/>
          </a:xfrm>
        </p:spPr>
        <p:txBody>
          <a:bodyPr>
            <a:noAutofit/>
          </a:bodyPr>
          <a:lstStyle/>
          <a:p>
            <a:pPr lvl="0"/>
            <a:r>
              <a:rPr lang="fr-FR" b="1" u="sng" dirty="0"/>
              <a:t>Particularités de la prise en charge thérapeutique :</a:t>
            </a:r>
            <a:endParaRPr lang="fr-FR" dirty="0"/>
          </a:p>
          <a:p>
            <a:pPr lvl="0" algn="ctr"/>
            <a:r>
              <a:rPr lang="fr-FR" b="1" u="sng" dirty="0"/>
              <a:t>EP non à haut risque de mortalité </a:t>
            </a:r>
            <a:r>
              <a:rPr lang="fr-FR" b="1" u="sng" dirty="0" smtClean="0"/>
              <a:t>:</a:t>
            </a:r>
          </a:p>
          <a:p>
            <a:pPr lvl="0" algn="ctr"/>
            <a:endParaRPr lang="fr-FR" dirty="0"/>
          </a:p>
          <a:p>
            <a:pPr lvl="0"/>
            <a:r>
              <a:rPr lang="fr-FR" dirty="0"/>
              <a:t>Traitement symptomatique (oxygénothérapie-antalgiques et anxiolytiques)</a:t>
            </a:r>
          </a:p>
          <a:p>
            <a:pPr lvl="0"/>
            <a:r>
              <a:rPr lang="fr-FR" dirty="0"/>
              <a:t>Anticoagulation efficace comme dans la TVP.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687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2" y="1043861"/>
            <a:ext cx="5557971" cy="5350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5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r>
              <a:rPr lang="fr-FR" dirty="0" smtClean="0"/>
              <a:t>2, A. interpréter l’ECG,</a:t>
            </a:r>
          </a:p>
          <a:p>
            <a:r>
              <a:rPr lang="fr-FR" dirty="0" smtClean="0"/>
              <a:t>B, quel est le diagnostic le plus probable ?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2" y="2214111"/>
            <a:ext cx="11479595" cy="50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Le diagnostic le plus probable est :</a:t>
            </a:r>
          </a:p>
          <a:p>
            <a:r>
              <a:rPr lang="fr-FR" sz="2000" dirty="0" smtClean="0"/>
              <a:t>L’embolie pulmonaire à haut risque de mortalité,</a:t>
            </a:r>
          </a:p>
        </p:txBody>
      </p:sp>
    </p:spTree>
    <p:extLst>
      <p:ext uri="{BB962C8B-B14F-4D97-AF65-F5344CB8AC3E}">
        <p14:creationId xmlns:p14="http://schemas.microsoft.com/office/powerpoint/2010/main" val="25407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6" y="108955"/>
            <a:ext cx="8911687" cy="1280890"/>
          </a:xfrm>
        </p:spPr>
        <p:txBody>
          <a:bodyPr/>
          <a:lstStyle/>
          <a:p>
            <a:r>
              <a:rPr lang="fr-FR" u="sng" dirty="0" smtClean="0"/>
              <a:t>Cas clinique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5215945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pPr algn="ctr"/>
            <a:r>
              <a:rPr lang="fr-FR" sz="2000" dirty="0" smtClean="0"/>
              <a:t>3, que faut-il faire ?</a:t>
            </a:r>
          </a:p>
        </p:txBody>
      </p:sp>
    </p:spTree>
    <p:extLst>
      <p:ext uri="{BB962C8B-B14F-4D97-AF65-F5344CB8AC3E}">
        <p14:creationId xmlns:p14="http://schemas.microsoft.com/office/powerpoint/2010/main" val="34934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1101</Words>
  <Application>Microsoft Office PowerPoint</Application>
  <PresentationFormat>Personnalisé</PresentationFormat>
  <Paragraphs>434</Paragraphs>
  <Slides>52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Thème Office</vt:lpstr>
      <vt:lpstr>La Maladie Thromboembolique veineuse (MTEV) :   Thrombose Veineuse Profonde Et Embolie Pulmonaire (TVP et EP) :</vt:lpstr>
      <vt:lpstr>Cas clinique :</vt:lpstr>
      <vt:lpstr>Cas clinique :</vt:lpstr>
      <vt:lpstr>Cas clinique :</vt:lpstr>
      <vt:lpstr>Cas clinique :</vt:lpstr>
      <vt:lpstr>Cas clinique :</vt:lpstr>
      <vt:lpstr>Cas clinique :</vt:lpstr>
      <vt:lpstr>Cas clinique :</vt:lpstr>
      <vt:lpstr>Cas clinique :</vt:lpstr>
      <vt:lpstr>Cas clinique :</vt:lpstr>
      <vt:lpstr>Cas clinique :</vt:lpstr>
      <vt:lpstr>Cas clinique :</vt:lpstr>
      <vt:lpstr>Cas clinique :</vt:lpstr>
      <vt:lpstr>Cas clinique :</vt:lpstr>
      <vt:lpstr>Cas clinique :</vt:lpstr>
      <vt:lpstr>Cas clinique :</vt:lpstr>
      <vt:lpstr>Cas clinique :</vt:lpstr>
      <vt:lpstr>Cas clinique :</vt:lpstr>
      <vt:lpstr>Cas clinique :</vt:lpstr>
      <vt:lpstr>La Théorie :</vt:lpstr>
      <vt:lpstr>Présentation PowerPoint</vt:lpstr>
      <vt:lpstr>Présentation PowerPoint</vt:lpstr>
      <vt:lpstr>Présentation PowerPoint</vt:lpstr>
      <vt:lpstr>La thrombose veineuse profonde (TVP) : </vt:lpstr>
      <vt:lpstr>La thrombose veineuse profonde (TVP) : </vt:lpstr>
      <vt:lpstr>La thrombose veineuse profonde (TVP) : </vt:lpstr>
      <vt:lpstr>La thrombose veineuse profonde (TVP) : </vt:lpstr>
      <vt:lpstr>La thrombose veineuse profonde (TVP) : </vt:lpstr>
      <vt:lpstr>La thrombose veineuse profonde (TVP) : </vt:lpstr>
      <vt:lpstr>La thrombose veineuse profonde (TVP) : </vt:lpstr>
      <vt:lpstr>La thrombose veineuse profonde (TVP) : </vt:lpstr>
      <vt:lpstr>La thrombose veineuse profonde (TVP) : </vt:lpstr>
      <vt:lpstr>La thrombose veineuse profonde (TVP) : </vt:lpstr>
      <vt:lpstr>La thrombose veineuse profonde (TVP) : </vt:lpstr>
      <vt:lpstr>L’embolie pulmonaire :</vt:lpstr>
      <vt:lpstr>L’embolie pulmonaire :</vt:lpstr>
      <vt:lpstr>L’embolie pulmonaire :</vt:lpstr>
      <vt:lpstr>L’embolie pulmonaire :</vt:lpstr>
      <vt:lpstr>L’embolie pulmonaire :</vt:lpstr>
      <vt:lpstr>L’embolie pulmonaire :</vt:lpstr>
      <vt:lpstr>L’embolie pulmonaire :</vt:lpstr>
      <vt:lpstr>L’embolie pulmonaire :</vt:lpstr>
      <vt:lpstr>L’embolie pulmonaire :</vt:lpstr>
      <vt:lpstr>L’embolie pulmonaire :</vt:lpstr>
      <vt:lpstr>L’embolie pulmonaire :</vt:lpstr>
      <vt:lpstr>L’embolie pulmonaire :</vt:lpstr>
      <vt:lpstr>L’embolie pulmonaire :</vt:lpstr>
      <vt:lpstr>L’embolie pulmonaire :</vt:lpstr>
      <vt:lpstr>L’embolie pulmonaire :</vt:lpstr>
      <vt:lpstr>L’embolie pulmonaire :</vt:lpstr>
      <vt:lpstr>Présentation PowerPoint</vt:lpstr>
      <vt:lpstr>L’embolie pulmonaire 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Maladie Thromboembolique veineuse (MTEV) : Thrombose Veineuse Profonde Et Embolie Pulmonaire (TVP et EP) :</dc:title>
  <dc:creator>MOHAMMED</dc:creator>
  <cp:lastModifiedBy>hp</cp:lastModifiedBy>
  <cp:revision>60</cp:revision>
  <dcterms:created xsi:type="dcterms:W3CDTF">2014-05-02T08:48:20Z</dcterms:created>
  <dcterms:modified xsi:type="dcterms:W3CDTF">2017-04-16T07:38:04Z</dcterms:modified>
</cp:coreProperties>
</file>