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1" r:id="rId5"/>
    <p:sldId id="263" r:id="rId6"/>
    <p:sldId id="265" r:id="rId7"/>
    <p:sldId id="266" r:id="rId8"/>
    <p:sldId id="269" r:id="rId9"/>
    <p:sldId id="267" r:id="rId10"/>
    <p:sldId id="270" r:id="rId11"/>
    <p:sldId id="271" r:id="rId12"/>
    <p:sldId id="274" r:id="rId13"/>
    <p:sldId id="278" r:id="rId14"/>
    <p:sldId id="273" r:id="rId15"/>
    <p:sldId id="275" r:id="rId16"/>
    <p:sldId id="276" r:id="rId17"/>
    <p:sldId id="279" r:id="rId18"/>
    <p:sldId id="277" r:id="rId19"/>
    <p:sldId id="280" r:id="rId20"/>
    <p:sldId id="282" r:id="rId21"/>
    <p:sldId id="258" r:id="rId22"/>
    <p:sldId id="284" r:id="rId23"/>
    <p:sldId id="268" r:id="rId24"/>
    <p:sldId id="286" r:id="rId25"/>
    <p:sldId id="285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15630090396841664"/>
          <c:y val="6.9660303482568561E-2"/>
          <c:w val="0.74567733630997446"/>
          <c:h val="0.75546311447252179"/>
        </c:manualLayout>
      </c:layout>
      <c:scatterChart>
        <c:scatterStyle val="lineMarker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Feuil1!$C$2:$C$6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</c:numCache>
            </c:numRef>
          </c:xVal>
          <c:yVal>
            <c:numRef>
              <c:f>Feuil1!$D$2:$D$6</c:f>
              <c:numCache>
                <c:formatCode>General</c:formatCode>
                <c:ptCount val="5"/>
                <c:pt idx="0">
                  <c:v>0</c:v>
                </c:pt>
                <c:pt idx="1">
                  <c:v>2500</c:v>
                </c:pt>
                <c:pt idx="2">
                  <c:v>5000</c:v>
                </c:pt>
                <c:pt idx="3">
                  <c:v>7500</c:v>
                </c:pt>
                <c:pt idx="4">
                  <c:v>10000</c:v>
                </c:pt>
              </c:numCache>
            </c:numRef>
          </c:yVal>
        </c:ser>
        <c:ser>
          <c:idx val="1"/>
          <c:order val="1"/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Feuil1!$A$2:$A$8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40</c:v>
                </c:pt>
                <c:pt idx="3">
                  <c:v>80</c:v>
                </c:pt>
                <c:pt idx="4">
                  <c:v>100</c:v>
                </c:pt>
                <c:pt idx="5">
                  <c:v>300</c:v>
                </c:pt>
                <c:pt idx="6">
                  <c:v>500</c:v>
                </c:pt>
              </c:numCache>
            </c:numRef>
          </c:xVal>
          <c:yVal>
            <c:numRef>
              <c:f>Feuil1!$B$2:$B$8</c:f>
              <c:numCache>
                <c:formatCode>General</c:formatCode>
                <c:ptCount val="7"/>
                <c:pt idx="0">
                  <c:v>0</c:v>
                </c:pt>
                <c:pt idx="1">
                  <c:v>150</c:v>
                </c:pt>
                <c:pt idx="2">
                  <c:v>200</c:v>
                </c:pt>
                <c:pt idx="3">
                  <c:v>400</c:v>
                </c:pt>
                <c:pt idx="4">
                  <c:v>500</c:v>
                </c:pt>
                <c:pt idx="5">
                  <c:v>1500</c:v>
                </c:pt>
                <c:pt idx="6">
                  <c:v>2500</c:v>
                </c:pt>
              </c:numCache>
            </c:numRef>
          </c:yVal>
        </c:ser>
        <c:axId val="66874752"/>
        <c:axId val="66881024"/>
      </c:scatterChart>
      <c:valAx>
        <c:axId val="66874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i="1">
                    <a:solidFill>
                      <a:srgbClr val="FF0000"/>
                    </a:solidFill>
                  </a:defRPr>
                </a:pPr>
                <a:r>
                  <a:rPr lang="fr-FR" sz="1800" i="1">
                    <a:solidFill>
                      <a:srgbClr val="FF0000"/>
                    </a:solidFill>
                  </a:rPr>
                  <a:t>T(K)</a:t>
                </a:r>
              </a:p>
            </c:rich>
          </c:tx>
          <c:layout>
            <c:manualLayout>
              <c:xMode val="edge"/>
              <c:yMode val="edge"/>
              <c:x val="0.81485155796460795"/>
              <c:y val="0.89146137364880118"/>
            </c:manualLayout>
          </c:layout>
        </c:title>
        <c:numFmt formatCode="General" sourceLinked="1"/>
        <c:majorTickMark val="none"/>
        <c:tickLblPos val="nextTo"/>
        <c:spPr>
          <a:noFill/>
          <a:ln w="25400">
            <a:solidFill>
              <a:sysClr val="windowText" lastClr="000000"/>
            </a:solidFill>
          </a:ln>
        </c:spPr>
        <c:crossAx val="66881024"/>
        <c:crosses val="autoZero"/>
        <c:crossBetween val="midCat"/>
      </c:valAx>
      <c:valAx>
        <c:axId val="668810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 i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r>
                  <a:rPr lang="fr-FR" sz="1800" i="1" dirty="0" smtClean="0">
                    <a:solidFill>
                      <a:schemeClr val="tx2">
                        <a:lumMod val="50000"/>
                      </a:schemeClr>
                    </a:solidFill>
                  </a:rPr>
                  <a:t>P(</a:t>
                </a:r>
                <a:r>
                  <a:rPr lang="fr-FR" sz="1400" i="1" dirty="0" smtClean="0">
                    <a:solidFill>
                      <a:schemeClr val="tx2">
                        <a:lumMod val="50000"/>
                      </a:schemeClr>
                    </a:solidFill>
                  </a:rPr>
                  <a:t>Pa</a:t>
                </a:r>
                <a:r>
                  <a:rPr lang="fr-FR" sz="1800" i="1" dirty="0">
                    <a:solidFill>
                      <a:schemeClr val="tx2">
                        <a:lumMod val="50000"/>
                      </a:schemeClr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4.5217980474782917E-3"/>
              <c:y val="6.5592778549035363E-2"/>
            </c:manualLayout>
          </c:layout>
        </c:title>
        <c:numFmt formatCode="General" sourceLinked="1"/>
        <c:tickLblPos val="nextTo"/>
        <c:spPr>
          <a:noFill/>
          <a:ln w="25400">
            <a:solidFill>
              <a:sysClr val="windowText" lastClr="000000"/>
            </a:solidFill>
          </a:ln>
        </c:spPr>
        <c:crossAx val="66874752"/>
        <c:crosses val="autoZero"/>
        <c:crossBetween val="midCat"/>
      </c:valAx>
      <c:spPr>
        <a:ln w="25400"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21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11/01/2015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Séances 1/2/8 Janvier</a:t>
            </a:r>
            <a:br>
              <a:rPr lang="fr-FR" dirty="0" smtClean="0"/>
            </a:br>
            <a:r>
              <a:rPr lang="fr-FR" dirty="0" smtClean="0"/>
              <a:t>Férié /EMD1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051720" y="1988840"/>
            <a:ext cx="4680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IV</a:t>
            </a:r>
            <a:endParaRPr kumimoji="0" lang="fr-FR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699792" y="3861048"/>
            <a:ext cx="3456384" cy="11430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Les équilibres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Chimiques </a:t>
            </a:r>
            <a:endParaRPr kumimoji="0" lang="fr-FR" sz="4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691680" y="0"/>
            <a:ext cx="6192688" cy="72008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rgbClr val="002060"/>
                </a:solidFill>
              </a:rPr>
              <a:t>2-Système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3861048"/>
            <a:ext cx="47170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Energie absorbée par le système est </a:t>
            </a:r>
            <a:r>
              <a:rPr lang="fr-FR" b="1" i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positive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347864" y="2204864"/>
            <a:ext cx="1872208" cy="1418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Système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2420888"/>
            <a:ext cx="187220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Milieu </a:t>
            </a:r>
            <a:r>
              <a:rPr lang="fr-FR" sz="2800" b="1" i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Exterieur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Connecteur en arc 10"/>
          <p:cNvCxnSpPr/>
          <p:nvPr/>
        </p:nvCxnSpPr>
        <p:spPr>
          <a:xfrm flipV="1">
            <a:off x="4427984" y="1484784"/>
            <a:ext cx="1080120" cy="1008112"/>
          </a:xfrm>
          <a:prstGeom prst="curvedConnector3">
            <a:avLst>
              <a:gd name="adj1" fmla="val 50000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rc 12"/>
          <p:cNvCxnSpPr/>
          <p:nvPr/>
        </p:nvCxnSpPr>
        <p:spPr>
          <a:xfrm flipV="1">
            <a:off x="2915816" y="3212976"/>
            <a:ext cx="1080120" cy="720080"/>
          </a:xfrm>
          <a:prstGeom prst="curvedConnector3">
            <a:avLst>
              <a:gd name="adj1" fmla="val 50000"/>
            </a:avLst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156176" y="1628800"/>
          <a:ext cx="960437" cy="384175"/>
        </p:xfrm>
        <a:graphic>
          <a:graphicData uri="http://schemas.openxmlformats.org/presentationml/2006/ole">
            <p:oleObj spid="_x0000_s27652" name="Équation" r:id="rId3" imgW="431640" imgH="20304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827584" y="4293096"/>
          <a:ext cx="960437" cy="384175"/>
        </p:xfrm>
        <a:graphic>
          <a:graphicData uri="http://schemas.openxmlformats.org/presentationml/2006/ole">
            <p:oleObj spid="_x0000_s27653" name="Équation" r:id="rId4" imgW="431640" imgH="203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644008" y="1052736"/>
            <a:ext cx="4273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fr-FR" b="1" i="1" dirty="0" smtClean="0">
                <a:solidFill>
                  <a:srgbClr val="002060"/>
                </a:solidFill>
              </a:rPr>
              <a:t>Energie libérée par le système est </a:t>
            </a:r>
            <a:r>
              <a:rPr lang="fr-FR" b="1" i="1" u="sng" dirty="0" smtClean="0">
                <a:solidFill>
                  <a:srgbClr val="C00000"/>
                </a:solidFill>
              </a:rPr>
              <a:t>négative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501900" y="5170488"/>
          <a:ext cx="4237038" cy="504825"/>
        </p:xfrm>
        <a:graphic>
          <a:graphicData uri="http://schemas.openxmlformats.org/presentationml/2006/ole">
            <p:oleObj spid="_x0000_s27654" name="Équation" r:id="rId5" imgW="19047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4365104"/>
            <a:ext cx="5338936" cy="490066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Transformation réversible(équilibre)</a:t>
            </a:r>
            <a:endParaRPr lang="fr-FR" sz="2400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91680" y="5157192"/>
            <a:ext cx="533893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système est en équilibre à tout instant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63688" y="1988840"/>
            <a:ext cx="1872208" cy="1418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Système (Etat 1)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436096" y="1988840"/>
            <a:ext cx="1872208" cy="1418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Système</a:t>
            </a:r>
          </a:p>
          <a:p>
            <a:pPr algn="ctr"/>
            <a:r>
              <a:rPr lang="fr-FR" sz="2000" b="1" i="1" dirty="0" smtClean="0">
                <a:solidFill>
                  <a:schemeClr val="tx1"/>
                </a:solidFill>
              </a:rPr>
              <a:t>(Etat2)</a:t>
            </a:r>
            <a:endParaRPr lang="fr-FR" sz="2000" b="1" i="1" dirty="0">
              <a:solidFill>
                <a:schemeClr val="tx1"/>
              </a:solidFill>
            </a:endParaRPr>
          </a:p>
        </p:txBody>
      </p:sp>
      <p:sp>
        <p:nvSpPr>
          <p:cNvPr id="13" name="Flèche courbée vers la gauche 12"/>
          <p:cNvSpPr/>
          <p:nvPr/>
        </p:nvSpPr>
        <p:spPr>
          <a:xfrm rot="16200000">
            <a:off x="4319972" y="80628"/>
            <a:ext cx="1008112" cy="3528392"/>
          </a:xfrm>
          <a:prstGeom prst="curvedLeftArrow">
            <a:avLst>
              <a:gd name="adj1" fmla="val 9604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 rot="5400000">
            <a:off x="4247964" y="1952836"/>
            <a:ext cx="1008112" cy="3528392"/>
          </a:xfrm>
          <a:prstGeom prst="curvedLeftArrow">
            <a:avLst>
              <a:gd name="adj1" fmla="val 9604"/>
              <a:gd name="adj2" fmla="val 50000"/>
              <a:gd name="adj3" fmla="val 25000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043608" y="5561856"/>
            <a:ext cx="676875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Transformation est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lente (Vitesse de réaction faible)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noProof="0" dirty="0" smtClean="0">
                <a:latin typeface="+mj-lt"/>
                <a:ea typeface="+mj-ea"/>
                <a:cs typeface="+mj-cs"/>
              </a:rPr>
              <a:t>V1 =V2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V(Vitesse de réaction)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427984" y="1196752"/>
            <a:ext cx="720080" cy="84239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fr-FR" sz="24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fr-FR" sz="2400" b="1" i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72000" y="3573016"/>
            <a:ext cx="720080" cy="84239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fr-FR" sz="2400" b="1" i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fr-FR" sz="2400" b="1" i="1" baseline="-25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051720" y="418654"/>
            <a:ext cx="533893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3- Etats d’un Système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3" grpId="0" animBg="1"/>
      <p:bldP spid="14" grpId="0" animBg="1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36912"/>
            <a:ext cx="4176464" cy="2160240"/>
          </a:xfrm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Unité S.I</a:t>
            </a:r>
            <a:br>
              <a:rPr lang="fr-FR" sz="2000" b="1" i="1" dirty="0" smtClean="0">
                <a:solidFill>
                  <a:srgbClr val="FF0000"/>
                </a:solidFill>
              </a:rPr>
            </a:br>
            <a:r>
              <a:rPr lang="fr-FR" sz="2000" b="1" i="1" dirty="0" smtClean="0"/>
              <a:t>P= Pression(</a:t>
            </a:r>
            <a:r>
              <a:rPr lang="fr-FR" sz="2000" b="1" i="1" dirty="0" smtClean="0">
                <a:solidFill>
                  <a:srgbClr val="00B050"/>
                </a:solidFill>
              </a:rPr>
              <a:t>Pa</a:t>
            </a:r>
            <a:r>
              <a:rPr lang="fr-FR" sz="2000" b="1" i="1" dirty="0" smtClean="0"/>
              <a:t>).</a:t>
            </a:r>
            <a:br>
              <a:rPr lang="fr-FR" sz="2000" b="1" i="1" dirty="0" smtClean="0"/>
            </a:br>
            <a:r>
              <a:rPr lang="fr-FR" sz="2000" b="1" i="1" dirty="0" smtClean="0"/>
              <a:t> V= Volume(</a:t>
            </a:r>
            <a:r>
              <a:rPr lang="fr-FR" sz="2000" b="1" i="1" dirty="0" smtClean="0">
                <a:solidFill>
                  <a:srgbClr val="00B050"/>
                </a:solidFill>
              </a:rPr>
              <a:t>m3</a:t>
            </a:r>
            <a:r>
              <a:rPr lang="fr-FR" sz="2000" b="1" i="1" dirty="0" smtClean="0"/>
              <a:t>).</a:t>
            </a:r>
            <a:br>
              <a:rPr lang="fr-FR" sz="2000" b="1" i="1" dirty="0" smtClean="0"/>
            </a:br>
            <a:r>
              <a:rPr lang="fr-FR" sz="2000" b="1" i="1" dirty="0" smtClean="0"/>
              <a:t>T=température(</a:t>
            </a:r>
            <a:r>
              <a:rPr lang="fr-FR" sz="2000" b="1" i="1" dirty="0" smtClean="0">
                <a:solidFill>
                  <a:srgbClr val="00B050"/>
                </a:solidFill>
              </a:rPr>
              <a:t>K</a:t>
            </a:r>
            <a:r>
              <a:rPr lang="fr-FR" sz="2000" b="1" i="1" dirty="0" smtClean="0"/>
              <a:t>).</a:t>
            </a:r>
            <a:br>
              <a:rPr lang="fr-FR" sz="2000" b="1" i="1" dirty="0" smtClean="0"/>
            </a:br>
            <a:r>
              <a:rPr lang="fr-FR" sz="2000" b="1" i="1" dirty="0" smtClean="0"/>
              <a:t>n= nombre de moles de gaz(</a:t>
            </a:r>
            <a:r>
              <a:rPr lang="fr-FR" sz="2000" b="1" i="1" dirty="0" smtClean="0">
                <a:solidFill>
                  <a:srgbClr val="00B050"/>
                </a:solidFill>
              </a:rPr>
              <a:t>mol</a:t>
            </a:r>
            <a:r>
              <a:rPr lang="fr-FR" sz="2000" b="1" i="1" dirty="0" smtClean="0"/>
              <a:t>).</a:t>
            </a:r>
            <a:br>
              <a:rPr lang="fr-FR" sz="2000" b="1" i="1" dirty="0" smtClean="0"/>
            </a:br>
            <a:r>
              <a:rPr lang="fr-FR" sz="2000" b="1" i="1" dirty="0" smtClean="0"/>
              <a:t>R= constante des gaz parfaits(</a:t>
            </a:r>
            <a:r>
              <a:rPr lang="fr-FR" sz="2000" b="1" i="1" dirty="0" smtClean="0">
                <a:solidFill>
                  <a:srgbClr val="00B050"/>
                </a:solidFill>
              </a:rPr>
              <a:t>J/</a:t>
            </a:r>
            <a:r>
              <a:rPr lang="fr-FR" sz="2000" b="1" i="1" dirty="0" err="1" smtClean="0">
                <a:solidFill>
                  <a:srgbClr val="00B050"/>
                </a:solidFill>
              </a:rPr>
              <a:t>mol.K</a:t>
            </a:r>
            <a:r>
              <a:rPr lang="fr-FR" sz="2000" b="1" i="1" dirty="0" smtClean="0"/>
              <a:t>)</a:t>
            </a:r>
            <a:endParaRPr lang="fr-FR" sz="2000" b="1" i="1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ph idx="1"/>
          </p:nvPr>
        </p:nvGraphicFramePr>
        <p:xfrm>
          <a:off x="2483768" y="836712"/>
          <a:ext cx="3672408" cy="952106"/>
        </p:xfrm>
        <a:graphic>
          <a:graphicData uri="http://schemas.openxmlformats.org/presentationml/2006/ole">
            <p:oleObj spid="_x0000_s29698" name="Équation" r:id="rId3" imgW="685800" imgH="177480" progId="Equation.3">
              <p:embed/>
            </p:oleObj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355976" y="2636912"/>
            <a:ext cx="4680520" cy="2160240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P= Pression(</a:t>
            </a:r>
            <a:r>
              <a:rPr kumimoji="0" lang="fr-FR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atm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).</a:t>
            </a:r>
            <a:b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V= Volume(l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itre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).</a:t>
            </a:r>
            <a:b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T=température(K).</a:t>
            </a:r>
            <a:b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n= nombre de moles de gaz(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).</a:t>
            </a:r>
            <a:b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R= constante des gaz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latin typeface="+mj-lt"/>
                <a:ea typeface="+mj-ea"/>
                <a:cs typeface="+mj-cs"/>
              </a:rPr>
              <a:t>        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parfaits(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l.atm/</a:t>
            </a:r>
            <a:r>
              <a:rPr kumimoji="0" lang="fr-FR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mol.K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b="1" dirty="0" smtClean="0">
                <a:solidFill>
                  <a:srgbClr val="FF0000"/>
                </a:solidFill>
              </a:rPr>
              <a:t>T</a:t>
            </a:r>
            <a:r>
              <a:rPr lang="fr-FR" dirty="0" smtClean="0"/>
              <a:t>empérature et </a:t>
            </a:r>
            <a:r>
              <a:rPr lang="fr-FR" b="1" dirty="0" smtClean="0">
                <a:solidFill>
                  <a:srgbClr val="FF0000"/>
                </a:solidFill>
              </a:rPr>
              <a:t>P</a:t>
            </a:r>
            <a:r>
              <a:rPr lang="fr-FR" dirty="0" smtClean="0"/>
              <a:t>ression constantes, le nombre de moles de gaz </a:t>
            </a:r>
            <a:r>
              <a:rPr lang="fr-FR" b="1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contenu dans un Volume donné est le même quelque soit le gaz considéré: 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987824" y="476672"/>
            <a:ext cx="3250704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fr-FR" sz="2800" b="1" dirty="0" smtClean="0"/>
              <a:t> Loi d’Avogadro</a:t>
            </a:r>
            <a:endParaRPr lang="fr-FR" sz="2800" b="1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563888" y="3789040"/>
          <a:ext cx="1237307" cy="1082316"/>
        </p:xfrm>
        <a:graphic>
          <a:graphicData uri="http://schemas.openxmlformats.org/presentationml/2006/ole">
            <p:oleObj spid="_x0000_s34818" name="Équation" r:id="rId3" imgW="507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97152"/>
            <a:ext cx="2592288" cy="64807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800" b="1" dirty="0" smtClean="0"/>
              <a:t>c-Loi Gay Lussac</a:t>
            </a: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2627784" y="188640"/>
            <a:ext cx="4186808" cy="93610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Relations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entre les variables d’état.</a:t>
            </a:r>
            <a:br>
              <a:rPr kumimoji="0" lang="fr-FR" sz="20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fr-FR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400" b="1" i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P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V</a:t>
            </a: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484784"/>
            <a:ext cx="259228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fr-FR" sz="2800" b="1" dirty="0" err="1" smtClean="0"/>
              <a:t>a-Loi</a:t>
            </a:r>
            <a:r>
              <a:rPr lang="fr-FR" sz="2800" b="1" dirty="0" smtClean="0"/>
              <a:t> de Boyle-Mariotte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3068960"/>
            <a:ext cx="264046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514350" indent="-514350"/>
            <a:r>
              <a:rPr lang="fr-FR" sz="2800" b="1" dirty="0" smtClean="0"/>
              <a:t> b-Loi de Charles</a:t>
            </a:r>
            <a:endParaRPr lang="fr-FR" sz="2800" b="1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275856" y="1628800"/>
          <a:ext cx="3840162" cy="673100"/>
        </p:xfrm>
        <a:graphic>
          <a:graphicData uri="http://schemas.openxmlformats.org/presentationml/2006/ole">
            <p:oleObj spid="_x0000_s30722" name="Équation" r:id="rId3" imgW="1015920" imgH="177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3515965" y="2660650"/>
          <a:ext cx="3216275" cy="1490663"/>
        </p:xfrm>
        <a:graphic>
          <a:graphicData uri="http://schemas.openxmlformats.org/presentationml/2006/ole">
            <p:oleObj spid="_x0000_s30723" name="Équation" r:id="rId4" imgW="85068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635896" y="4293096"/>
          <a:ext cx="3216275" cy="1490662"/>
        </p:xfrm>
        <a:graphic>
          <a:graphicData uri="http://schemas.openxmlformats.org/presentationml/2006/ole">
            <p:oleObj spid="_x0000_s30724" name="Équation" r:id="rId5" imgW="850680" imgH="393480" progId="Equation.3">
              <p:embed/>
            </p:oleObj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7164288" y="1916832"/>
            <a:ext cx="1979712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Température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(constante)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6804248" y="3140968"/>
            <a:ext cx="2592288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Pression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(constante)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956648" y="4869160"/>
            <a:ext cx="2187352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Volume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(constante)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411760" y="5949280"/>
            <a:ext cx="3960440" cy="576064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 et R (constantes)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 animBg="1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196752"/>
            <a:ext cx="4264120" cy="3377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051720" y="404664"/>
            <a:ext cx="519492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fr-FR" sz="2800" b="1" dirty="0" smtClean="0"/>
              <a:t>Loi de Boyle-Mariotte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979712" y="4653136"/>
            <a:ext cx="5040560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Courbe d’Isothermes (T= </a:t>
            </a:r>
            <a:r>
              <a:rPr lang="fr-FR" sz="2000" b="1" i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Cte</a:t>
            </a: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 et V sont inversement proportionnels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211960" y="1196752"/>
          <a:ext cx="2232248" cy="391266"/>
        </p:xfrm>
        <a:graphic>
          <a:graphicData uri="http://schemas.openxmlformats.org/presentationml/2006/ole">
            <p:oleObj spid="_x0000_s31748" name="Équation" r:id="rId4" imgW="1015920" imgH="177480" progId="Equation.3">
              <p:embed/>
            </p:oleObj>
          </a:graphicData>
        </a:graphic>
      </p:graphicFrame>
      <p:sp>
        <p:nvSpPr>
          <p:cNvPr id="13" name="Titre 1"/>
          <p:cNvSpPr txBox="1">
            <a:spLocks/>
          </p:cNvSpPr>
          <p:nvPr/>
        </p:nvSpPr>
        <p:spPr>
          <a:xfrm>
            <a:off x="683568" y="5517232"/>
            <a:ext cx="4186808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Si 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n=1mol , V=Volume molaire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043608" y="5949280"/>
          <a:ext cx="914400" cy="654050"/>
        </p:xfrm>
        <a:graphic>
          <a:graphicData uri="http://schemas.openxmlformats.org/presentationml/2006/ole">
            <p:oleObj spid="_x0000_s31751" name="Équation" r:id="rId5" imgW="622080" imgH="393480" progId="Equation.3">
              <p:embed/>
            </p:oleObj>
          </a:graphicData>
        </a:graphic>
      </p:graphicFrame>
      <p:cxnSp>
        <p:nvCxnSpPr>
          <p:cNvPr id="15" name="Connecteur droit avec flèche 14"/>
          <p:cNvCxnSpPr/>
          <p:nvPr/>
        </p:nvCxnSpPr>
        <p:spPr>
          <a:xfrm>
            <a:off x="3923928" y="1268760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644008" y="1196752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4572000" y="1268760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067944" y="1196752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059832" y="5949280"/>
          <a:ext cx="984902" cy="653033"/>
        </p:xfrm>
        <a:graphic>
          <a:graphicData uri="http://schemas.openxmlformats.org/presentationml/2006/ole">
            <p:oleObj spid="_x0000_s31752" name="Équation" r:id="rId6" imgW="596880" imgH="393480" progId="Equation.3">
              <p:embed/>
            </p:oleObj>
          </a:graphicData>
        </a:graphic>
      </p:graphicFrame>
      <p:sp>
        <p:nvSpPr>
          <p:cNvPr id="20" name="Flèche vers le bas 19"/>
          <p:cNvSpPr/>
          <p:nvPr/>
        </p:nvSpPr>
        <p:spPr>
          <a:xfrm rot="16200000">
            <a:off x="2353478" y="5791538"/>
            <a:ext cx="374892" cy="834392"/>
          </a:xfrm>
          <a:prstGeom prst="downArrow">
            <a:avLst>
              <a:gd name="adj1" fmla="val 22788"/>
              <a:gd name="adj2" fmla="val 48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5004048" y="6021288"/>
            <a:ext cx="2952328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On trace: Pression= f(</a:t>
            </a:r>
            <a:r>
              <a:rPr lang="fr-FR" b="1" i="1" noProof="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</a:t>
            </a:r>
            <a:r>
              <a:rPr lang="fr-FR" b="1" i="1" baseline="-25000" noProof="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molaire</a:t>
            </a:r>
            <a:r>
              <a:rPr lang="fr-FR" b="1" i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Flèche vers le bas 18"/>
          <p:cNvSpPr/>
          <p:nvPr/>
        </p:nvSpPr>
        <p:spPr>
          <a:xfrm rot="16200000">
            <a:off x="4297694" y="5863546"/>
            <a:ext cx="374892" cy="834392"/>
          </a:xfrm>
          <a:prstGeom prst="downArrow">
            <a:avLst>
              <a:gd name="adj1" fmla="val 22788"/>
              <a:gd name="adj2" fmla="val 48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/>
      <p:bldP spid="20" grpId="0" animBg="1"/>
      <p:bldP spid="14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0605" y="188640"/>
            <a:ext cx="233749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514350" indent="-514350"/>
            <a:r>
              <a:rPr lang="fr-FR" sz="2800" b="1" dirty="0" smtClean="0"/>
              <a:t> Loi de Charles</a:t>
            </a:r>
            <a:endParaRPr lang="fr-FR" sz="28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059832" y="692696"/>
            <a:ext cx="2592288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Pression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(constante)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55576" y="2636912"/>
          <a:ext cx="1632099" cy="756437"/>
        </p:xfrm>
        <a:graphic>
          <a:graphicData uri="http://schemas.openxmlformats.org/presentationml/2006/ole">
            <p:oleObj spid="_x0000_s32770" name="Équation" r:id="rId3" imgW="850680" imgH="393480" progId="Equation.3">
              <p:embed/>
            </p:oleObj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2195736" y="4725144"/>
            <a:ext cx="4464496" cy="792088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Courbe d’Isobares (P= </a:t>
            </a:r>
            <a:r>
              <a:rPr lang="fr-FR" b="1" i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Cte</a:t>
            </a: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  et T sont proportionnels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987824" y="6021288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355976" y="5661248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355976" y="5877272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2987824" y="5733256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3528" y="5589240"/>
          <a:ext cx="1631950" cy="757237"/>
        </p:xfrm>
        <a:graphic>
          <a:graphicData uri="http://schemas.openxmlformats.org/presentationml/2006/ole">
            <p:oleObj spid="_x0000_s32772" name="Équation" r:id="rId4" imgW="850680" imgH="39348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131840" y="5877272"/>
          <a:ext cx="1339850" cy="341313"/>
        </p:xfrm>
        <a:graphic>
          <a:graphicData uri="http://schemas.openxmlformats.org/presentationml/2006/ole">
            <p:oleObj spid="_x0000_s32773" name="Équation" r:id="rId5" imgW="698400" imgH="177480" progId="Equation.3">
              <p:embed/>
            </p:oleObj>
          </a:graphicData>
        </a:graphic>
      </p:graphicFrame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88821" y="1700808"/>
            <a:ext cx="4127395" cy="282282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4" name="Flèche vers le bas 13"/>
          <p:cNvSpPr/>
          <p:nvPr/>
        </p:nvSpPr>
        <p:spPr>
          <a:xfrm rot="16200000">
            <a:off x="2353478" y="5575515"/>
            <a:ext cx="374892" cy="834392"/>
          </a:xfrm>
          <a:prstGeom prst="downArrow">
            <a:avLst>
              <a:gd name="adj1" fmla="val 22788"/>
              <a:gd name="adj2" fmla="val 48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6200000">
            <a:off x="4945766" y="5560662"/>
            <a:ext cx="374892" cy="834392"/>
          </a:xfrm>
          <a:prstGeom prst="downArrow">
            <a:avLst>
              <a:gd name="adj1" fmla="val 22788"/>
              <a:gd name="adj2" fmla="val 48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364088" y="5733256"/>
            <a:ext cx="2952328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Volume</a:t>
            </a:r>
            <a:r>
              <a:rPr lang="fr-FR" b="1" i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= f(Température)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4" grpId="0" animBg="1"/>
      <p:bldP spid="15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3131840" y="188640"/>
            <a:ext cx="259228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c-Loi Gay Lussac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03648" y="5085184"/>
          <a:ext cx="1691680" cy="784051"/>
        </p:xfrm>
        <a:graphic>
          <a:graphicData uri="http://schemas.openxmlformats.org/presentationml/2006/ole">
            <p:oleObj spid="_x0000_s36866" name="Équation" r:id="rId3" imgW="850680" imgH="393480" progId="Equation.3">
              <p:embed/>
            </p:oleObj>
          </a:graphicData>
        </a:graphic>
      </p:graphicFrame>
      <p:graphicFrame>
        <p:nvGraphicFramePr>
          <p:cNvPr id="9" name="Graphique 8"/>
          <p:cNvGraphicFramePr/>
          <p:nvPr/>
        </p:nvGraphicFramePr>
        <p:xfrm>
          <a:off x="1907704" y="980728"/>
          <a:ext cx="5112568" cy="403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Flèche vers le bas 9"/>
          <p:cNvSpPr/>
          <p:nvPr/>
        </p:nvSpPr>
        <p:spPr>
          <a:xfrm rot="16200000">
            <a:off x="3448450" y="5056606"/>
            <a:ext cx="374892" cy="864096"/>
          </a:xfrm>
          <a:prstGeom prst="downArrow">
            <a:avLst>
              <a:gd name="adj1" fmla="val 22788"/>
              <a:gd name="adj2" fmla="val 48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6200000">
            <a:off x="6169902" y="5143466"/>
            <a:ext cx="374892" cy="834392"/>
          </a:xfrm>
          <a:prstGeom prst="downArrow">
            <a:avLst>
              <a:gd name="adj1" fmla="val 22788"/>
              <a:gd name="adj2" fmla="val 48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5148064" y="1412776"/>
            <a:ext cx="576064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V</a:t>
            </a:r>
            <a:endParaRPr lang="fr-FR" sz="2000" b="1" i="1" baseline="-250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652120" y="3284984"/>
            <a:ext cx="576064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V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660232" y="5301208"/>
            <a:ext cx="1368152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Volume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(constante)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4283968" y="5589240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580112" y="5157192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5652120" y="5517232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283968" y="5085184"/>
            <a:ext cx="288032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4427984" y="5373216"/>
          <a:ext cx="1339850" cy="341313"/>
        </p:xfrm>
        <a:graphic>
          <a:graphicData uri="http://schemas.openxmlformats.org/presentationml/2006/ole">
            <p:oleObj spid="_x0000_s36867" name="Équation" r:id="rId5" imgW="698400" imgH="177480" progId="Equation.3">
              <p:embed/>
            </p:oleObj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3995936" y="2996952"/>
            <a:ext cx="0" cy="129614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699792" y="2996952"/>
            <a:ext cx="1296144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572000" y="2420888"/>
            <a:ext cx="0" cy="187220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699792" y="2420888"/>
            <a:ext cx="187220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re 1"/>
          <p:cNvSpPr txBox="1">
            <a:spLocks/>
          </p:cNvSpPr>
          <p:nvPr/>
        </p:nvSpPr>
        <p:spPr>
          <a:xfrm>
            <a:off x="1907704" y="2708920"/>
            <a:ext cx="432048" cy="360040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</a:t>
            </a:r>
            <a:r>
              <a:rPr lang="fr-FR" sz="2000" b="1" i="1" baseline="-25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3779912" y="4365104"/>
            <a:ext cx="504056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fr-FR" sz="2000" b="1" i="1" baseline="-2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1907704" y="2060848"/>
            <a:ext cx="432048" cy="360040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P</a:t>
            </a:r>
            <a:r>
              <a:rPr lang="fr-FR" sz="2000" b="1" i="1" baseline="-2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4355976" y="4365104"/>
            <a:ext cx="504056" cy="504056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</a:t>
            </a:r>
            <a:r>
              <a:rPr lang="fr-FR" sz="2000" b="1" i="1" baseline="-2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7884368" y="1700808"/>
          <a:ext cx="1033463" cy="860425"/>
        </p:xfrm>
        <a:graphic>
          <a:graphicData uri="http://schemas.openxmlformats.org/presentationml/2006/ole">
            <p:oleObj spid="_x0000_s36869" name="Équation" r:id="rId6" imgW="520560" imgH="43164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732240" y="1700808"/>
          <a:ext cx="1058862" cy="860425"/>
        </p:xfrm>
        <a:graphic>
          <a:graphicData uri="http://schemas.openxmlformats.org/presentationml/2006/ole">
            <p:oleObj spid="_x0000_s36870" name="Équation" r:id="rId7" imgW="533160" imgH="431640" progId="Equation.3">
              <p:embed/>
            </p:oleObj>
          </a:graphicData>
        </a:graphic>
      </p:graphicFrame>
      <p:sp>
        <p:nvSpPr>
          <p:cNvPr id="40" name="Flèche vers le bas 39"/>
          <p:cNvSpPr/>
          <p:nvPr/>
        </p:nvSpPr>
        <p:spPr>
          <a:xfrm>
            <a:off x="7668344" y="2708920"/>
            <a:ext cx="288032" cy="978408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261225" y="3860800"/>
          <a:ext cx="1008063" cy="860425"/>
        </p:xfrm>
        <a:graphic>
          <a:graphicData uri="http://schemas.openxmlformats.org/presentationml/2006/ole">
            <p:oleObj spid="_x0000_s36871" name="Équation" r:id="rId8" imgW="507960" imgH="431640" progId="Equation.3">
              <p:embed/>
            </p:oleObj>
          </a:graphicData>
        </a:graphic>
      </p:graphicFrame>
      <p:sp>
        <p:nvSpPr>
          <p:cNvPr id="42" name="Titre 1"/>
          <p:cNvSpPr txBox="1">
            <a:spLocks/>
          </p:cNvSpPr>
          <p:nvPr/>
        </p:nvSpPr>
        <p:spPr>
          <a:xfrm>
            <a:off x="1979712" y="6065912"/>
            <a:ext cx="4464496" cy="792088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Courbe d’</a:t>
            </a:r>
            <a:r>
              <a:rPr lang="el-G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Isochores (V= </a:t>
            </a:r>
            <a:r>
              <a:rPr lang="fr-FR" b="1" i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Cte</a:t>
            </a: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 et T sont proportionnels</a:t>
            </a:r>
            <a:r>
              <a:rPr kumimoji="0" lang="fr-FR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45220" y="2348880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>V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4139952" y="443711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i="1" dirty="0" smtClean="0">
                <a:solidFill>
                  <a:srgbClr val="002060"/>
                </a:solidFill>
              </a:rPr>
              <a:t>&lt;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9" grpId="0">
        <p:bldAsOne/>
      </p:bldGraphic>
      <p:bldP spid="10" grpId="0" animBg="1"/>
      <p:bldP spid="11" grpId="0" animBg="1"/>
      <p:bldP spid="12" grpId="0"/>
      <p:bldP spid="13" grpId="0"/>
      <p:bldP spid="14" grpId="0"/>
      <p:bldP spid="33" grpId="0"/>
      <p:bldP spid="34" grpId="0"/>
      <p:bldP spid="35" grpId="0"/>
      <p:bldP spid="36" grpId="0"/>
      <p:bldP spid="40" grpId="0" animBg="1"/>
      <p:bldP spid="42" grpId="0"/>
      <p:bldP spid="29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"/>
          <p:cNvSpPr>
            <a:spLocks noGrp="1"/>
          </p:cNvSpPr>
          <p:nvPr>
            <p:ph type="title"/>
          </p:nvPr>
        </p:nvSpPr>
        <p:spPr>
          <a:xfrm>
            <a:off x="2051720" y="44624"/>
            <a:ext cx="51949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fr-FR" sz="2000" b="1" dirty="0" smtClean="0">
                <a:solidFill>
                  <a:schemeClr val="tx2"/>
                </a:solidFill>
              </a:rPr>
              <a:t>6-Mélange de gaz parfaits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(pression partielle)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512" y="1268760"/>
            <a:ext cx="5400600" cy="180020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fr-FR" b="1" i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la pression totale est la somme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 des pressions partielles de tout les constituants.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fr-FR" b="1" i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fr-FR" b="1" i="1" dirty="0" smtClean="0">
                <a:solidFill>
                  <a:srgbClr val="002060"/>
                </a:solidFill>
              </a:rPr>
              <a:t>   la pression partielle(</a:t>
            </a:r>
            <a:r>
              <a:rPr lang="fr-FR" b="1" i="1" dirty="0" smtClean="0">
                <a:solidFill>
                  <a:srgbClr val="FF0000"/>
                </a:solidFill>
              </a:rPr>
              <a:t>P</a:t>
            </a:r>
            <a:r>
              <a:rPr lang="fr-FR" b="1" i="1" baseline="-25000" dirty="0" smtClean="0">
                <a:solidFill>
                  <a:srgbClr val="FF0000"/>
                </a:solidFill>
              </a:rPr>
              <a:t>i</a:t>
            </a:r>
            <a:r>
              <a:rPr lang="fr-FR" b="1" i="1" dirty="0" smtClean="0">
                <a:solidFill>
                  <a:srgbClr val="002060"/>
                </a:solidFill>
              </a:rPr>
              <a:t>) du constituant i d’un mélange de gaz, est la pression qu’exercerait le gaz (</a:t>
            </a:r>
            <a:r>
              <a:rPr lang="fr-FR" b="1" i="1" dirty="0" smtClean="0">
                <a:solidFill>
                  <a:srgbClr val="FF0000"/>
                </a:solidFill>
              </a:rPr>
              <a:t>i</a:t>
            </a:r>
            <a:r>
              <a:rPr lang="fr-FR" b="1" i="1" dirty="0" smtClean="0">
                <a:solidFill>
                  <a:srgbClr val="002060"/>
                </a:solidFill>
              </a:rPr>
              <a:t>) s’il était seul dans le récipient.</a:t>
            </a:r>
          </a:p>
          <a:p>
            <a:pPr lvl="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fr-FR" b="1" i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re 5"/>
          <p:cNvSpPr txBox="1">
            <a:spLocks/>
          </p:cNvSpPr>
          <p:nvPr/>
        </p:nvSpPr>
        <p:spPr>
          <a:xfrm>
            <a:off x="539552" y="764704"/>
            <a:ext cx="25202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Dalton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79512" y="3068960"/>
            <a:ext cx="5616624" cy="1728192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fr-FR" b="1" i="1" baseline="-2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= nombre de mole du constituant(</a:t>
            </a:r>
            <a:r>
              <a:rPr lang="fr-FR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).</a:t>
            </a:r>
            <a:r>
              <a:rPr lang="fr-FR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b="1" i="1" baseline="-25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b="1" i="1" dirty="0" smtClean="0">
                <a:solidFill>
                  <a:srgbClr val="FF0000"/>
                </a:solidFill>
              </a:rPr>
              <a:t>n</a:t>
            </a:r>
            <a:r>
              <a:rPr lang="fr-FR" b="1" i="1" baseline="-25000" dirty="0" smtClean="0">
                <a:solidFill>
                  <a:srgbClr val="FF0000"/>
                </a:solidFill>
              </a:rPr>
              <a:t>t</a:t>
            </a:r>
            <a:r>
              <a:rPr lang="fr-FR" b="1" i="1" dirty="0" smtClean="0">
                <a:solidFill>
                  <a:srgbClr val="002060"/>
                </a:solidFill>
              </a:rPr>
              <a:t>= nombre de mole total des constituant.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b="1" i="1" dirty="0" smtClean="0">
                <a:solidFill>
                  <a:srgbClr val="FF0000"/>
                </a:solidFill>
              </a:rPr>
              <a:t>P</a:t>
            </a:r>
            <a:r>
              <a:rPr lang="fr-FR" b="1" i="1" baseline="-25000" dirty="0" smtClean="0">
                <a:solidFill>
                  <a:srgbClr val="FF0000"/>
                </a:solidFill>
              </a:rPr>
              <a:t>i</a:t>
            </a:r>
            <a:r>
              <a:rPr lang="fr-FR" b="1" i="1" dirty="0" smtClean="0">
                <a:solidFill>
                  <a:srgbClr val="002060"/>
                </a:solidFill>
              </a:rPr>
              <a:t>= Pression partielle du constituant(</a:t>
            </a:r>
            <a:r>
              <a:rPr lang="fr-FR" b="1" i="1" dirty="0" smtClean="0">
                <a:solidFill>
                  <a:srgbClr val="FF0000"/>
                </a:solidFill>
              </a:rPr>
              <a:t>i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b="1" i="1" dirty="0" smtClean="0">
                <a:solidFill>
                  <a:srgbClr val="FF0000"/>
                </a:solidFill>
              </a:rPr>
              <a:t>n</a:t>
            </a:r>
            <a:r>
              <a:rPr lang="fr-FR" b="1" i="1" baseline="-25000" dirty="0" smtClean="0">
                <a:solidFill>
                  <a:srgbClr val="FF0000"/>
                </a:solidFill>
              </a:rPr>
              <a:t>i</a:t>
            </a:r>
            <a:r>
              <a:rPr lang="fr-FR" b="1" i="1" dirty="0" smtClean="0">
                <a:solidFill>
                  <a:srgbClr val="002060"/>
                </a:solidFill>
              </a:rPr>
              <a:t>= nombre de mole total des constituants dans le mélange.</a:t>
            </a:r>
            <a:r>
              <a:rPr lang="fr-FR" b="1" i="1" baseline="-25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   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b="1" i="1" baseline="-25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X</a:t>
            </a:r>
            <a:r>
              <a:rPr lang="fr-FR" b="1" i="1" baseline="-25000" dirty="0" smtClean="0">
                <a:solidFill>
                  <a:srgbClr val="FF0000"/>
                </a:solidFill>
              </a:rPr>
              <a:t>i </a:t>
            </a:r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= Fraction molaire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fr-FR" sz="17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                             (Constituants sont à l’état gazeux) 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956425" y="2636838"/>
          <a:ext cx="1495425" cy="1084262"/>
        </p:xfrm>
        <a:graphic>
          <a:graphicData uri="http://schemas.openxmlformats.org/presentationml/2006/ole">
            <p:oleObj spid="_x0000_s37890" name="Équation" r:id="rId3" imgW="749160" imgH="43164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7138988" y="5013325"/>
          <a:ext cx="1466850" cy="455613"/>
        </p:xfrm>
        <a:graphic>
          <a:graphicData uri="http://schemas.openxmlformats.org/presentationml/2006/ole">
            <p:oleObj spid="_x0000_s37892" name="Équation" r:id="rId4" imgW="736560" imgH="22860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986588" y="692150"/>
          <a:ext cx="1436687" cy="1165225"/>
        </p:xfrm>
        <a:graphic>
          <a:graphicData uri="http://schemas.openxmlformats.org/presentationml/2006/ole">
            <p:oleObj spid="_x0000_s37893" name="Équation" r:id="rId5" imgW="533160" imgH="431640" progId="Equation.3">
              <p:embed/>
            </p:oleObj>
          </a:graphicData>
        </a:graphic>
      </p:graphicFrame>
      <p:cxnSp>
        <p:nvCxnSpPr>
          <p:cNvPr id="15" name="Connecteur droit 14"/>
          <p:cNvCxnSpPr/>
          <p:nvPr/>
        </p:nvCxnSpPr>
        <p:spPr>
          <a:xfrm>
            <a:off x="6156176" y="0"/>
            <a:ext cx="144016" cy="68580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51520" y="5013176"/>
          <a:ext cx="5764212" cy="860425"/>
        </p:xfrm>
        <a:graphic>
          <a:graphicData uri="http://schemas.openxmlformats.org/presentationml/2006/ole">
            <p:oleObj spid="_x0000_s37894" name="Équation" r:id="rId6" imgW="2895480" imgH="431640" progId="Equation.3">
              <p:embed/>
            </p:oleObj>
          </a:graphicData>
        </a:graphic>
      </p:graphicFrame>
      <p:cxnSp>
        <p:nvCxnSpPr>
          <p:cNvPr id="21" name="Connecteur droit avec flèche 20"/>
          <p:cNvCxnSpPr/>
          <p:nvPr/>
        </p:nvCxnSpPr>
        <p:spPr>
          <a:xfrm>
            <a:off x="7308304" y="1340768"/>
            <a:ext cx="216024" cy="136815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vers le bas 21"/>
          <p:cNvSpPr/>
          <p:nvPr/>
        </p:nvSpPr>
        <p:spPr>
          <a:xfrm>
            <a:off x="7668344" y="3861048"/>
            <a:ext cx="288032" cy="978408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5" grpId="0" animBg="1"/>
      <p:bldP spid="8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idx="1"/>
          </p:nvPr>
        </p:nvSpPr>
        <p:spPr>
          <a:xfrm>
            <a:off x="395536" y="980729"/>
            <a:ext cx="8229600" cy="1368152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La loi des  </a:t>
            </a:r>
            <a:r>
              <a:rPr lang="fr-FR" sz="2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Gaz Parfaits</a:t>
            </a:r>
            <a:r>
              <a:rPr lang="fr-FR" sz="24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 PV=</a:t>
            </a:r>
            <a:r>
              <a:rPr lang="fr-FR" sz="2400" b="1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nRT</a:t>
            </a:r>
            <a:r>
              <a:rPr lang="fr-FR" sz="24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r>
              <a:rPr lang="fr-FR" sz="2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s’applique au mélange( constituants à l’état gaz), et à chacun des constituants seul.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27584" y="3356992"/>
          <a:ext cx="2736850" cy="865188"/>
        </p:xfrm>
        <a:graphic>
          <a:graphicData uri="http://schemas.openxmlformats.org/presentationml/2006/ole">
            <p:oleObj spid="_x0000_s38914" name="Équation" r:id="rId3" imgW="723600" imgH="22860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436096" y="3356992"/>
          <a:ext cx="2736850" cy="865188"/>
        </p:xfrm>
        <a:graphic>
          <a:graphicData uri="http://schemas.openxmlformats.org/presentationml/2006/ole">
            <p:oleObj spid="_x0000_s38915" name="Équation" r:id="rId4" imgW="723600" imgH="228600" progId="Equation.3">
              <p:embed/>
            </p:oleObj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5652120" y="2348880"/>
            <a:ext cx="1800200" cy="648072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Mélange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115616" y="2564904"/>
            <a:ext cx="1800200" cy="648072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lang="fr-FR" sz="20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fr-FR" sz="2000" b="1" i="1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onstituant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(i)</a:t>
            </a:r>
            <a:endParaRPr kumimoji="0" lang="fr-FR" sz="20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27584" y="1268760"/>
            <a:ext cx="3096344" cy="1143000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00B050"/>
                </a:solidFill>
              </a:rPr>
              <a:t>2</a:t>
            </a:r>
            <a:r>
              <a:rPr lang="fr-FR" sz="4400" b="1" i="1" dirty="0" smtClean="0">
                <a:solidFill>
                  <a:schemeClr val="tx1"/>
                </a:solidFill>
              </a:rPr>
              <a:t>C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2</a:t>
            </a:r>
            <a:r>
              <a:rPr lang="fr-FR" sz="4400" b="1" i="1" dirty="0" smtClean="0">
                <a:solidFill>
                  <a:schemeClr val="tx1"/>
                </a:solidFill>
              </a:rPr>
              <a:t>H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6 </a:t>
            </a:r>
            <a:r>
              <a:rPr lang="fr-FR" sz="4400" b="1" i="1" dirty="0" smtClean="0">
                <a:solidFill>
                  <a:schemeClr val="tx1"/>
                </a:solidFill>
              </a:rPr>
              <a:t> +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 </a:t>
            </a:r>
            <a:r>
              <a:rPr lang="fr-FR" sz="4400" b="1" i="1" dirty="0" smtClean="0">
                <a:solidFill>
                  <a:schemeClr val="tx1"/>
                </a:solidFill>
              </a:rPr>
              <a:t> </a:t>
            </a:r>
            <a:r>
              <a:rPr lang="fr-FR" sz="4400" b="1" i="1" dirty="0" smtClean="0">
                <a:solidFill>
                  <a:srgbClr val="00B050"/>
                </a:solidFill>
              </a:rPr>
              <a:t>7</a:t>
            </a:r>
            <a:r>
              <a:rPr lang="fr-FR" sz="4400" b="1" i="1" dirty="0" smtClean="0">
                <a:solidFill>
                  <a:schemeClr val="tx1"/>
                </a:solidFill>
              </a:rPr>
              <a:t> O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2</a:t>
            </a:r>
            <a:endParaRPr lang="fr-FR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1484784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000" b="1" i="1" dirty="0" smtClean="0">
                <a:solidFill>
                  <a:srgbClr val="00B050"/>
                </a:solidFill>
              </a:rPr>
              <a:t>4</a:t>
            </a:r>
            <a:r>
              <a:rPr lang="fr-FR" sz="4000" b="1" i="1" dirty="0" smtClean="0"/>
              <a:t>CO</a:t>
            </a:r>
            <a:r>
              <a:rPr lang="fr-FR" sz="4000" b="1" i="1" baseline="-25000" dirty="0" smtClean="0"/>
              <a:t>2</a:t>
            </a:r>
            <a:r>
              <a:rPr lang="fr-FR" sz="4000" b="1" i="1" dirty="0" smtClean="0"/>
              <a:t>   +  </a:t>
            </a:r>
            <a:r>
              <a:rPr lang="fr-FR" sz="4000" b="1" i="1" dirty="0" smtClean="0">
                <a:solidFill>
                  <a:srgbClr val="00B050"/>
                </a:solidFill>
              </a:rPr>
              <a:t>6</a:t>
            </a:r>
            <a:r>
              <a:rPr lang="fr-FR" sz="4000" b="1" i="1" dirty="0" smtClean="0"/>
              <a:t>H</a:t>
            </a:r>
            <a:r>
              <a:rPr lang="fr-FR" sz="4000" b="1" i="1" baseline="-25000" dirty="0" smtClean="0"/>
              <a:t>2</a:t>
            </a:r>
            <a:r>
              <a:rPr lang="fr-FR" sz="4000" b="1" i="1" dirty="0" smtClean="0"/>
              <a:t>O</a:t>
            </a:r>
          </a:p>
        </p:txBody>
      </p:sp>
      <p:sp>
        <p:nvSpPr>
          <p:cNvPr id="7" name="Flèche gauche 6"/>
          <p:cNvSpPr/>
          <p:nvPr/>
        </p:nvSpPr>
        <p:spPr>
          <a:xfrm>
            <a:off x="4355976" y="1988840"/>
            <a:ext cx="97840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4427984" y="1628800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7884368" y="2141240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(L)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059832" y="2204864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475656" y="2213248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FF0000"/>
                </a:solidFill>
              </a:rPr>
              <a:t>(g)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156176" y="2132856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FF0000"/>
                </a:solidFill>
              </a:rPr>
              <a:t>(g)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1187624" y="2060848"/>
            <a:ext cx="1080120" cy="129614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2987824" y="2060848"/>
            <a:ext cx="504056" cy="129614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292080" y="2060848"/>
            <a:ext cx="576064" cy="129614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6804248" y="2060848"/>
            <a:ext cx="864096" cy="122413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 txBox="1">
            <a:spLocks/>
          </p:cNvSpPr>
          <p:nvPr/>
        </p:nvSpPr>
        <p:spPr>
          <a:xfrm>
            <a:off x="2051720" y="3284984"/>
            <a:ext cx="4968552" cy="4229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i="1" dirty="0" smtClean="0">
                <a:solidFill>
                  <a:schemeClr val="tx1"/>
                </a:solidFill>
              </a:rPr>
              <a:t>Coefficients Stœchiométriques</a:t>
            </a:r>
          </a:p>
        </p:txBody>
      </p:sp>
      <p:sp>
        <p:nvSpPr>
          <p:cNvPr id="19" name="Titre 1"/>
          <p:cNvSpPr txBox="1">
            <a:spLocks noGrp="1"/>
          </p:cNvSpPr>
          <p:nvPr>
            <p:ph type="title"/>
          </p:nvPr>
        </p:nvSpPr>
        <p:spPr>
          <a:xfrm>
            <a:off x="2195736" y="332656"/>
            <a:ext cx="4104456" cy="692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Oxydation de l’éthane 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1520" y="3140968"/>
          <a:ext cx="1728192" cy="863508"/>
        </p:xfrm>
        <a:graphic>
          <a:graphicData uri="http://schemas.openxmlformats.org/presentationml/2006/ole">
            <p:oleObj spid="_x0000_s5122" name="Équation" r:id="rId3" imgW="799920" imgH="469800" progId="Equation.3">
              <p:embed/>
            </p:oleObj>
          </a:graphicData>
        </a:graphic>
      </p:graphicFrame>
      <p:sp>
        <p:nvSpPr>
          <p:cNvPr id="23" name="Titre 1"/>
          <p:cNvSpPr txBox="1">
            <a:spLocks/>
          </p:cNvSpPr>
          <p:nvPr/>
        </p:nvSpPr>
        <p:spPr>
          <a:xfrm>
            <a:off x="539552" y="4149080"/>
            <a:ext cx="8604448" cy="692696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fr-FR" sz="2000" b="1" i="1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R= 2/7 : conditions stœchiométriques.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R≠ 2/7 :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Donc, un réactif est en 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excès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s’est le réactif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limitant 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 en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0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défaut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.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683568" y="4869160"/>
            <a:ext cx="7920880" cy="165618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Question</a:t>
            </a:r>
            <a:r>
              <a:rPr lang="fr-FR" sz="2000" b="1" i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2000" b="1" i="1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 mélange 6 mole d’éthane avec 2mole d’oxygène, calculer R</a:t>
            </a: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fr-FR" sz="2000" b="1" i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fr-FR" sz="2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Réponse: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835696" y="5589240"/>
          <a:ext cx="1800200" cy="832592"/>
        </p:xfrm>
        <a:graphic>
          <a:graphicData uri="http://schemas.openxmlformats.org/presentationml/2006/ole">
            <p:oleObj spid="_x0000_s5124" name="Équation" r:id="rId4" imgW="1015920" imgH="4698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343400" y="3276600"/>
          <a:ext cx="457200" cy="304800"/>
        </p:xfrm>
        <a:graphic>
          <a:graphicData uri="http://schemas.openxmlformats.org/presentationml/2006/ole">
            <p:oleObj spid="_x0000_s5125" name="Équation" r:id="rId5" imgW="457200" imgH="30456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283968" y="5733256"/>
          <a:ext cx="1044575" cy="503237"/>
        </p:xfrm>
        <a:graphic>
          <a:graphicData uri="http://schemas.openxmlformats.org/presentationml/2006/ole">
            <p:oleObj spid="_x0000_s5126" name="Équation" r:id="rId6" imgW="368280" imgH="17748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364088" y="5805264"/>
          <a:ext cx="539750" cy="431800"/>
        </p:xfrm>
        <a:graphic>
          <a:graphicData uri="http://schemas.openxmlformats.org/presentationml/2006/ole">
            <p:oleObj spid="_x0000_s5127" name="Équation" r:id="rId7" imgW="190440" imgH="15228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707904" y="5805264"/>
          <a:ext cx="539750" cy="431800"/>
        </p:xfrm>
        <a:graphic>
          <a:graphicData uri="http://schemas.openxmlformats.org/presentationml/2006/ole">
            <p:oleObj spid="_x0000_s5128" name="Équation" r:id="rId8" imgW="190440" imgH="152280" progId="Equation.3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5947419" y="5805264"/>
            <a:ext cx="2387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/>
              <a:t>Un réactif</a:t>
            </a:r>
            <a:r>
              <a:rPr lang="fr-FR" b="1" i="1" dirty="0" smtClean="0">
                <a:solidFill>
                  <a:srgbClr val="C00000"/>
                </a:solidFill>
              </a:rPr>
              <a:t> </a:t>
            </a:r>
            <a:r>
              <a:rPr lang="fr-FR" b="1" i="1" dirty="0" smtClean="0"/>
              <a:t>est </a:t>
            </a:r>
            <a:r>
              <a:rPr lang="fr-FR" b="1" i="1" dirty="0" smtClean="0">
                <a:solidFill>
                  <a:srgbClr val="C00000"/>
                </a:solidFill>
              </a:rPr>
              <a:t>limitant.</a:t>
            </a:r>
            <a:r>
              <a:rPr lang="fr-FR" b="1" i="1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7" grpId="0" animBg="1"/>
      <p:bldP spid="19" grpId="0"/>
      <p:bldP spid="23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3682752" cy="1156990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Application</a:t>
            </a:r>
            <a:b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fr-FR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347864" y="2708920"/>
          <a:ext cx="2016224" cy="655273"/>
        </p:xfrm>
        <a:graphic>
          <a:graphicData uri="http://schemas.openxmlformats.org/presentationml/2006/ole">
            <p:oleObj spid="_x0000_s39938" name="Équation" r:id="rId3" imgW="1193760" imgH="431640" progId="Equation.3">
              <p:embed/>
            </p:oleObj>
          </a:graphicData>
        </a:graphic>
      </p:graphicFrame>
      <p:sp>
        <p:nvSpPr>
          <p:cNvPr id="5" name="Pensées 4"/>
          <p:cNvSpPr/>
          <p:nvPr/>
        </p:nvSpPr>
        <p:spPr>
          <a:xfrm>
            <a:off x="4714876" y="1285860"/>
            <a:ext cx="2664296" cy="1116704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rgbClr val="002060"/>
                </a:solidFill>
              </a:rPr>
              <a:t>∑X</a:t>
            </a:r>
            <a:r>
              <a:rPr lang="fr-FR" b="1" i="1" baseline="-25000" dirty="0" smtClean="0">
                <a:solidFill>
                  <a:srgbClr val="002060"/>
                </a:solidFill>
              </a:rPr>
              <a:t>i </a:t>
            </a:r>
            <a:r>
              <a:rPr lang="fr-FR" b="1" i="1" dirty="0" smtClean="0">
                <a:solidFill>
                  <a:srgbClr val="002060"/>
                </a:solidFill>
              </a:rPr>
              <a:t>=????? </a:t>
            </a:r>
            <a:endParaRPr lang="fr-FR" dirty="0"/>
          </a:p>
        </p:txBody>
      </p:sp>
      <p:sp>
        <p:nvSpPr>
          <p:cNvPr id="6" name="Sourire 5"/>
          <p:cNvSpPr/>
          <p:nvPr/>
        </p:nvSpPr>
        <p:spPr>
          <a:xfrm>
            <a:off x="3563888" y="3717032"/>
            <a:ext cx="432048" cy="482352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ensées 6"/>
          <p:cNvSpPr/>
          <p:nvPr/>
        </p:nvSpPr>
        <p:spPr>
          <a:xfrm>
            <a:off x="3059832" y="2492896"/>
            <a:ext cx="2664296" cy="115212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611560" y="815672"/>
            <a:ext cx="1532330" cy="44395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00B050"/>
                </a:solidFill>
              </a:rPr>
              <a:t>1</a:t>
            </a:r>
            <a:r>
              <a:rPr lang="fr-FR" sz="4400" b="1" i="1" dirty="0" smtClean="0">
                <a:solidFill>
                  <a:schemeClr val="tx1"/>
                </a:solidFill>
              </a:rPr>
              <a:t>N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2 </a:t>
            </a:r>
            <a:r>
              <a:rPr lang="fr-FR" sz="4400" b="1" i="1" dirty="0" smtClean="0">
                <a:solidFill>
                  <a:schemeClr val="tx1"/>
                </a:solidFill>
              </a:rPr>
              <a:t> +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  </a:t>
            </a:r>
            <a:r>
              <a:rPr lang="fr-FR" sz="4400" b="1" i="1" dirty="0" smtClean="0">
                <a:solidFill>
                  <a:schemeClr val="tx1"/>
                </a:solidFill>
              </a:rPr>
              <a:t>  </a:t>
            </a:r>
            <a:r>
              <a:rPr lang="fr-FR" sz="4400" b="1" i="1" dirty="0" smtClean="0">
                <a:solidFill>
                  <a:srgbClr val="00B050"/>
                </a:solidFill>
              </a:rPr>
              <a:t>3</a:t>
            </a:r>
            <a:r>
              <a:rPr lang="fr-FR" sz="4400" b="1" i="1" dirty="0" smtClean="0">
                <a:solidFill>
                  <a:schemeClr val="tx1"/>
                </a:solidFill>
              </a:rPr>
              <a:t>H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2</a:t>
            </a:r>
            <a:endParaRPr lang="fr-FR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9832" y="836712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b="1" i="1" dirty="0" smtClean="0">
                <a:solidFill>
                  <a:srgbClr val="00B050"/>
                </a:solidFill>
              </a:rPr>
              <a:t>2</a:t>
            </a:r>
            <a:r>
              <a:rPr lang="fr-FR" b="1" i="1" dirty="0" smtClean="0"/>
              <a:t>NH</a:t>
            </a:r>
            <a:r>
              <a:rPr lang="fr-FR" b="1" i="1" baseline="-25000" dirty="0" smtClean="0"/>
              <a:t>3</a:t>
            </a:r>
            <a:r>
              <a:rPr lang="fr-FR" b="1" i="1" dirty="0" smtClean="0"/>
              <a:t>  </a:t>
            </a:r>
          </a:p>
        </p:txBody>
      </p:sp>
      <p:sp>
        <p:nvSpPr>
          <p:cNvPr id="14" name="Flèche gauche 13"/>
          <p:cNvSpPr/>
          <p:nvPr/>
        </p:nvSpPr>
        <p:spPr>
          <a:xfrm>
            <a:off x="2267744" y="1124744"/>
            <a:ext cx="743590" cy="1000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2267744" y="908720"/>
            <a:ext cx="743590" cy="1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1547664" y="1196752"/>
            <a:ext cx="432048" cy="3516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3419872" y="1196752"/>
            <a:ext cx="360040" cy="3516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FF0000"/>
                </a:solidFill>
              </a:rPr>
              <a:t>(g)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683568" y="1196752"/>
            <a:ext cx="432048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FF0000"/>
                </a:solidFill>
              </a:rPr>
              <a:t>(g)</a:t>
            </a:r>
          </a:p>
        </p:txBody>
      </p:sp>
      <p:sp>
        <p:nvSpPr>
          <p:cNvPr id="60" name="Titre 1"/>
          <p:cNvSpPr txBox="1">
            <a:spLocks noGrp="1"/>
          </p:cNvSpPr>
          <p:nvPr>
            <p:ph type="title"/>
          </p:nvPr>
        </p:nvSpPr>
        <p:spPr>
          <a:xfrm>
            <a:off x="2267744" y="116632"/>
            <a:ext cx="4104456" cy="504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noProof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Application:</a:t>
            </a:r>
            <a:r>
              <a:rPr lang="fr-FR" sz="2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4653136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Q2 : 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Si après un temps (t) , on a transformé 10% de l’azote, quel est la composition du mélange? Répondre en complétant le tableau</a:t>
            </a:r>
            <a:r>
              <a:rPr lang="fr-FR" b="1" i="1" dirty="0" smtClean="0"/>
              <a:t>.</a:t>
            </a:r>
          </a:p>
          <a:p>
            <a:endParaRPr lang="fr-FR" b="1" i="1" dirty="0" smtClean="0"/>
          </a:p>
          <a:p>
            <a:r>
              <a:rPr lang="fr-FR" b="1" i="1" dirty="0" smtClean="0"/>
              <a:t>R1: </a:t>
            </a:r>
          </a:p>
          <a:p>
            <a:endParaRPr lang="fr-FR" b="1" i="1" dirty="0" smtClean="0"/>
          </a:p>
          <a:p>
            <a:r>
              <a:rPr lang="fr-FR" b="1" i="1" dirty="0" smtClean="0"/>
              <a:t> </a:t>
            </a:r>
            <a:endParaRPr lang="fr-FR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516216" y="980728"/>
          <a:ext cx="792633" cy="610306"/>
        </p:xfrm>
        <a:graphic>
          <a:graphicData uri="http://schemas.openxmlformats.org/presentationml/2006/ole">
            <p:oleObj spid="_x0000_s3078" name="Équation" r:id="rId3" imgW="533160" imgH="4824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436096" y="2348880"/>
          <a:ext cx="1151979" cy="482371"/>
        </p:xfrm>
        <a:graphic>
          <a:graphicData uri="http://schemas.openxmlformats.org/presentationml/2006/ole">
            <p:oleObj spid="_x0000_s3079" name="Équation" r:id="rId4" imgW="79992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236296" y="2276872"/>
          <a:ext cx="1566361" cy="516831"/>
        </p:xfrm>
        <a:graphic>
          <a:graphicData uri="http://schemas.openxmlformats.org/presentationml/2006/ole">
            <p:oleObj spid="_x0000_s3080" name="Équation" r:id="rId5" imgW="1015920" imgH="393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444208" y="3356992"/>
          <a:ext cx="900113" cy="300037"/>
        </p:xfrm>
        <a:graphic>
          <a:graphicData uri="http://schemas.openxmlformats.org/presentationml/2006/ole">
            <p:oleObj spid="_x0000_s3081" name="Équation" r:id="rId6" imgW="583920" imgH="2286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5652120" y="620688"/>
            <a:ext cx="3224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Q1</a:t>
            </a:r>
            <a:r>
              <a:rPr lang="fr-FR" b="1" i="1" dirty="0" smtClean="0"/>
              <a:t> : Quel est le réactif limitant?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6084168" y="1484784"/>
            <a:ext cx="576064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7236296" y="1556792"/>
            <a:ext cx="576064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660232" y="2852936"/>
          <a:ext cx="449263" cy="576262"/>
        </p:xfrm>
        <a:graphic>
          <a:graphicData uri="http://schemas.openxmlformats.org/presentationml/2006/ole">
            <p:oleObj spid="_x0000_s3082" name="Équation" r:id="rId7" imgW="139680" imgH="20304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115616" y="5445224"/>
          <a:ext cx="3527425" cy="568325"/>
        </p:xfrm>
        <a:graphic>
          <a:graphicData uri="http://schemas.openxmlformats.org/presentationml/2006/ole">
            <p:oleObj spid="_x0000_s3084" name="Équation" r:id="rId8" imgW="2286000" imgH="431640" progId="Equation.3">
              <p:embed/>
            </p:oleObj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285720" y="1428736"/>
          <a:ext cx="4968552" cy="3080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280"/>
                <a:gridCol w="1055016"/>
                <a:gridCol w="1224136"/>
                <a:gridCol w="1080120"/>
              </a:tblGrid>
              <a:tr h="284006"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Réactifs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Produits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9729">
                <a:tc>
                  <a:txBody>
                    <a:bodyPr/>
                    <a:lstStyle/>
                    <a:p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Constituants</a:t>
                      </a:r>
                      <a:r>
                        <a:rPr lang="fr-FR" sz="1500" b="1" baseline="0" dirty="0" smtClean="0">
                          <a:solidFill>
                            <a:schemeClr val="tx1"/>
                          </a:solidFill>
                        </a:rPr>
                        <a:t> du mélange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0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Quantités initiales</a:t>
                      </a:r>
                    </a:p>
                    <a:p>
                      <a:pPr algn="ctr"/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fr-FR" sz="1500" b="1" i="1" baseline="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5723">
                <a:tc v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2mol 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5mol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06">
                <a:tc rowSpan="3"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ysClr val="windowText" lastClr="000000"/>
                          </a:solidFill>
                        </a:rPr>
                        <a:t>Quantités restantes</a:t>
                      </a:r>
                      <a:endParaRPr lang="fr-FR" sz="1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 –x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fr-FR" sz="1500" b="1" i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fr-FR" sz="1500" b="1" i="1" baseline="0" dirty="0" smtClean="0">
                          <a:solidFill>
                            <a:schemeClr val="tx1"/>
                          </a:solidFill>
                        </a:rPr>
                        <a:t>’-3x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2x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686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2mol – x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5mol- 3x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2x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867">
                <a:tc vMerge="1"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1,8 mol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4,4 mol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0,4 mol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5302756" y="3861048"/>
            <a:ext cx="384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/>
              <a:t>R1:  </a:t>
            </a:r>
            <a:r>
              <a:rPr lang="fr-FR" b="1" i="1" dirty="0" smtClean="0">
                <a:solidFill>
                  <a:srgbClr val="00B050"/>
                </a:solidFill>
              </a:rPr>
              <a:t>le réactif limitant est l’hydrogène.</a:t>
            </a:r>
            <a:endParaRPr lang="fr-FR" b="1" i="1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323528" y="616530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Q3 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:Ecrire </a:t>
            </a:r>
            <a:r>
              <a:rPr lang="fr-FR" b="1" i="1" dirty="0" err="1" smtClean="0">
                <a:solidFill>
                  <a:schemeClr val="tx2">
                    <a:lumMod val="75000"/>
                  </a:schemeClr>
                </a:solidFill>
              </a:rPr>
              <a:t>Kc</a:t>
            </a:r>
            <a:r>
              <a:rPr lang="fr-FR" b="1" i="1" dirty="0" smtClean="0">
                <a:solidFill>
                  <a:schemeClr val="tx2">
                    <a:lumMod val="75000"/>
                  </a:schemeClr>
                </a:solidFill>
              </a:rPr>
              <a:t> et Kp.</a:t>
            </a: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3492500" y="6105525"/>
          <a:ext cx="2087563" cy="784225"/>
        </p:xfrm>
        <a:graphic>
          <a:graphicData uri="http://schemas.openxmlformats.org/presentationml/2006/ole">
            <p:oleObj spid="_x0000_s3085" name="Équation" r:id="rId9" imgW="1091880" imgH="482400" progId="Equation.3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084168" y="6072074"/>
          <a:ext cx="1584176" cy="785926"/>
        </p:xfrm>
        <a:graphic>
          <a:graphicData uri="http://schemas.openxmlformats.org/presentationml/2006/ole">
            <p:oleObj spid="_x0000_s3086" name="Équation" r:id="rId10" imgW="825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15" grpId="0" animBg="1"/>
      <p:bldP spid="19" grpId="0"/>
      <p:bldP spid="23" grpId="0"/>
      <p:bldP spid="27" grpId="0"/>
      <p:bldP spid="60" grpId="0"/>
      <p:bldP spid="18" grpId="0"/>
      <p:bldP spid="30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1036711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fr-FR" sz="2000" b="1" dirty="0" smtClean="0">
                <a:solidFill>
                  <a:srgbClr val="FF0000"/>
                </a:solidFill>
              </a:rPr>
              <a:t>Q:</a:t>
            </a:r>
            <a:r>
              <a:rPr lang="fr-FR" sz="2000" b="1" dirty="0" smtClean="0"/>
              <a:t>Déterminez la valeur de </a:t>
            </a:r>
            <a:r>
              <a:rPr lang="fr-FR" sz="2000" b="1" i="1" dirty="0" smtClean="0">
                <a:solidFill>
                  <a:srgbClr val="C00000"/>
                </a:solidFill>
              </a:rPr>
              <a:t>R</a:t>
            </a:r>
            <a:r>
              <a:rPr lang="fr-FR" sz="2000" b="1" i="1" dirty="0" smtClean="0"/>
              <a:t>, la valeur de la constante des gaz parfaits ,sachant qu’une mole d’un gaz parfait occupe un volume de </a:t>
            </a:r>
            <a:r>
              <a:rPr lang="fr-FR" sz="2000" b="1" i="1" dirty="0" smtClean="0">
                <a:solidFill>
                  <a:srgbClr val="C00000"/>
                </a:solidFill>
              </a:rPr>
              <a:t>22,4 </a:t>
            </a:r>
            <a:r>
              <a:rPr lang="fr-FR" sz="2000" b="1" i="1" dirty="0" smtClean="0"/>
              <a:t>litres sous la pression de </a:t>
            </a:r>
            <a:r>
              <a:rPr lang="fr-FR" sz="2000" b="1" i="1" dirty="0" smtClean="0">
                <a:solidFill>
                  <a:srgbClr val="C00000"/>
                </a:solidFill>
              </a:rPr>
              <a:t>1atm</a:t>
            </a:r>
            <a:r>
              <a:rPr lang="fr-FR" sz="2000" b="1" i="1" dirty="0" smtClean="0"/>
              <a:t> et une température de </a:t>
            </a:r>
            <a:r>
              <a:rPr lang="fr-FR" sz="2000" b="1" i="1" dirty="0" smtClean="0">
                <a:solidFill>
                  <a:srgbClr val="C00000"/>
                </a:solidFill>
              </a:rPr>
              <a:t> 0°C.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1700808"/>
            <a:ext cx="295232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 = 1atm =1,013.10</a:t>
            </a:r>
            <a:r>
              <a:rPr kumimoji="0" lang="fr-FR" sz="2000" b="1" i="1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 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</a:t>
            </a:r>
            <a:endParaRPr kumimoji="0" lang="fr-FR" sz="2000" b="1" i="1" u="none" strike="noStrike" kern="1200" cap="none" spc="0" normalizeH="0" baseline="3000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b="1" i="1" dirty="0" smtClean="0"/>
              <a:t>V = 22,4 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b="1" i="1" dirty="0" smtClean="0"/>
              <a:t>n</a:t>
            </a:r>
            <a:r>
              <a:rPr kumimoji="0" lang="fr-FR" sz="20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1mole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b="1" i="1" baseline="0" dirty="0" smtClean="0"/>
              <a:t>T = 273</a:t>
            </a:r>
            <a:r>
              <a:rPr lang="fr-FR" sz="2000" b="1" i="1" dirty="0" smtClean="0"/>
              <a:t> </a:t>
            </a:r>
            <a:r>
              <a:rPr lang="fr-FR" sz="2000" b="1" i="1" baseline="0" dirty="0" smtClean="0"/>
              <a:t>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b="1" i="1" dirty="0" smtClean="0"/>
              <a:t>1Cal=4,18J</a:t>
            </a:r>
            <a:endParaRPr lang="fr-FR" sz="2000" b="1" i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2000" b="1" i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2000" b="1" i="1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4716016" y="1700808"/>
          <a:ext cx="2232248" cy="391266"/>
        </p:xfrm>
        <a:graphic>
          <a:graphicData uri="http://schemas.openxmlformats.org/presentationml/2006/ole">
            <p:oleObj spid="_x0000_s61442" name="Équation" r:id="rId3" imgW="1015920" imgH="177480" progId="Equation.3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683568" y="3356992"/>
          <a:ext cx="4896544" cy="716023"/>
        </p:xfrm>
        <a:graphic>
          <a:graphicData uri="http://schemas.openxmlformats.org/presentationml/2006/ole">
            <p:oleObj spid="_x0000_s61443" name="Équation" r:id="rId4" imgW="2692080" imgH="39348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683568" y="4221088"/>
          <a:ext cx="5635625" cy="762000"/>
        </p:xfrm>
        <a:graphic>
          <a:graphicData uri="http://schemas.openxmlformats.org/presentationml/2006/ole">
            <p:oleObj spid="_x0000_s61444" name="Équation" r:id="rId5" imgW="3098520" imgH="41904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658316" y="5157192"/>
          <a:ext cx="3049588" cy="762000"/>
        </p:xfrm>
        <a:graphic>
          <a:graphicData uri="http://schemas.openxmlformats.org/presentationml/2006/ole">
            <p:oleObj spid="_x0000_s61445" name="Équation" r:id="rId6" imgW="1676160" imgH="419040" progId="Equation.3">
              <p:embed/>
            </p:oleObj>
          </a:graphicData>
        </a:graphic>
      </p:graphicFrame>
      <p:sp>
        <p:nvSpPr>
          <p:cNvPr id="11" name="Titre 1"/>
          <p:cNvSpPr txBox="1">
            <a:spLocks noGrp="1"/>
          </p:cNvSpPr>
          <p:nvPr>
            <p:ph type="title"/>
          </p:nvPr>
        </p:nvSpPr>
        <p:spPr>
          <a:xfrm>
            <a:off x="2267744" y="116632"/>
            <a:ext cx="4104456" cy="504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noProof="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Application:3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27584" y="692696"/>
            <a:ext cx="3096344" cy="1143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err="1" smtClean="0">
                <a:solidFill>
                  <a:srgbClr val="00B050"/>
                </a:solidFill>
              </a:rPr>
              <a:t>a</a:t>
            </a:r>
            <a:r>
              <a:rPr lang="fr-FR" sz="4400" b="1" i="1" dirty="0" err="1" smtClean="0">
                <a:solidFill>
                  <a:schemeClr val="tx1"/>
                </a:solidFill>
              </a:rPr>
              <a:t>A</a:t>
            </a:r>
            <a:r>
              <a:rPr lang="fr-FR" sz="4400" b="1" i="1" dirty="0" smtClean="0">
                <a:solidFill>
                  <a:schemeClr val="tx1"/>
                </a:solidFill>
              </a:rPr>
              <a:t>+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  </a:t>
            </a:r>
            <a:r>
              <a:rPr lang="fr-FR" sz="4400" b="1" i="1" dirty="0" smtClean="0">
                <a:solidFill>
                  <a:schemeClr val="tx1"/>
                </a:solidFill>
              </a:rPr>
              <a:t>  </a:t>
            </a:r>
            <a:r>
              <a:rPr lang="fr-FR" sz="4400" b="1" i="1" dirty="0" err="1" smtClean="0">
                <a:solidFill>
                  <a:srgbClr val="00B050"/>
                </a:solidFill>
              </a:rPr>
              <a:t>b</a:t>
            </a:r>
            <a:r>
              <a:rPr lang="fr-FR" sz="4400" b="1" i="1" dirty="0" err="1" smtClean="0">
                <a:solidFill>
                  <a:schemeClr val="tx1"/>
                </a:solidFill>
              </a:rPr>
              <a:t>B</a:t>
            </a:r>
            <a:endParaRPr lang="fr-FR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8064" y="917848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000" b="1" i="1" dirty="0" err="1" smtClean="0">
                <a:solidFill>
                  <a:srgbClr val="00B050"/>
                </a:solidFill>
              </a:rPr>
              <a:t>c</a:t>
            </a:r>
            <a:r>
              <a:rPr lang="fr-FR" sz="4000" b="1" i="1" dirty="0" err="1" smtClean="0"/>
              <a:t>C</a:t>
            </a:r>
            <a:r>
              <a:rPr lang="fr-FR" sz="4000" b="1" i="1" dirty="0" smtClean="0"/>
              <a:t> +   </a:t>
            </a:r>
            <a:r>
              <a:rPr lang="fr-FR" sz="4000" b="1" i="1" dirty="0" err="1" smtClean="0">
                <a:solidFill>
                  <a:srgbClr val="00B050"/>
                </a:solidFill>
              </a:rPr>
              <a:t>d</a:t>
            </a:r>
            <a:r>
              <a:rPr lang="fr-FR" sz="4000" b="1" i="1" dirty="0" err="1" smtClean="0"/>
              <a:t>D</a:t>
            </a:r>
            <a:endParaRPr lang="fr-FR" sz="4000" b="1" i="1" dirty="0" smtClean="0"/>
          </a:p>
        </p:txBody>
      </p:sp>
      <p:sp>
        <p:nvSpPr>
          <p:cNvPr id="6" name="Flèche gauche 5"/>
          <p:cNvSpPr/>
          <p:nvPr/>
        </p:nvSpPr>
        <p:spPr>
          <a:xfrm>
            <a:off x="4211960" y="1421904"/>
            <a:ext cx="97840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211960" y="1133872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860032" y="1844824"/>
          <a:ext cx="2287587" cy="887413"/>
        </p:xfrm>
        <a:graphic>
          <a:graphicData uri="http://schemas.openxmlformats.org/presentationml/2006/ole">
            <p:oleObj spid="_x0000_s7170" name="Équation" r:id="rId3" imgW="1028520" imgH="4698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997450" y="3165475"/>
          <a:ext cx="1949450" cy="865188"/>
        </p:xfrm>
        <a:graphic>
          <a:graphicData uri="http://schemas.openxmlformats.org/presentationml/2006/ole">
            <p:oleObj spid="_x0000_s7171" name="Équation" r:id="rId4" imgW="876240" imgH="457200" progId="Equation.3">
              <p:embed/>
            </p:oleObj>
          </a:graphicData>
        </a:graphic>
      </p:graphicFrame>
      <p:sp>
        <p:nvSpPr>
          <p:cNvPr id="10" name="Flèche courbée vers la droite 9"/>
          <p:cNvSpPr/>
          <p:nvPr/>
        </p:nvSpPr>
        <p:spPr>
          <a:xfrm>
            <a:off x="3923928" y="234888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187624" y="2564904"/>
          <a:ext cx="2736304" cy="601416"/>
        </p:xfrm>
        <a:graphic>
          <a:graphicData uri="http://schemas.openxmlformats.org/presentationml/2006/ole">
            <p:oleObj spid="_x0000_s7172" name="Équation" r:id="rId5" imgW="685800" imgH="177480" progId="Equation.3">
              <p:embed/>
            </p:oleObj>
          </a:graphicData>
        </a:graphic>
      </p:graphicFrame>
      <p:sp>
        <p:nvSpPr>
          <p:cNvPr id="11" name="Sourire 10"/>
          <p:cNvSpPr/>
          <p:nvPr/>
        </p:nvSpPr>
        <p:spPr>
          <a:xfrm>
            <a:off x="1043608" y="4437112"/>
            <a:ext cx="914400" cy="91440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ensées 11"/>
          <p:cNvSpPr/>
          <p:nvPr/>
        </p:nvSpPr>
        <p:spPr>
          <a:xfrm>
            <a:off x="899592" y="3068960"/>
            <a:ext cx="2448272" cy="136815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 Loi des Gaz Parfaits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411760" y="260648"/>
            <a:ext cx="4248472" cy="504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</a:rPr>
              <a:t>4- Equation d’Etat d’un Gaz Parfait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059832" y="4941168"/>
            <a:ext cx="5725144" cy="1224136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Cette loi permet de calculer les différentes proportions des différents constituants d’un mélange  à l</a:t>
            </a:r>
            <a:r>
              <a:rPr lang="fr-FR" sz="2000" b="1" u="sng" dirty="0" smtClean="0">
                <a:solidFill>
                  <a:schemeClr val="accent1">
                    <a:lumMod val="50000"/>
                  </a:schemeClr>
                </a:solidFill>
              </a:rPr>
              <a:t>’EQUILIBRE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 à une </a:t>
            </a:r>
            <a:r>
              <a:rPr lang="fr-FR" sz="2000" b="1" dirty="0" smtClean="0">
                <a:solidFill>
                  <a:srgbClr val="FF0000"/>
                </a:solidFill>
              </a:rPr>
              <a:t>Température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 et une</a:t>
            </a:r>
            <a:r>
              <a:rPr lang="fr-FR" sz="2000" b="1" i="1" dirty="0" smtClean="0">
                <a:solidFill>
                  <a:srgbClr val="FF0000"/>
                </a:solidFill>
              </a:rPr>
              <a:t> Pression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 donnée.</a:t>
            </a:r>
          </a:p>
          <a:p>
            <a:pPr marL="0" lvl="0" indent="0" algn="ctr">
              <a:spcBef>
                <a:spcPct val="0"/>
              </a:spcBef>
              <a:buNone/>
              <a:defRPr/>
            </a:pPr>
            <a:endParaRPr lang="fr-FR" sz="2000" b="1" i="1" dirty="0" smtClean="0">
              <a:solidFill>
                <a:srgbClr val="C00000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644008" y="4221088"/>
            <a:ext cx="259228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b="1" dirty="0" smtClean="0"/>
              <a:t>   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Loi </a:t>
            </a:r>
            <a:r>
              <a:rPr lang="fr-FR" sz="2800" b="1" noProof="0" dirty="0" smtClean="0"/>
              <a:t>d’action de masses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4" grpId="0" build="p"/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899592" y="1412776"/>
          <a:ext cx="1949450" cy="865188"/>
        </p:xfrm>
        <a:graphic>
          <a:graphicData uri="http://schemas.openxmlformats.org/presentationml/2006/ole">
            <p:oleObj spid="_x0000_s64517" name="Équation" r:id="rId3" imgW="876240" imgH="45720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2483768" y="3356992"/>
          <a:ext cx="2203450" cy="433388"/>
        </p:xfrm>
        <a:graphic>
          <a:graphicData uri="http://schemas.openxmlformats.org/presentationml/2006/ole">
            <p:oleObj spid="_x0000_s64518" name="Équation" r:id="rId4" imgW="990360" imgH="228600" progId="Equation.3">
              <p:embed/>
            </p:oleObj>
          </a:graphicData>
        </a:graphic>
      </p:graphicFrame>
      <p:sp>
        <p:nvSpPr>
          <p:cNvPr id="13" name="Titre 1"/>
          <p:cNvSpPr txBox="1">
            <a:spLocks/>
          </p:cNvSpPr>
          <p:nvPr/>
        </p:nvSpPr>
        <p:spPr>
          <a:xfrm>
            <a:off x="2411760" y="260648"/>
            <a:ext cx="4248472" cy="504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</a:rPr>
              <a:t>Etablir la relation entre </a:t>
            </a:r>
            <a:r>
              <a:rPr lang="fr-FR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Kp</a:t>
            </a: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</a:rPr>
              <a:t> et </a:t>
            </a:r>
            <a:r>
              <a:rPr lang="fr-FR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Kc</a:t>
            </a: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4067944" y="1412776"/>
          <a:ext cx="2287587" cy="887413"/>
        </p:xfrm>
        <a:graphic>
          <a:graphicData uri="http://schemas.openxmlformats.org/presentationml/2006/ole">
            <p:oleObj spid="_x0000_s64519" name="Équation" r:id="rId5" imgW="1028520" imgH="469800" progId="Equation.3">
              <p:embed/>
            </p:oleObj>
          </a:graphicData>
        </a:graphic>
      </p:graphicFrame>
      <p:sp>
        <p:nvSpPr>
          <p:cNvPr id="17" name="Titre 1"/>
          <p:cNvSpPr txBox="1">
            <a:spLocks/>
          </p:cNvSpPr>
          <p:nvPr/>
        </p:nvSpPr>
        <p:spPr>
          <a:xfrm>
            <a:off x="1475656" y="4509120"/>
            <a:ext cx="5976664" cy="504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1600" b="1" i="1" dirty="0" smtClean="0">
                <a:solidFill>
                  <a:schemeClr val="accent1">
                    <a:lumMod val="50000"/>
                  </a:schemeClr>
                </a:solidFill>
              </a:rPr>
              <a:t>∆n= ∑ nombres de moles de gaz à l’état initial - ∑ nombres de moles de gaz à l’état final 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3923928" y="2276872"/>
            <a:ext cx="1296144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1835696" y="2276872"/>
            <a:ext cx="1368152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899592" y="5071169"/>
            <a:ext cx="6696744" cy="648072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fr-FR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oefficient</a:t>
            </a:r>
            <a:r>
              <a:rPr kumimoji="0" lang="fr-FR" sz="24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dissociation=(</a:t>
            </a:r>
            <a:r>
              <a:rPr kumimoji="0" lang="el-GR" sz="24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</a:t>
            </a:r>
            <a:r>
              <a:rPr kumimoji="0" lang="fr-FR" sz="24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763688" y="5877272"/>
          <a:ext cx="1735137" cy="806450"/>
        </p:xfrm>
        <a:graphic>
          <a:graphicData uri="http://schemas.openxmlformats.org/presentationml/2006/ole">
            <p:oleObj spid="_x0000_s64520" name="Équation" r:id="rId6" imgW="787320" imgH="43164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580112" y="5949280"/>
          <a:ext cx="2741612" cy="427037"/>
        </p:xfrm>
        <a:graphic>
          <a:graphicData uri="http://schemas.openxmlformats.org/presentationml/2006/ole">
            <p:oleObj spid="_x0000_s64521" name="Équation" r:id="rId7" imgW="1244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64096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A 500K, l’équilibre suivant: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 a pour constante </a:t>
            </a:r>
            <a:r>
              <a:rPr lang="fr-FR" sz="2400" b="1" i="1" dirty="0" err="1" smtClean="0">
                <a:solidFill>
                  <a:schemeClr val="tx2">
                    <a:lumMod val="75000"/>
                  </a:schemeClr>
                </a:solidFill>
              </a:rPr>
              <a:t>Kc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=0,040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Dans un récipient de 5 litres, on introduit 0,20 mole de PCl</a:t>
            </a:r>
            <a:r>
              <a:rPr lang="fr-FR" sz="24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et 0,1 mole de PCl</a:t>
            </a:r>
            <a:r>
              <a:rPr lang="fr-FR" sz="2400" b="1" i="1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. On demande :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1- la composition du mélange à l’équilibre.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2- la pression totale, dans un récipient, à l’équilibre.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3-Les pressions partielles des constituants à l’équilibre.</a:t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4-La valeur de </a:t>
            </a:r>
            <a:r>
              <a:rPr lang="fr-FR" sz="2400" b="1" i="1" dirty="0" err="1" smtClean="0">
                <a:solidFill>
                  <a:schemeClr val="tx2">
                    <a:lumMod val="75000"/>
                  </a:schemeClr>
                </a:solidFill>
              </a:rPr>
              <a:t>Kp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à 500 K.</a:t>
            </a:r>
            <a:endParaRPr lang="fr-FR" sz="2400" b="1" i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852192" y="341040"/>
            <a:ext cx="3682752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</a:t>
            </a:r>
            <a:br>
              <a:rPr kumimoji="0" lang="fr-F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fr-FR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1628800"/>
            <a:ext cx="1728192" cy="7025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PCl</a:t>
            </a:r>
            <a:r>
              <a:rPr lang="fr-FR" sz="2800" b="1" i="1" baseline="-25000" dirty="0" smtClean="0">
                <a:solidFill>
                  <a:schemeClr val="tx1"/>
                </a:solidFill>
              </a:rPr>
              <a:t>5</a:t>
            </a:r>
            <a:r>
              <a:rPr lang="fr-FR" sz="2800" b="1" i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555776" y="1707953"/>
            <a:ext cx="280831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800" b="1" i="1" dirty="0" smtClean="0"/>
              <a:t>PCl</a:t>
            </a:r>
            <a:r>
              <a:rPr lang="fr-FR" sz="2800" b="1" i="1" baseline="-25000" dirty="0" smtClean="0"/>
              <a:t>3</a:t>
            </a:r>
            <a:r>
              <a:rPr lang="fr-FR" sz="2800" b="1" i="1" dirty="0" smtClean="0"/>
              <a:t>   +  </a:t>
            </a:r>
            <a:r>
              <a:rPr lang="fr-FR" sz="2800" b="1" i="1" dirty="0" smtClean="0">
                <a:solidFill>
                  <a:srgbClr val="00B050"/>
                </a:solidFill>
              </a:rPr>
              <a:t>Cl</a:t>
            </a:r>
            <a:r>
              <a:rPr lang="fr-FR" sz="2800" b="1" i="1" baseline="-25000" dirty="0" smtClean="0"/>
              <a:t>2</a:t>
            </a:r>
            <a:endParaRPr lang="fr-FR" sz="2800" b="1" i="1" dirty="0" smtClean="0"/>
          </a:p>
        </p:txBody>
      </p:sp>
      <p:sp>
        <p:nvSpPr>
          <p:cNvPr id="10" name="Flèche gauche 9"/>
          <p:cNvSpPr/>
          <p:nvPr/>
        </p:nvSpPr>
        <p:spPr>
          <a:xfrm>
            <a:off x="2051720" y="2141241"/>
            <a:ext cx="600387" cy="70768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1" name="Flèche droite 10"/>
          <p:cNvSpPr/>
          <p:nvPr/>
        </p:nvSpPr>
        <p:spPr>
          <a:xfrm>
            <a:off x="2051720" y="1844825"/>
            <a:ext cx="600387" cy="7076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211960" y="2213249"/>
            <a:ext cx="936104" cy="36842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115616" y="2285257"/>
            <a:ext cx="936104" cy="35165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915816" y="2213249"/>
            <a:ext cx="720080" cy="36003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800" b="1" i="1" dirty="0" smtClean="0">
                <a:solidFill>
                  <a:srgbClr val="C00000"/>
                </a:solidFill>
              </a:rPr>
              <a:t>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912" y="0"/>
            <a:ext cx="1954560" cy="796950"/>
          </a:xfrm>
        </p:spPr>
        <p:txBody>
          <a:bodyPr>
            <a:norm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Introduction</a:t>
            </a:r>
            <a:endParaRPr lang="fr-FR" sz="2400" b="1" i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 smtClean="0"/>
              <a:t> Réactions complètes :           </a:t>
            </a:r>
            <a:r>
              <a:rPr lang="fr-FR" sz="2400" b="1" dirty="0" smtClean="0">
                <a:solidFill>
                  <a:srgbClr val="C00000"/>
                </a:solidFill>
              </a:rPr>
              <a:t>A+B                               C+D</a:t>
            </a:r>
          </a:p>
          <a:p>
            <a:pPr>
              <a:buNone/>
            </a:pPr>
            <a:endParaRPr lang="fr-FR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Réactions incomplètes :        </a:t>
            </a:r>
            <a:r>
              <a:rPr lang="fr-FR" sz="2400" b="1" dirty="0" smtClean="0">
                <a:solidFill>
                  <a:srgbClr val="C00000"/>
                </a:solidFill>
              </a:rPr>
              <a:t>A+B                               C+D</a:t>
            </a: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400" dirty="0" smtClean="0"/>
              <a:t>                   limitées                  réactifs et produits (coexistent)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On parle d’équilibre, Lorsque les </a:t>
            </a:r>
            <a:r>
              <a:rPr lang="fr-FR" sz="2400" b="1" i="1" dirty="0" smtClean="0">
                <a:solidFill>
                  <a:srgbClr val="C00000"/>
                </a:solidFill>
              </a:rPr>
              <a:t>réactions réversibles </a:t>
            </a:r>
            <a:r>
              <a:rPr lang="fr-FR" sz="2400" dirty="0" smtClean="0"/>
              <a:t>se déroulent à la </a:t>
            </a:r>
            <a:r>
              <a:rPr lang="fr-FR" sz="2400" b="1" dirty="0" smtClean="0">
                <a:solidFill>
                  <a:srgbClr val="C00000"/>
                </a:solidFill>
              </a:rPr>
              <a:t>même vitesse.</a:t>
            </a:r>
            <a:endParaRPr lang="fr-FR" sz="2400" dirty="0" smtClean="0"/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Un équilibre  dépend des conditions opératoire.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Facteurs d’équilibre</a:t>
            </a:r>
            <a:r>
              <a:rPr lang="fr-FR" sz="2400" b="1" dirty="0" smtClean="0"/>
              <a:t>: </a:t>
            </a:r>
            <a:r>
              <a:rPr lang="fr-FR" sz="2400" b="1" dirty="0" smtClean="0">
                <a:solidFill>
                  <a:srgbClr val="C00000"/>
                </a:solidFill>
              </a:rPr>
              <a:t>Température</a:t>
            </a:r>
            <a:r>
              <a:rPr lang="fr-FR" sz="2400" dirty="0" smtClean="0"/>
              <a:t>,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Pression</a:t>
            </a:r>
            <a:r>
              <a:rPr lang="fr-FR" sz="2400" dirty="0" smtClean="0"/>
              <a:t>, </a:t>
            </a:r>
            <a:r>
              <a:rPr lang="fr-FR" sz="2400" b="1" dirty="0" smtClean="0">
                <a:solidFill>
                  <a:srgbClr val="00B050"/>
                </a:solidFill>
              </a:rPr>
              <a:t>Concentration </a:t>
            </a:r>
            <a:r>
              <a:rPr lang="fr-FR" sz="2400" dirty="0" smtClean="0"/>
              <a:t>des </a:t>
            </a:r>
            <a:r>
              <a:rPr lang="fr-FR" sz="2400" i="1" u="sng" dirty="0" smtClean="0"/>
              <a:t>réactifs</a:t>
            </a:r>
            <a:r>
              <a:rPr lang="fr-FR" sz="2400" i="1" dirty="0" smtClean="0"/>
              <a:t> </a:t>
            </a:r>
            <a:r>
              <a:rPr lang="fr-FR" sz="2400" dirty="0" smtClean="0"/>
              <a:t>et des </a:t>
            </a:r>
            <a:r>
              <a:rPr lang="fr-FR" sz="2400" i="1" u="sng" dirty="0" smtClean="0"/>
              <a:t>produits</a:t>
            </a:r>
            <a:r>
              <a:rPr lang="fr-FR" sz="2400" i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fr-FR" sz="2400" i="1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 Mélanges : homogènes et hétérogènes.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Variance= nombre de facteurs qui influence l’équilibre</a:t>
            </a:r>
          </a:p>
          <a:p>
            <a:pPr>
              <a:buNone/>
            </a:pPr>
            <a:r>
              <a:rPr lang="fr-FR" sz="2400" dirty="0" smtClean="0"/>
              <a:t>                                  (Variance=C+2-</a:t>
            </a:r>
            <a:r>
              <a:rPr lang="az-Cyrl-AZ" sz="2400" dirty="0" smtClean="0"/>
              <a:t>Ф</a:t>
            </a:r>
            <a:r>
              <a:rPr lang="fr-FR" sz="2400" dirty="0" smtClean="0"/>
              <a:t>).</a:t>
            </a:r>
          </a:p>
          <a:p>
            <a:pPr>
              <a:buFont typeface="Wingdings" pitchFamily="2" charset="2"/>
              <a:buChar char="§"/>
            </a:pPr>
            <a:endParaRPr lang="fr-FR" sz="2400" dirty="0" smtClean="0"/>
          </a:p>
          <a:p>
            <a:pPr algn="ctr">
              <a:buNone/>
            </a:pP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4644008" y="980728"/>
            <a:ext cx="1728192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788024" y="1628800"/>
            <a:ext cx="144016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4716016" y="1772816"/>
            <a:ext cx="136815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2195736" y="0"/>
            <a:ext cx="5184576" cy="98072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Les équilibres chimiques </a:t>
            </a:r>
            <a:endParaRPr kumimoji="0" lang="fr-FR" sz="28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27584" y="908720"/>
            <a:ext cx="3096344" cy="1143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err="1" smtClean="0">
                <a:solidFill>
                  <a:srgbClr val="00B050"/>
                </a:solidFill>
              </a:rPr>
              <a:t>a</a:t>
            </a:r>
            <a:r>
              <a:rPr lang="fr-FR" sz="4400" b="1" i="1" dirty="0" err="1" smtClean="0">
                <a:solidFill>
                  <a:schemeClr val="tx1"/>
                </a:solidFill>
              </a:rPr>
              <a:t>A</a:t>
            </a:r>
            <a:r>
              <a:rPr lang="fr-FR" sz="4400" b="1" i="1" dirty="0" smtClean="0">
                <a:solidFill>
                  <a:schemeClr val="tx1"/>
                </a:solidFill>
              </a:rPr>
              <a:t>+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  </a:t>
            </a:r>
            <a:r>
              <a:rPr lang="fr-FR" sz="4400" b="1" i="1" dirty="0" smtClean="0">
                <a:solidFill>
                  <a:schemeClr val="tx1"/>
                </a:solidFill>
              </a:rPr>
              <a:t>  </a:t>
            </a:r>
            <a:r>
              <a:rPr lang="fr-FR" sz="4400" b="1" i="1" dirty="0" err="1" smtClean="0">
                <a:solidFill>
                  <a:srgbClr val="00B050"/>
                </a:solidFill>
              </a:rPr>
              <a:t>b</a:t>
            </a:r>
            <a:r>
              <a:rPr lang="fr-FR" sz="4400" b="1" i="1" dirty="0" err="1" smtClean="0">
                <a:solidFill>
                  <a:schemeClr val="tx1"/>
                </a:solidFill>
              </a:rPr>
              <a:t>B</a:t>
            </a:r>
            <a:endParaRPr lang="fr-FR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1124744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000" b="1" i="1" dirty="0" err="1" smtClean="0">
                <a:solidFill>
                  <a:srgbClr val="00B050"/>
                </a:solidFill>
              </a:rPr>
              <a:t>c</a:t>
            </a:r>
            <a:r>
              <a:rPr lang="fr-FR" sz="4000" b="1" i="1" dirty="0" err="1" smtClean="0"/>
              <a:t>C</a:t>
            </a:r>
            <a:r>
              <a:rPr lang="fr-FR" sz="4000" b="1" i="1" dirty="0" smtClean="0"/>
              <a:t> +   </a:t>
            </a:r>
            <a:r>
              <a:rPr lang="fr-FR" sz="4000" b="1" i="1" dirty="0" err="1" smtClean="0">
                <a:solidFill>
                  <a:srgbClr val="00B050"/>
                </a:solidFill>
              </a:rPr>
              <a:t>d</a:t>
            </a:r>
            <a:r>
              <a:rPr lang="fr-FR" sz="4000" b="1" i="1" dirty="0" err="1" smtClean="0"/>
              <a:t>D</a:t>
            </a:r>
            <a:endParaRPr lang="fr-FR" sz="4000" b="1" i="1" dirty="0" smtClean="0"/>
          </a:p>
        </p:txBody>
      </p:sp>
      <p:sp>
        <p:nvSpPr>
          <p:cNvPr id="7" name="Flèche gauche 6"/>
          <p:cNvSpPr/>
          <p:nvPr/>
        </p:nvSpPr>
        <p:spPr>
          <a:xfrm>
            <a:off x="4211960" y="1628800"/>
            <a:ext cx="97840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4211960" y="1340768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403648" y="1988840"/>
            <a:ext cx="2088232" cy="49492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000" b="1" i="1" dirty="0" smtClean="0">
                <a:solidFill>
                  <a:schemeClr val="tx1"/>
                </a:solidFill>
              </a:rPr>
              <a:t>réactifs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868144" y="1988840"/>
            <a:ext cx="1800200" cy="49492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000" b="1" i="1" dirty="0" smtClean="0">
                <a:solidFill>
                  <a:schemeClr val="tx1"/>
                </a:solidFill>
              </a:rPr>
              <a:t>produits </a:t>
            </a: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827584" y="2492896"/>
            <a:ext cx="8316416" cy="24482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indent="-742950">
              <a:spcBef>
                <a:spcPct val="0"/>
              </a:spcBef>
              <a:buFont typeface="+mj-lt"/>
              <a:buAutoNum type="arabicPeriod"/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 Coefficient stœchiométrique     : </a:t>
            </a:r>
            <a:r>
              <a:rPr lang="fr-FR" sz="2400" b="1" i="1" dirty="0" smtClean="0">
                <a:solidFill>
                  <a:srgbClr val="00B050"/>
                </a:solidFill>
              </a:rPr>
              <a:t>a</a:t>
            </a:r>
            <a:r>
              <a:rPr lang="fr-FR" sz="2400" b="1" i="1" dirty="0" smtClean="0">
                <a:solidFill>
                  <a:schemeClr val="tx1"/>
                </a:solidFill>
              </a:rPr>
              <a:t>,</a:t>
            </a:r>
            <a:r>
              <a:rPr lang="fr-FR" sz="2400" b="1" i="1" dirty="0" smtClean="0">
                <a:solidFill>
                  <a:srgbClr val="00B050"/>
                </a:solidFill>
              </a:rPr>
              <a:t> b</a:t>
            </a:r>
            <a:r>
              <a:rPr lang="fr-FR" sz="2400" b="1" i="1" dirty="0" smtClean="0">
                <a:solidFill>
                  <a:schemeClr val="tx1"/>
                </a:solidFill>
              </a:rPr>
              <a:t>, </a:t>
            </a:r>
            <a:r>
              <a:rPr lang="fr-FR" sz="2400" b="1" i="1" dirty="0" smtClean="0">
                <a:solidFill>
                  <a:srgbClr val="00B050"/>
                </a:solidFill>
              </a:rPr>
              <a:t>c  </a:t>
            </a:r>
            <a:r>
              <a:rPr lang="fr-FR" sz="2400" b="1" i="1" dirty="0" smtClean="0">
                <a:solidFill>
                  <a:schemeClr val="tx1"/>
                </a:solidFill>
              </a:rPr>
              <a:t>et </a:t>
            </a:r>
            <a:r>
              <a:rPr lang="fr-FR" sz="2400" b="1" i="1" dirty="0" smtClean="0">
                <a:solidFill>
                  <a:srgbClr val="00B050"/>
                </a:solidFill>
              </a:rPr>
              <a:t>d</a:t>
            </a:r>
          </a:p>
          <a:p>
            <a:pPr marL="742950" indent="-742950">
              <a:spcBef>
                <a:spcPct val="0"/>
              </a:spcBef>
              <a:buFont typeface="+mj-lt"/>
              <a:buAutoNum type="arabicPeriod"/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Nombres stœchiométrique :</a:t>
            </a:r>
          </a:p>
          <a:p>
            <a:pPr marL="742950" indent="-742950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            réactif   (-a, -b)  ; produit  (c , d)      </a:t>
            </a:r>
          </a:p>
          <a:p>
            <a:pPr marL="742950" indent="-742950">
              <a:spcBef>
                <a:spcPct val="0"/>
              </a:spcBef>
              <a:defRPr/>
            </a:pPr>
            <a:endParaRPr lang="fr-FR" sz="2400" b="1" i="1" dirty="0" smtClean="0">
              <a:solidFill>
                <a:srgbClr val="00B050"/>
              </a:solidFill>
            </a:endParaRPr>
          </a:p>
          <a:p>
            <a:pPr marL="742950" indent="-742950">
              <a:spcBef>
                <a:spcPct val="0"/>
              </a:spcBef>
              <a:buFont typeface="+mj-lt"/>
              <a:buAutoNum type="arabicPeriod"/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Rapport stœchiométrique :</a:t>
            </a:r>
          </a:p>
          <a:p>
            <a:pPr marL="742950" indent="-742950">
              <a:spcBef>
                <a:spcPct val="0"/>
              </a:spcBef>
              <a:buFont typeface="+mj-lt"/>
              <a:buAutoNum type="arabicPeriod"/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 Avancement d’une réaction: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516216" y="3212976"/>
          <a:ext cx="1344613" cy="661987"/>
        </p:xfrm>
        <a:graphic>
          <a:graphicData uri="http://schemas.openxmlformats.org/presentationml/2006/ole">
            <p:oleObj spid="_x0000_s4099" name="Équation" r:id="rId3" imgW="812520" imgH="4698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681163" y="4868863"/>
          <a:ext cx="1827212" cy="660400"/>
        </p:xfrm>
        <a:graphic>
          <a:graphicData uri="http://schemas.openxmlformats.org/presentationml/2006/ole">
            <p:oleObj spid="_x0000_s4101" name="Équation" r:id="rId4" imgW="1104840" imgH="469800" progId="Equation.3">
              <p:embed/>
            </p:oleObj>
          </a:graphicData>
        </a:graphic>
      </p:graphicFrame>
      <p:sp>
        <p:nvSpPr>
          <p:cNvPr id="24" name="Titre 1"/>
          <p:cNvSpPr txBox="1">
            <a:spLocks/>
          </p:cNvSpPr>
          <p:nvPr/>
        </p:nvSpPr>
        <p:spPr>
          <a:xfrm>
            <a:off x="1259632" y="5877272"/>
            <a:ext cx="6635080" cy="980728"/>
          </a:xfrm>
          <a:prstGeom prst="rect">
            <a:avLst/>
          </a:prstGeom>
          <a:noFill/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Remarque: </a:t>
            </a:r>
            <a:r>
              <a:rPr lang="fr-FR" sz="2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 </a:t>
            </a:r>
            <a:r>
              <a:rPr lang="el-GR" sz="2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ξ</a:t>
            </a:r>
            <a:r>
              <a:rPr lang="fr-FR" sz="20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&gt;0 =&gt; réaction évolue dans le sens de formation de C+D</a:t>
            </a:r>
          </a:p>
          <a:p>
            <a:pPr lvl="0">
              <a:spcBef>
                <a:spcPct val="0"/>
              </a:spcBef>
            </a:pPr>
            <a:r>
              <a:rPr lang="fr-FR" sz="2000" b="1" i="1" dirty="0" smtClean="0">
                <a:solidFill>
                  <a:schemeClr val="tx1"/>
                </a:solidFill>
              </a:rPr>
              <a:t>                     si </a:t>
            </a:r>
            <a:r>
              <a:rPr lang="el-GR" sz="2000" b="1" i="1" dirty="0" smtClean="0">
                <a:solidFill>
                  <a:schemeClr val="tx1"/>
                </a:solidFill>
              </a:rPr>
              <a:t>ξ</a:t>
            </a:r>
            <a:r>
              <a:rPr lang="fr-FR" sz="2000" b="1" i="1" dirty="0" smtClean="0">
                <a:solidFill>
                  <a:schemeClr val="tx1"/>
                </a:solidFill>
              </a:rPr>
              <a:t> &lt;0 =&gt; réaction évolue dans le sens de formation de A+B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995936" y="4869160"/>
          <a:ext cx="1825625" cy="623887"/>
        </p:xfrm>
        <a:graphic>
          <a:graphicData uri="http://schemas.openxmlformats.org/presentationml/2006/ole">
            <p:oleObj spid="_x0000_s4102" name="Équation" r:id="rId5" imgW="1104840" imgH="44424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364088" y="2708920"/>
          <a:ext cx="209550" cy="196850"/>
        </p:xfrm>
        <a:graphic>
          <a:graphicData uri="http://schemas.openxmlformats.org/presentationml/2006/ole">
            <p:oleObj spid="_x0000_s4103" name="Équation" r:id="rId6" imgW="126720" imgH="13968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516216" y="4941168"/>
          <a:ext cx="1489075" cy="320675"/>
        </p:xfrm>
        <a:graphic>
          <a:graphicData uri="http://schemas.openxmlformats.org/presentationml/2006/ole">
            <p:oleObj spid="_x0000_s4104" name="Équation" r:id="rId7" imgW="901440" imgH="2286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100392" y="404664"/>
          <a:ext cx="187325" cy="303213"/>
        </p:xfrm>
        <a:graphic>
          <a:graphicData uri="http://schemas.openxmlformats.org/presentationml/2006/ole">
            <p:oleObj spid="_x0000_s4105" name="Équation" r:id="rId8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10" grpId="0"/>
      <p:bldP spid="1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0"/>
            <a:ext cx="6192688" cy="72008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solidFill>
                  <a:srgbClr val="002060"/>
                </a:solidFill>
              </a:rPr>
              <a:t>1- Principe de </a:t>
            </a:r>
            <a:r>
              <a:rPr lang="fr-FR" sz="2800" b="1" i="1" dirty="0" smtClean="0">
                <a:solidFill>
                  <a:srgbClr val="C00000"/>
                </a:solidFill>
              </a:rPr>
              <a:t>LE </a:t>
            </a:r>
            <a:r>
              <a:rPr lang="fr-FR" sz="2800" b="1" i="1" dirty="0" err="1" smtClean="0">
                <a:solidFill>
                  <a:srgbClr val="C00000"/>
                </a:solidFill>
              </a:rPr>
              <a:t>Chatelier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fr-FR" sz="2400" i="1" dirty="0" smtClean="0"/>
              <a:t>Une modification de l’un des facteurs définissant l’état d’un système en équilibre provoque une évolution du système (équilibre) dans le sens inverse à cette variation.</a:t>
            </a:r>
          </a:p>
          <a:p>
            <a:endParaRPr lang="fr-FR" sz="2400" i="1" dirty="0" smtClean="0"/>
          </a:p>
          <a:p>
            <a:r>
              <a:rPr lang="fr-FR" sz="2400" b="1" dirty="0" smtClean="0">
                <a:solidFill>
                  <a:srgbClr val="C00000"/>
                </a:solidFill>
              </a:rPr>
              <a:t>Température</a:t>
            </a:r>
            <a:r>
              <a:rPr lang="fr-FR" sz="2400" dirty="0" smtClean="0"/>
              <a:t>,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Pression</a:t>
            </a:r>
            <a:r>
              <a:rPr lang="fr-FR" sz="2400" dirty="0" smtClean="0"/>
              <a:t>, </a:t>
            </a:r>
            <a:r>
              <a:rPr lang="fr-FR" sz="2400" b="1" dirty="0" smtClean="0">
                <a:solidFill>
                  <a:srgbClr val="00B050"/>
                </a:solidFill>
              </a:rPr>
              <a:t>Concentration </a:t>
            </a:r>
            <a:r>
              <a:rPr lang="fr-FR" sz="2400" dirty="0" smtClean="0"/>
              <a:t>des </a:t>
            </a:r>
            <a:r>
              <a:rPr lang="fr-FR" sz="2400" i="1" u="sng" dirty="0" smtClean="0"/>
              <a:t>réactifs</a:t>
            </a:r>
            <a:r>
              <a:rPr lang="fr-FR" sz="2400" i="1" dirty="0" smtClean="0"/>
              <a:t> </a:t>
            </a:r>
            <a:r>
              <a:rPr lang="fr-FR" sz="2400" dirty="0" smtClean="0"/>
              <a:t>et des </a:t>
            </a:r>
            <a:r>
              <a:rPr lang="fr-FR" sz="2400" i="1" u="sng" dirty="0" smtClean="0"/>
              <a:t>produits</a:t>
            </a:r>
            <a:r>
              <a:rPr lang="fr-FR" sz="2400" i="1" dirty="0" smtClean="0"/>
              <a:t>.</a:t>
            </a:r>
          </a:p>
          <a:p>
            <a:endParaRPr lang="fr-FR" sz="2400" i="1" dirty="0" smtClean="0"/>
          </a:p>
          <a:p>
            <a:r>
              <a:rPr lang="fr-FR" sz="2400" i="1" dirty="0" smtClean="0"/>
              <a:t>Dans un équilibre  les</a:t>
            </a:r>
            <a:r>
              <a:rPr lang="fr-FR" sz="2400" b="1" i="1" dirty="0" smtClean="0">
                <a:solidFill>
                  <a:srgbClr val="C00000"/>
                </a:solidFill>
              </a:rPr>
              <a:t> vitesses </a:t>
            </a:r>
            <a:r>
              <a:rPr lang="fr-FR" sz="2400" i="1" dirty="0" smtClean="0"/>
              <a:t>de réaction sont </a:t>
            </a:r>
            <a:r>
              <a:rPr lang="fr-FR" sz="2400" b="1" i="1" dirty="0" smtClean="0">
                <a:solidFill>
                  <a:srgbClr val="C00000"/>
                </a:solidFill>
              </a:rPr>
              <a:t>égales</a:t>
            </a:r>
            <a:r>
              <a:rPr lang="fr-FR" sz="2400" i="1" dirty="0" smtClean="0"/>
              <a:t> dans les deux sens.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779096" cy="706090"/>
          </a:xfrm>
        </p:spPr>
        <p:txBody>
          <a:bodyPr>
            <a:normAutofit/>
          </a:bodyPr>
          <a:lstStyle/>
          <a:p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a- Variation de la </a:t>
            </a:r>
            <a:r>
              <a:rPr lang="fr-FR" sz="2400" b="1" i="1" dirty="0" smtClean="0">
                <a:solidFill>
                  <a:srgbClr val="00B050"/>
                </a:solidFill>
              </a:rPr>
              <a:t>concentration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d’un constituant</a:t>
            </a:r>
            <a:endParaRPr lang="fr-FR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 fontScale="92500"/>
          </a:bodyPr>
          <a:lstStyle/>
          <a:p>
            <a:r>
              <a:rPr lang="fr-FR" sz="2400" i="1" dirty="0" smtClean="0"/>
              <a:t>Si on augmente la </a:t>
            </a:r>
            <a:r>
              <a:rPr lang="fr-FR" sz="2400" b="1" i="1" dirty="0" smtClean="0">
                <a:solidFill>
                  <a:srgbClr val="00B050"/>
                </a:solidFill>
              </a:rPr>
              <a:t>concentration</a:t>
            </a:r>
            <a:r>
              <a:rPr lang="fr-FR" sz="2400" b="1" i="1" dirty="0" smtClean="0"/>
              <a:t> </a:t>
            </a:r>
            <a:r>
              <a:rPr lang="fr-FR" sz="2400" i="1" dirty="0" smtClean="0"/>
              <a:t>de l’un des constituants. Le système ( équilibre) se déplace dans le sens de la consommation de ce constituant .</a:t>
            </a:r>
          </a:p>
          <a:p>
            <a:r>
              <a:rPr lang="fr-FR" sz="2400" i="1" dirty="0" smtClean="0"/>
              <a:t>Si on réduit la </a:t>
            </a:r>
            <a:r>
              <a:rPr lang="fr-FR" sz="2400" b="1" i="1" dirty="0" smtClean="0">
                <a:solidFill>
                  <a:srgbClr val="00B050"/>
                </a:solidFill>
              </a:rPr>
              <a:t>concentration</a:t>
            </a:r>
            <a:r>
              <a:rPr lang="fr-FR" sz="2400" i="1" dirty="0" smtClean="0">
                <a:solidFill>
                  <a:srgbClr val="00B050"/>
                </a:solidFill>
              </a:rPr>
              <a:t> </a:t>
            </a:r>
            <a:r>
              <a:rPr lang="fr-FR" sz="2400" i="1" dirty="0" smtClean="0"/>
              <a:t>de l’un des constituants, le système se déplace dans le sens de production de ce constituant.</a:t>
            </a:r>
          </a:p>
          <a:p>
            <a:r>
              <a:rPr lang="fr-FR" sz="2400" i="1" dirty="0" smtClean="0"/>
              <a:t>Question 1: diminution de la concentration de </a:t>
            </a:r>
            <a:r>
              <a:rPr lang="fr-FR" sz="2400" b="1" i="1" dirty="0" smtClean="0"/>
              <a:t>CO</a:t>
            </a:r>
            <a:r>
              <a:rPr lang="fr-FR" sz="2400" b="1" i="1" baseline="-25000" dirty="0" smtClean="0"/>
              <a:t>2</a:t>
            </a:r>
          </a:p>
          <a:p>
            <a:r>
              <a:rPr lang="fr-FR" sz="2400" i="1" baseline="-25000" dirty="0" smtClean="0"/>
              <a:t> </a:t>
            </a:r>
            <a:r>
              <a:rPr lang="fr-FR" sz="2400" i="1" dirty="0" smtClean="0"/>
              <a:t>Question 2: Diminution de la concentration de </a:t>
            </a:r>
            <a:r>
              <a:rPr lang="fr-FR" sz="2400" b="1" i="1" dirty="0" smtClean="0"/>
              <a:t>O</a:t>
            </a:r>
            <a:r>
              <a:rPr lang="fr-FR" sz="2400" b="1" i="1" baseline="-25000" dirty="0" smtClean="0"/>
              <a:t>2</a:t>
            </a:r>
          </a:p>
          <a:p>
            <a:endParaRPr lang="fr-FR" sz="2400" i="1" baseline="-25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899592" y="4301480"/>
            <a:ext cx="3096344" cy="1143000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00B050"/>
                </a:solidFill>
              </a:rPr>
              <a:t>2</a:t>
            </a:r>
            <a:r>
              <a:rPr lang="fr-FR" sz="4400" b="1" i="1" dirty="0" smtClean="0">
                <a:solidFill>
                  <a:schemeClr val="tx1"/>
                </a:solidFill>
              </a:rPr>
              <a:t>C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2</a:t>
            </a:r>
            <a:r>
              <a:rPr lang="fr-FR" sz="4400" b="1" i="1" dirty="0" smtClean="0">
                <a:solidFill>
                  <a:schemeClr val="tx1"/>
                </a:solidFill>
              </a:rPr>
              <a:t>H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6 </a:t>
            </a:r>
            <a:r>
              <a:rPr lang="fr-FR" sz="4400" b="1" i="1" dirty="0" smtClean="0">
                <a:solidFill>
                  <a:schemeClr val="tx1"/>
                </a:solidFill>
              </a:rPr>
              <a:t> +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 </a:t>
            </a:r>
            <a:r>
              <a:rPr lang="fr-FR" sz="4400" b="1" i="1" dirty="0" smtClean="0">
                <a:solidFill>
                  <a:schemeClr val="tx1"/>
                </a:solidFill>
              </a:rPr>
              <a:t> </a:t>
            </a:r>
            <a:r>
              <a:rPr lang="fr-FR" sz="4400" b="1" i="1" dirty="0" smtClean="0">
                <a:solidFill>
                  <a:srgbClr val="00B050"/>
                </a:solidFill>
              </a:rPr>
              <a:t>7</a:t>
            </a:r>
            <a:r>
              <a:rPr lang="fr-FR" sz="4400" b="1" i="1" dirty="0" smtClean="0">
                <a:solidFill>
                  <a:schemeClr val="tx1"/>
                </a:solidFill>
              </a:rPr>
              <a:t> O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2</a:t>
            </a:r>
            <a:endParaRPr lang="fr-FR" sz="44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4128" y="4517504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000" b="1" i="1" dirty="0" smtClean="0">
                <a:solidFill>
                  <a:srgbClr val="00B050"/>
                </a:solidFill>
              </a:rPr>
              <a:t>4</a:t>
            </a:r>
            <a:r>
              <a:rPr lang="fr-FR" sz="4000" b="1" i="1" dirty="0" smtClean="0"/>
              <a:t>CO</a:t>
            </a:r>
            <a:r>
              <a:rPr lang="fr-FR" sz="4000" b="1" i="1" baseline="-25000" dirty="0" smtClean="0"/>
              <a:t>2</a:t>
            </a:r>
            <a:r>
              <a:rPr lang="fr-FR" sz="4000" b="1" i="1" dirty="0" smtClean="0"/>
              <a:t>   +  </a:t>
            </a:r>
            <a:r>
              <a:rPr lang="fr-FR" sz="4000" b="1" i="1" dirty="0" smtClean="0">
                <a:solidFill>
                  <a:srgbClr val="00B050"/>
                </a:solidFill>
              </a:rPr>
              <a:t>6</a:t>
            </a:r>
            <a:r>
              <a:rPr lang="fr-FR" sz="4000" b="1" i="1" dirty="0" smtClean="0"/>
              <a:t>H</a:t>
            </a:r>
            <a:r>
              <a:rPr lang="fr-FR" sz="4000" b="1" i="1" baseline="-25000" dirty="0" smtClean="0"/>
              <a:t>2</a:t>
            </a:r>
            <a:r>
              <a:rPr lang="fr-FR" sz="4000" b="1" i="1" dirty="0" smtClean="0"/>
              <a:t>O</a:t>
            </a:r>
          </a:p>
        </p:txBody>
      </p:sp>
      <p:sp>
        <p:nvSpPr>
          <p:cNvPr id="6" name="Flèche gauche 5"/>
          <p:cNvSpPr/>
          <p:nvPr/>
        </p:nvSpPr>
        <p:spPr>
          <a:xfrm>
            <a:off x="4427984" y="5021560"/>
            <a:ext cx="97840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427984" y="4661520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7884368" y="5173960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(L)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915816" y="5237584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331640" y="5165576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FF0000"/>
                </a:solidFill>
              </a:rPr>
              <a:t>(g)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6156176" y="5165576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FF0000"/>
                </a:solidFill>
              </a:rPr>
              <a:t>(g)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4008" y="4293096"/>
            <a:ext cx="504056" cy="3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1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4008" y="5301208"/>
            <a:ext cx="504056" cy="3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2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6" grpId="1" animBg="1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75656" y="0"/>
            <a:ext cx="677909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i="1" noProof="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</a:t>
            </a: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Variation de la 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press</a:t>
            </a: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ion d’un constituant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3168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sz="2400" i="1" dirty="0" smtClean="0"/>
          </a:p>
          <a:p>
            <a:r>
              <a:rPr lang="fr-FR" sz="2400" i="1" dirty="0" smtClean="0"/>
              <a:t>Si on augmente la </a:t>
            </a:r>
            <a:r>
              <a:rPr lang="fr-FR" sz="2400" b="1" i="1" dirty="0" smtClean="0">
                <a:solidFill>
                  <a:schemeClr val="tx2"/>
                </a:solidFill>
              </a:rPr>
              <a:t>pression</a:t>
            </a:r>
            <a:r>
              <a:rPr lang="fr-FR" sz="2400" b="1" i="1" dirty="0" smtClean="0"/>
              <a:t> </a:t>
            </a:r>
            <a:r>
              <a:rPr lang="fr-FR" sz="2400" i="1" dirty="0" smtClean="0"/>
              <a:t>du système. Le système ( équilibre) se déplace dans le sens de la diminution de pression (diminution du nombre de moles de gaz présente à l’équilibre).</a:t>
            </a:r>
          </a:p>
          <a:p>
            <a:endParaRPr lang="fr-FR" sz="2400" i="1" dirty="0" smtClean="0"/>
          </a:p>
          <a:p>
            <a:r>
              <a:rPr lang="fr-FR" sz="2400" i="1" dirty="0" smtClean="0"/>
              <a:t>Si on réduit la</a:t>
            </a:r>
            <a:r>
              <a:rPr lang="fr-FR" sz="2400" i="1" dirty="0" smtClean="0">
                <a:solidFill>
                  <a:schemeClr val="tx2"/>
                </a:solidFill>
              </a:rPr>
              <a:t> </a:t>
            </a:r>
            <a:r>
              <a:rPr lang="fr-FR" sz="2400" b="1" i="1" dirty="0" smtClean="0">
                <a:solidFill>
                  <a:schemeClr val="tx2"/>
                </a:solidFill>
              </a:rPr>
              <a:t>pression</a:t>
            </a:r>
            <a:r>
              <a:rPr lang="fr-FR" sz="2400" i="1" dirty="0" smtClean="0">
                <a:solidFill>
                  <a:schemeClr val="tx2"/>
                </a:solidFill>
              </a:rPr>
              <a:t> </a:t>
            </a:r>
            <a:r>
              <a:rPr lang="fr-FR" sz="2400" i="1" dirty="0" smtClean="0"/>
              <a:t> d’un système , le système se déplace dans le sens d’augmentation du nombre de mole de gaz.</a:t>
            </a:r>
          </a:p>
          <a:p>
            <a:r>
              <a:rPr lang="fr-FR" sz="2400" i="1" dirty="0" smtClean="0"/>
              <a:t>Question1: si on introduit de l’oxygène dans le système en équilibre, dans quel sens évolue ce dernier?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63688" y="4428728"/>
            <a:ext cx="1872208" cy="1143000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chemeClr val="tx1"/>
                </a:solidFill>
              </a:rPr>
              <a:t>SO</a:t>
            </a:r>
            <a:r>
              <a:rPr lang="fr-FR" sz="4400" b="1" i="1" baseline="-25000" dirty="0" smtClean="0">
                <a:solidFill>
                  <a:schemeClr val="tx1"/>
                </a:solidFill>
              </a:rPr>
              <a:t>3</a:t>
            </a:r>
            <a:r>
              <a:rPr lang="fr-FR" sz="4400" b="1" i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2040" y="4581128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4000" b="1" i="1" dirty="0" smtClean="0"/>
              <a:t>SO</a:t>
            </a:r>
            <a:r>
              <a:rPr lang="fr-FR" sz="4000" b="1" i="1" baseline="-25000" dirty="0" smtClean="0"/>
              <a:t>2</a:t>
            </a:r>
            <a:r>
              <a:rPr lang="fr-FR" sz="4000" b="1" i="1" dirty="0" smtClean="0"/>
              <a:t>   +  </a:t>
            </a:r>
            <a:r>
              <a:rPr lang="fr-FR" sz="4000" b="1" i="1" dirty="0" smtClean="0">
                <a:solidFill>
                  <a:srgbClr val="00B050"/>
                </a:solidFill>
              </a:rPr>
              <a:t>½ </a:t>
            </a:r>
            <a:r>
              <a:rPr lang="fr-FR" sz="4000" b="1" i="1" dirty="0" smtClean="0"/>
              <a:t>O</a:t>
            </a:r>
            <a:r>
              <a:rPr lang="fr-FR" sz="4000" b="1" i="1" baseline="-25000" dirty="0" smtClean="0"/>
              <a:t>2</a:t>
            </a:r>
            <a:endParaRPr lang="fr-FR" sz="4000" b="1" i="1" dirty="0" smtClean="0"/>
          </a:p>
        </p:txBody>
      </p:sp>
      <p:sp>
        <p:nvSpPr>
          <p:cNvPr id="8" name="Flèche gauche 7"/>
          <p:cNvSpPr/>
          <p:nvPr/>
        </p:nvSpPr>
        <p:spPr>
          <a:xfrm>
            <a:off x="3635896" y="5021560"/>
            <a:ext cx="97840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635896" y="4725144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092280" y="5173960"/>
            <a:ext cx="648072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2483768" y="5157192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364088" y="5165576"/>
            <a:ext cx="576064" cy="4956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1920" y="4293096"/>
            <a:ext cx="504056" cy="3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1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1920" y="5301208"/>
            <a:ext cx="504056" cy="338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2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8" grpId="1" animBg="1"/>
      <p:bldP spid="9" grpId="0" animBg="1"/>
      <p:bldP spid="10" grpId="0"/>
      <p:bldP spid="12" grpId="0"/>
      <p:bldP spid="13" grpId="0"/>
      <p:bldP spid="14" grpId="0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0"/>
            <a:ext cx="5400600" cy="720080"/>
          </a:xfrm>
        </p:spPr>
        <p:txBody>
          <a:bodyPr>
            <a:normAutofit/>
          </a:bodyPr>
          <a:lstStyle/>
          <a:p>
            <a:r>
              <a:rPr lang="fr-FR" sz="2400" b="1" i="1" dirty="0" smtClean="0">
                <a:solidFill>
                  <a:schemeClr val="accent5">
                    <a:lumMod val="50000"/>
                  </a:schemeClr>
                </a:solidFill>
              </a:rPr>
              <a:t>Exemple d’équilibres chimiques</a:t>
            </a:r>
            <a:endParaRPr lang="fr-FR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27584" y="1277888"/>
            <a:ext cx="3096344" cy="1143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rgbClr val="00B050"/>
                </a:solidFill>
              </a:rPr>
              <a:t>2</a:t>
            </a:r>
            <a:r>
              <a:rPr lang="fr-FR" sz="2400" b="1" i="1" dirty="0" smtClean="0">
                <a:solidFill>
                  <a:schemeClr val="tx1"/>
                </a:solidFill>
              </a:rPr>
              <a:t>HI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8064" y="1493912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/>
              <a:t>I</a:t>
            </a:r>
            <a:r>
              <a:rPr lang="fr-FR" sz="2400" b="1" i="1" baseline="-25000" dirty="0" smtClean="0"/>
              <a:t>2     </a:t>
            </a:r>
            <a:r>
              <a:rPr lang="fr-FR" sz="2400" b="1" i="1" dirty="0" smtClean="0"/>
              <a:t>+   H</a:t>
            </a:r>
            <a:r>
              <a:rPr lang="fr-FR" sz="2400" b="1" i="1" baseline="-25000" dirty="0" smtClean="0"/>
              <a:t>2</a:t>
            </a:r>
          </a:p>
        </p:txBody>
      </p:sp>
      <p:sp>
        <p:nvSpPr>
          <p:cNvPr id="8" name="Flèche gauche 7"/>
          <p:cNvSpPr/>
          <p:nvPr/>
        </p:nvSpPr>
        <p:spPr>
          <a:xfrm>
            <a:off x="4211960" y="1997968"/>
            <a:ext cx="978408" cy="144016"/>
          </a:xfrm>
          <a:prstGeom prst="lef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4211960" y="1709936"/>
            <a:ext cx="978408" cy="144016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55576" y="2348880"/>
            <a:ext cx="3096344" cy="1143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FeSO</a:t>
            </a:r>
            <a:r>
              <a:rPr lang="fr-FR" sz="2400" b="1" i="1" baseline="-25000" dirty="0" smtClean="0">
                <a:solidFill>
                  <a:schemeClr val="tx1"/>
                </a:solidFill>
              </a:rPr>
              <a:t>4   </a:t>
            </a:r>
            <a:r>
              <a:rPr lang="fr-FR" sz="2400" b="1" i="1" dirty="0" smtClean="0">
                <a:solidFill>
                  <a:schemeClr val="tx1"/>
                </a:solidFill>
              </a:rPr>
              <a:t>+</a:t>
            </a:r>
            <a:r>
              <a:rPr lang="fr-FR" sz="2400" b="1" i="1" baseline="-25000" dirty="0" smtClean="0">
                <a:solidFill>
                  <a:schemeClr val="tx1"/>
                </a:solidFill>
              </a:rPr>
              <a:t>  </a:t>
            </a:r>
            <a:r>
              <a:rPr lang="fr-FR" sz="2400" b="1" i="1" dirty="0" smtClean="0">
                <a:solidFill>
                  <a:schemeClr val="tx1"/>
                </a:solidFill>
              </a:rPr>
              <a:t>  </a:t>
            </a:r>
            <a:r>
              <a:rPr lang="fr-FR" sz="2400" b="1" i="1" dirty="0" smtClean="0">
                <a:solidFill>
                  <a:srgbClr val="00B050"/>
                </a:solidFill>
              </a:rPr>
              <a:t>4</a:t>
            </a:r>
            <a:r>
              <a:rPr lang="fr-FR" sz="2400" b="1" i="1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6056" y="2564904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err="1" smtClean="0"/>
              <a:t>FeS</a:t>
            </a:r>
            <a:r>
              <a:rPr lang="fr-FR" sz="2400" b="1" i="1" dirty="0" smtClean="0"/>
              <a:t>   + </a:t>
            </a:r>
            <a:r>
              <a:rPr lang="fr-FR" sz="2400" b="1" i="1" dirty="0" smtClean="0">
                <a:solidFill>
                  <a:srgbClr val="00B050"/>
                </a:solidFill>
              </a:rPr>
              <a:t>4</a:t>
            </a:r>
            <a:r>
              <a:rPr lang="fr-FR" sz="2400" b="1" i="1" dirty="0" smtClean="0"/>
              <a:t>CO  </a:t>
            </a:r>
          </a:p>
        </p:txBody>
      </p:sp>
      <p:sp>
        <p:nvSpPr>
          <p:cNvPr id="12" name="Flèche gauche 11"/>
          <p:cNvSpPr/>
          <p:nvPr/>
        </p:nvSpPr>
        <p:spPr>
          <a:xfrm>
            <a:off x="4139952" y="3068960"/>
            <a:ext cx="978408" cy="144016"/>
          </a:xfrm>
          <a:prstGeom prst="lef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4139952" y="2780928"/>
            <a:ext cx="978408" cy="144016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755576" y="3366120"/>
            <a:ext cx="3096344" cy="1143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Lactate + </a:t>
            </a:r>
            <a:r>
              <a:rPr lang="fr-FR" sz="2400" b="1" i="1" dirty="0" smtClean="0">
                <a:solidFill>
                  <a:srgbClr val="00B050"/>
                </a:solidFill>
              </a:rPr>
              <a:t>½</a:t>
            </a:r>
            <a:r>
              <a:rPr lang="fr-FR" sz="2400" b="1" i="1" dirty="0" smtClean="0">
                <a:solidFill>
                  <a:schemeClr val="tx1"/>
                </a:solidFill>
              </a:rPr>
              <a:t> O</a:t>
            </a:r>
            <a:r>
              <a:rPr lang="fr-FR" sz="2400" b="1" i="1" baseline="-25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76056" y="3582144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rgbClr val="00B050"/>
                </a:solidFill>
              </a:rPr>
              <a:t>½ </a:t>
            </a:r>
            <a:r>
              <a:rPr lang="fr-FR" sz="2400" b="1" i="1" dirty="0" smtClean="0"/>
              <a:t>Pyruvate + H</a:t>
            </a:r>
            <a:r>
              <a:rPr lang="fr-FR" sz="2400" b="1" i="1" baseline="-25000" dirty="0" smtClean="0"/>
              <a:t>2</a:t>
            </a:r>
            <a:r>
              <a:rPr lang="fr-FR" sz="2400" b="1" i="1" dirty="0" smtClean="0"/>
              <a:t>0   </a:t>
            </a:r>
          </a:p>
        </p:txBody>
      </p:sp>
      <p:sp>
        <p:nvSpPr>
          <p:cNvPr id="16" name="Flèche gauche 15"/>
          <p:cNvSpPr/>
          <p:nvPr/>
        </p:nvSpPr>
        <p:spPr>
          <a:xfrm>
            <a:off x="4139952" y="4086200"/>
            <a:ext cx="978408" cy="144016"/>
          </a:xfrm>
          <a:prstGeom prst="lef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4139952" y="3798168"/>
            <a:ext cx="978408" cy="144016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827584" y="4797152"/>
            <a:ext cx="3096344" cy="42292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>
                <a:solidFill>
                  <a:schemeClr val="tx1"/>
                </a:solidFill>
              </a:rPr>
              <a:t>S   +</a:t>
            </a:r>
            <a:r>
              <a:rPr lang="fr-FR" sz="2400" b="1" i="1" baseline="-25000" dirty="0" smtClean="0">
                <a:solidFill>
                  <a:schemeClr val="tx1"/>
                </a:solidFill>
              </a:rPr>
              <a:t>     </a:t>
            </a:r>
            <a:r>
              <a:rPr lang="fr-FR" sz="2400" b="1" i="1" dirty="0" smtClean="0">
                <a:solidFill>
                  <a:srgbClr val="00B050"/>
                </a:solidFill>
              </a:rPr>
              <a:t>1/2</a:t>
            </a:r>
            <a:r>
              <a:rPr lang="fr-FR" sz="2400" b="1" i="1" dirty="0" smtClean="0">
                <a:solidFill>
                  <a:schemeClr val="tx1"/>
                </a:solidFill>
              </a:rPr>
              <a:t>O</a:t>
            </a:r>
            <a:r>
              <a:rPr lang="fr-FR" sz="2400" b="1" i="1" baseline="-25000" dirty="0" smtClean="0">
                <a:solidFill>
                  <a:schemeClr val="tx1"/>
                </a:solidFill>
              </a:rPr>
              <a:t>2 </a:t>
            </a:r>
            <a:r>
              <a:rPr lang="fr-FR" sz="2400" b="1" i="1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12160" y="472514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2400" b="1" i="1" dirty="0" smtClean="0"/>
              <a:t>SO</a:t>
            </a:r>
            <a:r>
              <a:rPr lang="fr-FR" sz="2400" b="1" i="1" baseline="-25000" dirty="0" smtClean="0"/>
              <a:t>2</a:t>
            </a:r>
            <a:endParaRPr lang="fr-FR" sz="2400" b="1" i="1" dirty="0" smtClean="0"/>
          </a:p>
        </p:txBody>
      </p:sp>
      <p:sp>
        <p:nvSpPr>
          <p:cNvPr id="20" name="Flèche gauche 19"/>
          <p:cNvSpPr/>
          <p:nvPr/>
        </p:nvSpPr>
        <p:spPr>
          <a:xfrm>
            <a:off x="4139952" y="5094312"/>
            <a:ext cx="978408" cy="144016"/>
          </a:xfrm>
          <a:prstGeom prst="lef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4139952" y="4806280"/>
            <a:ext cx="978408" cy="144016"/>
          </a:xfrm>
          <a:prstGeom prst="rightArrow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6804248" y="1916832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195736" y="2060848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6228184" y="1916832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1835696" y="3077344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2699792" y="3068960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6084168" y="2933328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6876256" y="2924944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1763688" y="4085456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2699792" y="4085456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6228184" y="4005064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7308304" y="4005064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(L)</a:t>
            </a: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2699792" y="3077344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1547664" y="5093568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(S)</a:t>
            </a: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2771800" y="4343127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2627784" y="5085184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6516216" y="5021560"/>
            <a:ext cx="360040" cy="2796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fr-FR" sz="4400" b="1" i="1" dirty="0" smtClean="0">
                <a:solidFill>
                  <a:srgbClr val="C00000"/>
                </a:solidFill>
              </a:rPr>
              <a:t>(g)</a:t>
            </a:r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2411760" y="692696"/>
            <a:ext cx="4248472" cy="64807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endParaRPr lang="fr-FR" sz="1400" b="1" i="1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400" b="1" i="1" dirty="0" smtClean="0">
                <a:solidFill>
                  <a:schemeClr val="tx1"/>
                </a:solidFill>
              </a:rPr>
              <a:t>Les conditions de réaction ne sont pas précisées.</a:t>
            </a:r>
          </a:p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fr-FR" sz="1400" b="1" i="1" dirty="0" smtClean="0">
                <a:solidFill>
                  <a:schemeClr val="tx1"/>
                </a:solidFill>
              </a:rPr>
              <a:t>Les</a:t>
            </a:r>
            <a:r>
              <a:rPr lang="fr-FR" sz="1400" b="1" i="1" dirty="0" smtClean="0">
                <a:solidFill>
                  <a:srgbClr val="C00000"/>
                </a:solidFill>
              </a:rPr>
              <a:t> vitesses </a:t>
            </a:r>
            <a:r>
              <a:rPr lang="fr-FR" sz="1400" b="1" i="1" dirty="0" smtClean="0">
                <a:solidFill>
                  <a:schemeClr val="tx1"/>
                </a:solidFill>
              </a:rPr>
              <a:t>de réaction sont </a:t>
            </a:r>
            <a:r>
              <a:rPr lang="fr-FR" sz="1400" b="1" i="1" dirty="0" smtClean="0">
                <a:solidFill>
                  <a:srgbClr val="C00000"/>
                </a:solidFill>
              </a:rPr>
              <a:t>égales </a:t>
            </a:r>
            <a:r>
              <a:rPr lang="fr-FR" sz="1400" b="1" i="1" dirty="0" smtClean="0">
                <a:solidFill>
                  <a:schemeClr val="tx1"/>
                </a:solidFill>
              </a:rPr>
              <a:t>dans les deux sens</a:t>
            </a:r>
          </a:p>
          <a:p>
            <a:pPr algn="ctr">
              <a:spcBef>
                <a:spcPct val="0"/>
              </a:spcBef>
              <a:buFont typeface="Arial" pitchFamily="34" charset="0"/>
              <a:buChar char="•"/>
              <a:defRPr/>
            </a:pPr>
            <a:endParaRPr lang="fr-FR" sz="14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4525963"/>
          </a:xfrm>
        </p:spPr>
        <p:txBody>
          <a:bodyPr>
            <a:normAutofit/>
          </a:bodyPr>
          <a:lstStyle/>
          <a:p>
            <a:r>
              <a:rPr lang="fr-FR" sz="2000" i="1" dirty="0" smtClean="0"/>
              <a:t>Si on augmente la</a:t>
            </a:r>
            <a:r>
              <a:rPr lang="fr-FR" sz="2000" i="1" dirty="0" smtClean="0">
                <a:solidFill>
                  <a:srgbClr val="C00000"/>
                </a:solidFill>
              </a:rPr>
              <a:t> </a:t>
            </a:r>
            <a:r>
              <a:rPr lang="fr-FR" sz="2000" b="1" i="1" dirty="0" smtClean="0">
                <a:solidFill>
                  <a:srgbClr val="C00000"/>
                </a:solidFill>
              </a:rPr>
              <a:t>température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de l’un des constituants. Le système ( équilibre) se refroidit( évolue dans le sens </a:t>
            </a:r>
            <a:r>
              <a:rPr lang="fr-FR" sz="2000" i="1" dirty="0" smtClean="0">
                <a:solidFill>
                  <a:srgbClr val="0070C0"/>
                </a:solidFill>
              </a:rPr>
              <a:t>endothermique)</a:t>
            </a:r>
            <a:r>
              <a:rPr lang="fr-FR" sz="2000" i="1" dirty="0" smtClean="0"/>
              <a:t>.</a:t>
            </a:r>
          </a:p>
          <a:p>
            <a:r>
              <a:rPr lang="fr-FR" sz="2000" i="1" dirty="0" smtClean="0">
                <a:solidFill>
                  <a:srgbClr val="0070C0"/>
                </a:solidFill>
              </a:rPr>
              <a:t>Endothermique: </a:t>
            </a:r>
            <a:r>
              <a:rPr lang="fr-FR" sz="2000" i="1" dirty="0" smtClean="0"/>
              <a:t>le système </a:t>
            </a:r>
            <a:r>
              <a:rPr lang="fr-FR" sz="2000" i="1" u="sng" dirty="0" smtClean="0"/>
              <a:t>absorbe</a:t>
            </a:r>
            <a:r>
              <a:rPr lang="fr-FR" sz="2000" i="1" dirty="0" smtClean="0"/>
              <a:t> de chaleur, </a:t>
            </a:r>
          </a:p>
          <a:p>
            <a:r>
              <a:rPr lang="fr-FR" sz="2000" i="1" dirty="0" smtClean="0">
                <a:solidFill>
                  <a:schemeClr val="tx2">
                    <a:lumMod val="50000"/>
                  </a:schemeClr>
                </a:solidFill>
              </a:rPr>
              <a:t>Si on diminue la température de l’équilibre, le système se déplace dans le sens</a:t>
            </a:r>
            <a:r>
              <a:rPr lang="fr-FR" sz="2000" b="1" i="1" dirty="0" smtClean="0">
                <a:solidFill>
                  <a:srgbClr val="C00000"/>
                </a:solidFill>
              </a:rPr>
              <a:t> exothermique</a:t>
            </a:r>
            <a:r>
              <a:rPr lang="fr-FR" sz="20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fr-FR" sz="2000" b="1" i="1" dirty="0" smtClean="0">
                <a:solidFill>
                  <a:srgbClr val="C00000"/>
                </a:solidFill>
              </a:rPr>
              <a:t>Exothermique: </a:t>
            </a:r>
            <a:r>
              <a:rPr lang="fr-FR" sz="2000" i="1" dirty="0" smtClean="0"/>
              <a:t>le système </a:t>
            </a:r>
            <a:r>
              <a:rPr lang="fr-FR" sz="2000" i="1" u="sng" dirty="0" smtClean="0"/>
              <a:t>dégage</a:t>
            </a:r>
            <a:r>
              <a:rPr lang="fr-FR" sz="2000" i="1" dirty="0" smtClean="0"/>
              <a:t> de chaleur.</a:t>
            </a:r>
            <a:endParaRPr lang="fr-FR" sz="2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fr-FR" sz="2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2000" i="1" dirty="0" smtClean="0"/>
              <a:t>Il est possible de prévoir l’effet de la température de façon plus quantitative en utilisant la </a:t>
            </a:r>
            <a:r>
              <a:rPr lang="fr-FR" sz="2000" b="1" i="1" dirty="0" smtClean="0">
                <a:solidFill>
                  <a:srgbClr val="C00000"/>
                </a:solidFill>
              </a:rPr>
              <a:t>loi de </a:t>
            </a:r>
            <a:r>
              <a:rPr lang="fr-FR" sz="2000" b="1" i="1" dirty="0" err="1" smtClean="0">
                <a:solidFill>
                  <a:srgbClr val="C00000"/>
                </a:solidFill>
              </a:rPr>
              <a:t>Van’t</a:t>
            </a:r>
            <a:r>
              <a:rPr lang="fr-FR" sz="2000" b="1" i="1" dirty="0" smtClean="0">
                <a:solidFill>
                  <a:srgbClr val="C00000"/>
                </a:solidFill>
              </a:rPr>
              <a:t> </a:t>
            </a:r>
            <a:r>
              <a:rPr lang="fr-FR" sz="2000" b="1" i="1" dirty="0" err="1" smtClean="0">
                <a:solidFill>
                  <a:srgbClr val="C00000"/>
                </a:solidFill>
              </a:rPr>
              <a:t>Hoff</a:t>
            </a:r>
            <a:r>
              <a:rPr lang="fr-FR" sz="2000" b="1" i="1" dirty="0" smtClean="0">
                <a:solidFill>
                  <a:srgbClr val="C00000"/>
                </a:solidFill>
              </a:rPr>
              <a:t>.</a:t>
            </a:r>
          </a:p>
          <a:p>
            <a:endParaRPr lang="fr-FR" sz="2000" b="1" i="1" dirty="0" smtClean="0"/>
          </a:p>
          <a:p>
            <a:pPr>
              <a:buNone/>
            </a:pPr>
            <a:endParaRPr lang="fr-FR" sz="2000" b="1" i="1" dirty="0" smtClean="0"/>
          </a:p>
          <a:p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779096" cy="706090"/>
          </a:xfrm>
        </p:spPr>
        <p:txBody>
          <a:bodyPr>
            <a:normAutofit/>
          </a:bodyPr>
          <a:lstStyle/>
          <a:p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C- Variation de la </a:t>
            </a:r>
            <a:r>
              <a:rPr lang="fr-FR" sz="2400" b="1" i="1" dirty="0" smtClean="0">
                <a:solidFill>
                  <a:srgbClr val="C00000"/>
                </a:solidFill>
              </a:rPr>
              <a:t>température</a:t>
            </a:r>
            <a:r>
              <a:rPr lang="fr-FR" sz="2400" b="1" i="1" dirty="0" smtClean="0">
                <a:solidFill>
                  <a:schemeClr val="tx2">
                    <a:lumMod val="75000"/>
                  </a:schemeClr>
                </a:solidFill>
              </a:rPr>
              <a:t> d’un constituant</a:t>
            </a:r>
            <a:endParaRPr lang="fr-FR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43608" y="4365104"/>
          <a:ext cx="2371725" cy="839788"/>
        </p:xfrm>
        <a:graphic>
          <a:graphicData uri="http://schemas.openxmlformats.org/presentationml/2006/ole">
            <p:oleObj spid="_x0000_s6147" name="Équation" r:id="rId3" imgW="1066680" imgH="4442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48064" y="4437112"/>
          <a:ext cx="3106738" cy="863600"/>
        </p:xfrm>
        <a:graphic>
          <a:graphicData uri="http://schemas.openxmlformats.org/presentationml/2006/ole">
            <p:oleObj spid="_x0000_s6148" name="Équation" r:id="rId4" imgW="1396800" imgH="457200" progId="Equation.3">
              <p:embed/>
            </p:oleObj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683568" y="5445224"/>
            <a:ext cx="266429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lang="fr-FR" sz="1600" b="1" i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= constante d’équilibre </a:t>
            </a:r>
            <a:endParaRPr kumimoji="0" lang="fr-FR" sz="1600" b="1" i="1" u="none" strike="noStrike" kern="1200" cap="none" spc="0" normalizeH="0" baseline="-2500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99592" y="5805264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T= Température (K) </a:t>
            </a:r>
            <a:endParaRPr kumimoji="0" lang="fr-FR" sz="1600" b="1" i="1" u="none" strike="noStrike" kern="1200" cap="none" spc="0" normalizeH="0" baseline="-2500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995936" y="5877272"/>
            <a:ext cx="43204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∆H</a:t>
            </a:r>
            <a:r>
              <a:rPr lang="fr-FR" sz="1600" b="1" i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= Variation d’enthalpie de la réaction (Cal)  </a:t>
            </a:r>
            <a:endParaRPr kumimoji="0" lang="fr-FR" sz="1600" b="1" i="1" u="none" strike="noStrike" kern="1200" cap="none" spc="0" normalizeH="0" baseline="-2500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796136" y="2708920"/>
          <a:ext cx="960438" cy="384175"/>
        </p:xfrm>
        <a:graphic>
          <a:graphicData uri="http://schemas.openxmlformats.org/presentationml/2006/ole">
            <p:oleObj spid="_x0000_s6149" name="Équation" r:id="rId5" imgW="431640" imgH="2030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796136" y="1772816"/>
          <a:ext cx="960438" cy="384175"/>
        </p:xfrm>
        <a:graphic>
          <a:graphicData uri="http://schemas.openxmlformats.org/presentationml/2006/ole">
            <p:oleObj spid="_x0000_s6150" name="Équation" r:id="rId6" imgW="431640" imgH="203040" progId="Equation.3">
              <p:embed/>
            </p:oleObj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4139952" y="5445224"/>
            <a:ext cx="43204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R= constante des gaz parfait (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</a:rPr>
              <a:t>Cal/</a:t>
            </a:r>
            <a:r>
              <a:rPr lang="fr-FR" sz="1600" b="1" i="1" dirty="0" err="1" smtClean="0">
                <a:solidFill>
                  <a:schemeClr val="tx2">
                    <a:lumMod val="75000"/>
                  </a:schemeClr>
                </a:solidFill>
              </a:rPr>
              <a:t>mol.K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fr-FR" sz="1600" b="1" i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 </a:t>
            </a:r>
            <a:endParaRPr kumimoji="0" lang="fr-FR" sz="1600" b="1" i="1" u="none" strike="noStrike" kern="1200" cap="none" spc="0" normalizeH="0" baseline="-2500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1329</Words>
  <Application>Microsoft Office PowerPoint</Application>
  <PresentationFormat>Affichage à l'écran (4:3)</PresentationFormat>
  <Paragraphs>255</Paragraphs>
  <Slides>25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28" baseType="lpstr">
      <vt:lpstr>Thème Office</vt:lpstr>
      <vt:lpstr>Équation</vt:lpstr>
      <vt:lpstr>Microsoft Éditeur d'équations 3.0</vt:lpstr>
      <vt:lpstr>Séances 1/2/8 Janvier Férié /EMD1</vt:lpstr>
      <vt:lpstr>Oxydation de l’éthane </vt:lpstr>
      <vt:lpstr>Introduction</vt:lpstr>
      <vt:lpstr>Les équilibres chimiques </vt:lpstr>
      <vt:lpstr>1- Principe de LE Chatelier</vt:lpstr>
      <vt:lpstr>a- Variation de la concentration d’un constituant</vt:lpstr>
      <vt:lpstr>Diapositive 7</vt:lpstr>
      <vt:lpstr>Exemple d’équilibres chimiques</vt:lpstr>
      <vt:lpstr>C- Variation de la température d’un constituant</vt:lpstr>
      <vt:lpstr>2-Système</vt:lpstr>
      <vt:lpstr>Transformation réversible(équilibre)</vt:lpstr>
      <vt:lpstr>Unité S.I P= Pression(Pa).  V= Volume(m3). T=température(K). n= nombre de moles de gaz(mol). R= constante des gaz parfaits(J/mol.K)</vt:lpstr>
      <vt:lpstr> Loi d’Avogadro</vt:lpstr>
      <vt:lpstr>5- Relations entre les variables d’état. T, P, V </vt:lpstr>
      <vt:lpstr>Loi de Boyle-Mariotte</vt:lpstr>
      <vt:lpstr>Diapositive 16</vt:lpstr>
      <vt:lpstr>Diapositive 17</vt:lpstr>
      <vt:lpstr>6-Mélange de gaz parfaits (pression partielle)</vt:lpstr>
      <vt:lpstr>Diapositive 19</vt:lpstr>
      <vt:lpstr>Application 1</vt:lpstr>
      <vt:lpstr>Application:2</vt:lpstr>
      <vt:lpstr>Application:3</vt:lpstr>
      <vt:lpstr>Diapositive 23</vt:lpstr>
      <vt:lpstr>Diapositive 24</vt:lpstr>
      <vt:lpstr>A 500K, l’équilibre suivant:       a pour constante Kc=0,040  Dans un récipient de 5 litres, on introduit 0,20 mole de PCl5  et 0,1 mole de PCl3 . On demande : 1- la composition du mélange à l’équilibre.  2- la pression totale, dans un récipient, à l’équilibre.  3-Les pressions partielles des constituants à l’équilibre.  4-La valeur de Kp à 500 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userr</cp:lastModifiedBy>
  <cp:revision>217</cp:revision>
  <dcterms:created xsi:type="dcterms:W3CDTF">2012-01-14T11:25:02Z</dcterms:created>
  <dcterms:modified xsi:type="dcterms:W3CDTF">2015-01-11T20:13:26Z</dcterms:modified>
</cp:coreProperties>
</file>