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8" r:id="rId2"/>
    <p:sldId id="260" r:id="rId3"/>
    <p:sldId id="267" r:id="rId4"/>
    <p:sldId id="261" r:id="rId5"/>
    <p:sldId id="259" r:id="rId6"/>
    <p:sldId id="262" r:id="rId7"/>
    <p:sldId id="273" r:id="rId8"/>
    <p:sldId id="274" r:id="rId9"/>
    <p:sldId id="281" r:id="rId10"/>
    <p:sldId id="276" r:id="rId11"/>
    <p:sldId id="263" r:id="rId12"/>
    <p:sldId id="265" r:id="rId13"/>
    <p:sldId id="266" r:id="rId14"/>
    <p:sldId id="264" r:id="rId15"/>
    <p:sldId id="269" r:id="rId16"/>
    <p:sldId id="270" r:id="rId17"/>
    <p:sldId id="277" r:id="rId18"/>
    <p:sldId id="268" r:id="rId19"/>
    <p:sldId id="271" r:id="rId20"/>
    <p:sldId id="278" r:id="rId21"/>
    <p:sldId id="272" r:id="rId22"/>
    <p:sldId id="275" r:id="rId23"/>
    <p:sldId id="279" r:id="rId24"/>
    <p:sldId id="280" r:id="rId25"/>
  </p:sldIdLst>
  <p:sldSz cx="9144000" cy="6858000" type="screen4x3"/>
  <p:notesSz cx="10020300" cy="68881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41591" cy="34484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76399" y="0"/>
            <a:ext cx="4341591" cy="344845"/>
          </a:xfrm>
          <a:prstGeom prst="rect">
            <a:avLst/>
          </a:prstGeom>
        </p:spPr>
        <p:txBody>
          <a:bodyPr vert="horz" lIns="91440" tIns="45720" rIns="91440" bIns="45720" rtlCol="0"/>
          <a:lstStyle>
            <a:lvl1pPr algn="r">
              <a:defRPr sz="1200"/>
            </a:lvl1pPr>
          </a:lstStyle>
          <a:p>
            <a:fld id="{0D0FFA92-F967-4135-878B-EA296739DBB6}" type="datetimeFigureOut">
              <a:rPr lang="fr-FR" smtClean="0"/>
              <a:t>27/04/2016</a:t>
            </a:fld>
            <a:endParaRPr lang="fr-FR"/>
          </a:p>
        </p:txBody>
      </p:sp>
      <p:sp>
        <p:nvSpPr>
          <p:cNvPr id="4" name="Espace réservé du pied de page 3"/>
          <p:cNvSpPr>
            <a:spLocks noGrp="1"/>
          </p:cNvSpPr>
          <p:nvPr>
            <p:ph type="ftr" sz="quarter" idx="2"/>
          </p:nvPr>
        </p:nvSpPr>
        <p:spPr>
          <a:xfrm>
            <a:off x="0" y="6543318"/>
            <a:ext cx="4341591" cy="34484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76399" y="6543318"/>
            <a:ext cx="4341591" cy="344845"/>
          </a:xfrm>
          <a:prstGeom prst="rect">
            <a:avLst/>
          </a:prstGeom>
        </p:spPr>
        <p:txBody>
          <a:bodyPr vert="horz" lIns="91440" tIns="45720" rIns="91440" bIns="45720" rtlCol="0" anchor="b"/>
          <a:lstStyle>
            <a:lvl1pPr algn="r">
              <a:defRPr sz="1200"/>
            </a:lvl1pPr>
          </a:lstStyle>
          <a:p>
            <a:fld id="{11BD0F99-BC43-434C-AC0B-F08DAEC91059}" type="slidenum">
              <a:rPr lang="fr-FR" smtClean="0"/>
              <a:t>‹N°›</a:t>
            </a:fld>
            <a:endParaRPr lang="fr-FR"/>
          </a:p>
        </p:txBody>
      </p:sp>
    </p:spTree>
    <p:extLst>
      <p:ext uri="{BB962C8B-B14F-4D97-AF65-F5344CB8AC3E}">
        <p14:creationId xmlns:p14="http://schemas.microsoft.com/office/powerpoint/2010/main" val="3150182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42131" cy="344408"/>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5675851" y="0"/>
            <a:ext cx="4342131" cy="344408"/>
          </a:xfrm>
          <a:prstGeom prst="rect">
            <a:avLst/>
          </a:prstGeom>
        </p:spPr>
        <p:txBody>
          <a:bodyPr vert="horz" lIns="96616" tIns="48308" rIns="96616" bIns="48308" rtlCol="0"/>
          <a:lstStyle>
            <a:lvl1pPr algn="r">
              <a:defRPr sz="1300"/>
            </a:lvl1pPr>
          </a:lstStyle>
          <a:p>
            <a:fld id="{8FF4DB49-D742-4295-94CB-CA87BBFFC0C4}" type="datetimeFigureOut">
              <a:rPr lang="fr-FR" smtClean="0"/>
              <a:pPr/>
              <a:t>27/04/2016</a:t>
            </a:fld>
            <a:endParaRPr lang="fr-FR"/>
          </a:p>
        </p:txBody>
      </p:sp>
      <p:sp>
        <p:nvSpPr>
          <p:cNvPr id="4" name="Espace réservé de l'image des diapositives 3"/>
          <p:cNvSpPr>
            <a:spLocks noGrp="1" noRot="1" noChangeAspect="1"/>
          </p:cNvSpPr>
          <p:nvPr>
            <p:ph type="sldImg" idx="2"/>
          </p:nvPr>
        </p:nvSpPr>
        <p:spPr>
          <a:xfrm>
            <a:off x="3287713" y="515938"/>
            <a:ext cx="3444875" cy="2582862"/>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1002031" y="3271878"/>
            <a:ext cx="8016239" cy="3099673"/>
          </a:xfrm>
          <a:prstGeom prst="rect">
            <a:avLst/>
          </a:prstGeom>
        </p:spPr>
        <p:txBody>
          <a:bodyPr vert="horz" lIns="96616" tIns="48308" rIns="96616" bIns="483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42560"/>
            <a:ext cx="4342131" cy="344408"/>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5675851" y="6542560"/>
            <a:ext cx="4342131" cy="344408"/>
          </a:xfrm>
          <a:prstGeom prst="rect">
            <a:avLst/>
          </a:prstGeom>
        </p:spPr>
        <p:txBody>
          <a:bodyPr vert="horz" lIns="96616" tIns="48308" rIns="96616" bIns="48308" rtlCol="0" anchor="b"/>
          <a:lstStyle>
            <a:lvl1pPr algn="r">
              <a:defRPr sz="1300"/>
            </a:lvl1pPr>
          </a:lstStyle>
          <a:p>
            <a:fld id="{8DF4DFE0-54BF-481B-BB65-8BDEE0D67AF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F4DFE0-54BF-481B-BB65-8BDEE0D67AFE}" type="slidenum">
              <a:rPr lang="fr-FR" smtClean="0"/>
              <a:pPr/>
              <a:t>19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27/04/2016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27/04/2016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27/04/2016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27/04/2016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27/04/2016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27/04/2016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27/04/2016</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27/04/2016</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27/04/2016</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27/04/2016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27/04/2016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27/04/2016</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 Id="rId5" Type="http://schemas.openxmlformats.org/officeDocument/2006/relationships/image" Target="../media/image13.gif"/><Relationship Id="rId4" Type="http://schemas.openxmlformats.org/officeDocument/2006/relationships/image" Target="../media/image12.gif"/></Relationships>
</file>

<file path=ppt/slides/_rels/slide1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gif"/><Relationship Id="rId1" Type="http://schemas.openxmlformats.org/officeDocument/2006/relationships/slideLayout" Target="../slideLayouts/slideLayout2.xml"/><Relationship Id="rId4" Type="http://schemas.openxmlformats.org/officeDocument/2006/relationships/image" Target="../media/image22.gif"/></Relationships>
</file>

<file path=ppt/slides/_rels/slide22.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60648"/>
            <a:ext cx="8229600" cy="1143000"/>
          </a:xfrm>
        </p:spPr>
        <p:txBody>
          <a:bodyPr/>
          <a:lstStyle/>
          <a:p>
            <a:r>
              <a:rPr lang="fr-FR" dirty="0"/>
              <a:t>Effets Electroniques</a:t>
            </a:r>
          </a:p>
        </p:txBody>
      </p:sp>
      <p:sp>
        <p:nvSpPr>
          <p:cNvPr id="4" name="Espace réservé du contenu 2"/>
          <p:cNvSpPr>
            <a:spLocks noGrp="1"/>
          </p:cNvSpPr>
          <p:nvPr>
            <p:ph idx="1"/>
          </p:nvPr>
        </p:nvSpPr>
        <p:spPr>
          <a:xfrm>
            <a:off x="611560" y="2852936"/>
            <a:ext cx="8229600" cy="2952328"/>
          </a:xfrm>
        </p:spPr>
        <p:txBody>
          <a:bodyPr>
            <a:normAutofit/>
          </a:bodyPr>
          <a:lstStyle/>
          <a:p>
            <a:pPr marL="514350" indent="-514350" algn="ctr">
              <a:buAutoNum type="arabicPeriod"/>
            </a:pPr>
            <a:r>
              <a:rPr lang="fr-FR" b="1" dirty="0"/>
              <a:t>Effets inductifs</a:t>
            </a:r>
          </a:p>
          <a:p>
            <a:pPr marL="514350" indent="-514350" algn="ctr">
              <a:buAutoNum type="arabicPeriod"/>
            </a:pPr>
            <a:endParaRPr lang="fr-FR" b="1" dirty="0"/>
          </a:p>
          <a:p>
            <a:pPr marL="514350" indent="-514350" algn="ctr">
              <a:buAutoNum type="arabicPeriod"/>
            </a:pPr>
            <a:endParaRPr lang="fr-FR" b="1" dirty="0"/>
          </a:p>
          <a:p>
            <a:pPr algn="ctr">
              <a:buNone/>
            </a:pPr>
            <a:r>
              <a:rPr lang="fr-FR" b="1" dirty="0"/>
              <a:t>2. Effets mésomères </a:t>
            </a:r>
            <a:endParaRPr lang="fr-FR" dirty="0"/>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Rapport entre </a:t>
            </a:r>
            <a:r>
              <a:rPr lang="fr-FR" sz="2800" b="1" dirty="0" err="1">
                <a:solidFill>
                  <a:srgbClr val="FF0000"/>
                </a:solidFill>
              </a:rPr>
              <a:t>pKa</a:t>
            </a:r>
            <a:r>
              <a:rPr lang="fr-FR" sz="2800" b="1" dirty="0">
                <a:solidFill>
                  <a:srgbClr val="FF0000"/>
                </a:solidFill>
              </a:rPr>
              <a:t> </a:t>
            </a:r>
            <a:r>
              <a:rPr lang="fr-FR" sz="2800" b="1" dirty="0"/>
              <a:t>et</a:t>
            </a:r>
            <a:r>
              <a:rPr lang="fr-FR" sz="2800" b="1" dirty="0">
                <a:solidFill>
                  <a:srgbClr val="FF0000"/>
                </a:solidFill>
              </a:rPr>
              <a:t> l’effet inductif</a:t>
            </a:r>
            <a:endParaRPr lang="fr-FR" sz="2800" dirty="0">
              <a:solidFill>
                <a:srgbClr val="FF0000"/>
              </a:solidFill>
            </a:endParaRPr>
          </a:p>
        </p:txBody>
      </p:sp>
      <p:sp>
        <p:nvSpPr>
          <p:cNvPr id="3" name="Espace réservé du contenu 2"/>
          <p:cNvSpPr>
            <a:spLocks noGrp="1"/>
          </p:cNvSpPr>
          <p:nvPr>
            <p:ph idx="1"/>
          </p:nvPr>
        </p:nvSpPr>
        <p:spPr>
          <a:xfrm>
            <a:off x="0" y="1600200"/>
            <a:ext cx="8964488" cy="4525963"/>
          </a:xfrm>
        </p:spPr>
        <p:txBody>
          <a:bodyPr>
            <a:normAutofit fontScale="92500" lnSpcReduction="20000"/>
          </a:bodyPr>
          <a:lstStyle/>
          <a:p>
            <a:pPr>
              <a:buNone/>
            </a:pPr>
            <a:endParaRPr lang="fr-FR" dirty="0"/>
          </a:p>
          <a:p>
            <a:r>
              <a:rPr lang="fr-FR" dirty="0"/>
              <a:t>Quand le </a:t>
            </a:r>
            <a:r>
              <a:rPr lang="fr-FR" u="sng" dirty="0" err="1"/>
              <a:t>pKa</a:t>
            </a:r>
            <a:r>
              <a:rPr lang="fr-FR" u="sng" dirty="0"/>
              <a:t> diminue </a:t>
            </a:r>
            <a:r>
              <a:rPr lang="fr-FR" dirty="0"/>
              <a:t>↔ l'acidité d'une espèce chimique augmente ↔ le proton partira plus facilement quand </a:t>
            </a:r>
            <a:r>
              <a:rPr lang="fr-FR" i="1" u="sng" dirty="0"/>
              <a:t>l'effet inductif attracteur </a:t>
            </a:r>
            <a:r>
              <a:rPr lang="fr-FR" i="1" dirty="0"/>
              <a:t>(-I) </a:t>
            </a:r>
            <a:r>
              <a:rPr lang="fr-FR" i="1" u="sng" dirty="0"/>
              <a:t>augmente.</a:t>
            </a:r>
          </a:p>
          <a:p>
            <a:endParaRPr lang="fr-FR" i="1" u="sng" dirty="0"/>
          </a:p>
          <a:p>
            <a:endParaRPr lang="fr-FR" u="sng" dirty="0"/>
          </a:p>
          <a:p>
            <a:r>
              <a:rPr lang="fr-FR" dirty="0"/>
              <a:t>Quand le </a:t>
            </a:r>
            <a:r>
              <a:rPr lang="fr-FR" dirty="0" err="1"/>
              <a:t>pKa</a:t>
            </a:r>
            <a:r>
              <a:rPr lang="fr-FR" dirty="0"/>
              <a:t> augmente ↔ l'acidité d'une espèce chimique diminue ↔ le proton partira plus difficilement quand </a:t>
            </a:r>
            <a:r>
              <a:rPr lang="fr-FR" i="1" dirty="0"/>
              <a:t>l'effet inductif donneur(+I) augmente</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764704"/>
          </a:xfrm>
        </p:spPr>
        <p:txBody>
          <a:bodyPr>
            <a:normAutofit/>
          </a:bodyPr>
          <a:lstStyle/>
          <a:p>
            <a:r>
              <a:rPr lang="fr-FR" sz="2400" b="1" i="1" dirty="0">
                <a:solidFill>
                  <a:srgbClr val="FF0000"/>
                </a:solidFill>
                <a:latin typeface="Times New Roman" pitchFamily="18" charset="0"/>
                <a:cs typeface="Times New Roman" pitchFamily="18" charset="0"/>
              </a:rPr>
              <a:t>Comparaison de la force des acides :</a:t>
            </a:r>
            <a:endParaRPr lang="fr-FR" sz="2400"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67544" y="764704"/>
            <a:ext cx="8229600" cy="1540768"/>
          </a:xfrm>
        </p:spPr>
        <p:txBody>
          <a:bodyPr>
            <a:normAutofit/>
          </a:bodyPr>
          <a:lstStyle/>
          <a:p>
            <a:pPr algn="ctr">
              <a:buNone/>
            </a:pPr>
            <a:r>
              <a:rPr lang="fr-FR" sz="2000" dirty="0">
                <a:latin typeface="Times New Roman" pitchFamily="18" charset="0"/>
                <a:cs typeface="Times New Roman" pitchFamily="18" charset="0"/>
              </a:rPr>
              <a:t>Pour</a:t>
            </a:r>
            <a:r>
              <a:rPr lang="fr-FR" sz="2000" b="1" u="sng" dirty="0">
                <a:latin typeface="Times New Roman" pitchFamily="18" charset="0"/>
                <a:cs typeface="Times New Roman" pitchFamily="18" charset="0"/>
              </a:rPr>
              <a:t> comparer la force des acides</a:t>
            </a:r>
            <a:r>
              <a:rPr lang="fr-FR" sz="2000" dirty="0">
                <a:latin typeface="Times New Roman" pitchFamily="18" charset="0"/>
                <a:cs typeface="Times New Roman" pitchFamily="18" charset="0"/>
              </a:rPr>
              <a:t>, on regarde la </a:t>
            </a:r>
            <a:r>
              <a:rPr lang="fr-FR" sz="2000" u="sng" dirty="0">
                <a:latin typeface="Times New Roman" pitchFamily="18" charset="0"/>
                <a:cs typeface="Times New Roman" pitchFamily="18" charset="0"/>
              </a:rPr>
              <a:t>force de la base conjuguée</a:t>
            </a:r>
            <a:r>
              <a:rPr lang="fr-FR" sz="2000" dirty="0">
                <a:latin typeface="Times New Roman" pitchFamily="18" charset="0"/>
                <a:cs typeface="Times New Roman" pitchFamily="18" charset="0"/>
              </a:rPr>
              <a:t>, et plus particulièrement, dans notre cas, la </a:t>
            </a:r>
            <a:r>
              <a:rPr lang="fr-FR" sz="2000" dirty="0">
                <a:solidFill>
                  <a:srgbClr val="FF0000"/>
                </a:solidFill>
                <a:latin typeface="Times New Roman" pitchFamily="18" charset="0"/>
                <a:cs typeface="Times New Roman" pitchFamily="18" charset="0"/>
              </a:rPr>
              <a:t>densité électronique </a:t>
            </a:r>
            <a:r>
              <a:rPr lang="fr-FR" sz="2000" dirty="0">
                <a:latin typeface="Times New Roman" pitchFamily="18" charset="0"/>
                <a:cs typeface="Times New Roman" pitchFamily="18" charset="0"/>
              </a:rPr>
              <a:t>sur l</a:t>
            </a:r>
            <a:r>
              <a:rPr lang="fr-FR" sz="2000" u="sng" dirty="0">
                <a:solidFill>
                  <a:srgbClr val="FF0000"/>
                </a:solidFill>
                <a:latin typeface="Times New Roman" pitchFamily="18" charset="0"/>
                <a:cs typeface="Times New Roman" pitchFamily="18" charset="0"/>
              </a:rPr>
              <a:t>'oxygène</a:t>
            </a:r>
            <a:r>
              <a:rPr lang="fr-FR" sz="2000" dirty="0">
                <a:latin typeface="Times New Roman" pitchFamily="18" charset="0"/>
                <a:cs typeface="Times New Roman" pitchFamily="18" charset="0"/>
              </a:rPr>
              <a:t>. Plus la densité est forte, plus la base est forte, plus l'acide conjugué sera faible,  plus le </a:t>
            </a:r>
            <a:r>
              <a:rPr lang="fr-FR" sz="2000" b="1" u="sng" dirty="0" err="1">
                <a:solidFill>
                  <a:srgbClr val="FF0000"/>
                </a:solidFill>
                <a:latin typeface="Times New Roman" pitchFamily="18" charset="0"/>
                <a:cs typeface="Times New Roman" pitchFamily="18" charset="0"/>
              </a:rPr>
              <a:t>Pka</a:t>
            </a:r>
            <a:r>
              <a:rPr lang="fr-FR" sz="2000" b="1" u="sng" dirty="0">
                <a:latin typeface="Times New Roman" pitchFamily="18" charset="0"/>
                <a:cs typeface="Times New Roman" pitchFamily="18" charset="0"/>
              </a:rPr>
              <a:t> </a:t>
            </a:r>
            <a:r>
              <a:rPr lang="fr-FR" sz="2000" b="1" u="sng" dirty="0" err="1">
                <a:latin typeface="Times New Roman" pitchFamily="18" charset="0"/>
                <a:cs typeface="Times New Roman" pitchFamily="18" charset="0"/>
              </a:rPr>
              <a:t>est</a:t>
            </a:r>
            <a:r>
              <a:rPr lang="fr-FR" sz="2000" b="1" u="sng" dirty="0" err="1">
                <a:solidFill>
                  <a:srgbClr val="FF0000"/>
                </a:solidFill>
                <a:latin typeface="Times New Roman" pitchFamily="18" charset="0"/>
                <a:cs typeface="Times New Roman" pitchFamily="18" charset="0"/>
              </a:rPr>
              <a:t>Faible</a:t>
            </a:r>
            <a:r>
              <a:rPr lang="fr-FR" sz="2000" b="1" u="sng" dirty="0">
                <a:solidFill>
                  <a:srgbClr val="FF0000"/>
                </a:solidFill>
                <a:latin typeface="Times New Roman" pitchFamily="18" charset="0"/>
                <a:cs typeface="Times New Roman" pitchFamily="18" charset="0"/>
              </a:rPr>
              <a:t>.</a:t>
            </a:r>
          </a:p>
          <a:p>
            <a:pPr algn="ctr"/>
            <a:endParaRPr lang="fr-FR" sz="2000" dirty="0">
              <a:latin typeface="Times New Roman" pitchFamily="18" charset="0"/>
              <a:cs typeface="Times New Roman" pitchFamily="18" charset="0"/>
            </a:endParaRPr>
          </a:p>
          <a:p>
            <a:pPr algn="ctr"/>
            <a:endParaRPr lang="fr-FR" sz="2000" dirty="0">
              <a:latin typeface="Times New Roman" pitchFamily="18" charset="0"/>
              <a:cs typeface="Times New Roman" pitchFamily="18" charset="0"/>
            </a:endParaRPr>
          </a:p>
        </p:txBody>
      </p:sp>
      <p:graphicFrame>
        <p:nvGraphicFramePr>
          <p:cNvPr id="4" name="Tableau 3"/>
          <p:cNvGraphicFramePr>
            <a:graphicFrameLocks noGrp="1"/>
          </p:cNvGraphicFramePr>
          <p:nvPr/>
        </p:nvGraphicFramePr>
        <p:xfrm>
          <a:off x="1691680" y="2132856"/>
          <a:ext cx="5616623" cy="4509120"/>
        </p:xfrm>
        <a:graphic>
          <a:graphicData uri="http://schemas.openxmlformats.org/drawingml/2006/table">
            <a:tbl>
              <a:tblPr/>
              <a:tblGrid>
                <a:gridCol w="2216083">
                  <a:extLst>
                    <a:ext uri="{9D8B030D-6E8A-4147-A177-3AD203B41FA5}">
                      <a16:colId xmlns:a16="http://schemas.microsoft.com/office/drawing/2014/main" val="20000"/>
                    </a:ext>
                  </a:extLst>
                </a:gridCol>
                <a:gridCol w="2158770">
                  <a:extLst>
                    <a:ext uri="{9D8B030D-6E8A-4147-A177-3AD203B41FA5}">
                      <a16:colId xmlns:a16="http://schemas.microsoft.com/office/drawing/2014/main" val="20001"/>
                    </a:ext>
                  </a:extLst>
                </a:gridCol>
                <a:gridCol w="1241770">
                  <a:extLst>
                    <a:ext uri="{9D8B030D-6E8A-4147-A177-3AD203B41FA5}">
                      <a16:colId xmlns:a16="http://schemas.microsoft.com/office/drawing/2014/main" val="20002"/>
                    </a:ext>
                  </a:extLst>
                </a:gridCol>
              </a:tblGrid>
              <a:tr h="1127280">
                <a:tc>
                  <a:txBody>
                    <a:bodyPr/>
                    <a:lstStyle/>
                    <a:p>
                      <a:pPr algn="ctr">
                        <a:lnSpc>
                          <a:spcPct val="115000"/>
                        </a:lnSpc>
                        <a:spcAft>
                          <a:spcPts val="1000"/>
                        </a:spcAft>
                      </a:pPr>
                      <a:r>
                        <a:rPr lang="fr-FR" sz="2400" b="1" dirty="0">
                          <a:latin typeface="Times New Roman"/>
                          <a:ea typeface="Times New Roman"/>
                          <a:cs typeface="Arial"/>
                        </a:rPr>
                        <a:t>Forme acide</a:t>
                      </a:r>
                      <a:endParaRPr lang="fr-FR" sz="2400" dirty="0">
                        <a:latin typeface="Calibri"/>
                        <a:ea typeface="Times New Roman"/>
                        <a:cs typeface="Arial"/>
                      </a:endParaRPr>
                    </a:p>
                  </a:txBody>
                  <a:tcPr marL="0" marR="0" marT="0" marB="0">
                    <a:lnL>
                      <a:noFill/>
                    </a:lnL>
                    <a:lnR>
                      <a:noFill/>
                    </a:lnR>
                    <a:lnT>
                      <a:noFill/>
                    </a:lnT>
                    <a:lnB>
                      <a:noFill/>
                    </a:lnB>
                    <a:solidFill>
                      <a:srgbClr val="F2F2F2"/>
                    </a:solidFill>
                  </a:tcPr>
                </a:tc>
                <a:tc>
                  <a:txBody>
                    <a:bodyPr/>
                    <a:lstStyle/>
                    <a:p>
                      <a:pPr algn="ctr">
                        <a:lnSpc>
                          <a:spcPct val="115000"/>
                        </a:lnSpc>
                        <a:spcAft>
                          <a:spcPts val="1000"/>
                        </a:spcAft>
                      </a:pPr>
                      <a:r>
                        <a:rPr lang="fr-FR" sz="2400" b="1" dirty="0">
                          <a:latin typeface="Times New Roman"/>
                          <a:ea typeface="Times New Roman"/>
                          <a:cs typeface="Arial"/>
                        </a:rPr>
                        <a:t>Forme basique</a:t>
                      </a:r>
                      <a:endParaRPr lang="fr-FR" sz="2400" dirty="0">
                        <a:latin typeface="Calibri"/>
                        <a:ea typeface="Times New Roman"/>
                        <a:cs typeface="Arial"/>
                      </a:endParaRPr>
                    </a:p>
                  </a:txBody>
                  <a:tcPr marL="0" marR="0" marT="0" marB="0">
                    <a:lnL>
                      <a:noFill/>
                    </a:lnL>
                    <a:lnR>
                      <a:noFill/>
                    </a:lnR>
                    <a:lnT>
                      <a:noFill/>
                    </a:lnT>
                    <a:lnB>
                      <a:noFill/>
                    </a:lnB>
                    <a:solidFill>
                      <a:srgbClr val="F2F2F2"/>
                    </a:solidFill>
                  </a:tcPr>
                </a:tc>
                <a:tc>
                  <a:txBody>
                    <a:bodyPr/>
                    <a:lstStyle/>
                    <a:p>
                      <a:pPr algn="ctr">
                        <a:lnSpc>
                          <a:spcPct val="115000"/>
                        </a:lnSpc>
                        <a:spcAft>
                          <a:spcPts val="1000"/>
                        </a:spcAft>
                      </a:pPr>
                      <a:r>
                        <a:rPr lang="fr-FR" sz="2400" b="1" dirty="0" err="1">
                          <a:latin typeface="Times New Roman"/>
                          <a:ea typeface="Times New Roman"/>
                          <a:cs typeface="Arial"/>
                        </a:rPr>
                        <a:t>pKa</a:t>
                      </a:r>
                      <a:endParaRPr lang="fr-FR" sz="2400" dirty="0">
                        <a:latin typeface="Calibri"/>
                        <a:ea typeface="Times New Roman"/>
                        <a:cs typeface="Arial"/>
                      </a:endParaRPr>
                    </a:p>
                  </a:txBody>
                  <a:tcPr marL="0" marR="0" marT="0" marB="0">
                    <a:lnL>
                      <a:noFill/>
                    </a:lnL>
                    <a:lnR>
                      <a:noFill/>
                    </a:lnR>
                    <a:lnT>
                      <a:noFill/>
                    </a:lnT>
                    <a:lnB>
                      <a:noFill/>
                    </a:lnB>
                    <a:solidFill>
                      <a:srgbClr val="F2F2F2"/>
                    </a:solidFill>
                  </a:tcPr>
                </a:tc>
                <a:extLst>
                  <a:ext uri="{0D108BD9-81ED-4DB2-BD59-A6C34878D82A}">
                    <a16:rowId xmlns:a16="http://schemas.microsoft.com/office/drawing/2014/main" val="10000"/>
                  </a:ext>
                </a:extLst>
              </a:tr>
              <a:tr h="1127280">
                <a:tc>
                  <a:txBody>
                    <a:bodyPr/>
                    <a:lstStyle/>
                    <a:p>
                      <a:pPr algn="just">
                        <a:lnSpc>
                          <a:spcPct val="115000"/>
                        </a:lnSpc>
                        <a:spcAft>
                          <a:spcPts val="1000"/>
                        </a:spcAft>
                      </a:pPr>
                      <a:endParaRPr lang="fr-FR" sz="2400">
                        <a:latin typeface="Times New Roman"/>
                        <a:ea typeface="Times New Roman"/>
                        <a:cs typeface="Arial"/>
                      </a:endParaRPr>
                    </a:p>
                  </a:txBody>
                  <a:tcPr marL="0" marR="0" marT="0" marB="0">
                    <a:lnL>
                      <a:noFill/>
                    </a:lnL>
                    <a:lnR>
                      <a:noFill/>
                    </a:lnR>
                    <a:lnT>
                      <a:noFill/>
                    </a:lnT>
                    <a:lnB>
                      <a:noFill/>
                    </a:lnB>
                  </a:tcPr>
                </a:tc>
                <a:tc>
                  <a:txBody>
                    <a:bodyPr/>
                    <a:lstStyle/>
                    <a:p>
                      <a:pPr algn="just">
                        <a:lnSpc>
                          <a:spcPct val="115000"/>
                        </a:lnSpc>
                        <a:spcAft>
                          <a:spcPts val="1000"/>
                        </a:spcAft>
                      </a:pPr>
                      <a:endParaRPr lang="fr-FR" sz="240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400">
                          <a:latin typeface="Times New Roman"/>
                          <a:ea typeface="Times New Roman"/>
                          <a:cs typeface="Arial"/>
                        </a:rPr>
                        <a:t>3.77</a:t>
                      </a:r>
                      <a:endParaRPr lang="fr-FR" sz="2400">
                        <a:latin typeface="Calibri"/>
                        <a:ea typeface="Times New Roman"/>
                        <a:cs typeface="Arial"/>
                      </a:endParaRPr>
                    </a:p>
                  </a:txBody>
                  <a:tcPr marL="0" marR="0" marT="0" marB="0">
                    <a:lnL>
                      <a:noFill/>
                    </a:lnL>
                    <a:lnR>
                      <a:noFill/>
                    </a:lnR>
                    <a:lnT>
                      <a:noFill/>
                    </a:lnT>
                    <a:lnB>
                      <a:noFill/>
                    </a:lnB>
                  </a:tcPr>
                </a:tc>
                <a:extLst>
                  <a:ext uri="{0D108BD9-81ED-4DB2-BD59-A6C34878D82A}">
                    <a16:rowId xmlns:a16="http://schemas.microsoft.com/office/drawing/2014/main" val="10001"/>
                  </a:ext>
                </a:extLst>
              </a:tr>
              <a:tr h="1127280">
                <a:tc>
                  <a:txBody>
                    <a:bodyPr/>
                    <a:lstStyle/>
                    <a:p>
                      <a:pPr algn="just">
                        <a:lnSpc>
                          <a:spcPct val="115000"/>
                        </a:lnSpc>
                        <a:spcAft>
                          <a:spcPts val="1000"/>
                        </a:spcAft>
                      </a:pPr>
                      <a:endParaRPr lang="fr-FR" sz="2400">
                        <a:latin typeface="Times New Roman"/>
                        <a:ea typeface="Times New Roman"/>
                        <a:cs typeface="Arial"/>
                      </a:endParaRPr>
                    </a:p>
                  </a:txBody>
                  <a:tcPr marL="0" marR="0" marT="0" marB="0">
                    <a:lnL>
                      <a:noFill/>
                    </a:lnL>
                    <a:lnR>
                      <a:noFill/>
                    </a:lnR>
                    <a:lnT>
                      <a:noFill/>
                    </a:lnT>
                    <a:lnB>
                      <a:noFill/>
                    </a:lnB>
                  </a:tcPr>
                </a:tc>
                <a:tc>
                  <a:txBody>
                    <a:bodyPr/>
                    <a:lstStyle/>
                    <a:p>
                      <a:pPr algn="just">
                        <a:lnSpc>
                          <a:spcPct val="115000"/>
                        </a:lnSpc>
                        <a:spcAft>
                          <a:spcPts val="1000"/>
                        </a:spcAft>
                      </a:pPr>
                      <a:endParaRPr lang="fr-FR" sz="240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400">
                          <a:latin typeface="Times New Roman"/>
                          <a:ea typeface="Times New Roman"/>
                          <a:cs typeface="Arial"/>
                        </a:rPr>
                        <a:t>4.76</a:t>
                      </a:r>
                      <a:endParaRPr lang="fr-FR" sz="2400">
                        <a:latin typeface="Calibri"/>
                        <a:ea typeface="Times New Roman"/>
                        <a:cs typeface="Arial"/>
                      </a:endParaRPr>
                    </a:p>
                  </a:txBody>
                  <a:tcPr marL="0" marR="0" marT="0" marB="0">
                    <a:lnL>
                      <a:noFill/>
                    </a:lnL>
                    <a:lnR>
                      <a:noFill/>
                    </a:lnR>
                    <a:lnT>
                      <a:noFill/>
                    </a:lnT>
                    <a:lnB>
                      <a:noFill/>
                    </a:lnB>
                  </a:tcPr>
                </a:tc>
                <a:extLst>
                  <a:ext uri="{0D108BD9-81ED-4DB2-BD59-A6C34878D82A}">
                    <a16:rowId xmlns:a16="http://schemas.microsoft.com/office/drawing/2014/main" val="10002"/>
                  </a:ext>
                </a:extLst>
              </a:tr>
              <a:tr h="1127280">
                <a:tc>
                  <a:txBody>
                    <a:bodyPr/>
                    <a:lstStyle/>
                    <a:p>
                      <a:pPr algn="just">
                        <a:lnSpc>
                          <a:spcPct val="115000"/>
                        </a:lnSpc>
                        <a:spcAft>
                          <a:spcPts val="1000"/>
                        </a:spcAft>
                      </a:pPr>
                      <a:endParaRPr lang="fr-FR" sz="2400">
                        <a:latin typeface="Times New Roman"/>
                        <a:ea typeface="Times New Roman"/>
                        <a:cs typeface="Arial"/>
                      </a:endParaRPr>
                    </a:p>
                  </a:txBody>
                  <a:tcPr marL="0" marR="0" marT="0" marB="0">
                    <a:lnL>
                      <a:noFill/>
                    </a:lnL>
                    <a:lnR>
                      <a:noFill/>
                    </a:lnR>
                    <a:lnT>
                      <a:noFill/>
                    </a:lnT>
                    <a:lnB>
                      <a:noFill/>
                    </a:lnB>
                  </a:tcPr>
                </a:tc>
                <a:tc>
                  <a:txBody>
                    <a:bodyPr/>
                    <a:lstStyle/>
                    <a:p>
                      <a:pPr algn="just">
                        <a:lnSpc>
                          <a:spcPct val="115000"/>
                        </a:lnSpc>
                        <a:spcAft>
                          <a:spcPts val="1000"/>
                        </a:spcAft>
                      </a:pPr>
                      <a:endParaRPr lang="fr-FR" sz="2400" dirty="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400" dirty="0">
                          <a:latin typeface="Times New Roman"/>
                          <a:ea typeface="Times New Roman"/>
                          <a:cs typeface="Arial"/>
                        </a:rPr>
                        <a:t>4.86</a:t>
                      </a:r>
                      <a:endParaRPr lang="fr-FR" sz="2400" dirty="0">
                        <a:latin typeface="Calibri"/>
                        <a:ea typeface="Times New Roman"/>
                        <a:cs typeface="Arial"/>
                      </a:endParaRPr>
                    </a:p>
                  </a:txBody>
                  <a:tcPr marL="0" marR="0" marT="0" marB="0">
                    <a:lnL>
                      <a:noFill/>
                    </a:lnL>
                    <a:lnR>
                      <a:noFill/>
                    </a:lnR>
                    <a:lnT>
                      <a:noFill/>
                    </a:lnT>
                    <a:lnB>
                      <a:noFill/>
                    </a:lnB>
                  </a:tcPr>
                </a:tc>
                <a:extLst>
                  <a:ext uri="{0D108BD9-81ED-4DB2-BD59-A6C34878D82A}">
                    <a16:rowId xmlns:a16="http://schemas.microsoft.com/office/drawing/2014/main" val="10003"/>
                  </a:ext>
                </a:extLst>
              </a:tr>
            </a:tbl>
          </a:graphicData>
        </a:graphic>
      </p:graphicFrame>
      <p:pic>
        <p:nvPicPr>
          <p:cNvPr id="19462" name="Image 4" descr="http://perso.numericable.fr/chimorga/Niveau_L1/effets/image008.gif"/>
          <p:cNvPicPr>
            <a:picLocks noChangeAspect="1" noChangeArrowheads="1"/>
          </p:cNvPicPr>
          <p:nvPr/>
        </p:nvPicPr>
        <p:blipFill>
          <a:blip r:embed="rId2" cstate="print"/>
          <a:srcRect/>
          <a:stretch>
            <a:fillRect/>
          </a:stretch>
        </p:blipFill>
        <p:spPr bwMode="auto">
          <a:xfrm>
            <a:off x="2411760" y="3356992"/>
            <a:ext cx="904287" cy="864096"/>
          </a:xfrm>
          <a:prstGeom prst="rect">
            <a:avLst/>
          </a:prstGeom>
          <a:noFill/>
        </p:spPr>
      </p:pic>
      <p:pic>
        <p:nvPicPr>
          <p:cNvPr id="19461" name="Image 5" descr="http://perso.numericable.fr/chimorga/Niveau_L1/effets/image010.gif"/>
          <p:cNvPicPr>
            <a:picLocks noChangeAspect="1" noChangeArrowheads="1"/>
          </p:cNvPicPr>
          <p:nvPr/>
        </p:nvPicPr>
        <p:blipFill>
          <a:blip r:embed="rId3" cstate="print"/>
          <a:srcRect/>
          <a:stretch>
            <a:fillRect/>
          </a:stretch>
        </p:blipFill>
        <p:spPr bwMode="auto">
          <a:xfrm>
            <a:off x="4572000" y="3356992"/>
            <a:ext cx="924382" cy="864096"/>
          </a:xfrm>
          <a:prstGeom prst="rect">
            <a:avLst/>
          </a:prstGeom>
          <a:noFill/>
        </p:spPr>
      </p:pic>
      <p:pic>
        <p:nvPicPr>
          <p:cNvPr id="19460" name="Image 6" descr="http://perso.numericable.fr/chimorga/Niveau_L1/effets/image012.gif"/>
          <p:cNvPicPr>
            <a:picLocks noChangeAspect="1" noChangeArrowheads="1"/>
          </p:cNvPicPr>
          <p:nvPr/>
        </p:nvPicPr>
        <p:blipFill>
          <a:blip r:embed="rId4" cstate="print"/>
          <a:srcRect/>
          <a:stretch>
            <a:fillRect/>
          </a:stretch>
        </p:blipFill>
        <p:spPr bwMode="auto">
          <a:xfrm>
            <a:off x="2267744" y="4293096"/>
            <a:ext cx="1165525" cy="864096"/>
          </a:xfrm>
          <a:prstGeom prst="rect">
            <a:avLst/>
          </a:prstGeom>
          <a:noFill/>
        </p:spPr>
      </p:pic>
      <p:pic>
        <p:nvPicPr>
          <p:cNvPr id="19459" name="Image 7" descr="http://perso.numericable.fr/chimorga/Niveau_L1/effets/image014.gif"/>
          <p:cNvPicPr>
            <a:picLocks noChangeAspect="1" noChangeArrowheads="1"/>
          </p:cNvPicPr>
          <p:nvPr/>
        </p:nvPicPr>
        <p:blipFill>
          <a:blip r:embed="rId5" cstate="print"/>
          <a:srcRect/>
          <a:stretch>
            <a:fillRect/>
          </a:stretch>
        </p:blipFill>
        <p:spPr bwMode="auto">
          <a:xfrm>
            <a:off x="4572000" y="4437112"/>
            <a:ext cx="1185620" cy="864096"/>
          </a:xfrm>
          <a:prstGeom prst="rect">
            <a:avLst/>
          </a:prstGeom>
          <a:noFill/>
        </p:spPr>
      </p:pic>
      <p:pic>
        <p:nvPicPr>
          <p:cNvPr id="19458" name="Image 8" descr="http://perso.numericable.fr/chimorga/Niveau_L1/effets/image016.gif"/>
          <p:cNvPicPr>
            <a:picLocks noChangeAspect="1" noChangeArrowheads="1"/>
          </p:cNvPicPr>
          <p:nvPr/>
        </p:nvPicPr>
        <p:blipFill>
          <a:blip r:embed="rId6" cstate="print"/>
          <a:srcRect/>
          <a:stretch>
            <a:fillRect/>
          </a:stretch>
        </p:blipFill>
        <p:spPr bwMode="auto">
          <a:xfrm>
            <a:off x="1691680" y="5373216"/>
            <a:ext cx="1788478" cy="864096"/>
          </a:xfrm>
          <a:prstGeom prst="rect">
            <a:avLst/>
          </a:prstGeom>
          <a:noFill/>
        </p:spPr>
      </p:pic>
      <p:pic>
        <p:nvPicPr>
          <p:cNvPr id="19457" name="Image 9" descr="http://perso.numericable.fr/chimorga/Niveau_L1/effets/image018.gif"/>
          <p:cNvPicPr>
            <a:picLocks noChangeAspect="1" noChangeArrowheads="1"/>
          </p:cNvPicPr>
          <p:nvPr/>
        </p:nvPicPr>
        <p:blipFill>
          <a:blip r:embed="rId7" cstate="print"/>
          <a:srcRect/>
          <a:stretch>
            <a:fillRect/>
          </a:stretch>
        </p:blipFill>
        <p:spPr bwMode="auto">
          <a:xfrm>
            <a:off x="4211960" y="5373216"/>
            <a:ext cx="1848764" cy="86409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764704"/>
          </a:xfrm>
        </p:spPr>
        <p:txBody>
          <a:bodyPr>
            <a:normAutofit/>
          </a:bodyPr>
          <a:lstStyle/>
          <a:p>
            <a:r>
              <a:rPr lang="fr-FR" sz="2400" b="1" i="1" dirty="0">
                <a:solidFill>
                  <a:srgbClr val="FF0000"/>
                </a:solidFill>
                <a:latin typeface="Times New Roman" pitchFamily="18" charset="0"/>
                <a:cs typeface="Times New Roman" pitchFamily="18" charset="0"/>
              </a:rPr>
              <a:t>Comparaison de la force des acides :</a:t>
            </a:r>
            <a:endParaRPr lang="fr-FR" sz="2400"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67544" y="764704"/>
            <a:ext cx="8229600" cy="1540768"/>
          </a:xfrm>
        </p:spPr>
        <p:txBody>
          <a:bodyPr>
            <a:normAutofit fontScale="92500" lnSpcReduction="10000"/>
          </a:bodyPr>
          <a:lstStyle/>
          <a:p>
            <a:pPr algn="ctr">
              <a:buNone/>
            </a:pPr>
            <a:r>
              <a:rPr lang="fr-FR" sz="2000" dirty="0">
                <a:latin typeface="Times New Roman" pitchFamily="18" charset="0"/>
                <a:cs typeface="Times New Roman" pitchFamily="18" charset="0"/>
              </a:rPr>
              <a:t>Pour les groupements </a:t>
            </a:r>
            <a:r>
              <a:rPr lang="fr-FR" sz="2000" b="1" dirty="0">
                <a:solidFill>
                  <a:srgbClr val="FF0000"/>
                </a:solidFill>
                <a:latin typeface="Times New Roman" pitchFamily="18" charset="0"/>
                <a:cs typeface="Times New Roman" pitchFamily="18" charset="0"/>
              </a:rPr>
              <a:t>attracteurs </a:t>
            </a:r>
            <a:r>
              <a:rPr lang="fr-FR" sz="2000" dirty="0">
                <a:latin typeface="Times New Roman" pitchFamily="18" charset="0"/>
                <a:cs typeface="Times New Roman" pitchFamily="18" charset="0"/>
              </a:rPr>
              <a:t>on a : (NO</a:t>
            </a:r>
            <a:r>
              <a:rPr lang="fr-FR" sz="2000" baseline="-25000" dirty="0">
                <a:latin typeface="Times New Roman" pitchFamily="18" charset="0"/>
                <a:cs typeface="Times New Roman" pitchFamily="18" charset="0"/>
              </a:rPr>
              <a:t>2 </a:t>
            </a:r>
            <a:r>
              <a:rPr lang="fr-FR" sz="2000" dirty="0">
                <a:latin typeface="Times New Roman" pitchFamily="18" charset="0"/>
                <a:cs typeface="Times New Roman" pitchFamily="18" charset="0"/>
              </a:rPr>
              <a:t>&gt; F &gt; Cl &gt; </a:t>
            </a:r>
            <a:r>
              <a:rPr lang="fr-FR" sz="2000" dirty="0" err="1">
                <a:latin typeface="Times New Roman" pitchFamily="18" charset="0"/>
                <a:cs typeface="Times New Roman" pitchFamily="18" charset="0"/>
              </a:rPr>
              <a:t>Br</a:t>
            </a:r>
            <a:r>
              <a:rPr lang="fr-FR" sz="2000" dirty="0">
                <a:latin typeface="Times New Roman" pitchFamily="18" charset="0"/>
                <a:cs typeface="Times New Roman" pitchFamily="18" charset="0"/>
              </a:rPr>
              <a:t> &gt; I) ce qui signifie que </a:t>
            </a:r>
            <a:r>
              <a:rPr lang="fr-FR" sz="2000" dirty="0" err="1">
                <a:latin typeface="Times New Roman" pitchFamily="18" charset="0"/>
                <a:cs typeface="Times New Roman" pitchFamily="18" charset="0"/>
              </a:rPr>
              <a:t>Br</a:t>
            </a:r>
            <a:r>
              <a:rPr lang="fr-FR" sz="2000" dirty="0">
                <a:latin typeface="Times New Roman" pitchFamily="18" charset="0"/>
                <a:cs typeface="Times New Roman" pitchFamily="18" charset="0"/>
              </a:rPr>
              <a:t> est plus attracteur que I, donc pour les bases conjuguées,</a:t>
            </a:r>
          </a:p>
          <a:p>
            <a:pPr algn="ctr">
              <a:buNone/>
            </a:pPr>
            <a:r>
              <a:rPr lang="fr-FR" sz="2000" dirty="0">
                <a:latin typeface="Times New Roman" pitchFamily="18" charset="0"/>
                <a:cs typeface="Times New Roman" pitchFamily="18" charset="0"/>
              </a:rPr>
              <a:t> la </a:t>
            </a:r>
            <a:r>
              <a:rPr lang="fr-FR" sz="2000" u="sng" dirty="0">
                <a:latin typeface="Times New Roman" pitchFamily="18" charset="0"/>
                <a:cs typeface="Times New Roman" pitchFamily="18" charset="0"/>
              </a:rPr>
              <a:t>densité électronique</a:t>
            </a:r>
            <a:r>
              <a:rPr lang="fr-FR" sz="2000" dirty="0">
                <a:latin typeface="Times New Roman" pitchFamily="18" charset="0"/>
                <a:cs typeface="Times New Roman" pitchFamily="18" charset="0"/>
              </a:rPr>
              <a:t> sur </a:t>
            </a:r>
            <a:r>
              <a:rPr lang="fr-FR" sz="2000" u="sng" dirty="0">
                <a:latin typeface="Times New Roman" pitchFamily="18" charset="0"/>
                <a:cs typeface="Times New Roman" pitchFamily="18" charset="0"/>
              </a:rPr>
              <a:t>l'oxygène</a:t>
            </a:r>
            <a:r>
              <a:rPr lang="fr-FR" sz="2000" dirty="0">
                <a:latin typeface="Times New Roman" pitchFamily="18" charset="0"/>
                <a:cs typeface="Times New Roman" pitchFamily="18" charset="0"/>
              </a:rPr>
              <a:t> sera plus </a:t>
            </a:r>
            <a:r>
              <a:rPr lang="fr-FR" sz="2000" u="sng" dirty="0">
                <a:latin typeface="Times New Roman" pitchFamily="18" charset="0"/>
                <a:cs typeface="Times New Roman" pitchFamily="18" charset="0"/>
              </a:rPr>
              <a:t>importante </a:t>
            </a:r>
            <a:r>
              <a:rPr lang="fr-FR" sz="2000" dirty="0">
                <a:latin typeface="Times New Roman" pitchFamily="18" charset="0"/>
                <a:cs typeface="Times New Roman" pitchFamily="18" charset="0"/>
              </a:rPr>
              <a:t>dans le cas de Iode que dans le cas de Brome, ce qui explique le </a:t>
            </a:r>
            <a:r>
              <a:rPr lang="fr-FR" sz="2000" dirty="0" err="1">
                <a:latin typeface="Times New Roman" pitchFamily="18" charset="0"/>
                <a:cs typeface="Times New Roman" pitchFamily="18" charset="0"/>
              </a:rPr>
              <a:t>pKa</a:t>
            </a:r>
            <a:r>
              <a:rPr lang="fr-FR" sz="2000" dirty="0">
                <a:latin typeface="Times New Roman" pitchFamily="18" charset="0"/>
                <a:cs typeface="Times New Roman" pitchFamily="18" charset="0"/>
              </a:rPr>
              <a:t> de leurs acides respectif. </a:t>
            </a:r>
          </a:p>
          <a:p>
            <a:pPr algn="ctr">
              <a:buNone/>
            </a:pPr>
            <a:r>
              <a:rPr lang="fr-FR" sz="2000" dirty="0">
                <a:latin typeface="Times New Roman" pitchFamily="18" charset="0"/>
                <a:cs typeface="Times New Roman" pitchFamily="18" charset="0"/>
              </a:rPr>
              <a:t>.</a:t>
            </a:r>
          </a:p>
          <a:p>
            <a:pPr algn="ctr"/>
            <a:endParaRPr lang="fr-FR" sz="2000" dirty="0">
              <a:latin typeface="Times New Roman" pitchFamily="18" charset="0"/>
              <a:cs typeface="Times New Roman" pitchFamily="18" charset="0"/>
            </a:endParaRPr>
          </a:p>
          <a:p>
            <a:pPr algn="ctr"/>
            <a:endParaRPr lang="fr-FR" sz="2000" dirty="0">
              <a:latin typeface="Times New Roman" pitchFamily="18" charset="0"/>
              <a:cs typeface="Times New Roman" pitchFamily="18" charset="0"/>
            </a:endParaRPr>
          </a:p>
        </p:txBody>
      </p:sp>
      <p:graphicFrame>
        <p:nvGraphicFramePr>
          <p:cNvPr id="11" name="Tableau 10"/>
          <p:cNvGraphicFramePr>
            <a:graphicFrameLocks noGrp="1"/>
          </p:cNvGraphicFramePr>
          <p:nvPr/>
        </p:nvGraphicFramePr>
        <p:xfrm>
          <a:off x="1619672" y="2132857"/>
          <a:ext cx="6120680" cy="4725142"/>
        </p:xfrm>
        <a:graphic>
          <a:graphicData uri="http://schemas.openxmlformats.org/drawingml/2006/table">
            <a:tbl>
              <a:tblPr/>
              <a:tblGrid>
                <a:gridCol w="2251285">
                  <a:extLst>
                    <a:ext uri="{9D8B030D-6E8A-4147-A177-3AD203B41FA5}">
                      <a16:colId xmlns:a16="http://schemas.microsoft.com/office/drawing/2014/main" val="20000"/>
                    </a:ext>
                  </a:extLst>
                </a:gridCol>
                <a:gridCol w="2831694">
                  <a:extLst>
                    <a:ext uri="{9D8B030D-6E8A-4147-A177-3AD203B41FA5}">
                      <a16:colId xmlns:a16="http://schemas.microsoft.com/office/drawing/2014/main" val="20001"/>
                    </a:ext>
                  </a:extLst>
                </a:gridCol>
                <a:gridCol w="1037701">
                  <a:extLst>
                    <a:ext uri="{9D8B030D-6E8A-4147-A177-3AD203B41FA5}">
                      <a16:colId xmlns:a16="http://schemas.microsoft.com/office/drawing/2014/main" val="20002"/>
                    </a:ext>
                  </a:extLst>
                </a:gridCol>
              </a:tblGrid>
              <a:tr h="1082478">
                <a:tc>
                  <a:txBody>
                    <a:bodyPr/>
                    <a:lstStyle/>
                    <a:p>
                      <a:pPr algn="ctr">
                        <a:lnSpc>
                          <a:spcPct val="115000"/>
                        </a:lnSpc>
                        <a:spcAft>
                          <a:spcPts val="1000"/>
                        </a:spcAft>
                      </a:pPr>
                      <a:r>
                        <a:rPr lang="fr-FR" sz="2400" b="1" dirty="0">
                          <a:latin typeface="Times New Roman"/>
                          <a:ea typeface="Times New Roman"/>
                          <a:cs typeface="Arial"/>
                        </a:rPr>
                        <a:t>Acide</a:t>
                      </a:r>
                      <a:endParaRPr lang="fr-FR" sz="2400" dirty="0">
                        <a:latin typeface="Calibri"/>
                        <a:ea typeface="Times New Roman"/>
                        <a:cs typeface="Arial"/>
                      </a:endParaRPr>
                    </a:p>
                  </a:txBody>
                  <a:tcPr marL="0" marR="0" marT="0" marB="0">
                    <a:lnL>
                      <a:noFill/>
                    </a:lnL>
                    <a:lnR>
                      <a:noFill/>
                    </a:lnR>
                    <a:lnT>
                      <a:noFill/>
                    </a:lnT>
                    <a:lnB>
                      <a:noFill/>
                    </a:lnB>
                    <a:solidFill>
                      <a:srgbClr val="F2F2F2"/>
                    </a:solidFill>
                  </a:tcPr>
                </a:tc>
                <a:tc>
                  <a:txBody>
                    <a:bodyPr/>
                    <a:lstStyle/>
                    <a:p>
                      <a:pPr algn="ctr">
                        <a:lnSpc>
                          <a:spcPct val="115000"/>
                        </a:lnSpc>
                        <a:spcAft>
                          <a:spcPts val="1000"/>
                        </a:spcAft>
                      </a:pPr>
                      <a:r>
                        <a:rPr lang="fr-FR" sz="2400" b="1">
                          <a:latin typeface="Times New Roman"/>
                          <a:ea typeface="Times New Roman"/>
                          <a:cs typeface="Arial"/>
                        </a:rPr>
                        <a:t>Electronégativité </a:t>
                      </a:r>
                      <a:br>
                        <a:rPr lang="fr-FR" sz="2400" b="1">
                          <a:latin typeface="Times New Roman"/>
                          <a:ea typeface="Times New Roman"/>
                          <a:cs typeface="Arial"/>
                        </a:rPr>
                      </a:br>
                      <a:r>
                        <a:rPr lang="fr-FR" sz="2400" b="1">
                          <a:latin typeface="Times New Roman"/>
                          <a:ea typeface="Times New Roman"/>
                          <a:cs typeface="Arial"/>
                        </a:rPr>
                        <a:t>de X = {I, Br, Cl, F }</a:t>
                      </a:r>
                      <a:endParaRPr lang="fr-FR" sz="2400">
                        <a:latin typeface="Calibri"/>
                        <a:ea typeface="Times New Roman"/>
                        <a:cs typeface="Arial"/>
                      </a:endParaRPr>
                    </a:p>
                  </a:txBody>
                  <a:tcPr marL="0" marR="0" marT="0" marB="0">
                    <a:lnL>
                      <a:noFill/>
                    </a:lnL>
                    <a:lnR>
                      <a:noFill/>
                    </a:lnR>
                    <a:lnT>
                      <a:noFill/>
                    </a:lnT>
                    <a:lnB>
                      <a:noFill/>
                    </a:lnB>
                    <a:solidFill>
                      <a:srgbClr val="F2F2F2"/>
                    </a:solidFill>
                  </a:tcPr>
                </a:tc>
                <a:tc>
                  <a:txBody>
                    <a:bodyPr/>
                    <a:lstStyle/>
                    <a:p>
                      <a:pPr algn="ctr">
                        <a:lnSpc>
                          <a:spcPct val="115000"/>
                        </a:lnSpc>
                        <a:spcAft>
                          <a:spcPts val="1000"/>
                        </a:spcAft>
                      </a:pPr>
                      <a:r>
                        <a:rPr lang="fr-FR" sz="2400" b="1">
                          <a:latin typeface="Times New Roman"/>
                          <a:ea typeface="Times New Roman"/>
                          <a:cs typeface="Arial"/>
                        </a:rPr>
                        <a:t>pKa</a:t>
                      </a:r>
                      <a:endParaRPr lang="fr-FR" sz="2400">
                        <a:latin typeface="Calibri"/>
                        <a:ea typeface="Times New Roman"/>
                        <a:cs typeface="Arial"/>
                      </a:endParaRPr>
                    </a:p>
                  </a:txBody>
                  <a:tcPr marL="0" marR="0" marT="0" marB="0">
                    <a:lnL>
                      <a:noFill/>
                    </a:lnL>
                    <a:lnR>
                      <a:noFill/>
                    </a:lnR>
                    <a:lnT>
                      <a:noFill/>
                    </a:lnT>
                    <a:lnB>
                      <a:noFill/>
                    </a:lnB>
                    <a:solidFill>
                      <a:srgbClr val="F2F2F2"/>
                    </a:solidFill>
                  </a:tcPr>
                </a:tc>
                <a:extLst>
                  <a:ext uri="{0D108BD9-81ED-4DB2-BD59-A6C34878D82A}">
                    <a16:rowId xmlns:a16="http://schemas.microsoft.com/office/drawing/2014/main" val="10000"/>
                  </a:ext>
                </a:extLst>
              </a:tr>
              <a:tr h="910666">
                <a:tc>
                  <a:txBody>
                    <a:bodyPr/>
                    <a:lstStyle/>
                    <a:p>
                      <a:pPr algn="just">
                        <a:lnSpc>
                          <a:spcPct val="115000"/>
                        </a:lnSpc>
                        <a:spcAft>
                          <a:spcPts val="1000"/>
                        </a:spcAft>
                      </a:pPr>
                      <a:endParaRPr lang="fr-FR" sz="240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400" dirty="0">
                          <a:latin typeface="Times New Roman"/>
                          <a:ea typeface="Times New Roman"/>
                          <a:cs typeface="Arial"/>
                        </a:rPr>
                        <a:t>2.5</a:t>
                      </a:r>
                      <a:endParaRPr lang="fr-FR" sz="2400" dirty="0">
                        <a:latin typeface="Calibri"/>
                        <a:ea typeface="Times New Roman"/>
                        <a:cs typeface="Arial"/>
                      </a:endParaRPr>
                    </a:p>
                  </a:txBody>
                  <a:tcPr marL="0" marR="0" marT="0" marB="0" anchor="ctr">
                    <a:lnL>
                      <a:noFill/>
                    </a:lnL>
                    <a:lnR>
                      <a:noFill/>
                    </a:lnR>
                    <a:lnT>
                      <a:noFill/>
                    </a:lnT>
                    <a:lnB>
                      <a:noFill/>
                    </a:lnB>
                  </a:tcPr>
                </a:tc>
                <a:tc>
                  <a:txBody>
                    <a:bodyPr/>
                    <a:lstStyle/>
                    <a:p>
                      <a:pPr algn="ctr">
                        <a:lnSpc>
                          <a:spcPct val="115000"/>
                        </a:lnSpc>
                        <a:spcAft>
                          <a:spcPts val="1000"/>
                        </a:spcAft>
                      </a:pPr>
                      <a:r>
                        <a:rPr lang="fr-FR" sz="2400">
                          <a:latin typeface="Times New Roman"/>
                          <a:ea typeface="Times New Roman"/>
                          <a:cs typeface="Arial"/>
                        </a:rPr>
                        <a:t>3.17</a:t>
                      </a:r>
                      <a:endParaRPr lang="fr-FR" sz="2400">
                        <a:latin typeface="Calibri"/>
                        <a:ea typeface="Times New Roman"/>
                        <a:cs typeface="Arial"/>
                      </a:endParaRPr>
                    </a:p>
                  </a:txBody>
                  <a:tcPr marL="0" marR="0" marT="0" marB="0" anchor="ctr">
                    <a:lnL>
                      <a:noFill/>
                    </a:lnL>
                    <a:lnR>
                      <a:noFill/>
                    </a:lnR>
                    <a:lnT>
                      <a:noFill/>
                    </a:lnT>
                    <a:lnB>
                      <a:noFill/>
                    </a:lnB>
                  </a:tcPr>
                </a:tc>
                <a:extLst>
                  <a:ext uri="{0D108BD9-81ED-4DB2-BD59-A6C34878D82A}">
                    <a16:rowId xmlns:a16="http://schemas.microsoft.com/office/drawing/2014/main" val="10001"/>
                  </a:ext>
                </a:extLst>
              </a:tr>
              <a:tr h="910666">
                <a:tc>
                  <a:txBody>
                    <a:bodyPr/>
                    <a:lstStyle/>
                    <a:p>
                      <a:pPr algn="just">
                        <a:lnSpc>
                          <a:spcPct val="115000"/>
                        </a:lnSpc>
                        <a:spcAft>
                          <a:spcPts val="1000"/>
                        </a:spcAft>
                      </a:pPr>
                      <a:endParaRPr lang="fr-FR" sz="240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400">
                          <a:latin typeface="Times New Roman"/>
                          <a:ea typeface="Times New Roman"/>
                          <a:cs typeface="Arial"/>
                        </a:rPr>
                        <a:t>2.8</a:t>
                      </a:r>
                      <a:endParaRPr lang="fr-FR" sz="2400">
                        <a:latin typeface="Calibri"/>
                        <a:ea typeface="Times New Roman"/>
                        <a:cs typeface="Arial"/>
                      </a:endParaRPr>
                    </a:p>
                  </a:txBody>
                  <a:tcPr marL="0" marR="0" marT="0" marB="0" anchor="ctr">
                    <a:lnL>
                      <a:noFill/>
                    </a:lnL>
                    <a:lnR>
                      <a:noFill/>
                    </a:lnR>
                    <a:lnT>
                      <a:noFill/>
                    </a:lnT>
                    <a:lnB>
                      <a:noFill/>
                    </a:lnB>
                  </a:tcPr>
                </a:tc>
                <a:tc>
                  <a:txBody>
                    <a:bodyPr/>
                    <a:lstStyle/>
                    <a:p>
                      <a:pPr algn="ctr">
                        <a:lnSpc>
                          <a:spcPct val="115000"/>
                        </a:lnSpc>
                        <a:spcAft>
                          <a:spcPts val="1000"/>
                        </a:spcAft>
                      </a:pPr>
                      <a:r>
                        <a:rPr lang="fr-FR" sz="2400">
                          <a:latin typeface="Times New Roman"/>
                          <a:ea typeface="Times New Roman"/>
                          <a:cs typeface="Arial"/>
                        </a:rPr>
                        <a:t>2.87</a:t>
                      </a:r>
                      <a:endParaRPr lang="fr-FR" sz="2400">
                        <a:latin typeface="Calibri"/>
                        <a:ea typeface="Times New Roman"/>
                        <a:cs typeface="Arial"/>
                      </a:endParaRPr>
                    </a:p>
                  </a:txBody>
                  <a:tcPr marL="0" marR="0" marT="0" marB="0" anchor="ctr">
                    <a:lnL>
                      <a:noFill/>
                    </a:lnL>
                    <a:lnR>
                      <a:noFill/>
                    </a:lnR>
                    <a:lnT>
                      <a:noFill/>
                    </a:lnT>
                    <a:lnB>
                      <a:noFill/>
                    </a:lnB>
                  </a:tcPr>
                </a:tc>
                <a:extLst>
                  <a:ext uri="{0D108BD9-81ED-4DB2-BD59-A6C34878D82A}">
                    <a16:rowId xmlns:a16="http://schemas.microsoft.com/office/drawing/2014/main" val="10002"/>
                  </a:ext>
                </a:extLst>
              </a:tr>
              <a:tr h="910666">
                <a:tc>
                  <a:txBody>
                    <a:bodyPr/>
                    <a:lstStyle/>
                    <a:p>
                      <a:pPr algn="just">
                        <a:lnSpc>
                          <a:spcPct val="115000"/>
                        </a:lnSpc>
                        <a:spcAft>
                          <a:spcPts val="1000"/>
                        </a:spcAft>
                      </a:pPr>
                      <a:endParaRPr lang="fr-FR" sz="240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400" dirty="0">
                          <a:latin typeface="Times New Roman"/>
                          <a:ea typeface="Times New Roman"/>
                          <a:cs typeface="Arial"/>
                        </a:rPr>
                        <a:t>3.0</a:t>
                      </a:r>
                      <a:endParaRPr lang="fr-FR" sz="2400" dirty="0">
                        <a:latin typeface="Calibri"/>
                        <a:ea typeface="Times New Roman"/>
                        <a:cs typeface="Arial"/>
                      </a:endParaRPr>
                    </a:p>
                  </a:txBody>
                  <a:tcPr marL="0" marR="0" marT="0" marB="0" anchor="ctr">
                    <a:lnL>
                      <a:noFill/>
                    </a:lnL>
                    <a:lnR>
                      <a:noFill/>
                    </a:lnR>
                    <a:lnT>
                      <a:noFill/>
                    </a:lnT>
                    <a:lnB>
                      <a:noFill/>
                    </a:lnB>
                  </a:tcPr>
                </a:tc>
                <a:tc>
                  <a:txBody>
                    <a:bodyPr/>
                    <a:lstStyle/>
                    <a:p>
                      <a:pPr algn="ctr">
                        <a:lnSpc>
                          <a:spcPct val="115000"/>
                        </a:lnSpc>
                        <a:spcAft>
                          <a:spcPts val="1000"/>
                        </a:spcAft>
                      </a:pPr>
                      <a:r>
                        <a:rPr lang="fr-FR" sz="2400">
                          <a:latin typeface="Times New Roman"/>
                          <a:ea typeface="Times New Roman"/>
                          <a:cs typeface="Arial"/>
                        </a:rPr>
                        <a:t>2.85</a:t>
                      </a:r>
                      <a:endParaRPr lang="fr-FR" sz="2400">
                        <a:latin typeface="Calibri"/>
                        <a:ea typeface="Times New Roman"/>
                        <a:cs typeface="Arial"/>
                      </a:endParaRPr>
                    </a:p>
                  </a:txBody>
                  <a:tcPr marL="0" marR="0" marT="0" marB="0" anchor="ctr">
                    <a:lnL>
                      <a:noFill/>
                    </a:lnL>
                    <a:lnR>
                      <a:noFill/>
                    </a:lnR>
                    <a:lnT>
                      <a:noFill/>
                    </a:lnT>
                    <a:lnB>
                      <a:noFill/>
                    </a:lnB>
                  </a:tcPr>
                </a:tc>
                <a:extLst>
                  <a:ext uri="{0D108BD9-81ED-4DB2-BD59-A6C34878D82A}">
                    <a16:rowId xmlns:a16="http://schemas.microsoft.com/office/drawing/2014/main" val="10003"/>
                  </a:ext>
                </a:extLst>
              </a:tr>
              <a:tr h="910666">
                <a:tc>
                  <a:txBody>
                    <a:bodyPr/>
                    <a:lstStyle/>
                    <a:p>
                      <a:pPr algn="just">
                        <a:lnSpc>
                          <a:spcPct val="115000"/>
                        </a:lnSpc>
                        <a:spcAft>
                          <a:spcPts val="1000"/>
                        </a:spcAft>
                      </a:pPr>
                      <a:endParaRPr lang="fr-FR" sz="240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400" dirty="0">
                          <a:latin typeface="Times New Roman"/>
                          <a:ea typeface="Times New Roman"/>
                          <a:cs typeface="Arial"/>
                        </a:rPr>
                        <a:t>4.0</a:t>
                      </a:r>
                      <a:endParaRPr lang="fr-FR" sz="2400" dirty="0">
                        <a:latin typeface="Calibri"/>
                        <a:ea typeface="Times New Roman"/>
                        <a:cs typeface="Arial"/>
                      </a:endParaRPr>
                    </a:p>
                  </a:txBody>
                  <a:tcPr marL="0" marR="0" marT="0" marB="0" anchor="ctr">
                    <a:lnL>
                      <a:noFill/>
                    </a:lnL>
                    <a:lnR>
                      <a:noFill/>
                    </a:lnR>
                    <a:lnT>
                      <a:noFill/>
                    </a:lnT>
                    <a:lnB>
                      <a:noFill/>
                    </a:lnB>
                  </a:tcPr>
                </a:tc>
                <a:tc>
                  <a:txBody>
                    <a:bodyPr/>
                    <a:lstStyle/>
                    <a:p>
                      <a:pPr algn="ctr">
                        <a:lnSpc>
                          <a:spcPct val="115000"/>
                        </a:lnSpc>
                        <a:spcAft>
                          <a:spcPts val="1000"/>
                        </a:spcAft>
                      </a:pPr>
                      <a:r>
                        <a:rPr lang="fr-FR" sz="2400" dirty="0">
                          <a:latin typeface="Times New Roman"/>
                          <a:ea typeface="Times New Roman"/>
                          <a:cs typeface="Arial"/>
                        </a:rPr>
                        <a:t>2.66</a:t>
                      </a:r>
                      <a:endParaRPr lang="fr-FR" sz="2400" dirty="0">
                        <a:latin typeface="Calibri"/>
                        <a:ea typeface="Times New Roman"/>
                        <a:cs typeface="Arial"/>
                      </a:endParaRPr>
                    </a:p>
                  </a:txBody>
                  <a:tcPr marL="0" marR="0" marT="0" marB="0" anchor="ctr">
                    <a:lnL>
                      <a:noFill/>
                    </a:lnL>
                    <a:lnR>
                      <a:noFill/>
                    </a:lnR>
                    <a:lnT>
                      <a:noFill/>
                    </a:lnT>
                    <a:lnB>
                      <a:noFill/>
                    </a:lnB>
                  </a:tcPr>
                </a:tc>
                <a:extLst>
                  <a:ext uri="{0D108BD9-81ED-4DB2-BD59-A6C34878D82A}">
                    <a16:rowId xmlns:a16="http://schemas.microsoft.com/office/drawing/2014/main" val="10004"/>
                  </a:ext>
                </a:extLst>
              </a:tr>
            </a:tbl>
          </a:graphicData>
        </a:graphic>
      </p:graphicFrame>
      <p:pic>
        <p:nvPicPr>
          <p:cNvPr id="21508" name="Image 10" descr="http://perso.numericable.fr/chimorga/Niveau_L1/effets/image020.gif"/>
          <p:cNvPicPr>
            <a:picLocks noChangeAspect="1" noChangeArrowheads="1"/>
          </p:cNvPicPr>
          <p:nvPr/>
        </p:nvPicPr>
        <p:blipFill>
          <a:blip r:embed="rId2" cstate="print"/>
          <a:srcRect/>
          <a:stretch>
            <a:fillRect/>
          </a:stretch>
        </p:blipFill>
        <p:spPr bwMode="auto">
          <a:xfrm>
            <a:off x="1979712" y="3284984"/>
            <a:ext cx="1512168" cy="907301"/>
          </a:xfrm>
          <a:prstGeom prst="rect">
            <a:avLst/>
          </a:prstGeom>
          <a:noFill/>
        </p:spPr>
      </p:pic>
      <p:pic>
        <p:nvPicPr>
          <p:cNvPr id="21507" name="Image 11" descr="http://perso.numericable.fr/chimorga/Niveau_L1/effets/image022.gif"/>
          <p:cNvPicPr>
            <a:picLocks noChangeAspect="1" noChangeArrowheads="1"/>
          </p:cNvPicPr>
          <p:nvPr/>
        </p:nvPicPr>
        <p:blipFill>
          <a:blip r:embed="rId3" cstate="print"/>
          <a:srcRect/>
          <a:stretch>
            <a:fillRect/>
          </a:stretch>
        </p:blipFill>
        <p:spPr bwMode="auto">
          <a:xfrm>
            <a:off x="2339752" y="4221088"/>
            <a:ext cx="1663384" cy="907301"/>
          </a:xfrm>
          <a:prstGeom prst="rect">
            <a:avLst/>
          </a:prstGeom>
          <a:noFill/>
        </p:spPr>
      </p:pic>
      <p:pic>
        <p:nvPicPr>
          <p:cNvPr id="21506" name="Image 12" descr="http://perso.numericable.fr/chimorga/Niveau_L1/effets/image024.gif"/>
          <p:cNvPicPr>
            <a:picLocks noChangeAspect="1" noChangeArrowheads="1"/>
          </p:cNvPicPr>
          <p:nvPr/>
        </p:nvPicPr>
        <p:blipFill>
          <a:blip r:embed="rId4" cstate="print"/>
          <a:srcRect/>
          <a:stretch>
            <a:fillRect/>
          </a:stretch>
        </p:blipFill>
        <p:spPr bwMode="auto">
          <a:xfrm>
            <a:off x="1763688" y="5157192"/>
            <a:ext cx="1663384" cy="907301"/>
          </a:xfrm>
          <a:prstGeom prst="rect">
            <a:avLst/>
          </a:prstGeom>
          <a:noFill/>
        </p:spPr>
      </p:pic>
      <p:pic>
        <p:nvPicPr>
          <p:cNvPr id="21505" name="Image 13" descr="http://perso.numericable.fr/chimorga/Niveau_L1/effets/image026.gif"/>
          <p:cNvPicPr>
            <a:picLocks noChangeAspect="1" noChangeArrowheads="1"/>
          </p:cNvPicPr>
          <p:nvPr/>
        </p:nvPicPr>
        <p:blipFill>
          <a:blip r:embed="rId5" cstate="print"/>
          <a:srcRect/>
          <a:stretch>
            <a:fillRect/>
          </a:stretch>
        </p:blipFill>
        <p:spPr bwMode="auto">
          <a:xfrm>
            <a:off x="2483768" y="6006075"/>
            <a:ext cx="1440159" cy="8519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45224"/>
            <a:ext cx="8229600" cy="1143000"/>
          </a:xfrm>
        </p:spPr>
        <p:txBody>
          <a:bodyPr>
            <a:normAutofit/>
          </a:bodyPr>
          <a:lstStyle/>
          <a:p>
            <a:r>
              <a:rPr lang="fr-FR" sz="2400" dirty="0"/>
              <a:t>Atténuation progressive de l'effet, il ne dépasse pas la 3</a:t>
            </a:r>
            <a:r>
              <a:rPr lang="fr-FR" sz="2400" baseline="30000" dirty="0"/>
              <a:t>ème</a:t>
            </a:r>
            <a:r>
              <a:rPr lang="fr-FR" sz="2400" dirty="0"/>
              <a:t> ou 4</a:t>
            </a:r>
            <a:r>
              <a:rPr lang="fr-FR" sz="2400" baseline="30000" dirty="0"/>
              <a:t>ème</a:t>
            </a:r>
            <a:r>
              <a:rPr lang="fr-FR" sz="2400" dirty="0"/>
              <a:t> liaison</a:t>
            </a:r>
          </a:p>
        </p:txBody>
      </p:sp>
      <p:graphicFrame>
        <p:nvGraphicFramePr>
          <p:cNvPr id="4" name="Tableau 3"/>
          <p:cNvGraphicFramePr>
            <a:graphicFrameLocks noGrp="1"/>
          </p:cNvGraphicFramePr>
          <p:nvPr/>
        </p:nvGraphicFramePr>
        <p:xfrm>
          <a:off x="827584" y="332654"/>
          <a:ext cx="7344816" cy="5328595"/>
        </p:xfrm>
        <a:graphic>
          <a:graphicData uri="http://schemas.openxmlformats.org/drawingml/2006/table">
            <a:tbl>
              <a:tblPr/>
              <a:tblGrid>
                <a:gridCol w="5200678">
                  <a:extLst>
                    <a:ext uri="{9D8B030D-6E8A-4147-A177-3AD203B41FA5}">
                      <a16:colId xmlns:a16="http://schemas.microsoft.com/office/drawing/2014/main" val="20000"/>
                    </a:ext>
                  </a:extLst>
                </a:gridCol>
                <a:gridCol w="2144138">
                  <a:extLst>
                    <a:ext uri="{9D8B030D-6E8A-4147-A177-3AD203B41FA5}">
                      <a16:colId xmlns:a16="http://schemas.microsoft.com/office/drawing/2014/main" val="20001"/>
                    </a:ext>
                  </a:extLst>
                </a:gridCol>
              </a:tblGrid>
              <a:tr h="1065719">
                <a:tc>
                  <a:txBody>
                    <a:bodyPr/>
                    <a:lstStyle/>
                    <a:p>
                      <a:pPr algn="ctr">
                        <a:lnSpc>
                          <a:spcPct val="115000"/>
                        </a:lnSpc>
                        <a:spcAft>
                          <a:spcPts val="1000"/>
                        </a:spcAft>
                      </a:pPr>
                      <a:r>
                        <a:rPr lang="fr-FR" sz="2800" b="1" dirty="0">
                          <a:latin typeface="Times New Roman"/>
                          <a:ea typeface="Times New Roman"/>
                          <a:cs typeface="Arial"/>
                        </a:rPr>
                        <a:t>Acide</a:t>
                      </a:r>
                      <a:endParaRPr lang="fr-FR" sz="2800" dirty="0">
                        <a:latin typeface="Calibri"/>
                        <a:ea typeface="Times New Roman"/>
                        <a:cs typeface="Arial"/>
                      </a:endParaRPr>
                    </a:p>
                  </a:txBody>
                  <a:tcPr marL="0" marR="0" marT="0" marB="0">
                    <a:lnL>
                      <a:noFill/>
                    </a:lnL>
                    <a:lnR>
                      <a:noFill/>
                    </a:lnR>
                    <a:lnT>
                      <a:noFill/>
                    </a:lnT>
                    <a:lnB>
                      <a:noFill/>
                    </a:lnB>
                    <a:solidFill>
                      <a:srgbClr val="F2F2F2"/>
                    </a:solidFill>
                  </a:tcPr>
                </a:tc>
                <a:tc>
                  <a:txBody>
                    <a:bodyPr/>
                    <a:lstStyle/>
                    <a:p>
                      <a:pPr algn="ctr">
                        <a:lnSpc>
                          <a:spcPct val="115000"/>
                        </a:lnSpc>
                        <a:spcAft>
                          <a:spcPts val="1000"/>
                        </a:spcAft>
                      </a:pPr>
                      <a:r>
                        <a:rPr lang="fr-FR" sz="2800" b="1">
                          <a:latin typeface="Times New Roman"/>
                          <a:ea typeface="Times New Roman"/>
                          <a:cs typeface="Arial"/>
                        </a:rPr>
                        <a:t>pKa</a:t>
                      </a:r>
                      <a:endParaRPr lang="fr-FR" sz="2800">
                        <a:latin typeface="Calibri"/>
                        <a:ea typeface="Times New Roman"/>
                        <a:cs typeface="Arial"/>
                      </a:endParaRPr>
                    </a:p>
                  </a:txBody>
                  <a:tcPr marL="0" marR="0" marT="0" marB="0">
                    <a:lnL>
                      <a:noFill/>
                    </a:lnL>
                    <a:lnR>
                      <a:noFill/>
                    </a:lnR>
                    <a:lnT>
                      <a:noFill/>
                    </a:lnT>
                    <a:lnB>
                      <a:noFill/>
                    </a:lnB>
                    <a:solidFill>
                      <a:srgbClr val="F2F2F2"/>
                    </a:solidFill>
                  </a:tcPr>
                </a:tc>
                <a:extLst>
                  <a:ext uri="{0D108BD9-81ED-4DB2-BD59-A6C34878D82A}">
                    <a16:rowId xmlns:a16="http://schemas.microsoft.com/office/drawing/2014/main" val="10000"/>
                  </a:ext>
                </a:extLst>
              </a:tr>
              <a:tr h="1065719">
                <a:tc>
                  <a:txBody>
                    <a:bodyPr/>
                    <a:lstStyle/>
                    <a:p>
                      <a:pPr algn="just">
                        <a:lnSpc>
                          <a:spcPct val="115000"/>
                        </a:lnSpc>
                        <a:spcAft>
                          <a:spcPts val="1000"/>
                        </a:spcAft>
                      </a:pPr>
                      <a:endParaRPr lang="fr-FR" sz="280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800">
                          <a:latin typeface="Times New Roman"/>
                          <a:ea typeface="Times New Roman"/>
                          <a:cs typeface="Arial"/>
                        </a:rPr>
                        <a:t>4.90</a:t>
                      </a:r>
                      <a:endParaRPr lang="fr-FR" sz="2800">
                        <a:latin typeface="Calibri"/>
                        <a:ea typeface="Times New Roman"/>
                        <a:cs typeface="Arial"/>
                      </a:endParaRPr>
                    </a:p>
                  </a:txBody>
                  <a:tcPr marL="0" marR="0" marT="0" marB="0" anchor="ctr">
                    <a:lnL>
                      <a:noFill/>
                    </a:lnL>
                    <a:lnR>
                      <a:noFill/>
                    </a:lnR>
                    <a:lnT>
                      <a:noFill/>
                    </a:lnT>
                    <a:lnB>
                      <a:noFill/>
                    </a:lnB>
                  </a:tcPr>
                </a:tc>
                <a:extLst>
                  <a:ext uri="{0D108BD9-81ED-4DB2-BD59-A6C34878D82A}">
                    <a16:rowId xmlns:a16="http://schemas.microsoft.com/office/drawing/2014/main" val="10001"/>
                  </a:ext>
                </a:extLst>
              </a:tr>
              <a:tr h="1065719">
                <a:tc>
                  <a:txBody>
                    <a:bodyPr/>
                    <a:lstStyle/>
                    <a:p>
                      <a:pPr algn="just">
                        <a:lnSpc>
                          <a:spcPct val="115000"/>
                        </a:lnSpc>
                        <a:spcAft>
                          <a:spcPts val="1000"/>
                        </a:spcAft>
                      </a:pPr>
                      <a:endParaRPr lang="fr-FR" sz="2800" dirty="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800">
                          <a:latin typeface="Times New Roman"/>
                          <a:ea typeface="Times New Roman"/>
                          <a:cs typeface="Arial"/>
                        </a:rPr>
                        <a:t>2.87</a:t>
                      </a:r>
                      <a:endParaRPr lang="fr-FR" sz="2800">
                        <a:latin typeface="Calibri"/>
                        <a:ea typeface="Times New Roman"/>
                        <a:cs typeface="Arial"/>
                      </a:endParaRPr>
                    </a:p>
                  </a:txBody>
                  <a:tcPr marL="0" marR="0" marT="0" marB="0" anchor="ctr">
                    <a:lnL>
                      <a:noFill/>
                    </a:lnL>
                    <a:lnR>
                      <a:noFill/>
                    </a:lnR>
                    <a:lnT>
                      <a:noFill/>
                    </a:lnT>
                    <a:lnB>
                      <a:noFill/>
                    </a:lnB>
                  </a:tcPr>
                </a:tc>
                <a:extLst>
                  <a:ext uri="{0D108BD9-81ED-4DB2-BD59-A6C34878D82A}">
                    <a16:rowId xmlns:a16="http://schemas.microsoft.com/office/drawing/2014/main" val="10002"/>
                  </a:ext>
                </a:extLst>
              </a:tr>
              <a:tr h="1065719">
                <a:tc>
                  <a:txBody>
                    <a:bodyPr/>
                    <a:lstStyle/>
                    <a:p>
                      <a:pPr algn="just">
                        <a:lnSpc>
                          <a:spcPct val="115000"/>
                        </a:lnSpc>
                        <a:spcAft>
                          <a:spcPts val="1000"/>
                        </a:spcAft>
                      </a:pPr>
                      <a:endParaRPr lang="fr-FR" sz="2800" dirty="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800">
                          <a:latin typeface="Times New Roman"/>
                          <a:ea typeface="Times New Roman"/>
                          <a:cs typeface="Arial"/>
                        </a:rPr>
                        <a:t>4.06</a:t>
                      </a:r>
                      <a:endParaRPr lang="fr-FR" sz="2800">
                        <a:latin typeface="Calibri"/>
                        <a:ea typeface="Times New Roman"/>
                        <a:cs typeface="Arial"/>
                      </a:endParaRPr>
                    </a:p>
                  </a:txBody>
                  <a:tcPr marL="0" marR="0" marT="0" marB="0" anchor="ctr">
                    <a:lnL>
                      <a:noFill/>
                    </a:lnL>
                    <a:lnR>
                      <a:noFill/>
                    </a:lnR>
                    <a:lnT>
                      <a:noFill/>
                    </a:lnT>
                    <a:lnB>
                      <a:noFill/>
                    </a:lnB>
                  </a:tcPr>
                </a:tc>
                <a:extLst>
                  <a:ext uri="{0D108BD9-81ED-4DB2-BD59-A6C34878D82A}">
                    <a16:rowId xmlns:a16="http://schemas.microsoft.com/office/drawing/2014/main" val="10003"/>
                  </a:ext>
                </a:extLst>
              </a:tr>
              <a:tr h="1065719">
                <a:tc>
                  <a:txBody>
                    <a:bodyPr/>
                    <a:lstStyle/>
                    <a:p>
                      <a:pPr algn="just">
                        <a:lnSpc>
                          <a:spcPct val="115000"/>
                        </a:lnSpc>
                        <a:spcAft>
                          <a:spcPts val="1000"/>
                        </a:spcAft>
                      </a:pPr>
                      <a:endParaRPr lang="fr-FR" sz="280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800" dirty="0">
                          <a:latin typeface="Times New Roman"/>
                          <a:ea typeface="Times New Roman"/>
                          <a:cs typeface="Arial"/>
                        </a:rPr>
                        <a:t>4.82</a:t>
                      </a:r>
                      <a:endParaRPr lang="fr-FR" sz="2800" dirty="0">
                        <a:latin typeface="Calibri"/>
                        <a:ea typeface="Times New Roman"/>
                        <a:cs typeface="Arial"/>
                      </a:endParaRPr>
                    </a:p>
                  </a:txBody>
                  <a:tcPr marL="0" marR="0" marT="0" marB="0" anchor="ctr">
                    <a:lnL>
                      <a:noFill/>
                    </a:lnL>
                    <a:lnR>
                      <a:noFill/>
                    </a:lnR>
                    <a:lnT>
                      <a:noFill/>
                    </a:lnT>
                    <a:lnB>
                      <a:noFill/>
                    </a:lnB>
                  </a:tcPr>
                </a:tc>
                <a:extLst>
                  <a:ext uri="{0D108BD9-81ED-4DB2-BD59-A6C34878D82A}">
                    <a16:rowId xmlns:a16="http://schemas.microsoft.com/office/drawing/2014/main" val="10004"/>
                  </a:ext>
                </a:extLst>
              </a:tr>
            </a:tbl>
          </a:graphicData>
        </a:graphic>
      </p:graphicFrame>
      <p:pic>
        <p:nvPicPr>
          <p:cNvPr id="23556" name="Image 14" descr="http://perso.numericable.fr/chimorga/Niveau_L1/effets/image028.gif"/>
          <p:cNvPicPr>
            <a:picLocks noChangeAspect="1" noChangeArrowheads="1"/>
          </p:cNvPicPr>
          <p:nvPr/>
        </p:nvPicPr>
        <p:blipFill>
          <a:blip r:embed="rId2" cstate="print"/>
          <a:srcRect/>
          <a:stretch>
            <a:fillRect/>
          </a:stretch>
        </p:blipFill>
        <p:spPr bwMode="auto">
          <a:xfrm>
            <a:off x="2915816" y="1700808"/>
            <a:ext cx="1492528" cy="333855"/>
          </a:xfrm>
          <a:prstGeom prst="rect">
            <a:avLst/>
          </a:prstGeom>
          <a:noFill/>
        </p:spPr>
      </p:pic>
      <p:pic>
        <p:nvPicPr>
          <p:cNvPr id="23555" name="Image 15" descr="http://perso.numericable.fr/chimorga/Niveau_L1/effets/image030.gif"/>
          <p:cNvPicPr>
            <a:picLocks noChangeAspect="1" noChangeArrowheads="1"/>
          </p:cNvPicPr>
          <p:nvPr/>
        </p:nvPicPr>
        <p:blipFill>
          <a:blip r:embed="rId3" cstate="print"/>
          <a:srcRect/>
          <a:stretch>
            <a:fillRect/>
          </a:stretch>
        </p:blipFill>
        <p:spPr bwMode="auto">
          <a:xfrm>
            <a:off x="2987824" y="2492896"/>
            <a:ext cx="1453253" cy="785542"/>
          </a:xfrm>
          <a:prstGeom prst="rect">
            <a:avLst/>
          </a:prstGeom>
          <a:noFill/>
        </p:spPr>
      </p:pic>
      <p:pic>
        <p:nvPicPr>
          <p:cNvPr id="23554" name="Image 16" descr="http://perso.numericable.fr/chimorga/Niveau_L1/effets/image032.gif"/>
          <p:cNvPicPr>
            <a:picLocks noChangeAspect="1" noChangeArrowheads="1"/>
          </p:cNvPicPr>
          <p:nvPr/>
        </p:nvPicPr>
        <p:blipFill>
          <a:blip r:embed="rId4" cstate="print"/>
          <a:srcRect/>
          <a:stretch>
            <a:fillRect/>
          </a:stretch>
        </p:blipFill>
        <p:spPr bwMode="auto">
          <a:xfrm>
            <a:off x="3059832" y="3501008"/>
            <a:ext cx="1620180" cy="864096"/>
          </a:xfrm>
          <a:prstGeom prst="rect">
            <a:avLst/>
          </a:prstGeom>
          <a:noFill/>
        </p:spPr>
      </p:pic>
      <p:pic>
        <p:nvPicPr>
          <p:cNvPr id="23553" name="Image 17" descr="http://perso.numericable.fr/chimorga/Niveau_L1/effets/image034.gif"/>
          <p:cNvPicPr>
            <a:picLocks noChangeAspect="1" noChangeArrowheads="1"/>
          </p:cNvPicPr>
          <p:nvPr/>
        </p:nvPicPr>
        <p:blipFill>
          <a:blip r:embed="rId5" cstate="print"/>
          <a:srcRect/>
          <a:stretch>
            <a:fillRect/>
          </a:stretch>
        </p:blipFill>
        <p:spPr bwMode="auto">
          <a:xfrm>
            <a:off x="3059832" y="4725144"/>
            <a:ext cx="1924577" cy="64807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t>Conclusion </a:t>
            </a:r>
          </a:p>
        </p:txBody>
      </p:sp>
      <p:sp>
        <p:nvSpPr>
          <p:cNvPr id="3" name="Espace réservé du contenu 2"/>
          <p:cNvSpPr>
            <a:spLocks noGrp="1"/>
          </p:cNvSpPr>
          <p:nvPr>
            <p:ph idx="1"/>
          </p:nvPr>
        </p:nvSpPr>
        <p:spPr/>
        <p:txBody>
          <a:bodyPr/>
          <a:lstStyle/>
          <a:p>
            <a:pPr algn="ctr">
              <a:buNone/>
            </a:pPr>
            <a:r>
              <a:rPr lang="fr-FR" dirty="0"/>
              <a:t>Un atome ou un groupe d'atome (ici COOH) est capable de ressentir les effets inductifs d'un autre atome (ici Cl), si celui-ci n'est pas trop éloigné. </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39552" y="2276872"/>
            <a:ext cx="8229600" cy="1143000"/>
          </a:xfrm>
        </p:spPr>
        <p:txBody>
          <a:bodyPr/>
          <a:lstStyle/>
          <a:p>
            <a:r>
              <a:rPr lang="fr-FR" i="1" dirty="0">
                <a:solidFill>
                  <a:srgbClr val="FF0000"/>
                </a:solidFill>
              </a:rPr>
              <a:t>2-L'effet mésomère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800" dirty="0">
                <a:latin typeface="Times New Roman" pitchFamily="18" charset="0"/>
                <a:cs typeface="Times New Roman" pitchFamily="18" charset="0"/>
              </a:rPr>
              <a:t>Les effets </a:t>
            </a:r>
            <a:r>
              <a:rPr lang="fr-FR" sz="2800" b="1" u="sng" dirty="0">
                <a:latin typeface="Times New Roman" pitchFamily="18" charset="0"/>
                <a:cs typeface="Times New Roman" pitchFamily="18" charset="0"/>
              </a:rPr>
              <a:t>mésomères</a:t>
            </a:r>
            <a:r>
              <a:rPr lang="fr-FR" sz="2800" dirty="0">
                <a:latin typeface="Times New Roman" pitchFamily="18" charset="0"/>
                <a:cs typeface="Times New Roman" pitchFamily="18" charset="0"/>
              </a:rPr>
              <a:t> sont dus à la </a:t>
            </a:r>
            <a:r>
              <a:rPr lang="fr-FR" sz="2800" b="1" dirty="0">
                <a:latin typeface="Times New Roman" pitchFamily="18" charset="0"/>
                <a:cs typeface="Times New Roman" pitchFamily="18" charset="0"/>
              </a:rPr>
              <a:t>délocalisation</a:t>
            </a:r>
          </a:p>
          <a:p>
            <a:pPr>
              <a:buNone/>
            </a:pPr>
            <a:r>
              <a:rPr lang="fr-FR" sz="2800" u="sng" dirty="0">
                <a:latin typeface="Times New Roman" pitchFamily="18" charset="0"/>
                <a:cs typeface="Times New Roman" pitchFamily="18" charset="0"/>
              </a:rPr>
              <a:t>( saut de </a:t>
            </a:r>
            <a:r>
              <a:rPr lang="fr-FR" sz="2800" u="sng" dirty="0" err="1">
                <a:latin typeface="Times New Roman" pitchFamily="18" charset="0"/>
                <a:cs typeface="Times New Roman" pitchFamily="18" charset="0"/>
              </a:rPr>
              <a:t>cocccinelle</a:t>
            </a:r>
            <a:r>
              <a:rPr lang="fr-FR" sz="2800" u="sng" dirty="0">
                <a:latin typeface="Times New Roman" pitchFamily="18" charset="0"/>
                <a:cs typeface="Times New Roman" pitchFamily="18" charset="0"/>
              </a:rPr>
              <a:t>)</a:t>
            </a:r>
            <a:r>
              <a:rPr lang="fr-FR" sz="2800" dirty="0">
                <a:latin typeface="Times New Roman" pitchFamily="18" charset="0"/>
                <a:cs typeface="Times New Roman" pitchFamily="18" charset="0"/>
              </a:rPr>
              <a:t> des électrons </a:t>
            </a:r>
            <a:r>
              <a:rPr lang="fr-FR" sz="2800" b="1" dirty="0">
                <a:solidFill>
                  <a:srgbClr val="FF0000"/>
                </a:solidFill>
                <a:latin typeface="Times New Roman" pitchFamily="18" charset="0"/>
                <a:cs typeface="Times New Roman" pitchFamily="18" charset="0"/>
              </a:rPr>
              <a:t>p</a:t>
            </a:r>
            <a:r>
              <a:rPr lang="fr-FR" sz="2800" dirty="0">
                <a:latin typeface="Times New Roman" pitchFamily="18" charset="0"/>
                <a:cs typeface="Times New Roman" pitchFamily="18" charset="0"/>
              </a:rPr>
              <a:t> et </a:t>
            </a:r>
            <a:r>
              <a:rPr lang="fr-FR" sz="2800" b="1" dirty="0">
                <a:solidFill>
                  <a:srgbClr val="FF0000"/>
                </a:solidFill>
                <a:latin typeface="Times New Roman" pitchFamily="18" charset="0"/>
                <a:cs typeface="Times New Roman" pitchFamily="18" charset="0"/>
              </a:rPr>
              <a:t>n</a:t>
            </a:r>
            <a:r>
              <a:rPr lang="fr-FR" sz="2800" dirty="0">
                <a:latin typeface="Times New Roman" pitchFamily="18" charset="0"/>
                <a:cs typeface="Times New Roman" pitchFamily="18" charset="0"/>
              </a:rPr>
              <a:t>, favorisée par l'électronégativité relative des atomes liés. </a:t>
            </a:r>
          </a:p>
          <a:p>
            <a:endParaRPr lang="fr-FR" sz="2800" dirty="0">
              <a:latin typeface="Times New Roman" pitchFamily="18" charset="0"/>
              <a:cs typeface="Times New Roman" pitchFamily="18" charset="0"/>
            </a:endParaRPr>
          </a:p>
          <a:p>
            <a:endParaRPr lang="fr-FR" sz="2800" dirty="0">
              <a:latin typeface="Times New Roman" pitchFamily="18" charset="0"/>
              <a:cs typeface="Times New Roman" pitchFamily="18" charset="0"/>
            </a:endParaRPr>
          </a:p>
          <a:p>
            <a:r>
              <a:rPr lang="fr-FR" sz="2800" dirty="0">
                <a:latin typeface="Times New Roman" pitchFamily="18" charset="0"/>
                <a:cs typeface="Times New Roman" pitchFamily="18" charset="0"/>
              </a:rPr>
              <a:t>A nouveau, on note deux types d'effets mésomères:</a:t>
            </a:r>
          </a:p>
          <a:p>
            <a:pPr>
              <a:buNone/>
            </a:pPr>
            <a:r>
              <a:rPr lang="fr-FR" sz="2800" dirty="0">
                <a:latin typeface="Times New Roman" pitchFamily="18" charset="0"/>
                <a:cs typeface="Times New Roman" pitchFamily="18" charset="0"/>
              </a:rPr>
              <a:t>Les effets </a:t>
            </a:r>
            <a:r>
              <a:rPr lang="fr-FR" sz="2800" b="1" dirty="0">
                <a:latin typeface="Times New Roman" pitchFamily="18" charset="0"/>
                <a:cs typeface="Times New Roman" pitchFamily="18" charset="0"/>
              </a:rPr>
              <a:t>donneurs</a:t>
            </a:r>
            <a:r>
              <a:rPr lang="fr-FR" sz="2800" dirty="0">
                <a:latin typeface="Times New Roman" pitchFamily="18" charset="0"/>
                <a:cs typeface="Times New Roman" pitchFamily="18" charset="0"/>
              </a:rPr>
              <a:t> d'électrons (</a:t>
            </a:r>
            <a:r>
              <a:rPr lang="fr-FR" sz="2800" dirty="0">
                <a:solidFill>
                  <a:srgbClr val="FF0000"/>
                </a:solidFill>
                <a:latin typeface="Times New Roman" pitchFamily="18" charset="0"/>
                <a:cs typeface="Times New Roman" pitchFamily="18" charset="0"/>
              </a:rPr>
              <a:t>+M</a:t>
            </a:r>
            <a:r>
              <a:rPr lang="fr-FR" sz="2800" dirty="0">
                <a:latin typeface="Times New Roman" pitchFamily="18" charset="0"/>
                <a:cs typeface="Times New Roman" pitchFamily="18" charset="0"/>
              </a:rPr>
              <a:t>) </a:t>
            </a:r>
          </a:p>
          <a:p>
            <a:pPr>
              <a:buNone/>
            </a:pPr>
            <a:r>
              <a:rPr lang="fr-FR" sz="2800" dirty="0">
                <a:latin typeface="Times New Roman" pitchFamily="18" charset="0"/>
                <a:cs typeface="Times New Roman" pitchFamily="18" charset="0"/>
              </a:rPr>
              <a:t>Les effets </a:t>
            </a:r>
            <a:r>
              <a:rPr lang="fr-FR" sz="2800" b="1" dirty="0">
                <a:latin typeface="Times New Roman" pitchFamily="18" charset="0"/>
                <a:cs typeface="Times New Roman" pitchFamily="18" charset="0"/>
              </a:rPr>
              <a:t>attracteurs</a:t>
            </a:r>
            <a:r>
              <a:rPr lang="fr-FR" sz="2800" dirty="0">
                <a:latin typeface="Times New Roman" pitchFamily="18" charset="0"/>
                <a:cs typeface="Times New Roman" pitchFamily="18" charset="0"/>
              </a:rPr>
              <a:t> d'électrons (</a:t>
            </a:r>
            <a:r>
              <a:rPr lang="fr-FR" sz="2800" dirty="0">
                <a:solidFill>
                  <a:srgbClr val="FF0000"/>
                </a:solidFill>
                <a:latin typeface="Times New Roman" pitchFamily="18" charset="0"/>
                <a:cs typeface="Times New Roman" pitchFamily="18" charset="0"/>
              </a:rPr>
              <a:t>-M</a:t>
            </a:r>
            <a:r>
              <a:rPr lang="fr-FR" sz="2800" dirty="0">
                <a:latin typeface="Times New Roman" pitchFamily="18" charset="0"/>
                <a:cs typeface="Times New Roman" pitchFamily="18" charset="0"/>
              </a:rPr>
              <a:t>). </a:t>
            </a:r>
          </a:p>
          <a:p>
            <a:endParaRPr lang="fr-FR"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490066"/>
          </a:xfrm>
        </p:spPr>
        <p:txBody>
          <a:bodyPr>
            <a:normAutofit/>
          </a:bodyPr>
          <a:lstStyle/>
          <a:p>
            <a:r>
              <a:rPr lang="fr-FR" sz="2400" dirty="0">
                <a:solidFill>
                  <a:srgbClr val="C00000"/>
                </a:solidFill>
              </a:rPr>
              <a:t>L'</a:t>
            </a:r>
            <a:r>
              <a:rPr lang="fr-FR" sz="2400" b="1" dirty="0">
                <a:solidFill>
                  <a:srgbClr val="C00000"/>
                </a:solidFill>
              </a:rPr>
              <a:t>effet mésomère</a:t>
            </a:r>
            <a:endParaRPr lang="fr-FR" sz="2400" dirty="0">
              <a:solidFill>
                <a:srgbClr val="C00000"/>
              </a:solidFill>
            </a:endParaRPr>
          </a:p>
        </p:txBody>
      </p:sp>
      <p:sp>
        <p:nvSpPr>
          <p:cNvPr id="3" name="Espace réservé du contenu 2"/>
          <p:cNvSpPr>
            <a:spLocks noGrp="1"/>
          </p:cNvSpPr>
          <p:nvPr>
            <p:ph idx="1"/>
          </p:nvPr>
        </p:nvSpPr>
        <p:spPr>
          <a:xfrm>
            <a:off x="457200" y="692696"/>
            <a:ext cx="8229600" cy="5433467"/>
          </a:xfrm>
        </p:spPr>
        <p:txBody>
          <a:bodyPr>
            <a:normAutofit fontScale="62500" lnSpcReduction="20000"/>
          </a:bodyPr>
          <a:lstStyle/>
          <a:p>
            <a:pPr>
              <a:buNone/>
            </a:pPr>
            <a:r>
              <a:rPr lang="fr-FR" dirty="0"/>
              <a:t>1- Interviendra dans des molécules possédant au moins une double liaison (liaison π). </a:t>
            </a:r>
          </a:p>
          <a:p>
            <a:pPr>
              <a:buNone/>
            </a:pPr>
            <a:endParaRPr lang="fr-FR" dirty="0"/>
          </a:p>
          <a:p>
            <a:pPr>
              <a:buNone/>
            </a:pPr>
            <a:r>
              <a:rPr lang="fr-FR" dirty="0"/>
              <a:t>2- L'alternance liaison π liaison σ définira la notion de </a:t>
            </a:r>
            <a:r>
              <a:rPr lang="fr-FR" b="1" dirty="0"/>
              <a:t>conjugaison</a:t>
            </a:r>
            <a:r>
              <a:rPr lang="fr-FR" dirty="0"/>
              <a:t> : </a:t>
            </a:r>
          </a:p>
          <a:p>
            <a:pPr lvl="0">
              <a:buNone/>
            </a:pPr>
            <a:r>
              <a:rPr lang="fr-FR" dirty="0"/>
              <a:t>     doubles liaisons alternées avec liaisons simples = </a:t>
            </a:r>
            <a:r>
              <a:rPr lang="fr-FR" b="1" dirty="0"/>
              <a:t>liaisons conjuguées</a:t>
            </a:r>
            <a:r>
              <a:rPr lang="fr-FR" sz="4600" dirty="0"/>
              <a:t>( </a:t>
            </a:r>
            <a:r>
              <a:rPr lang="fr-FR" sz="4600" b="1" dirty="0"/>
              <a:t>-=-=-=-</a:t>
            </a:r>
            <a:r>
              <a:rPr lang="fr-FR" sz="4600" dirty="0"/>
              <a:t>)</a:t>
            </a:r>
          </a:p>
          <a:p>
            <a:pPr lvl="0">
              <a:buNone/>
            </a:pPr>
            <a:endParaRPr lang="fr-FR" b="1" dirty="0"/>
          </a:p>
          <a:p>
            <a:pPr>
              <a:lnSpc>
                <a:spcPct val="120000"/>
              </a:lnSpc>
              <a:buNone/>
            </a:pPr>
            <a:r>
              <a:rPr lang="fr-FR" b="1" dirty="0"/>
              <a:t>3- </a:t>
            </a:r>
            <a:r>
              <a:rPr lang="fr-FR" dirty="0"/>
              <a:t>Dans le cas de </a:t>
            </a:r>
            <a:r>
              <a:rPr lang="fr-FR" i="1" dirty="0"/>
              <a:t>liaisons conjuguées</a:t>
            </a:r>
            <a:r>
              <a:rPr lang="fr-FR" dirty="0"/>
              <a:t>, les liaisons π et σ n'agiront pas de façon indépendante, on pourra voir se produire des délocalisations d'électrons π. Ainsi </a:t>
            </a:r>
            <a:r>
              <a:rPr lang="fr-FR" i="1" dirty="0"/>
              <a:t>une double liaison "se transformera" en une liaison simple</a:t>
            </a:r>
            <a:r>
              <a:rPr lang="fr-FR" dirty="0"/>
              <a:t> et vice-versa.</a:t>
            </a:r>
            <a:br>
              <a:rPr lang="fr-FR" dirty="0"/>
            </a:br>
            <a:r>
              <a:rPr lang="fr-FR" dirty="0"/>
              <a:t>Ce phénomène sera appelé </a:t>
            </a:r>
            <a:r>
              <a:rPr lang="fr-FR" b="1" dirty="0"/>
              <a:t>mésomérie</a:t>
            </a:r>
            <a:r>
              <a:rPr lang="fr-FR" dirty="0"/>
              <a:t> ou </a:t>
            </a:r>
            <a:r>
              <a:rPr lang="fr-FR" b="1" dirty="0"/>
              <a:t>résonance</a:t>
            </a:r>
            <a:endParaRPr lang="fr-FR" dirty="0"/>
          </a:p>
          <a:p>
            <a:pPr lvl="0">
              <a:buNone/>
            </a:pPr>
            <a:endParaRPr lang="fr-FR" dirty="0"/>
          </a:p>
          <a:p>
            <a:pPr lvl="0">
              <a:buNone/>
            </a:pPr>
            <a:endParaRPr lang="fr-FR" dirty="0"/>
          </a:p>
          <a:p>
            <a:pPr lvl="0">
              <a:buNone/>
            </a:pPr>
            <a:endParaRPr lang="fr-FR" dirty="0"/>
          </a:p>
          <a:p>
            <a:pPr lvl="0">
              <a:buNone/>
            </a:pPr>
            <a:r>
              <a:rPr lang="fr-FR" b="1" dirty="0">
                <a:solidFill>
                  <a:srgbClr val="C00000"/>
                </a:solidFill>
              </a:rPr>
              <a:t>Rem</a:t>
            </a:r>
            <a:r>
              <a:rPr lang="fr-FR" dirty="0"/>
              <a:t>: les doubles liaisons non alternées avec liaisons simples, liaisons π séparées par au moins 2 σ = </a:t>
            </a:r>
            <a:r>
              <a:rPr lang="fr-FR" b="1" dirty="0"/>
              <a:t>liaisons non conjuguées</a:t>
            </a:r>
            <a:endParaRPr lang="fr-FR" dirty="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2.1 Effet mésomère donneur + M</a:t>
            </a:r>
            <a:br>
              <a:rPr lang="fr-FR" dirty="0"/>
            </a:br>
            <a:endParaRPr lang="fr-FR" dirty="0"/>
          </a:p>
        </p:txBody>
      </p:sp>
      <p:sp>
        <p:nvSpPr>
          <p:cNvPr id="3" name="Espace réservé du contenu 2"/>
          <p:cNvSpPr>
            <a:spLocks noGrp="1"/>
          </p:cNvSpPr>
          <p:nvPr>
            <p:ph idx="1"/>
          </p:nvPr>
        </p:nvSpPr>
        <p:spPr/>
        <p:txBody>
          <a:bodyPr/>
          <a:lstStyle/>
          <a:p>
            <a:r>
              <a:rPr lang="fr-FR" dirty="0"/>
              <a:t>Classification de quelques groupements mésomères donneurs </a:t>
            </a:r>
          </a:p>
          <a:p>
            <a:pPr>
              <a:buNone/>
            </a:pPr>
            <a:r>
              <a:rPr lang="fr-FR" dirty="0"/>
              <a:t>(classement du plus donneur au moins donneur) : </a:t>
            </a:r>
          </a:p>
          <a:p>
            <a:endParaRPr lang="fr-FR" dirty="0"/>
          </a:p>
          <a:p>
            <a:endParaRPr lang="fr-FR" dirty="0"/>
          </a:p>
        </p:txBody>
      </p:sp>
      <p:pic>
        <p:nvPicPr>
          <p:cNvPr id="4" name="Image 3" descr="http://perso.numericable.fr/chimorga/Niveau_L1/effets/image036.gif"/>
          <p:cNvPicPr/>
          <p:nvPr/>
        </p:nvPicPr>
        <p:blipFill>
          <a:blip r:embed="rId2" cstate="print"/>
          <a:srcRect/>
          <a:stretch>
            <a:fillRect/>
          </a:stretch>
        </p:blipFill>
        <p:spPr bwMode="auto">
          <a:xfrm>
            <a:off x="1187624" y="3501008"/>
            <a:ext cx="5970786" cy="1021259"/>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1143000"/>
          </a:xfrm>
        </p:spPr>
        <p:txBody>
          <a:bodyPr>
            <a:normAutofit fontScale="90000"/>
          </a:bodyPr>
          <a:lstStyle/>
          <a:p>
            <a:r>
              <a:rPr lang="fr-FR" b="1" dirty="0"/>
              <a:t>2.2 Effet mésomère attracteur - M </a:t>
            </a:r>
            <a:br>
              <a:rPr lang="fr-FR" dirty="0"/>
            </a:br>
            <a:endParaRPr lang="fr-FR" dirty="0"/>
          </a:p>
        </p:txBody>
      </p:sp>
      <p:sp>
        <p:nvSpPr>
          <p:cNvPr id="3" name="Espace réservé du contenu 2"/>
          <p:cNvSpPr>
            <a:spLocks noGrp="1"/>
          </p:cNvSpPr>
          <p:nvPr>
            <p:ph idx="1"/>
          </p:nvPr>
        </p:nvSpPr>
        <p:spPr>
          <a:xfrm>
            <a:off x="467544" y="764704"/>
            <a:ext cx="8229600" cy="2188839"/>
          </a:xfrm>
        </p:spPr>
        <p:txBody>
          <a:bodyPr>
            <a:noAutofit/>
          </a:bodyPr>
          <a:lstStyle/>
          <a:p>
            <a:pPr>
              <a:lnSpc>
                <a:spcPct val="170000"/>
              </a:lnSpc>
            </a:pPr>
            <a:r>
              <a:rPr lang="fr-FR" sz="2400" dirty="0">
                <a:latin typeface="Times New Roman" pitchFamily="18" charset="0"/>
                <a:cs typeface="Times New Roman" pitchFamily="18" charset="0"/>
              </a:rPr>
              <a:t>Exemples de groupements mésomères attracteurs, les formes représentées sont appelées formes limites mésomères. Elles sont utilisées notamment dans l'écriture des mécanismes réactionnels. La forme </a:t>
            </a:r>
            <a:r>
              <a:rPr lang="fr-FR" sz="2400" b="1" u="sng" dirty="0" err="1">
                <a:latin typeface="Times New Roman" pitchFamily="18" charset="0"/>
                <a:cs typeface="Times New Roman" pitchFamily="18" charset="0"/>
              </a:rPr>
              <a:t>énol</a:t>
            </a:r>
            <a:r>
              <a:rPr lang="fr-FR" sz="2400" b="1" u="sng" dirty="0">
                <a:latin typeface="Times New Roman" pitchFamily="18" charset="0"/>
                <a:cs typeface="Times New Roman" pitchFamily="18" charset="0"/>
              </a:rPr>
              <a:t> </a:t>
            </a:r>
            <a:r>
              <a:rPr lang="fr-FR" sz="2400" dirty="0">
                <a:latin typeface="Times New Roman" pitchFamily="18" charset="0"/>
                <a:cs typeface="Times New Roman" pitchFamily="18" charset="0"/>
              </a:rPr>
              <a:t>d'une cétone est une forme limite mésomère. </a:t>
            </a:r>
          </a:p>
          <a:p>
            <a:pPr>
              <a:lnSpc>
                <a:spcPct val="170000"/>
              </a:lnSpc>
            </a:pPr>
            <a:endParaRPr lang="fr-FR" sz="2000" dirty="0">
              <a:latin typeface="Times New Roman" pitchFamily="18" charset="0"/>
              <a:cs typeface="Times New Roman" pitchFamily="18" charset="0"/>
            </a:endParaRPr>
          </a:p>
        </p:txBody>
      </p:sp>
      <p:graphicFrame>
        <p:nvGraphicFramePr>
          <p:cNvPr id="4" name="Tableau 3"/>
          <p:cNvGraphicFramePr>
            <a:graphicFrameLocks noGrp="1"/>
          </p:cNvGraphicFramePr>
          <p:nvPr/>
        </p:nvGraphicFramePr>
        <p:xfrm>
          <a:off x="611560" y="4221088"/>
          <a:ext cx="8280920" cy="2232248"/>
        </p:xfrm>
        <a:graphic>
          <a:graphicData uri="http://schemas.openxmlformats.org/drawingml/2006/table">
            <a:tbl>
              <a:tblPr/>
              <a:tblGrid>
                <a:gridCol w="144016">
                  <a:extLst>
                    <a:ext uri="{9D8B030D-6E8A-4147-A177-3AD203B41FA5}">
                      <a16:colId xmlns:a16="http://schemas.microsoft.com/office/drawing/2014/main" val="20000"/>
                    </a:ext>
                  </a:extLst>
                </a:gridCol>
                <a:gridCol w="8136904">
                  <a:extLst>
                    <a:ext uri="{9D8B030D-6E8A-4147-A177-3AD203B41FA5}">
                      <a16:colId xmlns:a16="http://schemas.microsoft.com/office/drawing/2014/main" val="20001"/>
                    </a:ext>
                  </a:extLst>
                </a:gridCol>
              </a:tblGrid>
              <a:tr h="2232248">
                <a:tc>
                  <a:txBody>
                    <a:bodyPr/>
                    <a:lstStyle/>
                    <a:p>
                      <a:pPr algn="just">
                        <a:lnSpc>
                          <a:spcPct val="115000"/>
                        </a:lnSpc>
                        <a:spcAft>
                          <a:spcPts val="1000"/>
                        </a:spcAft>
                      </a:pPr>
                      <a:endParaRPr lang="fr-FR" sz="2400" dirty="0">
                        <a:latin typeface="Times New Roman"/>
                        <a:ea typeface="Times New Roman"/>
                        <a:cs typeface="Arial"/>
                      </a:endParaRPr>
                    </a:p>
                  </a:txBody>
                  <a:tcPr marL="0" marR="0" marT="0" marB="0">
                    <a:lnL>
                      <a:noFill/>
                    </a:lnL>
                    <a:lnR>
                      <a:noFill/>
                    </a:lnR>
                    <a:lnT>
                      <a:noFill/>
                    </a:lnT>
                    <a:lnB>
                      <a:noFill/>
                    </a:lnB>
                    <a:solidFill>
                      <a:srgbClr val="FFFF00"/>
                    </a:solidFill>
                  </a:tcPr>
                </a:tc>
                <a:tc>
                  <a:txBody>
                    <a:bodyPr/>
                    <a:lstStyle/>
                    <a:p>
                      <a:pPr algn="just">
                        <a:lnSpc>
                          <a:spcPct val="115000"/>
                        </a:lnSpc>
                        <a:spcAft>
                          <a:spcPts val="1000"/>
                        </a:spcAft>
                      </a:pPr>
                      <a:r>
                        <a:rPr lang="fr-FR" sz="2400" dirty="0">
                          <a:latin typeface="Times New Roman"/>
                          <a:ea typeface="Times New Roman"/>
                          <a:cs typeface="Arial"/>
                        </a:rPr>
                        <a:t>Lorsque l'on écrit des formes limites mésomères, il faut toujours respecter la neutralité de la molécule. Pour une molécule de départ, qui est neutre, toutes les formes mésomères doivent être globalement neutre (autant de charges plus que de charges moins).</a:t>
                      </a:r>
                      <a:endParaRPr lang="fr-FR" sz="2400" dirty="0">
                        <a:latin typeface="Calibri"/>
                        <a:ea typeface="Times New Roman"/>
                        <a:cs typeface="Arial"/>
                      </a:endParaRPr>
                    </a:p>
                  </a:txBody>
                  <a:tcPr marL="0" marR="0" marT="0" marB="0">
                    <a:lnL>
                      <a:noFill/>
                    </a:lnL>
                    <a:lnR>
                      <a:noFill/>
                    </a:lnR>
                    <a:lnT>
                      <a:noFill/>
                    </a:lnT>
                    <a:lnB>
                      <a:noFill/>
                    </a:lnB>
                    <a:solidFill>
                      <a:srgbClr val="FFFF00"/>
                    </a:solidFill>
                  </a:tcPr>
                </a:tc>
                <a:extLst>
                  <a:ext uri="{0D108BD9-81ED-4DB2-BD59-A6C34878D82A}">
                    <a16:rowId xmlns:a16="http://schemas.microsoft.com/office/drawing/2014/main" val="10000"/>
                  </a:ext>
                </a:extLst>
              </a:tr>
            </a:tbl>
          </a:graphicData>
        </a:graphic>
      </p:graphicFrame>
      <p:pic>
        <p:nvPicPr>
          <p:cNvPr id="24577" name="Image 19" descr="http://perso.numericable.fr/chimorga/Niveau_L1/effets/image038.gif"/>
          <p:cNvPicPr>
            <a:picLocks noChangeAspect="1" noChangeArrowheads="1"/>
          </p:cNvPicPr>
          <p:nvPr/>
        </p:nvPicPr>
        <p:blipFill>
          <a:blip r:embed="rId3" cstate="print"/>
          <a:srcRect/>
          <a:stretch>
            <a:fillRect/>
          </a:stretch>
        </p:blipFill>
        <p:spPr bwMode="auto">
          <a:xfrm>
            <a:off x="4499992" y="3789040"/>
            <a:ext cx="438150" cy="4381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Autofit/>
          </a:bodyPr>
          <a:lstStyle/>
          <a:p>
            <a:br>
              <a:rPr lang="fr-FR" sz="3200" b="1" i="1" dirty="0">
                <a:solidFill>
                  <a:schemeClr val="accent1">
                    <a:lumMod val="75000"/>
                  </a:schemeClr>
                </a:solidFill>
              </a:rPr>
            </a:br>
            <a:r>
              <a:rPr lang="fr-FR" sz="3200" b="1" i="1" dirty="0">
                <a:solidFill>
                  <a:schemeClr val="accent1">
                    <a:lumMod val="75000"/>
                  </a:schemeClr>
                </a:solidFill>
              </a:rPr>
              <a:t>Polarisation et électronégativité</a:t>
            </a:r>
            <a:br>
              <a:rPr lang="fr-FR" sz="3200" i="1" dirty="0">
                <a:solidFill>
                  <a:schemeClr val="accent1">
                    <a:lumMod val="75000"/>
                  </a:schemeClr>
                </a:solidFill>
              </a:rPr>
            </a:br>
            <a:endParaRPr lang="fr-FR" sz="3200" i="1" dirty="0">
              <a:solidFill>
                <a:schemeClr val="accent1">
                  <a:lumMod val="75000"/>
                </a:schemeClr>
              </a:solidFill>
            </a:endParaRPr>
          </a:p>
        </p:txBody>
      </p:sp>
      <p:sp>
        <p:nvSpPr>
          <p:cNvPr id="3" name="Espace réservé du contenu 2"/>
          <p:cNvSpPr>
            <a:spLocks noGrp="1"/>
          </p:cNvSpPr>
          <p:nvPr>
            <p:ph idx="1"/>
          </p:nvPr>
        </p:nvSpPr>
        <p:spPr>
          <a:xfrm>
            <a:off x="457200" y="1124744"/>
            <a:ext cx="8229600" cy="5733256"/>
          </a:xfrm>
        </p:spPr>
        <p:txBody>
          <a:bodyPr>
            <a:normAutofit fontScale="70000" lnSpcReduction="20000"/>
          </a:bodyPr>
          <a:lstStyle/>
          <a:p>
            <a:r>
              <a:rPr lang="fr-FR" dirty="0"/>
              <a:t>Dans une </a:t>
            </a:r>
            <a:r>
              <a:rPr lang="fr-FR" b="1" dirty="0">
                <a:solidFill>
                  <a:srgbClr val="FF0000"/>
                </a:solidFill>
              </a:rPr>
              <a:t>liaison de covalence</a:t>
            </a:r>
            <a:r>
              <a:rPr lang="fr-FR" dirty="0"/>
              <a:t>, les électrons seront plus fortement attirés vers l'un des deux atomes de la liaison ↔ on dira de cette liaison qu'elle est </a:t>
            </a:r>
            <a:r>
              <a:rPr lang="fr-FR" b="1" dirty="0">
                <a:solidFill>
                  <a:srgbClr val="FF0000"/>
                </a:solidFill>
              </a:rPr>
              <a:t>polaire</a:t>
            </a:r>
            <a:r>
              <a:rPr lang="fr-FR" dirty="0"/>
              <a:t> ou polarisée.</a:t>
            </a:r>
          </a:p>
          <a:p>
            <a:r>
              <a:rPr lang="fr-FR" dirty="0"/>
              <a:t>La polarisation d'une liaison de covalence est liée à l'</a:t>
            </a:r>
            <a:r>
              <a:rPr lang="fr-FR" b="1" dirty="0">
                <a:solidFill>
                  <a:srgbClr val="FF0000"/>
                </a:solidFill>
              </a:rPr>
              <a:t>électronégativité</a:t>
            </a:r>
            <a:r>
              <a:rPr lang="fr-FR" dirty="0"/>
              <a:t>, capacité qu'a un atome à pouvoir prendre vers lui les électrons d'une liaison covalente.</a:t>
            </a:r>
          </a:p>
          <a:p>
            <a:endParaRPr lang="fr-FR" dirty="0"/>
          </a:p>
          <a:p>
            <a:r>
              <a:rPr lang="fr-FR" dirty="0"/>
              <a:t>Pauling a défini une échelle d'électronégativité dont quelques atomes figurent ici : F = 4,0 &gt; O = 3,5 &gt; </a:t>
            </a:r>
            <a:r>
              <a:rPr lang="fr-FR" dirty="0" err="1"/>
              <a:t>N,Cl</a:t>
            </a:r>
            <a:r>
              <a:rPr lang="fr-FR" dirty="0"/>
              <a:t> = 3,0 &gt; C,S = 2,5 &gt; H = 2,1</a:t>
            </a:r>
          </a:p>
          <a:p>
            <a:endParaRPr lang="fr-FR" dirty="0"/>
          </a:p>
          <a:p>
            <a:r>
              <a:rPr lang="fr-FR" dirty="0"/>
              <a:t>électronégativités </a:t>
            </a:r>
            <a:r>
              <a:rPr lang="fr-FR" u="sng" dirty="0"/>
              <a:t>voisines</a:t>
            </a:r>
            <a:r>
              <a:rPr lang="fr-FR" dirty="0"/>
              <a:t> =  </a:t>
            </a:r>
            <a:r>
              <a:rPr lang="fr-FR" b="1" dirty="0">
                <a:solidFill>
                  <a:srgbClr val="FF0000"/>
                </a:solidFill>
              </a:rPr>
              <a:t>liaisons apolaires</a:t>
            </a:r>
            <a:r>
              <a:rPr lang="fr-FR" dirty="0"/>
              <a:t>. </a:t>
            </a:r>
          </a:p>
          <a:p>
            <a:r>
              <a:rPr lang="fr-FR" dirty="0"/>
              <a:t>électronégativités </a:t>
            </a:r>
            <a:r>
              <a:rPr lang="fr-FR" u="sng" dirty="0"/>
              <a:t>différentes</a:t>
            </a:r>
            <a:r>
              <a:rPr lang="fr-FR" dirty="0"/>
              <a:t> =  </a:t>
            </a:r>
            <a:r>
              <a:rPr lang="fr-FR" b="1" dirty="0">
                <a:solidFill>
                  <a:schemeClr val="accent5">
                    <a:lumMod val="75000"/>
                  </a:schemeClr>
                </a:solidFill>
              </a:rPr>
              <a:t>liaisons polaires</a:t>
            </a:r>
            <a:r>
              <a:rPr lang="fr-FR" dirty="0">
                <a:solidFill>
                  <a:schemeClr val="accent5">
                    <a:lumMod val="75000"/>
                  </a:schemeClr>
                </a:solidFill>
              </a:rPr>
              <a:t>. </a:t>
            </a:r>
            <a:endParaRPr lang="fr-FR" dirty="0"/>
          </a:p>
          <a:p>
            <a:endParaRPr lang="fr-FR" dirty="0"/>
          </a:p>
          <a:p>
            <a:r>
              <a:rPr lang="fr-FR" dirty="0"/>
              <a:t>l'atome le </a:t>
            </a:r>
            <a:r>
              <a:rPr lang="fr-FR" i="1" dirty="0"/>
              <a:t>plus </a:t>
            </a:r>
            <a:r>
              <a:rPr lang="fr-FR" i="1" dirty="0">
                <a:solidFill>
                  <a:srgbClr val="FF0000"/>
                </a:solidFill>
              </a:rPr>
              <a:t>électronégatif</a:t>
            </a:r>
            <a:r>
              <a:rPr lang="fr-FR" dirty="0"/>
              <a:t> une charge négative </a:t>
            </a:r>
            <a:r>
              <a:rPr lang="fr-FR" sz="4100" dirty="0">
                <a:solidFill>
                  <a:srgbClr val="FF0000"/>
                </a:solidFill>
              </a:rPr>
              <a:t>δ</a:t>
            </a:r>
            <a:r>
              <a:rPr lang="fr-FR" sz="4100" baseline="30000" dirty="0">
                <a:solidFill>
                  <a:srgbClr val="FF0000"/>
                </a:solidFill>
              </a:rPr>
              <a:t>-</a:t>
            </a:r>
            <a:r>
              <a:rPr lang="fr-FR" sz="4100" dirty="0">
                <a:solidFill>
                  <a:srgbClr val="FF0000"/>
                </a:solidFill>
              </a:rPr>
              <a:t> </a:t>
            </a:r>
          </a:p>
          <a:p>
            <a:r>
              <a:rPr lang="fr-FR" dirty="0"/>
              <a:t> l'atome le </a:t>
            </a:r>
            <a:r>
              <a:rPr lang="fr-FR" i="1" dirty="0"/>
              <a:t>plus </a:t>
            </a:r>
            <a:r>
              <a:rPr lang="fr-FR" i="1" dirty="0">
                <a:solidFill>
                  <a:srgbClr val="00B0F0"/>
                </a:solidFill>
              </a:rPr>
              <a:t>électropositif </a:t>
            </a:r>
            <a:r>
              <a:rPr lang="fr-FR" dirty="0"/>
              <a:t>une charge positive </a:t>
            </a:r>
            <a:r>
              <a:rPr lang="fr-FR" sz="4600" dirty="0">
                <a:solidFill>
                  <a:srgbClr val="00B0F0"/>
                </a:solidFill>
              </a:rPr>
              <a:t>δ</a:t>
            </a:r>
            <a:r>
              <a:rPr lang="fr-FR" sz="4600" baseline="30000" dirty="0">
                <a:solidFill>
                  <a:srgbClr val="00B0F0"/>
                </a:solidFill>
              </a:rPr>
              <a:t>+</a:t>
            </a:r>
            <a:endParaRPr lang="fr-FR" sz="4600" dirty="0">
              <a:solidFill>
                <a:srgbClr val="00B0F0"/>
              </a:solidFill>
            </a:endParaRP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44624"/>
            <a:ext cx="8229600" cy="6624736"/>
          </a:xfrm>
        </p:spPr>
        <p:txBody>
          <a:bodyPr>
            <a:noAutofit/>
          </a:bodyPr>
          <a:lstStyle/>
          <a:p>
            <a:pPr>
              <a:lnSpc>
                <a:spcPct val="160000"/>
              </a:lnSpc>
            </a:pPr>
            <a:r>
              <a:rPr lang="fr-FR" sz="2400" dirty="0"/>
              <a:t>Il est possible qu'un atome puisse se déplacer au sein d'une molécule dont les liaisons sont conjuguées : ce phénomène est appelé </a:t>
            </a:r>
            <a:r>
              <a:rPr lang="fr-FR" sz="2400" b="1" dirty="0"/>
              <a:t>Tautomérie</a:t>
            </a:r>
            <a:endParaRPr lang="fr-FR" sz="2400" dirty="0"/>
          </a:p>
          <a:p>
            <a:pPr>
              <a:lnSpc>
                <a:spcPct val="160000"/>
              </a:lnSpc>
            </a:pPr>
            <a:r>
              <a:rPr lang="fr-FR" sz="2400" dirty="0"/>
              <a:t>Par exemple dans la molécule d'acide cyanhydrique : H-CN et HN-C peuvent coexister.</a:t>
            </a:r>
          </a:p>
          <a:p>
            <a:pPr>
              <a:lnSpc>
                <a:spcPct val="160000"/>
              </a:lnSpc>
            </a:pPr>
            <a:r>
              <a:rPr lang="fr-FR" sz="2400" dirty="0"/>
              <a:t>        : L'effet </a:t>
            </a:r>
            <a:r>
              <a:rPr lang="fr-FR" sz="2400" b="1" dirty="0"/>
              <a:t>MESOMERE</a:t>
            </a:r>
            <a:r>
              <a:rPr lang="fr-FR" sz="2400" dirty="0"/>
              <a:t> est </a:t>
            </a:r>
            <a:r>
              <a:rPr lang="fr-FR" sz="2400" b="1" dirty="0"/>
              <a:t>TOUJOURS PREPONDERANT</a:t>
            </a:r>
            <a:r>
              <a:rPr lang="fr-FR" sz="2400" dirty="0"/>
              <a:t> sur l'effet </a:t>
            </a:r>
            <a:r>
              <a:rPr lang="fr-FR" sz="2400" b="1" dirty="0"/>
              <a:t>INDUCTIF</a:t>
            </a:r>
            <a:endParaRPr lang="fr-FR" sz="2400" dirty="0"/>
          </a:p>
          <a:p>
            <a:pPr>
              <a:lnSpc>
                <a:spcPct val="160000"/>
              </a:lnSpc>
            </a:pPr>
            <a:r>
              <a:rPr lang="fr-FR" sz="2400" dirty="0"/>
              <a:t>En cas de phénomène de résonance, il sera possible de voir plusieurs formes dites limites qui font apparaître les différentes localisations de la charge dans le système conjugué.</a:t>
            </a:r>
          </a:p>
          <a:p>
            <a:pPr>
              <a:lnSpc>
                <a:spcPct val="160000"/>
              </a:lnSpc>
            </a:pPr>
            <a:endParaRPr lang="fr-FR" sz="2400" dirty="0"/>
          </a:p>
        </p:txBody>
      </p:sp>
      <p:pic>
        <p:nvPicPr>
          <p:cNvPr id="4" name="Image 19" descr="http://perso.numericable.fr/chimorga/Niveau_L1/effets/image038.gif"/>
          <p:cNvPicPr>
            <a:picLocks noChangeAspect="1" noChangeArrowheads="1"/>
          </p:cNvPicPr>
          <p:nvPr/>
        </p:nvPicPr>
        <p:blipFill>
          <a:blip r:embed="rId2" cstate="print"/>
          <a:srcRect/>
          <a:stretch>
            <a:fillRect/>
          </a:stretch>
        </p:blipFill>
        <p:spPr bwMode="auto">
          <a:xfrm>
            <a:off x="971600" y="3573016"/>
            <a:ext cx="438150" cy="4381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ttp://perso.numericable.fr/chimorga/Niveau_L1/effets/image040.gif"/>
          <p:cNvPicPr>
            <a:picLocks noGrp="1"/>
          </p:cNvPicPr>
          <p:nvPr>
            <p:ph idx="1"/>
          </p:nvPr>
        </p:nvPicPr>
        <p:blipFill>
          <a:blip r:embed="rId2" cstate="print"/>
          <a:srcRect/>
          <a:stretch>
            <a:fillRect/>
          </a:stretch>
        </p:blipFill>
        <p:spPr bwMode="auto">
          <a:xfrm>
            <a:off x="539552" y="1772816"/>
            <a:ext cx="2755553" cy="792088"/>
          </a:xfrm>
          <a:prstGeom prst="rect">
            <a:avLst/>
          </a:prstGeom>
          <a:noFill/>
          <a:ln w="9525">
            <a:noFill/>
            <a:miter lim="800000"/>
            <a:headEnd/>
            <a:tailEnd/>
          </a:ln>
        </p:spPr>
      </p:pic>
      <p:pic>
        <p:nvPicPr>
          <p:cNvPr id="5" name="Image 4" descr="http://perso.numericable.fr/chimorga/Niveau_L1/effets/image042.gif"/>
          <p:cNvPicPr/>
          <p:nvPr/>
        </p:nvPicPr>
        <p:blipFill>
          <a:blip r:embed="rId3" cstate="print"/>
          <a:srcRect/>
          <a:stretch>
            <a:fillRect/>
          </a:stretch>
        </p:blipFill>
        <p:spPr bwMode="auto">
          <a:xfrm>
            <a:off x="5796136" y="1772816"/>
            <a:ext cx="3096344" cy="936104"/>
          </a:xfrm>
          <a:prstGeom prst="rect">
            <a:avLst/>
          </a:prstGeom>
          <a:noFill/>
          <a:ln w="9525">
            <a:noFill/>
            <a:miter lim="800000"/>
            <a:headEnd/>
            <a:tailEnd/>
          </a:ln>
        </p:spPr>
      </p:pic>
      <p:pic>
        <p:nvPicPr>
          <p:cNvPr id="6" name="Image 5" descr="http://perso.numericable.fr/chimorga/Niveau_L1/effets/image044.gif"/>
          <p:cNvPicPr/>
          <p:nvPr/>
        </p:nvPicPr>
        <p:blipFill>
          <a:blip r:embed="rId4" cstate="print"/>
          <a:srcRect/>
          <a:stretch>
            <a:fillRect/>
          </a:stretch>
        </p:blipFill>
        <p:spPr bwMode="auto">
          <a:xfrm>
            <a:off x="3059832" y="3789040"/>
            <a:ext cx="2952328" cy="172819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2780928"/>
            <a:ext cx="8229600" cy="1468760"/>
          </a:xfrm>
        </p:spPr>
        <p:txBody>
          <a:bodyPr>
            <a:noAutofit/>
          </a:bodyPr>
          <a:lstStyle/>
          <a:p>
            <a:pPr>
              <a:lnSpc>
                <a:spcPct val="170000"/>
              </a:lnSpc>
              <a:buFont typeface="Wingdings" pitchFamily="2" charset="2"/>
              <a:buChar char="q"/>
            </a:pPr>
            <a:r>
              <a:rPr lang="fr-FR" sz="2400" dirty="0">
                <a:latin typeface="Times New Roman" pitchFamily="18" charset="0"/>
                <a:cs typeface="Times New Roman" pitchFamily="18" charset="0"/>
              </a:rPr>
              <a:t>Transmission de l'effet mésomère assuré par conjugaison : l'écriture de ces formes mésomères permet de mieux comprendre où iront agir un électrophile et un nucléophile. </a:t>
            </a:r>
            <a:endParaRPr lang="fr-FR" sz="2400" dirty="0"/>
          </a:p>
          <a:p>
            <a:pPr>
              <a:lnSpc>
                <a:spcPct val="170000"/>
              </a:lnSpc>
              <a:buFont typeface="Wingdings" pitchFamily="2" charset="2"/>
              <a:buChar char="q"/>
            </a:pPr>
            <a:r>
              <a:rPr lang="fr-FR" sz="2400" dirty="0"/>
              <a:t>En effet, un nucléophile, espèce riche en électrons, ira réagir sur les positions pauvres en électrons c'est-à-dire la ou l'on a des charges positives. </a:t>
            </a:r>
          </a:p>
          <a:p>
            <a:pPr>
              <a:lnSpc>
                <a:spcPct val="170000"/>
              </a:lnSpc>
            </a:pPr>
            <a:endParaRPr lang="fr-FR" sz="2400" dirty="0">
              <a:latin typeface="Times New Roman" pitchFamily="18" charset="0"/>
              <a:cs typeface="Times New Roman" pitchFamily="18" charset="0"/>
            </a:endParaRPr>
          </a:p>
        </p:txBody>
      </p:sp>
      <p:pic>
        <p:nvPicPr>
          <p:cNvPr id="4" name="Image 3" descr="http://perso.numericable.fr/chimorga/Niveau_L1/effets/image046.gif"/>
          <p:cNvPicPr/>
          <p:nvPr/>
        </p:nvPicPr>
        <p:blipFill>
          <a:blip r:embed="rId2" cstate="print"/>
          <a:srcRect/>
          <a:stretch>
            <a:fillRect/>
          </a:stretch>
        </p:blipFill>
        <p:spPr bwMode="auto">
          <a:xfrm>
            <a:off x="539552" y="764704"/>
            <a:ext cx="8244408" cy="158417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562074"/>
          </a:xfrm>
        </p:spPr>
        <p:txBody>
          <a:bodyPr>
            <a:normAutofit fontScale="90000"/>
          </a:bodyPr>
          <a:lstStyle/>
          <a:p>
            <a:r>
              <a:rPr lang="fr-FR" sz="2400" b="1" dirty="0"/>
              <a:t>3.2. Mésomérie et aromaticité</a:t>
            </a:r>
            <a:br>
              <a:rPr lang="fr-FR" sz="2400" dirty="0"/>
            </a:br>
            <a:endParaRPr lang="fr-FR" sz="2400" dirty="0"/>
          </a:p>
        </p:txBody>
      </p:sp>
      <p:sp>
        <p:nvSpPr>
          <p:cNvPr id="3" name="Espace réservé du contenu 2"/>
          <p:cNvSpPr>
            <a:spLocks noGrp="1"/>
          </p:cNvSpPr>
          <p:nvPr>
            <p:ph idx="1"/>
          </p:nvPr>
        </p:nvSpPr>
        <p:spPr>
          <a:xfrm>
            <a:off x="457200" y="764704"/>
            <a:ext cx="8229600" cy="6093296"/>
          </a:xfrm>
        </p:spPr>
        <p:txBody>
          <a:bodyPr>
            <a:normAutofit fontScale="62500" lnSpcReduction="20000"/>
          </a:bodyPr>
          <a:lstStyle/>
          <a:p>
            <a:pPr>
              <a:lnSpc>
                <a:spcPct val="170000"/>
              </a:lnSpc>
            </a:pPr>
            <a:r>
              <a:rPr lang="fr-FR" dirty="0"/>
              <a:t>On définit une molécule aromatique comme un composé possédant au moins un </a:t>
            </a:r>
            <a:r>
              <a:rPr lang="fr-FR" b="1" dirty="0"/>
              <a:t>cycle</a:t>
            </a:r>
            <a:r>
              <a:rPr lang="fr-FR" dirty="0"/>
              <a:t> de type </a:t>
            </a:r>
            <a:r>
              <a:rPr lang="fr-FR" b="1" dirty="0"/>
              <a:t>benzénique </a:t>
            </a:r>
            <a:r>
              <a:rPr lang="fr-FR" dirty="0"/>
              <a:t>de </a:t>
            </a:r>
            <a:r>
              <a:rPr lang="fr-FR" b="1" u="sng" dirty="0">
                <a:solidFill>
                  <a:srgbClr val="FF0000"/>
                </a:solidFill>
              </a:rPr>
              <a:t>6 carbones </a:t>
            </a:r>
            <a:r>
              <a:rPr lang="fr-FR" dirty="0"/>
              <a:t>comprenant </a:t>
            </a:r>
            <a:r>
              <a:rPr lang="fr-FR" u="sng" dirty="0">
                <a:solidFill>
                  <a:srgbClr val="FF0000"/>
                </a:solidFill>
              </a:rPr>
              <a:t>3 doubles liaisons.</a:t>
            </a:r>
          </a:p>
          <a:p>
            <a:pPr>
              <a:lnSpc>
                <a:spcPct val="170000"/>
              </a:lnSpc>
            </a:pPr>
            <a:r>
              <a:rPr lang="fr-FR" dirty="0"/>
              <a:t>Cette définition est restrictive aux composés comprenant des cycles benzéniques, mais la</a:t>
            </a:r>
            <a:r>
              <a:rPr lang="fr-FR" b="1" u="sng" dirty="0"/>
              <a:t> règle de Huckel </a:t>
            </a:r>
            <a:r>
              <a:rPr lang="fr-FR" dirty="0"/>
              <a:t>nous apporte une réponse à ce problème.</a:t>
            </a:r>
            <a:br>
              <a:rPr lang="fr-FR" dirty="0"/>
            </a:br>
            <a:r>
              <a:rPr lang="fr-FR" dirty="0"/>
              <a:t>Un composé aromatique doit :</a:t>
            </a:r>
          </a:p>
          <a:p>
            <a:pPr lvl="0">
              <a:lnSpc>
                <a:spcPct val="170000"/>
              </a:lnSpc>
            </a:pPr>
            <a:r>
              <a:rPr lang="fr-FR" dirty="0"/>
              <a:t>Être cyclique et </a:t>
            </a:r>
            <a:r>
              <a:rPr lang="fr-FR" dirty="0" err="1"/>
              <a:t>polyénique</a:t>
            </a:r>
            <a:r>
              <a:rPr lang="fr-FR" dirty="0"/>
              <a:t> conjugué, cela concerne les liaisons C=C, C=N etc... les doublets non liants, et les charges positives et négatives</a:t>
            </a:r>
          </a:p>
          <a:p>
            <a:pPr lvl="0">
              <a:lnSpc>
                <a:spcPct val="170000"/>
              </a:lnSpc>
            </a:pPr>
            <a:r>
              <a:rPr lang="fr-FR" dirty="0"/>
              <a:t>Être plan (il l'est forcément, puisque conjugué)</a:t>
            </a:r>
          </a:p>
          <a:p>
            <a:pPr lvl="0">
              <a:lnSpc>
                <a:spcPct val="170000"/>
              </a:lnSpc>
            </a:pPr>
            <a:r>
              <a:rPr lang="fr-FR" dirty="0"/>
              <a:t>Avoir un nombre d'électrons p délocalisés égal a 4n + 2</a:t>
            </a:r>
          </a:p>
          <a:p>
            <a:pPr>
              <a:lnSpc>
                <a:spcPct val="170000"/>
              </a:lnSpc>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cstate="print"/>
          <a:srcRect/>
          <a:stretch>
            <a:fillRect/>
          </a:stretch>
        </p:blipFill>
        <p:spPr bwMode="auto">
          <a:xfrm>
            <a:off x="611560" y="548680"/>
            <a:ext cx="7893759" cy="1768202"/>
          </a:xfrm>
          <a:prstGeom prst="rect">
            <a:avLst/>
          </a:prstGeom>
          <a:noFill/>
          <a:ln w="9525">
            <a:noFill/>
            <a:miter lim="800000"/>
            <a:headEnd/>
            <a:tailEnd/>
          </a:ln>
        </p:spPr>
      </p:pic>
      <p:pic>
        <p:nvPicPr>
          <p:cNvPr id="39939" name="Picture 3"/>
          <p:cNvPicPr>
            <a:picLocks noChangeAspect="1" noChangeArrowheads="1"/>
          </p:cNvPicPr>
          <p:nvPr/>
        </p:nvPicPr>
        <p:blipFill>
          <a:blip r:embed="rId3" cstate="print"/>
          <a:srcRect/>
          <a:stretch>
            <a:fillRect/>
          </a:stretch>
        </p:blipFill>
        <p:spPr bwMode="auto">
          <a:xfrm>
            <a:off x="755576" y="2852936"/>
            <a:ext cx="6828209" cy="320718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39552" y="2276872"/>
            <a:ext cx="8229600" cy="1143000"/>
          </a:xfrm>
        </p:spPr>
        <p:txBody>
          <a:bodyPr/>
          <a:lstStyle/>
          <a:p>
            <a:r>
              <a:rPr lang="fr-FR" i="1" dirty="0">
                <a:solidFill>
                  <a:srgbClr val="FF0000"/>
                </a:solidFill>
              </a:rPr>
              <a:t>1-L'effet inductif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L'effet inductif</a:t>
            </a:r>
          </a:p>
        </p:txBody>
      </p:sp>
      <p:sp>
        <p:nvSpPr>
          <p:cNvPr id="3" name="Espace réservé du contenu 2"/>
          <p:cNvSpPr>
            <a:spLocks noGrp="1"/>
          </p:cNvSpPr>
          <p:nvPr>
            <p:ph idx="1"/>
          </p:nvPr>
        </p:nvSpPr>
        <p:spPr/>
        <p:txBody>
          <a:bodyPr/>
          <a:lstStyle/>
          <a:p>
            <a:r>
              <a:rPr lang="fr-FR" dirty="0"/>
              <a:t>Quand un atome ou d'un groupe d'atomes a la capacité qu'il a de polariser une liaison σ, donc de déplacer vers lui (selon son électronégativité) les électrons de cette liaison.</a:t>
            </a:r>
          </a:p>
          <a:p>
            <a:endParaRPr lang="fr-FR" dirty="0"/>
          </a:p>
        </p:txBody>
      </p:sp>
      <p:pic>
        <p:nvPicPr>
          <p:cNvPr id="4" name="Image 3" descr="http://perso.numericable.fr/chimorga/Niveau_L1/effets/image002.gif"/>
          <p:cNvPicPr/>
          <p:nvPr/>
        </p:nvPicPr>
        <p:blipFill>
          <a:blip r:embed="rId2" cstate="print"/>
          <a:srcRect/>
          <a:stretch>
            <a:fillRect/>
          </a:stretch>
        </p:blipFill>
        <p:spPr bwMode="auto">
          <a:xfrm>
            <a:off x="2915816" y="4077072"/>
            <a:ext cx="2968526" cy="122413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67744" y="44624"/>
            <a:ext cx="4618856" cy="604664"/>
          </a:xfrm>
        </p:spPr>
        <p:txBody>
          <a:bodyPr/>
          <a:lstStyle/>
          <a:p>
            <a:pPr algn="ctr">
              <a:buNone/>
            </a:pPr>
            <a:r>
              <a:rPr lang="fr-FR" b="1" dirty="0"/>
              <a:t>Effets inductifs</a:t>
            </a:r>
            <a:endParaRPr lang="fr-FR" dirty="0"/>
          </a:p>
          <a:p>
            <a:endParaRPr lang="fr-FR" dirty="0"/>
          </a:p>
        </p:txBody>
      </p:sp>
      <p:sp>
        <p:nvSpPr>
          <p:cNvPr id="4" name="Rectangle 3"/>
          <p:cNvSpPr/>
          <p:nvPr/>
        </p:nvSpPr>
        <p:spPr>
          <a:xfrm>
            <a:off x="5868144" y="1700808"/>
            <a:ext cx="1709571" cy="954107"/>
          </a:xfrm>
          <a:prstGeom prst="rect">
            <a:avLst/>
          </a:prstGeom>
        </p:spPr>
        <p:txBody>
          <a:bodyPr wrap="none">
            <a:spAutoFit/>
          </a:bodyPr>
          <a:lstStyle/>
          <a:p>
            <a:r>
              <a:rPr lang="fr-FR" sz="2800" b="1" dirty="0">
                <a:solidFill>
                  <a:schemeClr val="accent1">
                    <a:lumMod val="75000"/>
                  </a:schemeClr>
                </a:solidFill>
              </a:rPr>
              <a:t>Donneurs</a:t>
            </a:r>
            <a:r>
              <a:rPr lang="fr-FR" sz="2800" dirty="0">
                <a:solidFill>
                  <a:schemeClr val="accent1">
                    <a:lumMod val="75000"/>
                  </a:schemeClr>
                </a:solidFill>
              </a:rPr>
              <a:t> </a:t>
            </a:r>
          </a:p>
          <a:p>
            <a:r>
              <a:rPr lang="fr-FR" sz="2800" dirty="0"/>
              <a:t>(notés +I)</a:t>
            </a:r>
          </a:p>
        </p:txBody>
      </p:sp>
      <p:sp>
        <p:nvSpPr>
          <p:cNvPr id="5" name="Rectangle 4"/>
          <p:cNvSpPr/>
          <p:nvPr/>
        </p:nvSpPr>
        <p:spPr>
          <a:xfrm>
            <a:off x="1475656" y="1700808"/>
            <a:ext cx="1836850" cy="954107"/>
          </a:xfrm>
          <a:prstGeom prst="rect">
            <a:avLst/>
          </a:prstGeom>
        </p:spPr>
        <p:txBody>
          <a:bodyPr wrap="none">
            <a:spAutoFit/>
          </a:bodyPr>
          <a:lstStyle/>
          <a:p>
            <a:r>
              <a:rPr lang="fr-FR" sz="2800" b="1" dirty="0">
                <a:solidFill>
                  <a:srgbClr val="FF0000"/>
                </a:solidFill>
              </a:rPr>
              <a:t>Accepteurs</a:t>
            </a:r>
          </a:p>
          <a:p>
            <a:r>
              <a:rPr lang="fr-FR" sz="2800" dirty="0"/>
              <a:t> (notés -I)</a:t>
            </a:r>
          </a:p>
        </p:txBody>
      </p:sp>
      <p:cxnSp>
        <p:nvCxnSpPr>
          <p:cNvPr id="7" name="Connecteur droit avec flèche 6"/>
          <p:cNvCxnSpPr/>
          <p:nvPr/>
        </p:nvCxnSpPr>
        <p:spPr>
          <a:xfrm flipH="1">
            <a:off x="2411760" y="692696"/>
            <a:ext cx="936104" cy="93610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H="1" flipV="1">
            <a:off x="5580112" y="548680"/>
            <a:ext cx="936104" cy="10801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aphicFrame>
        <p:nvGraphicFramePr>
          <p:cNvPr id="11" name="Tableau 10"/>
          <p:cNvGraphicFramePr>
            <a:graphicFrameLocks noGrp="1"/>
          </p:cNvGraphicFramePr>
          <p:nvPr/>
        </p:nvGraphicFramePr>
        <p:xfrm>
          <a:off x="395536" y="2996952"/>
          <a:ext cx="8352928" cy="4386878"/>
        </p:xfrm>
        <a:graphic>
          <a:graphicData uri="http://schemas.openxmlformats.org/drawingml/2006/table">
            <a:tbl>
              <a:tblPr/>
              <a:tblGrid>
                <a:gridCol w="4248472">
                  <a:extLst>
                    <a:ext uri="{9D8B030D-6E8A-4147-A177-3AD203B41FA5}">
                      <a16:colId xmlns:a16="http://schemas.microsoft.com/office/drawing/2014/main" val="20000"/>
                    </a:ext>
                  </a:extLst>
                </a:gridCol>
                <a:gridCol w="4104456">
                  <a:extLst>
                    <a:ext uri="{9D8B030D-6E8A-4147-A177-3AD203B41FA5}">
                      <a16:colId xmlns:a16="http://schemas.microsoft.com/office/drawing/2014/main" val="20001"/>
                    </a:ext>
                  </a:extLst>
                </a:gridCol>
              </a:tblGrid>
              <a:tr h="623614">
                <a:tc>
                  <a:txBody>
                    <a:bodyPr/>
                    <a:lstStyle/>
                    <a:p>
                      <a:pPr algn="ctr">
                        <a:lnSpc>
                          <a:spcPct val="115000"/>
                        </a:lnSpc>
                        <a:spcAft>
                          <a:spcPts val="1000"/>
                        </a:spcAft>
                      </a:pPr>
                      <a:r>
                        <a:rPr lang="fr-FR" sz="1600" b="1" dirty="0">
                          <a:latin typeface="Times New Roman"/>
                          <a:ea typeface="Times New Roman"/>
                          <a:cs typeface="Arial"/>
                        </a:rPr>
                        <a:t>Exemple d'effet attracteur (-I)</a:t>
                      </a:r>
                      <a:endParaRPr lang="fr-FR" sz="1600" dirty="0">
                        <a:latin typeface="Calibri"/>
                        <a:ea typeface="Times New Roman"/>
                        <a:cs typeface="Arial"/>
                      </a:endParaRPr>
                    </a:p>
                  </a:txBody>
                  <a:tcPr marL="0" marR="0" marT="0" marB="0">
                    <a:lnL>
                      <a:noFill/>
                    </a:lnL>
                    <a:lnR>
                      <a:noFill/>
                    </a:lnR>
                    <a:lnT>
                      <a:noFill/>
                    </a:lnT>
                    <a:lnB>
                      <a:noFill/>
                    </a:lnB>
                    <a:solidFill>
                      <a:srgbClr val="F3F3F3"/>
                    </a:solidFill>
                  </a:tcPr>
                </a:tc>
                <a:tc>
                  <a:txBody>
                    <a:bodyPr/>
                    <a:lstStyle/>
                    <a:p>
                      <a:pPr algn="ctr">
                        <a:lnSpc>
                          <a:spcPct val="115000"/>
                        </a:lnSpc>
                        <a:spcAft>
                          <a:spcPts val="1000"/>
                        </a:spcAft>
                      </a:pPr>
                      <a:r>
                        <a:rPr lang="fr-FR" sz="1600" b="1" dirty="0">
                          <a:latin typeface="Times New Roman"/>
                          <a:ea typeface="Times New Roman"/>
                          <a:cs typeface="Arial"/>
                        </a:rPr>
                        <a:t>Exemple d'effet donneur (+I)</a:t>
                      </a:r>
                      <a:endParaRPr lang="fr-FR" sz="1600" dirty="0">
                        <a:latin typeface="Calibri"/>
                        <a:ea typeface="Times New Roman"/>
                        <a:cs typeface="Arial"/>
                      </a:endParaRPr>
                    </a:p>
                  </a:txBody>
                  <a:tcPr marL="0" marR="0" marT="0" marB="0">
                    <a:lnL>
                      <a:noFill/>
                    </a:lnL>
                    <a:lnR>
                      <a:noFill/>
                    </a:lnR>
                    <a:lnT>
                      <a:noFill/>
                    </a:lnT>
                    <a:lnB>
                      <a:noFill/>
                    </a:lnB>
                    <a:solidFill>
                      <a:srgbClr val="F3F3F3"/>
                    </a:solidFill>
                  </a:tcPr>
                </a:tc>
                <a:extLst>
                  <a:ext uri="{0D108BD9-81ED-4DB2-BD59-A6C34878D82A}">
                    <a16:rowId xmlns:a16="http://schemas.microsoft.com/office/drawing/2014/main" val="10000"/>
                  </a:ext>
                </a:extLst>
              </a:tr>
              <a:tr h="0">
                <a:tc>
                  <a:txBody>
                    <a:bodyPr/>
                    <a:lstStyle/>
                    <a:p>
                      <a:pPr algn="ctr">
                        <a:lnSpc>
                          <a:spcPct val="115000"/>
                        </a:lnSpc>
                        <a:spcAft>
                          <a:spcPts val="1000"/>
                        </a:spcAft>
                      </a:pPr>
                      <a:endParaRPr lang="fr-FR" sz="1200" dirty="0">
                        <a:latin typeface="Times New Roman"/>
                        <a:ea typeface="Times New Roman"/>
                        <a:cs typeface="Arial"/>
                      </a:endParaRPr>
                    </a:p>
                    <a:p>
                      <a:pPr algn="ctr">
                        <a:lnSpc>
                          <a:spcPct val="115000"/>
                        </a:lnSpc>
                        <a:spcAft>
                          <a:spcPts val="1000"/>
                        </a:spcAft>
                      </a:pPr>
                      <a:endParaRPr lang="fr-FR" sz="1200" dirty="0">
                        <a:latin typeface="Times New Roman"/>
                        <a:ea typeface="Times New Roman"/>
                        <a:cs typeface="Arial"/>
                      </a:endParaRPr>
                    </a:p>
                    <a:p>
                      <a:pPr algn="ctr">
                        <a:lnSpc>
                          <a:spcPct val="115000"/>
                        </a:lnSpc>
                        <a:spcAft>
                          <a:spcPts val="1000"/>
                        </a:spcAft>
                      </a:pPr>
                      <a:endParaRPr lang="fr-FR" sz="1200" dirty="0">
                        <a:latin typeface="Times New Roman"/>
                        <a:ea typeface="Times New Roman"/>
                        <a:cs typeface="Arial"/>
                      </a:endParaRPr>
                    </a:p>
                    <a:p>
                      <a:pPr algn="ctr">
                        <a:lnSpc>
                          <a:spcPct val="115000"/>
                        </a:lnSpc>
                        <a:spcAft>
                          <a:spcPts val="1000"/>
                        </a:spcAft>
                      </a:pPr>
                      <a:endParaRPr lang="fr-FR" sz="1200" dirty="0">
                        <a:latin typeface="Times New Roman"/>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endParaRPr lang="fr-FR" sz="1200" dirty="0">
                        <a:latin typeface="Times New Roman"/>
                        <a:ea typeface="Times New Roman"/>
                        <a:cs typeface="Arial"/>
                      </a:endParaRPr>
                    </a:p>
                  </a:txBody>
                  <a:tcPr marL="0" marR="0" marT="0" marB="0">
                    <a:lnL>
                      <a:noFill/>
                    </a:lnL>
                    <a:lnR>
                      <a:noFill/>
                    </a:lnR>
                    <a:lnT>
                      <a:noFill/>
                    </a:lnT>
                    <a:lnB>
                      <a:noFill/>
                    </a:lnB>
                  </a:tcPr>
                </a:tc>
                <a:extLst>
                  <a:ext uri="{0D108BD9-81ED-4DB2-BD59-A6C34878D82A}">
                    <a16:rowId xmlns:a16="http://schemas.microsoft.com/office/drawing/2014/main" val="10001"/>
                  </a:ext>
                </a:extLst>
              </a:tr>
              <a:tr h="1870841">
                <a:tc>
                  <a:txBody>
                    <a:bodyPr/>
                    <a:lstStyle/>
                    <a:p>
                      <a:pPr algn="ctr">
                        <a:lnSpc>
                          <a:spcPct val="115000"/>
                        </a:lnSpc>
                        <a:spcAft>
                          <a:spcPts val="1000"/>
                        </a:spcAft>
                      </a:pPr>
                      <a:r>
                        <a:rPr lang="fr-FR" sz="2400" dirty="0">
                          <a:latin typeface="Times New Roman"/>
                          <a:ea typeface="Times New Roman"/>
                          <a:cs typeface="Arial"/>
                        </a:rPr>
                        <a:t> le groupe ‘-</a:t>
                      </a:r>
                      <a:r>
                        <a:rPr lang="fr-FR" sz="2400" b="1" dirty="0" err="1">
                          <a:solidFill>
                            <a:srgbClr val="FF0000"/>
                          </a:solidFill>
                          <a:latin typeface="Times New Roman"/>
                          <a:ea typeface="Times New Roman"/>
                          <a:cs typeface="Arial"/>
                        </a:rPr>
                        <a:t>MgBr</a:t>
                      </a:r>
                      <a:r>
                        <a:rPr lang="fr-FR" sz="2400" dirty="0">
                          <a:latin typeface="Times New Roman"/>
                          <a:ea typeface="Times New Roman"/>
                          <a:cs typeface="Arial"/>
                        </a:rPr>
                        <a:t>' est </a:t>
                      </a:r>
                    </a:p>
                    <a:p>
                      <a:pPr algn="ctr">
                        <a:lnSpc>
                          <a:spcPct val="115000"/>
                        </a:lnSpc>
                        <a:spcAft>
                          <a:spcPts val="1000"/>
                        </a:spcAft>
                      </a:pPr>
                      <a:r>
                        <a:rPr lang="fr-FR" sz="2400" dirty="0">
                          <a:latin typeface="Times New Roman"/>
                          <a:ea typeface="Times New Roman"/>
                          <a:cs typeface="Arial"/>
                        </a:rPr>
                        <a:t>donneur d'électrons, </a:t>
                      </a:r>
                    </a:p>
                    <a:p>
                      <a:pPr algn="ctr">
                        <a:lnSpc>
                          <a:spcPct val="115000"/>
                        </a:lnSpc>
                        <a:spcAft>
                          <a:spcPts val="1000"/>
                        </a:spcAft>
                      </a:pPr>
                      <a:r>
                        <a:rPr lang="fr-FR" sz="2400" dirty="0">
                          <a:latin typeface="Times New Roman"/>
                          <a:ea typeface="Times New Roman"/>
                          <a:cs typeface="Arial"/>
                        </a:rPr>
                        <a:t>ainsi le groupe éthyle </a:t>
                      </a:r>
                    </a:p>
                    <a:p>
                      <a:pPr algn="ctr">
                        <a:lnSpc>
                          <a:spcPct val="115000"/>
                        </a:lnSpc>
                        <a:spcAft>
                          <a:spcPts val="1000"/>
                        </a:spcAft>
                      </a:pPr>
                      <a:r>
                        <a:rPr lang="fr-FR" sz="2400" dirty="0">
                          <a:latin typeface="Times New Roman"/>
                          <a:ea typeface="Times New Roman"/>
                          <a:cs typeface="Arial"/>
                        </a:rPr>
                        <a:t>va être plus riche en électrons.</a:t>
                      </a:r>
                      <a:endParaRPr lang="fr-FR" sz="2400" dirty="0">
                        <a:latin typeface="+mn-lt"/>
                        <a:ea typeface="Times New Roman"/>
                        <a:cs typeface="Arial"/>
                      </a:endParaRPr>
                    </a:p>
                    <a:p>
                      <a:pPr algn="just">
                        <a:lnSpc>
                          <a:spcPct val="115000"/>
                        </a:lnSpc>
                        <a:spcAft>
                          <a:spcPts val="1000"/>
                        </a:spcAft>
                      </a:pPr>
                      <a:endParaRPr lang="fr-FR" sz="2000" dirty="0">
                        <a:latin typeface="Calibri"/>
                        <a:ea typeface="Times New Roman"/>
                        <a:cs typeface="Arial"/>
                      </a:endParaRPr>
                    </a:p>
                  </a:txBody>
                  <a:tcPr marL="0" marR="0" marT="0" marB="0">
                    <a:lnL>
                      <a:noFill/>
                    </a:lnL>
                    <a:lnR>
                      <a:noFill/>
                    </a:lnR>
                    <a:lnT>
                      <a:noFill/>
                    </a:lnT>
                    <a:lnB>
                      <a:noFill/>
                    </a:lnB>
                  </a:tcPr>
                </a:tc>
                <a:tc>
                  <a:txBody>
                    <a:bodyPr/>
                    <a:lstStyle/>
                    <a:p>
                      <a:pPr algn="ctr">
                        <a:lnSpc>
                          <a:spcPct val="115000"/>
                        </a:lnSpc>
                        <a:spcAft>
                          <a:spcPts val="1000"/>
                        </a:spcAft>
                      </a:pPr>
                      <a:r>
                        <a:rPr lang="fr-FR" sz="2400" b="0" kern="1200" dirty="0">
                          <a:solidFill>
                            <a:schemeClr val="tx1"/>
                          </a:solidFill>
                          <a:latin typeface="+mn-lt"/>
                          <a:ea typeface="+mn-ea"/>
                          <a:cs typeface="+mn-cs"/>
                        </a:rPr>
                        <a:t> '</a:t>
                      </a:r>
                      <a:r>
                        <a:rPr lang="fr-FR" sz="2800" b="1" kern="1200" dirty="0" err="1">
                          <a:solidFill>
                            <a:srgbClr val="FF0000"/>
                          </a:solidFill>
                          <a:latin typeface="+mn-lt"/>
                          <a:ea typeface="+mn-ea"/>
                          <a:cs typeface="+mn-cs"/>
                        </a:rPr>
                        <a:t>Br</a:t>
                      </a:r>
                      <a:r>
                        <a:rPr lang="fr-FR" sz="2400" b="0" kern="1200" dirty="0">
                          <a:solidFill>
                            <a:schemeClr val="tx1"/>
                          </a:solidFill>
                          <a:latin typeface="+mn-lt"/>
                          <a:ea typeface="+mn-ea"/>
                          <a:cs typeface="+mn-cs"/>
                        </a:rPr>
                        <a:t>' a un effet inductif attracteur, c'est-à-dire qu'il attire les électrons du radical éthyle.</a:t>
                      </a:r>
                      <a:endParaRPr lang="fr-FR" sz="2400" b="0" dirty="0">
                        <a:latin typeface="Calibri"/>
                        <a:ea typeface="Times New Roman"/>
                        <a:cs typeface="Arial"/>
                      </a:endParaRPr>
                    </a:p>
                  </a:txBody>
                  <a:tcPr marL="0" marR="0" marT="0" marB="0">
                    <a:lnL>
                      <a:noFill/>
                    </a:lnL>
                    <a:lnR>
                      <a:noFill/>
                    </a:lnR>
                    <a:lnT>
                      <a:noFill/>
                    </a:lnT>
                    <a:lnB>
                      <a:noFill/>
                    </a:lnB>
                  </a:tcPr>
                </a:tc>
                <a:extLst>
                  <a:ext uri="{0D108BD9-81ED-4DB2-BD59-A6C34878D82A}">
                    <a16:rowId xmlns:a16="http://schemas.microsoft.com/office/drawing/2014/main" val="10002"/>
                  </a:ext>
                </a:extLst>
              </a:tr>
            </a:tbl>
          </a:graphicData>
        </a:graphic>
      </p:graphicFrame>
      <p:pic>
        <p:nvPicPr>
          <p:cNvPr id="3074" name="Image 2" descr="http://perso.numericable.fr/chimorga/Niveau_L1/effets/image004.gif"/>
          <p:cNvPicPr>
            <a:picLocks noChangeAspect="1" noChangeArrowheads="1"/>
          </p:cNvPicPr>
          <p:nvPr/>
        </p:nvPicPr>
        <p:blipFill>
          <a:blip r:embed="rId2" cstate="print"/>
          <a:srcRect/>
          <a:stretch>
            <a:fillRect/>
          </a:stretch>
        </p:blipFill>
        <p:spPr bwMode="auto">
          <a:xfrm>
            <a:off x="5436096" y="3717032"/>
            <a:ext cx="2120000" cy="936104"/>
          </a:xfrm>
          <a:prstGeom prst="rect">
            <a:avLst/>
          </a:prstGeom>
          <a:noFill/>
        </p:spPr>
      </p:pic>
      <p:pic>
        <p:nvPicPr>
          <p:cNvPr id="3073" name="Image 3" descr="http://perso.numericable.fr/chimorga/Niveau_L1/effets/image006.gif"/>
          <p:cNvPicPr>
            <a:picLocks noChangeAspect="1" noChangeArrowheads="1"/>
          </p:cNvPicPr>
          <p:nvPr/>
        </p:nvPicPr>
        <p:blipFill>
          <a:blip r:embed="rId3" cstate="print"/>
          <a:srcRect/>
          <a:stretch>
            <a:fillRect/>
          </a:stretch>
        </p:blipFill>
        <p:spPr bwMode="auto">
          <a:xfrm>
            <a:off x="1331640" y="3717032"/>
            <a:ext cx="2505455" cy="936104"/>
          </a:xfrm>
          <a:prstGeom prst="rect">
            <a:avLst/>
          </a:prstGeom>
          <a:noFill/>
        </p:spPr>
      </p:pic>
      <p:cxnSp>
        <p:nvCxnSpPr>
          <p:cNvPr id="14" name="Connecteur droit avec flèche 13"/>
          <p:cNvCxnSpPr/>
          <p:nvPr/>
        </p:nvCxnSpPr>
        <p:spPr>
          <a:xfrm flipH="1">
            <a:off x="8711952" y="5013176"/>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Remarque</a:t>
            </a:r>
          </a:p>
        </p:txBody>
      </p:sp>
      <p:sp>
        <p:nvSpPr>
          <p:cNvPr id="3" name="Espace réservé du contenu 2"/>
          <p:cNvSpPr>
            <a:spLocks noGrp="1"/>
          </p:cNvSpPr>
          <p:nvPr>
            <p:ph idx="1"/>
          </p:nvPr>
        </p:nvSpPr>
        <p:spPr>
          <a:xfrm>
            <a:off x="457200" y="1600201"/>
            <a:ext cx="8229600" cy="1900808"/>
          </a:xfrm>
        </p:spPr>
        <p:txBody>
          <a:bodyPr/>
          <a:lstStyle/>
          <a:p>
            <a:pPr algn="ctr">
              <a:buNone/>
            </a:pPr>
            <a:r>
              <a:rPr lang="fr-FR" dirty="0"/>
              <a:t>la</a:t>
            </a:r>
            <a:r>
              <a:rPr lang="fr-FR" dirty="0">
                <a:solidFill>
                  <a:srgbClr val="FF0000"/>
                </a:solidFill>
              </a:rPr>
              <a:t> polarité </a:t>
            </a:r>
            <a:r>
              <a:rPr lang="fr-FR" dirty="0"/>
              <a:t>de la liaison carbone-hétéroatome est </a:t>
            </a:r>
            <a:r>
              <a:rPr lang="fr-FR" dirty="0">
                <a:solidFill>
                  <a:srgbClr val="FF0000"/>
                </a:solidFill>
              </a:rPr>
              <a:t>changée</a:t>
            </a:r>
            <a:r>
              <a:rPr lang="fr-FR" dirty="0"/>
              <a:t> lorsque l'on </a:t>
            </a:r>
            <a:r>
              <a:rPr lang="fr-FR" u="sng" dirty="0"/>
              <a:t>passe</a:t>
            </a:r>
            <a:r>
              <a:rPr lang="fr-FR" dirty="0"/>
              <a:t> d'un </a:t>
            </a:r>
            <a:r>
              <a:rPr lang="fr-FR" u="sng" dirty="0"/>
              <a:t>effet </a:t>
            </a:r>
            <a:r>
              <a:rPr lang="fr-FR" b="1" u="sng" dirty="0">
                <a:solidFill>
                  <a:srgbClr val="FF0000"/>
                </a:solidFill>
              </a:rPr>
              <a:t>donneur</a:t>
            </a:r>
            <a:r>
              <a:rPr lang="fr-FR" b="1" u="sng" dirty="0"/>
              <a:t> </a:t>
            </a:r>
            <a:r>
              <a:rPr lang="fr-FR" u="sng" dirty="0"/>
              <a:t>à un effet </a:t>
            </a:r>
            <a:r>
              <a:rPr lang="fr-FR" b="1" u="sng" dirty="0">
                <a:solidFill>
                  <a:schemeClr val="tx2">
                    <a:lumMod val="75000"/>
                  </a:schemeClr>
                </a:solidFill>
              </a:rPr>
              <a:t>attracteur</a:t>
            </a:r>
            <a:r>
              <a:rPr lang="fr-FR" u="sng"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85000" lnSpcReduction="10000"/>
          </a:bodyPr>
          <a:lstStyle/>
          <a:p>
            <a:pPr lvl="0">
              <a:lnSpc>
                <a:spcPct val="160000"/>
              </a:lnSpc>
            </a:pPr>
            <a:r>
              <a:rPr lang="fr-FR" dirty="0"/>
              <a:t>L'</a:t>
            </a:r>
            <a:r>
              <a:rPr lang="fr-FR" b="1" dirty="0">
                <a:solidFill>
                  <a:srgbClr val="FF0000"/>
                </a:solidFill>
              </a:rPr>
              <a:t>effet -I</a:t>
            </a:r>
            <a:r>
              <a:rPr lang="fr-FR" dirty="0">
                <a:solidFill>
                  <a:srgbClr val="FF0000"/>
                </a:solidFill>
              </a:rPr>
              <a:t> </a:t>
            </a:r>
            <a:r>
              <a:rPr lang="fr-FR" dirty="0"/>
              <a:t>pour les atomes ou groupes d'atomes ayant une </a:t>
            </a:r>
            <a:r>
              <a:rPr lang="fr-FR" i="1" dirty="0"/>
              <a:t>électronégativité supérieure à celle de l'hydrogène</a:t>
            </a:r>
            <a:r>
              <a:rPr lang="fr-FR" dirty="0"/>
              <a:t> (H = 2,1), ayant un </a:t>
            </a:r>
            <a:r>
              <a:rPr lang="fr-FR" b="1" dirty="0"/>
              <a:t>effet électro-attracteur</a:t>
            </a:r>
            <a:r>
              <a:rPr lang="fr-FR" dirty="0"/>
              <a:t> </a:t>
            </a:r>
            <a:endParaRPr lang="fr-FR" sz="2800" dirty="0"/>
          </a:p>
          <a:p>
            <a:pPr lvl="1">
              <a:lnSpc>
                <a:spcPct val="160000"/>
              </a:lnSpc>
            </a:pPr>
            <a:r>
              <a:rPr lang="fr-FR" dirty="0"/>
              <a:t>Les </a:t>
            </a:r>
            <a:r>
              <a:rPr lang="fr-FR" b="1" dirty="0"/>
              <a:t>halogènes</a:t>
            </a:r>
            <a:endParaRPr lang="fr-FR" sz="2400" dirty="0"/>
          </a:p>
          <a:p>
            <a:pPr lvl="1">
              <a:lnSpc>
                <a:spcPct val="160000"/>
              </a:lnSpc>
            </a:pPr>
            <a:r>
              <a:rPr lang="fr-FR" dirty="0"/>
              <a:t>Les groupes constitués d'un </a:t>
            </a:r>
            <a:r>
              <a:rPr lang="fr-FR" b="1" dirty="0"/>
              <a:t>hétéroatome électronégatif</a:t>
            </a:r>
            <a:r>
              <a:rPr lang="fr-FR" dirty="0"/>
              <a:t> : </a:t>
            </a:r>
            <a:r>
              <a:rPr lang="fr-FR" b="1" dirty="0"/>
              <a:t>alcool</a:t>
            </a:r>
            <a:r>
              <a:rPr lang="fr-FR" dirty="0"/>
              <a:t>, </a:t>
            </a:r>
            <a:r>
              <a:rPr lang="fr-FR" b="1" dirty="0"/>
              <a:t>thiol</a:t>
            </a:r>
            <a:r>
              <a:rPr lang="fr-FR" dirty="0"/>
              <a:t>, </a:t>
            </a:r>
            <a:r>
              <a:rPr lang="fr-FR" b="1" dirty="0"/>
              <a:t>éther</a:t>
            </a:r>
            <a:r>
              <a:rPr lang="fr-FR" dirty="0"/>
              <a:t>, </a:t>
            </a:r>
            <a:r>
              <a:rPr lang="fr-FR" b="1" dirty="0" err="1"/>
              <a:t>thioéther</a:t>
            </a:r>
            <a:endParaRPr lang="fr-FR" sz="2400" dirty="0"/>
          </a:p>
          <a:p>
            <a:pPr lvl="1">
              <a:lnSpc>
                <a:spcPct val="160000"/>
              </a:lnSpc>
            </a:pPr>
            <a:r>
              <a:rPr lang="fr-FR" dirty="0"/>
              <a:t>Carbones liés à un ou plusieurs autres atomes électronégatifs : </a:t>
            </a:r>
            <a:r>
              <a:rPr lang="fr-FR" b="1" dirty="0"/>
              <a:t>aldéhyde</a:t>
            </a:r>
            <a:r>
              <a:rPr lang="fr-FR" dirty="0"/>
              <a:t>, </a:t>
            </a:r>
            <a:r>
              <a:rPr lang="fr-FR" b="1" dirty="0"/>
              <a:t>cétone</a:t>
            </a:r>
            <a:r>
              <a:rPr lang="fr-FR" dirty="0"/>
              <a:t>, </a:t>
            </a:r>
            <a:r>
              <a:rPr lang="fr-FR" b="1" dirty="0"/>
              <a:t>acide</a:t>
            </a:r>
            <a:r>
              <a:rPr lang="fr-FR" dirty="0"/>
              <a:t>, </a:t>
            </a:r>
            <a:r>
              <a:rPr lang="fr-FR" b="1" dirty="0"/>
              <a:t>ester</a:t>
            </a:r>
            <a:r>
              <a:rPr lang="fr-FR" dirty="0"/>
              <a:t>, </a:t>
            </a:r>
            <a:r>
              <a:rPr lang="fr-FR" b="1" dirty="0"/>
              <a:t>dérivés halogénés</a:t>
            </a:r>
            <a:endParaRPr lang="fr-FR" sz="2400"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lvl="0">
              <a:lnSpc>
                <a:spcPct val="150000"/>
              </a:lnSpc>
            </a:pPr>
            <a:r>
              <a:rPr lang="fr-FR" dirty="0"/>
              <a:t>L'</a:t>
            </a:r>
            <a:r>
              <a:rPr lang="fr-FR" b="1" dirty="0">
                <a:solidFill>
                  <a:srgbClr val="FF0000"/>
                </a:solidFill>
              </a:rPr>
              <a:t>effet +I</a:t>
            </a:r>
            <a:r>
              <a:rPr lang="fr-FR" dirty="0">
                <a:solidFill>
                  <a:srgbClr val="FF0000"/>
                </a:solidFill>
              </a:rPr>
              <a:t> </a:t>
            </a:r>
            <a:r>
              <a:rPr lang="fr-FR" dirty="0"/>
              <a:t>pour les atomes ou groupes d'atomes ayant une </a:t>
            </a:r>
            <a:r>
              <a:rPr lang="fr-FR" i="1" dirty="0"/>
              <a:t>électronégativité inférieure à celle de l'hydrogène</a:t>
            </a:r>
            <a:r>
              <a:rPr lang="fr-FR" dirty="0"/>
              <a:t>, ayant un </a:t>
            </a:r>
            <a:r>
              <a:rPr lang="fr-FR" b="1" dirty="0"/>
              <a:t>effet électro donneur</a:t>
            </a:r>
            <a:r>
              <a:rPr lang="fr-FR" dirty="0"/>
              <a:t> </a:t>
            </a:r>
            <a:endParaRPr lang="fr-FR" sz="2800" dirty="0"/>
          </a:p>
          <a:p>
            <a:pPr lvl="1">
              <a:lnSpc>
                <a:spcPct val="150000"/>
              </a:lnSpc>
            </a:pPr>
            <a:r>
              <a:rPr lang="fr-FR" b="1" dirty="0"/>
              <a:t>Groupe alkyle</a:t>
            </a:r>
            <a:r>
              <a:rPr lang="fr-FR" dirty="0"/>
              <a:t> : ex : </a:t>
            </a:r>
            <a:r>
              <a:rPr lang="fr-FR" dirty="0" err="1"/>
              <a:t>méthyl</a:t>
            </a:r>
            <a:r>
              <a:rPr lang="fr-FR" dirty="0"/>
              <a:t>, </a:t>
            </a:r>
            <a:r>
              <a:rPr lang="fr-FR" dirty="0" err="1"/>
              <a:t>isopropyl</a:t>
            </a:r>
            <a:r>
              <a:rPr lang="fr-FR" dirty="0"/>
              <a:t> etc... </a:t>
            </a:r>
            <a:endParaRPr lang="fr-FR" sz="2400" dirty="0"/>
          </a:p>
          <a:p>
            <a:pPr lvl="1">
              <a:lnSpc>
                <a:spcPct val="150000"/>
              </a:lnSpc>
            </a:pPr>
            <a:r>
              <a:rPr lang="fr-FR" dirty="0"/>
              <a:t>le métal dans la liaison </a:t>
            </a:r>
            <a:r>
              <a:rPr lang="fr-FR" b="1" dirty="0"/>
              <a:t>carbone-métal</a:t>
            </a:r>
            <a:r>
              <a:rPr lang="fr-FR" dirty="0"/>
              <a:t> telle les </a:t>
            </a:r>
            <a:r>
              <a:rPr lang="fr-FR" b="1" dirty="0" err="1"/>
              <a:t>organolithien</a:t>
            </a:r>
            <a:r>
              <a:rPr lang="fr-FR" dirty="0"/>
              <a:t>, </a:t>
            </a:r>
            <a:r>
              <a:rPr lang="fr-FR" b="1" dirty="0"/>
              <a:t>organomagnésiens</a:t>
            </a:r>
            <a:endParaRPr lang="fr-FR" sz="2400"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79912" y="2060848"/>
            <a:ext cx="2098576" cy="892696"/>
          </a:xfrm>
        </p:spPr>
        <p:txBody>
          <a:bodyPr/>
          <a:lstStyle/>
          <a:p>
            <a:pPr>
              <a:buNone/>
            </a:pPr>
            <a:r>
              <a:rPr lang="fr-FR" dirty="0"/>
              <a:t>Séance 5</a:t>
            </a:r>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1052</Words>
  <Application>Microsoft Office PowerPoint</Application>
  <PresentationFormat>Affichage à l'écran (4:3)</PresentationFormat>
  <Paragraphs>119</Paragraphs>
  <Slides>24</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Calibri</vt:lpstr>
      <vt:lpstr>Times New Roman</vt:lpstr>
      <vt:lpstr>Wingdings</vt:lpstr>
      <vt:lpstr>Thème Office</vt:lpstr>
      <vt:lpstr>Effets Electroniques</vt:lpstr>
      <vt:lpstr> Polarisation et électronégativité </vt:lpstr>
      <vt:lpstr>1-L'effet inductif</vt:lpstr>
      <vt:lpstr>L'effet inductif</vt:lpstr>
      <vt:lpstr>Présentation PowerPoint</vt:lpstr>
      <vt:lpstr>Remarque</vt:lpstr>
      <vt:lpstr>Présentation PowerPoint</vt:lpstr>
      <vt:lpstr>Présentation PowerPoint</vt:lpstr>
      <vt:lpstr>Présentation PowerPoint</vt:lpstr>
      <vt:lpstr>Rapport entre pKa et l’effet inductif</vt:lpstr>
      <vt:lpstr>Comparaison de la force des acides :</vt:lpstr>
      <vt:lpstr>Comparaison de la force des acides :</vt:lpstr>
      <vt:lpstr>Atténuation progressive de l'effet, il ne dépasse pas la 3ème ou 4ème liaison</vt:lpstr>
      <vt:lpstr>Conclusion </vt:lpstr>
      <vt:lpstr>2-L'effet mésomère</vt:lpstr>
      <vt:lpstr>Présentation PowerPoint</vt:lpstr>
      <vt:lpstr>L'effet mésomère</vt:lpstr>
      <vt:lpstr>2.1 Effet mésomère donneur + M </vt:lpstr>
      <vt:lpstr>2.2 Effet mésomère attracteur - M  </vt:lpstr>
      <vt:lpstr>Présentation PowerPoint</vt:lpstr>
      <vt:lpstr>Présentation PowerPoint</vt:lpstr>
      <vt:lpstr>Présentation PowerPoint</vt:lpstr>
      <vt:lpstr>3.2. Mésomérie et aromaticité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Ibra</cp:lastModifiedBy>
  <cp:revision>14</cp:revision>
  <cp:lastPrinted>2016-04-27T19:36:43Z</cp:lastPrinted>
  <dcterms:created xsi:type="dcterms:W3CDTF">2014-04-27T10:36:27Z</dcterms:created>
  <dcterms:modified xsi:type="dcterms:W3CDTF">2016-04-27T19:43:07Z</dcterms:modified>
</cp:coreProperties>
</file>