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1" r:id="rId13"/>
    <p:sldId id="278" r:id="rId14"/>
    <p:sldId id="272" r:id="rId15"/>
    <p:sldId id="280" r:id="rId16"/>
    <p:sldId id="281" r:id="rId17"/>
    <p:sldId id="282" r:id="rId18"/>
    <p:sldId id="284" r:id="rId19"/>
    <p:sldId id="286" r:id="rId20"/>
    <p:sldId id="285" r:id="rId21"/>
    <p:sldId id="283" r:id="rId22"/>
    <p:sldId id="288" r:id="rId23"/>
    <p:sldId id="287" r:id="rId24"/>
    <p:sldId id="279" r:id="rId25"/>
    <p:sldId id="292" r:id="rId26"/>
    <p:sldId id="274" r:id="rId27"/>
    <p:sldId id="275" r:id="rId28"/>
    <p:sldId id="290" r:id="rId29"/>
    <p:sldId id="294" r:id="rId30"/>
    <p:sldId id="291" r:id="rId31"/>
    <p:sldId id="295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viewProps" Target="view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 /><Relationship Id="rId1" Type="http://schemas.openxmlformats.org/officeDocument/2006/relationships/image" Target="../media/image7.emf" 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 /><Relationship Id="rId1" Type="http://schemas.openxmlformats.org/officeDocument/2006/relationships/image" Target="../media/image9.emf" 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 /><Relationship Id="rId1" Type="http://schemas.openxmlformats.org/officeDocument/2006/relationships/image" Target="../media/image11.emf" 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 /><Relationship Id="rId1" Type="http://schemas.openxmlformats.org/officeDocument/2006/relationships/image" Target="../media/image13.emf" 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 /><Relationship Id="rId1" Type="http://schemas.openxmlformats.org/officeDocument/2006/relationships/image" Target="../media/image15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A0E0E-76AD-48DD-B8F9-3479C53EEFD9}" type="datetimeFigureOut">
              <a:rPr lang="fr-FR" smtClean="0"/>
              <a:pPr/>
              <a:t>15/01/2019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BB415-9CE5-43F0-B4F7-5A1B2C08F0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BB415-9CE5-43F0-B4F7-5A1B2C08F05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12/01/2019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1CF0-E7FD-4519-8A17-607260C6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6.vml" /><Relationship Id="rId6" Type="http://schemas.openxmlformats.org/officeDocument/2006/relationships/image" Target="../media/image12.emf" /><Relationship Id="rId5" Type="http://schemas.openxmlformats.org/officeDocument/2006/relationships/oleObject" Target="../embeddings/oleObject9.bin" /><Relationship Id="rId4" Type="http://schemas.openxmlformats.org/officeDocument/2006/relationships/image" Target="../media/image11.emf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7.vml" /><Relationship Id="rId6" Type="http://schemas.openxmlformats.org/officeDocument/2006/relationships/image" Target="../media/image14.emf" /><Relationship Id="rId5" Type="http://schemas.openxmlformats.org/officeDocument/2006/relationships/oleObject" Target="../embeddings/oleObject11.bin" /><Relationship Id="rId4" Type="http://schemas.openxmlformats.org/officeDocument/2006/relationships/image" Target="../media/image13.emf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7" Type="http://schemas.openxmlformats.org/officeDocument/2006/relationships/image" Target="../media/image16.emf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8.vml" /><Relationship Id="rId6" Type="http://schemas.openxmlformats.org/officeDocument/2006/relationships/oleObject" Target="../embeddings/oleObject13.bin" /><Relationship Id="rId5" Type="http://schemas.openxmlformats.org/officeDocument/2006/relationships/image" Target="../media/image15.emf" /><Relationship Id="rId4" Type="http://schemas.openxmlformats.org/officeDocument/2006/relationships/oleObject" Target="../embeddings/oleObject12.bin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 /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7.png" /><Relationship Id="rId4" Type="http://schemas.openxmlformats.org/officeDocument/2006/relationships/image" Target="../media/image26.png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 /><Relationship Id="rId2" Type="http://schemas.openxmlformats.org/officeDocument/2006/relationships/image" Target="../media/image28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 /><Relationship Id="rId7" Type="http://schemas.openxmlformats.org/officeDocument/2006/relationships/image" Target="../media/image38.png" /><Relationship Id="rId2" Type="http://schemas.openxmlformats.org/officeDocument/2006/relationships/image" Target="../media/image33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37.jpeg" /><Relationship Id="rId5" Type="http://schemas.openxmlformats.org/officeDocument/2006/relationships/image" Target="../media/image36.png" /><Relationship Id="rId4" Type="http://schemas.openxmlformats.org/officeDocument/2006/relationships/image" Target="../media/image35.png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 /><Relationship Id="rId2" Type="http://schemas.openxmlformats.org/officeDocument/2006/relationships/image" Target="../media/image40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2.png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 /><Relationship Id="rId2" Type="http://schemas.openxmlformats.org/officeDocument/2006/relationships/image" Target="../media/image43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5.png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4.emf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4" Type="http://schemas.openxmlformats.org/officeDocument/2006/relationships/image" Target="../media/image5.emf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3.vml" /><Relationship Id="rId4" Type="http://schemas.openxmlformats.org/officeDocument/2006/relationships/image" Target="../media/image6.emf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4.vml" /><Relationship Id="rId6" Type="http://schemas.openxmlformats.org/officeDocument/2006/relationships/image" Target="../media/image8.emf" /><Relationship Id="rId5" Type="http://schemas.openxmlformats.org/officeDocument/2006/relationships/oleObject" Target="../embeddings/oleObject5.bin" /><Relationship Id="rId4" Type="http://schemas.openxmlformats.org/officeDocument/2006/relationships/image" Target="../media/image7.emf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5.vml" /><Relationship Id="rId6" Type="http://schemas.openxmlformats.org/officeDocument/2006/relationships/image" Target="../media/image10.emf" /><Relationship Id="rId5" Type="http://schemas.openxmlformats.org/officeDocument/2006/relationships/oleObject" Target="../embeddings/oleObject7.bin" /><Relationship Id="rId4" Type="http://schemas.openxmlformats.org/officeDocument/2006/relationships/image" Target="../media/image9.em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fr-FR" dirty="0"/>
              <a:t>Correction de la série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400800" cy="1752600"/>
          </a:xfrm>
        </p:spPr>
        <p:txBody>
          <a:bodyPr>
            <a:normAutofit/>
          </a:bodyPr>
          <a:lstStyle/>
          <a:p>
            <a:r>
              <a:rPr lang="fr-FR" sz="6600" b="1" dirty="0">
                <a:solidFill>
                  <a:schemeClr val="tx1"/>
                </a:solidFill>
              </a:rPr>
              <a:t>Nomenclature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539552" y="1772816"/>
          <a:ext cx="3240360" cy="192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r:id="rId3" imgW="1213920" imgH="715320" progId="">
                  <p:embed/>
                </p:oleObj>
              </mc:Choice>
              <mc:Fallback>
                <p:oleObj r:id="rId3" imgW="1213920" imgH="715320" progId="">
                  <p:embed/>
                  <p:pic>
                    <p:nvPicPr>
                      <p:cNvPr id="2457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2816"/>
                        <a:ext cx="3240360" cy="192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 est le nom du composé selon la nomenclature officielle?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4572000" y="1196752"/>
            <a:ext cx="0" cy="566124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364088" y="1700808"/>
          <a:ext cx="3132137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r:id="rId5" imgW="1266840" imgH="809640" progId="">
                  <p:embed/>
                </p:oleObj>
              </mc:Choice>
              <mc:Fallback>
                <p:oleObj r:id="rId5" imgW="1266840" imgH="809640" progId="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700808"/>
                        <a:ext cx="3132137" cy="201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re 1"/>
          <p:cNvSpPr txBox="1">
            <a:spLocks/>
          </p:cNvSpPr>
          <p:nvPr/>
        </p:nvSpPr>
        <p:spPr>
          <a:xfrm>
            <a:off x="251520" y="3933056"/>
            <a:ext cx="424847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r-FR" sz="2200" b="1" dirty="0"/>
              <a:t>6-</a:t>
            </a:r>
            <a:r>
              <a:rPr lang="fr-FR" sz="2200" b="1" dirty="0" err="1"/>
              <a:t>amino</a:t>
            </a:r>
            <a:r>
              <a:rPr lang="fr-FR" sz="2200" b="1" dirty="0"/>
              <a:t>-</a:t>
            </a:r>
            <a:r>
              <a:rPr lang="fr-FR" sz="2200" b="1" noProof="0" dirty="0">
                <a:latin typeface="+mj-lt"/>
                <a:ea typeface="+mj-ea"/>
                <a:cs typeface="+mj-cs"/>
              </a:rPr>
              <a:t>3-</a:t>
            </a:r>
            <a:r>
              <a:rPr lang="fr-FR" sz="2200" b="1" noProof="0" dirty="0" err="1">
                <a:latin typeface="+mj-lt"/>
                <a:ea typeface="+mj-ea"/>
                <a:cs typeface="+mj-cs"/>
              </a:rPr>
              <a:t>bromoheptan</a:t>
            </a:r>
            <a:r>
              <a:rPr lang="fr-FR" sz="2200" b="1" noProof="0" dirty="0">
                <a:latin typeface="+mj-lt"/>
                <a:ea typeface="+mj-ea"/>
                <a:cs typeface="+mj-cs"/>
              </a:rPr>
              <a:t>-2-</a:t>
            </a:r>
            <a:r>
              <a:rPr lang="fr-FR" sz="2200" b="1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one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4572000" y="3933056"/>
            <a:ext cx="4572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200" b="1" dirty="0">
                <a:latin typeface="+mj-lt"/>
                <a:ea typeface="+mj-ea"/>
                <a:cs typeface="+mj-cs"/>
              </a:rPr>
              <a:t>3-</a:t>
            </a:r>
            <a:r>
              <a:rPr lang="fr-FR" sz="2200" b="1" dirty="0" err="1">
                <a:latin typeface="+mj-lt"/>
                <a:ea typeface="+mj-ea"/>
                <a:cs typeface="+mj-cs"/>
              </a:rPr>
              <a:t>éthoxy-N,N</a:t>
            </a:r>
            <a:r>
              <a:rPr lang="fr-FR" sz="2200" b="1" dirty="0">
                <a:latin typeface="+mj-lt"/>
                <a:ea typeface="+mj-ea"/>
                <a:cs typeface="+mj-cs"/>
              </a:rPr>
              <a:t> -</a:t>
            </a:r>
            <a:r>
              <a:rPr lang="fr-FR" sz="2200" b="1" dirty="0" err="1">
                <a:latin typeface="+mj-lt"/>
                <a:ea typeface="+mj-ea"/>
                <a:cs typeface="+mj-cs"/>
              </a:rPr>
              <a:t>diméthylpropan</a:t>
            </a:r>
            <a:r>
              <a:rPr lang="fr-FR" sz="22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amide</a:t>
            </a:r>
            <a:endParaRPr lang="fr-FR" sz="2200" b="1" noProof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2080" y="4797152"/>
            <a:ext cx="302433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Amide</a:t>
            </a:r>
          </a:p>
        </p:txBody>
      </p:sp>
      <p:sp>
        <p:nvSpPr>
          <p:cNvPr id="14" name="Ellipse 13"/>
          <p:cNvSpPr/>
          <p:nvPr/>
        </p:nvSpPr>
        <p:spPr>
          <a:xfrm>
            <a:off x="6804248" y="1700808"/>
            <a:ext cx="936104" cy="11304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308304" y="1340768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5292080" y="2996952"/>
            <a:ext cx="1512168" cy="57606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860032" y="3429000"/>
            <a:ext cx="872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Radical</a:t>
            </a:r>
          </a:p>
          <a:p>
            <a:r>
              <a:rPr lang="fr-FR" b="1" dirty="0" err="1"/>
              <a:t>éthoxy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3491880" y="263691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Ellipse 20"/>
          <p:cNvSpPr/>
          <p:nvPr/>
        </p:nvSpPr>
        <p:spPr>
          <a:xfrm>
            <a:off x="2915816" y="249289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Ellipse 21"/>
          <p:cNvSpPr/>
          <p:nvPr/>
        </p:nvSpPr>
        <p:spPr>
          <a:xfrm>
            <a:off x="2411760" y="249289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Ellipse 22"/>
          <p:cNvSpPr/>
          <p:nvPr/>
        </p:nvSpPr>
        <p:spPr>
          <a:xfrm>
            <a:off x="1907704" y="25649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" name="Ellipse 23"/>
          <p:cNvSpPr/>
          <p:nvPr/>
        </p:nvSpPr>
        <p:spPr>
          <a:xfrm>
            <a:off x="1403648" y="249289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Ellipse 24"/>
          <p:cNvSpPr/>
          <p:nvPr/>
        </p:nvSpPr>
        <p:spPr>
          <a:xfrm>
            <a:off x="971600" y="25649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Ellipse 25"/>
          <p:cNvSpPr/>
          <p:nvPr/>
        </p:nvSpPr>
        <p:spPr>
          <a:xfrm>
            <a:off x="395536" y="25649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Ellipse 26"/>
          <p:cNvSpPr/>
          <p:nvPr/>
        </p:nvSpPr>
        <p:spPr>
          <a:xfrm>
            <a:off x="827584" y="1772816"/>
            <a:ext cx="576064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611560" y="1052736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29" name="Ellipse 28"/>
          <p:cNvSpPr/>
          <p:nvPr/>
        </p:nvSpPr>
        <p:spPr>
          <a:xfrm>
            <a:off x="2843808" y="1772816"/>
            <a:ext cx="864096" cy="57606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827584" y="4869160"/>
            <a:ext cx="302433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Cétone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87824" y="1052736"/>
            <a:ext cx="872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Radical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amino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2" name="Espace réservé de la date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827584" y="1340768"/>
          <a:ext cx="3842217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r:id="rId3" imgW="1609560" imgH="750960" progId="">
                  <p:embed/>
                </p:oleObj>
              </mc:Choice>
              <mc:Fallback>
                <p:oleObj r:id="rId3" imgW="1609560" imgH="750960" progId="">
                  <p:embed/>
                  <p:pic>
                    <p:nvPicPr>
                      <p:cNvPr id="2662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3842217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 est le nom du composé selon la nomenclature officielle?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6444208" y="1988840"/>
          <a:ext cx="1651893" cy="266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r:id="rId5" imgW="679320" imgH="1090440" progId="">
                  <p:embed/>
                </p:oleObj>
              </mc:Choice>
              <mc:Fallback>
                <p:oleObj r:id="rId5" imgW="679320" imgH="1090440" progId="">
                  <p:embed/>
                  <p:pic>
                    <p:nvPicPr>
                      <p:cNvPr id="26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1988840"/>
                        <a:ext cx="1651893" cy="26697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5004048" y="1196752"/>
            <a:ext cx="0" cy="566124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0" y="3501008"/>
            <a:ext cx="500404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r-FR" sz="2000" b="1" noProof="0" dirty="0"/>
              <a:t>Acide-2-</a:t>
            </a:r>
            <a:r>
              <a:rPr lang="fr-FR" sz="2000" b="1" noProof="0" dirty="0" err="1"/>
              <a:t>amino</a:t>
            </a:r>
            <a:r>
              <a:rPr lang="fr-FR" sz="2000" b="1" noProof="0" dirty="0"/>
              <a:t>-5-</a:t>
            </a:r>
            <a:r>
              <a:rPr lang="fr-FR" sz="2000" b="1" noProof="0" dirty="0" err="1"/>
              <a:t>méthyl</a:t>
            </a:r>
            <a:r>
              <a:rPr lang="fr-FR" sz="2000" b="1" noProof="0" dirty="0"/>
              <a:t>-6-</a:t>
            </a:r>
            <a:r>
              <a:rPr lang="fr-FR" sz="2000" b="1" noProof="0" dirty="0" err="1"/>
              <a:t>oxohex</a:t>
            </a:r>
            <a:r>
              <a:rPr lang="fr-FR" sz="2000" b="1" noProof="0" dirty="0"/>
              <a:t>-4-</a:t>
            </a:r>
            <a:r>
              <a:rPr lang="fr-FR" sz="2000" b="1" noProof="0" dirty="0" err="1"/>
              <a:t>énoique</a:t>
            </a:r>
            <a:endParaRPr lang="fr-FR" sz="20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5004048" y="5589240"/>
            <a:ext cx="4139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noProof="0" dirty="0">
                <a:latin typeface="+mj-lt"/>
                <a:ea typeface="+mj-ea"/>
                <a:cs typeface="+mj-cs"/>
              </a:rPr>
              <a:t>5-</a:t>
            </a:r>
            <a:r>
              <a:rPr lang="fr-FR" sz="2000" b="1" noProof="0" dirty="0" err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allyl</a:t>
            </a:r>
            <a:r>
              <a:rPr lang="fr-FR" sz="2000" b="1" noProof="0" dirty="0" err="1">
                <a:latin typeface="+mj-lt"/>
                <a:ea typeface="+mj-ea"/>
                <a:cs typeface="+mj-cs"/>
              </a:rPr>
              <a:t>Cyclohex</a:t>
            </a:r>
            <a:r>
              <a:rPr lang="fr-FR" sz="2000" b="1" noProof="0" dirty="0">
                <a:latin typeface="+mj-lt"/>
                <a:ea typeface="+mj-ea"/>
                <a:cs typeface="+mj-cs"/>
              </a:rPr>
              <a:t>-3-é</a:t>
            </a:r>
            <a:r>
              <a:rPr lang="fr-FR" sz="2000" b="1" dirty="0">
                <a:latin typeface="+mj-lt"/>
                <a:ea typeface="+mj-ea"/>
                <a:cs typeface="+mj-cs"/>
              </a:rPr>
              <a:t>n</a:t>
            </a:r>
            <a:r>
              <a:rPr lang="fr-FR" sz="2000" b="1" noProof="0" dirty="0">
                <a:latin typeface="+mj-lt"/>
                <a:ea typeface="+mj-ea"/>
                <a:cs typeface="+mj-cs"/>
              </a:rPr>
              <a:t>one</a:t>
            </a:r>
          </a:p>
        </p:txBody>
      </p:sp>
      <p:sp>
        <p:nvSpPr>
          <p:cNvPr id="15" name="Ellipse 14"/>
          <p:cNvSpPr/>
          <p:nvPr/>
        </p:nvSpPr>
        <p:spPr>
          <a:xfrm>
            <a:off x="1259632" y="206084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Ellipse 15"/>
          <p:cNvSpPr/>
          <p:nvPr/>
        </p:nvSpPr>
        <p:spPr>
          <a:xfrm>
            <a:off x="1763688" y="184482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Ellipse 16"/>
          <p:cNvSpPr/>
          <p:nvPr/>
        </p:nvSpPr>
        <p:spPr>
          <a:xfrm>
            <a:off x="2267744" y="17008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Ellipse 17"/>
          <p:cNvSpPr/>
          <p:nvPr/>
        </p:nvSpPr>
        <p:spPr>
          <a:xfrm>
            <a:off x="2627784" y="191683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" name="Ellipse 18"/>
          <p:cNvSpPr/>
          <p:nvPr/>
        </p:nvSpPr>
        <p:spPr>
          <a:xfrm>
            <a:off x="3131840" y="198884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Ellipse 19"/>
          <p:cNvSpPr/>
          <p:nvPr/>
        </p:nvSpPr>
        <p:spPr>
          <a:xfrm>
            <a:off x="3491880" y="234888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Ellipse 20"/>
          <p:cNvSpPr/>
          <p:nvPr/>
        </p:nvSpPr>
        <p:spPr>
          <a:xfrm>
            <a:off x="7164288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Ellipse 21"/>
          <p:cNvSpPr/>
          <p:nvPr/>
        </p:nvSpPr>
        <p:spPr>
          <a:xfrm>
            <a:off x="6804248" y="328498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Ellipse 22"/>
          <p:cNvSpPr/>
          <p:nvPr/>
        </p:nvSpPr>
        <p:spPr>
          <a:xfrm>
            <a:off x="6516216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" name="Ellipse 23"/>
          <p:cNvSpPr/>
          <p:nvPr/>
        </p:nvSpPr>
        <p:spPr>
          <a:xfrm>
            <a:off x="6516216" y="386104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Ellipse 24"/>
          <p:cNvSpPr/>
          <p:nvPr/>
        </p:nvSpPr>
        <p:spPr>
          <a:xfrm>
            <a:off x="6804248" y="407707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Ellipse 25"/>
          <p:cNvSpPr/>
          <p:nvPr/>
        </p:nvSpPr>
        <p:spPr>
          <a:xfrm>
            <a:off x="7164288" y="386104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5004048" y="4797152"/>
            <a:ext cx="4139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noProof="0" dirty="0">
                <a:latin typeface="+mj-lt"/>
                <a:ea typeface="+mj-ea"/>
                <a:cs typeface="+mj-cs"/>
              </a:rPr>
              <a:t>5-</a:t>
            </a:r>
            <a:r>
              <a:rPr lang="fr-FR" sz="2000" b="1" dirty="0" err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prop</a:t>
            </a:r>
            <a:r>
              <a:rPr lang="fr-FR" sz="2000" b="1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-2-</a:t>
            </a:r>
            <a:r>
              <a:rPr lang="fr-FR" sz="2000" b="1" dirty="0" err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eny</a:t>
            </a:r>
            <a:r>
              <a:rPr lang="fr-FR" sz="2000" b="1" noProof="0" dirty="0" err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l</a:t>
            </a:r>
            <a:r>
              <a:rPr lang="fr-FR" sz="2000" b="1" noProof="0" dirty="0" err="1">
                <a:latin typeface="+mj-lt"/>
                <a:ea typeface="+mj-ea"/>
                <a:cs typeface="+mj-cs"/>
              </a:rPr>
              <a:t>Cyclohex</a:t>
            </a:r>
            <a:r>
              <a:rPr lang="fr-FR" sz="2000" b="1" noProof="0" dirty="0">
                <a:latin typeface="+mj-lt"/>
                <a:ea typeface="+mj-ea"/>
                <a:cs typeface="+mj-cs"/>
              </a:rPr>
              <a:t>-3-é</a:t>
            </a:r>
            <a:r>
              <a:rPr lang="fr-FR" sz="2000" b="1" dirty="0">
                <a:latin typeface="+mj-lt"/>
                <a:ea typeface="+mj-ea"/>
                <a:cs typeface="+mj-cs"/>
              </a:rPr>
              <a:t>n</a:t>
            </a:r>
            <a:r>
              <a:rPr lang="fr-FR" sz="2000" b="1" noProof="0" dirty="0">
                <a:latin typeface="+mj-lt"/>
                <a:ea typeface="+mj-ea"/>
                <a:cs typeface="+mj-cs"/>
              </a:rPr>
              <a:t>one</a:t>
            </a:r>
          </a:p>
        </p:txBody>
      </p:sp>
      <p:sp>
        <p:nvSpPr>
          <p:cNvPr id="28" name="Ellipse 27"/>
          <p:cNvSpPr/>
          <p:nvPr/>
        </p:nvSpPr>
        <p:spPr>
          <a:xfrm>
            <a:off x="6516216" y="17008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29" name="Ellipse 28"/>
          <p:cNvSpPr/>
          <p:nvPr/>
        </p:nvSpPr>
        <p:spPr>
          <a:xfrm>
            <a:off x="6588224" y="227687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0" name="Ellipse 29"/>
          <p:cNvSpPr/>
          <p:nvPr/>
        </p:nvSpPr>
        <p:spPr>
          <a:xfrm>
            <a:off x="6948264" y="263691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5004048" y="5373216"/>
            <a:ext cx="41399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6372200" y="5301208"/>
            <a:ext cx="1215752" cy="512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latin typeface="+mj-lt"/>
                <a:ea typeface="+mj-ea"/>
                <a:cs typeface="+mj-cs"/>
              </a:rPr>
              <a:t>Ou</a:t>
            </a:r>
            <a:endParaRPr lang="fr-FR" sz="20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33" name="Ellipse 32"/>
          <p:cNvSpPr/>
          <p:nvPr/>
        </p:nvSpPr>
        <p:spPr>
          <a:xfrm rot="5400000">
            <a:off x="6084168" y="1988840"/>
            <a:ext cx="1512168" cy="792088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7236296" y="2060848"/>
            <a:ext cx="872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Radical</a:t>
            </a:r>
          </a:p>
          <a:p>
            <a:r>
              <a:rPr lang="fr-FR" b="1" dirty="0" err="1">
                <a:solidFill>
                  <a:schemeClr val="tx1"/>
                </a:solidFill>
              </a:rPr>
              <a:t>Allyl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91880" y="2060848"/>
            <a:ext cx="1224136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3707904" y="2564904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37" name="Ellipse 36"/>
          <p:cNvSpPr/>
          <p:nvPr/>
        </p:nvSpPr>
        <p:spPr>
          <a:xfrm rot="1864392">
            <a:off x="7104229" y="4022201"/>
            <a:ext cx="1077199" cy="62480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7994326" y="4077072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39" name="Espace réservé de la date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40" name="Espace réservé du numéro de diapositive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974054" y="1844824"/>
          <a:ext cx="2226953" cy="213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r:id="rId4" imgW="787320" imgH="770760" progId="">
                  <p:embed/>
                </p:oleObj>
              </mc:Choice>
              <mc:Fallback>
                <p:oleObj r:id="rId4" imgW="787320" imgH="770760" progId="">
                  <p:embed/>
                  <p:pic>
                    <p:nvPicPr>
                      <p:cNvPr id="296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054" y="1844824"/>
                        <a:ext cx="2226953" cy="2132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 est le nom du composé selon la nomenclature officielle?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012160" y="1846565"/>
          <a:ext cx="1235847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r:id="rId6" imgW="471240" imgH="1041480" progId="">
                  <p:embed/>
                </p:oleObj>
              </mc:Choice>
              <mc:Fallback>
                <p:oleObj r:id="rId6" imgW="471240" imgH="1041480" progId="">
                  <p:embed/>
                  <p:pic>
                    <p:nvPicPr>
                      <p:cNvPr id="296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846565"/>
                        <a:ext cx="1235847" cy="2736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4572000" y="1196752"/>
            <a:ext cx="0" cy="566124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830038" y="270892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Ellipse 12"/>
          <p:cNvSpPr/>
          <p:nvPr/>
        </p:nvSpPr>
        <p:spPr>
          <a:xfrm>
            <a:off x="830038" y="342900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Ellipse 13"/>
          <p:cNvSpPr/>
          <p:nvPr/>
        </p:nvSpPr>
        <p:spPr>
          <a:xfrm>
            <a:off x="1478110" y="378904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Ellipse 14"/>
          <p:cNvSpPr/>
          <p:nvPr/>
        </p:nvSpPr>
        <p:spPr>
          <a:xfrm>
            <a:off x="2054174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Ellipse 15"/>
          <p:cNvSpPr/>
          <p:nvPr/>
        </p:nvSpPr>
        <p:spPr>
          <a:xfrm>
            <a:off x="2054174" y="285293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Ellipse 16"/>
          <p:cNvSpPr/>
          <p:nvPr/>
        </p:nvSpPr>
        <p:spPr>
          <a:xfrm>
            <a:off x="1550118" y="234888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Ellipse 17"/>
          <p:cNvSpPr/>
          <p:nvPr/>
        </p:nvSpPr>
        <p:spPr>
          <a:xfrm>
            <a:off x="6444208" y="4006805"/>
            <a:ext cx="648072" cy="6480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6804248" y="4726885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1406102" y="1772816"/>
            <a:ext cx="1368152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2702246" y="1412776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5796136" y="321297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3" name="Ellipse 22"/>
          <p:cNvSpPr/>
          <p:nvPr/>
        </p:nvSpPr>
        <p:spPr>
          <a:xfrm>
            <a:off x="6300192" y="234888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" name="Ellipse 23"/>
          <p:cNvSpPr/>
          <p:nvPr/>
        </p:nvSpPr>
        <p:spPr>
          <a:xfrm>
            <a:off x="7020272" y="263691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Ellipse 24"/>
          <p:cNvSpPr/>
          <p:nvPr/>
        </p:nvSpPr>
        <p:spPr>
          <a:xfrm>
            <a:off x="7020272" y="328498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Ellipse 25"/>
          <p:cNvSpPr/>
          <p:nvPr/>
        </p:nvSpPr>
        <p:spPr>
          <a:xfrm>
            <a:off x="6516216" y="357301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Ellipse 26"/>
          <p:cNvSpPr/>
          <p:nvPr/>
        </p:nvSpPr>
        <p:spPr>
          <a:xfrm>
            <a:off x="5796136" y="263691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-180528" y="4797152"/>
            <a:ext cx="500404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r-FR" sz="2000" b="1" dirty="0"/>
              <a:t>Acide-2-</a:t>
            </a:r>
            <a:r>
              <a:rPr lang="fr-FR" sz="2000" b="1" dirty="0" err="1"/>
              <a:t>hydroxybenzoique</a:t>
            </a:r>
            <a:endParaRPr lang="fr-FR" sz="20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4644008" y="5877272"/>
            <a:ext cx="500404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endParaRPr lang="fr-FR" sz="20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1619672" y="5373216"/>
            <a:ext cx="12157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latin typeface="+mj-lt"/>
                <a:ea typeface="+mj-ea"/>
                <a:cs typeface="+mj-cs"/>
              </a:rPr>
              <a:t>Ou</a:t>
            </a:r>
            <a:endParaRPr lang="fr-FR" sz="20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1259632" y="5661248"/>
            <a:ext cx="219573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r-FR" sz="2000" b="1" dirty="0">
                <a:solidFill>
                  <a:srgbClr val="FF0000"/>
                </a:solidFill>
              </a:rPr>
              <a:t>Acide salicylique</a:t>
            </a:r>
            <a:endParaRPr lang="fr-FR" sz="2000" b="1" noProof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4752528" y="5733256"/>
            <a:ext cx="42839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r-FR" sz="2000" b="1" noProof="0" dirty="0"/>
              <a:t>4- </a:t>
            </a:r>
            <a:r>
              <a:rPr lang="fr-FR" sz="2000" b="1" noProof="0" dirty="0" err="1"/>
              <a:t>amino</a:t>
            </a:r>
            <a:r>
              <a:rPr lang="fr-FR" sz="2000" b="1" dirty="0"/>
              <a:t>phénol </a:t>
            </a:r>
          </a:p>
          <a:p>
            <a:pPr lvl="0" algn="ctr">
              <a:spcBef>
                <a:spcPct val="0"/>
              </a:spcBef>
            </a:pPr>
            <a:r>
              <a:rPr lang="fr-FR" sz="2000" b="1" noProof="0" dirty="0"/>
              <a:t>ou</a:t>
            </a:r>
          </a:p>
          <a:p>
            <a:pPr lvl="0" algn="ctr">
              <a:spcBef>
                <a:spcPct val="0"/>
              </a:spcBef>
            </a:pPr>
            <a:r>
              <a:rPr lang="fr-FR" sz="2000" b="1" noProof="0" dirty="0" err="1">
                <a:solidFill>
                  <a:srgbClr val="FF0000"/>
                </a:solidFill>
              </a:rPr>
              <a:t>paraaminophénol</a:t>
            </a:r>
            <a:endParaRPr lang="fr-FR" sz="2000" b="1" noProof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Espace réservé de la date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34" name="Espace réservé du numéro de diapositive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RÃ©sultat de recherche d'images pour &quot;aminophen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2" name="AutoShape 4" descr="RÃ©sultat de recherche d'images pour &quot;aminophen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4" name="AutoShape 6" descr="RÃ©sultat de recherche d'images pour &quot;aminophen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898" name="Picture 10" descr="RÃ©sultat de recherche d'images pour &quot;aminopheno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08720"/>
            <a:ext cx="7128792" cy="3416904"/>
          </a:xfrm>
          <a:prstGeom prst="rect">
            <a:avLst/>
          </a:prstGeom>
          <a:noFill/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23528" y="4221088"/>
            <a:ext cx="83529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fr-FR" sz="2000" b="1" dirty="0"/>
              <a:t>2-</a:t>
            </a:r>
            <a:r>
              <a:rPr lang="fr-FR" sz="2000" b="1" dirty="0" err="1"/>
              <a:t>aminophénol</a:t>
            </a:r>
            <a:r>
              <a:rPr lang="fr-FR" sz="2000" b="1" dirty="0"/>
              <a:t>                            3-</a:t>
            </a:r>
            <a:r>
              <a:rPr lang="fr-FR" sz="2000" b="1" dirty="0" err="1"/>
              <a:t>aminophénol</a:t>
            </a:r>
            <a:r>
              <a:rPr lang="fr-FR" sz="2000" b="1" dirty="0"/>
              <a:t>                          4-</a:t>
            </a:r>
            <a:r>
              <a:rPr lang="fr-FR" sz="2000" b="1" dirty="0" err="1"/>
              <a:t>aminophénol</a:t>
            </a:r>
            <a:endParaRPr lang="fr-FR" sz="2000" b="1" dirty="0"/>
          </a:p>
          <a:p>
            <a:pPr lvl="0">
              <a:spcBef>
                <a:spcPct val="0"/>
              </a:spcBef>
            </a:pPr>
            <a:endParaRPr lang="fr-FR" sz="2000" b="1" dirty="0">
              <a:solidFill>
                <a:srgbClr val="FF0000"/>
              </a:solidFill>
            </a:endParaRPr>
          </a:p>
          <a:p>
            <a:pPr lvl="0">
              <a:spcBef>
                <a:spcPct val="0"/>
              </a:spcBef>
            </a:pPr>
            <a:r>
              <a:rPr lang="fr-FR" sz="2000" b="1" dirty="0">
                <a:solidFill>
                  <a:srgbClr val="FF0000"/>
                </a:solidFill>
              </a:rPr>
              <a:t>o</a:t>
            </a:r>
            <a:r>
              <a:rPr lang="fr-FR" sz="2000" b="1" noProof="0" dirty="0" err="1">
                <a:solidFill>
                  <a:srgbClr val="FF0000"/>
                </a:solidFill>
              </a:rPr>
              <a:t>rthoaminophenol</a:t>
            </a:r>
            <a:r>
              <a:rPr lang="fr-FR" sz="2000" b="1" noProof="0" dirty="0">
                <a:solidFill>
                  <a:srgbClr val="FF0000"/>
                </a:solidFill>
              </a:rPr>
              <a:t>                  </a:t>
            </a:r>
            <a:r>
              <a:rPr lang="fr-FR" sz="2000" b="1" dirty="0" err="1">
                <a:solidFill>
                  <a:srgbClr val="FF0000"/>
                </a:solidFill>
              </a:rPr>
              <a:t>m</a:t>
            </a:r>
            <a:r>
              <a:rPr lang="fr-FR" sz="2000" b="1" noProof="0" dirty="0" err="1">
                <a:solidFill>
                  <a:srgbClr val="FF0000"/>
                </a:solidFill>
              </a:rPr>
              <a:t>etaaminophénol</a:t>
            </a:r>
            <a:r>
              <a:rPr lang="fr-FR" sz="2000" b="1" noProof="0" dirty="0">
                <a:solidFill>
                  <a:srgbClr val="FF0000"/>
                </a:solidFill>
              </a:rPr>
              <a:t>                      </a:t>
            </a:r>
            <a:r>
              <a:rPr lang="fr-FR" sz="2000" b="1" dirty="0" err="1">
                <a:solidFill>
                  <a:srgbClr val="FF0000"/>
                </a:solidFill>
              </a:rPr>
              <a:t>p</a:t>
            </a:r>
            <a:r>
              <a:rPr lang="fr-FR" sz="2000" b="1" noProof="0" dirty="0" err="1">
                <a:solidFill>
                  <a:srgbClr val="FF0000"/>
                </a:solidFill>
              </a:rPr>
              <a:t>araaminophénol</a:t>
            </a:r>
            <a:r>
              <a:rPr lang="fr-FR" sz="2000" b="1" noProof="0" dirty="0">
                <a:solidFill>
                  <a:srgbClr val="FF0000"/>
                </a:solidFill>
              </a:rPr>
              <a:t>                                   </a:t>
            </a:r>
            <a:endParaRPr lang="fr-FR" sz="2000" b="1" noProof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123728" y="213285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Ellipse 12"/>
          <p:cNvSpPr/>
          <p:nvPr/>
        </p:nvSpPr>
        <p:spPr>
          <a:xfrm>
            <a:off x="1547664" y="148478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Ellipse 14"/>
          <p:cNvSpPr/>
          <p:nvPr/>
        </p:nvSpPr>
        <p:spPr>
          <a:xfrm>
            <a:off x="4860032" y="25649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Ellipse 16"/>
          <p:cNvSpPr/>
          <p:nvPr/>
        </p:nvSpPr>
        <p:spPr>
          <a:xfrm>
            <a:off x="4355976" y="15567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Ellipse 17"/>
          <p:cNvSpPr/>
          <p:nvPr/>
        </p:nvSpPr>
        <p:spPr>
          <a:xfrm>
            <a:off x="7092280" y="306896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1" name="Ellipse 20"/>
          <p:cNvSpPr/>
          <p:nvPr/>
        </p:nvSpPr>
        <p:spPr>
          <a:xfrm>
            <a:off x="7164288" y="162880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7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9792" y="1383159"/>
            <a:ext cx="3659207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4-ethyl-2,7-dimethyl</a:t>
            </a:r>
            <a:r>
              <a:rPr lang="en-US" sz="2400" b="1" dirty="0">
                <a:solidFill>
                  <a:srgbClr val="FF0000"/>
                </a:solidFill>
              </a:rPr>
              <a:t>octane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28680" name="Picture 8" descr="4-ETHYL-2,7-DIMETHYLOCT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20888"/>
            <a:ext cx="4104456" cy="3045941"/>
          </a:xfrm>
          <a:prstGeom prst="rect">
            <a:avLst/>
          </a:prstGeom>
          <a:noFill/>
        </p:spPr>
      </p:pic>
      <p:sp>
        <p:nvSpPr>
          <p:cNvPr id="11" name="Ellipse 10"/>
          <p:cNvSpPr/>
          <p:nvPr/>
        </p:nvSpPr>
        <p:spPr>
          <a:xfrm>
            <a:off x="5508104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Ellipse 11"/>
          <p:cNvSpPr/>
          <p:nvPr/>
        </p:nvSpPr>
        <p:spPr>
          <a:xfrm>
            <a:off x="5004048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" name="Ellipse 12"/>
          <p:cNvSpPr/>
          <p:nvPr/>
        </p:nvSpPr>
        <p:spPr>
          <a:xfrm>
            <a:off x="4572000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Ellipse 13"/>
          <p:cNvSpPr/>
          <p:nvPr/>
        </p:nvSpPr>
        <p:spPr>
          <a:xfrm>
            <a:off x="4067944" y="328498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Ellipse 14"/>
          <p:cNvSpPr/>
          <p:nvPr/>
        </p:nvSpPr>
        <p:spPr>
          <a:xfrm>
            <a:off x="3707904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Ellipse 15"/>
          <p:cNvSpPr/>
          <p:nvPr/>
        </p:nvSpPr>
        <p:spPr>
          <a:xfrm>
            <a:off x="3707904" y="393305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Ellipse 16"/>
          <p:cNvSpPr/>
          <p:nvPr/>
        </p:nvSpPr>
        <p:spPr>
          <a:xfrm>
            <a:off x="3995936" y="407707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Ellipse 17"/>
          <p:cNvSpPr/>
          <p:nvPr/>
        </p:nvSpPr>
        <p:spPr>
          <a:xfrm>
            <a:off x="4572000" y="414908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Ellipse 20"/>
          <p:cNvSpPr/>
          <p:nvPr/>
        </p:nvSpPr>
        <p:spPr>
          <a:xfrm>
            <a:off x="3851920" y="4941168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22" name="Ellipse 21"/>
          <p:cNvSpPr/>
          <p:nvPr/>
        </p:nvSpPr>
        <p:spPr>
          <a:xfrm>
            <a:off x="1763688" y="2924944"/>
            <a:ext cx="1800200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b="1" dirty="0">
                <a:solidFill>
                  <a:schemeClr val="tx1"/>
                </a:solidFill>
              </a:rPr>
              <a:t>                </a:t>
            </a:r>
            <a:r>
              <a:rPr lang="fr-FR" sz="2400" b="1" dirty="0" err="1">
                <a:solidFill>
                  <a:schemeClr val="tx1"/>
                </a:solidFill>
              </a:rPr>
              <a:t>Ethyl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5228456" y="2429272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44624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7" name="Rectangle 6"/>
          <p:cNvSpPr/>
          <p:nvPr/>
        </p:nvSpPr>
        <p:spPr>
          <a:xfrm>
            <a:off x="2699792" y="1695920"/>
            <a:ext cx="2732351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2-methyl </a:t>
            </a:r>
            <a:r>
              <a:rPr lang="en-US" sz="2400" b="1" dirty="0">
                <a:solidFill>
                  <a:srgbClr val="FF0000"/>
                </a:solidFill>
              </a:rPr>
              <a:t>butan</a:t>
            </a:r>
            <a:r>
              <a:rPr lang="en-US" sz="2400" b="1" dirty="0"/>
              <a:t>-2-</a:t>
            </a:r>
            <a:r>
              <a:rPr lang="en-US" sz="2400" b="1" dirty="0">
                <a:solidFill>
                  <a:srgbClr val="FF0000"/>
                </a:solidFill>
              </a:rPr>
              <a:t>ol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4034" name="AutoShape 2" descr="RÃ©sultat de recherche d'images pour &quot;2 mÃ©thylbutan 2 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036" name="AutoShape 4" descr="RÃ©sultat de recherche d'images pour &quot;2 mÃ©thylbutan 2 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038" name="AutoShape 6" descr="RÃ©sultat de recherche d'images pour &quot;2 mÃ©thylbutan 2 o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4040" name="Picture 8" descr="RÃ©sultat de recherche d'images pour &quot;2 mÃ©thylbutan 2 o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61641"/>
            <a:ext cx="4019550" cy="2495551"/>
          </a:xfrm>
          <a:prstGeom prst="rect">
            <a:avLst/>
          </a:prstGeom>
          <a:noFill/>
        </p:spPr>
      </p:pic>
      <p:sp>
        <p:nvSpPr>
          <p:cNvPr id="12" name="Ellipse 11"/>
          <p:cNvSpPr/>
          <p:nvPr/>
        </p:nvSpPr>
        <p:spPr>
          <a:xfrm>
            <a:off x="5436096" y="3453729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Ellipse 12"/>
          <p:cNvSpPr/>
          <p:nvPr/>
        </p:nvSpPr>
        <p:spPr>
          <a:xfrm>
            <a:off x="4355976" y="3453729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Ellipse 13"/>
          <p:cNvSpPr/>
          <p:nvPr/>
        </p:nvSpPr>
        <p:spPr>
          <a:xfrm>
            <a:off x="3131840" y="3453729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Ellipse 14"/>
          <p:cNvSpPr/>
          <p:nvPr/>
        </p:nvSpPr>
        <p:spPr>
          <a:xfrm>
            <a:off x="2267744" y="3453729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3012" name="Picture 4" descr="4-Ethoxy-2-methylbutanenitr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4176464" cy="417646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07704" y="1268760"/>
            <a:ext cx="432048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/>
              <a:t>4-</a:t>
            </a:r>
            <a:r>
              <a:rPr lang="fr-FR" sz="2400" dirty="0" err="1"/>
              <a:t>ethoxy</a:t>
            </a:r>
            <a:r>
              <a:rPr lang="fr-FR" sz="2400" dirty="0"/>
              <a:t>-3-</a:t>
            </a:r>
            <a:r>
              <a:rPr lang="fr-FR" sz="2400" dirty="0" err="1"/>
              <a:t>methylbutane</a:t>
            </a:r>
            <a:r>
              <a:rPr lang="fr-FR" sz="2400" dirty="0" err="1">
                <a:solidFill>
                  <a:srgbClr val="FF0000"/>
                </a:solidFill>
              </a:rPr>
              <a:t>nitrile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995936" y="299695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Ellipse 17"/>
          <p:cNvSpPr/>
          <p:nvPr/>
        </p:nvSpPr>
        <p:spPr>
          <a:xfrm>
            <a:off x="3563888" y="285293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" name="Ellipse 18"/>
          <p:cNvSpPr/>
          <p:nvPr/>
        </p:nvSpPr>
        <p:spPr>
          <a:xfrm>
            <a:off x="3275856" y="299695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Ellipse 19"/>
          <p:cNvSpPr/>
          <p:nvPr/>
        </p:nvSpPr>
        <p:spPr>
          <a:xfrm>
            <a:off x="2771800" y="29249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Ellipse 20"/>
          <p:cNvSpPr/>
          <p:nvPr/>
        </p:nvSpPr>
        <p:spPr>
          <a:xfrm rot="5400000">
            <a:off x="4680012" y="2312876"/>
            <a:ext cx="648072" cy="129614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4572000" y="3356992"/>
            <a:ext cx="872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Radical</a:t>
            </a:r>
          </a:p>
          <a:p>
            <a:r>
              <a:rPr lang="fr-FR" b="1" dirty="0" err="1"/>
              <a:t>éthoxy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2195736" y="2492896"/>
            <a:ext cx="864096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1979712" y="3356992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  <a:endParaRPr lang="fr-FR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pic>
        <p:nvPicPr>
          <p:cNvPr id="41986" name="Picture 2" descr="RÃ©sultat de recherche d'images pour &quot;n-methylpropylamin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2381250" cy="2381250"/>
          </a:xfrm>
          <a:prstGeom prst="rect">
            <a:avLst/>
          </a:prstGeom>
          <a:noFill/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5661248"/>
            <a:ext cx="4320480" cy="461665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fr-FR" sz="2400" b="1" dirty="0"/>
              <a:t>N-</a:t>
            </a:r>
            <a:r>
              <a:rPr lang="fr-FR" sz="2400" b="1" dirty="0" err="1"/>
              <a:t>méthyl</a:t>
            </a:r>
            <a:r>
              <a:rPr lang="fr-FR" sz="2400" b="1" dirty="0"/>
              <a:t>-N-</a:t>
            </a:r>
            <a:r>
              <a:rPr lang="fr-FR" sz="2400" b="1" dirty="0" err="1"/>
              <a:t>propylamine</a:t>
            </a:r>
            <a:endParaRPr lang="fr-FR" sz="2400" b="1" dirty="0"/>
          </a:p>
        </p:txBody>
      </p:sp>
      <p:sp>
        <p:nvSpPr>
          <p:cNvPr id="10" name="Ellipse 9"/>
          <p:cNvSpPr/>
          <p:nvPr/>
        </p:nvSpPr>
        <p:spPr>
          <a:xfrm>
            <a:off x="1763688" y="2564904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5689104" y="5996310"/>
            <a:ext cx="2133600" cy="365125"/>
          </a:xfrm>
        </p:spPr>
        <p:txBody>
          <a:bodyPr/>
          <a:lstStyle/>
          <a:p>
            <a:fld id="{2B961CF0-E7FD-4519-8A17-607260C606EA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79512" y="4653136"/>
            <a:ext cx="6635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sz="2000" noProof="0" dirty="0">
                <a:latin typeface="+mj-lt"/>
                <a:ea typeface="+mj-ea"/>
                <a:cs typeface="+mj-cs"/>
              </a:rPr>
              <a:t>Les deux parties sont considérés comme radicaux!!!!!</a:t>
            </a:r>
            <a:endParaRPr kumimoji="0" lang="fr-FR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560" y="5085184"/>
            <a:ext cx="3433697" cy="461665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/>
              <a:t>N-</a:t>
            </a:r>
            <a:r>
              <a:rPr lang="fr-FR" sz="2400" b="1" dirty="0" err="1"/>
              <a:t>methylpropan</a:t>
            </a:r>
            <a:r>
              <a:rPr lang="fr-FR" sz="2400" b="1" dirty="0"/>
              <a:t>-1-amine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07704" y="1124744"/>
            <a:ext cx="2991203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400" b="1" dirty="0"/>
              <a:t>N-</a:t>
            </a:r>
            <a:r>
              <a:rPr lang="fr-FR" sz="2400" b="1" dirty="0" err="1"/>
              <a:t>methylpropylamine</a:t>
            </a:r>
            <a:endParaRPr lang="fr-FR" sz="2400" b="1" dirty="0"/>
          </a:p>
        </p:txBody>
      </p:sp>
      <p:sp>
        <p:nvSpPr>
          <p:cNvPr id="19" name="Accolade ouvrante 18"/>
          <p:cNvSpPr/>
          <p:nvPr/>
        </p:nvSpPr>
        <p:spPr>
          <a:xfrm flipH="1">
            <a:off x="5220072" y="5157192"/>
            <a:ext cx="504056" cy="9144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580112" y="5229200"/>
            <a:ext cx="309634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Nomenclature similaire</a:t>
            </a:r>
            <a:endParaRPr kumimoji="0" lang="fr-FR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6" grpId="0"/>
      <p:bldP spid="17" grpId="0" animBg="1"/>
      <p:bldP spid="18" grpId="0" animBg="1"/>
      <p:bldP spid="19" grpId="0" animBg="1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Eugen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4608512" cy="4608512"/>
          </a:xfrm>
          <a:prstGeom prst="rect">
            <a:avLst/>
          </a:prstGeom>
          <a:noFill/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5816" y="1124744"/>
            <a:ext cx="3312368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/>
              <a:t>4-</a:t>
            </a:r>
            <a:r>
              <a:rPr lang="fr-FR" sz="2400" dirty="0" err="1"/>
              <a:t>allyl</a:t>
            </a:r>
            <a:r>
              <a:rPr lang="fr-FR" sz="2400" dirty="0"/>
              <a:t>-2-</a:t>
            </a:r>
            <a:r>
              <a:rPr lang="fr-FR" sz="2400" dirty="0" err="1"/>
              <a:t>methoxyphenol</a:t>
            </a:r>
            <a:endParaRPr lang="fr-FR" sz="2400" dirty="0"/>
          </a:p>
        </p:txBody>
      </p:sp>
      <p:sp>
        <p:nvSpPr>
          <p:cNvPr id="13" name="Ellipse 12"/>
          <p:cNvSpPr/>
          <p:nvPr/>
        </p:nvSpPr>
        <p:spPr>
          <a:xfrm>
            <a:off x="4067944" y="386104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Ellipse 13"/>
          <p:cNvSpPr/>
          <p:nvPr/>
        </p:nvSpPr>
        <p:spPr>
          <a:xfrm>
            <a:off x="4355976" y="407707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Ellipse 14"/>
          <p:cNvSpPr/>
          <p:nvPr/>
        </p:nvSpPr>
        <p:spPr>
          <a:xfrm>
            <a:off x="4716016" y="386104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Ellipse 15"/>
          <p:cNvSpPr/>
          <p:nvPr/>
        </p:nvSpPr>
        <p:spPr>
          <a:xfrm>
            <a:off x="4716016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Ellipse 16"/>
          <p:cNvSpPr/>
          <p:nvPr/>
        </p:nvSpPr>
        <p:spPr>
          <a:xfrm>
            <a:off x="4355976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Ellipse 17"/>
          <p:cNvSpPr/>
          <p:nvPr/>
        </p:nvSpPr>
        <p:spPr>
          <a:xfrm>
            <a:off x="4067944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Ellipse 21"/>
          <p:cNvSpPr/>
          <p:nvPr/>
        </p:nvSpPr>
        <p:spPr>
          <a:xfrm rot="3914399">
            <a:off x="4680012" y="2096852"/>
            <a:ext cx="648072" cy="129614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5580112" y="2204864"/>
            <a:ext cx="10232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Radical</a:t>
            </a:r>
          </a:p>
          <a:p>
            <a:r>
              <a:rPr lang="fr-FR" b="1" dirty="0" err="1"/>
              <a:t>méthoxy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3131840" y="2996952"/>
            <a:ext cx="864096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1907704" y="3068960"/>
            <a:ext cx="11496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Fonction</a:t>
            </a:r>
          </a:p>
          <a:p>
            <a:r>
              <a:rPr lang="fr-FR" b="1" dirty="0">
                <a:solidFill>
                  <a:schemeClr val="tx1"/>
                </a:solidFill>
              </a:rPr>
              <a:t>Prioritaire</a:t>
            </a:r>
          </a:p>
          <a:p>
            <a:r>
              <a:rPr lang="fr-FR" b="1" dirty="0"/>
              <a:t>alcool</a:t>
            </a: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 rot="8172752">
            <a:off x="5293774" y="4177081"/>
            <a:ext cx="648072" cy="129614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5652120" y="5445224"/>
            <a:ext cx="872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Radical</a:t>
            </a:r>
          </a:p>
          <a:p>
            <a:r>
              <a:rPr lang="fr-FR" b="1" dirty="0"/>
              <a:t>Allyle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788024" y="2276872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6" grpId="0"/>
      <p:bldP spid="17" grpId="0"/>
      <p:bldP spid="18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1124744"/>
            <a:ext cx="2736304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 err="1"/>
              <a:t>cyclohexan</a:t>
            </a:r>
            <a:r>
              <a:rPr lang="fr-FR" sz="2400" dirty="0"/>
              <a:t>-1,2-diol</a:t>
            </a:r>
          </a:p>
        </p:txBody>
      </p:sp>
      <p:pic>
        <p:nvPicPr>
          <p:cNvPr id="49154" name="Picture 2" descr="RÃ©sultat de recherche d'images pour &quot;cyclohexane-1 2-dio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2447925" cy="1905000"/>
          </a:xfrm>
          <a:prstGeom prst="rect">
            <a:avLst/>
          </a:prstGeom>
          <a:noFill/>
        </p:spPr>
      </p:pic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306488" cy="418058"/>
          </a:xfrm>
        </p:spPr>
        <p:txBody>
          <a:bodyPr>
            <a:normAutofit/>
          </a:bodyPr>
          <a:lstStyle/>
          <a:p>
            <a:r>
              <a:rPr lang="fr-FR" sz="1800" b="1" dirty="0"/>
              <a:t>Exercice 1</a:t>
            </a:r>
          </a:p>
        </p:txBody>
      </p:sp>
      <p:pic>
        <p:nvPicPr>
          <p:cNvPr id="4" name="Image 3" descr="RÃ©sultat de recherche d'images pour &quot;atropine STRUCTURES CHIMIQUE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522810" cy="318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5292080" y="2564904"/>
            <a:ext cx="583753" cy="504056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 rot="2654389">
            <a:off x="3624095" y="3428677"/>
            <a:ext cx="1319325" cy="70885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2411760" y="1988840"/>
            <a:ext cx="576064" cy="504056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987824" y="188640"/>
            <a:ext cx="331236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Atropine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59632" y="1412776"/>
            <a:ext cx="20882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Amine tertiaire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76056" y="1916832"/>
            <a:ext cx="20882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Alcool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primaire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43808" y="4365104"/>
            <a:ext cx="242577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ester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9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4" descr="RÃ©sultat de recherche d'images pour &quot;phenylethylen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2568352" cy="2568352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5508104" y="1988840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Cl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27984" y="3140968"/>
            <a:ext cx="3600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7890" name="AutoShape 2" descr="RÃ©sultat de recherche d'images pour &quot;phÃ©ny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2" name="AutoShape 4" descr="RÃ©sultat de recherche d'images pour &quot;phÃ©ny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7894" name="Picture 6" descr="https://upload.wikimedia.org/wikipedia/commons/thumb/2/20/General_struct_phenyl_group.svg/1200px-General_struct_phenyl_group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1855512" cy="1087021"/>
          </a:xfrm>
          <a:prstGeom prst="rect">
            <a:avLst/>
          </a:prstGeom>
          <a:noFill/>
        </p:spPr>
      </p:pic>
      <p:sp>
        <p:nvSpPr>
          <p:cNvPr id="37896" name="AutoShape 8" descr="RÃ©sultat de recherche d'images pour &quot;ethyle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98" name="AutoShape 10" descr="RÃ©sultat de recherche d'images pour &quot;ethyle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123728" y="1916832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55576" y="2780928"/>
            <a:ext cx="129614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2400" b="1" dirty="0" err="1"/>
              <a:t>phenyle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932040" y="3429000"/>
            <a:ext cx="388843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b="1" dirty="0"/>
              <a:t>1-</a:t>
            </a:r>
            <a:r>
              <a:rPr lang="fr-FR" sz="2400" b="1" dirty="0" err="1"/>
              <a:t>chloro</a:t>
            </a:r>
            <a:r>
              <a:rPr lang="fr-FR" sz="2400" b="1" dirty="0"/>
              <a:t>-2-</a:t>
            </a:r>
            <a:r>
              <a:rPr lang="fr-FR" sz="2400" b="1" dirty="0" err="1"/>
              <a:t>phenylethylène</a:t>
            </a:r>
            <a:endParaRPr lang="fr-FR" sz="2400" b="1" dirty="0"/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5940152" y="2348880"/>
            <a:ext cx="216024" cy="14401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904" name="Picture 16" descr="RÃ©sultat de recherche d'images pour &quot;ethylen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429000"/>
            <a:ext cx="1206592" cy="1126539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971600" y="5733256"/>
            <a:ext cx="64807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Cl</a:t>
            </a:r>
          </a:p>
        </p:txBody>
      </p:sp>
      <p:sp>
        <p:nvSpPr>
          <p:cNvPr id="24" name="Accolade fermante 23"/>
          <p:cNvSpPr/>
          <p:nvPr/>
        </p:nvSpPr>
        <p:spPr>
          <a:xfrm>
            <a:off x="2267744" y="1556792"/>
            <a:ext cx="576064" cy="468052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11560" y="4653136"/>
            <a:ext cx="129614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éthylène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517232"/>
            <a:ext cx="2771628" cy="78801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2699792" y="4797152"/>
            <a:ext cx="3888432" cy="70788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Remarque: revoir le cours de nomenclature,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  <p:bldP spid="16" grpId="0"/>
      <p:bldP spid="6" grpId="0" animBg="1"/>
      <p:bldP spid="23" grpId="0" animBg="1"/>
      <p:bldP spid="24" grpId="0" animBg="1"/>
      <p:bldP spid="25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5816" y="1124744"/>
            <a:ext cx="3672408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/>
              <a:t>2-</a:t>
            </a:r>
            <a:r>
              <a:rPr lang="fr-FR" sz="2400" dirty="0" err="1"/>
              <a:t>propyl</a:t>
            </a:r>
            <a:r>
              <a:rPr lang="fr-FR" sz="2400" dirty="0"/>
              <a:t>-4-</a:t>
            </a:r>
            <a:r>
              <a:rPr lang="fr-FR" sz="2400" dirty="0" err="1"/>
              <a:t>butyldec</a:t>
            </a:r>
            <a:r>
              <a:rPr lang="fr-FR" sz="2400" dirty="0"/>
              <a:t>-1-</a:t>
            </a:r>
            <a:r>
              <a:rPr lang="fr-FR" sz="2400" dirty="0" err="1"/>
              <a:t>ène</a:t>
            </a:r>
            <a:endParaRPr lang="fr-FR" sz="24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259632" y="3717032"/>
            <a:ext cx="698477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fr-FR" sz="2400" b="1" dirty="0"/>
              <a:t>CH</a:t>
            </a:r>
            <a:r>
              <a:rPr lang="fr-FR" sz="2400" b="1" baseline="-25000" dirty="0"/>
              <a:t>3</a:t>
            </a:r>
            <a:r>
              <a:rPr lang="fr-FR" sz="2400" b="1" dirty="0"/>
              <a:t>       CH</a:t>
            </a:r>
            <a:r>
              <a:rPr lang="fr-FR" sz="2400" b="1" baseline="-25000" dirty="0"/>
              <a:t>2</a:t>
            </a:r>
            <a:r>
              <a:rPr lang="fr-FR" sz="2400" b="1" dirty="0"/>
              <a:t>     </a:t>
            </a:r>
            <a:r>
              <a:rPr lang="fr-FR" sz="2400" b="1" dirty="0" err="1"/>
              <a:t>CH</a:t>
            </a:r>
            <a:r>
              <a:rPr lang="fr-FR" sz="2400" b="1" baseline="-25000" dirty="0" err="1"/>
              <a:t>2</a:t>
            </a:r>
            <a:r>
              <a:rPr lang="fr-FR" sz="2400" b="1" dirty="0"/>
              <a:t>      </a:t>
            </a:r>
            <a:r>
              <a:rPr lang="fr-FR" sz="2400" b="1" dirty="0" err="1"/>
              <a:t>CH</a:t>
            </a:r>
            <a:r>
              <a:rPr lang="fr-FR" sz="2400" b="1" baseline="-25000" dirty="0" err="1"/>
              <a:t>2</a:t>
            </a:r>
            <a:r>
              <a:rPr lang="fr-FR" sz="2400" b="1" dirty="0"/>
              <a:t>      </a:t>
            </a:r>
            <a:r>
              <a:rPr lang="fr-FR" sz="2400" b="1" dirty="0" err="1"/>
              <a:t>CH</a:t>
            </a:r>
            <a:r>
              <a:rPr lang="fr-FR" sz="2400" b="1" baseline="-25000" dirty="0" err="1"/>
              <a:t>2</a:t>
            </a:r>
            <a:r>
              <a:rPr lang="fr-FR" sz="2400" b="1" dirty="0"/>
              <a:t>     C    C H</a:t>
            </a:r>
            <a:r>
              <a:rPr lang="fr-FR" sz="2400" b="1" baseline="-25000" dirty="0"/>
              <a:t>2</a:t>
            </a:r>
            <a:r>
              <a:rPr lang="fr-FR" sz="2400" b="1" dirty="0"/>
              <a:t>     C=CH</a:t>
            </a:r>
            <a:r>
              <a:rPr lang="fr-FR" sz="2400" b="1" baseline="-25000" dirty="0"/>
              <a:t>2</a:t>
            </a:r>
            <a:endParaRPr lang="fr-FR" sz="2400" b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7020272" y="4077072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724128" y="350100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907704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699792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563888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427984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92080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588224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796136" y="393305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08104" y="2996952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C</a:t>
            </a:r>
            <a:r>
              <a:rPr lang="fr-FR" sz="2400" b="1" baseline="-25000" dirty="0">
                <a:solidFill>
                  <a:schemeClr val="tx1"/>
                </a:solidFill>
              </a:rPr>
              <a:t>4</a:t>
            </a:r>
            <a:r>
              <a:rPr lang="fr-FR" sz="2400" b="1" dirty="0">
                <a:solidFill>
                  <a:schemeClr val="tx1"/>
                </a:solidFill>
              </a:rPr>
              <a:t>H</a:t>
            </a:r>
            <a:r>
              <a:rPr lang="fr-FR" sz="2400" b="1" baseline="-25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04248" y="4221088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C</a:t>
            </a:r>
            <a:r>
              <a:rPr lang="fr-FR" sz="2400" b="1" baseline="-25000" dirty="0">
                <a:solidFill>
                  <a:schemeClr val="tx1"/>
                </a:solidFill>
              </a:rPr>
              <a:t>3</a:t>
            </a:r>
            <a:r>
              <a:rPr lang="fr-FR" sz="2400" b="1" dirty="0">
                <a:solidFill>
                  <a:schemeClr val="tx1"/>
                </a:solidFill>
              </a:rPr>
              <a:t>H</a:t>
            </a:r>
            <a:r>
              <a:rPr lang="fr-FR" sz="2400" b="1" baseline="-25000" dirty="0">
                <a:solidFill>
                  <a:schemeClr val="tx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1052736"/>
            <a:ext cx="576064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/>
              <a:t>acide 2-</a:t>
            </a:r>
            <a:r>
              <a:rPr lang="fr-FR" sz="2400" dirty="0" err="1"/>
              <a:t>hydroxypropanoïque</a:t>
            </a:r>
            <a:r>
              <a:rPr lang="fr-FR" sz="2400" dirty="0"/>
              <a:t> (acide lactique)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35842" name="Picture 2" descr="acide (S)-(+)-lactiq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2491626" cy="1800200"/>
          </a:xfrm>
          <a:prstGeom prst="rect">
            <a:avLst/>
          </a:prstGeom>
          <a:noFill/>
        </p:spPr>
      </p:pic>
      <p:sp>
        <p:nvSpPr>
          <p:cNvPr id="9" name="Ellipse 8"/>
          <p:cNvSpPr/>
          <p:nvPr/>
        </p:nvSpPr>
        <p:spPr>
          <a:xfrm>
            <a:off x="1331640" y="299695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Ellipse 9"/>
          <p:cNvSpPr/>
          <p:nvPr/>
        </p:nvSpPr>
        <p:spPr>
          <a:xfrm>
            <a:off x="1835696" y="285293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Ellipse 10"/>
          <p:cNvSpPr/>
          <p:nvPr/>
        </p:nvSpPr>
        <p:spPr>
          <a:xfrm>
            <a:off x="2411760" y="285293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35844" name="Picture 4" descr="structure tri-dimensionnelle de de l'acide lactiq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5036" y="2132856"/>
            <a:ext cx="3165186" cy="2520280"/>
          </a:xfrm>
          <a:prstGeom prst="rect">
            <a:avLst/>
          </a:prstGeom>
          <a:noFill/>
        </p:spPr>
      </p:pic>
      <p:sp>
        <p:nvSpPr>
          <p:cNvPr id="12" name="Ellipse 11"/>
          <p:cNvSpPr/>
          <p:nvPr/>
        </p:nvSpPr>
        <p:spPr>
          <a:xfrm>
            <a:off x="5724128" y="285293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Ellipse 12"/>
          <p:cNvSpPr/>
          <p:nvPr/>
        </p:nvSpPr>
        <p:spPr>
          <a:xfrm>
            <a:off x="6228184" y="328498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Ellipse 13"/>
          <p:cNvSpPr/>
          <p:nvPr/>
        </p:nvSpPr>
        <p:spPr>
          <a:xfrm>
            <a:off x="6876256" y="29249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3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332656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>
                <a:latin typeface="+mj-lt"/>
                <a:ea typeface="+mj-ea"/>
                <a:cs typeface="+mj-cs"/>
              </a:rPr>
              <a:t>Représentez la structure du composé suivant: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36866" name="AutoShape 2" descr="https://apis.mail.yahoo.com/ws/v3/mailboxes/@.id==VjN-oomJrSgxoO1KLz9dTelk9SXvvSSEXAnJxK-LkRzzV0HGPKhG83pJ7c4BcT6bk8XkaNa8mUU7YzpwwJ-afBv84Q/messages/@.id==APIRUfdfN2TqXDu8_AkAsHTZzWw/content/parts/@.id==2/thumbnail?appId=YMailNorrin&amp;downloadWhenThumbnailFails=true&amp;pid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868" name="AutoShape 4" descr="https://apis.mail.yahoo.com/ws/v3/mailboxes/@.id==VjN-oomJrSgxoO1KLz9dTelk9SXvvSSEXAnJxK-LkRzzV0HGPKhG83pJ7c4BcT6bk8XkaNa8mUU7YzpwwJ-afBv84Q/messages/@.id==APIRUfdfN2TqXDu8_AkAsHTZzWw/content/parts/@.id==2/thumbnail?appId=YMailNorrin&amp;downloadWhenThumbnailFails=true&amp;pid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6869" name="Picture 5" descr="G:\IMG_6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6384946" cy="3600400"/>
          </a:xfrm>
          <a:prstGeom prst="rect">
            <a:avLst/>
          </a:prstGeom>
          <a:noFill/>
        </p:spPr>
      </p:pic>
      <p:sp>
        <p:nvSpPr>
          <p:cNvPr id="11" name="Ellipse 10"/>
          <p:cNvSpPr/>
          <p:nvPr/>
        </p:nvSpPr>
        <p:spPr>
          <a:xfrm>
            <a:off x="5796136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Ellipse 11"/>
          <p:cNvSpPr/>
          <p:nvPr/>
        </p:nvSpPr>
        <p:spPr>
          <a:xfrm>
            <a:off x="5076056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Ellipse 12"/>
          <p:cNvSpPr/>
          <p:nvPr/>
        </p:nvSpPr>
        <p:spPr>
          <a:xfrm>
            <a:off x="4355976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Ellipse 13"/>
          <p:cNvSpPr/>
          <p:nvPr/>
        </p:nvSpPr>
        <p:spPr>
          <a:xfrm>
            <a:off x="3491880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Ellipse 14"/>
          <p:cNvSpPr/>
          <p:nvPr/>
        </p:nvSpPr>
        <p:spPr>
          <a:xfrm>
            <a:off x="2771800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Ellipse 15"/>
          <p:cNvSpPr/>
          <p:nvPr/>
        </p:nvSpPr>
        <p:spPr>
          <a:xfrm>
            <a:off x="1907704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Ellipse 17"/>
          <p:cNvSpPr/>
          <p:nvPr/>
        </p:nvSpPr>
        <p:spPr>
          <a:xfrm>
            <a:off x="7164288" y="400506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" name="Ellipse 18"/>
          <p:cNvSpPr/>
          <p:nvPr/>
        </p:nvSpPr>
        <p:spPr>
          <a:xfrm>
            <a:off x="6660232" y="422108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0" name="Ellipse 19"/>
          <p:cNvSpPr/>
          <p:nvPr/>
        </p:nvSpPr>
        <p:spPr>
          <a:xfrm>
            <a:off x="6372200" y="393305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19672" y="5013176"/>
            <a:ext cx="640871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5229200"/>
            <a:ext cx="453650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6(3-chlorophenyl)hexane-3-one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RÃ©sultat de recherche d'images pour &quot;aminophenol 3D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136904" cy="6261602"/>
          </a:xfrm>
          <a:prstGeom prst="rect">
            <a:avLst/>
          </a:prstGeom>
          <a:noFill/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25</a:t>
            </a:fld>
            <a:endParaRPr lang="fr-FR"/>
          </a:p>
        </p:txBody>
      </p:sp>
      <p:pic>
        <p:nvPicPr>
          <p:cNvPr id="6" name="Picture 2" descr="RÃ©sultat de recherche d'images pour &quot;calcul insaturatio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912768" cy="5184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0649"/>
            <a:ext cx="8686800" cy="5040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/>
              <a:t>	</a:t>
            </a:r>
            <a:r>
              <a:rPr lang="fr-FR" sz="2400" dirty="0"/>
              <a:t>Donnez une structure développée pour les formules brutes suivantes :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4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692696"/>
            <a:ext cx="51125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latin typeface="+mj-lt"/>
                <a:ea typeface="+mj-ea"/>
                <a:cs typeface="+mj-cs"/>
              </a:rPr>
              <a:t>Nombre d’</a:t>
            </a:r>
            <a:r>
              <a:rPr lang="fr-FR" sz="2000" b="1" dirty="0" err="1">
                <a:latin typeface="+mj-lt"/>
                <a:ea typeface="+mj-ea"/>
                <a:cs typeface="+mj-cs"/>
              </a:rPr>
              <a:t>insaturations</a:t>
            </a:r>
            <a:r>
              <a:rPr lang="fr-FR" sz="2000" b="1" dirty="0">
                <a:latin typeface="+mj-lt"/>
                <a:ea typeface="+mj-ea"/>
                <a:cs typeface="+mj-cs"/>
              </a:rPr>
              <a:t>=i=((2*C+2)-H+N)/2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23528" y="1196752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 err="1">
                <a:latin typeface="+mj-lt"/>
                <a:ea typeface="+mj-ea"/>
                <a:cs typeface="+mj-cs"/>
              </a:rPr>
              <a:t>Insaturation</a:t>
            </a:r>
            <a:r>
              <a:rPr lang="fr-FR" sz="2000" b="1" dirty="0">
                <a:latin typeface="+mj-lt"/>
                <a:ea typeface="+mj-ea"/>
                <a:cs typeface="+mj-cs"/>
              </a:rPr>
              <a:t>= cycle ou une liaison</a:t>
            </a:r>
            <a:r>
              <a:rPr lang="fr-FR" sz="2400" b="1" dirty="0">
                <a:latin typeface="+mj-lt"/>
                <a:ea typeface="+mj-ea"/>
                <a:cs typeface="+mj-cs"/>
              </a:rPr>
              <a:t> </a:t>
            </a:r>
            <a:r>
              <a:rPr lang="fr-FR" sz="2400" b="1" dirty="0">
                <a:latin typeface="+mj-lt"/>
                <a:ea typeface="+mj-ea"/>
                <a:cs typeface="+mj-cs"/>
                <a:sym typeface="Symbol"/>
              </a:rPr>
              <a:t></a:t>
            </a:r>
            <a:r>
              <a:rPr lang="fr-FR" sz="2400" b="1" dirty="0">
                <a:latin typeface="+mj-lt"/>
                <a:ea typeface="+mj-ea"/>
                <a:cs typeface="+mj-cs"/>
              </a:rPr>
              <a:t>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755576" y="1772816"/>
          <a:ext cx="8136905" cy="457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Formule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 d’</a:t>
                      </a:r>
                      <a:r>
                        <a:rPr lang="fr-FR" baseline="0" dirty="0" err="1">
                          <a:solidFill>
                            <a:schemeClr val="tx1"/>
                          </a:solidFill>
                        </a:rPr>
                        <a:t>insaturations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 (i)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Exemple 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d’isomères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C</a:t>
                      </a:r>
                      <a:r>
                        <a:rPr lang="fr-FR" sz="1800" b="1" baseline="-25000" dirty="0"/>
                        <a:t>2</a:t>
                      </a:r>
                      <a:r>
                        <a:rPr lang="fr-FR" sz="1800" b="1" dirty="0"/>
                        <a:t>H</a:t>
                      </a:r>
                      <a:r>
                        <a:rPr lang="fr-FR" sz="1800" b="1" baseline="-25000" dirty="0"/>
                        <a:t>4</a:t>
                      </a:r>
                      <a:r>
                        <a:rPr lang="fr-FR" sz="1800" b="1" dirty="0"/>
                        <a:t>O</a:t>
                      </a:r>
                      <a:r>
                        <a:rPr lang="fr-FR" sz="1800" b="1" baseline="-25000" dirty="0"/>
                        <a:t>2</a:t>
                      </a:r>
                      <a:endParaRPr lang="fr-FR" sz="1800" b="1" dirty="0"/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4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C</a:t>
                      </a:r>
                      <a:r>
                        <a:rPr lang="fr-FR" sz="1800" b="1" baseline="-25000" dirty="0"/>
                        <a:t>4</a:t>
                      </a:r>
                      <a:r>
                        <a:rPr lang="fr-FR" sz="1800" b="1" dirty="0"/>
                        <a:t>H</a:t>
                      </a:r>
                      <a:r>
                        <a:rPr lang="fr-FR" sz="1800" b="1" baseline="-25000" dirty="0"/>
                        <a:t>8</a:t>
                      </a:r>
                      <a:r>
                        <a:rPr lang="fr-FR" sz="1800" b="1" dirty="0"/>
                        <a:t>O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/>
                        <a:t>1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C</a:t>
                      </a:r>
                      <a:r>
                        <a:rPr lang="fr-FR" sz="1800" b="1" baseline="-25000" dirty="0"/>
                        <a:t>3</a:t>
                      </a:r>
                      <a:r>
                        <a:rPr lang="fr-FR" sz="1800" b="1" dirty="0"/>
                        <a:t>H</a:t>
                      </a:r>
                      <a:r>
                        <a:rPr lang="fr-FR" sz="1800" b="1" baseline="-25000" dirty="0"/>
                        <a:t>7</a:t>
                      </a:r>
                      <a:r>
                        <a:rPr lang="fr-FR" sz="1800" b="1" dirty="0"/>
                        <a:t>N</a:t>
                      </a:r>
                    </a:p>
                    <a:p>
                      <a:pPr algn="ctr"/>
                      <a:endParaRPr lang="fr-FR" sz="1800" b="1" dirty="0"/>
                    </a:p>
                    <a:p>
                      <a:pPr algn="ctr"/>
                      <a:endParaRPr lang="fr-FR" sz="1800" b="1" dirty="0"/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C</a:t>
                      </a:r>
                      <a:r>
                        <a:rPr lang="fr-FR" sz="1800" b="1" baseline="-25000" dirty="0"/>
                        <a:t>5</a:t>
                      </a:r>
                      <a:r>
                        <a:rPr lang="fr-FR" sz="1800" b="1" dirty="0"/>
                        <a:t>H</a:t>
                      </a:r>
                      <a:r>
                        <a:rPr lang="fr-FR" sz="1800" b="1" baseline="-25000" dirty="0"/>
                        <a:t>5</a:t>
                      </a:r>
                      <a:r>
                        <a:rPr lang="fr-FR" sz="1800" b="1" dirty="0"/>
                        <a:t>N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3794" name="Picture 2" descr="RÃ©sultat de recherche d'images pour &quot;c2h4o2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20888"/>
            <a:ext cx="1368153" cy="864095"/>
          </a:xfrm>
          <a:prstGeom prst="rect">
            <a:avLst/>
          </a:prstGeom>
          <a:noFill/>
        </p:spPr>
      </p:pic>
      <p:sp>
        <p:nvSpPr>
          <p:cNvPr id="33796" name="AutoShape 4" descr="RÃ©sultat de recherche d'images pour &quot;C4H8O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3798" name="Picture 6" descr="RÃ©sultat de recherche d'images pour &quot;C4H8O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12976"/>
            <a:ext cx="1229122" cy="1229122"/>
          </a:xfrm>
          <a:prstGeom prst="rect">
            <a:avLst/>
          </a:prstGeom>
          <a:noFill/>
        </p:spPr>
      </p:pic>
      <p:pic>
        <p:nvPicPr>
          <p:cNvPr id="33800" name="Picture 8" descr="RÃ©sultat de recherche d'images pour &quot;C4H8O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996952"/>
            <a:ext cx="1445146" cy="1445146"/>
          </a:xfrm>
          <a:prstGeom prst="rect">
            <a:avLst/>
          </a:prstGeom>
          <a:noFill/>
        </p:spPr>
      </p:pic>
      <p:pic>
        <p:nvPicPr>
          <p:cNvPr id="33802" name="Picture 10" descr="RÃ©sultat de recherche d'images pour &quot;C3H7N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293096"/>
            <a:ext cx="1632857" cy="1152128"/>
          </a:xfrm>
          <a:prstGeom prst="rect">
            <a:avLst/>
          </a:prstGeom>
          <a:noFill/>
        </p:spPr>
      </p:pic>
      <p:pic>
        <p:nvPicPr>
          <p:cNvPr id="33804" name="Picture 12" descr="RÃ©sultat de recherche d'images pour &quot;C3H7N&quot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4221088"/>
            <a:ext cx="1224136" cy="1224136"/>
          </a:xfrm>
          <a:prstGeom prst="rect">
            <a:avLst/>
          </a:prstGeom>
          <a:noFill/>
        </p:spPr>
      </p:pic>
      <p:pic>
        <p:nvPicPr>
          <p:cNvPr id="33806" name="Picture 14" descr="RÃ©sultat de recherche d'images pour &quot;C5H5N&quot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5440238"/>
            <a:ext cx="941090" cy="941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864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/>
              <a:t>	Rechercher quelques isomères de chaîne, de position et de fonction pour les composés de formule brute C</a:t>
            </a:r>
            <a:r>
              <a:rPr lang="fr-FR" sz="2000" b="1" baseline="-25000" dirty="0"/>
              <a:t>5</a:t>
            </a:r>
            <a:r>
              <a:rPr lang="fr-FR" sz="2000" b="1" dirty="0"/>
              <a:t>H</a:t>
            </a:r>
            <a:r>
              <a:rPr lang="fr-FR" sz="2000" b="1" baseline="-25000" dirty="0"/>
              <a:t>10</a:t>
            </a:r>
            <a:r>
              <a:rPr lang="fr-FR" sz="2000" b="1" dirty="0"/>
              <a:t>O.                     </a:t>
            </a:r>
            <a:r>
              <a:rPr lang="fr-FR" sz="2800" b="1" dirty="0">
                <a:solidFill>
                  <a:srgbClr val="FF0000"/>
                </a:solidFill>
              </a:rPr>
              <a:t>i=1insaturation</a:t>
            </a:r>
          </a:p>
          <a:p>
            <a:endParaRPr lang="fr-FR" sz="20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27</a:t>
            </a:fld>
            <a:endParaRPr lang="fr-FR"/>
          </a:p>
        </p:txBody>
      </p:sp>
      <p:pic>
        <p:nvPicPr>
          <p:cNvPr id="32770" name="Picture 2" descr="RÃ©sultat de recherche d'images pour &quot;c5h10o isomers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943626" cy="5207720"/>
          </a:xfrm>
          <a:prstGeom prst="rect">
            <a:avLst/>
          </a:prstGeom>
          <a:noFill/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</a:t>
            </a:r>
            <a:r>
              <a:rPr lang="fr-FR" b="1" dirty="0">
                <a:latin typeface="+mj-lt"/>
                <a:ea typeface="+mj-ea"/>
                <a:cs typeface="+mj-cs"/>
              </a:rPr>
              <a:t>5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936" y="2780928"/>
            <a:ext cx="165618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Pentan</a:t>
            </a:r>
            <a:r>
              <a:rPr lang="fr-FR" b="1" dirty="0">
                <a:solidFill>
                  <a:schemeClr val="tx1"/>
                </a:solidFill>
              </a:rPr>
              <a:t>-2-one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6228184" y="2780928"/>
            <a:ext cx="165618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Pentan</a:t>
            </a:r>
            <a:r>
              <a:rPr lang="fr-FR" b="1" dirty="0">
                <a:solidFill>
                  <a:schemeClr val="tx1"/>
                </a:solidFill>
              </a:rPr>
              <a:t>-3-one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776" y="4509120"/>
            <a:ext cx="180020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3-</a:t>
            </a:r>
            <a:r>
              <a:rPr lang="fr-FR" b="1" dirty="0" err="1">
                <a:solidFill>
                  <a:schemeClr val="tx1"/>
                </a:solidFill>
              </a:rPr>
              <a:t>methylbutanal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64088" y="4509120"/>
            <a:ext cx="23762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3-</a:t>
            </a:r>
            <a:r>
              <a:rPr lang="fr-FR" b="1" dirty="0" err="1">
                <a:solidFill>
                  <a:schemeClr val="tx1"/>
                </a:solidFill>
              </a:rPr>
              <a:t>methylbutan</a:t>
            </a:r>
            <a:r>
              <a:rPr lang="fr-FR" b="1" dirty="0">
                <a:solidFill>
                  <a:schemeClr val="tx1"/>
                </a:solidFill>
              </a:rPr>
              <a:t>-2-one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67744" y="5877272"/>
            <a:ext cx="23762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2,2-</a:t>
            </a:r>
            <a:r>
              <a:rPr lang="fr-FR" b="1" dirty="0" err="1">
                <a:solidFill>
                  <a:schemeClr val="tx1"/>
                </a:solidFill>
              </a:rPr>
              <a:t>dimethylpropanal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6096" y="5949280"/>
            <a:ext cx="23762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2-</a:t>
            </a:r>
            <a:r>
              <a:rPr lang="fr-FR" b="1" dirty="0" err="1">
                <a:solidFill>
                  <a:schemeClr val="tx1"/>
                </a:solidFill>
              </a:rPr>
              <a:t>methylbutanal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2852936"/>
            <a:ext cx="165618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>
                <a:solidFill>
                  <a:schemeClr val="tx1"/>
                </a:solidFill>
              </a:rPr>
              <a:t>Pentanal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864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/>
              <a:t>	Rechercher quelques isomères de chaîne, de position et de fonction pour les composés de formule brute C</a:t>
            </a:r>
            <a:r>
              <a:rPr lang="fr-FR" sz="2000" b="1" baseline="-25000" dirty="0"/>
              <a:t>5</a:t>
            </a:r>
            <a:r>
              <a:rPr lang="fr-FR" sz="2000" b="1" dirty="0"/>
              <a:t>H</a:t>
            </a:r>
            <a:r>
              <a:rPr lang="fr-FR" sz="2000" b="1" baseline="-25000" dirty="0"/>
              <a:t>10</a:t>
            </a:r>
            <a:r>
              <a:rPr lang="fr-FR" sz="2000" b="1" dirty="0"/>
              <a:t>O.                     </a:t>
            </a:r>
            <a:r>
              <a:rPr lang="fr-FR" sz="2800" b="1" dirty="0">
                <a:solidFill>
                  <a:srgbClr val="FF0000"/>
                </a:solidFill>
              </a:rPr>
              <a:t>i=1insaturation</a:t>
            </a:r>
          </a:p>
          <a:p>
            <a:endParaRPr lang="fr-FR" sz="20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</a:t>
            </a:r>
            <a:r>
              <a:rPr lang="fr-FR" b="1" dirty="0">
                <a:latin typeface="+mj-lt"/>
                <a:ea typeface="+mj-ea"/>
                <a:cs typeface="+mj-cs"/>
              </a:rPr>
              <a:t>5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9154" name="Picture 2" descr="RÃ©sultat de recherche d'images pour &quot;C5H10O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1403648" cy="1403648"/>
          </a:xfrm>
          <a:prstGeom prst="rect">
            <a:avLst/>
          </a:prstGeom>
          <a:noFill/>
        </p:spPr>
      </p:pic>
      <p:pic>
        <p:nvPicPr>
          <p:cNvPr id="49156" name="Picture 4" descr="RÃ©sultat de recherche d'images pour &quot;C5H10O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556792"/>
            <a:ext cx="1440160" cy="1440160"/>
          </a:xfrm>
          <a:prstGeom prst="rect">
            <a:avLst/>
          </a:prstGeom>
          <a:noFill/>
        </p:spPr>
      </p:pic>
      <p:pic>
        <p:nvPicPr>
          <p:cNvPr id="49158" name="Picture 6" descr="RÃ©sultat de recherche d'images pour &quot;C5H10O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916832"/>
            <a:ext cx="2133958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6" name="Picture 2" descr="RÃ©sultat de recherche d'images pour &quot;calcul insaturation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92688" cy="464451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43608" y="3429000"/>
            <a:ext cx="1526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/>
              <a:t>C</a:t>
            </a:r>
            <a:r>
              <a:rPr lang="fr-FR" sz="3200" baseline="-25000" dirty="0"/>
              <a:t>3</a:t>
            </a:r>
            <a:r>
              <a:rPr lang="fr-FR" sz="3200" dirty="0"/>
              <a:t>H</a:t>
            </a:r>
            <a:r>
              <a:rPr lang="fr-FR" sz="3200" baseline="-25000" dirty="0"/>
              <a:t>7</a:t>
            </a:r>
            <a:r>
              <a:rPr lang="fr-FR" sz="3200" dirty="0"/>
              <a:t>ClO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843808" y="3429000"/>
            <a:ext cx="5616624" cy="12241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latin typeface="+mj-lt"/>
                <a:ea typeface="+mj-ea"/>
                <a:cs typeface="+mj-cs"/>
              </a:rPr>
              <a:t>Nombre d’</a:t>
            </a:r>
            <a:r>
              <a:rPr lang="fr-FR" sz="2000" b="1" dirty="0" err="1">
                <a:latin typeface="+mj-lt"/>
                <a:ea typeface="+mj-ea"/>
                <a:cs typeface="+mj-cs"/>
              </a:rPr>
              <a:t>insaturations</a:t>
            </a:r>
            <a:r>
              <a:rPr lang="fr-FR" sz="2000" b="1" dirty="0">
                <a:latin typeface="+mj-lt"/>
                <a:ea typeface="+mj-ea"/>
                <a:cs typeface="+mj-cs"/>
              </a:rPr>
              <a:t>=i=((2*C+2)-H+N-Cl)/2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fr-FR" sz="2000" b="1" dirty="0"/>
              <a:t>                                              i=((2*3+2)-7+0-1)/2=0</a:t>
            </a:r>
          </a:p>
          <a:p>
            <a:pPr lvl="0">
              <a:spcBef>
                <a:spcPct val="0"/>
              </a:spcBef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i=0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Ã©sultat de recherche d'images pour &quot;image de tripeptide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7488832" cy="294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611560" y="2816101"/>
            <a:ext cx="1368152" cy="68490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1907704" y="3933056"/>
            <a:ext cx="864096" cy="72008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 rot="17660150">
            <a:off x="3476392" y="3232733"/>
            <a:ext cx="1802899" cy="919506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364088" y="4365104"/>
            <a:ext cx="936104" cy="64807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 rot="3822298">
            <a:off x="4934932" y="2861136"/>
            <a:ext cx="1971373" cy="675854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876256" y="3212976"/>
            <a:ext cx="1440160" cy="72008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907704" y="570384"/>
            <a:ext cx="561662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err="1">
                <a:solidFill>
                  <a:srgbClr val="FF0000"/>
                </a:solidFill>
              </a:rPr>
              <a:t>Tripeptide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306488" cy="418058"/>
          </a:xfrm>
        </p:spPr>
        <p:txBody>
          <a:bodyPr>
            <a:normAutofit/>
          </a:bodyPr>
          <a:lstStyle/>
          <a:p>
            <a:r>
              <a:rPr lang="fr-FR" sz="1800" b="1" dirty="0"/>
              <a:t>Exercice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59632" y="4797152"/>
            <a:ext cx="216024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Amine</a:t>
            </a: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primaire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645024"/>
            <a:ext cx="19797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Acide carboxylique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07904" y="4581128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Amide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92080" y="5013176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Thiol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04248" y="4077072"/>
            <a:ext cx="233975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Acide carboxylique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76056" y="1772816"/>
            <a:ext cx="115212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Amide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  <p:bldP spid="2053" grpId="0" animBg="1"/>
      <p:bldP spid="2054" grpId="0" animBg="1"/>
      <p:bldP spid="2055" grpId="0" animBg="1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/>
              <a:t>Un compose A de formule brute C</a:t>
            </a:r>
            <a:r>
              <a:rPr lang="fr-FR" sz="1800" baseline="-25000" dirty="0"/>
              <a:t>3</a:t>
            </a:r>
            <a:r>
              <a:rPr lang="fr-FR" sz="1800" dirty="0"/>
              <a:t>H</a:t>
            </a:r>
            <a:r>
              <a:rPr lang="fr-FR" sz="1800" baseline="-25000" dirty="0"/>
              <a:t>7</a:t>
            </a:r>
            <a:r>
              <a:rPr lang="fr-FR" sz="1800" dirty="0"/>
              <a:t>ClO ne possédant pas de fonction alcool</a:t>
            </a:r>
          </a:p>
          <a:p>
            <a:pPr lvl="0">
              <a:buFont typeface="+mj-lt"/>
              <a:buAutoNum type="arabicParenR"/>
            </a:pPr>
            <a:r>
              <a:rPr lang="fr-FR" sz="1800" dirty="0"/>
              <a:t>Donner le nombre d’</a:t>
            </a:r>
            <a:r>
              <a:rPr lang="fr-FR" sz="1800" dirty="0" err="1"/>
              <a:t>insaturation</a:t>
            </a:r>
            <a:r>
              <a:rPr lang="fr-FR" sz="1800" dirty="0"/>
              <a:t> correspondant a cette formule</a:t>
            </a:r>
          </a:p>
          <a:p>
            <a:pPr lvl="0">
              <a:buFont typeface="+mj-lt"/>
              <a:buAutoNum type="arabicParenR"/>
            </a:pPr>
            <a:endParaRPr lang="fr-FR" sz="1800" dirty="0"/>
          </a:p>
          <a:p>
            <a:pPr lvl="0">
              <a:buFont typeface="+mj-lt"/>
              <a:buAutoNum type="arabicParenR"/>
            </a:pPr>
            <a:endParaRPr lang="fr-FR" sz="1800" dirty="0"/>
          </a:p>
          <a:p>
            <a:pPr lvl="0">
              <a:buFont typeface="+mj-lt"/>
              <a:buAutoNum type="arabicParenR"/>
            </a:pPr>
            <a:endParaRPr lang="fr-FR" sz="1800" dirty="0"/>
          </a:p>
          <a:p>
            <a:pPr lvl="0">
              <a:buFont typeface="+mj-lt"/>
              <a:buAutoNum type="arabicParenR"/>
            </a:pPr>
            <a:endParaRPr lang="fr-FR" sz="1800" dirty="0"/>
          </a:p>
          <a:p>
            <a:pPr lvl="0">
              <a:buNone/>
            </a:pPr>
            <a:r>
              <a:rPr lang="fr-FR" sz="1800" b="1" dirty="0">
                <a:solidFill>
                  <a:srgbClr val="FF0000"/>
                </a:solidFill>
              </a:rPr>
              <a:t>Le nombre d’</a:t>
            </a:r>
            <a:r>
              <a:rPr lang="fr-FR" sz="1800" b="1" dirty="0" err="1">
                <a:solidFill>
                  <a:srgbClr val="FF0000"/>
                </a:solidFill>
              </a:rPr>
              <a:t>insaturation</a:t>
            </a:r>
            <a:r>
              <a:rPr lang="fr-FR" sz="1800" b="1" dirty="0">
                <a:solidFill>
                  <a:srgbClr val="FF0000"/>
                </a:solidFill>
              </a:rPr>
              <a:t> =0, donc on aura des simple liaisons uniquement.</a:t>
            </a:r>
          </a:p>
          <a:p>
            <a:pPr lvl="0">
              <a:buFont typeface="+mj-lt"/>
              <a:buAutoNum type="arabicParenR"/>
            </a:pPr>
            <a:r>
              <a:rPr lang="fr-FR" sz="1800" dirty="0"/>
              <a:t>Ecrire toute les formules planes possibles de A. Les nommer</a:t>
            </a:r>
          </a:p>
          <a:p>
            <a:pPr lvl="0">
              <a:buFont typeface="+mj-lt"/>
              <a:buAutoNum type="arabicParenR"/>
            </a:pPr>
            <a:endParaRPr lang="fr-FR" sz="1800" dirty="0"/>
          </a:p>
          <a:p>
            <a:pPr lvl="0">
              <a:buFont typeface="+mj-lt"/>
              <a:buAutoNum type="arabicParenR"/>
            </a:pPr>
            <a:endParaRPr lang="fr-FR" sz="1800" dirty="0"/>
          </a:p>
          <a:p>
            <a:endParaRPr lang="fr-FR" sz="1800" dirty="0"/>
          </a:p>
          <a:p>
            <a:endParaRPr lang="fr-FR" sz="18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</a:t>
            </a:r>
            <a:r>
              <a:rPr lang="fr-FR" b="1" noProof="0" dirty="0">
                <a:latin typeface="+mj-lt"/>
                <a:ea typeface="+mj-ea"/>
                <a:cs typeface="+mj-cs"/>
              </a:rPr>
              <a:t>6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3608" y="1412776"/>
            <a:ext cx="1526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C</a:t>
            </a:r>
            <a:r>
              <a:rPr lang="fr-FR" sz="3200" baseline="-25000" dirty="0">
                <a:solidFill>
                  <a:srgbClr val="FF0000"/>
                </a:solidFill>
              </a:rPr>
              <a:t>3</a:t>
            </a:r>
            <a:r>
              <a:rPr lang="fr-FR" sz="3200" dirty="0">
                <a:solidFill>
                  <a:srgbClr val="FF0000"/>
                </a:solidFill>
              </a:rPr>
              <a:t>H</a:t>
            </a:r>
            <a:r>
              <a:rPr lang="fr-FR" sz="3200" baseline="-25000" dirty="0">
                <a:solidFill>
                  <a:srgbClr val="FF0000"/>
                </a:solidFill>
              </a:rPr>
              <a:t>7</a:t>
            </a:r>
            <a:r>
              <a:rPr lang="fr-FR" sz="3200" dirty="0">
                <a:solidFill>
                  <a:srgbClr val="FF0000"/>
                </a:solidFill>
              </a:rPr>
              <a:t>ClO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2915816" y="1124744"/>
            <a:ext cx="5616624" cy="12241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Nombre d’</a:t>
            </a:r>
            <a:r>
              <a:rPr lang="fr-FR" sz="2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insaturations</a:t>
            </a:r>
            <a:r>
              <a:rPr lang="fr-FR" sz="2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=i=((2*C+2)-H+N-Cl)/2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fr-FR" sz="2000" b="1" dirty="0">
                <a:solidFill>
                  <a:srgbClr val="FF0000"/>
                </a:solidFill>
              </a:rPr>
              <a:t>                                              i=((2*3+2)-7+0-1)/2=0</a:t>
            </a:r>
          </a:p>
        </p:txBody>
      </p:sp>
      <p:pic>
        <p:nvPicPr>
          <p:cNvPr id="11" name="Picture 6" descr="RÃ©sultat de recherche d'images pour &quot;C3H7ClO ethe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3048000" cy="3048001"/>
          </a:xfrm>
          <a:prstGeom prst="rect">
            <a:avLst/>
          </a:prstGeom>
          <a:noFill/>
        </p:spPr>
      </p:pic>
      <p:pic>
        <p:nvPicPr>
          <p:cNvPr id="12" name="Picture 8" descr="RÃ©sultat de recherche d'images pour &quot;C3H7ClO ether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381250" cy="2381250"/>
          </a:xfrm>
          <a:prstGeom prst="rect">
            <a:avLst/>
          </a:prstGeom>
          <a:noFill/>
        </p:spPr>
      </p:pic>
      <p:pic>
        <p:nvPicPr>
          <p:cNvPr id="13" name="Picture 10" descr="RÃ©sultat de recherche d'images pour &quot;C3H7ClO ether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996952"/>
            <a:ext cx="3048000" cy="3048001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059832" y="5373216"/>
            <a:ext cx="309634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1-</a:t>
            </a:r>
            <a:r>
              <a:rPr lang="fr-FR" dirty="0" err="1">
                <a:solidFill>
                  <a:schemeClr val="tx1"/>
                </a:solidFill>
              </a:rPr>
              <a:t>chloro</a:t>
            </a:r>
            <a:r>
              <a:rPr lang="fr-FR" dirty="0">
                <a:solidFill>
                  <a:schemeClr val="tx1"/>
                </a:solidFill>
              </a:rPr>
              <a:t>-2-</a:t>
            </a:r>
            <a:r>
              <a:rPr lang="fr-FR" dirty="0" err="1">
                <a:solidFill>
                  <a:schemeClr val="tx1"/>
                </a:solidFill>
              </a:rPr>
              <a:t>méthoxyéthane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5373216"/>
            <a:ext cx="2555776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1-</a:t>
            </a:r>
            <a:r>
              <a:rPr lang="fr-FR" dirty="0" err="1">
                <a:solidFill>
                  <a:schemeClr val="tx1"/>
                </a:solidFill>
              </a:rPr>
              <a:t>chloro</a:t>
            </a:r>
            <a:r>
              <a:rPr lang="fr-FR" dirty="0">
                <a:solidFill>
                  <a:schemeClr val="tx1"/>
                </a:solidFill>
              </a:rPr>
              <a:t>-1-</a:t>
            </a:r>
            <a:r>
              <a:rPr lang="fr-FR" dirty="0" err="1">
                <a:solidFill>
                  <a:schemeClr val="tx1"/>
                </a:solidFill>
              </a:rPr>
              <a:t>éthoxyéthane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1672" y="5373216"/>
            <a:ext cx="295232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1-</a:t>
            </a:r>
            <a:r>
              <a:rPr lang="fr-FR" dirty="0" err="1">
                <a:solidFill>
                  <a:schemeClr val="tx1"/>
                </a:solidFill>
              </a:rPr>
              <a:t>chloro</a:t>
            </a:r>
            <a:r>
              <a:rPr lang="fr-FR" dirty="0">
                <a:solidFill>
                  <a:schemeClr val="tx1"/>
                </a:solidFill>
              </a:rPr>
              <a:t>-1-</a:t>
            </a:r>
            <a:r>
              <a:rPr lang="fr-FR" dirty="0" err="1">
                <a:solidFill>
                  <a:schemeClr val="tx1"/>
                </a:solidFill>
              </a:rPr>
              <a:t>méthoxyéthane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47056" y="18864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/>
              <a:t>3) Sachant que A possède un carbone asymétrique, donner la structure de A et la représenter selon </a:t>
            </a:r>
            <a:r>
              <a:rPr lang="fr-FR" dirty="0" err="1"/>
              <a:t>Cram</a:t>
            </a:r>
            <a:endParaRPr lang="fr-FR" dirty="0"/>
          </a:p>
        </p:txBody>
      </p:sp>
      <p:pic>
        <p:nvPicPr>
          <p:cNvPr id="51210" name="Picture 10" descr="RÃ©sultat de recherche d'images pour &quot;C3H7ClO ethe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0224" y="548680"/>
            <a:ext cx="3048000" cy="3048001"/>
          </a:xfrm>
          <a:prstGeom prst="rect">
            <a:avLst/>
          </a:prstGeom>
          <a:noFill/>
        </p:spPr>
      </p:pic>
      <p:sp>
        <p:nvSpPr>
          <p:cNvPr id="22" name="Ellipse 21"/>
          <p:cNvSpPr/>
          <p:nvPr/>
        </p:nvSpPr>
        <p:spPr>
          <a:xfrm>
            <a:off x="3995936" y="119675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Ellipse 22"/>
          <p:cNvSpPr/>
          <p:nvPr/>
        </p:nvSpPr>
        <p:spPr>
          <a:xfrm>
            <a:off x="4572000" y="148478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35896" y="3140968"/>
            <a:ext cx="388843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1-</a:t>
            </a:r>
            <a:r>
              <a:rPr lang="fr-FR" sz="2400" dirty="0" err="1">
                <a:solidFill>
                  <a:schemeClr val="tx1"/>
                </a:solidFill>
              </a:rPr>
              <a:t>chloro</a:t>
            </a:r>
            <a:r>
              <a:rPr lang="fr-FR" sz="2400" dirty="0">
                <a:solidFill>
                  <a:schemeClr val="tx1"/>
                </a:solidFill>
              </a:rPr>
              <a:t>-1-</a:t>
            </a:r>
            <a:r>
              <a:rPr lang="fr-FR" sz="2400" dirty="0" err="1">
                <a:solidFill>
                  <a:schemeClr val="tx1"/>
                </a:solidFill>
              </a:rPr>
              <a:t>méthoxyéthane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59632" y="4077072"/>
            <a:ext cx="7128792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tx1"/>
                </a:solidFill>
              </a:rPr>
              <a:t>Le  carbone 1 est un carbone asymétrique.</a:t>
            </a:r>
          </a:p>
          <a:p>
            <a:r>
              <a:rPr lang="fr-FR" sz="2400" dirty="0">
                <a:solidFill>
                  <a:schemeClr val="tx1"/>
                </a:solidFill>
              </a:rPr>
              <a:t>Les radicaux sont: </a:t>
            </a:r>
          </a:p>
          <a:p>
            <a:r>
              <a:rPr lang="fr-FR" sz="2400" dirty="0">
                <a:solidFill>
                  <a:schemeClr val="tx1"/>
                </a:solidFill>
              </a:rPr>
              <a:t>Cl &gt; OCH</a:t>
            </a:r>
            <a:r>
              <a:rPr lang="fr-FR" sz="2400" baseline="-25000" dirty="0">
                <a:solidFill>
                  <a:schemeClr val="tx1"/>
                </a:solidFill>
              </a:rPr>
              <a:t>3</a:t>
            </a:r>
            <a:r>
              <a:rPr lang="fr-FR" sz="2400" dirty="0">
                <a:solidFill>
                  <a:schemeClr val="tx1"/>
                </a:solidFill>
              </a:rPr>
              <a:t>  &gt; CH</a:t>
            </a:r>
            <a:r>
              <a:rPr lang="fr-FR" sz="2400" baseline="-25000" dirty="0">
                <a:solidFill>
                  <a:schemeClr val="tx1"/>
                </a:solidFill>
              </a:rPr>
              <a:t>3</a:t>
            </a:r>
            <a:r>
              <a:rPr lang="fr-FR" sz="2400" dirty="0">
                <a:solidFill>
                  <a:schemeClr val="tx1"/>
                </a:solidFill>
              </a:rPr>
              <a:t>  &gt; H</a:t>
            </a:r>
          </a:p>
          <a:p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26" name="Étoile à 5 branches 25"/>
          <p:cNvSpPr/>
          <p:nvPr/>
        </p:nvSpPr>
        <p:spPr>
          <a:xfrm>
            <a:off x="4836368" y="1844824"/>
            <a:ext cx="144016" cy="194320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 associÃ©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83233"/>
            <a:ext cx="3816424" cy="514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3275856" y="351185"/>
            <a:ext cx="2160240" cy="131467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2483768" y="2583434"/>
            <a:ext cx="987028" cy="7200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5292080" y="5103713"/>
            <a:ext cx="987028" cy="9175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5292080" y="3303514"/>
            <a:ext cx="987028" cy="7920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v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436096" y="1844824"/>
            <a:ext cx="987028" cy="7920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5292080" y="4149080"/>
            <a:ext cx="987028" cy="72008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83568" y="5013176"/>
            <a:ext cx="25922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Glucose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306488" cy="418058"/>
          </a:xfrm>
        </p:spPr>
        <p:txBody>
          <a:bodyPr>
            <a:normAutofit/>
          </a:bodyPr>
          <a:lstStyle/>
          <a:p>
            <a:r>
              <a:rPr lang="fr-FR" sz="1800" b="1" dirty="0"/>
              <a:t>Exercice 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72200" y="1916832"/>
            <a:ext cx="194421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Alcool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419872" y="404664"/>
            <a:ext cx="194421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Aldéhyde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7 0.02106 L -0.64966 0.1261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59 0.28333 " pathEditMode="relative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01563 0.49329 " pathEditMode="relative" ptsTypes="A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11" grpId="0" animBg="1"/>
      <p:bldP spid="12" grpId="0" animBg="1"/>
      <p:bldP spid="13" grpId="0" animBg="1"/>
      <p:bldP spid="14" grpId="0" animBg="1"/>
      <p:bldP spid="15" grpId="0"/>
      <p:bldP spid="17" grpId="0"/>
      <p:bldP spid="17" grpId="1"/>
      <p:bldP spid="17" grpId="2"/>
      <p:bldP spid="17" grpId="3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06090"/>
          </a:xfrm>
        </p:spPr>
        <p:txBody>
          <a:bodyPr>
            <a:noAutofit/>
          </a:bodyPr>
          <a:lstStyle/>
          <a:p>
            <a:r>
              <a:rPr lang="fr-FR" sz="2400" dirty="0"/>
              <a:t>Quel est le nom du composé selon la nomenclature officielle?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691680" y="1340768"/>
          <a:ext cx="6500502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r:id="rId3" imgW="1743120" imgH="1032840" progId="">
                  <p:embed/>
                </p:oleObj>
              </mc:Choice>
              <mc:Fallback>
                <p:oleObj r:id="rId3" imgW="1743120" imgH="1032840" progId="">
                  <p:embed/>
                  <p:pic>
                    <p:nvPicPr>
                      <p:cNvPr id="921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340768"/>
                        <a:ext cx="6500502" cy="3816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sp>
        <p:nvSpPr>
          <p:cNvPr id="14" name="Ellipse 13"/>
          <p:cNvSpPr/>
          <p:nvPr/>
        </p:nvSpPr>
        <p:spPr>
          <a:xfrm>
            <a:off x="7956376" y="227687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5" name="Ellipse 14"/>
          <p:cNvSpPr/>
          <p:nvPr/>
        </p:nvSpPr>
        <p:spPr>
          <a:xfrm>
            <a:off x="7164288" y="25649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Ellipse 15"/>
          <p:cNvSpPr/>
          <p:nvPr/>
        </p:nvSpPr>
        <p:spPr>
          <a:xfrm>
            <a:off x="6516216" y="220486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7" name="Ellipse 16"/>
          <p:cNvSpPr/>
          <p:nvPr/>
        </p:nvSpPr>
        <p:spPr>
          <a:xfrm>
            <a:off x="5940152" y="249289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Ellipse 17"/>
          <p:cNvSpPr/>
          <p:nvPr/>
        </p:nvSpPr>
        <p:spPr>
          <a:xfrm>
            <a:off x="5004048" y="220486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" name="Ellipse 18"/>
          <p:cNvSpPr/>
          <p:nvPr/>
        </p:nvSpPr>
        <p:spPr>
          <a:xfrm>
            <a:off x="4427984" y="25649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Ellipse 19"/>
          <p:cNvSpPr/>
          <p:nvPr/>
        </p:nvSpPr>
        <p:spPr>
          <a:xfrm>
            <a:off x="3923928" y="234888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Ellipse 20"/>
          <p:cNvSpPr/>
          <p:nvPr/>
        </p:nvSpPr>
        <p:spPr>
          <a:xfrm>
            <a:off x="3707904" y="141277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Ellipse 21"/>
          <p:cNvSpPr/>
          <p:nvPr/>
        </p:nvSpPr>
        <p:spPr>
          <a:xfrm>
            <a:off x="3131840" y="11247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691680" y="5301208"/>
            <a:ext cx="60225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+mj-lt"/>
                <a:ea typeface="+mj-ea"/>
                <a:cs typeface="+mj-cs"/>
              </a:rPr>
              <a:t>2-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méthyl</a:t>
            </a:r>
            <a:r>
              <a:rPr lang="fr-FR" sz="2400" b="1" dirty="0">
                <a:latin typeface="+mj-lt"/>
                <a:ea typeface="+mj-ea"/>
                <a:cs typeface="+mj-cs"/>
              </a:rPr>
              <a:t>-3,4-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dipropylnon</a:t>
            </a:r>
            <a:r>
              <a:rPr lang="fr-FR" sz="2400" b="1" dirty="0">
                <a:latin typeface="+mj-lt"/>
                <a:ea typeface="+mj-ea"/>
                <a:cs typeface="+mj-cs"/>
              </a:rPr>
              <a:t>-2,5-diène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4427984" y="1052736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27" name="Ellipse 26"/>
          <p:cNvSpPr/>
          <p:nvPr/>
        </p:nvSpPr>
        <p:spPr>
          <a:xfrm>
            <a:off x="4211960" y="3717032"/>
            <a:ext cx="1656184" cy="1440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  </a:t>
            </a:r>
            <a:r>
              <a:rPr lang="fr-FR" sz="2400" b="1" dirty="0" err="1">
                <a:solidFill>
                  <a:schemeClr val="tx1"/>
                </a:solidFill>
              </a:rPr>
              <a:t>Propyl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403648" y="2492896"/>
            <a:ext cx="1800200" cy="864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b="1" dirty="0">
                <a:solidFill>
                  <a:schemeClr val="tx1"/>
                </a:solidFill>
              </a:rPr>
              <a:t>                </a:t>
            </a:r>
            <a:r>
              <a:rPr lang="fr-FR" sz="2400" b="1" dirty="0" err="1">
                <a:solidFill>
                  <a:schemeClr val="tx1"/>
                </a:solidFill>
              </a:rPr>
              <a:t>Propyl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2915816" y="1916832"/>
          <a:ext cx="388843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r:id="rId3" imgW="893160" imgH="536760" progId="">
                  <p:embed/>
                </p:oleObj>
              </mc:Choice>
              <mc:Fallback>
                <p:oleObj r:id="rId3" imgW="893160" imgH="536760" progId="">
                  <p:embed/>
                  <p:pic>
                    <p:nvPicPr>
                      <p:cNvPr id="819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16832"/>
                        <a:ext cx="3888432" cy="259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 est le nom du composé selon la nomenclature officielle?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547664" y="4869160"/>
            <a:ext cx="60225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+mj-lt"/>
                <a:ea typeface="+mj-ea"/>
                <a:cs typeface="+mj-cs"/>
              </a:rPr>
              <a:t>4-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chloro</a:t>
            </a:r>
            <a:r>
              <a:rPr lang="fr-FR" sz="2400" b="1" dirty="0">
                <a:latin typeface="+mj-lt"/>
                <a:ea typeface="+mj-ea"/>
                <a:cs typeface="+mj-cs"/>
              </a:rPr>
              <a:t>-1,1,2-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triméthylcyclopentane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940152" y="249289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499992" y="242088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4" name="Ellipse 13"/>
          <p:cNvSpPr/>
          <p:nvPr/>
        </p:nvSpPr>
        <p:spPr>
          <a:xfrm>
            <a:off x="5004048" y="29249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Ellipse 14"/>
          <p:cNvSpPr/>
          <p:nvPr/>
        </p:nvSpPr>
        <p:spPr>
          <a:xfrm>
            <a:off x="4572000" y="357301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Ellipse 15"/>
          <p:cNvSpPr/>
          <p:nvPr/>
        </p:nvSpPr>
        <p:spPr>
          <a:xfrm>
            <a:off x="3923928" y="335699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Ellipse 16"/>
          <p:cNvSpPr/>
          <p:nvPr/>
        </p:nvSpPr>
        <p:spPr>
          <a:xfrm>
            <a:off x="3779912" y="278092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Ellipse 17"/>
          <p:cNvSpPr/>
          <p:nvPr/>
        </p:nvSpPr>
        <p:spPr>
          <a:xfrm>
            <a:off x="2483768" y="4077072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19" name="Ellipse 18"/>
          <p:cNvSpPr/>
          <p:nvPr/>
        </p:nvSpPr>
        <p:spPr>
          <a:xfrm>
            <a:off x="2411760" y="2852936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20" name="Ellipse 19"/>
          <p:cNvSpPr/>
          <p:nvPr/>
        </p:nvSpPr>
        <p:spPr>
          <a:xfrm>
            <a:off x="2627784" y="1628800"/>
            <a:ext cx="792088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Me</a:t>
            </a:r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1691680" y="1988840"/>
          <a:ext cx="4628632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r:id="rId3" imgW="1587600" imgH="769680" progId="">
                  <p:embed/>
                </p:oleObj>
              </mc:Choice>
              <mc:Fallback>
                <p:oleObj r:id="rId3" imgW="1587600" imgH="769680" progId="">
                  <p:embed/>
                  <p:pic>
                    <p:nvPicPr>
                      <p:cNvPr id="716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988840"/>
                        <a:ext cx="4628632" cy="2232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 est le nom du composé selon la nomenclature officielle?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sp>
        <p:nvSpPr>
          <p:cNvPr id="8" name="Ellipse 7"/>
          <p:cNvSpPr/>
          <p:nvPr/>
        </p:nvSpPr>
        <p:spPr>
          <a:xfrm>
            <a:off x="6012160" y="371703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" name="Ellipse 8"/>
          <p:cNvSpPr/>
          <p:nvPr/>
        </p:nvSpPr>
        <p:spPr>
          <a:xfrm>
            <a:off x="5508104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0" name="Ellipse 9"/>
          <p:cNvSpPr/>
          <p:nvPr/>
        </p:nvSpPr>
        <p:spPr>
          <a:xfrm>
            <a:off x="4932040" y="371703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42900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Ellipse 11"/>
          <p:cNvSpPr/>
          <p:nvPr/>
        </p:nvSpPr>
        <p:spPr>
          <a:xfrm>
            <a:off x="3779912" y="371703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Ellipse 12"/>
          <p:cNvSpPr/>
          <p:nvPr/>
        </p:nvSpPr>
        <p:spPr>
          <a:xfrm>
            <a:off x="3347864" y="350100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Ellipse 13"/>
          <p:cNvSpPr/>
          <p:nvPr/>
        </p:nvSpPr>
        <p:spPr>
          <a:xfrm>
            <a:off x="3347864" y="2996952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Ellipse 14"/>
          <p:cNvSpPr/>
          <p:nvPr/>
        </p:nvSpPr>
        <p:spPr>
          <a:xfrm>
            <a:off x="3707904" y="2780928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Ellipse 15"/>
          <p:cNvSpPr/>
          <p:nvPr/>
        </p:nvSpPr>
        <p:spPr>
          <a:xfrm>
            <a:off x="4283968" y="3068960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Ellipse 16"/>
          <p:cNvSpPr/>
          <p:nvPr/>
        </p:nvSpPr>
        <p:spPr>
          <a:xfrm>
            <a:off x="755576" y="6021288"/>
            <a:ext cx="5688632" cy="5760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Nb: Fonction alcool est plus prioritaire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1547664" y="4869160"/>
            <a:ext cx="60225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+mj-lt"/>
                <a:ea typeface="+mj-ea"/>
                <a:cs typeface="+mj-cs"/>
              </a:rPr>
              <a:t>8-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amino</a:t>
            </a:r>
            <a:r>
              <a:rPr lang="fr-FR" sz="2400" b="1" dirty="0">
                <a:latin typeface="+mj-lt"/>
                <a:ea typeface="+mj-ea"/>
                <a:cs typeface="+mj-cs"/>
              </a:rPr>
              <a:t>-4-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isobutyl</a:t>
            </a:r>
            <a:r>
              <a:rPr lang="fr-FR" sz="2400" b="1" dirty="0">
                <a:latin typeface="+mj-lt"/>
                <a:ea typeface="+mj-ea"/>
                <a:cs typeface="+mj-cs"/>
              </a:rPr>
              <a:t>-3-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méthylnon</a:t>
            </a:r>
            <a:r>
              <a:rPr lang="fr-FR" sz="2400" b="1" dirty="0">
                <a:latin typeface="+mj-lt"/>
                <a:ea typeface="+mj-ea"/>
                <a:cs typeface="+mj-cs"/>
              </a:rPr>
              <a:t>-6-en-2-</a:t>
            </a:r>
            <a:r>
              <a:rPr lang="fr-FR" sz="2400" b="1" dirty="0" err="1">
                <a:latin typeface="+mj-lt"/>
                <a:ea typeface="+mj-ea"/>
                <a:cs typeface="+mj-cs"/>
              </a:rPr>
              <a:t>ol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483768" y="1124744"/>
            <a:ext cx="338437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Alcool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971600" y="3460348"/>
          <a:ext cx="2880320" cy="100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r:id="rId3" imgW="1222560" imgH="429480" progId="">
                  <p:embed/>
                </p:oleObj>
              </mc:Choice>
              <mc:Fallback>
                <p:oleObj r:id="rId3" imgW="1222560" imgH="429480" progId="">
                  <p:embed/>
                  <p:pic>
                    <p:nvPicPr>
                      <p:cNvPr id="61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460348"/>
                        <a:ext cx="2880320" cy="10041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06090"/>
          </a:xfrm>
        </p:spPr>
        <p:txBody>
          <a:bodyPr>
            <a:noAutofit/>
          </a:bodyPr>
          <a:lstStyle/>
          <a:p>
            <a:r>
              <a:rPr lang="fr-FR" sz="2400" dirty="0"/>
              <a:t>Quel est le nom du composé selon la nomenclature officielle?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83568" y="980728"/>
            <a:ext cx="33123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Amine primaire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187624" y="4536504"/>
            <a:ext cx="244827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+mj-lt"/>
                <a:ea typeface="+mj-ea"/>
                <a:cs typeface="+mj-cs"/>
              </a:rPr>
              <a:t>but</a:t>
            </a:r>
            <a:r>
              <a:rPr lang="fr-FR" sz="2400" b="1" noProof="0" dirty="0">
                <a:latin typeface="+mj-lt"/>
                <a:ea typeface="+mj-ea"/>
                <a:cs typeface="+mj-cs"/>
              </a:rPr>
              <a:t>an-2-amine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971600" y="317231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Ellipse 11"/>
          <p:cNvSpPr/>
          <p:nvPr/>
        </p:nvSpPr>
        <p:spPr>
          <a:xfrm>
            <a:off x="1763688" y="317231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Ellipse 12"/>
          <p:cNvSpPr/>
          <p:nvPr/>
        </p:nvSpPr>
        <p:spPr>
          <a:xfrm>
            <a:off x="2627784" y="317231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Ellipse 13"/>
          <p:cNvSpPr/>
          <p:nvPr/>
        </p:nvSpPr>
        <p:spPr>
          <a:xfrm>
            <a:off x="2195736" y="396440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4572000" y="1196752"/>
            <a:ext cx="0" cy="566124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292080" y="2592288"/>
          <a:ext cx="3432175" cy="1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5" imgW="1429200" imgH="540000" progId="">
                  <p:embed/>
                </p:oleObj>
              </mc:Choice>
              <mc:Fallback>
                <p:oleObj r:id="rId5" imgW="1429200" imgH="540000" progId="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592288"/>
                        <a:ext cx="3432175" cy="1412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Ellipse 17"/>
          <p:cNvSpPr/>
          <p:nvPr/>
        </p:nvSpPr>
        <p:spPr>
          <a:xfrm>
            <a:off x="6804248" y="30963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Ellipse 19"/>
          <p:cNvSpPr/>
          <p:nvPr/>
        </p:nvSpPr>
        <p:spPr>
          <a:xfrm>
            <a:off x="6084168" y="30963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Ellipse 20"/>
          <p:cNvSpPr/>
          <p:nvPr/>
        </p:nvSpPr>
        <p:spPr>
          <a:xfrm>
            <a:off x="5364088" y="3096344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148064" y="4464496"/>
            <a:ext cx="39239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noProof="0" dirty="0" err="1">
                <a:latin typeface="+mj-lt"/>
                <a:ea typeface="+mj-ea"/>
                <a:cs typeface="+mj-cs"/>
              </a:rPr>
              <a:t>N,N-diméthylpropanamine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220072" y="908720"/>
            <a:ext cx="33123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Amine tertiaire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24" name="Espace réservé du numéro de diapositiv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8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331640" y="1196752"/>
          <a:ext cx="2321452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r:id="rId3" imgW="894240" imgH="760320" progId="">
                  <p:embed/>
                </p:oleObj>
              </mc:Choice>
              <mc:Fallback>
                <p:oleObj r:id="rId3" imgW="894240" imgH="760320" progId="">
                  <p:embed/>
                  <p:pic>
                    <p:nvPicPr>
                      <p:cNvPr id="40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96752"/>
                        <a:ext cx="2321452" cy="1944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6868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 est le nom du composé selon la nomenclature officielle?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130648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Exercice 2</a:t>
            </a:r>
          </a:p>
        </p:txBody>
      </p:sp>
      <p:sp>
        <p:nvSpPr>
          <p:cNvPr id="9" name="Ellipse 8"/>
          <p:cNvSpPr/>
          <p:nvPr/>
        </p:nvSpPr>
        <p:spPr>
          <a:xfrm>
            <a:off x="1475656" y="213285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Ellipse 9"/>
          <p:cNvSpPr/>
          <p:nvPr/>
        </p:nvSpPr>
        <p:spPr>
          <a:xfrm>
            <a:off x="2267744" y="213285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Ellipse 10"/>
          <p:cNvSpPr/>
          <p:nvPr/>
        </p:nvSpPr>
        <p:spPr>
          <a:xfrm>
            <a:off x="2843808" y="2132856"/>
            <a:ext cx="360040" cy="43204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012160" y="1124744"/>
          <a:ext cx="1301750" cy="192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5" imgW="521640" imgH="771120" progId="">
                  <p:embed/>
                </p:oleObj>
              </mc:Choice>
              <mc:Fallback>
                <p:oleObj r:id="rId5" imgW="521640" imgH="771120" progId="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124744"/>
                        <a:ext cx="1301750" cy="192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4572000" y="1196752"/>
            <a:ext cx="0" cy="566124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re 1"/>
          <p:cNvSpPr txBox="1">
            <a:spLocks/>
          </p:cNvSpPr>
          <p:nvPr/>
        </p:nvSpPr>
        <p:spPr>
          <a:xfrm>
            <a:off x="1043608" y="3573016"/>
            <a:ext cx="316835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noProof="0" dirty="0">
                <a:latin typeface="+mj-lt"/>
                <a:ea typeface="+mj-ea"/>
                <a:cs typeface="+mj-cs"/>
              </a:rPr>
              <a:t>2,3-</a:t>
            </a:r>
            <a:r>
              <a:rPr lang="fr-FR" sz="2400" b="1" noProof="0" dirty="0" err="1">
                <a:latin typeface="+mj-lt"/>
                <a:ea typeface="+mj-ea"/>
                <a:cs typeface="+mj-cs"/>
              </a:rPr>
              <a:t>dihydroxypropanal</a:t>
            </a:r>
            <a:endParaRPr lang="fr-FR" sz="2400" b="1" noProof="0" dirty="0">
              <a:latin typeface="+mj-lt"/>
              <a:ea typeface="+mj-ea"/>
              <a:cs typeface="+mj-cs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5580112" y="3645024"/>
            <a:ext cx="244827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+mj-lt"/>
                <a:ea typeface="+mj-ea"/>
                <a:cs typeface="+mj-cs"/>
              </a:rPr>
              <a:t>E</a:t>
            </a:r>
            <a:r>
              <a:rPr lang="fr-FR" sz="2400" b="1" noProof="0" dirty="0" err="1">
                <a:latin typeface="+mj-lt"/>
                <a:ea typeface="+mj-ea"/>
                <a:cs typeface="+mj-cs"/>
              </a:rPr>
              <a:t>thylbenzene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043608" y="4293096"/>
            <a:ext cx="316835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(Glycéraldéhyde)</a:t>
            </a:r>
            <a:endParaRPr lang="fr-FR" sz="2400" b="1" noProof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076056" y="4293096"/>
            <a:ext cx="316835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noProof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(Aromate) </a:t>
            </a:r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12/01/2019</a:t>
            </a:r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61CF0-E7FD-4519-8A17-607260C606E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716</Words>
  <Application>Microsoft Office PowerPoint</Application>
  <PresentationFormat>Affichage à l'écran (4:3)</PresentationFormat>
  <Paragraphs>381</Paragraphs>
  <Slides>31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Correction de la série </vt:lpstr>
      <vt:lpstr>Exercice 1</vt:lpstr>
      <vt:lpstr>Exercice 1</vt:lpstr>
      <vt:lpstr>Exercice 1</vt:lpstr>
      <vt:lpstr>Quel est le nom du composé selon la nomenclature officielle?</vt:lpstr>
      <vt:lpstr>Présentation PowerPoint</vt:lpstr>
      <vt:lpstr>Présentation PowerPoint</vt:lpstr>
      <vt:lpstr>Quel est le nom du composé selon la nomenclature officielle?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Utilisateur inconnu</cp:lastModifiedBy>
  <cp:revision>75</cp:revision>
  <dcterms:created xsi:type="dcterms:W3CDTF">2019-01-12T16:56:45Z</dcterms:created>
  <dcterms:modified xsi:type="dcterms:W3CDTF">2019-01-15T20:01:13Z</dcterms:modified>
</cp:coreProperties>
</file>