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5" r:id="rId7"/>
    <p:sldId id="266" r:id="rId8"/>
    <p:sldId id="267" r:id="rId9"/>
    <p:sldId id="263" r:id="rId10"/>
    <p:sldId id="264" r:id="rId11"/>
    <p:sldId id="268" r:id="rId12"/>
    <p:sldId id="262" r:id="rId13"/>
    <p:sldId id="269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CAT devant un souffle cardiaque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731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10800000" flipV="1">
            <a:off x="811369" y="759854"/>
            <a:ext cx="9607638" cy="1030309"/>
          </a:xfrm>
        </p:spPr>
        <p:txBody>
          <a:bodyPr/>
          <a:lstStyle/>
          <a:p>
            <a:pPr marL="225425" lvl="0" indent="-6350">
              <a:lnSpc>
                <a:spcPct val="99000"/>
              </a:lnSpc>
              <a:spcBef>
                <a:spcPts val="1000"/>
              </a:spcBef>
              <a:spcAft>
                <a:spcPts val="1325"/>
              </a:spcAft>
            </a:pPr>
            <a:r>
              <a:rPr lang="fr-FR" sz="2000" dirty="0" smtClean="0">
                <a:solidFill>
                  <a:schemeClr val="bg1"/>
                </a:solidFill>
                <a:ea typeface="Cambria" panose="02040503050406030204" pitchFamily="18" charset="0"/>
                <a:cs typeface="Cambria" panose="02040503050406030204" pitchFamily="18" charset="0"/>
              </a:rPr>
              <a:t/>
            </a:r>
            <a:br>
              <a:rPr lang="fr-FR" sz="2000" dirty="0" smtClean="0">
                <a:solidFill>
                  <a:schemeClr val="bg1"/>
                </a:solidFill>
                <a:ea typeface="Cambria" panose="02040503050406030204" pitchFamily="18" charset="0"/>
                <a:cs typeface="Cambria" panose="02040503050406030204" pitchFamily="18" charset="0"/>
              </a:rPr>
            </a:br>
            <a:r>
              <a:rPr lang="fr-FR" sz="2400" dirty="0" smtClean="0">
                <a:solidFill>
                  <a:schemeClr val="bg1"/>
                </a:solidFill>
                <a:ea typeface="Cambria" panose="02040503050406030204" pitchFamily="18" charset="0"/>
                <a:cs typeface="Cambria" panose="02040503050406030204" pitchFamily="18" charset="0"/>
              </a:rPr>
              <a:t>Les  </a:t>
            </a:r>
            <a:r>
              <a:rPr lang="fr-FR" sz="2400" dirty="0" smtClean="0">
                <a:solidFill>
                  <a:schemeClr val="bg1"/>
                </a:solidFill>
                <a:ea typeface="Cambria" panose="02040503050406030204" pitchFamily="18" charset="0"/>
                <a:cs typeface="Cambria" panose="02040503050406030204" pitchFamily="18" charset="0"/>
              </a:rPr>
              <a:t>caractéristiques  et  </a:t>
            </a:r>
            <a:r>
              <a:rPr lang="fr-FR" sz="2400" dirty="0">
                <a:solidFill>
                  <a:schemeClr val="bg1"/>
                </a:solidFill>
                <a:ea typeface="Cambria" panose="02040503050406030204" pitchFamily="18" charset="0"/>
                <a:cs typeface="Cambria" panose="02040503050406030204" pitchFamily="18" charset="0"/>
              </a:rPr>
              <a:t>les	   causes	   de	   souffle	   </a:t>
            </a:r>
            <a:r>
              <a:rPr lang="fr-FR" sz="2400" dirty="0" smtClean="0">
                <a:solidFill>
                  <a:schemeClr val="bg1"/>
                </a:solidFill>
                <a:ea typeface="Cambria" panose="02040503050406030204" pitchFamily="18" charset="0"/>
                <a:cs typeface="Cambria" panose="02040503050406030204" pitchFamily="18" charset="0"/>
              </a:rPr>
              <a:t>fonctionnel  </a:t>
            </a:r>
            <a:r>
              <a:rPr lang="fr-FR" sz="2400" dirty="0">
                <a:solidFill>
                  <a:schemeClr val="bg1"/>
                </a:solidFill>
                <a:ea typeface="Cambria" panose="02040503050406030204" pitchFamily="18" charset="0"/>
                <a:cs typeface="Cambria" panose="02040503050406030204" pitchFamily="18" charset="0"/>
              </a:rPr>
              <a:t>varient	   </a:t>
            </a:r>
            <a:r>
              <a:rPr lang="fr-FR" sz="2400" dirty="0" smtClean="0">
                <a:solidFill>
                  <a:schemeClr val="bg1"/>
                </a:solidFill>
                <a:ea typeface="Cambria" panose="02040503050406030204" pitchFamily="18" charset="0"/>
                <a:cs typeface="Cambria" panose="02040503050406030204" pitchFamily="18" charset="0"/>
              </a:rPr>
              <a:t>selon l’âge   </a:t>
            </a:r>
            <a:r>
              <a:rPr lang="fr-FR" sz="2400" dirty="0">
                <a:solidFill>
                  <a:schemeClr val="bg1"/>
                </a:solidFill>
                <a:ea typeface="Cambria" panose="02040503050406030204" pitchFamily="18" charset="0"/>
                <a:cs typeface="Cambria" panose="02040503050406030204" pitchFamily="18" charset="0"/>
              </a:rPr>
              <a:t>de	</a:t>
            </a:r>
            <a:r>
              <a:rPr lang="fr-FR" sz="2400" dirty="0" smtClean="0">
                <a:solidFill>
                  <a:schemeClr val="bg1"/>
                </a:solidFill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fr-FR" sz="2400" dirty="0">
                <a:solidFill>
                  <a:schemeClr val="bg1"/>
                </a:solidFill>
                <a:ea typeface="Cambria" panose="02040503050406030204" pitchFamily="18" charset="0"/>
                <a:cs typeface="Cambria" panose="02040503050406030204" pitchFamily="18" charset="0"/>
              </a:rPr>
              <a:t>l’enfant	   :</a:t>
            </a:r>
            <a:r>
              <a:rPr lang="fr-FR" sz="2000" dirty="0">
                <a:solidFill>
                  <a:schemeClr val="bg1"/>
                </a:solidFill>
                <a:ea typeface="Cambria" panose="02040503050406030204" pitchFamily="18" charset="0"/>
                <a:cs typeface="Cambria" panose="02040503050406030204" pitchFamily="18" charset="0"/>
              </a:rPr>
              <a:t>	   	   </a:t>
            </a:r>
            <a:br>
              <a:rPr lang="fr-FR" sz="2000" dirty="0">
                <a:solidFill>
                  <a:schemeClr val="bg1"/>
                </a:solidFill>
                <a:ea typeface="Cambria" panose="02040503050406030204" pitchFamily="18" charset="0"/>
                <a:cs typeface="Cambria" panose="02040503050406030204" pitchFamily="18" charset="0"/>
              </a:rPr>
            </a:br>
            <a:r>
              <a:rPr lang="fr-FR" sz="2000" dirty="0">
                <a:solidFill>
                  <a:schemeClr val="bg1"/>
                </a:solidFill>
              </a:rPr>
              <a:t/>
            </a:r>
            <a:br>
              <a:rPr lang="fr-FR" sz="2000" dirty="0">
                <a:solidFill>
                  <a:schemeClr val="bg1"/>
                </a:solidFill>
              </a:rPr>
            </a:b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8034" y="2279561"/>
            <a:ext cx="10998558" cy="4275785"/>
          </a:xfrm>
        </p:spPr>
        <p:txBody>
          <a:bodyPr>
            <a:normAutofit/>
          </a:bodyPr>
          <a:lstStyle/>
          <a:p>
            <a:pPr lvl="0" fontAlgn="base">
              <a:lnSpc>
                <a:spcPct val="99000"/>
              </a:lnSpc>
              <a:buClr>
                <a:srgbClr val="000000"/>
              </a:buClr>
              <a:buSzPts val="1000"/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de	   la	   naissance	   à	   3	   mois</a:t>
            </a:r>
            <a:r>
              <a:rPr lang="fr-FR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	   :	   souffle	   systolique	   </a:t>
            </a:r>
            <a:r>
              <a:rPr lang="fr-FR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sous</a:t>
            </a:r>
            <a:r>
              <a:rPr lang="fr-FR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claviculaire  </a:t>
            </a:r>
            <a:r>
              <a:rPr lang="fr-FR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gauche	   :	   lié	   à	   </a:t>
            </a:r>
            <a:r>
              <a:rPr lang="fr-FR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une;  accélération  </a:t>
            </a:r>
            <a:r>
              <a:rPr lang="fr-FR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du	   </a:t>
            </a:r>
            <a:r>
              <a:rPr lang="fr-FR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flux   sur  </a:t>
            </a:r>
            <a:r>
              <a:rPr lang="fr-FR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les	   branches	   </a:t>
            </a:r>
            <a:r>
              <a:rPr lang="fr-FR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pulmonaires   </a:t>
            </a:r>
            <a:r>
              <a:rPr lang="fr-FR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en	   raison	   de	   la	   différence	   de	   calibre	   entre	   </a:t>
            </a:r>
            <a:r>
              <a:rPr lang="fr-FR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le  tronc  </a:t>
            </a:r>
            <a:r>
              <a:rPr lang="fr-FR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et	</a:t>
            </a:r>
            <a:r>
              <a:rPr lang="fr-FR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les	</a:t>
            </a:r>
            <a:r>
              <a:rPr lang="fr-FR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branches</a:t>
            </a:r>
            <a:r>
              <a:rPr lang="fr-FR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	   </a:t>
            </a:r>
            <a:r>
              <a:rPr lang="fr-FR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pulmonaires  </a:t>
            </a:r>
            <a:r>
              <a:rPr lang="fr-FR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à cet  </a:t>
            </a:r>
            <a:r>
              <a:rPr lang="fr-FR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âge.	   	   </a:t>
            </a:r>
          </a:p>
          <a:p>
            <a:pPr lvl="0" fontAlgn="base">
              <a:lnSpc>
                <a:spcPct val="99000"/>
              </a:lnSpc>
              <a:buClr>
                <a:srgbClr val="000000"/>
              </a:buClr>
              <a:buSzPts val="1000"/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de   </a:t>
            </a:r>
            <a:r>
              <a:rPr lang="fr-FR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2	  </a:t>
            </a:r>
            <a:r>
              <a:rPr lang="fr-FR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à </a:t>
            </a:r>
            <a:r>
              <a:rPr lang="fr-FR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6	   </a:t>
            </a:r>
            <a:r>
              <a:rPr lang="fr-FR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mois</a:t>
            </a:r>
            <a:r>
              <a:rPr lang="fr-FR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:	   souffle	</a:t>
            </a:r>
            <a:r>
              <a:rPr lang="fr-FR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  systolique piaulant</a:t>
            </a:r>
            <a:r>
              <a:rPr lang="fr-FR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fr-FR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de  </a:t>
            </a:r>
            <a:r>
              <a:rPr lang="fr-FR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l’</a:t>
            </a:r>
            <a:r>
              <a:rPr lang="fr-FR" dirty="0" err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endapex</a:t>
            </a:r>
            <a:r>
              <a:rPr lang="fr-FR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  au </a:t>
            </a:r>
            <a:r>
              <a:rPr lang="fr-FR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foyer  </a:t>
            </a:r>
            <a:r>
              <a:rPr lang="fr-FR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aortique</a:t>
            </a:r>
            <a:r>
              <a:rPr lang="fr-FR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, favorisé  par </a:t>
            </a:r>
            <a:r>
              <a:rPr lang="fr-FR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l’anémie.	   	   </a:t>
            </a:r>
          </a:p>
          <a:p>
            <a:pPr lvl="0" fontAlgn="base">
              <a:lnSpc>
                <a:spcPct val="99000"/>
              </a:lnSpc>
              <a:spcAft>
                <a:spcPts val="1340"/>
              </a:spcAft>
              <a:buClr>
                <a:srgbClr val="000000"/>
              </a:buClr>
              <a:buSzPts val="1000"/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de 2  à  10  ans </a:t>
            </a:r>
            <a:r>
              <a:rPr lang="fr-FR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: souffle</a:t>
            </a:r>
            <a:r>
              <a:rPr lang="fr-FR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continu </a:t>
            </a:r>
            <a:r>
              <a:rPr lang="fr-FR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latéro-­‐</a:t>
            </a:r>
            <a:r>
              <a:rPr lang="fr-FR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sternal   </a:t>
            </a:r>
            <a:r>
              <a:rPr lang="fr-FR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(=  </a:t>
            </a:r>
            <a:r>
              <a:rPr lang="fr-FR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Arial" panose="020B0604020202020204" pitchFamily="34" charset="0"/>
                <a:cs typeface="Arial" panose="020B0604020202020204" pitchFamily="34" charset="0"/>
              </a:rPr>
              <a:t>souffle	   veineux	   disparaissant	   à	   la	   position	   couchée)	   et	   souffle	   éjectionnel	   vers	   le	   foyer	   aortique.	   </a:t>
            </a:r>
          </a:p>
          <a:p>
            <a:pPr marL="228600" indent="-6350">
              <a:lnSpc>
                <a:spcPct val="99000"/>
              </a:lnSpc>
            </a:pPr>
            <a:r>
              <a:rPr lang="fr-FR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Un</a:t>
            </a:r>
            <a:r>
              <a:rPr lang="fr-FR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   souffle	   </a:t>
            </a:r>
            <a:r>
              <a:rPr lang="fr-FR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qui   </a:t>
            </a:r>
            <a:r>
              <a:rPr lang="fr-FR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	   toutes	   les	   caractéristiques	   de	   l’innocence	   ne	   demande	   aucune	   exploration	   complémentaire.	   Il	   </a:t>
            </a:r>
            <a:r>
              <a:rPr lang="fr-FR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faut</a:t>
            </a:r>
            <a:r>
              <a:rPr lang="fr-FR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</a:t>
            </a:r>
            <a:r>
              <a:rPr lang="fr-FR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fr-FR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rassurer</a:t>
            </a:r>
            <a:r>
              <a:rPr lang="fr-FR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fr-FR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</a:t>
            </a:r>
            <a:r>
              <a:rPr lang="fr-FR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les	   </a:t>
            </a:r>
            <a:r>
              <a:rPr lang="fr-FR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parents</a:t>
            </a:r>
            <a:r>
              <a:rPr lang="fr-FR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fr-FR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sur</a:t>
            </a:r>
            <a:r>
              <a:rPr lang="fr-FR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fr-FR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fr-FR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la	   totale	   bénignité	   </a:t>
            </a:r>
            <a:r>
              <a:rPr lang="fr-FR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de	   </a:t>
            </a:r>
            <a:r>
              <a:rPr lang="fr-FR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ces   </a:t>
            </a:r>
            <a:r>
              <a:rPr lang="fr-FR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souffles.	   </a:t>
            </a:r>
          </a:p>
          <a:p>
            <a:endParaRPr lang="fr-F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586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examens complémentaires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53010"/>
              </a:buClr>
              <a:buSzTx/>
              <a:buNone/>
            </a:pPr>
            <a:r>
              <a:rPr lang="fr-FR" sz="2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>Radiographie </a:t>
            </a:r>
            <a:r>
              <a:rPr lang="fr-FR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>thoracique :</a:t>
            </a:r>
          </a:p>
          <a:p>
            <a:pPr lvl="0">
              <a:buClr>
                <a:srgbClr val="A53010"/>
              </a:buClr>
              <a:buSzTx/>
              <a:buNone/>
            </a:pPr>
            <a:r>
              <a:rPr lang="fr-FR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>        cardiomégalie, silhouette mitrale ,cœur en sabot  </a:t>
            </a:r>
          </a:p>
          <a:p>
            <a:pPr lvl="0">
              <a:buClr>
                <a:srgbClr val="A53010"/>
              </a:buClr>
              <a:buSzTx/>
              <a:buNone/>
            </a:pPr>
            <a:r>
              <a:rPr lang="fr-FR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>ECG</a:t>
            </a:r>
            <a:r>
              <a:rPr lang="fr-FR" sz="2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>:</a:t>
            </a:r>
            <a:endParaRPr lang="fr-FR" sz="2800" dirty="0">
              <a:solidFill>
                <a:prstClr val="black">
                  <a:lumMod val="75000"/>
                  <a:lumOff val="25000"/>
                </a:prstClr>
              </a:solidFill>
              <a:latin typeface="Cambria" panose="02040503050406030204" pitchFamily="18" charset="0"/>
            </a:endParaRPr>
          </a:p>
          <a:p>
            <a:pPr lvl="0">
              <a:buClr>
                <a:srgbClr val="A53010"/>
              </a:buClr>
              <a:buSzTx/>
              <a:buNone/>
            </a:pPr>
            <a:r>
              <a:rPr lang="fr-FR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>        BBD, BBG,HVG,HVD,ACFA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7124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Indications de l’</a:t>
            </a:r>
            <a:r>
              <a:rPr lang="fr-FR" dirty="0"/>
              <a:t>é</a:t>
            </a:r>
            <a:r>
              <a:rPr lang="fr-FR" dirty="0" smtClean="0"/>
              <a:t>chographie cardiaque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5003" y="2305317"/>
            <a:ext cx="11153103" cy="4224271"/>
          </a:xfrm>
        </p:spPr>
        <p:txBody>
          <a:bodyPr>
            <a:normAutofit/>
          </a:bodyPr>
          <a:lstStyle/>
          <a:p>
            <a:pPr marL="6350" indent="-6350">
              <a:lnSpc>
                <a:spcPct val="99000"/>
              </a:lnSpc>
            </a:pP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L’échographie  est   un  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moyen	 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simple  de  détection d’une  anomalie   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cardiaque	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peu  coûteuse et  non 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invasive.	   </a:t>
            </a:r>
          </a:p>
          <a:p>
            <a:pPr marL="6350" indent="-6350">
              <a:lnSpc>
                <a:spcPct val="99000"/>
              </a:lnSpc>
            </a:pP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L’échographie   est   indiqué  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si	   :	   	   </a:t>
            </a:r>
          </a:p>
          <a:p>
            <a:pPr marL="225425" indent="-6350">
              <a:lnSpc>
                <a:spcPct val="99000"/>
              </a:lnSpc>
            </a:pP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-­‐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Arial" panose="020B0604020202020204" pitchFamily="34" charset="0"/>
                <a:cs typeface="Cambria" panose="02040503050406030204" pitchFamily="18" charset="0"/>
              </a:rPr>
              <a:t> 	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Souffle  holosystolique  ou  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télésystolique	   	   </a:t>
            </a:r>
          </a:p>
          <a:p>
            <a:pPr marL="225425" indent="-6350">
              <a:lnSpc>
                <a:spcPct val="99000"/>
              </a:lnSpc>
            </a:pP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-­‐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Arial" panose="020B0604020202020204" pitchFamily="34" charset="0"/>
                <a:cs typeface="Cambria" panose="02040503050406030204" pitchFamily="18" charset="0"/>
              </a:rPr>
              <a:t> 	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Intensité	   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importante  :  à	partir  de  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3/6	   </a:t>
            </a:r>
          </a:p>
          <a:p>
            <a:pPr marL="225425" indent="-6350">
              <a:lnSpc>
                <a:spcPct val="99000"/>
              </a:lnSpc>
            </a:pP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-­‐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Arial" panose="020B0604020202020204" pitchFamily="34" charset="0"/>
                <a:cs typeface="Cambria" panose="02040503050406030204" pitchFamily="18" charset="0"/>
              </a:rPr>
              <a:t> 	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ECG	   ou	   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Radio thoracique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anormale   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surtout   chez   la personne   &gt;  50ans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	   </a:t>
            </a:r>
          </a:p>
          <a:p>
            <a:pPr marL="447675" indent="-228600">
              <a:lnSpc>
                <a:spcPct val="99000"/>
              </a:lnSpc>
            </a:pP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-­‐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Arial" panose="020B0604020202020204" pitchFamily="34" charset="0"/>
                <a:cs typeface="Cambria" panose="02040503050406030204" pitchFamily="18" charset="0"/>
              </a:rPr>
              <a:t> 	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patients	   symptomatiques	   (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dyspnée, douleur  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thoracique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 signe clinique d’atteinte  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cardiaque	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droite  ou gauche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	   	   </a:t>
            </a:r>
          </a:p>
          <a:p>
            <a:pPr marL="225425" indent="-6350">
              <a:lnSpc>
                <a:spcPct val="99000"/>
              </a:lnSpc>
            </a:pP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-­‐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Arial" panose="020B0604020202020204" pitchFamily="34" charset="0"/>
                <a:cs typeface="Cambria" panose="02040503050406030204" pitchFamily="18" charset="0"/>
              </a:rPr>
              <a:t> 	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Age	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&gt; 70   ans  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facteur  prédictif   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de	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mortalité)	   	   </a:t>
            </a:r>
          </a:p>
          <a:p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-­‐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Arial" panose="020B0604020202020204" pitchFamily="34" charset="0"/>
              </a:rPr>
              <a:t> 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Arial" panose="020B0604020202020204" pitchFamily="34" charset="0"/>
              </a:rPr>
              <a:t>	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Souffle   diastolique  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ou	   continu	   	 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63483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4954" y="772732"/>
            <a:ext cx="8761413" cy="682581"/>
          </a:xfrm>
        </p:spPr>
        <p:txBody>
          <a:bodyPr/>
          <a:lstStyle/>
          <a:p>
            <a:r>
              <a:rPr lang="fr-FR" sz="2400" dirty="0" smtClean="0">
                <a:solidFill>
                  <a:prstClr val="white"/>
                </a:solidFill>
              </a:rPr>
              <a:t/>
            </a:r>
            <a:br>
              <a:rPr lang="fr-FR" sz="2400" dirty="0" smtClean="0">
                <a:solidFill>
                  <a:prstClr val="white"/>
                </a:solidFill>
              </a:rPr>
            </a:br>
            <a:r>
              <a:rPr lang="fr-FR" sz="2400" dirty="0">
                <a:solidFill>
                  <a:prstClr val="white"/>
                </a:solidFill>
              </a:rPr>
              <a:t/>
            </a:r>
            <a:br>
              <a:rPr lang="fr-FR" sz="2400" dirty="0">
                <a:solidFill>
                  <a:prstClr val="white"/>
                </a:solidFill>
              </a:rPr>
            </a:br>
            <a:r>
              <a:rPr lang="fr-FR" sz="2400" dirty="0" smtClean="0">
                <a:solidFill>
                  <a:prstClr val="white"/>
                </a:solidFill>
              </a:rPr>
              <a:t>Points </a:t>
            </a:r>
            <a:r>
              <a:rPr lang="fr-FR" sz="2400" dirty="0">
                <a:solidFill>
                  <a:prstClr val="white"/>
                </a:solidFill>
              </a:rPr>
              <a:t>importants :</a:t>
            </a:r>
            <a:br>
              <a:rPr lang="fr-FR" sz="2400" dirty="0">
                <a:solidFill>
                  <a:prstClr val="white"/>
                </a:solidFill>
              </a:rPr>
            </a:br>
            <a:r>
              <a:rPr lang="fr-FR" sz="2400" dirty="0">
                <a:solidFill>
                  <a:prstClr val="white"/>
                </a:solidFill>
              </a:rPr>
              <a:t/>
            </a:r>
            <a:br>
              <a:rPr lang="fr-FR" sz="2400" dirty="0">
                <a:solidFill>
                  <a:prstClr val="white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6670" y="2369713"/>
            <a:ext cx="11165984" cy="40697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>-l</a:t>
            </a: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>’ interrogatoire, les signes fonctionnels ,et l’examen clinique orientent vers un souffle d’origine organique </a:t>
            </a:r>
            <a:b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</a:b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>-les </a:t>
            </a: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>souffles systoliques ejectionnels orientent vers un obstacle gauche  ,sténose aortique )ou droit(sténose pulmonaire ,tétralogie de </a:t>
            </a: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>Fallot,….),</a:t>
            </a: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>shunt gauches droit </a:t>
            </a:r>
            <a:b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</a:b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>-  </a:t>
            </a: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>les souffles fonctionnels sont la cause la plus fréquente des souffles systoliques chez l’enfant </a:t>
            </a:r>
            <a:b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</a:b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>- </a:t>
            </a: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>la CIV est la cardiopathie congénitale la plus fréquente responsable d’un souffle holosystolique en rayon de roue  </a:t>
            </a:r>
            <a:endParaRPr lang="fr-FR" sz="2000" dirty="0" smtClean="0">
              <a:solidFill>
                <a:prstClr val="black">
                  <a:lumMod val="75000"/>
                  <a:lumOff val="25000"/>
                </a:prstClr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>-</a:t>
            </a: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>  </a:t>
            </a: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>le canal artériel est la principale cause des souffles continus chez l’enfant </a:t>
            </a:r>
            <a:b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</a:b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>- </a:t>
            </a: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>les souffles diastoliques sont rares et de nature organique </a:t>
            </a:r>
            <a:b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</a:b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> </a:t>
            </a: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>-l</a:t>
            </a: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>’ </a:t>
            </a: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>échocardiographie </a:t>
            </a: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>est l’examen clé au diagnostique quand on suspect un souffle organique :</a:t>
            </a: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>apprécie </a:t>
            </a: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>l’étiologie ,le retentissement hémodynamique et les anomalies associée </a:t>
            </a:r>
            <a:b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</a:b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/>
            </a:r>
            <a:b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</a:br>
            <a:endParaRPr lang="fr-F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72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Grp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31821"/>
            <a:ext cx="11307650" cy="6120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9648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603500"/>
            <a:ext cx="10333001" cy="3416300"/>
          </a:xfrm>
        </p:spPr>
        <p:txBody>
          <a:bodyPr>
            <a:normAutofit/>
          </a:bodyPr>
          <a:lstStyle/>
          <a:p>
            <a:pPr marL="6350" indent="-6350">
              <a:lnSpc>
                <a:spcPct val="99000"/>
              </a:lnSpc>
            </a:pPr>
            <a:r>
              <a:rPr lang="fr-FR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</a:t>
            </a:r>
            <a:r>
              <a:rPr lang="fr-F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Souvent  découvert  de  façon   fortuite  au  cours de l’examen clinique  systématique  </a:t>
            </a:r>
            <a:r>
              <a:rPr lang="fr-FR" sz="2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en	   médecine	   </a:t>
            </a:r>
            <a:r>
              <a:rPr lang="fr-F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générale,  le souffle cardiaque est très  </a:t>
            </a:r>
            <a:r>
              <a:rPr lang="fr-FR" sz="2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fréquent.	   	   </a:t>
            </a:r>
          </a:p>
          <a:p>
            <a:r>
              <a:rPr lang="fr-F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La  difficulté est de différencier un  </a:t>
            </a:r>
            <a:r>
              <a:rPr lang="fr-FR" sz="2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souffle	 </a:t>
            </a:r>
            <a:r>
              <a:rPr lang="fr-F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organique  d’un souffle</a:t>
            </a:r>
            <a:r>
              <a:rPr lang="fr-FR" sz="2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   fonctionnel	 </a:t>
            </a:r>
            <a:r>
              <a:rPr lang="fr-F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et  donc de  la nécessité ou non   d’examens complémentaires.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435242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9550" y="2356833"/>
            <a:ext cx="10844012" cy="4095481"/>
          </a:xfrm>
        </p:spPr>
        <p:txBody>
          <a:bodyPr>
            <a:normAutofit/>
          </a:bodyPr>
          <a:lstStyle/>
          <a:p>
            <a:pPr marL="6350" indent="-6350">
              <a:lnSpc>
                <a:spcPct val="99000"/>
              </a:lnSpc>
            </a:pP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Un	   </a:t>
            </a:r>
            <a:r>
              <a:rPr lang="fr-FR" sz="20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souffle	   systolique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   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survient  entre B1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et B2. Il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existe  plusieurs  types de souffles  systoliques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   :	   	   </a:t>
            </a:r>
          </a:p>
          <a:p>
            <a:pPr marL="504825" indent="-285750">
              <a:lnSpc>
                <a:spcPct val="99000"/>
              </a:lnSpc>
              <a:buFont typeface="Wingdings" panose="05000000000000000000" pitchFamily="2" charset="2"/>
              <a:buChar char="v"/>
            </a:pP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-­‐</a:t>
            </a:r>
            <a:r>
              <a:rPr lang="fr-FR" sz="20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	</a:t>
            </a:r>
            <a:r>
              <a:rPr lang="fr-FR" sz="2000" i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Holosystolique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   :	   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commence   avec  B1 et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dur  pendant  toute  la  systole.</a:t>
            </a:r>
          </a:p>
          <a:p>
            <a:pPr marL="504825" indent="-285750">
              <a:lnSpc>
                <a:spcPct val="99000"/>
              </a:lnSpc>
              <a:buFont typeface="Wingdings" panose="05000000000000000000" pitchFamily="2" charset="2"/>
              <a:buChar char="v"/>
            </a:pP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-­‐</a:t>
            </a:r>
            <a:r>
              <a:rPr lang="fr-FR" sz="20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Cambria" panose="02040503050406030204" pitchFamily="18" charset="0"/>
              </a:rPr>
              <a:t> </a:t>
            </a:r>
            <a:r>
              <a:rPr lang="fr-FR" sz="20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Cambria" panose="02040503050406030204" pitchFamily="18" charset="0"/>
              </a:rPr>
              <a:t>	</a:t>
            </a:r>
            <a:r>
              <a:rPr lang="fr-FR" sz="2000" i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Mésosystolique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   :	   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commence   après   B1   et   se termine  avant  B2.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   	   </a:t>
            </a:r>
          </a:p>
          <a:p>
            <a:pPr marL="504825" indent="-285750">
              <a:lnSpc>
                <a:spcPct val="99000"/>
              </a:lnSpc>
              <a:buFont typeface="Wingdings" panose="05000000000000000000" pitchFamily="2" charset="2"/>
              <a:buChar char="v"/>
            </a:pP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-­‐</a:t>
            </a:r>
            <a:r>
              <a:rPr lang="fr-FR" sz="20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Cambria" panose="02040503050406030204" pitchFamily="18" charset="0"/>
              </a:rPr>
              <a:t> 	</a:t>
            </a:r>
            <a:r>
              <a:rPr lang="fr-FR" sz="2000" i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Protosystolique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   :       s’il 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occupe	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le   début  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de	 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la  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systole	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   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   </a:t>
            </a:r>
          </a:p>
          <a:p>
            <a:pPr marL="504825" indent="-285750">
              <a:lnSpc>
                <a:spcPct val="99000"/>
              </a:lnSpc>
              <a:buFont typeface="Wingdings" panose="05000000000000000000" pitchFamily="2" charset="2"/>
              <a:buChar char="v"/>
            </a:pP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-­‐</a:t>
            </a:r>
            <a:r>
              <a:rPr lang="fr-FR" sz="20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Cambria" panose="02040503050406030204" pitchFamily="18" charset="0"/>
              </a:rPr>
              <a:t> 	</a:t>
            </a:r>
            <a:r>
              <a:rPr lang="fr-FR" sz="2000" i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Télésystolique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:	   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s’il occupe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la   fin  de   la  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systole	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   </a:t>
            </a:r>
          </a:p>
          <a:p>
            <a:pPr marL="219075" indent="0">
              <a:lnSpc>
                <a:spcPct val="99000"/>
              </a:lnSpc>
              <a:buNone/>
            </a:pP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   </a:t>
            </a:r>
          </a:p>
          <a:p>
            <a:pPr marL="0" indent="0">
              <a:lnSpc>
                <a:spcPct val="99000"/>
              </a:lnSpc>
              <a:spcAft>
                <a:spcPts val="1735"/>
              </a:spcAft>
              <a:buNone/>
            </a:pP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La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   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prévalence   des  souffles  systolique  varie   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selon	   la	   classe	 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d’âge  allant  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jusqu’à	   50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%  chez  les  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enfants.	   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</a:t>
            </a:r>
            <a:r>
              <a:rPr lang="fr-FR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3438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4954" y="695460"/>
            <a:ext cx="8761413" cy="914400"/>
          </a:xfrm>
        </p:spPr>
        <p:txBody>
          <a:bodyPr/>
          <a:lstStyle/>
          <a:p>
            <a:r>
              <a:rPr lang="fr-FR" dirty="0" smtClean="0"/>
              <a:t>Caractéristiques d’un souffle systolique fonctionnel(bénin):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56823" y="2318197"/>
            <a:ext cx="10998557" cy="4237149"/>
          </a:xfrm>
        </p:spPr>
        <p:txBody>
          <a:bodyPr>
            <a:normAutofit/>
          </a:bodyPr>
          <a:lstStyle/>
          <a:p>
            <a:pPr marL="327025" indent="-6350">
              <a:lnSpc>
                <a:spcPct val="99000"/>
              </a:lnSpc>
            </a:pPr>
            <a:r>
              <a:rPr lang="fr-FR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-­‐	Faible	   intensité	   :	   1	   ou	   2/6	   	   </a:t>
            </a:r>
          </a:p>
          <a:p>
            <a:pPr marL="327025" indent="-6350">
              <a:lnSpc>
                <a:spcPct val="99000"/>
              </a:lnSpc>
            </a:pPr>
            <a:r>
              <a:rPr lang="fr-FR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-­‐	Protomésosystolique	   	   </a:t>
            </a:r>
          </a:p>
          <a:p>
            <a:pPr marL="327025" indent="-6350">
              <a:lnSpc>
                <a:spcPct val="99000"/>
              </a:lnSpc>
            </a:pPr>
            <a:r>
              <a:rPr lang="fr-FR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-­‐	Isolé	   </a:t>
            </a:r>
          </a:p>
          <a:p>
            <a:pPr marL="327025" indent="-6350">
              <a:lnSpc>
                <a:spcPct val="99000"/>
              </a:lnSpc>
            </a:pPr>
            <a:r>
              <a:rPr lang="fr-FR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-­‐	Pas	   de	   souffle	   diastolique	   associé	   	   </a:t>
            </a:r>
          </a:p>
          <a:p>
            <a:pPr marL="327025" indent="-6350">
              <a:lnSpc>
                <a:spcPct val="99000"/>
              </a:lnSpc>
            </a:pPr>
            <a:r>
              <a:rPr lang="fr-FR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-­‐	Timbre	   musical	   ou	   vibratoire	   piaulant	   	   </a:t>
            </a:r>
          </a:p>
          <a:p>
            <a:pPr marL="327025" indent="-6350">
              <a:lnSpc>
                <a:spcPct val="99000"/>
              </a:lnSpc>
            </a:pPr>
            <a:r>
              <a:rPr lang="fr-FR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-­‐	Faible	   irradiation	   </a:t>
            </a:r>
          </a:p>
          <a:p>
            <a:pPr marL="549275" indent="-228600">
              <a:lnSpc>
                <a:spcPct val="99000"/>
              </a:lnSpc>
            </a:pPr>
            <a:r>
              <a:rPr lang="fr-FR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-­‐	Pas	   d’autre	   signe	   d’atteinte	   cardiaque	   :	   auscultation	   carotidienne,	   pas	   de	   signe	   d’atteinte	   droite	   jugulaire	   	   </a:t>
            </a:r>
          </a:p>
          <a:p>
            <a:pPr marL="327025" indent="-6350">
              <a:lnSpc>
                <a:spcPct val="99000"/>
              </a:lnSpc>
            </a:pPr>
            <a:r>
              <a:rPr lang="fr-FR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-­‐	ECG	   et	   radio	   thoracique	   normaux	   	   </a:t>
            </a:r>
          </a:p>
          <a:p>
            <a:pPr marL="549275" indent="-228600">
              <a:lnSpc>
                <a:spcPct val="99000"/>
              </a:lnSpc>
              <a:spcAft>
                <a:spcPts val="505"/>
              </a:spcAft>
            </a:pPr>
            <a:r>
              <a:rPr lang="fr-FR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-­‐	Chez	   l’enfant	   :	   souffle	   variable	   selon	   la	   position,	   la	   respiration,	   le	   moment	   de	   l’examen	   et	   les	   consultations	   !	  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3822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2276" y="804684"/>
            <a:ext cx="10663707" cy="497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indent="-6350">
              <a:lnSpc>
                <a:spcPct val="99000"/>
              </a:lnSpc>
              <a:spcAft>
                <a:spcPts val="0"/>
              </a:spcAft>
            </a:pP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Un	   </a:t>
            </a:r>
            <a:r>
              <a:rPr lang="fr-FR" sz="20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souffle	   </a:t>
            </a:r>
            <a:r>
              <a:rPr lang="fr-FR" sz="20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diastolique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survient	   entre	   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B2  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et	   B1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  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Il	   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est  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toujours	   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pathologique  et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   reflète	   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une   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anomalie	   de	   l’anatomie	   ou	   de	   la	   fonction	   cardiaque.	   	   </a:t>
            </a:r>
          </a:p>
          <a:p>
            <a:pPr marL="225425" indent="-6350">
              <a:lnSpc>
                <a:spcPct val="99000"/>
              </a:lnSpc>
              <a:spcAft>
                <a:spcPts val="0"/>
              </a:spcAft>
            </a:pP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   </a:t>
            </a:r>
          </a:p>
          <a:p>
            <a:pPr marL="6350" indent="-6350">
              <a:lnSpc>
                <a:spcPct val="99000"/>
              </a:lnSpc>
              <a:spcAft>
                <a:spcPts val="0"/>
              </a:spcAft>
            </a:pP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Un	   </a:t>
            </a:r>
            <a:r>
              <a:rPr lang="fr-FR" sz="20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souffle	   continu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   est	   lui	   aussi	   révélateur	   d’une	   anomalie	   cardiaque.	   	   L’</a:t>
            </a:r>
            <a:r>
              <a:rPr lang="fr-FR" sz="20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intensité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   d’un	   souffle	   cardiaque	   est	   exprimée	   en	   sixième	   selon	   la	   classification	   suivante	   :	   	   </a:t>
            </a:r>
          </a:p>
          <a:p>
            <a:pPr marL="225425" indent="-6350">
              <a:lnSpc>
                <a:spcPct val="99000"/>
              </a:lnSpc>
              <a:spcAft>
                <a:spcPts val="0"/>
              </a:spcAft>
            </a:pP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-­‐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Arial" panose="020B0604020202020204" pitchFamily="34" charset="0"/>
                <a:cs typeface="Cambria" panose="02040503050406030204" pitchFamily="18" charset="0"/>
              </a:rPr>
              <a:t> 	</a:t>
            </a:r>
            <a:r>
              <a:rPr lang="fr-FR" sz="20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1/6	   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:	   très	   faible	   nécessite	   le	   silence	   dans	   la	   pièce	   et	   un	   observateur	   expérimenté	   	   </a:t>
            </a:r>
          </a:p>
          <a:p>
            <a:pPr marL="225425" indent="-6350">
              <a:lnSpc>
                <a:spcPct val="99000"/>
              </a:lnSpc>
              <a:spcAft>
                <a:spcPts val="0"/>
              </a:spcAft>
            </a:pP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-­‐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Arial" panose="020B0604020202020204" pitchFamily="34" charset="0"/>
                <a:cs typeface="Cambria" panose="02040503050406030204" pitchFamily="18" charset="0"/>
              </a:rPr>
              <a:t> 	</a:t>
            </a:r>
            <a:r>
              <a:rPr lang="fr-FR" sz="20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2/6	   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:	   Faible	   mais	   facilement	   perçu	   avec	   le	   stéthoscope	   	   </a:t>
            </a:r>
          </a:p>
          <a:p>
            <a:pPr marL="225425" indent="-6350">
              <a:lnSpc>
                <a:spcPct val="99000"/>
              </a:lnSpc>
              <a:spcAft>
                <a:spcPts val="0"/>
              </a:spcAft>
            </a:pP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-­‐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Arial" panose="020B0604020202020204" pitchFamily="34" charset="0"/>
                <a:cs typeface="Cambria" panose="02040503050406030204" pitchFamily="18" charset="0"/>
              </a:rPr>
              <a:t> 	</a:t>
            </a:r>
            <a:r>
              <a:rPr lang="fr-FR" sz="20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3/6	   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:	   moyen	   bruit	   assez	   fort	   mais	   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nécessitant  une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auscultatio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 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au	   stéthoscope	   	   </a:t>
            </a:r>
          </a:p>
          <a:p>
            <a:pPr marL="447675" indent="-228600">
              <a:lnSpc>
                <a:spcPct val="99000"/>
              </a:lnSpc>
              <a:spcAft>
                <a:spcPts val="0"/>
              </a:spcAft>
            </a:pP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-­‐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Arial" panose="020B0604020202020204" pitchFamily="34" charset="0"/>
                <a:cs typeface="Cambria" panose="02040503050406030204" pitchFamily="18" charset="0"/>
              </a:rPr>
              <a:t> 	</a:t>
            </a:r>
            <a:r>
              <a:rPr lang="fr-FR" sz="20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4/6	   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:	   fort	   avec	   frémissement,	   entendu	   avec	   uniquement	   le	   rebord	   du	   stéthoscope	   posé	   sur	   le	   thorax	   </a:t>
            </a:r>
          </a:p>
          <a:p>
            <a:pPr marL="225425" indent="-6350">
              <a:lnSpc>
                <a:spcPct val="99000"/>
              </a:lnSpc>
              <a:spcAft>
                <a:spcPts val="0"/>
              </a:spcAft>
            </a:pP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-­‐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Arial" panose="020B0604020202020204" pitchFamily="34" charset="0"/>
                <a:cs typeface="Cambria" panose="02040503050406030204" pitchFamily="18" charset="0"/>
              </a:rPr>
              <a:t> 	</a:t>
            </a:r>
            <a:r>
              <a:rPr lang="fr-FR" sz="20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5/6	   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:	   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très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fort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entendu  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avec	   le	   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stéthoscope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situé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à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   </a:t>
            </a:r>
            <a:r>
              <a:rPr lang="fr-F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distance du   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thorax	   </a:t>
            </a:r>
          </a:p>
          <a:p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-­‐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Arial" panose="020B0604020202020204" pitchFamily="34" charset="0"/>
              </a:rPr>
              <a:t> 	</a:t>
            </a:r>
            <a:r>
              <a:rPr lang="fr-FR" sz="20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6/6	   </a:t>
            </a:r>
            <a:r>
              <a:rPr lang="fr-FR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:	   entendu	   à	   distance	   du	   thorax,	   sans	   stéthoscope</a:t>
            </a:r>
            <a:endParaRPr lang="fr-FR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076" y="721217"/>
            <a:ext cx="9167538" cy="1004553"/>
          </a:xfrm>
        </p:spPr>
        <p:txBody>
          <a:bodyPr/>
          <a:lstStyle/>
          <a:p>
            <a:pPr marL="364490" indent="-6350">
              <a:lnSpc>
                <a:spcPct val="90000"/>
              </a:lnSpc>
              <a:spcAft>
                <a:spcPts val="1880"/>
              </a:spcAft>
            </a:pPr>
            <a:r>
              <a:rPr lang="fr-FR" sz="2800" kern="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/>
            </a:r>
            <a:br>
              <a:rPr lang="fr-FR" sz="2800" kern="0" dirty="0" smtClean="0">
                <a:solidFill>
                  <a:schemeClr val="bg1"/>
                </a:solidFill>
                <a:ea typeface="Times New Roman" panose="02020603050405020304" pitchFamily="18" charset="0"/>
              </a:rPr>
            </a:br>
            <a:r>
              <a:rPr lang="fr-FR" sz="2800" kern="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L’investigation </a:t>
            </a:r>
            <a:r>
              <a:rPr lang="fr-FR" sz="2800" kern="0" dirty="0">
                <a:solidFill>
                  <a:schemeClr val="bg1"/>
                </a:solidFill>
                <a:ea typeface="Times New Roman" panose="02020603050405020304" pitchFamily="18" charset="0"/>
              </a:rPr>
              <a:t>du patient avec un </a:t>
            </a:r>
            <a:r>
              <a:rPr lang="fr-FR" sz="2800" kern="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souffle cardiaque</a:t>
            </a:r>
            <a:r>
              <a:rPr lang="fr-FR" sz="2800" kern="0" dirty="0">
                <a:solidFill>
                  <a:schemeClr val="bg1"/>
                </a:solidFill>
                <a:ea typeface="Times New Roman" panose="02020603050405020304" pitchFamily="18" charset="0"/>
              </a:rPr>
              <a:t/>
            </a:r>
            <a:br>
              <a:rPr lang="fr-FR" sz="2800" kern="0" dirty="0">
                <a:solidFill>
                  <a:schemeClr val="bg1"/>
                </a:solidFill>
                <a:ea typeface="Times New Roman" panose="02020603050405020304" pitchFamily="18" charset="0"/>
              </a:rPr>
            </a:b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709" y="2446986"/>
            <a:ext cx="10732246" cy="4146997"/>
          </a:xfrm>
        </p:spPr>
        <p:txBody>
          <a:bodyPr>
            <a:normAutofit/>
          </a:bodyPr>
          <a:lstStyle/>
          <a:p>
            <a:pPr marL="354965" indent="-6350">
              <a:lnSpc>
                <a:spcPct val="95000"/>
              </a:lnSpc>
              <a:spcAft>
                <a:spcPts val="1555"/>
              </a:spcAft>
            </a:pPr>
            <a:r>
              <a:rPr lang="fr-FR" sz="2400" b="1" dirty="0" smtClean="0">
                <a:solidFill>
                  <a:srgbClr val="904326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L’interrogatoire et </a:t>
            </a:r>
            <a:r>
              <a:rPr lang="fr-FR" sz="2400" b="1" dirty="0">
                <a:solidFill>
                  <a:srgbClr val="904326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l’examen physique</a:t>
            </a:r>
            <a:endParaRPr lang="fr-FR" dirty="0">
              <a:solidFill>
                <a:srgbClr val="000000"/>
              </a:solidFill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pPr marL="363855" indent="-5715" algn="just">
              <a:lnSpc>
                <a:spcPct val="114000"/>
              </a:lnSpc>
              <a:spcAft>
                <a:spcPts val="440"/>
              </a:spcAft>
            </a:pPr>
            <a:r>
              <a:rPr lang="fr-FR" sz="1900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L’interrogatoire </a:t>
            </a:r>
            <a:r>
              <a:rPr lang="fr-FR" sz="19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et l’examen physique avec une approche systématique sont les éléments clés afin de déterminer si un souffle cardiaque est </a:t>
            </a:r>
            <a:r>
              <a:rPr lang="fr-FR" sz="1900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organique </a:t>
            </a:r>
            <a:r>
              <a:rPr lang="fr-FR" sz="19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ou bénin</a:t>
            </a:r>
            <a:r>
              <a:rPr lang="fr-FR" sz="1900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.</a:t>
            </a:r>
          </a:p>
          <a:p>
            <a:pPr lvl="0">
              <a:buClr>
                <a:srgbClr val="A53010"/>
              </a:buClr>
              <a:buSzTx/>
              <a:buNone/>
            </a:pPr>
            <a:r>
              <a:rPr lang="fr-FR" sz="1900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L’interrogatoire  </a:t>
            </a:r>
            <a:r>
              <a:rPr lang="fr-FR" sz="1900" dirty="0" smtClean="0">
                <a:solidFill>
                  <a:schemeClr val="tx1"/>
                </a:solidFill>
                <a:latin typeface="Cambria" panose="02040503050406030204" pitchFamily="18" charset="0"/>
              </a:rPr>
              <a:t>ATCD </a:t>
            </a:r>
            <a:r>
              <a:rPr lang="fr-FR" sz="1900" dirty="0">
                <a:solidFill>
                  <a:schemeClr val="tx1"/>
                </a:solidFill>
                <a:latin typeface="Cambria" panose="02040503050406030204" pitchFamily="18" charset="0"/>
              </a:rPr>
              <a:t>personnels </a:t>
            </a:r>
          </a:p>
          <a:p>
            <a:pPr lvl="0">
              <a:buClr>
                <a:srgbClr val="A53010"/>
              </a:buClr>
              <a:buSzTx/>
              <a:buNone/>
            </a:pPr>
            <a:r>
              <a:rPr lang="fr-FR" sz="1900" dirty="0">
                <a:solidFill>
                  <a:schemeClr val="tx1"/>
                </a:solidFill>
                <a:latin typeface="Cambria" panose="02040503050406030204" pitchFamily="18" charset="0"/>
              </a:rPr>
              <a:t>                           </a:t>
            </a:r>
            <a:r>
              <a:rPr lang="fr-FR" sz="19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    ATCD familiaux : malformations </a:t>
            </a:r>
            <a:r>
              <a:rPr lang="fr-FR" sz="1900" dirty="0">
                <a:solidFill>
                  <a:schemeClr val="tx1"/>
                </a:solidFill>
                <a:latin typeface="Cambria" panose="02040503050406030204" pitchFamily="18" charset="0"/>
              </a:rPr>
              <a:t>,anomalies génétiques  </a:t>
            </a:r>
          </a:p>
          <a:p>
            <a:pPr lvl="0">
              <a:buClr>
                <a:srgbClr val="A53010"/>
              </a:buClr>
              <a:buSzTx/>
              <a:buNone/>
            </a:pPr>
            <a:r>
              <a:rPr lang="fr-FR" sz="1900" dirty="0">
                <a:solidFill>
                  <a:schemeClr val="tx1"/>
                </a:solidFill>
                <a:latin typeface="Cambria" panose="02040503050406030204" pitchFamily="18" charset="0"/>
              </a:rPr>
              <a:t>                           </a:t>
            </a:r>
            <a:r>
              <a:rPr lang="fr-FR" sz="19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   signes </a:t>
            </a:r>
            <a:r>
              <a:rPr lang="fr-FR" sz="1900" dirty="0">
                <a:solidFill>
                  <a:schemeClr val="tx1"/>
                </a:solidFill>
                <a:latin typeface="Cambria" panose="02040503050406030204" pitchFamily="18" charset="0"/>
              </a:rPr>
              <a:t>fonctionnels </a:t>
            </a:r>
            <a:r>
              <a:rPr lang="fr-FR" sz="1900" dirty="0" smtClean="0">
                <a:solidFill>
                  <a:schemeClr val="tx1"/>
                </a:solidFill>
                <a:latin typeface="Cambria" panose="02040503050406030204" pitchFamily="18" charset="0"/>
              </a:rPr>
              <a:t>:dyspnée </a:t>
            </a:r>
            <a:r>
              <a:rPr lang="fr-FR" sz="1900" dirty="0">
                <a:solidFill>
                  <a:schemeClr val="tx1"/>
                </a:solidFill>
                <a:latin typeface="Cambria" panose="02040503050406030204" pitchFamily="18" charset="0"/>
              </a:rPr>
              <a:t>d’effort ,de repos </a:t>
            </a:r>
            <a:r>
              <a:rPr lang="fr-FR" sz="19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 </a:t>
            </a:r>
            <a:r>
              <a:rPr lang="fr-FR" sz="1900" dirty="0">
                <a:solidFill>
                  <a:schemeClr val="tx1"/>
                </a:solidFill>
                <a:latin typeface="Cambria" panose="02040503050406030204" pitchFamily="18" charset="0"/>
              </a:rPr>
              <a:t>douleur thoracique </a:t>
            </a:r>
            <a:r>
              <a:rPr lang="fr-FR" sz="1900" dirty="0" smtClean="0">
                <a:solidFill>
                  <a:schemeClr val="tx1"/>
                </a:solidFill>
                <a:latin typeface="Cambria" panose="02040503050406030204" pitchFamily="18" charset="0"/>
              </a:rPr>
              <a:t>d’effort    palpitation  </a:t>
            </a:r>
            <a:r>
              <a:rPr lang="fr-FR" sz="1900" dirty="0">
                <a:solidFill>
                  <a:schemeClr val="tx1"/>
                </a:solidFill>
                <a:latin typeface="Cambria" panose="02040503050406030204" pitchFamily="18" charset="0"/>
              </a:rPr>
              <a:t>syncope ,lipothymie </a:t>
            </a:r>
            <a:r>
              <a:rPr lang="fr-FR" sz="19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 hémoptysie cyanose </a:t>
            </a:r>
            <a:endParaRPr lang="fr-FR" sz="1900" dirty="0">
              <a:solidFill>
                <a:schemeClr val="tx1"/>
              </a:solidFill>
              <a:latin typeface="Cambria" panose="0204050305040603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255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8140" indent="153035" algn="just">
              <a:lnSpc>
                <a:spcPct val="114000"/>
              </a:lnSpc>
              <a:spcAft>
                <a:spcPts val="440"/>
              </a:spcAf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L’examen inclut non seulement l’évaluation des souffles, mais aussi : </a:t>
            </a:r>
            <a:endParaRPr lang="fr-FR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8140" indent="0" algn="just">
              <a:lnSpc>
                <a:spcPct val="114000"/>
              </a:lnSpc>
              <a:spcAft>
                <a:spcPts val="440"/>
              </a:spcAft>
              <a:buNone/>
            </a:pPr>
            <a:r>
              <a:rPr lang="fr-FR" dirty="0" smtClean="0">
                <a:solidFill>
                  <a:srgbClr val="90432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 palpation carotidienne</a:t>
            </a:r>
          </a:p>
          <a:p>
            <a:pPr lvl="0" algn="just" fontAlgn="base">
              <a:lnSpc>
                <a:spcPct val="114000"/>
              </a:lnSpc>
              <a:spcAft>
                <a:spcPts val="440"/>
              </a:spcAft>
              <a:buClr>
                <a:srgbClr val="904326"/>
              </a:buClr>
              <a:buSzPts val="1100"/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l’inspection des veines jugulaires</a:t>
            </a:r>
          </a:p>
          <a:p>
            <a:pPr lvl="0" algn="just" fontAlgn="base">
              <a:lnSpc>
                <a:spcPct val="114000"/>
              </a:lnSpc>
              <a:spcAft>
                <a:spcPts val="440"/>
              </a:spcAft>
              <a:buClr>
                <a:srgbClr val="904326"/>
              </a:buClr>
              <a:buSzPts val="1100"/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palpation précordiale</a:t>
            </a:r>
          </a:p>
          <a:p>
            <a:pPr lvl="0" algn="just" fontAlgn="base">
              <a:lnSpc>
                <a:spcPct val="114000"/>
              </a:lnSpc>
              <a:spcAft>
                <a:spcPts val="2340"/>
              </a:spcAft>
              <a:buClr>
                <a:srgbClr val="904326"/>
              </a:buClr>
              <a:buSzPts val="1100"/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description des bruits cardiaques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1213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>
                <a:solidFill>
                  <a:schemeClr val="bg1"/>
                </a:solidFill>
              </a:rPr>
              <a:t>L’auscultation </a:t>
            </a:r>
            <a:r>
              <a:rPr lang="fr-FR" sz="3200" dirty="0">
                <a:solidFill>
                  <a:schemeClr val="bg1"/>
                </a:solidFill>
              </a:rPr>
              <a:t>:c’est le temps essentiel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9854" y="2382592"/>
            <a:ext cx="10818253" cy="4378816"/>
          </a:xfrm>
        </p:spPr>
        <p:txBody>
          <a:bodyPr>
            <a:normAutofit fontScale="47500" lnSpcReduction="20000"/>
          </a:bodyPr>
          <a:lstStyle/>
          <a:p>
            <a:pPr lvl="0">
              <a:buClr>
                <a:srgbClr val="A53010"/>
              </a:buClr>
              <a:buSzTx/>
              <a:buNone/>
            </a:pPr>
            <a:endParaRPr lang="fr-FR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A53010"/>
              </a:buClr>
              <a:buSzTx/>
              <a:buNone/>
            </a:pPr>
            <a:r>
              <a:rPr lang="fr-FR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                  </a:t>
            </a:r>
            <a:r>
              <a:rPr lang="fr-FR" sz="6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>foyers :</a:t>
            </a:r>
          </a:p>
          <a:p>
            <a:pPr lvl="0">
              <a:buClr>
                <a:srgbClr val="A53010"/>
              </a:buClr>
              <a:buSzTx/>
              <a:buNone/>
            </a:pPr>
            <a:r>
              <a:rPr lang="fr-FR" sz="60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>                        foyer aortique :2eme espace intercostal droit </a:t>
            </a:r>
          </a:p>
          <a:p>
            <a:pPr lvl="0">
              <a:buClr>
                <a:srgbClr val="A53010"/>
              </a:buClr>
              <a:buSzTx/>
              <a:buNone/>
            </a:pPr>
            <a:r>
              <a:rPr lang="fr-FR" sz="60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>                        foyer pulmonaire :2eme espace intercostal gauche</a:t>
            </a:r>
          </a:p>
          <a:p>
            <a:pPr lvl="0">
              <a:buClr>
                <a:srgbClr val="A53010"/>
              </a:buClr>
              <a:buSzTx/>
              <a:buNone/>
            </a:pPr>
            <a:r>
              <a:rPr lang="fr-FR" sz="60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>                        foyer mitral :pointe </a:t>
            </a:r>
          </a:p>
          <a:p>
            <a:pPr lvl="0">
              <a:buClr>
                <a:srgbClr val="A53010"/>
              </a:buClr>
              <a:buSzTx/>
              <a:buNone/>
            </a:pPr>
            <a:r>
              <a:rPr lang="fr-FR" sz="60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>                        foyer tricuspide :xyphoide </a:t>
            </a:r>
          </a:p>
          <a:p>
            <a:pPr lvl="0">
              <a:buClr>
                <a:srgbClr val="A53010"/>
              </a:buClr>
              <a:buSzTx/>
              <a:buNone/>
            </a:pPr>
            <a:r>
              <a:rPr lang="fr-FR" sz="60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>                        foyer d’</a:t>
            </a:r>
            <a:r>
              <a:rPr lang="fr-FR" sz="6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>Erb</a:t>
            </a:r>
            <a:r>
              <a:rPr lang="fr-FR" sz="60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> :3eme espace intercostal gauche </a:t>
            </a:r>
          </a:p>
          <a:p>
            <a:pPr lvl="0">
              <a:buClr>
                <a:srgbClr val="A53010"/>
              </a:buClr>
              <a:buSzTx/>
              <a:buNone/>
            </a:pPr>
            <a:endParaRPr lang="fr-FR" sz="6000" dirty="0">
              <a:solidFill>
                <a:prstClr val="black">
                  <a:lumMod val="75000"/>
                  <a:lumOff val="25000"/>
                </a:prstClr>
              </a:solidFill>
              <a:latin typeface="Cambria" panose="02040503050406030204" pitchFamily="18" charset="0"/>
            </a:endParaRPr>
          </a:p>
          <a:p>
            <a:pPr lvl="0">
              <a:buClr>
                <a:srgbClr val="A53010"/>
              </a:buClr>
              <a:buSzTx/>
              <a:buNone/>
            </a:pPr>
            <a:r>
              <a:rPr lang="fr-FR" sz="60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>                        </a:t>
            </a:r>
          </a:p>
          <a:p>
            <a:pPr marL="0" lvl="0" indent="0">
              <a:buClr>
                <a:srgbClr val="A53010"/>
              </a:buClr>
              <a:buSzTx/>
              <a:buNone/>
            </a:pPr>
            <a:endParaRPr lang="fr-FR" sz="6000" b="1" i="1" u="sng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endParaRPr lang="fr-FR" sz="6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952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Particularités chez l’enfant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56824" y="2331076"/>
            <a:ext cx="10985678" cy="4069724"/>
          </a:xfrm>
        </p:spPr>
        <p:txBody>
          <a:bodyPr>
            <a:noAutofit/>
          </a:bodyPr>
          <a:lstStyle/>
          <a:p>
            <a:pPr marL="225425" indent="-6350">
              <a:lnSpc>
                <a:spcPct val="92000"/>
              </a:lnSpc>
              <a:spcAft>
                <a:spcPts val="1320"/>
              </a:spcAft>
            </a:pPr>
            <a:r>
              <a:rPr lang="fr-FR" sz="2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L’</a:t>
            </a:r>
            <a:r>
              <a:rPr lang="fr-FR" sz="2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interrogatoire</a:t>
            </a:r>
            <a:r>
              <a:rPr lang="fr-FR" sz="2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   recherche	   les	   antécédents	   personnels	   (</a:t>
            </a:r>
            <a:r>
              <a:rPr lang="fr-F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grossesse/naissance bronchites   </a:t>
            </a:r>
            <a:r>
              <a:rPr lang="fr-FR" sz="2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à	   répétition),	   les	   antécédents	   familiaux	   (malformations	   ou	   </a:t>
            </a:r>
            <a:r>
              <a:rPr lang="fr-F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anomalies   génétiques  </a:t>
            </a:r>
            <a:r>
              <a:rPr lang="fr-FR" sz="2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associées...).	   </a:t>
            </a:r>
            <a:r>
              <a:rPr lang="fr-FR" sz="2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   </a:t>
            </a:r>
            <a:endParaRPr lang="fr-FR" sz="240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6350" indent="-6350">
              <a:lnSpc>
                <a:spcPct val="99000"/>
              </a:lnSpc>
              <a:spcAft>
                <a:spcPts val="1340"/>
              </a:spcAft>
            </a:pPr>
            <a:r>
              <a:rPr lang="fr-F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L’âge  d’apparition  du  </a:t>
            </a:r>
            <a:r>
              <a:rPr lang="fr-FR" sz="2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souffle	</a:t>
            </a:r>
            <a:r>
              <a:rPr lang="fr-F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et  la </a:t>
            </a:r>
            <a:r>
              <a:rPr lang="fr-FR" sz="2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courbe	   staturo	   </a:t>
            </a:r>
            <a:r>
              <a:rPr lang="fr-F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pondérale  </a:t>
            </a:r>
            <a:r>
              <a:rPr lang="fr-FR" sz="2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sont	 </a:t>
            </a:r>
            <a:r>
              <a:rPr lang="fr-F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également  des  </a:t>
            </a:r>
            <a:r>
              <a:rPr lang="fr-FR" sz="2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éléments	   </a:t>
            </a:r>
            <a:r>
              <a:rPr lang="fr-F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importants  à  </a:t>
            </a:r>
            <a:r>
              <a:rPr lang="fr-FR" sz="2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rechercher.	   </a:t>
            </a:r>
          </a:p>
          <a:p>
            <a:pPr marL="6350" indent="-6350">
              <a:lnSpc>
                <a:spcPct val="99000"/>
              </a:lnSpc>
              <a:spcAft>
                <a:spcPts val="1340"/>
              </a:spcAft>
            </a:pPr>
            <a:r>
              <a:rPr lang="fr-F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L’</a:t>
            </a:r>
            <a:r>
              <a:rPr lang="fr-FR" sz="24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examen  clinique   </a:t>
            </a:r>
            <a:r>
              <a:rPr lang="fr-FR" sz="2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doit	   rechercher	   </a:t>
            </a:r>
            <a:r>
              <a:rPr lang="fr-F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une  </a:t>
            </a:r>
            <a:r>
              <a:rPr lang="fr-FR" sz="2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dyspnée</a:t>
            </a:r>
            <a:r>
              <a:rPr lang="fr-F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  une  cyanose,  la</a:t>
            </a:r>
            <a:r>
              <a:rPr lang="fr-FR" sz="2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   </a:t>
            </a:r>
            <a:r>
              <a:rPr lang="fr-F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présence  des  pouls</a:t>
            </a:r>
            <a:r>
              <a:rPr lang="fr-FR" sz="2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</a:t>
            </a:r>
            <a:r>
              <a:rPr lang="fr-F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fémoraux    </a:t>
            </a:r>
            <a:r>
              <a:rPr lang="fr-F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et  une  dysmorphie. Prendre  la</a:t>
            </a:r>
            <a:r>
              <a:rPr lang="fr-FR" sz="2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 </a:t>
            </a:r>
            <a:r>
              <a:rPr lang="fr-F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fr-FR" sz="2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tension	   </a:t>
            </a:r>
            <a:r>
              <a:rPr lang="fr-F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artérielle  aux  membres  supérieur   </a:t>
            </a:r>
            <a:r>
              <a:rPr lang="fr-FR" sz="2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et	</a:t>
            </a:r>
            <a:r>
              <a:rPr lang="fr-F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inférieurs</a:t>
            </a:r>
            <a:r>
              <a:rPr lang="fr-FR" sz="2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	   	   </a:t>
            </a:r>
          </a:p>
          <a:p>
            <a:pPr marL="219075" indent="0">
              <a:lnSpc>
                <a:spcPct val="99000"/>
              </a:lnSpc>
              <a:spcAft>
                <a:spcPts val="1325"/>
              </a:spcAft>
              <a:buNone/>
            </a:pPr>
            <a:r>
              <a:rPr lang="fr-F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</a:t>
            </a:r>
            <a:r>
              <a:rPr lang="fr-FR" sz="2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   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3287745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irection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223</TotalTime>
  <Words>209</Words>
  <Application>Microsoft Office PowerPoint</Application>
  <PresentationFormat>Grand écran</PresentationFormat>
  <Paragraphs>79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1" baseType="lpstr">
      <vt:lpstr>Arial</vt:lpstr>
      <vt:lpstr>Cambria</vt:lpstr>
      <vt:lpstr>Century Gothic</vt:lpstr>
      <vt:lpstr>Times New Roman</vt:lpstr>
      <vt:lpstr>Wingdings</vt:lpstr>
      <vt:lpstr>Wingdings 3</vt:lpstr>
      <vt:lpstr>Direction Ion</vt:lpstr>
      <vt:lpstr>CAT devant un souffle cardiaque</vt:lpstr>
      <vt:lpstr>Introduction</vt:lpstr>
      <vt:lpstr>Définitions</vt:lpstr>
      <vt:lpstr>Caractéristiques d’un souffle systolique fonctionnel(bénin):</vt:lpstr>
      <vt:lpstr>Présentation PowerPoint</vt:lpstr>
      <vt:lpstr> L’investigation du patient avec un souffle cardiaque </vt:lpstr>
      <vt:lpstr>Présentation PowerPoint</vt:lpstr>
      <vt:lpstr>L’auscultation :c’est le temps essentiel</vt:lpstr>
      <vt:lpstr>Particularités chez l’enfant</vt:lpstr>
      <vt:lpstr> Les  caractéristiques  et  les    causes    de    souffle    fonctionnel  varient    selon l’âge   de  l’enfant    :          </vt:lpstr>
      <vt:lpstr>Les examens complémentaires</vt:lpstr>
      <vt:lpstr>Indications de l’échographie cardiaque</vt:lpstr>
      <vt:lpstr>  Points importants :  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 devant un souffle cardiaque</dc:title>
  <dc:creator>nesrine khedim</dc:creator>
  <cp:lastModifiedBy>nesrine khedim</cp:lastModifiedBy>
  <cp:revision>17</cp:revision>
  <dcterms:created xsi:type="dcterms:W3CDTF">2017-04-02T12:39:55Z</dcterms:created>
  <dcterms:modified xsi:type="dcterms:W3CDTF">2017-04-02T21:19:43Z</dcterms:modified>
</cp:coreProperties>
</file>