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Modifiez le style du titre</a:t>
            </a:r>
            <a:endParaRPr kumimoji="0" lang="en-US"/>
          </a:p>
        </p:txBody>
      </p:sp>
      <p:sp>
        <p:nvSpPr>
          <p:cNvPr id="28" name="Espace réservé de la date 27"/>
          <p:cNvSpPr>
            <a:spLocks noGrp="1"/>
          </p:cNvSpPr>
          <p:nvPr>
            <p:ph type="dt" sz="half" idx="10"/>
          </p:nvPr>
        </p:nvSpPr>
        <p:spPr/>
        <p:txBody>
          <a:bodyPr/>
          <a:lstStyle/>
          <a:p>
            <a:fld id="{AA309A6D-C09C-4548-B29A-6CF363A7E532}" type="datetimeFigureOut">
              <a:rPr lang="fr-FR" smtClean="0"/>
              <a:t>01/12/2018</a:t>
            </a:fld>
            <a:endParaRPr lang="fr-BE"/>
          </a:p>
        </p:txBody>
      </p:sp>
      <p:sp>
        <p:nvSpPr>
          <p:cNvPr id="17" name="Espace réservé du pied de page 16"/>
          <p:cNvSpPr>
            <a:spLocks noGrp="1"/>
          </p:cNvSpPr>
          <p:nvPr>
            <p:ph type="ftr" sz="quarter" idx="11"/>
          </p:nvPr>
        </p:nvSpPr>
        <p:spPr/>
        <p:txBody>
          <a:bodyPr/>
          <a:lstStyle/>
          <a:p>
            <a:endParaRPr lang="fr-BE"/>
          </a:p>
        </p:txBody>
      </p:sp>
      <p:sp>
        <p:nvSpPr>
          <p:cNvPr id="29" name="Espace réservé du numéro de diapositive 28"/>
          <p:cNvSpPr>
            <a:spLocks noGrp="1"/>
          </p:cNvSpPr>
          <p:nvPr>
            <p:ph type="sldNum" sz="quarter" idx="12"/>
          </p:nvPr>
        </p:nvSpPr>
        <p:spPr/>
        <p:txBody>
          <a:bodyPr/>
          <a:lstStyle/>
          <a:p>
            <a:fld id="{CF4668DC-857F-487D-BFFA-8C0CA5037977}" type="slidenum">
              <a:rPr lang="fr-BE" smtClean="0"/>
              <a:t>‹N°›</a:t>
            </a:fld>
            <a:endParaRPr lang="fr-BE"/>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01/12/2018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01/12/2018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01/12/2018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01/12/2018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a:xfrm>
            <a:off x="7924800" y="6416675"/>
            <a:ext cx="762000" cy="365125"/>
          </a:xfrm>
        </p:spPr>
        <p:txBody>
          <a:bodyPr/>
          <a:lstStyle/>
          <a:p>
            <a:fld id="{CF4668DC-857F-487D-BFFA-8C0CA5037977}" type="slidenum">
              <a:rPr lang="fr-BE" smtClean="0"/>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t>01/12/2018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t>01/12/2018</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t>01/12/2018</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01/12/2018</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t>01/12/2018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01/12/2018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A309A6D-C09C-4548-B29A-6CF363A7E532}" type="datetimeFigureOut">
              <a:rPr lang="fr-FR" smtClean="0"/>
              <a:t>01/12/2018</a:t>
            </a:fld>
            <a:endParaRPr lang="fr-BE"/>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BE"/>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F4668DC-857F-487D-BFFA-8C0CA5037977}" type="slidenum">
              <a:rPr lang="fr-BE" smtClean="0"/>
              <a:t>‹N°›</a:t>
            </a:fld>
            <a:endParaRPr lang="fr-B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Cas cliniques d’hypocalcémie</a:t>
            </a: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453686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Comment interpréter ce bilan ? </a:t>
            </a:r>
            <a:endParaRPr lang="fr-FR" dirty="0"/>
          </a:p>
        </p:txBody>
      </p:sp>
    </p:spTree>
    <p:extLst>
      <p:ext uri="{BB962C8B-B14F-4D97-AF65-F5344CB8AC3E}">
        <p14:creationId xmlns:p14="http://schemas.microsoft.com/office/powerpoint/2010/main" val="2625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IR avec hypocalcémie et hypovitaminose </a:t>
            </a:r>
            <a:endParaRPr lang="fr-FR" dirty="0"/>
          </a:p>
        </p:txBody>
      </p:sp>
    </p:spTree>
    <p:extLst>
      <p:ext uri="{BB962C8B-B14F-4D97-AF65-F5344CB8AC3E}">
        <p14:creationId xmlns:p14="http://schemas.microsoft.com/office/powerpoint/2010/main" val="3777765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Par quel paramètre allez-vous compléter ce bilan ? quel sera le résultat attendu?</a:t>
            </a:r>
            <a:endParaRPr lang="fr-FR" dirty="0"/>
          </a:p>
        </p:txBody>
      </p:sp>
    </p:spTree>
    <p:extLst>
      <p:ext uri="{BB962C8B-B14F-4D97-AF65-F5344CB8AC3E}">
        <p14:creationId xmlns:p14="http://schemas.microsoft.com/office/powerpoint/2010/main" val="1657063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PTH </a:t>
            </a:r>
          </a:p>
          <a:p>
            <a:r>
              <a:rPr lang="fr-FR" dirty="0" smtClean="0"/>
              <a:t>Hyperparathyroïdie secondaire </a:t>
            </a:r>
            <a:endParaRPr lang="fr-FR" dirty="0"/>
          </a:p>
        </p:txBody>
      </p:sp>
    </p:spTree>
    <p:extLst>
      <p:ext uri="{BB962C8B-B14F-4D97-AF65-F5344CB8AC3E}">
        <p14:creationId xmlns:p14="http://schemas.microsoft.com/office/powerpoint/2010/main" val="1002589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Comment traiter ce patient? </a:t>
            </a:r>
            <a:endParaRPr lang="fr-FR" dirty="0"/>
          </a:p>
        </p:txBody>
      </p:sp>
    </p:spTree>
    <p:extLst>
      <p:ext uri="{BB962C8B-B14F-4D97-AF65-F5344CB8AC3E}">
        <p14:creationId xmlns:p14="http://schemas.microsoft.com/office/powerpoint/2010/main" val="1828025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Substitution </a:t>
            </a:r>
            <a:r>
              <a:rPr lang="fr-FR" dirty="0" err="1" smtClean="0"/>
              <a:t>vitamino</a:t>
            </a:r>
            <a:r>
              <a:rPr lang="fr-FR" dirty="0" smtClean="0"/>
              <a:t>- calcique </a:t>
            </a:r>
            <a:endParaRPr lang="fr-FR" dirty="0"/>
          </a:p>
        </p:txBody>
      </p:sp>
    </p:spTree>
    <p:extLst>
      <p:ext uri="{BB962C8B-B14F-4D97-AF65-F5344CB8AC3E}">
        <p14:creationId xmlns:p14="http://schemas.microsoft.com/office/powerpoint/2010/main" val="523908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Cas clinique 1</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dirty="0" smtClean="0"/>
              <a:t>Patiente  âgée de 25 ans  suivie pour un diabète sucré depuis l'âge de 15 ans traitée par insuline.</a:t>
            </a:r>
          </a:p>
          <a:p>
            <a:pPr marL="0" indent="0">
              <a:buNone/>
            </a:pPr>
            <a:r>
              <a:rPr lang="fr-FR" dirty="0" smtClean="0"/>
              <a:t>Elle se peint de paresthésies des extrémités et des crampes occasionnelles. L’examen clinique n’apporte pas beaucoup d’</a:t>
            </a:r>
            <a:r>
              <a:rPr lang="fr-FR" dirty="0" err="1" smtClean="0"/>
              <a:t>élements</a:t>
            </a:r>
            <a:r>
              <a:rPr lang="fr-FR" dirty="0" smtClean="0"/>
              <a:t>. </a:t>
            </a:r>
          </a:p>
          <a:p>
            <a:pPr marL="0" indent="0">
              <a:buNone/>
            </a:pPr>
            <a:r>
              <a:rPr lang="fr-FR" dirty="0" smtClean="0"/>
              <a:t>Le bilan biologique retrouve:</a:t>
            </a:r>
          </a:p>
          <a:p>
            <a:pPr marL="0" indent="0">
              <a:buNone/>
            </a:pPr>
            <a:r>
              <a:rPr lang="fr-FR" dirty="0" smtClean="0"/>
              <a:t>Une glycémie à 1,30g/l, un bilan rénal </a:t>
            </a:r>
            <a:r>
              <a:rPr lang="fr-FR" dirty="0" err="1" smtClean="0"/>
              <a:t>Nl</a:t>
            </a:r>
            <a:r>
              <a:rPr lang="fr-FR" dirty="0" smtClean="0"/>
              <a:t> </a:t>
            </a:r>
          </a:p>
          <a:p>
            <a:pPr marL="0" indent="0">
              <a:buNone/>
            </a:pPr>
            <a:r>
              <a:rPr lang="fr-FR" dirty="0" smtClean="0"/>
              <a:t>Une protidémie à 64g/l (</a:t>
            </a:r>
            <a:r>
              <a:rPr lang="fr-FR" dirty="0" err="1" smtClean="0"/>
              <a:t>Nl</a:t>
            </a:r>
            <a:r>
              <a:rPr lang="fr-FR" dirty="0" smtClean="0"/>
              <a:t>)</a:t>
            </a:r>
          </a:p>
          <a:p>
            <a:pPr marL="0" indent="0">
              <a:buNone/>
            </a:pPr>
            <a:r>
              <a:rPr lang="fr-FR" dirty="0" smtClean="0"/>
              <a:t>Une Ca à 1,95mmol/l, une phosphorémie </a:t>
            </a:r>
            <a:r>
              <a:rPr lang="fr-FR" dirty="0" err="1" smtClean="0"/>
              <a:t>Nl</a:t>
            </a:r>
            <a:r>
              <a:rPr lang="fr-FR" dirty="0" smtClean="0"/>
              <a:t>  </a:t>
            </a:r>
          </a:p>
          <a:p>
            <a:pPr marL="0" indent="0">
              <a:buNone/>
            </a:pPr>
            <a:r>
              <a:rPr lang="fr-FR" dirty="0" smtClean="0"/>
              <a:t>PTH à 5pg/ml (légèrement élevée)  et un taux de vit D à 35ng/ml</a:t>
            </a:r>
            <a:endParaRPr lang="fr-FR" dirty="0"/>
          </a:p>
        </p:txBody>
      </p:sp>
    </p:spTree>
    <p:extLst>
      <p:ext uri="{BB962C8B-B14F-4D97-AF65-F5344CB8AC3E}">
        <p14:creationId xmlns:p14="http://schemas.microsoft.com/office/powerpoint/2010/main" val="2620577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Comment interpréter le bilan biologique?</a:t>
            </a:r>
            <a:endParaRPr lang="fr-FR" dirty="0"/>
          </a:p>
        </p:txBody>
      </p:sp>
    </p:spTree>
    <p:extLst>
      <p:ext uri="{BB962C8B-B14F-4D97-AF65-F5344CB8AC3E}">
        <p14:creationId xmlns:p14="http://schemas.microsoft.com/office/powerpoint/2010/main" val="4162670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Hypocalcémie en rapport avec une Hyporparathyroïdie</a:t>
            </a:r>
          </a:p>
          <a:p>
            <a:r>
              <a:rPr lang="fr-FR" dirty="0" smtClean="0"/>
              <a:t>Vit D dans les normes </a:t>
            </a:r>
            <a:endParaRPr lang="fr-FR" dirty="0"/>
          </a:p>
        </p:txBody>
      </p:sp>
    </p:spTree>
    <p:extLst>
      <p:ext uri="{BB962C8B-B14F-4D97-AF65-F5344CB8AC3E}">
        <p14:creationId xmlns:p14="http://schemas.microsoft.com/office/powerpoint/2010/main" val="2126451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Quelle peut être l’étiologie de cette hyporparathyroïdie ? </a:t>
            </a:r>
            <a:endParaRPr lang="fr-FR" dirty="0"/>
          </a:p>
        </p:txBody>
      </p:sp>
    </p:spTree>
    <p:extLst>
      <p:ext uri="{BB962C8B-B14F-4D97-AF65-F5344CB8AC3E}">
        <p14:creationId xmlns:p14="http://schemas.microsoft.com/office/powerpoint/2010/main" val="3600615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Hyporparathyroïdie auto-immune </a:t>
            </a:r>
            <a:endParaRPr lang="fr-FR" dirty="0"/>
          </a:p>
        </p:txBody>
      </p:sp>
    </p:spTree>
    <p:extLst>
      <p:ext uri="{BB962C8B-B14F-4D97-AF65-F5344CB8AC3E}">
        <p14:creationId xmlns:p14="http://schemas.microsoft.com/office/powerpoint/2010/main" val="3685787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Comment pensez- vous traiter cette patiente? </a:t>
            </a:r>
            <a:endParaRPr lang="fr-FR" dirty="0"/>
          </a:p>
        </p:txBody>
      </p:sp>
    </p:spTree>
    <p:extLst>
      <p:ext uri="{BB962C8B-B14F-4D97-AF65-F5344CB8AC3E}">
        <p14:creationId xmlns:p14="http://schemas.microsoft.com/office/powerpoint/2010/main" val="2250332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Substitution calcique </a:t>
            </a:r>
            <a:endParaRPr lang="fr-FR" dirty="0"/>
          </a:p>
        </p:txBody>
      </p:sp>
    </p:spTree>
    <p:extLst>
      <p:ext uri="{BB962C8B-B14F-4D97-AF65-F5344CB8AC3E}">
        <p14:creationId xmlns:p14="http://schemas.microsoft.com/office/powerpoint/2010/main" val="603805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Cas clinique 2</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Mr B.A âgé de 65 ans suivi pour un diabète sucré avec une insuffisance rénale chronique. Il se présente en consultation  de contrôle en se plaignant de  des fourmillements occasionnels, il déclare ne pas être très observant (vis-à-vis de son traitement). </a:t>
            </a:r>
          </a:p>
          <a:p>
            <a:r>
              <a:rPr lang="fr-FR" dirty="0" smtClean="0"/>
              <a:t>Un bilan métabolique est demandé, il retrouve une </a:t>
            </a:r>
            <a:r>
              <a:rPr lang="fr-FR" dirty="0" err="1" smtClean="0"/>
              <a:t>gly</a:t>
            </a:r>
            <a:r>
              <a:rPr lang="fr-FR" dirty="0" smtClean="0"/>
              <a:t> à 1,90g/l , une créatinine à 20mg/l, une calcémie à 2,05mmol/l, une Vit D à 15ng/ml , une albuminémie à 32 g/l  et une phosphorémie dans les normes.   </a:t>
            </a:r>
            <a:endParaRPr lang="fr-FR" dirty="0"/>
          </a:p>
        </p:txBody>
      </p:sp>
    </p:spTree>
    <p:extLst>
      <p:ext uri="{BB962C8B-B14F-4D97-AF65-F5344CB8AC3E}">
        <p14:creationId xmlns:p14="http://schemas.microsoft.com/office/powerpoint/2010/main" val="5318608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49</TotalTime>
  <Words>248</Words>
  <Application>Microsoft Office PowerPoint</Application>
  <PresentationFormat>Affichage à l'écran (4:3)</PresentationFormat>
  <Paragraphs>26</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Apex</vt:lpstr>
      <vt:lpstr>Cas cliniques d’hypocalcémie</vt:lpstr>
      <vt:lpstr>Cas clinique 1</vt:lpstr>
      <vt:lpstr>Présentation PowerPoint</vt:lpstr>
      <vt:lpstr>Présentation PowerPoint</vt:lpstr>
      <vt:lpstr>Présentation PowerPoint</vt:lpstr>
      <vt:lpstr>Présentation PowerPoint</vt:lpstr>
      <vt:lpstr>Présentation PowerPoint</vt:lpstr>
      <vt:lpstr>Présentation PowerPoint</vt:lpstr>
      <vt:lpstr>Cas clinique 2</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 cliniques d’hypocalcémie</dc:title>
  <dc:creator>Amine</dc:creator>
  <cp:lastModifiedBy>Amine</cp:lastModifiedBy>
  <cp:revision>6</cp:revision>
  <dcterms:created xsi:type="dcterms:W3CDTF">2017-12-11T20:05:08Z</dcterms:created>
  <dcterms:modified xsi:type="dcterms:W3CDTF">2018-12-01T21:30:21Z</dcterms:modified>
</cp:coreProperties>
</file>