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302" r:id="rId4"/>
    <p:sldId id="369" r:id="rId5"/>
    <p:sldId id="370" r:id="rId6"/>
    <p:sldId id="258" r:id="rId7"/>
    <p:sldId id="261" r:id="rId8"/>
    <p:sldId id="303" r:id="rId9"/>
    <p:sldId id="262" r:id="rId10"/>
    <p:sldId id="263" r:id="rId11"/>
    <p:sldId id="274" r:id="rId12"/>
    <p:sldId id="264" r:id="rId13"/>
    <p:sldId id="265" r:id="rId14"/>
    <p:sldId id="266" r:id="rId15"/>
    <p:sldId id="267" r:id="rId16"/>
    <p:sldId id="268" r:id="rId17"/>
    <p:sldId id="275" r:id="rId18"/>
    <p:sldId id="276" r:id="rId19"/>
    <p:sldId id="277" r:id="rId20"/>
    <p:sldId id="279" r:id="rId21"/>
    <p:sldId id="280" r:id="rId22"/>
    <p:sldId id="281" r:id="rId23"/>
    <p:sldId id="283" r:id="rId24"/>
    <p:sldId id="286" r:id="rId25"/>
    <p:sldId id="308" r:id="rId26"/>
    <p:sldId id="309" r:id="rId27"/>
    <p:sldId id="363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A14D70-9700-4789-B2AD-678564109C8D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r-FR" dirty="0" smtClean="0"/>
              <a:t>Ce sont des affections multifactorielles dépendant de l’interaction entre facteurs </a:t>
            </a:r>
            <a:r>
              <a:rPr lang="fr-FR" dirty="0" err="1" smtClean="0"/>
              <a:t>immuno-génétiques</a:t>
            </a:r>
            <a:r>
              <a:rPr lang="fr-FR" dirty="0" smtClean="0"/>
              <a:t> et facteurs </a:t>
            </a:r>
          </a:p>
          <a:p>
            <a:r>
              <a:rPr lang="fr-FR" dirty="0" smtClean="0"/>
              <a:t>d’environnement. 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2.1. Le rôle du terrain immunogénétique </a:t>
            </a:r>
          </a:p>
          <a:p>
            <a:r>
              <a:rPr lang="fr-FR" dirty="0" smtClean="0"/>
              <a:t>Le terrain immunogénétique est un élément fondamental, comme le suggère le caractère familial des maladies </a:t>
            </a:r>
          </a:p>
          <a:p>
            <a:r>
              <a:rPr lang="fr-FR" dirty="0" smtClean="0"/>
              <a:t>auto-immunes avec, dans certains cas, une concordance allant jusqu'à 30% chez les jumeaux monozygotes. </a:t>
            </a:r>
          </a:p>
          <a:p>
            <a:r>
              <a:rPr lang="fr-FR" dirty="0" smtClean="0"/>
              <a:t>Différents gènes sont des candidats intéressants, comme les gènes du système HLA, des fractions du </a:t>
            </a:r>
          </a:p>
          <a:p>
            <a:r>
              <a:rPr lang="fr-FR" dirty="0" smtClean="0"/>
              <a:t>complément, des cytokines et récepteurs des cytokines et des molécules des voies d’</a:t>
            </a:r>
            <a:r>
              <a:rPr lang="fr-FR" dirty="0" err="1" smtClean="0"/>
              <a:t>apoptose</a:t>
            </a:r>
            <a:r>
              <a:rPr lang="fr-FR" dirty="0" smtClean="0"/>
              <a:t>. Néanmoins, les </a:t>
            </a:r>
          </a:p>
          <a:p>
            <a:r>
              <a:rPr lang="fr-FR" dirty="0" smtClean="0"/>
              <a:t>maladies auto-immunes ne sont pas des maladies </a:t>
            </a:r>
            <a:r>
              <a:rPr lang="fr-FR" dirty="0" err="1" smtClean="0"/>
              <a:t>monogéniques</a:t>
            </a:r>
            <a:r>
              <a:rPr lang="fr-FR" dirty="0" smtClean="0"/>
              <a:t>, ce qui explique qu’il est souvent difficile </a:t>
            </a:r>
          </a:p>
          <a:p>
            <a:r>
              <a:rPr lang="fr-FR" dirty="0" smtClean="0"/>
              <a:t>d’identifier le ou les gènes en cause. Les gènes candidats de susceptibilité pourraient être les mêmes pour </a:t>
            </a:r>
          </a:p>
          <a:p>
            <a:r>
              <a:rPr lang="fr-FR" dirty="0" smtClean="0"/>
              <a:t>plusieurs maladies auto-immunes différentes. </a:t>
            </a:r>
          </a:p>
          <a:p>
            <a:endParaRPr lang="fr-FR" dirty="0" smtClean="0"/>
          </a:p>
          <a:p>
            <a:r>
              <a:rPr lang="fr-FR" dirty="0" smtClean="0"/>
              <a:t> 2.2. Le rôle des facteurs exogènes infectieux </a:t>
            </a:r>
          </a:p>
          <a:p>
            <a:r>
              <a:rPr lang="fr-FR" dirty="0" smtClean="0"/>
              <a:t>Pour une même maladie auto-immune, la concordance chez des jumeaux homozygotes ne dépasse pas 30%. </a:t>
            </a:r>
          </a:p>
          <a:p>
            <a:r>
              <a:rPr lang="fr-FR" dirty="0" smtClean="0"/>
              <a:t>Interviennent donc en plus des facteurs génétiques, des facteurs exogènes nombreux et probablement différents </a:t>
            </a:r>
          </a:p>
          <a:p>
            <a:r>
              <a:rPr lang="fr-FR" dirty="0" smtClean="0"/>
              <a:t>selon l’individu et le type d’affection auto-immune. Ces principaux facteurs exogènes suspectés sont des facteurs </a:t>
            </a:r>
          </a:p>
          <a:p>
            <a:r>
              <a:rPr lang="fr-FR" dirty="0" smtClean="0"/>
              <a:t>infectieux. 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La  possibilité d'une origine infectieuse à de nombreuses maladies auto-immunes reste une piste </a:t>
            </a:r>
          </a:p>
          <a:p>
            <a:r>
              <a:rPr lang="fr-FR" dirty="0" smtClean="0"/>
              <a:t>passionnante pour la compréhension des mécanismes physiopathologiques de ces maladies. Cependant, il faut </a:t>
            </a:r>
          </a:p>
          <a:p>
            <a:r>
              <a:rPr lang="fr-FR" dirty="0" smtClean="0"/>
              <a:t>rester actuellement très prudent sur l'interprétation des constatations effectuées. Ce n'est pas parce qu'un gène </a:t>
            </a:r>
          </a:p>
          <a:p>
            <a:r>
              <a:rPr lang="fr-FR" dirty="0" smtClean="0"/>
              <a:t>ou un antigène infectieux est retrouvé dans un organe cible d'une maladie qu'il a forcément un rôle dans </a:t>
            </a:r>
          </a:p>
          <a:p>
            <a:r>
              <a:rPr lang="fr-FR" dirty="0" smtClean="0"/>
              <a:t>l'étiologie de cette maladie ; il est indispensable de démontrer le lien </a:t>
            </a:r>
            <a:r>
              <a:rPr lang="fr-FR" dirty="0" err="1" smtClean="0"/>
              <a:t>immunopathologique</a:t>
            </a:r>
            <a:r>
              <a:rPr lang="fr-FR" dirty="0" smtClean="0"/>
              <a:t> entre la présence du </a:t>
            </a:r>
          </a:p>
          <a:p>
            <a:r>
              <a:rPr lang="fr-FR" dirty="0" smtClean="0"/>
              <a:t>microbe et les lésions observées. </a:t>
            </a:r>
          </a:p>
          <a:p>
            <a:r>
              <a:rPr lang="fr-FR" dirty="0" smtClean="0"/>
              <a:t>Dans de nombreux exemples de maladies auto-immunes, en particulier celles qui sont spécifiques </a:t>
            </a:r>
          </a:p>
          <a:p>
            <a:r>
              <a:rPr lang="fr-FR" dirty="0" smtClean="0"/>
              <a:t>d’organes, tout agent infectieux spécifique d’une cible peut être le révélateur ou le « starter » de l’apparition d’une </a:t>
            </a:r>
            <a:r>
              <a:rPr lang="fr-FR" baseline="0" dirty="0" smtClean="0"/>
              <a:t> </a:t>
            </a:r>
            <a:r>
              <a:rPr lang="fr-FR" dirty="0" smtClean="0"/>
              <a:t>maladie auto-immune, si cette cible était génétiquement prédisposée. L’agent infectieux agit en modifiant les </a:t>
            </a:r>
            <a:r>
              <a:rPr lang="fr-FR" baseline="0" dirty="0" smtClean="0"/>
              <a:t> </a:t>
            </a:r>
            <a:r>
              <a:rPr lang="fr-FR" dirty="0" smtClean="0"/>
              <a:t>conditions locales : augmentation de l’expression des molécules HLA, augmentation de l’expression des </a:t>
            </a:r>
          </a:p>
          <a:p>
            <a:r>
              <a:rPr lang="fr-FR" dirty="0" smtClean="0"/>
              <a:t>molécules de </a:t>
            </a:r>
            <a:r>
              <a:rPr lang="fr-FR" dirty="0" err="1" smtClean="0"/>
              <a:t>costimulation</a:t>
            </a:r>
            <a:r>
              <a:rPr lang="fr-FR" dirty="0" smtClean="0"/>
              <a:t>, changement de l’environnement </a:t>
            </a:r>
            <a:r>
              <a:rPr lang="fr-FR" dirty="0" err="1" smtClean="0"/>
              <a:t>cytokinique</a:t>
            </a:r>
            <a:r>
              <a:rPr lang="fr-FR" dirty="0" smtClean="0"/>
              <a:t>… qui vont alors permettre l’expression </a:t>
            </a:r>
          </a:p>
          <a:p>
            <a:r>
              <a:rPr lang="fr-FR" dirty="0" smtClean="0"/>
              <a:t>de la maladie auto-immune si la cible était génétiquement prédisposée. Ce concept est important car il explique la </a:t>
            </a:r>
          </a:p>
          <a:p>
            <a:r>
              <a:rPr lang="fr-FR" dirty="0" smtClean="0"/>
              <a:t>forte interaction entre les facteurs innés et les facteurs acquis dans l’étiologie des maladies auto-immunes. 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2.3. Le rôle d’autres facteurs exogènes </a:t>
            </a:r>
          </a:p>
          <a:p>
            <a:r>
              <a:rPr lang="fr-FR" dirty="0" smtClean="0"/>
              <a:t>En dehors des agents infectieux, des facteurs toxiques ou médicamenteux peuvent jouer un rôle dans le </a:t>
            </a:r>
          </a:p>
          <a:p>
            <a:r>
              <a:rPr lang="fr-FR" dirty="0" smtClean="0"/>
              <a:t>déclenchement des maladies auto-immunes comme dans l’exemple des lupus induits par les médicaments</a:t>
            </a:r>
          </a:p>
          <a:p>
            <a:r>
              <a:rPr lang="fr-FR" dirty="0" smtClean="0"/>
              <a:t>. 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2.4. Le rôle des facteurs </a:t>
            </a:r>
            <a:r>
              <a:rPr lang="fr-FR" dirty="0" err="1" smtClean="0"/>
              <a:t>neuro-endocriniens</a:t>
            </a:r>
            <a:r>
              <a:rPr lang="fr-FR" dirty="0" smtClean="0"/>
              <a:t> </a:t>
            </a:r>
          </a:p>
          <a:p>
            <a:r>
              <a:rPr lang="fr-FR" dirty="0" smtClean="0"/>
              <a:t>D’autres facteurs, surtout </a:t>
            </a:r>
            <a:r>
              <a:rPr lang="fr-FR" dirty="0" err="1" smtClean="0"/>
              <a:t>neuro-endocriniens</a:t>
            </a:r>
            <a:r>
              <a:rPr lang="fr-FR" dirty="0" smtClean="0"/>
              <a:t>, ont également un rôle très important. Ces facteurs peuvent être </a:t>
            </a:r>
          </a:p>
          <a:p>
            <a:r>
              <a:rPr lang="fr-FR" dirty="0" smtClean="0"/>
              <a:t>déterminés génétiquement ou avoir une origine exogène. Le rôle du  sexe et des hormones sexuelles, des </a:t>
            </a:r>
          </a:p>
          <a:p>
            <a:r>
              <a:rPr lang="fr-FR" dirty="0" smtClean="0"/>
              <a:t>hormones stéroïdiennes, du stress est parfois majeur. Ces observations illustrent la richesse des connections du </a:t>
            </a:r>
          </a:p>
          <a:p>
            <a:r>
              <a:rPr lang="fr-FR" dirty="0" smtClean="0"/>
              <a:t>système </a:t>
            </a:r>
            <a:r>
              <a:rPr lang="fr-FR" dirty="0" err="1" smtClean="0"/>
              <a:t>neuro</a:t>
            </a:r>
            <a:r>
              <a:rPr lang="fr-FR" dirty="0" smtClean="0"/>
              <a:t>-</a:t>
            </a:r>
            <a:r>
              <a:rPr lang="fr-FR" dirty="0" err="1" smtClean="0"/>
              <a:t>immuno</a:t>
            </a:r>
            <a:r>
              <a:rPr lang="fr-FR" dirty="0" smtClean="0"/>
              <a:t>-endocrinien dont la connaissance actuelle n’en est qu’à ses balbutiements. 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2.5. Le rôle du </a:t>
            </a:r>
            <a:r>
              <a:rPr lang="fr-FR" dirty="0" err="1" smtClean="0"/>
              <a:t>microchimérisme</a:t>
            </a:r>
            <a:r>
              <a:rPr lang="fr-FR" dirty="0" smtClean="0"/>
              <a:t> </a:t>
            </a:r>
          </a:p>
          <a:p>
            <a:r>
              <a:rPr lang="fr-FR" dirty="0" smtClean="0"/>
              <a:t>Un concept nouveau a été récemment introduit pour expliquer les lésions observées dans la sclérodermie. Dans </a:t>
            </a:r>
          </a:p>
          <a:p>
            <a:r>
              <a:rPr lang="fr-FR" dirty="0" smtClean="0"/>
              <a:t>cette maladie, et peut-être dans d’autres maladies auto-immunes, les lymphocytes T auto-réactifs ne seraient en </a:t>
            </a:r>
          </a:p>
          <a:p>
            <a:r>
              <a:rPr lang="fr-FR" dirty="0" smtClean="0"/>
              <a:t>fait pas autologues mais seraient des lymphocytes d’origine fœtale pouvant persister chez la maman plusieurs </a:t>
            </a:r>
          </a:p>
          <a:p>
            <a:r>
              <a:rPr lang="fr-FR" dirty="0" smtClean="0"/>
              <a:t>années après une grossesse. Certaines maladies auto-immunes seraient en fait des maladies allo-immunes dues </a:t>
            </a:r>
          </a:p>
          <a:p>
            <a:r>
              <a:rPr lang="fr-FR" dirty="0" smtClean="0"/>
              <a:t>à des lymphocytes fœtaux persistants. Ce mécanisme pourrait expliquer la grande prépondérance féminine  de la </a:t>
            </a:r>
          </a:p>
          <a:p>
            <a:r>
              <a:rPr lang="fr-FR" dirty="0" smtClean="0"/>
              <a:t>plupart des maladies auto-immunes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8.3. Notion d’</a:t>
            </a:r>
            <a:r>
              <a:rPr lang="fr-FR" dirty="0" err="1" smtClean="0"/>
              <a:t>épigénétique</a:t>
            </a:r>
            <a:endParaRPr lang="fr-FR" dirty="0" smtClean="0"/>
          </a:p>
          <a:p>
            <a:r>
              <a:rPr lang="fr-FR" dirty="0" smtClean="0"/>
              <a:t>Le terme </a:t>
            </a:r>
            <a:r>
              <a:rPr lang="fr-FR" dirty="0" err="1" smtClean="0"/>
              <a:t>épigénétique</a:t>
            </a:r>
            <a:r>
              <a:rPr lang="fr-FR" dirty="0" smtClean="0"/>
              <a:t> </a:t>
            </a:r>
            <a:r>
              <a:rPr lang="fr-FR" dirty="0" err="1" smtClean="0"/>
              <a:t>déﬁnit</a:t>
            </a:r>
            <a:r>
              <a:rPr lang="fr-FR" dirty="0" smtClean="0"/>
              <a:t> les </a:t>
            </a:r>
            <a:r>
              <a:rPr lang="fr-FR" dirty="0" err="1" smtClean="0"/>
              <a:t>modiﬁcations</a:t>
            </a:r>
            <a:r>
              <a:rPr lang="fr-FR" dirty="0" smtClean="0"/>
              <a:t> transmissibles et réversibles de l’expression des gènes ne</a:t>
            </a:r>
          </a:p>
          <a:p>
            <a:r>
              <a:rPr lang="fr-FR" dirty="0" smtClean="0"/>
              <a:t>s’accompagnant pas de changements des séquences nucléotidiques. Ce terme </a:t>
            </a:r>
            <a:r>
              <a:rPr lang="fr-FR" dirty="0" err="1" smtClean="0"/>
              <a:t>qualiﬁe</a:t>
            </a:r>
            <a:r>
              <a:rPr lang="fr-FR" dirty="0" smtClean="0"/>
              <a:t> en fait ce qui résulte de </a:t>
            </a:r>
            <a:r>
              <a:rPr lang="fr-FR" dirty="0" err="1" smtClean="0"/>
              <a:t>modiﬁcations</a:t>
            </a:r>
            <a:r>
              <a:rPr lang="fr-FR" baseline="0" dirty="0" smtClean="0"/>
              <a:t> </a:t>
            </a:r>
            <a:r>
              <a:rPr lang="fr-FR" dirty="0" smtClean="0"/>
              <a:t>de l’ADN (par exemple </a:t>
            </a:r>
            <a:r>
              <a:rPr lang="fr-FR" dirty="0" err="1" smtClean="0"/>
              <a:t>méthylation</a:t>
            </a:r>
            <a:r>
              <a:rPr lang="fr-FR" dirty="0" smtClean="0"/>
              <a:t> des cytosines) ou des</a:t>
            </a:r>
            <a:r>
              <a:rPr lang="fr-FR" baseline="0" dirty="0" smtClean="0"/>
              <a:t> </a:t>
            </a:r>
            <a:r>
              <a:rPr lang="fr-FR" dirty="0" smtClean="0"/>
              <a:t>protéines liées à l’ADN (par exemple histones). Ces </a:t>
            </a:r>
            <a:r>
              <a:rPr lang="fr-FR" dirty="0" err="1" smtClean="0"/>
              <a:t>modiﬁcations</a:t>
            </a:r>
            <a:r>
              <a:rPr lang="fr-FR" dirty="0" smtClean="0"/>
              <a:t> peuvent se produire spontanément, en réponse à</a:t>
            </a:r>
            <a:r>
              <a:rPr lang="fr-FR" baseline="0" dirty="0" smtClean="0"/>
              <a:t> </a:t>
            </a:r>
            <a:r>
              <a:rPr lang="fr-FR" dirty="0" smtClean="0"/>
              <a:t>l’environnement, à la présence d’un allèle particulier, même</a:t>
            </a:r>
            <a:r>
              <a:rPr lang="fr-FR" baseline="0" dirty="0" smtClean="0"/>
              <a:t> </a:t>
            </a:r>
            <a:r>
              <a:rPr lang="fr-FR" dirty="0" smtClean="0"/>
              <a:t>si celui-ci n’est plus présent dans les descendants. En d’autres</a:t>
            </a:r>
            <a:r>
              <a:rPr lang="fr-FR" baseline="0" dirty="0" smtClean="0"/>
              <a:t> </a:t>
            </a:r>
            <a:r>
              <a:rPr lang="fr-FR" dirty="0" smtClean="0"/>
              <a:t>termes, on pourrait comparer la génétique et l’</a:t>
            </a:r>
            <a:r>
              <a:rPr lang="fr-FR" dirty="0" err="1" smtClean="0"/>
              <a:t>épigénétique</a:t>
            </a:r>
            <a:r>
              <a:rPr lang="fr-FR" dirty="0" smtClean="0"/>
              <a:t> à la</a:t>
            </a:r>
            <a:r>
              <a:rPr lang="fr-FR" baseline="0" dirty="0" smtClean="0"/>
              <a:t> </a:t>
            </a:r>
            <a:r>
              <a:rPr lang="fr-FR" dirty="0" smtClean="0"/>
              <a:t>différence entre l’écriture d’un livre et sa lecture (interprétation).</a:t>
            </a:r>
          </a:p>
          <a:p>
            <a:r>
              <a:rPr lang="fr-FR" dirty="0" smtClean="0"/>
              <a:t>Ainsi, l’</a:t>
            </a:r>
            <a:r>
              <a:rPr lang="fr-FR" dirty="0" err="1" smtClean="0"/>
              <a:t>épigénétique</a:t>
            </a:r>
            <a:r>
              <a:rPr lang="fr-FR" dirty="0" smtClean="0"/>
              <a:t> permettrait plusieurs lectures d’un même</a:t>
            </a:r>
            <a:r>
              <a:rPr lang="fr-FR" baseline="0" dirty="0" smtClean="0"/>
              <a:t> </a:t>
            </a:r>
            <a:r>
              <a:rPr lang="fr-FR" dirty="0" smtClean="0"/>
              <a:t>code </a:t>
            </a:r>
            <a:r>
              <a:rPr lang="fr-FR" dirty="0" err="1" smtClean="0"/>
              <a:t>génétique.L’épigénétique</a:t>
            </a:r>
            <a:r>
              <a:rPr lang="fr-FR" dirty="0" smtClean="0"/>
              <a:t> constitue l’un des fondements de</a:t>
            </a:r>
            <a:r>
              <a:rPr lang="fr-FR" baseline="0" dirty="0" smtClean="0"/>
              <a:t> </a:t>
            </a:r>
            <a:r>
              <a:rPr lang="fr-FR" dirty="0" smtClean="0"/>
              <a:t>la diversité biologique et fait l’objet d’un intérêt grandissant dans</a:t>
            </a:r>
            <a:r>
              <a:rPr lang="fr-FR" baseline="0" dirty="0" smtClean="0"/>
              <a:t> </a:t>
            </a:r>
            <a:r>
              <a:rPr lang="fr-FR" dirty="0" smtClean="0"/>
              <a:t>la recherche du déterminisme des maladies </a:t>
            </a:r>
            <a:r>
              <a:rPr lang="fr-FR" dirty="0" err="1" smtClean="0"/>
              <a:t>dys</a:t>
            </a:r>
            <a:r>
              <a:rPr lang="fr-FR" dirty="0" smtClean="0"/>
              <a:t>/auto-immunes</a:t>
            </a:r>
            <a:r>
              <a:rPr lang="fr-FR" baseline="0" dirty="0" smtClean="0"/>
              <a:t> </a:t>
            </a:r>
            <a:r>
              <a:rPr lang="fr-FR" dirty="0" smtClean="0"/>
              <a:t>d’origine génétique complexe [78,79]. 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dirty="0" smtClean="0"/>
              <a:t>Enfin le statut hormonal joue un rôle important dans le déclenchement d'une poussée lupique. Les </a:t>
            </a:r>
            <a:r>
              <a:rPr lang="fr-FR" dirty="0" err="1" smtClean="0"/>
              <a:t>oestrogènes</a:t>
            </a:r>
            <a:r>
              <a:rPr lang="fr-FR" dirty="0" smtClean="0"/>
              <a:t> </a:t>
            </a:r>
          </a:p>
          <a:p>
            <a:r>
              <a:rPr lang="fr-FR" dirty="0" smtClean="0"/>
              <a:t>aggravent, les androgènes améliorent, la maladie en agissant à divers niveaux :  </a:t>
            </a:r>
          </a:p>
          <a:p>
            <a:r>
              <a:rPr lang="fr-FR" dirty="0" smtClean="0"/>
              <a:t>•  sur les lymphocytes T </a:t>
            </a:r>
            <a:r>
              <a:rPr lang="fr-FR" dirty="0" err="1" smtClean="0"/>
              <a:t>helper</a:t>
            </a:r>
            <a:r>
              <a:rPr lang="fr-FR" dirty="0" smtClean="0"/>
              <a:t> et l'équilibre TH1-TH2 : les </a:t>
            </a:r>
            <a:r>
              <a:rPr lang="fr-FR" dirty="0" err="1" smtClean="0"/>
              <a:t>oestrogènes</a:t>
            </a:r>
            <a:r>
              <a:rPr lang="fr-FR" dirty="0" smtClean="0"/>
              <a:t> favorisent la réponse TH2 (IL4, IL5, </a:t>
            </a:r>
          </a:p>
          <a:p>
            <a:r>
              <a:rPr lang="fr-FR" dirty="0" smtClean="0"/>
              <a:t>IL10) mais également la production d’</a:t>
            </a:r>
            <a:r>
              <a:rPr lang="fr-FR" dirty="0" err="1" smtClean="0"/>
              <a:t>IFNγ</a:t>
            </a:r>
            <a:r>
              <a:rPr lang="fr-FR" dirty="0" smtClean="0"/>
              <a:t> (TH1) </a:t>
            </a:r>
          </a:p>
          <a:p>
            <a:r>
              <a:rPr lang="fr-FR" dirty="0" smtClean="0"/>
              <a:t>•  et sur le système réticulo-endothélial : les </a:t>
            </a:r>
            <a:r>
              <a:rPr lang="fr-FR" dirty="0" err="1" smtClean="0"/>
              <a:t>oestrogènes</a:t>
            </a:r>
            <a:r>
              <a:rPr lang="fr-FR" dirty="0" smtClean="0"/>
              <a:t> augmentent l’expression du </a:t>
            </a:r>
            <a:r>
              <a:rPr lang="fr-FR" dirty="0" err="1" smtClean="0"/>
              <a:t>FasL</a:t>
            </a:r>
            <a:r>
              <a:rPr lang="fr-FR" dirty="0" smtClean="0"/>
              <a:t> et induisent </a:t>
            </a:r>
          </a:p>
          <a:p>
            <a:r>
              <a:rPr lang="fr-FR" dirty="0" smtClean="0"/>
              <a:t>l’</a:t>
            </a:r>
            <a:r>
              <a:rPr lang="fr-FR" dirty="0" err="1" smtClean="0"/>
              <a:t>apoptose</a:t>
            </a:r>
            <a:r>
              <a:rPr lang="fr-FR" dirty="0" smtClean="0"/>
              <a:t> des monocytes.  Ils augmentent la production de </a:t>
            </a:r>
            <a:r>
              <a:rPr lang="fr-FR" dirty="0" err="1" smtClean="0"/>
              <a:t>TNFα</a:t>
            </a:r>
            <a:r>
              <a:rPr lang="fr-FR" dirty="0" smtClean="0"/>
              <a:t> et diminuent la synthèse d’IL10 in vitro </a:t>
            </a:r>
          </a:p>
          <a:p>
            <a:r>
              <a:rPr lang="fr-FR" dirty="0" smtClean="0"/>
              <a:t>des cellules </a:t>
            </a:r>
            <a:r>
              <a:rPr lang="fr-FR" dirty="0" err="1" smtClean="0"/>
              <a:t>monocytoïdes</a:t>
            </a:r>
            <a:r>
              <a:rPr lang="fr-FR" dirty="0" smtClean="0"/>
              <a:t> stimulées par le PMA chez les sujets sains. Chez les lupiques, les </a:t>
            </a:r>
          </a:p>
          <a:p>
            <a:r>
              <a:rPr lang="fr-FR" dirty="0" err="1" smtClean="0"/>
              <a:t>oestrogènes</a:t>
            </a:r>
            <a:r>
              <a:rPr lang="fr-FR" dirty="0" smtClean="0"/>
              <a:t> diminuent l’</a:t>
            </a:r>
            <a:r>
              <a:rPr lang="fr-FR" dirty="0" err="1" smtClean="0"/>
              <a:t>apoptose</a:t>
            </a:r>
            <a:r>
              <a:rPr lang="fr-FR" dirty="0" smtClean="0"/>
              <a:t>, la production de </a:t>
            </a:r>
            <a:r>
              <a:rPr lang="fr-FR" dirty="0" err="1" smtClean="0"/>
              <a:t>TNFα</a:t>
            </a:r>
            <a:r>
              <a:rPr lang="fr-FR" dirty="0" smtClean="0"/>
              <a:t> et augmentent la production d’IL10.   </a:t>
            </a:r>
          </a:p>
          <a:p>
            <a:r>
              <a:rPr lang="fr-FR" dirty="0" smtClean="0"/>
              <a:t>en freinant la capture des complexes immuns.  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La prolactine est souvent élevée (45 % des cas) au cours des poussées et les inhibiteurs de la production de </a:t>
            </a:r>
          </a:p>
          <a:p>
            <a:r>
              <a:rPr lang="fr-FR" dirty="0" smtClean="0"/>
              <a:t>prolactine (Parlodel®) ont été utilisés pour traiter les lupus peu sévères. La prolactine augmente la génération des </a:t>
            </a:r>
          </a:p>
          <a:p>
            <a:r>
              <a:rPr lang="fr-FR" dirty="0" smtClean="0"/>
              <a:t>Pro-B et permet la maturation des thymocytes CD4-</a:t>
            </a:r>
          </a:p>
          <a:p>
            <a:r>
              <a:rPr lang="fr-FR" dirty="0" smtClean="0"/>
              <a:t> CD8-</a:t>
            </a:r>
          </a:p>
          <a:p>
            <a:r>
              <a:rPr lang="fr-FR" dirty="0" smtClean="0"/>
              <a:t> en thymocytes CD4+ CD8+. Elle augmente le taux de </a:t>
            </a:r>
          </a:p>
          <a:p>
            <a:r>
              <a:rPr lang="fr-FR" dirty="0" smtClean="0"/>
              <a:t>Bcl2 et diminue celui de </a:t>
            </a:r>
            <a:r>
              <a:rPr lang="fr-FR" dirty="0" err="1" smtClean="0"/>
              <a:t>Bax</a:t>
            </a:r>
            <a:r>
              <a:rPr lang="fr-FR" dirty="0" smtClean="0"/>
              <a:t>, freinant ainsi l’</a:t>
            </a:r>
            <a:r>
              <a:rPr lang="fr-FR" dirty="0" err="1" smtClean="0"/>
              <a:t>apoptose</a:t>
            </a:r>
            <a:r>
              <a:rPr lang="fr-FR" dirty="0" smtClean="0"/>
              <a:t>. Enfin la prolactine augmente l’IL6 et l’</a:t>
            </a:r>
            <a:r>
              <a:rPr lang="fr-FR" dirty="0" err="1" smtClean="0"/>
              <a:t>IFNγ</a:t>
            </a:r>
            <a:r>
              <a:rPr lang="fr-FR" dirty="0" smtClean="0"/>
              <a:t> et diminue l’IL2.</a:t>
            </a:r>
          </a:p>
          <a:p>
            <a:endParaRPr lang="fr-FR" dirty="0" smtClean="0"/>
          </a:p>
          <a:p>
            <a:r>
              <a:rPr lang="fr-FR" dirty="0" smtClean="0"/>
              <a:t>5.5. </a:t>
            </a:r>
            <a:r>
              <a:rPr lang="fr-FR" dirty="0" err="1" smtClean="0"/>
              <a:t>Microchimérisme</a:t>
            </a:r>
            <a:r>
              <a:rPr lang="fr-FR" dirty="0" smtClean="0"/>
              <a:t> </a:t>
            </a:r>
          </a:p>
          <a:p>
            <a:r>
              <a:rPr lang="fr-FR" dirty="0" smtClean="0"/>
              <a:t>2 formes de </a:t>
            </a:r>
            <a:r>
              <a:rPr lang="fr-FR" dirty="0" err="1" smtClean="0"/>
              <a:t>microchimérisme</a:t>
            </a:r>
            <a:r>
              <a:rPr lang="fr-FR" dirty="0" smtClean="0"/>
              <a:t> existent. Dans le cas du </a:t>
            </a:r>
            <a:r>
              <a:rPr lang="fr-FR" dirty="0" err="1" smtClean="0"/>
              <a:t>microchimérisme</a:t>
            </a:r>
            <a:r>
              <a:rPr lang="fr-FR" dirty="0" smtClean="0"/>
              <a:t> fœtal des </a:t>
            </a:r>
          </a:p>
          <a:p>
            <a:r>
              <a:rPr lang="fr-FR" dirty="0" smtClean="0"/>
              <a:t>cellules fœtales surviennent à long terme chez la mère alors que dans le </a:t>
            </a:r>
          </a:p>
          <a:p>
            <a:r>
              <a:rPr lang="fr-FR" dirty="0" err="1" smtClean="0"/>
              <a:t>microchimérisme</a:t>
            </a:r>
            <a:r>
              <a:rPr lang="fr-FR" dirty="0" smtClean="0"/>
              <a:t> maternel des cellules maternelles persistent à long terme dans </a:t>
            </a:r>
          </a:p>
          <a:p>
            <a:r>
              <a:rPr lang="fr-FR" dirty="0" smtClean="0"/>
              <a:t>leur progéniture. L’implication du </a:t>
            </a:r>
            <a:r>
              <a:rPr lang="fr-FR" dirty="0" err="1" smtClean="0"/>
              <a:t>microchimérisme</a:t>
            </a:r>
            <a:r>
              <a:rPr lang="fr-FR" dirty="0" smtClean="0"/>
              <a:t> dans la pathogenèse de plusieurs </a:t>
            </a:r>
          </a:p>
          <a:p>
            <a:r>
              <a:rPr lang="fr-FR" dirty="0" smtClean="0"/>
              <a:t>pathologies auto-immunes et notamment dans les pathologies </a:t>
            </a:r>
            <a:r>
              <a:rPr lang="fr-FR" dirty="0" err="1" smtClean="0"/>
              <a:t>fibrosantes</a:t>
            </a:r>
            <a:r>
              <a:rPr lang="fr-FR" dirty="0" smtClean="0"/>
              <a:t> comme la </a:t>
            </a:r>
          </a:p>
          <a:p>
            <a:r>
              <a:rPr lang="fr-FR" dirty="0" smtClean="0"/>
              <a:t>sclérose systémique a été évoqué. Il existe par contres des résultats conflictuels en </a:t>
            </a:r>
          </a:p>
          <a:p>
            <a:r>
              <a:rPr lang="fr-FR" dirty="0" smtClean="0"/>
              <a:t>ce qui concerne la contribution du </a:t>
            </a:r>
            <a:r>
              <a:rPr lang="fr-FR" dirty="0" err="1" smtClean="0"/>
              <a:t>microchimérisme</a:t>
            </a:r>
            <a:r>
              <a:rPr lang="fr-FR" dirty="0" smtClean="0"/>
              <a:t> dans le développement du SS </a:t>
            </a:r>
          </a:p>
          <a:p>
            <a:r>
              <a:rPr lang="fr-FR" dirty="0" smtClean="0"/>
              <a:t>(Lambert NC, 2001). 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Les analogies entre la </a:t>
            </a:r>
            <a:r>
              <a:rPr lang="fr-FR" dirty="0" err="1" smtClean="0"/>
              <a:t>ScS</a:t>
            </a:r>
            <a:r>
              <a:rPr lang="fr-FR" dirty="0" smtClean="0"/>
              <a:t> et la réaction du greffon contre</a:t>
            </a:r>
          </a:p>
          <a:p>
            <a:r>
              <a:rPr lang="fr-FR" dirty="0" smtClean="0"/>
              <a:t>l’hôte ont aussi orienté les recherches vers l’existence d’un</a:t>
            </a:r>
          </a:p>
          <a:p>
            <a:r>
              <a:rPr lang="fr-FR" dirty="0" err="1" smtClean="0"/>
              <a:t>microchimérisme</a:t>
            </a:r>
            <a:r>
              <a:rPr lang="fr-FR" dirty="0" smtClean="0"/>
              <a:t>. La persistance de cellules fœtales résiduelles</a:t>
            </a:r>
          </a:p>
          <a:p>
            <a:r>
              <a:rPr lang="fr-FR" dirty="0" smtClean="0"/>
              <a:t>de grossesses antérieures dans l’organisme maternel serait le</a:t>
            </a:r>
          </a:p>
          <a:p>
            <a:r>
              <a:rPr lang="fr-FR" dirty="0" smtClean="0"/>
              <a:t>facteur déclenchant la </a:t>
            </a:r>
            <a:r>
              <a:rPr lang="fr-FR" dirty="0" err="1" smtClean="0"/>
              <a:t>ScS</a:t>
            </a:r>
            <a:r>
              <a:rPr lang="fr-FR" dirty="0" smtClean="0"/>
              <a:t> [34]</a:t>
            </a:r>
          </a:p>
          <a:p>
            <a:r>
              <a:rPr lang="fr-FR" dirty="0" smtClean="0"/>
              <a:t>.</a:t>
            </a:r>
          </a:p>
          <a:p>
            <a:r>
              <a:rPr lang="fr-FR" dirty="0" smtClean="0"/>
              <a:t>Cependant, cette hypothèse n’a pas été confirmée depuis et</a:t>
            </a:r>
          </a:p>
          <a:p>
            <a:r>
              <a:rPr lang="fr-FR" dirty="0" smtClean="0"/>
              <a:t>n’explique pas la survenue de cas de </a:t>
            </a:r>
            <a:r>
              <a:rPr lang="fr-FR" dirty="0" err="1" smtClean="0"/>
              <a:t>ScS</a:t>
            </a:r>
            <a:r>
              <a:rPr lang="fr-FR" dirty="0" smtClean="0"/>
              <a:t> chez les enfants, les</a:t>
            </a:r>
          </a:p>
          <a:p>
            <a:r>
              <a:rPr lang="fr-FR" dirty="0" smtClean="0"/>
              <a:t>hommes ou chez les femmes nullipares.</a:t>
            </a:r>
          </a:p>
          <a:p>
            <a:endParaRPr lang="fr-FR" dirty="0" smtClean="0"/>
          </a:p>
          <a:p>
            <a:r>
              <a:rPr lang="en-US" dirty="0" smtClean="0"/>
              <a:t>A novel hypothesis suggesting that </a:t>
            </a:r>
            <a:r>
              <a:rPr lang="en-US" dirty="0" err="1" smtClean="0"/>
              <a:t>allogenic</a:t>
            </a:r>
            <a:endParaRPr lang="en-US" dirty="0" smtClean="0"/>
          </a:p>
          <a:p>
            <a:r>
              <a:rPr lang="en-US" dirty="0" smtClean="0"/>
              <a:t>fetal and maternal cells which cross the placenta</a:t>
            </a:r>
          </a:p>
          <a:p>
            <a:r>
              <a:rPr lang="en-US" dirty="0" smtClean="0"/>
              <a:t>during pregnancy may be involved in the </a:t>
            </a:r>
            <a:r>
              <a:rPr lang="en-US" dirty="0" err="1" smtClean="0"/>
              <a:t>patho</a:t>
            </a:r>
            <a:r>
              <a:rPr lang="en-US" dirty="0" smtClean="0"/>
              <a:t>-</a:t>
            </a:r>
          </a:p>
          <a:p>
            <a:r>
              <a:rPr lang="en-US" dirty="0" smtClean="0"/>
              <a:t>genesis of </a:t>
            </a:r>
            <a:r>
              <a:rPr lang="en-US" dirty="0" err="1" smtClean="0"/>
              <a:t>SSc</a:t>
            </a:r>
            <a:r>
              <a:rPr lang="en-US" dirty="0" smtClean="0"/>
              <a:t> has recently been proposed. Fetal</a:t>
            </a:r>
          </a:p>
          <a:p>
            <a:r>
              <a:rPr lang="en-US" dirty="0" smtClean="0"/>
              <a:t>or maternal cells persist in the maternal or off-spring blood and tissues likely as a result of HLA</a:t>
            </a:r>
          </a:p>
          <a:p>
            <a:r>
              <a:rPr lang="en-US" dirty="0" smtClean="0"/>
              <a:t>II (DRB1) compatibility between the mother and</a:t>
            </a:r>
          </a:p>
          <a:p>
            <a:r>
              <a:rPr lang="en-US" dirty="0" smtClean="0"/>
              <a:t>the fetus w10x. It has been postulated that these</a:t>
            </a:r>
          </a:p>
          <a:p>
            <a:r>
              <a:rPr lang="en-US" dirty="0" smtClean="0"/>
              <a:t>engrafted fetal cells become activated by an </a:t>
            </a:r>
            <a:r>
              <a:rPr lang="en-US" dirty="0" err="1" smtClean="0"/>
              <a:t>envi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ronmental</a:t>
            </a:r>
            <a:r>
              <a:rPr lang="en-US" dirty="0" smtClean="0"/>
              <a:t> trigger and subsequently mount a graft-</a:t>
            </a:r>
          </a:p>
          <a:p>
            <a:r>
              <a:rPr lang="en-US" dirty="0" smtClean="0"/>
              <a:t>vs.-host reaction towards the mother or offspring,</a:t>
            </a:r>
          </a:p>
          <a:p>
            <a:r>
              <a:rPr lang="en-US" dirty="0" smtClean="0"/>
              <a:t>which may result in the clinical symptoms of </a:t>
            </a:r>
            <a:r>
              <a:rPr lang="en-US" dirty="0" err="1" smtClean="0"/>
              <a:t>SSc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identification of Y-chromosome sequences in</a:t>
            </a:r>
          </a:p>
          <a:p>
            <a:r>
              <a:rPr lang="en-US" dirty="0" smtClean="0"/>
              <a:t>the DNA obtained from skin biopsy specimens</a:t>
            </a:r>
          </a:p>
          <a:p>
            <a:r>
              <a:rPr lang="en-US" dirty="0" smtClean="0"/>
              <a:t>from female </a:t>
            </a:r>
            <a:r>
              <a:rPr lang="en-US" dirty="0" err="1" smtClean="0"/>
              <a:t>SSc</a:t>
            </a:r>
            <a:r>
              <a:rPr lang="en-US" dirty="0" smtClean="0"/>
              <a:t> patients who had previously</a:t>
            </a:r>
          </a:p>
          <a:p>
            <a:r>
              <a:rPr lang="en-US" dirty="0" smtClean="0"/>
              <a:t>given birth to a male offspring provides strong</a:t>
            </a:r>
          </a:p>
          <a:p>
            <a:r>
              <a:rPr lang="en-US" dirty="0" smtClean="0"/>
              <a:t>support for this hypothesis w11x. Also, the recent</a:t>
            </a:r>
          </a:p>
          <a:p>
            <a:r>
              <a:rPr lang="en-US" dirty="0" smtClean="0"/>
              <a:t>demonstration of </a:t>
            </a:r>
            <a:r>
              <a:rPr lang="en-US" dirty="0" err="1" smtClean="0"/>
              <a:t>microchimerism</a:t>
            </a:r>
            <a:r>
              <a:rPr lang="en-US" dirty="0" smtClean="0"/>
              <a:t> of maternal </a:t>
            </a:r>
            <a:r>
              <a:rPr lang="en-US" dirty="0" err="1" smtClean="0"/>
              <a:t>ori</a:t>
            </a:r>
            <a:r>
              <a:rPr lang="en-US" dirty="0" smtClean="0"/>
              <a:t>-</a:t>
            </a:r>
          </a:p>
          <a:p>
            <a:r>
              <a:rPr lang="en-US" dirty="0" smtClean="0"/>
              <a:t>gin in blood and tissues of the offspring might</a:t>
            </a:r>
          </a:p>
          <a:p>
            <a:r>
              <a:rPr lang="en-US" dirty="0" smtClean="0"/>
              <a:t>explain the occurrence of </a:t>
            </a:r>
            <a:r>
              <a:rPr lang="en-US" dirty="0" err="1" smtClean="0"/>
              <a:t>SSc</a:t>
            </a:r>
            <a:r>
              <a:rPr lang="en-US" dirty="0" smtClean="0"/>
              <a:t> in </a:t>
            </a:r>
            <a:r>
              <a:rPr lang="en-US" dirty="0" err="1" smtClean="0"/>
              <a:t>nulliparous</a:t>
            </a:r>
            <a:r>
              <a:rPr lang="en-US" dirty="0" smtClean="0"/>
              <a:t> </a:t>
            </a:r>
            <a:r>
              <a:rPr lang="en-US" dirty="0" err="1" smtClean="0"/>
              <a:t>wom</a:t>
            </a:r>
            <a:r>
              <a:rPr lang="en-US" dirty="0" smtClean="0"/>
              <a:t>-</a:t>
            </a:r>
          </a:p>
          <a:p>
            <a:r>
              <a:rPr lang="en-US" dirty="0" smtClean="0"/>
              <a:t>en and in men. There is substantial controversy</a:t>
            </a:r>
          </a:p>
          <a:p>
            <a:r>
              <a:rPr lang="en-US" dirty="0" smtClean="0"/>
              <a:t>regarding this hypothesis since several recent stud-</a:t>
            </a:r>
          </a:p>
          <a:p>
            <a:r>
              <a:rPr lang="en-US" dirty="0" err="1" smtClean="0"/>
              <a:t>ies</a:t>
            </a:r>
            <a:r>
              <a:rPr lang="en-US" dirty="0" smtClean="0"/>
              <a:t> have shown that fetal Y chromosome DNA is</a:t>
            </a:r>
          </a:p>
          <a:p>
            <a:r>
              <a:rPr lang="en-US" dirty="0" smtClean="0"/>
              <a:t>present in normal controls, although other studies</a:t>
            </a:r>
          </a:p>
          <a:p>
            <a:r>
              <a:rPr lang="en-US" dirty="0" smtClean="0"/>
              <a:t>have indicated that it may be the quantity and not</a:t>
            </a:r>
          </a:p>
          <a:p>
            <a:r>
              <a:rPr lang="en-US" dirty="0" smtClean="0"/>
              <a:t>the mere presence of fetal cells that may be the</a:t>
            </a:r>
          </a:p>
          <a:p>
            <a:r>
              <a:rPr lang="en-US" dirty="0" smtClean="0"/>
              <a:t>crucial contributory factor in the pathogenesis of</a:t>
            </a:r>
          </a:p>
          <a:p>
            <a:r>
              <a:rPr lang="en-US" dirty="0" err="1" smtClean="0"/>
              <a:t>SSc</a:t>
            </a:r>
            <a:r>
              <a:rPr lang="en-US" dirty="0" smtClean="0"/>
              <a:t> w12,13x. Thus, the intriguing and provocative</a:t>
            </a:r>
          </a:p>
          <a:p>
            <a:r>
              <a:rPr lang="en-US" dirty="0" smtClean="0"/>
              <a:t>hypothesis of </a:t>
            </a:r>
            <a:r>
              <a:rPr lang="en-US" dirty="0" err="1" smtClean="0"/>
              <a:t>microchimerism</a:t>
            </a:r>
            <a:r>
              <a:rPr lang="en-US" dirty="0" smtClean="0"/>
              <a:t> in the pathogenesis</a:t>
            </a:r>
          </a:p>
          <a:p>
            <a:r>
              <a:rPr lang="en-US" dirty="0" smtClean="0"/>
              <a:t>of </a:t>
            </a:r>
            <a:r>
              <a:rPr lang="en-US" dirty="0" err="1" smtClean="0"/>
              <a:t>SSc</a:t>
            </a:r>
            <a:r>
              <a:rPr lang="en-US" dirty="0" smtClean="0"/>
              <a:t> still remains controversial.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3.2 Les mécanismes lésionnels dans les maladies auto-immunes 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*  Les lymphocytes T cytotoxiques (LTCD8) peuvent induire des lésions cellulaires par différents </a:t>
            </a:r>
          </a:p>
          <a:p>
            <a:r>
              <a:rPr lang="fr-FR" dirty="0" smtClean="0"/>
              <a:t>mécanismes cytotoxiques. 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2. Rôle pathogène des auto-anticorps</a:t>
            </a:r>
          </a:p>
          <a:p>
            <a:r>
              <a:rPr lang="fr-FR" dirty="0" smtClean="0"/>
              <a:t>Leur effet pathogène peut se faire directement ou par l’intermédiaire des complexes immuns.</a:t>
            </a:r>
          </a:p>
          <a:p>
            <a:r>
              <a:rPr lang="fr-FR" dirty="0" smtClean="0"/>
              <a:t>Une fois fixé sur sa cible, un anticorps peut induire une destruction de celle-ci par l’activation successive des facteurs de la</a:t>
            </a:r>
            <a:r>
              <a:rPr lang="fr-FR" baseline="0" dirty="0" smtClean="0"/>
              <a:t> </a:t>
            </a:r>
            <a:r>
              <a:rPr lang="fr-FR" dirty="0" smtClean="0"/>
              <a:t>voie classique du complément. Ce mécanisme est impliqué par</a:t>
            </a:r>
            <a:r>
              <a:rPr lang="fr-FR" baseline="0" dirty="0" smtClean="0"/>
              <a:t> </a:t>
            </a:r>
            <a:r>
              <a:rPr lang="fr-FR" dirty="0" smtClean="0"/>
              <a:t>exemple, dans la destruction des globules rouges au cours des</a:t>
            </a:r>
            <a:r>
              <a:rPr lang="fr-FR" baseline="0" dirty="0" smtClean="0"/>
              <a:t> </a:t>
            </a:r>
            <a:r>
              <a:rPr lang="fr-FR" dirty="0" smtClean="0"/>
              <a:t>anémies hémolytiques. Certains anticorps (anti-nucléaires) peuvent</a:t>
            </a:r>
          </a:p>
          <a:p>
            <a:r>
              <a:rPr lang="fr-FR" dirty="0" smtClean="0"/>
              <a:t>exercer  leur effet pathogène en pénétrant à  l’intérieur des </a:t>
            </a:r>
            <a:r>
              <a:rPr lang="fr-FR" baseline="0" dirty="0" smtClean="0"/>
              <a:t> </a:t>
            </a:r>
            <a:r>
              <a:rPr lang="fr-FR" dirty="0" smtClean="0"/>
              <a:t>cellules.</a:t>
            </a:r>
            <a:r>
              <a:rPr lang="fr-FR" baseline="0" dirty="0" smtClean="0"/>
              <a:t> </a:t>
            </a:r>
            <a:r>
              <a:rPr lang="fr-FR" dirty="0" smtClean="0"/>
              <a:t>La fixation d’un anticorps à son antigène forme un complexe</a:t>
            </a:r>
            <a:r>
              <a:rPr lang="fr-FR" baseline="0" dirty="0" smtClean="0"/>
              <a:t> </a:t>
            </a:r>
            <a:r>
              <a:rPr lang="fr-FR" dirty="0" smtClean="0"/>
              <a:t>immun. Ces complexes peuvent fixer le complément et être pathogènes par interaction avec les cellules endothéliales vasculaires.</a:t>
            </a:r>
            <a:r>
              <a:rPr lang="fr-FR" baseline="0" dirty="0" smtClean="0"/>
              <a:t> </a:t>
            </a:r>
            <a:r>
              <a:rPr lang="fr-FR" dirty="0" smtClean="0"/>
              <a:t>La lésion initiale vasculaire est capable d’activer localement les</a:t>
            </a:r>
          </a:p>
          <a:p>
            <a:r>
              <a:rPr lang="fr-FR" dirty="0" smtClean="0"/>
              <a:t>cellules endothéliales. Cela augmente les capacités locales d’adhésion favorisant les phénomènes de thrombose et de migration</a:t>
            </a:r>
            <a:r>
              <a:rPr lang="fr-FR" baseline="0" dirty="0" smtClean="0"/>
              <a:t> </a:t>
            </a:r>
            <a:r>
              <a:rPr lang="fr-FR" dirty="0" smtClean="0"/>
              <a:t>extravasculaire des cellules inflammatoires.</a:t>
            </a:r>
          </a:p>
          <a:p>
            <a:r>
              <a:rPr lang="fr-FR" b="1" i="1" dirty="0" smtClean="0"/>
              <a:t>Au cours des maladies auto-immunes, la preuve du rôle pathogène d’un auto-anticorps est plus souvent suspectée que démontrée. Dans de multiples cas on ne peut parler que d’association.</a:t>
            </a:r>
          </a:p>
          <a:p>
            <a:r>
              <a:rPr lang="fr-FR" b="1" i="1" dirty="0" smtClean="0"/>
              <a:t>Ces derniers sont plutôt satellites des manifestations même s’ils</a:t>
            </a:r>
            <a:r>
              <a:rPr lang="fr-FR" b="1" i="1" baseline="0" dirty="0" smtClean="0"/>
              <a:t> </a:t>
            </a:r>
            <a:r>
              <a:rPr lang="fr-FR" b="1" i="1" dirty="0" smtClean="0"/>
              <a:t>sont retrouvés sous forme de dépôts tissulaires ou sous forme</a:t>
            </a:r>
            <a:r>
              <a:rPr lang="fr-FR" b="1" i="1" baseline="0" dirty="0" smtClean="0"/>
              <a:t> </a:t>
            </a:r>
            <a:r>
              <a:rPr lang="fr-FR" b="1" i="1" dirty="0" smtClean="0"/>
              <a:t>de complexes circulants. Très souvent, il n’y a pas de corrélation</a:t>
            </a:r>
          </a:p>
          <a:p>
            <a:r>
              <a:rPr lang="fr-FR" b="1" i="1" dirty="0" smtClean="0"/>
              <a:t>entre les taux d’auto-anticorps et l’intensité des signes cliniques</a:t>
            </a:r>
            <a:r>
              <a:rPr lang="fr-FR" b="1" i="1" baseline="0" dirty="0" smtClean="0"/>
              <a:t> </a:t>
            </a:r>
            <a:r>
              <a:rPr lang="fr-FR" b="1" i="1" dirty="0" smtClean="0"/>
              <a:t>et des lésions.</a:t>
            </a:r>
          </a:p>
          <a:p>
            <a:r>
              <a:rPr lang="fr-FR" dirty="0" smtClean="0"/>
              <a:t>En pathologie humaine,  l’observation de  la pathologie transi-</a:t>
            </a:r>
            <a:r>
              <a:rPr lang="fr-FR" baseline="0" dirty="0" smtClean="0"/>
              <a:t> </a:t>
            </a:r>
            <a:r>
              <a:rPr lang="fr-FR" dirty="0" err="1" smtClean="0"/>
              <a:t>toire</a:t>
            </a:r>
            <a:r>
              <a:rPr lang="fr-FR" dirty="0" smtClean="0"/>
              <a:t> du nouveau-né consécutive au transfert d’auto-anticorps</a:t>
            </a:r>
            <a:r>
              <a:rPr lang="fr-FR" baseline="0" dirty="0" smtClean="0"/>
              <a:t> </a:t>
            </a:r>
            <a:r>
              <a:rPr lang="fr-FR" dirty="0" smtClean="0"/>
              <a:t>maternels de classe </a:t>
            </a:r>
            <a:r>
              <a:rPr lang="fr-FR" dirty="0" err="1" smtClean="0"/>
              <a:t>IgG</a:t>
            </a:r>
            <a:r>
              <a:rPr lang="fr-FR" dirty="0" smtClean="0"/>
              <a:t> est un argument important. C’est le cas</a:t>
            </a:r>
            <a:r>
              <a:rPr lang="fr-FR" baseline="0" dirty="0" smtClean="0"/>
              <a:t> </a:t>
            </a:r>
            <a:r>
              <a:rPr lang="fr-FR" dirty="0" smtClean="0"/>
              <a:t>du lupus cutané néonatal ou le bloc auriculo-ventriculaire congénital lié au passage d’anticorps anti-SSA qui se fixent sur les voies</a:t>
            </a:r>
          </a:p>
          <a:p>
            <a:endParaRPr lang="fr-FR" dirty="0" smtClean="0"/>
          </a:p>
          <a:p>
            <a:r>
              <a:rPr lang="fr-FR" dirty="0" smtClean="0"/>
              <a:t>  Certains auto-anticorps peuvent aussi avoir un rôle pathogène par différents mécanismes 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Cytotoxicité</a:t>
            </a:r>
            <a:r>
              <a:rPr lang="fr-FR" dirty="0" smtClean="0"/>
              <a:t> en présence ou non de complément </a:t>
            </a:r>
          </a:p>
          <a:p>
            <a:r>
              <a:rPr lang="fr-FR" dirty="0" smtClean="0"/>
              <a:t>Exemple : auto-anticorps anti-globules rouges dans les anémies hémolytiques auto-immunes </a:t>
            </a:r>
          </a:p>
          <a:p>
            <a:r>
              <a:rPr lang="fr-FR" dirty="0" smtClean="0"/>
              <a:t>- Dépôts d’immuns complexes contenant des auto-anticorps  </a:t>
            </a:r>
          </a:p>
          <a:p>
            <a:r>
              <a:rPr lang="fr-FR" dirty="0" smtClean="0"/>
              <a:t>Exemple : néphropathie glomérulaire du lupus </a:t>
            </a:r>
          </a:p>
          <a:p>
            <a:r>
              <a:rPr lang="fr-FR" dirty="0" smtClean="0"/>
              <a:t>- Auto-anticorps interférant avec des récepteurs cellulaires </a:t>
            </a:r>
          </a:p>
          <a:p>
            <a:r>
              <a:rPr lang="fr-FR" dirty="0" smtClean="0"/>
              <a:t>Exemple : anticorps anti-récepteur de l’</a:t>
            </a:r>
            <a:r>
              <a:rPr lang="fr-FR" dirty="0" err="1" smtClean="0"/>
              <a:t>acétylcoline</a:t>
            </a:r>
            <a:r>
              <a:rPr lang="fr-FR" dirty="0" smtClean="0"/>
              <a:t> dans la myasthénie </a:t>
            </a:r>
          </a:p>
          <a:p>
            <a:r>
              <a:rPr lang="fr-FR" dirty="0" smtClean="0"/>
              <a:t>- Auto-anticorps interférant avec différentes structures cellulaires </a:t>
            </a:r>
          </a:p>
          <a:p>
            <a:r>
              <a:rPr lang="fr-FR" dirty="0" smtClean="0"/>
              <a:t>Exemple : anticorps anti-phospholipides interférant avec les phospholipides membranaires. 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*  </a:t>
            </a:r>
            <a:r>
              <a:rPr lang="fr-FR" b="1" dirty="0" smtClean="0"/>
              <a:t>Les cytokines pro-inflammatoires sécrétées entre autres par les macrophages activés (</a:t>
            </a:r>
            <a:r>
              <a:rPr lang="fr-FR" b="1" dirty="0" err="1" smtClean="0"/>
              <a:t>TNFa</a:t>
            </a:r>
            <a:r>
              <a:rPr lang="fr-FR" b="1" dirty="0" smtClean="0"/>
              <a:t>, IL-1, </a:t>
            </a:r>
          </a:p>
          <a:p>
            <a:r>
              <a:rPr lang="fr-FR" b="1" dirty="0" smtClean="0"/>
              <a:t>IL-6, IL-8) peuvent être directement responsables des signes inflammatoires, de la fièvre, de la </a:t>
            </a:r>
          </a:p>
          <a:p>
            <a:r>
              <a:rPr lang="fr-FR" b="1" dirty="0" smtClean="0"/>
              <a:t>fatigue et même des lésions </a:t>
            </a:r>
            <a:r>
              <a:rPr lang="fr-FR" b="1" dirty="0" err="1" smtClean="0"/>
              <a:t>ostéo</a:t>
            </a:r>
            <a:r>
              <a:rPr lang="fr-FR" b="1" dirty="0" smtClean="0"/>
              <a:t>-cartilagineuses dans la polyarthrite rhumatoïde. </a:t>
            </a:r>
            <a:endParaRPr lang="fr-FR" b="1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fr-FR" sz="1200" b="1" i="1" dirty="0" smtClean="0">
                <a:solidFill>
                  <a:schemeClr val="bg1"/>
                </a:solidFill>
                <a:latin typeface="+mn-lt"/>
              </a:rPr>
              <a:t>Les MAI affectent approximativement 5% de la population dans le monde occidental et il y a  prés de 80 MAI différentes    </a:t>
            </a:r>
          </a:p>
          <a:p>
            <a:pPr>
              <a:lnSpc>
                <a:spcPct val="150000"/>
              </a:lnSpc>
            </a:pPr>
            <a:r>
              <a:rPr lang="fr-FR" sz="1200" b="1" i="1" dirty="0" smtClean="0">
                <a:solidFill>
                  <a:schemeClr val="bg1"/>
                </a:solidFill>
                <a:latin typeface="+mn-lt"/>
              </a:rPr>
              <a:t>Ces maladies seraient en augmentation ; Cette augmentation serait due à 2 phénomènes :</a:t>
            </a:r>
          </a:p>
          <a:p>
            <a:pPr>
              <a:lnSpc>
                <a:spcPct val="150000"/>
              </a:lnSpc>
            </a:pPr>
            <a:r>
              <a:rPr lang="fr-FR" sz="1200" b="1" i="1" dirty="0" smtClean="0">
                <a:solidFill>
                  <a:schemeClr val="bg1"/>
                </a:solidFill>
                <a:latin typeface="+mn-lt"/>
              </a:rPr>
              <a:t>•  augmentation des connaissances  de ces maladies et développement de tests biologiques plus performants ;</a:t>
            </a:r>
          </a:p>
          <a:p>
            <a:pPr>
              <a:lnSpc>
                <a:spcPct val="150000"/>
              </a:lnSpc>
            </a:pPr>
            <a:r>
              <a:rPr lang="fr-FR" sz="1200" b="1" i="1" dirty="0" smtClean="0">
                <a:solidFill>
                  <a:schemeClr val="bg1"/>
                </a:solidFill>
                <a:latin typeface="+mn-lt"/>
              </a:rPr>
              <a:t>•  augmentation réelle de l’incidence d’un certain nombre d’entres elles comme semblent le montrer des études récentes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La classification des maladies auto-immunes distingue les maladies auto-immunes dites systémiques </a:t>
            </a:r>
          </a:p>
          <a:p>
            <a:r>
              <a:rPr lang="fr-FR" dirty="0" smtClean="0"/>
              <a:t>(comme le lupus, le syndrome de </a:t>
            </a:r>
            <a:r>
              <a:rPr lang="fr-FR" dirty="0" err="1" smtClean="0"/>
              <a:t>Gougerot</a:t>
            </a:r>
            <a:r>
              <a:rPr lang="fr-FR" dirty="0" smtClean="0"/>
              <a:t>-</a:t>
            </a:r>
            <a:r>
              <a:rPr lang="fr-FR" dirty="0" err="1" smtClean="0"/>
              <a:t>Sjögren</a:t>
            </a:r>
            <a:r>
              <a:rPr lang="fr-FR" dirty="0" smtClean="0"/>
              <a:t> et la sclérodermie). Ces maladies, même si elles ont un </a:t>
            </a:r>
          </a:p>
          <a:p>
            <a:r>
              <a:rPr lang="fr-FR" dirty="0" smtClean="0"/>
              <a:t>certain tropisme d’organe peuvent se caractériser par une diffusion parfois sévère.  </a:t>
            </a:r>
          </a:p>
          <a:p>
            <a:r>
              <a:rPr lang="fr-FR" dirty="0" smtClean="0"/>
              <a:t>Le deuxième type de maladie auto-immune est représenté par les maladies spécifiques d’organes (comme la </a:t>
            </a:r>
          </a:p>
          <a:p>
            <a:r>
              <a:rPr lang="fr-FR" dirty="0" smtClean="0"/>
              <a:t>thyroïdite auto-immune, le diabète de type I, …). </a:t>
            </a:r>
          </a:p>
          <a:p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Chez près de 30% des patients, on observe au cours de l’évolution des syndromes de chevauchement associant </a:t>
            </a:r>
          </a:p>
          <a:p>
            <a:r>
              <a:rPr lang="fr-FR" dirty="0" smtClean="0"/>
              <a:t>une ou plusieurs maladies auto-immunes spécifiques et/ou non spécifiques d’organes (exemple : lupus </a:t>
            </a:r>
          </a:p>
          <a:p>
            <a:r>
              <a:rPr lang="fr-FR" dirty="0" smtClean="0"/>
              <a:t>systémique et syndrome de </a:t>
            </a:r>
            <a:r>
              <a:rPr lang="fr-FR" dirty="0" err="1" smtClean="0"/>
              <a:t>Sjögren</a:t>
            </a:r>
            <a:r>
              <a:rPr lang="fr-FR" dirty="0" smtClean="0"/>
              <a:t>) (Schéma 5). 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Recherche</a:t>
            </a:r>
            <a:r>
              <a:rPr lang="fr-FR" baseline="0" dirty="0" smtClean="0"/>
              <a:t> des </a:t>
            </a:r>
            <a:r>
              <a:rPr lang="fr-FR" baseline="0" dirty="0" err="1" smtClean="0"/>
              <a:t>AutoAC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1A2A9-6EAB-4270-A413-CA06148E927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460FC-C3A6-4A4E-8062-54B02819369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4C16E-0ECF-41D5-9D0F-EAF81CA7317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E49A26-259C-4F3F-85F9-9BA8117659E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D947F-CA4B-4150-9248-B497098CAFC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3864C-125D-4BC2-A738-FB81D2824A8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51675-ECA4-42AE-AEA5-AC5076C0B95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EFEB4-161B-4481-B9C6-BD96995E7F1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0AB07-9BBB-4254-8330-1311D9DD50C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AA81C-83EF-49CF-859D-CF5BAB0CDFB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63511-8794-4F36-9035-68DBE48A5DD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9298D-227D-4F32-AFC2-ACBB08EF0BB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E7C25B-0BE2-4032-BD0B-09D76231E601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diagnostique%20des%20connectivites%20final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3117-FC40-40A0-AD89-5D617FB86005}" type="slidenum">
              <a:rPr lang="fr-FR"/>
              <a:pPr/>
              <a:t>1</a:t>
            </a:fld>
            <a:endParaRPr 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14542"/>
            <a:ext cx="7772400" cy="2243152"/>
          </a:xfrm>
        </p:spPr>
        <p:txBody>
          <a:bodyPr/>
          <a:lstStyle/>
          <a:p>
            <a:r>
              <a:rPr lang="fr-FR" sz="4000" b="1" dirty="0">
                <a:solidFill>
                  <a:srgbClr val="FF0000"/>
                </a:solidFill>
              </a:rPr>
              <a:t>AUTO-IMMUNITE</a:t>
            </a:r>
            <a:br>
              <a:rPr lang="fr-FR" sz="4000" b="1" dirty="0">
                <a:solidFill>
                  <a:srgbClr val="FF0000"/>
                </a:solidFill>
              </a:rPr>
            </a:br>
            <a:r>
              <a:rPr lang="fr-FR" sz="4000" b="1" dirty="0">
                <a:solidFill>
                  <a:srgbClr val="FF0000"/>
                </a:solidFill>
              </a:rPr>
              <a:t>ET </a:t>
            </a:r>
            <a:br>
              <a:rPr lang="fr-FR" sz="4000" b="1" dirty="0">
                <a:solidFill>
                  <a:srgbClr val="FF0000"/>
                </a:solidFill>
              </a:rPr>
            </a:br>
            <a:r>
              <a:rPr lang="fr-FR" sz="4000" b="1" dirty="0">
                <a:solidFill>
                  <a:srgbClr val="FF0000"/>
                </a:solidFill>
              </a:rPr>
              <a:t>MALADIES AUTO-IMMUNES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6FBD-C2C8-4CD3-9863-192ECCAE9098}" type="slidenum">
              <a:rPr lang="fr-FR"/>
              <a:pPr/>
              <a:t>10</a:t>
            </a:fld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400" b="1" dirty="0" smtClean="0"/>
              <a:t>La </a:t>
            </a:r>
            <a:r>
              <a:rPr lang="fr-FR" sz="2400" b="1" dirty="0"/>
              <a:t>simple présence d'auto-anticorps qui est pathologique, mais leurs </a:t>
            </a:r>
            <a:r>
              <a:rPr lang="fr-FR" sz="2400" b="1" u="sng" dirty="0"/>
              <a:t>caractéristiques</a:t>
            </a:r>
            <a:r>
              <a:rPr lang="fr-FR" sz="2400" b="1" dirty="0"/>
              <a:t> en termes d'affinité, d’</a:t>
            </a:r>
            <a:r>
              <a:rPr lang="fr-FR" sz="2400" b="1" dirty="0" err="1"/>
              <a:t>isotypie</a:t>
            </a:r>
            <a:r>
              <a:rPr lang="fr-FR" sz="2400" b="1" dirty="0"/>
              <a:t>, de concentration, etc.</a:t>
            </a:r>
          </a:p>
          <a:p>
            <a:pPr>
              <a:lnSpc>
                <a:spcPct val="150000"/>
              </a:lnSpc>
            </a:pP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b="1" dirty="0"/>
              <a:t>Le dépistage des auto-</a:t>
            </a:r>
            <a:r>
              <a:rPr lang="fr-FR" sz="2400" b="1" dirty="0" err="1"/>
              <a:t>Ac</a:t>
            </a:r>
            <a:r>
              <a:rPr lang="fr-FR" sz="2400" b="1" dirty="0"/>
              <a:t>, qualitatif au début, est progressivement devenu quantitatif avec une valeur seuil de signification, défini par rapport à une population de référence ( groupe témoin ).</a:t>
            </a:r>
          </a:p>
          <a:p>
            <a:pPr>
              <a:lnSpc>
                <a:spcPct val="150000"/>
              </a:lnSpc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D283-8509-4F66-8C7F-AB3AB2DC7A51}" type="slidenum">
              <a:rPr lang="fr-FR"/>
              <a:pPr/>
              <a:t>11</a:t>
            </a:fld>
            <a:endParaRPr lang="fr-FR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22562"/>
          </a:xfrm>
        </p:spPr>
        <p:txBody>
          <a:bodyPr/>
          <a:lstStyle/>
          <a:p>
            <a:r>
              <a:rPr lang="fr-FR" sz="4000" b="1" dirty="0">
                <a:solidFill>
                  <a:srgbClr val="FF0000"/>
                </a:solidFill>
              </a:rPr>
              <a:t>CLASSIFICATION DES AUTO-ANTICORPS</a:t>
            </a:r>
            <a:br>
              <a:rPr lang="fr-FR" sz="4000" b="1" dirty="0">
                <a:solidFill>
                  <a:srgbClr val="FF0000"/>
                </a:solidFill>
              </a:rPr>
            </a:b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68638"/>
            <a:ext cx="8229600" cy="3057525"/>
          </a:xfrm>
        </p:spPr>
        <p:txBody>
          <a:bodyPr/>
          <a:lstStyle/>
          <a:p>
            <a:r>
              <a:rPr lang="fr-FR" b="1" i="1" u="sng" dirty="0"/>
              <a:t>AUTO-ANTICORPS </a:t>
            </a:r>
            <a:r>
              <a:rPr lang="fr-FR" b="1" i="1" u="sng" dirty="0" smtClean="0"/>
              <a:t> NATURELS</a:t>
            </a:r>
            <a:endParaRPr lang="fr-FR" b="1" i="1" u="sng" dirty="0"/>
          </a:p>
          <a:p>
            <a:endParaRPr lang="fr-FR" b="1" i="1" u="sng" dirty="0"/>
          </a:p>
          <a:p>
            <a:r>
              <a:rPr lang="fr-FR" b="1" i="1" u="sng" dirty="0"/>
              <a:t>AUTO-ANTICORPS </a:t>
            </a:r>
            <a:r>
              <a:rPr lang="fr-FR" b="1" i="1" u="sng" dirty="0" smtClean="0"/>
              <a:t> IMMUNS</a:t>
            </a:r>
            <a:r>
              <a:rPr lang="fr-FR" b="1" i="1" dirty="0" smtClean="0"/>
              <a:t> </a:t>
            </a:r>
            <a:endParaRPr lang="fr-FR" b="1" i="1" dirty="0"/>
          </a:p>
          <a:p>
            <a:pPr>
              <a:buFontTx/>
              <a:buNone/>
            </a:pPr>
            <a:r>
              <a:rPr lang="fr-FR" b="1" i="1" dirty="0"/>
              <a:t>         </a:t>
            </a:r>
            <a:r>
              <a:rPr lang="fr-FR" b="1" i="1" u="sng" dirty="0"/>
              <a:t>( PATHOLOGIQUES 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5BE1F-70C3-4471-8F5A-F96C73492F4F}" type="slidenum">
              <a:rPr lang="fr-FR"/>
              <a:pPr/>
              <a:t>12</a:t>
            </a:fld>
            <a:endParaRPr lang="fr-FR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fr-FR" sz="3200" b="1" i="1" u="sng" dirty="0">
                <a:solidFill>
                  <a:srgbClr val="FF0000"/>
                </a:solidFill>
              </a:rPr>
              <a:t>AUTO-ANTICORPS NATURELS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" y="1000108"/>
            <a:ext cx="8686800" cy="564360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sz="2000" b="1" dirty="0"/>
              <a:t>Existent spontanément en l’absence de pathologie.</a:t>
            </a:r>
          </a:p>
          <a:p>
            <a:pPr>
              <a:lnSpc>
                <a:spcPct val="200000"/>
              </a:lnSpc>
            </a:pPr>
            <a:r>
              <a:rPr lang="fr-FR" sz="2000" b="1" dirty="0"/>
              <a:t>Décrits par AVREMEAS, représentent une fraction importante des immunoglobulines.</a:t>
            </a:r>
          </a:p>
          <a:p>
            <a:pPr>
              <a:lnSpc>
                <a:spcPct val="200000"/>
              </a:lnSpc>
            </a:pPr>
            <a:r>
              <a:rPr lang="fr-FR" sz="2000" b="1" dirty="0" err="1"/>
              <a:t>Isotype</a:t>
            </a:r>
            <a:r>
              <a:rPr lang="fr-FR" sz="2000" b="1" dirty="0"/>
              <a:t> souvent </a:t>
            </a:r>
            <a:r>
              <a:rPr lang="fr-FR" sz="2000" b="1" dirty="0" err="1"/>
              <a:t>IgM</a:t>
            </a:r>
            <a:r>
              <a:rPr lang="fr-FR" sz="2000" b="1" dirty="0"/>
              <a:t> ou </a:t>
            </a:r>
            <a:r>
              <a:rPr lang="fr-FR" sz="2000" b="1" dirty="0" err="1"/>
              <a:t>IgA</a:t>
            </a:r>
            <a:r>
              <a:rPr lang="fr-FR" sz="2000" b="1" dirty="0"/>
              <a:t>, plus rarement </a:t>
            </a:r>
            <a:r>
              <a:rPr lang="fr-FR" sz="2000" b="1" dirty="0" err="1"/>
              <a:t>IgG</a:t>
            </a:r>
            <a:r>
              <a:rPr lang="fr-FR" sz="2000" b="1" dirty="0"/>
              <a:t>.</a:t>
            </a:r>
          </a:p>
          <a:p>
            <a:pPr>
              <a:lnSpc>
                <a:spcPct val="200000"/>
              </a:lnSpc>
            </a:pPr>
            <a:r>
              <a:rPr lang="fr-FR" sz="2000" b="1" dirty="0"/>
              <a:t>Taux faibles.</a:t>
            </a:r>
          </a:p>
          <a:p>
            <a:pPr>
              <a:lnSpc>
                <a:spcPct val="200000"/>
              </a:lnSpc>
            </a:pPr>
            <a:r>
              <a:rPr lang="fr-FR" sz="2000" b="1" dirty="0"/>
              <a:t>Mais peuvent atteindre des valeurs fortes chez quelques individus normaux ou à l’occasion de certaines pathologies.</a:t>
            </a:r>
          </a:p>
          <a:p>
            <a:pPr>
              <a:lnSpc>
                <a:spcPct val="200000"/>
              </a:lnSpc>
            </a:pPr>
            <a:r>
              <a:rPr lang="fr-FR" sz="2000" b="1" dirty="0"/>
              <a:t>Lymphocytes B : B1a ( CD5 + ) ( 10 % chez l’homme </a:t>
            </a:r>
            <a:r>
              <a:rPr lang="fr-FR" sz="2000" b="1" dirty="0" smtClean="0"/>
              <a:t>)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fr-FR" sz="2400" b="1" i="1" u="sng" dirty="0">
                <a:solidFill>
                  <a:srgbClr val="FF0000"/>
                </a:solidFill>
              </a:rPr>
              <a:t>AUTO-ANTICORPS IMMUNS (PATHOLOGIQUES 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sz="2000" b="1" dirty="0"/>
              <a:t>Sont associés aux maladies auto-immunes.</a:t>
            </a:r>
          </a:p>
          <a:p>
            <a:pPr>
              <a:lnSpc>
                <a:spcPct val="200000"/>
              </a:lnSpc>
            </a:pPr>
            <a:r>
              <a:rPr lang="fr-FR" sz="2000" b="1" dirty="0"/>
              <a:t>Forte </a:t>
            </a:r>
            <a:r>
              <a:rPr lang="fr-FR" sz="2000" b="1" dirty="0" smtClean="0"/>
              <a:t> affinité</a:t>
            </a:r>
            <a:r>
              <a:rPr lang="fr-FR" sz="2000" b="1" dirty="0"/>
              <a:t>.</a:t>
            </a:r>
          </a:p>
          <a:p>
            <a:pPr>
              <a:lnSpc>
                <a:spcPct val="200000"/>
              </a:lnSpc>
            </a:pPr>
            <a:r>
              <a:rPr lang="fr-FR" sz="2000" b="1" dirty="0" err="1"/>
              <a:t>Isotype</a:t>
            </a:r>
            <a:r>
              <a:rPr lang="fr-FR" sz="2000" b="1" dirty="0"/>
              <a:t> souvent </a:t>
            </a:r>
            <a:r>
              <a:rPr lang="fr-FR" sz="2000" b="1" dirty="0" err="1"/>
              <a:t>IgG</a:t>
            </a:r>
            <a:r>
              <a:rPr lang="fr-FR" sz="2000" b="1" dirty="0"/>
              <a:t>, plus rarement </a:t>
            </a:r>
            <a:r>
              <a:rPr lang="fr-FR" sz="2000" b="1" dirty="0" err="1"/>
              <a:t>IgA</a:t>
            </a:r>
            <a:r>
              <a:rPr lang="fr-FR" sz="2000" b="1" dirty="0"/>
              <a:t> ou </a:t>
            </a:r>
            <a:r>
              <a:rPr lang="fr-FR" sz="2000" b="1" dirty="0" err="1"/>
              <a:t>IgM</a:t>
            </a:r>
            <a:r>
              <a:rPr lang="fr-FR" sz="2000" b="1" dirty="0"/>
              <a:t>.</a:t>
            </a:r>
          </a:p>
          <a:p>
            <a:pPr>
              <a:lnSpc>
                <a:spcPct val="200000"/>
              </a:lnSpc>
            </a:pPr>
            <a:r>
              <a:rPr lang="fr-FR" sz="2000" b="1" dirty="0"/>
              <a:t>Spécifiques d’un Ag.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Souvent </a:t>
            </a:r>
            <a:r>
              <a:rPr lang="fr-FR" sz="2000" b="1" dirty="0"/>
              <a:t>constitué d’un mélange d’</a:t>
            </a:r>
            <a:r>
              <a:rPr lang="fr-FR" sz="2000" b="1" dirty="0" err="1"/>
              <a:t>Ac</a:t>
            </a:r>
            <a:r>
              <a:rPr lang="fr-FR" sz="2000" b="1" dirty="0"/>
              <a:t> dirigés contre différents épitopes de l’Ag.</a:t>
            </a:r>
          </a:p>
          <a:p>
            <a:pPr>
              <a:lnSpc>
                <a:spcPct val="200000"/>
              </a:lnSpc>
            </a:pPr>
            <a:r>
              <a:rPr lang="fr-FR" sz="2000" b="1" dirty="0" err="1"/>
              <a:t>Epitopes</a:t>
            </a:r>
            <a:r>
              <a:rPr lang="fr-FR" sz="2000" b="1" dirty="0"/>
              <a:t> sont souvent </a:t>
            </a:r>
            <a:r>
              <a:rPr lang="fr-FR" sz="2000" b="1" dirty="0" err="1"/>
              <a:t>conformationnels</a:t>
            </a:r>
            <a:r>
              <a:rPr lang="fr-FR" sz="2000" b="1" dirty="0"/>
              <a:t>, Ag dénaturé est peu ou pas reconnu ( Western blot ).</a:t>
            </a:r>
          </a:p>
          <a:p>
            <a:pPr>
              <a:lnSpc>
                <a:spcPct val="200000"/>
              </a:lnSpc>
            </a:pPr>
            <a:r>
              <a:rPr lang="fr-FR" sz="2000" b="1" dirty="0"/>
              <a:t>Capable de réagir avec un Ag d’autres espèces ( ADN, </a:t>
            </a:r>
            <a:r>
              <a:rPr lang="fr-FR" sz="2000" b="1" dirty="0" smtClean="0"/>
              <a:t>mitochondries ).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88640"/>
            <a:ext cx="8229600" cy="452419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1800" b="1" dirty="0">
                <a:solidFill>
                  <a:srgbClr val="FF0000"/>
                </a:solidFill>
              </a:rPr>
              <a:t>                 </a:t>
            </a:r>
            <a:r>
              <a:rPr lang="fr-FR" sz="2400" b="1" dirty="0">
                <a:solidFill>
                  <a:srgbClr val="FF0000"/>
                </a:solidFill>
              </a:rPr>
              <a:t>MECANISMES DE L’AUTO-IMMUNITE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662" y="548680"/>
            <a:ext cx="8786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fr-FR" b="1" dirty="0" smtClean="0"/>
              <a:t>L’apparition des phénomènes d’auto-immunité sont imparfaitement connus mais différents mécanismes ont été proposés pour expliquer l’initiation et la régulation des phénomènes auto-immuns et la production d’auto-</a:t>
            </a:r>
            <a:r>
              <a:rPr lang="fr-FR" b="1" dirty="0" err="1" smtClean="0"/>
              <a:t>Ac</a:t>
            </a:r>
            <a:r>
              <a:rPr lang="fr-FR" b="1" dirty="0" smtClean="0"/>
              <a:t>.</a:t>
            </a: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Ils peuvent être classés en deux groupes :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583119"/>
              </p:ext>
            </p:extLst>
          </p:nvPr>
        </p:nvGraphicFramePr>
        <p:xfrm>
          <a:off x="319920" y="3573016"/>
          <a:ext cx="8572560" cy="3241832"/>
        </p:xfrm>
        <a:graphic>
          <a:graphicData uri="http://schemas.openxmlformats.org/drawingml/2006/table">
            <a:tbl>
              <a:tblPr/>
              <a:tblGrid>
                <a:gridCol w="4058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4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 Dysrégulation immunitaire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 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Stimulation antigénique anormale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232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L’élimination clonale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Low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Les </a:t>
                      </a: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LyT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Régulateurs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Low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 balance TH1 – TH2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Low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 réseau idiotypique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Low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 vieillissement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L’antigène exclu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Low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 mimétisme moléculaire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Low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Les super-antigènes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Low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 stimulation </a:t>
                      </a: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polyclonale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Low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Les infections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4330"/>
            <a:ext cx="8229600" cy="1143000"/>
          </a:xfrm>
        </p:spPr>
        <p:txBody>
          <a:bodyPr/>
          <a:lstStyle/>
          <a:p>
            <a:r>
              <a:rPr lang="fr-FR" sz="2400" b="1" dirty="0">
                <a:solidFill>
                  <a:srgbClr val="FF0000"/>
                </a:solidFill>
              </a:rPr>
              <a:t>1- Dysfonctionnement ou dysrégulation immunitaire 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" y="455418"/>
            <a:ext cx="9144032" cy="6357958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endParaRPr lang="fr-FR" sz="900" dirty="0"/>
          </a:p>
          <a:p>
            <a:pPr>
              <a:lnSpc>
                <a:spcPct val="150000"/>
              </a:lnSpc>
              <a:buFontTx/>
              <a:buNone/>
            </a:pPr>
            <a:r>
              <a:rPr lang="fr-FR" sz="1600" dirty="0"/>
              <a:t>      L’émergence d’une AI peut s’expliquer par une défaillance des mécanismes de régulation immunitaire et en particulier des fonctions suppressives.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r-FR" sz="2000" b="1" u="sng" dirty="0" smtClean="0">
                <a:solidFill>
                  <a:srgbClr val="FF0000"/>
                </a:solidFill>
              </a:rPr>
              <a:t>a- </a:t>
            </a:r>
            <a:r>
              <a:rPr lang="fr-FR" sz="2000" b="1" u="sng" dirty="0">
                <a:solidFill>
                  <a:srgbClr val="FF0000"/>
                </a:solidFill>
              </a:rPr>
              <a:t>L’élimination clonale :</a:t>
            </a:r>
          </a:p>
          <a:p>
            <a:pPr>
              <a:lnSpc>
                <a:spcPct val="150000"/>
              </a:lnSpc>
            </a:pPr>
            <a:r>
              <a:rPr lang="fr-FR" sz="1800" dirty="0" smtClean="0"/>
              <a:t>La </a:t>
            </a:r>
            <a:r>
              <a:rPr lang="fr-FR" sz="1800" dirty="0"/>
              <a:t>sélection clonale au niveau thymique pendant la vie fœtale assure l’élimination des clones auto-réactifs, seuls échappent les clones T spécifiques des Ag séquestrés ( SELECTION NEGATIVE ) </a:t>
            </a:r>
            <a:r>
              <a:rPr lang="fr-FR" sz="1800" dirty="0" smtClean="0"/>
              <a:t> </a:t>
            </a:r>
            <a:r>
              <a:rPr lang="fr-FR" sz="1800" dirty="0" err="1"/>
              <a:t>Burnett</a:t>
            </a:r>
            <a:r>
              <a:rPr lang="fr-FR" sz="1800" dirty="0"/>
              <a:t> et </a:t>
            </a:r>
            <a:r>
              <a:rPr lang="fr-FR" sz="1800" dirty="0" err="1"/>
              <a:t>Fenner</a:t>
            </a:r>
            <a:r>
              <a:rPr lang="fr-FR" sz="1800" dirty="0"/>
              <a:t> ).</a:t>
            </a:r>
          </a:p>
          <a:p>
            <a:pPr>
              <a:lnSpc>
                <a:spcPct val="150000"/>
              </a:lnSpc>
            </a:pPr>
            <a:r>
              <a:rPr lang="fr-FR" sz="1800" dirty="0" smtClean="0"/>
              <a:t>Absence </a:t>
            </a:r>
            <a:r>
              <a:rPr lang="fr-FR" sz="1800" dirty="0"/>
              <a:t>d’auto-immunisation chez le sujet normal au niveau périphérique.</a:t>
            </a:r>
          </a:p>
          <a:p>
            <a:pPr>
              <a:lnSpc>
                <a:spcPct val="150000"/>
              </a:lnSpc>
            </a:pPr>
            <a:r>
              <a:rPr lang="fr-FR" sz="1800" dirty="0" smtClean="0"/>
              <a:t>Il </a:t>
            </a:r>
            <a:r>
              <a:rPr lang="fr-FR" sz="1800" dirty="0"/>
              <a:t>faudrait qu’une mutation se produise pour que des Ly auto-réactifs réapparaissent. Cette théorie après avoir dominé pendant plusieurs décennies, a montré ses limites. </a:t>
            </a:r>
          </a:p>
          <a:p>
            <a:pPr>
              <a:lnSpc>
                <a:spcPct val="150000"/>
              </a:lnSpc>
            </a:pPr>
            <a:r>
              <a:rPr lang="fr-FR" sz="1800" b="1" dirty="0" smtClean="0"/>
              <a:t>CONTRE</a:t>
            </a:r>
            <a:r>
              <a:rPr lang="fr-FR" sz="1800" b="1" dirty="0"/>
              <a:t> : 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fr-FR" sz="1800" dirty="0" smtClean="0"/>
              <a:t>Démonstration </a:t>
            </a:r>
            <a:r>
              <a:rPr lang="fr-FR" sz="1800" dirty="0"/>
              <a:t>d’une réactivité In vitro des Ly vis-à-vis d’auto-Ag ( TG, GR, Collagène II, MLR </a:t>
            </a:r>
            <a:r>
              <a:rPr lang="fr-FR" sz="1800" dirty="0" smtClean="0"/>
              <a:t>autologue ).</a:t>
            </a:r>
            <a:endParaRPr lang="fr-FR" sz="1800" dirty="0"/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fr-FR" sz="1800" dirty="0" smtClean="0"/>
              <a:t>Les </a:t>
            </a:r>
            <a:r>
              <a:rPr lang="fr-FR" sz="1800" dirty="0" err="1"/>
              <a:t>LyB</a:t>
            </a:r>
            <a:r>
              <a:rPr lang="fr-FR" sz="1800" dirty="0"/>
              <a:t> ne sont pas intrinsèquement tolérants vis-à-vis des auto-Ag car on peut facilement les stimuler </a:t>
            </a:r>
            <a:r>
              <a:rPr lang="fr-FR" sz="1800" dirty="0" smtClean="0"/>
              <a:t>( </a:t>
            </a:r>
            <a:r>
              <a:rPr lang="fr-FR" sz="1800" dirty="0"/>
              <a:t>TH, mitogènes … 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099B-F896-4951-A1B7-0B6997BE2BD7}" type="slidenum">
              <a:rPr lang="fr-FR"/>
              <a:pPr/>
              <a:t>16</a:t>
            </a:fld>
            <a:endParaRPr lang="fr-F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1406" y="476250"/>
            <a:ext cx="9072594" cy="5667394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2800" b="1" u="sng" dirty="0">
                <a:solidFill>
                  <a:srgbClr val="FF0000"/>
                </a:solidFill>
              </a:rPr>
              <a:t>b- Les </a:t>
            </a:r>
            <a:r>
              <a:rPr lang="fr-FR" sz="2800" b="1" u="sng" dirty="0" err="1">
                <a:solidFill>
                  <a:srgbClr val="FF0000"/>
                </a:solidFill>
              </a:rPr>
              <a:t>LyT</a:t>
            </a:r>
            <a:r>
              <a:rPr lang="fr-FR" sz="2800" b="1" u="sng" dirty="0">
                <a:solidFill>
                  <a:srgbClr val="FF0000"/>
                </a:solidFill>
              </a:rPr>
              <a:t> </a:t>
            </a:r>
            <a:r>
              <a:rPr lang="fr-FR" sz="2800" b="1" u="sng" dirty="0" smtClean="0">
                <a:solidFill>
                  <a:srgbClr val="FF0000"/>
                </a:solidFill>
              </a:rPr>
              <a:t>régulateurs</a:t>
            </a:r>
            <a:r>
              <a:rPr lang="fr-FR" sz="2800" b="1" u="sng" dirty="0">
                <a:solidFill>
                  <a:srgbClr val="FF0000"/>
                </a:solidFill>
              </a:rPr>
              <a:t> :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800" b="1" u="sng" dirty="0"/>
          </a:p>
          <a:p>
            <a:pPr>
              <a:lnSpc>
                <a:spcPct val="80000"/>
              </a:lnSpc>
              <a:buFontTx/>
              <a:buNone/>
            </a:pPr>
            <a:endParaRPr lang="fr-FR" sz="2400" b="1" u="sng" dirty="0"/>
          </a:p>
          <a:p>
            <a:pPr>
              <a:lnSpc>
                <a:spcPct val="150000"/>
              </a:lnSpc>
            </a:pPr>
            <a:r>
              <a:rPr lang="fr-FR" sz="2000" dirty="0"/>
              <a:t>Malgré la sélection thymique, des Ly auto-réactifs persistent, mais ils sont </a:t>
            </a:r>
            <a:r>
              <a:rPr lang="fr-FR" sz="2000" b="1" dirty="0"/>
              <a:t>anergiques</a:t>
            </a:r>
            <a:r>
              <a:rPr lang="fr-FR" sz="2000" dirty="0"/>
              <a:t>.</a:t>
            </a:r>
          </a:p>
          <a:p>
            <a:pPr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dirty="0"/>
              <a:t>Cette anergie est maintenue par les </a:t>
            </a:r>
            <a:r>
              <a:rPr lang="fr-FR" sz="2000" dirty="0" err="1"/>
              <a:t>LyT</a:t>
            </a:r>
            <a:r>
              <a:rPr lang="fr-FR" sz="2000" dirty="0"/>
              <a:t> </a:t>
            </a:r>
            <a:r>
              <a:rPr lang="fr-FR" sz="2000" dirty="0" smtClean="0"/>
              <a:t>régulateurs.</a:t>
            </a:r>
            <a:endParaRPr lang="fr-FR" sz="2000" dirty="0"/>
          </a:p>
          <a:p>
            <a:pPr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dirty="0"/>
              <a:t>La disparition de ces Ly, conduit à la perte de l’anergie.</a:t>
            </a:r>
          </a:p>
          <a:p>
            <a:pPr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La </a:t>
            </a:r>
            <a:r>
              <a:rPr lang="fr-FR" sz="2000" dirty="0" err="1"/>
              <a:t>thymectomie</a:t>
            </a:r>
            <a:r>
              <a:rPr lang="fr-FR" sz="2000" dirty="0"/>
              <a:t> néonatale provoque l’apparition de nombreuses MAI ( thyroïdites, gastrites, ovarites… ).</a:t>
            </a:r>
          </a:p>
          <a:p>
            <a:pPr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000" dirty="0"/>
              <a:t>Les cytokines de type TH1 peuvent également rompre l’anergie.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7B0E-CE8E-4B58-B7FF-1F21E4FD732C}" type="slidenum">
              <a:rPr lang="fr-FR"/>
              <a:pPr/>
              <a:t>17</a:t>
            </a:fld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06" y="142852"/>
            <a:ext cx="9072594" cy="6215106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GB" sz="2800" b="1" u="sng" dirty="0">
                <a:solidFill>
                  <a:srgbClr val="FF0000"/>
                </a:solidFill>
              </a:rPr>
              <a:t>c- La balance TH1/TH2 :</a:t>
            </a:r>
          </a:p>
          <a:p>
            <a:pPr>
              <a:lnSpc>
                <a:spcPct val="150000"/>
              </a:lnSpc>
              <a:buFontTx/>
              <a:buNone/>
            </a:pPr>
            <a:endParaRPr lang="en-GB" sz="2400" b="1" u="sng" dirty="0"/>
          </a:p>
          <a:p>
            <a:pPr>
              <a:lnSpc>
                <a:spcPct val="150000"/>
              </a:lnSpc>
            </a:pPr>
            <a:r>
              <a:rPr lang="fr-FR" sz="2400" dirty="0"/>
              <a:t>Elle est à la base de la régulation de la plupart des réponses immunitaires et des réponses auto-immunes.</a:t>
            </a:r>
          </a:p>
          <a:p>
            <a:pPr>
              <a:lnSpc>
                <a:spcPct val="150000"/>
              </a:lnSpc>
            </a:pP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/>
              <a:t>Certaines MAI se déclenchent plus précocement sous l’effet des TH1 alors que les TH2 les </a:t>
            </a:r>
            <a:r>
              <a:rPr lang="fr-FR" sz="2400" dirty="0" smtClean="0"/>
              <a:t>retardent</a:t>
            </a:r>
          </a:p>
          <a:p>
            <a:pPr>
              <a:lnSpc>
                <a:spcPct val="150000"/>
              </a:lnSpc>
            </a:pP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 smtClean="0"/>
              <a:t>A </a:t>
            </a:r>
            <a:r>
              <a:rPr lang="fr-FR" sz="2400" dirty="0"/>
              <a:t>l’inverse, le LED est aggravé par les TH2 alors que certaines cytokines TH1 peuvent l’améliorer.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52"/>
            <a:ext cx="9144000" cy="642942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fr-FR" sz="2800" b="1" u="sng" dirty="0">
                <a:solidFill>
                  <a:srgbClr val="FF0000"/>
                </a:solidFill>
              </a:rPr>
              <a:t>d- Le réseau idiotypique :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  <a:buFontTx/>
              <a:buNone/>
            </a:pP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400" b="1" dirty="0" smtClean="0"/>
              <a:t>Certains </a:t>
            </a:r>
            <a:r>
              <a:rPr lang="fr-FR" sz="2400" b="1" dirty="0"/>
              <a:t>idiotypes ( idiotypes cross réactifs ) peuvent être communs à des </a:t>
            </a:r>
            <a:r>
              <a:rPr lang="fr-FR" sz="2400" b="1" dirty="0" err="1"/>
              <a:t>Ac</a:t>
            </a:r>
            <a:r>
              <a:rPr lang="fr-FR" sz="2400" b="1" dirty="0"/>
              <a:t> contre les </a:t>
            </a:r>
            <a:r>
              <a:rPr lang="fr-FR" sz="2400" b="1" dirty="0" smtClean="0"/>
              <a:t>micro-organismes </a:t>
            </a:r>
            <a:r>
              <a:rPr lang="fr-FR" sz="2400" b="1" dirty="0"/>
              <a:t>et les </a:t>
            </a:r>
            <a:r>
              <a:rPr lang="fr-FR" sz="2400" b="1" dirty="0" smtClean="0"/>
              <a:t>auto-</a:t>
            </a:r>
            <a:r>
              <a:rPr lang="fr-FR" sz="2400" b="1" dirty="0" err="1" smtClean="0"/>
              <a:t>Ac</a:t>
            </a:r>
            <a:r>
              <a:rPr lang="fr-FR" sz="2400" b="1" dirty="0" smtClean="0"/>
              <a:t> .</a:t>
            </a:r>
            <a:endParaRPr lang="fr-FR" sz="2400" b="1" dirty="0"/>
          </a:p>
          <a:p>
            <a:pPr>
              <a:lnSpc>
                <a:spcPct val="150000"/>
              </a:lnSpc>
            </a:pP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b="1" dirty="0" smtClean="0"/>
              <a:t>Des </a:t>
            </a:r>
            <a:r>
              <a:rPr lang="fr-FR" sz="2400" b="1" dirty="0" err="1"/>
              <a:t>Ac</a:t>
            </a:r>
            <a:r>
              <a:rPr lang="fr-FR" sz="2400" b="1" dirty="0"/>
              <a:t> anti-ADN natif et des </a:t>
            </a:r>
            <a:r>
              <a:rPr lang="fr-FR" sz="2400" b="1" dirty="0" err="1"/>
              <a:t>Ac</a:t>
            </a:r>
            <a:r>
              <a:rPr lang="fr-FR" sz="2400" b="1" dirty="0"/>
              <a:t> anti-</a:t>
            </a:r>
            <a:r>
              <a:rPr lang="fr-FR" sz="2400" b="1" dirty="0" err="1"/>
              <a:t>Klebsielle</a:t>
            </a:r>
            <a:r>
              <a:rPr lang="fr-FR" sz="2400" b="1" dirty="0"/>
              <a:t> partagent </a:t>
            </a:r>
            <a:endParaRPr lang="fr-FR" sz="2400" b="1" dirty="0" smtClean="0"/>
          </a:p>
          <a:p>
            <a:pPr>
              <a:lnSpc>
                <a:spcPct val="150000"/>
              </a:lnSpc>
              <a:buNone/>
            </a:pPr>
            <a:r>
              <a:rPr lang="fr-FR" sz="2400" b="1" dirty="0" smtClean="0"/>
              <a:t>le </a:t>
            </a:r>
            <a:r>
              <a:rPr lang="fr-FR" sz="2400" b="1" dirty="0"/>
              <a:t>même idiotype 16/6.</a:t>
            </a:r>
          </a:p>
          <a:p>
            <a:pPr>
              <a:lnSpc>
                <a:spcPct val="150000"/>
              </a:lnSpc>
              <a:buNone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10A0-14FD-4A51-AAC4-1132F84C4AD4}" type="slidenum">
              <a:rPr lang="fr-FR"/>
              <a:pPr/>
              <a:t>19</a:t>
            </a:fld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" y="142852"/>
            <a:ext cx="9115460" cy="6286544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2800" b="1" u="sng" dirty="0">
                <a:solidFill>
                  <a:srgbClr val="FF0000"/>
                </a:solidFill>
              </a:rPr>
              <a:t>e- Le vieillissement :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800" b="1" u="sng" dirty="0"/>
          </a:p>
          <a:p>
            <a:pPr>
              <a:lnSpc>
                <a:spcPct val="150000"/>
              </a:lnSpc>
            </a:pPr>
            <a:r>
              <a:rPr lang="fr-FR" sz="2800" b="1" dirty="0" smtClean="0"/>
              <a:t>Il </a:t>
            </a:r>
            <a:r>
              <a:rPr lang="fr-FR" sz="2800" b="1" dirty="0"/>
              <a:t>s’accompagne d’une augmentation générale </a:t>
            </a:r>
            <a:r>
              <a:rPr lang="fr-FR" sz="2800" b="1" dirty="0" smtClean="0"/>
              <a:t>  des </a:t>
            </a:r>
            <a:r>
              <a:rPr lang="fr-FR" sz="2800" b="1" dirty="0"/>
              <a:t>auto-</a:t>
            </a:r>
            <a:r>
              <a:rPr lang="fr-FR" sz="2800" b="1" dirty="0" err="1"/>
              <a:t>Ac</a:t>
            </a:r>
            <a:r>
              <a:rPr lang="fr-FR" sz="2800" b="1" dirty="0"/>
              <a:t>, mais les MAI restent rares.</a:t>
            </a:r>
          </a:p>
          <a:p>
            <a:pPr>
              <a:lnSpc>
                <a:spcPct val="80000"/>
              </a:lnSpc>
            </a:pPr>
            <a:endParaRPr lang="fr-FR" sz="2800" dirty="0"/>
          </a:p>
          <a:p>
            <a:pPr>
              <a:lnSpc>
                <a:spcPct val="150000"/>
              </a:lnSpc>
            </a:pPr>
            <a:r>
              <a:rPr lang="fr-FR" sz="2800" b="1" dirty="0"/>
              <a:t>Le dysfonctionnement du SI et la perte des </a:t>
            </a:r>
            <a:r>
              <a:rPr lang="fr-FR" sz="2800" b="1" dirty="0" err="1"/>
              <a:t>LyT</a:t>
            </a:r>
            <a:r>
              <a:rPr lang="fr-FR" sz="2800" b="1" dirty="0"/>
              <a:t> à activité suppressive seraient la cause</a:t>
            </a:r>
            <a:r>
              <a:rPr lang="fr-FR" sz="2800" dirty="0"/>
              <a:t>.</a:t>
            </a:r>
          </a:p>
          <a:p>
            <a:pPr>
              <a:lnSpc>
                <a:spcPct val="80000"/>
              </a:lnSpc>
            </a:pP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C01E-D153-4BE3-80AC-EB95115910C8}" type="slidenum">
              <a:rPr lang="fr-FR"/>
              <a:pPr/>
              <a:t>2</a:t>
            </a:fld>
            <a:endParaRPr lang="fr-F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368412"/>
          </a:xfrm>
        </p:spPr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</a:rPr>
              <a:t/>
            </a:r>
            <a:br>
              <a:rPr lang="fr-FR" sz="2800" b="1" dirty="0">
                <a:solidFill>
                  <a:srgbClr val="FF0000"/>
                </a:solidFill>
              </a:rPr>
            </a:br>
            <a:r>
              <a:rPr lang="fr-FR" sz="2400" b="1" dirty="0">
                <a:solidFill>
                  <a:srgbClr val="FF0000"/>
                </a:solidFill>
              </a:rPr>
              <a:t>AUTO-IMMUNITE ET MALADIES AUTO-IMMUNES</a:t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2400" b="1" dirty="0">
                <a:solidFill>
                  <a:srgbClr val="FF0000"/>
                </a:solidFill>
              </a:rPr>
              <a:t/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2000" b="1" dirty="0">
                <a:solidFill>
                  <a:srgbClr val="FF0000"/>
                </a:solidFill>
              </a:rPr>
              <a:t>INTRODUCTION ET DEFINITIONS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60"/>
            <a:ext cx="8697913" cy="5286412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endParaRPr lang="fr-FR" sz="2800" b="1" dirty="0">
              <a:solidFill>
                <a:schemeClr val="folHlink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800" b="1" dirty="0"/>
              <a:t>La fonction essentielle du système immunitaire est l’élimination des agents infectieux, le rejet des greffes et des tumeurs. Il ne réagit pas normalement contre les constituants du soi par induction d’une </a:t>
            </a:r>
            <a:r>
              <a:rPr lang="fr-FR" sz="2800" b="1" dirty="0">
                <a:solidFill>
                  <a:srgbClr val="FF0000"/>
                </a:solidFill>
              </a:rPr>
              <a:t>TOLERANCE</a:t>
            </a:r>
            <a:r>
              <a:rPr lang="fr-FR" sz="2800" b="1" dirty="0"/>
              <a:t>.</a:t>
            </a:r>
          </a:p>
          <a:p>
            <a:pPr>
              <a:lnSpc>
                <a:spcPct val="150000"/>
              </a:lnSpc>
            </a:pPr>
            <a:endParaRPr lang="fr-FR" sz="2800" b="1" dirty="0"/>
          </a:p>
          <a:p>
            <a:pPr>
              <a:lnSpc>
                <a:spcPct val="150000"/>
              </a:lnSpc>
            </a:pP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42900"/>
            <a:ext cx="8686800" cy="1143000"/>
          </a:xfrm>
        </p:spPr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</a:rPr>
              <a:t>2- </a:t>
            </a:r>
            <a:r>
              <a:rPr lang="fr-FR" sz="2400" b="1" dirty="0">
                <a:solidFill>
                  <a:srgbClr val="FF0000"/>
                </a:solidFill>
              </a:rPr>
              <a:t>Stimulation </a:t>
            </a:r>
            <a:r>
              <a:rPr lang="fr-FR" sz="2400" b="1" dirty="0" smtClean="0">
                <a:solidFill>
                  <a:srgbClr val="FF0000"/>
                </a:solidFill>
              </a:rPr>
              <a:t>antigénique anormale </a:t>
            </a:r>
            <a:r>
              <a:rPr lang="fr-FR" sz="2400" b="1" dirty="0">
                <a:solidFill>
                  <a:srgbClr val="FF0000"/>
                </a:solidFill>
              </a:rPr>
              <a:t>ou excessive 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2"/>
            <a:ext cx="9144000" cy="5572164"/>
          </a:xfrm>
        </p:spPr>
        <p:txBody>
          <a:bodyPr/>
          <a:lstStyle/>
          <a:p>
            <a:pPr>
              <a:lnSpc>
                <a:spcPct val="200000"/>
              </a:lnSpc>
              <a:buFontTx/>
              <a:buNone/>
            </a:pPr>
            <a:r>
              <a:rPr lang="fr-FR" sz="2400" b="1" u="sng" dirty="0">
                <a:solidFill>
                  <a:srgbClr val="FF0000"/>
                </a:solidFill>
              </a:rPr>
              <a:t>g- L’antigène exclu ou séquestré :</a:t>
            </a:r>
          </a:p>
          <a:p>
            <a:pPr>
              <a:lnSpc>
                <a:spcPct val="200000"/>
              </a:lnSpc>
            </a:pPr>
            <a:r>
              <a:rPr lang="fr-FR" sz="1800" b="1" dirty="0" smtClean="0"/>
              <a:t>Certains </a:t>
            </a:r>
            <a:r>
              <a:rPr lang="fr-FR" sz="1800" b="1" dirty="0"/>
              <a:t>Ag sont exclus de la circulation et à l’occasion d’un traumatisme, ils sont libérés, </a:t>
            </a:r>
            <a:r>
              <a:rPr lang="fr-FR" sz="1800" b="1" dirty="0" err="1"/>
              <a:t>déclanchant</a:t>
            </a:r>
            <a:r>
              <a:rPr lang="fr-FR" sz="1800" b="1" dirty="0"/>
              <a:t> ainsi une MAI ( Ag du cristallin, Ag d’apparition tardive ( spermatozoïdes ).</a:t>
            </a:r>
          </a:p>
          <a:p>
            <a:pPr>
              <a:lnSpc>
                <a:spcPct val="200000"/>
              </a:lnSpc>
            </a:pPr>
            <a:r>
              <a:rPr lang="fr-FR" sz="1800" b="1" dirty="0" smtClean="0"/>
              <a:t>Tout </a:t>
            </a:r>
            <a:r>
              <a:rPr lang="fr-FR" sz="1800" b="1" dirty="0"/>
              <a:t>auto-Ag qui n’est pas présenté lors de la vie fœtale, ne donne pas lieu à une tolérance et risque d’induire une réponse AI.</a:t>
            </a:r>
          </a:p>
          <a:p>
            <a:pPr>
              <a:lnSpc>
                <a:spcPct val="200000"/>
              </a:lnSpc>
            </a:pPr>
            <a:r>
              <a:rPr lang="fr-FR" sz="1800" b="1" dirty="0" smtClean="0"/>
              <a:t>METALNIKOFF</a:t>
            </a:r>
            <a:r>
              <a:rPr lang="fr-FR" sz="1800" b="1" dirty="0"/>
              <a:t> : Immunisation de cobaye avec leur propre sperme </a:t>
            </a:r>
            <a:r>
              <a:rPr lang="fr-FR" sz="1800" b="1" dirty="0">
                <a:sym typeface="Symbol" pitchFamily="18" charset="2"/>
              </a:rPr>
              <a:t></a:t>
            </a:r>
            <a:r>
              <a:rPr lang="fr-FR" sz="1800" b="1" dirty="0"/>
              <a:t> auto-</a:t>
            </a:r>
            <a:r>
              <a:rPr lang="fr-FR" sz="1800" b="1" dirty="0" err="1"/>
              <a:t>Ac</a:t>
            </a:r>
            <a:r>
              <a:rPr lang="fr-FR" sz="1800" b="1" dirty="0"/>
              <a:t>.</a:t>
            </a:r>
          </a:p>
          <a:p>
            <a:pPr>
              <a:lnSpc>
                <a:spcPct val="200000"/>
              </a:lnSpc>
            </a:pPr>
            <a:r>
              <a:rPr lang="fr-FR" sz="1800" b="1" dirty="0"/>
              <a:t>L’hypothèse de l’Ag exclu est abandonnée, car des techniques sensibles détectent des faibles quantités circulantes de ces Ag.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52"/>
            <a:ext cx="9144000" cy="507365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fr-FR" sz="2800" b="1" u="sng" dirty="0">
                <a:solidFill>
                  <a:srgbClr val="FF0000"/>
                </a:solidFill>
              </a:rPr>
              <a:t>h- Le self cryptique ( Gammon G. 1991 ) :</a:t>
            </a:r>
          </a:p>
          <a:p>
            <a:pPr>
              <a:lnSpc>
                <a:spcPct val="150000"/>
              </a:lnSpc>
              <a:buFontTx/>
              <a:buNone/>
            </a:pPr>
            <a:endParaRPr lang="fr-FR" sz="2000" b="1" u="sng" dirty="0"/>
          </a:p>
          <a:p>
            <a:pPr>
              <a:lnSpc>
                <a:spcPct val="150000"/>
              </a:lnSpc>
            </a:pPr>
            <a:r>
              <a:rPr lang="fr-FR" sz="2800" b="1" dirty="0"/>
              <a:t>Elle concerne certains déterminants antigéniques des molécules du </a:t>
            </a:r>
            <a:r>
              <a:rPr lang="fr-FR" sz="2800" b="1" dirty="0" smtClean="0"/>
              <a:t>soi </a:t>
            </a:r>
            <a:r>
              <a:rPr lang="fr-FR" sz="2800" b="1" dirty="0"/>
              <a:t>( déterminants mineurs </a:t>
            </a:r>
            <a:r>
              <a:rPr lang="fr-FR" sz="2800" b="1" dirty="0" smtClean="0"/>
              <a:t>).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C293-9C1D-4447-97EC-AD83C678644C}" type="slidenum">
              <a:rPr lang="fr-FR"/>
              <a:pPr/>
              <a:t>22</a:t>
            </a:fld>
            <a:endParaRPr lang="fr-F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" y="587275"/>
            <a:ext cx="9144032" cy="5434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2800" b="1" u="sng" dirty="0">
                <a:solidFill>
                  <a:srgbClr val="FF0000"/>
                </a:solidFill>
              </a:rPr>
              <a:t>i- Self modifié :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800" b="1" u="sng" dirty="0"/>
          </a:p>
          <a:p>
            <a:pPr>
              <a:lnSpc>
                <a:spcPct val="80000"/>
              </a:lnSpc>
              <a:buFontTx/>
              <a:buNone/>
            </a:pPr>
            <a:endParaRPr lang="fr-FR" sz="2800" b="1" u="sng" dirty="0"/>
          </a:p>
          <a:p>
            <a:pPr>
              <a:lnSpc>
                <a:spcPct val="80000"/>
              </a:lnSpc>
            </a:pPr>
            <a:r>
              <a:rPr lang="fr-FR" sz="2000" b="1" dirty="0"/>
              <a:t>AI peut résulter de la modification du self ( néo-self déterminants ), dû :</a:t>
            </a:r>
          </a:p>
          <a:p>
            <a:pPr>
              <a:lnSpc>
                <a:spcPct val="80000"/>
              </a:lnSpc>
            </a:pPr>
            <a:endParaRPr lang="fr-FR" sz="2000" b="1" dirty="0"/>
          </a:p>
          <a:p>
            <a:pPr>
              <a:lnSpc>
                <a:spcPct val="80000"/>
              </a:lnSpc>
            </a:pPr>
            <a:r>
              <a:rPr lang="fr-FR" sz="2000" b="1" dirty="0"/>
              <a:t>modifications chimiques ( </a:t>
            </a:r>
            <a:r>
              <a:rPr lang="fr-FR" sz="2000" b="1" dirty="0" err="1"/>
              <a:t>gpt</a:t>
            </a:r>
            <a:r>
              <a:rPr lang="fr-FR" sz="2000" b="1" dirty="0"/>
              <a:t> </a:t>
            </a:r>
            <a:r>
              <a:rPr lang="fr-FR" sz="2000" b="1" dirty="0" err="1"/>
              <a:t>picryle</a:t>
            </a:r>
            <a:r>
              <a:rPr lang="fr-FR" sz="2000" b="1" dirty="0"/>
              <a:t>, </a:t>
            </a:r>
            <a:r>
              <a:rPr lang="fr-FR" sz="2000" b="1" dirty="0" err="1"/>
              <a:t>sulfanile</a:t>
            </a:r>
            <a:r>
              <a:rPr lang="fr-FR" sz="2000" b="1" dirty="0"/>
              <a:t> – lupus induit ) ;</a:t>
            </a:r>
          </a:p>
          <a:p>
            <a:pPr>
              <a:lnSpc>
                <a:spcPct val="80000"/>
              </a:lnSpc>
            </a:pPr>
            <a:endParaRPr lang="fr-FR" sz="2000" b="1" dirty="0"/>
          </a:p>
          <a:p>
            <a:pPr>
              <a:lnSpc>
                <a:spcPct val="150000"/>
              </a:lnSpc>
            </a:pPr>
            <a:r>
              <a:rPr lang="fr-FR" sz="2000" b="1" dirty="0"/>
              <a:t>TRT par enzymes protéolytiques ( nouveaux déterminants au niveau C3b </a:t>
            </a:r>
            <a:r>
              <a:rPr lang="fr-FR" sz="2000" b="1" dirty="0" smtClean="0"/>
              <a:t>  </a:t>
            </a:r>
            <a:r>
              <a:rPr lang="fr-FR" sz="2000" b="1" dirty="0" smtClean="0">
                <a:sym typeface="Symbol" pitchFamily="18" charset="2"/>
              </a:rPr>
              <a:t></a:t>
            </a:r>
            <a:r>
              <a:rPr lang="fr-FR" sz="2000" b="1" dirty="0" smtClean="0"/>
              <a:t> </a:t>
            </a:r>
            <a:r>
              <a:rPr lang="fr-FR" sz="2000" b="1" dirty="0"/>
              <a:t>C3Nef ( auto-</a:t>
            </a:r>
            <a:r>
              <a:rPr lang="fr-FR" sz="2000" b="1" dirty="0" err="1"/>
              <a:t>Ac</a:t>
            </a:r>
            <a:r>
              <a:rPr lang="fr-FR" sz="2000" b="1" dirty="0"/>
              <a:t> anti-C3 </a:t>
            </a:r>
            <a:r>
              <a:rPr lang="fr-FR" sz="2000" b="1" dirty="0" err="1"/>
              <a:t>convertase</a:t>
            </a:r>
            <a:r>
              <a:rPr lang="fr-FR" sz="2000" b="1" dirty="0"/>
              <a:t> alterne ) ;</a:t>
            </a:r>
          </a:p>
          <a:p>
            <a:pPr>
              <a:lnSpc>
                <a:spcPct val="80000"/>
              </a:lnSpc>
            </a:pPr>
            <a:endParaRPr lang="fr-FR" sz="2000" b="1" dirty="0"/>
          </a:p>
          <a:p>
            <a:pPr>
              <a:lnSpc>
                <a:spcPct val="80000"/>
              </a:lnSpc>
            </a:pPr>
            <a:r>
              <a:rPr lang="fr-FR" sz="2000" b="1" dirty="0"/>
              <a:t>modifications physiques ( chaleur, ultrasons ) ;</a:t>
            </a:r>
          </a:p>
          <a:p>
            <a:pPr>
              <a:lnSpc>
                <a:spcPct val="80000"/>
              </a:lnSpc>
            </a:pPr>
            <a:endParaRPr lang="fr-FR" sz="2000" b="1" dirty="0"/>
          </a:p>
          <a:p>
            <a:pPr>
              <a:lnSpc>
                <a:spcPct val="150000"/>
              </a:lnSpc>
            </a:pPr>
            <a:r>
              <a:rPr lang="fr-FR" sz="2000" b="1" dirty="0"/>
              <a:t>déficit enzymatique </a:t>
            </a:r>
            <a:r>
              <a:rPr lang="fr-FR" sz="2000" b="1" dirty="0" smtClean="0"/>
              <a:t>( en </a:t>
            </a:r>
            <a:r>
              <a:rPr lang="fr-FR" sz="2000" b="1" dirty="0" err="1"/>
              <a:t>galactosyl</a:t>
            </a:r>
            <a:r>
              <a:rPr lang="fr-FR" sz="2000" b="1" dirty="0"/>
              <a:t> transférase – PR </a:t>
            </a:r>
            <a:r>
              <a:rPr lang="fr-FR" sz="2000" b="1" dirty="0" smtClean="0"/>
              <a:t>(IgG </a:t>
            </a:r>
            <a:r>
              <a:rPr lang="fr-FR" sz="2000" b="1" dirty="0"/>
              <a:t>anormalement </a:t>
            </a:r>
            <a:r>
              <a:rPr lang="fr-FR" sz="2000" b="1" dirty="0" err="1" smtClean="0"/>
              <a:t>glycosylées</a:t>
            </a:r>
            <a:r>
              <a:rPr lang="fr-FR" sz="2000" b="1" dirty="0" smtClean="0"/>
              <a:t>) </a:t>
            </a:r>
            <a:r>
              <a:rPr lang="fr-FR" sz="2000" b="1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64EA-43AF-42E8-9AE7-1392054B60CE}" type="slidenum">
              <a:rPr lang="fr-FR"/>
              <a:pPr/>
              <a:t>23</a:t>
            </a:fld>
            <a:endParaRPr lang="fr-F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5466"/>
            <a:ext cx="8686800" cy="5289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2800" b="1" u="sng" dirty="0">
                <a:solidFill>
                  <a:srgbClr val="FF0000"/>
                </a:solidFill>
              </a:rPr>
              <a:t>k- Le mimétisme moléculaire 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800" b="1" u="sng" dirty="0"/>
          </a:p>
          <a:p>
            <a:pPr>
              <a:lnSpc>
                <a:spcPct val="80000"/>
              </a:lnSpc>
            </a:pPr>
            <a:r>
              <a:rPr lang="fr-FR" sz="2400" b="1" dirty="0"/>
              <a:t>Il existe entre divers agents infectieux et des self Ag.</a:t>
            </a:r>
          </a:p>
          <a:p>
            <a:pPr>
              <a:lnSpc>
                <a:spcPct val="80000"/>
              </a:lnSpc>
            </a:pPr>
            <a:endParaRPr lang="fr-FR" sz="2400" b="1" dirty="0"/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</a:rPr>
              <a:t>Homologie de séquence primaire</a:t>
            </a:r>
            <a:r>
              <a:rPr lang="fr-FR" sz="2400" b="1" dirty="0"/>
              <a:t> : HSP60 des mycobactéries - auto-Ag du cartilage.</a:t>
            </a:r>
          </a:p>
          <a:p>
            <a:pPr>
              <a:lnSpc>
                <a:spcPct val="80000"/>
              </a:lnSpc>
            </a:pPr>
            <a:endParaRPr lang="fr-FR" sz="2400" b="1" dirty="0"/>
          </a:p>
          <a:p>
            <a:pPr>
              <a:lnSpc>
                <a:spcPct val="80000"/>
              </a:lnSpc>
            </a:pPr>
            <a:r>
              <a:rPr lang="fr-FR" sz="2400" b="1" dirty="0">
                <a:solidFill>
                  <a:srgbClr val="FF0000"/>
                </a:solidFill>
              </a:rPr>
              <a:t>Réactions croisées</a:t>
            </a:r>
            <a:r>
              <a:rPr lang="fr-FR" sz="2400" b="1" dirty="0"/>
              <a:t> : </a:t>
            </a:r>
            <a:r>
              <a:rPr lang="fr-FR" sz="2400" b="1" dirty="0" err="1"/>
              <a:t>Klebsielle</a:t>
            </a:r>
            <a:r>
              <a:rPr lang="fr-FR" sz="2400" b="1" dirty="0"/>
              <a:t> – HLA </a:t>
            </a:r>
            <a:r>
              <a:rPr lang="fr-FR" sz="2400" b="1" dirty="0" smtClean="0"/>
              <a:t>B27</a:t>
            </a:r>
          </a:p>
          <a:p>
            <a:pPr>
              <a:lnSpc>
                <a:spcPct val="80000"/>
              </a:lnSpc>
              <a:buNone/>
            </a:pPr>
            <a:endParaRPr lang="fr-FR" sz="2400" b="1" dirty="0"/>
          </a:p>
          <a:p>
            <a:pPr>
              <a:lnSpc>
                <a:spcPct val="80000"/>
              </a:lnSpc>
            </a:pPr>
            <a:r>
              <a:rPr lang="fr-FR" sz="2400" b="1" dirty="0"/>
              <a:t>Il peut rompre l’anergie.</a:t>
            </a:r>
          </a:p>
          <a:p>
            <a:pPr>
              <a:lnSpc>
                <a:spcPct val="80000"/>
              </a:lnSpc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414"/>
            <a:ext cx="9144000" cy="6572296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fr-FR" sz="2800" b="1" u="sng" dirty="0">
                <a:solidFill>
                  <a:srgbClr val="FF0000"/>
                </a:solidFill>
              </a:rPr>
              <a:t>n- Les infections </a:t>
            </a:r>
            <a:r>
              <a:rPr lang="fr-FR" sz="2800" b="1" u="sng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endParaRPr lang="fr-FR" sz="2000" b="1" dirty="0" smtClean="0"/>
          </a:p>
          <a:p>
            <a:pPr>
              <a:lnSpc>
                <a:spcPct val="150000"/>
              </a:lnSpc>
            </a:pPr>
            <a:r>
              <a:rPr lang="fr-FR" sz="2000" b="1" dirty="0" smtClean="0"/>
              <a:t>Elles </a:t>
            </a:r>
            <a:r>
              <a:rPr lang="fr-FR" sz="2000" b="1" dirty="0"/>
              <a:t>peuvent moduler l’apparition des MAI et les gènes de </a:t>
            </a:r>
            <a:r>
              <a:rPr lang="fr-FR" sz="2000" b="1" dirty="0" smtClean="0"/>
              <a:t>prédisposition( </a:t>
            </a:r>
            <a:r>
              <a:rPr lang="fr-FR" sz="2000" b="1" dirty="0"/>
              <a:t>Streptocoques, </a:t>
            </a:r>
            <a:r>
              <a:rPr lang="fr-FR" sz="2000" b="1" dirty="0" err="1"/>
              <a:t>Klebsielle</a:t>
            </a:r>
            <a:r>
              <a:rPr lang="fr-FR" sz="2000" b="1" dirty="0"/>
              <a:t>, Ag </a:t>
            </a:r>
            <a:r>
              <a:rPr lang="fr-FR" sz="2000" b="1" dirty="0" err="1"/>
              <a:t>HbS</a:t>
            </a:r>
            <a:r>
              <a:rPr lang="fr-FR" sz="2000" b="1" dirty="0"/>
              <a:t> … ) : </a:t>
            </a:r>
            <a:r>
              <a:rPr lang="fr-FR" sz="2000" b="1" dirty="0">
                <a:solidFill>
                  <a:srgbClr val="FF0000"/>
                </a:solidFill>
              </a:rPr>
              <a:t>THEORIE DE L’HYGIENE</a:t>
            </a:r>
            <a:r>
              <a:rPr lang="fr-FR" sz="20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b="1" dirty="0" smtClean="0"/>
              <a:t>Les </a:t>
            </a:r>
            <a:r>
              <a:rPr lang="fr-FR" sz="2000" b="1" dirty="0"/>
              <a:t>MAI sont plus fréquentes dans les pays nordiques et plus rares dans l’hémisphère sud</a:t>
            </a:r>
            <a:r>
              <a:rPr lang="fr-FR" sz="2000" b="1" dirty="0" smtClean="0"/>
              <a:t>.</a:t>
            </a:r>
          </a:p>
          <a:p>
            <a:pPr>
              <a:lnSpc>
                <a:spcPct val="150000"/>
              </a:lnSpc>
            </a:pPr>
            <a:endParaRPr lang="fr-FR" sz="2000" b="1" dirty="0"/>
          </a:p>
          <a:p>
            <a:pPr>
              <a:lnSpc>
                <a:spcPct val="150000"/>
              </a:lnSpc>
            </a:pPr>
            <a:r>
              <a:rPr lang="fr-FR" sz="2000" b="1" dirty="0" smtClean="0"/>
              <a:t>Cette </a:t>
            </a:r>
            <a:r>
              <a:rPr lang="fr-FR" sz="2000" b="1" dirty="0"/>
              <a:t>différence pourrait provenir d’une prévalence plus faible des infections qui entrent en compétition avec les MAI au niveau du système immunitaire ( </a:t>
            </a:r>
            <a:r>
              <a:rPr lang="fr-FR" sz="2000" b="1" dirty="0" smtClean="0"/>
              <a:t>Bach 2001 </a:t>
            </a:r>
            <a:r>
              <a:rPr lang="fr-FR" sz="2000" b="1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14292"/>
            <a:ext cx="8536462" cy="523214"/>
          </a:xfrm>
          <a:prstGeom prst="rect">
            <a:avLst/>
          </a:prstGeom>
        </p:spPr>
        <p:txBody>
          <a:bodyPr wrap="square" lIns="91434" tIns="45717" rIns="91434" bIns="4571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2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  <a:r>
              <a:rPr lang="fr-FR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   Les mécanismes lésionnels dans les  MAI</a:t>
            </a:r>
            <a:endParaRPr lang="fr-FR" sz="2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1142987"/>
            <a:ext cx="5011296" cy="4616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91434" tIns="45717" rIns="91434" bIns="45717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fr-FR" sz="2400" b="1" i="1" dirty="0" smtClean="0">
                <a:latin typeface="+mn-lt"/>
              </a:rPr>
              <a:t>Les lymphocytes T cytotoxique</a:t>
            </a:r>
            <a:endParaRPr lang="fr-FR" sz="2400" b="1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786" y="2428870"/>
            <a:ext cx="2566716" cy="4616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91434" tIns="45717" rIns="91434" bIns="45717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fr-FR" sz="2400" b="1" i="1" dirty="0" smtClean="0">
                <a:latin typeface="+mn-lt"/>
              </a:rPr>
              <a:t>auto-anticorps</a:t>
            </a:r>
            <a:endParaRPr lang="fr-FR" sz="2400" b="1" i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7620" y="1810778"/>
            <a:ext cx="5500726" cy="304698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buFont typeface="Arial" pitchFamily="34" charset="0"/>
              <a:buChar char="•"/>
            </a:pPr>
            <a:endParaRPr lang="fr-FR" sz="2400" b="1" i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fr-FR" sz="2400" b="1" i="1" dirty="0" smtClean="0">
                <a:latin typeface="+mn-lt"/>
              </a:rPr>
              <a:t>ADCC</a:t>
            </a:r>
          </a:p>
          <a:p>
            <a:pPr>
              <a:buFont typeface="Arial" pitchFamily="34" charset="0"/>
              <a:buChar char="•"/>
            </a:pPr>
            <a:r>
              <a:rPr lang="fr-FR" sz="2400" b="1" i="1" dirty="0" smtClean="0">
                <a:latin typeface="+mn-lt"/>
              </a:rPr>
              <a:t>Dépôts  de CI avec activation </a:t>
            </a:r>
          </a:p>
          <a:p>
            <a:pPr>
              <a:buFont typeface="Arial" pitchFamily="34" charset="0"/>
              <a:buChar char="•"/>
            </a:pPr>
            <a:r>
              <a:rPr lang="fr-FR" sz="2400" b="1" i="1" dirty="0" smtClean="0">
                <a:latin typeface="+mn-lt"/>
              </a:rPr>
              <a:t> Auto-anticorps interférant avec des récepteurs cellulaires </a:t>
            </a:r>
          </a:p>
          <a:p>
            <a:pPr>
              <a:buFont typeface="Arial" pitchFamily="34" charset="0"/>
              <a:buChar char="•"/>
            </a:pPr>
            <a:r>
              <a:rPr lang="fr-FR" sz="2400" b="1" i="1" dirty="0" smtClean="0">
                <a:latin typeface="+mn-lt"/>
              </a:rPr>
              <a:t> Auto-anticorps interférant avec différentes structures cellulaires </a:t>
            </a:r>
          </a:p>
          <a:p>
            <a:r>
              <a:rPr lang="fr-FR" sz="2400" b="1" i="1" dirty="0" smtClean="0">
                <a:latin typeface="+mn-lt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474" y="5774314"/>
            <a:ext cx="5423267" cy="4616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91434" tIns="45717" rIns="91434" bIns="45717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fr-FR" sz="2400" b="1" i="1" dirty="0" smtClean="0">
                <a:latin typeface="+mn-lt"/>
              </a:rPr>
              <a:t>Les cytokines pro-inflammatoires </a:t>
            </a:r>
            <a:endParaRPr lang="fr-FR" sz="2400" b="1" i="1" dirty="0">
              <a:latin typeface="+mn-lt"/>
            </a:endParaRPr>
          </a:p>
        </p:txBody>
      </p:sp>
      <p:sp>
        <p:nvSpPr>
          <p:cNvPr id="7" name="Accolade ouvrante 6"/>
          <p:cNvSpPr/>
          <p:nvPr/>
        </p:nvSpPr>
        <p:spPr>
          <a:xfrm>
            <a:off x="3571869" y="2071678"/>
            <a:ext cx="396000" cy="26280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42910" y="928670"/>
          <a:ext cx="4000528" cy="5882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6579">
                <a:tc>
                  <a:txBody>
                    <a:bodyPr/>
                    <a:lstStyle/>
                    <a:p>
                      <a:pPr algn="ctr"/>
                      <a:r>
                        <a:rPr lang="fr-FR" sz="1900" i="1" dirty="0" smtClean="0">
                          <a:solidFill>
                            <a:srgbClr val="FF0000"/>
                          </a:solidFill>
                        </a:rPr>
                        <a:t>Maladies auto-immunes spécifiques d’organe </a:t>
                      </a:r>
                      <a:endParaRPr lang="fr-FR" sz="19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469"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1) 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Glandes endocrines : 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•  thyroïdites (Basedow, Hashimoto)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•  diabète type 1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•  maladie d’Addison (surrénale)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2)  Foie et tube digestif :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• 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hépatopathie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 auto-immune (CBP, HCA)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•  entéropathies inflammatoires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•  maladie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coeliaque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•  maladie de Biermer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3)  Système neuromusculaire :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•  sclérose en plaques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•  myasthénie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•  neuropathies auto-immunes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4)  Peau :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•  maladies bulleuses auto-immunes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•  vitiligo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5)  Divers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•  uvéites, rétinites auto-immunes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•  cytopénies auto-immunes </a:t>
                      </a:r>
                    </a:p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•  stérilités auto-immunes </a:t>
                      </a:r>
                      <a:endParaRPr lang="fr-FR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3568" y="71414"/>
            <a:ext cx="7992888" cy="73865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2342986" lvl="4" indent="-514314">
              <a:lnSpc>
                <a:spcPct val="150000"/>
              </a:lnSpc>
              <a:buClr>
                <a:srgbClr val="FFFF00"/>
              </a:buClr>
            </a:pPr>
            <a:r>
              <a:rPr lang="fr-FR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itchFamily="34" charset="0"/>
              </a:rPr>
              <a:t>MAI :Classification des MAI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786314" y="928670"/>
          <a:ext cx="4243472" cy="589233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43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1390">
                <a:tc>
                  <a:txBody>
                    <a:bodyPr/>
                    <a:lstStyle/>
                    <a:p>
                      <a:pPr algn="ctr"/>
                      <a:r>
                        <a:rPr lang="fr-FR" sz="1900" i="1" dirty="0" smtClean="0">
                          <a:solidFill>
                            <a:srgbClr val="FF0000"/>
                          </a:solidFill>
                        </a:rPr>
                        <a:t>Maladies auto-immunes « systémiques » ou non spécifiques d’organe</a:t>
                      </a:r>
                      <a:r>
                        <a:rPr lang="fr-FR" sz="1900" i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endParaRPr lang="fr-FR" sz="1900" b="1" i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212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2400" b="1" i="1" dirty="0" smtClean="0">
                          <a:solidFill>
                            <a:schemeClr val="tx1"/>
                          </a:solidFill>
                        </a:rPr>
                        <a:t>Connectivites:</a:t>
                      </a:r>
                    </a:p>
                    <a:p>
                      <a:pPr algn="l"/>
                      <a:r>
                        <a:rPr lang="fr-FR" sz="2000" b="1" i="1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r>
                        <a:rPr lang="fr-FR" sz="2000" b="1" i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fr-FR" sz="2000" b="1" i="1" dirty="0" smtClean="0">
                          <a:solidFill>
                            <a:srgbClr val="FFC000"/>
                          </a:solidFill>
                        </a:rPr>
                        <a:t>  </a:t>
                      </a:r>
                      <a:r>
                        <a:rPr lang="fr-FR" sz="2000" b="1" i="1" dirty="0" smtClean="0">
                          <a:solidFill>
                            <a:srgbClr val="FF0000"/>
                          </a:solidFill>
                        </a:rPr>
                        <a:t>Lupus érythémateux systémique </a:t>
                      </a:r>
                    </a:p>
                    <a:p>
                      <a:pPr algn="l"/>
                      <a:r>
                        <a:rPr lang="fr-FR" sz="2000" b="1" i="1" dirty="0" smtClean="0">
                          <a:solidFill>
                            <a:srgbClr val="FF0000"/>
                          </a:solidFill>
                        </a:rPr>
                        <a:t>2)  Syndrome de </a:t>
                      </a:r>
                      <a:r>
                        <a:rPr lang="fr-FR" sz="2000" b="1" i="1" u="none" dirty="0" err="1" smtClean="0">
                          <a:solidFill>
                            <a:srgbClr val="FF0000"/>
                          </a:solidFill>
                          <a:latin typeface="+mn-lt"/>
                          <a:cs typeface="Aharoni" pitchFamily="2" charset="-79"/>
                        </a:rPr>
                        <a:t>Gougerot</a:t>
                      </a:r>
                      <a:r>
                        <a:rPr lang="fr-FR" sz="2000" b="1" i="1" u="none" dirty="0" smtClean="0">
                          <a:solidFill>
                            <a:srgbClr val="FF0000"/>
                          </a:solidFill>
                          <a:latin typeface="+mn-lt"/>
                          <a:cs typeface="Aharoni" pitchFamily="2" charset="-79"/>
                        </a:rPr>
                        <a:t>-</a:t>
                      </a:r>
                      <a:r>
                        <a:rPr lang="fr-FR" sz="2000" b="1" i="1" u="none" dirty="0" err="1" smtClean="0">
                          <a:solidFill>
                            <a:srgbClr val="FF0000"/>
                          </a:solidFill>
                          <a:latin typeface="+mn-lt"/>
                          <a:cs typeface="Aharoni" pitchFamily="2" charset="-79"/>
                        </a:rPr>
                        <a:t>Sjögren</a:t>
                      </a:r>
                      <a:endParaRPr lang="fr-FR" sz="20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fr-FR" sz="2000" b="1" i="1" dirty="0" smtClean="0">
                          <a:solidFill>
                            <a:srgbClr val="FF0000"/>
                          </a:solidFill>
                        </a:rPr>
                        <a:t>3)  Polyarthrite rhumatoïde </a:t>
                      </a:r>
                    </a:p>
                    <a:p>
                      <a:pPr algn="l"/>
                      <a:r>
                        <a:rPr lang="fr-FR" sz="2000" b="1" i="1" dirty="0" smtClean="0">
                          <a:solidFill>
                            <a:srgbClr val="FF0000"/>
                          </a:solidFill>
                        </a:rPr>
                        <a:t>4)  Sclérodermie </a:t>
                      </a:r>
                    </a:p>
                    <a:p>
                      <a:pPr algn="l"/>
                      <a:r>
                        <a:rPr lang="fr-FR" sz="2000" b="1" i="1" dirty="0" smtClean="0">
                          <a:solidFill>
                            <a:srgbClr val="FF0000"/>
                          </a:solidFill>
                        </a:rPr>
                        <a:t>5)  </a:t>
                      </a:r>
                      <a:r>
                        <a:rPr lang="fr-FR" sz="2000" b="1" i="1" dirty="0" err="1" smtClean="0">
                          <a:solidFill>
                            <a:srgbClr val="FF0000"/>
                          </a:solidFill>
                        </a:rPr>
                        <a:t>Polymyosite</a:t>
                      </a:r>
                      <a:r>
                        <a:rPr lang="fr-FR" sz="2000" b="1" i="1" dirty="0" smtClean="0">
                          <a:solidFill>
                            <a:srgbClr val="FF0000"/>
                          </a:solidFill>
                        </a:rPr>
                        <a:t> – dermatomyosite </a:t>
                      </a:r>
                    </a:p>
                    <a:p>
                      <a:pPr algn="l"/>
                      <a:r>
                        <a:rPr lang="fr-FR" sz="2000" b="1" i="1" dirty="0" smtClean="0">
                          <a:solidFill>
                            <a:srgbClr val="FF0000"/>
                          </a:solidFill>
                        </a:rPr>
                        <a:t>6)  Connectivite mixte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fr-FR" sz="2000" b="1" i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2000" b="1" i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fr-FR" sz="2000" b="1" i="1" dirty="0" err="1" smtClean="0">
                          <a:solidFill>
                            <a:schemeClr val="tx1"/>
                          </a:solidFill>
                        </a:rPr>
                        <a:t>Vascularites</a:t>
                      </a:r>
                      <a:r>
                        <a:rPr lang="fr-FR" sz="2000" b="1" i="1" dirty="0" smtClean="0">
                          <a:solidFill>
                            <a:schemeClr val="tx1"/>
                          </a:solidFill>
                        </a:rPr>
                        <a:t> primitives </a:t>
                      </a:r>
                      <a:endParaRPr lang="fr-FR" sz="2000" b="1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2000" b="1" i="1" baseline="0" dirty="0" smtClean="0">
                          <a:solidFill>
                            <a:schemeClr val="tx1"/>
                          </a:solidFill>
                        </a:rPr>
                        <a:t>Syndrome d’anti phospholipides</a:t>
                      </a:r>
                      <a:endParaRPr lang="fr-FR" sz="20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2000" b="1" i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endParaRPr lang="fr-FR" sz="2000" b="1" i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ontage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-1000164" y="-2071721"/>
            <a:ext cx="11215766" cy="9561064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  <a:effectLst>
            <a:glow rad="101600">
              <a:srgbClr val="008000">
                <a:alpha val="60000"/>
              </a:srgbClr>
            </a:glow>
            <a:softEdge rad="127000"/>
          </a:effectLst>
          <a:scene3d>
            <a:camera prst="perspectiveRelaxed" fov="3300000">
              <a:rot lat="17973601" lon="0" rev="0"/>
            </a:camera>
            <a:lightRig rig="contrasting" dir="t"/>
          </a:scene3d>
          <a:sp3d prstMaterial="metal">
            <a:bevelT prst="slope"/>
            <a:bevelB w="114300" prst="hardEdge"/>
          </a:sp3d>
        </p:spPr>
      </p:pic>
      <p:sp>
        <p:nvSpPr>
          <p:cNvPr id="3" name="Rectangle 2"/>
          <p:cNvSpPr/>
          <p:nvPr/>
        </p:nvSpPr>
        <p:spPr>
          <a:xfrm>
            <a:off x="2714612" y="357166"/>
            <a:ext cx="3967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Recherche des </a:t>
            </a:r>
            <a:r>
              <a:rPr lang="fr-FR" sz="32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AutoAC</a:t>
            </a:r>
            <a:endParaRPr lang="fr-FR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947F-CA4B-4150-9248-B497098CAFC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14282" y="568335"/>
            <a:ext cx="8929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/>
              <a:t>Les </a:t>
            </a:r>
            <a:r>
              <a:rPr lang="fr-FR" sz="2400" b="1" dirty="0" smtClean="0">
                <a:solidFill>
                  <a:srgbClr val="FF0000"/>
                </a:solidFill>
              </a:rPr>
              <a:t>maladies auto-immunes </a:t>
            </a:r>
            <a:r>
              <a:rPr lang="fr-FR" sz="2400" b="1" dirty="0" smtClean="0"/>
              <a:t>surviennent suite à </a:t>
            </a:r>
            <a:r>
              <a:rPr lang="fr-FR" sz="2400" b="1" dirty="0" smtClean="0">
                <a:solidFill>
                  <a:srgbClr val="FF0000"/>
                </a:solidFill>
              </a:rPr>
              <a:t>une rupture de tolérance vis-à-vis d’un ou de plusieurs constituants du soi, </a:t>
            </a:r>
            <a:r>
              <a:rPr lang="fr-FR" sz="2400" b="1" dirty="0" smtClean="0"/>
              <a:t>elles peuvent affecter tous </a:t>
            </a:r>
            <a:r>
              <a:rPr lang="fr-FR" sz="2400" b="1" dirty="0" smtClean="0">
                <a:solidFill>
                  <a:srgbClr val="FF0000"/>
                </a:solidFill>
              </a:rPr>
              <a:t>les tissus</a:t>
            </a:r>
            <a:r>
              <a:rPr lang="fr-FR" sz="2400" b="1" dirty="0" smtClean="0"/>
              <a:t>, tous les </a:t>
            </a:r>
            <a:r>
              <a:rPr lang="fr-FR" sz="2400" b="1" dirty="0" smtClean="0">
                <a:solidFill>
                  <a:srgbClr val="FF0000"/>
                </a:solidFill>
              </a:rPr>
              <a:t>organes,</a:t>
            </a:r>
            <a:r>
              <a:rPr lang="fr-FR" sz="2400" b="1" dirty="0" smtClean="0"/>
              <a:t> et elles sont médiées par des </a:t>
            </a:r>
            <a:r>
              <a:rPr lang="fr-FR" sz="2400" b="1" dirty="0" smtClean="0">
                <a:solidFill>
                  <a:srgbClr val="FF0000"/>
                </a:solidFill>
              </a:rPr>
              <a:t>réactions immunitaires            </a:t>
            </a:r>
            <a:r>
              <a:rPr lang="fr-FR" sz="2400" b="1" dirty="0" smtClean="0"/>
              <a:t>( exacerbées ) à </a:t>
            </a:r>
            <a:r>
              <a:rPr lang="fr-FR" sz="2400" b="1" dirty="0" smtClean="0">
                <a:solidFill>
                  <a:srgbClr val="FF0000"/>
                </a:solidFill>
              </a:rPr>
              <a:t>médiation cellulaire et/ou humorale.</a:t>
            </a:r>
          </a:p>
          <a:p>
            <a:pPr>
              <a:lnSpc>
                <a:spcPct val="150000"/>
              </a:lnSpc>
            </a:pPr>
            <a:endParaRPr lang="fr-FR" sz="2400" b="1" dirty="0" smtClean="0"/>
          </a:p>
          <a:p>
            <a:pPr>
              <a:lnSpc>
                <a:spcPct val="150000"/>
              </a:lnSpc>
            </a:pPr>
            <a:r>
              <a:rPr lang="fr-FR" sz="2400" b="1" dirty="0" smtClean="0"/>
              <a:t>Dans le cas contraire, il s’agira d’une </a:t>
            </a:r>
            <a:r>
              <a:rPr lang="fr-FR" sz="2400" b="1" dirty="0" smtClean="0">
                <a:solidFill>
                  <a:srgbClr val="FF0000"/>
                </a:solidFill>
              </a:rPr>
              <a:t>MAI induite </a:t>
            </a:r>
            <a:r>
              <a:rPr lang="fr-FR" sz="2400" b="1" dirty="0" smtClean="0"/>
              <a:t>( lupus induit pas un médicament, AHAI induite par un médicament ou un virus, l’EBV ) ou </a:t>
            </a:r>
            <a:r>
              <a:rPr lang="fr-FR" sz="2400" b="1" dirty="0" smtClean="0">
                <a:solidFill>
                  <a:srgbClr val="FF0000"/>
                </a:solidFill>
              </a:rPr>
              <a:t>d’auto-</a:t>
            </a:r>
            <a:r>
              <a:rPr lang="fr-FR" sz="2400" b="1" dirty="0" err="1" smtClean="0">
                <a:solidFill>
                  <a:srgbClr val="FF0000"/>
                </a:solidFill>
              </a:rPr>
              <a:t>Ac</a:t>
            </a:r>
            <a:r>
              <a:rPr lang="fr-FR" sz="2400" b="1" dirty="0" smtClean="0">
                <a:solidFill>
                  <a:srgbClr val="FF0000"/>
                </a:solidFill>
              </a:rPr>
              <a:t> induits </a:t>
            </a:r>
            <a:r>
              <a:rPr lang="fr-FR" sz="2400" b="1" dirty="0" smtClean="0"/>
              <a:t>( HVC, hépatite médicamenteuse avec auto-</a:t>
            </a:r>
            <a:r>
              <a:rPr lang="fr-FR" sz="2400" b="1" dirty="0" err="1" smtClean="0"/>
              <a:t>Ac</a:t>
            </a:r>
            <a:r>
              <a:rPr lang="fr-FR" sz="2400" b="1" dirty="0" smtClean="0"/>
              <a:t> 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5" y="3414715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5" y="3414715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86839" y="273586"/>
            <a:ext cx="789190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BE" sz="28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MAI: Etiologie des maladies auto-immunes   </a:t>
            </a:r>
            <a:endParaRPr lang="fr-FR" sz="2800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81" y="1023959"/>
            <a:ext cx="8486775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5143504" y="1714488"/>
            <a:ext cx="1944000" cy="61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1990080"/>
            <a:ext cx="8358246" cy="193898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i="1" dirty="0" smtClean="0">
                <a:latin typeface="+mn-lt"/>
              </a:rPr>
              <a:t> hormones sexuelles: les œstrogènes favorisent la réponse TH2 (IL4, IL5,  IL10) mais également la production d’</a:t>
            </a:r>
            <a:r>
              <a:rPr lang="fr-FR" sz="2000" b="1" i="1" dirty="0" err="1" smtClean="0">
                <a:latin typeface="+mn-lt"/>
              </a:rPr>
              <a:t>IFNγ</a:t>
            </a:r>
            <a:r>
              <a:rPr lang="fr-FR" sz="2000" b="1" i="1" dirty="0" smtClean="0">
                <a:latin typeface="+mn-lt"/>
              </a:rPr>
              <a:t> (TH1)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i="1" dirty="0" smtClean="0">
                <a:latin typeface="+mn-lt"/>
              </a:rPr>
              <a:t> sur le système réticulo-endothélial : les œstrogènes augmentent l’expression du </a:t>
            </a:r>
            <a:r>
              <a:rPr lang="fr-FR" sz="2000" b="1" i="1" dirty="0" err="1" smtClean="0">
                <a:latin typeface="+mn-lt"/>
              </a:rPr>
              <a:t>FasL</a:t>
            </a:r>
            <a:r>
              <a:rPr lang="fr-FR" sz="2000" b="1" i="1" dirty="0" smtClean="0">
                <a:latin typeface="+mn-lt"/>
              </a:rPr>
              <a:t> et induisent  l’apoptose des monocytes.  </a:t>
            </a:r>
            <a:endParaRPr lang="fr-FR" sz="2400" b="1" i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071546"/>
            <a:ext cx="8460971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i="1" dirty="0" smtClean="0">
                <a:solidFill>
                  <a:srgbClr val="FF0000"/>
                </a:solidFill>
                <a:latin typeface="+mn-lt"/>
              </a:rPr>
              <a:t> Rôle du Sexe dans les MAI: </a:t>
            </a:r>
            <a:r>
              <a:rPr lang="fr-FR" sz="2000" b="1" i="1" dirty="0" smtClean="0">
                <a:latin typeface="+mn-lt"/>
              </a:rPr>
              <a:t>Pourquoi les MAI sont plus fréquentes</a:t>
            </a:r>
          </a:p>
          <a:p>
            <a:pPr>
              <a:lnSpc>
                <a:spcPct val="150000"/>
              </a:lnSpc>
            </a:pPr>
            <a:r>
              <a:rPr lang="fr-FR" sz="2000" b="1" i="1" dirty="0" smtClean="0">
                <a:latin typeface="+mn-lt"/>
              </a:rPr>
              <a:t> chez les femmes ?</a:t>
            </a:r>
            <a:endParaRPr lang="fr-FR" sz="2000" b="1" i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4143380"/>
            <a:ext cx="82153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i="1" dirty="0" smtClean="0">
                <a:solidFill>
                  <a:srgbClr val="FF0000"/>
                </a:solidFill>
                <a:latin typeface="+mn-lt"/>
              </a:rPr>
              <a:t> Le rôle du </a:t>
            </a:r>
            <a:r>
              <a:rPr lang="fr-FR" sz="2000" b="1" i="1" dirty="0" err="1" smtClean="0">
                <a:solidFill>
                  <a:srgbClr val="FF0000"/>
                </a:solidFill>
                <a:latin typeface="+mn-lt"/>
              </a:rPr>
              <a:t>microchimérisme</a:t>
            </a:r>
            <a:r>
              <a:rPr lang="fr-FR" sz="2000" b="1" i="1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2000" b="1" i="1" dirty="0" smtClean="0">
                <a:latin typeface="+mn-lt"/>
              </a:rPr>
              <a:t> Les lymphocytes T auto-réactifs ne seraient en  fait pas autologues mais seraient des lymphocytes d’origine fœtale ou maternelle  pouvant persister chez la mère ou l’enfant plusieurs  années après  l’accouchement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6839" y="273586"/>
            <a:ext cx="757290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BE" sz="28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MAI : origine des maladies auto-immunes   </a:t>
            </a:r>
            <a:endParaRPr lang="fr-FR" sz="2800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84B0-8DF7-4406-B2EA-13CEC6DAA245}" type="slidenum">
              <a:rPr lang="fr-FR"/>
              <a:pPr/>
              <a:t>6</a:t>
            </a:fld>
            <a:endParaRPr lang="fr-F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</a:rPr>
              <a:t>Pour définir une maladie auto-immune (MAI)    il faut disposer de plusieurs critères :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84"/>
            <a:ext cx="9144032" cy="485776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sz="2000" b="1" dirty="0"/>
              <a:t>M</a:t>
            </a:r>
            <a:r>
              <a:rPr lang="fr-FR" sz="2000" b="1" dirty="0" smtClean="0"/>
              <a:t>ise </a:t>
            </a:r>
            <a:r>
              <a:rPr lang="fr-FR" sz="2000" b="1" dirty="0"/>
              <a:t>en évidence d’une réaction AI ( réaction d’hypersensibilité ) dirigée   contre l’organe, à l’origine des manifestations cliniques </a:t>
            </a:r>
            <a:r>
              <a:rPr lang="fr-FR" sz="2000" b="1" dirty="0" smtClean="0"/>
              <a:t>;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Démonstration </a:t>
            </a:r>
            <a:r>
              <a:rPr lang="fr-FR" sz="2000" b="1" dirty="0"/>
              <a:t>du rôle </a:t>
            </a:r>
            <a:r>
              <a:rPr lang="fr-FR" sz="1800" b="1" dirty="0"/>
              <a:t>pathogène </a:t>
            </a:r>
            <a:r>
              <a:rPr lang="fr-FR" sz="2000" b="1" dirty="0"/>
              <a:t>des effecteurs ( AI ) in vitro ou in </a:t>
            </a:r>
            <a:r>
              <a:rPr lang="fr-FR" sz="2000" b="1" dirty="0" smtClean="0"/>
              <a:t>vivo;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Reproduction </a:t>
            </a:r>
            <a:r>
              <a:rPr lang="fr-FR" sz="2000" b="1" dirty="0"/>
              <a:t>de la maladie par immunisation avec l’auto-Ag ( modèles </a:t>
            </a:r>
            <a:r>
              <a:rPr lang="fr-FR" sz="2000" b="1" dirty="0" smtClean="0"/>
              <a:t>expérimentaux </a:t>
            </a:r>
            <a:r>
              <a:rPr lang="fr-FR" sz="2000" b="1" dirty="0"/>
              <a:t>) </a:t>
            </a:r>
            <a:r>
              <a:rPr lang="fr-FR" sz="2000" b="1" dirty="0" smtClean="0"/>
              <a:t>;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Prévention </a:t>
            </a:r>
            <a:r>
              <a:rPr lang="fr-FR" sz="2000" b="1" dirty="0"/>
              <a:t>ou suppression de la maladie par un TRT </a:t>
            </a:r>
            <a:r>
              <a:rPr lang="fr-FR" sz="1600" b="1" dirty="0"/>
              <a:t>immunosuppresseur</a:t>
            </a:r>
            <a:r>
              <a:rPr lang="fr-FR" sz="2000" b="1" dirty="0"/>
              <a:t> </a:t>
            </a:r>
            <a:r>
              <a:rPr lang="fr-FR" sz="2000" b="1" dirty="0" smtClean="0"/>
              <a:t>;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Elle </a:t>
            </a:r>
            <a:r>
              <a:rPr lang="fr-FR" sz="2000" b="1" dirty="0"/>
              <a:t>doit être </a:t>
            </a:r>
            <a:r>
              <a:rPr lang="fr-FR" sz="2000" b="1" dirty="0" smtClean="0">
                <a:solidFill>
                  <a:srgbClr val="FF0000"/>
                </a:solidFill>
              </a:rPr>
              <a:t>idiopathique ( MAI primitive ) ;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3296-E339-468A-B030-69AC43415E64}" type="slidenum">
              <a:rPr lang="fr-FR"/>
              <a:pPr/>
              <a:t>7</a:t>
            </a:fld>
            <a:endParaRPr lang="fr-FR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74" y="-71462"/>
            <a:ext cx="3857652" cy="785810"/>
          </a:xfrm>
        </p:spPr>
        <p:txBody>
          <a:bodyPr/>
          <a:lstStyle/>
          <a:p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>
                <a:solidFill>
                  <a:srgbClr val="FF0000"/>
                </a:solidFill>
              </a:rPr>
              <a:t>HISTORIQUE</a:t>
            </a:r>
            <a:r>
              <a:rPr lang="fr-FR" sz="2400" b="1" dirty="0"/>
              <a:t/>
            </a:r>
            <a:br>
              <a:rPr lang="fr-FR" sz="2400" b="1" dirty="0"/>
            </a:br>
            <a:endParaRPr lang="fr-FR" sz="24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71414"/>
            <a:ext cx="8572560" cy="678658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fr-FR" sz="2000" b="1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000" b="1" dirty="0">
                <a:solidFill>
                  <a:srgbClr val="FF0000"/>
                </a:solidFill>
              </a:rPr>
              <a:t>1900</a:t>
            </a:r>
            <a:r>
              <a:rPr lang="fr-FR" sz="2000" dirty="0"/>
              <a:t> : </a:t>
            </a:r>
            <a:r>
              <a:rPr lang="fr-FR" sz="2000" dirty="0" err="1"/>
              <a:t>Metalnikoff</a:t>
            </a:r>
            <a:r>
              <a:rPr lang="fr-FR" sz="2000" dirty="0"/>
              <a:t> – Première observation de phénomène auto-immun. Immunisation de cobaye avec leur propre sperme </a:t>
            </a:r>
            <a:r>
              <a:rPr lang="fr-FR" sz="2000" dirty="0">
                <a:sym typeface="Symbol" pitchFamily="18" charset="2"/>
              </a:rPr>
              <a:t></a:t>
            </a:r>
            <a:r>
              <a:rPr lang="fr-FR" sz="2000" dirty="0"/>
              <a:t> production d’auto-</a:t>
            </a:r>
            <a:r>
              <a:rPr lang="fr-FR" sz="2000" dirty="0" err="1"/>
              <a:t>Ac</a:t>
            </a:r>
            <a:r>
              <a:rPr lang="fr-FR" sz="2000" dirty="0"/>
              <a:t> inhibant la mobilité des spermatozoïdes in vitro</a:t>
            </a:r>
            <a:r>
              <a:rPr lang="fr-FR" sz="20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fr-F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000" dirty="0" smtClean="0"/>
              <a:t>  </a:t>
            </a:r>
            <a:r>
              <a:rPr lang="fr-FR" sz="2000" dirty="0"/>
              <a:t>Premier auto-</a:t>
            </a:r>
            <a:r>
              <a:rPr lang="fr-FR" sz="2000" dirty="0" err="1"/>
              <a:t>Ac</a:t>
            </a:r>
            <a:r>
              <a:rPr lang="fr-FR" sz="2000" dirty="0"/>
              <a:t> clairement identifié, décrit dans la syphilis, grâce au test de </a:t>
            </a:r>
            <a:r>
              <a:rPr lang="fr-FR" sz="2000" dirty="0" err="1"/>
              <a:t>Bordet-Wesserman</a:t>
            </a:r>
            <a:r>
              <a:rPr lang="fr-FR" sz="2000" dirty="0"/>
              <a:t> ( BW ) : réaction de déviation du complément</a:t>
            </a:r>
            <a:r>
              <a:rPr lang="fr-FR" sz="20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fr-F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000" b="1" dirty="0" smtClean="0">
                <a:solidFill>
                  <a:srgbClr val="FF0000"/>
                </a:solidFill>
              </a:rPr>
              <a:t>1907</a:t>
            </a:r>
            <a:r>
              <a:rPr lang="fr-FR" sz="2000" dirty="0"/>
              <a:t> : Karl Landsteiner – </a:t>
            </a:r>
            <a:r>
              <a:rPr lang="fr-FR" sz="2000" dirty="0" err="1"/>
              <a:t>Ac</a:t>
            </a:r>
            <a:r>
              <a:rPr lang="fr-FR" sz="2000" dirty="0"/>
              <a:t> décelé par la réaction du BW dirigés non pas contre le tréponème mais réagissent avec la fraction lipidique des tissus normaux</a:t>
            </a:r>
            <a:r>
              <a:rPr lang="fr-FR" sz="20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000" b="1" dirty="0" smtClean="0">
                <a:solidFill>
                  <a:srgbClr val="FF0000"/>
                </a:solidFill>
              </a:rPr>
              <a:t>1943</a:t>
            </a:r>
            <a:r>
              <a:rPr lang="fr-FR" sz="2000" dirty="0"/>
              <a:t> : </a:t>
            </a:r>
            <a:r>
              <a:rPr lang="fr-FR" sz="2000" dirty="0" err="1"/>
              <a:t>Pangsborn</a:t>
            </a:r>
            <a:r>
              <a:rPr lang="fr-FR" sz="2000" dirty="0"/>
              <a:t> identifie la cible, la </a:t>
            </a:r>
            <a:r>
              <a:rPr lang="fr-FR" sz="2000" dirty="0" err="1"/>
              <a:t>cardiolipine</a:t>
            </a:r>
            <a:r>
              <a:rPr lang="fr-FR" sz="2000" dirty="0" smtClean="0"/>
              <a:t>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947F-CA4B-4150-9248-B497098CAFC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428604"/>
            <a:ext cx="892971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rgbClr val="FF0000"/>
                </a:solidFill>
              </a:rPr>
              <a:t>1948</a:t>
            </a:r>
            <a:r>
              <a:rPr lang="fr-FR" dirty="0" smtClean="0"/>
              <a:t> : </a:t>
            </a:r>
            <a:r>
              <a:rPr lang="fr-FR" dirty="0" err="1" smtClean="0"/>
              <a:t>Hargraves</a:t>
            </a:r>
            <a:r>
              <a:rPr lang="fr-FR" dirty="0" smtClean="0"/>
              <a:t> M.M. décrit la cellules LE sur frottis de patients atteint de LED.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fr-FR" dirty="0" smtClean="0"/>
              <a:t>      Cellule LE : PNN qui a phagocyté un noyau.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fr-FR" dirty="0" smtClean="0"/>
              <a:t>      Phénomène se produit lors de la présence d’</a:t>
            </a:r>
            <a:r>
              <a:rPr lang="fr-FR" dirty="0" err="1" smtClean="0"/>
              <a:t>Ac</a:t>
            </a:r>
            <a:r>
              <a:rPr lang="fr-FR" dirty="0" smtClean="0"/>
              <a:t> anti-ADN.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fr-FR" dirty="0" smtClean="0"/>
              <a:t>      Cellule LE longtemps considérée comme marqueur du lupus sera progressivement détrônée par des techniques de plus en plus sensibles et spécifiques.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rgbClr val="FF0000"/>
                </a:solidFill>
              </a:rPr>
              <a:t>1954</a:t>
            </a:r>
            <a:r>
              <a:rPr lang="fr-FR" dirty="0" smtClean="0"/>
              <a:t> : Weller et </a:t>
            </a:r>
            <a:r>
              <a:rPr lang="fr-FR" dirty="0" err="1" smtClean="0"/>
              <a:t>Coons</a:t>
            </a:r>
            <a:r>
              <a:rPr lang="fr-FR" dirty="0" smtClean="0"/>
              <a:t> introduisent la méthode d’IFI qui va révolutionner le dépistage des auto-</a:t>
            </a:r>
            <a:r>
              <a:rPr lang="fr-FR" dirty="0" err="1" smtClean="0"/>
              <a:t>Ac</a:t>
            </a:r>
            <a:r>
              <a:rPr lang="fr-FR" dirty="0" smtClean="0"/>
              <a:t> anti-tissulaires.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fr-FR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rgbClr val="FF0000"/>
                </a:solidFill>
              </a:rPr>
              <a:t>1958</a:t>
            </a:r>
            <a:r>
              <a:rPr lang="fr-FR" dirty="0" smtClean="0"/>
              <a:t> : Le test de FARR sera utilisé pour la détection des </a:t>
            </a:r>
            <a:r>
              <a:rPr lang="fr-FR" dirty="0" err="1" smtClean="0"/>
              <a:t>Ac</a:t>
            </a:r>
            <a:r>
              <a:rPr lang="fr-FR" dirty="0" smtClean="0"/>
              <a:t> anti-ADN natif.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fr-FR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 smtClean="0"/>
              <a:t>Avec le progrès des méthodes immunologiques ELISA et </a:t>
            </a:r>
            <a:r>
              <a:rPr lang="fr-FR" dirty="0" err="1" smtClean="0"/>
              <a:t>immunoblot</a:t>
            </a:r>
            <a:r>
              <a:rPr lang="fr-FR" dirty="0" smtClean="0"/>
              <a:t>, les découvertes d’auto-</a:t>
            </a:r>
            <a:r>
              <a:rPr lang="fr-FR" dirty="0" err="1" smtClean="0"/>
              <a:t>Ac</a:t>
            </a:r>
            <a:r>
              <a:rPr lang="fr-FR" dirty="0" smtClean="0"/>
              <a:t> s’accélèrent.</a:t>
            </a:r>
            <a:endParaRPr lang="fr-FR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b="1" dirty="0" smtClean="0">
                <a:solidFill>
                  <a:srgbClr val="FF0000"/>
                </a:solidFill>
              </a:rPr>
              <a:t>1996</a:t>
            </a:r>
            <a:r>
              <a:rPr lang="fr-FR" dirty="0" smtClean="0"/>
              <a:t> : Peter et </a:t>
            </a:r>
            <a:r>
              <a:rPr lang="fr-FR" dirty="0" err="1" smtClean="0"/>
              <a:t>Shoenfeld</a:t>
            </a:r>
            <a:r>
              <a:rPr lang="fr-FR" dirty="0" smtClean="0"/>
              <a:t> – 200 auto-</a:t>
            </a:r>
            <a:r>
              <a:rPr lang="fr-FR" dirty="0" err="1" smtClean="0"/>
              <a:t>Ac</a:t>
            </a:r>
            <a:r>
              <a:rPr lang="fr-FR" dirty="0" smtClean="0"/>
              <a:t> répertoriés. 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fr-FR" dirty="0" smtClean="0"/>
              <a:t>                 Quelques uns ont permis d’isoler de nouvelles MAI.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BFEA-4525-4756-87B1-C0BB4F9D578E}" type="slidenum">
              <a:rPr lang="fr-FR"/>
              <a:pPr/>
              <a:t>9</a:t>
            </a:fld>
            <a:endParaRPr lang="fr-F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sz="2000" b="1" dirty="0">
                <a:solidFill>
                  <a:srgbClr val="FF0000"/>
                </a:solidFill>
              </a:rPr>
              <a:t>AUTO-IMMUNITE PHYSIOLOGIQUE ET PATHOLOGIQUE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071546"/>
            <a:ext cx="8686800" cy="55721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000" b="1" dirty="0"/>
              <a:t>Le premier élément important est que la réactivité contre le soi n'est pas un phénomène strictement pathologique mais physiologique. </a:t>
            </a:r>
            <a:endParaRPr lang="fr-FR" sz="2000" b="1" dirty="0" smtClean="0"/>
          </a:p>
          <a:p>
            <a:pPr>
              <a:lnSpc>
                <a:spcPct val="150000"/>
              </a:lnSpc>
            </a:pPr>
            <a:endParaRPr lang="fr-FR" sz="2000" b="1" dirty="0" smtClean="0"/>
          </a:p>
          <a:p>
            <a:pPr>
              <a:lnSpc>
                <a:spcPct val="150000"/>
              </a:lnSpc>
            </a:pPr>
            <a:r>
              <a:rPr lang="fr-FR" sz="2000" b="1" dirty="0" smtClean="0"/>
              <a:t>Le </a:t>
            </a:r>
            <a:r>
              <a:rPr lang="fr-FR" sz="2000" b="1" dirty="0"/>
              <a:t>décuplement de la sensibilité des méthodes de détection des auto-</a:t>
            </a:r>
            <a:r>
              <a:rPr lang="fr-FR" sz="2000" b="1" dirty="0" err="1"/>
              <a:t>Ac</a:t>
            </a:r>
            <a:r>
              <a:rPr lang="fr-FR" sz="2000" b="1" dirty="0"/>
              <a:t> a permis de constater que les auto-</a:t>
            </a:r>
            <a:r>
              <a:rPr lang="fr-FR" sz="2000" b="1" dirty="0" err="1"/>
              <a:t>Ac</a:t>
            </a:r>
            <a:r>
              <a:rPr lang="fr-FR" sz="2000" b="1" dirty="0"/>
              <a:t> existent chez le sujet normal.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r-FR" sz="2000" b="1" dirty="0" smtClean="0"/>
              <a:t> </a:t>
            </a:r>
            <a:endParaRPr lang="fr-FR" sz="2000" b="1" dirty="0"/>
          </a:p>
          <a:p>
            <a:pPr>
              <a:lnSpc>
                <a:spcPct val="150000"/>
              </a:lnSpc>
            </a:pPr>
            <a:r>
              <a:rPr lang="fr-FR" sz="2000" b="1" dirty="0" smtClean="0"/>
              <a:t>De </a:t>
            </a:r>
            <a:r>
              <a:rPr lang="fr-FR" sz="2000" b="1" dirty="0"/>
              <a:t>plus, par divers mécanismes, des stimulations antigéniques fortes et prolongées  ( comme au cours de certains processus infectieux ) augmentent la production d'auto-anticorps.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6456934</TotalTime>
  <Words>2696</Words>
  <Application>Microsoft Office PowerPoint</Application>
  <PresentationFormat>Affichage à l'écran (4:3)</PresentationFormat>
  <Paragraphs>394</Paragraphs>
  <Slides>27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Aharoni</vt:lpstr>
      <vt:lpstr>Arial</vt:lpstr>
      <vt:lpstr>Calibri</vt:lpstr>
      <vt:lpstr>Symbol</vt:lpstr>
      <vt:lpstr>Times New Roman</vt:lpstr>
      <vt:lpstr>Wingdings</vt:lpstr>
      <vt:lpstr>Modèle par défaut</vt:lpstr>
      <vt:lpstr>AUTO-IMMUNITE ET  MALADIES AUTO-IMMUNES</vt:lpstr>
      <vt:lpstr> AUTO-IMMUNITE ET MALADIES AUTO-IMMUNES  INTRODUCTION ET DEFINITIONS</vt:lpstr>
      <vt:lpstr>Présentation PowerPoint</vt:lpstr>
      <vt:lpstr>Présentation PowerPoint</vt:lpstr>
      <vt:lpstr>Présentation PowerPoint</vt:lpstr>
      <vt:lpstr>Pour définir une maladie auto-immune (MAI)    il faut disposer de plusieurs critères : </vt:lpstr>
      <vt:lpstr> HISTORIQUE </vt:lpstr>
      <vt:lpstr>Présentation PowerPoint</vt:lpstr>
      <vt:lpstr>AUTO-IMMUNITE PHYSIOLOGIQUE ET PATHOLOGIQUE</vt:lpstr>
      <vt:lpstr>Présentation PowerPoint</vt:lpstr>
      <vt:lpstr>CLASSIFICATION DES AUTO-ANTICORPS </vt:lpstr>
      <vt:lpstr>AUTO-ANTICORPS NATURELS</vt:lpstr>
      <vt:lpstr>AUTO-ANTICORPS IMMUNS (PATHOLOGIQUES )</vt:lpstr>
      <vt:lpstr>Présentation PowerPoint</vt:lpstr>
      <vt:lpstr>1- Dysfonctionnement ou dysrégulation immunitaire :</vt:lpstr>
      <vt:lpstr>Présentation PowerPoint</vt:lpstr>
      <vt:lpstr>Présentation PowerPoint</vt:lpstr>
      <vt:lpstr>Présentation PowerPoint</vt:lpstr>
      <vt:lpstr>Présentation PowerPoint</vt:lpstr>
      <vt:lpstr>2- Stimulation antigénique anormale ou excessive 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AUTO-IMMUNITE ET  MALADIES AUTO-IMMUNES</dc:title>
  <dc:creator>Khaloudi_Nice</dc:creator>
  <cp:lastModifiedBy>DEHRI</cp:lastModifiedBy>
  <cp:revision>106</cp:revision>
  <dcterms:created xsi:type="dcterms:W3CDTF">2008-01-06T14:48:30Z</dcterms:created>
  <dcterms:modified xsi:type="dcterms:W3CDTF">2017-04-11T12:08:49Z</dcterms:modified>
</cp:coreProperties>
</file>