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75" r:id="rId3"/>
    <p:sldId id="276" r:id="rId4"/>
    <p:sldId id="295" r:id="rId5"/>
    <p:sldId id="277" r:id="rId6"/>
    <p:sldId id="278" r:id="rId7"/>
    <p:sldId id="279" r:id="rId8"/>
    <p:sldId id="285" r:id="rId9"/>
    <p:sldId id="281" r:id="rId10"/>
    <p:sldId id="286" r:id="rId11"/>
    <p:sldId id="287" r:id="rId12"/>
    <p:sldId id="282" r:id="rId13"/>
    <p:sldId id="288" r:id="rId14"/>
    <p:sldId id="289" r:id="rId15"/>
    <p:sldId id="290" r:id="rId16"/>
    <p:sldId id="291" r:id="rId17"/>
    <p:sldId id="283" r:id="rId18"/>
    <p:sldId id="292" r:id="rId19"/>
    <p:sldId id="293" r:id="rId20"/>
    <p:sldId id="294" r:id="rId21"/>
    <p:sldId id="28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3" r:id="rId39"/>
    <p:sldId id="312" r:id="rId40"/>
    <p:sldId id="314" r:id="rId41"/>
    <p:sldId id="315" r:id="rId42"/>
    <p:sldId id="317" r:id="rId43"/>
    <p:sldId id="316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6D09-C4D8-4110-8A0C-815E3D69F046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D7BF-4154-42B0-AB02-1C92453658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623D-F5A8-4926-A48C-D2E112AD1BC3}" type="datetimeFigureOut">
              <a:rPr lang="fr-FR" smtClean="0"/>
              <a:pPr/>
              <a:t>16/11/2018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929C-9EE2-489B-BD61-31BA16B5D4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Arthrologie du membre supérieur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115328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Moyens d’union: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Capsule: </a:t>
            </a:r>
            <a:r>
              <a:rPr lang="fr-FR" sz="2800" dirty="0" smtClean="0"/>
              <a:t>mince et lâche</a:t>
            </a:r>
          </a:p>
          <a:p>
            <a:pPr>
              <a:buNone/>
            </a:pPr>
            <a:r>
              <a:rPr lang="fr-FR" sz="2800" b="1" dirty="0" smtClean="0"/>
              <a:t> </a:t>
            </a:r>
            <a:r>
              <a:rPr lang="fr-FR" sz="2800" dirty="0" smtClean="0"/>
              <a:t>s’insère:</a:t>
            </a:r>
          </a:p>
          <a:p>
            <a:pPr>
              <a:buNone/>
            </a:pPr>
            <a:r>
              <a:rPr lang="fr-FR" sz="2800" dirty="0" smtClean="0"/>
              <a:t>Scapula: autour de la cavité glénoïdale+face périphérique du bourrelet.</a:t>
            </a:r>
          </a:p>
          <a:p>
            <a:pPr>
              <a:buNone/>
            </a:pPr>
            <a:r>
              <a:rPr lang="fr-FR" sz="2800" dirty="0" smtClean="0"/>
              <a:t>Humérus:</a:t>
            </a:r>
          </a:p>
          <a:p>
            <a:pPr>
              <a:buNone/>
            </a:pPr>
            <a:r>
              <a:rPr lang="fr-FR" sz="2800" dirty="0" smtClean="0"/>
              <a:t>Col anatomique, col chirurgical (en dedans).</a:t>
            </a:r>
          </a:p>
          <a:p>
            <a:pPr>
              <a:buNone/>
            </a:pPr>
            <a:r>
              <a:rPr lang="fr-FR" sz="2800" dirty="0" smtClean="0"/>
              <a:t>Chef long du biceps est intra-capsulaire.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7"/>
            <a:ext cx="8401080" cy="3071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Les ligaments passifs: tous antérieurs</a:t>
            </a:r>
          </a:p>
          <a:p>
            <a:pPr>
              <a:buNone/>
            </a:pPr>
            <a:r>
              <a:rPr lang="fr-FR" sz="2800" b="1" dirty="0" smtClean="0"/>
              <a:t>Ligament </a:t>
            </a:r>
            <a:r>
              <a:rPr lang="fr-FR" sz="2800" b="1" dirty="0" err="1" smtClean="0"/>
              <a:t>coraco</a:t>
            </a:r>
            <a:r>
              <a:rPr lang="fr-FR" sz="2800" b="1" dirty="0" smtClean="0"/>
              <a:t>-huméral: </a:t>
            </a:r>
            <a:r>
              <a:rPr lang="fr-FR" sz="2800" dirty="0" smtClean="0"/>
              <a:t>épais, le plus résistant.</a:t>
            </a:r>
          </a:p>
          <a:p>
            <a:pPr>
              <a:buNone/>
            </a:pPr>
            <a:r>
              <a:rPr lang="fr-FR" sz="2800" dirty="0" smtClean="0"/>
              <a:t>Origine: processus coracoïde.</a:t>
            </a:r>
          </a:p>
          <a:p>
            <a:pPr>
              <a:buNone/>
            </a:pPr>
            <a:r>
              <a:rPr lang="fr-FR" sz="2800" dirty="0" smtClean="0"/>
              <a:t>Terminaison: tubercule majeur et mineur.</a:t>
            </a:r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3000" contrast="11000"/>
          </a:blip>
          <a:srcRect/>
          <a:stretch>
            <a:fillRect/>
          </a:stretch>
        </p:blipFill>
        <p:spPr bwMode="auto">
          <a:xfrm>
            <a:off x="0" y="1000108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Les ligaments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-huméraux: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supérieur: </a:t>
            </a:r>
            <a:endParaRPr lang="fr-FR" sz="2800" dirty="0" smtClean="0"/>
          </a:p>
          <a:p>
            <a:pPr marL="514350" indent="-514350">
              <a:buNone/>
            </a:pPr>
            <a:r>
              <a:rPr lang="fr-FR" sz="2400" b="1" dirty="0" smtClean="0"/>
              <a:t>Origine</a:t>
            </a:r>
            <a:r>
              <a:rPr lang="fr-FR" sz="2400" dirty="0" smtClean="0"/>
              <a:t>: partie supérieure de cavité glénoïdale.</a:t>
            </a:r>
          </a:p>
          <a:p>
            <a:pPr marL="514350" indent="-514350">
              <a:buNone/>
            </a:pPr>
            <a:r>
              <a:rPr lang="fr-FR" sz="2400" b="1" dirty="0" smtClean="0"/>
              <a:t>Terminaison</a:t>
            </a:r>
            <a:r>
              <a:rPr lang="fr-FR" sz="2400" dirty="0" smtClean="0"/>
              <a:t>: col anatomique (au dessus tubercule mineur)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moyen:</a:t>
            </a:r>
          </a:p>
          <a:p>
            <a:pPr marL="514350" indent="-514350">
              <a:buNone/>
            </a:pPr>
            <a:r>
              <a:rPr lang="fr-FR" sz="2400" dirty="0" smtClean="0"/>
              <a:t>Origine: partie antérieure de la cavité glénoïdale.</a:t>
            </a:r>
          </a:p>
          <a:p>
            <a:pPr marL="514350" indent="-514350">
              <a:buNone/>
            </a:pPr>
            <a:r>
              <a:rPr lang="fr-FR" sz="2400" dirty="0" smtClean="0"/>
              <a:t>Terminaison: partie inférieure du tubercule mineur.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sz="2800" b="1" dirty="0" err="1" smtClean="0"/>
              <a:t>Lig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gléno</a:t>
            </a:r>
            <a:r>
              <a:rPr lang="fr-FR" sz="2800" b="1" dirty="0" smtClean="0"/>
              <a:t>-huméral inférieur: </a:t>
            </a:r>
          </a:p>
          <a:p>
            <a:pPr marL="514350" indent="-514350">
              <a:buNone/>
            </a:pPr>
            <a:r>
              <a:rPr lang="fr-FR" sz="2400" dirty="0" smtClean="0"/>
              <a:t>Origine: au dessous du précédant.</a:t>
            </a:r>
          </a:p>
          <a:p>
            <a:pPr marL="514350" indent="-514350">
              <a:buNone/>
            </a:pPr>
            <a:r>
              <a:rPr lang="fr-FR" sz="2400" dirty="0" smtClean="0"/>
              <a:t>Terminaison: col chirurgical.</a:t>
            </a:r>
          </a:p>
          <a:p>
            <a:pPr marL="514350" indent="-514350">
              <a:buNone/>
            </a:pPr>
            <a:r>
              <a:rPr lang="fr-FR" sz="2400" dirty="0" smtClean="0"/>
              <a:t>Entre ces 3 ligaments, on a 2 espaces (foramen ovale (luxation antérieures, foramen triangulaire)</a:t>
            </a:r>
          </a:p>
          <a:p>
            <a:pPr marL="514350" indent="-514350">
              <a:buNone/>
            </a:pPr>
            <a:endParaRPr lang="fr-FR" sz="24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Ligaments actifs: </a:t>
            </a:r>
            <a:r>
              <a:rPr lang="fr-FR" sz="2800" dirty="0" smtClean="0"/>
              <a:t>indispensable a la statique de l’articulation.</a:t>
            </a:r>
          </a:p>
          <a:p>
            <a:pPr>
              <a:buNone/>
            </a:pPr>
            <a:r>
              <a:rPr lang="fr-FR" sz="2800" dirty="0" smtClean="0"/>
              <a:t>Ce sont: </a:t>
            </a:r>
          </a:p>
          <a:p>
            <a:pPr>
              <a:buNone/>
            </a:pPr>
            <a:r>
              <a:rPr lang="fr-FR" sz="2800" dirty="0" smtClean="0"/>
              <a:t>En haut: tendon du muscle supra-épineux.</a:t>
            </a:r>
          </a:p>
          <a:p>
            <a:pPr>
              <a:buNone/>
            </a:pPr>
            <a:r>
              <a:rPr lang="fr-FR" sz="2800" dirty="0" smtClean="0"/>
              <a:t>En avant: muscle supra-scapulaire.</a:t>
            </a:r>
          </a:p>
          <a:p>
            <a:pPr>
              <a:buNone/>
            </a:pPr>
            <a:r>
              <a:rPr lang="fr-FR" sz="2800" dirty="0" smtClean="0"/>
              <a:t>En arrière: infra-épineux et petit rond.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9000" contrast="19000"/>
          </a:blip>
          <a:srcRect/>
          <a:stretch>
            <a:fillRect/>
          </a:stretch>
        </p:blipFill>
        <p:spPr bwMode="auto">
          <a:xfrm>
            <a:off x="714348" y="0"/>
            <a:ext cx="740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Moyen de glissement: la synoviale.</a:t>
            </a:r>
          </a:p>
          <a:p>
            <a:pPr>
              <a:buNone/>
            </a:pPr>
            <a:r>
              <a:rPr lang="fr-FR" sz="2800" dirty="0" smtClean="0"/>
              <a:t>Elle entoure la portion intra-articulaire du chef long du biceps.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22000"/>
          </a:blip>
          <a:srcRect/>
          <a:stretch>
            <a:fillRect/>
          </a:stretch>
        </p:blipFill>
        <p:spPr bwMode="auto">
          <a:xfrm>
            <a:off x="777707" y="1600200"/>
            <a:ext cx="75885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Physiologie articulaire:</a:t>
            </a:r>
          </a:p>
          <a:p>
            <a:pPr>
              <a:buNone/>
            </a:pPr>
            <a:r>
              <a:rPr lang="fr-FR" sz="2800" b="1" dirty="0" smtClean="0"/>
              <a:t>Autour de l’axe </a:t>
            </a:r>
            <a:r>
              <a:rPr lang="fr-FR" sz="2800" b="1" dirty="0" err="1" smtClean="0"/>
              <a:t>antéro-postérieur</a:t>
            </a:r>
            <a:r>
              <a:rPr lang="fr-FR" sz="2800" b="1" dirty="0" smtClean="0"/>
              <a:t>:</a:t>
            </a:r>
          </a:p>
          <a:p>
            <a:r>
              <a:rPr lang="fr-FR" sz="2800" b="1" dirty="0" smtClean="0"/>
              <a:t>Abduction</a:t>
            </a:r>
            <a:r>
              <a:rPr lang="fr-FR" sz="2800" dirty="0" smtClean="0"/>
              <a:t>: mouvement qui porte le bras en de dehors de l’axe du corps .Amplitude: 180°.Muscles : supra-</a:t>
            </a:r>
            <a:r>
              <a:rPr lang="fr-FR" sz="2800" dirty="0" err="1" smtClean="0"/>
              <a:t>epineux</a:t>
            </a:r>
            <a:r>
              <a:rPr lang="fr-FR" sz="2800" dirty="0" smtClean="0"/>
              <a:t>, deltoïde.</a:t>
            </a:r>
          </a:p>
          <a:p>
            <a:r>
              <a:rPr lang="fr-FR" sz="2800" b="1" dirty="0" smtClean="0"/>
              <a:t>Adduction</a:t>
            </a:r>
            <a:r>
              <a:rPr lang="fr-FR" sz="2800" dirty="0" smtClean="0"/>
              <a:t>: mouvement qui rapproche le bras de l’axe du corps. Amplitude: 30° 45°. Muscles: grand pectoral, grand rond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Autour de l’axe transversal:</a:t>
            </a:r>
          </a:p>
          <a:p>
            <a:r>
              <a:rPr lang="fr-FR" sz="2800" b="1" dirty="0" err="1" smtClean="0"/>
              <a:t>Anté-pulsion</a:t>
            </a:r>
            <a:r>
              <a:rPr lang="fr-FR" sz="2800" b="1" dirty="0" smtClean="0"/>
              <a:t> (flexion):</a:t>
            </a:r>
            <a:r>
              <a:rPr lang="fr-FR" sz="2800" dirty="0" smtClean="0"/>
              <a:t> porte le bras en avant de l’axe du corps. Amplitude: 180°. Muscles:  deltoïde </a:t>
            </a:r>
            <a:r>
              <a:rPr lang="fr-FR" sz="2800" dirty="0" err="1" smtClean="0"/>
              <a:t>coraco</a:t>
            </a:r>
            <a:r>
              <a:rPr lang="fr-FR" sz="2800" dirty="0" smtClean="0"/>
              <a:t>-brachial.</a:t>
            </a:r>
          </a:p>
          <a:p>
            <a:r>
              <a:rPr lang="fr-FR" sz="2800" b="1" dirty="0" smtClean="0"/>
              <a:t>Rétro-pulsion (extension):</a:t>
            </a:r>
            <a:r>
              <a:rPr lang="fr-FR" sz="2800" dirty="0" smtClean="0"/>
              <a:t> porte le bras en </a:t>
            </a:r>
            <a:r>
              <a:rPr lang="fr-FR" sz="2800" dirty="0" err="1" smtClean="0"/>
              <a:t>arriere</a:t>
            </a:r>
            <a:r>
              <a:rPr lang="fr-FR" sz="2800" dirty="0" smtClean="0"/>
              <a:t> de l’axe du corps. Amplitude: 45°60°. Muscles: grand rond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93978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Articulation de l’épaule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Autour de l’axe vertical: </a:t>
            </a:r>
          </a:p>
          <a:p>
            <a:r>
              <a:rPr lang="fr-FR" sz="2800" b="1" dirty="0" smtClean="0"/>
              <a:t>Rotation médiale:</a:t>
            </a:r>
            <a:r>
              <a:rPr lang="fr-FR" sz="2800" dirty="0" smtClean="0"/>
              <a:t> Muscle: </a:t>
            </a:r>
            <a:r>
              <a:rPr lang="fr-FR" sz="2800" dirty="0" err="1" smtClean="0"/>
              <a:t>sub</a:t>
            </a:r>
            <a:r>
              <a:rPr lang="fr-FR" sz="2800" dirty="0" smtClean="0"/>
              <a:t>-scapulaire.</a:t>
            </a:r>
          </a:p>
          <a:p>
            <a:r>
              <a:rPr lang="fr-FR" sz="2800" b="1" dirty="0" smtClean="0"/>
              <a:t>Rotation </a:t>
            </a:r>
            <a:r>
              <a:rPr lang="fr-FR" sz="2800" b="1" smtClean="0"/>
              <a:t>latérale</a:t>
            </a:r>
            <a:r>
              <a:rPr lang="fr-FR" sz="2800" smtClean="0"/>
              <a:t>: </a:t>
            </a:r>
            <a:r>
              <a:rPr lang="fr-FR" sz="2800" dirty="0" smtClean="0"/>
              <a:t>Muscle: infra-épineux petit rond. 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071966" cy="155415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Circumduction: 360°</a:t>
            </a:r>
          </a:p>
          <a:p>
            <a:pPr>
              <a:buNone/>
            </a:pPr>
            <a:r>
              <a:rPr lang="fr-FR" sz="2800" dirty="0" smtClean="0"/>
              <a:t>Cône de circumduction</a:t>
            </a:r>
            <a:endParaRPr lang="fr-F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45000" contrast="39000"/>
          </a:blip>
          <a:srcRect/>
          <a:stretch>
            <a:fillRect/>
          </a:stretch>
        </p:blipFill>
        <p:spPr bwMode="auto">
          <a:xfrm>
            <a:off x="4143372" y="0"/>
            <a:ext cx="47053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Articulation du coude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00042"/>
            <a:ext cx="3714776" cy="58579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 smtClean="0"/>
              <a:t>Définition: </a:t>
            </a:r>
          </a:p>
          <a:p>
            <a:pPr>
              <a:buNone/>
            </a:pPr>
            <a:r>
              <a:rPr lang="fr-FR" sz="2800" dirty="0" smtClean="0"/>
              <a:t>Articulation intermédiaire du membre supérieur.</a:t>
            </a:r>
          </a:p>
          <a:p>
            <a:pPr>
              <a:buNone/>
            </a:pPr>
            <a:r>
              <a:rPr lang="fr-FR" sz="2800" dirty="0" smtClean="0"/>
              <a:t> 3 os sont en contact =&gt; 3 articulations:</a:t>
            </a:r>
          </a:p>
          <a:p>
            <a:pPr>
              <a:buNone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huméro</a:t>
            </a:r>
            <a:r>
              <a:rPr lang="fr-FR" sz="2800" b="1" dirty="0" smtClean="0"/>
              <a:t>-ulnaire.</a:t>
            </a:r>
          </a:p>
          <a:p>
            <a:pPr>
              <a:buNone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huméro</a:t>
            </a:r>
            <a:r>
              <a:rPr lang="fr-FR" sz="2800" b="1" dirty="0" smtClean="0"/>
              <a:t>-radiale.</a:t>
            </a:r>
          </a:p>
          <a:p>
            <a:pPr>
              <a:buNone/>
            </a:pPr>
            <a:r>
              <a:rPr lang="fr-FR" sz="2800" b="1" dirty="0" smtClean="0"/>
              <a:t>L’articulation radio-ulnaire proximale </a:t>
            </a:r>
            <a:r>
              <a:rPr lang="fr-FR" sz="2800" dirty="0" smtClean="0"/>
              <a:t>(pronation supination).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" contrast="-5000"/>
          </a:blip>
          <a:srcRect/>
          <a:stretch>
            <a:fillRect/>
          </a:stretch>
        </p:blipFill>
        <p:spPr bwMode="auto">
          <a:xfrm>
            <a:off x="4224332" y="0"/>
            <a:ext cx="49196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390048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b="1" dirty="0" smtClean="0"/>
              <a:t>Surface articulaires: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Trochlée+</a:t>
            </a:r>
            <a:r>
              <a:rPr lang="fr-FR" sz="2800" dirty="0" err="1" smtClean="0"/>
              <a:t>capitulum</a:t>
            </a:r>
            <a:r>
              <a:rPr lang="fr-FR" sz="2800" dirty="0" smtClean="0"/>
              <a:t> (condyle de l’humérus)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Les incisures trochléaire et radiale de l’</a:t>
            </a:r>
            <a:r>
              <a:rPr lang="fr-FR" sz="2800" dirty="0" err="1" smtClean="0"/>
              <a:t>ulna</a:t>
            </a:r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La tête radiale.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Le ligament annulaire.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1000" contrast="23000"/>
          </a:blip>
          <a:srcRect/>
          <a:stretch>
            <a:fillRect/>
          </a:stretch>
        </p:blipFill>
        <p:spPr bwMode="auto">
          <a:xfrm>
            <a:off x="4143372" y="1000108"/>
            <a:ext cx="5000628" cy="50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450059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Trochlée de l’humérus:</a:t>
            </a:r>
          </a:p>
          <a:p>
            <a:pPr>
              <a:buNone/>
            </a:pPr>
            <a:r>
              <a:rPr lang="fr-FR" sz="2800" dirty="0" smtClean="0"/>
              <a:t>Segment du poulie, regarde en avant en bas et rn dehors.</a:t>
            </a:r>
          </a:p>
          <a:p>
            <a:pPr>
              <a:buNone/>
            </a:pPr>
            <a:r>
              <a:rPr lang="fr-FR" sz="2800" b="1" dirty="0" smtClean="0"/>
              <a:t>Le capitulum:</a:t>
            </a:r>
          </a:p>
          <a:p>
            <a:pPr>
              <a:buNone/>
            </a:pPr>
            <a:r>
              <a:rPr lang="fr-FR" sz="2800" dirty="0" smtClean="0"/>
              <a:t>segment de sphère.</a:t>
            </a:r>
          </a:p>
          <a:p>
            <a:pPr>
              <a:buNone/>
            </a:pPr>
            <a:r>
              <a:rPr lang="fr-FR" sz="2800" dirty="0" smtClean="0"/>
              <a:t>Regarde en bas et en avant.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7000" contrast="20000"/>
          </a:blip>
          <a:srcRect/>
          <a:stretch>
            <a:fillRect/>
          </a:stretch>
        </p:blipFill>
        <p:spPr bwMode="auto">
          <a:xfrm>
            <a:off x="4357686" y="642918"/>
            <a:ext cx="4562475" cy="541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215206" y="4643446"/>
            <a:ext cx="192879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Vue antérieure)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642918"/>
            <a:ext cx="41148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L’incisure trochléaire de l’</a:t>
            </a:r>
            <a:r>
              <a:rPr lang="fr-FR" sz="2800" b="1" dirty="0" err="1" smtClean="0"/>
              <a:t>ulna</a:t>
            </a:r>
            <a:r>
              <a:rPr lang="fr-FR" sz="2800" b="1" dirty="0" smtClean="0"/>
              <a:t>:</a:t>
            </a:r>
          </a:p>
          <a:p>
            <a:pPr>
              <a:buNone/>
            </a:pPr>
            <a:r>
              <a:rPr lang="fr-FR" sz="2800" dirty="0" smtClean="0"/>
              <a:t>Répond a la trochlée humérale.</a:t>
            </a:r>
          </a:p>
          <a:p>
            <a:pPr>
              <a:buNone/>
            </a:pPr>
            <a:r>
              <a:rPr lang="fr-FR" sz="2800" b="1" dirty="0" smtClean="0"/>
              <a:t>L’incisure radiale de l’</a:t>
            </a:r>
            <a:r>
              <a:rPr lang="fr-FR" sz="2800" b="1" dirty="0" err="1" smtClean="0"/>
              <a:t>ulna</a:t>
            </a:r>
            <a:r>
              <a:rPr lang="fr-FR" sz="2800" b="1" dirty="0" smtClean="0"/>
              <a:t>.</a:t>
            </a:r>
          </a:p>
          <a:p>
            <a:pPr>
              <a:buNone/>
            </a:pPr>
            <a:endParaRPr lang="fr-FR" sz="2800" b="1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6000" contrast="28000"/>
          </a:blip>
          <a:srcRect/>
          <a:stretch>
            <a:fillRect/>
          </a:stretch>
        </p:blipFill>
        <p:spPr bwMode="auto">
          <a:xfrm>
            <a:off x="4648200" y="0"/>
            <a:ext cx="4495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375761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La tête radiale:</a:t>
            </a:r>
          </a:p>
          <a:p>
            <a:pPr>
              <a:buNone/>
            </a:pPr>
            <a:r>
              <a:rPr lang="fr-FR" sz="2600" b="1" dirty="0" smtClean="0"/>
              <a:t>La fovéa radiale </a:t>
            </a:r>
            <a:r>
              <a:rPr lang="fr-FR" sz="2600" dirty="0" smtClean="0"/>
              <a:t>articulaire avec capitulum.</a:t>
            </a:r>
          </a:p>
          <a:p>
            <a:pPr>
              <a:buNone/>
            </a:pPr>
            <a:r>
              <a:rPr lang="fr-FR" sz="2600" b="1" dirty="0" smtClean="0"/>
              <a:t>La circonférence de la tête radiale</a:t>
            </a:r>
            <a:r>
              <a:rPr lang="fr-FR" sz="2600" dirty="0" smtClean="0"/>
              <a:t> articulaire avec l’incisure radiale et le ligament annulaire.</a:t>
            </a:r>
          </a:p>
          <a:p>
            <a:pPr>
              <a:buNone/>
            </a:pPr>
            <a:endParaRPr lang="fr-FR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6000" contrast="28000"/>
          </a:blip>
          <a:srcRect/>
          <a:stretch>
            <a:fillRect/>
          </a:stretch>
        </p:blipFill>
        <p:spPr bwMode="auto">
          <a:xfrm>
            <a:off x="4648200" y="0"/>
            <a:ext cx="4495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428604"/>
            <a:ext cx="4500562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000" b="1" dirty="0" smtClean="0"/>
              <a:t>Les moyens d’unions:</a:t>
            </a:r>
          </a:p>
          <a:p>
            <a:r>
              <a:rPr lang="fr-FR" sz="2800" b="1" dirty="0" smtClean="0"/>
              <a:t>La capsule: </a:t>
            </a:r>
            <a:r>
              <a:rPr lang="fr-FR" sz="2800" dirty="0" smtClean="0"/>
              <a:t>elle</a:t>
            </a:r>
            <a:r>
              <a:rPr lang="fr-FR" sz="2800" b="1" dirty="0" smtClean="0"/>
              <a:t> </a:t>
            </a:r>
            <a:r>
              <a:rPr lang="fr-FR" sz="2800" dirty="0" smtClean="0"/>
              <a:t>s’insère: </a:t>
            </a:r>
          </a:p>
          <a:p>
            <a:pPr>
              <a:buNone/>
            </a:pPr>
            <a:r>
              <a:rPr lang="fr-FR" sz="2800" dirty="0" smtClean="0"/>
              <a:t>Sur l’humérus:</a:t>
            </a:r>
          </a:p>
          <a:p>
            <a:pPr>
              <a:buNone/>
            </a:pPr>
            <a:r>
              <a:rPr lang="fr-FR" sz="2800" dirty="0" smtClean="0"/>
              <a:t>Au dessus des fosses </a:t>
            </a:r>
            <a:r>
              <a:rPr lang="fr-FR" sz="2800" dirty="0" err="1" smtClean="0"/>
              <a:t>coronoidienne</a:t>
            </a:r>
            <a:r>
              <a:rPr lang="fr-FR" sz="2800" dirty="0" smtClean="0"/>
              <a:t> et radiale, fosse olécranienne.</a:t>
            </a:r>
          </a:p>
          <a:p>
            <a:pPr>
              <a:buNone/>
            </a:pPr>
            <a:r>
              <a:rPr lang="fr-FR" sz="2800" dirty="0" smtClean="0"/>
              <a:t>Sur l’</a:t>
            </a:r>
            <a:r>
              <a:rPr lang="fr-FR" sz="2800" dirty="0" err="1" smtClean="0"/>
              <a:t>ulna</a:t>
            </a:r>
            <a:r>
              <a:rPr lang="fr-FR" sz="2800" dirty="0" smtClean="0"/>
              <a:t>: sur le bord de l’incisure </a:t>
            </a:r>
            <a:r>
              <a:rPr lang="fr-FR" sz="2800" dirty="0" err="1" smtClean="0"/>
              <a:t>trochléaire</a:t>
            </a:r>
            <a:r>
              <a:rPr lang="fr-FR" sz="2800" dirty="0" smtClean="0"/>
              <a:t>, au dessous de l’incisure radiale.</a:t>
            </a:r>
          </a:p>
          <a:p>
            <a:pPr>
              <a:buNone/>
            </a:pPr>
            <a:r>
              <a:rPr lang="fr-FR" sz="2800" dirty="0" smtClean="0"/>
              <a:t>Sur le radius: autour du col.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1000" contrast="49000"/>
          </a:blip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0"/>
            <a:ext cx="7858148" cy="25003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3600" b="1" dirty="0" smtClean="0"/>
              <a:t>Les ligaments: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fr-FR" sz="2600" b="1" dirty="0" smtClean="0"/>
              <a:t>Ligament collatérale ulnaire:</a:t>
            </a:r>
          </a:p>
          <a:p>
            <a:pPr algn="ctr">
              <a:buNone/>
            </a:pPr>
            <a:r>
              <a:rPr lang="fr-FR" sz="2200" dirty="0" smtClean="0"/>
              <a:t>Divisé en 3 faisceaux:</a:t>
            </a:r>
          </a:p>
          <a:p>
            <a:pPr algn="ctr">
              <a:buNone/>
            </a:pPr>
            <a:r>
              <a:rPr lang="fr-FR" sz="2200" b="1" dirty="0" smtClean="0"/>
              <a:t>Fx antérieur (face antérieure de l’épicondyle médial/partie antérieure du processus coronoïde)</a:t>
            </a:r>
          </a:p>
          <a:p>
            <a:pPr algn="ctr">
              <a:buNone/>
            </a:pPr>
            <a:r>
              <a:rPr lang="fr-FR" sz="2200" b="1" dirty="0" smtClean="0"/>
              <a:t>Fx moyen (face inférieure de l’EM/tubercule coronoïde).</a:t>
            </a:r>
          </a:p>
          <a:p>
            <a:pPr algn="ctr">
              <a:buNone/>
            </a:pPr>
            <a:r>
              <a:rPr lang="fr-FR" sz="2200" b="1" dirty="0" smtClean="0"/>
              <a:t>Fx postérieur (partie postérieure de l’EM/ face médiale de l’olécrane).</a:t>
            </a:r>
          </a:p>
          <a:p>
            <a:pPr algn="ctr">
              <a:buNone/>
            </a:pPr>
            <a:r>
              <a:rPr lang="fr-FR" sz="2200" b="1" dirty="0" smtClean="0"/>
              <a:t>(Ligament accessoire (COOPER) 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9000" contrast="44000"/>
          </a:blip>
          <a:srcRect/>
          <a:stretch>
            <a:fillRect/>
          </a:stretch>
        </p:blipFill>
        <p:spPr bwMode="auto">
          <a:xfrm>
            <a:off x="0" y="2500306"/>
            <a:ext cx="885828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000892" y="4714884"/>
            <a:ext cx="157163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Faisceau accessoire</a:t>
            </a:r>
            <a:endParaRPr lang="fr-FR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054617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Le complexe articulaire de l’épaule </a:t>
            </a:r>
            <a:r>
              <a:rPr lang="fr-FR" dirty="0" smtClean="0"/>
              <a:t>est constitué de </a:t>
            </a:r>
            <a:r>
              <a:rPr lang="fr-FR" b="1" dirty="0" smtClean="0"/>
              <a:t>5 articulations: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scapulo-humérale (vraie articulation):+++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acromio</a:t>
            </a:r>
            <a:r>
              <a:rPr lang="fr-FR" sz="2800" b="1" dirty="0" smtClean="0"/>
              <a:t>-claviculaire (vraie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sterno</a:t>
            </a:r>
            <a:r>
              <a:rPr lang="fr-FR" sz="2800" b="1" dirty="0" smtClean="0"/>
              <a:t>-claviculaire (vraie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</a:t>
            </a:r>
            <a:r>
              <a:rPr lang="fr-FR" sz="2800" b="1" dirty="0" err="1" smtClean="0"/>
              <a:t>scapulo</a:t>
            </a:r>
            <a:r>
              <a:rPr lang="fr-FR" sz="2800" b="1" dirty="0" smtClean="0"/>
              <a:t>-thoracique (fausse articulation)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L’articulation sous-</a:t>
            </a:r>
            <a:r>
              <a:rPr lang="fr-FR" sz="2800" b="1" dirty="0" err="1" smtClean="0"/>
              <a:t>deltoidienne</a:t>
            </a:r>
            <a:r>
              <a:rPr lang="fr-FR" sz="2800" b="1" dirty="0" smtClean="0"/>
              <a:t>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9000" contrast="29000"/>
          </a:blip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3" y="428604"/>
            <a:ext cx="89297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400" b="1" dirty="0" smtClean="0"/>
              <a:t>Ligament collatéral radial:</a:t>
            </a:r>
          </a:p>
          <a:p>
            <a:pPr marL="457200" indent="-457200" algn="ctr"/>
            <a:r>
              <a:rPr lang="fr-FR" sz="2200" b="1" dirty="0" smtClean="0"/>
              <a:t>Fx antérieur(partie antérieure de l’EL/le bord antérieure de l’incisure radiale)</a:t>
            </a:r>
          </a:p>
          <a:p>
            <a:pPr marL="457200" indent="-457200" algn="ctr"/>
            <a:r>
              <a:rPr lang="fr-FR" sz="2200" b="1" dirty="0" smtClean="0"/>
              <a:t>Fx moyen bord inférieur de l’EL/bord postérieur de l’IR).</a:t>
            </a:r>
          </a:p>
          <a:p>
            <a:pPr marL="457200" indent="-457200" algn="ctr"/>
            <a:r>
              <a:rPr lang="fr-FR" sz="2200" b="1" dirty="0" smtClean="0"/>
              <a:t>Fx postérieur (face postérieure de l’EL/face latérale de l’olécrane)</a:t>
            </a:r>
          </a:p>
          <a:p>
            <a:pPr marL="457200" indent="-457200"/>
            <a:endParaRPr lang="fr-FR" sz="2400" b="1" dirty="0" smtClean="0"/>
          </a:p>
          <a:p>
            <a:endParaRPr lang="fr-FR" sz="2400" b="1" dirty="0" smtClean="0"/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285992"/>
            <a:ext cx="4257676" cy="13573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FR" sz="2400" b="1" dirty="0" smtClean="0"/>
              <a:t>Ligament oblique antérieur(EM/</a:t>
            </a:r>
            <a:r>
              <a:rPr lang="fr-FR" sz="2400" b="1" dirty="0" err="1" smtClean="0"/>
              <a:t>lig</a:t>
            </a:r>
            <a:r>
              <a:rPr lang="fr-FR" sz="2400" b="1" dirty="0" smtClean="0"/>
              <a:t> annulaire).</a:t>
            </a:r>
            <a:endParaRPr lang="fr-F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1000" contrast="49000"/>
          </a:blip>
          <a:srcRect/>
          <a:stretch>
            <a:fillRect/>
          </a:stretch>
        </p:blipFill>
        <p:spPr bwMode="auto">
          <a:xfrm>
            <a:off x="4791075" y="0"/>
            <a:ext cx="435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 flipH="1">
            <a:off x="7929586" y="5643578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Lig</a:t>
            </a:r>
            <a:r>
              <a:rPr lang="fr-FR" sz="1100" b="1" dirty="0" smtClean="0"/>
              <a:t> oblique antérieur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42984"/>
            <a:ext cx="4043362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fr-FR" sz="2400" b="1" dirty="0" smtClean="0"/>
              <a:t>Ligament postérieur: 3 faisceaux:</a:t>
            </a:r>
          </a:p>
          <a:p>
            <a:pPr marL="457200" indent="-457200">
              <a:buNone/>
            </a:pPr>
            <a:r>
              <a:rPr lang="fr-FR" sz="2400" dirty="0" smtClean="0"/>
              <a:t>Vertical, transversal et obliques.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4000" contrast="24000"/>
          </a:blip>
          <a:srcRect/>
          <a:stretch>
            <a:fillRect/>
          </a:stretch>
        </p:blipFill>
        <p:spPr bwMode="auto">
          <a:xfrm>
            <a:off x="4238625" y="0"/>
            <a:ext cx="490537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4114800" cy="5054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sz="2400" b="1" dirty="0" smtClean="0"/>
              <a:t>Ligament annulaire: </a:t>
            </a:r>
          </a:p>
          <a:p>
            <a:pPr marL="514350" indent="-514350">
              <a:buNone/>
            </a:pPr>
            <a:r>
              <a:rPr lang="fr-FR" sz="2400" dirty="0" smtClean="0"/>
              <a:t>Bande fibreuse  circonscrit la circonférence de la tête radiale.</a:t>
            </a:r>
          </a:p>
          <a:p>
            <a:pPr marL="514350" indent="-514350">
              <a:buNone/>
            </a:pPr>
            <a:r>
              <a:rPr lang="fr-FR" sz="2400" dirty="0" smtClean="0"/>
              <a:t>2 faces interne et externe, 2 extrémités antérieure et postérieure.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fr-FR" sz="2400" b="1" dirty="0" smtClean="0"/>
              <a:t>Ligament carré(bord inférieur de l’IR/col de radius) .</a:t>
            </a:r>
            <a:endParaRPr lang="fr-F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6000" contrast="28000"/>
          </a:blip>
          <a:srcRect/>
          <a:stretch>
            <a:fillRect/>
          </a:stretch>
        </p:blipFill>
        <p:spPr bwMode="auto">
          <a:xfrm>
            <a:off x="4648200" y="0"/>
            <a:ext cx="4495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36433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000" b="1" dirty="0" smtClean="0"/>
              <a:t>Moyens de glissements: synoviale.</a:t>
            </a:r>
          </a:p>
          <a:p>
            <a:pPr>
              <a:buNone/>
            </a:pPr>
            <a:r>
              <a:rPr lang="fr-FR" sz="2800" dirty="0" smtClean="0"/>
              <a:t>Récessus (cul de sac) antérieur (fosses </a:t>
            </a:r>
            <a:r>
              <a:rPr lang="fr-FR" sz="2800" dirty="0" err="1" smtClean="0"/>
              <a:t>coronoidienne</a:t>
            </a:r>
            <a:r>
              <a:rPr lang="fr-FR" sz="2800" dirty="0" smtClean="0"/>
              <a:t> et radiale.</a:t>
            </a:r>
          </a:p>
          <a:p>
            <a:pPr>
              <a:buNone/>
            </a:pPr>
            <a:r>
              <a:rPr lang="fr-FR" sz="2800" dirty="0" smtClean="0"/>
              <a:t>Récessus postérieur (fosse olécranienne).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 bright="-28000" contrast="35000"/>
          </a:blip>
          <a:srcRect/>
          <a:stretch>
            <a:fillRect/>
          </a:stretch>
        </p:blipFill>
        <p:spPr bwMode="auto">
          <a:xfrm>
            <a:off x="3714744" y="0"/>
            <a:ext cx="54292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lum bright="-28000" contrast="39000"/>
          </a:blip>
          <a:srcRect/>
          <a:stretch>
            <a:fillRect/>
          </a:stretch>
        </p:blipFill>
        <p:spPr bwMode="auto">
          <a:xfrm>
            <a:off x="4505325" y="3929066"/>
            <a:ext cx="4638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31000"/>
          </a:blip>
          <a:srcRect/>
          <a:stretch>
            <a:fillRect/>
          </a:stretch>
        </p:blipFill>
        <p:spPr bwMode="auto">
          <a:xfrm>
            <a:off x="797698" y="1600200"/>
            <a:ext cx="7548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Physiologie articulaire:</a:t>
            </a:r>
          </a:p>
          <a:p>
            <a:r>
              <a:rPr lang="fr-FR" sz="2800" b="1" dirty="0" smtClean="0"/>
              <a:t>Flexion </a:t>
            </a:r>
            <a:r>
              <a:rPr lang="fr-FR" sz="2800" dirty="0" smtClean="0"/>
              <a:t>: flexion active: 145°, flexion passive: 160°.</a:t>
            </a:r>
          </a:p>
          <a:p>
            <a:pPr>
              <a:buNone/>
            </a:pPr>
            <a:r>
              <a:rPr lang="fr-FR" sz="2800" b="1" dirty="0" smtClean="0"/>
              <a:t>Muscles responsables: </a:t>
            </a:r>
            <a:r>
              <a:rPr lang="fr-FR" sz="2800" dirty="0" smtClean="0"/>
              <a:t>biceps brachial, brachial…</a:t>
            </a:r>
          </a:p>
          <a:p>
            <a:r>
              <a:rPr lang="fr-FR" sz="2800" b="1" dirty="0" smtClean="0"/>
              <a:t>Extension.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5043494" cy="569755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2800" b="1" dirty="0" smtClean="0"/>
              <a:t>La </a:t>
            </a:r>
            <a:r>
              <a:rPr lang="fr-FR" sz="2800" b="1" dirty="0" err="1" smtClean="0"/>
              <a:t>prono</a:t>
            </a:r>
            <a:r>
              <a:rPr lang="fr-FR" sz="2800" b="1" dirty="0" smtClean="0"/>
              <a:t>-supination:</a:t>
            </a:r>
          </a:p>
          <a:p>
            <a:r>
              <a:rPr lang="fr-FR" sz="2800" dirty="0" smtClean="0"/>
              <a:t>C’est le mouvement de rotation de l’avant bras (radius) autour  de son axe longitudinal.</a:t>
            </a:r>
          </a:p>
          <a:p>
            <a:r>
              <a:rPr lang="fr-FR" sz="2800" dirty="0" smtClean="0"/>
              <a:t>Nécessite la </a:t>
            </a:r>
            <a:r>
              <a:rPr lang="fr-FR" sz="2800" dirty="0" err="1" smtClean="0"/>
              <a:t>m.e.j</a:t>
            </a:r>
            <a:r>
              <a:rPr lang="fr-FR" sz="2800" dirty="0" smtClean="0"/>
              <a:t> des 2 articulations:</a:t>
            </a:r>
          </a:p>
          <a:p>
            <a:r>
              <a:rPr lang="fr-FR" sz="2800" dirty="0" smtClean="0"/>
              <a:t>Radio-ulnaire proximale.</a:t>
            </a:r>
          </a:p>
          <a:p>
            <a:r>
              <a:rPr lang="fr-FR" sz="2800" dirty="0" smtClean="0"/>
              <a:t>Radio-ulnaire distale. </a:t>
            </a:r>
          </a:p>
          <a:p>
            <a:r>
              <a:rPr lang="fr-FR" sz="2800" b="1" dirty="0" smtClean="0"/>
              <a:t>Position de référence (fonctionnelle).</a:t>
            </a:r>
          </a:p>
          <a:p>
            <a:r>
              <a:rPr lang="fr-FR" sz="2800" b="1" dirty="0" smtClean="0"/>
              <a:t>Axe de </a:t>
            </a:r>
            <a:r>
              <a:rPr lang="fr-FR" sz="2800" b="1" dirty="0" err="1" smtClean="0"/>
              <a:t>prono</a:t>
            </a:r>
            <a:r>
              <a:rPr lang="fr-FR" sz="2800" b="1" dirty="0" smtClean="0"/>
              <a:t>-supination:</a:t>
            </a:r>
            <a:r>
              <a:rPr lang="fr-FR" sz="2800" b="1" dirty="0"/>
              <a:t> </a:t>
            </a:r>
            <a:r>
              <a:rPr lang="fr-FR" sz="2800" dirty="0" smtClean="0"/>
              <a:t>par le centre de la tête radiale et ulnaire.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12000" contrast="9000"/>
          </a:blip>
          <a:srcRect/>
          <a:stretch>
            <a:fillRect/>
          </a:stretch>
        </p:blipFill>
        <p:spPr bwMode="auto">
          <a:xfrm>
            <a:off x="5214942" y="214290"/>
            <a:ext cx="36004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268931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supination: </a:t>
            </a:r>
            <a:r>
              <a:rPr lang="fr-FR" sz="2800" dirty="0" smtClean="0"/>
              <a:t>paume de la main regarde en haut le pouce en dehors. Amplitude: 90°. Muscles: muscle supinateur, biceps brachial.</a:t>
            </a:r>
          </a:p>
          <a:p>
            <a:r>
              <a:rPr lang="fr-FR" sz="2800" b="1" dirty="0" smtClean="0"/>
              <a:t>La pronation: </a:t>
            </a:r>
            <a:r>
              <a:rPr lang="fr-FR" sz="2800" dirty="0" smtClean="0"/>
              <a:t>la paume de la main regarde en bas le pouce en dedans. Amplitude: 85°. Muscles: rond pronateur, carré pronateur.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3000" contrast="29000"/>
          </a:blip>
          <a:srcRect/>
          <a:stretch>
            <a:fillRect/>
          </a:stretch>
        </p:blipFill>
        <p:spPr bwMode="auto">
          <a:xfrm>
            <a:off x="1071538" y="3143248"/>
            <a:ext cx="7105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643042" y="4000504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90°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72330" y="371475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85°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L’articulation du poignet</a:t>
            </a:r>
            <a:br>
              <a:rPr lang="fr-FR" b="1" dirty="0" smtClean="0"/>
            </a:br>
            <a:r>
              <a:rPr lang="fr-FR" b="1" dirty="0" smtClean="0"/>
              <a:t>(radio-carpienne) 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48271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43042" y="3429000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72330" y="3214686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07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3757610" cy="512605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Définition:</a:t>
            </a:r>
          </a:p>
          <a:p>
            <a:pPr>
              <a:buNone/>
            </a:pPr>
            <a:r>
              <a:rPr lang="fr-FR" sz="2800" dirty="0" smtClean="0"/>
              <a:t>Articulation distale du membre supérieur.</a:t>
            </a:r>
          </a:p>
          <a:p>
            <a:pPr>
              <a:buNone/>
            </a:pPr>
            <a:r>
              <a:rPr lang="fr-FR" sz="2800" dirty="0" smtClean="0"/>
              <a:t>Ellipsoïde (condylienne).</a:t>
            </a:r>
          </a:p>
          <a:p>
            <a:pPr>
              <a:buNone/>
            </a:pPr>
            <a:r>
              <a:rPr lang="fr-FR" sz="2800" dirty="0" smtClean="0"/>
              <a:t>Articulation a 2 degré de liberté.</a:t>
            </a:r>
          </a:p>
          <a:p>
            <a:pPr>
              <a:buNone/>
            </a:pPr>
            <a:r>
              <a:rPr lang="fr-FR" sz="2800" dirty="0" smtClean="0"/>
              <a:t>Entre cavité glénoïdale de l’avant bras /condyle carpien.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8000" contrast="28000"/>
          </a:blip>
          <a:srcRect/>
          <a:stretch>
            <a:fillRect/>
          </a:stretch>
        </p:blipFill>
        <p:spPr bwMode="auto">
          <a:xfrm>
            <a:off x="4214810" y="142852"/>
            <a:ext cx="440743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857884" y="4214818"/>
            <a:ext cx="236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+</a:t>
            </a:r>
            <a:r>
              <a:rPr lang="fr-FR" sz="1400" b="1" dirty="0" smtClean="0"/>
              <a:t>articulation radio-carpienne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4357718" cy="571504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/>
              <a:t>Surfaces articulaires: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dirty="0" smtClean="0"/>
              <a:t>Cavité glénoïdale de l’avant bras: </a:t>
            </a:r>
          </a:p>
          <a:p>
            <a:pPr marL="514350" indent="-514350">
              <a:buNone/>
            </a:pPr>
            <a:r>
              <a:rPr lang="fr-FR" sz="2800" dirty="0" smtClean="0"/>
              <a:t>Ovalaire, constituée par la face inférieure du radius, la face inférieure du ligament triangulaire (disque articulaire ): </a:t>
            </a:r>
            <a:r>
              <a:rPr lang="fr-FR" sz="2600" dirty="0" smtClean="0"/>
              <a:t>lame de fibrocartilage placée horizontalement entre tête de l’</a:t>
            </a:r>
            <a:r>
              <a:rPr lang="fr-FR" sz="2600" dirty="0" err="1" smtClean="0"/>
              <a:t>ulna</a:t>
            </a:r>
            <a:r>
              <a:rPr lang="fr-FR" sz="2600" dirty="0" smtClean="0"/>
              <a:t> et le carpe. Sommet sur la base du </a:t>
            </a:r>
            <a:r>
              <a:rPr lang="fr-FR" sz="2600" smtClean="0"/>
              <a:t>processus styloïde, </a:t>
            </a:r>
            <a:r>
              <a:rPr lang="fr-FR" sz="2600" dirty="0" smtClean="0"/>
              <a:t>sa base bord inférieur de l’incisure ulnaire du radius</a:t>
            </a:r>
            <a:endParaRPr lang="fr-FR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-17000" contrast="21000"/>
          </a:blip>
          <a:srcRect/>
          <a:stretch>
            <a:fillRect/>
          </a:stretch>
        </p:blipFill>
        <p:spPr bwMode="auto">
          <a:xfrm>
            <a:off x="4619625" y="1357298"/>
            <a:ext cx="45243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latio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28000"/>
          </a:blip>
          <a:srcRect/>
          <a:stretch>
            <a:fillRect/>
          </a:stretch>
        </p:blipFill>
        <p:spPr bwMode="auto">
          <a:xfrm>
            <a:off x="1928794" y="214290"/>
            <a:ext cx="440743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571868" y="4286256"/>
            <a:ext cx="239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+ articulation radio-carpienne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371477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FR" sz="2800" b="1" dirty="0" smtClean="0"/>
              <a:t>Le condyle carpien:</a:t>
            </a:r>
          </a:p>
          <a:p>
            <a:pPr marL="514350" indent="-514350">
              <a:buNone/>
            </a:pPr>
            <a:r>
              <a:rPr lang="fr-FR" sz="2800" dirty="0" smtClean="0"/>
              <a:t>Surfaces articulaires proximales du scaphoïde, lunatum et triquétrum. 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8000" contrast="28000"/>
          </a:blip>
          <a:srcRect/>
          <a:stretch>
            <a:fillRect/>
          </a:stretch>
        </p:blipFill>
        <p:spPr bwMode="auto">
          <a:xfrm>
            <a:off x="4500562" y="214290"/>
            <a:ext cx="440743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fr-FR" sz="2800" b="1" dirty="0" smtClean="0"/>
              <a:t>Les moyens d’unions:</a:t>
            </a:r>
          </a:p>
          <a:p>
            <a:pPr>
              <a:buNone/>
            </a:pPr>
            <a:r>
              <a:rPr lang="fr-FR" sz="2800" b="1" dirty="0" smtClean="0"/>
              <a:t>La capsule: 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Elle s’insère au pourtour des surfaces articulaire+bords antérieur et postérieur du ligament triangulaire. </a:t>
            </a:r>
          </a:p>
          <a:p>
            <a:pPr>
              <a:buNone/>
            </a:pPr>
            <a:r>
              <a:rPr lang="fr-FR" sz="2800" dirty="0" smtClean="0"/>
              <a:t>Épaisse en avant mince en arrière (kystes synoviaux).</a:t>
            </a:r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18573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b="1" dirty="0" smtClean="0"/>
              <a:t>Les ligaments :</a:t>
            </a:r>
          </a:p>
          <a:p>
            <a:pPr>
              <a:buNone/>
            </a:pPr>
            <a:r>
              <a:rPr lang="fr-FR" sz="2800" b="1" dirty="0" smtClean="0"/>
              <a:t>Les ligaments ventraux:</a:t>
            </a:r>
          </a:p>
          <a:p>
            <a:pPr marL="514350" indent="-514350"/>
            <a:r>
              <a:rPr lang="fr-FR" sz="2800" b="1" dirty="0" smtClean="0"/>
              <a:t>Le ligament radio-carpien palmaire: (le plus résistant)</a:t>
            </a:r>
          </a:p>
          <a:p>
            <a:pPr>
              <a:buNone/>
            </a:pPr>
            <a:r>
              <a:rPr lang="fr-FR" sz="2600" dirty="0" smtClean="0"/>
              <a:t>Bord antérieur de la surface articulaire du radius+processus styloïde du radius/2 FX: médial lunatum, latéral capitatum.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b="1" dirty="0" smtClean="0"/>
          </a:p>
          <a:p>
            <a:pPr>
              <a:buNone/>
            </a:pPr>
            <a:endParaRPr lang="fr-FR" sz="28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lum bright="-31000" contrast="39000"/>
          </a:blip>
          <a:srcRect/>
          <a:stretch>
            <a:fillRect/>
          </a:stretch>
        </p:blipFill>
        <p:spPr bwMode="auto">
          <a:xfrm>
            <a:off x="785786" y="1857364"/>
            <a:ext cx="76676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357322"/>
          </a:xfrm>
        </p:spPr>
        <p:txBody>
          <a:bodyPr>
            <a:normAutofit/>
          </a:bodyPr>
          <a:lstStyle/>
          <a:p>
            <a:pPr marL="514350" indent="-514350"/>
            <a:r>
              <a:rPr lang="fr-FR" sz="2400" b="1" dirty="0" smtClean="0"/>
              <a:t>Ligament </a:t>
            </a:r>
            <a:r>
              <a:rPr lang="fr-FR" sz="2400" b="1" dirty="0" err="1" smtClean="0"/>
              <a:t>ulno</a:t>
            </a:r>
            <a:r>
              <a:rPr lang="fr-FR" sz="2400" b="1" dirty="0" smtClean="0"/>
              <a:t>-carpien palmaire:</a:t>
            </a:r>
          </a:p>
          <a:p>
            <a:pPr marL="514350" indent="-514350">
              <a:buNone/>
            </a:pPr>
            <a:r>
              <a:rPr lang="fr-FR" sz="2400" dirty="0" smtClean="0"/>
              <a:t>Bord antérieur du </a:t>
            </a:r>
            <a:r>
              <a:rPr lang="fr-FR" sz="2400" dirty="0" err="1" smtClean="0"/>
              <a:t>lig</a:t>
            </a:r>
            <a:r>
              <a:rPr lang="fr-FR" sz="2400" dirty="0" smtClean="0"/>
              <a:t> triangulaire/ lunatum ,capitatum et triquétrum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31000" contrast="39000"/>
          </a:blip>
          <a:srcRect/>
          <a:stretch>
            <a:fillRect/>
          </a:stretch>
        </p:blipFill>
        <p:spPr bwMode="auto">
          <a:xfrm>
            <a:off x="785786" y="1857364"/>
            <a:ext cx="76676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221457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sz="2400" b="1" dirty="0" smtClean="0"/>
              <a:t>Ligaments dorsaux:</a:t>
            </a:r>
          </a:p>
          <a:p>
            <a:pPr marL="514350" indent="-514350"/>
            <a:r>
              <a:rPr lang="fr-FR" sz="2400" b="1" dirty="0" smtClean="0"/>
              <a:t>Ligament radio-carpien dorsal: : </a:t>
            </a:r>
            <a:r>
              <a:rPr lang="fr-FR" sz="2400" dirty="0" smtClean="0"/>
              <a:t>extrémité distale du radius/ lunatum et triquétrum,</a:t>
            </a:r>
            <a:r>
              <a:rPr lang="fr-FR" sz="2400" b="1" dirty="0" smtClean="0"/>
              <a:t> </a:t>
            </a:r>
            <a:r>
              <a:rPr lang="fr-FR" sz="2400" dirty="0" smtClean="0"/>
              <a:t>face postérieure du scaphoïde.</a:t>
            </a:r>
          </a:p>
          <a:p>
            <a:pPr marL="514350" indent="-514350"/>
            <a:endParaRPr lang="fr-FR" sz="2400" b="1" dirty="0" smtClean="0"/>
          </a:p>
          <a:p>
            <a:pPr marL="514350" indent="-514350">
              <a:buNone/>
            </a:pPr>
            <a:endParaRPr lang="fr-FR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214414" y="2143116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Le ligament collatéral radial du carpe: </a:t>
            </a:r>
            <a:r>
              <a:rPr lang="fr-FR" sz="2400" dirty="0" smtClean="0"/>
              <a:t>sommet processus styloïde du radius/face latérale du scaphoïde.</a:t>
            </a:r>
            <a:endParaRPr lang="fr-FR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31000" contrast="39000"/>
          </a:blip>
          <a:srcRect/>
          <a:stretch>
            <a:fillRect/>
          </a:stretch>
        </p:blipFill>
        <p:spPr bwMode="auto">
          <a:xfrm>
            <a:off x="642910" y="1428736"/>
            <a:ext cx="76676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 smtClean="0"/>
              <a:t>Le ligament collatéral ulnaire du carpe: </a:t>
            </a:r>
            <a:r>
              <a:rPr lang="fr-FR" sz="2400" dirty="0" smtClean="0"/>
              <a:t>sommet processus styloïde de l’</a:t>
            </a:r>
            <a:r>
              <a:rPr lang="fr-FR" sz="2400" dirty="0" err="1" smtClean="0"/>
              <a:t>ulna</a:t>
            </a:r>
            <a:r>
              <a:rPr lang="fr-FR" sz="2400" dirty="0" smtClean="0"/>
              <a:t>/triquétrum+pisiforme.</a:t>
            </a:r>
            <a:endParaRPr lang="fr-F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4000" contrast="24000"/>
          </a:blip>
          <a:srcRect/>
          <a:stretch>
            <a:fillRect/>
          </a:stretch>
        </p:blipFill>
        <p:spPr bwMode="auto">
          <a:xfrm>
            <a:off x="1214414" y="2143116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fr-FR" b="1" dirty="0" smtClean="0"/>
              <a:t>L’articulation scapulo-humérale:</a:t>
            </a:r>
          </a:p>
          <a:p>
            <a:pPr>
              <a:buNone/>
            </a:pPr>
            <a:r>
              <a:rPr lang="fr-FR" sz="2800" b="1" dirty="0" smtClean="0"/>
              <a:t>Définition: </a:t>
            </a:r>
          </a:p>
          <a:p>
            <a:pPr>
              <a:buNone/>
            </a:pPr>
            <a:r>
              <a:rPr lang="fr-FR" sz="2800" dirty="0" smtClean="0"/>
              <a:t>Articulation proximale du membre supérieur.</a:t>
            </a:r>
          </a:p>
          <a:p>
            <a:pPr>
              <a:buNone/>
            </a:pPr>
            <a:r>
              <a:rPr lang="fr-FR" sz="2800" dirty="0" smtClean="0"/>
              <a:t>Unit cavité glénoïde a la tête humérale.</a:t>
            </a:r>
          </a:p>
          <a:p>
            <a:pPr>
              <a:buNone/>
            </a:pPr>
            <a:r>
              <a:rPr lang="fr-FR" sz="2800" dirty="0" smtClean="0"/>
              <a:t>Synoviale/ sphéroïde.</a:t>
            </a:r>
          </a:p>
          <a:p>
            <a:pPr>
              <a:buNone/>
            </a:pPr>
            <a:r>
              <a:rPr lang="fr-FR" sz="2800" dirty="0" smtClean="0"/>
              <a:t>Très mobile mais fragile (luxations).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392909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Moyens de glissements: synoviale (kyste synovial du poignet)</a:t>
            </a:r>
            <a:endParaRPr lang="fr-FR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8000" contrast="28000"/>
          </a:blip>
          <a:srcRect/>
          <a:stretch>
            <a:fillRect/>
          </a:stretch>
        </p:blipFill>
        <p:spPr bwMode="auto">
          <a:xfrm>
            <a:off x="4500562" y="214290"/>
            <a:ext cx="440743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Physiologie articulaire:</a:t>
            </a:r>
          </a:p>
          <a:p>
            <a:r>
              <a:rPr lang="fr-FR" sz="2800" b="1" dirty="0" smtClean="0"/>
              <a:t>Abduction/adduction: 15°/45°. Muscles: fléchisseur radial du carpe…/ fléchisseur ulnaire du carpe..</a:t>
            </a:r>
          </a:p>
          <a:p>
            <a:r>
              <a:rPr lang="fr-FR" sz="2800" b="1" dirty="0" smtClean="0"/>
              <a:t>Flexion/ extension: 85°/85°. Muscles: fléchisseur ulnaire du carpe…/ extenseur ulnaire </a:t>
            </a:r>
            <a:r>
              <a:rPr lang="fr-FR" sz="2800" b="1" smtClean="0"/>
              <a:t>du carpe.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3829048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Surfaces articulaires: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La tête humérale:</a:t>
            </a:r>
          </a:p>
          <a:p>
            <a:pPr>
              <a:buNone/>
            </a:pPr>
            <a:r>
              <a:rPr lang="fr-FR" sz="2800" dirty="0" smtClean="0"/>
              <a:t>1/3 de sphère de 30 mm de rayon.</a:t>
            </a:r>
          </a:p>
          <a:p>
            <a:pPr>
              <a:buNone/>
            </a:pPr>
            <a:r>
              <a:rPr lang="fr-FR" sz="2800" dirty="0" smtClean="0"/>
              <a:t>Regarde en DD, en haut et en arrière.</a:t>
            </a:r>
          </a:p>
          <a:p>
            <a:pPr>
              <a:buNone/>
            </a:pPr>
            <a:r>
              <a:rPr lang="fr-FR" sz="2800" dirty="0" smtClean="0"/>
              <a:t>Col anatomique.</a:t>
            </a:r>
          </a:p>
          <a:p>
            <a:pPr>
              <a:buNone/>
            </a:pPr>
            <a:r>
              <a:rPr lang="fr-FR" sz="2800" dirty="0" smtClean="0"/>
              <a:t>Angle d’inclinaison du col: 130°.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9000" contrast="-16000"/>
          </a:blip>
          <a:srcRect/>
          <a:stretch>
            <a:fillRect/>
          </a:stretch>
        </p:blipFill>
        <p:spPr bwMode="auto">
          <a:xfrm>
            <a:off x="4286248" y="285750"/>
            <a:ext cx="45339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9000" contrast="6000"/>
          </a:blip>
          <a:srcRect/>
          <a:stretch>
            <a:fillRect/>
          </a:stretch>
        </p:blipFill>
        <p:spPr bwMode="auto">
          <a:xfrm>
            <a:off x="5072066" y="571480"/>
            <a:ext cx="38576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85720" y="714356"/>
            <a:ext cx="49415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Cavite glénoïdale:</a:t>
            </a:r>
          </a:p>
          <a:p>
            <a:r>
              <a:rPr lang="fr-FR" sz="2800" dirty="0" smtClean="0"/>
              <a:t>Elle est située a l’angle latérale</a:t>
            </a:r>
          </a:p>
          <a:p>
            <a:r>
              <a:rPr lang="fr-FR" sz="2800" dirty="0" smtClean="0"/>
              <a:t>De la scapula.</a:t>
            </a:r>
          </a:p>
          <a:p>
            <a:r>
              <a:rPr lang="fr-FR" sz="2800" dirty="0" smtClean="0"/>
              <a:t>Orientée en bas en dehors et en </a:t>
            </a:r>
          </a:p>
          <a:p>
            <a:r>
              <a:rPr lang="fr-FR" sz="2800" dirty="0" smtClean="0"/>
              <a:t>Avant.</a:t>
            </a:r>
          </a:p>
          <a:p>
            <a:r>
              <a:rPr lang="fr-FR" sz="2800" dirty="0" smtClean="0"/>
              <a:t>Tubercule glénoïdal.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dirty="0" smtClean="0"/>
              <a:t>Bourrelet glénoïdal: </a:t>
            </a:r>
            <a:r>
              <a:rPr lang="fr-FR" sz="2800" dirty="0" err="1" smtClean="0"/>
              <a:t>fibro-cartilage</a:t>
            </a:r>
            <a:r>
              <a:rPr lang="fr-FR" sz="2800" dirty="0" smtClean="0"/>
              <a:t> prismatique situé au pourtour de la cavité glénoïdale.</a:t>
            </a:r>
          </a:p>
          <a:p>
            <a:pPr>
              <a:buNone/>
            </a:pPr>
            <a:r>
              <a:rPr lang="fr-FR" sz="2800" dirty="0" smtClean="0"/>
              <a:t>Augmente la surface articulaire (congruence insuffisante =&gt; luxation de l’épaule). </a:t>
            </a:r>
            <a:endParaRPr lang="fr-F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54023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lum bright="-29000" contrast="19000"/>
          </a:blip>
          <a:srcRect/>
          <a:stretch>
            <a:fillRect/>
          </a:stretch>
        </p:blipFill>
        <p:spPr bwMode="auto">
          <a:xfrm>
            <a:off x="714348" y="0"/>
            <a:ext cx="740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1286</Words>
  <Application>Microsoft Office PowerPoint</Application>
  <PresentationFormat>Affichage à l'écran (4:3)</PresentationFormat>
  <Paragraphs>176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Arthrologie du membre supérieur</vt:lpstr>
      <vt:lpstr>Articulation de l’épaule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Articulation du coude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L’articulation du poignet (radio-carpienne)  </vt:lpstr>
      <vt:lpstr>Diapositive 40</vt:lpstr>
      <vt:lpstr>Diapositive 41</vt:lpstr>
      <vt:lpstr>latio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Arthrologie du membre supérieur</dc:title>
  <dc:creator>user</dc:creator>
  <cp:lastModifiedBy>hp ferial</cp:lastModifiedBy>
  <cp:revision>161</cp:revision>
  <dcterms:created xsi:type="dcterms:W3CDTF">2018-10-07T21:58:17Z</dcterms:created>
  <dcterms:modified xsi:type="dcterms:W3CDTF">2018-11-16T11:53:02Z</dcterms:modified>
</cp:coreProperties>
</file>