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C4ABD67-B934-4587-AEF4-332D1896A302}" type="datetimeFigureOut">
              <a:rPr lang="fr-FR" smtClean="0"/>
              <a:t>19/01/2016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4C8512-C961-40D3-A948-F63F677033EA}"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C4ABD67-B934-4587-AEF4-332D1896A302}" type="datetimeFigureOut">
              <a:rPr lang="fr-FR" smtClean="0"/>
              <a:t>19/01/2016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4C8512-C961-40D3-A948-F63F677033E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C4ABD67-B934-4587-AEF4-332D1896A302}" type="datetimeFigureOut">
              <a:rPr lang="fr-FR" smtClean="0"/>
              <a:t>19/01/2016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4C8512-C961-40D3-A948-F63F677033E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C4ABD67-B934-4587-AEF4-332D1896A302}" type="datetimeFigureOut">
              <a:rPr lang="fr-FR" smtClean="0"/>
              <a:t>19/01/2016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4C8512-C961-40D3-A948-F63F677033E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C4ABD67-B934-4587-AEF4-332D1896A302}" type="datetimeFigureOut">
              <a:rPr lang="fr-FR" smtClean="0"/>
              <a:t>19/01/2016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4C8512-C961-40D3-A948-F63F677033EA}"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C4ABD67-B934-4587-AEF4-332D1896A302}" type="datetimeFigureOut">
              <a:rPr lang="fr-FR" smtClean="0"/>
              <a:t>19/01/2016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54C8512-C961-40D3-A948-F63F677033E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C4ABD67-B934-4587-AEF4-332D1896A302}" type="datetimeFigureOut">
              <a:rPr lang="fr-FR" smtClean="0"/>
              <a:t>19/01/2016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54C8512-C961-40D3-A948-F63F677033E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C4ABD67-B934-4587-AEF4-332D1896A302}" type="datetimeFigureOut">
              <a:rPr lang="fr-FR" smtClean="0"/>
              <a:t>19/01/2016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54C8512-C961-40D3-A948-F63F677033E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C4ABD67-B934-4587-AEF4-332D1896A302}" type="datetimeFigureOut">
              <a:rPr lang="fr-FR" smtClean="0"/>
              <a:t>19/01/2016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54C8512-C961-40D3-A948-F63F677033E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C4ABD67-B934-4587-AEF4-332D1896A302}" type="datetimeFigureOut">
              <a:rPr lang="fr-FR" smtClean="0"/>
              <a:t>19/01/2016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54C8512-C961-40D3-A948-F63F677033EA}"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C4ABD67-B934-4587-AEF4-332D1896A302}" type="datetimeFigureOut">
              <a:rPr lang="fr-FR" smtClean="0"/>
              <a:t>19/01/2016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54C8512-C961-40D3-A948-F63F677033E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ABD67-B934-4587-AEF4-332D1896A302}" type="datetimeFigureOut">
              <a:rPr lang="fr-FR" smtClean="0"/>
              <a:t>19/01/2016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C8512-C961-40D3-A948-F63F677033E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fr.wikipedia.org/wiki/Ionogramme_sangui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fr.wikipedia.org/w/index.php?title=Stercolithe&amp;action=edit&amp;redlink=1" TargetMode="External"/><Relationship Id="rId7" Type="http://schemas.openxmlformats.org/officeDocument/2006/relationships/hyperlink" Target="http://fr.wikipedia.org/wiki/C%C5%93lioscopie" TargetMode="External"/><Relationship Id="rId2" Type="http://schemas.openxmlformats.org/officeDocument/2006/relationships/hyperlink" Target="http://fr.wikipedia.org/wiki/Abdomen_sans_pr%C3%A9paration" TargetMode="External"/><Relationship Id="rId1" Type="http://schemas.openxmlformats.org/officeDocument/2006/relationships/slideLayout" Target="../slideLayouts/slideLayout2.xml"/><Relationship Id="rId6" Type="http://schemas.openxmlformats.org/officeDocument/2006/relationships/hyperlink" Target="http://fr.wikipedia.org/wiki/Maladie_de_Crohn" TargetMode="External"/><Relationship Id="rId5" Type="http://schemas.openxmlformats.org/officeDocument/2006/relationships/hyperlink" Target="http://fr.wikipedia.org/wiki/Tomodensitom%C3%A9trie" TargetMode="External"/><Relationship Id="rId4" Type="http://schemas.openxmlformats.org/officeDocument/2006/relationships/hyperlink" Target="http://fr.wikipedia.org/wiki/%C3%89chographi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fr.wikipedia.org/wiki/P%C3%A9ritonit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fr.wikipedia.org/wiki/Abdomen_sans_pr%C3%A9paratio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fr.wikipedia.org/wiki/Toucher_rectal" TargetMode="External"/><Relationship Id="rId2" Type="http://schemas.openxmlformats.org/officeDocument/2006/relationships/hyperlink" Target="http://fr.wikipedia.org/wiki/Plastron_%28m%C3%A9decine%29"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fr.wikipedia.org/wiki/Tomodensitom%C3%A9trie" TargetMode="External"/><Relationship Id="rId3" Type="http://schemas.openxmlformats.org/officeDocument/2006/relationships/hyperlink" Target="http://fr.wikipedia.org/wiki/Septic%C3%A9mie" TargetMode="External"/><Relationship Id="rId7" Type="http://schemas.openxmlformats.org/officeDocument/2006/relationships/hyperlink" Target="http://fr.wikipedia.org/wiki/Diagnostic_%28m%C3%A9decine%29" TargetMode="External"/><Relationship Id="rId2" Type="http://schemas.openxmlformats.org/officeDocument/2006/relationships/hyperlink" Target="http://fr.wikipedia.org/wiki/P%C3%A9ritonite" TargetMode="External"/><Relationship Id="rId1" Type="http://schemas.openxmlformats.org/officeDocument/2006/relationships/slideLayout" Target="../slideLayouts/slideLayout2.xml"/><Relationship Id="rId6" Type="http://schemas.openxmlformats.org/officeDocument/2006/relationships/hyperlink" Target="http://fr.wikipedia.org/wiki/Pathologie" TargetMode="External"/><Relationship Id="rId5" Type="http://schemas.openxmlformats.org/officeDocument/2006/relationships/hyperlink" Target="http://fr.wikipedia.org/wiki/Tableau_clinique" TargetMode="External"/><Relationship Id="rId4" Type="http://schemas.openxmlformats.org/officeDocument/2006/relationships/hyperlink" Target="http://fr.wikipedia.org/wiki/Appendicectomie" TargetMode="External"/><Relationship Id="rId9" Type="http://schemas.openxmlformats.org/officeDocument/2006/relationships/hyperlink" Target="http://fr.wikipedia.org/wiki/Examen_cliniqu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fr.wikipedia.org/wiki/C%C5%93lioscopi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fr.wikipedia.org/wiki/Cul-de-sac_de_Douglas" TargetMode="External"/><Relationship Id="rId3" Type="http://schemas.openxmlformats.org/officeDocument/2006/relationships/hyperlink" Target="http://fr.wikipedia.org/w/index.php?title=Signe_de_Rovsing&amp;action=edit&amp;redlink=1" TargetMode="External"/><Relationship Id="rId7" Type="http://schemas.openxmlformats.org/officeDocument/2006/relationships/hyperlink" Target="http://fr.wikipedia.org/wiki/Toucher_rectal" TargetMode="External"/><Relationship Id="rId2" Type="http://schemas.openxmlformats.org/officeDocument/2006/relationships/hyperlink" Target="http://fr.wikipedia.org/w/index.php?title=Blumberg_sign&amp;action=edit&amp;redlink=1" TargetMode="External"/><Relationship Id="rId1" Type="http://schemas.openxmlformats.org/officeDocument/2006/relationships/slideLayout" Target="../slideLayouts/slideLayout2.xml"/><Relationship Id="rId6" Type="http://schemas.openxmlformats.org/officeDocument/2006/relationships/hyperlink" Target="http://fr.wikipedia.org/wiki/Toucher_vaginal" TargetMode="External"/><Relationship Id="rId5" Type="http://schemas.openxmlformats.org/officeDocument/2006/relationships/hyperlink" Target="http://fr.wikipedia.org/wiki/Muscle_ilio-psoas" TargetMode="External"/><Relationship Id="rId4" Type="http://schemas.openxmlformats.org/officeDocument/2006/relationships/hyperlink" Target="http://fr.wikipedia.org/wiki/Pso%C3%AFti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APPENDICITES AIGUES</a:t>
            </a:r>
          </a:p>
        </p:txBody>
      </p:sp>
      <p:sp>
        <p:nvSpPr>
          <p:cNvPr id="3" name="Sous-titre 2"/>
          <p:cNvSpPr>
            <a:spLocks noGrp="1"/>
          </p:cNvSpPr>
          <p:nvPr>
            <p:ph type="subTitle" idx="1"/>
          </p:nvPr>
        </p:nvSpPr>
        <p:spPr>
          <a:xfrm>
            <a:off x="1371600" y="3886200"/>
            <a:ext cx="7629556" cy="1752600"/>
          </a:xfrm>
        </p:spPr>
        <p:txBody>
          <a:bodyPr>
            <a:normAutofit fontScale="77500" lnSpcReduction="20000"/>
          </a:bodyPr>
          <a:lstStyle/>
          <a:p>
            <a:r>
              <a:rPr lang="fr-FR" b="1" dirty="0" smtClean="0"/>
              <a:t>                                                                        Pr A. </a:t>
            </a:r>
            <a:r>
              <a:rPr lang="fr-FR" b="1" dirty="0"/>
              <a:t>BEDJAOUI</a:t>
            </a:r>
            <a:endParaRPr lang="fr-FR" dirty="0"/>
          </a:p>
          <a:p>
            <a:r>
              <a:rPr lang="fr-FR" b="1" dirty="0" smtClean="0"/>
              <a:t>                                              Année </a:t>
            </a:r>
            <a:r>
              <a:rPr lang="fr-FR" b="1" dirty="0"/>
              <a:t>Universitaire </a:t>
            </a:r>
            <a:r>
              <a:rPr lang="fr-FR" b="1" dirty="0" smtClean="0"/>
              <a:t>2015-2016</a:t>
            </a:r>
            <a:endParaRPr lang="fr-FR" dirty="0"/>
          </a:p>
          <a:p>
            <a:r>
              <a:rPr lang="fr-FR" dirty="0"/>
              <a:t> </a:t>
            </a:r>
          </a:p>
          <a:p>
            <a:r>
              <a:rPr lang="fr-FR"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68280"/>
          </a:xfrm>
        </p:spPr>
        <p:txBody>
          <a:bodyPr>
            <a:normAutofit fontScale="90000"/>
          </a:bodyPr>
          <a:lstStyle/>
          <a:p>
            <a:endParaRPr lang="fr-FR" dirty="0"/>
          </a:p>
        </p:txBody>
      </p:sp>
      <p:sp>
        <p:nvSpPr>
          <p:cNvPr id="3" name="Espace réservé du contenu 2"/>
          <p:cNvSpPr>
            <a:spLocks noGrp="1"/>
          </p:cNvSpPr>
          <p:nvPr>
            <p:ph idx="1"/>
          </p:nvPr>
        </p:nvSpPr>
        <p:spPr>
          <a:xfrm>
            <a:off x="214282" y="857232"/>
            <a:ext cx="8715436" cy="5715040"/>
          </a:xfrm>
        </p:spPr>
        <p:txBody>
          <a:bodyPr/>
          <a:lstStyle/>
          <a:p>
            <a:pPr>
              <a:buNone/>
            </a:pPr>
            <a:r>
              <a:rPr lang="fr-FR" i="1" dirty="0"/>
              <a:t>d- </a:t>
            </a:r>
            <a:r>
              <a:rPr lang="fr-FR" b="1" i="1" dirty="0" smtClean="0"/>
              <a:t>biologie</a:t>
            </a:r>
          </a:p>
          <a:p>
            <a:pPr>
              <a:buNone/>
            </a:pPr>
            <a:r>
              <a:rPr lang="fr-FR" dirty="0"/>
              <a:t> </a:t>
            </a:r>
            <a:r>
              <a:rPr lang="fr-FR" sz="2800" dirty="0"/>
              <a:t>FNS : dans 45-50% des cas est normale </a:t>
            </a:r>
            <a:r>
              <a:rPr lang="fr-FR" sz="2800" dirty="0" smtClean="0"/>
              <a:t> </a:t>
            </a:r>
            <a:r>
              <a:rPr lang="fr-FR" sz="2800" dirty="0"/>
              <a:t>Ou bien une leucocytose : 9000-15000 en fonction du degré d’évolution</a:t>
            </a:r>
            <a:r>
              <a:rPr lang="fr-FR" sz="2800" dirty="0" smtClean="0"/>
              <a:t>.</a:t>
            </a:r>
          </a:p>
          <a:p>
            <a:pPr>
              <a:buNone/>
            </a:pPr>
            <a:r>
              <a:rPr lang="fr-FR" sz="2800" dirty="0" smtClean="0"/>
              <a:t> Un </a:t>
            </a:r>
            <a:r>
              <a:rPr lang="fr-FR" sz="2800" dirty="0"/>
              <a:t>bilan </a:t>
            </a:r>
            <a:r>
              <a:rPr lang="fr-FR" sz="2800" dirty="0" err="1"/>
              <a:t>pré-opératoire</a:t>
            </a:r>
            <a:r>
              <a:rPr lang="fr-FR" sz="2800" dirty="0"/>
              <a:t> </a:t>
            </a:r>
            <a:r>
              <a:rPr lang="fr-FR" sz="2800" dirty="0" smtClean="0"/>
              <a:t>doit être systématiquement </a:t>
            </a:r>
            <a:r>
              <a:rPr lang="fr-FR" sz="2800" dirty="0"/>
              <a:t>fait, comportant en plus de la numération, un </a:t>
            </a:r>
            <a:r>
              <a:rPr lang="fr-FR" sz="2800" u="sng" dirty="0">
                <a:hlinkClick r:id="rId2" tooltip="Ionogramme sanguin"/>
              </a:rPr>
              <a:t>ionogramme sanguin</a:t>
            </a:r>
            <a:r>
              <a:rPr lang="fr-FR" sz="2800" dirty="0"/>
              <a:t>, un bilan de la coagulation.</a:t>
            </a:r>
          </a:p>
          <a:p>
            <a:pPr>
              <a:buNone/>
            </a:pPr>
            <a:endParaRPr lang="fr-FR"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39718"/>
          </a:xfrm>
        </p:spPr>
        <p:txBody>
          <a:bodyPr>
            <a:normAutofit fontScale="90000"/>
          </a:bodyPr>
          <a:lstStyle/>
          <a:p>
            <a:endParaRPr lang="fr-FR" dirty="0"/>
          </a:p>
        </p:txBody>
      </p:sp>
      <p:sp>
        <p:nvSpPr>
          <p:cNvPr id="3" name="Espace réservé du contenu 2"/>
          <p:cNvSpPr>
            <a:spLocks noGrp="1"/>
          </p:cNvSpPr>
          <p:nvPr>
            <p:ph idx="1"/>
          </p:nvPr>
        </p:nvSpPr>
        <p:spPr>
          <a:xfrm>
            <a:off x="214282" y="1071546"/>
            <a:ext cx="8929718" cy="5572164"/>
          </a:xfrm>
        </p:spPr>
        <p:txBody>
          <a:bodyPr>
            <a:normAutofit fontScale="92500"/>
          </a:bodyPr>
          <a:lstStyle/>
          <a:p>
            <a:pPr>
              <a:buNone/>
            </a:pPr>
            <a:r>
              <a:rPr lang="fr-FR" i="1" dirty="0"/>
              <a:t>e- </a:t>
            </a:r>
            <a:r>
              <a:rPr lang="fr-FR" b="1" i="1" dirty="0" smtClean="0"/>
              <a:t>Radiologie</a:t>
            </a:r>
            <a:r>
              <a:rPr lang="fr-FR" i="1" dirty="0" smtClean="0"/>
              <a:t>:</a:t>
            </a:r>
          </a:p>
          <a:p>
            <a:pPr lvl="0"/>
            <a:r>
              <a:rPr lang="fr-FR" u="sng" dirty="0">
                <a:hlinkClick r:id="rId2" tooltip="Abdomen sans préparation"/>
              </a:rPr>
              <a:t>A</a:t>
            </a:r>
            <a:r>
              <a:rPr lang="fr-FR" u="sng" dirty="0" smtClean="0">
                <a:hlinkClick r:id="rId2" tooltip="Abdomen sans préparation"/>
              </a:rPr>
              <a:t>bdomen </a:t>
            </a:r>
            <a:r>
              <a:rPr lang="fr-FR" u="sng" dirty="0">
                <a:hlinkClick r:id="rId2" tooltip="Abdomen sans préparation"/>
              </a:rPr>
              <a:t>sans préparation</a:t>
            </a:r>
            <a:r>
              <a:rPr lang="fr-FR" dirty="0"/>
              <a:t> : </a:t>
            </a:r>
            <a:r>
              <a:rPr lang="fr-FR" sz="2200" dirty="0"/>
              <a:t>Fait debout de face. Il recherche des arguments en faveur d’un diagnostic différentiel ; il peut retrouver les aspects suivants : normal ou grisaille diffuse sans pneumopéritoine, clarté cæcale, anse sentinelle, grêle distendue avec ébauche de niveaux hydro-</a:t>
            </a:r>
            <a:r>
              <a:rPr lang="fr-FR" sz="2200" dirty="0" err="1"/>
              <a:t>aériques</a:t>
            </a:r>
            <a:r>
              <a:rPr lang="fr-FR" sz="2200" dirty="0"/>
              <a:t> (</a:t>
            </a:r>
            <a:r>
              <a:rPr lang="fr-FR" sz="2200" dirty="0" err="1"/>
              <a:t>ileus</a:t>
            </a:r>
            <a:r>
              <a:rPr lang="fr-FR" sz="2200" dirty="0"/>
              <a:t> du carrefour iléo-cæcal), </a:t>
            </a:r>
            <a:r>
              <a:rPr lang="fr-FR" sz="2200" u="sng" dirty="0" err="1">
                <a:hlinkClick r:id="rId3" tooltip="Stercolithe (page inexistante)"/>
              </a:rPr>
              <a:t>stercolithe</a:t>
            </a:r>
            <a:r>
              <a:rPr lang="fr-FR" sz="2200" dirty="0"/>
              <a:t> appendiculaire </a:t>
            </a:r>
            <a:r>
              <a:rPr lang="fr-FR" sz="2200" dirty="0" smtClean="0"/>
              <a:t>;</a:t>
            </a:r>
          </a:p>
          <a:p>
            <a:r>
              <a:rPr lang="fr-FR" u="sng" dirty="0" smtClean="0">
                <a:hlinkClick r:id="rId4" tooltip="Échographie"/>
              </a:rPr>
              <a:t>Echographie</a:t>
            </a:r>
            <a:r>
              <a:rPr lang="fr-FR" dirty="0" smtClean="0"/>
              <a:t> </a:t>
            </a:r>
            <a:r>
              <a:rPr lang="fr-FR" sz="2200" dirty="0"/>
              <a:t>apporte des arguments de diagnostic différentiel, et aide au diagnostic d’abcès </a:t>
            </a:r>
            <a:r>
              <a:rPr lang="fr-FR" sz="2200" dirty="0" smtClean="0"/>
              <a:t>appendiculaire,</a:t>
            </a:r>
            <a:r>
              <a:rPr lang="fr-FR" sz="2400" dirty="0"/>
              <a:t> a sa place dans le </a:t>
            </a:r>
            <a:r>
              <a:rPr lang="fr-FR" sz="2400" dirty="0" smtClean="0"/>
              <a:t>diagnostic</a:t>
            </a:r>
            <a:r>
              <a:rPr lang="fr-FR" sz="2200" dirty="0"/>
              <a:t> </a:t>
            </a:r>
            <a:r>
              <a:rPr lang="fr-FR" sz="2200" dirty="0" smtClean="0"/>
              <a:t>;</a:t>
            </a:r>
            <a:endParaRPr lang="fr-FR" sz="2200" dirty="0"/>
          </a:p>
          <a:p>
            <a:pPr lvl="0"/>
            <a:r>
              <a:rPr lang="fr-FR" u="sng" dirty="0" smtClean="0">
                <a:hlinkClick r:id="rId5" tooltip="Tomodensitométrie"/>
              </a:rPr>
              <a:t>Scanner</a:t>
            </a:r>
            <a:r>
              <a:rPr lang="fr-FR" dirty="0" smtClean="0"/>
              <a:t> </a:t>
            </a:r>
            <a:r>
              <a:rPr lang="fr-FR" sz="2200" dirty="0"/>
              <a:t>abdominal peut montrer un aspect de masse de la fosse iliaque droite. Cet examen tend à se généraliser en raison d'une très bonne </a:t>
            </a:r>
            <a:r>
              <a:rPr lang="fr-FR" sz="2200" dirty="0" smtClean="0"/>
              <a:t>fiabilité. Ailleurs, </a:t>
            </a:r>
            <a:r>
              <a:rPr lang="fr-FR" sz="2200" dirty="0"/>
              <a:t>le scanner peut aider au diagnostic différentiel (tumeur cæcale, iléite terminale, </a:t>
            </a:r>
            <a:r>
              <a:rPr lang="fr-FR" sz="2200" u="sng" dirty="0">
                <a:hlinkClick r:id="rId6" tooltip="Maladie de Crohn"/>
              </a:rPr>
              <a:t>maladie de </a:t>
            </a:r>
            <a:r>
              <a:rPr lang="fr-FR" sz="2200" u="sng" dirty="0" err="1">
                <a:hlinkClick r:id="rId6" tooltip="Maladie de Crohn"/>
              </a:rPr>
              <a:t>Crohn</a:t>
            </a:r>
            <a:r>
              <a:rPr lang="fr-FR" sz="2200" dirty="0"/>
              <a:t>, adénite mésentérique, etc.) ;</a:t>
            </a:r>
          </a:p>
          <a:p>
            <a:pPr lvl="0"/>
            <a:r>
              <a:rPr lang="fr-FR" u="sng" dirty="0" smtClean="0">
                <a:hlinkClick r:id="rId7" tooltip="Cœlioscopie"/>
              </a:rPr>
              <a:t>Cœlioscopie</a:t>
            </a:r>
            <a:r>
              <a:rPr lang="fr-FR" dirty="0" smtClean="0"/>
              <a:t> </a:t>
            </a:r>
            <a:r>
              <a:rPr lang="fr-FR" sz="2200" dirty="0"/>
              <a:t>permet à la fois le diagnostic et le traitement par appendicectomie ;</a:t>
            </a:r>
          </a:p>
          <a:p>
            <a:pPr>
              <a:buNone/>
            </a:pP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71480"/>
          </a:xfrm>
        </p:spPr>
        <p:txBody>
          <a:bodyPr>
            <a:normAutofit fontScale="90000"/>
          </a:bodyPr>
          <a:lstStyle/>
          <a:p>
            <a:r>
              <a:rPr lang="fr-FR" sz="2800" b="1" dirty="0"/>
              <a:t>Formes anatomo-pathologiques</a:t>
            </a:r>
            <a:r>
              <a:rPr lang="fr-FR" b="1" dirty="0"/>
              <a:t> </a:t>
            </a:r>
            <a:endParaRPr lang="fr-FR" dirty="0"/>
          </a:p>
        </p:txBody>
      </p:sp>
      <p:sp>
        <p:nvSpPr>
          <p:cNvPr id="3" name="Espace réservé du contenu 2"/>
          <p:cNvSpPr>
            <a:spLocks noGrp="1"/>
          </p:cNvSpPr>
          <p:nvPr>
            <p:ph idx="1"/>
          </p:nvPr>
        </p:nvSpPr>
        <p:spPr>
          <a:xfrm>
            <a:off x="0" y="642918"/>
            <a:ext cx="9144000" cy="6215082"/>
          </a:xfrm>
        </p:spPr>
        <p:txBody>
          <a:bodyPr>
            <a:normAutofit fontScale="47500" lnSpcReduction="20000"/>
          </a:bodyPr>
          <a:lstStyle/>
          <a:p>
            <a:pPr>
              <a:buNone/>
            </a:pPr>
            <a:r>
              <a:rPr lang="fr-FR" sz="4000" dirty="0"/>
              <a:t>L’inflammation et l’infection de l’appendice évolue par plusieurs stades :</a:t>
            </a:r>
          </a:p>
          <a:p>
            <a:pPr lvl="0">
              <a:buNone/>
            </a:pPr>
            <a:r>
              <a:rPr lang="fr-FR" sz="4500" b="1" u="sng" dirty="0" smtClean="0"/>
              <a:t>-Appendicite </a:t>
            </a:r>
            <a:r>
              <a:rPr lang="fr-FR" sz="4500" b="1" u="sng" dirty="0"/>
              <a:t>aigue inflammatoire (catarrhale) :</a:t>
            </a:r>
            <a:endParaRPr lang="fr-FR" sz="4500" b="1" dirty="0"/>
          </a:p>
          <a:p>
            <a:pPr>
              <a:buNone/>
            </a:pPr>
            <a:r>
              <a:rPr lang="fr-FR" dirty="0"/>
              <a:t>    Il y‘aura une augmentation du volume de l’appendice qui devient rouge, tuméfié, turgescent sans abcédassions  ni réaction péritonéale. </a:t>
            </a:r>
            <a:r>
              <a:rPr lang="fr-FR" dirty="0" smtClean="0"/>
              <a:t>La </a:t>
            </a:r>
            <a:r>
              <a:rPr lang="fr-FR" dirty="0"/>
              <a:t>clinique est celle de la forme commune.</a:t>
            </a:r>
            <a:endParaRPr lang="fr-FR" sz="2800" dirty="0"/>
          </a:p>
          <a:p>
            <a:pPr lvl="0">
              <a:buNone/>
            </a:pPr>
            <a:r>
              <a:rPr lang="fr-FR" sz="4500" b="1" u="sng" dirty="0" smtClean="0"/>
              <a:t>-Appendicite </a:t>
            </a:r>
            <a:r>
              <a:rPr lang="fr-FR" sz="4500" b="1" u="sng" dirty="0"/>
              <a:t>suppurée dite « phlegmoneuse » : </a:t>
            </a:r>
            <a:endParaRPr lang="fr-FR" sz="4500" b="1" dirty="0"/>
          </a:p>
          <a:p>
            <a:pPr lvl="1"/>
            <a:r>
              <a:rPr lang="fr-FR" dirty="0"/>
              <a:t>L’abcès prédomine à la pointe de l’appendice </a:t>
            </a:r>
            <a:endParaRPr lang="fr-FR" sz="2400" dirty="0"/>
          </a:p>
          <a:p>
            <a:pPr lvl="1"/>
            <a:r>
              <a:rPr lang="fr-FR" dirty="0"/>
              <a:t>Des fausses membranes recouvrent cet organe.</a:t>
            </a:r>
            <a:endParaRPr lang="fr-FR" sz="2400" dirty="0"/>
          </a:p>
          <a:p>
            <a:pPr lvl="1"/>
            <a:r>
              <a:rPr lang="fr-FR" dirty="0"/>
              <a:t>Une réaction localisée au niveau du péritoine de la fosse iliaque droite accompagne cette forme.</a:t>
            </a:r>
            <a:endParaRPr lang="fr-FR" sz="2400" dirty="0"/>
          </a:p>
          <a:p>
            <a:pPr>
              <a:buNone/>
            </a:pPr>
            <a:r>
              <a:rPr lang="fr-FR" dirty="0"/>
              <a:t>    Les signes cliniques sont marqués par l’augmentation, de l’intensité de la douleur et de l’hyperleucocytose. </a:t>
            </a:r>
            <a:endParaRPr lang="fr-FR" sz="2800" dirty="0"/>
          </a:p>
          <a:p>
            <a:pPr lvl="0">
              <a:buNone/>
            </a:pPr>
            <a:r>
              <a:rPr lang="fr-FR" sz="4500" b="1" u="sng" dirty="0" smtClean="0"/>
              <a:t>-Appendicite </a:t>
            </a:r>
            <a:r>
              <a:rPr lang="fr-FR" sz="4500" b="1" u="sng" dirty="0"/>
              <a:t>gangrenée :</a:t>
            </a:r>
            <a:endParaRPr lang="fr-FR" sz="4500" b="1" dirty="0"/>
          </a:p>
          <a:p>
            <a:pPr lvl="0"/>
            <a:r>
              <a:rPr lang="fr-FR" dirty="0"/>
              <a:t>L’appendice prend un aspect verdâtre nécrotique.</a:t>
            </a:r>
            <a:endParaRPr lang="fr-FR" sz="2800" dirty="0"/>
          </a:p>
          <a:p>
            <a:pPr lvl="0"/>
            <a:r>
              <a:rPr lang="fr-FR" dirty="0"/>
              <a:t>L’</a:t>
            </a:r>
            <a:r>
              <a:rPr lang="fr-FR" dirty="0" err="1"/>
              <a:t>abcédation</a:t>
            </a:r>
            <a:r>
              <a:rPr lang="fr-FR" dirty="0"/>
              <a:t> comprime et oblitère les vx appendiculaires.</a:t>
            </a:r>
            <a:endParaRPr lang="fr-FR" sz="2800" dirty="0"/>
          </a:p>
          <a:p>
            <a:r>
              <a:rPr lang="fr-FR" dirty="0" smtClean="0"/>
              <a:t> </a:t>
            </a:r>
            <a:r>
              <a:rPr lang="fr-FR" dirty="0"/>
              <a:t>Début des signes de toxi-infection</a:t>
            </a:r>
            <a:r>
              <a:rPr lang="fr-FR" dirty="0" smtClean="0"/>
              <a:t>.</a:t>
            </a:r>
            <a:endParaRPr lang="fr-FR" sz="2800" dirty="0"/>
          </a:p>
          <a:p>
            <a:pPr lvl="0">
              <a:buNone/>
            </a:pPr>
            <a:r>
              <a:rPr lang="fr-FR" sz="3800" b="1" u="sng" dirty="0" smtClean="0"/>
              <a:t>-Appendicite </a:t>
            </a:r>
            <a:r>
              <a:rPr lang="fr-FR" sz="3800" b="1" u="sng" dirty="0"/>
              <a:t>perforée :</a:t>
            </a:r>
            <a:endParaRPr lang="fr-FR" sz="3800" b="1" dirty="0"/>
          </a:p>
          <a:p>
            <a:pPr lvl="0">
              <a:buNone/>
            </a:pPr>
            <a:r>
              <a:rPr lang="fr-FR" dirty="0" smtClean="0"/>
              <a:t>    La </a:t>
            </a:r>
            <a:r>
              <a:rPr lang="fr-FR" dirty="0"/>
              <a:t>paroi nécrotique de l’appendice se perfore, </a:t>
            </a:r>
            <a:r>
              <a:rPr lang="fr-FR" dirty="0" smtClean="0"/>
              <a:t>aboutit </a:t>
            </a:r>
            <a:r>
              <a:rPr lang="fr-FR" dirty="0"/>
              <a:t>d’abord à une péritonite localisée de la FID </a:t>
            </a:r>
            <a:endParaRPr lang="fr-FR" sz="2800" dirty="0"/>
          </a:p>
          <a:p>
            <a:pPr lvl="0">
              <a:buNone/>
            </a:pPr>
            <a:r>
              <a:rPr lang="fr-FR" dirty="0"/>
              <a:t>se généralise en suite à toute la cavité abdominale donnant une péritonite généralisée.                                                                                                  Cliniquement contracture abdominale généralisée et épanchement liquidien à l’échographie.</a:t>
            </a:r>
            <a:endParaRPr lang="fr-FR" sz="2800" dirty="0"/>
          </a:p>
          <a:p>
            <a:pPr lvl="0">
              <a:buNone/>
            </a:pPr>
            <a:r>
              <a:rPr lang="fr-FR" sz="3800" b="1" u="sng" dirty="0" smtClean="0"/>
              <a:t>-Plastron </a:t>
            </a:r>
            <a:r>
              <a:rPr lang="fr-FR" sz="3800" b="1" u="sng" dirty="0"/>
              <a:t>appendiculaire :</a:t>
            </a:r>
            <a:endParaRPr lang="fr-FR" sz="3800" b="1" dirty="0"/>
          </a:p>
          <a:p>
            <a:pPr lvl="0"/>
            <a:r>
              <a:rPr lang="fr-FR" dirty="0"/>
              <a:t>Agglutination des anses intestinales et du tablier épiploique autour de ce foyer inflammatoire et infectieux que constitue l’appendice.</a:t>
            </a:r>
            <a:endParaRPr lang="fr-FR" sz="2800" dirty="0"/>
          </a:p>
          <a:p>
            <a:pPr lvl="0"/>
            <a:r>
              <a:rPr lang="fr-FR" dirty="0"/>
              <a:t>Il se constitue une masse de la FID à contours irrégulier, mal définis : véritable blindage de la </a:t>
            </a:r>
            <a:r>
              <a:rPr lang="fr-FR" dirty="0" smtClean="0"/>
              <a:t>FID.</a:t>
            </a:r>
            <a:endParaRPr lang="fr-FR" sz="2800" dirty="0"/>
          </a:p>
          <a:p>
            <a:pPr lvl="0"/>
            <a:r>
              <a:rPr lang="fr-FR" dirty="0"/>
              <a:t>Ce plastron peut céder sous traitement médical ou s’abcéder malgré un bon traitement. </a:t>
            </a:r>
            <a:endParaRPr lang="fr-FR" sz="2800" dirty="0"/>
          </a:p>
          <a:p>
            <a:r>
              <a:rPr lang="fr-FR" dirty="0"/>
              <a:t>Diagnostic masse douloureuse fébrile de la fosse iliaque droite et formation tumorale de la F.I.D. à l’échographie.</a:t>
            </a:r>
            <a:endParaRPr lang="fr-FR" sz="2800" dirty="0"/>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28670"/>
          </a:xfrm>
        </p:spPr>
        <p:txBody>
          <a:bodyPr>
            <a:normAutofit/>
          </a:bodyPr>
          <a:lstStyle/>
          <a:p>
            <a:r>
              <a:rPr lang="fr-FR" sz="3600" b="1" dirty="0" smtClean="0"/>
              <a:t>Formes </a:t>
            </a:r>
            <a:r>
              <a:rPr lang="fr-FR" sz="3600" b="1" dirty="0"/>
              <a:t>selon le </a:t>
            </a:r>
            <a:r>
              <a:rPr lang="fr-FR" sz="3600" b="1" dirty="0" err="1"/>
              <a:t>siege</a:t>
            </a:r>
            <a:endParaRPr lang="fr-FR" sz="3600" dirty="0"/>
          </a:p>
        </p:txBody>
      </p:sp>
      <p:sp>
        <p:nvSpPr>
          <p:cNvPr id="3" name="Espace réservé du contenu 2"/>
          <p:cNvSpPr>
            <a:spLocks noGrp="1"/>
          </p:cNvSpPr>
          <p:nvPr>
            <p:ph idx="1"/>
          </p:nvPr>
        </p:nvSpPr>
        <p:spPr>
          <a:xfrm>
            <a:off x="142844" y="857232"/>
            <a:ext cx="9001156" cy="5786478"/>
          </a:xfrm>
        </p:spPr>
        <p:txBody>
          <a:bodyPr/>
          <a:lstStyle/>
          <a:p>
            <a:pPr lvl="0">
              <a:buNone/>
            </a:pPr>
            <a:r>
              <a:rPr lang="fr-FR" b="1" dirty="0" smtClean="0"/>
              <a:t>a/En </a:t>
            </a:r>
            <a:r>
              <a:rPr lang="fr-FR" b="1" dirty="0"/>
              <a:t>position sous hépatique du caecum</a:t>
            </a:r>
            <a:r>
              <a:rPr lang="fr-FR" dirty="0"/>
              <a:t> </a:t>
            </a:r>
            <a:r>
              <a:rPr lang="fr-FR" dirty="0" smtClean="0"/>
              <a:t>:</a:t>
            </a:r>
            <a:endParaRPr lang="fr-FR" dirty="0"/>
          </a:p>
          <a:p>
            <a:pPr lvl="1"/>
            <a:r>
              <a:rPr lang="fr-FR" dirty="0"/>
              <a:t>l’inflammation de l’appendice provoque une défense et une douleur de l’HCD laisse penser à une cholécystite aigue  </a:t>
            </a:r>
            <a:r>
              <a:rPr lang="fr-FR" u="sng" dirty="0"/>
              <a:t>  </a:t>
            </a:r>
            <a:endParaRPr lang="fr-FR" sz="2400" dirty="0"/>
          </a:p>
          <a:p>
            <a:pPr lvl="1"/>
            <a:r>
              <a:rPr lang="fr-FR" dirty="0"/>
              <a:t>l’échographie a un grand intérêt: constate une vésicule biliaire normale et la présence d’une image faisant évoquer une appendicite.</a:t>
            </a:r>
            <a:endParaRPr lang="fr-FR" sz="2400" dirty="0"/>
          </a:p>
          <a:p>
            <a:pPr>
              <a:buNone/>
            </a:pP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852"/>
            <a:ext cx="8715436" cy="214314"/>
          </a:xfrm>
        </p:spPr>
        <p:txBody>
          <a:bodyPr>
            <a:normAutofit fontScale="90000"/>
          </a:bodyPr>
          <a:lstStyle/>
          <a:p>
            <a:endParaRPr lang="fr-FR" dirty="0"/>
          </a:p>
        </p:txBody>
      </p:sp>
      <p:sp>
        <p:nvSpPr>
          <p:cNvPr id="3" name="Espace réservé du contenu 2"/>
          <p:cNvSpPr>
            <a:spLocks noGrp="1"/>
          </p:cNvSpPr>
          <p:nvPr>
            <p:ph idx="1"/>
          </p:nvPr>
        </p:nvSpPr>
        <p:spPr>
          <a:xfrm>
            <a:off x="0" y="642918"/>
            <a:ext cx="9144000" cy="6215082"/>
          </a:xfrm>
        </p:spPr>
        <p:txBody>
          <a:bodyPr>
            <a:normAutofit/>
          </a:bodyPr>
          <a:lstStyle/>
          <a:p>
            <a:pPr lvl="0">
              <a:buNone/>
            </a:pPr>
            <a:r>
              <a:rPr lang="fr-FR" b="1" dirty="0" smtClean="0"/>
              <a:t>b/En </a:t>
            </a:r>
            <a:r>
              <a:rPr lang="fr-FR" b="1" dirty="0"/>
              <a:t>position pelvienne de l’appendice </a:t>
            </a:r>
            <a:r>
              <a:rPr lang="fr-FR" b="1" dirty="0" smtClean="0"/>
              <a:t>:</a:t>
            </a:r>
            <a:r>
              <a:rPr lang="fr-FR" b="1" dirty="0"/>
              <a:t> </a:t>
            </a:r>
          </a:p>
          <a:p>
            <a:pPr lvl="0"/>
            <a:r>
              <a:rPr lang="fr-FR" sz="2400" dirty="0"/>
              <a:t>L</a:t>
            </a:r>
            <a:r>
              <a:rPr lang="fr-FR" sz="2400" dirty="0" smtClean="0"/>
              <a:t>es </a:t>
            </a:r>
            <a:r>
              <a:rPr lang="fr-FR" sz="2400" dirty="0"/>
              <a:t>douleurs sont basses, s’accompagnent de signes urinaires: dysurie et parfois des signes rectaux: ténesme, inflammation du rectum, sensation de faux besoins.</a:t>
            </a:r>
          </a:p>
          <a:p>
            <a:pPr lvl="0"/>
            <a:r>
              <a:rPr lang="fr-FR" sz="2400" dirty="0" smtClean="0"/>
              <a:t>A </a:t>
            </a:r>
            <a:r>
              <a:rPr lang="fr-FR" sz="2400" dirty="0"/>
              <a:t>l’examen clinique, la douleur est sus pubienne.</a:t>
            </a:r>
          </a:p>
          <a:p>
            <a:pPr lvl="0"/>
            <a:r>
              <a:rPr lang="fr-FR" sz="2400" dirty="0" smtClean="0"/>
              <a:t>Chez </a:t>
            </a:r>
            <a:r>
              <a:rPr lang="fr-FR" sz="2400" dirty="0"/>
              <a:t>la femme, une appendicite pelvienne doit être différenciée d’une affection gynécologique: kyste ovarien compliqué …..</a:t>
            </a:r>
          </a:p>
          <a:p>
            <a:pPr lvl="0"/>
            <a:r>
              <a:rPr lang="fr-FR" sz="2400" dirty="0" smtClean="0"/>
              <a:t>L’échographie </a:t>
            </a:r>
            <a:r>
              <a:rPr lang="fr-FR" sz="2400" dirty="0"/>
              <a:t>abdominale nous aide dans ses variétés cliniques, permet de visualiser les annexes lorsqu’ils semblent normaux on fait évoquer l’appendicite.</a:t>
            </a:r>
          </a:p>
          <a:p>
            <a:pPr lvl="0"/>
            <a:r>
              <a:rPr lang="fr-FR" sz="2400" dirty="0" smtClean="0"/>
              <a:t>Intérêt </a:t>
            </a:r>
            <a:r>
              <a:rPr lang="fr-FR" sz="2400" dirty="0"/>
              <a:t>de la laparoscopie: Dg et thérapeutique.</a:t>
            </a: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42918"/>
          </a:xfrm>
        </p:spPr>
        <p:txBody>
          <a:bodyPr>
            <a:normAutofit fontScale="90000"/>
          </a:bodyPr>
          <a:lstStyle/>
          <a:p>
            <a:endParaRPr lang="fr-FR" dirty="0"/>
          </a:p>
        </p:txBody>
      </p:sp>
      <p:sp>
        <p:nvSpPr>
          <p:cNvPr id="3" name="Espace réservé du contenu 2"/>
          <p:cNvSpPr>
            <a:spLocks noGrp="1"/>
          </p:cNvSpPr>
          <p:nvPr>
            <p:ph idx="1"/>
          </p:nvPr>
        </p:nvSpPr>
        <p:spPr>
          <a:xfrm>
            <a:off x="0" y="785794"/>
            <a:ext cx="9144000" cy="5857916"/>
          </a:xfrm>
        </p:spPr>
        <p:txBody>
          <a:bodyPr/>
          <a:lstStyle/>
          <a:p>
            <a:pPr lvl="0">
              <a:buNone/>
            </a:pPr>
            <a:r>
              <a:rPr lang="fr-FR" b="1" dirty="0" smtClean="0"/>
              <a:t>c/En </a:t>
            </a:r>
            <a:r>
              <a:rPr lang="fr-FR" b="1" dirty="0"/>
              <a:t>position rétro caecale : </a:t>
            </a:r>
          </a:p>
          <a:p>
            <a:pPr lvl="0"/>
            <a:r>
              <a:rPr lang="fr-FR" sz="2800" dirty="0" smtClean="0"/>
              <a:t>Repose </a:t>
            </a:r>
            <a:r>
              <a:rPr lang="fr-FR" sz="2800" dirty="0"/>
              <a:t>sur le psoas</a:t>
            </a:r>
          </a:p>
          <a:p>
            <a:pPr lvl="0"/>
            <a:r>
              <a:rPr lang="fr-FR" sz="2800" dirty="0" smtClean="0"/>
              <a:t>Donne </a:t>
            </a:r>
            <a:r>
              <a:rPr lang="fr-FR" sz="2800" dirty="0"/>
              <a:t>une symptomatologie postérieure faisant évoquer une symptomatologie </a:t>
            </a:r>
            <a:r>
              <a:rPr lang="fr-FR" sz="2800" dirty="0" smtClean="0"/>
              <a:t>néphrétique </a:t>
            </a:r>
            <a:r>
              <a:rPr lang="fr-FR" sz="2800" dirty="0"/>
              <a:t>ou péri néphrétique.</a:t>
            </a:r>
          </a:p>
          <a:p>
            <a:pPr lvl="0"/>
            <a:r>
              <a:rPr lang="fr-FR" sz="2800" dirty="0" smtClean="0"/>
              <a:t>Contraction </a:t>
            </a:r>
            <a:r>
              <a:rPr lang="fr-FR" sz="2800" dirty="0"/>
              <a:t>du muscle psoas entraînant une flexion </a:t>
            </a:r>
            <a:r>
              <a:rPr lang="fr-FR" sz="2800" dirty="0" smtClean="0"/>
              <a:t>antalgique.</a:t>
            </a:r>
            <a:endParaRPr lang="fr-FR" sz="2800" dirty="0"/>
          </a:p>
          <a:p>
            <a:pPr lvl="0"/>
            <a:r>
              <a:rPr lang="fr-FR" sz="2800" dirty="0" smtClean="0"/>
              <a:t>L’échographie </a:t>
            </a:r>
            <a:r>
              <a:rPr lang="fr-FR" sz="2800" dirty="0"/>
              <a:t>abdominale élimine toute affection rénale ou péri rénale, permet de retrouver une ‘image en cocarde’ rétro caecale et oriente vers l’appendicite rétro caecale.</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71480"/>
          </a:xfrm>
        </p:spPr>
        <p:txBody>
          <a:bodyPr>
            <a:normAutofit fontScale="90000"/>
          </a:bodyPr>
          <a:lstStyle/>
          <a:p>
            <a:endParaRPr lang="fr-FR" dirty="0"/>
          </a:p>
        </p:txBody>
      </p:sp>
      <p:sp>
        <p:nvSpPr>
          <p:cNvPr id="3" name="Espace réservé du contenu 2"/>
          <p:cNvSpPr>
            <a:spLocks noGrp="1"/>
          </p:cNvSpPr>
          <p:nvPr>
            <p:ph idx="1"/>
          </p:nvPr>
        </p:nvSpPr>
        <p:spPr>
          <a:xfrm>
            <a:off x="142844" y="785794"/>
            <a:ext cx="8786874" cy="6072206"/>
          </a:xfrm>
        </p:spPr>
        <p:txBody>
          <a:bodyPr/>
          <a:lstStyle/>
          <a:p>
            <a:pPr lvl="0">
              <a:buNone/>
            </a:pPr>
            <a:r>
              <a:rPr lang="fr-FR" b="1" dirty="0" smtClean="0"/>
              <a:t>d/En </a:t>
            </a:r>
            <a:r>
              <a:rPr lang="fr-FR" b="1" dirty="0"/>
              <a:t>position méso </a:t>
            </a:r>
            <a:r>
              <a:rPr lang="fr-FR" b="1" dirty="0" err="1"/>
              <a:t>coeliaque</a:t>
            </a:r>
            <a:r>
              <a:rPr lang="fr-FR" b="1" dirty="0"/>
              <a:t>:</a:t>
            </a:r>
          </a:p>
          <a:p>
            <a:pPr lvl="0"/>
            <a:r>
              <a:rPr lang="fr-FR" sz="2800" dirty="0" smtClean="0"/>
              <a:t>L’appendice </a:t>
            </a:r>
            <a:r>
              <a:rPr lang="fr-FR" sz="2800" dirty="0"/>
              <a:t>est entouré des anses </a:t>
            </a:r>
            <a:r>
              <a:rPr lang="fr-FR" sz="2800" dirty="0" smtClean="0"/>
              <a:t>grêles. </a:t>
            </a:r>
            <a:endParaRPr lang="fr-FR" sz="2800" dirty="0"/>
          </a:p>
          <a:p>
            <a:pPr lvl="0"/>
            <a:r>
              <a:rPr lang="fr-FR" sz="2800" dirty="0" smtClean="0"/>
              <a:t>La </a:t>
            </a:r>
            <a:r>
              <a:rPr lang="fr-FR" sz="2800" dirty="0"/>
              <a:t>symptomatologie se concentre au milieu de l’abdomen en région péri </a:t>
            </a:r>
            <a:r>
              <a:rPr lang="fr-FR" sz="2800" dirty="0" smtClean="0"/>
              <a:t>ombilicale. </a:t>
            </a:r>
            <a:endParaRPr lang="fr-FR" sz="2800" dirty="0"/>
          </a:p>
          <a:p>
            <a:pPr lvl="0"/>
            <a:r>
              <a:rPr lang="fr-FR" sz="2800" dirty="0" smtClean="0"/>
              <a:t>Les </a:t>
            </a:r>
            <a:r>
              <a:rPr lang="fr-FR" sz="2800" dirty="0"/>
              <a:t>anses se dilatent </a:t>
            </a:r>
            <a:r>
              <a:rPr lang="fr-FR" sz="2800" dirty="0" smtClean="0"/>
              <a:t>.</a:t>
            </a:r>
            <a:endParaRPr lang="fr-FR" sz="2800" dirty="0"/>
          </a:p>
          <a:p>
            <a:pPr lvl="0"/>
            <a:r>
              <a:rPr lang="fr-FR" sz="2800" dirty="0" smtClean="0"/>
              <a:t>Le </a:t>
            </a:r>
            <a:r>
              <a:rPr lang="fr-FR" sz="2800" dirty="0"/>
              <a:t>tableau infectieux s’aggrave: c’est une véritable occlusion intestinale fébrile.</a:t>
            </a:r>
          </a:p>
          <a:p>
            <a:pPr>
              <a:buNone/>
            </a:pPr>
            <a:endParaRPr lang="fr-FR" dirty="0"/>
          </a:p>
          <a:p>
            <a:pPr>
              <a:buNone/>
            </a:pPr>
            <a:endParaRPr lang="fr-FR"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857364"/>
            <a:ext cx="8229600" cy="4268799"/>
          </a:xfrm>
        </p:spPr>
        <p:txBody>
          <a:bodyPr>
            <a:normAutofit/>
          </a:bodyPr>
          <a:lstStyle/>
          <a:p>
            <a:pPr lvl="0">
              <a:buNone/>
            </a:pPr>
            <a:r>
              <a:rPr lang="fr-FR" b="1" dirty="0" smtClean="0"/>
              <a:t>e/ Autres positions:</a:t>
            </a:r>
            <a:endParaRPr lang="fr-FR" dirty="0"/>
          </a:p>
          <a:p>
            <a:pPr lvl="0"/>
            <a:r>
              <a:rPr lang="fr-FR" dirty="0" smtClean="0"/>
              <a:t>Appendicite </a:t>
            </a:r>
            <a:r>
              <a:rPr lang="fr-FR" dirty="0"/>
              <a:t>à </a:t>
            </a:r>
            <a:r>
              <a:rPr lang="fr-FR" dirty="0" smtClean="0"/>
              <a:t>gauche</a:t>
            </a:r>
            <a:r>
              <a:rPr lang="fr-FR" dirty="0"/>
              <a:t> </a:t>
            </a:r>
          </a:p>
          <a:p>
            <a:pPr lvl="0"/>
            <a:r>
              <a:rPr lang="fr-FR" dirty="0"/>
              <a:t>Appendicite intra herniaire ‘hernie de Richter’ </a:t>
            </a:r>
            <a:endParaRPr lang="fr-FR" dirty="0" smtClean="0"/>
          </a:p>
          <a:p>
            <a:pPr lvl="0"/>
            <a:endParaRPr lang="fr-FR" dirty="0"/>
          </a:p>
          <a:p>
            <a:pPr lvl="0"/>
            <a:endParaRPr lang="fr-FR" dirty="0" smtClean="0"/>
          </a:p>
          <a:p>
            <a:pPr lvl="0"/>
            <a:endParaRPr lang="fr-FR" dirty="0"/>
          </a:p>
          <a:p>
            <a:pPr lvl="0">
              <a:buNone/>
            </a:pPr>
            <a:r>
              <a:rPr lang="fr-FR" dirty="0" smtClean="0"/>
              <a:t>      </a:t>
            </a:r>
            <a:endParaRPr lang="fr-FR" dirty="0"/>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42918"/>
          </a:xfrm>
        </p:spPr>
        <p:txBody>
          <a:bodyPr>
            <a:normAutofit/>
          </a:bodyPr>
          <a:lstStyle/>
          <a:p>
            <a:r>
              <a:rPr lang="fr-FR" sz="3600" b="1" dirty="0"/>
              <a:t>Formes selon l’</a:t>
            </a:r>
            <a:r>
              <a:rPr lang="fr-FR" sz="3600" b="1" dirty="0" err="1"/>
              <a:t>age</a:t>
            </a:r>
            <a:endParaRPr lang="fr-FR" sz="3600" dirty="0"/>
          </a:p>
        </p:txBody>
      </p:sp>
      <p:sp>
        <p:nvSpPr>
          <p:cNvPr id="3" name="Espace réservé du contenu 2"/>
          <p:cNvSpPr>
            <a:spLocks noGrp="1"/>
          </p:cNvSpPr>
          <p:nvPr>
            <p:ph idx="1"/>
          </p:nvPr>
        </p:nvSpPr>
        <p:spPr>
          <a:xfrm>
            <a:off x="0" y="714356"/>
            <a:ext cx="9144000" cy="6143644"/>
          </a:xfrm>
        </p:spPr>
        <p:txBody>
          <a:bodyPr>
            <a:normAutofit fontScale="62500" lnSpcReduction="20000"/>
          </a:bodyPr>
          <a:lstStyle/>
          <a:p>
            <a:pPr lvl="1"/>
            <a:r>
              <a:rPr lang="fr-FR" sz="3200" b="1" dirty="0"/>
              <a:t>Chez l’enfant: </a:t>
            </a:r>
          </a:p>
          <a:p>
            <a:pPr lvl="2"/>
            <a:r>
              <a:rPr lang="fr-FR" sz="2900" dirty="0"/>
              <a:t>l’</a:t>
            </a:r>
            <a:r>
              <a:rPr lang="fr-FR" sz="2900" dirty="0" err="1"/>
              <a:t>age</a:t>
            </a:r>
            <a:r>
              <a:rPr lang="fr-FR" sz="2900" dirty="0"/>
              <a:t> de prédilection de l’appendicite.</a:t>
            </a:r>
          </a:p>
          <a:p>
            <a:pPr lvl="2"/>
            <a:r>
              <a:rPr lang="fr-FR" sz="2900" dirty="0"/>
              <a:t>crise semblable à celle de l’adulte</a:t>
            </a:r>
          </a:p>
          <a:p>
            <a:pPr lvl="2"/>
            <a:r>
              <a:rPr lang="fr-FR" sz="2900" dirty="0"/>
              <a:t>quelques pièges diagnostiques à connaître:                 </a:t>
            </a:r>
          </a:p>
          <a:p>
            <a:pPr lvl="0"/>
            <a:r>
              <a:rPr lang="fr-FR" sz="2600" dirty="0"/>
              <a:t>Chez l’enfant, chaque douleur quelque soit son siège aboutit à une douleur de la FID: otite, rhinopharyngite, angine érythémateux, pneumonie franche lobaire aigue, hépatite, </a:t>
            </a:r>
            <a:r>
              <a:rPr lang="fr-FR" sz="2600" dirty="0" err="1"/>
              <a:t>gastro</a:t>
            </a:r>
            <a:r>
              <a:rPr lang="fr-FR" sz="2600" dirty="0"/>
              <a:t> entérite, infection urinaire.</a:t>
            </a:r>
          </a:p>
          <a:p>
            <a:pPr lvl="0"/>
            <a:r>
              <a:rPr lang="fr-FR" sz="2600" dirty="0"/>
              <a:t>Toutes affections médicales sont d’emblé fébriles</a:t>
            </a:r>
          </a:p>
          <a:p>
            <a:pPr lvl="0"/>
            <a:r>
              <a:rPr lang="fr-FR" sz="2600" dirty="0"/>
              <a:t>Toutes affections médicales infectieuses n’entraînent pas de défense de la FID</a:t>
            </a:r>
          </a:p>
          <a:p>
            <a:pPr lvl="0"/>
            <a:r>
              <a:rPr lang="fr-FR" sz="2600" dirty="0"/>
              <a:t>Chez l’enfant, l’examen clinique doit être complet.</a:t>
            </a:r>
          </a:p>
          <a:p>
            <a:pPr lvl="1"/>
            <a:r>
              <a:rPr lang="fr-FR" b="1" dirty="0"/>
              <a:t>Chez le sujet âgé: </a:t>
            </a:r>
            <a:endParaRPr lang="fr-FR" sz="2400" b="1" dirty="0"/>
          </a:p>
          <a:p>
            <a:pPr lvl="1">
              <a:buNone/>
            </a:pPr>
            <a:r>
              <a:rPr lang="fr-FR" dirty="0" smtClean="0"/>
              <a:t>. l’appendice </a:t>
            </a:r>
            <a:r>
              <a:rPr lang="fr-FR" dirty="0"/>
              <a:t>du vieillard est réduit à un cordon fibreux.</a:t>
            </a:r>
            <a:endParaRPr lang="fr-FR" sz="2400" dirty="0"/>
          </a:p>
          <a:p>
            <a:pPr lvl="1">
              <a:buNone/>
            </a:pPr>
            <a:r>
              <a:rPr lang="fr-FR" dirty="0" smtClean="0"/>
              <a:t>. l’appendicite </a:t>
            </a:r>
            <a:r>
              <a:rPr lang="fr-FR" dirty="0"/>
              <a:t>est rare à cet </a:t>
            </a:r>
            <a:r>
              <a:rPr lang="fr-FR" dirty="0" err="1"/>
              <a:t>age</a:t>
            </a:r>
            <a:r>
              <a:rPr lang="fr-FR" dirty="0"/>
              <a:t> là, mais une fois déclarée elle est gravissime due à:</a:t>
            </a:r>
            <a:endParaRPr lang="fr-FR" sz="2400" dirty="0"/>
          </a:p>
          <a:p>
            <a:pPr lvl="2"/>
            <a:r>
              <a:rPr lang="fr-FR" sz="2200" dirty="0"/>
              <a:t>l’âge avancé</a:t>
            </a:r>
          </a:p>
          <a:p>
            <a:pPr lvl="2"/>
            <a:r>
              <a:rPr lang="fr-FR" sz="2200" dirty="0"/>
              <a:t>la fragilité du terrain </a:t>
            </a:r>
          </a:p>
          <a:p>
            <a:pPr lvl="2"/>
            <a:r>
              <a:rPr lang="fr-FR" sz="2200" dirty="0"/>
              <a:t>la méconnaissance du Dg</a:t>
            </a:r>
          </a:p>
          <a:p>
            <a:pPr lvl="2"/>
            <a:r>
              <a:rPr lang="fr-FR" sz="2200" dirty="0"/>
              <a:t>la perforation rapide de l’appendice</a:t>
            </a:r>
          </a:p>
          <a:p>
            <a:pPr lvl="3"/>
            <a:r>
              <a:rPr lang="fr-FR" sz="2200" dirty="0"/>
              <a:t>Font que le Dg est grave </a:t>
            </a:r>
          </a:p>
          <a:p>
            <a:pPr lvl="4"/>
            <a:r>
              <a:rPr lang="fr-FR" sz="2200" dirty="0"/>
              <a:t>les signes fonctionnels sont atténués, de plus chez les diabétiques</a:t>
            </a:r>
          </a:p>
          <a:p>
            <a:pPr lvl="4"/>
            <a:r>
              <a:rPr lang="fr-FR" sz="2200" dirty="0"/>
              <a:t>légère défense et douleur (fonte musculaire, neuropathies)</a:t>
            </a:r>
          </a:p>
          <a:p>
            <a:pPr lvl="4"/>
            <a:r>
              <a:rPr lang="fr-FR" sz="2200" dirty="0"/>
              <a:t>discrète leucocytose </a:t>
            </a:r>
          </a:p>
          <a:p>
            <a:pPr lvl="4"/>
            <a:r>
              <a:rPr lang="fr-FR" sz="2200" dirty="0"/>
              <a:t>au stade de plastron, il est évoqué plutôt un cancer du caecum car plus fréquent à cet âge là</a:t>
            </a:r>
          </a:p>
          <a:p>
            <a:pPr lvl="4"/>
            <a:r>
              <a:rPr lang="fr-FR" sz="2200" dirty="0"/>
              <a:t>altération de l’état général</a:t>
            </a:r>
          </a:p>
          <a:p>
            <a:pPr lvl="4"/>
            <a:r>
              <a:rPr lang="fr-FR" sz="2200" dirty="0"/>
              <a:t>les examens complémentaires notamment l’échographie retrouve un foyer suppuratif au niveau de la FID qui confirme le Dg.</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571504"/>
          </a:xfrm>
        </p:spPr>
        <p:txBody>
          <a:bodyPr>
            <a:normAutofit fontScale="90000"/>
          </a:bodyPr>
          <a:lstStyle/>
          <a:p>
            <a:r>
              <a:rPr lang="fr-FR" b="1" dirty="0"/>
              <a:t>Complications</a:t>
            </a:r>
            <a:br>
              <a:rPr lang="fr-FR" b="1" dirty="0"/>
            </a:br>
            <a:endParaRPr lang="fr-FR" dirty="0"/>
          </a:p>
        </p:txBody>
      </p:sp>
      <p:sp>
        <p:nvSpPr>
          <p:cNvPr id="3" name="Espace réservé du contenu 2"/>
          <p:cNvSpPr>
            <a:spLocks noGrp="1"/>
          </p:cNvSpPr>
          <p:nvPr>
            <p:ph idx="1"/>
          </p:nvPr>
        </p:nvSpPr>
        <p:spPr>
          <a:xfrm>
            <a:off x="214282" y="642918"/>
            <a:ext cx="8786874" cy="6072230"/>
          </a:xfrm>
        </p:spPr>
        <p:txBody>
          <a:bodyPr>
            <a:normAutofit/>
          </a:bodyPr>
          <a:lstStyle/>
          <a:p>
            <a:r>
              <a:rPr lang="fr-FR" sz="2800" dirty="0"/>
              <a:t>L’évolution reste imprévisible et peut se faire soit vers une résolution de la crise appendiculaire ou vers des complications majeures, ce qui justifie le dogme de l’intervention chirurgicale</a:t>
            </a:r>
            <a:r>
              <a:rPr lang="fr-FR" sz="2800" dirty="0" smtClean="0"/>
              <a:t>.</a:t>
            </a:r>
          </a:p>
          <a:p>
            <a:r>
              <a:rPr lang="fr-FR" sz="2800" dirty="0" smtClean="0"/>
              <a:t> </a:t>
            </a:r>
            <a:r>
              <a:rPr lang="fr-FR" sz="2800" dirty="0"/>
              <a:t>Le risque de perforation, et donc de </a:t>
            </a:r>
            <a:r>
              <a:rPr lang="fr-FR" sz="2800" u="sng" dirty="0">
                <a:hlinkClick r:id="rId2" tooltip="Péritonite"/>
              </a:rPr>
              <a:t>péritonite</a:t>
            </a:r>
            <a:r>
              <a:rPr lang="fr-FR" sz="2800" dirty="0"/>
              <a:t>, est d'autant plus grand que le délai est important entre la prise en charge et le début des symptômes, particulièrement si ce délai dépasse trente-six </a:t>
            </a:r>
            <a:r>
              <a:rPr lang="fr-FR" sz="2800" dirty="0" smtClean="0"/>
              <a:t>heures.</a:t>
            </a:r>
          </a:p>
          <a:p>
            <a:r>
              <a:rPr lang="fr-FR" sz="2800" dirty="0" smtClean="0"/>
              <a:t> </a:t>
            </a:r>
            <a:r>
              <a:rPr lang="fr-FR" sz="2800" dirty="0"/>
              <a:t>Le taux de perforation semble plus important chez l'enfant de moins de 8 ans ou chez l'adulte de plus de 45 </a:t>
            </a:r>
            <a:r>
              <a:rPr lang="fr-FR" sz="2800" dirty="0" smtClean="0"/>
              <a:t>ans.</a:t>
            </a:r>
            <a:endParaRPr lang="fr-F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85794"/>
            <a:ext cx="8229600" cy="631844"/>
          </a:xfrm>
        </p:spPr>
        <p:txBody>
          <a:bodyPr>
            <a:normAutofit fontScale="90000"/>
          </a:bodyPr>
          <a:lstStyle/>
          <a:p>
            <a:r>
              <a:rPr lang="fr-FR" b="1" dirty="0"/>
              <a:t>SOMMAIRE</a:t>
            </a:r>
            <a:r>
              <a:rPr lang="fr-FR" dirty="0"/>
              <a:t/>
            </a:r>
            <a:br>
              <a:rPr lang="fr-FR" dirty="0"/>
            </a:br>
            <a:r>
              <a:rPr lang="fr-FR" b="1" dirty="0"/>
              <a:t> </a:t>
            </a:r>
            <a:r>
              <a:rPr lang="fr-FR" dirty="0"/>
              <a:t/>
            </a:r>
            <a:br>
              <a:rPr lang="fr-FR" dirty="0"/>
            </a:br>
            <a:endParaRPr lang="fr-FR" dirty="0"/>
          </a:p>
        </p:txBody>
      </p:sp>
      <p:sp>
        <p:nvSpPr>
          <p:cNvPr id="3" name="Espace réservé du contenu 2"/>
          <p:cNvSpPr>
            <a:spLocks noGrp="1"/>
          </p:cNvSpPr>
          <p:nvPr>
            <p:ph idx="1"/>
          </p:nvPr>
        </p:nvSpPr>
        <p:spPr>
          <a:xfrm>
            <a:off x="214282" y="1142984"/>
            <a:ext cx="8472518" cy="4983179"/>
          </a:xfrm>
        </p:spPr>
        <p:txBody>
          <a:bodyPr>
            <a:normAutofit fontScale="92500" lnSpcReduction="20000"/>
          </a:bodyPr>
          <a:lstStyle/>
          <a:p>
            <a:pPr>
              <a:buNone/>
            </a:pPr>
            <a:r>
              <a:rPr lang="fr-FR" b="1" dirty="0" smtClean="0"/>
              <a:t>I-DEFINITION</a:t>
            </a:r>
          </a:p>
          <a:p>
            <a:pPr>
              <a:buNone/>
            </a:pPr>
            <a:r>
              <a:rPr lang="fr-FR" b="1" u="sng" cap="small" dirty="0" smtClean="0"/>
              <a:t> </a:t>
            </a:r>
            <a:r>
              <a:rPr lang="fr-FR" b="1" cap="small" dirty="0" smtClean="0"/>
              <a:t>II- Rappel anatomique :</a:t>
            </a:r>
            <a:r>
              <a:rPr lang="fr-FR" cap="small" dirty="0"/>
              <a:t> </a:t>
            </a:r>
            <a:endParaRPr lang="fr-FR" dirty="0"/>
          </a:p>
          <a:p>
            <a:pPr>
              <a:buNone/>
            </a:pPr>
            <a:r>
              <a:rPr lang="fr-FR" b="1" dirty="0" smtClean="0"/>
              <a:t>III-ETIOPATHOGENIE</a:t>
            </a:r>
            <a:r>
              <a:rPr lang="fr-FR" b="1" dirty="0"/>
              <a:t> </a:t>
            </a:r>
            <a:endParaRPr lang="fr-FR" dirty="0"/>
          </a:p>
          <a:p>
            <a:pPr>
              <a:buNone/>
            </a:pPr>
            <a:r>
              <a:rPr lang="fr-FR" b="1" dirty="0" smtClean="0"/>
              <a:t>IV-CLINIQUE</a:t>
            </a:r>
            <a:endParaRPr lang="fr-FR" dirty="0"/>
          </a:p>
          <a:p>
            <a:pPr>
              <a:buNone/>
            </a:pPr>
            <a:r>
              <a:rPr lang="fr-FR" b="1" dirty="0" smtClean="0"/>
              <a:t>     </a:t>
            </a:r>
            <a:r>
              <a:rPr lang="fr-FR" b="1" dirty="0"/>
              <a:t>a/Forme commune</a:t>
            </a:r>
            <a:endParaRPr lang="fr-FR" dirty="0"/>
          </a:p>
          <a:p>
            <a:pPr>
              <a:buNone/>
            </a:pPr>
            <a:r>
              <a:rPr lang="fr-FR" b="1" dirty="0" smtClean="0"/>
              <a:t>     b/Formes </a:t>
            </a:r>
            <a:r>
              <a:rPr lang="fr-FR" b="1" dirty="0"/>
              <a:t>anatomo-pathologiques</a:t>
            </a:r>
            <a:endParaRPr lang="fr-FR" dirty="0"/>
          </a:p>
          <a:p>
            <a:pPr>
              <a:buNone/>
            </a:pPr>
            <a:r>
              <a:rPr lang="fr-FR" b="1" dirty="0" smtClean="0"/>
              <a:t>     c/Formes </a:t>
            </a:r>
            <a:r>
              <a:rPr lang="fr-FR" b="1" dirty="0"/>
              <a:t>Selon le siège</a:t>
            </a:r>
            <a:endParaRPr lang="fr-FR" dirty="0"/>
          </a:p>
          <a:p>
            <a:pPr>
              <a:buNone/>
            </a:pPr>
            <a:r>
              <a:rPr lang="fr-FR" b="1" dirty="0" smtClean="0"/>
              <a:t>    d/Formes </a:t>
            </a:r>
            <a:r>
              <a:rPr lang="fr-FR" b="1" dirty="0"/>
              <a:t>Selon </a:t>
            </a:r>
            <a:r>
              <a:rPr lang="fr-FR" b="1" dirty="0" smtClean="0"/>
              <a:t>l’âge</a:t>
            </a:r>
          </a:p>
          <a:p>
            <a:pPr>
              <a:buNone/>
            </a:pPr>
            <a:r>
              <a:rPr lang="fr-FR" b="1" dirty="0" smtClean="0"/>
              <a:t>VI- COMPLICATIONS</a:t>
            </a:r>
            <a:endParaRPr lang="fr-FR" dirty="0"/>
          </a:p>
          <a:p>
            <a:pPr>
              <a:buNone/>
            </a:pPr>
            <a:r>
              <a:rPr lang="fr-FR" b="1" dirty="0" smtClean="0"/>
              <a:t>VII-DIAGNOSTIC </a:t>
            </a:r>
            <a:r>
              <a:rPr lang="fr-FR" b="1" dirty="0"/>
              <a:t>DIFFERENTIEL</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00042"/>
          </a:xfrm>
        </p:spPr>
        <p:txBody>
          <a:bodyPr>
            <a:normAutofit fontScale="90000"/>
          </a:bodyPr>
          <a:lstStyle/>
          <a:p>
            <a:endParaRPr lang="fr-FR" dirty="0"/>
          </a:p>
        </p:txBody>
      </p:sp>
      <p:sp>
        <p:nvSpPr>
          <p:cNvPr id="3" name="Espace réservé du contenu 2"/>
          <p:cNvSpPr>
            <a:spLocks noGrp="1"/>
          </p:cNvSpPr>
          <p:nvPr>
            <p:ph idx="1"/>
          </p:nvPr>
        </p:nvSpPr>
        <p:spPr>
          <a:xfrm>
            <a:off x="142844" y="714356"/>
            <a:ext cx="8786874" cy="5857916"/>
          </a:xfrm>
        </p:spPr>
        <p:txBody>
          <a:bodyPr>
            <a:normAutofit fontScale="62500" lnSpcReduction="20000"/>
          </a:bodyPr>
          <a:lstStyle/>
          <a:p>
            <a:pPr>
              <a:buNone/>
            </a:pPr>
            <a:r>
              <a:rPr lang="fr-FR" b="1" dirty="0" smtClean="0"/>
              <a:t>   Péritonite </a:t>
            </a:r>
            <a:r>
              <a:rPr lang="fr-FR" b="1" dirty="0"/>
              <a:t>généralisée d’emblée</a:t>
            </a:r>
          </a:p>
          <a:p>
            <a:r>
              <a:rPr lang="fr-FR" dirty="0"/>
              <a:t>C'est le cas dans 20 à 30 % des cas, surtout aux âges extrêmes où le diagnostic n'est pas évident et la prise en charge retardée. La péritonite purulente généralisée se présente avec une douleur violente de la fosse iliaque droite généralisée secondairement à tout l’abdomen, des nausées, des vomissements abondants, un arrêt des matières et des gaz fréquent, un faciès anxieux, un syndrome infectieux marqué.</a:t>
            </a:r>
          </a:p>
          <a:p>
            <a:r>
              <a:rPr lang="fr-FR" dirty="0"/>
              <a:t>L'examen constate l'absence de respiration abdominale, une saillie des muscles grands droits, une absence de cicatrice de laparotomie. Il existe une contracture douloureuse, permanente, invincible généralisée prédominant au niveau de la fosse iliaque droite. Les touchers pelviens montrent une douleur au niveau du cul-de-sac de Douglas.</a:t>
            </a:r>
          </a:p>
          <a:p>
            <a:r>
              <a:rPr lang="fr-FR" dirty="0"/>
              <a:t>La biologie montre une hyperleucocytose.</a:t>
            </a:r>
          </a:p>
          <a:p>
            <a:r>
              <a:rPr lang="fr-FR" dirty="0"/>
              <a:t>L'</a:t>
            </a:r>
            <a:r>
              <a:rPr lang="fr-FR" u="sng" dirty="0">
                <a:hlinkClick r:id="rId2" tooltip="Abdomen sans préparation"/>
              </a:rPr>
              <a:t>abdomen sans préparation</a:t>
            </a:r>
            <a:r>
              <a:rPr lang="fr-FR" dirty="0"/>
              <a:t> montre l'absence de pneumopéritoine.</a:t>
            </a:r>
          </a:p>
          <a:p>
            <a:r>
              <a:rPr lang="fr-FR" dirty="0"/>
              <a:t>La péritonite putride par perforation d’un appendice gangrené s’accompagne d’une douleur atroce, d’une diarrhée fétide, d’un faciès plombé, et d’une légère fièvre (38 °C). Les signes physiques sont pauvres, contrastant avec l'importance des signes généraux. Tout retard thérapeutique comporte un risque fatal.</a:t>
            </a:r>
          </a:p>
          <a:p>
            <a:r>
              <a:rPr lang="fr-FR" dirty="0"/>
              <a:t>La péritonite toxique est grave et trompeuse. Le syndrome toxique efface les signes péritonéaux</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71480"/>
          </a:xfrm>
        </p:spPr>
        <p:txBody>
          <a:bodyPr>
            <a:normAutofit fontScale="90000"/>
          </a:bodyPr>
          <a:lstStyle/>
          <a:p>
            <a:endParaRPr lang="fr-FR" dirty="0"/>
          </a:p>
        </p:txBody>
      </p:sp>
      <p:sp>
        <p:nvSpPr>
          <p:cNvPr id="3" name="Espace réservé du contenu 2"/>
          <p:cNvSpPr>
            <a:spLocks noGrp="1"/>
          </p:cNvSpPr>
          <p:nvPr>
            <p:ph idx="1"/>
          </p:nvPr>
        </p:nvSpPr>
        <p:spPr>
          <a:xfrm>
            <a:off x="0" y="857232"/>
            <a:ext cx="9001156" cy="5786478"/>
          </a:xfrm>
        </p:spPr>
        <p:txBody>
          <a:bodyPr>
            <a:normAutofit fontScale="92500" lnSpcReduction="10000"/>
          </a:bodyPr>
          <a:lstStyle/>
          <a:p>
            <a:pPr>
              <a:buNone/>
            </a:pPr>
            <a:r>
              <a:rPr lang="fr-FR" b="1" dirty="0"/>
              <a:t>Péritonites généralisées progressives</a:t>
            </a:r>
          </a:p>
          <a:p>
            <a:r>
              <a:rPr lang="fr-FR" sz="3000" dirty="0"/>
              <a:t>La péritonite progressive par diffusion se manifeste par des signes fonctionnels et généraux qui persistent ou s’amendent dans les jours suivant une crise aiguë (éventuellement sous antibiothérapie intempestive), avec persistance des signes physiques et d’une hyperleucocytose. Puis brutalement le tableau de péritonite se met en place. L’intervention s’impose.</a:t>
            </a:r>
          </a:p>
          <a:p>
            <a:r>
              <a:rPr lang="fr-FR" sz="3000" dirty="0"/>
              <a:t>La péritonite peut évoluer en deux temps, par perforation secondaire de l’appendice (après une </a:t>
            </a:r>
            <a:r>
              <a:rPr lang="fr-FR" sz="3000" i="1" dirty="0"/>
              <a:t>accalmie traîtresse de Dieulafoy</a:t>
            </a:r>
            <a:r>
              <a:rPr lang="fr-FR" sz="3000" dirty="0"/>
              <a:t>), ou en trois temps, terme évolutif ultime d’une appendicite négligée se compliquant par une rupture brutale sur terrain affaibli, avec collapsus. Les signes péritonéaux sont atténués.</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214290"/>
          </a:xfrm>
        </p:spPr>
        <p:txBody>
          <a:bodyPr>
            <a:normAutofit fontScale="90000"/>
          </a:bodyPr>
          <a:lstStyle/>
          <a:p>
            <a:endParaRPr lang="fr-FR" dirty="0"/>
          </a:p>
        </p:txBody>
      </p:sp>
      <p:sp>
        <p:nvSpPr>
          <p:cNvPr id="3" name="Espace réservé du contenu 2"/>
          <p:cNvSpPr>
            <a:spLocks noGrp="1"/>
          </p:cNvSpPr>
          <p:nvPr>
            <p:ph idx="1"/>
          </p:nvPr>
        </p:nvSpPr>
        <p:spPr>
          <a:xfrm>
            <a:off x="142844" y="714356"/>
            <a:ext cx="8786874" cy="5929354"/>
          </a:xfrm>
        </p:spPr>
        <p:txBody>
          <a:bodyPr>
            <a:normAutofit fontScale="77500" lnSpcReduction="20000"/>
          </a:bodyPr>
          <a:lstStyle/>
          <a:p>
            <a:pPr>
              <a:buNone/>
            </a:pPr>
            <a:r>
              <a:rPr lang="fr-FR" b="1" dirty="0"/>
              <a:t>Péritonites localisées</a:t>
            </a:r>
          </a:p>
          <a:p>
            <a:pPr>
              <a:buNone/>
            </a:pPr>
            <a:r>
              <a:rPr lang="fr-FR" sz="2900" dirty="0" smtClean="0"/>
              <a:t>A/Le </a:t>
            </a:r>
            <a:r>
              <a:rPr lang="fr-FR" sz="2900" u="sng" dirty="0">
                <a:hlinkClick r:id="rId2" tooltip="Plastron (médecine)"/>
              </a:rPr>
              <a:t>plastron</a:t>
            </a:r>
            <a:r>
              <a:rPr lang="fr-FR" sz="2900" dirty="0"/>
              <a:t> appendiculaire se produit par le cloisonnement de la région cæcale par agglutination des anses grêles entraînant une limitation de l’infection. Il s’installe après une crise appendiculaire, dont les signes ont diminué sans disparaître. L'examen retrouve au bout de quelques jours une voussure indépressible de la région appendiculaire avec une masse douloureuse, ferme, mal limitée, blindant la paroi abdominale se développant vers l’ombilic ou l’arcade crurale. </a:t>
            </a:r>
            <a:endParaRPr lang="fr-FR" sz="2900" dirty="0" smtClean="0"/>
          </a:p>
          <a:p>
            <a:pPr>
              <a:buNone/>
            </a:pPr>
            <a:r>
              <a:rPr lang="fr-FR" sz="2900" dirty="0"/>
              <a:t> </a:t>
            </a:r>
            <a:r>
              <a:rPr lang="fr-FR" sz="2900" dirty="0" smtClean="0"/>
              <a:t>    Le </a:t>
            </a:r>
            <a:r>
              <a:rPr lang="fr-FR" sz="2900" u="sng" dirty="0">
                <a:hlinkClick r:id="rId3" tooltip="Toucher rectal"/>
              </a:rPr>
              <a:t>toucher rectal</a:t>
            </a:r>
            <a:r>
              <a:rPr lang="fr-FR" sz="2900" dirty="0"/>
              <a:t> en perçoit le pôle inférieur. Il existe une hyperleucocytose à polynucléaire croissante évocatrice. L'abdomen sans préparation montre une opacité de la fosse iliaque droite, effaçant le bord externe du psoas. Le traitement est médical : antibiothérapie, poche de glace. C’est une contre-indication à la chirurgie immédiate. L'évolution se fait vers la résorption, l'</a:t>
            </a:r>
            <a:r>
              <a:rPr lang="fr-FR" sz="2900" dirty="0" err="1"/>
              <a:t>abcédation</a:t>
            </a:r>
            <a:r>
              <a:rPr lang="fr-FR" sz="2900" dirty="0"/>
              <a:t> ou la péritonite</a:t>
            </a:r>
            <a:r>
              <a:rPr lang="fr-FR" sz="2900" dirty="0" smtClean="0"/>
              <a:t>.</a:t>
            </a:r>
          </a:p>
          <a:p>
            <a:pPr>
              <a:buNone/>
            </a:pPr>
            <a:r>
              <a:rPr lang="fr-FR" sz="2900" dirty="0" smtClean="0">
                <a:solidFill>
                  <a:schemeClr val="tx2">
                    <a:lumMod val="60000"/>
                    <a:lumOff val="40000"/>
                  </a:schemeClr>
                </a:solidFill>
              </a:rPr>
              <a:t>B/ L</a:t>
            </a:r>
            <a:r>
              <a:rPr lang="fr-FR" sz="2900" u="sng" dirty="0" smtClean="0">
                <a:solidFill>
                  <a:schemeClr val="tx2">
                    <a:lumMod val="60000"/>
                    <a:lumOff val="40000"/>
                  </a:schemeClr>
                </a:solidFill>
              </a:rPr>
              <a:t>'abcès </a:t>
            </a:r>
            <a:r>
              <a:rPr lang="fr-FR" sz="2900" u="sng" dirty="0">
                <a:solidFill>
                  <a:schemeClr val="tx2">
                    <a:lumMod val="60000"/>
                    <a:lumOff val="40000"/>
                  </a:schemeClr>
                </a:solidFill>
              </a:rPr>
              <a:t>appendiculaire</a:t>
            </a:r>
            <a:r>
              <a:rPr lang="fr-FR" sz="2900" dirty="0">
                <a:solidFill>
                  <a:srgbClr val="002060"/>
                </a:solidFill>
              </a:rPr>
              <a:t> </a:t>
            </a:r>
            <a:r>
              <a:rPr lang="fr-FR" sz="2900" dirty="0"/>
              <a:t>entraîne une douleur pulsatile, une altération de l’état général avec une température oscillante, une accélération du pouls. L'examen montre un ramollissement en un point de la fosse iliaque droite. La biologie montre une hyperleucocytose s'aggravant progressivement.</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852"/>
            <a:ext cx="8786874" cy="500066"/>
          </a:xfrm>
        </p:spPr>
        <p:txBody>
          <a:bodyPr>
            <a:normAutofit fontScale="90000"/>
          </a:bodyPr>
          <a:lstStyle/>
          <a:p>
            <a:r>
              <a:rPr lang="fr-FR" sz="3600" b="1" cap="small" dirty="0"/>
              <a:t>Diagnostic différentiel de l’appendicite</a:t>
            </a:r>
            <a:r>
              <a:rPr lang="fr-FR" b="1" cap="small" dirty="0"/>
              <a:t> </a:t>
            </a:r>
            <a:endParaRPr lang="fr-FR" dirty="0"/>
          </a:p>
        </p:txBody>
      </p:sp>
      <p:sp>
        <p:nvSpPr>
          <p:cNvPr id="3" name="Espace réservé du contenu 2"/>
          <p:cNvSpPr>
            <a:spLocks noGrp="1"/>
          </p:cNvSpPr>
          <p:nvPr>
            <p:ph idx="1"/>
          </p:nvPr>
        </p:nvSpPr>
        <p:spPr>
          <a:xfrm>
            <a:off x="0" y="785794"/>
            <a:ext cx="9144000" cy="6072206"/>
          </a:xfrm>
        </p:spPr>
        <p:txBody>
          <a:bodyPr/>
          <a:lstStyle/>
          <a:p>
            <a:pPr lvl="0">
              <a:buNone/>
            </a:pPr>
            <a:r>
              <a:rPr lang="fr-FR" sz="2800" dirty="0"/>
              <a:t>Le Dg différentiel est représenté par toutes les autres maladies qui donnent le ‘syndrome appendiculaire’:</a:t>
            </a:r>
          </a:p>
          <a:p>
            <a:pPr lvl="1"/>
            <a:r>
              <a:rPr lang="fr-FR" b="1" i="1" dirty="0"/>
              <a:t>A</a:t>
            </a:r>
            <a:r>
              <a:rPr lang="fr-FR" b="1" i="1" dirty="0" smtClean="0"/>
              <a:t>ffections </a:t>
            </a:r>
            <a:r>
              <a:rPr lang="fr-FR" b="1" i="1" dirty="0"/>
              <a:t>gynécologiques</a:t>
            </a:r>
            <a:r>
              <a:rPr lang="fr-FR" dirty="0"/>
              <a:t>: salpingite, kyste ovarien compliqué, grossesse extra-utérine.</a:t>
            </a:r>
            <a:endParaRPr lang="fr-FR" sz="2400" dirty="0"/>
          </a:p>
          <a:p>
            <a:pPr lvl="1"/>
            <a:r>
              <a:rPr lang="fr-FR" b="1" i="1" dirty="0" smtClean="0"/>
              <a:t>Affections </a:t>
            </a:r>
            <a:r>
              <a:rPr lang="fr-FR" b="1" i="1" dirty="0"/>
              <a:t>intestinales</a:t>
            </a:r>
            <a:r>
              <a:rPr lang="fr-FR" b="1" dirty="0"/>
              <a:t>: </a:t>
            </a:r>
            <a:r>
              <a:rPr lang="fr-FR" dirty="0"/>
              <a:t>inflammation du carrefour iléo caecal, diverticule de Meckel en poussées inflammatoires: diverticulite, adénolymphite mésentérique.</a:t>
            </a:r>
            <a:endParaRPr lang="fr-FR" sz="2400" dirty="0"/>
          </a:p>
          <a:p>
            <a:pPr>
              <a:buNone/>
            </a:pPr>
            <a:r>
              <a:rPr lang="fr-FR" dirty="0"/>
              <a:t> </a:t>
            </a:r>
            <a:endParaRPr lang="fr-FR" sz="2800" dirty="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42918"/>
            <a:ext cx="8229600" cy="500066"/>
          </a:xfrm>
        </p:spPr>
        <p:txBody>
          <a:bodyPr>
            <a:normAutofit fontScale="90000"/>
          </a:bodyPr>
          <a:lstStyle/>
          <a:p>
            <a:r>
              <a:rPr lang="en-US" b="1" cap="small" dirty="0" smtClean="0"/>
              <a:t>Définition-Généralités</a:t>
            </a:r>
            <a:r>
              <a:rPr lang="fr-FR" dirty="0"/>
              <a:t/>
            </a:r>
            <a:br>
              <a:rPr lang="fr-FR" dirty="0"/>
            </a:br>
            <a:r>
              <a:rPr lang="en-US" dirty="0"/>
              <a:t> </a:t>
            </a:r>
            <a:r>
              <a:rPr lang="fr-FR" dirty="0"/>
              <a:t/>
            </a:r>
            <a:br>
              <a:rPr lang="fr-FR" dirty="0"/>
            </a:br>
            <a:endParaRPr lang="fr-FR" dirty="0"/>
          </a:p>
        </p:txBody>
      </p:sp>
      <p:sp>
        <p:nvSpPr>
          <p:cNvPr id="3" name="Espace réservé du contenu 2"/>
          <p:cNvSpPr>
            <a:spLocks noGrp="1"/>
          </p:cNvSpPr>
          <p:nvPr>
            <p:ph idx="1"/>
          </p:nvPr>
        </p:nvSpPr>
        <p:spPr>
          <a:xfrm>
            <a:off x="0" y="571480"/>
            <a:ext cx="9144000" cy="6286520"/>
          </a:xfrm>
        </p:spPr>
        <p:txBody>
          <a:bodyPr>
            <a:normAutofit fontScale="92500" lnSpcReduction="20000"/>
          </a:bodyPr>
          <a:lstStyle/>
          <a:p>
            <a:r>
              <a:rPr lang="fr-FR" i="1" dirty="0"/>
              <a:t>Inflammation et infection</a:t>
            </a:r>
            <a:r>
              <a:rPr lang="fr-FR" dirty="0"/>
              <a:t> de l’appendice, c’est une </a:t>
            </a:r>
            <a:r>
              <a:rPr lang="fr-FR" i="1" dirty="0"/>
              <a:t>urgence chirurgicale</a:t>
            </a:r>
            <a:r>
              <a:rPr lang="fr-FR" dirty="0"/>
              <a:t> la plus fréquente</a:t>
            </a:r>
            <a:r>
              <a:rPr lang="fr-FR" dirty="0" smtClean="0"/>
              <a:t>.</a:t>
            </a:r>
            <a:r>
              <a:rPr lang="fr-FR" dirty="0"/>
              <a:t> </a:t>
            </a:r>
          </a:p>
          <a:p>
            <a:r>
              <a:rPr lang="fr-FR" dirty="0"/>
              <a:t>P</a:t>
            </a:r>
            <a:r>
              <a:rPr lang="fr-FR" dirty="0" smtClean="0"/>
              <a:t>eut </a:t>
            </a:r>
            <a:r>
              <a:rPr lang="fr-FR" dirty="0"/>
              <a:t>survenir à tout âge mais surtout avant 30 ans. </a:t>
            </a:r>
            <a:endParaRPr lang="fr-FR" dirty="0" smtClean="0"/>
          </a:p>
          <a:p>
            <a:r>
              <a:rPr lang="fr-FR" dirty="0" smtClean="0"/>
              <a:t>Non </a:t>
            </a:r>
            <a:r>
              <a:rPr lang="fr-FR" dirty="0"/>
              <a:t>traitée, elle peut être mortelle, principalement par </a:t>
            </a:r>
            <a:r>
              <a:rPr lang="fr-FR" dirty="0">
                <a:hlinkClick r:id="rId2" tooltip="Péritonite"/>
              </a:rPr>
              <a:t>péritonite</a:t>
            </a:r>
            <a:r>
              <a:rPr lang="fr-FR" dirty="0"/>
              <a:t> et </a:t>
            </a:r>
            <a:r>
              <a:rPr lang="fr-FR" dirty="0" smtClean="0">
                <a:hlinkClick r:id="rId3" tooltip="Septicémie"/>
              </a:rPr>
              <a:t>septicémie</a:t>
            </a:r>
            <a:r>
              <a:rPr lang="fr-FR" dirty="0" smtClean="0"/>
              <a:t>.</a:t>
            </a:r>
            <a:r>
              <a:rPr lang="fr-FR" dirty="0"/>
              <a:t> </a:t>
            </a:r>
            <a:endParaRPr lang="fr-FR" dirty="0" smtClean="0"/>
          </a:p>
          <a:p>
            <a:r>
              <a:rPr lang="fr-FR" dirty="0" smtClean="0"/>
              <a:t> </a:t>
            </a:r>
            <a:r>
              <a:rPr lang="fr-FR" dirty="0"/>
              <a:t>E</a:t>
            </a:r>
            <a:r>
              <a:rPr lang="fr-FR" dirty="0" smtClean="0"/>
              <a:t>lle </a:t>
            </a:r>
            <a:r>
              <a:rPr lang="fr-FR" dirty="0"/>
              <a:t>requiert donc une </a:t>
            </a:r>
            <a:r>
              <a:rPr lang="fr-FR" dirty="0">
                <a:hlinkClick r:id="rId4" tooltip="Appendicectomie"/>
              </a:rPr>
              <a:t>appendicectomie</a:t>
            </a:r>
            <a:r>
              <a:rPr lang="fr-FR" dirty="0"/>
              <a:t> en urgence</a:t>
            </a:r>
            <a:r>
              <a:rPr lang="fr-FR" dirty="0" smtClean="0"/>
              <a:t>.</a:t>
            </a:r>
          </a:p>
          <a:p>
            <a:r>
              <a:rPr lang="fr-FR" dirty="0"/>
              <a:t>Les </a:t>
            </a:r>
            <a:r>
              <a:rPr lang="fr-FR" dirty="0">
                <a:hlinkClick r:id="rId5" tooltip="Tableau clinique"/>
              </a:rPr>
              <a:t>tableaux cliniques</a:t>
            </a:r>
            <a:r>
              <a:rPr lang="fr-FR" dirty="0"/>
              <a:t> peuvent prendre des formes diverses, voire complexes (polymorphisme symptomatique), </a:t>
            </a:r>
            <a:r>
              <a:rPr lang="fr-FR" dirty="0" smtClean="0"/>
              <a:t>mais ne présentent pas , </a:t>
            </a:r>
            <a:r>
              <a:rPr lang="fr-FR" dirty="0"/>
              <a:t>comme toute </a:t>
            </a:r>
            <a:r>
              <a:rPr lang="fr-FR" dirty="0">
                <a:hlinkClick r:id="rId6" tooltip="Pathologie"/>
              </a:rPr>
              <a:t>pathologie</a:t>
            </a:r>
            <a:r>
              <a:rPr lang="fr-FR" dirty="0"/>
              <a:t> abdominale, un parallélisme </a:t>
            </a:r>
            <a:r>
              <a:rPr lang="fr-FR" dirty="0" err="1" smtClean="0"/>
              <a:t>anatomo</a:t>
            </a:r>
            <a:r>
              <a:rPr lang="fr-FR" dirty="0" smtClean="0"/>
              <a:t>-clinique.</a:t>
            </a:r>
          </a:p>
          <a:p>
            <a:r>
              <a:rPr lang="fr-FR" dirty="0" smtClean="0"/>
              <a:t>Le </a:t>
            </a:r>
            <a:r>
              <a:rPr lang="fr-FR" dirty="0">
                <a:hlinkClick r:id="rId7" tooltip="Diagnostic (médecine)"/>
              </a:rPr>
              <a:t>diagnostic</a:t>
            </a:r>
            <a:r>
              <a:rPr lang="fr-FR" dirty="0"/>
              <a:t> </a:t>
            </a:r>
            <a:r>
              <a:rPr lang="fr-FR" dirty="0" smtClean="0"/>
              <a:t>est </a:t>
            </a:r>
            <a:r>
              <a:rPr lang="fr-FR" dirty="0"/>
              <a:t>confirmé par un </a:t>
            </a:r>
            <a:r>
              <a:rPr lang="fr-FR" dirty="0">
                <a:hlinkClick r:id="rId8" tooltip="Tomodensitométrie"/>
              </a:rPr>
              <a:t>scanner</a:t>
            </a:r>
            <a:r>
              <a:rPr lang="fr-FR" dirty="0"/>
              <a:t> abdominal ou une simple échographie, la seule </a:t>
            </a:r>
            <a:r>
              <a:rPr lang="fr-FR" dirty="0">
                <a:hlinkClick r:id="rId9" tooltip="Examen clinique"/>
              </a:rPr>
              <a:t>présomption clinique</a:t>
            </a:r>
            <a:r>
              <a:rPr lang="fr-FR" dirty="0"/>
              <a:t> étant erronée dans 20 à 25 % des cas.</a:t>
            </a:r>
          </a:p>
          <a:p>
            <a:endParaRPr lang="fr-FR" dirty="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28670"/>
          </a:xfrm>
        </p:spPr>
        <p:txBody>
          <a:bodyPr/>
          <a:lstStyle/>
          <a:p>
            <a:r>
              <a:rPr lang="fr-FR" b="1" cap="small" dirty="0"/>
              <a:t>Rappel anatomique </a:t>
            </a:r>
            <a:endParaRPr lang="fr-FR" dirty="0"/>
          </a:p>
        </p:txBody>
      </p:sp>
      <p:sp>
        <p:nvSpPr>
          <p:cNvPr id="3" name="Espace réservé du contenu 2"/>
          <p:cNvSpPr>
            <a:spLocks noGrp="1"/>
          </p:cNvSpPr>
          <p:nvPr>
            <p:ph idx="1"/>
          </p:nvPr>
        </p:nvSpPr>
        <p:spPr>
          <a:xfrm>
            <a:off x="0" y="714356"/>
            <a:ext cx="9144000" cy="6143644"/>
          </a:xfrm>
        </p:spPr>
        <p:txBody>
          <a:bodyPr/>
          <a:lstStyle/>
          <a:p>
            <a:pPr lvl="0"/>
            <a:r>
              <a:rPr lang="fr-FR" sz="2000" dirty="0"/>
              <a:t>L’appendice est un diverticule qui s’implante au bord postéro – interne du caecum.</a:t>
            </a:r>
          </a:p>
          <a:p>
            <a:pPr lvl="0"/>
            <a:r>
              <a:rPr lang="fr-FR" sz="2000" dirty="0"/>
              <a:t>Mesure 10 Cm de long</a:t>
            </a:r>
          </a:p>
          <a:p>
            <a:pPr lvl="0"/>
            <a:r>
              <a:rPr lang="fr-FR" sz="2000" dirty="0"/>
              <a:t>Position variable :</a:t>
            </a:r>
          </a:p>
          <a:p>
            <a:pPr lvl="1"/>
            <a:r>
              <a:rPr lang="fr-FR" sz="2000" dirty="0"/>
              <a:t>par apport à la position du caecum dans le ventre. </a:t>
            </a:r>
          </a:p>
          <a:p>
            <a:pPr lvl="1"/>
            <a:r>
              <a:rPr lang="fr-FR" sz="2000" dirty="0"/>
              <a:t>sa position dans le caecum est variable</a:t>
            </a:r>
            <a:r>
              <a:rPr lang="fr-FR" sz="2000" dirty="0" smtClean="0"/>
              <a:t>.</a:t>
            </a:r>
          </a:p>
          <a:p>
            <a:pPr lvl="1"/>
            <a:endParaRPr lang="fr-FR" sz="2000" dirty="0"/>
          </a:p>
          <a:p>
            <a:pPr>
              <a:buNone/>
            </a:pPr>
            <a:endParaRPr lang="fr-FR" sz="2000" dirty="0" smtClean="0"/>
          </a:p>
          <a:p>
            <a:pPr>
              <a:buNone/>
            </a:pPr>
            <a:endParaRPr lang="fr-FR" sz="2000" dirty="0"/>
          </a:p>
          <a:p>
            <a:pPr>
              <a:buNone/>
            </a:pPr>
            <a:endParaRPr lang="fr-FR" sz="2000" dirty="0" smtClean="0"/>
          </a:p>
          <a:p>
            <a:pPr>
              <a:buNone/>
            </a:pPr>
            <a:endParaRPr lang="fr-FR" sz="2000" dirty="0"/>
          </a:p>
          <a:p>
            <a:pPr>
              <a:buNone/>
            </a:pPr>
            <a:r>
              <a:rPr lang="fr-FR" sz="1600" dirty="0" smtClean="0"/>
              <a:t>Variation </a:t>
            </a:r>
            <a:r>
              <a:rPr lang="fr-FR" sz="1600" dirty="0"/>
              <a:t>de position de l’appendice </a:t>
            </a:r>
            <a:endParaRPr lang="fr-FR" sz="1600" dirty="0" smtClean="0"/>
          </a:p>
          <a:p>
            <a:pPr>
              <a:buNone/>
            </a:pPr>
            <a:r>
              <a:rPr lang="fr-FR" sz="1600" dirty="0" smtClean="0"/>
              <a:t>(</a:t>
            </a:r>
            <a:r>
              <a:rPr lang="fr-FR" sz="1600" dirty="0"/>
              <a:t>en rouge), qui </a:t>
            </a:r>
            <a:r>
              <a:rPr lang="fr-FR" sz="1600" dirty="0" smtClean="0"/>
              <a:t>peut se </a:t>
            </a:r>
            <a:r>
              <a:rPr lang="fr-FR" sz="1600" dirty="0"/>
              <a:t>localiser </a:t>
            </a:r>
            <a:r>
              <a:rPr lang="fr-FR" sz="1600" dirty="0" smtClean="0"/>
              <a:t>dans</a:t>
            </a:r>
          </a:p>
          <a:p>
            <a:pPr>
              <a:buNone/>
            </a:pPr>
            <a:r>
              <a:rPr lang="fr-FR" sz="1600" dirty="0" smtClean="0"/>
              <a:t> </a:t>
            </a:r>
            <a:r>
              <a:rPr lang="fr-FR" sz="1600" dirty="0"/>
              <a:t>toutes les positions indiquées</a:t>
            </a:r>
          </a:p>
        </p:txBody>
      </p:sp>
      <p:pic>
        <p:nvPicPr>
          <p:cNvPr id="4" name="Image 3"/>
          <p:cNvPicPr/>
          <p:nvPr/>
        </p:nvPicPr>
        <p:blipFill>
          <a:blip r:embed="rId2"/>
          <a:srcRect/>
          <a:stretch>
            <a:fillRect/>
          </a:stretch>
        </p:blipFill>
        <p:spPr bwMode="auto">
          <a:xfrm>
            <a:off x="4214810" y="2500306"/>
            <a:ext cx="4786346" cy="43576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357298"/>
          </a:xfrm>
        </p:spPr>
        <p:txBody>
          <a:bodyPr/>
          <a:lstStyle/>
          <a:p>
            <a:r>
              <a:rPr lang="fr-FR" b="1" cap="small" dirty="0"/>
              <a:t>Pathogénie</a:t>
            </a:r>
            <a:endParaRPr lang="fr-FR" dirty="0"/>
          </a:p>
        </p:txBody>
      </p:sp>
      <p:sp>
        <p:nvSpPr>
          <p:cNvPr id="3" name="Espace réservé du contenu 2"/>
          <p:cNvSpPr>
            <a:spLocks noGrp="1"/>
          </p:cNvSpPr>
          <p:nvPr>
            <p:ph idx="1"/>
          </p:nvPr>
        </p:nvSpPr>
        <p:spPr/>
        <p:txBody>
          <a:bodyPr>
            <a:normAutofit fontScale="92500" lnSpcReduction="20000"/>
          </a:bodyPr>
          <a:lstStyle/>
          <a:p>
            <a:pPr lvl="0"/>
            <a:r>
              <a:rPr lang="fr-FR" dirty="0"/>
              <a:t>L’appendice est un organe creux.</a:t>
            </a:r>
          </a:p>
          <a:p>
            <a:pPr lvl="0"/>
            <a:r>
              <a:rPr lang="fr-FR" dirty="0"/>
              <a:t>Sa lumière est en continuité avec le contenu septique du caecum.</a:t>
            </a:r>
          </a:p>
          <a:p>
            <a:pPr lvl="0"/>
            <a:r>
              <a:rPr lang="fr-FR" dirty="0"/>
              <a:t>Grâce au péristaltisme de sa couche musculaire, l’appendice assure sa vidange vers la lumière colique.</a:t>
            </a:r>
          </a:p>
          <a:p>
            <a:pPr lvl="0"/>
            <a:r>
              <a:rPr lang="fr-FR" dirty="0"/>
              <a:t>En cas d’obstruction de cette lumière (</a:t>
            </a:r>
            <a:r>
              <a:rPr lang="fr-FR" dirty="0" err="1"/>
              <a:t>stercolite</a:t>
            </a:r>
            <a:r>
              <a:rPr lang="fr-FR" dirty="0"/>
              <a:t>, bourgeon tumoral, pépins d’orange…), la stagnation et la pullulation microbienne </a:t>
            </a:r>
            <a:r>
              <a:rPr lang="fr-FR" dirty="0" smtClean="0"/>
              <a:t>déclenche </a:t>
            </a:r>
            <a:r>
              <a:rPr lang="fr-FR" dirty="0"/>
              <a:t>l’infection de cette organe à l’origine de l’appendicite.</a:t>
            </a:r>
          </a:p>
          <a:p>
            <a:pPr>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071546"/>
            <a:ext cx="8229600" cy="5054617"/>
          </a:xfrm>
        </p:spPr>
        <p:txBody>
          <a:bodyPr/>
          <a:lstStyle/>
          <a:p>
            <a:pPr>
              <a:buNone/>
            </a:pPr>
            <a:r>
              <a:rPr lang="fr-FR" sz="5400" b="1" cap="small" dirty="0" smtClean="0"/>
              <a:t>         ETUDE CLINIQUE</a:t>
            </a:r>
          </a:p>
          <a:p>
            <a:pPr>
              <a:buNone/>
            </a:pPr>
            <a:r>
              <a:rPr lang="fr-FR" dirty="0" smtClean="0"/>
              <a:t>Multiplicité </a:t>
            </a:r>
            <a:r>
              <a:rPr lang="fr-FR" dirty="0"/>
              <a:t>des formes </a:t>
            </a:r>
            <a:r>
              <a:rPr lang="fr-FR" dirty="0" smtClean="0"/>
              <a:t>cliniques</a:t>
            </a:r>
          </a:p>
          <a:p>
            <a:pPr>
              <a:buNone/>
            </a:pPr>
            <a:r>
              <a:rPr lang="fr-FR" dirty="0" smtClean="0"/>
              <a:t> A ce </a:t>
            </a:r>
            <a:r>
              <a:rPr lang="fr-FR" dirty="0"/>
              <a:t>jour, aucun signe pathognomonique de l'appendicite aiguë et seule l'intervention (ou la </a:t>
            </a:r>
            <a:r>
              <a:rPr lang="fr-FR" u="sng" dirty="0">
                <a:hlinkClick r:id="rId2" tooltip="Cœlioscopie"/>
              </a:rPr>
              <a:t>cœlioscopie</a:t>
            </a:r>
            <a:r>
              <a:rPr lang="fr-FR" dirty="0"/>
              <a:t>), suivie d'une analyse histopathologique de la pièce opératoire permettent d'affirmer le diagnostic.</a:t>
            </a:r>
          </a:p>
          <a:p>
            <a:pPr>
              <a:buNone/>
            </a:pP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14356"/>
          </a:xfrm>
        </p:spPr>
        <p:txBody>
          <a:bodyPr>
            <a:normAutofit/>
          </a:bodyPr>
          <a:lstStyle/>
          <a:p>
            <a:r>
              <a:rPr lang="fr-FR" sz="3200" b="1" dirty="0"/>
              <a:t>Forme commune</a:t>
            </a:r>
            <a:endParaRPr lang="fr-FR" sz="3200" dirty="0"/>
          </a:p>
        </p:txBody>
      </p:sp>
      <p:sp>
        <p:nvSpPr>
          <p:cNvPr id="3" name="Espace réservé du contenu 2"/>
          <p:cNvSpPr>
            <a:spLocks noGrp="1"/>
          </p:cNvSpPr>
          <p:nvPr>
            <p:ph idx="1"/>
          </p:nvPr>
        </p:nvSpPr>
        <p:spPr>
          <a:xfrm>
            <a:off x="214282" y="785794"/>
            <a:ext cx="8715436" cy="6072206"/>
          </a:xfrm>
        </p:spPr>
        <p:txBody>
          <a:bodyPr>
            <a:normAutofit fontScale="85000" lnSpcReduction="20000"/>
          </a:bodyPr>
          <a:lstStyle/>
          <a:p>
            <a:pPr>
              <a:buNone/>
            </a:pPr>
            <a:r>
              <a:rPr lang="fr-FR" dirty="0"/>
              <a:t>A</a:t>
            </a:r>
            <a:r>
              <a:rPr lang="fr-FR" dirty="0" smtClean="0"/>
              <a:t>ppendicite </a:t>
            </a:r>
            <a:r>
              <a:rPr lang="fr-FR" dirty="0"/>
              <a:t>aiguë iliaque non compliquée chez un adulte jeune.</a:t>
            </a:r>
            <a:endParaRPr lang="fr-FR" i="1" dirty="0" smtClean="0"/>
          </a:p>
          <a:p>
            <a:pPr>
              <a:buNone/>
            </a:pPr>
            <a:r>
              <a:rPr lang="fr-FR" i="1" dirty="0" smtClean="0"/>
              <a:t>a- </a:t>
            </a:r>
            <a:r>
              <a:rPr lang="fr-FR" b="1" i="1" dirty="0"/>
              <a:t>signes fonctionnels</a:t>
            </a:r>
            <a:r>
              <a:rPr lang="fr-FR" i="1" dirty="0"/>
              <a:t> :</a:t>
            </a:r>
            <a:endParaRPr lang="fr-FR" dirty="0"/>
          </a:p>
          <a:p>
            <a:pPr lvl="0"/>
            <a:r>
              <a:rPr lang="fr-FR" b="1" dirty="0"/>
              <a:t>Douleur:</a:t>
            </a:r>
            <a:r>
              <a:rPr lang="fr-FR" dirty="0"/>
              <a:t> </a:t>
            </a:r>
            <a:r>
              <a:rPr lang="fr-FR" dirty="0" smtClean="0"/>
              <a:t>-Brutale</a:t>
            </a:r>
          </a:p>
          <a:p>
            <a:pPr lvl="0">
              <a:buNone/>
            </a:pPr>
            <a:r>
              <a:rPr lang="fr-FR" dirty="0"/>
              <a:t> </a:t>
            </a:r>
            <a:r>
              <a:rPr lang="fr-FR" dirty="0" smtClean="0"/>
              <a:t>                     -variable </a:t>
            </a:r>
            <a:r>
              <a:rPr lang="fr-FR" dirty="0"/>
              <a:t>dans son intensité (le plus souvent supportable).</a:t>
            </a:r>
          </a:p>
          <a:p>
            <a:pPr>
              <a:buNone/>
            </a:pPr>
            <a:r>
              <a:rPr lang="fr-FR" dirty="0"/>
              <a:t>                     </a:t>
            </a:r>
            <a:r>
              <a:rPr lang="fr-FR" dirty="0" smtClean="0"/>
              <a:t> </a:t>
            </a:r>
            <a:r>
              <a:rPr lang="fr-FR" dirty="0"/>
              <a:t>-constante</a:t>
            </a:r>
          </a:p>
          <a:p>
            <a:pPr>
              <a:buNone/>
            </a:pPr>
            <a:r>
              <a:rPr lang="fr-FR" dirty="0"/>
              <a:t>                     </a:t>
            </a:r>
            <a:r>
              <a:rPr lang="fr-FR" dirty="0" smtClean="0"/>
              <a:t> </a:t>
            </a:r>
            <a:r>
              <a:rPr lang="fr-FR" dirty="0"/>
              <a:t>-malade calme</a:t>
            </a:r>
          </a:p>
          <a:p>
            <a:pPr>
              <a:buNone/>
            </a:pPr>
            <a:r>
              <a:rPr lang="fr-FR" dirty="0"/>
              <a:t>                      </a:t>
            </a:r>
            <a:r>
              <a:rPr lang="fr-FR" dirty="0" smtClean="0"/>
              <a:t>-</a:t>
            </a:r>
            <a:r>
              <a:rPr lang="fr-FR" dirty="0"/>
              <a:t>son siège est variable: au début de la crise est épigastrique péri </a:t>
            </a:r>
            <a:r>
              <a:rPr lang="fr-FR" dirty="0" smtClean="0"/>
              <a:t>ombilical mais </a:t>
            </a:r>
            <a:r>
              <a:rPr lang="fr-FR" dirty="0"/>
              <a:t>s’oriente rapidement vers la </a:t>
            </a:r>
            <a:r>
              <a:rPr lang="fr-FR" dirty="0" smtClean="0"/>
              <a:t>FID.                          </a:t>
            </a:r>
          </a:p>
          <a:p>
            <a:pPr>
              <a:buNone/>
            </a:pPr>
            <a:r>
              <a:rPr lang="fr-FR" dirty="0"/>
              <a:t> </a:t>
            </a:r>
            <a:r>
              <a:rPr lang="fr-FR" dirty="0" smtClean="0"/>
              <a:t>                         -Assez </a:t>
            </a:r>
            <a:r>
              <a:rPr lang="fr-FR" dirty="0"/>
              <a:t>souvent accompagnée de nausée voire vomissements.</a:t>
            </a:r>
          </a:p>
          <a:p>
            <a:pPr lvl="0"/>
            <a:r>
              <a:rPr lang="fr-FR" b="1" dirty="0"/>
              <a:t>trouble du transit</a:t>
            </a:r>
            <a:r>
              <a:rPr lang="fr-FR" dirty="0"/>
              <a:t> : - le transit s’arrête chez </a:t>
            </a:r>
            <a:r>
              <a:rPr lang="fr-FR" dirty="0" smtClean="0"/>
              <a:t>l’adulte                                             - </a:t>
            </a:r>
            <a:r>
              <a:rPr lang="fr-FR" dirty="0"/>
              <a:t>ou contrairement des diarrhées chez l’enfant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142984"/>
            <a:ext cx="8229600" cy="4983179"/>
          </a:xfrm>
        </p:spPr>
        <p:txBody>
          <a:bodyPr/>
          <a:lstStyle/>
          <a:p>
            <a:pPr>
              <a:buNone/>
            </a:pPr>
            <a:r>
              <a:rPr lang="fr-FR" i="1" dirty="0"/>
              <a:t>b- </a:t>
            </a:r>
            <a:r>
              <a:rPr lang="fr-FR" b="1" i="1" dirty="0"/>
              <a:t>signes généraux</a:t>
            </a:r>
            <a:r>
              <a:rPr lang="fr-FR" i="1" dirty="0"/>
              <a:t> :    </a:t>
            </a:r>
            <a:endParaRPr lang="fr-FR" dirty="0"/>
          </a:p>
          <a:p>
            <a:pPr lvl="0"/>
            <a:r>
              <a:rPr lang="fr-FR" dirty="0"/>
              <a:t>l’état général est bon, conservé.</a:t>
            </a:r>
          </a:p>
          <a:p>
            <a:pPr lvl="0"/>
            <a:r>
              <a:rPr lang="fr-FR" dirty="0"/>
              <a:t>discrète augmentation de la température : </a:t>
            </a:r>
            <a:endParaRPr lang="fr-FR" dirty="0" smtClean="0"/>
          </a:p>
          <a:p>
            <a:pPr lvl="0">
              <a:buNone/>
            </a:pPr>
            <a:r>
              <a:rPr lang="fr-FR" dirty="0"/>
              <a:t> </a:t>
            </a:r>
            <a:r>
              <a:rPr lang="fr-FR" dirty="0" smtClean="0"/>
              <a:t>     38-38,5°C</a:t>
            </a:r>
            <a:endParaRPr lang="fr-FR" dirty="0"/>
          </a:p>
          <a:p>
            <a:pPr lvl="0"/>
            <a:r>
              <a:rPr lang="fr-FR" dirty="0"/>
              <a:t>D</a:t>
            </a:r>
            <a:r>
              <a:rPr lang="fr-FR" dirty="0" smtClean="0"/>
              <a:t>iscrète </a:t>
            </a:r>
            <a:r>
              <a:rPr lang="fr-FR" dirty="0"/>
              <a:t>augmentation du </a:t>
            </a:r>
            <a:r>
              <a:rPr lang="fr-FR" dirty="0" smtClean="0"/>
              <a:t>pouls</a:t>
            </a:r>
            <a:endParaRPr lang="fr-FR" dirty="0"/>
          </a:p>
          <a:p>
            <a:pPr lvl="0"/>
            <a:r>
              <a:rPr lang="fr-FR" dirty="0" smtClean="0"/>
              <a:t>Tension </a:t>
            </a:r>
            <a:r>
              <a:rPr lang="fr-FR" dirty="0"/>
              <a:t>artérielle est toute à fait normale</a:t>
            </a:r>
          </a:p>
          <a:p>
            <a:pPr>
              <a:buNone/>
            </a:pP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5719"/>
          </a:xfrm>
        </p:spPr>
        <p:txBody>
          <a:bodyPr>
            <a:normAutofit fontScale="90000"/>
          </a:bodyPr>
          <a:lstStyle/>
          <a:p>
            <a:endParaRPr lang="fr-FR" dirty="0"/>
          </a:p>
        </p:txBody>
      </p:sp>
      <p:sp>
        <p:nvSpPr>
          <p:cNvPr id="3" name="Espace réservé du contenu 2"/>
          <p:cNvSpPr>
            <a:spLocks noGrp="1"/>
          </p:cNvSpPr>
          <p:nvPr>
            <p:ph idx="1"/>
          </p:nvPr>
        </p:nvSpPr>
        <p:spPr>
          <a:xfrm>
            <a:off x="0" y="285728"/>
            <a:ext cx="9144000" cy="6572272"/>
          </a:xfrm>
        </p:spPr>
        <p:txBody>
          <a:bodyPr>
            <a:normAutofit fontScale="47500" lnSpcReduction="20000"/>
          </a:bodyPr>
          <a:lstStyle/>
          <a:p>
            <a:pPr>
              <a:buNone/>
            </a:pPr>
            <a:endParaRPr lang="fr-FR" i="1" dirty="0" smtClean="0"/>
          </a:p>
          <a:p>
            <a:pPr>
              <a:buNone/>
            </a:pPr>
            <a:r>
              <a:rPr lang="fr-FR" sz="4200" i="1" dirty="0" smtClean="0"/>
              <a:t> </a:t>
            </a:r>
            <a:r>
              <a:rPr lang="fr-FR" sz="4200" i="1" dirty="0"/>
              <a:t>c- </a:t>
            </a:r>
            <a:r>
              <a:rPr lang="fr-FR" sz="4200" b="1" i="1" dirty="0"/>
              <a:t>signes physiques</a:t>
            </a:r>
            <a:r>
              <a:rPr lang="fr-FR" sz="4200" i="1" dirty="0"/>
              <a:t> : </a:t>
            </a:r>
            <a:endParaRPr lang="fr-FR" sz="4200" dirty="0"/>
          </a:p>
          <a:p>
            <a:pPr>
              <a:buNone/>
            </a:pPr>
            <a:r>
              <a:rPr lang="fr-FR" sz="4200" dirty="0" smtClean="0"/>
              <a:t>      </a:t>
            </a:r>
          </a:p>
          <a:p>
            <a:pPr>
              <a:buNone/>
            </a:pPr>
            <a:r>
              <a:rPr lang="fr-FR" sz="4200" dirty="0"/>
              <a:t> </a:t>
            </a:r>
            <a:r>
              <a:rPr lang="fr-FR" sz="4200" dirty="0" smtClean="0"/>
              <a:t>     2 </a:t>
            </a:r>
            <a:r>
              <a:rPr lang="fr-FR" sz="4200" dirty="0"/>
              <a:t>signes capitaux :</a:t>
            </a:r>
          </a:p>
          <a:p>
            <a:pPr lvl="0"/>
            <a:r>
              <a:rPr lang="fr-FR" sz="4200" dirty="0"/>
              <a:t>D</a:t>
            </a:r>
            <a:r>
              <a:rPr lang="fr-FR" sz="4200" dirty="0" smtClean="0"/>
              <a:t>ouleur </a:t>
            </a:r>
            <a:r>
              <a:rPr lang="fr-FR" sz="4200" dirty="0"/>
              <a:t>à la palpation douce et progressive de la FID, siège surtout au niveau du point de </a:t>
            </a:r>
            <a:r>
              <a:rPr lang="fr-FR" sz="4200" i="1" dirty="0"/>
              <a:t>« MAC BURNEY </a:t>
            </a:r>
            <a:r>
              <a:rPr lang="fr-FR" sz="4200" i="1" dirty="0" smtClean="0"/>
              <a:t>».</a:t>
            </a:r>
            <a:endParaRPr lang="fr-FR" sz="4200" dirty="0"/>
          </a:p>
          <a:p>
            <a:pPr lvl="0"/>
            <a:r>
              <a:rPr lang="fr-FR" sz="4200" dirty="0"/>
              <a:t>D</a:t>
            </a:r>
            <a:r>
              <a:rPr lang="fr-FR" sz="4200" dirty="0" smtClean="0"/>
              <a:t>éfense </a:t>
            </a:r>
            <a:r>
              <a:rPr lang="fr-FR" sz="4200" dirty="0"/>
              <a:t>pariétale au  niveau de la </a:t>
            </a:r>
            <a:r>
              <a:rPr lang="fr-FR" sz="4200" dirty="0" smtClean="0"/>
              <a:t>FID.</a:t>
            </a:r>
          </a:p>
          <a:p>
            <a:pPr>
              <a:buNone/>
            </a:pPr>
            <a:r>
              <a:rPr lang="fr-FR" sz="4200" dirty="0" smtClean="0"/>
              <a:t>     </a:t>
            </a:r>
          </a:p>
          <a:p>
            <a:pPr>
              <a:buNone/>
            </a:pPr>
            <a:r>
              <a:rPr lang="fr-FR" sz="4200" dirty="0"/>
              <a:t> </a:t>
            </a:r>
            <a:r>
              <a:rPr lang="fr-FR" sz="4200" dirty="0" smtClean="0"/>
              <a:t>     Autres signes: Il </a:t>
            </a:r>
            <a:r>
              <a:rPr lang="fr-FR" sz="4200" dirty="0"/>
              <a:t>peut </a:t>
            </a:r>
            <a:r>
              <a:rPr lang="fr-FR" sz="4200" dirty="0" smtClean="0"/>
              <a:t>exister</a:t>
            </a:r>
          </a:p>
          <a:p>
            <a:pPr>
              <a:buNone/>
            </a:pPr>
            <a:r>
              <a:rPr lang="fr-FR" sz="4200" dirty="0"/>
              <a:t> </a:t>
            </a:r>
            <a:r>
              <a:rPr lang="fr-FR" sz="4200" dirty="0" smtClean="0"/>
              <a:t>      -Une </a:t>
            </a:r>
            <a:r>
              <a:rPr lang="fr-FR" sz="4200" dirty="0"/>
              <a:t>douleur de la fosse iliaque droite à sa décompression brutale (</a:t>
            </a:r>
            <a:r>
              <a:rPr lang="fr-FR" sz="4200" u="sng" dirty="0">
                <a:hlinkClick r:id="rId2" tooltip="Blumberg sign (page inexistante)"/>
              </a:rPr>
              <a:t>signe de </a:t>
            </a:r>
            <a:r>
              <a:rPr lang="fr-FR" sz="4200" u="sng" dirty="0" err="1">
                <a:hlinkClick r:id="rId2" tooltip="Blumberg sign (page inexistante)"/>
              </a:rPr>
              <a:t>Blumberg</a:t>
            </a:r>
            <a:r>
              <a:rPr lang="fr-FR" sz="4200" dirty="0"/>
              <a:t> </a:t>
            </a:r>
            <a:r>
              <a:rPr lang="fr-FR" sz="4200" dirty="0" smtClean="0"/>
              <a:t>). </a:t>
            </a:r>
          </a:p>
          <a:p>
            <a:pPr>
              <a:buNone/>
            </a:pPr>
            <a:r>
              <a:rPr lang="fr-FR" sz="4200" dirty="0"/>
              <a:t> </a:t>
            </a:r>
            <a:r>
              <a:rPr lang="fr-FR" sz="4200" dirty="0" smtClean="0"/>
              <a:t>      -Une </a:t>
            </a:r>
            <a:r>
              <a:rPr lang="fr-FR" sz="4200" dirty="0"/>
              <a:t>douleur de la fosse iliaque droite à la palpation dans le sens </a:t>
            </a:r>
            <a:r>
              <a:rPr lang="fr-FR" sz="4200" dirty="0" err="1"/>
              <a:t>anti-horaire</a:t>
            </a:r>
            <a:r>
              <a:rPr lang="fr-FR" sz="4200" dirty="0"/>
              <a:t> du colon (</a:t>
            </a:r>
            <a:r>
              <a:rPr lang="fr-FR" sz="4200" u="sng" dirty="0">
                <a:hlinkClick r:id="rId3" tooltip="Signe de Rovsing (page inexistante)"/>
              </a:rPr>
              <a:t>signe de </a:t>
            </a:r>
            <a:r>
              <a:rPr lang="fr-FR" sz="4200" u="sng" dirty="0" err="1">
                <a:hlinkClick r:id="rId3" tooltip="Signe de Rovsing (page inexistante)"/>
              </a:rPr>
              <a:t>Rovsing</a:t>
            </a:r>
            <a:r>
              <a:rPr lang="fr-FR" sz="4200" dirty="0" smtClean="0"/>
              <a:t>).</a:t>
            </a:r>
          </a:p>
          <a:p>
            <a:pPr>
              <a:buNone/>
            </a:pPr>
            <a:r>
              <a:rPr lang="fr-FR" sz="4200" dirty="0" smtClean="0"/>
              <a:t>       -Douleur </a:t>
            </a:r>
            <a:r>
              <a:rPr lang="fr-FR" sz="4200" dirty="0"/>
              <a:t>exacerbée par la flexion de la cuisse droite (genou en rectitude</a:t>
            </a:r>
            <a:r>
              <a:rPr lang="fr-FR" sz="4200" dirty="0" smtClean="0"/>
              <a:t>):</a:t>
            </a:r>
            <a:r>
              <a:rPr lang="fr-FR" sz="4200" u="sng" dirty="0" smtClean="0">
                <a:hlinkClick r:id="rId4" tooltip="Psoïtis"/>
              </a:rPr>
              <a:t> </a:t>
            </a:r>
            <a:r>
              <a:rPr lang="fr-FR" sz="4200" u="sng" dirty="0" err="1" smtClean="0">
                <a:hlinkClick r:id="rId4" tooltip="Psoïtis"/>
              </a:rPr>
              <a:t>psoïtis</a:t>
            </a:r>
            <a:r>
              <a:rPr lang="fr-FR" sz="4200" dirty="0" smtClean="0"/>
              <a:t> </a:t>
            </a:r>
            <a:r>
              <a:rPr lang="fr-FR" sz="4200" dirty="0"/>
              <a:t>(inflammation du </a:t>
            </a:r>
            <a:r>
              <a:rPr lang="fr-FR" sz="4200" u="sng" dirty="0">
                <a:hlinkClick r:id="rId5" tooltip="Muscle ilio-psoas"/>
              </a:rPr>
              <a:t>muscle psoas</a:t>
            </a:r>
            <a:r>
              <a:rPr lang="fr-FR" sz="4200" dirty="0"/>
              <a:t>), est parfois constatée, notamment dans les appendicites en position retro-cæcale</a:t>
            </a:r>
            <a:r>
              <a:rPr lang="fr-FR" sz="4200" dirty="0" smtClean="0"/>
              <a:t>.</a:t>
            </a:r>
          </a:p>
          <a:p>
            <a:pPr>
              <a:buNone/>
            </a:pPr>
            <a:r>
              <a:rPr lang="fr-FR" sz="4200" dirty="0"/>
              <a:t> </a:t>
            </a:r>
            <a:r>
              <a:rPr lang="fr-FR" sz="4200" dirty="0" smtClean="0"/>
              <a:t>      -</a:t>
            </a:r>
            <a:r>
              <a:rPr lang="fr-FR" sz="4200" dirty="0"/>
              <a:t>Le </a:t>
            </a:r>
            <a:r>
              <a:rPr lang="fr-FR" sz="4200" u="sng" dirty="0">
                <a:hlinkClick r:id="rId6" tooltip="Toucher vaginal"/>
              </a:rPr>
              <a:t>toucher vaginal</a:t>
            </a:r>
            <a:r>
              <a:rPr lang="fr-FR" sz="4200" dirty="0"/>
              <a:t> trouve une douleur en haut et à droite du Douglas. L'intégrité des annexes est constatée. Le </a:t>
            </a:r>
            <a:r>
              <a:rPr lang="fr-FR" sz="4200" u="sng" dirty="0">
                <a:hlinkClick r:id="rId7" tooltip="Toucher rectal"/>
              </a:rPr>
              <a:t>toucher rectal</a:t>
            </a:r>
            <a:r>
              <a:rPr lang="fr-FR" sz="4200" dirty="0"/>
              <a:t> peut éveiller une vive douleur lorsque le doigt palpe le </a:t>
            </a:r>
            <a:r>
              <a:rPr lang="fr-FR" sz="4200" u="sng" dirty="0">
                <a:hlinkClick r:id="rId8" tooltip="Cul-de-sac de Douglas"/>
              </a:rPr>
              <a:t>cul-de-sac péritonéal de Douglas</a:t>
            </a:r>
            <a:r>
              <a:rPr lang="fr-FR" sz="4200" dirty="0"/>
              <a:t>.</a:t>
            </a:r>
          </a:p>
          <a:p>
            <a:pPr>
              <a:buNone/>
            </a:pPr>
            <a:endParaRPr lang="fr-FR" sz="4200" dirty="0"/>
          </a:p>
          <a:p>
            <a:pPr>
              <a:buNone/>
            </a:pPr>
            <a:r>
              <a:rPr lang="fr-FR" sz="5100" dirty="0" smtClean="0"/>
              <a:t>Au </a:t>
            </a:r>
            <a:r>
              <a:rPr lang="fr-FR" sz="5100" dirty="0"/>
              <a:t>total, il s’agit d’un syndrome </a:t>
            </a:r>
            <a:r>
              <a:rPr lang="fr-FR" sz="5100" b="1" dirty="0"/>
              <a:t>douloureux, aigu, fébrile de la FID avec défense</a:t>
            </a:r>
            <a:r>
              <a:rPr lang="fr-FR" sz="5100" dirty="0"/>
              <a:t> à l’examen clinique. </a:t>
            </a:r>
          </a:p>
          <a:p>
            <a:endParaRPr lang="fr-FR" sz="4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866</Words>
  <Application>Microsoft Office PowerPoint</Application>
  <PresentationFormat>Affichage à l'écran (4:3)</PresentationFormat>
  <Paragraphs>177</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Thème Office</vt:lpstr>
      <vt:lpstr>APPENDICITES AIGUES</vt:lpstr>
      <vt:lpstr>SOMMAIRE   </vt:lpstr>
      <vt:lpstr>Définition-Généralités   </vt:lpstr>
      <vt:lpstr>Rappel anatomique </vt:lpstr>
      <vt:lpstr>Pathogénie</vt:lpstr>
      <vt:lpstr>Diapositive 6</vt:lpstr>
      <vt:lpstr>Forme commune</vt:lpstr>
      <vt:lpstr>Diapositive 8</vt:lpstr>
      <vt:lpstr>Diapositive 9</vt:lpstr>
      <vt:lpstr>Diapositive 10</vt:lpstr>
      <vt:lpstr>Diapositive 11</vt:lpstr>
      <vt:lpstr>Formes anatomo-pathologiques </vt:lpstr>
      <vt:lpstr>Formes selon le siege</vt:lpstr>
      <vt:lpstr>Diapositive 14</vt:lpstr>
      <vt:lpstr>Diapositive 15</vt:lpstr>
      <vt:lpstr>Diapositive 16</vt:lpstr>
      <vt:lpstr>Diapositive 17</vt:lpstr>
      <vt:lpstr>Formes selon l’age</vt:lpstr>
      <vt:lpstr>Complications </vt:lpstr>
      <vt:lpstr>Diapositive 20</vt:lpstr>
      <vt:lpstr>Diapositive 21</vt:lpstr>
      <vt:lpstr>Diapositive 22</vt:lpstr>
      <vt:lpstr>Diagnostic différentiel de l’appendicite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APPENDICITES AIGUES</dc:title>
  <dc:creator>Dr BEDJAOUI</dc:creator>
  <cp:lastModifiedBy>Dr BEDJAOUI</cp:lastModifiedBy>
  <cp:revision>67</cp:revision>
  <dcterms:created xsi:type="dcterms:W3CDTF">2016-01-19T14:59:38Z</dcterms:created>
  <dcterms:modified xsi:type="dcterms:W3CDTF">2016-01-19T18:27:51Z</dcterms:modified>
</cp:coreProperties>
</file>