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7" r:id="rId3"/>
    <p:sldId id="278" r:id="rId4"/>
    <p:sldId id="282" r:id="rId5"/>
    <p:sldId id="275" r:id="rId6"/>
    <p:sldId id="283" r:id="rId7"/>
    <p:sldId id="279" r:id="rId8"/>
    <p:sldId id="284" r:id="rId9"/>
    <p:sldId id="285" r:id="rId10"/>
    <p:sldId id="286" r:id="rId11"/>
    <p:sldId id="288" r:id="rId12"/>
    <p:sldId id="287" r:id="rId13"/>
    <p:sldId id="280" r:id="rId14"/>
    <p:sldId id="290" r:id="rId15"/>
    <p:sldId id="300" r:id="rId16"/>
    <p:sldId id="291" r:id="rId17"/>
    <p:sldId id="293" r:id="rId18"/>
    <p:sldId id="294" r:id="rId19"/>
    <p:sldId id="316" r:id="rId20"/>
    <p:sldId id="315" r:id="rId21"/>
    <p:sldId id="301" r:id="rId22"/>
    <p:sldId id="302" r:id="rId23"/>
    <p:sldId id="304" r:id="rId24"/>
    <p:sldId id="313" r:id="rId25"/>
    <p:sldId id="314" r:id="rId26"/>
    <p:sldId id="317" r:id="rId27"/>
    <p:sldId id="298" r:id="rId28"/>
    <p:sldId id="305" r:id="rId29"/>
    <p:sldId id="306" r:id="rId30"/>
    <p:sldId id="307" r:id="rId31"/>
    <p:sldId id="308" r:id="rId32"/>
    <p:sldId id="292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9900"/>
    <a:srgbClr val="003300"/>
    <a:srgbClr val="00CC00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5382" autoAdjust="0"/>
  </p:normalViewPr>
  <p:slideViewPr>
    <p:cSldViewPr>
      <p:cViewPr>
        <p:scale>
          <a:sx n="59" d="100"/>
          <a:sy n="59" d="100"/>
        </p:scale>
        <p:origin x="-78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16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1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10" Type="http://schemas.openxmlformats.org/officeDocument/2006/relationships/image" Target="../media/image105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25.wmf"/><Relationship Id="rId7" Type="http://schemas.openxmlformats.org/officeDocument/2006/relationships/image" Target="../media/image134.wmf"/><Relationship Id="rId2" Type="http://schemas.openxmlformats.org/officeDocument/2006/relationships/image" Target="../media/image124.wmf"/><Relationship Id="rId1" Type="http://schemas.openxmlformats.org/officeDocument/2006/relationships/image" Target="../media/image130.wmf"/><Relationship Id="rId6" Type="http://schemas.openxmlformats.org/officeDocument/2006/relationships/image" Target="../media/image133.wmf"/><Relationship Id="rId11" Type="http://schemas.openxmlformats.org/officeDocument/2006/relationships/image" Target="../media/image138.wmf"/><Relationship Id="rId5" Type="http://schemas.openxmlformats.org/officeDocument/2006/relationships/image" Target="../media/image132.wmf"/><Relationship Id="rId10" Type="http://schemas.openxmlformats.org/officeDocument/2006/relationships/image" Target="../media/image137.wmf"/><Relationship Id="rId4" Type="http://schemas.openxmlformats.org/officeDocument/2006/relationships/image" Target="../media/image131.wmf"/><Relationship Id="rId9" Type="http://schemas.openxmlformats.org/officeDocument/2006/relationships/image" Target="../media/image1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4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image" Target="../media/image169.wmf"/><Relationship Id="rId3" Type="http://schemas.openxmlformats.org/officeDocument/2006/relationships/image" Target="../media/image163.wmf"/><Relationship Id="rId7" Type="http://schemas.openxmlformats.org/officeDocument/2006/relationships/image" Target="../media/image125.wmf"/><Relationship Id="rId12" Type="http://schemas.openxmlformats.org/officeDocument/2006/relationships/image" Target="../media/image168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30.wmf"/><Relationship Id="rId11" Type="http://schemas.openxmlformats.org/officeDocument/2006/relationships/image" Target="../media/image167.wmf"/><Relationship Id="rId5" Type="http://schemas.openxmlformats.org/officeDocument/2006/relationships/image" Target="../media/image165.wmf"/><Relationship Id="rId10" Type="http://schemas.openxmlformats.org/officeDocument/2006/relationships/image" Target="../media/image166.wmf"/><Relationship Id="rId4" Type="http://schemas.openxmlformats.org/officeDocument/2006/relationships/image" Target="../media/image164.wmf"/><Relationship Id="rId9" Type="http://schemas.openxmlformats.org/officeDocument/2006/relationships/image" Target="../media/image13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12" Type="http://schemas.openxmlformats.org/officeDocument/2006/relationships/image" Target="../media/image179.wmf"/><Relationship Id="rId2" Type="http://schemas.openxmlformats.org/officeDocument/2006/relationships/image" Target="../media/image170.wmf"/><Relationship Id="rId1" Type="http://schemas.openxmlformats.org/officeDocument/2006/relationships/image" Target="../media/image124.wmf"/><Relationship Id="rId6" Type="http://schemas.openxmlformats.org/officeDocument/2006/relationships/image" Target="../media/image174.wmf"/><Relationship Id="rId11" Type="http://schemas.openxmlformats.org/officeDocument/2006/relationships/image" Target="../media/image178.wmf"/><Relationship Id="rId5" Type="http://schemas.openxmlformats.org/officeDocument/2006/relationships/image" Target="../media/image173.wmf"/><Relationship Id="rId10" Type="http://schemas.openxmlformats.org/officeDocument/2006/relationships/image" Target="../media/image177.wmf"/><Relationship Id="rId4" Type="http://schemas.openxmlformats.org/officeDocument/2006/relationships/image" Target="../media/image172.wmf"/><Relationship Id="rId9" Type="http://schemas.openxmlformats.org/officeDocument/2006/relationships/image" Target="../media/image1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image" Target="../media/image183.wmf"/><Relationship Id="rId7" Type="http://schemas.openxmlformats.org/officeDocument/2006/relationships/image" Target="../media/image187.wmf"/><Relationship Id="rId2" Type="http://schemas.openxmlformats.org/officeDocument/2006/relationships/image" Target="../media/image182.wmf"/><Relationship Id="rId1" Type="http://schemas.openxmlformats.org/officeDocument/2006/relationships/image" Target="../media/image181.jpeg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Relationship Id="rId9" Type="http://schemas.openxmlformats.org/officeDocument/2006/relationships/image" Target="../media/image18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3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image" Target="../media/image1.wmf"/><Relationship Id="rId6" Type="http://schemas.openxmlformats.org/officeDocument/2006/relationships/image" Target="../media/image21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42.wmf"/><Relationship Id="rId7" Type="http://schemas.openxmlformats.org/officeDocument/2006/relationships/image" Target="../media/image54.wmf"/><Relationship Id="rId12" Type="http://schemas.openxmlformats.org/officeDocument/2006/relationships/image" Target="../media/image58.wmf"/><Relationship Id="rId2" Type="http://schemas.openxmlformats.org/officeDocument/2006/relationships/image" Target="../media/image41.wmf"/><Relationship Id="rId1" Type="http://schemas.openxmlformats.org/officeDocument/2006/relationships/image" Target="../media/image51.wmf"/><Relationship Id="rId6" Type="http://schemas.openxmlformats.org/officeDocument/2006/relationships/image" Target="../media/image53.wmf"/><Relationship Id="rId11" Type="http://schemas.openxmlformats.org/officeDocument/2006/relationships/image" Target="../media/image57.wmf"/><Relationship Id="rId5" Type="http://schemas.openxmlformats.org/officeDocument/2006/relationships/image" Target="../media/image44.wmf"/><Relationship Id="rId10" Type="http://schemas.openxmlformats.org/officeDocument/2006/relationships/image" Target="../media/image56.wmf"/><Relationship Id="rId4" Type="http://schemas.openxmlformats.org/officeDocument/2006/relationships/image" Target="../media/image52.wmf"/><Relationship Id="rId9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69.wmf"/><Relationship Id="rId18" Type="http://schemas.openxmlformats.org/officeDocument/2006/relationships/image" Target="../media/image74.wmf"/><Relationship Id="rId3" Type="http://schemas.openxmlformats.org/officeDocument/2006/relationships/image" Target="../media/image42.wmf"/><Relationship Id="rId21" Type="http://schemas.openxmlformats.org/officeDocument/2006/relationships/image" Target="../media/image77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17" Type="http://schemas.openxmlformats.org/officeDocument/2006/relationships/image" Target="../media/image73.wmf"/><Relationship Id="rId2" Type="http://schemas.openxmlformats.org/officeDocument/2006/relationships/image" Target="../media/image41.wmf"/><Relationship Id="rId16" Type="http://schemas.openxmlformats.org/officeDocument/2006/relationships/image" Target="../media/image72.wmf"/><Relationship Id="rId20" Type="http://schemas.openxmlformats.org/officeDocument/2006/relationships/image" Target="../media/image76.wmf"/><Relationship Id="rId1" Type="http://schemas.openxmlformats.org/officeDocument/2006/relationships/image" Target="../media/image59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5" Type="http://schemas.openxmlformats.org/officeDocument/2006/relationships/image" Target="../media/image71.wmf"/><Relationship Id="rId10" Type="http://schemas.openxmlformats.org/officeDocument/2006/relationships/image" Target="../media/image66.wmf"/><Relationship Id="rId19" Type="http://schemas.openxmlformats.org/officeDocument/2006/relationships/image" Target="../media/image75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Relationship Id="rId14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82.wmf"/><Relationship Id="rId18" Type="http://schemas.openxmlformats.org/officeDocument/2006/relationships/image" Target="../media/image87.wmf"/><Relationship Id="rId3" Type="http://schemas.openxmlformats.org/officeDocument/2006/relationships/image" Target="../media/image42.wmf"/><Relationship Id="rId21" Type="http://schemas.openxmlformats.org/officeDocument/2006/relationships/image" Target="../media/image9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17" Type="http://schemas.openxmlformats.org/officeDocument/2006/relationships/image" Target="../media/image86.wmf"/><Relationship Id="rId2" Type="http://schemas.openxmlformats.org/officeDocument/2006/relationships/image" Target="../media/image41.wmf"/><Relationship Id="rId16" Type="http://schemas.openxmlformats.org/officeDocument/2006/relationships/image" Target="../media/image85.wmf"/><Relationship Id="rId20" Type="http://schemas.openxmlformats.org/officeDocument/2006/relationships/image" Target="../media/image89.wmf"/><Relationship Id="rId1" Type="http://schemas.openxmlformats.org/officeDocument/2006/relationships/image" Target="../media/image78.wmf"/><Relationship Id="rId6" Type="http://schemas.openxmlformats.org/officeDocument/2006/relationships/image" Target="../media/image80.wmf"/><Relationship Id="rId11" Type="http://schemas.openxmlformats.org/officeDocument/2006/relationships/image" Target="../media/image68.wmf"/><Relationship Id="rId5" Type="http://schemas.openxmlformats.org/officeDocument/2006/relationships/image" Target="../media/image61.wmf"/><Relationship Id="rId15" Type="http://schemas.openxmlformats.org/officeDocument/2006/relationships/image" Target="../media/image84.wmf"/><Relationship Id="rId10" Type="http://schemas.openxmlformats.org/officeDocument/2006/relationships/image" Target="../media/image81.wmf"/><Relationship Id="rId19" Type="http://schemas.openxmlformats.org/officeDocument/2006/relationships/image" Target="../media/image88.wmf"/><Relationship Id="rId4" Type="http://schemas.openxmlformats.org/officeDocument/2006/relationships/image" Target="../media/image79.wmf"/><Relationship Id="rId9" Type="http://schemas.openxmlformats.org/officeDocument/2006/relationships/image" Target="../media/image66.wmf"/><Relationship Id="rId14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BFF2-C393-4C75-B2F0-928A1947B076}" type="datetimeFigureOut">
              <a:rPr lang="fr-FR" smtClean="0"/>
              <a:pPr/>
              <a:t>13/04/2014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58AE3-4EE7-460B-ACD3-48732A9E81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58AE3-4EE7-460B-ACD3-48732A9E819C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190D-8185-45EC-AE4B-7F8246AD7476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0B38-5953-4B3F-8B0F-E100D71DA689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A92D-FEA4-45F3-8AD1-683B52C194B8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09A5-3681-4158-85DE-B31A71688044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0426-5A20-4AC1-958E-908AA1394F4D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54AE-5D79-44CE-82B1-0B31B62E0BED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ACE3-EA88-489B-BBF3-09E953BCD00F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ECE9-551E-4266-B4CF-48DE6D7D3529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C911-8536-40A4-9B31-4AB29D076675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1F76-6931-4B5E-B23A-FE039AD21F07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CD3A-5B7B-4517-9A29-B0C214BC561F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C049-98A8-4D64-A9ED-F7294EBE98E4}" type="datetime1">
              <a:rPr lang="fr-FR" smtClean="0"/>
              <a:pPr/>
              <a:t>13/04/2014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100.bin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103.bin"/><Relationship Id="rId7" Type="http://schemas.openxmlformats.org/officeDocument/2006/relationships/oleObject" Target="../embeddings/oleObject89.bin"/><Relationship Id="rId12" Type="http://schemas.openxmlformats.org/officeDocument/2006/relationships/oleObject" Target="../embeddings/oleObject94.bin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8.bin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7.bin"/><Relationship Id="rId23" Type="http://schemas.openxmlformats.org/officeDocument/2006/relationships/oleObject" Target="../embeddings/oleObject105.bin"/><Relationship Id="rId10" Type="http://schemas.openxmlformats.org/officeDocument/2006/relationships/oleObject" Target="../embeddings/oleObject92.bin"/><Relationship Id="rId19" Type="http://schemas.openxmlformats.org/officeDocument/2006/relationships/oleObject" Target="../embeddings/oleObject101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Relationship Id="rId14" Type="http://schemas.openxmlformats.org/officeDocument/2006/relationships/oleObject" Target="../embeddings/oleObject96.bin"/><Relationship Id="rId22" Type="http://schemas.openxmlformats.org/officeDocument/2006/relationships/oleObject" Target="../embeddings/oleObject10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6.bin"/><Relationship Id="rId12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6.bin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5.bin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4.bin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6.bin"/><Relationship Id="rId5" Type="http://schemas.openxmlformats.org/officeDocument/2006/relationships/oleObject" Target="../embeddings/oleObject135.bin"/><Relationship Id="rId4" Type="http://schemas.openxmlformats.org/officeDocument/2006/relationships/oleObject" Target="../embeddings/oleObject13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oleObject" Target="../embeddings/oleObject154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8.bin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7.bin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6.bin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5.bin"/><Relationship Id="rId9" Type="http://schemas.openxmlformats.org/officeDocument/2006/relationships/oleObject" Target="../embeddings/oleObject15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1.png"/><Relationship Id="rId4" Type="http://schemas.openxmlformats.org/officeDocument/2006/relationships/oleObject" Target="../embeddings/oleObject15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9.bin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58.bin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57.bin"/><Relationship Id="rId9" Type="http://schemas.openxmlformats.org/officeDocument/2006/relationships/oleObject" Target="../embeddings/oleObject16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oleObject" Target="../embeddings/oleObject165.bin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158.png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oleObject" Target="../embeddings/oleObject178.bin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2.bin"/><Relationship Id="rId12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1.bin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80.bin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69.bin"/><Relationship Id="rId9" Type="http://schemas.openxmlformats.org/officeDocument/2006/relationships/oleObject" Target="../embeddings/oleObject174.bin"/><Relationship Id="rId14" Type="http://schemas.openxmlformats.org/officeDocument/2006/relationships/oleObject" Target="../embeddings/oleObject17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oleObject" Target="../embeddings/oleObject191.bin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5.bin"/><Relationship Id="rId12" Type="http://schemas.openxmlformats.org/officeDocument/2006/relationships/oleObject" Target="../embeddings/oleObject1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84.bin"/><Relationship Id="rId11" Type="http://schemas.openxmlformats.org/officeDocument/2006/relationships/oleObject" Target="../embeddings/oleObject189.bin"/><Relationship Id="rId5" Type="http://schemas.openxmlformats.org/officeDocument/2006/relationships/oleObject" Target="../embeddings/oleObject183.bin"/><Relationship Id="rId10" Type="http://schemas.openxmlformats.org/officeDocument/2006/relationships/oleObject" Target="../embeddings/oleObject188.bin"/><Relationship Id="rId4" Type="http://schemas.openxmlformats.org/officeDocument/2006/relationships/oleObject" Target="../embeddings/oleObject182.bin"/><Relationship Id="rId9" Type="http://schemas.openxmlformats.org/officeDocument/2006/relationships/oleObject" Target="../embeddings/oleObject187.bin"/><Relationship Id="rId14" Type="http://schemas.openxmlformats.org/officeDocument/2006/relationships/oleObject" Target="../embeddings/oleObject19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96.bin"/><Relationship Id="rId5" Type="http://schemas.openxmlformats.org/officeDocument/2006/relationships/oleObject" Target="../embeddings/oleObject195.bin"/><Relationship Id="rId10" Type="http://schemas.openxmlformats.org/officeDocument/2006/relationships/oleObject" Target="../embeddings/oleObject200.bin"/><Relationship Id="rId4" Type="http://schemas.openxmlformats.org/officeDocument/2006/relationships/oleObject" Target="../embeddings/oleObject194.bin"/><Relationship Id="rId9" Type="http://schemas.openxmlformats.org/officeDocument/2006/relationships/oleObject" Target="../embeddings/oleObject19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02.bin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1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4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06.bin"/><Relationship Id="rId5" Type="http://schemas.openxmlformats.org/officeDocument/2006/relationships/oleObject" Target="../embeddings/oleObject205.bin"/><Relationship Id="rId4" Type="http://schemas.openxmlformats.org/officeDocument/2006/relationships/oleObject" Target="../embeddings/oleObject20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4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Relationship Id="rId14" Type="http://schemas.openxmlformats.org/officeDocument/2006/relationships/oleObject" Target="../embeddings/oleObject6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18" Type="http://schemas.openxmlformats.org/officeDocument/2006/relationships/oleObject" Target="../embeddings/oleObject79.bin"/><Relationship Id="rId3" Type="http://schemas.openxmlformats.org/officeDocument/2006/relationships/oleObject" Target="../embeddings/oleObject64.bin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4.bin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80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8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6480720" cy="3672408"/>
          </a:xfrm>
        </p:spPr>
        <p:txBody>
          <a:bodyPr>
            <a:normAutofit/>
          </a:bodyPr>
          <a:lstStyle/>
          <a:p>
            <a:r>
              <a:rPr lang="fr-FR" b="1" i="1" dirty="0" smtClean="0">
                <a:solidFill>
                  <a:srgbClr val="002060"/>
                </a:solidFill>
              </a:rPr>
              <a:t>Equilibres</a:t>
            </a:r>
            <a:br>
              <a:rPr lang="fr-FR" b="1" i="1" dirty="0" smtClean="0">
                <a:solidFill>
                  <a:srgbClr val="002060"/>
                </a:solidFill>
              </a:rPr>
            </a:br>
            <a:r>
              <a:rPr lang="fr-FR" b="1" i="1" dirty="0" err="1" smtClean="0">
                <a:solidFill>
                  <a:srgbClr val="002060"/>
                </a:solidFill>
              </a:rPr>
              <a:t>Acido-Basique</a:t>
            </a:r>
            <a:r>
              <a:rPr lang="fr-FR" b="1" i="1" dirty="0" smtClean="0">
                <a:solidFill>
                  <a:srgbClr val="002060"/>
                </a:solidFill>
              </a:rPr>
              <a:t/>
            </a:r>
            <a:br>
              <a:rPr lang="fr-FR" b="1" i="1" dirty="0" smtClean="0">
                <a:solidFill>
                  <a:srgbClr val="002060"/>
                </a:solidFill>
              </a:rPr>
            </a:br>
            <a:endParaRPr lang="fr-FR" b="1" i="1" dirty="0">
              <a:solidFill>
                <a:srgbClr val="00206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360041"/>
            <a:ext cx="2699792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179512" y="548680"/>
            <a:ext cx="89644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Afin de déterminer le pH d’une solution Acide ou Basique , il faut déterminer la concentration en  </a:t>
            </a:r>
            <a:r>
              <a:rPr lang="fr-FR" sz="2400" b="1" i="1" dirty="0" smtClean="0">
                <a:solidFill>
                  <a:srgbClr val="FF0000"/>
                </a:solidFill>
              </a:rPr>
              <a:t>H</a:t>
            </a:r>
            <a:r>
              <a:rPr lang="fr-FR" sz="2400" b="1" i="1" baseline="-25000" dirty="0" smtClean="0">
                <a:solidFill>
                  <a:srgbClr val="FF0000"/>
                </a:solidFill>
              </a:rPr>
              <a:t>3</a:t>
            </a:r>
            <a:r>
              <a:rPr lang="fr-FR" sz="2400" b="1" i="1" dirty="0" smtClean="0">
                <a:solidFill>
                  <a:srgbClr val="FF0000"/>
                </a:solidFill>
              </a:rPr>
              <a:t>O</a:t>
            </a:r>
            <a:r>
              <a:rPr lang="fr-FR" sz="2400" b="1" i="1" baseline="30000" dirty="0" smtClean="0">
                <a:solidFill>
                  <a:srgbClr val="FF0000"/>
                </a:solidFill>
              </a:rPr>
              <a:t>+</a:t>
            </a:r>
            <a:r>
              <a:rPr lang="fr-FR" sz="2400" b="1" i="1" dirty="0" smtClean="0">
                <a:solidFill>
                  <a:srgbClr val="FF0000"/>
                </a:solidFill>
              </a:rPr>
              <a:t> </a:t>
            </a:r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ou</a:t>
            </a:r>
            <a:r>
              <a:rPr lang="fr-FR" sz="2400" b="1" i="1" dirty="0" smtClean="0">
                <a:solidFill>
                  <a:srgbClr val="00CC00"/>
                </a:solidFill>
              </a:rPr>
              <a:t> OH</a:t>
            </a:r>
            <a:r>
              <a:rPr lang="fr-FR" sz="2400" b="1" i="1" baseline="30000" dirty="0" smtClean="0">
                <a:solidFill>
                  <a:srgbClr val="00CC00"/>
                </a:solidFill>
              </a:rPr>
              <a:t>-</a:t>
            </a:r>
            <a:endParaRPr kumimoji="0" lang="fr-FR" sz="2400" b="1" i="1" u="none" strike="noStrike" kern="1200" cap="none" spc="0" normalizeH="0" baseline="30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627784" y="0"/>
            <a:ext cx="40427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5-4: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 d’un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b="1" i="1" dirty="0" smtClean="0">
                <a:solidFill>
                  <a:srgbClr val="00CC00"/>
                </a:solidFill>
                <a:latin typeface="+mj-lt"/>
                <a:ea typeface="+mj-ea"/>
                <a:cs typeface="+mj-cs"/>
              </a:rPr>
              <a:t>Base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Faible</a:t>
            </a:r>
            <a:endParaRPr kumimoji="0" lang="fr-FR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512763" y="1947863"/>
          <a:ext cx="3786187" cy="1592262"/>
        </p:xfrm>
        <a:graphic>
          <a:graphicData uri="http://schemas.openxmlformats.org/presentationml/2006/ole">
            <p:oleObj spid="_x0000_s123906" name="Équation" r:id="rId3" imgW="1688760" imgH="698400" progId="Equation.3">
              <p:embed/>
            </p:oleObj>
          </a:graphicData>
        </a:graphic>
      </p:graphicFrame>
      <p:sp>
        <p:nvSpPr>
          <p:cNvPr id="15" name="Titre 1"/>
          <p:cNvSpPr txBox="1">
            <a:spLocks/>
          </p:cNvSpPr>
          <p:nvPr/>
        </p:nvSpPr>
        <p:spPr>
          <a:xfrm>
            <a:off x="323528" y="1268760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fr-FR" sz="2400" b="1" i="1" dirty="0" smtClean="0">
                <a:latin typeface="+mj-lt"/>
                <a:ea typeface="+mj-ea"/>
                <a:cs typeface="+mj-cs"/>
              </a:rPr>
              <a:t>éaction incomplète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</a:t>
            </a:r>
            <a:r>
              <a:rPr kumimoji="0" lang="fr-FR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équilibre</a:t>
            </a:r>
            <a:endParaRPr kumimoji="0" lang="fr-FR" sz="24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179512" y="2492896"/>
          <a:ext cx="284163" cy="528638"/>
        </p:xfrm>
        <a:graphic>
          <a:graphicData uri="http://schemas.openxmlformats.org/presentationml/2006/ole">
            <p:oleObj spid="_x0000_s123907" name="Équation" r:id="rId4" imgW="139680" imgH="228600" progId="Equation.3">
              <p:embed/>
            </p:oleObj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179512" y="2996952"/>
          <a:ext cx="284163" cy="528637"/>
        </p:xfrm>
        <a:graphic>
          <a:graphicData uri="http://schemas.openxmlformats.org/presentationml/2006/ole">
            <p:oleObj spid="_x0000_s123908" name="Équation" r:id="rId5" imgW="139680" imgH="228600" progId="Equation.3">
              <p:embed/>
            </p:oleObj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5180013" y="3359150"/>
          <a:ext cx="3319462" cy="544513"/>
        </p:xfrm>
        <a:graphic>
          <a:graphicData uri="http://schemas.openxmlformats.org/presentationml/2006/ole">
            <p:oleObj spid="_x0000_s123909" name="Équation" r:id="rId6" imgW="1612800" imgH="253800" progId="Equation.3">
              <p:embed/>
            </p:oleObj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4644008" y="4437112"/>
          <a:ext cx="3484562" cy="484188"/>
        </p:xfrm>
        <a:graphic>
          <a:graphicData uri="http://schemas.openxmlformats.org/presentationml/2006/ole">
            <p:oleObj spid="_x0000_s123910" name="Équation" r:id="rId7" imgW="1434960" imgH="203040" progId="Equation.3">
              <p:embed/>
            </p:oleObj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-36512" y="3501008"/>
            <a:ext cx="4680520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67" name="Object 11"/>
          <p:cNvGraphicFramePr>
            <a:graphicFrameLocks noChangeAspect="1"/>
          </p:cNvGraphicFramePr>
          <p:nvPr/>
        </p:nvGraphicFramePr>
        <p:xfrm>
          <a:off x="5497513" y="2000250"/>
          <a:ext cx="2108200" cy="865188"/>
        </p:xfrm>
        <a:graphic>
          <a:graphicData uri="http://schemas.openxmlformats.org/presentationml/2006/ole">
            <p:oleObj spid="_x0000_s123912" name="Équation" r:id="rId8" imgW="1295280" imgH="469800" progId="Equation.3">
              <p:embed/>
            </p:oleObj>
          </a:graphicData>
        </a:graphic>
      </p:graphicFrame>
      <p:cxnSp>
        <p:nvCxnSpPr>
          <p:cNvPr id="19" name="Connecteur droit avec flèche 18"/>
          <p:cNvCxnSpPr/>
          <p:nvPr/>
        </p:nvCxnSpPr>
        <p:spPr>
          <a:xfrm>
            <a:off x="2123728" y="2204864"/>
            <a:ext cx="64807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2051720" y="2348880"/>
            <a:ext cx="64807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68" name="Object 12"/>
          <p:cNvGraphicFramePr>
            <a:graphicFrameLocks noChangeAspect="1"/>
          </p:cNvGraphicFramePr>
          <p:nvPr/>
        </p:nvGraphicFramePr>
        <p:xfrm>
          <a:off x="4644008" y="1268760"/>
          <a:ext cx="1147763" cy="327025"/>
        </p:xfrm>
        <a:graphic>
          <a:graphicData uri="http://schemas.openxmlformats.org/presentationml/2006/ole">
            <p:oleObj spid="_x0000_s123913" name="Équation" r:id="rId9" imgW="634680" imgH="177480" progId="Equation.3">
              <p:embed/>
            </p:oleObj>
          </a:graphicData>
        </a:graphic>
      </p:graphicFrame>
      <p:graphicFrame>
        <p:nvGraphicFramePr>
          <p:cNvPr id="121869" name="Object 13"/>
          <p:cNvGraphicFramePr>
            <a:graphicFrameLocks noChangeAspect="1"/>
          </p:cNvGraphicFramePr>
          <p:nvPr/>
        </p:nvGraphicFramePr>
        <p:xfrm>
          <a:off x="4778375" y="2924175"/>
          <a:ext cx="3765550" cy="381000"/>
        </p:xfrm>
        <a:graphic>
          <a:graphicData uri="http://schemas.openxmlformats.org/presentationml/2006/ole">
            <p:oleObj spid="_x0000_s123914" name="Équation" r:id="rId10" imgW="1688760" imgH="177480" progId="Equation.3">
              <p:embed/>
            </p:oleObj>
          </a:graphicData>
        </a:graphic>
      </p:graphicFrame>
      <p:cxnSp>
        <p:nvCxnSpPr>
          <p:cNvPr id="27" name="Connecteur droit 26"/>
          <p:cNvCxnSpPr/>
          <p:nvPr/>
        </p:nvCxnSpPr>
        <p:spPr>
          <a:xfrm>
            <a:off x="4572000" y="1484784"/>
            <a:ext cx="72008" cy="53732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70" name="Object 14"/>
          <p:cNvGraphicFramePr>
            <a:graphicFrameLocks noChangeAspect="1"/>
          </p:cNvGraphicFramePr>
          <p:nvPr/>
        </p:nvGraphicFramePr>
        <p:xfrm>
          <a:off x="4788024" y="1569616"/>
          <a:ext cx="3275188" cy="419224"/>
        </p:xfrm>
        <a:graphic>
          <a:graphicData uri="http://schemas.openxmlformats.org/presentationml/2006/ole">
            <p:oleObj spid="_x0000_s123915" name="Équation" r:id="rId11" imgW="1587240" imgH="203040" progId="Equation.3">
              <p:embed/>
            </p:oleObj>
          </a:graphicData>
        </a:graphic>
      </p:graphicFrame>
      <p:graphicFrame>
        <p:nvGraphicFramePr>
          <p:cNvPr id="121871" name="Object 15"/>
          <p:cNvGraphicFramePr>
            <a:graphicFrameLocks noChangeAspect="1"/>
          </p:cNvGraphicFramePr>
          <p:nvPr/>
        </p:nvGraphicFramePr>
        <p:xfrm>
          <a:off x="4741863" y="4810125"/>
          <a:ext cx="1673225" cy="492125"/>
        </p:xfrm>
        <a:graphic>
          <a:graphicData uri="http://schemas.openxmlformats.org/presentationml/2006/ole">
            <p:oleObj spid="_x0000_s123916" name="Équation" r:id="rId12" imgW="812520" imgH="228600" progId="Equation.3">
              <p:embed/>
            </p:oleObj>
          </a:graphicData>
        </a:graphic>
      </p:graphicFrame>
      <p:cxnSp>
        <p:nvCxnSpPr>
          <p:cNvPr id="36" name="Connecteur droit avec flèche 35"/>
          <p:cNvCxnSpPr/>
          <p:nvPr/>
        </p:nvCxnSpPr>
        <p:spPr>
          <a:xfrm flipH="1" flipV="1">
            <a:off x="8100392" y="3717032"/>
            <a:ext cx="360040" cy="36004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72" name="Object 16"/>
          <p:cNvGraphicFramePr>
            <a:graphicFrameLocks noChangeAspect="1"/>
          </p:cNvGraphicFramePr>
          <p:nvPr/>
        </p:nvGraphicFramePr>
        <p:xfrm>
          <a:off x="7740352" y="4077072"/>
          <a:ext cx="1403648" cy="436563"/>
        </p:xfrm>
        <a:graphic>
          <a:graphicData uri="http://schemas.openxmlformats.org/presentationml/2006/ole">
            <p:oleObj spid="_x0000_s123917" name="Équation" r:id="rId13" imgW="558720" imgH="203040" progId="Equation.3">
              <p:embed/>
            </p:oleObj>
          </a:graphicData>
        </a:graphic>
      </p:graphicFrame>
      <p:graphicFrame>
        <p:nvGraphicFramePr>
          <p:cNvPr id="121873" name="Object 17"/>
          <p:cNvGraphicFramePr>
            <a:graphicFrameLocks noChangeAspect="1"/>
          </p:cNvGraphicFramePr>
          <p:nvPr/>
        </p:nvGraphicFramePr>
        <p:xfrm>
          <a:off x="4716016" y="5229200"/>
          <a:ext cx="1952625" cy="374650"/>
        </p:xfrm>
        <a:graphic>
          <a:graphicData uri="http://schemas.openxmlformats.org/presentationml/2006/ole">
            <p:oleObj spid="_x0000_s123918" name="Équation" r:id="rId14" imgW="1079280" imgH="203040" progId="Equation.3">
              <p:embed/>
            </p:oleObj>
          </a:graphicData>
        </a:graphic>
      </p:graphicFrame>
      <p:graphicFrame>
        <p:nvGraphicFramePr>
          <p:cNvPr id="121874" name="Object 18"/>
          <p:cNvGraphicFramePr>
            <a:graphicFrameLocks noChangeAspect="1"/>
          </p:cNvGraphicFramePr>
          <p:nvPr/>
        </p:nvGraphicFramePr>
        <p:xfrm>
          <a:off x="5434013" y="5745163"/>
          <a:ext cx="2390775" cy="982662"/>
        </p:xfrm>
        <a:graphic>
          <a:graphicData uri="http://schemas.openxmlformats.org/presentationml/2006/ole">
            <p:oleObj spid="_x0000_s123919" name="Équation" r:id="rId15" imgW="1295280" imgH="469800" progId="Equation.3">
              <p:embed/>
            </p:oleObj>
          </a:graphicData>
        </a:graphic>
      </p:graphicFrame>
      <p:cxnSp>
        <p:nvCxnSpPr>
          <p:cNvPr id="40" name="Connecteur droit avec flèche 39"/>
          <p:cNvCxnSpPr/>
          <p:nvPr/>
        </p:nvCxnSpPr>
        <p:spPr>
          <a:xfrm>
            <a:off x="5796136" y="5157192"/>
            <a:ext cx="504056" cy="50405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75" name="Object 19"/>
          <p:cNvGraphicFramePr>
            <a:graphicFrameLocks noChangeAspect="1"/>
          </p:cNvGraphicFramePr>
          <p:nvPr/>
        </p:nvGraphicFramePr>
        <p:xfrm>
          <a:off x="233363" y="3500438"/>
          <a:ext cx="1781175" cy="1162050"/>
        </p:xfrm>
        <a:graphic>
          <a:graphicData uri="http://schemas.openxmlformats.org/presentationml/2006/ole">
            <p:oleObj spid="_x0000_s123920" name="Équation" r:id="rId16" imgW="838080" imgH="482400" progId="Equation.3">
              <p:embed/>
            </p:oleObj>
          </a:graphicData>
        </a:graphic>
      </p:graphicFrame>
      <p:graphicFrame>
        <p:nvGraphicFramePr>
          <p:cNvPr id="121876" name="Object 20"/>
          <p:cNvGraphicFramePr>
            <a:graphicFrameLocks noChangeAspect="1"/>
          </p:cNvGraphicFramePr>
          <p:nvPr/>
        </p:nvGraphicFramePr>
        <p:xfrm>
          <a:off x="4860032" y="4005064"/>
          <a:ext cx="2273300" cy="463550"/>
        </p:xfrm>
        <a:graphic>
          <a:graphicData uri="http://schemas.openxmlformats.org/presentationml/2006/ole">
            <p:oleObj spid="_x0000_s123921" name="Équation" r:id="rId17" imgW="1104840" imgH="215640" progId="Equation.3">
              <p:embed/>
            </p:oleObj>
          </a:graphicData>
        </a:graphic>
      </p:graphicFrame>
      <p:cxnSp>
        <p:nvCxnSpPr>
          <p:cNvPr id="47" name="Connecteur droit avec flèche 46"/>
          <p:cNvCxnSpPr/>
          <p:nvPr/>
        </p:nvCxnSpPr>
        <p:spPr>
          <a:xfrm flipH="1" flipV="1">
            <a:off x="2051720" y="4149080"/>
            <a:ext cx="3384376" cy="194421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77" name="Object 21"/>
          <p:cNvGraphicFramePr>
            <a:graphicFrameLocks noChangeAspect="1"/>
          </p:cNvGraphicFramePr>
          <p:nvPr/>
        </p:nvGraphicFramePr>
        <p:xfrm>
          <a:off x="61913" y="4451350"/>
          <a:ext cx="2143125" cy="593725"/>
        </p:xfrm>
        <a:graphic>
          <a:graphicData uri="http://schemas.openxmlformats.org/presentationml/2006/ole">
            <p:oleObj spid="_x0000_s123922" name="Équation" r:id="rId18" imgW="1091880" imgH="266400" progId="Equation.3">
              <p:embed/>
            </p:oleObj>
          </a:graphicData>
        </a:graphic>
      </p:graphicFrame>
      <p:graphicFrame>
        <p:nvGraphicFramePr>
          <p:cNvPr id="121878" name="Object 22"/>
          <p:cNvGraphicFramePr>
            <a:graphicFrameLocks noChangeAspect="1"/>
          </p:cNvGraphicFramePr>
          <p:nvPr/>
        </p:nvGraphicFramePr>
        <p:xfrm>
          <a:off x="251520" y="5085184"/>
          <a:ext cx="2217738" cy="552450"/>
        </p:xfrm>
        <a:graphic>
          <a:graphicData uri="http://schemas.openxmlformats.org/presentationml/2006/ole">
            <p:oleObj spid="_x0000_s123923" name="Équation" r:id="rId19" imgW="1155600" imgH="253800" progId="Equation.3">
              <p:embed/>
            </p:oleObj>
          </a:graphicData>
        </a:graphic>
      </p:graphicFrame>
      <p:graphicFrame>
        <p:nvGraphicFramePr>
          <p:cNvPr id="121881" name="Object 25"/>
          <p:cNvGraphicFramePr>
            <a:graphicFrameLocks noChangeAspect="1"/>
          </p:cNvGraphicFramePr>
          <p:nvPr/>
        </p:nvGraphicFramePr>
        <p:xfrm>
          <a:off x="2843808" y="3573016"/>
          <a:ext cx="1187450" cy="949325"/>
        </p:xfrm>
        <a:graphic>
          <a:graphicData uri="http://schemas.openxmlformats.org/presentationml/2006/ole">
            <p:oleObj spid="_x0000_s123926" name="Équation" r:id="rId20" imgW="558720" imgH="393480" progId="Equation.3">
              <p:embed/>
            </p:oleObj>
          </a:graphicData>
        </a:graphic>
      </p:graphicFrame>
      <p:graphicFrame>
        <p:nvGraphicFramePr>
          <p:cNvPr id="123927" name="Object 23"/>
          <p:cNvGraphicFramePr>
            <a:graphicFrameLocks noChangeAspect="1"/>
          </p:cNvGraphicFramePr>
          <p:nvPr/>
        </p:nvGraphicFramePr>
        <p:xfrm>
          <a:off x="0" y="5733256"/>
          <a:ext cx="4604594" cy="475636"/>
        </p:xfrm>
        <a:graphic>
          <a:graphicData uri="http://schemas.openxmlformats.org/presentationml/2006/ole">
            <p:oleObj spid="_x0000_s123927" name="Équation" r:id="rId21" imgW="2603160" imgH="253800" progId="Equation.3">
              <p:embed/>
            </p:oleObj>
          </a:graphicData>
        </a:graphic>
      </p:graphicFrame>
      <p:graphicFrame>
        <p:nvGraphicFramePr>
          <p:cNvPr id="123929" name="Object 25"/>
          <p:cNvGraphicFramePr>
            <a:graphicFrameLocks noChangeAspect="1"/>
          </p:cNvGraphicFramePr>
          <p:nvPr/>
        </p:nvGraphicFramePr>
        <p:xfrm>
          <a:off x="0" y="6251575"/>
          <a:ext cx="2943225" cy="606425"/>
        </p:xfrm>
        <a:graphic>
          <a:graphicData uri="http://schemas.openxmlformats.org/presentationml/2006/ole">
            <p:oleObj spid="_x0000_s123929" name="Équation" r:id="rId22" imgW="1663560" imgH="393480" progId="Equation.3">
              <p:embed/>
            </p:oleObj>
          </a:graphicData>
        </a:graphic>
      </p:graphicFrame>
      <p:graphicFrame>
        <p:nvGraphicFramePr>
          <p:cNvPr id="123930" name="Object 26"/>
          <p:cNvGraphicFramePr>
            <a:graphicFrameLocks noChangeAspect="1"/>
          </p:cNvGraphicFramePr>
          <p:nvPr/>
        </p:nvGraphicFramePr>
        <p:xfrm>
          <a:off x="0" y="2564904"/>
          <a:ext cx="4475163" cy="874713"/>
        </p:xfrm>
        <a:graphic>
          <a:graphicData uri="http://schemas.openxmlformats.org/presentationml/2006/ole">
            <p:oleObj spid="_x0000_s123930" name="Équation" r:id="rId23" imgW="1752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1907704" y="1124744"/>
          <a:ext cx="4475163" cy="874713"/>
        </p:xfrm>
        <a:graphic>
          <a:graphicData uri="http://schemas.openxmlformats.org/presentationml/2006/ole">
            <p:oleObj spid="_x0000_s126978" name="Équation" r:id="rId3" imgW="1752480" imgH="393480" progId="Equation.3">
              <p:embed/>
            </p:oleObj>
          </a:graphicData>
        </a:graphic>
      </p:graphicFrame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179512" y="332656"/>
          <a:ext cx="1855429" cy="332375"/>
        </p:xfrm>
        <a:graphic>
          <a:graphicData uri="http://schemas.openxmlformats.org/presentationml/2006/ole">
            <p:oleObj spid="_x0000_s126979" name="Équation" r:id="rId4" imgW="863280" imgH="177480" progId="Equation.3">
              <p:embed/>
            </p:oleObj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2674938" y="341313"/>
          <a:ext cx="3109912" cy="381000"/>
        </p:xfrm>
        <a:graphic>
          <a:graphicData uri="http://schemas.openxmlformats.org/presentationml/2006/ole">
            <p:oleObj spid="_x0000_s126980" name="Équation" r:id="rId5" imgW="1447560" imgH="203040" progId="Equation.3">
              <p:embed/>
            </p:oleObj>
          </a:graphicData>
        </a:graphic>
      </p:graphicFrame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6411913" y="341313"/>
          <a:ext cx="2481262" cy="381000"/>
        </p:xfrm>
        <a:graphic>
          <a:graphicData uri="http://schemas.openxmlformats.org/presentationml/2006/ole">
            <p:oleObj spid="_x0000_s126981" name="Équation" r:id="rId6" imgW="1155600" imgH="203040" progId="Equation.3">
              <p:embed/>
            </p:oleObj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flipH="1">
            <a:off x="4644008" y="692696"/>
            <a:ext cx="2016224" cy="64807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>
            <a:off x="1043608" y="1484784"/>
            <a:ext cx="576064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2051720" y="485768"/>
            <a:ext cx="576064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5796136" y="485768"/>
            <a:ext cx="576064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1776413" y="2133600"/>
          <a:ext cx="5837237" cy="874713"/>
        </p:xfrm>
        <a:graphic>
          <a:graphicData uri="http://schemas.openxmlformats.org/presentationml/2006/ole">
            <p:oleObj spid="_x0000_s126982" name="Équation" r:id="rId7" imgW="2286000" imgH="393480" progId="Equation.3">
              <p:embed/>
            </p:oleObj>
          </a:graphicData>
        </a:graphic>
      </p:graphicFrame>
      <p:sp>
        <p:nvSpPr>
          <p:cNvPr id="25" name="Flèche droite 24"/>
          <p:cNvSpPr/>
          <p:nvPr/>
        </p:nvSpPr>
        <p:spPr>
          <a:xfrm>
            <a:off x="1043608" y="2492896"/>
            <a:ext cx="576064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1835696" y="4365625"/>
          <a:ext cx="4346575" cy="874713"/>
        </p:xfrm>
        <a:graphic>
          <a:graphicData uri="http://schemas.openxmlformats.org/presentationml/2006/ole">
            <p:oleObj spid="_x0000_s126984" name="Équation" r:id="rId8" imgW="1701720" imgH="393480" progId="Equation.3">
              <p:embed/>
            </p:oleObj>
          </a:graphicData>
        </a:graphic>
      </p:graphicFrame>
      <p:sp>
        <p:nvSpPr>
          <p:cNvPr id="29" name="Flèche droite 28"/>
          <p:cNvSpPr/>
          <p:nvPr/>
        </p:nvSpPr>
        <p:spPr>
          <a:xfrm>
            <a:off x="1115616" y="4797152"/>
            <a:ext cx="576064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5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>
            <p:ph idx="1"/>
          </p:nvPr>
        </p:nvGraphicFramePr>
        <p:xfrm>
          <a:off x="395536" y="1340768"/>
          <a:ext cx="3888432" cy="543237"/>
        </p:xfrm>
        <a:graphic>
          <a:graphicData uri="http://schemas.openxmlformats.org/presentationml/2006/ole">
            <p:oleObj spid="_x0000_s124930" name="Équation" r:id="rId3" imgW="1726920" imgH="241200" progId="Equation.3">
              <p:embed/>
            </p:oleObj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395536" y="908720"/>
          <a:ext cx="1423988" cy="374650"/>
        </p:xfrm>
        <a:graphic>
          <a:graphicData uri="http://schemas.openxmlformats.org/presentationml/2006/ole">
            <p:oleObj spid="_x0000_s124931" name="Équation" r:id="rId4" imgW="787320" imgH="203040" progId="Equation.3">
              <p:embed/>
            </p:oleObj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1979712" y="0"/>
            <a:ext cx="5400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5-5: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 entre le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pKa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 le </a:t>
            </a:r>
            <a:r>
              <a:rPr kumimoji="0" lang="fr-FR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pKb</a:t>
            </a:r>
            <a:endParaRPr kumimoji="0" lang="fr-FR" sz="4000" b="1" i="1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22238" y="1916113"/>
          <a:ext cx="7035800" cy="542925"/>
        </p:xfrm>
        <a:graphic>
          <a:graphicData uri="http://schemas.openxmlformats.org/presentationml/2006/ole">
            <p:oleObj spid="_x0000_s124932" name="Équation" r:id="rId5" imgW="3124080" imgH="241200" progId="Equation.3">
              <p:embed/>
            </p:oleObj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323528" y="2564904"/>
          <a:ext cx="4148137" cy="457200"/>
        </p:xfrm>
        <a:graphic>
          <a:graphicData uri="http://schemas.openxmlformats.org/presentationml/2006/ole">
            <p:oleObj spid="_x0000_s124933" name="Équation" r:id="rId6" imgW="1841400" imgH="203040" progId="Equation.3">
              <p:embed/>
            </p:oleObj>
          </a:graphicData>
        </a:graphic>
      </p:graphicFrame>
      <p:sp>
        <p:nvSpPr>
          <p:cNvPr id="10" name="Accolade fermante 9"/>
          <p:cNvSpPr/>
          <p:nvPr/>
        </p:nvSpPr>
        <p:spPr>
          <a:xfrm rot="5400000">
            <a:off x="3779912" y="2708920"/>
            <a:ext cx="504056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3347864" y="3284984"/>
          <a:ext cx="2273300" cy="796925"/>
        </p:xfrm>
        <a:graphic>
          <a:graphicData uri="http://schemas.openxmlformats.org/presentationml/2006/ole">
            <p:oleObj spid="_x0000_s124934" name="Équation" r:id="rId7" imgW="1257120" imgH="431640" progId="Equation.3">
              <p:embed/>
            </p:oleObj>
          </a:graphicData>
        </a:graphic>
      </p:graphicFrame>
      <p:graphicFrame>
        <p:nvGraphicFramePr>
          <p:cNvPr id="124935" name="Object 7"/>
          <p:cNvGraphicFramePr>
            <a:graphicFrameLocks noChangeAspect="1"/>
          </p:cNvGraphicFramePr>
          <p:nvPr/>
        </p:nvGraphicFramePr>
        <p:xfrm>
          <a:off x="5364088" y="2539752"/>
          <a:ext cx="3262312" cy="457200"/>
        </p:xfrm>
        <a:graphic>
          <a:graphicData uri="http://schemas.openxmlformats.org/presentationml/2006/ole">
            <p:oleObj spid="_x0000_s124935" name="Équation" r:id="rId8" imgW="1447560" imgH="203040" progId="Equation.3">
              <p:embed/>
            </p:oleObj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251520" y="3789040"/>
          <a:ext cx="2020888" cy="374650"/>
        </p:xfrm>
        <a:graphic>
          <a:graphicData uri="http://schemas.openxmlformats.org/presentationml/2006/ole">
            <p:oleObj spid="_x0000_s124936" name="Équation" r:id="rId9" imgW="1117440" imgH="203040" progId="Equation.3">
              <p:embed/>
            </p:oleObj>
          </a:graphicData>
        </a:graphic>
      </p:graphicFrame>
      <p:graphicFrame>
        <p:nvGraphicFramePr>
          <p:cNvPr id="124937" name="Object 9"/>
          <p:cNvGraphicFramePr>
            <a:graphicFrameLocks noChangeAspect="1"/>
          </p:cNvGraphicFramePr>
          <p:nvPr/>
        </p:nvGraphicFramePr>
        <p:xfrm>
          <a:off x="323528" y="4293096"/>
          <a:ext cx="1944687" cy="400050"/>
        </p:xfrm>
        <a:graphic>
          <a:graphicData uri="http://schemas.openxmlformats.org/presentationml/2006/ole">
            <p:oleObj spid="_x0000_s124937" name="Équation" r:id="rId10" imgW="863280" imgH="177480" progId="Equation.3">
              <p:embed/>
            </p:oleObj>
          </a:graphicData>
        </a:graphic>
      </p:graphicFrame>
      <p:graphicFrame>
        <p:nvGraphicFramePr>
          <p:cNvPr id="124938" name="Object 10"/>
          <p:cNvGraphicFramePr>
            <a:graphicFrameLocks noChangeAspect="1"/>
          </p:cNvGraphicFramePr>
          <p:nvPr/>
        </p:nvGraphicFramePr>
        <p:xfrm>
          <a:off x="5076056" y="4195936"/>
          <a:ext cx="3260725" cy="457200"/>
        </p:xfrm>
        <a:graphic>
          <a:graphicData uri="http://schemas.openxmlformats.org/presentationml/2006/ole">
            <p:oleObj spid="_x0000_s124938" name="Équation" r:id="rId11" imgW="1447560" imgH="203040" progId="Equation.3">
              <p:embed/>
            </p:oleObj>
          </a:graphicData>
        </a:graphic>
      </p:graphicFrame>
      <p:sp>
        <p:nvSpPr>
          <p:cNvPr id="16" name="Flèche droite 15"/>
          <p:cNvSpPr/>
          <p:nvPr/>
        </p:nvSpPr>
        <p:spPr>
          <a:xfrm>
            <a:off x="4499992" y="2636912"/>
            <a:ext cx="792088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2483768" y="4365104"/>
            <a:ext cx="2304256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6948264" y="2996952"/>
            <a:ext cx="72008" cy="288032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939" name="Object 11"/>
          <p:cNvGraphicFramePr>
            <a:graphicFrameLocks noChangeAspect="1"/>
          </p:cNvGraphicFramePr>
          <p:nvPr/>
        </p:nvGraphicFramePr>
        <p:xfrm>
          <a:off x="4446463" y="5805264"/>
          <a:ext cx="4518025" cy="457200"/>
        </p:xfrm>
        <a:graphic>
          <a:graphicData uri="http://schemas.openxmlformats.org/presentationml/2006/ole">
            <p:oleObj spid="_x0000_s124939" name="Équation" r:id="rId12" imgW="2006280" imgH="203040" progId="Equation.3">
              <p:embed/>
            </p:oleObj>
          </a:graphicData>
        </a:graphic>
      </p:graphicFrame>
      <p:cxnSp>
        <p:nvCxnSpPr>
          <p:cNvPr id="21" name="Connecteur droit avec flèche 20"/>
          <p:cNvCxnSpPr/>
          <p:nvPr/>
        </p:nvCxnSpPr>
        <p:spPr>
          <a:xfrm>
            <a:off x="5508104" y="4653136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059832" y="0"/>
            <a:ext cx="25922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i="1" dirty="0" smtClean="0">
                <a:latin typeface="+mj-lt"/>
                <a:ea typeface="+mj-ea"/>
                <a:cs typeface="+mj-cs"/>
              </a:rPr>
              <a:t>Application-1-</a:t>
            </a:r>
            <a:endParaRPr kumimoji="0" lang="fr-FR" sz="4000" b="1" i="1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 noGrp="1"/>
          </p:cNvSpPr>
          <p:nvPr>
            <p:ph type="title"/>
          </p:nvPr>
        </p:nvSpPr>
        <p:spPr>
          <a:xfrm>
            <a:off x="0" y="134076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FF0000"/>
                </a:solidFill>
              </a:rPr>
              <a:t>1-Calculez la concentration en ions hydronium               des liquides suivants:</a:t>
            </a:r>
            <a:endParaRPr kumimoji="0" lang="fr-FR" sz="2400" b="1" i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5436096" y="1412776"/>
          <a:ext cx="864096" cy="446912"/>
        </p:xfrm>
        <a:graphic>
          <a:graphicData uri="http://schemas.openxmlformats.org/presentationml/2006/ole">
            <p:oleObj spid="_x0000_s125955" name="Équation" r:id="rId3" imgW="457200" imgH="241200" progId="Equation.3">
              <p:embed/>
            </p:oleObj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1016" y="1916832"/>
            <a:ext cx="42129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a- les sucs gastrique (pH=1,85)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2996952"/>
            <a:ext cx="42129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b– les urines (pH=6)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5496" y="400506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-Calculez la concentration en ions hydroxyde               des liquides suivants: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5652120" y="4005064"/>
          <a:ext cx="936104" cy="567879"/>
        </p:xfrm>
        <a:graphic>
          <a:graphicData uri="http://schemas.openxmlformats.org/presentationml/2006/ole">
            <p:oleObj spid="_x0000_s125956" name="Équation" r:id="rId4" imgW="406080" imgH="228600" progId="Equation.3">
              <p:embed/>
            </p:oleObj>
          </a:graphicData>
        </a:graphic>
      </p:graphicFrame>
      <p:sp>
        <p:nvSpPr>
          <p:cNvPr id="17" name="Titre 1"/>
          <p:cNvSpPr txBox="1">
            <a:spLocks/>
          </p:cNvSpPr>
          <p:nvPr/>
        </p:nvSpPr>
        <p:spPr>
          <a:xfrm>
            <a:off x="0" y="4581128"/>
            <a:ext cx="42129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a- Sang Artériel(pH=7,4)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0" y="5589240"/>
            <a:ext cx="42129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b– Eau de mer (pH=9,3)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0" y="0"/>
          <a:ext cx="2915816" cy="1198851"/>
        </p:xfrm>
        <a:graphic>
          <a:graphicData uri="http://schemas.openxmlformats.org/presentationml/2006/ole">
            <p:oleObj spid="_x0000_s125957" name="Équation" r:id="rId5" imgW="1193760" imgH="482400" progId="Equation.3">
              <p:embed/>
            </p:oleObj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6228184" y="0"/>
          <a:ext cx="2915816" cy="1186453"/>
        </p:xfrm>
        <a:graphic>
          <a:graphicData uri="http://schemas.openxmlformats.org/presentationml/2006/ole">
            <p:oleObj spid="_x0000_s125958" name="Équation" r:id="rId6" imgW="1320480" imgH="482400" progId="Equation.3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0" y="2492896"/>
          <a:ext cx="3703637" cy="576064"/>
        </p:xfrm>
        <a:graphic>
          <a:graphicData uri="http://schemas.openxmlformats.org/presentationml/2006/ole">
            <p:oleObj spid="_x0000_s125959" name="Équation" r:id="rId7" imgW="1473120" imgH="241200" progId="Equation.3">
              <p:embed/>
            </p:oleObj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251520" y="3501008"/>
          <a:ext cx="4298429" cy="576064"/>
        </p:xfrm>
        <a:graphic>
          <a:graphicData uri="http://schemas.openxmlformats.org/presentationml/2006/ole">
            <p:oleObj spid="_x0000_s125960" name="Équation" r:id="rId8" imgW="1752480" imgH="241200" progId="Equation.3">
              <p:embed/>
            </p:oleObj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5436097" y="5013176"/>
          <a:ext cx="3168352" cy="600075"/>
        </p:xfrm>
        <a:graphic>
          <a:graphicData uri="http://schemas.openxmlformats.org/presentationml/2006/ole">
            <p:oleObj spid="_x0000_s125961" name="Équation" r:id="rId9" imgW="1447560" imgH="228600" progId="Equation.3">
              <p:embed/>
            </p:oleObj>
          </a:graphicData>
        </a:graphic>
      </p:graphicFrame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0" y="5085184"/>
          <a:ext cx="4476750" cy="600075"/>
        </p:xfrm>
        <a:graphic>
          <a:graphicData uri="http://schemas.openxmlformats.org/presentationml/2006/ole">
            <p:oleObj spid="_x0000_s125962" name="Équation" r:id="rId10" imgW="1701720" imgH="228600" progId="Equation.3">
              <p:embed/>
            </p:oleObj>
          </a:graphicData>
        </a:graphic>
      </p:graphicFrame>
      <p:sp>
        <p:nvSpPr>
          <p:cNvPr id="25" name="Flèche droite 24"/>
          <p:cNvSpPr/>
          <p:nvPr/>
        </p:nvSpPr>
        <p:spPr>
          <a:xfrm>
            <a:off x="4716016" y="5301208"/>
            <a:ext cx="576064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4716016" y="6309320"/>
            <a:ext cx="576064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5963" name="Object 11"/>
          <p:cNvGraphicFramePr>
            <a:graphicFrameLocks noChangeAspect="1"/>
          </p:cNvGraphicFramePr>
          <p:nvPr/>
        </p:nvGraphicFramePr>
        <p:xfrm>
          <a:off x="15875" y="6092825"/>
          <a:ext cx="4610100" cy="600075"/>
        </p:xfrm>
        <a:graphic>
          <a:graphicData uri="http://schemas.openxmlformats.org/presentationml/2006/ole">
            <p:oleObj spid="_x0000_s125963" name="Équation" r:id="rId11" imgW="1752480" imgH="228600" progId="Equation.3">
              <p:embed/>
            </p:oleObj>
          </a:graphicData>
        </a:graphic>
      </p:graphicFrame>
      <p:graphicFrame>
        <p:nvGraphicFramePr>
          <p:cNvPr id="125964" name="Object 12"/>
          <p:cNvGraphicFramePr>
            <a:graphicFrameLocks noChangeAspect="1"/>
          </p:cNvGraphicFramePr>
          <p:nvPr/>
        </p:nvGraphicFramePr>
        <p:xfrm>
          <a:off x="5394325" y="5925269"/>
          <a:ext cx="3252788" cy="600075"/>
        </p:xfrm>
        <a:graphic>
          <a:graphicData uri="http://schemas.openxmlformats.org/presentationml/2006/ole">
            <p:oleObj spid="_x0000_s125964" name="Équation" r:id="rId12" imgW="1485720" imgH="228600" progId="Equation.3">
              <p:embed/>
            </p:oleObj>
          </a:graphicData>
        </a:graphic>
      </p:graphicFrame>
      <p:graphicFrame>
        <p:nvGraphicFramePr>
          <p:cNvPr id="125965" name="Object 13"/>
          <p:cNvGraphicFramePr>
            <a:graphicFrameLocks noChangeAspect="1"/>
          </p:cNvGraphicFramePr>
          <p:nvPr/>
        </p:nvGraphicFramePr>
        <p:xfrm>
          <a:off x="4932040" y="2276872"/>
          <a:ext cx="3347864" cy="619218"/>
        </p:xfrm>
        <a:graphic>
          <a:graphicData uri="http://schemas.openxmlformats.org/presentationml/2006/ole">
            <p:oleObj spid="_x0000_s125965" name="Équation" r:id="rId13" imgW="1333440" imgH="241200" progId="Equation.3">
              <p:embed/>
            </p:oleObj>
          </a:graphicData>
        </a:graphic>
      </p:graphicFrame>
      <p:sp>
        <p:nvSpPr>
          <p:cNvPr id="30" name="Flèche droite 29"/>
          <p:cNvSpPr/>
          <p:nvPr/>
        </p:nvSpPr>
        <p:spPr>
          <a:xfrm>
            <a:off x="4211960" y="2564904"/>
            <a:ext cx="576064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18" grpId="0"/>
      <p:bldP spid="25" grpId="0" animBg="1"/>
      <p:bldP spid="2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 dirty="0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971600" y="188640"/>
            <a:ext cx="721114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5-6: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Variation de la force de l’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acidité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riangle isocèle 8"/>
          <p:cNvSpPr/>
          <p:nvPr/>
        </p:nvSpPr>
        <p:spPr>
          <a:xfrm rot="5400000" flipV="1">
            <a:off x="4563960" y="16024"/>
            <a:ext cx="1347592" cy="471716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 rot="10800000">
            <a:off x="6300192" y="2852936"/>
            <a:ext cx="1368152" cy="4005064"/>
          </a:xfrm>
          <a:prstGeom prst="triangle">
            <a:avLst>
              <a:gd name="adj" fmla="val 46249"/>
            </a:avLst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555776" y="2060848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CH</a:t>
            </a:r>
            <a:r>
              <a:rPr lang="fr-FR" sz="2800" b="1" baseline="-25000" dirty="0" smtClean="0">
                <a:latin typeface="+mj-lt"/>
                <a:ea typeface="+mj-ea"/>
                <a:cs typeface="+mj-cs"/>
              </a:rPr>
              <a:t>4   </a:t>
            </a:r>
            <a:r>
              <a:rPr lang="fr-FR" sz="2800" b="1" dirty="0" smtClean="0">
                <a:latin typeface="+mj-lt"/>
                <a:ea typeface="+mj-ea"/>
                <a:cs typeface="+mj-cs"/>
              </a:rPr>
              <a:t>        NH</a:t>
            </a:r>
            <a:r>
              <a:rPr lang="fr-FR" sz="2800" b="1" baseline="-25000" dirty="0" smtClean="0">
                <a:latin typeface="+mj-lt"/>
                <a:ea typeface="+mj-ea"/>
                <a:cs typeface="+mj-cs"/>
              </a:rPr>
              <a:t>3</a:t>
            </a:r>
            <a:r>
              <a:rPr lang="fr-FR" sz="2800" b="1" dirty="0" smtClean="0">
                <a:latin typeface="+mj-lt"/>
                <a:ea typeface="+mj-ea"/>
                <a:cs typeface="+mj-cs"/>
              </a:rPr>
              <a:t>        H</a:t>
            </a:r>
            <a:r>
              <a:rPr lang="fr-FR" sz="2800" b="1" baseline="-25000" dirty="0" smtClean="0">
                <a:latin typeface="+mj-lt"/>
                <a:ea typeface="+mj-ea"/>
                <a:cs typeface="+mj-cs"/>
              </a:rPr>
              <a:t>2</a:t>
            </a:r>
            <a:r>
              <a:rPr lang="fr-FR" sz="2800" b="1" dirty="0" smtClean="0">
                <a:latin typeface="+mj-lt"/>
                <a:ea typeface="+mj-ea"/>
                <a:cs typeface="+mj-cs"/>
              </a:rPr>
              <a:t>O           HF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516216" y="2924944"/>
            <a:ext cx="1152128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H-Cl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H-</a:t>
            </a:r>
            <a:r>
              <a:rPr lang="fr-FR" sz="2800" b="1" dirty="0" err="1" smtClean="0">
                <a:latin typeface="+mj-lt"/>
                <a:ea typeface="+mj-ea"/>
                <a:cs typeface="+mj-cs"/>
              </a:rPr>
              <a:t>Br</a:t>
            </a:r>
            <a:endParaRPr lang="fr-FR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atin typeface="+mj-lt"/>
                <a:ea typeface="+mj-ea"/>
                <a:cs typeface="+mj-cs"/>
              </a:rPr>
              <a:t>H-I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51520" y="764704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latin typeface="+mj-lt"/>
                <a:ea typeface="+mj-ea"/>
                <a:cs typeface="+mj-cs"/>
              </a:rPr>
              <a:t>Dans une </a:t>
            </a: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fr-FR" sz="2400" b="1" u="sng" noProof="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ériode</a:t>
            </a:r>
            <a:r>
              <a:rPr lang="fr-FR" sz="2400" b="1" noProof="0" dirty="0" smtClean="0">
                <a:latin typeface="+mj-lt"/>
                <a:ea typeface="+mj-ea"/>
                <a:cs typeface="+mj-cs"/>
              </a:rPr>
              <a:t>: l’électronégativité       la force d’attraction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latin typeface="+mj-lt"/>
                <a:ea typeface="+mj-ea"/>
                <a:cs typeface="+mj-cs"/>
              </a:rPr>
              <a:t>La mobilité de H       l’acidité augmente  </a:t>
            </a:r>
            <a:endParaRPr lang="fr-FR" sz="24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8028384" y="764704"/>
            <a:ext cx="28803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364088" y="1196752"/>
            <a:ext cx="28803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483768" y="1124744"/>
            <a:ext cx="28803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148064" y="764704"/>
            <a:ext cx="28803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 txBox="1">
            <a:spLocks/>
          </p:cNvSpPr>
          <p:nvPr/>
        </p:nvSpPr>
        <p:spPr>
          <a:xfrm>
            <a:off x="35496" y="3429000"/>
            <a:ext cx="5400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latin typeface="+mj-lt"/>
                <a:ea typeface="+mj-ea"/>
                <a:cs typeface="+mj-cs"/>
              </a:rPr>
              <a:t>Dans un </a:t>
            </a:r>
            <a:r>
              <a:rPr lang="fr-FR" sz="2400" b="1" u="sng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G</a:t>
            </a:r>
            <a:r>
              <a:rPr lang="fr-FR" sz="2400" b="1" u="sng" noProof="0" dirty="0" err="1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roupe</a:t>
            </a:r>
            <a:r>
              <a:rPr lang="fr-FR" sz="2400" b="1" noProof="0" dirty="0" smtClean="0">
                <a:latin typeface="+mj-lt"/>
                <a:ea typeface="+mj-ea"/>
                <a:cs typeface="+mj-cs"/>
              </a:rPr>
              <a:t>:  le volume de l’atome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latin typeface="+mj-lt"/>
                <a:ea typeface="+mj-ea"/>
                <a:cs typeface="+mj-cs"/>
              </a:rPr>
              <a:t>la force d’attraction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é</a:t>
            </a:r>
            <a:r>
              <a:rPr lang="fr-FR" sz="2400" b="1" noProof="0" dirty="0" err="1" smtClean="0">
                <a:latin typeface="+mj-lt"/>
                <a:ea typeface="+mj-ea"/>
                <a:cs typeface="+mj-cs"/>
              </a:rPr>
              <a:t>lectrostatique</a:t>
            </a:r>
            <a:r>
              <a:rPr lang="fr-FR" sz="2400" b="1" noProof="0" dirty="0" smtClean="0">
                <a:latin typeface="+mj-lt"/>
                <a:ea typeface="+mj-ea"/>
                <a:cs typeface="+mj-cs"/>
              </a:rPr>
              <a:t>    </a:t>
            </a:r>
          </a:p>
          <a:p>
            <a:pPr lvl="0">
              <a:spcBef>
                <a:spcPct val="0"/>
              </a:spcBef>
              <a:defRPr/>
            </a:pPr>
            <a:r>
              <a:rPr lang="fr-FR" sz="2400" b="1" noProof="0" dirty="0" smtClean="0">
                <a:latin typeface="+mj-lt"/>
                <a:ea typeface="+mj-ea"/>
                <a:cs typeface="+mj-cs"/>
              </a:rPr>
              <a:t>l’énergie d’ionisation     </a:t>
            </a:r>
            <a:r>
              <a:rPr lang="fr-FR" sz="2400" b="1" dirty="0" smtClean="0"/>
              <a:t>l’électronégativité </a:t>
            </a:r>
            <a:endParaRPr lang="fr-FR" sz="24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latin typeface="+mj-lt"/>
                <a:ea typeface="+mj-ea"/>
                <a:cs typeface="+mj-cs"/>
              </a:rPr>
              <a:t>l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a mobilité de H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latin typeface="+mj-lt"/>
                <a:ea typeface="+mj-ea"/>
                <a:cs typeface="+mj-cs"/>
              </a:rPr>
              <a:t> l’acidité   </a:t>
            </a:r>
            <a:endParaRPr lang="fr-FR" sz="24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latin typeface="+mj-lt"/>
                <a:ea typeface="+mj-ea"/>
                <a:cs typeface="+mj-cs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644008" y="3717032"/>
            <a:ext cx="36004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5004048" y="3356992"/>
            <a:ext cx="28803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699792" y="4005064"/>
            <a:ext cx="288032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627784" y="5157192"/>
            <a:ext cx="36004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2555776" y="4437112"/>
            <a:ext cx="36004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2339752" y="4725144"/>
            <a:ext cx="36004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2" grpId="0"/>
      <p:bldP spid="13" grpId="0"/>
      <p:bldP spid="14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367240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971600" y="188640"/>
            <a:ext cx="721114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5-6: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Variation de la force de l’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acidité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71600" y="188640"/>
            <a:ext cx="721114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5-7: Neutralisation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28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fr-FR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cido-</a:t>
            </a:r>
            <a:r>
              <a:rPr kumimoji="0" lang="fr-FR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Basique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620688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latin typeface="+mj-lt"/>
                <a:ea typeface="+mj-ea"/>
                <a:cs typeface="+mj-cs"/>
              </a:rPr>
              <a:t>Dans la réaction d’un acide avec une base , appelée </a:t>
            </a:r>
            <a:r>
              <a:rPr lang="fr-FR" sz="2400" b="1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Neutralisation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latin typeface="+mj-lt"/>
                <a:ea typeface="+mj-ea"/>
                <a:cs typeface="+mj-cs"/>
              </a:rPr>
              <a:t>les caractéristiques  entre l’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Acide </a:t>
            </a:r>
            <a:r>
              <a:rPr lang="fr-FR" sz="2400" b="1" dirty="0" smtClean="0">
                <a:latin typeface="+mj-lt"/>
                <a:ea typeface="+mj-ea"/>
                <a:cs typeface="+mj-cs"/>
              </a:rPr>
              <a:t>et la</a:t>
            </a:r>
            <a:r>
              <a:rPr lang="fr-FR" sz="2400" b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 Base</a:t>
            </a:r>
            <a:endParaRPr lang="fr-FR" sz="2400" b="1" u="sng" dirty="0" smtClean="0">
              <a:solidFill>
                <a:srgbClr val="0099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5580112" y="1052736"/>
          <a:ext cx="3310259" cy="488802"/>
        </p:xfrm>
        <a:graphic>
          <a:graphicData uri="http://schemas.openxmlformats.org/presentationml/2006/ole">
            <p:oleObj spid="_x0000_s128002" name="Équation" r:id="rId3" imgW="1663560" imgH="21564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5076056" y="2060848"/>
            <a:ext cx="180020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Sel Neutre</a:t>
            </a:r>
            <a:endParaRPr lang="fr-FR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95536" y="5445224"/>
          <a:ext cx="4536504" cy="633413"/>
        </p:xfrm>
        <a:graphic>
          <a:graphicData uri="http://schemas.openxmlformats.org/presentationml/2006/ole">
            <p:oleObj spid="_x0000_s128005" name="Équation" r:id="rId4" imgW="2120760" imgH="279360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51520" y="2060848"/>
          <a:ext cx="4176464" cy="576064"/>
        </p:xfrm>
        <a:graphic>
          <a:graphicData uri="http://schemas.openxmlformats.org/presentationml/2006/ole">
            <p:oleObj spid="_x0000_s128006" name="Équation" r:id="rId5" imgW="2006280" imgH="253800" progId="Equation.3">
              <p:embed/>
            </p:oleObj>
          </a:graphicData>
        </a:graphic>
      </p:graphicFrame>
      <p:sp>
        <p:nvSpPr>
          <p:cNvPr id="15" name="Titre 1"/>
          <p:cNvSpPr txBox="1">
            <a:spLocks/>
          </p:cNvSpPr>
          <p:nvPr/>
        </p:nvSpPr>
        <p:spPr>
          <a:xfrm>
            <a:off x="0" y="1628800"/>
            <a:ext cx="547260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a-Neutralisation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cide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Fort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Forte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467544" y="4365104"/>
          <a:ext cx="3168352" cy="593290"/>
        </p:xfrm>
        <a:graphic>
          <a:graphicData uri="http://schemas.openxmlformats.org/presentationml/2006/ole">
            <p:oleObj spid="_x0000_s128007" name="Équation" r:id="rId6" imgW="1562040" imgH="279360" progId="Equation.3">
              <p:embed/>
            </p:oleObj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251520" y="3356992"/>
          <a:ext cx="5676950" cy="586609"/>
        </p:xfrm>
        <a:graphic>
          <a:graphicData uri="http://schemas.openxmlformats.org/presentationml/2006/ole">
            <p:oleObj spid="_x0000_s128008" name="Équation" r:id="rId7" imgW="2603160" imgH="253800" progId="Equation.3">
              <p:embed/>
            </p:oleObj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35496" y="2924944"/>
            <a:ext cx="547260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b-Neutralisation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cide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Faible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 </a:t>
            </a:r>
            <a:r>
              <a:rPr kumimoji="0" lang="fr-FR" sz="24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Forte</a:t>
            </a:r>
            <a:endParaRPr kumimoji="0" lang="fr-FR" sz="2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5496" y="3861048"/>
            <a:ext cx="547260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c-Neutralisation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2400" b="1" i="1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fr-FR" sz="2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cide</a:t>
            </a:r>
            <a:r>
              <a:rPr kumimoji="0" lang="fr-FR" sz="24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4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Fort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Faible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5496" y="4941168"/>
            <a:ext cx="547260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d-Neutralisation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cide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Faible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Faible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2120" y="299695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Sel à caractère</a:t>
            </a:r>
            <a:r>
              <a:rPr lang="fr-FR" sz="2400" b="1" dirty="0" smtClean="0">
                <a:solidFill>
                  <a:srgbClr val="009900"/>
                </a:solidFill>
              </a:rPr>
              <a:t> Basique</a:t>
            </a:r>
            <a:endParaRPr lang="fr-FR" sz="2400" dirty="0">
              <a:solidFill>
                <a:srgbClr val="0099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52120" y="436510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Sel à caractère </a:t>
            </a:r>
            <a:r>
              <a:rPr lang="fr-FR" sz="2400" b="1" dirty="0" smtClean="0">
                <a:solidFill>
                  <a:srgbClr val="C00000"/>
                </a:solidFill>
              </a:rPr>
              <a:t>Acide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2200" y="5229200"/>
            <a:ext cx="2160240" cy="1200329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Le caractère du sel est fonction de la force de </a:t>
            </a:r>
            <a:endParaRPr lang="fr-FR" sz="2400" dirty="0">
              <a:solidFill>
                <a:srgbClr val="009900"/>
              </a:solidFill>
            </a:endParaRPr>
          </a:p>
        </p:txBody>
      </p:sp>
      <p:cxnSp>
        <p:nvCxnSpPr>
          <p:cNvPr id="25" name="Connecteur droit avec flèche 24"/>
          <p:cNvCxnSpPr>
            <a:stCxn id="10" idx="1"/>
          </p:cNvCxnSpPr>
          <p:nvPr/>
        </p:nvCxnSpPr>
        <p:spPr>
          <a:xfrm flipH="1">
            <a:off x="3059832" y="2291681"/>
            <a:ext cx="2016224" cy="18640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4283968" y="3284984"/>
            <a:ext cx="2232248" cy="27322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2" idx="1"/>
          </p:cNvCxnSpPr>
          <p:nvPr/>
        </p:nvCxnSpPr>
        <p:spPr>
          <a:xfrm flipH="1">
            <a:off x="2987824" y="4595937"/>
            <a:ext cx="2664296" cy="5719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2339752" y="1916832"/>
            <a:ext cx="115212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3131840" y="3162672"/>
            <a:ext cx="115212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267744" y="4293096"/>
            <a:ext cx="79208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915816" y="5373216"/>
            <a:ext cx="79208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779912" y="5373216"/>
            <a:ext cx="1152128" cy="720080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347864" y="6396335"/>
            <a:ext cx="1863824" cy="46166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et de la </a:t>
            </a:r>
            <a:r>
              <a:rPr lang="fr-FR" sz="2400" b="1" dirty="0" smtClean="0">
                <a:solidFill>
                  <a:srgbClr val="009900"/>
                </a:solidFill>
              </a:rPr>
              <a:t>Base</a:t>
            </a:r>
            <a:endParaRPr lang="fr-FR" sz="2400" dirty="0">
              <a:solidFill>
                <a:srgbClr val="0099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4512" y="6396335"/>
            <a:ext cx="1063352" cy="46166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l’</a:t>
            </a:r>
            <a:r>
              <a:rPr lang="fr-FR" sz="2400" b="1" dirty="0" smtClean="0">
                <a:solidFill>
                  <a:srgbClr val="FF0000"/>
                </a:solidFill>
              </a:rPr>
              <a:t>Acide</a:t>
            </a:r>
            <a:endParaRPr lang="fr-FR" sz="2400" dirty="0">
              <a:solidFill>
                <a:srgbClr val="009900"/>
              </a:solidFill>
            </a:endParaRPr>
          </a:p>
        </p:txBody>
      </p:sp>
      <p:cxnSp>
        <p:nvCxnSpPr>
          <p:cNvPr id="38" name="Connecteur droit avec flèche 37"/>
          <p:cNvCxnSpPr>
            <a:endCxn id="37" idx="0"/>
          </p:cNvCxnSpPr>
          <p:nvPr/>
        </p:nvCxnSpPr>
        <p:spPr>
          <a:xfrm flipH="1">
            <a:off x="2816188" y="6093296"/>
            <a:ext cx="468052" cy="30303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4211960" y="6093296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0" y="692696"/>
            <a:ext cx="8784976" cy="830997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Fort-------&gt; Neutre</a:t>
            </a:r>
          </a:p>
          <a:p>
            <a:pPr algn="ctr"/>
            <a:r>
              <a:rPr lang="fr-FR" sz="2400" b="1" dirty="0" smtClean="0"/>
              <a:t>faible-----&gt; faible</a:t>
            </a:r>
            <a:endParaRPr lang="fr-FR" sz="2400" b="1" dirty="0"/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0" y="1"/>
            <a:ext cx="1619672" cy="332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5" grpId="0"/>
      <p:bldP spid="18" grpId="0"/>
      <p:bldP spid="19" grpId="0"/>
      <p:bldP spid="20" grpId="0"/>
      <p:bldP spid="21" grpId="0"/>
      <p:bldP spid="22" grpId="0"/>
      <p:bldP spid="23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7128792" cy="738336"/>
          </a:xfrm>
        </p:spPr>
        <p:txBody>
          <a:bodyPr>
            <a:normAutofit/>
          </a:bodyPr>
          <a:lstStyle/>
          <a:p>
            <a:r>
              <a:rPr lang="fr-FR" sz="3200" b="1" i="1" dirty="0" smtClean="0">
                <a:solidFill>
                  <a:schemeClr val="tx2">
                    <a:lumMod val="75000"/>
                  </a:schemeClr>
                </a:solidFill>
              </a:rPr>
              <a:t>Quelque soit le type de mélange</a:t>
            </a:r>
            <a:endParaRPr lang="fr-FR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7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smtClean="0"/>
              <a:t>n</a:t>
            </a:r>
            <a:r>
              <a:rPr lang="fr-FR" sz="2400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dirty="0" smtClean="0"/>
              <a:t> = C</a:t>
            </a:r>
            <a:r>
              <a:rPr lang="fr-FR" sz="2400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Calibri"/>
              </a:rPr>
              <a:t>•</a:t>
            </a:r>
            <a:r>
              <a:rPr lang="fr-FR" sz="2400" dirty="0" smtClean="0"/>
              <a:t> V</a:t>
            </a:r>
            <a:r>
              <a:rPr lang="fr-FR" sz="2400" baseline="-25000" dirty="0" smtClean="0">
                <a:solidFill>
                  <a:srgbClr val="FF0000"/>
                </a:solidFill>
              </a:rPr>
              <a:t>a  </a:t>
            </a:r>
            <a:endParaRPr lang="fr-FR" sz="2400" dirty="0" smtClean="0"/>
          </a:p>
          <a:p>
            <a:r>
              <a:rPr lang="fr-FR" sz="2400" dirty="0" smtClean="0"/>
              <a:t>n</a:t>
            </a:r>
            <a:r>
              <a:rPr lang="fr-FR" sz="2400" baseline="-25000" dirty="0" smtClean="0">
                <a:solidFill>
                  <a:srgbClr val="009900"/>
                </a:solidFill>
              </a:rPr>
              <a:t>b</a:t>
            </a:r>
            <a:r>
              <a:rPr lang="fr-FR" sz="2400" dirty="0" smtClean="0"/>
              <a:t> = C</a:t>
            </a:r>
            <a:r>
              <a:rPr lang="fr-FR" sz="2400" baseline="-25000" dirty="0" smtClean="0">
                <a:solidFill>
                  <a:srgbClr val="009900"/>
                </a:solidFill>
              </a:rPr>
              <a:t>b</a:t>
            </a:r>
            <a:r>
              <a:rPr lang="fr-FR" sz="2400" dirty="0" smtClean="0"/>
              <a:t> • </a:t>
            </a:r>
            <a:r>
              <a:rPr lang="fr-FR" sz="2400" dirty="0" err="1" smtClean="0"/>
              <a:t>V</a:t>
            </a:r>
            <a:r>
              <a:rPr lang="fr-FR" sz="2400" baseline="-25000" dirty="0" err="1" smtClean="0">
                <a:solidFill>
                  <a:srgbClr val="009900"/>
                </a:solidFill>
              </a:rPr>
              <a:t>b</a:t>
            </a:r>
            <a:r>
              <a:rPr lang="fr-FR" sz="2400" baseline="-25000" dirty="0" smtClean="0">
                <a:solidFill>
                  <a:srgbClr val="FF0000"/>
                </a:solidFill>
              </a:rPr>
              <a:t> </a:t>
            </a:r>
            <a:endParaRPr lang="fr-FR" sz="2400" dirty="0" smtClean="0">
              <a:solidFill>
                <a:srgbClr val="009900"/>
              </a:solidFill>
            </a:endParaRPr>
          </a:p>
          <a:p>
            <a:endParaRPr lang="fr-FR" sz="2800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009900"/>
                </a:solidFill>
              </a:rPr>
              <a:t> </a:t>
            </a:r>
            <a:r>
              <a:rPr lang="fr-FR" sz="2800" dirty="0" smtClean="0"/>
              <a:t>Si n</a:t>
            </a:r>
            <a:r>
              <a:rPr lang="fr-FR" sz="2800" baseline="-25000" dirty="0" smtClean="0">
                <a:solidFill>
                  <a:srgbClr val="FF0000"/>
                </a:solidFill>
              </a:rPr>
              <a:t>a</a:t>
            </a:r>
            <a:r>
              <a:rPr lang="fr-FR" sz="2800" dirty="0" smtClean="0"/>
              <a:t> &gt; n</a:t>
            </a:r>
            <a:r>
              <a:rPr lang="fr-FR" sz="2800" baseline="-25000" dirty="0" smtClean="0">
                <a:solidFill>
                  <a:srgbClr val="009900"/>
                </a:solidFill>
              </a:rPr>
              <a:t>b </a:t>
            </a:r>
            <a:r>
              <a:rPr lang="fr-FR" sz="2800" dirty="0" smtClean="0">
                <a:solidFill>
                  <a:srgbClr val="009900"/>
                </a:solidFill>
              </a:rPr>
              <a:t> </a:t>
            </a:r>
            <a:r>
              <a:rPr lang="fr-FR" sz="2800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FR" sz="2800" dirty="0" smtClean="0">
                <a:sym typeface="Wingdings" pitchFamily="2" charset="2"/>
              </a:rPr>
              <a:t>Excès d’</a:t>
            </a:r>
            <a:r>
              <a:rPr lang="fr-FR" sz="2800" dirty="0" smtClean="0">
                <a:solidFill>
                  <a:srgbClr val="FF0000"/>
                </a:solidFill>
                <a:sym typeface="Wingdings" pitchFamily="2" charset="2"/>
              </a:rPr>
              <a:t>Acide</a:t>
            </a:r>
            <a:endParaRPr lang="fr-FR" sz="2800" dirty="0" smtClean="0">
              <a:solidFill>
                <a:srgbClr val="009900"/>
              </a:solidFill>
              <a:sym typeface="Wingdings" pitchFamily="2" charset="2"/>
            </a:endParaRPr>
          </a:p>
          <a:p>
            <a:pPr>
              <a:buNone/>
            </a:pPr>
            <a:endParaRPr lang="fr-FR" sz="2800" dirty="0" smtClean="0">
              <a:solidFill>
                <a:srgbClr val="009900"/>
              </a:solidFill>
              <a:sym typeface="Wingdings" pitchFamily="2" charset="2"/>
            </a:endParaRPr>
          </a:p>
          <a:p>
            <a:pPr>
              <a:buNone/>
            </a:pPr>
            <a:endParaRPr lang="fr-FR" sz="2800" dirty="0" smtClean="0">
              <a:solidFill>
                <a:srgbClr val="0099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fr-FR" sz="2800" dirty="0" smtClean="0"/>
              <a:t>Si n</a:t>
            </a:r>
            <a:r>
              <a:rPr lang="fr-FR" sz="2800" baseline="-25000" dirty="0" smtClean="0">
                <a:solidFill>
                  <a:srgbClr val="FF0000"/>
                </a:solidFill>
              </a:rPr>
              <a:t>a</a:t>
            </a:r>
            <a:r>
              <a:rPr lang="fr-FR" sz="2800" dirty="0" smtClean="0"/>
              <a:t> = n</a:t>
            </a:r>
            <a:r>
              <a:rPr lang="fr-FR" sz="2800" baseline="-25000" dirty="0" smtClean="0">
                <a:solidFill>
                  <a:srgbClr val="009900"/>
                </a:solidFill>
              </a:rPr>
              <a:t>b </a:t>
            </a:r>
            <a:r>
              <a:rPr lang="fr-FR" sz="2800" dirty="0" smtClean="0">
                <a:solidFill>
                  <a:srgbClr val="009900"/>
                </a:solidFill>
              </a:rPr>
              <a:t> </a:t>
            </a:r>
            <a:r>
              <a:rPr lang="fr-FR" sz="2800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FR" sz="2800" dirty="0" smtClean="0">
                <a:sym typeface="Wingdings" pitchFamily="2" charset="2"/>
              </a:rPr>
              <a:t>Neutralisation</a:t>
            </a:r>
            <a:endParaRPr lang="fr-FR" sz="2800" dirty="0" smtClean="0">
              <a:solidFill>
                <a:srgbClr val="0099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fr-FR" sz="2800" dirty="0" smtClean="0">
              <a:solidFill>
                <a:srgbClr val="0099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fr-FR" sz="2800" dirty="0" smtClean="0">
              <a:solidFill>
                <a:srgbClr val="0099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fr-FR" sz="2800" dirty="0" smtClean="0"/>
              <a:t>Si n</a:t>
            </a:r>
            <a:r>
              <a:rPr lang="fr-FR" sz="2800" baseline="-25000" dirty="0" smtClean="0">
                <a:solidFill>
                  <a:srgbClr val="FF0000"/>
                </a:solidFill>
              </a:rPr>
              <a:t>a</a:t>
            </a:r>
            <a:r>
              <a:rPr lang="fr-FR" sz="2800" dirty="0" smtClean="0"/>
              <a:t> &lt;n</a:t>
            </a:r>
            <a:r>
              <a:rPr lang="fr-FR" sz="2800" baseline="-25000" dirty="0" smtClean="0">
                <a:solidFill>
                  <a:srgbClr val="009900"/>
                </a:solidFill>
              </a:rPr>
              <a:t>b </a:t>
            </a:r>
            <a:r>
              <a:rPr lang="fr-FR" sz="2800" dirty="0" smtClean="0">
                <a:solidFill>
                  <a:srgbClr val="009900"/>
                </a:solidFill>
              </a:rPr>
              <a:t> </a:t>
            </a:r>
            <a:r>
              <a:rPr lang="fr-FR" sz="2800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FR" sz="2800" dirty="0" smtClean="0">
                <a:sym typeface="Wingdings" pitchFamily="2" charset="2"/>
              </a:rPr>
              <a:t>Excès de </a:t>
            </a:r>
            <a:r>
              <a:rPr lang="fr-FR" sz="2800" dirty="0" smtClean="0">
                <a:solidFill>
                  <a:srgbClr val="009900"/>
                </a:solidFill>
                <a:sym typeface="Wingdings" pitchFamily="2" charset="2"/>
              </a:rPr>
              <a:t>Base.</a:t>
            </a:r>
          </a:p>
          <a:p>
            <a:pPr>
              <a:buNone/>
            </a:pPr>
            <a:r>
              <a:rPr lang="fr-FR" sz="2800" dirty="0" smtClean="0">
                <a:solidFill>
                  <a:srgbClr val="009900"/>
                </a:solidFill>
              </a:rPr>
              <a:t> </a:t>
            </a:r>
          </a:p>
          <a:p>
            <a:pPr>
              <a:buNone/>
            </a:pPr>
            <a:endParaRPr lang="fr-FR" sz="2800" b="1" i="1" baseline="-25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2800" b="1" i="1" baseline="-25000" dirty="0" smtClean="0">
                <a:solidFill>
                  <a:srgbClr val="FF0000"/>
                </a:solidFill>
              </a:rPr>
              <a:t>              Remarque</a:t>
            </a:r>
            <a:r>
              <a:rPr lang="fr-FR" sz="2800" baseline="-25000" dirty="0" smtClean="0"/>
              <a:t>: </a:t>
            </a:r>
            <a:r>
              <a:rPr lang="fr-FR" sz="2800" u="sng" baseline="-25000" dirty="0" smtClean="0"/>
              <a:t>Attention aux variations de volume.</a:t>
            </a:r>
          </a:p>
          <a:p>
            <a:pPr>
              <a:buNone/>
            </a:pPr>
            <a:endParaRPr lang="fr-FR" sz="2800" baseline="-25000" dirty="0">
              <a:solidFill>
                <a:srgbClr val="0099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5220072" y="4941168"/>
          <a:ext cx="3672408" cy="792088"/>
        </p:xfrm>
        <a:graphic>
          <a:graphicData uri="http://schemas.openxmlformats.org/presentationml/2006/ole">
            <p:oleObj spid="_x0000_s133122" name="Équation" r:id="rId3" imgW="1473120" imgH="393480" progId="Equation.3">
              <p:embed/>
            </p:oleObj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5220072" y="2204864"/>
          <a:ext cx="3744416" cy="792088"/>
        </p:xfrm>
        <a:graphic>
          <a:graphicData uri="http://schemas.openxmlformats.org/presentationml/2006/ole">
            <p:oleObj spid="_x0000_s133123" name="Équation" r:id="rId4" imgW="1714320" imgH="419040" progId="Equation.3">
              <p:embed/>
            </p:oleObj>
          </a:graphicData>
        </a:graphic>
      </p:graphicFrame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5292080" y="3501008"/>
          <a:ext cx="2255838" cy="793750"/>
        </p:xfrm>
        <a:graphic>
          <a:graphicData uri="http://schemas.openxmlformats.org/presentationml/2006/ole">
            <p:oleObj spid="_x0000_s133124" name="Équation" r:id="rId5" imgW="1155600" imgH="39348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403648" y="62068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400" b="1" dirty="0" smtClean="0"/>
              <a:t>Il faut toujours calculer , n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 et n</a:t>
            </a:r>
            <a:r>
              <a:rPr lang="fr-FR" sz="2400" b="1" baseline="-25000" dirty="0" smtClean="0">
                <a:solidFill>
                  <a:srgbClr val="009900"/>
                </a:solidFill>
              </a:rPr>
              <a:t>b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smtClean="0"/>
              <a:t>.</a:t>
            </a:r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2771800" y="4005064"/>
          <a:ext cx="1656184" cy="432048"/>
        </p:xfrm>
        <a:graphic>
          <a:graphicData uri="http://schemas.openxmlformats.org/presentationml/2006/ole">
            <p:oleObj spid="_x0000_s133125" name="Équation" r:id="rId6" imgW="660240" imgH="177480" progId="Equation.3">
              <p:embed/>
            </p:oleObj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2771800" y="2708920"/>
          <a:ext cx="1655763" cy="431800"/>
        </p:xfrm>
        <a:graphic>
          <a:graphicData uri="http://schemas.openxmlformats.org/presentationml/2006/ole">
            <p:oleObj spid="_x0000_s133126" name="Équation" r:id="rId7" imgW="660240" imgH="177480" progId="Equation.3">
              <p:embed/>
            </p:oleObj>
          </a:graphicData>
        </a:graphic>
      </p:graphicFrame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2771800" y="5445224"/>
          <a:ext cx="1584177" cy="432048"/>
        </p:xfrm>
        <a:graphic>
          <a:graphicData uri="http://schemas.openxmlformats.org/presentationml/2006/ole">
            <p:oleObj spid="_x0000_s133127" name="Équation" r:id="rId8" imgW="660240" imgH="177480" progId="Equation.3">
              <p:embed/>
            </p:oleObj>
          </a:graphicData>
        </a:graphic>
      </p:graphicFrame>
      <p:cxnSp>
        <p:nvCxnSpPr>
          <p:cNvPr id="13" name="Connecteur droit 12"/>
          <p:cNvCxnSpPr/>
          <p:nvPr/>
        </p:nvCxnSpPr>
        <p:spPr>
          <a:xfrm flipV="1">
            <a:off x="0" y="1916832"/>
            <a:ext cx="9144000" cy="7200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0" y="3212976"/>
            <a:ext cx="9144000" cy="7200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-36512" y="4365104"/>
            <a:ext cx="9144000" cy="7200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14" name="Rectangle 13"/>
          <p:cNvSpPr/>
          <p:nvPr/>
        </p:nvSpPr>
        <p:spPr>
          <a:xfrm>
            <a:off x="2195736" y="1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200" b="1" i="1" dirty="0" smtClean="0">
                <a:solidFill>
                  <a:srgbClr val="FF0000"/>
                </a:solidFill>
              </a:rPr>
              <a:t>Acide</a:t>
            </a:r>
            <a:r>
              <a:rPr lang="fr-FR" sz="3200" b="1" i="1" dirty="0" smtClean="0"/>
              <a:t> Fort +</a:t>
            </a:r>
            <a:r>
              <a:rPr lang="fr-FR" sz="3200" b="1" i="1" dirty="0" smtClean="0">
                <a:solidFill>
                  <a:srgbClr val="00CC00"/>
                </a:solidFill>
              </a:rPr>
              <a:t>Base</a:t>
            </a:r>
            <a:r>
              <a:rPr lang="fr-FR" sz="3200" b="1" i="1" dirty="0" smtClean="0"/>
              <a:t> Forte</a:t>
            </a:r>
            <a:endParaRPr lang="fr-FR" sz="3200" dirty="0" smtClean="0"/>
          </a:p>
        </p:txBody>
      </p:sp>
      <p:graphicFrame>
        <p:nvGraphicFramePr>
          <p:cNvPr id="132110" name="Object 14"/>
          <p:cNvGraphicFramePr>
            <a:graphicFrameLocks noChangeAspect="1"/>
          </p:cNvGraphicFramePr>
          <p:nvPr/>
        </p:nvGraphicFramePr>
        <p:xfrm>
          <a:off x="323528" y="1700808"/>
          <a:ext cx="2232248" cy="403245"/>
        </p:xfrm>
        <a:graphic>
          <a:graphicData uri="http://schemas.openxmlformats.org/presentationml/2006/ole">
            <p:oleObj spid="_x0000_s132110" name="Équation" r:id="rId3" imgW="990360" imgH="203040" progId="Equation.3">
              <p:embed/>
            </p:oleObj>
          </a:graphicData>
        </a:graphic>
      </p:graphicFrame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476672"/>
          </a:xfrm>
        </p:spPr>
        <p:txBody>
          <a:bodyPr>
            <a:normAutofit fontScale="90000"/>
          </a:bodyPr>
          <a:lstStyle/>
          <a:p>
            <a:r>
              <a:rPr lang="fr-FR" sz="3200" b="1" i="1" dirty="0" smtClean="0">
                <a:solidFill>
                  <a:schemeClr val="tx2">
                    <a:lumMod val="75000"/>
                  </a:schemeClr>
                </a:solidFill>
              </a:rPr>
              <a:t>Mélange</a:t>
            </a:r>
            <a:endParaRPr lang="fr-FR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0" y="908721"/>
            <a:ext cx="5940152" cy="50405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n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 &gt; n</a:t>
            </a:r>
            <a:r>
              <a:rPr lang="fr-FR" sz="2400" b="1" baseline="-25000" dirty="0" smtClean="0">
                <a:solidFill>
                  <a:srgbClr val="009900"/>
                </a:solidFill>
              </a:rPr>
              <a:t>b 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FR" sz="2400" b="1" dirty="0" smtClean="0">
                <a:sym typeface="Wingdings" pitchFamily="2" charset="2"/>
              </a:rPr>
              <a:t>excès d’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Acide  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Milieu est </a:t>
            </a:r>
            <a:r>
              <a:rPr lang="fr-FR" sz="2400" b="1" i="1" dirty="0" smtClean="0">
                <a:solidFill>
                  <a:srgbClr val="FF0000"/>
                </a:solidFill>
                <a:sym typeface="Wingdings" pitchFamily="2" charset="2"/>
              </a:rPr>
              <a:t>Acide </a:t>
            </a:r>
            <a:r>
              <a:rPr lang="fr-FR" sz="2400" b="1" i="1" dirty="0" smtClean="0">
                <a:sym typeface="Wingdings" pitchFamily="2" charset="2"/>
              </a:rPr>
              <a:t>Fort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251520" y="5877272"/>
          <a:ext cx="3456384" cy="833131"/>
        </p:xfrm>
        <a:graphic>
          <a:graphicData uri="http://schemas.openxmlformats.org/presentationml/2006/ole">
            <p:oleObj spid="_x0000_s132111" name="Équation" r:id="rId4" imgW="1473120" imgH="393480" progId="Equation.3">
              <p:embed/>
            </p:oleObj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179512" y="2132856"/>
          <a:ext cx="3240360" cy="761623"/>
        </p:xfrm>
        <a:graphic>
          <a:graphicData uri="http://schemas.openxmlformats.org/presentationml/2006/ole">
            <p:oleObj spid="_x0000_s132112" name="Équation" r:id="rId5" imgW="1714320" imgH="419040" progId="Equation.3">
              <p:embed/>
            </p:oleObj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0" y="3717032"/>
          <a:ext cx="3744416" cy="792088"/>
        </p:xfrm>
        <a:graphic>
          <a:graphicData uri="http://schemas.openxmlformats.org/presentationml/2006/ole">
            <p:oleObj spid="_x0000_s132113" name="Équation" r:id="rId6" imgW="1917360" imgH="393480" progId="Equation.3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0" y="3068960"/>
            <a:ext cx="6156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 n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 = n</a:t>
            </a:r>
            <a:r>
              <a:rPr lang="fr-FR" sz="2400" b="1" baseline="-25000" dirty="0" smtClean="0">
                <a:solidFill>
                  <a:srgbClr val="009900"/>
                </a:solidFill>
              </a:rPr>
              <a:t>b 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FR" sz="2400" b="1" dirty="0" smtClean="0">
                <a:sym typeface="Wingdings" pitchFamily="2" charset="2"/>
              </a:rPr>
              <a:t>Neutralisation  Milieu est </a:t>
            </a:r>
            <a:r>
              <a:rPr lang="fr-FR" sz="2400" b="1" i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Neutre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9512" y="4767535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n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 &lt;n</a:t>
            </a:r>
            <a:r>
              <a:rPr lang="fr-FR" sz="2400" b="1" baseline="-25000" dirty="0" smtClean="0">
                <a:solidFill>
                  <a:srgbClr val="009900"/>
                </a:solidFill>
              </a:rPr>
              <a:t>b 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FR" sz="2400" b="1" dirty="0" smtClean="0">
                <a:sym typeface="Wingdings" pitchFamily="2" charset="2"/>
              </a:rPr>
              <a:t>excès de </a:t>
            </a:r>
            <a:r>
              <a:rPr lang="fr-FR" sz="2400" b="1" dirty="0" smtClean="0">
                <a:solidFill>
                  <a:srgbClr val="009900"/>
                </a:solidFill>
                <a:sym typeface="Wingdings" pitchFamily="2" charset="2"/>
              </a:rPr>
              <a:t>Base</a:t>
            </a:r>
            <a:r>
              <a:rPr lang="fr-FR" sz="2400" b="1" dirty="0" smtClean="0">
                <a:sym typeface="Wingdings" pitchFamily="2" charset="2"/>
              </a:rPr>
              <a:t> Milieu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est </a:t>
            </a:r>
            <a:r>
              <a:rPr lang="fr-FR" sz="2400" b="1" dirty="0" smtClean="0">
                <a:solidFill>
                  <a:srgbClr val="009900"/>
                </a:solidFill>
                <a:sym typeface="Wingdings" pitchFamily="2" charset="2"/>
              </a:rPr>
              <a:t>basique  </a:t>
            </a:r>
            <a:r>
              <a:rPr lang="fr-FR" sz="2400" b="1" dirty="0" smtClean="0">
                <a:sym typeface="Wingdings" pitchFamily="2" charset="2"/>
              </a:rPr>
              <a:t>Fort</a:t>
            </a:r>
          </a:p>
        </p:txBody>
      </p:sp>
      <p:graphicFrame>
        <p:nvGraphicFramePr>
          <p:cNvPr id="132114" name="Object 18"/>
          <p:cNvGraphicFramePr>
            <a:graphicFrameLocks noChangeAspect="1"/>
          </p:cNvGraphicFramePr>
          <p:nvPr/>
        </p:nvGraphicFramePr>
        <p:xfrm>
          <a:off x="251520" y="5229200"/>
          <a:ext cx="3312368" cy="589671"/>
        </p:xfrm>
        <a:graphic>
          <a:graphicData uri="http://schemas.openxmlformats.org/presentationml/2006/ole">
            <p:oleObj spid="_x0000_s132114" name="Équation" r:id="rId7" imgW="1143000" imgH="215640" progId="Equation.3">
              <p:embed/>
            </p:oleObj>
          </a:graphicData>
        </a:graphic>
      </p:graphicFrame>
      <p:sp>
        <p:nvSpPr>
          <p:cNvPr id="34" name="Accolade fermante 33"/>
          <p:cNvSpPr/>
          <p:nvPr/>
        </p:nvSpPr>
        <p:spPr>
          <a:xfrm>
            <a:off x="3851920" y="1628800"/>
            <a:ext cx="648072" cy="914400"/>
          </a:xfrm>
          <a:prstGeom prst="rightBrac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aphicFrame>
        <p:nvGraphicFramePr>
          <p:cNvPr id="132115" name="Object 19"/>
          <p:cNvGraphicFramePr>
            <a:graphicFrameLocks noChangeAspect="1"/>
          </p:cNvGraphicFramePr>
          <p:nvPr/>
        </p:nvGraphicFramePr>
        <p:xfrm>
          <a:off x="4932040" y="1628800"/>
          <a:ext cx="4041402" cy="812315"/>
        </p:xfrm>
        <a:graphic>
          <a:graphicData uri="http://schemas.openxmlformats.org/presentationml/2006/ole">
            <p:oleObj spid="_x0000_s132115" name="Équation" r:id="rId8" imgW="2184120" imgH="457200" progId="Equation.3">
              <p:embed/>
            </p:oleObj>
          </a:graphicData>
        </a:graphic>
      </p:graphicFrame>
      <p:graphicFrame>
        <p:nvGraphicFramePr>
          <p:cNvPr id="132116" name="Object 20"/>
          <p:cNvGraphicFramePr>
            <a:graphicFrameLocks noChangeAspect="1"/>
          </p:cNvGraphicFramePr>
          <p:nvPr/>
        </p:nvGraphicFramePr>
        <p:xfrm>
          <a:off x="7452320" y="3717032"/>
          <a:ext cx="1368152" cy="526923"/>
        </p:xfrm>
        <a:graphic>
          <a:graphicData uri="http://schemas.openxmlformats.org/presentationml/2006/ole">
            <p:oleObj spid="_x0000_s132116" name="Équation" r:id="rId9" imgW="507960" imgH="203040" progId="Equation.3">
              <p:embed/>
            </p:oleObj>
          </a:graphicData>
        </a:graphic>
      </p:graphicFrame>
      <p:graphicFrame>
        <p:nvGraphicFramePr>
          <p:cNvPr id="132117" name="Object 21"/>
          <p:cNvGraphicFramePr>
            <a:graphicFrameLocks noChangeAspect="1"/>
          </p:cNvGraphicFramePr>
          <p:nvPr/>
        </p:nvGraphicFramePr>
        <p:xfrm>
          <a:off x="4716016" y="5373216"/>
          <a:ext cx="4095005" cy="791041"/>
        </p:xfrm>
        <a:graphic>
          <a:graphicData uri="http://schemas.openxmlformats.org/presentationml/2006/ole">
            <p:oleObj spid="_x0000_s132117" name="Équation" r:id="rId10" imgW="2158920" imgH="431640" progId="Equation.3">
              <p:embed/>
            </p:oleObj>
          </a:graphicData>
        </a:graphic>
      </p:graphicFrame>
      <p:sp>
        <p:nvSpPr>
          <p:cNvPr id="38" name="Accolade fermante 37"/>
          <p:cNvSpPr/>
          <p:nvPr/>
        </p:nvSpPr>
        <p:spPr>
          <a:xfrm>
            <a:off x="3851920" y="5301208"/>
            <a:ext cx="648072" cy="914400"/>
          </a:xfrm>
          <a:prstGeom prst="rightBrace">
            <a:avLst/>
          </a:prstGeom>
          <a:ln w="3810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aphicFrame>
        <p:nvGraphicFramePr>
          <p:cNvPr id="132118" name="Object 22"/>
          <p:cNvGraphicFramePr>
            <a:graphicFrameLocks noChangeAspect="1"/>
          </p:cNvGraphicFramePr>
          <p:nvPr/>
        </p:nvGraphicFramePr>
        <p:xfrm>
          <a:off x="899593" y="479131"/>
          <a:ext cx="6840759" cy="501597"/>
        </p:xfrm>
        <a:graphic>
          <a:graphicData uri="http://schemas.openxmlformats.org/presentationml/2006/ole">
            <p:oleObj spid="_x0000_s132118" name="Équation" r:id="rId11" imgW="3352680" imgH="304560" progId="Equation.3">
              <p:embed/>
            </p:oleObj>
          </a:graphicData>
        </a:graphic>
      </p:graphicFrame>
      <p:cxnSp>
        <p:nvCxnSpPr>
          <p:cNvPr id="41" name="Connecteur droit 40"/>
          <p:cNvCxnSpPr/>
          <p:nvPr/>
        </p:nvCxnSpPr>
        <p:spPr>
          <a:xfrm flipV="1">
            <a:off x="0" y="2996952"/>
            <a:ext cx="9144000" cy="7200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0" y="4581128"/>
            <a:ext cx="9144000" cy="7200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5436096" y="908720"/>
            <a:ext cx="1944216" cy="288032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119" name="Object 23"/>
          <p:cNvGraphicFramePr>
            <a:graphicFrameLocks noChangeAspect="1"/>
          </p:cNvGraphicFramePr>
          <p:nvPr/>
        </p:nvGraphicFramePr>
        <p:xfrm>
          <a:off x="323528" y="1196752"/>
          <a:ext cx="2902397" cy="490035"/>
        </p:xfrm>
        <a:graphic>
          <a:graphicData uri="http://schemas.openxmlformats.org/presentationml/2006/ole">
            <p:oleObj spid="_x0000_s132119" name="Équation" r:id="rId12" imgW="1396800" imgH="241200" progId="Equation.3">
              <p:embed/>
            </p:oleObj>
          </a:graphicData>
        </a:graphic>
      </p:graphicFrame>
      <p:graphicFrame>
        <p:nvGraphicFramePr>
          <p:cNvPr id="132120" name="Object 24"/>
          <p:cNvGraphicFramePr>
            <a:graphicFrameLocks noChangeAspect="1"/>
          </p:cNvGraphicFramePr>
          <p:nvPr/>
        </p:nvGraphicFramePr>
        <p:xfrm>
          <a:off x="4346575" y="3716338"/>
          <a:ext cx="2057400" cy="490537"/>
        </p:xfrm>
        <a:graphic>
          <a:graphicData uri="http://schemas.openxmlformats.org/presentationml/2006/ole">
            <p:oleObj spid="_x0000_s132120" name="Équation" r:id="rId13" imgW="990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7" grpId="0" build="p"/>
      <p:bldP spid="31" grpId="0"/>
      <p:bldP spid="32" grpId="0"/>
      <p:bldP spid="34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584102" cy="4611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0466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>
                <a:solidFill>
                  <a:srgbClr val="FF0000"/>
                </a:solidFill>
              </a:rPr>
              <a:t>Acide</a:t>
            </a:r>
            <a:r>
              <a:rPr lang="fr-FR" sz="2400" b="1" i="1" dirty="0" smtClean="0"/>
              <a:t> Fort +</a:t>
            </a:r>
            <a:r>
              <a:rPr lang="fr-FR" sz="2400" b="1" i="1" dirty="0" smtClean="0">
                <a:solidFill>
                  <a:srgbClr val="00CC00"/>
                </a:solidFill>
              </a:rPr>
              <a:t>Base</a:t>
            </a:r>
            <a:r>
              <a:rPr lang="fr-FR" sz="2400" b="1" i="1" dirty="0" smtClean="0"/>
              <a:t> Faible</a:t>
            </a:r>
            <a:endParaRPr lang="fr-FR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07496" y="40466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>
                <a:solidFill>
                  <a:srgbClr val="FF0000"/>
                </a:solidFill>
              </a:rPr>
              <a:t>Acide</a:t>
            </a:r>
            <a:r>
              <a:rPr lang="fr-FR" sz="2400" b="1" i="1" dirty="0" smtClean="0"/>
              <a:t> Faible +</a:t>
            </a:r>
            <a:r>
              <a:rPr lang="fr-FR" sz="2400" b="1" i="1" dirty="0" smtClean="0">
                <a:solidFill>
                  <a:srgbClr val="00CC00"/>
                </a:solidFill>
              </a:rPr>
              <a:t>Base</a:t>
            </a:r>
            <a:r>
              <a:rPr lang="fr-FR" sz="2400" b="1" i="1" dirty="0" smtClean="0"/>
              <a:t> Forte</a:t>
            </a:r>
            <a:endParaRPr lang="fr-FR" sz="2400" dirty="0" smtClean="0"/>
          </a:p>
        </p:txBody>
      </p:sp>
      <p:cxnSp>
        <p:nvCxnSpPr>
          <p:cNvPr id="9" name="Connecteur droit avec flèche 8"/>
          <p:cNvCxnSpPr>
            <a:stCxn id="6" idx="2"/>
          </p:cNvCxnSpPr>
          <p:nvPr/>
        </p:nvCxnSpPr>
        <p:spPr>
          <a:xfrm flipH="1">
            <a:off x="1907704" y="866329"/>
            <a:ext cx="360548" cy="69046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7" idx="2"/>
          </p:cNvCxnSpPr>
          <p:nvPr/>
        </p:nvCxnSpPr>
        <p:spPr>
          <a:xfrm>
            <a:off x="6875748" y="866329"/>
            <a:ext cx="504564" cy="76247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3184525" y="2132087"/>
          <a:ext cx="2527300" cy="1133475"/>
        </p:xfrm>
        <a:graphic>
          <a:graphicData uri="http://schemas.openxmlformats.org/presentationml/2006/ole">
            <p:oleObj spid="_x0000_s155652" name="Équation" r:id="rId4" imgW="1396800" imgH="596880" progId="Equation.3">
              <p:embed/>
            </p:oleObj>
          </a:graphicData>
        </a:graphic>
      </p:graphicFrame>
      <p:sp>
        <p:nvSpPr>
          <p:cNvPr id="14" name="Ellipse 13"/>
          <p:cNvSpPr/>
          <p:nvPr/>
        </p:nvSpPr>
        <p:spPr>
          <a:xfrm>
            <a:off x="4788024" y="2132856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7937487" cy="12450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1484784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fr-FR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acide</a:t>
            </a: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est une espèce capable de libérer un proton(</a:t>
            </a:r>
            <a:r>
              <a:rPr lang="fr-FR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+</a:t>
            </a:r>
            <a:r>
              <a:rPr lang="fr-FR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463480" y="1484784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Une</a:t>
            </a:r>
            <a:r>
              <a:rPr lang="fr-FR" sz="2400" b="1" i="1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 Base </a:t>
            </a: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est une espèce capable de d’accepter un proton(</a:t>
            </a:r>
            <a:r>
              <a:rPr lang="fr-FR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+</a:t>
            </a: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467544" y="3212976"/>
          <a:ext cx="2816225" cy="558800"/>
        </p:xfrm>
        <a:graphic>
          <a:graphicData uri="http://schemas.openxmlformats.org/presentationml/2006/ole">
            <p:oleObj spid="_x0000_s97283" name="Équation" r:id="rId3" imgW="1231560" imgH="215640" progId="Equation.3">
              <p:embed/>
            </p:oleObj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2948161" y="692696"/>
          <a:ext cx="3280023" cy="527050"/>
        </p:xfrm>
        <a:graphic>
          <a:graphicData uri="http://schemas.openxmlformats.org/presentationml/2006/ole">
            <p:oleObj spid="_x0000_s97286" name="Équation" r:id="rId4" imgW="1244520" imgH="203040" progId="Equation.3">
              <p:embed/>
            </p:oleObj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5148064" y="3284984"/>
          <a:ext cx="3051175" cy="658813"/>
        </p:xfrm>
        <a:graphic>
          <a:graphicData uri="http://schemas.openxmlformats.org/presentationml/2006/ole">
            <p:oleObj spid="_x0000_s97287" name="Équation" r:id="rId5" imgW="1333440" imgH="253800" progId="Equation.3">
              <p:embed/>
            </p:oleObj>
          </a:graphicData>
        </a:graphic>
      </p:graphicFrame>
      <p:sp>
        <p:nvSpPr>
          <p:cNvPr id="18" name="Flèche en arc 17"/>
          <p:cNvSpPr/>
          <p:nvPr/>
        </p:nvSpPr>
        <p:spPr>
          <a:xfrm rot="508285">
            <a:off x="5199165" y="2915460"/>
            <a:ext cx="1296144" cy="7897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492185"/>
              <a:gd name="adj5" fmla="val 1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 en arc 18"/>
          <p:cNvSpPr/>
          <p:nvPr/>
        </p:nvSpPr>
        <p:spPr>
          <a:xfrm rot="20603045" flipH="1">
            <a:off x="874598" y="2919676"/>
            <a:ext cx="626052" cy="109065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01723"/>
              <a:gd name="adj5" fmla="val 1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2123728" y="0"/>
            <a:ext cx="48965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1-Théorie de </a:t>
            </a:r>
            <a:r>
              <a:rPr lang="fr-FR" sz="2400" b="1" i="1" noProof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Bronstëd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2276872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fr-FR" sz="2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acide</a:t>
            </a: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est une espèce capable de capter un doublet 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644008" y="2276872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fr-FR" sz="2400" b="1" i="1" dirty="0" smtClean="0">
                <a:solidFill>
                  <a:srgbClr val="00CC00"/>
                </a:solidFill>
                <a:latin typeface="+mj-lt"/>
                <a:ea typeface="+mj-ea"/>
                <a:cs typeface="+mj-cs"/>
              </a:rPr>
              <a:t>Base</a:t>
            </a:r>
            <a:r>
              <a:rPr lang="fr-FR" sz="24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 une espèce capable  de céder un doublet(se lier à un proton)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0192" y="3356992"/>
            <a:ext cx="216024" cy="122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043608" y="5013176"/>
            <a:ext cx="136815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Poly</a:t>
            </a:r>
            <a:r>
              <a:rPr lang="fr-FR" sz="2400" b="1" i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acide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5796136" y="5085184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Poly </a:t>
            </a:r>
            <a:r>
              <a:rPr lang="fr-FR" sz="2400" b="1" i="1" noProof="0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Base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395536" y="5517232"/>
          <a:ext cx="2664296" cy="610144"/>
        </p:xfrm>
        <a:graphic>
          <a:graphicData uri="http://schemas.openxmlformats.org/presentationml/2006/ole">
            <p:oleObj spid="_x0000_s97288" name="Équation" r:id="rId6" imgW="1130040" imgH="228600" progId="Equation.3">
              <p:embed/>
            </p:oleObj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5076056" y="6400789"/>
          <a:ext cx="3024336" cy="457211"/>
        </p:xfrm>
        <a:graphic>
          <a:graphicData uri="http://schemas.openxmlformats.org/presentationml/2006/ole">
            <p:oleObj spid="_x0000_s97289" name="Équation" r:id="rId7" imgW="1663560" imgH="228600" progId="Equation.3">
              <p:embed/>
            </p:oleObj>
          </a:graphicData>
        </a:graphic>
      </p:graphicFrame>
      <p:sp>
        <p:nvSpPr>
          <p:cNvPr id="24" name="Titre 1"/>
          <p:cNvSpPr txBox="1">
            <a:spLocks/>
          </p:cNvSpPr>
          <p:nvPr/>
        </p:nvSpPr>
        <p:spPr>
          <a:xfrm>
            <a:off x="1043608" y="4005064"/>
            <a:ext cx="15121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Mono</a:t>
            </a:r>
            <a:r>
              <a:rPr lang="fr-FR" sz="2400" b="1" i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acide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467544" y="4437112"/>
          <a:ext cx="2613025" cy="527050"/>
        </p:xfrm>
        <a:graphic>
          <a:graphicData uri="http://schemas.openxmlformats.org/presentationml/2006/ole">
            <p:oleObj spid="_x0000_s97290" name="Équation" r:id="rId8" imgW="1143000" imgH="203040" progId="Equation.3">
              <p:embed/>
            </p:oleObj>
          </a:graphicData>
        </a:graphic>
      </p:graphicFrame>
      <p:sp>
        <p:nvSpPr>
          <p:cNvPr id="28" name="Titre 1"/>
          <p:cNvSpPr txBox="1">
            <a:spLocks/>
          </p:cNvSpPr>
          <p:nvPr/>
        </p:nvSpPr>
        <p:spPr>
          <a:xfrm>
            <a:off x="5724128" y="4077072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Mono</a:t>
            </a:r>
            <a:r>
              <a:rPr lang="fr-FR" sz="24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400" b="1" i="1" noProof="0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Base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5148064" y="5661248"/>
          <a:ext cx="2747963" cy="457200"/>
        </p:xfrm>
        <a:graphic>
          <a:graphicData uri="http://schemas.openxmlformats.org/presentationml/2006/ole">
            <p:oleObj spid="_x0000_s97292" name="Équation" r:id="rId9" imgW="1511280" imgH="228600" progId="Equation.3">
              <p:embed/>
            </p:oleObj>
          </a:graphicData>
        </a:graphic>
      </p:graphicFrame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5495925" y="4581525"/>
          <a:ext cx="2193925" cy="406400"/>
        </p:xfrm>
        <a:graphic>
          <a:graphicData uri="http://schemas.openxmlformats.org/presentationml/2006/ole">
            <p:oleObj spid="_x0000_s97293" name="Équation" r:id="rId10" imgW="1206360" imgH="203040" progId="Equation.3">
              <p:embed/>
            </p:oleObj>
          </a:graphicData>
        </a:graphic>
      </p:graphicFrame>
      <p:graphicFrame>
        <p:nvGraphicFramePr>
          <p:cNvPr id="97294" name="Object 14"/>
          <p:cNvGraphicFramePr>
            <a:graphicFrameLocks noChangeAspect="1"/>
          </p:cNvGraphicFramePr>
          <p:nvPr/>
        </p:nvGraphicFramePr>
        <p:xfrm>
          <a:off x="395536" y="6165304"/>
          <a:ext cx="2633662" cy="611188"/>
        </p:xfrm>
        <a:graphic>
          <a:graphicData uri="http://schemas.openxmlformats.org/presentationml/2006/ole">
            <p:oleObj spid="_x0000_s97294" name="Équation" r:id="rId11" imgW="1117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 animBg="1"/>
      <p:bldP spid="19" grpId="0" animBg="1"/>
      <p:bldP spid="20" grpId="0"/>
      <p:bldP spid="13" grpId="0"/>
      <p:bldP spid="14" grpId="0"/>
      <p:bldP spid="15" grpId="0" animBg="1"/>
      <p:bldP spid="16" grpId="0"/>
      <p:bldP spid="17" grpId="0"/>
      <p:bldP spid="24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69160"/>
            <a:ext cx="7937487" cy="12450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32656"/>
            <a:ext cx="91357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635896" y="764704"/>
            <a:ext cx="23042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2843808" y="-27384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800" b="1" i="1" dirty="0" smtClean="0"/>
              <a:t>Solution Tampon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76470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FR" sz="2400" b="1" i="1" dirty="0" smtClean="0"/>
              <a:t>Mélange d’un </a:t>
            </a:r>
            <a:r>
              <a:rPr lang="fr-FR" sz="2400" b="1" i="1" dirty="0" smtClean="0">
                <a:solidFill>
                  <a:srgbClr val="FF0000"/>
                </a:solidFill>
              </a:rPr>
              <a:t>Acide</a:t>
            </a:r>
            <a:r>
              <a:rPr lang="fr-FR" sz="2400" b="1" i="1" dirty="0" smtClean="0"/>
              <a:t> faible (HA)et sa </a:t>
            </a:r>
            <a:r>
              <a:rPr lang="fr-FR" sz="2400" b="1" i="1" dirty="0" smtClean="0">
                <a:solidFill>
                  <a:srgbClr val="009900"/>
                </a:solidFill>
              </a:rPr>
              <a:t>Base </a:t>
            </a:r>
            <a:r>
              <a:rPr lang="fr-FR" sz="2400" b="1" i="1" dirty="0" smtClean="0"/>
              <a:t>conjuguée (A</a:t>
            </a:r>
            <a:r>
              <a:rPr lang="fr-FR" sz="2400" b="1" i="1" baseline="30000" dirty="0" smtClean="0"/>
              <a:t>-</a:t>
            </a:r>
            <a:r>
              <a:rPr lang="fr-FR" sz="2400" b="1" i="1" dirty="0" smtClean="0"/>
              <a:t>)</a:t>
            </a:r>
          </a:p>
          <a:p>
            <a:pPr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FR" sz="2400" b="1" i="1" dirty="0" smtClean="0"/>
              <a:t>Dans des proportions voisines ou égales.</a:t>
            </a:r>
          </a:p>
          <a:p>
            <a:pPr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FR" sz="2400" b="1" i="1" dirty="0" smtClean="0"/>
              <a:t>[</a:t>
            </a:r>
            <a:r>
              <a:rPr lang="fr-FR" sz="2400" b="1" i="1" dirty="0" smtClean="0">
                <a:solidFill>
                  <a:srgbClr val="C00000"/>
                </a:solidFill>
              </a:rPr>
              <a:t>HA</a:t>
            </a:r>
            <a:r>
              <a:rPr lang="fr-FR" sz="2400" b="1" i="1" dirty="0" smtClean="0"/>
              <a:t>]≈ [</a:t>
            </a:r>
            <a:r>
              <a:rPr lang="fr-FR" sz="2400" b="1" i="1" dirty="0" smtClean="0">
                <a:solidFill>
                  <a:srgbClr val="009900"/>
                </a:solidFill>
              </a:rPr>
              <a:t>A</a:t>
            </a:r>
            <a:r>
              <a:rPr lang="fr-FR" sz="2400" b="1" i="1" baseline="30000" dirty="0" smtClean="0">
                <a:solidFill>
                  <a:srgbClr val="009900"/>
                </a:solidFill>
              </a:rPr>
              <a:t>-</a:t>
            </a:r>
            <a:r>
              <a:rPr lang="fr-FR" sz="2400" b="1" i="1" dirty="0" smtClean="0"/>
              <a:t>];  Couple:</a:t>
            </a:r>
            <a:r>
              <a:rPr lang="fr-FR" sz="2400" b="1" i="1" dirty="0" smtClean="0">
                <a:solidFill>
                  <a:srgbClr val="C00000"/>
                </a:solidFill>
              </a:rPr>
              <a:t> HA</a:t>
            </a:r>
            <a:r>
              <a:rPr lang="fr-FR" sz="2400" b="1" i="1" dirty="0" smtClean="0"/>
              <a:t>/</a:t>
            </a:r>
            <a:r>
              <a:rPr lang="fr-FR" sz="2400" b="1" i="1" dirty="0" smtClean="0">
                <a:solidFill>
                  <a:srgbClr val="009900"/>
                </a:solidFill>
              </a:rPr>
              <a:t>A</a:t>
            </a:r>
            <a:r>
              <a:rPr lang="fr-FR" sz="2400" b="1" i="1" baseline="30000" dirty="0" smtClean="0">
                <a:solidFill>
                  <a:srgbClr val="009900"/>
                </a:solidFill>
              </a:rPr>
              <a:t>-</a:t>
            </a:r>
            <a:endParaRPr lang="fr-FR" sz="2400" b="1" i="1" dirty="0" smtClean="0"/>
          </a:p>
        </p:txBody>
      </p:sp>
      <p:sp>
        <p:nvSpPr>
          <p:cNvPr id="8" name="Égal 7"/>
          <p:cNvSpPr/>
          <p:nvPr/>
        </p:nvSpPr>
        <p:spPr>
          <a:xfrm>
            <a:off x="4211960" y="476672"/>
            <a:ext cx="914400" cy="4823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48880"/>
            <a:ext cx="2213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/>
              <a:t>Exemple:</a:t>
            </a:r>
          </a:p>
        </p:txBody>
      </p: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123850" y="3356992"/>
          <a:ext cx="2431926" cy="844550"/>
        </p:xfrm>
        <a:graphic>
          <a:graphicData uri="http://schemas.openxmlformats.org/presentationml/2006/ole">
            <p:oleObj spid="_x0000_s137219" name="Équation" r:id="rId3" imgW="1396800" imgH="444240" progId="Equation.3">
              <p:embed/>
            </p:oleObj>
          </a:graphicData>
        </a:graphic>
      </p:graphicFrame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2915816" y="3429000"/>
          <a:ext cx="2502917" cy="736600"/>
        </p:xfrm>
        <a:graphic>
          <a:graphicData uri="http://schemas.openxmlformats.org/presentationml/2006/ole">
            <p:oleObj spid="_x0000_s137220" name="Équation" r:id="rId4" imgW="1473120" imgH="419040" progId="Equation.3">
              <p:embed/>
            </p:oleObj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5724128" y="3356992"/>
          <a:ext cx="3456384" cy="844550"/>
        </p:xfrm>
        <a:graphic>
          <a:graphicData uri="http://schemas.openxmlformats.org/presentationml/2006/ole">
            <p:oleObj spid="_x0000_s137221" name="Équation" r:id="rId5" imgW="1765080" imgH="444240" progId="Equation.3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4355976" y="4437112"/>
          <a:ext cx="2982913" cy="795337"/>
        </p:xfrm>
        <a:graphic>
          <a:graphicData uri="http://schemas.openxmlformats.org/presentationml/2006/ole">
            <p:oleObj spid="_x0000_s137222" name="Équation" r:id="rId6" imgW="1574640" imgH="419040" progId="Equation.3">
              <p:embed/>
            </p:oleObj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0" y="2132856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5604115" y="2372546"/>
          <a:ext cx="2671798" cy="414589"/>
        </p:xfrm>
        <a:graphic>
          <a:graphicData uri="http://schemas.openxmlformats.org/presentationml/2006/ole">
            <p:oleObj spid="_x0000_s137223" name="Équation" r:id="rId7" imgW="1473120" imgH="228600" progId="Equation.3">
              <p:embed/>
            </p:oleObj>
          </a:graphicData>
        </a:graphic>
      </p:graphicFrame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1691680" y="2443390"/>
          <a:ext cx="2457273" cy="409545"/>
        </p:xfrm>
        <a:graphic>
          <a:graphicData uri="http://schemas.openxmlformats.org/presentationml/2006/ole">
            <p:oleObj spid="_x0000_s137224" name="Équation" r:id="rId8" imgW="1218960" imgH="203040" progId="Equation.3">
              <p:embed/>
            </p:oleObj>
          </a:graphicData>
        </a:graphic>
      </p:graphicFrame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1691680" y="2954658"/>
          <a:ext cx="2281753" cy="440793"/>
        </p:xfrm>
        <a:graphic>
          <a:graphicData uri="http://schemas.openxmlformats.org/presentationml/2006/ole">
            <p:oleObj spid="_x0000_s137225" name="Équation" r:id="rId9" imgW="1117440" imgH="215640" progId="Equation.3">
              <p:embed/>
            </p:oleObj>
          </a:graphicData>
        </a:graphic>
      </p:graphicFrame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5652120" y="3026288"/>
          <a:ext cx="1872208" cy="439160"/>
        </p:xfrm>
        <a:graphic>
          <a:graphicData uri="http://schemas.openxmlformats.org/presentationml/2006/ole">
            <p:oleObj spid="_x0000_s137226" name="Équation" r:id="rId10" imgW="1028520" imgH="241200" progId="Equation.3">
              <p:embed/>
            </p:oleObj>
          </a:graphicData>
        </a:graphic>
      </p:graphicFrame>
      <p:sp>
        <p:nvSpPr>
          <p:cNvPr id="21" name="Flèche droite 20"/>
          <p:cNvSpPr/>
          <p:nvPr/>
        </p:nvSpPr>
        <p:spPr>
          <a:xfrm>
            <a:off x="4355976" y="2431928"/>
            <a:ext cx="978408" cy="27699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4355976" y="3007992"/>
            <a:ext cx="978408" cy="12459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flipH="1">
            <a:off x="4355976" y="3152008"/>
            <a:ext cx="936104" cy="132976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5508104" y="3717032"/>
            <a:ext cx="216024" cy="720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699792" y="3789040"/>
            <a:ext cx="28803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1560" y="5373216"/>
            <a:ext cx="2583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200" b="1" i="1" dirty="0" smtClean="0"/>
              <a:t>Si, [</a:t>
            </a:r>
            <a:r>
              <a:rPr lang="fr-FR" sz="3200" b="1" i="1" dirty="0" smtClean="0">
                <a:solidFill>
                  <a:srgbClr val="C00000"/>
                </a:solidFill>
              </a:rPr>
              <a:t>HA</a:t>
            </a:r>
            <a:r>
              <a:rPr lang="fr-FR" sz="3200" b="1" i="1" dirty="0" smtClean="0"/>
              <a:t>]</a:t>
            </a:r>
            <a:r>
              <a:rPr lang="fr-FR" sz="3600" b="1" i="1" dirty="0" smtClean="0">
                <a:latin typeface="Calibri"/>
              </a:rPr>
              <a:t>=</a:t>
            </a:r>
            <a:r>
              <a:rPr lang="fr-FR" sz="3200" b="1" i="1" dirty="0" smtClean="0"/>
              <a:t>[</a:t>
            </a:r>
            <a:r>
              <a:rPr lang="fr-FR" sz="3200" b="1" i="1" dirty="0" smtClean="0">
                <a:solidFill>
                  <a:srgbClr val="009900"/>
                </a:solidFill>
              </a:rPr>
              <a:t>A</a:t>
            </a:r>
            <a:r>
              <a:rPr lang="fr-FR" sz="3200" b="1" i="1" baseline="30000" dirty="0" smtClean="0">
                <a:solidFill>
                  <a:srgbClr val="009900"/>
                </a:solidFill>
              </a:rPr>
              <a:t>-</a:t>
            </a:r>
            <a:r>
              <a:rPr lang="fr-FR" sz="3200" b="1" i="1" dirty="0" smtClean="0"/>
              <a:t>]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3131840" y="5661248"/>
            <a:ext cx="978408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7227" name="Object 11"/>
          <p:cNvGraphicFramePr>
            <a:graphicFrameLocks noChangeAspect="1"/>
          </p:cNvGraphicFramePr>
          <p:nvPr/>
        </p:nvGraphicFramePr>
        <p:xfrm>
          <a:off x="4283968" y="5661248"/>
          <a:ext cx="1322388" cy="385763"/>
        </p:xfrm>
        <a:graphic>
          <a:graphicData uri="http://schemas.openxmlformats.org/presentationml/2006/ole">
            <p:oleObj spid="_x0000_s137227" name="Équation" r:id="rId11" imgW="698400" imgH="203040" progId="Equation.3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827584" y="4581128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/>
              <a:t>Si, [</a:t>
            </a:r>
            <a:r>
              <a:rPr lang="fr-FR" sz="2800" b="1" i="1" dirty="0" smtClean="0">
                <a:solidFill>
                  <a:srgbClr val="C00000"/>
                </a:solidFill>
              </a:rPr>
              <a:t>HA</a:t>
            </a:r>
            <a:r>
              <a:rPr lang="fr-FR" sz="2800" b="1" i="1" dirty="0" smtClean="0"/>
              <a:t>]≈ [</a:t>
            </a:r>
            <a:r>
              <a:rPr lang="fr-FR" sz="2800" b="1" i="1" dirty="0" smtClean="0">
                <a:solidFill>
                  <a:srgbClr val="009900"/>
                </a:solidFill>
              </a:rPr>
              <a:t>A</a:t>
            </a:r>
            <a:r>
              <a:rPr lang="fr-FR" sz="2800" b="1" i="1" baseline="30000" dirty="0" smtClean="0">
                <a:solidFill>
                  <a:srgbClr val="009900"/>
                </a:solidFill>
              </a:rPr>
              <a:t>-</a:t>
            </a:r>
            <a:r>
              <a:rPr lang="fr-FR" sz="2800" b="1" i="1" dirty="0" smtClean="0"/>
              <a:t>]</a:t>
            </a:r>
            <a:endParaRPr lang="fr-FR" sz="2800" dirty="0"/>
          </a:p>
        </p:txBody>
      </p:sp>
      <p:sp>
        <p:nvSpPr>
          <p:cNvPr id="32" name="Flèche droite 31"/>
          <p:cNvSpPr/>
          <p:nvPr/>
        </p:nvSpPr>
        <p:spPr>
          <a:xfrm>
            <a:off x="3131840" y="4725144"/>
            <a:ext cx="978408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436096" y="5478323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/>
              <a:t>Efficacité </a:t>
            </a:r>
          </a:p>
          <a:p>
            <a:pPr algn="ctr">
              <a:spcBef>
                <a:spcPct val="0"/>
              </a:spcBef>
              <a:defRPr/>
            </a:pPr>
            <a:r>
              <a:rPr lang="fr-FR" sz="2400" b="1" i="1" dirty="0" smtClean="0"/>
              <a:t>maximale de </a:t>
            </a:r>
          </a:p>
          <a:p>
            <a:pPr algn="ctr">
              <a:spcBef>
                <a:spcPct val="0"/>
              </a:spcBef>
              <a:defRPr/>
            </a:pPr>
            <a:r>
              <a:rPr lang="fr-FR" sz="2400" b="1" i="1" dirty="0" smtClean="0"/>
              <a:t>la solution </a:t>
            </a:r>
            <a:r>
              <a:rPr lang="fr-FR" sz="2400" b="1" i="1" dirty="0" smtClean="0">
                <a:solidFill>
                  <a:srgbClr val="FF0000"/>
                </a:solidFill>
              </a:rPr>
              <a:t>tampon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796136" y="5877272"/>
            <a:ext cx="36004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21" grpId="0" animBg="1"/>
      <p:bldP spid="23" grpId="0" animBg="1"/>
      <p:bldP spid="24" grpId="0" animBg="1"/>
      <p:bldP spid="28" grpId="0"/>
      <p:bldP spid="29" grpId="0" animBg="1"/>
      <p:bldP spid="31" grpId="0"/>
      <p:bldP spid="32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/>
              <a:t>Le pH d’une Solution Tampon</a:t>
            </a:r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5724128" y="1124744"/>
          <a:ext cx="2982913" cy="795337"/>
        </p:xfrm>
        <a:graphic>
          <a:graphicData uri="http://schemas.openxmlformats.org/presentationml/2006/ole">
            <p:oleObj spid="_x0000_s139266" name="Équation" r:id="rId3" imgW="1574640" imgH="419040" progId="Equation.3">
              <p:embed/>
            </p:oleObj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5148064" y="188640"/>
          <a:ext cx="1994078" cy="515491"/>
        </p:xfrm>
        <a:graphic>
          <a:graphicData uri="http://schemas.openxmlformats.org/presentationml/2006/ole">
            <p:oleObj spid="_x0000_s139267" name="Équation" r:id="rId4" imgW="787320" imgH="203040" progId="Equation.3">
              <p:embed/>
            </p:oleObj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179512" y="980728"/>
          <a:ext cx="3110744" cy="432048"/>
        </p:xfrm>
        <a:graphic>
          <a:graphicData uri="http://schemas.openxmlformats.org/presentationml/2006/ole">
            <p:oleObj spid="_x0000_s139268" name="Équation" r:id="rId5" imgW="1726920" imgH="2412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484784"/>
            <a:ext cx="6013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/>
              <a:t>Les [</a:t>
            </a:r>
            <a:r>
              <a:rPr lang="fr-FR" sz="2400" i="1" dirty="0" smtClean="0">
                <a:solidFill>
                  <a:srgbClr val="C00000"/>
                </a:solidFill>
              </a:rPr>
              <a:t>HA</a:t>
            </a:r>
            <a:r>
              <a:rPr lang="fr-FR" sz="2400" i="1" dirty="0" smtClean="0"/>
              <a:t>]≈ [</a:t>
            </a:r>
            <a:r>
              <a:rPr lang="fr-FR" sz="2400" i="1" dirty="0" smtClean="0">
                <a:solidFill>
                  <a:srgbClr val="009900"/>
                </a:solidFill>
              </a:rPr>
              <a:t>A</a:t>
            </a:r>
            <a:r>
              <a:rPr lang="fr-FR" sz="2400" i="1" baseline="30000" dirty="0" smtClean="0">
                <a:solidFill>
                  <a:srgbClr val="009900"/>
                </a:solidFill>
              </a:rPr>
              <a:t>-</a:t>
            </a:r>
            <a:r>
              <a:rPr lang="fr-FR" sz="2400" i="1" dirty="0" smtClean="0"/>
              <a:t>] sont de l’ordre de 10</a:t>
            </a:r>
            <a:r>
              <a:rPr lang="fr-FR" sz="2400" i="1" baseline="30000" dirty="0" smtClean="0"/>
              <a:t>-2</a:t>
            </a:r>
            <a:r>
              <a:rPr lang="fr-FR" sz="2400" i="1" dirty="0" smtClean="0"/>
              <a:t>mol/l</a:t>
            </a:r>
            <a:endParaRPr lang="fr-FR" sz="2400" dirty="0"/>
          </a:p>
        </p:txBody>
      </p:sp>
      <p:sp>
        <p:nvSpPr>
          <p:cNvPr id="11" name="Accolade fermante 10"/>
          <p:cNvSpPr/>
          <p:nvPr/>
        </p:nvSpPr>
        <p:spPr>
          <a:xfrm>
            <a:off x="5076056" y="980728"/>
            <a:ext cx="576064" cy="914400"/>
          </a:xfrm>
          <a:prstGeom prst="rightBrac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0848"/>
            <a:ext cx="7472178" cy="135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371053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89040"/>
            <a:ext cx="771784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869160"/>
            <a:ext cx="7495565" cy="85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33256"/>
            <a:ext cx="715383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021288"/>
            <a:ext cx="6638613" cy="32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229200"/>
            <a:ext cx="6804248" cy="120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lipse 15"/>
          <p:cNvSpPr/>
          <p:nvPr/>
        </p:nvSpPr>
        <p:spPr>
          <a:xfrm>
            <a:off x="2123728" y="692696"/>
            <a:ext cx="144016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56579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771784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881670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858460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104"/>
            <a:ext cx="881002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903" y="5085184"/>
            <a:ext cx="854956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 dirty="0"/>
          </a:p>
        </p:txBody>
      </p:sp>
      <p:sp>
        <p:nvSpPr>
          <p:cNvPr id="14" name="Rectangle 13"/>
          <p:cNvSpPr/>
          <p:nvPr/>
        </p:nvSpPr>
        <p:spPr>
          <a:xfrm>
            <a:off x="2195736" y="0"/>
            <a:ext cx="4194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200" b="1" i="1" dirty="0" smtClean="0">
                <a:solidFill>
                  <a:srgbClr val="FF0000"/>
                </a:solidFill>
              </a:rPr>
              <a:t>Acide</a:t>
            </a:r>
            <a:r>
              <a:rPr lang="fr-FR" sz="3200" b="1" i="1" dirty="0" smtClean="0"/>
              <a:t> Fort +</a:t>
            </a:r>
            <a:r>
              <a:rPr lang="fr-FR" sz="3200" b="1" i="1" dirty="0" smtClean="0">
                <a:solidFill>
                  <a:srgbClr val="00CC00"/>
                </a:solidFill>
              </a:rPr>
              <a:t>Base</a:t>
            </a:r>
            <a:r>
              <a:rPr lang="fr-FR" sz="3200" b="1" i="1" dirty="0" smtClean="0"/>
              <a:t> Faible</a:t>
            </a:r>
            <a:endParaRPr lang="fr-FR" sz="3200" dirty="0" smtClean="0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476672"/>
          </a:xfrm>
        </p:spPr>
        <p:txBody>
          <a:bodyPr>
            <a:normAutofit fontScale="90000"/>
          </a:bodyPr>
          <a:lstStyle/>
          <a:p>
            <a:r>
              <a:rPr lang="fr-FR" sz="3200" b="1" i="1" dirty="0" smtClean="0">
                <a:solidFill>
                  <a:schemeClr val="tx2">
                    <a:lumMod val="75000"/>
                  </a:schemeClr>
                </a:solidFill>
              </a:rPr>
              <a:t>Dosage</a:t>
            </a:r>
            <a:endParaRPr lang="fr-FR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708921"/>
            <a:ext cx="39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n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 = n</a:t>
            </a:r>
            <a:r>
              <a:rPr lang="fr-FR" sz="2400" b="1" baseline="-25000" dirty="0" smtClean="0">
                <a:solidFill>
                  <a:srgbClr val="009900"/>
                </a:solidFill>
              </a:rPr>
              <a:t>b 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FR" sz="2400" b="1" dirty="0" smtClean="0">
                <a:sym typeface="Wingdings" pitchFamily="2" charset="2"/>
              </a:rPr>
              <a:t>Neutralisation  </a:t>
            </a:r>
            <a:endParaRPr lang="fr-FR" sz="2400" b="1" i="1" u="sng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512" y="433548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n</a:t>
            </a:r>
            <a:r>
              <a:rPr lang="fr-FR" sz="2400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dirty="0" smtClean="0"/>
              <a:t> &lt;n</a:t>
            </a:r>
            <a:r>
              <a:rPr lang="fr-FR" sz="2400" baseline="-25000" dirty="0" smtClean="0">
                <a:solidFill>
                  <a:srgbClr val="009900"/>
                </a:solidFill>
              </a:rPr>
              <a:t>b </a:t>
            </a:r>
            <a:r>
              <a:rPr lang="fr-FR" sz="2400" dirty="0" smtClean="0">
                <a:solidFill>
                  <a:srgbClr val="009900"/>
                </a:solidFill>
              </a:rPr>
              <a:t> </a:t>
            </a:r>
            <a:r>
              <a:rPr lang="fr-FR" sz="24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endParaRPr lang="fr-FR" sz="2400" b="1" i="1" dirty="0" smtClean="0">
              <a:solidFill>
                <a:srgbClr val="009900"/>
              </a:solidFill>
              <a:sym typeface="Wingdings" pitchFamily="2" charset="2"/>
            </a:endParaRPr>
          </a:p>
        </p:txBody>
      </p:sp>
      <p:sp>
        <p:nvSpPr>
          <p:cNvPr id="38" name="Accolade fermante 37"/>
          <p:cNvSpPr/>
          <p:nvPr/>
        </p:nvSpPr>
        <p:spPr>
          <a:xfrm>
            <a:off x="2267744" y="5085184"/>
            <a:ext cx="648072" cy="1152128"/>
          </a:xfrm>
          <a:prstGeom prst="rightBrace">
            <a:avLst/>
          </a:prstGeom>
          <a:ln w="3810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3851920" y="2740858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</a:rPr>
              <a:t>Sel d’</a:t>
            </a:r>
            <a:r>
              <a:rPr lang="fr-FR" sz="2000" b="1" i="1" dirty="0" smtClean="0">
                <a:solidFill>
                  <a:srgbClr val="FF0000"/>
                </a:solidFill>
              </a:rPr>
              <a:t>Acide</a:t>
            </a:r>
            <a:r>
              <a:rPr lang="fr-FR" sz="2000" b="1" i="1" dirty="0" smtClean="0"/>
              <a:t> Faible , présence de                    </a:t>
            </a:r>
            <a:endParaRPr lang="fr-FR" sz="2000" dirty="0" smtClean="0"/>
          </a:p>
        </p:txBody>
      </p:sp>
      <p:graphicFrame>
        <p:nvGraphicFramePr>
          <p:cNvPr id="135182" name="Object 14"/>
          <p:cNvGraphicFramePr>
            <a:graphicFrameLocks noChangeAspect="1"/>
          </p:cNvGraphicFramePr>
          <p:nvPr/>
        </p:nvGraphicFramePr>
        <p:xfrm>
          <a:off x="2584450" y="404813"/>
          <a:ext cx="3211686" cy="532834"/>
        </p:xfrm>
        <a:graphic>
          <a:graphicData uri="http://schemas.openxmlformats.org/presentationml/2006/ole">
            <p:oleObj spid="_x0000_s152581" name="Équation" r:id="rId3" imgW="1701720" imgH="279360" progId="Equation.3">
              <p:embed/>
            </p:oleObj>
          </a:graphicData>
        </a:graphic>
      </p:graphicFrame>
      <p:sp>
        <p:nvSpPr>
          <p:cNvPr id="25" name="Accolade fermante 24"/>
          <p:cNvSpPr/>
          <p:nvPr/>
        </p:nvSpPr>
        <p:spPr>
          <a:xfrm>
            <a:off x="2987824" y="3284983"/>
            <a:ext cx="648072" cy="914400"/>
          </a:xfrm>
          <a:prstGeom prst="rightBrac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aphicFrame>
        <p:nvGraphicFramePr>
          <p:cNvPr id="135184" name="Object 16"/>
          <p:cNvGraphicFramePr>
            <a:graphicFrameLocks noChangeAspect="1"/>
          </p:cNvGraphicFramePr>
          <p:nvPr/>
        </p:nvGraphicFramePr>
        <p:xfrm>
          <a:off x="4499992" y="3429000"/>
          <a:ext cx="2889275" cy="614362"/>
        </p:xfrm>
        <a:graphic>
          <a:graphicData uri="http://schemas.openxmlformats.org/presentationml/2006/ole">
            <p:oleObj spid="_x0000_s152582" name="Équation" r:id="rId4" imgW="1942920" imgH="419040" progId="Equation.3">
              <p:embed/>
            </p:oleObj>
          </a:graphicData>
        </a:graphic>
      </p:graphicFrame>
      <p:graphicFrame>
        <p:nvGraphicFramePr>
          <p:cNvPr id="135185" name="Object 17"/>
          <p:cNvGraphicFramePr>
            <a:graphicFrameLocks noChangeAspect="1"/>
          </p:cNvGraphicFramePr>
          <p:nvPr/>
        </p:nvGraphicFramePr>
        <p:xfrm>
          <a:off x="251520" y="3789040"/>
          <a:ext cx="2609851" cy="577850"/>
        </p:xfrm>
        <a:graphic>
          <a:graphicData uri="http://schemas.openxmlformats.org/presentationml/2006/ole">
            <p:oleObj spid="_x0000_s152583" name="Équation" r:id="rId5" imgW="1714320" imgH="393480" progId="Equation.3">
              <p:embed/>
            </p:oleObj>
          </a:graphicData>
        </a:graphic>
      </p:graphicFrame>
      <p:graphicFrame>
        <p:nvGraphicFramePr>
          <p:cNvPr id="135186" name="Object 18"/>
          <p:cNvGraphicFramePr>
            <a:graphicFrameLocks noChangeAspect="1"/>
          </p:cNvGraphicFramePr>
          <p:nvPr/>
        </p:nvGraphicFramePr>
        <p:xfrm>
          <a:off x="251521" y="3212977"/>
          <a:ext cx="2243137" cy="577850"/>
        </p:xfrm>
        <a:graphic>
          <a:graphicData uri="http://schemas.openxmlformats.org/presentationml/2006/ole">
            <p:oleObj spid="_x0000_s152584" name="Équation" r:id="rId6" imgW="1473120" imgH="393480" progId="Equation.3">
              <p:embed/>
            </p:oleObj>
          </a:graphicData>
        </a:graphic>
      </p:graphicFrame>
      <p:cxnSp>
        <p:nvCxnSpPr>
          <p:cNvPr id="37" name="Connecteur droit 36"/>
          <p:cNvCxnSpPr/>
          <p:nvPr/>
        </p:nvCxnSpPr>
        <p:spPr>
          <a:xfrm>
            <a:off x="0" y="2564904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0" y="4365104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5192" name="Object 24"/>
          <p:cNvGraphicFramePr>
            <a:graphicFrameLocks noChangeAspect="1"/>
          </p:cNvGraphicFramePr>
          <p:nvPr/>
        </p:nvGraphicFramePr>
        <p:xfrm>
          <a:off x="7956376" y="2708920"/>
          <a:ext cx="908050" cy="574675"/>
        </p:xfrm>
        <a:graphic>
          <a:graphicData uri="http://schemas.openxmlformats.org/presentationml/2006/ole">
            <p:oleObj spid="_x0000_s152590" name="Équation" r:id="rId7" imgW="444240" imgH="279360" progId="Equation.3">
              <p:embed/>
            </p:oleObj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/>
        </p:nvGraphicFramePr>
        <p:xfrm>
          <a:off x="395537" y="1340768"/>
          <a:ext cx="1800200" cy="376362"/>
        </p:xfrm>
        <a:graphic>
          <a:graphicData uri="http://schemas.openxmlformats.org/presentationml/2006/ole">
            <p:oleObj spid="_x0000_s152591" name="Équation" r:id="rId8" imgW="990360" imgH="203040" progId="Equation.3">
              <p:embed/>
            </p:oleObj>
          </a:graphicData>
        </a:graphic>
      </p:graphicFrame>
      <p:sp>
        <p:nvSpPr>
          <p:cNvPr id="42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5940152" cy="50405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n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 &gt; n</a:t>
            </a:r>
            <a:r>
              <a:rPr lang="fr-FR" sz="2400" b="1" baseline="-25000" dirty="0" smtClean="0">
                <a:solidFill>
                  <a:srgbClr val="009900"/>
                </a:solidFill>
              </a:rPr>
              <a:t>b 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FR" sz="2400" b="1" dirty="0" smtClean="0">
                <a:sym typeface="Wingdings" pitchFamily="2" charset="2"/>
              </a:rPr>
              <a:t>excès d’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Acide  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Milieu est </a:t>
            </a:r>
            <a:r>
              <a:rPr lang="fr-FR" sz="2400" b="1" i="1" dirty="0" smtClean="0">
                <a:solidFill>
                  <a:srgbClr val="FF0000"/>
                </a:solidFill>
                <a:sym typeface="Wingdings" pitchFamily="2" charset="2"/>
              </a:rPr>
              <a:t>Acide </a:t>
            </a:r>
            <a:r>
              <a:rPr lang="fr-FR" sz="2400" b="1" i="1" dirty="0" smtClean="0">
                <a:sym typeface="Wingdings" pitchFamily="2" charset="2"/>
              </a:rPr>
              <a:t>Fort</a:t>
            </a:r>
          </a:p>
        </p:txBody>
      </p:sp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51520" y="1772816"/>
          <a:ext cx="3024336" cy="710848"/>
        </p:xfrm>
        <a:graphic>
          <a:graphicData uri="http://schemas.openxmlformats.org/presentationml/2006/ole">
            <p:oleObj spid="_x0000_s152592" name="Équation" r:id="rId9" imgW="1714320" imgH="419040" progId="Equation.3">
              <p:embed/>
            </p:oleObj>
          </a:graphicData>
        </a:graphic>
      </p:graphicFrame>
      <p:sp>
        <p:nvSpPr>
          <p:cNvPr id="44" name="Accolade fermante 43"/>
          <p:cNvSpPr/>
          <p:nvPr/>
        </p:nvSpPr>
        <p:spPr>
          <a:xfrm>
            <a:off x="3851920" y="1628800"/>
            <a:ext cx="648072" cy="914400"/>
          </a:xfrm>
          <a:prstGeom prst="rightBrac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aphicFrame>
        <p:nvGraphicFramePr>
          <p:cNvPr id="45" name="Object 19"/>
          <p:cNvGraphicFramePr>
            <a:graphicFrameLocks noChangeAspect="1"/>
          </p:cNvGraphicFramePr>
          <p:nvPr/>
        </p:nvGraphicFramePr>
        <p:xfrm>
          <a:off x="4932040" y="1628800"/>
          <a:ext cx="4041402" cy="812315"/>
        </p:xfrm>
        <a:graphic>
          <a:graphicData uri="http://schemas.openxmlformats.org/presentationml/2006/ole">
            <p:oleObj spid="_x0000_s152593" name="Équation" r:id="rId10" imgW="2184120" imgH="457200" progId="Equation.3">
              <p:embed/>
            </p:oleObj>
          </a:graphicData>
        </a:graphic>
      </p:graphicFrame>
      <p:graphicFrame>
        <p:nvGraphicFramePr>
          <p:cNvPr id="46" name="Object 23"/>
          <p:cNvGraphicFramePr>
            <a:graphicFrameLocks noChangeAspect="1"/>
          </p:cNvGraphicFramePr>
          <p:nvPr/>
        </p:nvGraphicFramePr>
        <p:xfrm>
          <a:off x="6012160" y="908720"/>
          <a:ext cx="2708904" cy="457366"/>
        </p:xfrm>
        <a:graphic>
          <a:graphicData uri="http://schemas.openxmlformats.org/presentationml/2006/ole">
            <p:oleObj spid="_x0000_s152594" name="Équation" r:id="rId11" imgW="1396800" imgH="241200" progId="Equation.3">
              <p:embed/>
            </p:oleObj>
          </a:graphicData>
        </a:graphic>
      </p:graphicFrame>
      <p:sp>
        <p:nvSpPr>
          <p:cNvPr id="47" name="Ellipse 46"/>
          <p:cNvSpPr/>
          <p:nvPr/>
        </p:nvSpPr>
        <p:spPr>
          <a:xfrm>
            <a:off x="251520" y="4830251"/>
            <a:ext cx="1944216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9" name="Object 20"/>
          <p:cNvGraphicFramePr>
            <a:graphicFrameLocks noChangeAspect="1"/>
          </p:cNvGraphicFramePr>
          <p:nvPr/>
        </p:nvGraphicFramePr>
        <p:xfrm>
          <a:off x="1048045" y="5575705"/>
          <a:ext cx="1022055" cy="622697"/>
        </p:xfrm>
        <a:graphic>
          <a:graphicData uri="http://schemas.openxmlformats.org/presentationml/2006/ole">
            <p:oleObj spid="_x0000_s152595" name="Équation" r:id="rId12" imgW="419040" imgH="253800" progId="Equation.3">
              <p:embed/>
            </p:oleObj>
          </a:graphicData>
        </a:graphic>
      </p:graphicFrame>
      <p:graphicFrame>
        <p:nvGraphicFramePr>
          <p:cNvPr id="50" name="Object 21"/>
          <p:cNvGraphicFramePr>
            <a:graphicFrameLocks noChangeAspect="1"/>
          </p:cNvGraphicFramePr>
          <p:nvPr/>
        </p:nvGraphicFramePr>
        <p:xfrm>
          <a:off x="683568" y="4991049"/>
          <a:ext cx="864096" cy="524402"/>
        </p:xfrm>
        <a:graphic>
          <a:graphicData uri="http://schemas.openxmlformats.org/presentationml/2006/ole">
            <p:oleObj spid="_x0000_s152596" name="Équation" r:id="rId13" imgW="355320" imgH="215640" progId="Equation.3">
              <p:embed/>
            </p:oleObj>
          </a:graphicData>
        </a:graphic>
      </p:graphicFrame>
      <p:cxnSp>
        <p:nvCxnSpPr>
          <p:cNvPr id="51" name="Connecteur droit 50"/>
          <p:cNvCxnSpPr/>
          <p:nvPr/>
        </p:nvCxnSpPr>
        <p:spPr>
          <a:xfrm flipH="1">
            <a:off x="827583" y="5334307"/>
            <a:ext cx="792089" cy="433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843808" y="4830251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800" b="1" i="1" dirty="0" smtClean="0"/>
              <a:t>Mélange  Tampon</a:t>
            </a:r>
          </a:p>
        </p:txBody>
      </p:sp>
      <p:graphicFrame>
        <p:nvGraphicFramePr>
          <p:cNvPr id="53" name="Object 22"/>
          <p:cNvGraphicFramePr>
            <a:graphicFrameLocks noChangeAspect="1"/>
          </p:cNvGraphicFramePr>
          <p:nvPr/>
        </p:nvGraphicFramePr>
        <p:xfrm>
          <a:off x="6196013" y="4758144"/>
          <a:ext cx="2911475" cy="795337"/>
        </p:xfrm>
        <a:graphic>
          <a:graphicData uri="http://schemas.openxmlformats.org/presentationml/2006/ole">
            <p:oleObj spid="_x0000_s152597" name="Équation" r:id="rId14" imgW="1536480" imgH="419040" progId="Equation.3">
              <p:embed/>
            </p:oleObj>
          </a:graphicData>
        </a:graphic>
      </p:graphicFrame>
      <p:graphicFrame>
        <p:nvGraphicFramePr>
          <p:cNvPr id="54" name="Object 23"/>
          <p:cNvGraphicFramePr>
            <a:graphicFrameLocks noChangeAspect="1"/>
          </p:cNvGraphicFramePr>
          <p:nvPr/>
        </p:nvGraphicFramePr>
        <p:xfrm>
          <a:off x="6305550" y="5550331"/>
          <a:ext cx="2838450" cy="819150"/>
        </p:xfrm>
        <a:graphic>
          <a:graphicData uri="http://schemas.openxmlformats.org/presentationml/2006/ole">
            <p:oleObj spid="_x0000_s152598" name="Équation" r:id="rId15" imgW="1498320" imgH="431640" progId="Equation.3">
              <p:embed/>
            </p:oleObj>
          </a:graphicData>
        </a:graphic>
      </p:graphicFrame>
      <p:sp>
        <p:nvSpPr>
          <p:cNvPr id="55" name="Rectangle 54"/>
          <p:cNvSpPr/>
          <p:nvPr/>
        </p:nvSpPr>
        <p:spPr>
          <a:xfrm>
            <a:off x="3059832" y="5661248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/>
              <a:t>Présence des deux espèces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1" grpId="0"/>
      <p:bldP spid="32" grpId="0"/>
      <p:bldP spid="32" grpId="1"/>
      <p:bldP spid="38" grpId="0" animBg="1"/>
      <p:bldP spid="22" grpId="0"/>
      <p:bldP spid="22" grpId="1"/>
      <p:bldP spid="25" grpId="0" animBg="1"/>
      <p:bldP spid="42" grpId="0" build="p"/>
      <p:bldP spid="44" grpId="0" animBg="1"/>
      <p:bldP spid="52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/>
        </p:nvSpPr>
        <p:spPr>
          <a:xfrm>
            <a:off x="251520" y="908720"/>
            <a:ext cx="1944216" cy="1584176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 dirty="0"/>
          </a:p>
        </p:txBody>
      </p:sp>
      <p:sp>
        <p:nvSpPr>
          <p:cNvPr id="14" name="Rectangle 13"/>
          <p:cNvSpPr/>
          <p:nvPr/>
        </p:nvSpPr>
        <p:spPr>
          <a:xfrm>
            <a:off x="2195736" y="1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200" b="1" i="1" dirty="0" smtClean="0">
                <a:solidFill>
                  <a:srgbClr val="FF0000"/>
                </a:solidFill>
              </a:rPr>
              <a:t>Acide</a:t>
            </a:r>
            <a:r>
              <a:rPr lang="fr-FR" sz="3200" b="1" i="1" dirty="0" smtClean="0"/>
              <a:t> Faible +</a:t>
            </a:r>
            <a:r>
              <a:rPr lang="fr-FR" sz="3200" b="1" i="1" dirty="0" smtClean="0">
                <a:solidFill>
                  <a:srgbClr val="00CC00"/>
                </a:solidFill>
              </a:rPr>
              <a:t>Base</a:t>
            </a:r>
            <a:r>
              <a:rPr lang="fr-FR" sz="3200" b="1" i="1" dirty="0" smtClean="0"/>
              <a:t> Forte</a:t>
            </a:r>
            <a:endParaRPr lang="fr-FR" sz="3200" dirty="0" smtClean="0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2267744" cy="476672"/>
          </a:xfrm>
        </p:spPr>
        <p:txBody>
          <a:bodyPr>
            <a:normAutofit fontScale="90000"/>
          </a:bodyPr>
          <a:lstStyle/>
          <a:p>
            <a:r>
              <a:rPr lang="fr-FR" sz="3200" b="1" i="1" dirty="0" smtClean="0">
                <a:solidFill>
                  <a:schemeClr val="tx2">
                    <a:lumMod val="75000"/>
                  </a:schemeClr>
                </a:solidFill>
              </a:rPr>
              <a:t>Dosage</a:t>
            </a:r>
            <a:endParaRPr lang="fr-FR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1979712" cy="5760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n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 &gt; n</a:t>
            </a:r>
            <a:r>
              <a:rPr lang="fr-FR" sz="2400" b="1" baseline="-25000" dirty="0" smtClean="0">
                <a:solidFill>
                  <a:srgbClr val="009900"/>
                </a:solidFill>
              </a:rPr>
              <a:t>b 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 </a:t>
            </a:r>
            <a:endParaRPr lang="fr-FR" sz="2400" b="1" i="1" dirty="0" smtClean="0">
              <a:solidFill>
                <a:srgbClr val="009900"/>
              </a:solidFill>
              <a:sym typeface="Wingdings" pitchFamily="2" charset="2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0" y="6042226"/>
          <a:ext cx="3384376" cy="815774"/>
        </p:xfrm>
        <a:graphic>
          <a:graphicData uri="http://schemas.openxmlformats.org/presentationml/2006/ole">
            <p:oleObj spid="_x0000_s153602" name="Équation" r:id="rId3" imgW="1473120" imgH="393480" progId="Equation.3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0" y="27089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/>
              <a:t> n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 = n</a:t>
            </a:r>
            <a:r>
              <a:rPr lang="fr-FR" sz="2400" b="1" baseline="-25000" dirty="0" smtClean="0">
                <a:solidFill>
                  <a:srgbClr val="009900"/>
                </a:solidFill>
              </a:rPr>
              <a:t>b 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FR" sz="2400" b="1" dirty="0" smtClean="0">
                <a:sym typeface="Wingdings" pitchFamily="2" charset="2"/>
              </a:rPr>
              <a:t>Neutralisation </a:t>
            </a:r>
            <a:endParaRPr lang="fr-FR" sz="2400" b="1" i="1" u="sng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4437113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n</a:t>
            </a:r>
            <a:r>
              <a:rPr lang="fr-FR" sz="2400" baseline="-25000" dirty="0" smtClean="0">
                <a:solidFill>
                  <a:srgbClr val="FF0000"/>
                </a:solidFill>
              </a:rPr>
              <a:t>a</a:t>
            </a:r>
            <a:r>
              <a:rPr lang="fr-FR" sz="2400" dirty="0" smtClean="0"/>
              <a:t> &lt;n</a:t>
            </a:r>
            <a:r>
              <a:rPr lang="fr-FR" sz="2400" baseline="-25000" dirty="0" smtClean="0">
                <a:solidFill>
                  <a:srgbClr val="009900"/>
                </a:solidFill>
              </a:rPr>
              <a:t>b </a:t>
            </a:r>
            <a:r>
              <a:rPr lang="fr-FR" sz="2400" dirty="0" smtClean="0">
                <a:solidFill>
                  <a:srgbClr val="009900"/>
                </a:solidFill>
              </a:rPr>
              <a:t> </a:t>
            </a:r>
            <a:r>
              <a:rPr lang="fr-FR" sz="2400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fr-FR" sz="2400" dirty="0" smtClean="0">
                <a:sym typeface="Wingdings" pitchFamily="2" charset="2"/>
              </a:rPr>
              <a:t>excès de </a:t>
            </a:r>
            <a:r>
              <a:rPr lang="fr-FR" sz="2400" dirty="0" smtClean="0">
                <a:solidFill>
                  <a:srgbClr val="009900"/>
                </a:solidFill>
                <a:sym typeface="Wingdings" pitchFamily="2" charset="2"/>
              </a:rPr>
              <a:t>Base </a:t>
            </a:r>
            <a:r>
              <a:rPr lang="fr-FR" sz="2400" dirty="0" smtClean="0">
                <a:sym typeface="Wingdings" pitchFamily="2" charset="2"/>
              </a:rPr>
              <a:t>Forte Milieu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est </a:t>
            </a:r>
            <a:r>
              <a:rPr lang="fr-FR" sz="2400" b="1" i="1" dirty="0" smtClean="0">
                <a:solidFill>
                  <a:srgbClr val="009900"/>
                </a:solidFill>
                <a:sym typeface="Wingdings" pitchFamily="2" charset="2"/>
              </a:rPr>
              <a:t>basique </a:t>
            </a:r>
            <a:r>
              <a:rPr lang="fr-FR" sz="2400" b="1" i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Forte</a:t>
            </a:r>
            <a:endParaRPr lang="fr-FR" sz="2400" b="1" i="1" dirty="0" smtClean="0">
              <a:solidFill>
                <a:srgbClr val="009900"/>
              </a:solidFill>
              <a:sym typeface="Wingdings" pitchFamily="2" charset="2"/>
            </a:endParaRPr>
          </a:p>
        </p:txBody>
      </p:sp>
      <p:sp>
        <p:nvSpPr>
          <p:cNvPr id="38" name="Accolade fermante 37"/>
          <p:cNvSpPr/>
          <p:nvPr/>
        </p:nvSpPr>
        <p:spPr>
          <a:xfrm>
            <a:off x="3275856" y="5301208"/>
            <a:ext cx="648072" cy="1152128"/>
          </a:xfrm>
          <a:prstGeom prst="rightBrace">
            <a:avLst/>
          </a:prstGeom>
          <a:ln w="3810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aphicFrame>
        <p:nvGraphicFramePr>
          <p:cNvPr id="135179" name="Object 11"/>
          <p:cNvGraphicFramePr>
            <a:graphicFrameLocks noChangeAspect="1"/>
          </p:cNvGraphicFramePr>
          <p:nvPr/>
        </p:nvGraphicFramePr>
        <p:xfrm>
          <a:off x="0" y="5517233"/>
          <a:ext cx="2411760" cy="460375"/>
        </p:xfrm>
        <a:graphic>
          <a:graphicData uri="http://schemas.openxmlformats.org/presentationml/2006/ole">
            <p:oleObj spid="_x0000_s153603" name="Équation" r:id="rId4" imgW="1130040" imgH="228600" progId="Equation.3">
              <p:embed/>
            </p:oleObj>
          </a:graphicData>
        </a:graphic>
      </p:graphicFrame>
      <p:graphicFrame>
        <p:nvGraphicFramePr>
          <p:cNvPr id="135181" name="Object 13"/>
          <p:cNvGraphicFramePr>
            <a:graphicFrameLocks noChangeAspect="1"/>
          </p:cNvGraphicFramePr>
          <p:nvPr/>
        </p:nvGraphicFramePr>
        <p:xfrm>
          <a:off x="4283968" y="5517232"/>
          <a:ext cx="3824288" cy="781050"/>
        </p:xfrm>
        <a:graphic>
          <a:graphicData uri="http://schemas.openxmlformats.org/presentationml/2006/ole">
            <p:oleObj spid="_x0000_s153604" name="Équation" r:id="rId5" imgW="2361960" imgH="457200" progId="Equation.3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3923928" y="2708920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</a:rPr>
              <a:t>Sel de </a:t>
            </a:r>
            <a:r>
              <a:rPr lang="fr-FR" sz="2000" b="1" i="1" dirty="0" smtClean="0">
                <a:solidFill>
                  <a:srgbClr val="00CC00"/>
                </a:solidFill>
              </a:rPr>
              <a:t>Base</a:t>
            </a:r>
            <a:r>
              <a:rPr lang="fr-FR" sz="2000" b="1" i="1" dirty="0" smtClean="0"/>
              <a:t> Faible</a:t>
            </a:r>
            <a:endParaRPr lang="fr-FR" sz="2000" dirty="0" smtClean="0"/>
          </a:p>
        </p:txBody>
      </p:sp>
      <p:graphicFrame>
        <p:nvGraphicFramePr>
          <p:cNvPr id="135182" name="Object 14"/>
          <p:cNvGraphicFramePr>
            <a:graphicFrameLocks noChangeAspect="1"/>
          </p:cNvGraphicFramePr>
          <p:nvPr/>
        </p:nvGraphicFramePr>
        <p:xfrm>
          <a:off x="2411761" y="404665"/>
          <a:ext cx="4460875" cy="523875"/>
        </p:xfrm>
        <a:graphic>
          <a:graphicData uri="http://schemas.openxmlformats.org/presentationml/2006/ole">
            <p:oleObj spid="_x0000_s153605" name="Équation" r:id="rId6" imgW="2184120" imgH="253800" progId="Equation.3">
              <p:embed/>
            </p:oleObj>
          </a:graphicData>
        </a:graphic>
      </p:graphicFrame>
      <p:sp>
        <p:nvSpPr>
          <p:cNvPr id="25" name="Accolade fermante 24"/>
          <p:cNvSpPr/>
          <p:nvPr/>
        </p:nvSpPr>
        <p:spPr>
          <a:xfrm>
            <a:off x="3563888" y="3284983"/>
            <a:ext cx="432048" cy="914400"/>
          </a:xfrm>
          <a:prstGeom prst="rightBrac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aphicFrame>
        <p:nvGraphicFramePr>
          <p:cNvPr id="135184" name="Object 16"/>
          <p:cNvGraphicFramePr>
            <a:graphicFrameLocks noChangeAspect="1"/>
          </p:cNvGraphicFramePr>
          <p:nvPr/>
        </p:nvGraphicFramePr>
        <p:xfrm>
          <a:off x="4683125" y="3284538"/>
          <a:ext cx="3521075" cy="792162"/>
        </p:xfrm>
        <a:graphic>
          <a:graphicData uri="http://schemas.openxmlformats.org/presentationml/2006/ole">
            <p:oleObj spid="_x0000_s153606" name="Équation" r:id="rId7" imgW="2260440" imgH="457200" progId="Equation.3">
              <p:embed/>
            </p:oleObj>
          </a:graphicData>
        </a:graphic>
      </p:graphicFrame>
      <p:cxnSp>
        <p:nvCxnSpPr>
          <p:cNvPr id="23" name="Connecteur droit 22"/>
          <p:cNvCxnSpPr/>
          <p:nvPr/>
        </p:nvCxnSpPr>
        <p:spPr>
          <a:xfrm>
            <a:off x="0" y="2708920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0" y="4365104"/>
            <a:ext cx="9144000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6203" name="Object 11"/>
          <p:cNvGraphicFramePr>
            <a:graphicFrameLocks noChangeAspect="1"/>
          </p:cNvGraphicFramePr>
          <p:nvPr/>
        </p:nvGraphicFramePr>
        <p:xfrm>
          <a:off x="179512" y="3068961"/>
          <a:ext cx="3024336" cy="615166"/>
        </p:xfrm>
        <a:graphic>
          <a:graphicData uri="http://schemas.openxmlformats.org/presentationml/2006/ole">
            <p:oleObj spid="_x0000_s153607" name="Équation" r:id="rId8" imgW="1739880" imgH="393480" progId="Equation.3">
              <p:embed/>
            </p:oleObj>
          </a:graphicData>
        </a:graphic>
      </p:graphicFrame>
      <p:graphicFrame>
        <p:nvGraphicFramePr>
          <p:cNvPr id="136204" name="Object 12"/>
          <p:cNvGraphicFramePr>
            <a:graphicFrameLocks noChangeAspect="1"/>
          </p:cNvGraphicFramePr>
          <p:nvPr/>
        </p:nvGraphicFramePr>
        <p:xfrm>
          <a:off x="238125" y="3716338"/>
          <a:ext cx="3267075" cy="615950"/>
        </p:xfrm>
        <a:graphic>
          <a:graphicData uri="http://schemas.openxmlformats.org/presentationml/2006/ole">
            <p:oleObj spid="_x0000_s153608" name="Équation" r:id="rId9" imgW="2108160" imgH="393480" progId="Equation.3">
              <p:embed/>
            </p:oleObj>
          </a:graphicData>
        </a:graphic>
      </p:graphicFrame>
      <p:graphicFrame>
        <p:nvGraphicFramePr>
          <p:cNvPr id="136205" name="Object 13"/>
          <p:cNvGraphicFramePr>
            <a:graphicFrameLocks noChangeAspect="1"/>
          </p:cNvGraphicFramePr>
          <p:nvPr/>
        </p:nvGraphicFramePr>
        <p:xfrm>
          <a:off x="34925" y="4869160"/>
          <a:ext cx="2880891" cy="460079"/>
        </p:xfrm>
        <a:graphic>
          <a:graphicData uri="http://schemas.openxmlformats.org/presentationml/2006/ole">
            <p:oleObj spid="_x0000_s153609" name="Équation" r:id="rId10" imgW="1523880" imgH="228600" progId="Equation.3">
              <p:embed/>
            </p:oleObj>
          </a:graphicData>
        </a:graphic>
      </p:graphicFrame>
      <p:sp>
        <p:nvSpPr>
          <p:cNvPr id="30" name="Accolade fermante 29"/>
          <p:cNvSpPr/>
          <p:nvPr/>
        </p:nvSpPr>
        <p:spPr>
          <a:xfrm>
            <a:off x="2195736" y="1124744"/>
            <a:ext cx="648072" cy="1080120"/>
          </a:xfrm>
          <a:prstGeom prst="rightBrac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467544" y="1268760"/>
            <a:ext cx="158417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483768" y="98072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800" b="1" i="1" dirty="0" smtClean="0"/>
              <a:t>Mélange  Tampon</a:t>
            </a:r>
          </a:p>
        </p:txBody>
      </p:sp>
      <p:graphicFrame>
        <p:nvGraphicFramePr>
          <p:cNvPr id="36" name="Object 22"/>
          <p:cNvGraphicFramePr>
            <a:graphicFrameLocks noChangeAspect="1"/>
          </p:cNvGraphicFramePr>
          <p:nvPr/>
        </p:nvGraphicFramePr>
        <p:xfrm>
          <a:off x="5728469" y="980728"/>
          <a:ext cx="2911475" cy="795337"/>
        </p:xfrm>
        <a:graphic>
          <a:graphicData uri="http://schemas.openxmlformats.org/presentationml/2006/ole">
            <p:oleObj spid="_x0000_s153610" name="Équation" r:id="rId11" imgW="1536480" imgH="419040" progId="Equation.3">
              <p:embed/>
            </p:oleObj>
          </a:graphicData>
        </a:graphic>
      </p:graphicFrame>
      <p:graphicFrame>
        <p:nvGraphicFramePr>
          <p:cNvPr id="37" name="Object 23"/>
          <p:cNvGraphicFramePr>
            <a:graphicFrameLocks noChangeAspect="1"/>
          </p:cNvGraphicFramePr>
          <p:nvPr/>
        </p:nvGraphicFramePr>
        <p:xfrm>
          <a:off x="5597525" y="1762125"/>
          <a:ext cx="3319463" cy="842963"/>
        </p:xfrm>
        <a:graphic>
          <a:graphicData uri="http://schemas.openxmlformats.org/presentationml/2006/ole">
            <p:oleObj spid="_x0000_s153611" name="Équation" r:id="rId12" imgW="1752480" imgH="444240" progId="Equation.3">
              <p:embed/>
            </p:oleObj>
          </a:graphicData>
        </a:graphic>
      </p:graphicFrame>
      <p:graphicFrame>
        <p:nvGraphicFramePr>
          <p:cNvPr id="136208" name="Object 16"/>
          <p:cNvGraphicFramePr>
            <a:graphicFrameLocks noChangeAspect="1"/>
          </p:cNvGraphicFramePr>
          <p:nvPr/>
        </p:nvGraphicFramePr>
        <p:xfrm>
          <a:off x="395536" y="1196752"/>
          <a:ext cx="1179513" cy="336550"/>
        </p:xfrm>
        <a:graphic>
          <a:graphicData uri="http://schemas.openxmlformats.org/presentationml/2006/ole">
            <p:oleObj spid="_x0000_s153612" name="Équation" r:id="rId13" imgW="622080" imgH="177480" progId="Equation.3">
              <p:embed/>
            </p:oleObj>
          </a:graphicData>
        </a:graphic>
      </p:graphicFrame>
      <p:graphicFrame>
        <p:nvGraphicFramePr>
          <p:cNvPr id="136209" name="Object 17"/>
          <p:cNvGraphicFramePr>
            <a:graphicFrameLocks noChangeAspect="1"/>
          </p:cNvGraphicFramePr>
          <p:nvPr/>
        </p:nvGraphicFramePr>
        <p:xfrm>
          <a:off x="899592" y="1772816"/>
          <a:ext cx="1058862" cy="409575"/>
        </p:xfrm>
        <a:graphic>
          <a:graphicData uri="http://schemas.openxmlformats.org/presentationml/2006/ole">
            <p:oleObj spid="_x0000_s153613" name="Équation" r:id="rId14" imgW="558720" imgH="215640" progId="Equation.3">
              <p:embed/>
            </p:oleObj>
          </a:graphicData>
        </a:graphic>
      </p:graphicFrame>
      <p:sp>
        <p:nvSpPr>
          <p:cNvPr id="39" name="Rectangle 38"/>
          <p:cNvSpPr/>
          <p:nvPr/>
        </p:nvSpPr>
        <p:spPr>
          <a:xfrm>
            <a:off x="2771800" y="1844824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/>
              <a:t>Présence des deux espèces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7" grpId="0" build="p"/>
      <p:bldP spid="31" grpId="0"/>
      <p:bldP spid="32" grpId="0"/>
      <p:bldP spid="38" grpId="0" animBg="1"/>
      <p:bldP spid="22" grpId="0"/>
      <p:bldP spid="22" grpId="1"/>
      <p:bldP spid="25" grpId="0" animBg="1"/>
      <p:bldP spid="30" grpId="0" animBg="1"/>
      <p:bldP spid="35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 dirty="0"/>
          </a:p>
        </p:txBody>
      </p:sp>
      <p:pic>
        <p:nvPicPr>
          <p:cNvPr id="156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2195736" y="0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200" b="1" i="1" dirty="0" smtClean="0">
                <a:solidFill>
                  <a:srgbClr val="FF0000"/>
                </a:solidFill>
              </a:rPr>
              <a:t>Acide</a:t>
            </a:r>
            <a:r>
              <a:rPr lang="fr-FR" sz="3200" b="1" i="1" dirty="0" smtClean="0"/>
              <a:t> Faible +</a:t>
            </a:r>
            <a:r>
              <a:rPr lang="fr-FR" sz="3200" b="1" i="1" dirty="0" smtClean="0">
                <a:solidFill>
                  <a:srgbClr val="00CC00"/>
                </a:solidFill>
              </a:rPr>
              <a:t>Base</a:t>
            </a:r>
            <a:r>
              <a:rPr lang="fr-FR" sz="3200" b="1" i="1" dirty="0" smtClean="0"/>
              <a:t> Faible</a:t>
            </a:r>
            <a:endParaRPr lang="fr-FR" sz="3200" dirty="0" smtClean="0"/>
          </a:p>
        </p:txBody>
      </p:sp>
      <p:graphicFrame>
        <p:nvGraphicFramePr>
          <p:cNvPr id="138241" name="Object 1"/>
          <p:cNvGraphicFramePr>
            <a:graphicFrameLocks noChangeAspect="1"/>
          </p:cNvGraphicFramePr>
          <p:nvPr/>
        </p:nvGraphicFramePr>
        <p:xfrm>
          <a:off x="2267744" y="548680"/>
          <a:ext cx="4379913" cy="576262"/>
        </p:xfrm>
        <a:graphic>
          <a:graphicData uri="http://schemas.openxmlformats.org/presentationml/2006/ole">
            <p:oleObj spid="_x0000_s138241" name="Équation" r:id="rId3" imgW="2145960" imgH="27936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339752" y="1095127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/>
              <a:t> Milieu Aqueux</a:t>
            </a:r>
            <a:endParaRPr lang="fr-FR" sz="2400" dirty="0" smtClean="0"/>
          </a:p>
        </p:txBody>
      </p:sp>
      <p:graphicFrame>
        <p:nvGraphicFramePr>
          <p:cNvPr id="138242" name="Object 2" descr="Gouttelettes"/>
          <p:cNvGraphicFramePr>
            <a:graphicFrameLocks noChangeAspect="1"/>
          </p:cNvGraphicFramePr>
          <p:nvPr/>
        </p:nvGraphicFramePr>
        <p:xfrm>
          <a:off x="3790801" y="1557338"/>
          <a:ext cx="2365375" cy="576262"/>
        </p:xfrm>
        <a:graphic>
          <a:graphicData uri="http://schemas.openxmlformats.org/presentationml/2006/ole">
            <p:oleObj spid="_x0000_s138242" name="Équation" r:id="rId4" imgW="1028520" imgH="253800" progId="Equation.3">
              <p:embed/>
            </p:oleObj>
          </a:graphicData>
        </a:graphic>
      </p:graphicFrame>
      <p:graphicFrame>
        <p:nvGraphicFramePr>
          <p:cNvPr id="138243" name="Object 3" descr="Gouttelettes"/>
          <p:cNvGraphicFramePr>
            <a:graphicFrameLocks noChangeAspect="1"/>
          </p:cNvGraphicFramePr>
          <p:nvPr/>
        </p:nvGraphicFramePr>
        <p:xfrm>
          <a:off x="3934693" y="2276475"/>
          <a:ext cx="2149475" cy="633413"/>
        </p:xfrm>
        <a:graphic>
          <a:graphicData uri="http://schemas.openxmlformats.org/presentationml/2006/ole">
            <p:oleObj spid="_x0000_s138243" name="Équation" r:id="rId5" imgW="812520" imgH="241200" progId="Equation.3">
              <p:embed/>
            </p:oleObj>
          </a:graphicData>
        </a:graphic>
      </p:graphicFrame>
      <p:sp>
        <p:nvSpPr>
          <p:cNvPr id="16" name="Ellipse 15"/>
          <p:cNvSpPr/>
          <p:nvPr/>
        </p:nvSpPr>
        <p:spPr>
          <a:xfrm>
            <a:off x="3779912" y="2204864"/>
            <a:ext cx="108012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779912" y="1484784"/>
            <a:ext cx="115212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0" y="1484784"/>
          <a:ext cx="2744776" cy="576064"/>
        </p:xfrm>
        <a:graphic>
          <a:graphicData uri="http://schemas.openxmlformats.org/presentationml/2006/ole">
            <p:oleObj spid="_x0000_s138244" name="Équation" r:id="rId6" imgW="1028520" imgH="215640" progId="Equation.3">
              <p:embed/>
            </p:oleObj>
          </a:graphicData>
        </a:graphic>
      </p:graphicFrame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202600" y="2276872"/>
          <a:ext cx="2137152" cy="624706"/>
        </p:xfrm>
        <a:graphic>
          <a:graphicData uri="http://schemas.openxmlformats.org/presentationml/2006/ole">
            <p:oleObj spid="_x0000_s138245" name="Équation" r:id="rId7" imgW="825480" imgH="241200" progId="Equation.3">
              <p:embed/>
            </p:oleObj>
          </a:graphicData>
        </a:graphic>
      </p:graphicFrame>
      <p:sp>
        <p:nvSpPr>
          <p:cNvPr id="26" name="Flèche droite 25"/>
          <p:cNvSpPr/>
          <p:nvPr/>
        </p:nvSpPr>
        <p:spPr>
          <a:xfrm>
            <a:off x="2843808" y="1639840"/>
            <a:ext cx="978408" cy="12459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flipH="1">
            <a:off x="2843808" y="1783856"/>
            <a:ext cx="936104" cy="132976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2585480" y="2431928"/>
            <a:ext cx="978408" cy="12459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flipH="1">
            <a:off x="2585480" y="2575944"/>
            <a:ext cx="936104" cy="132976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2627784" y="4725144"/>
          <a:ext cx="3748088" cy="1020763"/>
        </p:xfrm>
        <a:graphic>
          <a:graphicData uri="http://schemas.openxmlformats.org/presentationml/2006/ole">
            <p:oleObj spid="_x0000_s138246" name="Équation" r:id="rId8" imgW="1447560" imgH="393480" progId="Equation.3">
              <p:embed/>
            </p:oleObj>
          </a:graphicData>
        </a:graphic>
      </p:graphicFrame>
      <p:graphicFrame>
        <p:nvGraphicFramePr>
          <p:cNvPr id="138247" name="Object 7"/>
          <p:cNvGraphicFramePr>
            <a:graphicFrameLocks noChangeAspect="1"/>
          </p:cNvGraphicFramePr>
          <p:nvPr/>
        </p:nvGraphicFramePr>
        <p:xfrm>
          <a:off x="6424166" y="1484784"/>
          <a:ext cx="2719834" cy="843846"/>
        </p:xfrm>
        <a:graphic>
          <a:graphicData uri="http://schemas.openxmlformats.org/presentationml/2006/ole">
            <p:oleObj spid="_x0000_s138247" name="Équation" r:id="rId9" imgW="1434960" imgH="444240" progId="Equation.3">
              <p:embed/>
            </p:oleObj>
          </a:graphicData>
        </a:graphic>
      </p:graphicFrame>
      <p:graphicFrame>
        <p:nvGraphicFramePr>
          <p:cNvPr id="138248" name="Object 8"/>
          <p:cNvGraphicFramePr>
            <a:graphicFrameLocks noChangeAspect="1"/>
          </p:cNvGraphicFramePr>
          <p:nvPr/>
        </p:nvGraphicFramePr>
        <p:xfrm>
          <a:off x="6516216" y="2420888"/>
          <a:ext cx="2393355" cy="894486"/>
        </p:xfrm>
        <a:graphic>
          <a:graphicData uri="http://schemas.openxmlformats.org/presentationml/2006/ole">
            <p:oleObj spid="_x0000_s138248" name="Équation" r:id="rId10" imgW="1257120" imgH="469800" progId="Equation.3">
              <p:embed/>
            </p:oleObj>
          </a:graphicData>
        </a:graphic>
      </p:graphicFrame>
      <p:sp>
        <p:nvSpPr>
          <p:cNvPr id="35" name="Rectangle 34"/>
          <p:cNvSpPr/>
          <p:nvPr/>
        </p:nvSpPr>
        <p:spPr>
          <a:xfrm>
            <a:off x="323528" y="328498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/>
              <a:t>Le mélange d’un acide faible et une base faible  donne une solution faiblement acide ou faiblement basique</a:t>
            </a:r>
            <a:endParaRPr lang="fr-FR" sz="24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1763688" y="41490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/>
              <a:t>Le pH est proche de 7</a:t>
            </a:r>
            <a:endParaRPr lang="fr-FR" sz="24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395536" y="5877272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400" b="1" i="1" dirty="0" smtClean="0">
                <a:solidFill>
                  <a:srgbClr val="FF0000"/>
                </a:solidFill>
              </a:rPr>
              <a:t>On remarque que le pH est indépendant de la concentration.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5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1043608" y="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200" b="1" i="1" dirty="0" smtClean="0"/>
              <a:t>Courbe de dosage </a:t>
            </a:r>
            <a:r>
              <a:rPr lang="fr-FR" sz="3200" b="1" i="1" dirty="0" smtClean="0">
                <a:solidFill>
                  <a:srgbClr val="FF0000"/>
                </a:solidFill>
              </a:rPr>
              <a:t>Acide</a:t>
            </a:r>
            <a:r>
              <a:rPr lang="fr-FR" sz="3200" b="1" i="1" dirty="0" smtClean="0"/>
              <a:t> Fort +</a:t>
            </a:r>
            <a:r>
              <a:rPr lang="fr-FR" sz="3200" b="1" i="1" dirty="0" smtClean="0">
                <a:solidFill>
                  <a:srgbClr val="00CC00"/>
                </a:solidFill>
              </a:rPr>
              <a:t>Base</a:t>
            </a:r>
            <a:r>
              <a:rPr lang="fr-FR" sz="3200" b="1" i="1" dirty="0" smtClean="0"/>
              <a:t> Forte</a:t>
            </a:r>
            <a:endParaRPr lang="fr-FR" sz="3200" dirty="0" smtClean="0"/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62" y="1484784"/>
            <a:ext cx="2036798" cy="3456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5317634" cy="345638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 flipV="1">
            <a:off x="5652120" y="1916832"/>
            <a:ext cx="122413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860032" y="4005064"/>
            <a:ext cx="122413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5148064" y="2924944"/>
            <a:ext cx="1368152" cy="504056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5724128" y="3140968"/>
            <a:ext cx="150257" cy="179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6516216" y="2924944"/>
          <a:ext cx="1008112" cy="388275"/>
        </p:xfrm>
        <a:graphic>
          <a:graphicData uri="http://schemas.openxmlformats.org/presentationml/2006/ole">
            <p:oleObj spid="_x0000_s142337" name="Équation" r:id="rId5" imgW="507960" imgH="203040" progId="Equation.3">
              <p:embed/>
            </p:oleObj>
          </a:graphicData>
        </a:graphic>
      </p:graphicFrame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6372200" y="2132856"/>
          <a:ext cx="1368152" cy="712898"/>
        </p:xfrm>
        <a:graphic>
          <a:graphicData uri="http://schemas.openxmlformats.org/presentationml/2006/ole">
            <p:oleObj spid="_x0000_s142338" name="Équation" r:id="rId6" imgW="9903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 dirty="0"/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48" y="1268760"/>
            <a:ext cx="1942880" cy="385409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43608" y="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200" b="1" i="1" dirty="0" smtClean="0"/>
              <a:t>Courbe de dosage </a:t>
            </a:r>
            <a:r>
              <a:rPr lang="fr-FR" sz="3200" b="1" i="1" dirty="0" smtClean="0">
                <a:solidFill>
                  <a:srgbClr val="FF0000"/>
                </a:solidFill>
              </a:rPr>
              <a:t>Acide</a:t>
            </a:r>
            <a:r>
              <a:rPr lang="fr-FR" sz="3200" b="1" i="1" dirty="0" smtClean="0"/>
              <a:t> Faible+</a:t>
            </a:r>
            <a:r>
              <a:rPr lang="fr-FR" sz="3200" b="1" i="1" dirty="0" smtClean="0">
                <a:solidFill>
                  <a:srgbClr val="00CC00"/>
                </a:solidFill>
              </a:rPr>
              <a:t>Base</a:t>
            </a:r>
            <a:r>
              <a:rPr lang="fr-FR" sz="3200" b="1" i="1" dirty="0" smtClean="0"/>
              <a:t> Forte</a:t>
            </a:r>
            <a:endParaRPr lang="fr-FR" sz="3200" dirty="0" smtClean="0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268760"/>
            <a:ext cx="66824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5724128" y="1484784"/>
            <a:ext cx="1728192" cy="1800200"/>
          </a:xfrm>
          <a:prstGeom prst="ellipse">
            <a:avLst/>
          </a:prstGeom>
          <a:noFill/>
          <a:ln w="3810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707904" y="4005064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499992" y="3573016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635896" y="3573016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076056" y="2780928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635896" y="2852936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292080" y="1196752"/>
            <a:ext cx="576064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3707904" y="1988840"/>
            <a:ext cx="64807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724128" y="270892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6" grpId="1" animBg="1"/>
      <p:bldP spid="6" grpId="2" animBg="1"/>
      <p:bldP spid="17" grpId="0" animBg="1"/>
      <p:bldP spid="17" grpId="1" animBg="1"/>
      <p:bldP spid="17" grpId="2" animBg="1"/>
      <p:bldP spid="17" grpId="3" animBg="1"/>
      <p:bldP spid="17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915816" y="188640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2- Equilibre Ionique de l’Eau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83568" y="692696"/>
            <a:ext cx="81369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 composé qui peut se comporter  Comme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un</a:t>
            </a:r>
            <a:r>
              <a:rPr lang="fr-FR" sz="2400" b="1" i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Acide </a:t>
            </a:r>
            <a:r>
              <a:rPr lang="fr-FR" sz="24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ou comme une </a:t>
            </a:r>
            <a:r>
              <a:rPr lang="fr-FR" sz="2400" b="1" i="1" noProof="0" dirty="0" smtClean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Base.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36353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33843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2699792" y="1700808"/>
          <a:ext cx="623888" cy="406400"/>
        </p:xfrm>
        <a:graphic>
          <a:graphicData uri="http://schemas.openxmlformats.org/presentationml/2006/ole">
            <p:oleObj spid="_x0000_s112648" name="Équation" r:id="rId5" imgW="342720" imgH="203040" progId="Equation.3">
              <p:embed/>
            </p:oleObj>
          </a:graphicData>
        </a:graphic>
      </p:graphicFrame>
      <p:sp>
        <p:nvSpPr>
          <p:cNvPr id="22" name="Flèche droite 21"/>
          <p:cNvSpPr/>
          <p:nvPr/>
        </p:nvSpPr>
        <p:spPr>
          <a:xfrm flipH="1">
            <a:off x="4716015" y="5301208"/>
            <a:ext cx="936104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4716015" y="5013176"/>
            <a:ext cx="978408" cy="196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4932040" y="3861048"/>
          <a:ext cx="1080120" cy="749239"/>
        </p:xfrm>
        <a:graphic>
          <a:graphicData uri="http://schemas.openxmlformats.org/presentationml/2006/ole">
            <p:oleObj spid="_x0000_s112649" name="Équation" r:id="rId6" imgW="393480" imgH="241200" progId="Equation.3">
              <p:embed/>
            </p:oleObj>
          </a:graphicData>
        </a:graphic>
      </p:graphicFrame>
      <p:graphicFrame>
        <p:nvGraphicFramePr>
          <p:cNvPr id="112650" name="Object 10"/>
          <p:cNvGraphicFramePr>
            <a:graphicFrameLocks noChangeAspect="1"/>
          </p:cNvGraphicFramePr>
          <p:nvPr/>
        </p:nvGraphicFramePr>
        <p:xfrm>
          <a:off x="4932040" y="2348880"/>
          <a:ext cx="864756" cy="616395"/>
        </p:xfrm>
        <a:graphic>
          <a:graphicData uri="http://schemas.openxmlformats.org/presentationml/2006/ole">
            <p:oleObj spid="_x0000_s112650" name="Équation" r:id="rId7" imgW="342720" imgH="215640" progId="Equation.3">
              <p:embed/>
            </p:oleObj>
          </a:graphicData>
        </a:graphic>
      </p:graphicFrame>
      <p:graphicFrame>
        <p:nvGraphicFramePr>
          <p:cNvPr id="112651" name="Object 11"/>
          <p:cNvGraphicFramePr>
            <a:graphicFrameLocks noChangeAspect="1"/>
          </p:cNvGraphicFramePr>
          <p:nvPr/>
        </p:nvGraphicFramePr>
        <p:xfrm>
          <a:off x="6588224" y="2348880"/>
          <a:ext cx="792088" cy="530416"/>
        </p:xfrm>
        <a:graphic>
          <a:graphicData uri="http://schemas.openxmlformats.org/presentationml/2006/ole">
            <p:oleObj spid="_x0000_s112651" name="Équation" r:id="rId8" imgW="342720" imgH="203040" progId="Equation.3">
              <p:embed/>
            </p:oleObj>
          </a:graphicData>
        </a:graphic>
      </p:graphicFrame>
      <p:sp>
        <p:nvSpPr>
          <p:cNvPr id="27" name="Plus 26"/>
          <p:cNvSpPr/>
          <p:nvPr/>
        </p:nvSpPr>
        <p:spPr>
          <a:xfrm>
            <a:off x="5940152" y="2348880"/>
            <a:ext cx="576064" cy="576064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2652" name="Object 12"/>
          <p:cNvGraphicFramePr>
            <a:graphicFrameLocks noChangeAspect="1"/>
          </p:cNvGraphicFramePr>
          <p:nvPr/>
        </p:nvGraphicFramePr>
        <p:xfrm>
          <a:off x="2771799" y="4869160"/>
          <a:ext cx="1741487" cy="558800"/>
        </p:xfrm>
        <a:graphic>
          <a:graphicData uri="http://schemas.openxmlformats.org/presentationml/2006/ole">
            <p:oleObj spid="_x0000_s112652" name="Équation" r:id="rId9" imgW="761760" imgH="215640" progId="Equation.3">
              <p:embed/>
            </p:oleObj>
          </a:graphicData>
        </a:graphic>
      </p:graphicFrame>
      <p:graphicFrame>
        <p:nvGraphicFramePr>
          <p:cNvPr id="112653" name="Object 13"/>
          <p:cNvGraphicFramePr>
            <a:graphicFrameLocks noChangeAspect="1"/>
          </p:cNvGraphicFramePr>
          <p:nvPr/>
        </p:nvGraphicFramePr>
        <p:xfrm>
          <a:off x="5724127" y="4869160"/>
          <a:ext cx="1224136" cy="749300"/>
        </p:xfrm>
        <a:graphic>
          <a:graphicData uri="http://schemas.openxmlformats.org/presentationml/2006/ole">
            <p:oleObj spid="_x0000_s112653" name="Équation" r:id="rId10" imgW="393480" imgH="241200" progId="Equation.3">
              <p:embed/>
            </p:oleObj>
          </a:graphicData>
        </a:graphic>
      </p:graphicFrame>
      <p:graphicFrame>
        <p:nvGraphicFramePr>
          <p:cNvPr id="112654" name="Object 14"/>
          <p:cNvGraphicFramePr>
            <a:graphicFrameLocks noChangeAspect="1"/>
          </p:cNvGraphicFramePr>
          <p:nvPr/>
        </p:nvGraphicFramePr>
        <p:xfrm>
          <a:off x="7452320" y="4869160"/>
          <a:ext cx="1008112" cy="602233"/>
        </p:xfrm>
        <a:graphic>
          <a:graphicData uri="http://schemas.openxmlformats.org/presentationml/2006/ole">
            <p:oleObj spid="_x0000_s112654" name="Équation" r:id="rId11" imgW="342720" imgH="203040" progId="Equation.3">
              <p:embed/>
            </p:oleObj>
          </a:graphicData>
        </a:graphic>
      </p:graphicFrame>
      <p:sp>
        <p:nvSpPr>
          <p:cNvPr id="17" name="Plus 16"/>
          <p:cNvSpPr/>
          <p:nvPr/>
        </p:nvSpPr>
        <p:spPr>
          <a:xfrm>
            <a:off x="6804247" y="4941168"/>
            <a:ext cx="576064" cy="576064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3491880" y="2636912"/>
            <a:ext cx="978408" cy="196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3563888" y="4149080"/>
            <a:ext cx="978408" cy="196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2655" name="Object 15"/>
          <p:cNvGraphicFramePr>
            <a:graphicFrameLocks noChangeAspect="1"/>
          </p:cNvGraphicFramePr>
          <p:nvPr/>
        </p:nvGraphicFramePr>
        <p:xfrm>
          <a:off x="2540000" y="5645150"/>
          <a:ext cx="3949700" cy="625475"/>
        </p:xfrm>
        <a:graphic>
          <a:graphicData uri="http://schemas.openxmlformats.org/presentationml/2006/ole">
            <p:oleObj spid="_x0000_s112655" name="Équation" r:id="rId12" imgW="1726920" imgH="241200" progId="Equation.3">
              <p:embed/>
            </p:oleObj>
          </a:graphicData>
        </a:graphic>
      </p:graphicFrame>
      <p:sp>
        <p:nvSpPr>
          <p:cNvPr id="21" name="Titre 1"/>
          <p:cNvSpPr txBox="1">
            <a:spLocks/>
          </p:cNvSpPr>
          <p:nvPr/>
        </p:nvSpPr>
        <p:spPr>
          <a:xfrm>
            <a:off x="2843808" y="3140968"/>
            <a:ext cx="3312368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</a:t>
            </a:r>
            <a:r>
              <a:rPr lang="fr-FR" sz="3200" b="1" i="1" baseline="-25000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</a:t>
            </a:r>
            <a:r>
              <a:rPr lang="fr-FR" sz="3200" b="1" i="1" noProof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 est  un Amphotère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 animBg="1"/>
      <p:bldP spid="23" grpId="0" animBg="1"/>
      <p:bldP spid="27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1043608" y="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200" b="1" i="1" dirty="0" smtClean="0"/>
              <a:t>Courbe de dosage </a:t>
            </a:r>
            <a:r>
              <a:rPr lang="fr-FR" sz="3200" b="1" i="1" dirty="0" smtClean="0">
                <a:solidFill>
                  <a:srgbClr val="00CC00"/>
                </a:solidFill>
              </a:rPr>
              <a:t>Base</a:t>
            </a:r>
            <a:r>
              <a:rPr lang="fr-FR" sz="3200" b="1" i="1" dirty="0" smtClean="0"/>
              <a:t> Faible + </a:t>
            </a:r>
            <a:r>
              <a:rPr lang="fr-FR" sz="3200" b="1" i="1" dirty="0" smtClean="0">
                <a:solidFill>
                  <a:srgbClr val="FF0000"/>
                </a:solidFill>
              </a:rPr>
              <a:t>Acide</a:t>
            </a:r>
            <a:r>
              <a:rPr lang="fr-FR" sz="3200" b="1" i="1" dirty="0" smtClean="0"/>
              <a:t> Fort</a:t>
            </a:r>
            <a:endParaRPr lang="fr-FR" sz="3200" dirty="0" smtClean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56886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067944" y="3140968"/>
            <a:ext cx="1080120" cy="115212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699792" y="1556792"/>
            <a:ext cx="648072" cy="792088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3347864" y="2204864"/>
            <a:ext cx="576064" cy="648072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995936" y="2708920"/>
            <a:ext cx="5760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644008" y="3212976"/>
            <a:ext cx="5760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3995936" y="321297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6" grpId="2" animBg="1"/>
      <p:bldP spid="18" grpId="0" animBg="1"/>
      <p:bldP spid="18" grpId="1" animBg="1"/>
      <p:bldP spid="18" grpId="2" animBg="1"/>
      <p:bldP spid="18" grpId="3" animBg="1"/>
      <p:bldP spid="18" grpId="4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8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</a:rPr>
              <a:t>Calculer le pH d’une solution d’acétate de sodium (CH</a:t>
            </a:r>
            <a:r>
              <a:rPr lang="fr-FR" sz="2000" b="1" i="1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</a:rPr>
              <a:t>COONa) en solution aqueuse de concentration </a:t>
            </a:r>
            <a:r>
              <a:rPr lang="fr-FR" sz="2000" b="1" i="1" u="sng" dirty="0" smtClean="0">
                <a:solidFill>
                  <a:schemeClr val="tx2">
                    <a:lumMod val="75000"/>
                  </a:schemeClr>
                </a:solidFill>
              </a:rPr>
              <a:t>0,25mol/L</a:t>
            </a: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</a:rPr>
              <a:t>, on donne Ka= 1,8.10</a:t>
            </a:r>
            <a:r>
              <a:rPr lang="fr-FR" sz="2000" b="1" i="1" baseline="30000" dirty="0" smtClean="0">
                <a:solidFill>
                  <a:schemeClr val="tx2">
                    <a:lumMod val="75000"/>
                  </a:schemeClr>
                </a:solidFill>
              </a:rPr>
              <a:t>-5</a:t>
            </a: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fr-FR" sz="2000" b="1" i="1" baseline="30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419872" y="332656"/>
            <a:ext cx="20162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Application-1-</a:t>
            </a: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436563" y="1989138"/>
          <a:ext cx="4743450" cy="457200"/>
        </p:xfrm>
        <a:graphic>
          <a:graphicData uri="http://schemas.openxmlformats.org/presentationml/2006/ole">
            <p:oleObj spid="_x0000_s144387" name="Équation" r:id="rId3" imgW="2920680" imgH="266400" progId="Equation.3">
              <p:embed/>
            </p:oleObj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539552" y="3861048"/>
          <a:ext cx="3312368" cy="647434"/>
        </p:xfrm>
        <a:graphic>
          <a:graphicData uri="http://schemas.openxmlformats.org/presentationml/2006/ole">
            <p:oleObj spid="_x0000_s144388" name="Équation" r:id="rId4" imgW="1752480" imgH="39348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827584" y="285293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Sel à caractère</a:t>
            </a:r>
            <a:r>
              <a:rPr lang="fr-FR" sz="2400" b="1" dirty="0" smtClean="0">
                <a:solidFill>
                  <a:srgbClr val="009900"/>
                </a:solidFill>
              </a:rPr>
              <a:t> Basique</a:t>
            </a:r>
            <a:endParaRPr lang="fr-FR" sz="2400" dirty="0">
              <a:solidFill>
                <a:srgbClr val="009900"/>
              </a:solidFill>
            </a:endParaRPr>
          </a:p>
        </p:txBody>
      </p:sp>
      <p:cxnSp>
        <p:nvCxnSpPr>
          <p:cNvPr id="11" name="Connecteur droit avec flèche 10"/>
          <p:cNvCxnSpPr>
            <a:stCxn id="10" idx="0"/>
          </p:cNvCxnSpPr>
          <p:nvPr/>
        </p:nvCxnSpPr>
        <p:spPr>
          <a:xfrm flipV="1">
            <a:off x="2447764" y="2420888"/>
            <a:ext cx="468052" cy="43204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2699792" y="1650504"/>
            <a:ext cx="115212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>
            <a:stCxn id="10" idx="2"/>
          </p:cNvCxnSpPr>
          <p:nvPr/>
        </p:nvCxnSpPr>
        <p:spPr>
          <a:xfrm>
            <a:off x="2447764" y="3314601"/>
            <a:ext cx="396044" cy="47443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4833938" y="3716338"/>
          <a:ext cx="3092450" cy="792162"/>
        </p:xfrm>
        <a:graphic>
          <a:graphicData uri="http://schemas.openxmlformats.org/presentationml/2006/ole">
            <p:oleObj spid="_x0000_s144389" name="Équation" r:id="rId5" imgW="1688760" imgH="39348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4067944" y="393305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Ou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endParaRPr lang="fr-FR" sz="2400" dirty="0">
              <a:solidFill>
                <a:srgbClr val="009900"/>
              </a:solidFill>
            </a:endParaRP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467544" y="5013176"/>
          <a:ext cx="3960440" cy="697547"/>
        </p:xfrm>
        <a:graphic>
          <a:graphicData uri="http://schemas.openxmlformats.org/presentationml/2006/ole">
            <p:oleObj spid="_x0000_s144390" name="Équation" r:id="rId6" imgW="2247840" imgH="393480" progId="Equation.3">
              <p:embed/>
            </p:oleObj>
          </a:graphicData>
        </a:graphic>
      </p:graphicFrame>
      <p:cxnSp>
        <p:nvCxnSpPr>
          <p:cNvPr id="21" name="Connecteur droit avec flèche 20"/>
          <p:cNvCxnSpPr/>
          <p:nvPr/>
        </p:nvCxnSpPr>
        <p:spPr>
          <a:xfrm>
            <a:off x="6444208" y="1700808"/>
            <a:ext cx="108012" cy="220263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467544" y="4581128"/>
          <a:ext cx="3672408" cy="388367"/>
        </p:xfrm>
        <a:graphic>
          <a:graphicData uri="http://schemas.openxmlformats.org/presentationml/2006/ole">
            <p:oleObj spid="_x0000_s144391" name="Équation" r:id="rId7" imgW="2044440" imgH="228600" progId="Equation.3">
              <p:embed/>
            </p:oleObj>
          </a:graphicData>
        </a:graphic>
      </p:graphicFrame>
      <p:graphicFrame>
        <p:nvGraphicFramePr>
          <p:cNvPr id="144392" name="Object 8"/>
          <p:cNvGraphicFramePr>
            <a:graphicFrameLocks noChangeAspect="1"/>
          </p:cNvGraphicFramePr>
          <p:nvPr/>
        </p:nvGraphicFramePr>
        <p:xfrm>
          <a:off x="1691680" y="5877272"/>
          <a:ext cx="1208087" cy="358775"/>
        </p:xfrm>
        <a:graphic>
          <a:graphicData uri="http://schemas.openxmlformats.org/presentationml/2006/ole">
            <p:oleObj spid="_x0000_s144392" name="Équation" r:id="rId8" imgW="685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2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</a:rPr>
              <a:t>Calculer le pH des points suivants, lors du titrage d’un acide fort part une Base, </a:t>
            </a:r>
          </a:p>
          <a:p>
            <a:pPr>
              <a:buNone/>
            </a:pPr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</a:rPr>
              <a:t>on  donne: </a:t>
            </a:r>
          </a:p>
          <a:p>
            <a:pPr>
              <a:buNone/>
            </a:pPr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fr-FR" sz="2800" b="1" i="1" baseline="-25000" dirty="0" smtClean="0">
                <a:solidFill>
                  <a:srgbClr val="FF0000"/>
                </a:solidFill>
              </a:rPr>
              <a:t>a</a:t>
            </a:r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fr-FR" sz="2800" b="1" i="1" dirty="0" smtClean="0"/>
              <a:t> 20,</a:t>
            </a:r>
            <a:r>
              <a:rPr lang="fr-FR" sz="2800" b="1" i="1" dirty="0" err="1" smtClean="0"/>
              <a:t>OOml</a:t>
            </a:r>
            <a:r>
              <a:rPr lang="fr-FR" sz="2800" b="1" i="1" dirty="0" smtClean="0"/>
              <a:t>, de </a:t>
            </a:r>
            <a:r>
              <a:rPr lang="fr-FR" sz="2800" b="1" i="1" dirty="0" err="1" smtClean="0"/>
              <a:t>HCl</a:t>
            </a:r>
            <a:r>
              <a:rPr lang="fr-FR" sz="2800" b="1" i="1" dirty="0" smtClean="0"/>
              <a:t>,</a:t>
            </a:r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fr-FR" sz="2800" b="1" i="1" baseline="-25000" dirty="0" smtClean="0">
                <a:solidFill>
                  <a:srgbClr val="FF0000"/>
                </a:solidFill>
              </a:rPr>
              <a:t>a</a:t>
            </a:r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fr-FR" sz="2800" b="1" i="1" dirty="0" smtClean="0"/>
              <a:t> 0,5mol/l de </a:t>
            </a:r>
            <a:r>
              <a:rPr lang="fr-FR" sz="2800" b="1" i="1" dirty="0" err="1" smtClean="0"/>
              <a:t>HCl</a:t>
            </a:r>
            <a:r>
              <a:rPr lang="fr-FR" sz="2800" b="1" i="1" dirty="0" smtClean="0"/>
              <a:t>(Bécher)</a:t>
            </a:r>
          </a:p>
          <a:p>
            <a:pPr>
              <a:buNone/>
            </a:pPr>
            <a:r>
              <a:rPr lang="fr-FR" sz="2800" b="1" i="1" dirty="0" err="1" smtClean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fr-FR" sz="2800" b="1" i="1" baseline="-25000" dirty="0" err="1" smtClean="0">
                <a:solidFill>
                  <a:srgbClr val="009900"/>
                </a:solidFill>
              </a:rPr>
              <a:t>b</a:t>
            </a:r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fr-FR" sz="2800" b="1" i="1" u="sng" dirty="0" smtClean="0"/>
              <a:t> </a:t>
            </a:r>
            <a:r>
              <a:rPr lang="fr-FR" sz="2800" b="1" i="1" dirty="0" smtClean="0"/>
              <a:t>Varie=(0; 10; 19;19,5;20; 20,5;21; 25ml)de </a:t>
            </a:r>
            <a:r>
              <a:rPr lang="fr-FR" sz="2800" b="1" i="1" dirty="0" err="1" smtClean="0"/>
              <a:t>NaOH</a:t>
            </a:r>
            <a:r>
              <a:rPr lang="fr-FR" sz="2800" b="1" i="1" dirty="0" smtClean="0"/>
              <a:t>,</a:t>
            </a:r>
          </a:p>
          <a:p>
            <a:pPr>
              <a:buNone/>
            </a:pPr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fr-FR" sz="2800" b="1" i="1" baseline="-25000" dirty="0" smtClean="0">
                <a:solidFill>
                  <a:srgbClr val="009900"/>
                </a:solidFill>
              </a:rPr>
              <a:t>b</a:t>
            </a:r>
            <a:r>
              <a:rPr lang="fr-FR" sz="2800" b="1" i="1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fr-FR" sz="2800" b="1" i="1" dirty="0" smtClean="0"/>
              <a:t> 0,5mol/l de </a:t>
            </a:r>
            <a:r>
              <a:rPr lang="fr-FR" sz="2800" b="1" i="1" dirty="0" err="1" smtClean="0"/>
              <a:t>NaOH</a:t>
            </a:r>
            <a:r>
              <a:rPr lang="fr-FR" sz="2800" b="1" i="1" dirty="0" smtClean="0"/>
              <a:t>(Burette)</a:t>
            </a:r>
            <a:endParaRPr lang="fr-FR" sz="28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3419872" y="332656"/>
            <a:ext cx="201622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Application-1-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6" name="Rectangle horizontal à deux flèches 5"/>
          <p:cNvSpPr/>
          <p:nvPr/>
        </p:nvSpPr>
        <p:spPr>
          <a:xfrm>
            <a:off x="2051720" y="692696"/>
            <a:ext cx="4176464" cy="864096"/>
          </a:xfrm>
          <a:prstGeom prst="left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 b="1" i="1" dirty="0" smtClean="0">
              <a:solidFill>
                <a:srgbClr val="002060"/>
              </a:solidFill>
            </a:endParaRPr>
          </a:p>
          <a:p>
            <a:pPr lvl="0" algn="ctr"/>
            <a:r>
              <a:rPr lang="fr-FR" sz="2400" b="1" i="1" dirty="0" smtClean="0">
                <a:solidFill>
                  <a:srgbClr val="002060"/>
                </a:solidFill>
              </a:rPr>
              <a:t>3-Electrolytes</a:t>
            </a:r>
            <a:endParaRPr lang="fr-FR" sz="2400" b="1" i="1" dirty="0" smtClean="0">
              <a:solidFill>
                <a:srgbClr val="009900"/>
              </a:solidFill>
            </a:endParaRPr>
          </a:p>
          <a:p>
            <a:pPr algn="ctr"/>
            <a:endParaRPr lang="fr-FR" sz="2400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683568" y="764704"/>
            <a:ext cx="1346448" cy="64807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Acide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9" name="Organigramme : Processus 8"/>
          <p:cNvSpPr/>
          <p:nvPr/>
        </p:nvSpPr>
        <p:spPr>
          <a:xfrm>
            <a:off x="6300192" y="764704"/>
            <a:ext cx="1440160" cy="684656"/>
          </a:xfrm>
          <a:prstGeom prst="flowChartProcess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Base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6372200" y="3789040"/>
            <a:ext cx="1224136" cy="4320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Forte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Organigramme : Processus 12"/>
          <p:cNvSpPr/>
          <p:nvPr/>
        </p:nvSpPr>
        <p:spPr>
          <a:xfrm>
            <a:off x="5652120" y="5085184"/>
            <a:ext cx="1224136" cy="57606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Faible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Organigramme : Processus 13"/>
          <p:cNvSpPr/>
          <p:nvPr/>
        </p:nvSpPr>
        <p:spPr>
          <a:xfrm>
            <a:off x="755576" y="2204864"/>
            <a:ext cx="1224136" cy="50405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Fort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Organigramme : Processus 14"/>
          <p:cNvSpPr/>
          <p:nvPr/>
        </p:nvSpPr>
        <p:spPr>
          <a:xfrm>
            <a:off x="2411760" y="3429000"/>
            <a:ext cx="1224136" cy="4320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Faible</a:t>
            </a:r>
            <a:endParaRPr lang="fr-FR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395536" y="2636912"/>
          <a:ext cx="2816225" cy="558800"/>
        </p:xfrm>
        <a:graphic>
          <a:graphicData uri="http://schemas.openxmlformats.org/presentationml/2006/ole">
            <p:oleObj spid="_x0000_s116738" name="Équation" r:id="rId3" imgW="1231560" imgH="215640" progId="Equation.3">
              <p:embed/>
            </p:oleObj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5351463" y="4508500"/>
          <a:ext cx="3568700" cy="576263"/>
        </p:xfrm>
        <a:graphic>
          <a:graphicData uri="http://schemas.openxmlformats.org/presentationml/2006/ole">
            <p:oleObj spid="_x0000_s116739" name="Équation" r:id="rId4" imgW="1384200" imgH="203040" progId="Equation.3">
              <p:embed/>
            </p:oleObj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35496" y="3849139"/>
          <a:ext cx="1388726" cy="422955"/>
        </p:xfrm>
        <a:graphic>
          <a:graphicData uri="http://schemas.openxmlformats.org/presentationml/2006/ole">
            <p:oleObj spid="_x0000_s116740" name="Équation" r:id="rId5" imgW="761760" imgH="228600" progId="Equation.3">
              <p:embed/>
            </p:oleObj>
          </a:graphicData>
        </a:graphic>
      </p:graphicFrame>
      <p:sp>
        <p:nvSpPr>
          <p:cNvPr id="20" name="Flèche droite 19"/>
          <p:cNvSpPr/>
          <p:nvPr/>
        </p:nvSpPr>
        <p:spPr>
          <a:xfrm flipH="1">
            <a:off x="2555776" y="4069156"/>
            <a:ext cx="936104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2555776" y="3861048"/>
            <a:ext cx="978408" cy="196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5200438" y="3822017"/>
          <a:ext cx="667706" cy="463163"/>
        </p:xfrm>
        <a:graphic>
          <a:graphicData uri="http://schemas.openxmlformats.org/presentationml/2006/ole">
            <p:oleObj spid="_x0000_s116742" name="Équation" r:id="rId6" imgW="393480" imgH="241200" progId="Equation.3">
              <p:embed/>
            </p:oleObj>
          </a:graphicData>
        </a:graphic>
      </p:graphicFrame>
      <p:sp>
        <p:nvSpPr>
          <p:cNvPr id="25" name="Plus 24"/>
          <p:cNvSpPr/>
          <p:nvPr/>
        </p:nvSpPr>
        <p:spPr>
          <a:xfrm>
            <a:off x="1475656" y="3853132"/>
            <a:ext cx="432048" cy="432048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1937785" y="3853132"/>
          <a:ext cx="617991" cy="439964"/>
        </p:xfrm>
        <a:graphic>
          <a:graphicData uri="http://schemas.openxmlformats.org/presentationml/2006/ole">
            <p:oleObj spid="_x0000_s116745" name="Équation" r:id="rId7" imgW="342720" imgH="215640" progId="Equation.3">
              <p:embed/>
            </p:oleObj>
          </a:graphicData>
        </a:graphic>
      </p:graphicFrame>
      <p:sp>
        <p:nvSpPr>
          <p:cNvPr id="27" name="Plus 26"/>
          <p:cNvSpPr/>
          <p:nvPr/>
        </p:nvSpPr>
        <p:spPr>
          <a:xfrm>
            <a:off x="4788024" y="3861048"/>
            <a:ext cx="432048" cy="360040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6746" name="Object 10"/>
          <p:cNvGraphicFramePr>
            <a:graphicFrameLocks noChangeAspect="1"/>
          </p:cNvGraphicFramePr>
          <p:nvPr/>
        </p:nvGraphicFramePr>
        <p:xfrm>
          <a:off x="3549526" y="3842417"/>
          <a:ext cx="1273175" cy="447675"/>
        </p:xfrm>
        <a:graphic>
          <a:graphicData uri="http://schemas.openxmlformats.org/presentationml/2006/ole">
            <p:oleObj spid="_x0000_s116746" name="Équation" r:id="rId8" imgW="698400" imgH="241200" progId="Equation.3">
              <p:embed/>
            </p:oleObj>
          </a:graphicData>
        </a:graphic>
      </p:graphicFrame>
      <p:graphicFrame>
        <p:nvGraphicFramePr>
          <p:cNvPr id="116749" name="Object 13"/>
          <p:cNvGraphicFramePr>
            <a:graphicFrameLocks noChangeAspect="1"/>
          </p:cNvGraphicFramePr>
          <p:nvPr/>
        </p:nvGraphicFramePr>
        <p:xfrm>
          <a:off x="3707904" y="5661248"/>
          <a:ext cx="2106943" cy="536699"/>
        </p:xfrm>
        <a:graphic>
          <a:graphicData uri="http://schemas.openxmlformats.org/presentationml/2006/ole">
            <p:oleObj spid="_x0000_s116749" name="Équation" r:id="rId9" imgW="761760" imgH="228600" progId="Equation.3">
              <p:embed/>
            </p:oleObj>
          </a:graphicData>
        </a:graphic>
      </p:graphicFrame>
      <p:graphicFrame>
        <p:nvGraphicFramePr>
          <p:cNvPr id="116750" name="Object 14"/>
          <p:cNvGraphicFramePr>
            <a:graphicFrameLocks noChangeAspect="1"/>
          </p:cNvGraphicFramePr>
          <p:nvPr/>
        </p:nvGraphicFramePr>
        <p:xfrm>
          <a:off x="6732240" y="5589240"/>
          <a:ext cx="2361056" cy="576064"/>
        </p:xfrm>
        <a:graphic>
          <a:graphicData uri="http://schemas.openxmlformats.org/presentationml/2006/ole">
            <p:oleObj spid="_x0000_s116750" name="Équation" r:id="rId10" imgW="838080" imgH="241200" progId="Equation.3">
              <p:embed/>
            </p:oleObj>
          </a:graphicData>
        </a:graphic>
      </p:graphicFrame>
      <p:sp>
        <p:nvSpPr>
          <p:cNvPr id="33" name="Flèche droite 32"/>
          <p:cNvSpPr/>
          <p:nvPr/>
        </p:nvSpPr>
        <p:spPr>
          <a:xfrm flipH="1">
            <a:off x="5724128" y="5949280"/>
            <a:ext cx="936104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>
            <a:off x="5724128" y="5733256"/>
            <a:ext cx="978408" cy="196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6876256" y="1484784"/>
            <a:ext cx="360040" cy="22322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>
            <a:off x="1196008" y="1565176"/>
            <a:ext cx="360040" cy="6480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rganigramme : Processus 38"/>
          <p:cNvSpPr/>
          <p:nvPr/>
        </p:nvSpPr>
        <p:spPr>
          <a:xfrm>
            <a:off x="971600" y="2708920"/>
            <a:ext cx="7128792" cy="352839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Dans ce cas des équilibres ont a besoin des constantes, afin de déterminer la concentrations des différentes espèces  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0" name="Organigramme : Processus 39"/>
          <p:cNvSpPr/>
          <p:nvPr/>
        </p:nvSpPr>
        <p:spPr>
          <a:xfrm>
            <a:off x="2195736" y="5013176"/>
            <a:ext cx="1346448" cy="64807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Ka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41" name="Organigramme : Processus 40"/>
          <p:cNvSpPr/>
          <p:nvPr/>
        </p:nvSpPr>
        <p:spPr>
          <a:xfrm>
            <a:off x="5148064" y="5013176"/>
            <a:ext cx="1346448" cy="648072"/>
          </a:xfrm>
          <a:prstGeom prst="flowChartProcess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Kb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7" grpId="0" animBg="1"/>
      <p:bldP spid="27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2439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275856" y="-27384"/>
            <a:ext cx="46085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4- Couple: acide/base conjuguée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86" name="Object 26"/>
          <p:cNvGraphicFramePr>
            <a:graphicFrameLocks noChangeAspect="1"/>
          </p:cNvGraphicFramePr>
          <p:nvPr/>
        </p:nvGraphicFramePr>
        <p:xfrm>
          <a:off x="0" y="3429000"/>
          <a:ext cx="2255838" cy="415925"/>
        </p:xfrm>
        <a:graphic>
          <a:graphicData uri="http://schemas.openxmlformats.org/presentationml/2006/ole">
            <p:oleObj spid="_x0000_s117786" name="Équation" r:id="rId4" imgW="1320480" imgH="228600" progId="Equation.3">
              <p:embed/>
            </p:oleObj>
          </a:graphicData>
        </a:graphic>
      </p:graphicFrame>
      <p:sp>
        <p:nvSpPr>
          <p:cNvPr id="33" name="Accolade ouvrante 32"/>
          <p:cNvSpPr/>
          <p:nvPr/>
        </p:nvSpPr>
        <p:spPr>
          <a:xfrm rot="16200000">
            <a:off x="6012160" y="1340768"/>
            <a:ext cx="576064" cy="1008112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7787" name="Object 27"/>
          <p:cNvGraphicFramePr>
            <a:graphicFrameLocks noChangeAspect="1"/>
          </p:cNvGraphicFramePr>
          <p:nvPr/>
        </p:nvGraphicFramePr>
        <p:xfrm>
          <a:off x="5364088" y="1268760"/>
          <a:ext cx="2255838" cy="415925"/>
        </p:xfrm>
        <a:graphic>
          <a:graphicData uri="http://schemas.openxmlformats.org/presentationml/2006/ole">
            <p:oleObj spid="_x0000_s117787" name="Équation" r:id="rId5" imgW="1320480" imgH="228600" progId="Equation.3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784" y="0"/>
            <a:ext cx="4042792" cy="836712"/>
          </a:xfrm>
        </p:spPr>
        <p:txBody>
          <a:bodyPr>
            <a:normAutofit/>
          </a:bodyPr>
          <a:lstStyle/>
          <a:p>
            <a:r>
              <a:rPr lang="fr-FR" sz="4000" b="1" i="1" dirty="0" smtClean="0"/>
              <a:t>5- pH et </a:t>
            </a:r>
            <a:r>
              <a:rPr lang="fr-FR" sz="4000" b="1" i="1" dirty="0" err="1" smtClean="0"/>
              <a:t>pOH</a:t>
            </a:r>
            <a:endParaRPr lang="fr-FR" sz="4000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>
            <p:ph idx="1"/>
          </p:nvPr>
        </p:nvGraphicFramePr>
        <p:xfrm>
          <a:off x="179512" y="764704"/>
          <a:ext cx="2448272" cy="504055"/>
        </p:xfrm>
        <a:graphic>
          <a:graphicData uri="http://schemas.openxmlformats.org/presentationml/2006/ole">
            <p:oleObj spid="_x0000_s117762" name="Équation" r:id="rId6" imgW="1193760" imgH="241200" progId="Equation.3">
              <p:embed/>
            </p:oleObj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251520" y="1340768"/>
          <a:ext cx="2304256" cy="479433"/>
        </p:xfrm>
        <a:graphic>
          <a:graphicData uri="http://schemas.openxmlformats.org/presentationml/2006/ole">
            <p:oleObj spid="_x0000_s117765" name="Équation" r:id="rId7" imgW="1396800" imgH="241200" progId="Equation.3">
              <p:embed/>
            </p:oleObj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251520" y="1700808"/>
          <a:ext cx="1655763" cy="822325"/>
        </p:xfrm>
        <a:graphic>
          <a:graphicData uri="http://schemas.openxmlformats.org/presentationml/2006/ole">
            <p:oleObj spid="_x0000_s117767" name="Équation" r:id="rId8" imgW="1015920" imgH="444240" progId="Equation.3">
              <p:embed/>
            </p:oleObj>
          </a:graphicData>
        </a:graphic>
      </p:graphicFrame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0" y="2492896"/>
          <a:ext cx="3600648" cy="808037"/>
        </p:xfrm>
        <a:graphic>
          <a:graphicData uri="http://schemas.openxmlformats.org/presentationml/2006/ole">
            <p:oleObj spid="_x0000_s117768" name="Équation" r:id="rId9" imgW="2108160" imgH="444240" progId="Equation.3">
              <p:embed/>
            </p:oleObj>
          </a:graphicData>
        </a:graphic>
      </p:graphicFrame>
      <p:graphicFrame>
        <p:nvGraphicFramePr>
          <p:cNvPr id="117775" name="Object 15"/>
          <p:cNvGraphicFramePr>
            <a:graphicFrameLocks noChangeAspect="1"/>
          </p:cNvGraphicFramePr>
          <p:nvPr/>
        </p:nvGraphicFramePr>
        <p:xfrm>
          <a:off x="4716016" y="2204864"/>
          <a:ext cx="3065744" cy="576064"/>
        </p:xfrm>
        <a:graphic>
          <a:graphicData uri="http://schemas.openxmlformats.org/presentationml/2006/ole">
            <p:oleObj spid="_x0000_s117775" name="Équation" r:id="rId10" imgW="1028520" imgH="203040" progId="Equation.3">
              <p:embed/>
            </p:oleObj>
          </a:graphicData>
        </a:graphic>
      </p:graphicFrame>
      <p:sp>
        <p:nvSpPr>
          <p:cNvPr id="22" name="Triangle isocèle 21"/>
          <p:cNvSpPr/>
          <p:nvPr/>
        </p:nvSpPr>
        <p:spPr>
          <a:xfrm rot="5400000">
            <a:off x="1809400" y="3239272"/>
            <a:ext cx="1347592" cy="388728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isocèle 22"/>
          <p:cNvSpPr/>
          <p:nvPr/>
        </p:nvSpPr>
        <p:spPr>
          <a:xfrm rot="5400000" flipV="1">
            <a:off x="5878424" y="3058680"/>
            <a:ext cx="1347592" cy="4248472"/>
          </a:xfrm>
          <a:prstGeom prst="triangle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1043608" y="5157192"/>
            <a:ext cx="0" cy="1008112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2915816" y="5157192"/>
            <a:ext cx="0" cy="1008112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1636440" y="4509120"/>
            <a:ext cx="631304" cy="648072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588224" y="3789040"/>
            <a:ext cx="0" cy="122413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220072" y="4077072"/>
            <a:ext cx="0" cy="108012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/>
          <p:cNvSpPr txBox="1">
            <a:spLocks/>
          </p:cNvSpPr>
          <p:nvPr/>
        </p:nvSpPr>
        <p:spPr>
          <a:xfrm>
            <a:off x="179512" y="4869160"/>
            <a:ext cx="8820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0     1         2         3         4         5        6         7         8         9         10        11        12        13   14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Accolade fermante 42"/>
          <p:cNvSpPr/>
          <p:nvPr/>
        </p:nvSpPr>
        <p:spPr>
          <a:xfrm rot="16941526">
            <a:off x="3578100" y="4302114"/>
            <a:ext cx="353623" cy="96082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ccolade fermante 43"/>
          <p:cNvSpPr/>
          <p:nvPr/>
        </p:nvSpPr>
        <p:spPr>
          <a:xfrm rot="16200000" flipH="1">
            <a:off x="5720888" y="4944412"/>
            <a:ext cx="348938" cy="1062533"/>
          </a:xfrm>
          <a:prstGeom prst="rightBrace">
            <a:avLst>
              <a:gd name="adj1" fmla="val 8333"/>
              <a:gd name="adj2" fmla="val 4816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4427984" y="5301208"/>
            <a:ext cx="0" cy="108012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7778" name="Object 18"/>
          <p:cNvGraphicFramePr>
            <a:graphicFrameLocks noChangeAspect="1"/>
          </p:cNvGraphicFramePr>
          <p:nvPr/>
        </p:nvGraphicFramePr>
        <p:xfrm>
          <a:off x="251520" y="6165304"/>
          <a:ext cx="1985552" cy="430659"/>
        </p:xfrm>
        <a:graphic>
          <a:graphicData uri="http://schemas.openxmlformats.org/presentationml/2006/ole">
            <p:oleObj spid="_x0000_s117778" name="Équation" r:id="rId11" imgW="888840" imgH="203040" progId="Equation.3">
              <p:embed/>
            </p:oleObj>
          </a:graphicData>
        </a:graphic>
      </p:graphicFrame>
      <p:graphicFrame>
        <p:nvGraphicFramePr>
          <p:cNvPr id="117779" name="Object 19"/>
          <p:cNvGraphicFramePr>
            <a:graphicFrameLocks noChangeAspect="1"/>
          </p:cNvGraphicFramePr>
          <p:nvPr/>
        </p:nvGraphicFramePr>
        <p:xfrm>
          <a:off x="1971675" y="4103688"/>
          <a:ext cx="993775" cy="376237"/>
        </p:xfrm>
        <a:graphic>
          <a:graphicData uri="http://schemas.openxmlformats.org/presentationml/2006/ole">
            <p:oleObj spid="_x0000_s117779" name="Équation" r:id="rId12" imgW="444240" imgH="177480" progId="Equation.3">
              <p:embed/>
            </p:oleObj>
          </a:graphicData>
        </a:graphic>
      </p:graphicFrame>
      <p:graphicFrame>
        <p:nvGraphicFramePr>
          <p:cNvPr id="117780" name="Object 20"/>
          <p:cNvGraphicFramePr>
            <a:graphicFrameLocks noChangeAspect="1"/>
          </p:cNvGraphicFramePr>
          <p:nvPr/>
        </p:nvGraphicFramePr>
        <p:xfrm>
          <a:off x="2411760" y="6093296"/>
          <a:ext cx="1135063" cy="376238"/>
        </p:xfrm>
        <a:graphic>
          <a:graphicData uri="http://schemas.openxmlformats.org/presentationml/2006/ole">
            <p:oleObj spid="_x0000_s117780" name="Équation" r:id="rId13" imgW="507960" imgH="177480" progId="Equation.3">
              <p:embed/>
            </p:oleObj>
          </a:graphicData>
        </a:graphic>
      </p:graphicFrame>
      <p:graphicFrame>
        <p:nvGraphicFramePr>
          <p:cNvPr id="117781" name="Object 21"/>
          <p:cNvGraphicFramePr>
            <a:graphicFrameLocks noChangeAspect="1"/>
          </p:cNvGraphicFramePr>
          <p:nvPr/>
        </p:nvGraphicFramePr>
        <p:xfrm>
          <a:off x="3491880" y="4293096"/>
          <a:ext cx="879475" cy="376238"/>
        </p:xfrm>
        <a:graphic>
          <a:graphicData uri="http://schemas.openxmlformats.org/presentationml/2006/ole">
            <p:oleObj spid="_x0000_s117781" name="Équation" r:id="rId14" imgW="393480" imgH="177480" progId="Equation.3">
              <p:embed/>
            </p:oleObj>
          </a:graphicData>
        </a:graphic>
      </p:graphicFrame>
      <p:graphicFrame>
        <p:nvGraphicFramePr>
          <p:cNvPr id="117782" name="Object 22"/>
          <p:cNvGraphicFramePr>
            <a:graphicFrameLocks noChangeAspect="1"/>
          </p:cNvGraphicFramePr>
          <p:nvPr/>
        </p:nvGraphicFramePr>
        <p:xfrm>
          <a:off x="3635896" y="6237312"/>
          <a:ext cx="1873250" cy="376238"/>
        </p:xfrm>
        <a:graphic>
          <a:graphicData uri="http://schemas.openxmlformats.org/presentationml/2006/ole">
            <p:oleObj spid="_x0000_s117782" name="Équation" r:id="rId15" imgW="838080" imgH="177480" progId="Equation.3">
              <p:embed/>
            </p:oleObj>
          </a:graphicData>
        </a:graphic>
      </p:graphicFrame>
      <p:graphicFrame>
        <p:nvGraphicFramePr>
          <p:cNvPr id="117783" name="Object 23"/>
          <p:cNvGraphicFramePr>
            <a:graphicFrameLocks noChangeAspect="1"/>
          </p:cNvGraphicFramePr>
          <p:nvPr/>
        </p:nvGraphicFramePr>
        <p:xfrm>
          <a:off x="5405438" y="5732463"/>
          <a:ext cx="1646237" cy="376237"/>
        </p:xfrm>
        <a:graphic>
          <a:graphicData uri="http://schemas.openxmlformats.org/presentationml/2006/ole">
            <p:oleObj spid="_x0000_s117783" name="Équation" r:id="rId16" imgW="736560" imgH="177480" progId="Equation.3">
              <p:embed/>
            </p:oleObj>
          </a:graphicData>
        </a:graphic>
      </p:graphicFrame>
      <p:graphicFrame>
        <p:nvGraphicFramePr>
          <p:cNvPr id="117784" name="Object 24"/>
          <p:cNvGraphicFramePr>
            <a:graphicFrameLocks noChangeAspect="1"/>
          </p:cNvGraphicFramePr>
          <p:nvPr/>
        </p:nvGraphicFramePr>
        <p:xfrm>
          <a:off x="4716016" y="3645024"/>
          <a:ext cx="1068238" cy="387872"/>
        </p:xfrm>
        <a:graphic>
          <a:graphicData uri="http://schemas.openxmlformats.org/presentationml/2006/ole">
            <p:oleObj spid="_x0000_s117784" name="Équation" r:id="rId17" imgW="596880" imgH="228600" progId="Equation.3">
              <p:embed/>
            </p:oleObj>
          </a:graphicData>
        </a:graphic>
      </p:graphicFrame>
      <p:graphicFrame>
        <p:nvGraphicFramePr>
          <p:cNvPr id="117785" name="Object 25"/>
          <p:cNvGraphicFramePr>
            <a:graphicFrameLocks noChangeAspect="1"/>
          </p:cNvGraphicFramePr>
          <p:nvPr/>
        </p:nvGraphicFramePr>
        <p:xfrm>
          <a:off x="6444208" y="3501008"/>
          <a:ext cx="1944216" cy="351021"/>
        </p:xfrm>
        <a:graphic>
          <a:graphicData uri="http://schemas.openxmlformats.org/presentationml/2006/ole">
            <p:oleObj spid="_x0000_s117785" name="Équation" r:id="rId18" imgW="1066680" imgH="203040" progId="Equation.3">
              <p:embed/>
            </p:oleObj>
          </a:graphicData>
        </a:graphic>
      </p:graphicFrame>
      <p:sp>
        <p:nvSpPr>
          <p:cNvPr id="29" name="Accolade fermante 28"/>
          <p:cNvSpPr/>
          <p:nvPr/>
        </p:nvSpPr>
        <p:spPr>
          <a:xfrm>
            <a:off x="3707904" y="692696"/>
            <a:ext cx="936104" cy="324035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0" y="692696"/>
            <a:ext cx="9144000" cy="61653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Afin de déterminer le pH d’une solution Acide ou Basique , il faut déterminer la concentration en  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fr-FR" sz="32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fr-FR" sz="32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OH</a:t>
            </a:r>
            <a:r>
              <a:rPr kumimoji="0" lang="fr-FR" sz="32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endParaRPr kumimoji="0" lang="fr-FR" sz="3200" b="1" i="1" u="none" strike="noStrike" kern="1200" cap="none" spc="0" normalizeH="0" baseline="30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1835696" y="1700808"/>
            <a:ext cx="3744416" cy="180020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22" grpId="0" animBg="1"/>
      <p:bldP spid="23" grpId="0" animBg="1"/>
      <p:bldP spid="42" grpId="0"/>
      <p:bldP spid="43" grpId="0" animBg="1"/>
      <p:bldP spid="44" grpId="0" animBg="1"/>
      <p:bldP spid="2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179512" y="908720"/>
            <a:ext cx="89644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Afin de déterminer le pH d’une solution Acide ou Basique , il faut déterminer la concentration en  </a:t>
            </a:r>
            <a:r>
              <a:rPr lang="fr-FR" sz="2400" b="1" i="1" dirty="0" smtClean="0">
                <a:solidFill>
                  <a:srgbClr val="FF0000"/>
                </a:solidFill>
              </a:rPr>
              <a:t>H</a:t>
            </a:r>
            <a:r>
              <a:rPr lang="fr-FR" sz="2400" b="1" i="1" baseline="-25000" dirty="0" smtClean="0">
                <a:solidFill>
                  <a:srgbClr val="FF0000"/>
                </a:solidFill>
              </a:rPr>
              <a:t>3</a:t>
            </a:r>
            <a:r>
              <a:rPr lang="fr-FR" sz="2400" b="1" i="1" dirty="0" smtClean="0">
                <a:solidFill>
                  <a:srgbClr val="FF0000"/>
                </a:solidFill>
              </a:rPr>
              <a:t>O</a:t>
            </a:r>
            <a:r>
              <a:rPr lang="fr-FR" sz="2400" b="1" i="1" baseline="30000" dirty="0" smtClean="0">
                <a:solidFill>
                  <a:srgbClr val="FF0000"/>
                </a:solidFill>
              </a:rPr>
              <a:t>+</a:t>
            </a:r>
            <a:r>
              <a:rPr lang="fr-FR" sz="2400" b="1" i="1" dirty="0" smtClean="0">
                <a:solidFill>
                  <a:srgbClr val="FF0000"/>
                </a:solidFill>
              </a:rPr>
              <a:t> </a:t>
            </a:r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ou</a:t>
            </a:r>
            <a:r>
              <a:rPr lang="fr-FR" sz="2400" b="1" i="1" dirty="0" smtClean="0">
                <a:solidFill>
                  <a:srgbClr val="00CC00"/>
                </a:solidFill>
              </a:rPr>
              <a:t> OH</a:t>
            </a:r>
            <a:r>
              <a:rPr lang="fr-FR" sz="2400" b="1" i="1" baseline="30000" dirty="0" smtClean="0">
                <a:solidFill>
                  <a:srgbClr val="00CC00"/>
                </a:solidFill>
              </a:rPr>
              <a:t>-</a:t>
            </a:r>
            <a:endParaRPr kumimoji="0" lang="fr-FR" sz="2400" b="1" i="1" u="none" strike="noStrike" kern="1200" cap="none" spc="0" normalizeH="0" baseline="30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627784" y="0"/>
            <a:ext cx="404279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5-1: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 d’un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Acide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Fort</a:t>
            </a:r>
            <a:endParaRPr kumimoji="0" lang="fr-FR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657225" y="1941513"/>
          <a:ext cx="3438525" cy="1733550"/>
        </p:xfrm>
        <a:graphic>
          <a:graphicData uri="http://schemas.openxmlformats.org/presentationml/2006/ole">
            <p:oleObj spid="_x0000_s113669" name="Équation" r:id="rId3" imgW="1574640" imgH="698400" progId="Equation.3">
              <p:embed/>
            </p:oleObj>
          </a:graphicData>
        </a:graphic>
      </p:graphicFrame>
      <p:sp>
        <p:nvSpPr>
          <p:cNvPr id="15" name="Titre 1"/>
          <p:cNvSpPr txBox="1">
            <a:spLocks/>
          </p:cNvSpPr>
          <p:nvPr/>
        </p:nvSpPr>
        <p:spPr>
          <a:xfrm>
            <a:off x="323528" y="1556792"/>
            <a:ext cx="295232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fr-FR" sz="2400" b="1" i="1" dirty="0" smtClean="0">
                <a:latin typeface="+mj-lt"/>
                <a:ea typeface="+mj-ea"/>
                <a:cs typeface="+mj-cs"/>
              </a:rPr>
              <a:t>éaction complète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179512" y="2492896"/>
          <a:ext cx="284163" cy="528638"/>
        </p:xfrm>
        <a:graphic>
          <a:graphicData uri="http://schemas.openxmlformats.org/presentationml/2006/ole">
            <p:oleObj spid="_x0000_s113672" name="Équation" r:id="rId4" imgW="139680" imgH="228600" progId="Equation.3">
              <p:embed/>
            </p:oleObj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179512" y="2996952"/>
          <a:ext cx="284163" cy="528637"/>
        </p:xfrm>
        <a:graphic>
          <a:graphicData uri="http://schemas.openxmlformats.org/presentationml/2006/ole">
            <p:oleObj spid="_x0000_s113673" name="Équation" r:id="rId5" imgW="139680" imgH="228600" progId="Equation.3">
              <p:embed/>
            </p:oleObj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251520" y="4077072"/>
          <a:ext cx="3888432" cy="643923"/>
        </p:xfrm>
        <a:graphic>
          <a:graphicData uri="http://schemas.openxmlformats.org/presentationml/2006/ole">
            <p:oleObj spid="_x0000_s113674" name="Équation" r:id="rId6" imgW="1828800" imgH="266400" progId="Equation.3">
              <p:embed/>
            </p:oleObj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251520" y="4725144"/>
          <a:ext cx="1080120" cy="424423"/>
        </p:xfrm>
        <a:graphic>
          <a:graphicData uri="http://schemas.openxmlformats.org/presentationml/2006/ole">
            <p:oleObj spid="_x0000_s113675" name="Équation" r:id="rId7" imgW="444240" imgH="177480" progId="Equation.3">
              <p:embed/>
            </p:oleObj>
          </a:graphicData>
        </a:graphic>
      </p:graphicFrame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111572" y="5517232"/>
          <a:ext cx="4316412" cy="531812"/>
        </p:xfrm>
        <a:graphic>
          <a:graphicData uri="http://schemas.openxmlformats.org/presentationml/2006/ole">
            <p:oleObj spid="_x0000_s113676" name="Équation" r:id="rId8" imgW="1968480" imgH="241200" progId="Equation.3">
              <p:embed/>
            </p:oleObj>
          </a:graphicData>
        </a:graphic>
      </p:graphicFrame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5004048" y="1700808"/>
          <a:ext cx="3137706" cy="792088"/>
        </p:xfrm>
        <a:graphic>
          <a:graphicData uri="http://schemas.openxmlformats.org/presentationml/2006/ole">
            <p:oleObj spid="_x0000_s113677" name="Équation" r:id="rId9" imgW="927000" imgH="215640" progId="Equation.3">
              <p:embed/>
            </p:oleObj>
          </a:graphicData>
        </a:graphic>
      </p:graphicFrame>
      <p:sp>
        <p:nvSpPr>
          <p:cNvPr id="13" name="Accolade fermante 12"/>
          <p:cNvSpPr/>
          <p:nvPr/>
        </p:nvSpPr>
        <p:spPr>
          <a:xfrm>
            <a:off x="4139952" y="1988840"/>
            <a:ext cx="936104" cy="3600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3678" name="Object 14"/>
          <p:cNvGraphicFramePr>
            <a:graphicFrameLocks noChangeAspect="1"/>
          </p:cNvGraphicFramePr>
          <p:nvPr/>
        </p:nvGraphicFramePr>
        <p:xfrm>
          <a:off x="4860032" y="2720643"/>
          <a:ext cx="4032448" cy="2580565"/>
        </p:xfrm>
        <a:graphic>
          <a:graphicData uri="http://schemas.openxmlformats.org/presentationml/2006/ole">
            <p:oleObj spid="_x0000_s113678" name="Équation" r:id="rId10" imgW="1803240" imgH="1143000" progId="Equation.3">
              <p:embed/>
            </p:oleObj>
          </a:graphicData>
        </a:graphic>
      </p:graphicFrame>
      <p:graphicFrame>
        <p:nvGraphicFramePr>
          <p:cNvPr id="113679" name="Object 15"/>
          <p:cNvGraphicFramePr>
            <a:graphicFrameLocks noChangeAspect="1"/>
          </p:cNvGraphicFramePr>
          <p:nvPr/>
        </p:nvGraphicFramePr>
        <p:xfrm>
          <a:off x="6012160" y="5517232"/>
          <a:ext cx="1520825" cy="503238"/>
        </p:xfrm>
        <a:graphic>
          <a:graphicData uri="http://schemas.openxmlformats.org/presentationml/2006/ole">
            <p:oleObj spid="_x0000_s113679" name="Équation" r:id="rId11" imgW="622080" imgH="203040" progId="Equation.3">
              <p:embed/>
            </p:oleObj>
          </a:graphicData>
        </a:graphic>
      </p:graphicFrame>
      <p:cxnSp>
        <p:nvCxnSpPr>
          <p:cNvPr id="17" name="Connecteur droit 16"/>
          <p:cNvCxnSpPr/>
          <p:nvPr/>
        </p:nvCxnSpPr>
        <p:spPr>
          <a:xfrm>
            <a:off x="0" y="3789040"/>
            <a:ext cx="4644008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680" name="Object 16"/>
          <p:cNvGraphicFramePr>
            <a:graphicFrameLocks noChangeAspect="1"/>
          </p:cNvGraphicFramePr>
          <p:nvPr/>
        </p:nvGraphicFramePr>
        <p:xfrm>
          <a:off x="107504" y="5013176"/>
          <a:ext cx="2617788" cy="531812"/>
        </p:xfrm>
        <a:graphic>
          <a:graphicData uri="http://schemas.openxmlformats.org/presentationml/2006/ole">
            <p:oleObj spid="_x0000_s113680" name="Équation" r:id="rId12" imgW="1193760" imgH="241200" progId="Equation.3">
              <p:embed/>
            </p:oleObj>
          </a:graphicData>
        </a:graphic>
      </p:graphicFrame>
      <p:graphicFrame>
        <p:nvGraphicFramePr>
          <p:cNvPr id="113682" name="Object 18"/>
          <p:cNvGraphicFramePr>
            <a:graphicFrameLocks noChangeAspect="1"/>
          </p:cNvGraphicFramePr>
          <p:nvPr/>
        </p:nvGraphicFramePr>
        <p:xfrm>
          <a:off x="251520" y="6093296"/>
          <a:ext cx="3759200" cy="474662"/>
        </p:xfrm>
        <a:graphic>
          <a:graphicData uri="http://schemas.openxmlformats.org/presentationml/2006/ole">
            <p:oleObj spid="_x0000_s113682" name="Équation" r:id="rId13" imgW="17143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627784" y="0"/>
            <a:ext cx="404279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5-2: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 d’un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000" b="1" i="1" dirty="0" smtClean="0">
                <a:solidFill>
                  <a:srgbClr val="00CC00"/>
                </a:solidFill>
                <a:latin typeface="+mj-lt"/>
                <a:ea typeface="+mj-ea"/>
                <a:cs typeface="+mj-cs"/>
              </a:rPr>
              <a:t>Base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Forte</a:t>
            </a:r>
            <a:endParaRPr kumimoji="0" lang="fr-FR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958850" y="1119188"/>
          <a:ext cx="2690813" cy="1795462"/>
        </p:xfrm>
        <a:graphic>
          <a:graphicData uri="http://schemas.openxmlformats.org/presentationml/2006/ole">
            <p:oleObj spid="_x0000_s120834" name="Équation" r:id="rId3" imgW="1231560" imgH="723600" progId="Equation.3">
              <p:embed/>
            </p:oleObj>
          </a:graphicData>
        </a:graphic>
      </p:graphicFrame>
      <p:sp>
        <p:nvSpPr>
          <p:cNvPr id="15" name="Titre 1"/>
          <p:cNvSpPr txBox="1">
            <a:spLocks/>
          </p:cNvSpPr>
          <p:nvPr/>
        </p:nvSpPr>
        <p:spPr>
          <a:xfrm>
            <a:off x="395536" y="620688"/>
            <a:ext cx="295232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fr-FR" sz="2400" b="1" i="1" dirty="0" smtClean="0">
                <a:latin typeface="+mj-lt"/>
                <a:ea typeface="+mj-ea"/>
                <a:cs typeface="+mj-cs"/>
              </a:rPr>
              <a:t>éaction complète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251520" y="1772816"/>
          <a:ext cx="284163" cy="528638"/>
        </p:xfrm>
        <a:graphic>
          <a:graphicData uri="http://schemas.openxmlformats.org/presentationml/2006/ole">
            <p:oleObj spid="_x0000_s120835" name="Équation" r:id="rId4" imgW="139680" imgH="228600" progId="Equation.3">
              <p:embed/>
            </p:oleObj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251520" y="2348880"/>
          <a:ext cx="284163" cy="528637"/>
        </p:xfrm>
        <a:graphic>
          <a:graphicData uri="http://schemas.openxmlformats.org/presentationml/2006/ole">
            <p:oleObj spid="_x0000_s120836" name="Équation" r:id="rId5" imgW="139680" imgH="228600" progId="Equation.3">
              <p:embed/>
            </p:oleObj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0" y="3212976"/>
          <a:ext cx="4381501" cy="614363"/>
        </p:xfrm>
        <a:graphic>
          <a:graphicData uri="http://schemas.openxmlformats.org/presentationml/2006/ole">
            <p:oleObj spid="_x0000_s120837" name="Équation" r:id="rId6" imgW="1803240" imgH="253800" progId="Equation.3">
              <p:embed/>
            </p:oleObj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0" y="3861048"/>
          <a:ext cx="1080120" cy="424423"/>
        </p:xfrm>
        <a:graphic>
          <a:graphicData uri="http://schemas.openxmlformats.org/presentationml/2006/ole">
            <p:oleObj spid="_x0000_s120838" name="Équation" r:id="rId7" imgW="444240" imgH="177480" progId="Equation.3">
              <p:embed/>
            </p:oleObj>
          </a:graphicData>
        </a:graphic>
      </p:graphicFrame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5152330" y="1268760"/>
          <a:ext cx="3740150" cy="792162"/>
        </p:xfrm>
        <a:graphic>
          <a:graphicData uri="http://schemas.openxmlformats.org/presentationml/2006/ole">
            <p:oleObj spid="_x0000_s120840" name="Équation" r:id="rId8" imgW="1104840" imgH="215640" progId="Equation.3">
              <p:embed/>
            </p:oleObj>
          </a:graphicData>
        </a:graphic>
      </p:graphicFrame>
      <p:graphicFrame>
        <p:nvGraphicFramePr>
          <p:cNvPr id="113678" name="Object 14"/>
          <p:cNvGraphicFramePr>
            <a:graphicFrameLocks noChangeAspect="1"/>
          </p:cNvGraphicFramePr>
          <p:nvPr/>
        </p:nvGraphicFramePr>
        <p:xfrm>
          <a:off x="4773613" y="2276475"/>
          <a:ext cx="4344987" cy="2833688"/>
        </p:xfrm>
        <a:graphic>
          <a:graphicData uri="http://schemas.openxmlformats.org/presentationml/2006/ole">
            <p:oleObj spid="_x0000_s120841" name="Équation" r:id="rId9" imgW="1879560" imgH="1143000" progId="Equation.3">
              <p:embed/>
            </p:oleObj>
          </a:graphicData>
        </a:graphic>
      </p:graphicFrame>
      <p:graphicFrame>
        <p:nvGraphicFramePr>
          <p:cNvPr id="113679" name="Object 15"/>
          <p:cNvGraphicFramePr>
            <a:graphicFrameLocks noChangeAspect="1"/>
          </p:cNvGraphicFramePr>
          <p:nvPr/>
        </p:nvGraphicFramePr>
        <p:xfrm>
          <a:off x="5940152" y="5445224"/>
          <a:ext cx="1738313" cy="503237"/>
        </p:xfrm>
        <a:graphic>
          <a:graphicData uri="http://schemas.openxmlformats.org/presentationml/2006/ole">
            <p:oleObj spid="_x0000_s120842" name="Équation" r:id="rId10" imgW="711000" imgH="203040" progId="Equation.3">
              <p:embed/>
            </p:oleObj>
          </a:graphicData>
        </a:graphic>
      </p:graphicFrame>
      <p:graphicFrame>
        <p:nvGraphicFramePr>
          <p:cNvPr id="120843" name="Object 11"/>
          <p:cNvGraphicFramePr>
            <a:graphicFrameLocks noChangeAspect="1"/>
          </p:cNvGraphicFramePr>
          <p:nvPr/>
        </p:nvGraphicFramePr>
        <p:xfrm>
          <a:off x="0" y="4221088"/>
          <a:ext cx="2555776" cy="478877"/>
        </p:xfrm>
        <a:graphic>
          <a:graphicData uri="http://schemas.openxmlformats.org/presentationml/2006/ole">
            <p:oleObj spid="_x0000_s120843" name="Équation" r:id="rId11" imgW="1028520" imgH="203040" progId="Equation.3">
              <p:embed/>
            </p:oleObj>
          </a:graphicData>
        </a:graphic>
      </p:graphicFrame>
      <p:graphicFrame>
        <p:nvGraphicFramePr>
          <p:cNvPr id="120844" name="Object 12"/>
          <p:cNvGraphicFramePr>
            <a:graphicFrameLocks noChangeAspect="1"/>
          </p:cNvGraphicFramePr>
          <p:nvPr/>
        </p:nvGraphicFramePr>
        <p:xfrm>
          <a:off x="0" y="5229200"/>
          <a:ext cx="2736304" cy="502097"/>
        </p:xfrm>
        <a:graphic>
          <a:graphicData uri="http://schemas.openxmlformats.org/presentationml/2006/ole">
            <p:oleObj spid="_x0000_s120844" name="Équation" r:id="rId12" imgW="1320480" imgH="228600" progId="Equation.3">
              <p:embed/>
            </p:oleObj>
          </a:graphicData>
        </a:graphic>
      </p:graphicFrame>
      <p:graphicFrame>
        <p:nvGraphicFramePr>
          <p:cNvPr id="120845" name="Object 13"/>
          <p:cNvGraphicFramePr>
            <a:graphicFrameLocks noChangeAspect="1"/>
          </p:cNvGraphicFramePr>
          <p:nvPr/>
        </p:nvGraphicFramePr>
        <p:xfrm>
          <a:off x="0" y="4653136"/>
          <a:ext cx="2843808" cy="548126"/>
        </p:xfrm>
        <a:graphic>
          <a:graphicData uri="http://schemas.openxmlformats.org/presentationml/2006/ole">
            <p:oleObj spid="_x0000_s120845" name="Équation" r:id="rId13" imgW="1320480" imgH="228600" progId="Equation.3">
              <p:embed/>
            </p:oleObj>
          </a:graphicData>
        </a:graphic>
      </p:graphicFrame>
      <p:cxnSp>
        <p:nvCxnSpPr>
          <p:cNvPr id="21" name="Connecteur droit 20"/>
          <p:cNvCxnSpPr/>
          <p:nvPr/>
        </p:nvCxnSpPr>
        <p:spPr>
          <a:xfrm>
            <a:off x="0" y="3068960"/>
            <a:ext cx="4644008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0847" name="Object 15"/>
          <p:cNvGraphicFramePr>
            <a:graphicFrameLocks noChangeAspect="1"/>
          </p:cNvGraphicFramePr>
          <p:nvPr/>
        </p:nvGraphicFramePr>
        <p:xfrm>
          <a:off x="92075" y="5732463"/>
          <a:ext cx="4025900" cy="428625"/>
        </p:xfrm>
        <a:graphic>
          <a:graphicData uri="http://schemas.openxmlformats.org/presentationml/2006/ole">
            <p:oleObj spid="_x0000_s120847" name="Équation" r:id="rId14" imgW="2197080" imgH="215640" progId="Equation.3">
              <p:embed/>
            </p:oleObj>
          </a:graphicData>
        </a:graphic>
      </p:graphicFrame>
      <p:cxnSp>
        <p:nvCxnSpPr>
          <p:cNvPr id="25" name="Connecteur droit 24"/>
          <p:cNvCxnSpPr/>
          <p:nvPr/>
        </p:nvCxnSpPr>
        <p:spPr>
          <a:xfrm flipV="1">
            <a:off x="4644008" y="3068960"/>
            <a:ext cx="0" cy="378904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 txBox="1">
            <a:spLocks/>
          </p:cNvSpPr>
          <p:nvPr/>
        </p:nvSpPr>
        <p:spPr>
          <a:xfrm>
            <a:off x="0" y="1"/>
            <a:ext cx="2699792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27/02/2012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179512" y="548680"/>
            <a:ext cx="89644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Afin de déterminer le pH d’une solution Acide ou Basique , il faut déterminer la concentration en  </a:t>
            </a:r>
            <a:r>
              <a:rPr lang="fr-FR" sz="2400" b="1" i="1" dirty="0" smtClean="0">
                <a:solidFill>
                  <a:srgbClr val="FF0000"/>
                </a:solidFill>
              </a:rPr>
              <a:t>H</a:t>
            </a:r>
            <a:r>
              <a:rPr lang="fr-FR" sz="2400" b="1" i="1" baseline="-25000" dirty="0" smtClean="0">
                <a:solidFill>
                  <a:srgbClr val="FF0000"/>
                </a:solidFill>
              </a:rPr>
              <a:t>3</a:t>
            </a:r>
            <a:r>
              <a:rPr lang="fr-FR" sz="2400" b="1" i="1" dirty="0" smtClean="0">
                <a:solidFill>
                  <a:srgbClr val="FF0000"/>
                </a:solidFill>
              </a:rPr>
              <a:t>O</a:t>
            </a:r>
            <a:r>
              <a:rPr lang="fr-FR" sz="2400" b="1" i="1" baseline="30000" dirty="0" smtClean="0">
                <a:solidFill>
                  <a:srgbClr val="FF0000"/>
                </a:solidFill>
              </a:rPr>
              <a:t>+</a:t>
            </a:r>
            <a:r>
              <a:rPr lang="fr-FR" sz="2400" b="1" i="1" dirty="0" smtClean="0">
                <a:solidFill>
                  <a:srgbClr val="FF0000"/>
                </a:solidFill>
              </a:rPr>
              <a:t> </a:t>
            </a:r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ou</a:t>
            </a:r>
            <a:r>
              <a:rPr lang="fr-FR" sz="2400" b="1" i="1" dirty="0" smtClean="0">
                <a:solidFill>
                  <a:srgbClr val="00CC00"/>
                </a:solidFill>
              </a:rPr>
              <a:t> OH</a:t>
            </a:r>
            <a:r>
              <a:rPr lang="fr-FR" sz="2400" b="1" i="1" baseline="30000" dirty="0" smtClean="0">
                <a:solidFill>
                  <a:srgbClr val="00CC00"/>
                </a:solidFill>
              </a:rPr>
              <a:t>-</a:t>
            </a:r>
            <a:endParaRPr kumimoji="0" lang="fr-FR" sz="2400" b="1" i="1" u="none" strike="noStrike" kern="1200" cap="none" spc="0" normalizeH="0" baseline="30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627784" y="0"/>
            <a:ext cx="40427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5-3: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 d’un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Acide</a:t>
            </a:r>
            <a:r>
              <a:rPr kumimoji="0" lang="fr-FR" sz="4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Faible</a:t>
            </a:r>
            <a:endParaRPr kumimoji="0" lang="fr-FR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525463" y="1947863"/>
          <a:ext cx="3759200" cy="1592262"/>
        </p:xfrm>
        <a:graphic>
          <a:graphicData uri="http://schemas.openxmlformats.org/presentationml/2006/ole">
            <p:oleObj spid="_x0000_s121858" name="Équation" r:id="rId3" imgW="1676160" imgH="698400" progId="Equation.3">
              <p:embed/>
            </p:oleObj>
          </a:graphicData>
        </a:graphic>
      </p:graphicFrame>
      <p:sp>
        <p:nvSpPr>
          <p:cNvPr id="15" name="Titre 1"/>
          <p:cNvSpPr txBox="1">
            <a:spLocks/>
          </p:cNvSpPr>
          <p:nvPr/>
        </p:nvSpPr>
        <p:spPr>
          <a:xfrm>
            <a:off x="323528" y="1268760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fr-FR" sz="2400" b="1" i="1" dirty="0" smtClean="0">
                <a:latin typeface="+mj-lt"/>
                <a:ea typeface="+mj-ea"/>
                <a:cs typeface="+mj-cs"/>
              </a:rPr>
              <a:t>éaction incomplète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</a:t>
            </a:r>
            <a:r>
              <a:rPr kumimoji="0" lang="fr-FR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équilibre</a:t>
            </a:r>
            <a:endParaRPr kumimoji="0" lang="fr-FR" sz="24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179512" y="2492896"/>
          <a:ext cx="284163" cy="528638"/>
        </p:xfrm>
        <a:graphic>
          <a:graphicData uri="http://schemas.openxmlformats.org/presentationml/2006/ole">
            <p:oleObj spid="_x0000_s121859" name="Équation" r:id="rId4" imgW="139680" imgH="228600" progId="Equation.3">
              <p:embed/>
            </p:oleObj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179512" y="2996952"/>
          <a:ext cx="284163" cy="528637"/>
        </p:xfrm>
        <a:graphic>
          <a:graphicData uri="http://schemas.openxmlformats.org/presentationml/2006/ole">
            <p:oleObj spid="_x0000_s121860" name="Équation" r:id="rId5" imgW="139680" imgH="228600" progId="Equation.3">
              <p:embed/>
            </p:oleObj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4683125" y="3398838"/>
          <a:ext cx="4313238" cy="463550"/>
        </p:xfrm>
        <a:graphic>
          <a:graphicData uri="http://schemas.openxmlformats.org/presentationml/2006/ole">
            <p:oleObj spid="_x0000_s121861" name="Équation" r:id="rId6" imgW="2095200" imgH="215640" progId="Equation.3">
              <p:embed/>
            </p:oleObj>
          </a:graphicData>
        </a:graphic>
      </p:graphicFrame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4644008" y="4437112"/>
          <a:ext cx="3484562" cy="484188"/>
        </p:xfrm>
        <a:graphic>
          <a:graphicData uri="http://schemas.openxmlformats.org/presentationml/2006/ole">
            <p:oleObj spid="_x0000_s121862" name="Équation" r:id="rId7" imgW="1434960" imgH="203040" progId="Equation.3">
              <p:embed/>
            </p:oleObj>
          </a:graphicData>
        </a:graphic>
      </p:graphicFrame>
      <p:graphicFrame>
        <p:nvGraphicFramePr>
          <p:cNvPr id="113676" name="Object 12"/>
          <p:cNvGraphicFramePr>
            <a:graphicFrameLocks noChangeAspect="1"/>
          </p:cNvGraphicFramePr>
          <p:nvPr/>
        </p:nvGraphicFramePr>
        <p:xfrm>
          <a:off x="0" y="5661248"/>
          <a:ext cx="4354513" cy="525463"/>
        </p:xfrm>
        <a:graphic>
          <a:graphicData uri="http://schemas.openxmlformats.org/presentationml/2006/ole">
            <p:oleObj spid="_x0000_s121863" name="Équation" r:id="rId8" imgW="2286000" imgH="253800" progId="Equation.3">
              <p:embed/>
            </p:oleObj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-36512" y="3501008"/>
            <a:ext cx="4680520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67" name="Object 11"/>
          <p:cNvGraphicFramePr>
            <a:graphicFrameLocks noChangeAspect="1"/>
          </p:cNvGraphicFramePr>
          <p:nvPr/>
        </p:nvGraphicFramePr>
        <p:xfrm>
          <a:off x="5436096" y="1988840"/>
          <a:ext cx="2232248" cy="889013"/>
        </p:xfrm>
        <a:graphic>
          <a:graphicData uri="http://schemas.openxmlformats.org/presentationml/2006/ole">
            <p:oleObj spid="_x0000_s121867" name="Équation" r:id="rId9" imgW="1371600" imgH="482400" progId="Equation.3">
              <p:embed/>
            </p:oleObj>
          </a:graphicData>
        </a:graphic>
      </p:graphicFrame>
      <p:cxnSp>
        <p:nvCxnSpPr>
          <p:cNvPr id="19" name="Connecteur droit avec flèche 18"/>
          <p:cNvCxnSpPr/>
          <p:nvPr/>
        </p:nvCxnSpPr>
        <p:spPr>
          <a:xfrm>
            <a:off x="2123728" y="2204864"/>
            <a:ext cx="64807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2051720" y="2348880"/>
            <a:ext cx="64807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68" name="Object 12"/>
          <p:cNvGraphicFramePr>
            <a:graphicFrameLocks noChangeAspect="1"/>
          </p:cNvGraphicFramePr>
          <p:nvPr/>
        </p:nvGraphicFramePr>
        <p:xfrm>
          <a:off x="4644008" y="1268760"/>
          <a:ext cx="1147763" cy="327025"/>
        </p:xfrm>
        <a:graphic>
          <a:graphicData uri="http://schemas.openxmlformats.org/presentationml/2006/ole">
            <p:oleObj spid="_x0000_s121868" name="Équation" r:id="rId10" imgW="634680" imgH="177480" progId="Equation.3">
              <p:embed/>
            </p:oleObj>
          </a:graphicData>
        </a:graphic>
      </p:graphicFrame>
      <p:graphicFrame>
        <p:nvGraphicFramePr>
          <p:cNvPr id="121869" name="Object 13"/>
          <p:cNvGraphicFramePr>
            <a:graphicFrameLocks noChangeAspect="1"/>
          </p:cNvGraphicFramePr>
          <p:nvPr/>
        </p:nvGraphicFramePr>
        <p:xfrm>
          <a:off x="4778375" y="2924175"/>
          <a:ext cx="3765550" cy="381000"/>
        </p:xfrm>
        <a:graphic>
          <a:graphicData uri="http://schemas.openxmlformats.org/presentationml/2006/ole">
            <p:oleObj spid="_x0000_s121869" name="Équation" r:id="rId11" imgW="1688760" imgH="177480" progId="Equation.3">
              <p:embed/>
            </p:oleObj>
          </a:graphicData>
        </a:graphic>
      </p:graphicFrame>
      <p:cxnSp>
        <p:nvCxnSpPr>
          <p:cNvPr id="27" name="Connecteur droit 26"/>
          <p:cNvCxnSpPr/>
          <p:nvPr/>
        </p:nvCxnSpPr>
        <p:spPr>
          <a:xfrm>
            <a:off x="4572000" y="1484784"/>
            <a:ext cx="72008" cy="53732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70" name="Object 14"/>
          <p:cNvGraphicFramePr>
            <a:graphicFrameLocks noChangeAspect="1"/>
          </p:cNvGraphicFramePr>
          <p:nvPr/>
        </p:nvGraphicFramePr>
        <p:xfrm>
          <a:off x="4788024" y="1569616"/>
          <a:ext cx="3275188" cy="419224"/>
        </p:xfrm>
        <a:graphic>
          <a:graphicData uri="http://schemas.openxmlformats.org/presentationml/2006/ole">
            <p:oleObj spid="_x0000_s121870" name="Équation" r:id="rId12" imgW="1587240" imgH="203040" progId="Equation.3">
              <p:embed/>
            </p:oleObj>
          </a:graphicData>
        </a:graphic>
      </p:graphicFrame>
      <p:graphicFrame>
        <p:nvGraphicFramePr>
          <p:cNvPr id="121871" name="Object 15"/>
          <p:cNvGraphicFramePr>
            <a:graphicFrameLocks noChangeAspect="1"/>
          </p:cNvGraphicFramePr>
          <p:nvPr/>
        </p:nvGraphicFramePr>
        <p:xfrm>
          <a:off x="4716016" y="4797152"/>
          <a:ext cx="1725613" cy="519112"/>
        </p:xfrm>
        <a:graphic>
          <a:graphicData uri="http://schemas.openxmlformats.org/presentationml/2006/ole">
            <p:oleObj spid="_x0000_s121871" name="Équation" r:id="rId13" imgW="838080" imgH="241200" progId="Equation.3">
              <p:embed/>
            </p:oleObj>
          </a:graphicData>
        </a:graphic>
      </p:graphicFrame>
      <p:cxnSp>
        <p:nvCxnSpPr>
          <p:cNvPr id="36" name="Connecteur droit avec flèche 35"/>
          <p:cNvCxnSpPr/>
          <p:nvPr/>
        </p:nvCxnSpPr>
        <p:spPr>
          <a:xfrm flipH="1" flipV="1">
            <a:off x="7812360" y="3861048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72" name="Object 16"/>
          <p:cNvGraphicFramePr>
            <a:graphicFrameLocks noChangeAspect="1"/>
          </p:cNvGraphicFramePr>
          <p:nvPr/>
        </p:nvGraphicFramePr>
        <p:xfrm>
          <a:off x="7596336" y="4077072"/>
          <a:ext cx="1403648" cy="436563"/>
        </p:xfrm>
        <a:graphic>
          <a:graphicData uri="http://schemas.openxmlformats.org/presentationml/2006/ole">
            <p:oleObj spid="_x0000_s121872" name="Équation" r:id="rId14" imgW="558720" imgH="203040" progId="Equation.3">
              <p:embed/>
            </p:oleObj>
          </a:graphicData>
        </a:graphic>
      </p:graphicFrame>
      <p:graphicFrame>
        <p:nvGraphicFramePr>
          <p:cNvPr id="121873" name="Object 17"/>
          <p:cNvGraphicFramePr>
            <a:graphicFrameLocks noChangeAspect="1"/>
          </p:cNvGraphicFramePr>
          <p:nvPr/>
        </p:nvGraphicFramePr>
        <p:xfrm>
          <a:off x="4716016" y="5229200"/>
          <a:ext cx="1952625" cy="374650"/>
        </p:xfrm>
        <a:graphic>
          <a:graphicData uri="http://schemas.openxmlformats.org/presentationml/2006/ole">
            <p:oleObj spid="_x0000_s121873" name="Équation" r:id="rId15" imgW="1079280" imgH="203040" progId="Equation.3">
              <p:embed/>
            </p:oleObj>
          </a:graphicData>
        </a:graphic>
      </p:graphicFrame>
      <p:graphicFrame>
        <p:nvGraphicFramePr>
          <p:cNvPr id="121874" name="Object 18"/>
          <p:cNvGraphicFramePr>
            <a:graphicFrameLocks noChangeAspect="1"/>
          </p:cNvGraphicFramePr>
          <p:nvPr/>
        </p:nvGraphicFramePr>
        <p:xfrm>
          <a:off x="5364088" y="5733256"/>
          <a:ext cx="2531082" cy="1008112"/>
        </p:xfrm>
        <a:graphic>
          <a:graphicData uri="http://schemas.openxmlformats.org/presentationml/2006/ole">
            <p:oleObj spid="_x0000_s121874" name="Équation" r:id="rId16" imgW="1371600" imgH="482400" progId="Equation.3">
              <p:embed/>
            </p:oleObj>
          </a:graphicData>
        </a:graphic>
      </p:graphicFrame>
      <p:cxnSp>
        <p:nvCxnSpPr>
          <p:cNvPr id="40" name="Connecteur droit avec flèche 39"/>
          <p:cNvCxnSpPr/>
          <p:nvPr/>
        </p:nvCxnSpPr>
        <p:spPr>
          <a:xfrm>
            <a:off x="5796136" y="5157192"/>
            <a:ext cx="504056" cy="50405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75" name="Object 19"/>
          <p:cNvGraphicFramePr>
            <a:graphicFrameLocks noChangeAspect="1"/>
          </p:cNvGraphicFramePr>
          <p:nvPr/>
        </p:nvGraphicFramePr>
        <p:xfrm>
          <a:off x="179512" y="3501008"/>
          <a:ext cx="1889125" cy="1162050"/>
        </p:xfrm>
        <a:graphic>
          <a:graphicData uri="http://schemas.openxmlformats.org/presentationml/2006/ole">
            <p:oleObj spid="_x0000_s121875" name="Équation" r:id="rId17" imgW="888840" imgH="482400" progId="Equation.3">
              <p:embed/>
            </p:oleObj>
          </a:graphicData>
        </a:graphic>
      </p:graphicFrame>
      <p:graphicFrame>
        <p:nvGraphicFramePr>
          <p:cNvPr id="121876" name="Object 20"/>
          <p:cNvGraphicFramePr>
            <a:graphicFrameLocks noChangeAspect="1"/>
          </p:cNvGraphicFramePr>
          <p:nvPr/>
        </p:nvGraphicFramePr>
        <p:xfrm>
          <a:off x="4716016" y="4005064"/>
          <a:ext cx="1985963" cy="463550"/>
        </p:xfrm>
        <a:graphic>
          <a:graphicData uri="http://schemas.openxmlformats.org/presentationml/2006/ole">
            <p:oleObj spid="_x0000_s121876" name="Équation" r:id="rId18" imgW="965160" imgH="215640" progId="Equation.3">
              <p:embed/>
            </p:oleObj>
          </a:graphicData>
        </a:graphic>
      </p:graphicFrame>
      <p:cxnSp>
        <p:nvCxnSpPr>
          <p:cNvPr id="47" name="Connecteur droit avec flèche 46"/>
          <p:cNvCxnSpPr/>
          <p:nvPr/>
        </p:nvCxnSpPr>
        <p:spPr>
          <a:xfrm flipH="1" flipV="1">
            <a:off x="2051720" y="4149080"/>
            <a:ext cx="3384376" cy="194421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77" name="Object 21"/>
          <p:cNvGraphicFramePr>
            <a:graphicFrameLocks noChangeAspect="1"/>
          </p:cNvGraphicFramePr>
          <p:nvPr/>
        </p:nvGraphicFramePr>
        <p:xfrm>
          <a:off x="0" y="4437112"/>
          <a:ext cx="2267744" cy="621541"/>
        </p:xfrm>
        <a:graphic>
          <a:graphicData uri="http://schemas.openxmlformats.org/presentationml/2006/ole">
            <p:oleObj spid="_x0000_s121877" name="Équation" r:id="rId19" imgW="1155600" imgH="279360" progId="Equation.3">
              <p:embed/>
            </p:oleObj>
          </a:graphicData>
        </a:graphic>
      </p:graphicFrame>
      <p:graphicFrame>
        <p:nvGraphicFramePr>
          <p:cNvPr id="121878" name="Object 22"/>
          <p:cNvGraphicFramePr>
            <a:graphicFrameLocks noChangeAspect="1"/>
          </p:cNvGraphicFramePr>
          <p:nvPr/>
        </p:nvGraphicFramePr>
        <p:xfrm>
          <a:off x="0" y="5085184"/>
          <a:ext cx="2339752" cy="551964"/>
        </p:xfrm>
        <a:graphic>
          <a:graphicData uri="http://schemas.openxmlformats.org/presentationml/2006/ole">
            <p:oleObj spid="_x0000_s121878" name="Équation" r:id="rId20" imgW="1218960" imgH="253800" progId="Equation.3">
              <p:embed/>
            </p:oleObj>
          </a:graphicData>
        </a:graphic>
      </p:graphicFrame>
      <p:graphicFrame>
        <p:nvGraphicFramePr>
          <p:cNvPr id="121879" name="Object 23"/>
          <p:cNvGraphicFramePr>
            <a:graphicFrameLocks noChangeAspect="1"/>
          </p:cNvGraphicFramePr>
          <p:nvPr/>
        </p:nvGraphicFramePr>
        <p:xfrm>
          <a:off x="0" y="6096893"/>
          <a:ext cx="2830512" cy="473075"/>
        </p:xfrm>
        <a:graphic>
          <a:graphicData uri="http://schemas.openxmlformats.org/presentationml/2006/ole">
            <p:oleObj spid="_x0000_s121879" name="Équation" r:id="rId21" imgW="1485720" imgH="228600" progId="Equation.3">
              <p:embed/>
            </p:oleObj>
          </a:graphicData>
        </a:graphic>
      </p:graphicFrame>
      <p:graphicFrame>
        <p:nvGraphicFramePr>
          <p:cNvPr id="121880" name="Object 24"/>
          <p:cNvGraphicFramePr>
            <a:graphicFrameLocks noChangeAspect="1"/>
          </p:cNvGraphicFramePr>
          <p:nvPr/>
        </p:nvGraphicFramePr>
        <p:xfrm>
          <a:off x="179512" y="2564904"/>
          <a:ext cx="4139952" cy="936104"/>
        </p:xfrm>
        <a:graphic>
          <a:graphicData uri="http://schemas.openxmlformats.org/presentationml/2006/ole">
            <p:oleObj spid="_x0000_s121880" name="Équation" r:id="rId22" imgW="1485720" imgH="393480" progId="Equation.3">
              <p:embed/>
            </p:oleObj>
          </a:graphicData>
        </a:graphic>
      </p:graphicFrame>
      <p:graphicFrame>
        <p:nvGraphicFramePr>
          <p:cNvPr id="121881" name="Object 25"/>
          <p:cNvGraphicFramePr>
            <a:graphicFrameLocks noChangeAspect="1"/>
          </p:cNvGraphicFramePr>
          <p:nvPr/>
        </p:nvGraphicFramePr>
        <p:xfrm>
          <a:off x="2843808" y="3573016"/>
          <a:ext cx="1187450" cy="949325"/>
        </p:xfrm>
        <a:graphic>
          <a:graphicData uri="http://schemas.openxmlformats.org/presentationml/2006/ole">
            <p:oleObj spid="_x0000_s121881" name="Équation" r:id="rId23" imgW="558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7437</TotalTime>
  <Words>894</Words>
  <Application>Microsoft Office PowerPoint</Application>
  <PresentationFormat>Affichage à l'écran (4:3)</PresentationFormat>
  <Paragraphs>187</Paragraphs>
  <Slides>32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Thème Office</vt:lpstr>
      <vt:lpstr>Équation</vt:lpstr>
      <vt:lpstr>Equilibres Acido-Basique </vt:lpstr>
      <vt:lpstr>Diapositive 2</vt:lpstr>
      <vt:lpstr>Diapositive 3</vt:lpstr>
      <vt:lpstr>Diapositive 4</vt:lpstr>
      <vt:lpstr>Diapositive 5</vt:lpstr>
      <vt:lpstr>5- pH et pOH</vt:lpstr>
      <vt:lpstr>Afin de déterminer le pH d’une solution Acide ou Basique , il faut déterminer la concentration en  H3O+ ou OH-</vt:lpstr>
      <vt:lpstr>Diapositive 8</vt:lpstr>
      <vt:lpstr>Afin de déterminer le pH d’une solution Acide ou Basique , il faut déterminer la concentration en  H3O+ ou OH-</vt:lpstr>
      <vt:lpstr>Afin de déterminer le pH d’une solution Acide ou Basique , il faut déterminer la concentration en  H3O+ ou OH-</vt:lpstr>
      <vt:lpstr>Diapositive 11</vt:lpstr>
      <vt:lpstr>Diapositive 12</vt:lpstr>
      <vt:lpstr>1-Calculez la concentration en ions hydronium               des liquides suivants:</vt:lpstr>
      <vt:lpstr>5-6: Variation de la force de l’acidité</vt:lpstr>
      <vt:lpstr>5-6: Variation de la force de l’acidité</vt:lpstr>
      <vt:lpstr>Diapositive 16</vt:lpstr>
      <vt:lpstr>Quelque soit le type de mélange</vt:lpstr>
      <vt:lpstr>Mélange</vt:lpstr>
      <vt:lpstr>Diapositive 19</vt:lpstr>
      <vt:lpstr>Diapositive 20</vt:lpstr>
      <vt:lpstr>Diapositive 21</vt:lpstr>
      <vt:lpstr>Diapositive 22</vt:lpstr>
      <vt:lpstr>Diapositive 23</vt:lpstr>
      <vt:lpstr>Dosage</vt:lpstr>
      <vt:lpstr>Dosage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Thermodynamique</dc:title>
  <dc:creator>hp</dc:creator>
  <cp:lastModifiedBy>hp</cp:lastModifiedBy>
  <cp:revision>751</cp:revision>
  <dcterms:created xsi:type="dcterms:W3CDTF">2012-01-22T12:34:04Z</dcterms:created>
  <dcterms:modified xsi:type="dcterms:W3CDTF">2014-04-13T21:24:26Z</dcterms:modified>
</cp:coreProperties>
</file>