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58" r:id="rId4"/>
    <p:sldId id="260" r:id="rId5"/>
    <p:sldId id="261" r:id="rId6"/>
    <p:sldId id="265" r:id="rId7"/>
    <p:sldId id="262" r:id="rId8"/>
    <p:sldId id="263" r:id="rId9"/>
    <p:sldId id="264" r:id="rId10"/>
    <p:sldId id="266" r:id="rId11"/>
    <p:sldId id="268" r:id="rId12"/>
    <p:sldId id="269" r:id="rId13"/>
    <p:sldId id="271" r:id="rId14"/>
    <p:sldId id="272" r:id="rId15"/>
    <p:sldId id="273" r:id="rId16"/>
    <p:sldId id="274" r:id="rId17"/>
    <p:sldId id="276" r:id="rId18"/>
    <p:sldId id="275" r:id="rId19"/>
    <p:sldId id="277" r:id="rId20"/>
    <p:sldId id="278" r:id="rId21"/>
    <p:sldId id="279" r:id="rId22"/>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822"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313D610C-EA98-4C5B-B8E9-F1736AB1063A}" type="datetimeFigureOut">
              <a:rPr lang="fr-FR" smtClean="0"/>
              <a:pPr/>
              <a:t>05/12/2016</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2F218BCF-39CB-4D43-A38F-453F834819A6}" type="slidenum">
              <a:rPr lang="fr-FR" smtClean="0"/>
              <a:pPr/>
              <a:t>‹N°›</a:t>
            </a:fld>
            <a:endParaRPr lang="fr-FR"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313D610C-EA98-4C5B-B8E9-F1736AB1063A}" type="datetimeFigureOut">
              <a:rPr lang="fr-FR" smtClean="0"/>
              <a:pPr/>
              <a:t>05/12/2016</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2F218BCF-39CB-4D43-A38F-453F834819A6}" type="slidenum">
              <a:rPr lang="fr-FR" smtClean="0"/>
              <a:pPr/>
              <a:t>‹N°›</a:t>
            </a:fld>
            <a:endParaRPr lang="fr-F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313D610C-EA98-4C5B-B8E9-F1736AB1063A}" type="datetimeFigureOut">
              <a:rPr lang="fr-FR" smtClean="0"/>
              <a:pPr/>
              <a:t>05/12/2016</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2F218BCF-39CB-4D43-A38F-453F834819A6}" type="slidenum">
              <a:rPr lang="fr-FR" smtClean="0"/>
              <a:pPr/>
              <a:t>‹N°›</a:t>
            </a:fld>
            <a:endParaRPr lang="fr-F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313D610C-EA98-4C5B-B8E9-F1736AB1063A}" type="datetimeFigureOut">
              <a:rPr lang="fr-FR" smtClean="0"/>
              <a:pPr/>
              <a:t>05/12/2016</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2F218BCF-39CB-4D43-A38F-453F834819A6}" type="slidenum">
              <a:rPr lang="fr-FR" smtClean="0"/>
              <a:pPr/>
              <a:t>‹N°›</a:t>
            </a:fld>
            <a:endParaRPr lang="fr-F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313D610C-EA98-4C5B-B8E9-F1736AB1063A}" type="datetimeFigureOut">
              <a:rPr lang="fr-FR" smtClean="0"/>
              <a:pPr/>
              <a:t>05/12/2016</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2F218BCF-39CB-4D43-A38F-453F834819A6}" type="slidenum">
              <a:rPr lang="fr-FR" smtClean="0"/>
              <a:pPr/>
              <a:t>‹N°›</a:t>
            </a:fld>
            <a:endParaRPr lang="fr-F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313D610C-EA98-4C5B-B8E9-F1736AB1063A}" type="datetimeFigureOut">
              <a:rPr lang="fr-FR" smtClean="0"/>
              <a:pPr/>
              <a:t>05/12/2016</a:t>
            </a:fld>
            <a:endParaRPr lang="fr-FR" dirty="0"/>
          </a:p>
        </p:txBody>
      </p:sp>
      <p:sp>
        <p:nvSpPr>
          <p:cNvPr id="6" name="Espace réservé du pied de page 5"/>
          <p:cNvSpPr>
            <a:spLocks noGrp="1"/>
          </p:cNvSpPr>
          <p:nvPr>
            <p:ph type="ftr" sz="quarter" idx="11"/>
          </p:nvPr>
        </p:nvSpPr>
        <p:spPr/>
        <p:txBody>
          <a:bodyPr/>
          <a:lstStyle/>
          <a:p>
            <a:endParaRPr lang="fr-FR" dirty="0"/>
          </a:p>
        </p:txBody>
      </p:sp>
      <p:sp>
        <p:nvSpPr>
          <p:cNvPr id="7" name="Espace réservé du numéro de diapositive 6"/>
          <p:cNvSpPr>
            <a:spLocks noGrp="1"/>
          </p:cNvSpPr>
          <p:nvPr>
            <p:ph type="sldNum" sz="quarter" idx="12"/>
          </p:nvPr>
        </p:nvSpPr>
        <p:spPr/>
        <p:txBody>
          <a:bodyPr/>
          <a:lstStyle/>
          <a:p>
            <a:fld id="{2F218BCF-39CB-4D43-A38F-453F834819A6}" type="slidenum">
              <a:rPr lang="fr-FR" smtClean="0"/>
              <a:pPr/>
              <a:t>‹N°›</a:t>
            </a:fld>
            <a:endParaRPr lang="fr-F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313D610C-EA98-4C5B-B8E9-F1736AB1063A}" type="datetimeFigureOut">
              <a:rPr lang="fr-FR" smtClean="0"/>
              <a:pPr/>
              <a:t>05/12/2016</a:t>
            </a:fld>
            <a:endParaRPr lang="fr-FR" dirty="0"/>
          </a:p>
        </p:txBody>
      </p:sp>
      <p:sp>
        <p:nvSpPr>
          <p:cNvPr id="8" name="Espace réservé du pied de page 7"/>
          <p:cNvSpPr>
            <a:spLocks noGrp="1"/>
          </p:cNvSpPr>
          <p:nvPr>
            <p:ph type="ftr" sz="quarter" idx="11"/>
          </p:nvPr>
        </p:nvSpPr>
        <p:spPr/>
        <p:txBody>
          <a:bodyPr/>
          <a:lstStyle/>
          <a:p>
            <a:endParaRPr lang="fr-FR" dirty="0"/>
          </a:p>
        </p:txBody>
      </p:sp>
      <p:sp>
        <p:nvSpPr>
          <p:cNvPr id="9" name="Espace réservé du numéro de diapositive 8"/>
          <p:cNvSpPr>
            <a:spLocks noGrp="1"/>
          </p:cNvSpPr>
          <p:nvPr>
            <p:ph type="sldNum" sz="quarter" idx="12"/>
          </p:nvPr>
        </p:nvSpPr>
        <p:spPr/>
        <p:txBody>
          <a:bodyPr/>
          <a:lstStyle/>
          <a:p>
            <a:fld id="{2F218BCF-39CB-4D43-A38F-453F834819A6}" type="slidenum">
              <a:rPr lang="fr-FR" smtClean="0"/>
              <a:pPr/>
              <a:t>‹N°›</a:t>
            </a:fld>
            <a:endParaRPr lang="fr-F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313D610C-EA98-4C5B-B8E9-F1736AB1063A}" type="datetimeFigureOut">
              <a:rPr lang="fr-FR" smtClean="0"/>
              <a:pPr/>
              <a:t>05/12/2016</a:t>
            </a:fld>
            <a:endParaRPr lang="fr-FR" dirty="0"/>
          </a:p>
        </p:txBody>
      </p:sp>
      <p:sp>
        <p:nvSpPr>
          <p:cNvPr id="4" name="Espace réservé du pied de page 3"/>
          <p:cNvSpPr>
            <a:spLocks noGrp="1"/>
          </p:cNvSpPr>
          <p:nvPr>
            <p:ph type="ftr" sz="quarter" idx="11"/>
          </p:nvPr>
        </p:nvSpPr>
        <p:spPr/>
        <p:txBody>
          <a:bodyPr/>
          <a:lstStyle/>
          <a:p>
            <a:endParaRPr lang="fr-FR" dirty="0"/>
          </a:p>
        </p:txBody>
      </p:sp>
      <p:sp>
        <p:nvSpPr>
          <p:cNvPr id="5" name="Espace réservé du numéro de diapositive 4"/>
          <p:cNvSpPr>
            <a:spLocks noGrp="1"/>
          </p:cNvSpPr>
          <p:nvPr>
            <p:ph type="sldNum" sz="quarter" idx="12"/>
          </p:nvPr>
        </p:nvSpPr>
        <p:spPr/>
        <p:txBody>
          <a:bodyPr/>
          <a:lstStyle/>
          <a:p>
            <a:fld id="{2F218BCF-39CB-4D43-A38F-453F834819A6}" type="slidenum">
              <a:rPr lang="fr-FR" smtClean="0"/>
              <a:pPr/>
              <a:t>‹N°›</a:t>
            </a:fld>
            <a:endParaRPr lang="fr-F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313D610C-EA98-4C5B-B8E9-F1736AB1063A}" type="datetimeFigureOut">
              <a:rPr lang="fr-FR" smtClean="0"/>
              <a:pPr/>
              <a:t>05/12/2016</a:t>
            </a:fld>
            <a:endParaRPr lang="fr-FR" dirty="0"/>
          </a:p>
        </p:txBody>
      </p:sp>
      <p:sp>
        <p:nvSpPr>
          <p:cNvPr id="3" name="Espace réservé du pied de page 2"/>
          <p:cNvSpPr>
            <a:spLocks noGrp="1"/>
          </p:cNvSpPr>
          <p:nvPr>
            <p:ph type="ftr" sz="quarter" idx="11"/>
          </p:nvPr>
        </p:nvSpPr>
        <p:spPr/>
        <p:txBody>
          <a:bodyPr/>
          <a:lstStyle/>
          <a:p>
            <a:endParaRPr lang="fr-FR" dirty="0"/>
          </a:p>
        </p:txBody>
      </p:sp>
      <p:sp>
        <p:nvSpPr>
          <p:cNvPr id="4" name="Espace réservé du numéro de diapositive 3"/>
          <p:cNvSpPr>
            <a:spLocks noGrp="1"/>
          </p:cNvSpPr>
          <p:nvPr>
            <p:ph type="sldNum" sz="quarter" idx="12"/>
          </p:nvPr>
        </p:nvSpPr>
        <p:spPr/>
        <p:txBody>
          <a:bodyPr/>
          <a:lstStyle/>
          <a:p>
            <a:fld id="{2F218BCF-39CB-4D43-A38F-453F834819A6}" type="slidenum">
              <a:rPr lang="fr-FR" smtClean="0"/>
              <a:pPr/>
              <a:t>‹N°›</a:t>
            </a:fld>
            <a:endParaRPr lang="fr-F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313D610C-EA98-4C5B-B8E9-F1736AB1063A}" type="datetimeFigureOut">
              <a:rPr lang="fr-FR" smtClean="0"/>
              <a:pPr/>
              <a:t>05/12/2016</a:t>
            </a:fld>
            <a:endParaRPr lang="fr-FR" dirty="0"/>
          </a:p>
        </p:txBody>
      </p:sp>
      <p:sp>
        <p:nvSpPr>
          <p:cNvPr id="6" name="Espace réservé du pied de page 5"/>
          <p:cNvSpPr>
            <a:spLocks noGrp="1"/>
          </p:cNvSpPr>
          <p:nvPr>
            <p:ph type="ftr" sz="quarter" idx="11"/>
          </p:nvPr>
        </p:nvSpPr>
        <p:spPr/>
        <p:txBody>
          <a:bodyPr/>
          <a:lstStyle/>
          <a:p>
            <a:endParaRPr lang="fr-FR" dirty="0"/>
          </a:p>
        </p:txBody>
      </p:sp>
      <p:sp>
        <p:nvSpPr>
          <p:cNvPr id="7" name="Espace réservé du numéro de diapositive 6"/>
          <p:cNvSpPr>
            <a:spLocks noGrp="1"/>
          </p:cNvSpPr>
          <p:nvPr>
            <p:ph type="sldNum" sz="quarter" idx="12"/>
          </p:nvPr>
        </p:nvSpPr>
        <p:spPr/>
        <p:txBody>
          <a:bodyPr/>
          <a:lstStyle/>
          <a:p>
            <a:fld id="{2F218BCF-39CB-4D43-A38F-453F834819A6}" type="slidenum">
              <a:rPr lang="fr-FR" smtClean="0"/>
              <a:pPr/>
              <a:t>‹N°›</a:t>
            </a:fld>
            <a:endParaRPr lang="fr-F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dirty="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313D610C-EA98-4C5B-B8E9-F1736AB1063A}" type="datetimeFigureOut">
              <a:rPr lang="fr-FR" smtClean="0"/>
              <a:pPr/>
              <a:t>05/12/2016</a:t>
            </a:fld>
            <a:endParaRPr lang="fr-FR" dirty="0"/>
          </a:p>
        </p:txBody>
      </p:sp>
      <p:sp>
        <p:nvSpPr>
          <p:cNvPr id="6" name="Espace réservé du pied de page 5"/>
          <p:cNvSpPr>
            <a:spLocks noGrp="1"/>
          </p:cNvSpPr>
          <p:nvPr>
            <p:ph type="ftr" sz="quarter" idx="11"/>
          </p:nvPr>
        </p:nvSpPr>
        <p:spPr/>
        <p:txBody>
          <a:bodyPr/>
          <a:lstStyle/>
          <a:p>
            <a:endParaRPr lang="fr-FR" dirty="0"/>
          </a:p>
        </p:txBody>
      </p:sp>
      <p:sp>
        <p:nvSpPr>
          <p:cNvPr id="7" name="Espace réservé du numéro de diapositive 6"/>
          <p:cNvSpPr>
            <a:spLocks noGrp="1"/>
          </p:cNvSpPr>
          <p:nvPr>
            <p:ph type="sldNum" sz="quarter" idx="12"/>
          </p:nvPr>
        </p:nvSpPr>
        <p:spPr/>
        <p:txBody>
          <a:bodyPr/>
          <a:lstStyle/>
          <a:p>
            <a:fld id="{2F218BCF-39CB-4D43-A38F-453F834819A6}" type="slidenum">
              <a:rPr lang="fr-FR" smtClean="0"/>
              <a:pPr/>
              <a:t>‹N°›</a:t>
            </a:fld>
            <a:endParaRPr lang="fr-F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13D610C-EA98-4C5B-B8E9-F1736AB1063A}" type="datetimeFigureOut">
              <a:rPr lang="fr-FR" smtClean="0"/>
              <a:pPr/>
              <a:t>05/12/2016</a:t>
            </a:fld>
            <a:endParaRPr lang="fr-FR" dirty="0"/>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dirty="0"/>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F218BCF-39CB-4D43-A38F-453F834819A6}" type="slidenum">
              <a:rPr lang="fr-FR" smtClean="0"/>
              <a:pPr/>
              <a:t>‹N°›</a:t>
            </a:fld>
            <a:endParaRPr lang="fr-FR"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normAutofit/>
          </a:bodyPr>
          <a:lstStyle/>
          <a:p>
            <a:r>
              <a:rPr lang="fr-FR" sz="6600" dirty="0" smtClean="0">
                <a:solidFill>
                  <a:schemeClr val="accent2">
                    <a:lumMod val="75000"/>
                  </a:schemeClr>
                </a:solidFill>
              </a:rPr>
              <a:t>Voyage et vaccination </a:t>
            </a:r>
            <a:endParaRPr lang="fr-FR" sz="6600" dirty="0">
              <a:solidFill>
                <a:schemeClr val="accent2">
                  <a:lumMod val="75000"/>
                </a:schemeClr>
              </a:solidFill>
            </a:endParaRPr>
          </a:p>
        </p:txBody>
      </p:sp>
      <p:sp>
        <p:nvSpPr>
          <p:cNvPr id="3" name="Sous-titre 2"/>
          <p:cNvSpPr>
            <a:spLocks noGrp="1"/>
          </p:cNvSpPr>
          <p:nvPr>
            <p:ph type="subTitle" idx="1"/>
          </p:nvPr>
        </p:nvSpPr>
        <p:spPr>
          <a:xfrm>
            <a:off x="4714876" y="5214950"/>
            <a:ext cx="4214842" cy="1643050"/>
          </a:xfrm>
        </p:spPr>
        <p:txBody>
          <a:bodyPr/>
          <a:lstStyle/>
          <a:p>
            <a:r>
              <a:rPr lang="fr-FR" dirty="0" smtClean="0"/>
              <a:t>Dr. R Taleb </a:t>
            </a:r>
            <a:r>
              <a:rPr lang="fr-FR" dirty="0" err="1" smtClean="0"/>
              <a:t>Bendiab</a:t>
            </a:r>
            <a:r>
              <a:rPr lang="fr-FR" dirty="0" smtClean="0"/>
              <a:t> </a:t>
            </a:r>
            <a:endParaRPr lang="fr-F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28596" y="285729"/>
            <a:ext cx="8258204" cy="714380"/>
          </a:xfrm>
        </p:spPr>
        <p:txBody>
          <a:bodyPr/>
          <a:lstStyle/>
          <a:p>
            <a:pPr algn="ctr">
              <a:buNone/>
            </a:pPr>
            <a:r>
              <a:rPr lang="fr-FR" dirty="0" smtClean="0"/>
              <a:t> </a:t>
            </a:r>
            <a:r>
              <a:rPr lang="fr-FR" dirty="0" smtClean="0">
                <a:solidFill>
                  <a:srgbClr val="FF0000"/>
                </a:solidFill>
              </a:rPr>
              <a:t>VACCIN anti -méningocoque</a:t>
            </a:r>
            <a:endParaRPr lang="fr-FR" dirty="0">
              <a:solidFill>
                <a:srgbClr val="FF0000"/>
              </a:solidFill>
            </a:endParaRPr>
          </a:p>
        </p:txBody>
      </p:sp>
      <p:sp>
        <p:nvSpPr>
          <p:cNvPr id="4" name="Rectangle 3"/>
          <p:cNvSpPr/>
          <p:nvPr/>
        </p:nvSpPr>
        <p:spPr>
          <a:xfrm>
            <a:off x="214282" y="1142985"/>
            <a:ext cx="8286808" cy="4524315"/>
          </a:xfrm>
          <a:prstGeom prst="rect">
            <a:avLst/>
          </a:prstGeom>
        </p:spPr>
        <p:txBody>
          <a:bodyPr wrap="square">
            <a:spAutoFit/>
          </a:bodyPr>
          <a:lstStyle/>
          <a:p>
            <a:r>
              <a:rPr lang="fr-FR" sz="2400" dirty="0" smtClean="0"/>
              <a:t>-</a:t>
            </a:r>
            <a:r>
              <a:rPr lang="fr-FR" sz="2400" dirty="0" smtClean="0"/>
              <a:t>Vaccins </a:t>
            </a:r>
            <a:r>
              <a:rPr lang="fr-FR" sz="2400" dirty="0" smtClean="0"/>
              <a:t>conjugués anti-groupes A, C, Y et W-135 3) </a:t>
            </a:r>
          </a:p>
          <a:p>
            <a:pPr>
              <a:buFontTx/>
              <a:buChar char="-"/>
            </a:pPr>
            <a:r>
              <a:rPr lang="fr-FR" sz="2400" dirty="0" smtClean="0"/>
              <a:t>Nombre </a:t>
            </a:r>
            <a:r>
              <a:rPr lang="fr-FR" sz="2400" dirty="0" smtClean="0"/>
              <a:t>de doses   Une dose  IM </a:t>
            </a:r>
            <a:r>
              <a:rPr lang="fr-FR" sz="2400" dirty="0" err="1" smtClean="0"/>
              <a:t>Mencevax</a:t>
            </a:r>
            <a:r>
              <a:rPr lang="fr-FR" sz="2400" dirty="0" smtClean="0"/>
              <a:t>* : A + C + Y + W135    Validité 3 ans </a:t>
            </a:r>
            <a:endParaRPr lang="fr-FR" sz="2400" dirty="0" smtClean="0"/>
          </a:p>
          <a:p>
            <a:pPr>
              <a:buFontTx/>
              <a:buChar char="-"/>
            </a:pPr>
            <a:r>
              <a:rPr lang="fr-FR" sz="2400" dirty="0" err="1" smtClean="0"/>
              <a:t>Menomune</a:t>
            </a:r>
            <a:r>
              <a:rPr lang="fr-FR" sz="2400" dirty="0" smtClean="0"/>
              <a:t> </a:t>
            </a:r>
            <a:r>
              <a:rPr lang="fr-FR" sz="2400" dirty="0" smtClean="0"/>
              <a:t>* A + C + Y + W135   </a:t>
            </a:r>
            <a:r>
              <a:rPr lang="fr-FR" sz="2400" dirty="0" smtClean="0"/>
              <a:t> </a:t>
            </a:r>
            <a:r>
              <a:rPr lang="fr-FR" sz="2400" dirty="0" smtClean="0"/>
              <a:t>Validité 3 </a:t>
            </a:r>
            <a:r>
              <a:rPr lang="fr-FR" sz="2400" dirty="0" smtClean="0"/>
              <a:t>ans</a:t>
            </a:r>
          </a:p>
          <a:p>
            <a:pPr>
              <a:buFontTx/>
              <a:buChar char="-"/>
            </a:pPr>
            <a:r>
              <a:rPr lang="fr-FR" sz="2400" dirty="0" smtClean="0"/>
              <a:t> </a:t>
            </a:r>
            <a:r>
              <a:rPr lang="fr-FR" sz="2400" dirty="0" smtClean="0"/>
              <a:t>Rappel 3 à 5 ans </a:t>
            </a:r>
          </a:p>
          <a:p>
            <a:pPr>
              <a:buFontTx/>
              <a:buChar char="-"/>
            </a:pPr>
            <a:r>
              <a:rPr lang="fr-FR" sz="2400" dirty="0" smtClean="0"/>
              <a:t> Contre-indications </a:t>
            </a:r>
            <a:r>
              <a:rPr lang="fr-FR" sz="2400" dirty="0" smtClean="0"/>
              <a:t>Réaction indésirable grave à une dose antérieure </a:t>
            </a:r>
          </a:p>
          <a:p>
            <a:r>
              <a:rPr lang="fr-FR" sz="2400" dirty="0" smtClean="0"/>
              <a:t>Manifestations indésirables Réactions locales bénignes (occasionnelles) ; fièvre (rare) </a:t>
            </a:r>
          </a:p>
          <a:p>
            <a:r>
              <a:rPr lang="fr-FR" sz="2400" dirty="0" smtClean="0"/>
              <a:t>-Délai </a:t>
            </a:r>
            <a:r>
              <a:rPr lang="fr-FR" sz="2400" dirty="0" smtClean="0"/>
              <a:t>avant le départ 2 semaines </a:t>
            </a:r>
          </a:p>
          <a:p>
            <a:r>
              <a:rPr lang="fr-FR" sz="2400" dirty="0" smtClean="0"/>
              <a:t>Précautions particulières  </a:t>
            </a:r>
          </a:p>
          <a:p>
            <a:r>
              <a:rPr lang="fr-FR" sz="2400" dirty="0" smtClean="0"/>
              <a:t>Le vaccin ne protège pas les enfants de moins de 2 ans </a:t>
            </a:r>
            <a:endParaRPr lang="fr-FR" sz="24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solidFill>
                  <a:schemeClr val="accent1">
                    <a:lumMod val="75000"/>
                  </a:schemeClr>
                </a:solidFill>
              </a:rPr>
              <a:t>Vaccins </a:t>
            </a:r>
            <a:r>
              <a:rPr lang="fr-FR" dirty="0" err="1" smtClean="0">
                <a:solidFill>
                  <a:schemeClr val="accent1">
                    <a:lumMod val="75000"/>
                  </a:schemeClr>
                </a:solidFill>
              </a:rPr>
              <a:t>reommandés</a:t>
            </a:r>
            <a:r>
              <a:rPr lang="fr-FR" dirty="0" smtClean="0">
                <a:solidFill>
                  <a:schemeClr val="accent1">
                    <a:lumMod val="75000"/>
                  </a:schemeClr>
                </a:solidFill>
              </a:rPr>
              <a:t> selon les </a:t>
            </a:r>
            <a:r>
              <a:rPr lang="fr-FR" dirty="0" smtClean="0">
                <a:solidFill>
                  <a:schemeClr val="accent5">
                    <a:lumMod val="50000"/>
                  </a:schemeClr>
                </a:solidFill>
              </a:rPr>
              <a:t>c</a:t>
            </a:r>
            <a:r>
              <a:rPr lang="fr-FR" dirty="0" smtClean="0">
                <a:solidFill>
                  <a:schemeClr val="accent1">
                    <a:lumMod val="75000"/>
                  </a:schemeClr>
                </a:solidFill>
              </a:rPr>
              <a:t>onditions de séjour</a:t>
            </a:r>
            <a:endParaRPr lang="fr-FR" dirty="0"/>
          </a:p>
        </p:txBody>
      </p:sp>
      <p:sp>
        <p:nvSpPr>
          <p:cNvPr id="3" name="Espace réservé du contenu 2"/>
          <p:cNvSpPr>
            <a:spLocks noGrp="1"/>
          </p:cNvSpPr>
          <p:nvPr>
            <p:ph idx="1"/>
          </p:nvPr>
        </p:nvSpPr>
        <p:spPr/>
        <p:txBody>
          <a:bodyPr>
            <a:normAutofit fontScale="62500" lnSpcReduction="20000"/>
          </a:bodyPr>
          <a:lstStyle/>
          <a:p>
            <a:r>
              <a:rPr lang="fr-FR" b="1" i="1" u="sng" dirty="0" smtClean="0"/>
              <a:t>Séjour dans des conditions d’</a:t>
            </a:r>
            <a:r>
              <a:rPr lang="fr-FR" b="1" i="1" u="sng" dirty="0" smtClean="0"/>
              <a:t> </a:t>
            </a:r>
            <a:r>
              <a:rPr lang="fr-FR" b="1" i="1" u="sng" dirty="0" smtClean="0"/>
              <a:t>hygiène précaires</a:t>
            </a:r>
          </a:p>
          <a:p>
            <a:pPr algn="ctr"/>
            <a:r>
              <a:rPr lang="fr-FR" b="1" i="1" u="sng" dirty="0" smtClean="0">
                <a:solidFill>
                  <a:srgbClr val="FF0000"/>
                </a:solidFill>
              </a:rPr>
              <a:t>Hépatite A </a:t>
            </a:r>
            <a:endParaRPr lang="fr-FR" b="1" i="1" u="sng" dirty="0" smtClean="0">
              <a:solidFill>
                <a:srgbClr val="FF0000"/>
              </a:solidFill>
            </a:endParaRPr>
          </a:p>
          <a:p>
            <a:pPr>
              <a:buNone/>
            </a:pPr>
            <a:r>
              <a:rPr lang="fr-FR" dirty="0" smtClean="0"/>
              <a:t>Type de vaccin Inactivé </a:t>
            </a:r>
            <a:r>
              <a:rPr lang="fr-FR" dirty="0" smtClean="0"/>
              <a:t>, </a:t>
            </a:r>
            <a:r>
              <a:rPr lang="fr-FR" dirty="0" smtClean="0"/>
              <a:t>par voie IM </a:t>
            </a:r>
          </a:p>
          <a:p>
            <a:pPr>
              <a:buNone/>
            </a:pPr>
            <a:r>
              <a:rPr lang="fr-FR" dirty="0" smtClean="0"/>
              <a:t>Nombre de doses   </a:t>
            </a:r>
          </a:p>
          <a:p>
            <a:pPr>
              <a:buNone/>
            </a:pPr>
            <a:r>
              <a:rPr lang="fr-FR" dirty="0" err="1" smtClean="0"/>
              <a:t>Havrix</a:t>
            </a:r>
            <a:r>
              <a:rPr lang="fr-FR" dirty="0" smtClean="0"/>
              <a:t>®, </a:t>
            </a:r>
            <a:r>
              <a:rPr lang="fr-FR" dirty="0" err="1" smtClean="0"/>
              <a:t>Avaxim</a:t>
            </a:r>
            <a:r>
              <a:rPr lang="fr-FR" dirty="0" smtClean="0"/>
              <a:t> ®  </a:t>
            </a:r>
          </a:p>
          <a:p>
            <a:pPr>
              <a:buNone/>
            </a:pPr>
            <a:r>
              <a:rPr lang="fr-FR" dirty="0" smtClean="0"/>
              <a:t>Vaccin inactivé : 2 doses, la deuxième normalement 6 mois après la première, au besoin 18-36 mois. </a:t>
            </a:r>
          </a:p>
          <a:p>
            <a:pPr>
              <a:buNone/>
            </a:pPr>
            <a:r>
              <a:rPr lang="fr-FR" dirty="0" smtClean="0"/>
              <a:t> </a:t>
            </a:r>
            <a:r>
              <a:rPr lang="fr-FR" dirty="0" smtClean="0"/>
              <a:t>L’âge minimum pour la vaccination anti- VHA est de 1 an. </a:t>
            </a:r>
            <a:endParaRPr lang="fr-FR" dirty="0" smtClean="0"/>
          </a:p>
          <a:p>
            <a:pPr>
              <a:buNone/>
            </a:pPr>
            <a:r>
              <a:rPr lang="fr-FR" dirty="0" smtClean="0"/>
              <a:t>Rappel </a:t>
            </a:r>
            <a:r>
              <a:rPr lang="fr-FR" dirty="0" smtClean="0"/>
              <a:t>Facultatifs  </a:t>
            </a:r>
            <a:endParaRPr lang="fr-FR" dirty="0" smtClean="0"/>
          </a:p>
          <a:p>
            <a:pPr>
              <a:buNone/>
            </a:pPr>
            <a:r>
              <a:rPr lang="fr-FR" dirty="0" smtClean="0"/>
              <a:t>- </a:t>
            </a:r>
            <a:r>
              <a:rPr lang="fr-FR" dirty="0" smtClean="0"/>
              <a:t>Validité 10 ans </a:t>
            </a:r>
          </a:p>
          <a:p>
            <a:pPr>
              <a:buNone/>
            </a:pPr>
            <a:r>
              <a:rPr lang="fr-FR" dirty="0" smtClean="0"/>
              <a:t>-Contre-indications </a:t>
            </a:r>
            <a:r>
              <a:rPr lang="fr-FR" dirty="0" smtClean="0"/>
              <a:t>Hypersensibilité à une dose antérieure </a:t>
            </a:r>
          </a:p>
          <a:p>
            <a:pPr>
              <a:buNone/>
            </a:pPr>
            <a:r>
              <a:rPr lang="fr-FR" dirty="0" smtClean="0"/>
              <a:t>-Manifestations </a:t>
            </a:r>
            <a:r>
              <a:rPr lang="fr-FR" dirty="0" smtClean="0"/>
              <a:t>indésirables </a:t>
            </a:r>
            <a:r>
              <a:rPr lang="fr-FR" dirty="0" smtClean="0"/>
              <a:t> </a:t>
            </a:r>
            <a:r>
              <a:rPr lang="fr-FR" dirty="0" smtClean="0"/>
              <a:t>: réaction locale bénigne de brève durée ; réaction générale bénigne </a:t>
            </a:r>
            <a:endParaRPr lang="fr-FR" dirty="0" smtClean="0"/>
          </a:p>
          <a:p>
            <a:pPr>
              <a:buNone/>
            </a:pPr>
            <a:r>
              <a:rPr lang="fr-FR" dirty="0" smtClean="0"/>
              <a:t>-Délai </a:t>
            </a:r>
            <a:r>
              <a:rPr lang="fr-FR" dirty="0" smtClean="0"/>
              <a:t>avant le départ au moins 15 jours avant le départ. </a:t>
            </a:r>
          </a:p>
          <a:p>
            <a:pPr>
              <a:buNone/>
            </a:pPr>
            <a:r>
              <a:rPr lang="fr-FR" dirty="0" smtClean="0"/>
              <a:t>- </a:t>
            </a:r>
            <a:r>
              <a:rPr lang="fr-FR" dirty="0" smtClean="0"/>
              <a:t>immunité 2 à 4 semaines après la première dose. </a:t>
            </a:r>
            <a:endParaRPr lang="fr-FR" dirty="0" smtClean="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28596" y="285728"/>
            <a:ext cx="8258204" cy="5840435"/>
          </a:xfrm>
        </p:spPr>
        <p:txBody>
          <a:bodyPr>
            <a:normAutofit fontScale="85000" lnSpcReduction="20000"/>
          </a:bodyPr>
          <a:lstStyle/>
          <a:p>
            <a:pPr algn="ctr">
              <a:buNone/>
            </a:pPr>
            <a:r>
              <a:rPr lang="fr-FR" dirty="0" smtClean="0"/>
              <a:t> </a:t>
            </a:r>
            <a:r>
              <a:rPr lang="fr-FR" dirty="0" smtClean="0">
                <a:solidFill>
                  <a:srgbClr val="FF0000"/>
                </a:solidFill>
              </a:rPr>
              <a:t>VACCIN </a:t>
            </a:r>
            <a:r>
              <a:rPr lang="fr-FR" dirty="0" smtClean="0">
                <a:solidFill>
                  <a:srgbClr val="FF0000"/>
                </a:solidFill>
              </a:rPr>
              <a:t>typhoïdique</a:t>
            </a:r>
          </a:p>
          <a:p>
            <a:pPr>
              <a:buNone/>
            </a:pPr>
            <a:r>
              <a:rPr lang="fr-FR" dirty="0" smtClean="0"/>
              <a:t>-Vaccin </a:t>
            </a:r>
            <a:r>
              <a:rPr lang="fr-FR" dirty="0" smtClean="0"/>
              <a:t>oral Ty21a et vaccin injectable Vi CPS </a:t>
            </a:r>
          </a:p>
          <a:p>
            <a:pPr>
              <a:buNone/>
            </a:pPr>
            <a:r>
              <a:rPr lang="fr-FR" dirty="0" smtClean="0"/>
              <a:t>-Nombre </a:t>
            </a:r>
            <a:r>
              <a:rPr lang="fr-FR" dirty="0" smtClean="0"/>
              <a:t>de doses  Trois ou quatre doses de vaccin vivant Ty21a à 2 jours d’intervalle en capsules </a:t>
            </a:r>
            <a:r>
              <a:rPr lang="fr-FR" dirty="0" err="1" smtClean="0"/>
              <a:t>gastro</a:t>
            </a:r>
            <a:r>
              <a:rPr lang="fr-FR" dirty="0" smtClean="0"/>
              <a:t> résistantes. Une dose de Vi CPS par voie IM </a:t>
            </a:r>
            <a:r>
              <a:rPr lang="fr-FR" dirty="0" err="1" smtClean="0"/>
              <a:t>Typhim</a:t>
            </a:r>
            <a:r>
              <a:rPr lang="fr-FR" dirty="0" smtClean="0"/>
              <a:t>®, </a:t>
            </a:r>
            <a:r>
              <a:rPr lang="fr-FR" dirty="0" err="1" smtClean="0"/>
              <a:t>Typherix</a:t>
            </a:r>
            <a:r>
              <a:rPr lang="fr-FR" dirty="0" smtClean="0"/>
              <a:t> </a:t>
            </a:r>
            <a:r>
              <a:rPr lang="fr-FR" dirty="0" smtClean="0"/>
              <a:t>®</a:t>
            </a:r>
          </a:p>
          <a:p>
            <a:pPr>
              <a:buNone/>
            </a:pPr>
            <a:r>
              <a:rPr lang="fr-FR" dirty="0" smtClean="0"/>
              <a:t>-</a:t>
            </a:r>
            <a:r>
              <a:rPr lang="fr-FR" dirty="0" smtClean="0"/>
              <a:t> </a:t>
            </a:r>
            <a:r>
              <a:rPr lang="fr-FR" dirty="0" smtClean="0"/>
              <a:t>Rappel Tous les 2 à 3 ans pour le Vi CPS ; </a:t>
            </a:r>
          </a:p>
          <a:p>
            <a:pPr>
              <a:buFontTx/>
              <a:buChar char="-"/>
            </a:pPr>
            <a:r>
              <a:rPr lang="fr-FR" dirty="0" smtClean="0"/>
              <a:t>Contre-indications </a:t>
            </a:r>
            <a:r>
              <a:rPr lang="fr-FR" dirty="0" smtClean="0"/>
              <a:t>La seule contre-indication est un antécédent de réaction d’hypersensibilité grave à l’un des composants de ces vaccins </a:t>
            </a:r>
            <a:endParaRPr lang="fr-FR" dirty="0" smtClean="0"/>
          </a:p>
          <a:p>
            <a:pPr>
              <a:buFontTx/>
              <a:buChar char="-"/>
            </a:pPr>
            <a:r>
              <a:rPr lang="fr-FR" dirty="0" smtClean="0"/>
              <a:t>-</a:t>
            </a:r>
            <a:r>
              <a:rPr lang="fr-FR" dirty="0" smtClean="0"/>
              <a:t>Manifestations </a:t>
            </a:r>
            <a:r>
              <a:rPr lang="fr-FR" dirty="0" smtClean="0"/>
              <a:t>indésirables Aucune importante </a:t>
            </a:r>
          </a:p>
          <a:p>
            <a:pPr>
              <a:buNone/>
            </a:pPr>
            <a:r>
              <a:rPr lang="fr-FR" dirty="0" smtClean="0"/>
              <a:t>-Délai </a:t>
            </a:r>
            <a:r>
              <a:rPr lang="fr-FR" dirty="0" smtClean="0"/>
              <a:t>avant le départ 1 semaine </a:t>
            </a:r>
          </a:p>
          <a:p>
            <a:pPr>
              <a:buNone/>
            </a:pPr>
            <a:r>
              <a:rPr lang="fr-FR" dirty="0" smtClean="0"/>
              <a:t>-Précautions </a:t>
            </a:r>
            <a:r>
              <a:rPr lang="fr-FR" dirty="0" smtClean="0"/>
              <a:t>particulières  </a:t>
            </a:r>
          </a:p>
          <a:p>
            <a:pPr>
              <a:buNone/>
            </a:pPr>
            <a:r>
              <a:rPr lang="fr-FR" dirty="0" smtClean="0"/>
              <a:t>pas avant l’âge de 2 ans </a:t>
            </a:r>
          </a:p>
          <a:p>
            <a:pPr>
              <a:buNone/>
            </a:pPr>
            <a:endParaRPr lang="fr-FR" dirty="0" smtClean="0"/>
          </a:p>
          <a:p>
            <a:pPr>
              <a:buNone/>
            </a:pPr>
            <a:endParaRPr lang="fr-F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85720" y="357166"/>
            <a:ext cx="8372476" cy="6215106"/>
          </a:xfrm>
        </p:spPr>
        <p:txBody>
          <a:bodyPr/>
          <a:lstStyle/>
          <a:p>
            <a:pPr algn="ctr">
              <a:buNone/>
            </a:pPr>
            <a:r>
              <a:rPr lang="fr-FR" dirty="0" smtClean="0">
                <a:solidFill>
                  <a:srgbClr val="FF0000"/>
                </a:solidFill>
              </a:rPr>
              <a:t>VACCIN  Cholérique</a:t>
            </a:r>
          </a:p>
          <a:p>
            <a:pPr>
              <a:buNone/>
            </a:pPr>
            <a:r>
              <a:rPr lang="fr-FR" dirty="0" smtClean="0"/>
              <a:t>-Buvable Inactivé</a:t>
            </a:r>
          </a:p>
          <a:p>
            <a:pPr>
              <a:buNone/>
            </a:pPr>
            <a:r>
              <a:rPr lang="fr-FR" dirty="0" smtClean="0"/>
              <a:t>-Réservés aux personnels de santé allant intervenir en situation épidémique. </a:t>
            </a:r>
          </a:p>
          <a:p>
            <a:pPr algn="ctr">
              <a:buNone/>
            </a:pPr>
            <a:endParaRPr lang="fr-FR" dirty="0" smtClean="0">
              <a:solidFill>
                <a:srgbClr val="FF0000"/>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57158" y="285728"/>
            <a:ext cx="8258204" cy="5768997"/>
          </a:xfrm>
        </p:spPr>
        <p:txBody>
          <a:bodyPr>
            <a:normAutofit fontScale="77500" lnSpcReduction="20000"/>
          </a:bodyPr>
          <a:lstStyle/>
          <a:p>
            <a:r>
              <a:rPr lang="fr-FR" dirty="0" smtClean="0"/>
              <a:t>Séjour prolongé ou aventureux et en situation d’isolement dans un pays en développement </a:t>
            </a:r>
          </a:p>
          <a:p>
            <a:pPr algn="ctr">
              <a:buNone/>
            </a:pPr>
            <a:r>
              <a:rPr lang="fr-FR" dirty="0" smtClean="0">
                <a:solidFill>
                  <a:srgbClr val="FF0000"/>
                </a:solidFill>
              </a:rPr>
              <a:t>Rage</a:t>
            </a:r>
          </a:p>
          <a:p>
            <a:pPr>
              <a:buNone/>
            </a:pPr>
            <a:r>
              <a:rPr lang="fr-FR" dirty="0" smtClean="0"/>
              <a:t>-Vaccin  </a:t>
            </a:r>
            <a:r>
              <a:rPr lang="fr-FR" dirty="0" smtClean="0"/>
              <a:t>Inactivé </a:t>
            </a:r>
            <a:endParaRPr lang="fr-FR" dirty="0" smtClean="0"/>
          </a:p>
          <a:p>
            <a:pPr>
              <a:buNone/>
            </a:pPr>
            <a:r>
              <a:rPr lang="fr-FR" dirty="0" smtClean="0"/>
              <a:t>- Nombre </a:t>
            </a:r>
            <a:r>
              <a:rPr lang="fr-FR" dirty="0" smtClean="0"/>
              <a:t>de doses   3 doses, aux jours  </a:t>
            </a:r>
            <a:r>
              <a:rPr lang="fr-FR" dirty="0" smtClean="0"/>
              <a:t>0, </a:t>
            </a:r>
            <a:r>
              <a:rPr lang="fr-FR" dirty="0" smtClean="0"/>
              <a:t>7 et </a:t>
            </a:r>
            <a:r>
              <a:rPr lang="fr-FR" dirty="0" smtClean="0"/>
              <a:t>28 par </a:t>
            </a:r>
            <a:r>
              <a:rPr lang="fr-FR" dirty="0" smtClean="0"/>
              <a:t>voie </a:t>
            </a:r>
            <a:r>
              <a:rPr lang="fr-FR" dirty="0" smtClean="0"/>
              <a:t>IM</a:t>
            </a:r>
          </a:p>
          <a:p>
            <a:pPr>
              <a:buNone/>
            </a:pPr>
            <a:r>
              <a:rPr lang="fr-FR" dirty="0" smtClean="0"/>
              <a:t>-Rappel </a:t>
            </a:r>
            <a:r>
              <a:rPr lang="fr-FR" dirty="0" smtClean="0"/>
              <a:t>1 an  </a:t>
            </a:r>
            <a:r>
              <a:rPr lang="fr-FR" dirty="0" smtClean="0"/>
              <a:t>.</a:t>
            </a:r>
          </a:p>
          <a:p>
            <a:pPr>
              <a:buFontTx/>
              <a:buChar char="-"/>
            </a:pPr>
            <a:r>
              <a:rPr lang="fr-FR" dirty="0" smtClean="0"/>
              <a:t>Contre-indications AUCUNE  </a:t>
            </a:r>
            <a:r>
              <a:rPr lang="fr-FR" dirty="0" smtClean="0"/>
              <a:t>ABSOLUE  Y COMPRIS  CHEZ LA FEMME ENCEINTE </a:t>
            </a:r>
            <a:endParaRPr lang="fr-FR" dirty="0" smtClean="0"/>
          </a:p>
          <a:p>
            <a:pPr>
              <a:buFontTx/>
              <a:buChar char="-"/>
            </a:pPr>
            <a:r>
              <a:rPr lang="fr-FR" dirty="0" smtClean="0"/>
              <a:t>-</a:t>
            </a:r>
            <a:r>
              <a:rPr lang="fr-FR" dirty="0" smtClean="0"/>
              <a:t>Manifestations </a:t>
            </a:r>
            <a:r>
              <a:rPr lang="fr-FR" dirty="0" smtClean="0"/>
              <a:t>indésirables Réactions locales ou générales mineures </a:t>
            </a:r>
          </a:p>
          <a:p>
            <a:pPr>
              <a:buNone/>
            </a:pPr>
            <a:r>
              <a:rPr lang="fr-FR" dirty="0" smtClean="0"/>
              <a:t>-</a:t>
            </a:r>
            <a:r>
              <a:rPr lang="fr-FR" dirty="0" smtClean="0"/>
              <a:t>Prophylaxie </a:t>
            </a:r>
            <a:r>
              <a:rPr lang="fr-FR" dirty="0" smtClean="0"/>
              <a:t>pré-exposition pour les personnes ayant l’intention de se rendre dans un pays ou une zone à risque, surtout dans un lieu éloigné des grands centres urbains où il n’est pas certain qu’elles puissent se faire correctement soigner et bénéficier d’une prophylaxie antirabique post-exposition. </a:t>
            </a:r>
          </a:p>
          <a:p>
            <a:pPr>
              <a:buNone/>
            </a:pPr>
            <a:endParaRPr lang="fr-F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solidFill>
                  <a:schemeClr val="accent1">
                    <a:lumMod val="75000"/>
                  </a:schemeClr>
                </a:solidFill>
              </a:rPr>
              <a:t>Vaccins </a:t>
            </a:r>
            <a:r>
              <a:rPr lang="fr-FR" dirty="0" smtClean="0">
                <a:solidFill>
                  <a:schemeClr val="accent1">
                    <a:lumMod val="75000"/>
                  </a:schemeClr>
                </a:solidFill>
              </a:rPr>
              <a:t>re</a:t>
            </a:r>
            <a:r>
              <a:rPr lang="fr-FR" dirty="0" smtClean="0"/>
              <a:t>c</a:t>
            </a:r>
            <a:r>
              <a:rPr lang="fr-FR" dirty="0" smtClean="0">
                <a:solidFill>
                  <a:schemeClr val="accent1">
                    <a:lumMod val="75000"/>
                  </a:schemeClr>
                </a:solidFill>
              </a:rPr>
              <a:t>ommandés selon la situation </a:t>
            </a:r>
            <a:r>
              <a:rPr lang="fr-FR" dirty="0" err="1" smtClean="0">
                <a:solidFill>
                  <a:schemeClr val="accent1">
                    <a:lumMod val="75000"/>
                  </a:schemeClr>
                </a:solidFill>
              </a:rPr>
              <a:t>épidémiolg</a:t>
            </a:r>
            <a:r>
              <a:rPr lang="fr-FR" dirty="0" err="1" smtClean="0">
                <a:solidFill>
                  <a:schemeClr val="accent1">
                    <a:lumMod val="75000"/>
                  </a:schemeClr>
                </a:solidFill>
              </a:rPr>
              <a:t>i</a:t>
            </a:r>
            <a:r>
              <a:rPr lang="fr-FR" dirty="0" err="1" smtClean="0">
                <a:solidFill>
                  <a:schemeClr val="accent1">
                    <a:lumMod val="75000"/>
                  </a:schemeClr>
                </a:solidFill>
              </a:rPr>
              <a:t>que</a:t>
            </a:r>
            <a:r>
              <a:rPr lang="fr-FR" dirty="0" smtClean="0">
                <a:solidFill>
                  <a:schemeClr val="accent1">
                    <a:lumMod val="75000"/>
                  </a:schemeClr>
                </a:solidFill>
              </a:rPr>
              <a:t> </a:t>
            </a:r>
            <a:endParaRPr lang="fr-FR" dirty="0"/>
          </a:p>
        </p:txBody>
      </p:sp>
      <p:sp>
        <p:nvSpPr>
          <p:cNvPr id="3" name="Espace réservé du contenu 2"/>
          <p:cNvSpPr>
            <a:spLocks noGrp="1"/>
          </p:cNvSpPr>
          <p:nvPr>
            <p:ph idx="1"/>
          </p:nvPr>
        </p:nvSpPr>
        <p:spPr/>
        <p:txBody>
          <a:bodyPr>
            <a:normAutofit lnSpcReduction="10000"/>
          </a:bodyPr>
          <a:lstStyle/>
          <a:p>
            <a:pPr>
              <a:buNone/>
            </a:pPr>
            <a:r>
              <a:rPr lang="fr-FR" dirty="0" smtClean="0"/>
              <a:t>– </a:t>
            </a:r>
            <a:r>
              <a:rPr lang="fr-FR" dirty="0" smtClean="0"/>
              <a:t>Encéphalite japonaise (pour l’Asie du sud et du sud-est</a:t>
            </a:r>
            <a:r>
              <a:rPr lang="fr-FR" dirty="0" smtClean="0"/>
              <a:t>) notamment pendant les saisons de pluie  ; 2 doses espacées de 4 semaines ( la dernière doit être administrée au moins 10 jours avant le départ. </a:t>
            </a:r>
          </a:p>
          <a:p>
            <a:pPr>
              <a:buNone/>
            </a:pPr>
            <a:r>
              <a:rPr lang="fr-FR" dirty="0" smtClean="0"/>
              <a:t>-</a:t>
            </a:r>
            <a:r>
              <a:rPr lang="fr-FR" dirty="0" err="1" smtClean="0"/>
              <a:t>Encépalite</a:t>
            </a:r>
            <a:r>
              <a:rPr lang="fr-FR" dirty="0" smtClean="0"/>
              <a:t>  à tiques(Zone forestière  d’Europe centrale , de l’est et du nord , du printemps à l’automne) .Un vac</a:t>
            </a:r>
            <a:r>
              <a:rPr lang="fr-FR" dirty="0" smtClean="0"/>
              <a:t>c</a:t>
            </a:r>
            <a:r>
              <a:rPr lang="fr-FR" dirty="0" smtClean="0"/>
              <a:t>in </a:t>
            </a:r>
            <a:r>
              <a:rPr lang="fr-FR" dirty="0" smtClean="0"/>
              <a:t>Inactivé </a:t>
            </a:r>
            <a:r>
              <a:rPr lang="fr-FR" dirty="0" smtClean="0"/>
              <a:t>possible à partir </a:t>
            </a:r>
            <a:r>
              <a:rPr lang="fr-FR" dirty="0" smtClean="0"/>
              <a:t>d’un an </a:t>
            </a:r>
            <a:r>
              <a:rPr lang="fr-FR" dirty="0" smtClean="0"/>
              <a:t>.</a:t>
            </a:r>
            <a:endParaRPr lang="fr-FR" dirty="0" smtClean="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solidFill>
                  <a:srgbClr val="FF0000"/>
                </a:solidFill>
              </a:rPr>
              <a:t>Cas particuliers</a:t>
            </a:r>
            <a:endParaRPr lang="fr-FR" dirty="0">
              <a:solidFill>
                <a:srgbClr val="FF0000"/>
              </a:solidFill>
            </a:endParaRPr>
          </a:p>
        </p:txBody>
      </p:sp>
      <p:sp>
        <p:nvSpPr>
          <p:cNvPr id="3" name="Espace réservé du contenu 2"/>
          <p:cNvSpPr>
            <a:spLocks noGrp="1"/>
          </p:cNvSpPr>
          <p:nvPr>
            <p:ph idx="1"/>
          </p:nvPr>
        </p:nvSpPr>
        <p:spPr>
          <a:xfrm>
            <a:off x="357158" y="1214422"/>
            <a:ext cx="8329642" cy="4911741"/>
          </a:xfrm>
        </p:spPr>
        <p:txBody>
          <a:bodyPr>
            <a:normAutofit fontScale="77500" lnSpcReduction="20000"/>
          </a:bodyPr>
          <a:lstStyle/>
          <a:p>
            <a:pPr>
              <a:buNone/>
            </a:pPr>
            <a:endParaRPr lang="fr-FR" dirty="0" smtClean="0"/>
          </a:p>
          <a:p>
            <a:r>
              <a:rPr lang="fr-FR" dirty="0" smtClean="0"/>
              <a:t>: </a:t>
            </a:r>
            <a:r>
              <a:rPr lang="fr-FR" dirty="0" smtClean="0"/>
              <a:t>les malades chroniques </a:t>
            </a:r>
          </a:p>
          <a:p>
            <a:r>
              <a:rPr lang="fr-FR" dirty="0" smtClean="0"/>
              <a:t>• Les voyageurs qui souffrent de maladies chroniques à l’origine d’un déficit immunitaire, notamment le cancer, le diabète sucré et l’infection à VIH, ou qui sont sous traitement immunodépresseur risquent de graves complications consécutives à l’administration de vaccins contenant des micro-organismes vivants (</a:t>
            </a:r>
            <a:r>
              <a:rPr lang="fr-FR" dirty="0" smtClean="0"/>
              <a:t>lettre </a:t>
            </a:r>
            <a:r>
              <a:rPr lang="fr-FR" dirty="0" smtClean="0"/>
              <a:t>d’exemption médicale si vaccination </a:t>
            </a:r>
            <a:r>
              <a:rPr lang="fr-FR" dirty="0" smtClean="0"/>
              <a:t>exigée).  </a:t>
            </a:r>
            <a:endParaRPr lang="fr-FR" dirty="0" smtClean="0"/>
          </a:p>
          <a:p>
            <a:r>
              <a:rPr lang="fr-FR" dirty="0" smtClean="0"/>
              <a:t>• D’autres vaccins sont conseillés aux personnes présentant une </a:t>
            </a:r>
            <a:r>
              <a:rPr lang="fr-FR" dirty="0" err="1" smtClean="0"/>
              <a:t>asplénie</a:t>
            </a:r>
            <a:r>
              <a:rPr lang="fr-FR" dirty="0" smtClean="0"/>
              <a:t> : les vaccins anti </a:t>
            </a:r>
            <a:r>
              <a:rPr lang="fr-FR" dirty="0" err="1" smtClean="0"/>
              <a:t>Hib</a:t>
            </a:r>
            <a:r>
              <a:rPr lang="fr-FR" dirty="0" smtClean="0"/>
              <a:t>, anti-</a:t>
            </a:r>
            <a:r>
              <a:rPr lang="fr-FR" dirty="0" err="1" smtClean="0"/>
              <a:t>méningococcique</a:t>
            </a:r>
            <a:r>
              <a:rPr lang="fr-FR" dirty="0" smtClean="0"/>
              <a:t> (vaccin conjugué C ou vaccin conjugué tétravalent) et, éventuellement, anti-</a:t>
            </a:r>
            <a:r>
              <a:rPr lang="fr-FR" dirty="0" err="1" smtClean="0"/>
              <a:t>pneumococcique</a:t>
            </a:r>
            <a:r>
              <a:rPr lang="fr-FR" dirty="0" smtClean="0"/>
              <a:t> sont à envisager en plus de la vaccination       régulière contre la grippe.</a:t>
            </a:r>
            <a:endParaRPr lang="fr-F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85720" y="428604"/>
            <a:ext cx="8401080" cy="5697559"/>
          </a:xfrm>
        </p:spPr>
        <p:txBody>
          <a:bodyPr>
            <a:normAutofit fontScale="92500" lnSpcReduction="20000"/>
          </a:bodyPr>
          <a:lstStyle/>
          <a:p>
            <a:r>
              <a:rPr lang="fr-FR" dirty="0" smtClean="0"/>
              <a:t> Nourrissons et jeunes enfants: veiller à ce que leurs vaccinations systématiques soient à </a:t>
            </a:r>
            <a:r>
              <a:rPr lang="fr-FR" dirty="0" smtClean="0"/>
              <a:t>jour</a:t>
            </a:r>
          </a:p>
          <a:p>
            <a:r>
              <a:rPr lang="fr-FR" dirty="0" smtClean="0"/>
              <a:t> </a:t>
            </a:r>
            <a:r>
              <a:rPr lang="fr-FR" dirty="0" smtClean="0"/>
              <a:t>• Adolescents et jeunes adultes: tranche d’âge la plus susceptible de contracter une maladie sexuellement transmissible ou d’autres infections liées aux voyages</a:t>
            </a:r>
            <a:r>
              <a:rPr lang="fr-FR" dirty="0" smtClean="0"/>
              <a:t>.</a:t>
            </a:r>
          </a:p>
          <a:p>
            <a:r>
              <a:rPr lang="fr-FR" dirty="0" smtClean="0"/>
              <a:t> </a:t>
            </a:r>
            <a:r>
              <a:rPr lang="fr-FR" dirty="0" smtClean="0"/>
              <a:t>• Personnes qui voyagent souvent: Ceux qui peuvent oublier de vérifier qu’ils sont correctement vaccinés. </a:t>
            </a:r>
            <a:endParaRPr lang="fr-FR" dirty="0" smtClean="0"/>
          </a:p>
          <a:p>
            <a:r>
              <a:rPr lang="fr-FR" dirty="0" smtClean="0"/>
              <a:t>• </a:t>
            </a:r>
            <a:r>
              <a:rPr lang="fr-FR" dirty="0" smtClean="0"/>
              <a:t>Personnes âgées:  Les voyageurs seniors qui n’ont jamais été vaccinés doivent bénéficier d’une </a:t>
            </a:r>
            <a:r>
              <a:rPr lang="fr-FR" dirty="0" err="1" smtClean="0"/>
              <a:t>primovaccination</a:t>
            </a:r>
            <a:r>
              <a:rPr lang="fr-FR" dirty="0" smtClean="0"/>
              <a:t>  complète contre la diphtérie, le tétanos, la poliomyélite et l’hépatite B.</a:t>
            </a:r>
            <a:endParaRPr lang="fr-F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solidFill>
                  <a:srgbClr val="FF0000"/>
                </a:solidFill>
              </a:rPr>
              <a:t>Programme accéléré de vaccination </a:t>
            </a:r>
            <a:br>
              <a:rPr lang="fr-FR" dirty="0" smtClean="0">
                <a:solidFill>
                  <a:srgbClr val="FF0000"/>
                </a:solidFill>
              </a:rPr>
            </a:br>
            <a:endParaRPr lang="fr-FR" dirty="0">
              <a:solidFill>
                <a:srgbClr val="FF0000"/>
              </a:solidFill>
            </a:endParaRPr>
          </a:p>
        </p:txBody>
      </p:sp>
      <p:sp>
        <p:nvSpPr>
          <p:cNvPr id="3" name="Espace réservé du contenu 2"/>
          <p:cNvSpPr>
            <a:spLocks noGrp="1"/>
          </p:cNvSpPr>
          <p:nvPr>
            <p:ph idx="1"/>
          </p:nvPr>
        </p:nvSpPr>
        <p:spPr/>
        <p:txBody>
          <a:bodyPr>
            <a:normAutofit fontScale="77500" lnSpcReduction="20000"/>
          </a:bodyPr>
          <a:lstStyle/>
          <a:p>
            <a:r>
              <a:rPr lang="fr-FR" dirty="0" smtClean="0"/>
              <a:t>Départ </a:t>
            </a:r>
            <a:r>
              <a:rPr lang="fr-FR" dirty="0" smtClean="0"/>
              <a:t>précipité </a:t>
            </a:r>
            <a:endParaRPr lang="fr-FR" dirty="0" smtClean="0"/>
          </a:p>
          <a:p>
            <a:r>
              <a:rPr lang="fr-FR" dirty="0" smtClean="0"/>
              <a:t>Ne </a:t>
            </a:r>
            <a:r>
              <a:rPr lang="fr-FR" dirty="0" smtClean="0"/>
              <a:t>doit pas être une excuse pour ne pas démarrer les vaccins </a:t>
            </a:r>
            <a:endParaRPr lang="fr-FR" dirty="0" smtClean="0"/>
          </a:p>
          <a:p>
            <a:r>
              <a:rPr lang="fr-FR" dirty="0" smtClean="0"/>
              <a:t>Définir </a:t>
            </a:r>
            <a:r>
              <a:rPr lang="fr-FR" dirty="0" smtClean="0"/>
              <a:t>les vaccins prioritaires </a:t>
            </a:r>
            <a:endParaRPr lang="fr-FR" dirty="0" smtClean="0"/>
          </a:p>
          <a:p>
            <a:r>
              <a:rPr lang="fr-FR" dirty="0" smtClean="0"/>
              <a:t>Pas </a:t>
            </a:r>
            <a:r>
              <a:rPr lang="fr-FR" dirty="0" smtClean="0"/>
              <a:t>de limite sur le nombre de vaccins pouvant être </a:t>
            </a:r>
            <a:r>
              <a:rPr lang="fr-FR" dirty="0" err="1" smtClean="0"/>
              <a:t>asssociés</a:t>
            </a:r>
            <a:r>
              <a:rPr lang="fr-FR" dirty="0" smtClean="0"/>
              <a:t>.  </a:t>
            </a:r>
            <a:endParaRPr lang="fr-FR" dirty="0" smtClean="0"/>
          </a:p>
          <a:p>
            <a:r>
              <a:rPr lang="fr-FR" dirty="0" smtClean="0"/>
              <a:t>Seule </a:t>
            </a:r>
            <a:r>
              <a:rPr lang="fr-FR" dirty="0" smtClean="0"/>
              <a:t>limitation = acceptation du patient </a:t>
            </a:r>
            <a:endParaRPr lang="fr-FR" dirty="0" smtClean="0"/>
          </a:p>
          <a:p>
            <a:r>
              <a:rPr lang="fr-FR" dirty="0" smtClean="0"/>
              <a:t>Protection </a:t>
            </a:r>
            <a:r>
              <a:rPr lang="fr-FR" dirty="0" smtClean="0"/>
              <a:t>a partir du 10ème  </a:t>
            </a:r>
            <a:r>
              <a:rPr lang="fr-FR" dirty="0" smtClean="0"/>
              <a:t>Jour</a:t>
            </a:r>
          </a:p>
          <a:p>
            <a:r>
              <a:rPr lang="fr-FR" dirty="0" smtClean="0"/>
              <a:t> J0</a:t>
            </a:r>
            <a:r>
              <a:rPr lang="fr-FR" dirty="0" smtClean="0"/>
              <a:t>:   </a:t>
            </a:r>
            <a:r>
              <a:rPr lang="fr-FR" dirty="0" err="1" smtClean="0"/>
              <a:t>DTPolio</a:t>
            </a:r>
            <a:r>
              <a:rPr lang="fr-FR" dirty="0" smtClean="0"/>
              <a:t> + </a:t>
            </a:r>
            <a:r>
              <a:rPr lang="fr-FR" dirty="0" err="1" smtClean="0"/>
              <a:t>Hepatite</a:t>
            </a:r>
            <a:r>
              <a:rPr lang="fr-FR" dirty="0" smtClean="0"/>
              <a:t> A (ou twinrix1</a:t>
            </a:r>
            <a:r>
              <a:rPr lang="fr-FR" dirty="0" smtClean="0"/>
              <a:t>*) </a:t>
            </a:r>
            <a:r>
              <a:rPr lang="fr-FR" dirty="0" smtClean="0"/>
              <a:t>+Fièvre Jaune +</a:t>
            </a:r>
            <a:r>
              <a:rPr lang="fr-FR" dirty="0" err="1" smtClean="0"/>
              <a:t>Typhim</a:t>
            </a:r>
            <a:r>
              <a:rPr lang="fr-FR" dirty="0" smtClean="0"/>
              <a:t> Vi + </a:t>
            </a:r>
            <a:r>
              <a:rPr lang="fr-FR" dirty="0" err="1" smtClean="0"/>
              <a:t>Meningo</a:t>
            </a:r>
            <a:r>
              <a:rPr lang="fr-FR" dirty="0" smtClean="0"/>
              <a:t> + Rage 1 </a:t>
            </a:r>
            <a:endParaRPr lang="fr-FR" dirty="0" smtClean="0"/>
          </a:p>
          <a:p>
            <a:r>
              <a:rPr lang="fr-FR" dirty="0" smtClean="0"/>
              <a:t>J7</a:t>
            </a:r>
            <a:r>
              <a:rPr lang="fr-FR" dirty="0" smtClean="0"/>
              <a:t>: </a:t>
            </a:r>
            <a:r>
              <a:rPr lang="fr-FR" dirty="0" err="1" smtClean="0"/>
              <a:t>Twinrix</a:t>
            </a:r>
            <a:r>
              <a:rPr lang="fr-FR" dirty="0" smtClean="0"/>
              <a:t> 2 + Rage 2 </a:t>
            </a:r>
            <a:endParaRPr lang="fr-FR" dirty="0" smtClean="0"/>
          </a:p>
          <a:p>
            <a:r>
              <a:rPr lang="fr-FR" dirty="0" smtClean="0"/>
              <a:t>J28</a:t>
            </a:r>
            <a:r>
              <a:rPr lang="fr-FR" dirty="0" smtClean="0"/>
              <a:t>: Rage3 </a:t>
            </a:r>
          </a:p>
          <a:p>
            <a:endParaRPr lang="fr-FR" dirty="0" smtClean="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Prévention du  Paludisme</a:t>
            </a:r>
            <a:endParaRPr lang="fr-FR" dirty="0"/>
          </a:p>
        </p:txBody>
      </p:sp>
      <p:sp>
        <p:nvSpPr>
          <p:cNvPr id="3" name="Espace réservé du contenu 2"/>
          <p:cNvSpPr>
            <a:spLocks noGrp="1"/>
          </p:cNvSpPr>
          <p:nvPr>
            <p:ph idx="1"/>
          </p:nvPr>
        </p:nvSpPr>
        <p:spPr>
          <a:xfrm>
            <a:off x="357158" y="1214422"/>
            <a:ext cx="8329642" cy="5286412"/>
          </a:xfrm>
        </p:spPr>
        <p:txBody>
          <a:bodyPr>
            <a:normAutofit fontScale="77500" lnSpcReduction="20000"/>
          </a:bodyPr>
          <a:lstStyle/>
          <a:p>
            <a:pPr>
              <a:buNone/>
            </a:pPr>
            <a:endParaRPr lang="fr-FR" dirty="0" smtClean="0"/>
          </a:p>
          <a:p>
            <a:r>
              <a:rPr lang="fr-FR" dirty="0" smtClean="0"/>
              <a:t>Le voyageur sera informé sur la nature du risque en fonction de sa destination, de la durée et des modalités de son </a:t>
            </a:r>
            <a:r>
              <a:rPr lang="fr-FR" dirty="0" smtClean="0"/>
              <a:t>séjour</a:t>
            </a:r>
            <a:r>
              <a:rPr lang="fr-FR" dirty="0" smtClean="0"/>
              <a:t> </a:t>
            </a:r>
            <a:r>
              <a:rPr lang="fr-FR" dirty="0" smtClean="0"/>
              <a:t>( le risque d’impaludation est plus important en zone rurale qu’en zone urbaine)  </a:t>
            </a:r>
            <a:endParaRPr lang="fr-FR" dirty="0" smtClean="0"/>
          </a:p>
          <a:p>
            <a:pPr>
              <a:buNone/>
            </a:pPr>
            <a:r>
              <a:rPr lang="fr-FR" dirty="0" smtClean="0"/>
              <a:t>1</a:t>
            </a:r>
            <a:r>
              <a:rPr lang="fr-FR" dirty="0" smtClean="0"/>
              <a:t>. Prévention d’exposition  </a:t>
            </a:r>
          </a:p>
          <a:p>
            <a:r>
              <a:rPr lang="fr-FR" dirty="0" smtClean="0"/>
              <a:t>Cet élément ne doit pas être négligé, l’efficacité de la </a:t>
            </a:r>
            <a:r>
              <a:rPr lang="fr-FR" dirty="0" err="1" smtClean="0"/>
              <a:t>chimioprophylaxie</a:t>
            </a:r>
            <a:r>
              <a:rPr lang="fr-FR" dirty="0" smtClean="0"/>
              <a:t> </a:t>
            </a:r>
            <a:r>
              <a:rPr lang="fr-FR" dirty="0" err="1" smtClean="0"/>
              <a:t>antipalustre</a:t>
            </a:r>
            <a:r>
              <a:rPr lang="fr-FR" dirty="0" smtClean="0"/>
              <a:t> étant aléatoire. L’anophèle ne pique habituellement que du crépuscule à l’aube. Lors du sommeil, il est nécessaire d’utiliser </a:t>
            </a:r>
            <a:r>
              <a:rPr lang="fr-FR" dirty="0" smtClean="0"/>
              <a:t>un </a:t>
            </a:r>
            <a:r>
              <a:rPr lang="fr-FR" dirty="0" smtClean="0"/>
              <a:t>moustiquaire ainsi que diffuser des insecticides ( </a:t>
            </a:r>
            <a:r>
              <a:rPr lang="fr-FR" dirty="0" err="1" smtClean="0"/>
              <a:t>perméthrine</a:t>
            </a:r>
            <a:r>
              <a:rPr lang="fr-FR" dirty="0" smtClean="0"/>
              <a:t> ou </a:t>
            </a:r>
            <a:r>
              <a:rPr lang="fr-FR" dirty="0" err="1" smtClean="0"/>
              <a:t>deltaméthine</a:t>
            </a:r>
            <a:r>
              <a:rPr lang="fr-FR" dirty="0" smtClean="0"/>
              <a:t> ). Lors de sorties nocturnes , il faut utiliser des vêtements couvrants et amples, de couleur claire ainsi que d’appliquer sur la peau exposée un répulsif ( </a:t>
            </a:r>
            <a:r>
              <a:rPr lang="fr-FR" dirty="0" err="1" smtClean="0"/>
              <a:t>diéthyl</a:t>
            </a:r>
            <a:r>
              <a:rPr lang="fr-FR" dirty="0" smtClean="0"/>
              <a:t>-</a:t>
            </a:r>
            <a:r>
              <a:rPr lang="fr-FR" dirty="0" err="1" smtClean="0"/>
              <a:t>toluamide</a:t>
            </a:r>
            <a:r>
              <a:rPr lang="fr-FR" dirty="0" smtClean="0"/>
              <a:t>, </a:t>
            </a:r>
            <a:r>
              <a:rPr lang="fr-FR" dirty="0" err="1" smtClean="0"/>
              <a:t>diméthylphtalate</a:t>
            </a:r>
            <a:r>
              <a:rPr lang="fr-FR" dirty="0" smtClean="0"/>
              <a:t>, </a:t>
            </a:r>
            <a:r>
              <a:rPr lang="fr-FR" dirty="0" err="1" smtClean="0"/>
              <a:t>éthylhexanediol</a:t>
            </a:r>
            <a:r>
              <a:rPr lang="fr-FR" dirty="0" smtClean="0"/>
              <a:t> )</a:t>
            </a:r>
            <a:endParaRPr lang="fr-FR" dirty="0"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r>
              <a:rPr lang="fr-FR" dirty="0" smtClean="0"/>
              <a:t>Les voyageurs, quelles que soient leur destination et les conditions du voyage, sont fréquemment victimes de problèmes de santé. Le taux de voyageurs malades varie de 15% à 70% selon les études, en fonction du type de voyage, des destinations et des conditions de séjour</a:t>
            </a:r>
            <a:endParaRPr lang="fr-FR"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785794"/>
            <a:ext cx="8301038" cy="5740409"/>
          </a:xfrm>
        </p:spPr>
        <p:txBody>
          <a:bodyPr>
            <a:normAutofit lnSpcReduction="10000"/>
          </a:bodyPr>
          <a:lstStyle/>
          <a:p>
            <a:r>
              <a:rPr lang="fr-FR" dirty="0" smtClean="0"/>
              <a:t>2. </a:t>
            </a:r>
            <a:r>
              <a:rPr lang="fr-FR" dirty="0" err="1" smtClean="0"/>
              <a:t>Chimioprophylaxie</a:t>
            </a:r>
            <a:r>
              <a:rPr lang="fr-FR" dirty="0" smtClean="0"/>
              <a:t>  </a:t>
            </a:r>
          </a:p>
          <a:p>
            <a:r>
              <a:rPr lang="fr-FR" dirty="0" smtClean="0"/>
              <a:t>La </a:t>
            </a:r>
            <a:r>
              <a:rPr lang="fr-FR" dirty="0" err="1" smtClean="0"/>
              <a:t>chimioprophylaxie</a:t>
            </a:r>
            <a:r>
              <a:rPr lang="fr-FR" dirty="0" smtClean="0"/>
              <a:t> est indispensable lors de séjour en zone exposée , elle est mise en œuvre </a:t>
            </a:r>
            <a:r>
              <a:rPr lang="fr-FR" dirty="0" smtClean="0"/>
              <a:t>contre </a:t>
            </a:r>
            <a:r>
              <a:rPr lang="fr-FR" dirty="0" smtClean="0"/>
              <a:t>les risques </a:t>
            </a:r>
            <a:r>
              <a:rPr lang="fr-FR" dirty="0" smtClean="0"/>
              <a:t>d’infe</a:t>
            </a:r>
            <a:r>
              <a:rPr lang="fr-FR" dirty="0" smtClean="0"/>
              <a:t>c</a:t>
            </a:r>
            <a:r>
              <a:rPr lang="fr-FR" dirty="0" smtClean="0"/>
              <a:t>tion </a:t>
            </a:r>
            <a:r>
              <a:rPr lang="fr-FR" dirty="0" smtClean="0"/>
              <a:t>à plasmodium </a:t>
            </a:r>
            <a:r>
              <a:rPr lang="fr-FR" dirty="0" err="1" smtClean="0"/>
              <a:t>falciparum</a:t>
            </a:r>
            <a:r>
              <a:rPr lang="fr-FR" dirty="0" smtClean="0"/>
              <a:t> (Afrique surtout , Amérique et Asie forestières) . Le choix </a:t>
            </a:r>
            <a:r>
              <a:rPr lang="fr-FR" dirty="0" smtClean="0"/>
              <a:t>doit tenir compte de plusieurs </a:t>
            </a:r>
            <a:r>
              <a:rPr lang="fr-FR" dirty="0" err="1" smtClean="0"/>
              <a:t>fateurs</a:t>
            </a:r>
            <a:r>
              <a:rPr lang="fr-FR" dirty="0" smtClean="0"/>
              <a:t> ( </a:t>
            </a:r>
            <a:r>
              <a:rPr lang="fr-FR" dirty="0" smtClean="0"/>
              <a:t>des zone </a:t>
            </a:r>
            <a:r>
              <a:rPr lang="fr-FR" dirty="0" smtClean="0"/>
              <a:t>;groupe 1,2,3 ; durée du séjour ; </a:t>
            </a:r>
            <a:r>
              <a:rPr lang="fr-FR" dirty="0" err="1" smtClean="0"/>
              <a:t>age</a:t>
            </a:r>
            <a:r>
              <a:rPr lang="fr-FR" dirty="0" smtClean="0"/>
              <a:t> et poids , ATD )</a:t>
            </a:r>
            <a:endParaRPr lang="fr-FR" dirty="0" smtClean="0"/>
          </a:p>
          <a:p>
            <a:r>
              <a:rPr lang="fr-FR" dirty="0" smtClean="0"/>
              <a:t>Le  nourrisson et la femme enceinte doivent éviter un séjour touristique dans les pays du groupe III. </a:t>
            </a:r>
          </a:p>
          <a:p>
            <a:endParaRPr lang="fr-FR"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28596" y="0"/>
            <a:ext cx="8258204" cy="1417638"/>
          </a:xfrm>
        </p:spPr>
        <p:txBody>
          <a:bodyPr>
            <a:normAutofit fontScale="90000"/>
          </a:bodyPr>
          <a:lstStyle/>
          <a:p>
            <a:r>
              <a:rPr lang="fr-FR" sz="6600" dirty="0" smtClean="0">
                <a:solidFill>
                  <a:srgbClr val="C00000"/>
                </a:solidFill>
              </a:rPr>
              <a:t>Conclusion </a:t>
            </a:r>
            <a:br>
              <a:rPr lang="fr-FR" sz="6600" dirty="0" smtClean="0">
                <a:solidFill>
                  <a:srgbClr val="C00000"/>
                </a:solidFill>
              </a:rPr>
            </a:br>
            <a:endParaRPr lang="fr-FR" sz="6600" dirty="0">
              <a:solidFill>
                <a:srgbClr val="C00000"/>
              </a:solidFill>
            </a:endParaRPr>
          </a:p>
        </p:txBody>
      </p:sp>
      <p:sp>
        <p:nvSpPr>
          <p:cNvPr id="3" name="Espace réservé du contenu 2"/>
          <p:cNvSpPr>
            <a:spLocks noGrp="1"/>
          </p:cNvSpPr>
          <p:nvPr>
            <p:ph idx="1"/>
          </p:nvPr>
        </p:nvSpPr>
        <p:spPr/>
        <p:txBody>
          <a:bodyPr>
            <a:normAutofit/>
          </a:bodyPr>
          <a:lstStyle/>
          <a:p>
            <a:r>
              <a:rPr lang="fr-FR" dirty="0" smtClean="0"/>
              <a:t>• </a:t>
            </a:r>
            <a:r>
              <a:rPr lang="fr-FR" dirty="0" smtClean="0"/>
              <a:t>La prévention des maladies transmissible par la vaccination se limite actuellement aux maladies virales et bactériennes. Il n'y a pas de vaccins contre les maladies parasitaires (paludisme</a:t>
            </a:r>
            <a:r>
              <a:rPr lang="fr-FR" dirty="0" smtClean="0"/>
              <a:t>).</a:t>
            </a:r>
          </a:p>
          <a:p>
            <a:r>
              <a:rPr lang="fr-FR" dirty="0" smtClean="0"/>
              <a:t> </a:t>
            </a:r>
            <a:r>
              <a:rPr lang="fr-FR" dirty="0" smtClean="0"/>
              <a:t>• Il faut améliorer l'information auprès des médecins, des infirmiers, des familles et  améliorer surtout l'accessibilité aux vaccins</a:t>
            </a:r>
            <a:endParaRPr lang="fr-F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500034" y="428604"/>
            <a:ext cx="8186766" cy="5697559"/>
          </a:xfrm>
        </p:spPr>
        <p:txBody>
          <a:bodyPr>
            <a:normAutofit/>
          </a:bodyPr>
          <a:lstStyle/>
          <a:p>
            <a:pPr marL="514350" indent="-514350" algn="ctr">
              <a:buNone/>
            </a:pPr>
            <a:endParaRPr lang="fr-FR" sz="4400" dirty="0" smtClean="0"/>
          </a:p>
          <a:p>
            <a:pPr marL="514350" indent="-514350" algn="ctr">
              <a:buNone/>
            </a:pPr>
            <a:r>
              <a:rPr lang="fr-FR" sz="4400" dirty="0" smtClean="0"/>
              <a:t>La vaccination permet aux voyageurs d’éviter un certain nombre de maladies  dangereuses qui sévissent à l’étranger. </a:t>
            </a:r>
          </a:p>
          <a:p>
            <a:pPr marL="514350" indent="-514350">
              <a:buNone/>
            </a:pPr>
            <a:endParaRPr lang="fr-FR" dirty="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571472" y="1785926"/>
            <a:ext cx="8015286" cy="3811583"/>
          </a:xfrm>
        </p:spPr>
        <p:txBody>
          <a:bodyPr>
            <a:noAutofit/>
          </a:bodyPr>
          <a:lstStyle/>
          <a:p>
            <a:pPr algn="ctr">
              <a:buNone/>
            </a:pPr>
            <a:r>
              <a:rPr lang="fr-FR" sz="2800" dirty="0"/>
              <a:t> </a:t>
            </a:r>
            <a:r>
              <a:rPr lang="fr-FR" sz="4000" dirty="0" smtClean="0"/>
              <a:t>Le programme de vaccination à établir pour chaque voyageur doit tenir compte de :</a:t>
            </a:r>
          </a:p>
          <a:p>
            <a:pPr algn="ctr">
              <a:buNone/>
            </a:pPr>
            <a:endParaRPr lang="fr-FR" sz="40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200" dirty="0" smtClean="0">
                <a:solidFill>
                  <a:schemeClr val="accent5">
                    <a:lumMod val="75000"/>
                  </a:schemeClr>
                </a:solidFill>
              </a:rPr>
              <a:t>l’évaluation des risques réels encourus par le voyageur, qui varient en fonction :</a:t>
            </a:r>
            <a:endParaRPr lang="fr-FR" sz="3200" dirty="0">
              <a:solidFill>
                <a:schemeClr val="accent5">
                  <a:lumMod val="75000"/>
                </a:schemeClr>
              </a:solidFill>
            </a:endParaRPr>
          </a:p>
        </p:txBody>
      </p:sp>
      <p:sp>
        <p:nvSpPr>
          <p:cNvPr id="3" name="Espace réservé du contenu 2"/>
          <p:cNvSpPr>
            <a:spLocks noGrp="1"/>
          </p:cNvSpPr>
          <p:nvPr>
            <p:ph idx="1"/>
          </p:nvPr>
        </p:nvSpPr>
        <p:spPr/>
        <p:txBody>
          <a:bodyPr>
            <a:normAutofit/>
          </a:bodyPr>
          <a:lstStyle/>
          <a:p>
            <a:pPr>
              <a:buNone/>
            </a:pPr>
            <a:r>
              <a:rPr lang="fr-FR" dirty="0" smtClean="0"/>
              <a:t> – du contexte épidémiologique international ;</a:t>
            </a:r>
          </a:p>
          <a:p>
            <a:pPr>
              <a:buNone/>
            </a:pPr>
            <a:r>
              <a:rPr lang="fr-FR" dirty="0" smtClean="0"/>
              <a:t> – de la situation sanitaire et du niveau d’hygiène de la zone visitée ; </a:t>
            </a:r>
          </a:p>
          <a:p>
            <a:pPr>
              <a:buNone/>
            </a:pPr>
            <a:r>
              <a:rPr lang="fr-FR" dirty="0" smtClean="0"/>
              <a:t>– des conditions du séjour (saison, activités sur place, modalités d’hébergement et durée) ;</a:t>
            </a:r>
          </a:p>
          <a:p>
            <a:pPr>
              <a:buNone/>
            </a:pPr>
            <a:r>
              <a:rPr lang="fr-FR" dirty="0" smtClean="0"/>
              <a:t> – des facteurs de risque individuels, notamment l’âge et les antécédents médicaux ;</a:t>
            </a:r>
          </a:p>
          <a:p>
            <a:pPr>
              <a:buNone/>
            </a:pPr>
            <a:r>
              <a:rPr lang="fr-FR" dirty="0" smtClean="0"/>
              <a:t> – du statut vaccinal antérieur ;</a:t>
            </a:r>
            <a:endParaRPr lang="fr-F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solidFill>
                  <a:schemeClr val="accent5">
                    <a:lumMod val="75000"/>
                  </a:schemeClr>
                </a:solidFill>
              </a:rPr>
              <a:t>Préparation du voyage </a:t>
            </a:r>
            <a:endParaRPr lang="fr-FR" dirty="0">
              <a:solidFill>
                <a:schemeClr val="accent5">
                  <a:lumMod val="75000"/>
                </a:schemeClr>
              </a:solidFill>
            </a:endParaRPr>
          </a:p>
        </p:txBody>
      </p:sp>
      <p:sp>
        <p:nvSpPr>
          <p:cNvPr id="3" name="Espace réservé du contenu 2"/>
          <p:cNvSpPr>
            <a:spLocks noGrp="1"/>
          </p:cNvSpPr>
          <p:nvPr>
            <p:ph idx="1"/>
          </p:nvPr>
        </p:nvSpPr>
        <p:spPr/>
        <p:txBody>
          <a:bodyPr>
            <a:normAutofit fontScale="70000" lnSpcReduction="20000"/>
          </a:bodyPr>
          <a:lstStyle/>
          <a:p>
            <a:pPr>
              <a:buNone/>
            </a:pPr>
            <a:r>
              <a:rPr lang="fr-FR" dirty="0" smtClean="0"/>
              <a:t>1</a:t>
            </a:r>
            <a:r>
              <a:rPr lang="fr-FR" dirty="0" smtClean="0"/>
              <a:t>. Il est conseillé aux voyageurs de consulter un médecin  responsable des voyages 1à 2 mois avant le départ afin que le délai soit suffisant pour appliquer un calendrier de vaccination optimal.  </a:t>
            </a:r>
            <a:endParaRPr lang="fr-FR" dirty="0" smtClean="0"/>
          </a:p>
          <a:p>
            <a:pPr>
              <a:buNone/>
            </a:pPr>
            <a:r>
              <a:rPr lang="fr-FR" dirty="0" smtClean="0"/>
              <a:t>2</a:t>
            </a:r>
            <a:r>
              <a:rPr lang="fr-FR" dirty="0" smtClean="0"/>
              <a:t>. Informer le voyageur sur les risques de maladie dans le ou les pays où il compte se rendre et sur les précautions à prendre. </a:t>
            </a:r>
            <a:endParaRPr lang="fr-FR" dirty="0" smtClean="0"/>
          </a:p>
          <a:p>
            <a:pPr>
              <a:buNone/>
            </a:pPr>
            <a:r>
              <a:rPr lang="fr-FR" dirty="0" smtClean="0"/>
              <a:t>3</a:t>
            </a:r>
            <a:r>
              <a:rPr lang="fr-FR" dirty="0" smtClean="0"/>
              <a:t>. Évaluer ces risques auxquels le voyageur est exposé afin de déterminer le type de vaccination. </a:t>
            </a:r>
            <a:endParaRPr lang="fr-FR" dirty="0" smtClean="0"/>
          </a:p>
          <a:p>
            <a:pPr>
              <a:buNone/>
            </a:pPr>
            <a:r>
              <a:rPr lang="fr-FR" dirty="0" smtClean="0"/>
              <a:t>4</a:t>
            </a:r>
            <a:r>
              <a:rPr lang="fr-FR" dirty="0" smtClean="0"/>
              <a:t>. Faire le point sur le statut vaccinal des nourrissons, des enfants, des adolescents et des adultes. </a:t>
            </a:r>
            <a:endParaRPr lang="fr-FR" dirty="0" smtClean="0"/>
          </a:p>
          <a:p>
            <a:pPr>
              <a:buNone/>
            </a:pPr>
            <a:r>
              <a:rPr lang="fr-FR" dirty="0" smtClean="0"/>
              <a:t>5</a:t>
            </a:r>
            <a:r>
              <a:rPr lang="fr-FR" dirty="0" smtClean="0"/>
              <a:t>. Chaque calendrier  vaccinale doit être personnalisé et adapté en fonction des antécédents vaccinaux du voyageur, du pays de destination, du type et de la durée du voyage et du délai avant le</a:t>
            </a:r>
            <a:endParaRPr lang="fr-F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err="1" smtClean="0">
                <a:solidFill>
                  <a:schemeClr val="accent1">
                    <a:lumMod val="75000"/>
                  </a:schemeClr>
                </a:solidFill>
              </a:rPr>
              <a:t>Régle</a:t>
            </a:r>
            <a:r>
              <a:rPr lang="fr-FR" dirty="0" smtClean="0">
                <a:solidFill>
                  <a:schemeClr val="accent1">
                    <a:lumMod val="75000"/>
                  </a:schemeClr>
                </a:solidFill>
              </a:rPr>
              <a:t> des 3 R</a:t>
            </a:r>
            <a:endParaRPr lang="fr-FR" dirty="0">
              <a:solidFill>
                <a:schemeClr val="accent1">
                  <a:lumMod val="75000"/>
                </a:schemeClr>
              </a:solidFill>
            </a:endParaRPr>
          </a:p>
        </p:txBody>
      </p:sp>
      <p:sp>
        <p:nvSpPr>
          <p:cNvPr id="3" name="Espace réservé du contenu 2"/>
          <p:cNvSpPr>
            <a:spLocks noGrp="1"/>
          </p:cNvSpPr>
          <p:nvPr>
            <p:ph idx="1"/>
          </p:nvPr>
        </p:nvSpPr>
        <p:spPr/>
        <p:txBody>
          <a:bodyPr/>
          <a:lstStyle/>
          <a:p>
            <a:r>
              <a:rPr lang="fr-FR" dirty="0" smtClean="0"/>
              <a:t>En pratique , doivent être envisagés 3 types de vaccins:</a:t>
            </a:r>
          </a:p>
          <a:p>
            <a:pPr>
              <a:buNone/>
            </a:pPr>
            <a:r>
              <a:rPr lang="fr-FR" dirty="0" smtClean="0"/>
              <a:t>-Vaccin de « routine »</a:t>
            </a:r>
          </a:p>
          <a:p>
            <a:pPr>
              <a:buNone/>
            </a:pPr>
            <a:r>
              <a:rPr lang="fr-FR" dirty="0" smtClean="0"/>
              <a:t>-Vaccin obligatoires (</a:t>
            </a:r>
            <a:r>
              <a:rPr lang="fr-FR" dirty="0" err="1" smtClean="0"/>
              <a:t>required</a:t>
            </a:r>
            <a:r>
              <a:rPr lang="fr-FR" dirty="0" smtClean="0"/>
              <a:t>) </a:t>
            </a:r>
          </a:p>
          <a:p>
            <a:pPr>
              <a:buNone/>
            </a:pPr>
            <a:r>
              <a:rPr lang="fr-FR" dirty="0" smtClean="0"/>
              <a:t>-Vaccins recommandés </a:t>
            </a:r>
          </a:p>
          <a:p>
            <a:endParaRPr lang="fr-F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solidFill>
                  <a:schemeClr val="accent1">
                    <a:lumMod val="75000"/>
                  </a:schemeClr>
                </a:solidFill>
              </a:rPr>
              <a:t>Vaccin </a:t>
            </a:r>
            <a:r>
              <a:rPr lang="fr-FR" dirty="0" smtClean="0">
                <a:solidFill>
                  <a:schemeClr val="accent1">
                    <a:lumMod val="75000"/>
                  </a:schemeClr>
                </a:solidFill>
              </a:rPr>
              <a:t>de routine</a:t>
            </a:r>
            <a:endParaRPr lang="fr-FR" dirty="0">
              <a:solidFill>
                <a:schemeClr val="accent1">
                  <a:lumMod val="75000"/>
                </a:schemeClr>
              </a:solidFill>
            </a:endParaRPr>
          </a:p>
        </p:txBody>
      </p:sp>
      <p:sp>
        <p:nvSpPr>
          <p:cNvPr id="3" name="Espace réservé du contenu 2"/>
          <p:cNvSpPr>
            <a:spLocks noGrp="1"/>
          </p:cNvSpPr>
          <p:nvPr>
            <p:ph idx="1"/>
          </p:nvPr>
        </p:nvSpPr>
        <p:spPr/>
        <p:txBody>
          <a:bodyPr/>
          <a:lstStyle/>
          <a:p>
            <a:r>
              <a:rPr lang="fr-FR" dirty="0" smtClean="0"/>
              <a:t>Le voyage est l’occasion de mettre à jour son calendrier vaccinal (Hépatite B , diphtérie , tétanos poliomyélite, coqueluche , rougeole ) </a:t>
            </a:r>
          </a:p>
          <a:p>
            <a:r>
              <a:rPr lang="fr-FR" dirty="0" smtClean="0"/>
              <a:t>Chez l’enfant non encore vacciné , le BCG , le vaccin rougeoleux et le vaccin hépatite B sont vivement recommandés en cas de séjour prolongé dans un pays de forte endémie . </a:t>
            </a:r>
            <a:endParaRPr lang="fr-F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 </a:t>
            </a:r>
            <a:r>
              <a:rPr lang="fr-FR" dirty="0" smtClean="0">
                <a:solidFill>
                  <a:schemeClr val="accent5">
                    <a:lumMod val="75000"/>
                  </a:schemeClr>
                </a:solidFill>
              </a:rPr>
              <a:t>VACCIN</a:t>
            </a:r>
            <a:r>
              <a:rPr lang="fr-FR" dirty="0" smtClean="0"/>
              <a:t> </a:t>
            </a:r>
            <a:r>
              <a:rPr lang="fr-FR" dirty="0" smtClean="0">
                <a:solidFill>
                  <a:schemeClr val="accent5">
                    <a:lumMod val="75000"/>
                  </a:schemeClr>
                </a:solidFill>
              </a:rPr>
              <a:t>OBLIGATOIRE</a:t>
            </a:r>
            <a:endParaRPr lang="fr-FR" dirty="0">
              <a:solidFill>
                <a:schemeClr val="accent5">
                  <a:lumMod val="75000"/>
                </a:schemeClr>
              </a:solidFill>
            </a:endParaRPr>
          </a:p>
        </p:txBody>
      </p:sp>
      <p:sp>
        <p:nvSpPr>
          <p:cNvPr id="3" name="Espace réservé du contenu 2"/>
          <p:cNvSpPr>
            <a:spLocks noGrp="1"/>
          </p:cNvSpPr>
          <p:nvPr>
            <p:ph idx="1"/>
          </p:nvPr>
        </p:nvSpPr>
        <p:spPr>
          <a:xfrm>
            <a:off x="428596" y="1142984"/>
            <a:ext cx="8229600" cy="4525963"/>
          </a:xfrm>
        </p:spPr>
        <p:txBody>
          <a:bodyPr>
            <a:normAutofit fontScale="62500" lnSpcReduction="20000"/>
          </a:bodyPr>
          <a:lstStyle/>
          <a:p>
            <a:pPr algn="ctr"/>
            <a:r>
              <a:rPr lang="fr-FR" sz="4600" dirty="0" smtClean="0">
                <a:solidFill>
                  <a:srgbClr val="FF0000"/>
                </a:solidFill>
              </a:rPr>
              <a:t>Anti amarile</a:t>
            </a:r>
          </a:p>
          <a:p>
            <a:r>
              <a:rPr lang="fr-FR" dirty="0" smtClean="0"/>
              <a:t>  vivant atténué   </a:t>
            </a:r>
          </a:p>
          <a:p>
            <a:r>
              <a:rPr lang="fr-FR" dirty="0" smtClean="0"/>
              <a:t>Nombre </a:t>
            </a:r>
            <a:r>
              <a:rPr lang="fr-FR" dirty="0" smtClean="0"/>
              <a:t>de doses Une dose de 0,5 ml  en IM </a:t>
            </a:r>
            <a:endParaRPr lang="fr-FR" dirty="0" smtClean="0"/>
          </a:p>
          <a:p>
            <a:r>
              <a:rPr lang="fr-FR" dirty="0" err="1" smtClean="0"/>
              <a:t>Obligatire</a:t>
            </a:r>
            <a:r>
              <a:rPr lang="fr-FR" dirty="0" smtClean="0"/>
              <a:t> en Afrique inter </a:t>
            </a:r>
            <a:r>
              <a:rPr lang="fr-FR" dirty="0" err="1" smtClean="0"/>
              <a:t>tropiale</a:t>
            </a:r>
            <a:r>
              <a:rPr lang="fr-FR" dirty="0" smtClean="0"/>
              <a:t> </a:t>
            </a:r>
            <a:endParaRPr lang="fr-FR" dirty="0" smtClean="0"/>
          </a:p>
          <a:p>
            <a:r>
              <a:rPr lang="fr-FR" dirty="0" smtClean="0"/>
              <a:t>Rappel Tous les 10 ans </a:t>
            </a:r>
          </a:p>
          <a:p>
            <a:r>
              <a:rPr lang="fr-FR" dirty="0" smtClean="0"/>
              <a:t>Contre-indications - Nourrisson de moins de 6 mois ;  </a:t>
            </a:r>
            <a:r>
              <a:rPr lang="fr-FR" dirty="0" smtClean="0"/>
              <a:t> Antécédent </a:t>
            </a:r>
            <a:r>
              <a:rPr lang="fr-FR" dirty="0" smtClean="0"/>
              <a:t>à un composant du vaccin, ou hypersensibilité à une dose antérieure ;  </a:t>
            </a:r>
            <a:r>
              <a:rPr lang="fr-FR" dirty="0" smtClean="0"/>
              <a:t> </a:t>
            </a:r>
            <a:r>
              <a:rPr lang="fr-FR" dirty="0" smtClean="0"/>
              <a:t>déficit immunitaire d’origine thérapeutique, pathologique ou dû à l’infection à VIH symptomatique </a:t>
            </a:r>
            <a:endParaRPr lang="fr-FR" dirty="0" smtClean="0"/>
          </a:p>
          <a:p>
            <a:r>
              <a:rPr lang="fr-FR" dirty="0" smtClean="0"/>
              <a:t>Manifestations </a:t>
            </a:r>
            <a:r>
              <a:rPr lang="fr-FR" dirty="0" smtClean="0"/>
              <a:t>indésirables Encéphalite ou défaillance multi-viscérale ressemblant à la fièvre jaune </a:t>
            </a:r>
            <a:r>
              <a:rPr lang="fr-FR" dirty="0" smtClean="0"/>
              <a:t>(rares)</a:t>
            </a:r>
          </a:p>
          <a:p>
            <a:r>
              <a:rPr lang="fr-FR" dirty="0" smtClean="0"/>
              <a:t> </a:t>
            </a:r>
            <a:r>
              <a:rPr lang="fr-FR" dirty="0" smtClean="0"/>
              <a:t>Délai avant le départ Le certificat international de vaccination devient valable 10 jours après la vaccination </a:t>
            </a:r>
            <a:endParaRPr lang="fr-FR" dirty="0" smtClean="0"/>
          </a:p>
          <a:p>
            <a:r>
              <a:rPr lang="fr-FR" dirty="0" smtClean="0"/>
              <a:t>Précautions </a:t>
            </a:r>
            <a:r>
              <a:rPr lang="fr-FR" dirty="0" smtClean="0"/>
              <a:t>particulières Ne pas administrer aux nourrissons de 6 à 8 mois, sauf en cas d’épidémie. </a:t>
            </a:r>
          </a:p>
          <a:p>
            <a:pPr>
              <a:buNone/>
            </a:pPr>
            <a:endParaRPr lang="fr-FR" dirty="0"/>
          </a:p>
        </p:txBody>
      </p:sp>
    </p:spTree>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383</TotalTime>
  <Words>1471</Words>
  <Application>Microsoft Office PowerPoint</Application>
  <PresentationFormat>Affichage à l'écran (4:3)</PresentationFormat>
  <Paragraphs>113</Paragraphs>
  <Slides>21</Slides>
  <Notes>0</Notes>
  <HiddenSlides>0</HiddenSlides>
  <MMClips>0</MMClips>
  <ScaleCrop>false</ScaleCrop>
  <HeadingPairs>
    <vt:vector size="4" baseType="variant">
      <vt:variant>
        <vt:lpstr>Thème</vt:lpstr>
      </vt:variant>
      <vt:variant>
        <vt:i4>1</vt:i4>
      </vt:variant>
      <vt:variant>
        <vt:lpstr>Titres des diapositives</vt:lpstr>
      </vt:variant>
      <vt:variant>
        <vt:i4>21</vt:i4>
      </vt:variant>
    </vt:vector>
  </HeadingPairs>
  <TitlesOfParts>
    <vt:vector size="22" baseType="lpstr">
      <vt:lpstr>Thème Office</vt:lpstr>
      <vt:lpstr>Voyage et vaccination </vt:lpstr>
      <vt:lpstr>Diapositive 2</vt:lpstr>
      <vt:lpstr>Diapositive 3</vt:lpstr>
      <vt:lpstr>Diapositive 4</vt:lpstr>
      <vt:lpstr>l’évaluation des risques réels encourus par le voyageur, qui varient en fonction :</vt:lpstr>
      <vt:lpstr>Préparation du voyage </vt:lpstr>
      <vt:lpstr>Régle des 3 R</vt:lpstr>
      <vt:lpstr>Vaccin de routine</vt:lpstr>
      <vt:lpstr> VACCIN OBLIGATOIRE</vt:lpstr>
      <vt:lpstr>Diapositive 10</vt:lpstr>
      <vt:lpstr>Vaccins reommandés selon les conditions de séjour</vt:lpstr>
      <vt:lpstr>Diapositive 12</vt:lpstr>
      <vt:lpstr>Diapositive 13</vt:lpstr>
      <vt:lpstr>Diapositive 14</vt:lpstr>
      <vt:lpstr>Vaccins recommandés selon la situation épidémiolgique </vt:lpstr>
      <vt:lpstr>Cas particuliers</vt:lpstr>
      <vt:lpstr>Diapositive 17</vt:lpstr>
      <vt:lpstr>Programme accéléré de vaccination  </vt:lpstr>
      <vt:lpstr>Prévention du  Paludisme</vt:lpstr>
      <vt:lpstr>Diapositive 20</vt:lpstr>
      <vt:lpstr>Conclusion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Voyage et vaccination</dc:title>
  <dc:creator>NTIC-PC</dc:creator>
  <cp:lastModifiedBy>NTIC-PC</cp:lastModifiedBy>
  <cp:revision>29</cp:revision>
  <dcterms:created xsi:type="dcterms:W3CDTF">2016-12-05T18:00:58Z</dcterms:created>
  <dcterms:modified xsi:type="dcterms:W3CDTF">2016-12-06T00:52:04Z</dcterms:modified>
</cp:coreProperties>
</file>