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75"/>
  </p:notesMasterIdLst>
  <p:sldIdLst>
    <p:sldId id="256" r:id="rId2"/>
    <p:sldId id="403" r:id="rId3"/>
    <p:sldId id="405" r:id="rId4"/>
    <p:sldId id="376" r:id="rId5"/>
    <p:sldId id="377" r:id="rId6"/>
    <p:sldId id="257" r:id="rId7"/>
    <p:sldId id="407" r:id="rId8"/>
    <p:sldId id="379" r:id="rId9"/>
    <p:sldId id="408" r:id="rId10"/>
    <p:sldId id="378" r:id="rId11"/>
    <p:sldId id="380" r:id="rId12"/>
    <p:sldId id="381" r:id="rId13"/>
    <p:sldId id="330" r:id="rId14"/>
    <p:sldId id="409" r:id="rId15"/>
    <p:sldId id="382" r:id="rId16"/>
    <p:sldId id="387" r:id="rId17"/>
    <p:sldId id="410" r:id="rId18"/>
    <p:sldId id="261" r:id="rId19"/>
    <p:sldId id="383" r:id="rId20"/>
    <p:sldId id="272" r:id="rId21"/>
    <p:sldId id="276" r:id="rId22"/>
    <p:sldId id="305" r:id="rId23"/>
    <p:sldId id="332" r:id="rId24"/>
    <p:sldId id="353" r:id="rId25"/>
    <p:sldId id="280" r:id="rId26"/>
    <p:sldId id="384" r:id="rId27"/>
    <p:sldId id="339" r:id="rId28"/>
    <p:sldId id="414" r:id="rId29"/>
    <p:sldId id="411" r:id="rId30"/>
    <p:sldId id="289" r:id="rId31"/>
    <p:sldId id="412" r:id="rId32"/>
    <p:sldId id="283" r:id="rId33"/>
    <p:sldId id="285" r:id="rId34"/>
    <p:sldId id="386" r:id="rId35"/>
    <p:sldId id="361" r:id="rId36"/>
    <p:sldId id="286" r:id="rId37"/>
    <p:sldId id="413" r:id="rId38"/>
    <p:sldId id="385" r:id="rId39"/>
    <p:sldId id="294" r:id="rId40"/>
    <p:sldId id="296" r:id="rId41"/>
    <p:sldId id="347" r:id="rId42"/>
    <p:sldId id="297" r:id="rId43"/>
    <p:sldId id="358" r:id="rId44"/>
    <p:sldId id="299" r:id="rId45"/>
    <p:sldId id="304" r:id="rId46"/>
    <p:sldId id="308" r:id="rId47"/>
    <p:sldId id="309" r:id="rId48"/>
    <p:sldId id="388" r:id="rId49"/>
    <p:sldId id="310" r:id="rId50"/>
    <p:sldId id="389" r:id="rId51"/>
    <p:sldId id="390" r:id="rId52"/>
    <p:sldId id="391" r:id="rId53"/>
    <p:sldId id="392" r:id="rId54"/>
    <p:sldId id="393" r:id="rId55"/>
    <p:sldId id="395" r:id="rId56"/>
    <p:sldId id="398" r:id="rId57"/>
    <p:sldId id="399" r:id="rId58"/>
    <p:sldId id="400" r:id="rId59"/>
    <p:sldId id="415" r:id="rId60"/>
    <p:sldId id="416" r:id="rId61"/>
    <p:sldId id="418" r:id="rId62"/>
    <p:sldId id="420" r:id="rId63"/>
    <p:sldId id="421" r:id="rId64"/>
    <p:sldId id="422" r:id="rId65"/>
    <p:sldId id="423" r:id="rId66"/>
    <p:sldId id="424" r:id="rId67"/>
    <p:sldId id="426" r:id="rId68"/>
    <p:sldId id="427" r:id="rId69"/>
    <p:sldId id="428" r:id="rId70"/>
    <p:sldId id="429" r:id="rId71"/>
    <p:sldId id="430" r:id="rId72"/>
    <p:sldId id="431" r:id="rId73"/>
    <p:sldId id="432" r:id="rId7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33" autoAdjust="0"/>
    <p:restoredTop sz="94581" autoAdjust="0"/>
  </p:normalViewPr>
  <p:slideViewPr>
    <p:cSldViewPr>
      <p:cViewPr>
        <p:scale>
          <a:sx n="50" d="100"/>
          <a:sy n="50" d="100"/>
        </p:scale>
        <p:origin x="-810" y="30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79200C-436F-48AA-B824-1D3A392FF6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693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2BAAC-0757-4C7D-AD39-1940B1E8C55E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62D9B-B2B6-4FF0-AD7D-08F574CFCE33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0AE0B-0DBF-40D0-84FD-E80FB3CCE1FA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0E406-3362-47A7-92C0-B6663427DE05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608B2-8609-4C0C-8BA3-500CCD1B6B6D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0D979-8EFF-4BFD-A63C-930C47E8A758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6B7FA-3B3D-4081-96ED-86B70FBA978C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3DF48-803C-48A7-819C-0C648B61FF28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A352-3EF7-4DBC-9DF8-AD5A94B7A113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90DF1-A9D6-4E82-A470-A0DA506CC01F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99994-2DC8-4084-A691-D20F01A53277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1BD8F-F683-43B0-890D-5DFF3AD39D33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889FD-262B-445B-B384-976DF91DD28A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892E2-7A17-426F-964C-2A912C1BCE13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B143D-29AA-4265-B4E6-97F05CE732C2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D6A79-0431-47E4-A7B4-3B87E10055D4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F1EFF-D9EA-40C9-B03C-986F332F3FF7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C077C-2690-44FB-B65F-23FC5DF56907}" type="slidenum">
              <a:rPr lang="fr-FR" smtClean="0"/>
              <a:pPr/>
              <a:t>47</a:t>
            </a:fld>
            <a:endParaRPr lang="fr-FR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DA427-02D6-4699-B5A1-8E6A852CCF46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B34A6-980C-41D3-A514-B5D071B425D3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B3689-09AB-47F9-A2E2-F208A145BE7A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34768-0F7A-4477-80DD-E0B77BD3D4F7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604EF-A416-4E35-8430-1A14F64EFE5D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1A951-DB6E-4042-A037-F55393C979BF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69345-8FF4-4EDB-AB82-FAFF6EABF4FA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EF38A-56B2-4F6B-926B-ADA245F56AC8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23E66-783B-4237-8993-E3145ECC43F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45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B108C-E260-4F11-9114-215974F7B68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5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EB25B-CA65-471A-8FA1-11AC981E07DB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59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1ADB-3EC4-4C3A-87A7-9B605599C8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6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2F271-1767-48AD-A507-7F647E73D6C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02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073EC-990A-4BF6-AECE-6ECFC6F449D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03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744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C708-9290-44F4-BBF1-47F1742449BF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89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CC7C-3D93-4075-9307-1497B1F344A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4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2ABBD-305D-4F39-85F9-9D3D0923AAB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465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35895-438D-490F-94AD-21ADC07EF56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93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FA7614-6858-408F-A83D-B3C6C07A53CC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4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 smtClean="0"/>
              <a:t>Faculté de médecine </a:t>
            </a:r>
            <a:r>
              <a:rPr lang="fr-FR" sz="1400" dirty="0" smtClean="0"/>
              <a:t>B. BENZERDJEB </a:t>
            </a:r>
            <a:r>
              <a:rPr lang="fr-FR" sz="3200" dirty="0" smtClean="0"/>
              <a:t>TLEMCEN</a:t>
            </a:r>
            <a:endParaRPr lang="en-GB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42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1434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F47A9B-770E-419C-B730-7695B61A3424}" type="slidenum">
              <a:rPr lang="fr-FR" smtClean="0"/>
              <a:pPr/>
              <a:t>1</a:t>
            </a:fld>
            <a:endParaRPr lang="fr-FR" smtClean="0"/>
          </a:p>
        </p:txBody>
      </p:sp>
      <p:pic>
        <p:nvPicPr>
          <p:cNvPr id="14339" name="Picture 4" descr="top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19" descr="BENZERJEBBENADOU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000375"/>
            <a:ext cx="12144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Nomenclature</a:t>
            </a:r>
            <a:endParaRPr lang="fr-FR" dirty="0"/>
          </a:p>
        </p:txBody>
      </p:sp>
      <p:sp>
        <p:nvSpPr>
          <p:cNvPr id="4495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de la voie classique et du complexe d’attaque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 suivi d’un numéro en indice : zymogènes ou pro-enzymes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Barre au dessus du symbole (C1q) : forme enzymatique de la protéine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Suffixe a ou b (C2a, C3b …) : produits de clivage de la protéine :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fr-FR" dirty="0" smtClean="0"/>
              <a:t>a  = petit fragment </a:t>
            </a:r>
            <a:r>
              <a:rPr lang="fr-BE" dirty="0" smtClean="0"/>
              <a:t>inhibiteur</a:t>
            </a:r>
            <a:endParaRPr lang="fr-FR" dirty="0" smtClean="0"/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fr-BE" dirty="0" smtClean="0"/>
              <a:t>Action à distance sur l’activation et le chimiotactisme des phagocytes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fr-FR" dirty="0" smtClean="0"/>
              <a:t>b = grand fragment </a:t>
            </a:r>
            <a:r>
              <a:rPr lang="fr-BE" dirty="0" smtClean="0"/>
              <a:t>catalytique</a:t>
            </a:r>
            <a:endParaRPr lang="fr-FR" dirty="0" smtClean="0"/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r>
              <a:rPr lang="fr-BE" dirty="0" smtClean="0"/>
              <a:t>Action enzymatique locale à la surface de l’agent pathogène</a:t>
            </a:r>
            <a:endParaRPr lang="fr-FR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de la voie alterne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F (facteur) suivi d’une lettre ( B, P) : zymogènes ou pro-enzymes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Barre au dessus du symbole et suffixe a ou b = même signification</a:t>
            </a:r>
            <a:endParaRPr lang="fr-FR" dirty="0"/>
          </a:p>
        </p:txBody>
      </p:sp>
      <p:sp>
        <p:nvSpPr>
          <p:cNvPr id="449541" name="Rectangle 5"/>
          <p:cNvSpPr>
            <a:spLocks noGrp="1" noChangeArrowheads="1"/>
          </p:cNvSpPr>
          <p:nvPr>
            <p:ph sz="quarter" idx="4"/>
          </p:nvPr>
        </p:nvSpPr>
        <p:spPr>
          <a:xfrm>
            <a:off x="4645025" y="1785938"/>
            <a:ext cx="4041775" cy="4632325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de régulation 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Abréviation (C3-ina)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Abréviation dérivée de la fonction de la molécule (inactivateur, inhibiteur …).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Récepteurs du complément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Nature du ligand : récepteur du C5a, récepteur du C3a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Système de numérotation : CR1 à 4  (Complément Receptor)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Système des groupes de différenciation : CD (Cluster Différentiation).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fr-FR" dirty="0"/>
          </a:p>
        </p:txBody>
      </p:sp>
      <p:sp>
        <p:nvSpPr>
          <p:cNvPr id="2151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150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0D3625-F754-474B-BAB2-82BEFE1BE4A2}" type="slidenum">
              <a:rPr lang="fr-FR" smtClean="0">
                <a:solidFill>
                  <a:schemeClr val="tx1"/>
                </a:solidFill>
              </a:rPr>
              <a:pPr/>
              <a:t>10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Organisation génétique</a:t>
            </a:r>
            <a:endParaRPr lang="fr-FR" dirty="0"/>
          </a:p>
        </p:txBody>
      </p:sp>
      <p:sp>
        <p:nvSpPr>
          <p:cNvPr id="22549" name="Espace réservé du pied de page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225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17E0A8-8746-44DB-BCF0-D2974F3B9143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66700" y="3962400"/>
            <a:ext cx="10668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C</a:t>
            </a:r>
            <a:r>
              <a:rPr lang="fr-FR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0970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BF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90500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RD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40030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SKI</a:t>
            </a:r>
          </a:p>
          <a:p>
            <a:pPr algn="ctr"/>
            <a:r>
              <a:rPr lang="fr-FR" sz="1400"/>
              <a:t>2W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895600" y="3962400"/>
            <a:ext cx="6096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/>
              <a:t>RP1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562350" y="3962400"/>
            <a:ext cx="10668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C</a:t>
            </a:r>
            <a:r>
              <a:rPr lang="fr-FR" sz="2000" b="1" baseline="-25000">
                <a:solidFill>
                  <a:schemeClr val="bg1"/>
                </a:solidFill>
              </a:rPr>
              <a:t>4</a:t>
            </a:r>
            <a:r>
              <a:rPr lang="fr-FR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70535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21A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571500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RP2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20065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XA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248400" y="3962400"/>
            <a:ext cx="10668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>
                <a:solidFill>
                  <a:schemeClr val="bg1"/>
                </a:solidFill>
              </a:rPr>
              <a:t>C</a:t>
            </a:r>
            <a:r>
              <a:rPr lang="fr-FR" sz="2000" b="1" baseline="-25000">
                <a:solidFill>
                  <a:schemeClr val="bg1"/>
                </a:solidFill>
              </a:rPr>
              <a:t>4</a:t>
            </a:r>
            <a:r>
              <a:rPr lang="fr-FR" sz="20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372350" y="3962400"/>
            <a:ext cx="431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21B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7886700" y="3962400"/>
            <a:ext cx="1066800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TNXB</a:t>
            </a:r>
            <a:endParaRPr lang="fr-FR" sz="1400" baseline="-25000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66700" y="2998788"/>
            <a:ext cx="3255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Antigènes de classe </a:t>
            </a:r>
            <a:r>
              <a:rPr lang="fr-FR" sz="2400" b="1"/>
              <a:t>I</a:t>
            </a:r>
            <a:r>
              <a:rPr lang="fr-FR" sz="1600" b="1"/>
              <a:t> du CMH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588000" y="2998788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/>
              <a:t>Antigènes de classe </a:t>
            </a:r>
            <a:r>
              <a:rPr lang="fr-FR" sz="2400" b="1"/>
              <a:t>II</a:t>
            </a:r>
            <a:r>
              <a:rPr lang="fr-FR" sz="1600" b="1"/>
              <a:t> du CMH</a:t>
            </a: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304800" y="363855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5715000" y="363855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541713" y="5181600"/>
            <a:ext cx="2554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Chromosome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29" name="Rectangle 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Localisation chromosomique</a:t>
            </a:r>
            <a:endParaRPr lang="fr-FR" dirty="0"/>
          </a:p>
        </p:txBody>
      </p:sp>
      <p:graphicFrame>
        <p:nvGraphicFramePr>
          <p:cNvPr id="467031" name="Group 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3099351"/>
              </p:ext>
            </p:extLst>
          </p:nvPr>
        </p:nvGraphicFramePr>
        <p:xfrm>
          <a:off x="357188" y="1714500"/>
          <a:ext cx="8258205" cy="4633423"/>
        </p:xfrm>
        <a:graphic>
          <a:graphicData uri="http://schemas.openxmlformats.org/drawingml/2006/table">
            <a:tbl>
              <a:tblPr/>
              <a:tblGrid>
                <a:gridCol w="618670"/>
                <a:gridCol w="276316"/>
                <a:gridCol w="411867"/>
                <a:gridCol w="483119"/>
                <a:gridCol w="481382"/>
                <a:gridCol w="1616189"/>
                <a:gridCol w="792455"/>
                <a:gridCol w="403178"/>
                <a:gridCol w="422294"/>
                <a:gridCol w="618670"/>
                <a:gridCol w="620408"/>
                <a:gridCol w="1103527"/>
                <a:gridCol w="410130"/>
              </a:tblGrid>
              <a:tr h="398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16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19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21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X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66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q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6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MBL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MIRL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CD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35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CR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Prot S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LAMD - CD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Perforine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INH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aR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5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8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,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9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Surfactant protein A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&amp;  A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15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CR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Surfactant protein D</a:t>
                      </a: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CR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rowSpan="5"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L="48972" marR="48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  <a:r>
                        <a:rPr kumimoji="0" lang="fr-FR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BP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DAF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7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MCP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2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</a:t>
                      </a:r>
                    </a:p>
                  </a:txBody>
                  <a:tcPr marL="48972" marR="48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3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bg1"/>
                </a:solidFill>
              </a:rPr>
              <a:t>Immunologie fondamentale par le Pr A GHAFFOUR</a:t>
            </a:r>
          </a:p>
        </p:txBody>
      </p:sp>
      <p:sp>
        <p:nvSpPr>
          <p:cNvPr id="236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2FD616-C2F0-4E58-858C-A2AA5A6882A0}" type="slidenum">
              <a:rPr lang="fr-FR" smtClean="0">
                <a:solidFill>
                  <a:schemeClr val="bg1"/>
                </a:solidFill>
              </a:rPr>
              <a:pPr/>
              <a:t>12</a:t>
            </a:fld>
            <a:endParaRPr lang="fr-F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9" name="Rectangle 19"/>
          <p:cNvSpPr>
            <a:spLocks noGrp="1" noChangeArrowheads="1"/>
          </p:cNvSpPr>
          <p:nvPr>
            <p:ph type="title"/>
          </p:nvPr>
        </p:nvSpPr>
        <p:spPr>
          <a:xfrm>
            <a:off x="500063" y="116632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/>
              <a:t>Fonctions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1971675" cy="639763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600" dirty="0" smtClean="0"/>
              <a:t>Opsonisation </a:t>
            </a:r>
            <a:endParaRPr lang="fr-FR" sz="1600" dirty="0"/>
          </a:p>
        </p:txBody>
      </p:sp>
      <p:pic>
        <p:nvPicPr>
          <p:cNvPr id="24581" name="Picture 26" descr="F13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858111"/>
            <a:ext cx="8237538" cy="1550179"/>
          </a:xfrm>
          <a:noFill/>
        </p:spPr>
      </p:pic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1971675" cy="639763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sz="1600" dirty="0" smtClean="0">
                <a:cs typeface="Times New Roman" pitchFamily="18" charset="0"/>
              </a:rPr>
              <a:t>Activation cellulaire</a:t>
            </a:r>
            <a:endParaRPr lang="fr-FR" sz="16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58788" y="1774032"/>
            <a:ext cx="1971675" cy="1979612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 smtClean="0"/>
              <a:t>Activation du complément</a:t>
            </a:r>
          </a:p>
          <a:p>
            <a:pPr marL="34290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 smtClean="0"/>
              <a:t>Formation et fixation d’opsonines à la surface de la cellule-cible</a:t>
            </a:r>
            <a:endParaRPr lang="fr-FR" sz="18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fr-FR" sz="1800" dirty="0"/>
          </a:p>
        </p:txBody>
      </p:sp>
      <p:sp>
        <p:nvSpPr>
          <p:cNvPr id="24589" name="Espace réservé du pied de page 1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5671344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458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671344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4D58BA-0638-41B0-BAAC-D7C46F8C998A}" type="slidenum">
              <a:rPr lang="fr-FR" smtClean="0">
                <a:solidFill>
                  <a:schemeClr val="tx1"/>
                </a:solidFill>
              </a:rPr>
              <a:pPr/>
              <a:t>13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4643438" y="1764507"/>
            <a:ext cx="1971675" cy="197961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  <a:cs typeface="Times New Roman" pitchFamily="18" charset="0"/>
              </a:rPr>
              <a:t>Reconnaissance de l’opsonine  par les récepteurs des cellules immunitaires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  <a:cs typeface="Times New Roman" pitchFamily="18" charset="0"/>
              </a:rPr>
              <a:t>Activation des lymphocytes</a:t>
            </a:r>
          </a:p>
        </p:txBody>
      </p:sp>
      <p:sp>
        <p:nvSpPr>
          <p:cNvPr id="14" name="Espace réservé du contenu 11"/>
          <p:cNvSpPr txBox="1">
            <a:spLocks/>
          </p:cNvSpPr>
          <p:nvPr/>
        </p:nvSpPr>
        <p:spPr>
          <a:xfrm>
            <a:off x="2530475" y="1785144"/>
            <a:ext cx="1979613" cy="197961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5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  <a:cs typeface="Times New Roman" pitchFamily="18" charset="0"/>
              </a:rPr>
              <a:t>Activation des monocyte macrophages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fr-FR" sz="16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Elimination des complexes immuns</a:t>
            </a:r>
          </a:p>
        </p:txBody>
      </p:sp>
      <p:sp>
        <p:nvSpPr>
          <p:cNvPr id="15" name="Espace réservé du contenu 11"/>
          <p:cNvSpPr txBox="1">
            <a:spLocks/>
          </p:cNvSpPr>
          <p:nvPr/>
        </p:nvSpPr>
        <p:spPr>
          <a:xfrm>
            <a:off x="6715125" y="1764507"/>
            <a:ext cx="1979613" cy="19843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Activation du complément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Formation du complexe lytique : C</a:t>
            </a:r>
            <a:r>
              <a:rPr lang="fr-FR" sz="1600" baseline="-25000" dirty="0">
                <a:latin typeface="+mn-lt"/>
              </a:rPr>
              <a:t>6-7-8-9</a:t>
            </a:r>
            <a:endParaRPr lang="fr-FR" sz="16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120000"/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Lyse de la cellule portant l’antigène</a:t>
            </a:r>
          </a:p>
        </p:txBody>
      </p:sp>
      <p:sp>
        <p:nvSpPr>
          <p:cNvPr id="17" name="Espace réservé du texte 10"/>
          <p:cNvSpPr txBox="1">
            <a:spLocks/>
          </p:cNvSpPr>
          <p:nvPr/>
        </p:nvSpPr>
        <p:spPr>
          <a:xfrm>
            <a:off x="6723063" y="1131094"/>
            <a:ext cx="1971675" cy="6397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fr-FR" sz="1600" dirty="0"/>
              <a:t>Lyse cellulaire</a:t>
            </a:r>
          </a:p>
        </p:txBody>
      </p:sp>
      <p:sp>
        <p:nvSpPr>
          <p:cNvPr id="18" name="Espace réservé du texte 9"/>
          <p:cNvSpPr txBox="1">
            <a:spLocks/>
          </p:cNvSpPr>
          <p:nvPr/>
        </p:nvSpPr>
        <p:spPr>
          <a:xfrm>
            <a:off x="2520950" y="1131094"/>
            <a:ext cx="1971675" cy="6397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anchor="ctr"/>
          <a:lstStyle/>
          <a:p>
            <a:pPr marL="73152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fr-FR" sz="1600" b="1" dirty="0">
                <a:latin typeface="+mn-lt"/>
              </a:rPr>
              <a:t>Clearance des complexes immuns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d’activation</a:t>
            </a:r>
            <a:endParaRPr lang="fr-FR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291264" cy="4626441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4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Activation du complément</a:t>
            </a:r>
            <a:endParaRPr lang="fr-FR" dirty="0"/>
          </a:p>
        </p:txBody>
      </p:sp>
      <p:pic>
        <p:nvPicPr>
          <p:cNvPr id="468999" name="Picture 7" descr="F13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008" y="3651986"/>
            <a:ext cx="4040188" cy="1793238"/>
          </a:xfrm>
          <a:ln>
            <a:solidFill>
              <a:schemeClr val="accent5"/>
            </a:solidFill>
          </a:ln>
        </p:spPr>
      </p:pic>
      <p:pic>
        <p:nvPicPr>
          <p:cNvPr id="469001" name="Picture 9" descr="Copie de Sans tit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3913" y="1436241"/>
            <a:ext cx="4081462" cy="2136775"/>
          </a:xfrm>
          <a:ln>
            <a:solidFill>
              <a:schemeClr val="accent5"/>
            </a:solidFill>
          </a:ln>
        </p:spPr>
      </p:pic>
      <p:sp>
        <p:nvSpPr>
          <p:cNvPr id="25609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25605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093296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EA1563-D3D9-4BE0-B9F7-240699568FB8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69002" name="Text Box 10"/>
          <p:cNvSpPr txBox="1">
            <a:spLocks noChangeArrowheads="1"/>
          </p:cNvSpPr>
          <p:nvPr/>
        </p:nvSpPr>
        <p:spPr bwMode="auto">
          <a:xfrm>
            <a:off x="4635500" y="3940175"/>
            <a:ext cx="4079875" cy="2762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</a:rPr>
              <a:t>La molécule effectrice la plus importante du système</a:t>
            </a:r>
          </a:p>
        </p:txBody>
      </p:sp>
      <p:sp>
        <p:nvSpPr>
          <p:cNvPr id="469003" name="Text Box 11"/>
          <p:cNvSpPr txBox="1">
            <a:spLocks noChangeArrowheads="1"/>
          </p:cNvSpPr>
          <p:nvPr/>
        </p:nvSpPr>
        <p:spPr bwMode="auto">
          <a:xfrm>
            <a:off x="4643438" y="5815484"/>
            <a:ext cx="4071937" cy="27781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chemeClr val="tx2"/>
                </a:solidFill>
                <a:latin typeface="+mn-lt"/>
              </a:rPr>
              <a:t>Le facteur soluble le plus important du système</a:t>
            </a:r>
          </a:p>
        </p:txBody>
      </p:sp>
      <p:sp>
        <p:nvSpPr>
          <p:cNvPr id="19" name="Espace réservé du contenu 4"/>
          <p:cNvSpPr txBox="1">
            <a:spLocks/>
          </p:cNvSpPr>
          <p:nvPr/>
        </p:nvSpPr>
        <p:spPr>
          <a:xfrm>
            <a:off x="531812" y="1412776"/>
            <a:ext cx="4040188" cy="463232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FR" sz="2400" dirty="0">
                <a:latin typeface="+mn-lt"/>
              </a:rPr>
              <a:t>Voie classique :</a:t>
            </a:r>
          </a:p>
          <a:p>
            <a:pPr marL="740664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fr-FR" sz="2000" dirty="0">
                <a:latin typeface="+mn-lt"/>
              </a:rPr>
              <a:t>Anticorps-dépendante</a:t>
            </a:r>
          </a:p>
          <a:p>
            <a:pPr marL="740664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fr-FR" sz="2000" dirty="0">
                <a:latin typeface="+mn-lt"/>
              </a:rPr>
              <a:t>Initialisation : ag–ac</a:t>
            </a:r>
          </a:p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FR" sz="2400" dirty="0">
                <a:latin typeface="+mn-lt"/>
              </a:rPr>
              <a:t>Voie alterne :</a:t>
            </a:r>
          </a:p>
          <a:p>
            <a:pPr marL="740664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fr-FR" sz="2000" dirty="0">
                <a:latin typeface="+mn-lt"/>
              </a:rPr>
              <a:t>Anticorps-indépendante</a:t>
            </a:r>
          </a:p>
          <a:p>
            <a:pPr marL="740664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defRPr/>
            </a:pPr>
            <a:r>
              <a:rPr lang="fr-FR" sz="2000" dirty="0">
                <a:latin typeface="+mn-lt"/>
              </a:rPr>
              <a:t>Initialisation : toxines polysaccharides bactériens et venin de cobra</a:t>
            </a:r>
          </a:p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FR" sz="2400" dirty="0">
                <a:latin typeface="+mn-lt"/>
              </a:rPr>
              <a:t>Voie des lectines (MBL) </a:t>
            </a:r>
          </a:p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FR" sz="2400" dirty="0">
                <a:latin typeface="+mn-lt"/>
              </a:rPr>
              <a:t>Tronc commun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fr-F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3 modes d’initiation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Classique : intervention de C1q</a:t>
            </a:r>
          </a:p>
          <a:p>
            <a:pPr lvl="1" eaLnBrk="1" hangingPunct="1">
              <a:defRPr/>
            </a:pPr>
            <a:r>
              <a:rPr lang="fr-BE" dirty="0" smtClean="0"/>
              <a:t>Via COMPLEXES IMMUNS : le plus souvent</a:t>
            </a:r>
          </a:p>
          <a:p>
            <a:pPr lvl="1" eaLnBrk="1" hangingPunct="1">
              <a:defRPr/>
            </a:pPr>
            <a:r>
              <a:rPr lang="fr-BE" dirty="0" smtClean="0"/>
              <a:t>Via CRP (polysaccharides bactériens, cellules apoptotiques) </a:t>
            </a:r>
          </a:p>
          <a:p>
            <a:pPr lvl="1" eaLnBrk="1" hangingPunct="1">
              <a:defRPr/>
            </a:pPr>
            <a:r>
              <a:rPr lang="fr-BE" dirty="0" smtClean="0"/>
              <a:t>Directement (certaines bactéries, cellules apoptotiques)</a:t>
            </a:r>
          </a:p>
          <a:p>
            <a:pPr eaLnBrk="1" hangingPunct="1">
              <a:defRPr/>
            </a:pPr>
            <a:r>
              <a:rPr lang="fr-BE" dirty="0" smtClean="0"/>
              <a:t>Alterne : pas d’intervention de C1q</a:t>
            </a:r>
          </a:p>
          <a:p>
            <a:pPr lvl="1" eaLnBrk="1" hangingPunct="1">
              <a:defRPr/>
            </a:pPr>
            <a:r>
              <a:rPr lang="fr-BE" sz="2400" dirty="0" smtClean="0"/>
              <a:t>Nombreuses bactéries, champignons, virus, cellules tumorales</a:t>
            </a:r>
          </a:p>
          <a:p>
            <a:pPr eaLnBrk="1" hangingPunct="1">
              <a:defRPr/>
            </a:pPr>
            <a:r>
              <a:rPr lang="fr-BE" dirty="0" smtClean="0"/>
              <a:t>Mannose binding lectin</a:t>
            </a:r>
          </a:p>
          <a:p>
            <a:pPr lvl="1" eaLnBrk="1" hangingPunct="1">
              <a:defRPr/>
            </a:pPr>
            <a:r>
              <a:rPr lang="fr-BE" sz="2400" dirty="0" smtClean="0"/>
              <a:t>Microorganismes qui contiennent des groupes mannoses terminaux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BE" dirty="0" smtClean="0"/>
              <a:t> </a:t>
            </a:r>
            <a:endParaRPr lang="en-GB" dirty="0" smtClean="0"/>
          </a:p>
        </p:txBody>
      </p:sp>
      <p:sp>
        <p:nvSpPr>
          <p:cNvPr id="2662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6628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5F3F16-7FE3-4B83-ADA4-EBDD620CF4CC}" type="slidenum">
              <a:rPr lang="fr-FR" smtClean="0">
                <a:solidFill>
                  <a:schemeClr val="tx1"/>
                </a:solidFill>
              </a:rPr>
              <a:pPr/>
              <a:t>16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fr-BE" dirty="0" smtClean="0"/>
              <a:t>Voie classique (1)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8864" y="1535113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Principaux activateurs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518864" y="2174875"/>
            <a:ext cx="4040188" cy="39512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000" dirty="0" smtClean="0"/>
              <a:t>Complexes antigène/anticorps dont l'</a:t>
            </a:r>
            <a:r>
              <a:rPr lang="fr-FR" sz="2000" dirty="0" err="1" smtClean="0"/>
              <a:t>Ig</a:t>
            </a:r>
            <a:r>
              <a:rPr lang="fr-FR" sz="2000" dirty="0" smtClean="0"/>
              <a:t> est :</a:t>
            </a:r>
          </a:p>
          <a:p>
            <a:pPr lvl="1"/>
            <a:r>
              <a:rPr lang="fr-FR" sz="1600" dirty="0" err="1" smtClean="0"/>
              <a:t>IgM</a:t>
            </a:r>
            <a:endParaRPr lang="fr-FR" sz="1600" dirty="0" smtClean="0"/>
          </a:p>
          <a:p>
            <a:pPr lvl="1"/>
            <a:r>
              <a:rPr lang="fr-FR" sz="1600" dirty="0" smtClean="0"/>
              <a:t>IgG1, IgG2, IgG3</a:t>
            </a:r>
          </a:p>
          <a:p>
            <a:r>
              <a:rPr lang="fr-FR" sz="2000" dirty="0" smtClean="0"/>
              <a:t>Certains produits bactériens :</a:t>
            </a:r>
          </a:p>
          <a:p>
            <a:pPr lvl="1"/>
            <a:r>
              <a:rPr lang="fr-FR" sz="1600" dirty="0" smtClean="0"/>
              <a:t>N </a:t>
            </a:r>
            <a:r>
              <a:rPr lang="fr-FR" sz="1600" dirty="0" err="1" smtClean="0"/>
              <a:t>acetyl</a:t>
            </a:r>
            <a:r>
              <a:rPr lang="fr-FR" sz="1600" dirty="0" smtClean="0"/>
              <a:t> glucosami</a:t>
            </a:r>
            <a:r>
              <a:rPr lang="fr-FR" sz="1800" dirty="0" smtClean="0"/>
              <a:t>ne</a:t>
            </a:r>
          </a:p>
          <a:p>
            <a:pPr lvl="1"/>
            <a:r>
              <a:rPr lang="fr-FR" sz="1800" dirty="0" err="1" smtClean="0"/>
              <a:t>Mannanes</a:t>
            </a:r>
            <a:endParaRPr lang="fr-FR" sz="1800" dirty="0" smtClean="0"/>
          </a:p>
          <a:p>
            <a:r>
              <a:rPr lang="fr-FR" sz="2000" dirty="0" smtClean="0"/>
              <a:t>Et d'autres substances :</a:t>
            </a:r>
          </a:p>
          <a:p>
            <a:pPr lvl="1"/>
            <a:r>
              <a:rPr lang="fr-FR" sz="1600" dirty="0" smtClean="0"/>
              <a:t>CRP</a:t>
            </a:r>
          </a:p>
          <a:p>
            <a:pPr lvl="1"/>
            <a:r>
              <a:rPr lang="fr-FR" sz="1600" dirty="0" smtClean="0"/>
              <a:t>DNA</a:t>
            </a:r>
          </a:p>
          <a:p>
            <a:pPr lvl="1"/>
            <a:r>
              <a:rPr lang="fr-FR" sz="1600" dirty="0" smtClean="0"/>
              <a:t>Substance amyloïde</a:t>
            </a:r>
          </a:p>
          <a:p>
            <a:pPr lvl="1"/>
            <a:r>
              <a:rPr lang="fr-FR" sz="1600" dirty="0" smtClean="0"/>
              <a:t>GP 120</a:t>
            </a:r>
            <a:endParaRPr lang="fr-FR" sz="1600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"/>
          </p:nvPr>
        </p:nvSpPr>
        <p:spPr>
          <a:xfrm>
            <a:off x="4706689" y="1535113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Composants activés</a:t>
            </a:r>
            <a:endParaRPr lang="fr-FR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4"/>
          </p:nvPr>
        </p:nvSpPr>
        <p:spPr>
          <a:xfrm>
            <a:off x="4706689" y="2174875"/>
            <a:ext cx="4041775" cy="3951288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fr-FR" b="1" dirty="0" smtClean="0"/>
          </a:p>
          <a:p>
            <a:pPr marL="68263" indent="0" algn="ctr">
              <a:buNone/>
            </a:pPr>
            <a:r>
              <a:rPr lang="fr-FR" dirty="0" smtClean="0"/>
              <a:t>C1q</a:t>
            </a:r>
            <a:endParaRPr lang="fr-FR" dirty="0"/>
          </a:p>
          <a:p>
            <a:pPr marL="68263" indent="0" algn="ctr">
              <a:buNone/>
            </a:pPr>
            <a:endParaRPr lang="fr-FR" dirty="0" smtClean="0"/>
          </a:p>
          <a:p>
            <a:pPr marL="68263" indent="0" algn="ctr">
              <a:buNone/>
            </a:pPr>
            <a:r>
              <a:rPr lang="fr-FR" dirty="0" err="1" smtClean="0"/>
              <a:t>Conglutinines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85864" y="6356350"/>
            <a:ext cx="2895600" cy="365125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614864" y="6356350"/>
            <a:ext cx="2133600" cy="365125"/>
          </a:xfrm>
        </p:spPr>
        <p:txBody>
          <a:bodyPr/>
          <a:lstStyle/>
          <a:p>
            <a:fld id="{08DFA5E5-7F96-4B09-9D99-D15A637B2AF1}" type="slidenum">
              <a:rPr lang="fr-FR" smtClean="0">
                <a:solidFill>
                  <a:schemeClr val="tx1"/>
                </a:solidFill>
              </a:rPr>
              <a:pPr/>
              <a:t>17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573431" y="29249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4579585" y="3862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fr-BE" dirty="0" smtClean="0"/>
              <a:t>Voie </a:t>
            </a:r>
            <a:r>
              <a:rPr lang="fr-BE" dirty="0"/>
              <a:t>classique </a:t>
            </a:r>
            <a:r>
              <a:rPr lang="fr-BE" dirty="0" smtClean="0"/>
              <a:t>(2)</a:t>
            </a:r>
            <a:endParaRPr lang="en-GB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Collectine C1q</a:t>
            </a:r>
          </a:p>
        </p:txBody>
      </p:sp>
      <p:pic>
        <p:nvPicPr>
          <p:cNvPr id="27655" name="Espace réservé du contenu 9" descr="c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159351"/>
            <a:ext cx="4040188" cy="1982335"/>
          </a:xfrm>
        </p:spPr>
      </p:pic>
      <p:sp>
        <p:nvSpPr>
          <p:cNvPr id="27652" name="Espace réservé du texte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Molécule à activité lectine</a:t>
            </a:r>
            <a:endParaRPr lang="fr-FR" dirty="0" smtClean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Interagit avec +s ligands, en particulier avec les ig et notamment sous forme de complexes immuns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C1 est formé de trois molécules distinctes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BE" dirty="0" smtClean="0"/>
              <a:t>C1q : dépourvu d’activité enzymatique, se lie au domaine Fc des IgM et des IgG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BE" dirty="0" smtClean="0"/>
              <a:t>C1r : sérine protéase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BE" dirty="0" smtClean="0"/>
              <a:t>C1s : sérine protéase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Pour que C1r2C1s2 puisse se lier à C1q, il faut que C1q subisse lui-même un changement de conformation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La fixation de C1q sur des complexes immuns permet ce changement de conformation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fr-FR" dirty="0"/>
          </a:p>
        </p:txBody>
      </p:sp>
      <p:sp>
        <p:nvSpPr>
          <p:cNvPr id="2765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765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AC1192C-EF5F-4193-A98A-8CC34192DBE1}" type="slidenum">
              <a:rPr lang="fr-FR" smtClean="0">
                <a:solidFill>
                  <a:schemeClr val="tx1"/>
                </a:solidFill>
              </a:rPr>
              <a:pPr/>
              <a:t>18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Initialisation</a:t>
            </a:r>
            <a:endParaRPr lang="fr-FR" dirty="0"/>
          </a:p>
        </p:txBody>
      </p:sp>
      <p:sp>
        <p:nvSpPr>
          <p:cNvPr id="28675" name="Espace réservé du texte 16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Complexes immuns à IgM</a:t>
            </a:r>
            <a:endParaRPr lang="fr-FR" dirty="0" smtClean="0"/>
          </a:p>
        </p:txBody>
      </p:sp>
      <p:sp>
        <p:nvSpPr>
          <p:cNvPr id="4751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4040188" cy="1898650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IgM = pentamères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IgM = au moins trois sites de fixation au C1q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IgM activent efficacement le complément</a:t>
            </a:r>
          </a:p>
          <a:p>
            <a:pPr marL="996696" lvl="2" eaLnBrk="1" fontAlgn="auto" hangingPunct="1">
              <a:spcAft>
                <a:spcPts val="0"/>
              </a:spcAft>
              <a:buFont typeface="Wingdings 2"/>
              <a:buChar char=""/>
              <a:defRPr/>
            </a:pPr>
            <a:endParaRPr lang="fr-FR" dirty="0"/>
          </a:p>
        </p:txBody>
      </p:sp>
      <p:sp>
        <p:nvSpPr>
          <p:cNvPr id="28676" name="Espace réservé du texte 1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Complexes immuns à IgG</a:t>
            </a:r>
            <a:endParaRPr lang="fr-FR" dirty="0" smtClean="0"/>
          </a:p>
        </p:txBody>
      </p:sp>
      <p:sp>
        <p:nvSpPr>
          <p:cNvPr id="475142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45025" y="2459038"/>
            <a:ext cx="4041775" cy="1898650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IgG = monomères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IgG = un seul site de fixation au C1q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IgG n’est pas suffisante pour modifier la conformation du C1q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IgG sont beaucoup moins efficaces que les IgM pour activer le complément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fr-FR" sz="1800" dirty="0"/>
          </a:p>
        </p:txBody>
      </p:sp>
      <p:sp>
        <p:nvSpPr>
          <p:cNvPr id="28683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867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915AE2-FF75-4E85-8175-4CC1ADE8AB3D}" type="slidenum">
              <a:rPr lang="fr-FR" smtClean="0">
                <a:solidFill>
                  <a:schemeClr val="tx1"/>
                </a:solidFill>
              </a:rPr>
              <a:pPr/>
              <a:t>19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460375" y="4500563"/>
            <a:ext cx="4040188" cy="19177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fr-B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liaison de C1q à deux Ig ou plus n’est possible que si ces dernières appartiennent à un même complexe immun ou si elles sont fixées sur une même surface</a:t>
            </a:r>
            <a:endParaRPr lang="fr-FR" dirty="0">
              <a:latin typeface="+mn-lt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4648200" y="4500563"/>
            <a:ext cx="4041775" cy="19177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fr-FR" dirty="0">
              <a:latin typeface="+mn-lt"/>
            </a:endParaRPr>
          </a:p>
        </p:txBody>
      </p:sp>
      <p:pic>
        <p:nvPicPr>
          <p:cNvPr id="28682" name="Picture 10" descr="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500563"/>
            <a:ext cx="4071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Enseignement d’immunologie</a:t>
            </a:r>
            <a:endParaRPr lang="fr-FR" dirty="0"/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dirty="0" smtClean="0"/>
              <a:t>2015</a:t>
            </a: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Troisième année de médecine</a:t>
            </a:r>
          </a:p>
        </p:txBody>
      </p:sp>
      <p:sp>
        <p:nvSpPr>
          <p:cNvPr id="1536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39017B3-2CB9-44A1-A360-256499FE2E6B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Le complexe C1</a:t>
            </a:r>
            <a:endParaRPr lang="fr-BE" dirty="0"/>
          </a:p>
        </p:txBody>
      </p:sp>
      <p:pic>
        <p:nvPicPr>
          <p:cNvPr id="29699" name="Picture 257" descr="F13-05A"/>
          <p:cNvPicPr preferRelativeResize="0">
            <a:picLocks noGrp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79575"/>
            <a:ext cx="4040188" cy="2339975"/>
          </a:xfrm>
        </p:spPr>
      </p:pic>
      <p:pic>
        <p:nvPicPr>
          <p:cNvPr id="29700" name="Picture 258" descr="F13-05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679575"/>
            <a:ext cx="4041775" cy="2339975"/>
          </a:xfrm>
        </p:spPr>
      </p:pic>
      <p:sp>
        <p:nvSpPr>
          <p:cNvPr id="29705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970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960EC8-0453-41D6-8CE6-BFF79BB06133}" type="slidenum">
              <a:rPr lang="fr-FR" smtClean="0">
                <a:solidFill>
                  <a:schemeClr val="tx1"/>
                </a:solidFill>
              </a:rPr>
              <a:pPr/>
              <a:t>20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29702" name="Picture 261" descr="F13-03D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4071938"/>
            <a:ext cx="4068763" cy="2339975"/>
          </a:xfrm>
        </p:spPr>
      </p:pic>
      <p:pic>
        <p:nvPicPr>
          <p:cNvPr id="29703" name="Picture 262" descr="F13-05B"/>
          <p:cNvPicPr preferRelativeResize="0">
            <a:picLocks noGrp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075238" y="4071938"/>
            <a:ext cx="4068762" cy="2339975"/>
          </a:xfrm>
        </p:spPr>
      </p:pic>
      <p:sp>
        <p:nvSpPr>
          <p:cNvPr id="29704" name="Rectangle 17"/>
          <p:cNvSpPr>
            <a:spLocks noChangeArrowheads="1"/>
          </p:cNvSpPr>
          <p:nvPr/>
        </p:nvSpPr>
        <p:spPr bwMode="auto">
          <a:xfrm>
            <a:off x="428625" y="1381125"/>
            <a:ext cx="8429625" cy="26193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sz="1100" dirty="0"/>
              <a:t>Un grand classique en immunologie clinique : l</a:t>
            </a:r>
            <a:r>
              <a:rPr lang="fr-BE" sz="1100" i="1" dirty="0"/>
              <a:t>e test au C1q </a:t>
            </a:r>
            <a:r>
              <a:rPr lang="fr-BE" sz="1100" dirty="0"/>
              <a:t>destiné à mesurer la présence de complexes immuns dans le plasma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3200" dirty="0" smtClean="0"/>
              <a:t>Constitution de la C3 convertase</a:t>
            </a:r>
            <a:endParaRPr lang="fr-BE" sz="3200" dirty="0"/>
          </a:p>
        </p:txBody>
      </p:sp>
      <p:pic>
        <p:nvPicPr>
          <p:cNvPr id="30726" name="Espace réservé du contenu 16" descr="C3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85938"/>
            <a:ext cx="8258175" cy="2832100"/>
          </a:xfrm>
        </p:spPr>
      </p:pic>
      <p:sp>
        <p:nvSpPr>
          <p:cNvPr id="3072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07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7444479-ABA0-465C-B2BC-07F6ADA5ABBC}" type="slidenum">
              <a:rPr lang="fr-FR" smtClean="0">
                <a:solidFill>
                  <a:schemeClr val="tx1"/>
                </a:solidFill>
              </a:rPr>
              <a:pPr/>
              <a:t>21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 bwMode="auto">
          <a:xfrm>
            <a:off x="457200" y="4643438"/>
            <a:ext cx="4040188" cy="17859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600" dirty="0">
                <a:latin typeface="+mn-lt"/>
              </a:rPr>
              <a:t>Activation de C4 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600" dirty="0">
                <a:latin typeface="+mn-lt"/>
              </a:rPr>
              <a:t>Clivage de C4 par C1s en C4a et C4b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600" dirty="0">
                <a:latin typeface="+mn-lt"/>
              </a:rPr>
              <a:t>Libération du C4a dans le sérum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600" dirty="0">
                <a:latin typeface="+mn-lt"/>
              </a:rPr>
              <a:t>Fixation du C4b à la membrane de la cellule-cible à proximité de l’immun complexe</a:t>
            </a:r>
            <a:endParaRPr lang="fr-FR" sz="1200" dirty="0">
              <a:latin typeface="+mn-lt"/>
            </a:endParaRPr>
          </a:p>
        </p:txBody>
      </p:sp>
      <p:sp>
        <p:nvSpPr>
          <p:cNvPr id="15" name="Espace réservé du contenu 5"/>
          <p:cNvSpPr txBox="1">
            <a:spLocks/>
          </p:cNvSpPr>
          <p:nvPr/>
        </p:nvSpPr>
        <p:spPr bwMode="auto">
          <a:xfrm>
            <a:off x="4645025" y="4643438"/>
            <a:ext cx="4041775" cy="17748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Amarrage de C2 à C4b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Formation du substrat C4bC2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Clivage de C2 par C1s en C2a et C2b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Libération du C2a dans le sérum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Fixation du C2b à la membrane de la cellule-cible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200" dirty="0">
                <a:latin typeface="+mn-lt"/>
              </a:rPr>
              <a:t>Formation de C4b C2b=C3-convertase classique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2800" dirty="0" smtClean="0"/>
              <a:t>Hydrolyse de C3 par la C3 convertase</a:t>
            </a:r>
            <a:endParaRPr lang="fr-BE" sz="2800" dirty="0"/>
          </a:p>
        </p:txBody>
      </p:sp>
      <p:pic>
        <p:nvPicPr>
          <p:cNvPr id="31747" name="Espace réservé du contenu 32" descr="C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263819"/>
            <a:ext cx="4040188" cy="1773400"/>
          </a:xfrm>
        </p:spPr>
      </p:pic>
      <p:sp>
        <p:nvSpPr>
          <p:cNvPr id="3175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01CA33-38F9-4BEC-92BD-6C5D15BE5174}" type="slidenum">
              <a:rPr lang="fr-FR" smtClean="0">
                <a:solidFill>
                  <a:schemeClr val="tx1"/>
                </a:solidFill>
              </a:rPr>
              <a:pPr/>
              <a:t>22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14810" y="3071810"/>
            <a:ext cx="1000132" cy="1143008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rgbClr val="FF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2264" y="2786058"/>
            <a:ext cx="2000264" cy="1714512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rgbClr val="FF99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28625" y="1800225"/>
            <a:ext cx="8286750" cy="830263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200" dirty="0">
                <a:latin typeface="+mn-lt"/>
              </a:rPr>
              <a:t>Activation de C3</a:t>
            </a:r>
          </a:p>
          <a:p>
            <a:pPr>
              <a:defRPr/>
            </a:pPr>
            <a:r>
              <a:rPr lang="fr-FR" sz="1200" dirty="0">
                <a:latin typeface="+mn-lt"/>
              </a:rPr>
              <a:t>Clivage de C3 par C4b C2b en C4a et C4b</a:t>
            </a:r>
          </a:p>
          <a:p>
            <a:pPr>
              <a:defRPr/>
            </a:pPr>
            <a:r>
              <a:rPr lang="fr-FR" sz="1200" dirty="0">
                <a:latin typeface="+mn-lt"/>
              </a:rPr>
              <a:t>Libération du C3a dans le sérum</a:t>
            </a:r>
          </a:p>
          <a:p>
            <a:pPr>
              <a:defRPr/>
            </a:pPr>
            <a:r>
              <a:rPr lang="fr-FR" sz="1200" dirty="0">
                <a:latin typeface="+mn-lt"/>
              </a:rPr>
              <a:t>Fixation du C3b à la membrane de la cellule-cible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3200" dirty="0" smtClean="0"/>
              <a:t>Constitution de la C5 convertase</a:t>
            </a:r>
            <a:endParaRPr lang="fr-BE" sz="3200" dirty="0"/>
          </a:p>
        </p:txBody>
      </p:sp>
      <p:sp>
        <p:nvSpPr>
          <p:cNvPr id="3277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025"/>
            <a:endParaRPr lang="fr-FR" smtClean="0"/>
          </a:p>
        </p:txBody>
      </p:sp>
      <p:pic>
        <p:nvPicPr>
          <p:cNvPr id="32773" name="Espace réservé du contenu 6" descr="c5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17688"/>
            <a:ext cx="8258175" cy="4611687"/>
          </a:xfrm>
        </p:spPr>
      </p:pic>
      <p:sp>
        <p:nvSpPr>
          <p:cNvPr id="32772" name="Espace réservé du texte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73025"/>
            <a:endParaRPr lang="fr-FR" smtClean="0"/>
          </a:p>
        </p:txBody>
      </p:sp>
      <p:sp>
        <p:nvSpPr>
          <p:cNvPr id="32775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99B85C-3D94-4279-B6DC-36CB5C66BB11}" type="slidenum">
              <a:rPr lang="fr-FR" smtClean="0">
                <a:solidFill>
                  <a:schemeClr val="tx1"/>
                </a:solidFill>
              </a:rPr>
              <a:pPr/>
              <a:t>23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Génération de C3b</a:t>
            </a:r>
            <a:endParaRPr lang="fr-BE" dirty="0"/>
          </a:p>
        </p:txBody>
      </p:sp>
      <p:sp>
        <p:nvSpPr>
          <p:cNvPr id="3379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50"/>
            <a:ext cx="8258175" cy="639763"/>
          </a:xfrm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sz="1800" dirty="0" smtClean="0"/>
              <a:t>Génération d’une grande quantité de C3b qui couvre la surface bactérienne</a:t>
            </a:r>
            <a:endParaRPr lang="fr-FR" sz="1800" dirty="0" smtClean="0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474663" y="2474913"/>
            <a:ext cx="4040187" cy="1857375"/>
          </a:xfrm>
          <a:ln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Tout le C3b ne se lie pas à la membrane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sz="1800" dirty="0" smtClean="0"/>
              <a:t>Une partie diffuse et se fixe sur des complexes immuns solubles et des microorganismes : opsonisation</a:t>
            </a:r>
            <a:endParaRPr lang="fr-FR" sz="1800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endParaRPr lang="fr-FR" sz="1400" dirty="0"/>
          </a:p>
        </p:txBody>
      </p:sp>
      <p:sp>
        <p:nvSpPr>
          <p:cNvPr id="33801" name="Espace réservé du pied de page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379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0169FC-BFE6-49D7-A5CA-9850C8431E39}" type="slidenum">
              <a:rPr lang="fr-FR" smtClean="0">
                <a:solidFill>
                  <a:schemeClr val="tx1"/>
                </a:solidFill>
              </a:rPr>
              <a:pPr/>
              <a:t>24</a:t>
            </a:fld>
            <a:endParaRPr lang="fr-FR" smtClean="0">
              <a:solidFill>
                <a:schemeClr val="tx1"/>
              </a:solidFill>
            </a:endParaRPr>
          </a:p>
        </p:txBody>
      </p:sp>
      <p:grpSp>
        <p:nvGrpSpPr>
          <p:cNvPr id="33798" name="Group 21"/>
          <p:cNvGrpSpPr>
            <a:grpSpLocks noGrp="1"/>
          </p:cNvGrpSpPr>
          <p:nvPr/>
        </p:nvGrpSpPr>
        <p:grpSpPr bwMode="auto">
          <a:xfrm>
            <a:off x="4643438" y="2571750"/>
            <a:ext cx="3970337" cy="1834523"/>
            <a:chOff x="854" y="1104"/>
            <a:chExt cx="4051" cy="3134"/>
          </a:xfrm>
        </p:grpSpPr>
        <p:pic>
          <p:nvPicPr>
            <p:cNvPr id="33802" name="Picture 22" descr="F13-05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4" y="1104"/>
              <a:ext cx="4051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23"/>
            <p:cNvSpPr txBox="1">
              <a:spLocks noChangeArrowheads="1"/>
            </p:cNvSpPr>
            <p:nvPr/>
          </p:nvSpPr>
          <p:spPr bwMode="auto">
            <a:xfrm>
              <a:off x="3072" y="3554"/>
              <a:ext cx="238" cy="6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BE" sz="1000" b="1">
                  <a:latin typeface="Times New Roman" pitchFamily="18" charset="0"/>
                </a:rPr>
                <a:t>2b</a:t>
              </a:r>
              <a:endParaRPr lang="fr-FR" sz="1000" b="1">
                <a:latin typeface="Times New Roman" pitchFamily="18" charset="0"/>
              </a:endParaRPr>
            </a:p>
          </p:txBody>
        </p:sp>
        <p:sp>
          <p:nvSpPr>
            <p:cNvPr id="33804" name="Rectangle 24"/>
            <p:cNvSpPr>
              <a:spLocks noChangeArrowheads="1"/>
            </p:cNvSpPr>
            <p:nvPr/>
          </p:nvSpPr>
          <p:spPr bwMode="auto">
            <a:xfrm>
              <a:off x="2544" y="3936"/>
              <a:ext cx="72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3799" name="Picture 7" descr="ch2f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63"/>
            <a:ext cx="40401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468313" y="5783263"/>
            <a:ext cx="4103687" cy="64611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BE" dirty="0"/>
              <a:t>Une molécule de C4b2b clive 1000 molécules de C3 en C3b!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/>
              <a:t>Activation du </a:t>
            </a:r>
            <a:r>
              <a:rPr lang="fr-BE" dirty="0" smtClean="0"/>
              <a:t>M</a:t>
            </a:r>
            <a:r>
              <a:rPr lang="fr-BE" sz="2000" dirty="0" smtClean="0"/>
              <a:t>embrane </a:t>
            </a:r>
            <a:r>
              <a:rPr lang="fr-BE" dirty="0" smtClean="0"/>
              <a:t>A</a:t>
            </a:r>
            <a:r>
              <a:rPr lang="fr-BE" sz="2000" dirty="0" smtClean="0"/>
              <a:t>ttack </a:t>
            </a:r>
            <a:r>
              <a:rPr lang="fr-BE" dirty="0" smtClean="0"/>
              <a:t>C</a:t>
            </a:r>
            <a:r>
              <a:rPr lang="fr-BE" sz="2000" dirty="0" smtClean="0"/>
              <a:t>omplex</a:t>
            </a:r>
            <a:endParaRPr lang="fr-BE" dirty="0"/>
          </a:p>
        </p:txBody>
      </p:sp>
      <p:sp>
        <p:nvSpPr>
          <p:cNvPr id="34820" name="Espace réservé du texte 6"/>
          <p:cNvSpPr>
            <a:spLocks noGrp="1"/>
          </p:cNvSpPr>
          <p:nvPr>
            <p:ph type="body" idx="1"/>
          </p:nvPr>
        </p:nvSpPr>
        <p:spPr>
          <a:xfrm>
            <a:off x="457200" y="5072063"/>
            <a:ext cx="4040188" cy="342900"/>
          </a:xfrm>
          <a:ln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pPr marL="73025" eaLnBrk="1" hangingPunct="1">
              <a:defRPr/>
            </a:pPr>
            <a:r>
              <a:rPr lang="fr-BE" dirty="0" smtClean="0"/>
              <a:t>MAC</a:t>
            </a:r>
            <a:endParaRPr lang="fr-FR" dirty="0" smtClean="0"/>
          </a:p>
        </p:txBody>
      </p:sp>
      <p:pic>
        <p:nvPicPr>
          <p:cNvPr id="34824" name="Espace réservé du contenu 15" descr="m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85938"/>
            <a:ext cx="8258175" cy="3214687"/>
          </a:xfrm>
        </p:spPr>
      </p:pic>
      <p:sp>
        <p:nvSpPr>
          <p:cNvPr id="34821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4645025" y="5072063"/>
            <a:ext cx="4041775" cy="342900"/>
          </a:xfrm>
          <a:ln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pPr marL="73025" eaLnBrk="1" hangingPunct="1">
              <a:defRPr/>
            </a:pPr>
            <a:r>
              <a:rPr lang="fr-BE" dirty="0" smtClean="0"/>
              <a:t>Opsonisation C3b</a:t>
            </a:r>
            <a:endParaRPr lang="fr-FR" dirty="0" smtClean="0"/>
          </a:p>
        </p:txBody>
      </p:sp>
      <p:sp>
        <p:nvSpPr>
          <p:cNvPr id="34825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481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D76C285-2D83-4580-94C5-A5139003D6BE}" type="slidenum">
              <a:rPr lang="fr-FR" smtClean="0">
                <a:solidFill>
                  <a:schemeClr val="tx1"/>
                </a:solidFill>
              </a:rPr>
              <a:pPr/>
              <a:t>25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5429250"/>
            <a:ext cx="4040188" cy="10001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2000" dirty="0">
                <a:latin typeface="+mn-lt"/>
              </a:rPr>
              <a:t>Important contre un nombre limité de bactéries (neisseria notamment)</a:t>
            </a:r>
          </a:p>
        </p:txBody>
      </p:sp>
      <p:sp>
        <p:nvSpPr>
          <p:cNvPr id="11" name="Espace réservé du contenu 8"/>
          <p:cNvSpPr txBox="1">
            <a:spLocks/>
          </p:cNvSpPr>
          <p:nvPr/>
        </p:nvSpPr>
        <p:spPr bwMode="auto">
          <a:xfrm>
            <a:off x="4645025" y="5429250"/>
            <a:ext cx="4041775" cy="100012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2000" dirty="0">
                <a:latin typeface="+mn-lt"/>
              </a:rPr>
              <a:t>Cruciale pour un grand nombre d’agents infectieux </a:t>
            </a:r>
            <a:endParaRPr lang="fr-FR" sz="20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fr-F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Activation du M</a:t>
            </a:r>
            <a:r>
              <a:rPr lang="fr-BE" sz="2000" dirty="0" smtClean="0"/>
              <a:t>embrane</a:t>
            </a:r>
            <a:r>
              <a:rPr lang="fr-BE" dirty="0" smtClean="0"/>
              <a:t> A</a:t>
            </a:r>
            <a:r>
              <a:rPr lang="fr-BE" sz="2000" dirty="0" smtClean="0"/>
              <a:t>ttack</a:t>
            </a:r>
            <a:r>
              <a:rPr lang="fr-BE" dirty="0" smtClean="0"/>
              <a:t> C</a:t>
            </a:r>
            <a:r>
              <a:rPr lang="fr-BE" sz="2000" dirty="0" smtClean="0"/>
              <a:t>omplex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2000" dirty="0" smtClean="0"/>
              <a:t>Peut se produire à la surface d’une cellule ou sur des complexes immuns!</a:t>
            </a:r>
            <a:endParaRPr lang="en-GB" sz="2000" dirty="0" smtClean="0"/>
          </a:p>
          <a:p>
            <a:pPr eaLnBrk="1" hangingPunct="1">
              <a:defRPr/>
            </a:pPr>
            <a:r>
              <a:rPr lang="fr-BE" sz="2000" dirty="0" smtClean="0"/>
              <a:t>Attention : si le MAC est activé par des complexes immuns libres (non cellulaires), le C5b67 peut aller se fixer sur des cellules voisines (qui n’ont pas d’antigène à leur surface)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fr-BE" i="1" dirty="0" smtClean="0"/>
              <a:t>innocent bystander lysis</a:t>
            </a:r>
          </a:p>
          <a:p>
            <a:pPr eaLnBrk="1" hangingPunct="1">
              <a:defRPr/>
            </a:pPr>
            <a:r>
              <a:rPr lang="fr-BE" sz="2000" dirty="0" smtClean="0"/>
              <a:t>C5b678 peut suffire à lyser une hématie mais pas une cellule nucléée</a:t>
            </a:r>
            <a:endParaRPr lang="en-GB" sz="2000" dirty="0" smtClean="0"/>
          </a:p>
          <a:p>
            <a:pPr eaLnBrk="1" hangingPunct="1">
              <a:defRPr/>
            </a:pPr>
            <a:endParaRPr lang="fr-BE" sz="2000" i="1" dirty="0" smtClean="0"/>
          </a:p>
          <a:p>
            <a:pPr eaLnBrk="1" hangingPunct="1">
              <a:defRPr/>
            </a:pPr>
            <a:endParaRPr lang="fr-FR" sz="2000" dirty="0"/>
          </a:p>
        </p:txBody>
      </p:sp>
      <p:pic>
        <p:nvPicPr>
          <p:cNvPr id="35845" name="Picture 4" descr="F13-05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785938"/>
            <a:ext cx="4041775" cy="2214562"/>
          </a:xfrm>
        </p:spPr>
      </p:pic>
      <p:sp>
        <p:nvSpPr>
          <p:cNvPr id="35851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584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6D6C167-4C49-4701-8CE3-D2930502DAAA}" type="slidenum">
              <a:rPr lang="fr-FR" smtClean="0">
                <a:solidFill>
                  <a:schemeClr val="tx1"/>
                </a:solidFill>
              </a:rPr>
              <a:pPr/>
              <a:t>26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3438" y="1785938"/>
            <a:ext cx="4000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200" b="1" dirty="0">
                <a:latin typeface="+mn-lt"/>
              </a:rPr>
              <a:t>Lié à la membrane</a:t>
            </a:r>
            <a:endParaRPr lang="en-GB" sz="1200" b="1" dirty="0">
              <a:latin typeface="+mn-lt"/>
            </a:endParaRPr>
          </a:p>
        </p:txBody>
      </p:sp>
      <p:pic>
        <p:nvPicPr>
          <p:cNvPr id="35848" name="Picture 11" descr="F13-0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24325"/>
            <a:ext cx="4038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8"/>
          <p:cNvSpPr>
            <a:spLocks noChangeArrowheads="1"/>
          </p:cNvSpPr>
          <p:nvPr/>
        </p:nvSpPr>
        <p:spPr bwMode="auto">
          <a:xfrm>
            <a:off x="7459663" y="5429250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>
                <a:latin typeface="Times New Roman" pitchFamily="18" charset="0"/>
              </a:rPr>
              <a:t>100 </a:t>
            </a:r>
            <a:r>
              <a:rPr lang="fr-BE">
                <a:latin typeface="Times New Roman" pitchFamily="18" charset="0"/>
                <a:cs typeface="Times New Roman" pitchFamily="18" charset="0"/>
              </a:rPr>
              <a:t>Å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35850" name="Rectangle 19"/>
          <p:cNvSpPr>
            <a:spLocks noChangeArrowheads="1"/>
          </p:cNvSpPr>
          <p:nvPr/>
        </p:nvSpPr>
        <p:spPr bwMode="auto">
          <a:xfrm>
            <a:off x="7388225" y="3630613"/>
            <a:ext cx="639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>
                <a:latin typeface="Times New Roman" pitchFamily="18" charset="0"/>
              </a:rPr>
              <a:t>10 </a:t>
            </a:r>
            <a:r>
              <a:rPr lang="fr-BE">
                <a:latin typeface="Times New Roman" pitchFamily="18" charset="0"/>
                <a:cs typeface="Times New Roman" pitchFamily="18" charset="0"/>
              </a:rPr>
              <a:t>Å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Autres activateurs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5186363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BE" sz="1800" dirty="0" smtClean="0"/>
              <a:t>Certains steptocoques</a:t>
            </a:r>
          </a:p>
          <a:p>
            <a:pPr>
              <a:defRPr/>
            </a:pPr>
            <a:r>
              <a:rPr lang="fr-BE" sz="1800" dirty="0" smtClean="0"/>
              <a:t>Cellules apoptotiques</a:t>
            </a:r>
          </a:p>
          <a:p>
            <a:pPr>
              <a:defRPr/>
            </a:pPr>
            <a:r>
              <a:rPr lang="fr-BE" sz="1800" dirty="0" smtClean="0"/>
              <a:t>CRP : C Reactive Protein</a:t>
            </a:r>
          </a:p>
          <a:p>
            <a:pPr lvl="1">
              <a:defRPr/>
            </a:pPr>
            <a:r>
              <a:rPr lang="fr-BE" sz="1600" dirty="0" smtClean="0"/>
              <a:t>Protéine de la phase aiguë de l’inflammation </a:t>
            </a:r>
          </a:p>
          <a:p>
            <a:pPr lvl="1">
              <a:defRPr/>
            </a:pPr>
            <a:r>
              <a:rPr lang="fr-BE" sz="1600" dirty="0" smtClean="0"/>
              <a:t>Synthétisée par le foie</a:t>
            </a:r>
          </a:p>
          <a:p>
            <a:pPr lvl="1">
              <a:defRPr/>
            </a:pPr>
            <a:r>
              <a:rPr lang="fr-BE" sz="1600" dirty="0" smtClean="0"/>
              <a:t>Marqueur de l’inflammation très couramment utilisé en biologie clinique</a:t>
            </a:r>
          </a:p>
          <a:p>
            <a:pPr lvl="1">
              <a:defRPr/>
            </a:pPr>
            <a:r>
              <a:rPr lang="fr-BE" sz="1600" dirty="0" smtClean="0"/>
              <a:t>Membre d’une famille de protéines très ancienne</a:t>
            </a:r>
          </a:p>
          <a:p>
            <a:pPr lvl="1">
              <a:defRPr/>
            </a:pPr>
            <a:r>
              <a:rPr lang="fr-BE" sz="1600" dirty="0" smtClean="0"/>
              <a:t>Se lie à la phosphocholine et aux résidus phosphocholine des polysaccharides bactériens</a:t>
            </a:r>
          </a:p>
          <a:p>
            <a:pPr lvl="1">
              <a:defRPr/>
            </a:pPr>
            <a:r>
              <a:rPr lang="fr-BE" sz="1600" dirty="0" smtClean="0"/>
              <a:t>Se lie aux cellules apoptotiques</a:t>
            </a:r>
          </a:p>
          <a:p>
            <a:pPr lvl="1">
              <a:defRPr/>
            </a:pPr>
            <a:r>
              <a:rPr lang="fr-BE" sz="1600" dirty="0" smtClean="0"/>
              <a:t>Une fois lié à son ligand, peut activer le C1q</a:t>
            </a:r>
          </a:p>
          <a:p>
            <a:pPr>
              <a:defRPr/>
            </a:pPr>
            <a:r>
              <a:rPr lang="fr-BE" sz="1800" dirty="0" smtClean="0"/>
              <a:t>Une fonction importante de la voie classique du complément est l’élimination des cellules apoptotiques</a:t>
            </a:r>
          </a:p>
          <a:p>
            <a:pPr>
              <a:defRPr/>
            </a:pPr>
            <a:endParaRPr lang="fr-FR" sz="1800" dirty="0"/>
          </a:p>
        </p:txBody>
      </p:sp>
      <p:pic>
        <p:nvPicPr>
          <p:cNvPr id="36868" name="Picture 10" descr="im061198100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1774825"/>
            <a:ext cx="2987675" cy="4643438"/>
          </a:xfrm>
        </p:spPr>
      </p:pic>
      <p:sp>
        <p:nvSpPr>
          <p:cNvPr id="3686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687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A80401-4A97-4D9F-B43C-F9B16130CF7D}" type="slidenum">
              <a:rPr lang="fr-FR" smtClean="0">
                <a:solidFill>
                  <a:schemeClr val="tx1"/>
                </a:solidFill>
              </a:rPr>
              <a:pPr/>
              <a:t>27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V</a:t>
            </a:r>
            <a:r>
              <a:rPr lang="fr-FR" sz="2800" dirty="0" smtClean="0"/>
              <a:t>oie </a:t>
            </a:r>
            <a:r>
              <a:rPr lang="fr-FR" sz="2800" dirty="0"/>
              <a:t>classique </a:t>
            </a:r>
            <a:r>
              <a:rPr lang="fr-FR" sz="2800" dirty="0" smtClean="0"/>
              <a:t>et </a:t>
            </a:r>
            <a:r>
              <a:rPr lang="fr-FR" sz="2800" dirty="0"/>
              <a:t>membrane de la cellule cible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80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Voie des </a:t>
            </a:r>
            <a:r>
              <a:rPr lang="fr-BE" dirty="0" smtClean="0"/>
              <a:t>MBL </a:t>
            </a:r>
            <a:r>
              <a:rPr lang="fr-BE" sz="2400" dirty="0" smtClean="0"/>
              <a:t>(</a:t>
            </a:r>
            <a:r>
              <a:rPr lang="fr-FR" sz="2400" b="1" dirty="0" smtClean="0"/>
              <a:t>Détail </a:t>
            </a:r>
            <a:r>
              <a:rPr lang="fr-FR" sz="2400" b="1" dirty="0"/>
              <a:t>des </a:t>
            </a:r>
            <a:r>
              <a:rPr lang="fr-FR" sz="2400" b="1" dirty="0" err="1" smtClean="0"/>
              <a:t>collectines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19256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0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Système complémentaire</a:t>
            </a:r>
            <a:endParaRPr lang="fr-FR" dirty="0"/>
          </a:p>
        </p:txBody>
      </p:sp>
      <p:sp>
        <p:nvSpPr>
          <p:cNvPr id="16387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fr-FR" dirty="0" smtClean="0"/>
              <a:t>2015</a:t>
            </a:r>
            <a:endParaRPr lang="fr-FR" dirty="0" smtClean="0"/>
          </a:p>
          <a:p>
            <a:pPr>
              <a:spcBef>
                <a:spcPct val="0"/>
              </a:spcBef>
            </a:pPr>
            <a:r>
              <a:rPr lang="fr-FR" dirty="0" smtClean="0"/>
              <a:t>Immunologie fondamentale</a:t>
            </a:r>
          </a:p>
        </p:txBody>
      </p:sp>
      <p:sp>
        <p:nvSpPr>
          <p:cNvPr id="1638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A101439-02C7-4979-B3FA-AD7FF6D1E14E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Voie des MBL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806575"/>
            <a:ext cx="4040188" cy="197008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fr-BE" sz="1600" dirty="0" smtClean="0"/>
              <a:t>Fait intervenir la MBP (mannose binding protein), une collectine de la même famille que C1q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fr-BE" sz="1600" dirty="0" smtClean="0"/>
              <a:t>MBL est donc l’équivalent de C1q </a:t>
            </a:r>
          </a:p>
          <a:p>
            <a:pPr marL="41148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fr-BE" sz="1600" dirty="0" smtClean="0"/>
              <a:t>Une fois liée, la MBP recrute une protéase (la </a:t>
            </a:r>
            <a:r>
              <a:rPr lang="fr-BE" sz="1600" i="1" dirty="0" smtClean="0"/>
              <a:t>mannose binding protein associated protease</a:t>
            </a:r>
            <a:r>
              <a:rPr lang="fr-BE" sz="1600" dirty="0" smtClean="0"/>
              <a:t> ou MASP) qui est l’équivalent de C1s et dont les substrats sont C4 et C2</a:t>
            </a:r>
            <a:endParaRPr lang="fr-BE" sz="1600" dirty="0"/>
          </a:p>
        </p:txBody>
      </p:sp>
      <p:pic>
        <p:nvPicPr>
          <p:cNvPr id="37894" name="Espace réservé du contenu 11" descr="mb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85938"/>
            <a:ext cx="4071937" cy="2000250"/>
          </a:xfrm>
        </p:spPr>
      </p:pic>
      <p:sp>
        <p:nvSpPr>
          <p:cNvPr id="37900" name="Espace réservé du pied de page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78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61FA7C8-9362-4148-9ED8-DCB386DDBBBB}" type="slidenum">
              <a:rPr lang="fr-FR" smtClean="0">
                <a:solidFill>
                  <a:schemeClr val="tx1"/>
                </a:solidFill>
              </a:rPr>
              <a:pPr/>
              <a:t>30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3" name="Espace réservé du texte 6"/>
          <p:cNvSpPr txBox="1">
            <a:spLocks/>
          </p:cNvSpPr>
          <p:nvPr/>
        </p:nvSpPr>
        <p:spPr>
          <a:xfrm>
            <a:off x="460375" y="3786188"/>
            <a:ext cx="4040188" cy="63976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anchor="ctr">
            <a:normAutofit/>
          </a:bodyPr>
          <a:lstStyle/>
          <a:p>
            <a:pPr marL="73152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fr-BE" b="1" dirty="0">
                <a:latin typeface="+mn-lt"/>
              </a:rPr>
              <a:t>Lectines</a:t>
            </a:r>
            <a:endParaRPr lang="fr-FR" b="1" dirty="0"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0375" y="4429125"/>
            <a:ext cx="4040188" cy="235743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400" dirty="0">
                <a:latin typeface="+mn-lt"/>
              </a:rPr>
              <a:t>Protéines ou glycoprotéines capable de se lier à certains résidus glucidiques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200" dirty="0">
                <a:latin typeface="+mn-lt"/>
              </a:rPr>
              <a:t>O</a:t>
            </a:r>
            <a:r>
              <a:rPr lang="fr-BE" sz="1400" dirty="0">
                <a:latin typeface="+mn-lt"/>
              </a:rPr>
              <a:t>rigine non immunitaire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200" dirty="0">
                <a:latin typeface="+mn-lt"/>
              </a:rPr>
              <a:t>C</a:t>
            </a:r>
            <a:r>
              <a:rPr lang="fr-BE" sz="1400" dirty="0">
                <a:latin typeface="+mn-lt"/>
              </a:rPr>
              <a:t>apable comme un anticorps d’agglutiner ou de précipiter des cellules ou des glycoconjugués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400" dirty="0">
                <a:latin typeface="+mn-lt"/>
              </a:rPr>
              <a:t>Isolées initialement chez des végétaux mais molécules voisines (</a:t>
            </a:r>
            <a:r>
              <a:rPr lang="fr-BE" sz="1400" i="1" dirty="0">
                <a:latin typeface="+mn-lt"/>
              </a:rPr>
              <a:t>lectin-like</a:t>
            </a:r>
            <a:r>
              <a:rPr lang="fr-BE" sz="1400" dirty="0">
                <a:latin typeface="+mn-lt"/>
              </a:rPr>
              <a:t>) présentes chez les bactéries et les animaux</a:t>
            </a:r>
            <a:endParaRPr lang="en-GB" sz="1400" dirty="0">
              <a:latin typeface="+mn-lt"/>
            </a:endParaRPr>
          </a:p>
        </p:txBody>
      </p:sp>
      <p:sp>
        <p:nvSpPr>
          <p:cNvPr id="15" name="Espace réservé du texte 7"/>
          <p:cNvSpPr txBox="1">
            <a:spLocks/>
          </p:cNvSpPr>
          <p:nvPr/>
        </p:nvSpPr>
        <p:spPr>
          <a:xfrm>
            <a:off x="4643438" y="3786188"/>
            <a:ext cx="4041775" cy="639762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anchor="ctr"/>
          <a:lstStyle/>
          <a:p>
            <a:pPr marL="73152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defRPr/>
            </a:pPr>
            <a:r>
              <a:rPr lang="fr-BE" b="1" dirty="0">
                <a:latin typeface="+mn-lt"/>
              </a:rPr>
              <a:t>Récepteur au mannose et sa famille</a:t>
            </a:r>
            <a:endParaRPr lang="fr-FR" b="1" dirty="0">
              <a:latin typeface="+mn-lt"/>
            </a:endParaRPr>
          </a:p>
        </p:txBody>
      </p:sp>
      <p:sp>
        <p:nvSpPr>
          <p:cNvPr id="16" name="Espace réservé du contenu 8"/>
          <p:cNvSpPr txBox="1">
            <a:spLocks/>
          </p:cNvSpPr>
          <p:nvPr/>
        </p:nvSpPr>
        <p:spPr>
          <a:xfrm>
            <a:off x="4643438" y="4429125"/>
            <a:ext cx="4041775" cy="11430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400" dirty="0">
                <a:latin typeface="+mn-lt"/>
              </a:rPr>
              <a:t>Domaine de type </a:t>
            </a:r>
            <a:r>
              <a:rPr lang="fr-BE" sz="1400" i="1" dirty="0">
                <a:latin typeface="+mn-lt"/>
              </a:rPr>
              <a:t>lectine </a:t>
            </a:r>
            <a:r>
              <a:rPr lang="fr-BE" sz="1400" dirty="0">
                <a:latin typeface="+mn-lt"/>
              </a:rPr>
              <a:t>(site de la liaison au résidus mannosyl et fucosyl)</a:t>
            </a:r>
          </a:p>
          <a:p>
            <a:pPr marL="411480" indent="-342900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fr-BE" sz="1400" dirty="0">
                <a:latin typeface="+mn-lt"/>
              </a:rPr>
              <a:t>Liaison à de nombreux microorganismes Gram-, Gram+, mycobactéries, champignons, parasites</a:t>
            </a:r>
            <a:endParaRPr lang="fr-FR" sz="1400" dirty="0">
              <a:latin typeface="+mn-lt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fr-FR" sz="1400" dirty="0">
              <a:latin typeface="+mn-lt"/>
            </a:endParaRPr>
          </a:p>
        </p:txBody>
      </p:sp>
      <p:pic>
        <p:nvPicPr>
          <p:cNvPr id="37899" name="Picture 9" descr="ima1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715000"/>
            <a:ext cx="40719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Voie alterne (1)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Activateurs de la voie alterne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000" dirty="0" smtClean="0"/>
              <a:t>Surfaces activatrices pauvres en charges négatives</a:t>
            </a:r>
          </a:p>
          <a:p>
            <a:r>
              <a:rPr lang="fr-FR" sz="2000" dirty="0" smtClean="0"/>
              <a:t>Acide </a:t>
            </a:r>
            <a:r>
              <a:rPr lang="fr-FR" sz="2000" dirty="0" err="1" smtClean="0"/>
              <a:t>teichoique</a:t>
            </a:r>
            <a:endParaRPr lang="fr-FR" sz="2000" dirty="0" smtClean="0"/>
          </a:p>
          <a:p>
            <a:r>
              <a:rPr lang="fr-FR" sz="2000" dirty="0" smtClean="0"/>
              <a:t>LPS</a:t>
            </a:r>
          </a:p>
          <a:p>
            <a:r>
              <a:rPr lang="fr-FR" sz="2000" dirty="0" err="1" smtClean="0"/>
              <a:t>Zymosan</a:t>
            </a:r>
            <a:endParaRPr lang="fr-FR" sz="2000" dirty="0" smtClean="0"/>
          </a:p>
          <a:p>
            <a:r>
              <a:rPr lang="fr-FR" sz="2000" dirty="0" smtClean="0"/>
              <a:t>Inuline</a:t>
            </a:r>
          </a:p>
          <a:p>
            <a:r>
              <a:rPr lang="fr-FR" sz="2000" dirty="0" smtClean="0"/>
              <a:t>Agarose</a:t>
            </a:r>
          </a:p>
          <a:p>
            <a:r>
              <a:rPr lang="fr-FR" sz="2000" dirty="0" smtClean="0"/>
              <a:t>Certains </a:t>
            </a:r>
            <a:r>
              <a:rPr lang="fr-FR" sz="2000" dirty="0" err="1" smtClean="0"/>
              <a:t>biomateriaux</a:t>
            </a:r>
            <a:r>
              <a:rPr lang="fr-FR" sz="2000" dirty="0" smtClean="0"/>
              <a:t> </a:t>
            </a:r>
            <a:r>
              <a:rPr lang="fr-FR" sz="1600" dirty="0" smtClean="0"/>
              <a:t>(peu biocompatible comme les premières membranes de dialyse)</a:t>
            </a:r>
            <a:endParaRPr lang="fr-FR" sz="16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Composant activé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endParaRPr lang="fr-FR" b="1" dirty="0" smtClean="0"/>
          </a:p>
          <a:p>
            <a:pPr algn="ctr"/>
            <a:endParaRPr lang="fr-FR" b="1" dirty="0"/>
          </a:p>
          <a:p>
            <a:pPr algn="ctr"/>
            <a:endParaRPr lang="fr-FR" b="1" dirty="0" smtClean="0"/>
          </a:p>
          <a:p>
            <a:pPr marL="68263" indent="0" algn="ctr">
              <a:buNone/>
            </a:pPr>
            <a:r>
              <a:rPr lang="fr-FR" sz="4400" b="1" dirty="0" smtClean="0"/>
              <a:t>C3b</a:t>
            </a:r>
            <a:endParaRPr lang="fr-FR" sz="4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A5E5-7F96-4B09-9D99-D15A637B2AF1}" type="slidenum">
              <a:rPr lang="fr-FR" smtClean="0">
                <a:solidFill>
                  <a:schemeClr val="tx1"/>
                </a:solidFill>
              </a:rPr>
              <a:pPr/>
              <a:t>31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4511766" y="3501008"/>
            <a:ext cx="1356377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Voie alterne (2)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484785"/>
            <a:ext cx="4040188" cy="5907732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2000" dirty="0" smtClean="0"/>
              <a:t>Non liée à la fixation d’une collectine sur un complexe immun ou sur un pathogène donc indépendante de l’immunité adaptative</a:t>
            </a:r>
          </a:p>
          <a:p>
            <a:pPr eaLnBrk="1" hangingPunct="1">
              <a:defRPr/>
            </a:pPr>
            <a:r>
              <a:rPr lang="fr-BE" sz="2000" dirty="0" smtClean="0"/>
              <a:t>Considérée comme constituant de l’immunité naturelle</a:t>
            </a:r>
          </a:p>
          <a:p>
            <a:pPr eaLnBrk="1" hangingPunct="1">
              <a:defRPr/>
            </a:pPr>
            <a:r>
              <a:rPr lang="fr-BE" sz="2000" dirty="0" smtClean="0"/>
              <a:t>Aboutit à l’activation du MAC (formation de C5b sans l’intervention d’anticorps)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4"/>
          </p:nvPr>
        </p:nvSpPr>
        <p:spPr>
          <a:xfrm>
            <a:off x="4645025" y="1484785"/>
            <a:ext cx="4041775" cy="5907732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Présence physiologique de petites quantités de C3b dans le plasma (hydrolyse spontanée à bas bruit de la liaison thioester instable)</a:t>
            </a:r>
          </a:p>
          <a:p>
            <a:pPr eaLnBrk="1" hangingPunct="1">
              <a:defRPr/>
            </a:pPr>
            <a:r>
              <a:rPr lang="fr-BE" dirty="0" smtClean="0"/>
              <a:t>Fixation de C3b sur toutes les cellules (y compris les cellules de l’hôte)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3891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891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5A1EA9-227F-48AA-97B6-12EB2B63ECB5}" type="slidenum">
              <a:rPr lang="fr-FR" smtClean="0">
                <a:solidFill>
                  <a:schemeClr val="tx1"/>
                </a:solidFill>
              </a:rPr>
              <a:pPr/>
              <a:t>32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dirty="0" smtClean="0"/>
              <a:t>Voie alterne (3)</a:t>
            </a:r>
            <a:endParaRPr lang="fr-BE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BE" dirty="0" smtClean="0"/>
              <a:t>Facteur B : une fois fixé sur C3b, devient le substrat du facteur D (protéase équivalent de C1s)</a:t>
            </a:r>
          </a:p>
          <a:p>
            <a:pPr>
              <a:defRPr/>
            </a:pPr>
            <a:r>
              <a:rPr lang="fr-BE" dirty="0" smtClean="0"/>
              <a:t>C3Bb : C3 convertase de la voie alterne</a:t>
            </a:r>
          </a:p>
          <a:p>
            <a:pPr>
              <a:defRPr/>
            </a:pPr>
            <a:r>
              <a:rPr lang="fr-BE" dirty="0" smtClean="0"/>
              <a:t>Properdine : augmente la ½ vie de la C3 convertase de la voie alterne (5</a:t>
            </a:r>
            <a:r>
              <a:rPr lang="fr-BE" dirty="0" smtClean="0">
                <a:sym typeface="Wingdings 3" pitchFamily="18" charset="2"/>
              </a:rPr>
              <a:t>30 minutes)</a:t>
            </a:r>
            <a:endParaRPr lang="fr-FR" dirty="0" smtClean="0"/>
          </a:p>
        </p:txBody>
      </p:sp>
      <p:pic>
        <p:nvPicPr>
          <p:cNvPr id="39940" name="Picture 13" descr="F13-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65663" y="1785938"/>
            <a:ext cx="4049712" cy="4632325"/>
          </a:xfrm>
        </p:spPr>
      </p:pic>
      <p:sp>
        <p:nvSpPr>
          <p:cNvPr id="3994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3994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314FE0F-5AF5-4F33-AA7D-12DED5E1D952}" type="slidenum">
              <a:rPr lang="fr-FR" smtClean="0">
                <a:solidFill>
                  <a:schemeClr val="tx1"/>
                </a:solidFill>
              </a:rPr>
              <a:pPr/>
              <a:t>33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39942" name="Oval 10"/>
          <p:cNvSpPr>
            <a:spLocks noChangeArrowheads="1"/>
          </p:cNvSpPr>
          <p:nvPr/>
        </p:nvSpPr>
        <p:spPr bwMode="auto">
          <a:xfrm>
            <a:off x="5318125" y="3786188"/>
            <a:ext cx="1143000" cy="500062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Boucle d’amplification</a:t>
            </a:r>
            <a:endParaRPr lang="fr-FR" dirty="0"/>
          </a:p>
        </p:txBody>
      </p:sp>
      <p:pic>
        <p:nvPicPr>
          <p:cNvPr id="40964" name="Picture 9" descr="F13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85938"/>
            <a:ext cx="8258175" cy="4643437"/>
          </a:xfrm>
          <a:noFill/>
        </p:spPr>
      </p:pic>
      <p:sp>
        <p:nvSpPr>
          <p:cNvPr id="4096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096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B83061-F946-432D-923E-650A843EC066}" type="slidenum">
              <a:rPr lang="fr-FR" smtClean="0">
                <a:solidFill>
                  <a:schemeClr val="tx1"/>
                </a:solidFill>
              </a:rPr>
              <a:pPr/>
              <a:t>34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600" dirty="0"/>
              <a:t>Régulation de la voie alterne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CR1 , CD35 (système </a:t>
            </a:r>
            <a:r>
              <a:rPr lang="fr-BE" dirty="0" err="1" smtClean="0"/>
              <a:t>Knops</a:t>
            </a:r>
            <a:r>
              <a:rPr lang="fr-BE" dirty="0" smtClean="0"/>
              <a:t>) et DAF, CD 55 (système </a:t>
            </a:r>
            <a:r>
              <a:rPr lang="fr-BE" dirty="0" err="1" smtClean="0"/>
              <a:t>Crommer</a:t>
            </a:r>
            <a:r>
              <a:rPr lang="fr-BE" dirty="0" smtClean="0"/>
              <a:t>) : empêchent l’interaction C3b B et déplacent C3b des complexes C3bBb déjà formés</a:t>
            </a:r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Facteur I : protéase plasmatique qui clive C3b en iC3b</a:t>
            </a:r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CR1, DAF et facteur H sont des cofacteurs du facteur I</a:t>
            </a:r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L’activité du facteur H dépend du contenu cellulaire en acide sialique</a:t>
            </a:r>
            <a:endParaRPr lang="fr-FR" dirty="0" smtClean="0"/>
          </a:p>
        </p:txBody>
      </p:sp>
      <p:sp>
        <p:nvSpPr>
          <p:cNvPr id="4301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30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0D2E346-A011-44CF-ACA9-E238E23E2415}" type="slidenum">
              <a:rPr lang="fr-FR" smtClean="0">
                <a:solidFill>
                  <a:schemeClr val="tx1"/>
                </a:solidFill>
              </a:rPr>
              <a:pPr/>
              <a:t>35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sz="3600" dirty="0" smtClean="0"/>
              <a:t>Voie classique vs voie alterne</a:t>
            </a:r>
            <a:endParaRPr lang="fr-FR" sz="3600" dirty="0"/>
          </a:p>
        </p:txBody>
      </p:sp>
      <p:sp>
        <p:nvSpPr>
          <p:cNvPr id="44035" name="Espace réservé du texte 20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Voie classique</a:t>
            </a:r>
            <a:endParaRPr lang="fr-FR" dirty="0" smtClean="0"/>
          </a:p>
        </p:txBody>
      </p:sp>
      <p:pic>
        <p:nvPicPr>
          <p:cNvPr id="44037" name="Picture 15" descr="F13-05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00313"/>
            <a:ext cx="2043113" cy="3929062"/>
          </a:xfrm>
        </p:spPr>
      </p:pic>
      <p:sp>
        <p:nvSpPr>
          <p:cNvPr id="44036" name="Espace réservé du texte 21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Voie alterne</a:t>
            </a:r>
            <a:endParaRPr lang="fr-FR" dirty="0" smtClean="0"/>
          </a:p>
        </p:txBody>
      </p:sp>
      <p:sp>
        <p:nvSpPr>
          <p:cNvPr id="44039" name="Espace réservé du contenu 2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4042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403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B12F6E9-1CB9-4691-939D-94198A486358}" type="slidenum">
              <a:rPr lang="fr-FR" smtClean="0">
                <a:solidFill>
                  <a:schemeClr val="tx1"/>
                </a:solidFill>
              </a:rPr>
              <a:pPr/>
              <a:t>36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44040" name="Picture 16" descr="F13-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500313"/>
            <a:ext cx="20002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4" descr="F13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60625"/>
            <a:ext cx="4071937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Détail des voies d’activation</a:t>
            </a:r>
            <a:endParaRPr lang="fr-FR" sz="3600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42493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A5E5-7F96-4B09-9D99-D15A637B2AF1}" type="slidenum">
              <a:rPr lang="fr-FR" smtClean="0">
                <a:solidFill>
                  <a:schemeClr val="tx1"/>
                </a:solidFill>
              </a:rPr>
              <a:pPr/>
              <a:t>37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Régulation </a:t>
            </a:r>
            <a:r>
              <a:rPr lang="fr-BE" dirty="0" smtClean="0"/>
              <a:t>du complément</a:t>
            </a:r>
            <a:endParaRPr lang="fr-FR" dirty="0"/>
          </a:p>
        </p:txBody>
      </p:sp>
      <p:sp>
        <p:nvSpPr>
          <p:cNvPr id="45059" name="Sous-titre 2"/>
          <p:cNvSpPr>
            <a:spLocks noGrp="1"/>
          </p:cNvSpPr>
          <p:nvPr>
            <p:ph type="subTitle" idx="1"/>
          </p:nvPr>
        </p:nvSpPr>
        <p:spPr>
          <a:xfrm>
            <a:off x="1371600" y="345658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>
                <a:solidFill>
                  <a:schemeClr val="tx1"/>
                </a:solidFill>
              </a:rPr>
              <a:t>Activation intempestive du complément peut tuer un individu ou altérer gravement ses organes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>
                <a:solidFill>
                  <a:schemeClr val="tx1"/>
                </a:solidFill>
              </a:rPr>
              <a:t>Molécules très labiles une fois activées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>
                <a:solidFill>
                  <a:schemeClr val="tx1"/>
                </a:solidFill>
              </a:rPr>
              <a:t>Nombreux systèmes de contrôle</a:t>
            </a:r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5926733"/>
            <a:ext cx="2895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92673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D958BA-2B75-4D97-8A7E-B0E72D8A6AAA}" type="slidenum">
              <a:rPr lang="fr-FR" smtClean="0">
                <a:solidFill>
                  <a:schemeClr val="tx1"/>
                </a:solidFill>
              </a:rPr>
              <a:pPr/>
              <a:t>38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L’inhibiteur de C1 estérase</a:t>
            </a:r>
            <a:endParaRPr lang="en-GB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Dissociation de C1q</a:t>
            </a:r>
          </a:p>
          <a:p>
            <a:pPr eaLnBrk="1" hangingPunct="1">
              <a:defRPr/>
            </a:pPr>
            <a:r>
              <a:rPr lang="fr-FR" dirty="0" smtClean="0"/>
              <a:t>Inhibition (liaison à) de C1r et C1s</a:t>
            </a:r>
          </a:p>
          <a:p>
            <a:pPr eaLnBrk="1" hangingPunct="1">
              <a:defRPr/>
            </a:pPr>
            <a:r>
              <a:rPr lang="fr-BE" dirty="0" smtClean="0"/>
              <a:t>Déficit génétique : Activation intempestive de C4 ou de C2</a:t>
            </a:r>
            <a:endParaRPr lang="en-GB" dirty="0" smtClean="0"/>
          </a:p>
          <a:p>
            <a:pPr eaLnBrk="1" hangingPunct="1">
              <a:defRPr/>
            </a:pPr>
            <a:endParaRPr lang="fr-FR" dirty="0"/>
          </a:p>
        </p:txBody>
      </p:sp>
      <p:pic>
        <p:nvPicPr>
          <p:cNvPr id="46084" name="Picture 8" descr="F13-09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28875"/>
            <a:ext cx="4041775" cy="4000500"/>
          </a:xfrm>
        </p:spPr>
      </p:pic>
      <p:sp>
        <p:nvSpPr>
          <p:cNvPr id="46086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60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A7E8D2-1651-42BB-9474-9A9F84F66F54}" type="slidenum">
              <a:rPr lang="fr-FR" smtClean="0">
                <a:solidFill>
                  <a:schemeClr val="tx1"/>
                </a:solidFill>
              </a:rPr>
              <a:pPr/>
              <a:t>39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</a:rPr>
              <a:t>Plan</a:t>
            </a:r>
          </a:p>
        </p:txBody>
      </p:sp>
      <p:sp>
        <p:nvSpPr>
          <p:cNvPr id="425989" name="Rectangle 5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Définition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Historique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du complément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Nomenclature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Organisation génétique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Localisation chromosomique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Fonctions</a:t>
            </a:r>
            <a:endParaRPr lang="fr-FR" dirty="0"/>
          </a:p>
        </p:txBody>
      </p:sp>
      <p:sp>
        <p:nvSpPr>
          <p:cNvPr id="17412" name="Espace réservé du contenu 12"/>
          <p:cNvSpPr>
            <a:spLocks noGrp="1"/>
          </p:cNvSpPr>
          <p:nvPr>
            <p:ph sz="quarter" idx="4"/>
          </p:nvPr>
        </p:nvSpPr>
        <p:spPr>
          <a:ln>
            <a:solidFill>
              <a:srgbClr val="738AC8"/>
            </a:solidFill>
          </a:ln>
        </p:spPr>
        <p:txBody>
          <a:bodyPr/>
          <a:lstStyle/>
          <a:p>
            <a:pPr eaLnBrk="1" hangingPunct="1"/>
            <a:r>
              <a:rPr lang="fr-BE" sz="2100" dirty="0" smtClean="0"/>
              <a:t>Voie classique</a:t>
            </a:r>
          </a:p>
          <a:p>
            <a:pPr eaLnBrk="1" hangingPunct="1"/>
            <a:r>
              <a:rPr lang="fr-BE" sz="2100" dirty="0" smtClean="0"/>
              <a:t>Activation du M</a:t>
            </a:r>
            <a:r>
              <a:rPr lang="fr-BE" sz="1100" dirty="0" smtClean="0"/>
              <a:t>embrane</a:t>
            </a:r>
            <a:r>
              <a:rPr lang="fr-BE" sz="2100" dirty="0" smtClean="0"/>
              <a:t> </a:t>
            </a:r>
            <a:r>
              <a:rPr lang="fr-BE" sz="2100" dirty="0" err="1" smtClean="0"/>
              <a:t>A</a:t>
            </a:r>
            <a:r>
              <a:rPr lang="fr-BE" sz="1100" dirty="0" err="1" smtClean="0"/>
              <a:t>ttack</a:t>
            </a:r>
            <a:r>
              <a:rPr lang="fr-BE" sz="2100" dirty="0" smtClean="0"/>
              <a:t> </a:t>
            </a:r>
            <a:r>
              <a:rPr lang="fr-BE" sz="2100" dirty="0" err="1" smtClean="0"/>
              <a:t>C</a:t>
            </a:r>
            <a:r>
              <a:rPr lang="fr-BE" sz="1100" dirty="0" err="1" smtClean="0"/>
              <a:t>omplex</a:t>
            </a:r>
            <a:endParaRPr lang="fr-BE" sz="1100" dirty="0" smtClean="0"/>
          </a:p>
          <a:p>
            <a:pPr eaLnBrk="1" hangingPunct="1"/>
            <a:r>
              <a:rPr lang="fr-BE" sz="2100" dirty="0" smtClean="0"/>
              <a:t>Voie des MBL</a:t>
            </a:r>
          </a:p>
          <a:p>
            <a:pPr eaLnBrk="1" hangingPunct="1"/>
            <a:r>
              <a:rPr lang="fr-BE" sz="2100" dirty="0" smtClean="0"/>
              <a:t>Voie alterne</a:t>
            </a:r>
          </a:p>
          <a:p>
            <a:pPr eaLnBrk="1" hangingPunct="1"/>
            <a:r>
              <a:rPr lang="fr-BE" sz="2100" dirty="0" err="1" smtClean="0"/>
              <a:t>Patho</a:t>
            </a:r>
            <a:endParaRPr lang="fr-BE" sz="2100" dirty="0" smtClean="0"/>
          </a:p>
          <a:p>
            <a:pPr eaLnBrk="1" hangingPunct="1"/>
            <a:endParaRPr lang="fr-FR" sz="2100" dirty="0" smtClean="0"/>
          </a:p>
        </p:txBody>
      </p:sp>
      <p:sp>
        <p:nvSpPr>
          <p:cNvPr id="1741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1741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4567C57-E5C7-4A58-BFAC-3F3DB21EE322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Protéines </a:t>
            </a:r>
            <a:r>
              <a:rPr lang="fr-BE" dirty="0" smtClean="0"/>
              <a:t>R</a:t>
            </a:r>
            <a:r>
              <a:rPr lang="fr-BE" sz="2000" dirty="0" smtClean="0"/>
              <a:t>egulator </a:t>
            </a:r>
            <a:r>
              <a:rPr lang="fr-BE" dirty="0" smtClean="0"/>
              <a:t>C</a:t>
            </a:r>
            <a:r>
              <a:rPr lang="fr-BE" sz="2000" dirty="0" smtClean="0"/>
              <a:t>omplement </a:t>
            </a:r>
            <a:r>
              <a:rPr lang="fr-BE" dirty="0" smtClean="0"/>
              <a:t>A</a:t>
            </a:r>
            <a:r>
              <a:rPr lang="fr-BE" sz="2000" dirty="0" smtClean="0"/>
              <a:t>ctivation</a:t>
            </a:r>
            <a:r>
              <a:rPr lang="fr-FR" dirty="0" smtClean="0"/>
              <a:t/>
            </a:r>
            <a:br>
              <a:rPr lang="fr-FR" dirty="0" smtClean="0"/>
            </a:b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Famille de protéines :</a:t>
            </a:r>
          </a:p>
          <a:p>
            <a:pPr lvl="1" eaLnBrk="1" hangingPunct="1">
              <a:defRPr/>
            </a:pPr>
            <a:r>
              <a:rPr lang="fr-BE" dirty="0" smtClean="0"/>
              <a:t>(toutes codées par le même chromosome) et qui </a:t>
            </a:r>
          </a:p>
          <a:p>
            <a:pPr lvl="1" eaLnBrk="1" hangingPunct="1">
              <a:defRPr/>
            </a:pPr>
            <a:r>
              <a:rPr lang="fr-BE" dirty="0" smtClean="0"/>
              <a:t>régulent l’activité de la C3 convertase </a:t>
            </a:r>
          </a:p>
          <a:p>
            <a:pPr eaLnBrk="1" hangingPunct="1">
              <a:defRPr/>
            </a:pPr>
            <a:r>
              <a:rPr lang="fr-BE" dirty="0" smtClean="0"/>
              <a:t>Voie classique : se lient à C4b</a:t>
            </a:r>
          </a:p>
          <a:p>
            <a:pPr lvl="1" eaLnBrk="1" hangingPunct="1">
              <a:defRPr/>
            </a:pPr>
            <a:r>
              <a:rPr lang="fr-BE" dirty="0" smtClean="0"/>
              <a:t>1 protéine soluble : C4BP</a:t>
            </a:r>
          </a:p>
          <a:p>
            <a:pPr lvl="1" eaLnBrk="1" hangingPunct="1">
              <a:defRPr/>
            </a:pPr>
            <a:r>
              <a:rPr lang="fr-BE" dirty="0" smtClean="0"/>
              <a:t>2 protéines membranaires : CR1 et MCP</a:t>
            </a:r>
          </a:p>
          <a:p>
            <a:pPr lvl="1" eaLnBrk="1" hangingPunct="1">
              <a:defRPr/>
            </a:pPr>
            <a:r>
              <a:rPr lang="fr-BE" dirty="0" smtClean="0"/>
              <a:t>1 protéase qui inactive C4b en C4d et C4c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5025" y="1785938"/>
            <a:ext cx="4041775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Famille de protéines :</a:t>
            </a:r>
          </a:p>
          <a:p>
            <a:pPr lvl="1" eaLnBrk="1" hangingPunct="1">
              <a:defRPr/>
            </a:pPr>
            <a:r>
              <a:rPr lang="fr-BE" dirty="0" smtClean="0"/>
              <a:t> (toutes codées par le même chromosome) et qui </a:t>
            </a:r>
          </a:p>
          <a:p>
            <a:pPr lvl="1" eaLnBrk="1" hangingPunct="1">
              <a:defRPr/>
            </a:pPr>
            <a:r>
              <a:rPr lang="fr-BE" dirty="0" smtClean="0"/>
              <a:t>régulent l’activité de la C3 convertase </a:t>
            </a:r>
          </a:p>
          <a:p>
            <a:pPr eaLnBrk="1" hangingPunct="1">
              <a:defRPr/>
            </a:pPr>
            <a:r>
              <a:rPr lang="fr-BE" dirty="0" smtClean="0"/>
              <a:t>Voie alterne : se lient à C3b</a:t>
            </a:r>
          </a:p>
          <a:p>
            <a:pPr lvl="1" eaLnBrk="1" hangingPunct="1">
              <a:defRPr/>
            </a:pPr>
            <a:r>
              <a:rPr lang="fr-BE" dirty="0" smtClean="0"/>
              <a:t>3 protéines membranaires : CR1, MCP, facteur H</a:t>
            </a:r>
          </a:p>
          <a:p>
            <a:pPr lvl="1" eaLnBrk="1" hangingPunct="1">
              <a:defRPr/>
            </a:pPr>
            <a:r>
              <a:rPr lang="fr-BE" dirty="0" smtClean="0"/>
              <a:t>1 protéase qui inactive C3b en C3c et C3dg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7110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71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6F874D5-4152-4050-A954-8432A8B52509}" type="slidenum">
              <a:rPr lang="fr-FR" smtClean="0">
                <a:solidFill>
                  <a:schemeClr val="tx1"/>
                </a:solidFill>
              </a:rPr>
              <a:pPr/>
              <a:t>40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Protéines R</a:t>
            </a:r>
            <a:r>
              <a:rPr lang="fr-BE" sz="2000" dirty="0" smtClean="0"/>
              <a:t>egulator</a:t>
            </a:r>
            <a:r>
              <a:rPr lang="fr-BE" dirty="0" smtClean="0"/>
              <a:t> C</a:t>
            </a:r>
            <a:r>
              <a:rPr lang="fr-BE" sz="2000" dirty="0" smtClean="0"/>
              <a:t>omplement </a:t>
            </a:r>
            <a:r>
              <a:rPr lang="fr-BE" dirty="0" smtClean="0"/>
              <a:t>A</a:t>
            </a:r>
            <a:r>
              <a:rPr lang="fr-BE" sz="2000" dirty="0" smtClean="0"/>
              <a:t>ctivation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Famille de protéines :</a:t>
            </a:r>
          </a:p>
          <a:p>
            <a:pPr lvl="1" eaLnBrk="1" hangingPunct="1">
              <a:defRPr/>
            </a:pPr>
            <a:r>
              <a:rPr lang="fr-BE" dirty="0" smtClean="0"/>
              <a:t>(toutes codées par le même chromosome) et qui </a:t>
            </a:r>
          </a:p>
          <a:p>
            <a:pPr lvl="1" eaLnBrk="1" hangingPunct="1">
              <a:defRPr/>
            </a:pPr>
            <a:r>
              <a:rPr lang="fr-BE" dirty="0" smtClean="0"/>
              <a:t>régulent l’activité de la C3 convertase (voie classique ou voie alterne)</a:t>
            </a:r>
          </a:p>
          <a:p>
            <a:pPr lvl="1" eaLnBrk="1" hangingPunct="1">
              <a:defRPr/>
            </a:pPr>
            <a:r>
              <a:rPr lang="fr-BE" dirty="0" smtClean="0"/>
              <a:t>inhibent sa formation </a:t>
            </a:r>
          </a:p>
          <a:p>
            <a:pPr lvl="1" eaLnBrk="1" hangingPunct="1">
              <a:defRPr/>
            </a:pPr>
            <a:r>
              <a:rPr lang="fr-BE" dirty="0" smtClean="0"/>
              <a:t>favorisent sa dissociation (decay)</a:t>
            </a:r>
          </a:p>
          <a:p>
            <a:pPr lvl="2" eaLnBrk="1" hangingPunct="1">
              <a:defRPr/>
            </a:pPr>
            <a:r>
              <a:rPr lang="fr-BE" dirty="0" smtClean="0"/>
              <a:t>C</a:t>
            </a:r>
            <a:r>
              <a:rPr lang="fr-BE" baseline="-25000" dirty="0" smtClean="0"/>
              <a:t>4</a:t>
            </a:r>
            <a:r>
              <a:rPr lang="fr-BE" dirty="0" smtClean="0"/>
              <a:t>BP, CRI, facteur H</a:t>
            </a:r>
          </a:p>
          <a:p>
            <a:pPr lvl="2" eaLnBrk="1" hangingPunct="1">
              <a:defRPr/>
            </a:pPr>
            <a:r>
              <a:rPr lang="fr-BE" dirty="0" smtClean="0"/>
              <a:t>DAF (decay accelerating factor)</a:t>
            </a:r>
          </a:p>
          <a:p>
            <a:pPr eaLnBrk="1" hangingPunct="1">
              <a:defRPr/>
            </a:pPr>
            <a:endParaRPr lang="fr-FR" dirty="0"/>
          </a:p>
        </p:txBody>
      </p:sp>
      <p:pic>
        <p:nvPicPr>
          <p:cNvPr id="48133" name="Picture 11" descr="Graphi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785938"/>
            <a:ext cx="4041775" cy="4643437"/>
          </a:xfrm>
          <a:noFill/>
        </p:spPr>
      </p:pic>
      <p:sp>
        <p:nvSpPr>
          <p:cNvPr id="4813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813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DF5377-0BCE-4DEB-91BC-6CA3055F82E7}" type="slidenum">
              <a:rPr lang="fr-FR" smtClean="0">
                <a:solidFill>
                  <a:schemeClr val="tx1"/>
                </a:solidFill>
              </a:rPr>
              <a:pPr/>
              <a:t>41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/>
              <a:t>Inhibition du MAC</a:t>
            </a:r>
            <a:endParaRPr lang="en-GB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sz="2800" dirty="0" smtClean="0"/>
              <a:t>Protéine S (vitronectine)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" y="2459038"/>
            <a:ext cx="4040188" cy="1898650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Protéine soluble qui lie le complexe C5b67 et l’empêche de s’insérer dans la membrane cellulaire</a:t>
            </a:r>
          </a:p>
        </p:txBody>
      </p:sp>
      <p:pic>
        <p:nvPicPr>
          <p:cNvPr id="49158" name="Picture 6" descr="F13-09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2466975"/>
            <a:ext cx="4041775" cy="1890713"/>
          </a:xfrm>
          <a:noFill/>
        </p:spPr>
      </p:pic>
      <p:sp>
        <p:nvSpPr>
          <p:cNvPr id="49162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4915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0FD438-46FC-478E-9FAA-F4A9EC5701D4}" type="slidenum">
              <a:rPr lang="fr-FR" smtClean="0">
                <a:solidFill>
                  <a:schemeClr val="tx1"/>
                </a:solidFill>
              </a:rPr>
              <a:pPr/>
              <a:t>42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49159" name="Picture 6" descr="F13-09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00563"/>
            <a:ext cx="407193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texte 6"/>
          <p:cNvSpPr txBox="1">
            <a:spLocks/>
          </p:cNvSpPr>
          <p:nvPr/>
        </p:nvSpPr>
        <p:spPr bwMode="auto">
          <a:xfrm>
            <a:off x="447675" y="4529138"/>
            <a:ext cx="4052888" cy="1900237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/>
          <a:p>
            <a:pPr marL="73152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fr-FR" sz="2400" dirty="0">
                <a:latin typeface="+mn-lt"/>
              </a:rPr>
              <a:t> </a:t>
            </a:r>
            <a:r>
              <a:rPr lang="fr-BE" sz="2000" dirty="0">
                <a:latin typeface="+mn-lt"/>
              </a:rPr>
              <a:t>Homologous restriction factors (spécificité d’espèce – se lient à C8)</a:t>
            </a:r>
          </a:p>
          <a:p>
            <a:pPr marL="739775" lvl="1" indent="-28575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fr-BE" sz="2000" dirty="0">
                <a:latin typeface="+mn-lt"/>
              </a:rPr>
              <a:t>HRF</a:t>
            </a:r>
          </a:p>
          <a:p>
            <a:pPr marL="739775" lvl="1" indent="-28575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fr-BE" sz="2000" dirty="0">
                <a:latin typeface="+mn-lt"/>
              </a:rPr>
              <a:t>CD59</a:t>
            </a:r>
            <a:endParaRPr lang="fr-BE" sz="2400" dirty="0">
              <a:latin typeface="+mn-lt"/>
            </a:endParaRPr>
          </a:p>
          <a:p>
            <a:pPr marL="73152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fr-FR" sz="2400" b="1" dirty="0"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38675" y="4286250"/>
            <a:ext cx="4076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1200" dirty="0">
                <a:latin typeface="+mn-lt"/>
              </a:rPr>
              <a:t>Déficit d’ancrage GPI : hémoglobinurie paroxystique nocturne</a:t>
            </a:r>
            <a:endParaRPr lang="en-GB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Inhibiteurs</a:t>
            </a:r>
            <a:endParaRPr lang="fr-FR" dirty="0"/>
          </a:p>
        </p:txBody>
      </p:sp>
      <p:pic>
        <p:nvPicPr>
          <p:cNvPr id="50180" name="Picture 10" descr="ch2f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85938"/>
            <a:ext cx="8258175" cy="4643437"/>
          </a:xfrm>
          <a:noFill/>
        </p:spPr>
      </p:pic>
      <p:sp>
        <p:nvSpPr>
          <p:cNvPr id="5018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017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6688FB3-FDA7-4403-A29A-FA0553A79F0D}" type="slidenum">
              <a:rPr lang="fr-FR" smtClean="0">
                <a:solidFill>
                  <a:schemeClr val="tx1"/>
                </a:solidFill>
              </a:rPr>
              <a:pPr/>
              <a:t>43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Conséquences</a:t>
            </a:r>
            <a:endParaRPr lang="fr-BE" dirty="0"/>
          </a:p>
        </p:txBody>
      </p:sp>
      <p:sp>
        <p:nvSpPr>
          <p:cNvPr id="47" name="Espace réservé du texte 46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8258175" cy="639763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2000" dirty="0" smtClean="0"/>
              <a:t>Peu </a:t>
            </a:r>
            <a:r>
              <a:rPr lang="fr-BE" sz="1800" dirty="0" smtClean="0"/>
              <a:t>efficace</a:t>
            </a:r>
            <a:r>
              <a:rPr lang="fr-BE" sz="2000" dirty="0" smtClean="0"/>
              <a:t> contre les bactéries Gram+ et les cellules nucléées (tumorales)</a:t>
            </a:r>
            <a:endParaRPr lang="fr-FR" sz="2000" dirty="0"/>
          </a:p>
        </p:txBody>
      </p:sp>
      <p:pic>
        <p:nvPicPr>
          <p:cNvPr id="51204" name="Picture 6" descr="F13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3375429"/>
            <a:ext cx="4040188" cy="1550179"/>
          </a:xfrm>
        </p:spPr>
      </p:pic>
      <p:pic>
        <p:nvPicPr>
          <p:cNvPr id="51205" name="Picture 11" descr="F13-11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25" y="2530475"/>
            <a:ext cx="4032250" cy="1827213"/>
          </a:xfrm>
        </p:spPr>
      </p:pic>
      <p:sp>
        <p:nvSpPr>
          <p:cNvPr id="51210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12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94B465-1CC2-44A1-92C6-68C47798C36F}" type="slidenum">
              <a:rPr lang="fr-FR" smtClean="0">
                <a:solidFill>
                  <a:schemeClr val="tx1"/>
                </a:solidFill>
              </a:rPr>
              <a:pPr/>
              <a:t>44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51207" name="Picture 12" descr="F13-11C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113338" y="4500563"/>
            <a:ext cx="4030662" cy="1909762"/>
          </a:xfrm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7072313" y="2590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sz="1600" dirty="0">
                <a:latin typeface="+mn-lt"/>
              </a:rPr>
              <a:t>Bactéries Gram</a:t>
            </a:r>
            <a:r>
              <a:rPr lang="fr-BE" sz="1600" baseline="30000" dirty="0">
                <a:latin typeface="+mn-lt"/>
              </a:rPr>
              <a:t>-</a:t>
            </a:r>
            <a:endParaRPr lang="en-GB" sz="1600" baseline="30000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72313" y="4567238"/>
            <a:ext cx="1643062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BE" sz="1600" dirty="0">
                <a:latin typeface="+mn-lt"/>
              </a:rPr>
              <a:t>Virus enveloppés </a:t>
            </a:r>
          </a:p>
          <a:p>
            <a:pPr>
              <a:defRPr/>
            </a:pPr>
            <a:r>
              <a:rPr lang="fr-BE" sz="1600" dirty="0">
                <a:latin typeface="+mn-lt"/>
              </a:rPr>
              <a:t>Herpes virus</a:t>
            </a:r>
          </a:p>
          <a:p>
            <a:pPr>
              <a:defRPr/>
            </a:pPr>
            <a:r>
              <a:rPr lang="fr-BE" sz="1600" dirty="0">
                <a:latin typeface="+mn-lt"/>
              </a:rPr>
              <a:t>Retrovirus,…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Opsoninisation</a:t>
            </a:r>
            <a:endParaRPr lang="fr-BE" dirty="0"/>
          </a:p>
        </p:txBody>
      </p:sp>
      <p:sp>
        <p:nvSpPr>
          <p:cNvPr id="52227" name="Espace réservé du texte 8"/>
          <p:cNvSpPr>
            <a:spLocks noGrp="1"/>
          </p:cNvSpPr>
          <p:nvPr>
            <p:ph type="body" idx="1"/>
          </p:nvPr>
        </p:nvSpPr>
        <p:spPr>
          <a:xfrm>
            <a:off x="461963" y="1809750"/>
            <a:ext cx="8253412" cy="639763"/>
          </a:xfrm>
          <a:ln>
            <a:solidFill>
              <a:schemeClr val="accent5"/>
            </a:solidFill>
          </a:ln>
        </p:spPr>
        <p:txBody>
          <a:bodyPr/>
          <a:lstStyle/>
          <a:p>
            <a:pPr marL="73025" eaLnBrk="1" hangingPunct="1">
              <a:defRPr/>
            </a:pPr>
            <a:r>
              <a:rPr lang="fr-BE" dirty="0" smtClean="0"/>
              <a:t>Principale opsonine : C3b</a:t>
            </a:r>
            <a:endParaRPr lang="fr-FR" dirty="0" smtClean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57200" y="2500313"/>
            <a:ext cx="5114925" cy="3917950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Neutralisation de certains virus par la fixation de certains composants du complément indépendamment de l’activation du MAC</a:t>
            </a:r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Récepteur CR1</a:t>
            </a:r>
            <a:endParaRPr lang="fr-FR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fr-FR" dirty="0"/>
          </a:p>
        </p:txBody>
      </p:sp>
      <p:pic>
        <p:nvPicPr>
          <p:cNvPr id="52229" name="Picture 9" descr="F13-06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459038"/>
            <a:ext cx="2997200" cy="1898650"/>
          </a:xfrm>
        </p:spPr>
      </p:pic>
      <p:sp>
        <p:nvSpPr>
          <p:cNvPr id="522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223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4508110-A0AA-4A7A-A5C5-59C0ED40E0C4}" type="slidenum">
              <a:rPr lang="fr-FR" smtClean="0">
                <a:solidFill>
                  <a:schemeClr val="tx1"/>
                </a:solidFill>
              </a:rPr>
              <a:pPr/>
              <a:t>45</a:t>
            </a:fld>
            <a:endParaRPr lang="fr-FR" smtClean="0">
              <a:solidFill>
                <a:schemeClr val="tx1"/>
              </a:solidFill>
            </a:endParaRPr>
          </a:p>
        </p:txBody>
      </p:sp>
      <p:pic>
        <p:nvPicPr>
          <p:cNvPr id="52231" name="Picture 9" descr="F13-1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00563"/>
            <a:ext cx="3000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sz="3200" dirty="0" smtClean="0"/>
              <a:t>Solubilisation des complexes immuns</a:t>
            </a:r>
            <a:endParaRPr lang="fr-BE" sz="3200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57200" y="1785938"/>
            <a:ext cx="4040188" cy="46323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endParaRPr lang="fr-BE" dirty="0" smtClean="0"/>
          </a:p>
          <a:p>
            <a:pPr eaLnBrk="1" hangingPunct="1">
              <a:defRPr/>
            </a:pPr>
            <a:r>
              <a:rPr lang="fr-BE" dirty="0" smtClean="0"/>
              <a:t>Le C3b et les hématies (riches en CR1) interviennent pour éliminer les complexes immuns via les cellules phagocytaires de la rate et du foie</a:t>
            </a:r>
            <a:endParaRPr lang="fr-FR" dirty="0" smtClean="0"/>
          </a:p>
          <a:p>
            <a:pPr eaLnBrk="1" hangingPunct="1">
              <a:defRPr/>
            </a:pPr>
            <a:endParaRPr lang="fr-FR" dirty="0"/>
          </a:p>
        </p:txBody>
      </p:sp>
      <p:pic>
        <p:nvPicPr>
          <p:cNvPr id="53253" name="Picture 11" descr="F13-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85938"/>
            <a:ext cx="4071937" cy="4632325"/>
          </a:xfrm>
        </p:spPr>
      </p:pic>
      <p:sp>
        <p:nvSpPr>
          <p:cNvPr id="53254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325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73A42E9-411A-428B-85AC-D52C9DEDE8AF}" type="slidenum">
              <a:rPr lang="fr-FR" smtClean="0">
                <a:solidFill>
                  <a:schemeClr val="tx1"/>
                </a:solidFill>
              </a:rPr>
              <a:pPr/>
              <a:t>46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/>
              <a:t>Réponse inflammatoire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8329613" cy="639763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2000" dirty="0" smtClean="0"/>
              <a:t>Anaphylatoxines C3a, C4a et C5a initient la réponse inflammatoire</a:t>
            </a:r>
            <a:endParaRPr lang="fr-FR" sz="2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BE" dirty="0" smtClean="0"/>
              <a:t>Dégranulation des basophiles et des mastocytes tissulaires et libération d’amines vasoactives (histamine)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BE" dirty="0" smtClean="0"/>
              <a:t>Vasodilatation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BE" dirty="0" smtClean="0"/>
              <a:t>Augmentation de la perméabilité vasculaire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r-BE" dirty="0" smtClean="0"/>
              <a:t>Contraction des muscles lisses bronchiques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smtClean="0"/>
              <a:t>Adhérence des neutrophiles et des monocytes au cellules endothéliales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smtClean="0"/>
              <a:t>Extravasation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BE" dirty="0" smtClean="0"/>
              <a:t>Activation sur le site inflammatoire</a:t>
            </a:r>
          </a:p>
          <a:p>
            <a:pPr lvl="1" eaLnBrk="1" hangingPunct="1">
              <a:defRPr/>
            </a:pPr>
            <a:r>
              <a:rPr lang="fr-BE" dirty="0" smtClean="0"/>
              <a:t>Activité régulée par une protéase la carboxypeptidase N</a:t>
            </a:r>
          </a:p>
        </p:txBody>
      </p:sp>
      <p:sp>
        <p:nvSpPr>
          <p:cNvPr id="54278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42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B8E86C-BFE0-46F0-B194-81570C982A58}" type="slidenum">
              <a:rPr lang="fr-FR" smtClean="0">
                <a:solidFill>
                  <a:schemeClr val="tx1"/>
                </a:solidFill>
              </a:rPr>
              <a:pPr/>
              <a:t>47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Réponse inflammatoire</a:t>
            </a:r>
            <a:endParaRPr lang="fr-FR" dirty="0"/>
          </a:p>
        </p:txBody>
      </p:sp>
      <p:pic>
        <p:nvPicPr>
          <p:cNvPr id="55300" name="Picture 14" descr="fig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8" y="1785938"/>
            <a:ext cx="8243887" cy="4632325"/>
          </a:xfrm>
          <a:noFill/>
        </p:spPr>
      </p:pic>
      <p:sp>
        <p:nvSpPr>
          <p:cNvPr id="5530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529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EECC98-0394-4AAA-8825-445329464CD5}" type="slidenum">
              <a:rPr lang="fr-FR" smtClean="0">
                <a:solidFill>
                  <a:schemeClr val="tx1"/>
                </a:solidFill>
              </a:rPr>
              <a:pPr/>
              <a:t>48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BE" dirty="0" smtClean="0"/>
              <a:t>Inflammation</a:t>
            </a:r>
            <a:endParaRPr lang="en-GB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831975"/>
            <a:ext cx="4040188" cy="2344738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2000" dirty="0" smtClean="0"/>
              <a:t>Réaction défensive immédiate des tissus à l’infection ou à une agression par des agents chimiques ou physiques.</a:t>
            </a:r>
          </a:p>
          <a:p>
            <a:pPr eaLnBrk="1" hangingPunct="1">
              <a:defRPr/>
            </a:pPr>
            <a:r>
              <a:rPr lang="fr-BE" sz="2000" dirty="0" smtClean="0"/>
              <a:t>Douleur, tuméfaction, chaleur, rougeur et perte de fonction</a:t>
            </a:r>
          </a:p>
          <a:p>
            <a:pPr eaLnBrk="1" hangingPunct="1">
              <a:defRPr/>
            </a:pPr>
            <a:endParaRPr lang="en-GB" sz="2000" dirty="0" smtClean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3438" y="1785938"/>
            <a:ext cx="4041775" cy="2357437"/>
          </a:xfrm>
          <a:ln>
            <a:solidFill>
              <a:schemeClr val="accent5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BE" sz="1400" dirty="0" smtClean="0"/>
              <a:t>=</a:t>
            </a:r>
          </a:p>
          <a:p>
            <a:pPr lvl="1" eaLnBrk="1" hangingPunct="1">
              <a:defRPr/>
            </a:pPr>
            <a:r>
              <a:rPr lang="fr-BE" sz="1400" dirty="0" smtClean="0"/>
              <a:t>Vasodilatation locale</a:t>
            </a:r>
          </a:p>
          <a:p>
            <a:pPr lvl="1" eaLnBrk="1" hangingPunct="1">
              <a:defRPr/>
            </a:pPr>
            <a:r>
              <a:rPr lang="fr-BE" sz="1400" dirty="0" smtClean="0"/>
              <a:t>Extravasation de plasma dans les espaces intercellulaires</a:t>
            </a:r>
          </a:p>
          <a:p>
            <a:pPr lvl="1" eaLnBrk="1" hangingPunct="1">
              <a:defRPr/>
            </a:pPr>
            <a:r>
              <a:rPr lang="fr-BE" sz="1400" dirty="0" smtClean="0"/>
              <a:t>Accumulation de leucocytes dans l’organe atteint</a:t>
            </a:r>
          </a:p>
          <a:p>
            <a:pPr lvl="1" eaLnBrk="1" hangingPunct="1">
              <a:defRPr/>
            </a:pPr>
            <a:r>
              <a:rPr lang="fr-BE" sz="1400" dirty="0" smtClean="0"/>
              <a:t>Les systèmes enzymatiques jouent un rôle fondamental dans la génération de médiateurs de l’inflammation</a:t>
            </a:r>
          </a:p>
          <a:p>
            <a:pPr eaLnBrk="1" hangingPunct="1">
              <a:defRPr/>
            </a:pPr>
            <a:endParaRPr lang="fr-FR" sz="2000" dirty="0"/>
          </a:p>
        </p:txBody>
      </p:sp>
      <p:sp>
        <p:nvSpPr>
          <p:cNvPr id="5632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63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064494D-4C62-4B41-BC69-45EBE9813472}" type="slidenum">
              <a:rPr lang="fr-FR" smtClean="0">
                <a:solidFill>
                  <a:schemeClr val="tx1"/>
                </a:solidFill>
              </a:rPr>
              <a:pPr/>
              <a:t>49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0375" y="4429125"/>
            <a:ext cx="8255000" cy="1928813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BE" dirty="0">
                <a:latin typeface="+mn-lt"/>
              </a:rPr>
              <a:t>Ces systèmes enzymatiques incluent :</a:t>
            </a:r>
          </a:p>
          <a:p>
            <a:pPr marL="8683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BE" dirty="0">
                <a:latin typeface="+mn-lt"/>
              </a:rPr>
              <a:t>Le complément</a:t>
            </a:r>
          </a:p>
          <a:p>
            <a:pPr marL="8683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BE" dirty="0">
                <a:latin typeface="+mn-lt"/>
              </a:rPr>
              <a:t>La coagulation</a:t>
            </a:r>
          </a:p>
          <a:p>
            <a:pPr marL="8683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BE" dirty="0">
                <a:latin typeface="+mn-lt"/>
              </a:rPr>
              <a:t>La fibrinolyse</a:t>
            </a:r>
          </a:p>
          <a:p>
            <a:pPr marL="8683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BE" dirty="0">
                <a:latin typeface="+mn-lt"/>
              </a:rPr>
              <a:t>Les kinines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Ensemble de protéines sériques 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Groupe des globulines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Groupe enzymatique des sérines estérases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Pro enzymes labiles </a:t>
            </a:r>
            <a:r>
              <a:rPr lang="fr-BE" dirty="0" smtClean="0"/>
              <a:t>ou zymogènes</a:t>
            </a:r>
            <a:endParaRPr lang="fr-FR" dirty="0" smtClean="0"/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BE" dirty="0" smtClean="0"/>
              <a:t>Synthétisées majoritairement dans le foie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Dénomination selon l’ordre de découverte pas nécessairement selon un ordre logique (malheureusement)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BE" dirty="0" smtClean="0"/>
              <a:t>Activation par protéolyse avec séparation d’un fragment inhibiteur et d’un fragment catalytique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Dénaturation ou destruction rapides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Au cours de la conservation 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Après chauffage à 56°C pendant 30 mn</a:t>
            </a:r>
            <a:endParaRPr lang="fr-FR" dirty="0"/>
          </a:p>
        </p:txBody>
      </p:sp>
      <p:sp>
        <p:nvSpPr>
          <p:cNvPr id="18437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08EDD49-9083-4D9D-9050-B19FC2440C7C}" type="slidenum">
              <a:rPr lang="fr-FR" smtClean="0">
                <a:solidFill>
                  <a:schemeClr val="tx1"/>
                </a:solidFill>
              </a:rPr>
              <a:pPr/>
              <a:t>5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Récepteurs du complément</a:t>
            </a:r>
          </a:p>
        </p:txBody>
      </p:sp>
      <p:graphicFrame>
        <p:nvGraphicFramePr>
          <p:cNvPr id="110623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708652"/>
              </p:ext>
            </p:extLst>
          </p:nvPr>
        </p:nvGraphicFramePr>
        <p:xfrm>
          <a:off x="457200" y="1857375"/>
          <a:ext cx="8258205" cy="453358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39014"/>
                <a:gridCol w="1958287"/>
                <a:gridCol w="4560904"/>
              </a:tblGrid>
              <a:tr h="53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Récepteur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Ligand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Distribution cellulaire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38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CD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fr-F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LB, GN, Mo, Macrophages, GR Cellules dendritiques folliculaires Cellules glomérulaires épithéliales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338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fr-F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EBV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LB, Cellules dendritiques folliculaires, Cellules épithéliales du col de l’utérus et du nasopnarynx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390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fr-F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b, Zymosan,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Bactéries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Mo, GN, Macrophages, LNK, Cellules dendritiques folliculaires 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839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fr-FR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20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GN, Mo, Macrophages tissulaires</a:t>
                      </a: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737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7373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BB373C-D65C-4166-B922-141719DDF5D3}" type="slidenum">
              <a:rPr lang="fr-FR" smtClean="0">
                <a:solidFill>
                  <a:schemeClr val="tx1"/>
                </a:solidFill>
              </a:rPr>
              <a:pPr/>
              <a:t>50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Effets biologiques</a:t>
            </a:r>
          </a:p>
        </p:txBody>
      </p:sp>
      <p:graphicFrame>
        <p:nvGraphicFramePr>
          <p:cNvPr id="112685" name="Group 4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1321557"/>
              </p:ext>
            </p:extLst>
          </p:nvPr>
        </p:nvGraphicFramePr>
        <p:xfrm>
          <a:off x="457200" y="1844675"/>
          <a:ext cx="8258204" cy="457200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64030"/>
                <a:gridCol w="647836"/>
                <a:gridCol w="2703066"/>
                <a:gridCol w="3143272"/>
              </a:tblGrid>
              <a:tr h="54451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Molécules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Effets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77628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lang="fr-FR" dirty="0" smtClean="0"/>
                        <a:t>Anaphylatoxines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fr-FR" sz="1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fr-FR" sz="1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fr-FR" sz="17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Chimiotactisme 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GN et Mo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Inflammation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758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Dé granulation 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GB et Mastocytes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Contraction des fibres musculaires lisses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Perméabilité vasculaire,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Migration extravasculaire des Gn et des Mo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407988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Opsonines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fr-F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Opsonisation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Phagocytose.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08426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Fixation sur les récepteurs CR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CR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CR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et CR</a:t>
                      </a:r>
                      <a:r>
                        <a:rPr kumimoji="0" lang="fr-FR" sz="17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Exocytose des granules 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7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enzymes protéolytiques et radicaux libres</a:t>
                      </a:r>
                      <a:endParaRPr kumimoji="0" lang="fr-F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839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8398" name="Espace réservé du numéro de diapositive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E21E15-D6B8-4DDF-BD36-D9D476206ECE}" type="slidenum">
              <a:rPr lang="fr-FR" smtClean="0">
                <a:solidFill>
                  <a:schemeClr val="tx1"/>
                </a:solidFill>
              </a:rPr>
              <a:pPr/>
              <a:t>51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</a:p>
        </p:txBody>
      </p:sp>
      <p:sp>
        <p:nvSpPr>
          <p:cNvPr id="59404" name="Espace réservé du pied de page 1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59395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57B0439-79AD-4B6D-BA98-69828F28F84B}" type="slidenum">
              <a:rPr lang="fr-FR" smtClean="0">
                <a:solidFill>
                  <a:schemeClr val="tx1"/>
                </a:solidFill>
              </a:rPr>
              <a:pPr/>
              <a:t>52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971550" y="2757488"/>
            <a:ext cx="2663825" cy="1836737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fr-FR" sz="1600" b="1" dirty="0">
                <a:latin typeface="+mn-lt"/>
              </a:rPr>
              <a:t>Attention</a:t>
            </a:r>
          </a:p>
          <a:p>
            <a:pPr algn="ctr">
              <a:defRPr/>
            </a:pPr>
            <a:r>
              <a:rPr lang="fr-FR" sz="1600" dirty="0">
                <a:latin typeface="+mn-lt"/>
              </a:rPr>
              <a:t>Sérum = activation</a:t>
            </a:r>
          </a:p>
          <a:p>
            <a:pPr algn="ctr">
              <a:defRPr/>
            </a:pPr>
            <a:r>
              <a:rPr lang="fr-FR" sz="1600" dirty="0">
                <a:latin typeface="+mn-lt"/>
              </a:rPr>
              <a:t>in vitro  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737100" y="2487613"/>
            <a:ext cx="2611421" cy="40011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dirty="0">
                <a:latin typeface="+mn-lt"/>
              </a:rPr>
              <a:t>Sur anticoagulant </a:t>
            </a:r>
            <a:r>
              <a:rPr lang="fr-FR" sz="2000" b="1" dirty="0">
                <a:latin typeface="+mn-lt"/>
              </a:rPr>
              <a:t>EDTA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863975" y="4087813"/>
            <a:ext cx="35877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+mn-lt"/>
              </a:rPr>
              <a:t>Acheminement rapide au laboratoire</a:t>
            </a:r>
          </a:p>
          <a:p>
            <a:pPr>
              <a:defRPr/>
            </a:pPr>
            <a:r>
              <a:rPr lang="fr-FR" sz="1400" dirty="0">
                <a:latin typeface="+mn-lt"/>
              </a:rPr>
              <a:t>Centrifugation : 3 500 tr - 15 mn - 4°C</a:t>
            </a:r>
          </a:p>
          <a:p>
            <a:pPr>
              <a:defRPr/>
            </a:pPr>
            <a:r>
              <a:rPr lang="fr-FR" sz="1400" dirty="0">
                <a:latin typeface="+mn-lt"/>
              </a:rPr>
              <a:t>Décantation rapide en plusieurs aliquotes </a:t>
            </a:r>
          </a:p>
          <a:p>
            <a:pPr>
              <a:defRPr/>
            </a:pPr>
            <a:r>
              <a:rPr lang="fr-FR" sz="1400" dirty="0">
                <a:latin typeface="+mn-lt"/>
              </a:rPr>
              <a:t>Congélation à –80°C </a:t>
            </a:r>
          </a:p>
        </p:txBody>
      </p:sp>
      <p:cxnSp>
        <p:nvCxnSpPr>
          <p:cNvPr id="59399" name="AutoShape 8"/>
          <p:cNvCxnSpPr>
            <a:cxnSpLocks noChangeShapeType="1"/>
            <a:stCxn id="115718" idx="1"/>
            <a:endCxn id="115719" idx="1"/>
          </p:cNvCxnSpPr>
          <p:nvPr/>
        </p:nvCxnSpPr>
        <p:spPr bwMode="auto">
          <a:xfrm rot="10800000" flipV="1">
            <a:off x="3863976" y="2687667"/>
            <a:ext cx="873125" cy="1876395"/>
          </a:xfrm>
          <a:prstGeom prst="bentConnector3">
            <a:avLst>
              <a:gd name="adj1" fmla="val 12618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948488" y="3335338"/>
            <a:ext cx="1408112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Chélation du calcium</a:t>
            </a:r>
          </a:p>
        </p:txBody>
      </p:sp>
      <p:cxnSp>
        <p:nvCxnSpPr>
          <p:cNvPr id="59401" name="AutoShape 10"/>
          <p:cNvCxnSpPr>
            <a:cxnSpLocks noChangeShapeType="1"/>
            <a:stCxn id="115718" idx="2"/>
            <a:endCxn id="115721" idx="1"/>
          </p:cNvCxnSpPr>
          <p:nvPr/>
        </p:nvCxnSpPr>
        <p:spPr bwMode="auto">
          <a:xfrm rot="16200000" flipH="1">
            <a:off x="6109123" y="2821410"/>
            <a:ext cx="773053" cy="905677"/>
          </a:xfrm>
          <a:prstGeom prst="bentConnector2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15063" y="5383213"/>
            <a:ext cx="2928937" cy="338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atin typeface="+mn-lt"/>
              </a:rPr>
              <a:t>Prévention de l’activation</a:t>
            </a:r>
          </a:p>
        </p:txBody>
      </p:sp>
      <p:cxnSp>
        <p:nvCxnSpPr>
          <p:cNvPr id="59403" name="AutoShape 12"/>
          <p:cNvCxnSpPr>
            <a:cxnSpLocks noChangeShapeType="1"/>
            <a:stCxn id="115721" idx="2"/>
            <a:endCxn id="115723" idx="0"/>
          </p:cNvCxnSpPr>
          <p:nvPr/>
        </p:nvCxnSpPr>
        <p:spPr bwMode="auto">
          <a:xfrm rot="16200000" flipH="1">
            <a:off x="6967538" y="4670425"/>
            <a:ext cx="1397000" cy="28575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Exploration de la voie classique </a:t>
            </a:r>
          </a:p>
          <a:p>
            <a:pPr>
              <a:defRPr/>
            </a:pPr>
            <a:r>
              <a:rPr lang="fr-FR" dirty="0" smtClean="0"/>
              <a:t>Tests fonctionnels :</a:t>
            </a:r>
          </a:p>
          <a:p>
            <a:pPr lvl="1">
              <a:defRPr/>
            </a:pPr>
            <a:r>
              <a:rPr lang="fr-FR" dirty="0" smtClean="0"/>
              <a:t>Tests globaux : CH50</a:t>
            </a:r>
          </a:p>
          <a:p>
            <a:pPr lvl="1">
              <a:defRPr/>
            </a:pPr>
            <a:r>
              <a:rPr lang="fr-FR" dirty="0" smtClean="0"/>
              <a:t>Tests spécifiques : C2H et C4H</a:t>
            </a:r>
          </a:p>
          <a:p>
            <a:pPr>
              <a:defRPr/>
            </a:pPr>
            <a:r>
              <a:rPr lang="fr-FR" dirty="0" smtClean="0"/>
              <a:t>Tests quantitatifs</a:t>
            </a:r>
          </a:p>
          <a:p>
            <a:pPr lvl="1">
              <a:defRPr/>
            </a:pPr>
            <a:r>
              <a:rPr lang="fr-FR" dirty="0" smtClean="0"/>
              <a:t>C3 et C4</a:t>
            </a:r>
          </a:p>
          <a:p>
            <a:pPr lvl="1">
              <a:defRPr/>
            </a:pPr>
            <a:r>
              <a:rPr lang="fr-FR" dirty="0" smtClean="0"/>
              <a:t>C1inhibiteur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Exploration de la voie alterne </a:t>
            </a:r>
          </a:p>
          <a:p>
            <a:pPr>
              <a:defRPr/>
            </a:pPr>
            <a:r>
              <a:rPr lang="fr-FR" dirty="0" smtClean="0"/>
              <a:t>Tests fonctionnels :</a:t>
            </a:r>
          </a:p>
          <a:p>
            <a:pPr lvl="1">
              <a:defRPr/>
            </a:pPr>
            <a:r>
              <a:rPr lang="fr-FR" dirty="0" smtClean="0"/>
              <a:t>Tests globaux : AP50</a:t>
            </a:r>
          </a:p>
          <a:p>
            <a:pPr>
              <a:defRPr/>
            </a:pPr>
            <a:r>
              <a:rPr lang="fr-FR" dirty="0" smtClean="0"/>
              <a:t>Tests quantitatifs</a:t>
            </a:r>
          </a:p>
          <a:p>
            <a:pPr lvl="1">
              <a:defRPr/>
            </a:pPr>
            <a:r>
              <a:rPr lang="fr-FR" dirty="0" smtClean="0"/>
              <a:t>C3 </a:t>
            </a:r>
          </a:p>
          <a:p>
            <a:pPr lvl="1">
              <a:defRPr/>
            </a:pPr>
            <a:r>
              <a:rPr lang="fr-FR" dirty="0" smtClean="0"/>
              <a:t>C3a</a:t>
            </a:r>
          </a:p>
          <a:p>
            <a:pPr lvl="1">
              <a:defRPr/>
            </a:pPr>
            <a:r>
              <a:rPr lang="fr-FR" dirty="0" smtClean="0"/>
              <a:t>Facteur B</a:t>
            </a:r>
          </a:p>
          <a:p>
            <a:pPr lvl="1">
              <a:defRPr/>
            </a:pPr>
            <a:r>
              <a:rPr lang="fr-FR" dirty="0" smtClean="0"/>
              <a:t>Properdine</a:t>
            </a:r>
            <a:endParaRPr lang="fr-FR" dirty="0"/>
          </a:p>
        </p:txBody>
      </p:sp>
      <p:sp>
        <p:nvSpPr>
          <p:cNvPr id="6042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604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356F7A-B062-460E-9072-5679BC13142D}" type="slidenum">
              <a:rPr lang="fr-FR" smtClean="0">
                <a:solidFill>
                  <a:schemeClr val="tx1"/>
                </a:solidFill>
              </a:rPr>
              <a:pPr/>
              <a:t>53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4663" y="1412776"/>
            <a:ext cx="8240712" cy="64611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+mn-lt"/>
              </a:rPr>
              <a:t>Tests fonctionnels : Tests hémolytiques</a:t>
            </a:r>
          </a:p>
          <a:p>
            <a:pPr>
              <a:defRPr/>
            </a:pPr>
            <a:r>
              <a:rPr lang="fr-FR" dirty="0">
                <a:latin typeface="+mn-lt"/>
              </a:rPr>
              <a:t>Tests quantitatifs : Néphélémétrie, ELISA, MANCINI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  <a:endParaRPr lang="fr-FR" dirty="0"/>
          </a:p>
        </p:txBody>
      </p:sp>
      <p:sp>
        <p:nvSpPr>
          <p:cNvPr id="61443" name="Espace réservé du texte 19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>
              <a:defRPr/>
            </a:pPr>
            <a:r>
              <a:rPr lang="fr-FR" dirty="0" smtClean="0"/>
              <a:t>CH50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sz="1600" dirty="0" smtClean="0"/>
              <a:t>Prélèvement sur anticoagulant EDTA</a:t>
            </a:r>
          </a:p>
          <a:p>
            <a:pPr>
              <a:defRPr/>
            </a:pPr>
            <a:r>
              <a:rPr lang="fr-FR" sz="1600" dirty="0" smtClean="0"/>
              <a:t>Principe : </a:t>
            </a:r>
          </a:p>
          <a:p>
            <a:pPr lvl="1">
              <a:defRPr/>
            </a:pPr>
            <a:r>
              <a:rPr lang="fr-FR" sz="1600" dirty="0" smtClean="0"/>
              <a:t>Lyse de GRM / Ig G de lapin en présence de Ca++  et de plasma</a:t>
            </a:r>
          </a:p>
          <a:p>
            <a:pPr lvl="1">
              <a:defRPr/>
            </a:pPr>
            <a:r>
              <a:rPr lang="fr-FR" sz="1600" dirty="0" smtClean="0"/>
              <a:t>Quantité de sérum qui permet d’obtenir 50% d’hémolyse par rapport à un sérum humain normal (SHN)</a:t>
            </a:r>
          </a:p>
          <a:p>
            <a:pPr>
              <a:defRPr/>
            </a:pPr>
            <a:r>
              <a:rPr lang="fr-FR" sz="1600" dirty="0" smtClean="0"/>
              <a:t>Mesure : Dosage de l’hémoglobine par spectrophotométrie </a:t>
            </a:r>
          </a:p>
          <a:p>
            <a:pPr lvl="1">
              <a:defRPr/>
            </a:pPr>
            <a:r>
              <a:rPr lang="fr-FR" sz="1600" dirty="0" smtClean="0"/>
              <a:t>0% d’hémolyse = GR + Nacl à 0.9 %</a:t>
            </a:r>
          </a:p>
          <a:p>
            <a:pPr lvl="1">
              <a:defRPr/>
            </a:pPr>
            <a:r>
              <a:rPr lang="fr-FR" sz="1600" dirty="0" smtClean="0"/>
              <a:t>100 % d’hémolyse = GR + eau distillée 0.9 %</a:t>
            </a:r>
          </a:p>
          <a:p>
            <a:pPr lvl="1">
              <a:defRPr/>
            </a:pPr>
            <a:r>
              <a:rPr lang="fr-FR" sz="1600" dirty="0" smtClean="0"/>
              <a:t>Standard = pool de SHN</a:t>
            </a:r>
          </a:p>
          <a:p>
            <a:pPr>
              <a:defRPr/>
            </a:pPr>
            <a:endParaRPr lang="fr-FR" sz="1600" dirty="0"/>
          </a:p>
        </p:txBody>
      </p:sp>
      <p:sp>
        <p:nvSpPr>
          <p:cNvPr id="61444" name="Espace réservé du texte 32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>
              <a:defRPr/>
            </a:pPr>
            <a:r>
              <a:rPr lang="fr-FR" dirty="0" smtClean="0">
                <a:latin typeface="Consolas" pitchFamily="49" charset="0"/>
              </a:rPr>
              <a:t>CH</a:t>
            </a:r>
            <a:r>
              <a:rPr lang="fr-FR" baseline="-25000" dirty="0" smtClean="0">
                <a:latin typeface="Consolas" pitchFamily="49" charset="0"/>
              </a:rPr>
              <a:t>50 </a:t>
            </a:r>
            <a:r>
              <a:rPr lang="fr-FR" dirty="0" smtClean="0">
                <a:latin typeface="Consolas" pitchFamily="49" charset="0"/>
              </a:rPr>
              <a:t>: courbe</a:t>
            </a:r>
            <a:endParaRPr lang="fr-FR" dirty="0" smtClean="0"/>
          </a:p>
        </p:txBody>
      </p:sp>
      <p:sp>
        <p:nvSpPr>
          <p:cNvPr id="6145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6144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8D15E5A-27A3-414F-BA6B-0E215A19BE0D}" type="slidenum">
              <a:rPr lang="fr-FR" smtClean="0">
                <a:solidFill>
                  <a:schemeClr val="tx1"/>
                </a:solidFill>
              </a:rPr>
              <a:pPr/>
              <a:t>54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61448" name="Line 5"/>
          <p:cNvSpPr>
            <a:spLocks noChangeShapeType="1"/>
          </p:cNvSpPr>
          <p:nvPr/>
        </p:nvSpPr>
        <p:spPr bwMode="auto">
          <a:xfrm flipV="1">
            <a:off x="5929313" y="2651125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449" name="Line 6"/>
          <p:cNvSpPr>
            <a:spLocks noChangeShapeType="1"/>
          </p:cNvSpPr>
          <p:nvPr/>
        </p:nvSpPr>
        <p:spPr bwMode="auto">
          <a:xfrm flipV="1">
            <a:off x="5929313" y="5786438"/>
            <a:ext cx="2500312" cy="65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450" name="Line 7"/>
          <p:cNvSpPr>
            <a:spLocks noChangeShapeType="1"/>
          </p:cNvSpPr>
          <p:nvPr/>
        </p:nvSpPr>
        <p:spPr bwMode="auto">
          <a:xfrm>
            <a:off x="5929313" y="4251325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451" name="Line 8"/>
          <p:cNvSpPr>
            <a:spLocks noChangeShapeType="1"/>
          </p:cNvSpPr>
          <p:nvPr/>
        </p:nvSpPr>
        <p:spPr bwMode="auto">
          <a:xfrm>
            <a:off x="7681913" y="42513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61452" name="Freeform 9"/>
          <p:cNvSpPr>
            <a:spLocks/>
          </p:cNvSpPr>
          <p:nvPr/>
        </p:nvSpPr>
        <p:spPr bwMode="auto">
          <a:xfrm>
            <a:off x="5929313" y="3032125"/>
            <a:ext cx="2590800" cy="2819400"/>
          </a:xfrm>
          <a:custGeom>
            <a:avLst/>
            <a:gdLst>
              <a:gd name="T0" fmla="*/ 0 w 1632"/>
              <a:gd name="T1" fmla="*/ 2147483647 h 1776"/>
              <a:gd name="T2" fmla="*/ 2147483647 w 1632"/>
              <a:gd name="T3" fmla="*/ 2147483647 h 1776"/>
              <a:gd name="T4" fmla="*/ 2147483647 w 1632"/>
              <a:gd name="T5" fmla="*/ 2147483647 h 1776"/>
              <a:gd name="T6" fmla="*/ 2147483647 w 1632"/>
              <a:gd name="T7" fmla="*/ 2147483647 h 1776"/>
              <a:gd name="T8" fmla="*/ 2147483647 w 1632"/>
              <a:gd name="T9" fmla="*/ 2147483647 h 1776"/>
              <a:gd name="T10" fmla="*/ 2147483647 w 1632"/>
              <a:gd name="T11" fmla="*/ 0 h 17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32"/>
              <a:gd name="T19" fmla="*/ 0 h 1776"/>
              <a:gd name="T20" fmla="*/ 1632 w 1632"/>
              <a:gd name="T21" fmla="*/ 1776 h 17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32" h="1776">
                <a:moveTo>
                  <a:pt x="0" y="1776"/>
                </a:moveTo>
                <a:cubicBezTo>
                  <a:pt x="216" y="1764"/>
                  <a:pt x="432" y="1752"/>
                  <a:pt x="576" y="1680"/>
                </a:cubicBezTo>
                <a:cubicBezTo>
                  <a:pt x="720" y="1608"/>
                  <a:pt x="776" y="1496"/>
                  <a:pt x="864" y="1344"/>
                </a:cubicBezTo>
                <a:cubicBezTo>
                  <a:pt x="952" y="1192"/>
                  <a:pt x="1032" y="968"/>
                  <a:pt x="1104" y="768"/>
                </a:cubicBezTo>
                <a:cubicBezTo>
                  <a:pt x="1176" y="568"/>
                  <a:pt x="1208" y="272"/>
                  <a:pt x="1296" y="144"/>
                </a:cubicBezTo>
                <a:cubicBezTo>
                  <a:pt x="1384" y="16"/>
                  <a:pt x="1616" y="56"/>
                  <a:pt x="1632" y="0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 sz="1400"/>
          </a:p>
        </p:txBody>
      </p:sp>
      <p:sp>
        <p:nvSpPr>
          <p:cNvPr id="61453" name="Text Box 10"/>
          <p:cNvSpPr txBox="1">
            <a:spLocks noChangeArrowheads="1"/>
          </p:cNvSpPr>
          <p:nvPr/>
        </p:nvSpPr>
        <p:spPr bwMode="auto">
          <a:xfrm>
            <a:off x="4694238" y="5553075"/>
            <a:ext cx="512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0 %</a:t>
            </a:r>
          </a:p>
        </p:txBody>
      </p:sp>
      <p:sp>
        <p:nvSpPr>
          <p:cNvPr id="61454" name="Text Box 11"/>
          <p:cNvSpPr txBox="1">
            <a:spLocks noChangeArrowheads="1"/>
          </p:cNvSpPr>
          <p:nvPr/>
        </p:nvSpPr>
        <p:spPr bwMode="auto">
          <a:xfrm>
            <a:off x="4786313" y="4071938"/>
            <a:ext cx="611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50 %</a:t>
            </a:r>
          </a:p>
        </p:txBody>
      </p:sp>
      <p:sp>
        <p:nvSpPr>
          <p:cNvPr id="61455" name="Text Box 12"/>
          <p:cNvSpPr txBox="1">
            <a:spLocks noChangeArrowheads="1"/>
          </p:cNvSpPr>
          <p:nvPr/>
        </p:nvSpPr>
        <p:spPr bwMode="auto">
          <a:xfrm>
            <a:off x="4691063" y="2490788"/>
            <a:ext cx="709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100 %</a:t>
            </a:r>
          </a:p>
        </p:txBody>
      </p:sp>
      <p:sp>
        <p:nvSpPr>
          <p:cNvPr id="61456" name="Text Box 13"/>
          <p:cNvSpPr txBox="1">
            <a:spLocks noChangeArrowheads="1"/>
          </p:cNvSpPr>
          <p:nvPr/>
        </p:nvSpPr>
        <p:spPr bwMode="auto">
          <a:xfrm>
            <a:off x="6715125" y="5876925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Quantité de sérum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  <a:endParaRPr lang="fr-FR" dirty="0"/>
          </a:p>
        </p:txBody>
      </p:sp>
      <p:sp>
        <p:nvSpPr>
          <p:cNvPr id="62467" name="Espace réservé du texte 13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>
              <a:defRPr/>
            </a:pPr>
            <a:r>
              <a:rPr lang="fr-FR" dirty="0" smtClean="0"/>
              <a:t>AP50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" y="2459038"/>
            <a:ext cx="4040188" cy="1684337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sz="2000" dirty="0" smtClean="0"/>
              <a:t>Prélèvement sur anticoagulant EDTA</a:t>
            </a:r>
          </a:p>
          <a:p>
            <a:pPr>
              <a:defRPr/>
            </a:pPr>
            <a:r>
              <a:rPr lang="fr-FR" sz="2000" dirty="0" smtClean="0"/>
              <a:t>Principe : Lyse de GR de lapin non sensibilisées</a:t>
            </a:r>
          </a:p>
          <a:p>
            <a:pPr>
              <a:defRPr/>
            </a:pPr>
            <a:endParaRPr lang="fr-FR" sz="2000" dirty="0"/>
          </a:p>
        </p:txBody>
      </p:sp>
      <p:sp>
        <p:nvSpPr>
          <p:cNvPr id="62468" name="Espace réservé du texte 32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>
              <a:defRPr/>
            </a:pPr>
            <a:r>
              <a:rPr lang="fr-FR" dirty="0" smtClean="0"/>
              <a:t>Dosages spécifiques</a:t>
            </a:r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5025" y="2459038"/>
            <a:ext cx="4041775" cy="1684337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sz="2000" dirty="0" smtClean="0"/>
              <a:t>Mélange du sérum déficitaire  spécifique avec le sérum à tester</a:t>
            </a:r>
          </a:p>
          <a:p>
            <a:pPr>
              <a:defRPr/>
            </a:pPr>
            <a:r>
              <a:rPr lang="fr-FR" sz="2000" dirty="0" smtClean="0"/>
              <a:t>Principe analogue à celui utilisé pour le dosage des facteurs de la coagulation</a:t>
            </a:r>
          </a:p>
        </p:txBody>
      </p:sp>
      <p:sp>
        <p:nvSpPr>
          <p:cNvPr id="62474" name="Espace réservé du pied de page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6247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6FF788C-8265-49EB-A583-EB707C064742}" type="slidenum">
              <a:rPr lang="fr-FR" smtClean="0">
                <a:solidFill>
                  <a:schemeClr val="tx1"/>
                </a:solidFill>
              </a:rPr>
              <a:pPr/>
              <a:t>55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41" name="Espace réservé du texte 13"/>
          <p:cNvSpPr txBox="1">
            <a:spLocks/>
          </p:cNvSpPr>
          <p:nvPr/>
        </p:nvSpPr>
        <p:spPr bwMode="auto">
          <a:xfrm>
            <a:off x="460375" y="4214813"/>
            <a:ext cx="4040188" cy="639762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anchor="ctr"/>
          <a:lstStyle/>
          <a:p>
            <a:pPr marL="73152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fr-FR" sz="2400" b="1" dirty="0">
                <a:latin typeface="+mn-lt"/>
              </a:rPr>
              <a:t>Dosages quantitatifs</a:t>
            </a:r>
          </a:p>
        </p:txBody>
      </p:sp>
      <p:sp>
        <p:nvSpPr>
          <p:cNvPr id="42" name="Espace réservé du contenu 7"/>
          <p:cNvSpPr txBox="1">
            <a:spLocks/>
          </p:cNvSpPr>
          <p:nvPr/>
        </p:nvSpPr>
        <p:spPr bwMode="auto">
          <a:xfrm>
            <a:off x="457200" y="4857750"/>
            <a:ext cx="8258175" cy="1541463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/>
          <a:lstStyle/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r>
              <a:rPr lang="fr-FR" sz="1600" dirty="0">
                <a:latin typeface="+mn-lt"/>
              </a:rPr>
              <a:t>Dosage de facteurs natifs  :</a:t>
            </a:r>
          </a:p>
          <a:p>
            <a:pPr marL="739775" lvl="1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/>
            </a:pPr>
            <a:r>
              <a:rPr lang="fr-FR" sz="1600" dirty="0">
                <a:latin typeface="+mn-lt"/>
              </a:rPr>
              <a:t>C3 et C4</a:t>
            </a:r>
          </a:p>
          <a:p>
            <a:pPr marL="739775" lvl="1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/>
            </a:pPr>
            <a:r>
              <a:rPr lang="fr-FR" sz="1600" dirty="0">
                <a:latin typeface="+mn-lt"/>
              </a:rPr>
              <a:t>Méthodes peu sensibles pour le diagnostic d’activation</a:t>
            </a:r>
          </a:p>
          <a:p>
            <a:pPr marL="739775" lvl="1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/>
            </a:pPr>
            <a:r>
              <a:rPr lang="fr-FR" sz="1600" dirty="0">
                <a:latin typeface="+mn-lt"/>
              </a:rPr>
              <a:t>Dosage des composés activés</a:t>
            </a:r>
          </a:p>
          <a:p>
            <a:pPr marL="995363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/>
            </a:pPr>
            <a:r>
              <a:rPr lang="fr-FR" sz="1600" dirty="0">
                <a:latin typeface="+mn-lt"/>
              </a:rPr>
              <a:t>C3dg et C4d</a:t>
            </a:r>
          </a:p>
          <a:p>
            <a:pPr marL="411163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/>
            </a:pPr>
            <a:endParaRPr lang="fr-F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r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  <a:endParaRPr lang="fr-FR" dirty="0"/>
          </a:p>
        </p:txBody>
      </p:sp>
      <p:sp>
        <p:nvSpPr>
          <p:cNvPr id="63535" name="Espace réservé du pied de page 4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63491" name="Espace réservé du numéro de diapositive 4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48A829D-8D12-4883-AE51-84AF4B77201B}" type="slidenum">
              <a:rPr lang="fr-FR" smtClean="0">
                <a:solidFill>
                  <a:schemeClr val="tx1"/>
                </a:solidFill>
              </a:rPr>
              <a:pPr/>
              <a:t>56</a:t>
            </a:fld>
            <a:endParaRPr lang="fr-FR" smtClean="0">
              <a:solidFill>
                <a:schemeClr val="tx1"/>
              </a:solidFill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309563" y="21336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CH</a:t>
            </a:r>
            <a:r>
              <a:rPr lang="fr-FR" sz="1400" baseline="-25000">
                <a:latin typeface="Corbel" pitchFamily="34" charset="0"/>
              </a:rPr>
              <a:t>50 </a:t>
            </a:r>
            <a:r>
              <a:rPr lang="fr-FR" sz="1400">
                <a:latin typeface="Corbel" pitchFamily="34" charset="0"/>
              </a:rPr>
              <a:t>= N</a:t>
            </a:r>
            <a:endParaRPr lang="fr-FR" sz="1400" baseline="-25000">
              <a:latin typeface="Corbel" pitchFamily="34" charset="0"/>
            </a:endParaRP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N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N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1520825" y="21336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CH</a:t>
            </a:r>
            <a:r>
              <a:rPr lang="fr-FR" sz="1400" baseline="-25000">
                <a:latin typeface="Corbel" pitchFamily="34" charset="0"/>
              </a:rPr>
              <a:t>50 </a:t>
            </a:r>
            <a:r>
              <a:rPr lang="fr-FR" sz="1400">
                <a:latin typeface="Corbel" pitchFamily="34" charset="0"/>
              </a:rPr>
              <a:t>= </a:t>
            </a:r>
            <a:endParaRPr lang="fr-FR" sz="1400" baseline="-25000">
              <a:latin typeface="Corbel" pitchFamily="34" charset="0"/>
            </a:endParaRP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</a:t>
            </a: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 rot="-3838225">
            <a:off x="2376488" y="2235200"/>
            <a:ext cx="114300" cy="1333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 rot="-3838225">
            <a:off x="2376488" y="2447925"/>
            <a:ext cx="114300" cy="1333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 rot="-3838225">
            <a:off x="2376488" y="2638425"/>
            <a:ext cx="114300" cy="1333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2686050" y="21336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CH</a:t>
            </a:r>
            <a:r>
              <a:rPr lang="fr-FR" sz="1400" baseline="-25000">
                <a:latin typeface="Corbel" pitchFamily="34" charset="0"/>
              </a:rPr>
              <a:t>50 </a:t>
            </a:r>
            <a:r>
              <a:rPr lang="fr-FR" sz="1400">
                <a:latin typeface="Corbel" pitchFamily="34" charset="0"/>
              </a:rPr>
              <a:t>= N</a:t>
            </a:r>
            <a:endParaRPr lang="fr-FR" sz="1400" baseline="-25000">
              <a:latin typeface="Corbel" pitchFamily="34" charset="0"/>
            </a:endParaRP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N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</a:t>
            </a: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 rot="3372458">
            <a:off x="3210719" y="2656681"/>
            <a:ext cx="114300" cy="13493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3962400" y="32385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</a:t>
            </a: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>
            <a:off x="5186363" y="21336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CH</a:t>
            </a:r>
            <a:r>
              <a:rPr lang="fr-FR" sz="1400" baseline="-25000">
                <a:latin typeface="Corbel" pitchFamily="34" charset="0"/>
              </a:rPr>
              <a:t>50 </a:t>
            </a:r>
            <a:r>
              <a:rPr lang="fr-FR" sz="1400">
                <a:latin typeface="Corbel" pitchFamily="34" charset="0"/>
              </a:rPr>
              <a:t>=</a:t>
            </a:r>
            <a:endParaRPr lang="fr-FR" sz="1400" baseline="-25000">
              <a:latin typeface="Corbel" pitchFamily="34" charset="0"/>
            </a:endParaRPr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auto">
          <a:xfrm rot="3372458">
            <a:off x="5877719" y="2466181"/>
            <a:ext cx="114300" cy="13493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>
            <a:off x="987425" y="3429000"/>
            <a:ext cx="2079625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Syndrome inflammatoire</a:t>
            </a:r>
          </a:p>
        </p:txBody>
      </p:sp>
      <p:cxnSp>
        <p:nvCxnSpPr>
          <p:cNvPr id="63503" name="AutoShape 15"/>
          <p:cNvCxnSpPr>
            <a:cxnSpLocks noChangeShapeType="1"/>
            <a:stCxn id="63493" idx="2"/>
            <a:endCxn id="63502" idx="0"/>
          </p:cNvCxnSpPr>
          <p:nvPr/>
        </p:nvCxnSpPr>
        <p:spPr bwMode="auto">
          <a:xfrm>
            <a:off x="2016125" y="2895600"/>
            <a:ext cx="11113" cy="533400"/>
          </a:xfrm>
          <a:prstGeom prst="straightConnector1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  <p:sp>
        <p:nvSpPr>
          <p:cNvPr id="63504" name="AutoShape 16"/>
          <p:cNvSpPr>
            <a:spLocks noChangeArrowheads="1"/>
          </p:cNvSpPr>
          <p:nvPr/>
        </p:nvSpPr>
        <p:spPr bwMode="auto">
          <a:xfrm>
            <a:off x="990600" y="5867400"/>
            <a:ext cx="2068513" cy="381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 b="1">
                <a:solidFill>
                  <a:schemeClr val="bg1"/>
                </a:solidFill>
                <a:latin typeface="Corbel" pitchFamily="34" charset="0"/>
              </a:rPr>
              <a:t>Arrêt des investigations</a:t>
            </a:r>
          </a:p>
        </p:txBody>
      </p:sp>
      <p:cxnSp>
        <p:nvCxnSpPr>
          <p:cNvPr id="63505" name="AutoShape 17"/>
          <p:cNvCxnSpPr>
            <a:cxnSpLocks noChangeShapeType="1"/>
            <a:stCxn id="63502" idx="2"/>
            <a:endCxn id="63504" idx="0"/>
          </p:cNvCxnSpPr>
          <p:nvPr/>
        </p:nvCxnSpPr>
        <p:spPr bwMode="auto">
          <a:xfrm flipH="1">
            <a:off x="2025650" y="3810000"/>
            <a:ext cx="1588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2" idx="2"/>
            <a:endCxn id="63504" idx="1"/>
          </p:cNvCxnSpPr>
          <p:nvPr/>
        </p:nvCxnSpPr>
        <p:spPr bwMode="auto">
          <a:xfrm rot="16200000" flipH="1">
            <a:off x="-683418" y="4383881"/>
            <a:ext cx="3162300" cy="1857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07" name="AutoShape 19"/>
          <p:cNvSpPr>
            <a:spLocks noChangeArrowheads="1"/>
          </p:cNvSpPr>
          <p:nvPr/>
        </p:nvSpPr>
        <p:spPr bwMode="auto">
          <a:xfrm>
            <a:off x="2076450" y="4419600"/>
            <a:ext cx="2244725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Exploration de l’</a:t>
            </a:r>
          </a:p>
          <a:p>
            <a:r>
              <a:rPr lang="fr-FR" sz="1400">
                <a:latin typeface="Corbel" pitchFamily="34" charset="0"/>
              </a:rPr>
              <a:t>inhibiteur de la C</a:t>
            </a:r>
            <a:r>
              <a:rPr lang="fr-FR" sz="1400" baseline="-25000">
                <a:latin typeface="Corbel" pitchFamily="34" charset="0"/>
              </a:rPr>
              <a:t>1</a:t>
            </a:r>
            <a:r>
              <a:rPr lang="fr-FR" sz="1400">
                <a:latin typeface="Corbel" pitchFamily="34" charset="0"/>
              </a:rPr>
              <a:t> estérase</a:t>
            </a:r>
          </a:p>
        </p:txBody>
      </p:sp>
      <p:cxnSp>
        <p:nvCxnSpPr>
          <p:cNvPr id="63508" name="AutoShape 20"/>
          <p:cNvCxnSpPr>
            <a:cxnSpLocks noChangeShapeType="1"/>
            <a:stCxn id="63497" idx="2"/>
            <a:endCxn id="63507" idx="0"/>
          </p:cNvCxnSpPr>
          <p:nvPr/>
        </p:nvCxnSpPr>
        <p:spPr bwMode="auto">
          <a:xfrm>
            <a:off x="3181350" y="2895600"/>
            <a:ext cx="17463" cy="15240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09" name="AutoShape 21"/>
          <p:cNvSpPr>
            <a:spLocks noChangeArrowheads="1"/>
          </p:cNvSpPr>
          <p:nvPr/>
        </p:nvSpPr>
        <p:spPr bwMode="auto">
          <a:xfrm rot="3372458">
            <a:off x="4658519" y="3437731"/>
            <a:ext cx="114300" cy="13493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 rot="3372458">
            <a:off x="4506119" y="3685381"/>
            <a:ext cx="114300" cy="134938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3511" name="AutoShape 23"/>
          <p:cNvCxnSpPr>
            <a:cxnSpLocks noChangeShapeType="1"/>
            <a:stCxn id="63500" idx="1"/>
            <a:endCxn id="63499" idx="0"/>
          </p:cNvCxnSpPr>
          <p:nvPr/>
        </p:nvCxnSpPr>
        <p:spPr bwMode="auto">
          <a:xfrm rot="10800000" flipV="1">
            <a:off x="4457700" y="2514600"/>
            <a:ext cx="728663" cy="723900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5186363" y="32004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N</a:t>
            </a:r>
          </a:p>
        </p:txBody>
      </p:sp>
      <p:sp>
        <p:nvSpPr>
          <p:cNvPr id="63513" name="AutoShape 25"/>
          <p:cNvSpPr>
            <a:spLocks noChangeArrowheads="1"/>
          </p:cNvSpPr>
          <p:nvPr/>
        </p:nvSpPr>
        <p:spPr bwMode="auto">
          <a:xfrm>
            <a:off x="6405563" y="32004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3</a:t>
            </a:r>
            <a:r>
              <a:rPr lang="fr-FR" sz="1400">
                <a:latin typeface="Corbel" pitchFamily="34" charset="0"/>
              </a:rPr>
              <a:t>c = N</a:t>
            </a:r>
          </a:p>
          <a:p>
            <a:r>
              <a:rPr lang="fr-FR" sz="1400">
                <a:latin typeface="Corbel" pitchFamily="34" charset="0"/>
              </a:rPr>
              <a:t>C</a:t>
            </a:r>
            <a:r>
              <a:rPr lang="fr-FR" sz="1400" baseline="-25000">
                <a:latin typeface="Corbel" pitchFamily="34" charset="0"/>
              </a:rPr>
              <a:t>4 </a:t>
            </a:r>
            <a:r>
              <a:rPr lang="fr-FR" sz="1400">
                <a:latin typeface="Corbel" pitchFamily="34" charset="0"/>
              </a:rPr>
              <a:t>= N</a:t>
            </a:r>
          </a:p>
        </p:txBody>
      </p:sp>
      <p:cxnSp>
        <p:nvCxnSpPr>
          <p:cNvPr id="63514" name="AutoShape 26"/>
          <p:cNvCxnSpPr>
            <a:cxnSpLocks noChangeShapeType="1"/>
            <a:stCxn id="63500" idx="2"/>
            <a:endCxn id="63512" idx="0"/>
          </p:cNvCxnSpPr>
          <p:nvPr/>
        </p:nvCxnSpPr>
        <p:spPr bwMode="auto">
          <a:xfrm>
            <a:off x="5681663" y="28956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3352800" y="5067300"/>
            <a:ext cx="2209800" cy="571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Activation :voie classique  </a:t>
            </a:r>
          </a:p>
          <a:p>
            <a:r>
              <a:rPr lang="fr-FR" sz="1400">
                <a:latin typeface="Corbel" pitchFamily="34" charset="0"/>
              </a:rPr>
              <a:t>Suivre le CH</a:t>
            </a:r>
            <a:r>
              <a:rPr lang="fr-FR" sz="1400" baseline="-25000">
                <a:latin typeface="Corbel" pitchFamily="34" charset="0"/>
              </a:rPr>
              <a:t>50</a:t>
            </a:r>
          </a:p>
        </p:txBody>
      </p:sp>
      <p:sp>
        <p:nvSpPr>
          <p:cNvPr id="63516" name="AutoShape 28"/>
          <p:cNvSpPr>
            <a:spLocks noChangeArrowheads="1"/>
          </p:cNvSpPr>
          <p:nvPr/>
        </p:nvSpPr>
        <p:spPr bwMode="auto">
          <a:xfrm>
            <a:off x="4652963" y="4267200"/>
            <a:ext cx="2071687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Activation :voie alterne</a:t>
            </a:r>
          </a:p>
          <a:p>
            <a:r>
              <a:rPr lang="fr-FR" sz="1400">
                <a:latin typeface="Corbel" pitchFamily="34" charset="0"/>
              </a:rPr>
              <a:t>Déficit en C3, H, I</a:t>
            </a:r>
          </a:p>
          <a:p>
            <a:r>
              <a:rPr lang="fr-FR" sz="1400">
                <a:latin typeface="Corbel" pitchFamily="34" charset="0"/>
              </a:rPr>
              <a:t>CH50 effondrée</a:t>
            </a:r>
            <a:endParaRPr lang="fr-FR" sz="1400" baseline="-25000">
              <a:latin typeface="Corbel" pitchFamily="34" charset="0"/>
            </a:endParaRPr>
          </a:p>
        </p:txBody>
      </p:sp>
      <p:cxnSp>
        <p:nvCxnSpPr>
          <p:cNvPr id="63517" name="AutoShape 29"/>
          <p:cNvCxnSpPr>
            <a:cxnSpLocks noChangeShapeType="1"/>
            <a:stCxn id="63512" idx="2"/>
            <a:endCxn id="63516" idx="0"/>
          </p:cNvCxnSpPr>
          <p:nvPr/>
        </p:nvCxnSpPr>
        <p:spPr bwMode="auto">
          <a:xfrm>
            <a:off x="5681663" y="3962400"/>
            <a:ext cx="7937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18" name="AutoShape 30"/>
          <p:cNvSpPr>
            <a:spLocks noChangeArrowheads="1"/>
          </p:cNvSpPr>
          <p:nvPr/>
        </p:nvSpPr>
        <p:spPr bwMode="auto">
          <a:xfrm>
            <a:off x="5657850" y="5067300"/>
            <a:ext cx="2495550" cy="609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latin typeface="Corbel" pitchFamily="34" charset="0"/>
              </a:rPr>
              <a:t>Dosages spécifiques</a:t>
            </a:r>
          </a:p>
          <a:p>
            <a:r>
              <a:rPr lang="fr-FR" sz="1400">
                <a:latin typeface="Corbel" pitchFamily="34" charset="0"/>
              </a:rPr>
              <a:t>Déficit en C1, C2, C5, C6,78,9</a:t>
            </a:r>
          </a:p>
          <a:p>
            <a:r>
              <a:rPr lang="fr-FR" sz="1400">
                <a:latin typeface="Corbel" pitchFamily="34" charset="0"/>
              </a:rPr>
              <a:t>CH50 effondrée</a:t>
            </a:r>
            <a:endParaRPr lang="fr-FR" sz="1400" baseline="-25000">
              <a:latin typeface="Corbel" pitchFamily="34" charset="0"/>
            </a:endParaRPr>
          </a:p>
        </p:txBody>
      </p:sp>
      <p:cxnSp>
        <p:nvCxnSpPr>
          <p:cNvPr id="63519" name="AutoShape 31"/>
          <p:cNvCxnSpPr>
            <a:cxnSpLocks noChangeShapeType="1"/>
            <a:stCxn id="63513" idx="2"/>
            <a:endCxn id="63518" idx="0"/>
          </p:cNvCxnSpPr>
          <p:nvPr/>
        </p:nvCxnSpPr>
        <p:spPr bwMode="auto">
          <a:xfrm>
            <a:off x="6900863" y="3962400"/>
            <a:ext cx="4762" cy="11049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0" name="AutoShape 33"/>
          <p:cNvCxnSpPr>
            <a:cxnSpLocks noChangeShapeType="1"/>
            <a:endCxn id="63492" idx="0"/>
          </p:cNvCxnSpPr>
          <p:nvPr/>
        </p:nvCxnSpPr>
        <p:spPr bwMode="auto">
          <a:xfrm rot="5400000">
            <a:off x="2740026" y="-174625"/>
            <a:ext cx="373062" cy="4243387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1" name="AutoShape 34"/>
          <p:cNvCxnSpPr>
            <a:cxnSpLocks noChangeShapeType="1"/>
            <a:endCxn id="63493" idx="0"/>
          </p:cNvCxnSpPr>
          <p:nvPr/>
        </p:nvCxnSpPr>
        <p:spPr bwMode="auto">
          <a:xfrm rot="5400000">
            <a:off x="3345657" y="431006"/>
            <a:ext cx="373062" cy="3032125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2" name="AutoShape 35"/>
          <p:cNvCxnSpPr>
            <a:cxnSpLocks noChangeShapeType="1"/>
            <a:endCxn id="63497" idx="0"/>
          </p:cNvCxnSpPr>
          <p:nvPr/>
        </p:nvCxnSpPr>
        <p:spPr bwMode="auto">
          <a:xfrm rot="5400000">
            <a:off x="3928269" y="1013619"/>
            <a:ext cx="373062" cy="1866900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3" name="AutoShape 36"/>
          <p:cNvCxnSpPr>
            <a:cxnSpLocks noChangeShapeType="1"/>
            <a:endCxn id="63500" idx="0"/>
          </p:cNvCxnSpPr>
          <p:nvPr/>
        </p:nvCxnSpPr>
        <p:spPr bwMode="auto">
          <a:xfrm rot="16200000" flipH="1">
            <a:off x="5178426" y="1630362"/>
            <a:ext cx="373062" cy="633413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4" name="AutoShape 37"/>
          <p:cNvCxnSpPr>
            <a:cxnSpLocks noChangeShapeType="1"/>
            <a:stCxn id="63499" idx="2"/>
            <a:endCxn id="63515" idx="0"/>
          </p:cNvCxnSpPr>
          <p:nvPr/>
        </p:nvCxnSpPr>
        <p:spPr bwMode="auto">
          <a:xfrm>
            <a:off x="4457700" y="4000500"/>
            <a:ext cx="0" cy="1066800"/>
          </a:xfrm>
          <a:prstGeom prst="straightConnector1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</p:spPr>
      </p:cxnSp>
      <p:cxnSp>
        <p:nvCxnSpPr>
          <p:cNvPr id="63525" name="AutoShape 38"/>
          <p:cNvCxnSpPr>
            <a:cxnSpLocks noChangeShapeType="1"/>
            <a:stCxn id="63507" idx="2"/>
          </p:cNvCxnSpPr>
          <p:nvPr/>
        </p:nvCxnSpPr>
        <p:spPr bwMode="auto">
          <a:xfrm flipH="1">
            <a:off x="3195638" y="4876800"/>
            <a:ext cx="3175" cy="838200"/>
          </a:xfrm>
          <a:prstGeom prst="straightConnector1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3526" name="AutoShape 39"/>
          <p:cNvCxnSpPr>
            <a:cxnSpLocks noChangeShapeType="1"/>
            <a:stCxn id="63501" idx="0"/>
            <a:endCxn id="63513" idx="0"/>
          </p:cNvCxnSpPr>
          <p:nvPr/>
        </p:nvCxnSpPr>
        <p:spPr bwMode="auto">
          <a:xfrm>
            <a:off x="6007100" y="2520950"/>
            <a:ext cx="893763" cy="6794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27" name="AutoShape 40"/>
          <p:cNvSpPr>
            <a:spLocks noChangeArrowheads="1"/>
          </p:cNvSpPr>
          <p:nvPr/>
        </p:nvSpPr>
        <p:spPr bwMode="auto">
          <a:xfrm>
            <a:off x="7696200" y="321945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latin typeface="Corbel" pitchFamily="34" charset="0"/>
              </a:rPr>
              <a:t>Tout </a:t>
            </a:r>
          </a:p>
          <a:p>
            <a:pPr algn="ctr"/>
            <a:r>
              <a:rPr lang="fr-FR" sz="1400">
                <a:latin typeface="Corbel" pitchFamily="34" charset="0"/>
              </a:rPr>
              <a:t>mettre en œuvre </a:t>
            </a:r>
          </a:p>
          <a:p>
            <a:pPr algn="ctr"/>
            <a:r>
              <a:rPr lang="fr-FR" sz="1400">
                <a:latin typeface="Corbel" pitchFamily="34" charset="0"/>
              </a:rPr>
              <a:t>pour éliminer un </a:t>
            </a:r>
          </a:p>
          <a:p>
            <a:pPr algn="ctr"/>
            <a:endParaRPr lang="fr-FR" sz="1400" baseline="-25000">
              <a:latin typeface="Corbel" pitchFamily="34" charset="0"/>
            </a:endParaRPr>
          </a:p>
        </p:txBody>
      </p:sp>
      <p:sp>
        <p:nvSpPr>
          <p:cNvPr id="63528" name="AutoShape 41"/>
          <p:cNvSpPr>
            <a:spLocks noChangeArrowheads="1"/>
          </p:cNvSpPr>
          <p:nvPr/>
        </p:nvSpPr>
        <p:spPr bwMode="auto">
          <a:xfrm>
            <a:off x="7239000" y="42672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Corbel" pitchFamily="34" charset="0"/>
              </a:rPr>
              <a:t>Déficit complet</a:t>
            </a:r>
            <a:endParaRPr lang="fr-FR" b="1" baseline="-2500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3529" name="AutoShape 42"/>
          <p:cNvSpPr>
            <a:spLocks noChangeArrowheads="1"/>
          </p:cNvSpPr>
          <p:nvPr/>
        </p:nvSpPr>
        <p:spPr bwMode="auto">
          <a:xfrm>
            <a:off x="7215188" y="5753100"/>
            <a:ext cx="1928812" cy="609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orbel" pitchFamily="34" charset="0"/>
              </a:rPr>
              <a:t>Pronostic vital en jeu</a:t>
            </a:r>
            <a:endParaRPr lang="fr-FR" sz="1600" b="1" baseline="-250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3530" name="AutoShape 43"/>
          <p:cNvSpPr>
            <a:spLocks noChangeArrowheads="1"/>
          </p:cNvSpPr>
          <p:nvPr/>
        </p:nvSpPr>
        <p:spPr bwMode="auto">
          <a:xfrm>
            <a:off x="7600950" y="1905000"/>
            <a:ext cx="1524000" cy="914400"/>
          </a:xfrm>
          <a:prstGeom prst="irregularSeal1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>
                <a:latin typeface="Corbel" pitchFamily="34" charset="0"/>
              </a:rPr>
              <a:t>CH</a:t>
            </a:r>
            <a:r>
              <a:rPr lang="fr-FR" sz="1400" baseline="-25000">
                <a:latin typeface="Corbel" pitchFamily="34" charset="0"/>
              </a:rPr>
              <a:t>50 </a:t>
            </a:r>
            <a:r>
              <a:rPr lang="fr-FR" sz="1400">
                <a:latin typeface="Corbel" pitchFamily="34" charset="0"/>
              </a:rPr>
              <a:t>=indosable</a:t>
            </a:r>
            <a:endParaRPr lang="fr-FR" sz="2400">
              <a:latin typeface="Corbel" pitchFamily="34" charset="0"/>
            </a:endParaRPr>
          </a:p>
        </p:txBody>
      </p:sp>
      <p:cxnSp>
        <p:nvCxnSpPr>
          <p:cNvPr id="63531" name="AutoShape 44"/>
          <p:cNvCxnSpPr>
            <a:cxnSpLocks noChangeShapeType="1"/>
            <a:stCxn id="63530" idx="2"/>
            <a:endCxn id="63527" idx="0"/>
          </p:cNvCxnSpPr>
          <p:nvPr/>
        </p:nvCxnSpPr>
        <p:spPr bwMode="auto">
          <a:xfrm flipH="1">
            <a:off x="8191500" y="2819400"/>
            <a:ext cx="7938" cy="4000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63532" name="AutoShape 45"/>
          <p:cNvCxnSpPr>
            <a:cxnSpLocks noChangeShapeType="1"/>
            <a:stCxn id="63527" idx="2"/>
            <a:endCxn id="63528" idx="0"/>
          </p:cNvCxnSpPr>
          <p:nvPr/>
        </p:nvCxnSpPr>
        <p:spPr bwMode="auto">
          <a:xfrm>
            <a:off x="8191500" y="3981450"/>
            <a:ext cx="0" cy="285750"/>
          </a:xfrm>
          <a:prstGeom prst="straightConnector1">
            <a:avLst/>
          </a:prstGeom>
          <a:noFill/>
          <a:ln w="9525">
            <a:solidFill>
              <a:schemeClr val="folHlink"/>
            </a:solidFill>
            <a:miter lim="800000"/>
            <a:headEnd/>
            <a:tailEnd type="triangle" w="med" len="med"/>
          </a:ln>
        </p:spPr>
      </p:cxnSp>
      <p:cxnSp>
        <p:nvCxnSpPr>
          <p:cNvPr id="63533" name="AutoShape 46"/>
          <p:cNvCxnSpPr>
            <a:cxnSpLocks noChangeShapeType="1"/>
            <a:stCxn id="63528" idx="2"/>
            <a:endCxn id="63529" idx="0"/>
          </p:cNvCxnSpPr>
          <p:nvPr/>
        </p:nvCxnSpPr>
        <p:spPr bwMode="auto">
          <a:xfrm rot="5400000">
            <a:off x="7747794" y="5309394"/>
            <a:ext cx="876300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3534" name="AutoShape 47"/>
          <p:cNvSpPr>
            <a:spLocks noChangeArrowheads="1"/>
          </p:cNvSpPr>
          <p:nvPr/>
        </p:nvSpPr>
        <p:spPr bwMode="auto">
          <a:xfrm rot="3372458">
            <a:off x="5895182" y="3418681"/>
            <a:ext cx="114300" cy="134937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Exploration du complément</a:t>
            </a:r>
            <a:endParaRPr lang="fr-FR" dirty="0"/>
          </a:p>
        </p:txBody>
      </p:sp>
      <p:sp>
        <p:nvSpPr>
          <p:cNvPr id="64543" name="Espace réservé du pied de page 3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64515" name="Espace réservé du numéro de diapositive 2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184CA4A-94A3-4D25-A43A-B21EFE82DBBA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64516" name="AutoShape 5"/>
          <p:cNvSpPr>
            <a:spLocks noChangeArrowheads="1"/>
          </p:cNvSpPr>
          <p:nvPr/>
        </p:nvSpPr>
        <p:spPr bwMode="auto">
          <a:xfrm>
            <a:off x="666750" y="40386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>
                <a:solidFill>
                  <a:schemeClr val="hlink"/>
                </a:solidFill>
              </a:rPr>
              <a:t>Œdème </a:t>
            </a:r>
          </a:p>
          <a:p>
            <a:r>
              <a:rPr lang="fr-FR" sz="1400">
                <a:solidFill>
                  <a:schemeClr val="hlink"/>
                </a:solidFill>
              </a:rPr>
              <a:t>Angio-</a:t>
            </a:r>
          </a:p>
          <a:p>
            <a:r>
              <a:rPr lang="fr-FR" sz="1400">
                <a:solidFill>
                  <a:schemeClr val="hlink"/>
                </a:solidFill>
              </a:rPr>
              <a:t>Neurotique</a:t>
            </a:r>
          </a:p>
        </p:txBody>
      </p:sp>
      <p:sp>
        <p:nvSpPr>
          <p:cNvPr id="64517" name="AutoShape 6"/>
          <p:cNvSpPr>
            <a:spLocks noChangeArrowheads="1"/>
          </p:cNvSpPr>
          <p:nvPr/>
        </p:nvSpPr>
        <p:spPr bwMode="auto">
          <a:xfrm>
            <a:off x="2628900" y="4038600"/>
            <a:ext cx="17145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/>
              <a:t>Dosage fonctionnel</a:t>
            </a:r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4495800" y="4038600"/>
            <a:ext cx="17907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/>
              <a:t>RAI anti C</a:t>
            </a:r>
            <a:r>
              <a:rPr lang="fr-FR" sz="1400" baseline="-25000"/>
              <a:t>1</a:t>
            </a:r>
            <a:r>
              <a:rPr lang="fr-FR" sz="1400"/>
              <a:t>inhibiteur </a:t>
            </a:r>
          </a:p>
        </p:txBody>
      </p:sp>
      <p:sp>
        <p:nvSpPr>
          <p:cNvPr id="64519" name="AutoShape 8"/>
          <p:cNvSpPr>
            <a:spLocks noChangeArrowheads="1"/>
          </p:cNvSpPr>
          <p:nvPr/>
        </p:nvSpPr>
        <p:spPr bwMode="auto">
          <a:xfrm>
            <a:off x="1447800" y="29718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>
              <a:solidFill>
                <a:schemeClr val="accent1"/>
              </a:solidFill>
            </a:endParaRPr>
          </a:p>
        </p:txBody>
      </p:sp>
      <p:sp>
        <p:nvSpPr>
          <p:cNvPr id="64520" name="AutoShape 9"/>
          <p:cNvSpPr>
            <a:spLocks noChangeArrowheads="1"/>
          </p:cNvSpPr>
          <p:nvPr/>
        </p:nvSpPr>
        <p:spPr bwMode="auto">
          <a:xfrm>
            <a:off x="2667000" y="2971800"/>
            <a:ext cx="990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400"/>
              <a:t>N</a:t>
            </a:r>
          </a:p>
        </p:txBody>
      </p:sp>
      <p:sp>
        <p:nvSpPr>
          <p:cNvPr id="64521" name="AutoShape 10"/>
          <p:cNvSpPr>
            <a:spLocks noChangeArrowheads="1"/>
          </p:cNvSpPr>
          <p:nvPr/>
        </p:nvSpPr>
        <p:spPr bwMode="auto">
          <a:xfrm rot="3372458">
            <a:off x="1731963" y="3201987"/>
            <a:ext cx="476250" cy="282575"/>
          </a:xfrm>
          <a:prstGeom prst="rightArrow">
            <a:avLst>
              <a:gd name="adj1" fmla="val 50000"/>
              <a:gd name="adj2" fmla="val 42135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4522" name="AutoShape 11"/>
          <p:cNvCxnSpPr>
            <a:cxnSpLocks noChangeShapeType="1"/>
            <a:stCxn id="64519" idx="1"/>
            <a:endCxn id="64516" idx="0"/>
          </p:cNvCxnSpPr>
          <p:nvPr/>
        </p:nvCxnSpPr>
        <p:spPr bwMode="auto">
          <a:xfrm rot="10800000" flipV="1">
            <a:off x="1162050" y="3352800"/>
            <a:ext cx="285750" cy="685800"/>
          </a:xfrm>
          <a:prstGeom prst="bentConnector2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64523" name="AutoShape 12"/>
          <p:cNvSpPr>
            <a:spLocks noChangeArrowheads="1"/>
          </p:cNvSpPr>
          <p:nvPr/>
        </p:nvSpPr>
        <p:spPr bwMode="auto">
          <a:xfrm>
            <a:off x="6438900" y="4038600"/>
            <a:ext cx="127635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/>
              <a:t>Cryoglobuline</a:t>
            </a:r>
          </a:p>
        </p:txBody>
      </p:sp>
      <p:sp>
        <p:nvSpPr>
          <p:cNvPr id="64524" name="AutoShape 13"/>
          <p:cNvSpPr>
            <a:spLocks noChangeArrowheads="1"/>
          </p:cNvSpPr>
          <p:nvPr/>
        </p:nvSpPr>
        <p:spPr bwMode="auto">
          <a:xfrm>
            <a:off x="7791450" y="4038600"/>
            <a:ext cx="1371600" cy="762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/>
              <a:t>C</a:t>
            </a:r>
            <a:r>
              <a:rPr lang="fr-FR" sz="1400" baseline="-25000"/>
              <a:t>4</a:t>
            </a:r>
            <a:r>
              <a:rPr lang="fr-FR" sz="1400"/>
              <a:t> hémolytique</a:t>
            </a:r>
          </a:p>
        </p:txBody>
      </p:sp>
      <p:cxnSp>
        <p:nvCxnSpPr>
          <p:cNvPr id="64525" name="AutoShape 14"/>
          <p:cNvCxnSpPr>
            <a:cxnSpLocks noChangeShapeType="1"/>
            <a:stCxn id="64520" idx="2"/>
            <a:endCxn id="64517" idx="0"/>
          </p:cNvCxnSpPr>
          <p:nvPr/>
        </p:nvCxnSpPr>
        <p:spPr bwMode="auto">
          <a:xfrm rot="16200000" flipH="1">
            <a:off x="3171825" y="3724275"/>
            <a:ext cx="304800" cy="3238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26" name="AutoShape 15"/>
          <p:cNvCxnSpPr>
            <a:cxnSpLocks noChangeShapeType="1"/>
            <a:stCxn id="64520" idx="3"/>
            <a:endCxn id="64518" idx="0"/>
          </p:cNvCxnSpPr>
          <p:nvPr/>
        </p:nvCxnSpPr>
        <p:spPr bwMode="auto">
          <a:xfrm>
            <a:off x="3657600" y="3352800"/>
            <a:ext cx="1733550" cy="685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27" name="AutoShape 16"/>
          <p:cNvCxnSpPr>
            <a:cxnSpLocks noChangeShapeType="1"/>
            <a:stCxn id="64520" idx="3"/>
            <a:endCxn id="64523" idx="0"/>
          </p:cNvCxnSpPr>
          <p:nvPr/>
        </p:nvCxnSpPr>
        <p:spPr bwMode="auto">
          <a:xfrm>
            <a:off x="3657600" y="3352800"/>
            <a:ext cx="3419475" cy="685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28" name="AutoShape 17"/>
          <p:cNvCxnSpPr>
            <a:cxnSpLocks noChangeShapeType="1"/>
            <a:stCxn id="64520" idx="3"/>
            <a:endCxn id="64524" idx="0"/>
          </p:cNvCxnSpPr>
          <p:nvPr/>
        </p:nvCxnSpPr>
        <p:spPr bwMode="auto">
          <a:xfrm>
            <a:off x="3657600" y="3352800"/>
            <a:ext cx="4819650" cy="685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29" name="AutoShape 18"/>
          <p:cNvCxnSpPr>
            <a:cxnSpLocks noChangeShapeType="1"/>
            <a:stCxn id="64517" idx="1"/>
            <a:endCxn id="64516" idx="3"/>
          </p:cNvCxnSpPr>
          <p:nvPr/>
        </p:nvCxnSpPr>
        <p:spPr bwMode="auto">
          <a:xfrm flipH="1">
            <a:off x="1657350" y="4419600"/>
            <a:ext cx="971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4530" name="AutoShape 19"/>
          <p:cNvSpPr>
            <a:spLocks noChangeArrowheads="1"/>
          </p:cNvSpPr>
          <p:nvPr/>
        </p:nvSpPr>
        <p:spPr bwMode="auto">
          <a:xfrm>
            <a:off x="190500" y="5410200"/>
            <a:ext cx="1943100" cy="381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Familial sporadique</a:t>
            </a:r>
          </a:p>
        </p:txBody>
      </p:sp>
      <p:sp>
        <p:nvSpPr>
          <p:cNvPr id="64531" name="AutoShape 20"/>
          <p:cNvSpPr>
            <a:spLocks noChangeArrowheads="1"/>
          </p:cNvSpPr>
          <p:nvPr/>
        </p:nvSpPr>
        <p:spPr bwMode="auto">
          <a:xfrm>
            <a:off x="4533900" y="5410200"/>
            <a:ext cx="1695450" cy="381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Angioedème acquis</a:t>
            </a:r>
          </a:p>
        </p:txBody>
      </p:sp>
      <p:sp>
        <p:nvSpPr>
          <p:cNvPr id="64532" name="AutoShape 21"/>
          <p:cNvSpPr>
            <a:spLocks noChangeArrowheads="1"/>
          </p:cNvSpPr>
          <p:nvPr/>
        </p:nvSpPr>
        <p:spPr bwMode="auto">
          <a:xfrm rot="3372458">
            <a:off x="8437563" y="5049837"/>
            <a:ext cx="247650" cy="206375"/>
          </a:xfrm>
          <a:prstGeom prst="rightArrow">
            <a:avLst>
              <a:gd name="adj1" fmla="val 50000"/>
              <a:gd name="adj2" fmla="val 3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533" name="AutoShape 22"/>
          <p:cNvSpPr>
            <a:spLocks noChangeArrowheads="1"/>
          </p:cNvSpPr>
          <p:nvPr/>
        </p:nvSpPr>
        <p:spPr bwMode="auto">
          <a:xfrm>
            <a:off x="7296150" y="5410200"/>
            <a:ext cx="17526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Phénotypage du C4</a:t>
            </a:r>
          </a:p>
        </p:txBody>
      </p:sp>
      <p:sp>
        <p:nvSpPr>
          <p:cNvPr id="64534" name="AutoShape 23"/>
          <p:cNvSpPr>
            <a:spLocks noChangeArrowheads="1"/>
          </p:cNvSpPr>
          <p:nvPr/>
        </p:nvSpPr>
        <p:spPr bwMode="auto">
          <a:xfrm>
            <a:off x="7162800" y="6172200"/>
            <a:ext cx="2019300" cy="304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Maladie auto immune</a:t>
            </a:r>
          </a:p>
        </p:txBody>
      </p:sp>
      <p:cxnSp>
        <p:nvCxnSpPr>
          <p:cNvPr id="64535" name="AutoShape 24"/>
          <p:cNvCxnSpPr>
            <a:cxnSpLocks noChangeShapeType="1"/>
            <a:stCxn id="64516" idx="2"/>
            <a:endCxn id="64530" idx="0"/>
          </p:cNvCxnSpPr>
          <p:nvPr/>
        </p:nvCxnSpPr>
        <p:spPr bwMode="auto">
          <a:xfrm>
            <a:off x="1162050" y="48006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36" name="AutoShape 25"/>
          <p:cNvCxnSpPr>
            <a:cxnSpLocks noChangeShapeType="1"/>
            <a:stCxn id="64518" idx="2"/>
            <a:endCxn id="64531" idx="0"/>
          </p:cNvCxnSpPr>
          <p:nvPr/>
        </p:nvCxnSpPr>
        <p:spPr bwMode="auto">
          <a:xfrm flipH="1">
            <a:off x="5381625" y="4800600"/>
            <a:ext cx="9525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37" name="AutoShape 26"/>
          <p:cNvCxnSpPr>
            <a:cxnSpLocks noChangeShapeType="1"/>
            <a:stCxn id="64533" idx="2"/>
            <a:endCxn id="64534" idx="0"/>
          </p:cNvCxnSpPr>
          <p:nvPr/>
        </p:nvCxnSpPr>
        <p:spPr bwMode="auto">
          <a:xfrm>
            <a:off x="8172450" y="57150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4538" name="AutoShape 27"/>
          <p:cNvSpPr>
            <a:spLocks noChangeArrowheads="1"/>
          </p:cNvSpPr>
          <p:nvPr/>
        </p:nvSpPr>
        <p:spPr bwMode="auto">
          <a:xfrm>
            <a:off x="1238250" y="1981200"/>
            <a:ext cx="2590800" cy="38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/>
              <a:t>Dosage protéique</a:t>
            </a:r>
          </a:p>
        </p:txBody>
      </p:sp>
      <p:cxnSp>
        <p:nvCxnSpPr>
          <p:cNvPr id="64539" name="AutoShape 28"/>
          <p:cNvCxnSpPr>
            <a:cxnSpLocks noChangeShapeType="1"/>
            <a:stCxn id="64538" idx="2"/>
            <a:endCxn id="64519" idx="0"/>
          </p:cNvCxnSpPr>
          <p:nvPr/>
        </p:nvCxnSpPr>
        <p:spPr bwMode="auto">
          <a:xfrm rot="5400000">
            <a:off x="1933575" y="2371725"/>
            <a:ext cx="609600" cy="590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40" name="AutoShape 29"/>
          <p:cNvCxnSpPr>
            <a:cxnSpLocks noChangeShapeType="1"/>
            <a:stCxn id="64538" idx="2"/>
            <a:endCxn id="64520" idx="0"/>
          </p:cNvCxnSpPr>
          <p:nvPr/>
        </p:nvCxnSpPr>
        <p:spPr bwMode="auto">
          <a:xfrm rot="16200000" flipH="1">
            <a:off x="2543175" y="2352675"/>
            <a:ext cx="609600" cy="628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41" name="AutoShape 30"/>
          <p:cNvCxnSpPr>
            <a:cxnSpLocks noChangeShapeType="1"/>
            <a:stCxn id="64524" idx="2"/>
            <a:endCxn id="64532" idx="1"/>
          </p:cNvCxnSpPr>
          <p:nvPr/>
        </p:nvCxnSpPr>
        <p:spPr bwMode="auto">
          <a:xfrm>
            <a:off x="8477250" y="4800600"/>
            <a:ext cx="14288" cy="24923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4542" name="AutoShape 31"/>
          <p:cNvCxnSpPr>
            <a:cxnSpLocks noChangeShapeType="1"/>
            <a:stCxn id="64532" idx="2"/>
            <a:endCxn id="64533" idx="0"/>
          </p:cNvCxnSpPr>
          <p:nvPr/>
        </p:nvCxnSpPr>
        <p:spPr bwMode="auto">
          <a:xfrm rot="10800000" flipV="1">
            <a:off x="8172450" y="5260975"/>
            <a:ext cx="336550" cy="149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Déficits </a:t>
            </a:r>
            <a:r>
              <a:rPr lang="fr-FR" dirty="0" smtClean="0"/>
              <a:t>complémentaires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65539" name="Espace réservé du texte 13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pPr marL="73025">
              <a:defRPr/>
            </a:pPr>
            <a:r>
              <a:rPr lang="fr-FR" dirty="0" smtClean="0"/>
              <a:t>Caractères communs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57200" y="2459038"/>
            <a:ext cx="8258175" cy="3959225"/>
          </a:xfrm>
          <a:ln>
            <a:solidFill>
              <a:schemeClr val="accent5"/>
            </a:solidFill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Fréquence : </a:t>
            </a:r>
          </a:p>
          <a:p>
            <a:pPr lvl="1">
              <a:defRPr/>
            </a:pPr>
            <a:r>
              <a:rPr lang="fr-FR" dirty="0" smtClean="0"/>
              <a:t>rare</a:t>
            </a:r>
          </a:p>
          <a:p>
            <a:pPr>
              <a:defRPr/>
            </a:pPr>
            <a:r>
              <a:rPr lang="fr-FR" dirty="0" smtClean="0"/>
              <a:t>Étiologie : </a:t>
            </a:r>
          </a:p>
          <a:p>
            <a:pPr lvl="1">
              <a:defRPr/>
            </a:pPr>
            <a:r>
              <a:rPr lang="fr-FR" dirty="0" smtClean="0"/>
              <a:t>congénitale ou acquise</a:t>
            </a:r>
          </a:p>
          <a:p>
            <a:pPr>
              <a:defRPr/>
            </a:pPr>
            <a:r>
              <a:rPr lang="fr-FR" dirty="0" smtClean="0"/>
              <a:t>Pathologies = deux groupes :</a:t>
            </a:r>
          </a:p>
          <a:p>
            <a:pPr lvl="1">
              <a:defRPr/>
            </a:pPr>
            <a:r>
              <a:rPr lang="fr-FR" dirty="0" smtClean="0"/>
              <a:t>infections bactériennes récurrentes</a:t>
            </a:r>
          </a:p>
          <a:p>
            <a:pPr lvl="1">
              <a:defRPr/>
            </a:pPr>
            <a:r>
              <a:rPr lang="fr-FR" dirty="0" smtClean="0"/>
              <a:t>syndromes ressemblant au LED</a:t>
            </a:r>
          </a:p>
          <a:p>
            <a:pPr>
              <a:defRPr/>
            </a:pPr>
            <a:r>
              <a:rPr lang="fr-FR" dirty="0" smtClean="0"/>
              <a:t>Classification et étude : </a:t>
            </a:r>
          </a:p>
          <a:p>
            <a:pPr lvl="1">
              <a:defRPr/>
            </a:pPr>
            <a:r>
              <a:rPr lang="fr-FR" dirty="0" smtClean="0"/>
              <a:t>chapitre des déficits immunitaires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5543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6554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6B938F0-37A0-4879-B0BB-9FF77CC9098F}" type="slidenum">
              <a:rPr lang="fr-FR" smtClean="0">
                <a:solidFill>
                  <a:schemeClr val="tx1"/>
                </a:solidFill>
              </a:rPr>
              <a:pPr/>
              <a:t>58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0" dirty="0"/>
              <a:t>Déficit en molécules du</a:t>
            </a:r>
            <a:br>
              <a:rPr lang="fr-FR" b="0" dirty="0"/>
            </a:br>
            <a:r>
              <a:rPr lang="fr-FR" b="0" dirty="0"/>
              <a:t>complément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Congénitaux (fréquents)</a:t>
            </a:r>
          </a:p>
          <a:p>
            <a:r>
              <a:rPr lang="fr-FR" dirty="0">
                <a:solidFill>
                  <a:schemeClr val="tx1"/>
                </a:solidFill>
              </a:rPr>
              <a:t>Acquis (rares)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59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/>
                </a:solidFill>
              </a:rPr>
              <a:t>Historique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85938"/>
            <a:ext cx="8258175" cy="4632325"/>
          </a:xfrm>
          <a:ln>
            <a:solidFill>
              <a:schemeClr val="accent5"/>
            </a:solidFill>
          </a:ln>
        </p:spPr>
        <p:txBody>
          <a:bodyPr>
            <a:normAutofit fontScale="925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BORDET 1895 : activité sérique qui, combinée à un anticorps spécifique, conduit à la lyse des bactéries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EHRLICH : terme de « complément » car elle complète l’action des anticorps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FERRATA (1907) : dialyse du sérum humain,  obtient 2 fractions C’1 et C’2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SACHS et OMOKOMOW : venin de cobra inactive un autre composant C’3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GORDON : composant C’4  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MULLER EBERHARD 1960 :  première purification d’une protéine sérique du complément, </a:t>
            </a:r>
            <a:r>
              <a:rPr lang="fr-FR" dirty="0" smtClean="0">
                <a:sym typeface="Symbol" pitchFamily="18" charset="2"/>
              </a:rPr>
              <a:t>1C = C’3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>
                <a:sym typeface="Symbol" pitchFamily="18" charset="2"/>
              </a:rPr>
              <a:t>LINSCOTT, NISHIOKA, …</a:t>
            </a:r>
            <a:r>
              <a:rPr lang="fr-FR" dirty="0" smtClean="0"/>
              <a:t> NELSON : purification de 9 autres protéines du complément appartenant à la voie classique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PILLEMER 1950 :  découverte de la voie alterne, indépendante de l’anticorps, en utilisant des levures et certaines bactéries 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fr-BE" dirty="0"/>
          </a:p>
        </p:txBody>
      </p:sp>
      <p:sp>
        <p:nvSpPr>
          <p:cNvPr id="1946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/>
              <a:t>Immunologie fondamentale par le Pr A GHAFFOUR</a:t>
            </a:r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93F232-009F-4E49-9F47-8B77A5B3B340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Déficits congénitaux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91264" cy="49336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000" dirty="0" smtClean="0"/>
              <a:t>Manifestations :</a:t>
            </a:r>
          </a:p>
          <a:p>
            <a:pPr lvl="1"/>
            <a:r>
              <a:rPr lang="fr-FR" sz="1800" dirty="0" smtClean="0"/>
              <a:t>De totalement asymptomatique</a:t>
            </a:r>
          </a:p>
          <a:p>
            <a:pPr lvl="1"/>
            <a:r>
              <a:rPr lang="fr-FR" sz="1800" dirty="0" smtClean="0"/>
              <a:t>À engageant le pronostic vital</a:t>
            </a:r>
            <a:endParaRPr lang="fr-FR" dirty="0" smtClean="0"/>
          </a:p>
          <a:p>
            <a:r>
              <a:rPr lang="fr-FR" sz="2000" dirty="0" smtClean="0"/>
              <a:t>Déficit en fractions initiales : </a:t>
            </a:r>
          </a:p>
          <a:p>
            <a:pPr lvl="1"/>
            <a:r>
              <a:rPr lang="fr-FR" sz="1800" dirty="0" smtClean="0"/>
              <a:t>C1, C2 (homozygote 1/10000)</a:t>
            </a:r>
          </a:p>
          <a:p>
            <a:pPr lvl="1"/>
            <a:r>
              <a:rPr lang="fr-FR" sz="1800" dirty="0" smtClean="0"/>
              <a:t>C4 :</a:t>
            </a:r>
          </a:p>
          <a:p>
            <a:pPr lvl="2"/>
            <a:r>
              <a:rPr lang="fr-FR" dirty="0" smtClean="0"/>
              <a:t>Manifestations auto-immunes (lupus cutané, glomérulonéphrite, vascularite)</a:t>
            </a:r>
          </a:p>
          <a:p>
            <a:pPr lvl="2"/>
            <a:r>
              <a:rPr lang="fr-FR" dirty="0" smtClean="0"/>
              <a:t>Infections à pyogène</a:t>
            </a:r>
          </a:p>
          <a:p>
            <a:r>
              <a:rPr lang="fr-FR" sz="2000" dirty="0" smtClean="0"/>
              <a:t>Déficit en C3 et sa molécule régulatrice I : infections à pyogène graves</a:t>
            </a:r>
          </a:p>
          <a:p>
            <a:r>
              <a:rPr lang="fr-FR" sz="2000" dirty="0" smtClean="0"/>
              <a:t>Déficit en C5, C6, C7 : infections à </a:t>
            </a:r>
            <a:r>
              <a:rPr lang="fr-FR" sz="2000" dirty="0" err="1" smtClean="0"/>
              <a:t>neisseria</a:t>
            </a:r>
            <a:r>
              <a:rPr lang="fr-FR" sz="2000" dirty="0" smtClean="0"/>
              <a:t> (méningite récidivante)</a:t>
            </a:r>
          </a:p>
          <a:p>
            <a:r>
              <a:rPr lang="fr-FR" sz="2000" dirty="0" smtClean="0"/>
              <a:t>Déficit en facteur H et I: glomérulonéphrites et SHU</a:t>
            </a:r>
          </a:p>
          <a:p>
            <a:r>
              <a:rPr lang="fr-FR" sz="2000" dirty="0" smtClean="0"/>
              <a:t>Déficit en DAF : HNP Hémoglobinurie Nocturne </a:t>
            </a:r>
            <a:r>
              <a:rPr lang="fr-FR" dirty="0" smtClean="0"/>
              <a:t>Paroxystique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>
                <a:solidFill>
                  <a:schemeClr val="tx1"/>
                </a:solidFill>
              </a:rPr>
              <a:pPr/>
              <a:t>60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Rôle possible dans le lupus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800" dirty="0" smtClean="0"/>
              <a:t>Mauvaise élimination des complexes immuns :</a:t>
            </a:r>
          </a:p>
          <a:p>
            <a:pPr lvl="1"/>
            <a:r>
              <a:rPr lang="fr-FR" sz="2400" dirty="0" smtClean="0"/>
              <a:t>•transport normal par les Globules Rouges grâce au récepteurs pour le C3b, et échange dans le foie (</a:t>
            </a:r>
            <a:r>
              <a:rPr lang="fr-FR" sz="2400" dirty="0" err="1" smtClean="0"/>
              <a:t>Kuppfer</a:t>
            </a:r>
            <a:r>
              <a:rPr lang="fr-FR" sz="2400" dirty="0" smtClean="0"/>
              <a:t>) et dans la rate avec les cellules phagocytaires.</a:t>
            </a:r>
          </a:p>
          <a:p>
            <a:pPr lvl="1"/>
            <a:r>
              <a:rPr lang="fr-FR" sz="2400" dirty="0" smtClean="0"/>
              <a:t>• transport altéré si déficit en fractions initiales C2 et C4</a:t>
            </a:r>
          </a:p>
          <a:p>
            <a:r>
              <a:rPr lang="fr-FR" sz="2800" dirty="0" smtClean="0"/>
              <a:t>Mauvaise élimination des corps apoptotiques par fixation directe du C1q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61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49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Hémoglobinurie</a:t>
            </a:r>
            <a:r>
              <a:rPr lang="fr-FR" sz="3200" dirty="0"/>
              <a:t> Paroxystique</a:t>
            </a:r>
            <a:r>
              <a:rPr lang="fr-FR" sz="3200" dirty="0" smtClean="0"/>
              <a:t> Nocturne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200" dirty="0" smtClean="0"/>
              <a:t>Déficit en molécule d'ancrage membranaire pour :</a:t>
            </a:r>
          </a:p>
          <a:p>
            <a:pPr lvl="1"/>
            <a:r>
              <a:rPr lang="fr-FR" sz="2800" dirty="0" smtClean="0"/>
              <a:t>le DAF ( CD55) et </a:t>
            </a:r>
          </a:p>
          <a:p>
            <a:pPr lvl="1"/>
            <a:r>
              <a:rPr lang="fr-FR" sz="2800" dirty="0" smtClean="0"/>
              <a:t>HRF  ou </a:t>
            </a:r>
            <a:r>
              <a:rPr lang="fr-FR" sz="2800" dirty="0" err="1" smtClean="0"/>
              <a:t>protectine</a:t>
            </a:r>
            <a:r>
              <a:rPr lang="fr-FR" sz="2800" dirty="0" smtClean="0"/>
              <a:t> (CD59)</a:t>
            </a:r>
          </a:p>
          <a:p>
            <a:r>
              <a:rPr lang="fr-FR" sz="3200" dirty="0" smtClean="0"/>
              <a:t>Déficit rarissime en :</a:t>
            </a:r>
          </a:p>
          <a:p>
            <a:pPr lvl="1"/>
            <a:r>
              <a:rPr lang="fr-FR" sz="2800" dirty="0" smtClean="0"/>
              <a:t>DAF</a:t>
            </a:r>
          </a:p>
          <a:p>
            <a:r>
              <a:rPr lang="fr-FR" sz="3200" dirty="0" smtClean="0"/>
              <a:t>Succès remarquable de l'anti C5a (</a:t>
            </a:r>
            <a:r>
              <a:rPr lang="fr-FR" sz="3200" dirty="0" err="1" smtClean="0"/>
              <a:t>eculizumab</a:t>
            </a:r>
            <a:r>
              <a:rPr lang="fr-FR" sz="3200" dirty="0" smtClean="0"/>
              <a:t>)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62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5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Syndrome Hémolytique Urémique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57356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Rappel : </a:t>
            </a:r>
          </a:p>
          <a:p>
            <a:pPr lvl="1"/>
            <a:r>
              <a:rPr lang="da-DK" dirty="0" smtClean="0"/>
              <a:t>I clive C3b en Cbi,</a:t>
            </a:r>
          </a:p>
          <a:p>
            <a:pPr lvl="1"/>
            <a:r>
              <a:rPr lang="fr-FR" dirty="0" smtClean="0"/>
              <a:t>MCP est le cofacteur membranaire et </a:t>
            </a:r>
          </a:p>
          <a:p>
            <a:pPr lvl="1"/>
            <a:r>
              <a:rPr lang="fr-FR" dirty="0" smtClean="0"/>
              <a:t>H l</a:t>
            </a:r>
          </a:p>
          <a:p>
            <a:r>
              <a:rPr lang="fr-FR" dirty="0" smtClean="0"/>
              <a:t>SHU = forme de MAT avec :</a:t>
            </a:r>
          </a:p>
          <a:p>
            <a:pPr lvl="1"/>
            <a:r>
              <a:rPr lang="fr-FR" dirty="0" smtClean="0"/>
              <a:t>insuffisance rénale aigue</a:t>
            </a:r>
          </a:p>
          <a:p>
            <a:pPr lvl="1"/>
            <a:r>
              <a:rPr lang="fr-FR" dirty="0" smtClean="0"/>
              <a:t>anémie avec </a:t>
            </a:r>
            <a:r>
              <a:rPr lang="fr-FR" dirty="0" err="1" smtClean="0"/>
              <a:t>shizocytose</a:t>
            </a:r>
            <a:endParaRPr lang="fr-FR" dirty="0" smtClean="0"/>
          </a:p>
          <a:p>
            <a:pPr lvl="1"/>
            <a:r>
              <a:rPr lang="fr-FR" dirty="0" smtClean="0"/>
              <a:t>thrombopénie</a:t>
            </a:r>
          </a:p>
          <a:p>
            <a:endParaRPr lang="fr-FR" dirty="0" smtClean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64557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Sous groupe de SHU par :</a:t>
            </a:r>
          </a:p>
          <a:p>
            <a:pPr lvl="1"/>
            <a:r>
              <a:rPr lang="fr-FR" dirty="0" smtClean="0"/>
              <a:t>déficit génétique en :</a:t>
            </a:r>
          </a:p>
          <a:p>
            <a:pPr lvl="2"/>
            <a:r>
              <a:rPr lang="fr-FR" dirty="0" smtClean="0"/>
              <a:t>Facteur H</a:t>
            </a:r>
          </a:p>
          <a:p>
            <a:pPr lvl="2"/>
            <a:r>
              <a:rPr lang="fr-FR" dirty="0" smtClean="0"/>
              <a:t>Facteur I</a:t>
            </a:r>
          </a:p>
          <a:p>
            <a:pPr lvl="2"/>
            <a:r>
              <a:rPr lang="fr-FR" dirty="0" smtClean="0"/>
              <a:t>MCP (CD46)</a:t>
            </a:r>
          </a:p>
          <a:p>
            <a:pPr lvl="1"/>
            <a:r>
              <a:rPr lang="fr-FR" dirty="0" smtClean="0"/>
              <a:t>auto </a:t>
            </a:r>
            <a:r>
              <a:rPr lang="fr-FR" dirty="0" err="1" smtClean="0"/>
              <a:t>Ac</a:t>
            </a:r>
            <a:r>
              <a:rPr lang="fr-FR" dirty="0" smtClean="0"/>
              <a:t> anti He cofacteur soluble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63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45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722313" y="2924944"/>
            <a:ext cx="7772400" cy="1362075"/>
          </a:xfrm>
        </p:spPr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angioedème</a:t>
            </a:r>
            <a:r>
              <a:rPr lang="fr-FR" dirty="0"/>
              <a:t> par déficit en</a:t>
            </a:r>
            <a:br>
              <a:rPr lang="fr-FR" dirty="0"/>
            </a:br>
            <a:r>
              <a:rPr lang="fr-FR" dirty="0"/>
              <a:t>C1Inh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FA5E5-7F96-4B09-9D99-D15A637B2AF1}" type="slidenum">
              <a:rPr lang="fr-FR" smtClean="0"/>
              <a:pPr>
                <a:defRPr/>
              </a:pPr>
              <a:t>64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84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Appellations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400" dirty="0" smtClean="0"/>
              <a:t>Autrefois il </a:t>
            </a:r>
            <a:r>
              <a:rPr lang="fr-FR" sz="2400" dirty="0" err="1" smtClean="0"/>
              <a:t>ya</a:t>
            </a:r>
            <a:r>
              <a:rPr lang="fr-FR" sz="2400" dirty="0" smtClean="0"/>
              <a:t> très longtemps inclus dans les </a:t>
            </a:r>
            <a:r>
              <a:rPr lang="fr-FR" sz="2400" dirty="0" err="1" smtClean="0"/>
              <a:t>OEdème</a:t>
            </a:r>
            <a:r>
              <a:rPr lang="fr-FR" sz="2400" dirty="0" smtClean="0"/>
              <a:t> de Quincke : terminologie historique couvrant des pathologies diverses parmi lesquelles celle qui nous intéresse,  donc inapproprié</a:t>
            </a:r>
          </a:p>
          <a:p>
            <a:endParaRPr lang="fr-FR" sz="2400" dirty="0" smtClean="0"/>
          </a:p>
          <a:p>
            <a:r>
              <a:rPr lang="fr-FR" sz="2400" dirty="0" smtClean="0"/>
              <a:t>OANH </a:t>
            </a:r>
            <a:r>
              <a:rPr lang="fr-FR" sz="2400" dirty="0" err="1" smtClean="0"/>
              <a:t>OEdème</a:t>
            </a:r>
            <a:r>
              <a:rPr lang="fr-FR" sz="2400" dirty="0" smtClean="0"/>
              <a:t> </a:t>
            </a:r>
            <a:r>
              <a:rPr lang="fr-FR" sz="2400" dirty="0" err="1" smtClean="0"/>
              <a:t>Angio</a:t>
            </a:r>
            <a:r>
              <a:rPr lang="fr-FR" sz="2400" dirty="0" smtClean="0"/>
              <a:t> </a:t>
            </a:r>
            <a:r>
              <a:rPr lang="fr-FR" sz="2400" dirty="0" err="1" smtClean="0"/>
              <a:t>Neurotique</a:t>
            </a:r>
            <a:r>
              <a:rPr lang="fr-FR" sz="2400" dirty="0" smtClean="0"/>
              <a:t> Héréditaire, terminologie dépassée encore souvent utilisée de nos jours</a:t>
            </a:r>
          </a:p>
          <a:p>
            <a:endParaRPr lang="fr-FR" sz="2400" dirty="0" smtClean="0"/>
          </a:p>
          <a:p>
            <a:r>
              <a:rPr lang="fr-FR" sz="2400" dirty="0" smtClean="0"/>
              <a:t> Le vocable approprié : </a:t>
            </a:r>
            <a:r>
              <a:rPr lang="fr-FR" sz="2400" dirty="0" err="1" smtClean="0"/>
              <a:t>Angioedème</a:t>
            </a:r>
            <a:r>
              <a:rPr lang="fr-FR" sz="2400" dirty="0" smtClean="0"/>
              <a:t> par déficit en C1INH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2F271-1767-48AD-A507-7F647E73D6C3}" type="slidenum">
              <a:rPr lang="fr-FR" smtClean="0"/>
              <a:pPr/>
              <a:t>65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C1INH = groupes des </a:t>
            </a:r>
            <a:r>
              <a:rPr lang="fr-FR" dirty="0" err="1" smtClean="0"/>
              <a:t>serpines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serpines</a:t>
            </a:r>
            <a:endParaRPr lang="fr-FR" dirty="0"/>
          </a:p>
        </p:txBody>
      </p:sp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0324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b="0" dirty="0"/>
              <a:t>Anti thrombine III</a:t>
            </a:r>
            <a:endParaRPr lang="fr-FR" dirty="0"/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324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1ADB-3EC4-4C3A-87A7-9B605599C860}" type="slidenum">
              <a:rPr lang="fr-FR" smtClean="0"/>
              <a:pPr>
                <a:defRPr/>
              </a:pPr>
              <a:t>66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77077" y="58772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ym typeface="Symbol"/>
              </a:rPr>
              <a:t></a:t>
            </a:r>
            <a:r>
              <a:rPr lang="fr-FR" b="1" dirty="0" smtClean="0"/>
              <a:t>2 anti plasmine, </a:t>
            </a:r>
            <a:r>
              <a:rPr lang="fr-FR" dirty="0" smtClean="0">
                <a:sym typeface="Symbol"/>
              </a:rPr>
              <a:t></a:t>
            </a:r>
            <a:r>
              <a:rPr lang="fr-FR" b="1" dirty="0" smtClean="0"/>
              <a:t>2 macro globuline et </a:t>
            </a:r>
            <a:r>
              <a:rPr lang="fr-FR" dirty="0">
                <a:sym typeface="Symbol"/>
              </a:rPr>
              <a:t></a:t>
            </a:r>
            <a:r>
              <a:rPr lang="fr-FR" b="1" dirty="0" smtClean="0"/>
              <a:t>1 anti trypsine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Particularités de l’ angioedème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000" dirty="0" smtClean="0"/>
              <a:t>Maladie rare, 1 / 50 000 classé de ce fait comme maladie orpheline</a:t>
            </a:r>
          </a:p>
          <a:p>
            <a:endParaRPr lang="fr-FR" sz="2000" dirty="0" smtClean="0"/>
          </a:p>
          <a:p>
            <a:r>
              <a:rPr lang="fr-FR" sz="2000" dirty="0" smtClean="0"/>
              <a:t>Maladie souvent non identifiée errance diagnostique d'ou un </a:t>
            </a:r>
            <a:r>
              <a:rPr lang="fr-FR" sz="1600" dirty="0" smtClean="0"/>
              <a:t>retard</a:t>
            </a:r>
            <a:r>
              <a:rPr lang="fr-FR" sz="2000" dirty="0" smtClean="0"/>
              <a:t> de diagnostic d'une dizaine d'années </a:t>
            </a:r>
          </a:p>
          <a:p>
            <a:pPr lvl="1"/>
            <a:r>
              <a:rPr lang="fr-FR" sz="1600" dirty="0" smtClean="0"/>
              <a:t>du fait de sa rareté</a:t>
            </a:r>
          </a:p>
          <a:p>
            <a:pPr lvl="1"/>
            <a:r>
              <a:rPr lang="fr-FR" sz="1600" dirty="0" smtClean="0"/>
              <a:t>du fait de la confusion de l'expression clinique avec de l'allergie</a:t>
            </a:r>
          </a:p>
          <a:p>
            <a:pPr lvl="1"/>
            <a:r>
              <a:rPr lang="fr-FR" sz="1600" dirty="0" smtClean="0"/>
              <a:t>du fait de la guérison spontanée en quelques jours sans</a:t>
            </a:r>
          </a:p>
          <a:p>
            <a:pPr lvl="2"/>
            <a:r>
              <a:rPr lang="fr-FR" sz="1400" dirty="0" smtClean="0"/>
              <a:t>séquelles faisant croire au succès de thérapeutiques</a:t>
            </a:r>
          </a:p>
          <a:p>
            <a:pPr lvl="2"/>
            <a:r>
              <a:rPr lang="fr-FR" sz="1400" dirty="0" smtClean="0"/>
              <a:t>pourtant inefficaces comme les corticoïdes.</a:t>
            </a:r>
          </a:p>
          <a:p>
            <a:endParaRPr lang="fr-FR" sz="2000" dirty="0" smtClean="0"/>
          </a:p>
          <a:p>
            <a:r>
              <a:rPr lang="fr-FR" sz="2000" dirty="0" smtClean="0"/>
              <a:t>Maladie héréditaire autosomique dominante, mais des cas de Novo (30%)</a:t>
            </a:r>
          </a:p>
          <a:p>
            <a:endParaRPr lang="fr-FR" sz="2000" dirty="0" smtClean="0"/>
          </a:p>
          <a:p>
            <a:r>
              <a:rPr lang="fr-FR" sz="2000" dirty="0" smtClean="0"/>
              <a:t>Des formes cliniques particulières</a:t>
            </a:r>
            <a:endParaRPr lang="fr-FR" sz="2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A5E5-7F96-4B09-9D99-D15A637B2AF1}" type="slidenum">
              <a:rPr lang="fr-FR" smtClean="0">
                <a:solidFill>
                  <a:schemeClr val="tx1"/>
                </a:solidFill>
              </a:rPr>
              <a:pPr/>
              <a:t>67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Mutations du gène C1Inh</a:t>
            </a:r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636912"/>
            <a:ext cx="7776863" cy="216024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68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899592" y="4870901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Chromosome </a:t>
            </a:r>
            <a:r>
              <a:rPr lang="fr-FR" sz="2800" dirty="0"/>
              <a:t>11 q12-q13.1)</a:t>
            </a:r>
          </a:p>
        </p:txBody>
      </p:sp>
    </p:spTree>
    <p:extLst>
      <p:ext uri="{BB962C8B-B14F-4D97-AF65-F5344CB8AC3E}">
        <p14:creationId xmlns:p14="http://schemas.microsoft.com/office/powerpoint/2010/main" val="28433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14962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Œ</a:t>
            </a:r>
            <a:r>
              <a:rPr lang="fr-FR" sz="3200" dirty="0" smtClean="0"/>
              <a:t>dème </a:t>
            </a:r>
            <a:r>
              <a:rPr lang="fr-FR" sz="3200" dirty="0" err="1" smtClean="0"/>
              <a:t>cutanéo</a:t>
            </a:r>
            <a:r>
              <a:rPr lang="fr-FR" sz="3200" dirty="0" smtClean="0"/>
              <a:t> </a:t>
            </a:r>
            <a:r>
              <a:rPr lang="fr-FR" sz="3200" dirty="0" smtClean="0"/>
              <a:t>muqueux isolé</a:t>
            </a:r>
          </a:p>
          <a:p>
            <a:pPr lvl="1"/>
            <a:r>
              <a:rPr lang="fr-FR" sz="2400" dirty="0" smtClean="0"/>
              <a:t>d'apparition brutale</a:t>
            </a:r>
          </a:p>
          <a:p>
            <a:pPr lvl="1"/>
            <a:r>
              <a:rPr lang="fr-FR" sz="2400" dirty="0" smtClean="0"/>
              <a:t>parfois provoqué (cause mécanique : frottement, pression, coup)</a:t>
            </a:r>
          </a:p>
          <a:p>
            <a:pPr lvl="1"/>
            <a:r>
              <a:rPr lang="fr-FR" sz="2400" dirty="0" smtClean="0"/>
              <a:t>non douloureux (au niveau du visage et de la peau)</a:t>
            </a:r>
          </a:p>
          <a:p>
            <a:pPr lvl="1"/>
            <a:r>
              <a:rPr lang="fr-FR" sz="2400" dirty="0" smtClean="0"/>
              <a:t>non prurigineux</a:t>
            </a:r>
          </a:p>
          <a:p>
            <a:pPr lvl="1"/>
            <a:r>
              <a:rPr lang="fr-FR" sz="2400" dirty="0" smtClean="0"/>
              <a:t>non inflammatoire</a:t>
            </a:r>
          </a:p>
          <a:p>
            <a:pPr lvl="1"/>
            <a:r>
              <a:rPr lang="fr-FR" sz="2400" dirty="0" smtClean="0"/>
              <a:t>non hémorragique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149629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/>
              <a:t>Localisation</a:t>
            </a:r>
          </a:p>
          <a:p>
            <a:pPr lvl="1"/>
            <a:r>
              <a:rPr lang="fr-FR" sz="1600" dirty="0"/>
              <a:t>n'importe ou dans le territoire cutané ou muqueux visible, asymétrique</a:t>
            </a:r>
          </a:p>
          <a:p>
            <a:pPr lvl="1"/>
            <a:r>
              <a:rPr lang="fr-FR" sz="1600" dirty="0"/>
              <a:t>contours bien délimités</a:t>
            </a:r>
          </a:p>
          <a:p>
            <a:pPr lvl="1"/>
            <a:r>
              <a:rPr lang="fr-FR" sz="1600" dirty="0"/>
              <a:t>profond :</a:t>
            </a:r>
          </a:p>
          <a:p>
            <a:pPr lvl="2"/>
            <a:r>
              <a:rPr lang="fr-FR" sz="1600" dirty="0"/>
              <a:t>digestif mésentère douleurs +++, occlusion, vomissements</a:t>
            </a:r>
          </a:p>
          <a:p>
            <a:pPr lvl="2"/>
            <a:r>
              <a:rPr lang="fr-FR" sz="1600" dirty="0"/>
              <a:t>laryngé : risque majeur (risque de décès de l'ordre de 25%)</a:t>
            </a:r>
          </a:p>
          <a:p>
            <a:r>
              <a:rPr lang="fr-FR" dirty="0"/>
              <a:t>L'expression clinique</a:t>
            </a:r>
          </a:p>
          <a:p>
            <a:pPr lvl="1"/>
            <a:r>
              <a:rPr lang="fr-FR" sz="1600" dirty="0"/>
              <a:t>très variable dans le temps et dans sa gravité, impression que dans</a:t>
            </a:r>
          </a:p>
          <a:p>
            <a:pPr lvl="1"/>
            <a:r>
              <a:rPr lang="fr-FR" sz="1600" dirty="0"/>
              <a:t>une même famille le tableau est comparable</a:t>
            </a:r>
          </a:p>
          <a:p>
            <a:r>
              <a:rPr lang="fr-FR" dirty="0"/>
              <a:t>Evolution</a:t>
            </a:r>
          </a:p>
          <a:p>
            <a:pPr lvl="1"/>
            <a:r>
              <a:rPr lang="fr-FR" sz="1800" dirty="0"/>
              <a:t>guérison spontanée en 3 jours environ sans </a:t>
            </a:r>
            <a:r>
              <a:rPr lang="fr-FR" sz="1800" dirty="0" smtClean="0"/>
              <a:t>séquelle</a:t>
            </a:r>
            <a:endParaRPr lang="fr-FR" sz="18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69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2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 système ancien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plus part des domaines de ces protéines sont déjà présents chez les protostomes, mais leur assemblage n'est présent que chez les deuterostomes .</a:t>
            </a:r>
          </a:p>
          <a:p>
            <a:r>
              <a:rPr lang="fr-FR" smtClean="0"/>
              <a:t>Le complément des ascidiens montre un degré de complexité comparable a celui des mammifères(assemblage de différentes molécules dans un système coordonné).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2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Diagnostic biologique du</a:t>
            </a:r>
            <a:br>
              <a:rPr lang="fr-FR" smtClean="0"/>
            </a:br>
            <a:r>
              <a:rPr lang="fr-FR" smtClean="0"/>
              <a:t>déficit en C1Inh</a:t>
            </a:r>
            <a:endParaRPr lang="fr-FR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916832"/>
            <a:ext cx="7632848" cy="4032448"/>
          </a:xfr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A5E5-7F96-4B09-9D99-D15A637B2AF1}" type="slidenum">
              <a:rPr lang="fr-FR" smtClean="0">
                <a:solidFill>
                  <a:schemeClr val="tx1"/>
                </a:solidFill>
              </a:rPr>
              <a:pPr/>
              <a:t>70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7742"/>
            <a:ext cx="7776864" cy="458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1ADB-3EC4-4C3A-87A7-9B605599C860}" type="slidenum">
              <a:rPr lang="fr-FR" smtClean="0">
                <a:solidFill>
                  <a:schemeClr val="tx1"/>
                </a:solidFill>
              </a:rPr>
              <a:pPr>
                <a:defRPr/>
              </a:pPr>
              <a:t>71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560839" cy="571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E1ADB-3EC4-4C3A-87A7-9B605599C860}" type="slidenum">
              <a:rPr lang="fr-FR" smtClean="0"/>
              <a:pPr>
                <a:defRPr/>
              </a:pPr>
              <a:t>72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4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Traitements des anomalies</a:t>
            </a:r>
            <a:br>
              <a:rPr lang="fr-FR" smtClean="0"/>
            </a:br>
            <a:r>
              <a:rPr lang="fr-FR" smtClean="0"/>
              <a:t>du complément en général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ce jour pas de traitement inhibiteur 	</a:t>
            </a:r>
          </a:p>
          <a:p>
            <a:r>
              <a:rPr lang="fr-FR" dirty="0" smtClean="0"/>
              <a:t>Mais des perspectives ciblant C3 et C5</a:t>
            </a:r>
          </a:p>
          <a:p>
            <a:pPr lvl="1"/>
            <a:r>
              <a:rPr lang="fr-FR" dirty="0" smtClean="0"/>
              <a:t>Une seule application à ce jour l’anti C5 monoclonal dans l’hémoglobinurie nocturne paroxystique</a:t>
            </a:r>
          </a:p>
          <a:p>
            <a:endParaRPr lang="fr-FR" dirty="0" smtClean="0"/>
          </a:p>
          <a:p>
            <a:r>
              <a:rPr lang="fr-FR" dirty="0" smtClean="0"/>
              <a:t>Pas de traitement substitutif dans les déficits sauf pour le </a:t>
            </a:r>
            <a:r>
              <a:rPr lang="fr-FR" dirty="0" smtClean="0"/>
              <a:t>C1-inh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Immunologie fondamentale par le Pr A GHAFFOUR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1ADB-3EC4-4C3A-87A7-9B605599C860}" type="slidenum">
              <a:rPr lang="fr-FR" smtClean="0">
                <a:solidFill>
                  <a:schemeClr val="tx1"/>
                </a:solidFill>
              </a:rPr>
              <a:pPr/>
              <a:t>73</a:t>
            </a:fld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Protéines du complément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>
          <a:xfrm>
            <a:off x="457200" y="1421085"/>
            <a:ext cx="8258175" cy="639763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30 protéines solubles et membranaires</a:t>
            </a:r>
            <a:endParaRPr lang="fr-FR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de la voie classique 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C1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C2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C4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de la voie alterne 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facteur B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facteur D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Properdine</a:t>
            </a:r>
            <a:endParaRPr lang="fr-FR" dirty="0"/>
          </a:p>
        </p:txBody>
      </p:sp>
      <p:sp>
        <p:nvSpPr>
          <p:cNvPr id="454661" name="Rectangle 5"/>
          <p:cNvSpPr>
            <a:spLocks noGrp="1" noChangeArrowheads="1"/>
          </p:cNvSpPr>
          <p:nvPr>
            <p:ph sz="quarter" idx="4"/>
          </p:nvPr>
        </p:nvSpPr>
        <p:spPr>
          <a:ln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du TC </a:t>
            </a:r>
            <a:r>
              <a:rPr lang="fr-FR" sz="1600" dirty="0" smtClean="0"/>
              <a:t>(</a:t>
            </a:r>
            <a:r>
              <a:rPr lang="fr-FR" sz="1200" dirty="0" smtClean="0"/>
              <a:t>tronc commun)</a:t>
            </a:r>
            <a:r>
              <a:rPr lang="fr-FR" dirty="0" smtClean="0"/>
              <a:t> ou MAC </a:t>
            </a:r>
            <a:r>
              <a:rPr lang="fr-FR" sz="1400" dirty="0" smtClean="0"/>
              <a:t>(Complexe d’Attaque Membranaire)</a:t>
            </a:r>
            <a:r>
              <a:rPr lang="fr-FR" dirty="0" smtClean="0"/>
              <a:t> 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C3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C5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Complexe lytique C6-7-8-9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fr-FR" dirty="0" smtClean="0"/>
              <a:t>Protéines régulatrices :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C1-inhibiteur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C3-inactivateur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/>
              <a:t>DAF, </a:t>
            </a:r>
            <a:r>
              <a:rPr lang="fr-FR" dirty="0" smtClean="0"/>
              <a:t>MCP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Facteur I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fr-FR" dirty="0" smtClean="0"/>
              <a:t>Facteur H</a:t>
            </a:r>
          </a:p>
          <a:p>
            <a:r>
              <a:rPr lang="fr-FR" dirty="0" smtClean="0"/>
              <a:t>Récepteurs 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CR1</a:t>
            </a:r>
          </a:p>
          <a:p>
            <a:pPr lvl="1"/>
            <a:r>
              <a:rPr lang="fr-FR" dirty="0" smtClean="0"/>
              <a:t>CR2 …</a:t>
            </a:r>
            <a:endParaRPr lang="fr-FR" dirty="0"/>
          </a:p>
        </p:txBody>
      </p:sp>
      <p:sp>
        <p:nvSpPr>
          <p:cNvPr id="20487" name="Espace réservé du pied de page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solidFill>
                  <a:schemeClr val="tx1"/>
                </a:solidFill>
              </a:rPr>
              <a:t>Immunologie fondamentale par le Pr A GHAFFOUR</a:t>
            </a:r>
          </a:p>
        </p:txBody>
      </p:sp>
      <p:sp>
        <p:nvSpPr>
          <p:cNvPr id="20486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1A7865-7C40-4400-818E-E5C95D890F4A}" type="slidenum">
              <a:rPr lang="fr-FR" smtClean="0">
                <a:solidFill>
                  <a:schemeClr val="tx1"/>
                </a:solidFill>
              </a:rPr>
              <a:pPr/>
              <a:t>8</a:t>
            </a:fld>
            <a:endParaRPr lang="fr-FR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Quelques Synonymes</a:t>
            </a:r>
            <a:br>
              <a:rPr lang="fr-FR" dirty="0" smtClean="0">
                <a:solidFill>
                  <a:schemeClr val="tx2"/>
                </a:solidFill>
              </a:rPr>
            </a:b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Ancienne nomenclature</a:t>
            </a:r>
            <a:endParaRPr lang="fr-FR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CR1</a:t>
            </a:r>
          </a:p>
          <a:p>
            <a:r>
              <a:rPr lang="fr-FR" dirty="0" smtClean="0"/>
              <a:t>CR2</a:t>
            </a:r>
          </a:p>
          <a:p>
            <a:r>
              <a:rPr lang="fr-FR" dirty="0" smtClean="0"/>
              <a:t>CR3</a:t>
            </a:r>
          </a:p>
          <a:p>
            <a:r>
              <a:rPr lang="fr-FR" dirty="0" smtClean="0"/>
              <a:t>CR4</a:t>
            </a:r>
          </a:p>
          <a:p>
            <a:r>
              <a:rPr lang="fr-FR" dirty="0" smtClean="0"/>
              <a:t>MCP</a:t>
            </a:r>
          </a:p>
          <a:p>
            <a:r>
              <a:rPr lang="fr-FR" dirty="0" smtClean="0"/>
              <a:t>DAF</a:t>
            </a:r>
          </a:p>
          <a:p>
            <a:r>
              <a:rPr lang="fr-FR" dirty="0" smtClean="0"/>
              <a:t>HRF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 smtClean="0"/>
              <a:t>Nomenclature en CD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dirty="0"/>
              <a:t>CD35</a:t>
            </a:r>
          </a:p>
          <a:p>
            <a:r>
              <a:rPr lang="fr-FR" dirty="0"/>
              <a:t>CD21</a:t>
            </a:r>
          </a:p>
          <a:p>
            <a:r>
              <a:rPr lang="fr-FR" dirty="0"/>
              <a:t>CD11b CD18</a:t>
            </a:r>
          </a:p>
          <a:p>
            <a:r>
              <a:rPr lang="fr-FR" dirty="0"/>
              <a:t>CD11c CD18</a:t>
            </a:r>
          </a:p>
          <a:p>
            <a:r>
              <a:rPr lang="fr-FR" dirty="0"/>
              <a:t>CD46</a:t>
            </a:r>
          </a:p>
          <a:p>
            <a:r>
              <a:rPr lang="fr-FR" dirty="0"/>
              <a:t>CD55</a:t>
            </a:r>
          </a:p>
          <a:p>
            <a:r>
              <a:rPr lang="fr-FR" dirty="0"/>
              <a:t>CD59</a:t>
            </a:r>
          </a:p>
          <a:p>
            <a:endParaRPr lang="fr-FR" dirty="0"/>
          </a:p>
        </p:txBody>
      </p:sp>
      <p:sp>
        <p:nvSpPr>
          <p:cNvPr id="2048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Immunologie fondamentale par le Pr A GHAFFOUR</a:t>
            </a:r>
            <a:endParaRPr lang="fr-FR"/>
          </a:p>
        </p:txBody>
      </p:sp>
      <p:sp>
        <p:nvSpPr>
          <p:cNvPr id="2048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7865-7C40-4400-818E-E5C95D890F4A}" type="slidenum">
              <a:rPr lang="fr-FR" smtClean="0"/>
              <a:pPr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05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5253</TotalTime>
  <Words>3875</Words>
  <Application>Microsoft Office PowerPoint</Application>
  <PresentationFormat>Affichage à l'écran (4:3)</PresentationFormat>
  <Paragraphs>852</Paragraphs>
  <Slides>73</Slides>
  <Notes>26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Thème Office</vt:lpstr>
      <vt:lpstr>Faculté de médecine B. BENZERDJEB TLEMCEN</vt:lpstr>
      <vt:lpstr>Enseignement d’immunologie</vt:lpstr>
      <vt:lpstr>Système complémentaire</vt:lpstr>
      <vt:lpstr>Plan</vt:lpstr>
      <vt:lpstr>Définition</vt:lpstr>
      <vt:lpstr>Historique</vt:lpstr>
      <vt:lpstr>un système ancien</vt:lpstr>
      <vt:lpstr>Protéines du complément </vt:lpstr>
      <vt:lpstr>Quelques Synonymes </vt:lpstr>
      <vt:lpstr>Nomenclature</vt:lpstr>
      <vt:lpstr>Organisation génétique</vt:lpstr>
      <vt:lpstr>Localisation chromosomique</vt:lpstr>
      <vt:lpstr>Fonctions</vt:lpstr>
      <vt:lpstr>Schéma d’activation</vt:lpstr>
      <vt:lpstr>Activation du complément</vt:lpstr>
      <vt:lpstr>3 modes d’initiation</vt:lpstr>
      <vt:lpstr>Voie classique (1)</vt:lpstr>
      <vt:lpstr>Voie classique (2)</vt:lpstr>
      <vt:lpstr>Initialisation</vt:lpstr>
      <vt:lpstr>Le complexe C1</vt:lpstr>
      <vt:lpstr>Constitution de la C3 convertase</vt:lpstr>
      <vt:lpstr>Hydrolyse de C3 par la C3 convertase</vt:lpstr>
      <vt:lpstr>Constitution de la C5 convertase</vt:lpstr>
      <vt:lpstr>Génération de C3b</vt:lpstr>
      <vt:lpstr>Activation du Membrane Attack Complex</vt:lpstr>
      <vt:lpstr>Activation du Membrane Attack Complex</vt:lpstr>
      <vt:lpstr>Autres activateurs</vt:lpstr>
      <vt:lpstr>Voie classique et membrane de la cellule cible</vt:lpstr>
      <vt:lpstr>Voie des MBL (Détail des collectines)</vt:lpstr>
      <vt:lpstr>Voie des MBL</vt:lpstr>
      <vt:lpstr>Voie alterne (1)</vt:lpstr>
      <vt:lpstr>Voie alterne (2)</vt:lpstr>
      <vt:lpstr>Voie alterne (3)</vt:lpstr>
      <vt:lpstr>Boucle d’amplification</vt:lpstr>
      <vt:lpstr>Régulation de la voie alterne</vt:lpstr>
      <vt:lpstr>Voie classique vs voie alterne</vt:lpstr>
      <vt:lpstr>Détail des voies d’activation</vt:lpstr>
      <vt:lpstr>Régulation du complément</vt:lpstr>
      <vt:lpstr>L’inhibiteur de C1 estérase</vt:lpstr>
      <vt:lpstr> Protéines Regulator Complement Activation </vt:lpstr>
      <vt:lpstr>Protéines Regulator Complement Activation</vt:lpstr>
      <vt:lpstr>Inhibition du MAC</vt:lpstr>
      <vt:lpstr>Inhibiteurs</vt:lpstr>
      <vt:lpstr>Conséquences</vt:lpstr>
      <vt:lpstr>Opsoninisation</vt:lpstr>
      <vt:lpstr>Solubilisation des complexes immuns</vt:lpstr>
      <vt:lpstr>Réponse inflammatoire</vt:lpstr>
      <vt:lpstr>Réponse inflammatoire</vt:lpstr>
      <vt:lpstr>Inflammation</vt:lpstr>
      <vt:lpstr>Récepteurs du complément</vt:lpstr>
      <vt:lpstr>Effets biologiques</vt:lpstr>
      <vt:lpstr>Exploration du complément</vt:lpstr>
      <vt:lpstr>Exploration du complément</vt:lpstr>
      <vt:lpstr>Exploration du complément</vt:lpstr>
      <vt:lpstr>Exploration du complément</vt:lpstr>
      <vt:lpstr>Exploration du complément</vt:lpstr>
      <vt:lpstr>Exploration du complément</vt:lpstr>
      <vt:lpstr>  Déficits complémentaires  </vt:lpstr>
      <vt:lpstr>Déficit en molécules du complément</vt:lpstr>
      <vt:lpstr>Déficits congénitaux</vt:lpstr>
      <vt:lpstr>Rôle possible dans le lupus</vt:lpstr>
      <vt:lpstr>Hémoglobinurie Paroxystique Nocturne</vt:lpstr>
      <vt:lpstr>Syndrome Hémolytique Urémique</vt:lpstr>
      <vt:lpstr>L’angioedème par déficit en C1Inh</vt:lpstr>
      <vt:lpstr>Appellations</vt:lpstr>
      <vt:lpstr>C1INH = groupes des serpines</vt:lpstr>
      <vt:lpstr>Particularités de l’ angioedème</vt:lpstr>
      <vt:lpstr>Mutations du gène C1Inh</vt:lpstr>
      <vt:lpstr>Clinique</vt:lpstr>
      <vt:lpstr>Diagnostic biologique du déficit en C1Inh</vt:lpstr>
      <vt:lpstr>Présentation PowerPoint</vt:lpstr>
      <vt:lpstr>Présentation PowerPoint</vt:lpstr>
      <vt:lpstr>Traitements des anomalies du complément en général</vt:lpstr>
    </vt:vector>
  </TitlesOfParts>
  <Company>CHU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Complément Chémotactisme Inflammation</dc:title>
  <dc:creator>Moutschen</dc:creator>
  <cp:lastModifiedBy>Ghaffour</cp:lastModifiedBy>
  <cp:revision>127</cp:revision>
  <dcterms:created xsi:type="dcterms:W3CDTF">2000-10-01T19:20:53Z</dcterms:created>
  <dcterms:modified xsi:type="dcterms:W3CDTF">2015-11-09T21:49:19Z</dcterms:modified>
</cp:coreProperties>
</file>