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80" r:id="rId2"/>
    <p:sldId id="257" r:id="rId3"/>
    <p:sldId id="281" r:id="rId4"/>
    <p:sldId id="270" r:id="rId5"/>
    <p:sldId id="261" r:id="rId6"/>
    <p:sldId id="259" r:id="rId7"/>
    <p:sldId id="260" r:id="rId8"/>
    <p:sldId id="264" r:id="rId9"/>
    <p:sldId id="265" r:id="rId10"/>
    <p:sldId id="262" r:id="rId11"/>
    <p:sldId id="263" r:id="rId12"/>
    <p:sldId id="266" r:id="rId13"/>
    <p:sldId id="271" r:id="rId14"/>
    <p:sldId id="272" r:id="rId15"/>
    <p:sldId id="267" r:id="rId16"/>
    <p:sldId id="268" r:id="rId17"/>
    <p:sldId id="283" r:id="rId18"/>
    <p:sldId id="282" r:id="rId19"/>
    <p:sldId id="273" r:id="rId20"/>
    <p:sldId id="274" r:id="rId21"/>
    <p:sldId id="275" r:id="rId22"/>
    <p:sldId id="276" r:id="rId23"/>
    <p:sldId id="277" r:id="rId24"/>
    <p:sldId id="286" r:id="rId25"/>
    <p:sldId id="279" r:id="rId26"/>
    <p:sldId id="278" r:id="rId27"/>
    <p:sldId id="287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A5E9-9777-47B2-8D6A-7144FAE4717F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ED03D-2226-4797-B144-1FCB568A12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ED03D-2226-4797-B144-1FCB568A125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81C562-E07A-4253-8202-9EE5F1FD5257}" type="datetimeFigureOut">
              <a:rPr lang="fr-FR" smtClean="0"/>
              <a:pPr/>
              <a:t>01/12/2016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A7F807-2317-4A4A-9FB1-B898C0E2FED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CAT devant des Diarrhées infectieuses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067944" y="4581128"/>
            <a:ext cx="4680520" cy="1152128"/>
          </a:xfrm>
        </p:spPr>
        <p:txBody>
          <a:bodyPr>
            <a:noAutofit/>
          </a:bodyPr>
          <a:lstStyle/>
          <a:p>
            <a:endParaRPr lang="fr-FR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Contexte épidémiologique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cas isolé ou cas groupés (familial ou professionnel) en faveur d'une toxi-infection alimentaire collective 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rechercher les aliments consommés au cours des dernières 48 heures ( viandes peu cuites, laitages non pasteurisés, </a:t>
            </a:r>
            <a:r>
              <a:rPr lang="fr-FR" dirty="0" err="1" smtClean="0"/>
              <a:t>oeufs</a:t>
            </a:r>
            <a:r>
              <a:rPr lang="fr-FR" dirty="0" smtClean="0"/>
              <a:t>, pâtisseries, glaces).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 Epidémie : rotavirus en hiver, entérovirus en été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Prise récente d'antibiotiques ou contexte nosocomial.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Rechercher les facteurs de risque liés au terrain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Penser à des causes non infectieuses de diarrhée aigue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Causes médicamenteuses : anti-inflammatoires non stéroïdiens...,</a:t>
            </a:r>
          </a:p>
          <a:p>
            <a:r>
              <a:rPr lang="fr-FR" dirty="0" smtClean="0"/>
              <a:t> Causes toxiques : champignons, végétaux vénéneux, poissons,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Entérocolopathies</a:t>
            </a:r>
            <a:r>
              <a:rPr lang="fr-FR" dirty="0" smtClean="0"/>
              <a:t> inflammatoires : rectocolite hémorragique, maladie de </a:t>
            </a:r>
            <a:r>
              <a:rPr lang="fr-FR" dirty="0" err="1" smtClean="0"/>
              <a:t>Crohn</a:t>
            </a:r>
            <a:r>
              <a:rPr lang="fr-FR" dirty="0" smtClean="0"/>
              <a:t> (le plus souvent diarrhée chronique).</a:t>
            </a:r>
          </a:p>
          <a:p>
            <a:r>
              <a:rPr lang="fr-FR" dirty="0" smtClean="0"/>
              <a:t>Pathologies tumorales du tube digestif 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Bilan biologique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Gravité du déséquilibre hydro-</a:t>
            </a:r>
            <a:r>
              <a:rPr lang="fr-FR" dirty="0" err="1" smtClean="0"/>
              <a:t>electrolytique</a:t>
            </a:r>
            <a:r>
              <a:rPr lang="fr-FR" dirty="0" smtClean="0"/>
              <a:t> et acido-basique.</a:t>
            </a:r>
          </a:p>
          <a:p>
            <a:r>
              <a:rPr lang="fr-FR" dirty="0" smtClean="0"/>
              <a:t>Déshydratation extracellulaire : hémoconcentration :</a:t>
            </a:r>
            <a:r>
              <a:rPr lang="fr-FR" dirty="0" smtClean="0">
                <a:sym typeface="Symbol"/>
              </a:rPr>
              <a:t></a:t>
            </a:r>
            <a:r>
              <a:rPr lang="fr-FR" dirty="0" smtClean="0"/>
              <a:t> hématocrite et protidémie</a:t>
            </a:r>
          </a:p>
          <a:p>
            <a:r>
              <a:rPr lang="fr-FR" dirty="0" smtClean="0"/>
              <a:t>Déshydratation intracellulaire : </a:t>
            </a:r>
            <a:r>
              <a:rPr lang="fr-FR" dirty="0" smtClean="0">
                <a:sym typeface="Symbol"/>
              </a:rPr>
              <a:t></a:t>
            </a:r>
            <a:r>
              <a:rPr lang="fr-FR" dirty="0" smtClean="0"/>
              <a:t> Na+  </a:t>
            </a:r>
          </a:p>
          <a:p>
            <a:r>
              <a:rPr lang="fr-FR" dirty="0" smtClean="0"/>
              <a:t>Hypokaliémie : fuite digestive de potassium </a:t>
            </a:r>
          </a:p>
          <a:p>
            <a:r>
              <a:rPr lang="fr-FR" dirty="0" smtClean="0"/>
              <a:t>Acidose métabolique: perte digestive de bicarbonates aggravé parfois par un état de choc</a:t>
            </a:r>
          </a:p>
          <a:p>
            <a:r>
              <a:rPr lang="fr-FR" dirty="0" smtClean="0"/>
              <a:t>Autres examens : selon le contexte, non systématiques : FNS, CRP, hémocultures..    </a:t>
            </a:r>
          </a:p>
          <a:p>
            <a:r>
              <a:rPr lang="fr-FR" dirty="0" smtClean="0"/>
              <a:t>Coproculture et examen </a:t>
            </a:r>
            <a:r>
              <a:rPr lang="fr-FR" dirty="0" err="1" smtClean="0"/>
              <a:t>parasito</a:t>
            </a:r>
            <a:r>
              <a:rPr lang="fr-FR" dirty="0" smtClean="0"/>
              <a:t> des selles si indication +++  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Critères d’hospitalisation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9428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Déshydratation </a:t>
            </a:r>
            <a:r>
              <a:rPr lang="fr-FR" dirty="0" smtClean="0">
                <a:solidFill>
                  <a:srgbClr val="C00000"/>
                </a:solidFill>
                <a:latin typeface="Georgia"/>
              </a:rPr>
              <a:t>≥  6 – 8% du poids du corps </a:t>
            </a:r>
          </a:p>
          <a:p>
            <a:r>
              <a:rPr lang="fr-FR" dirty="0" smtClean="0">
                <a:latin typeface="Georgia"/>
              </a:rPr>
              <a:t>Collapsus /état de choc </a:t>
            </a:r>
          </a:p>
          <a:p>
            <a:r>
              <a:rPr lang="fr-FR" dirty="0" smtClean="0">
                <a:latin typeface="Georgia"/>
              </a:rPr>
              <a:t>Troubles de la conscience</a:t>
            </a:r>
          </a:p>
          <a:p>
            <a:r>
              <a:rPr lang="fr-FR" dirty="0" smtClean="0">
                <a:latin typeface="Georgia"/>
              </a:rPr>
              <a:t> </a:t>
            </a:r>
            <a:r>
              <a:rPr lang="fr-FR" dirty="0" smtClean="0">
                <a:sym typeface="Symbol"/>
              </a:rPr>
              <a:t>Vomissements rendant la réhydratation/voie orale impossible</a:t>
            </a:r>
          </a:p>
          <a:p>
            <a:r>
              <a:rPr lang="fr-FR" dirty="0" smtClean="0">
                <a:sym typeface="Symbol"/>
              </a:rPr>
              <a:t>Présence d’un troisième secteur</a:t>
            </a:r>
          </a:p>
          <a:p>
            <a:r>
              <a:rPr lang="fr-FR" dirty="0" smtClean="0">
                <a:sym typeface="Symbol"/>
              </a:rPr>
              <a:t>Tableau fébrile pouvant faire craindre l’évolution vers un sepsis sévère (grands frissons inauguraux , fièvre très élevée) </a:t>
            </a:r>
          </a:p>
          <a:p>
            <a:r>
              <a:rPr lang="fr-FR" dirty="0" smtClean="0">
                <a:sym typeface="Symbol"/>
              </a:rPr>
              <a:t>Diarrhée fébrile au retour d’un pays d’endémie palustre </a:t>
            </a:r>
          </a:p>
          <a:p>
            <a:r>
              <a:rPr lang="fr-FR" dirty="0" smtClean="0">
                <a:sym typeface="Symbol"/>
              </a:rPr>
              <a:t>Isolement ou milieu familial défavorisé </a:t>
            </a:r>
            <a:endParaRPr lang="fr-FR" dirty="0" smtClean="0"/>
          </a:p>
          <a:p>
            <a:r>
              <a:rPr lang="fr-FR" dirty="0" smtClean="0"/>
              <a:t>Age </a:t>
            </a:r>
            <a:r>
              <a:rPr lang="fr-FR" dirty="0" smtClean="0">
                <a:sym typeface="Symbol"/>
              </a:rPr>
              <a:t> 3 mois </a:t>
            </a:r>
          </a:p>
          <a:p>
            <a:r>
              <a:rPr lang="fr-FR" dirty="0" smtClean="0">
                <a:sym typeface="Symbol"/>
              </a:rPr>
              <a:t>Décompensation d’une comorbidité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Prise en charge des cas graves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Déshydratation sévère :</a:t>
            </a:r>
            <a:r>
              <a:rPr lang="fr-FR" dirty="0" smtClean="0"/>
              <a:t> voir diapo précédentes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C00000"/>
                </a:solidFill>
              </a:rPr>
              <a:t>Sepsis sévère </a:t>
            </a:r>
            <a:r>
              <a:rPr lang="fr-FR" dirty="0" smtClean="0"/>
              <a:t>: hémocultures + coprocultures</a:t>
            </a:r>
          </a:p>
          <a:p>
            <a:pPr>
              <a:buNone/>
            </a:pPr>
            <a:r>
              <a:rPr lang="fr-FR" dirty="0" smtClean="0"/>
              <a:t>     Ex : FT, salmonelloses mineures sur terrain (drépanocytose ou immunodéprimé) </a:t>
            </a:r>
          </a:p>
          <a:p>
            <a:pPr>
              <a:buNone/>
            </a:pPr>
            <a:r>
              <a:rPr lang="fr-FR" dirty="0" smtClean="0"/>
              <a:t>    ATB probabiliste / C3G ou fluoroquinolones </a:t>
            </a:r>
          </a:p>
          <a:p>
            <a:pPr>
              <a:buNone/>
            </a:pPr>
            <a:r>
              <a:rPr lang="fr-FR" dirty="0" smtClean="0"/>
              <a:t>    rééquilibration hydro-</a:t>
            </a:r>
            <a:r>
              <a:rPr lang="fr-FR" dirty="0" err="1" smtClean="0"/>
              <a:t>electrolytique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err="1" smtClean="0">
                <a:solidFill>
                  <a:srgbClr val="C00000"/>
                </a:solidFill>
              </a:rPr>
              <a:t>Sd</a:t>
            </a:r>
            <a:r>
              <a:rPr lang="fr-FR" dirty="0" smtClean="0">
                <a:solidFill>
                  <a:srgbClr val="C00000"/>
                </a:solidFill>
              </a:rPr>
              <a:t> pseudo-occlusif </a:t>
            </a:r>
            <a:r>
              <a:rPr lang="fr-FR" dirty="0" smtClean="0"/>
              <a:t>: peut être secondaire à : </a:t>
            </a:r>
          </a:p>
          <a:p>
            <a:pPr>
              <a:buNone/>
            </a:pPr>
            <a:r>
              <a:rPr lang="fr-FR" dirty="0" smtClean="0"/>
              <a:t>   -une colite grave (salmonelle, </a:t>
            </a:r>
            <a:r>
              <a:rPr lang="fr-FR" dirty="0" err="1" smtClean="0"/>
              <a:t>shigelle</a:t>
            </a:r>
            <a:r>
              <a:rPr lang="fr-FR" dirty="0" smtClean="0"/>
              <a:t>, C difficile.. )</a:t>
            </a:r>
          </a:p>
          <a:p>
            <a:pPr>
              <a:buNone/>
            </a:pPr>
            <a:r>
              <a:rPr lang="fr-FR" dirty="0" smtClean="0"/>
              <a:t>   -une hypokaliémie</a:t>
            </a:r>
          </a:p>
          <a:p>
            <a:pPr>
              <a:buNone/>
            </a:pPr>
            <a:r>
              <a:rPr lang="fr-FR" dirty="0" smtClean="0"/>
              <a:t>   -une prise d’inhibiteurs de la motricité intestinale tel que le lopéramide (CI en cas de dysenterie ou âge </a:t>
            </a:r>
            <a:r>
              <a:rPr lang="fr-FR" dirty="0" smtClean="0">
                <a:sym typeface="Symbol"/>
              </a:rPr>
              <a:t> 30 mois )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</a:t>
            </a:r>
            <a:r>
              <a:rPr lang="fr-FR" dirty="0" err="1" smtClean="0">
                <a:sym typeface="Symbol"/>
              </a:rPr>
              <a:t>Trt</a:t>
            </a:r>
            <a:r>
              <a:rPr lang="fr-FR" dirty="0" smtClean="0">
                <a:sym typeface="Symbol"/>
              </a:rPr>
              <a:t> : réhydratation , ATB à large spectre , parfois </a:t>
            </a:r>
            <a:r>
              <a:rPr lang="fr-FR" dirty="0" err="1" smtClean="0">
                <a:sym typeface="Symbol"/>
              </a:rPr>
              <a:t>trt</a:t>
            </a:r>
            <a:r>
              <a:rPr lang="fr-FR" dirty="0" smtClean="0">
                <a:sym typeface="Symbol"/>
              </a:rPr>
              <a:t> chirurgical si perforation ou péritonite 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Principales </a:t>
            </a:r>
            <a:r>
              <a:rPr lang="fr-FR" b="1" dirty="0" smtClean="0"/>
              <a:t>étiologies</a:t>
            </a:r>
            <a:br>
              <a:rPr lang="fr-FR" b="1" dirty="0" smtClean="0"/>
            </a:b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A°-diarrhées bactériennes: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Devant un syndrome cholériforme : 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1/Toxi-infection alimentaire collective : S. aureus ( VMS +++)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2/Chez le nourrisson : rotavirus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3/ Chez l’enfant : E. coli entéropathogène, rotavirus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4/Post antibiothérapie ou contexte nosocomial :</a:t>
            </a:r>
          </a:p>
          <a:p>
            <a:pPr>
              <a:buNone/>
            </a:pPr>
            <a:r>
              <a:rPr lang="fr-FR" dirty="0" smtClean="0"/>
              <a:t>       (Clostridium difficile)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5/En zone endémiques  : E. coli entérotoxinogène (turista pour les sujets vivants en zone non endémique), choléra..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Principales étiologies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Devant une diarrhée aigue fébrile +/- dysenterie:</a:t>
            </a:r>
          </a:p>
          <a:p>
            <a:pPr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1/toxi-infection alimentaire : salmonelle non </a:t>
            </a:r>
            <a:r>
              <a:rPr lang="fr-FR" dirty="0" err="1" smtClean="0"/>
              <a:t>typhi</a:t>
            </a:r>
            <a:r>
              <a:rPr lang="fr-FR" dirty="0" smtClean="0"/>
              <a:t>, </a:t>
            </a:r>
            <a:r>
              <a:rPr lang="fr-FR" dirty="0" err="1" smtClean="0"/>
              <a:t>Ecoli</a:t>
            </a:r>
            <a:r>
              <a:rPr lang="fr-FR" dirty="0" smtClean="0"/>
              <a:t> </a:t>
            </a:r>
            <a:r>
              <a:rPr lang="fr-FR" dirty="0" err="1" smtClean="0"/>
              <a:t>entéro</a:t>
            </a:r>
            <a:r>
              <a:rPr lang="fr-FR" dirty="0" smtClean="0"/>
              <a:t>-</a:t>
            </a:r>
            <a:r>
              <a:rPr lang="fr-FR" dirty="0" err="1" smtClean="0"/>
              <a:t>hemorragique</a:t>
            </a: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2/ en zone endémique: </a:t>
            </a:r>
            <a:r>
              <a:rPr lang="fr-FR" dirty="0" err="1" smtClean="0"/>
              <a:t>shigelle</a:t>
            </a:r>
            <a:r>
              <a:rPr lang="fr-FR" dirty="0" smtClean="0"/>
              <a:t>, </a:t>
            </a:r>
            <a:r>
              <a:rPr lang="fr-FR" dirty="0" err="1" smtClean="0"/>
              <a:t>E.coli</a:t>
            </a:r>
            <a:r>
              <a:rPr lang="fr-FR" dirty="0" smtClean="0"/>
              <a:t> entéro-invasif   </a:t>
            </a:r>
          </a:p>
          <a:p>
            <a:pPr>
              <a:buNone/>
            </a:pPr>
            <a:r>
              <a:rPr lang="fr-FR" dirty="0" smtClean="0"/>
              <a:t>    </a:t>
            </a:r>
          </a:p>
          <a:p>
            <a:pPr>
              <a:buNone/>
            </a:pPr>
            <a:r>
              <a:rPr lang="fr-FR" dirty="0" smtClean="0"/>
              <a:t>     3/l’</a:t>
            </a:r>
            <a:r>
              <a:rPr lang="fr-FR" dirty="0" err="1" smtClean="0"/>
              <a:t>amoebose</a:t>
            </a:r>
            <a:r>
              <a:rPr lang="fr-FR" dirty="0" smtClean="0"/>
              <a:t> colique: peut de façon exceptionnelle entrainer une diarrhée dysentérique sans fièvre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FF0000"/>
                </a:solidFill>
              </a:rPr>
              <a:t> </a:t>
            </a:r>
            <a:r>
              <a:rPr lang="fr-FR" b="1" u="sng" dirty="0" err="1" smtClean="0">
                <a:solidFill>
                  <a:srgbClr val="FF0000"/>
                </a:solidFill>
              </a:rPr>
              <a:t>Sd</a:t>
            </a:r>
            <a:r>
              <a:rPr lang="fr-FR" b="1" u="sng" dirty="0" smtClean="0">
                <a:solidFill>
                  <a:srgbClr val="FF0000"/>
                </a:solidFill>
              </a:rPr>
              <a:t> GASTROENTERITIQUE:</a:t>
            </a:r>
          </a:p>
          <a:p>
            <a:r>
              <a:rPr lang="fr-FR" b="1" dirty="0" smtClean="0"/>
              <a:t>1*/salmonella non </a:t>
            </a:r>
            <a:r>
              <a:rPr lang="fr-FR" b="1" dirty="0" err="1" smtClean="0"/>
              <a:t>typhi</a:t>
            </a:r>
            <a:r>
              <a:rPr lang="fr-FR" b="1" dirty="0" smtClean="0"/>
              <a:t>:</a:t>
            </a:r>
          </a:p>
          <a:p>
            <a:r>
              <a:rPr lang="fr-FR" b="1" dirty="0" smtClean="0"/>
              <a:t>2*/</a:t>
            </a:r>
            <a:r>
              <a:rPr lang="fr-FR" b="1" dirty="0" err="1" smtClean="0"/>
              <a:t>campylobacter</a:t>
            </a:r>
            <a:r>
              <a:rPr lang="fr-FR" b="1" dirty="0" smtClean="0"/>
              <a:t>:</a:t>
            </a:r>
          </a:p>
          <a:p>
            <a:r>
              <a:rPr lang="fr-FR" b="1" dirty="0" smtClean="0"/>
              <a:t>3*/yersinia :</a:t>
            </a:r>
          </a:p>
          <a:p>
            <a:r>
              <a:rPr lang="fr-FR" dirty="0" smtClean="0"/>
              <a:t>4</a:t>
            </a:r>
            <a:r>
              <a:rPr lang="fr-FR" b="1" dirty="0" smtClean="0"/>
              <a:t>*/ </a:t>
            </a:r>
            <a:r>
              <a:rPr lang="fr-FR" b="1" dirty="0" err="1" smtClean="0"/>
              <a:t>staph</a:t>
            </a:r>
            <a:r>
              <a:rPr lang="fr-FR" b="1" dirty="0" smtClean="0"/>
              <a:t> dore:</a:t>
            </a:r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/>
          <a:lstStyle/>
          <a:p>
            <a:r>
              <a:rPr lang="fr-FR" sz="3600" dirty="0" smtClean="0">
                <a:solidFill>
                  <a:srgbClr val="00B050"/>
                </a:solidFill>
              </a:rPr>
              <a:t>B°-diarrhées parasitaires</a:t>
            </a:r>
            <a:r>
              <a:rPr lang="fr-FR" sz="3600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fr-FR" b="1" i="1" dirty="0" smtClean="0"/>
              <a:t>I</a:t>
            </a:r>
            <a:r>
              <a:rPr lang="fr-FR" i="1" dirty="0" smtClean="0"/>
              <a:t>/ DYSENTERIE AMIBIENNE:</a:t>
            </a:r>
          </a:p>
          <a:p>
            <a:pPr>
              <a:buNone/>
            </a:pPr>
            <a:r>
              <a:rPr lang="fr-FR" dirty="0" smtClean="0"/>
              <a:t>      </a:t>
            </a:r>
            <a:r>
              <a:rPr lang="fr-FR" dirty="0" smtClean="0"/>
              <a:t>II/ GIARDIASE: 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dirty="0" smtClean="0"/>
              <a:t>III/ BILHARZIOSE DIGESTIVE:</a:t>
            </a:r>
          </a:p>
          <a:p>
            <a:pPr>
              <a:buNone/>
            </a:pPr>
            <a:r>
              <a:rPr lang="fr-FR" dirty="0" smtClean="0"/>
              <a:t>    IV/ </a:t>
            </a:r>
            <a:r>
              <a:rPr lang="fr-FR" dirty="0" smtClean="0"/>
              <a:t>CRYPTOSPORIDIOSE</a:t>
            </a:r>
          </a:p>
          <a:p>
            <a:r>
              <a:rPr lang="fr-FR" sz="3200" dirty="0" smtClean="0">
                <a:solidFill>
                  <a:srgbClr val="00B050"/>
                </a:solidFill>
              </a:rPr>
              <a:t>C°-diarrhées virales: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err="1" smtClean="0"/>
              <a:t>virus:rotaV,parvoV</a:t>
            </a:r>
            <a:r>
              <a:rPr lang="fr-FR" dirty="0" smtClean="0"/>
              <a:t>, </a:t>
            </a:r>
            <a:r>
              <a:rPr lang="fr-FR" dirty="0" err="1" smtClean="0"/>
              <a:t>adenoV,calciV</a:t>
            </a:r>
            <a:r>
              <a:rPr lang="fr-FR" dirty="0" smtClean="0"/>
              <a:t> ,</a:t>
            </a:r>
            <a:r>
              <a:rPr lang="fr-FR" dirty="0" err="1" smtClean="0"/>
              <a:t>astroV</a:t>
            </a:r>
            <a:r>
              <a:rPr lang="fr-FR" dirty="0" smtClean="0"/>
              <a:t> …...</a:t>
            </a:r>
          </a:p>
          <a:p>
            <a:r>
              <a:rPr lang="fr-FR" sz="3200" dirty="0" smtClean="0">
                <a:solidFill>
                  <a:srgbClr val="00B050"/>
                </a:solidFill>
              </a:rPr>
              <a:t>D°-diarrhées mycosiques: </a:t>
            </a:r>
          </a:p>
          <a:p>
            <a:pPr>
              <a:buNone/>
            </a:pPr>
            <a:r>
              <a:rPr lang="fr-FR" dirty="0" smtClean="0"/>
              <a:t>Ex : </a:t>
            </a:r>
            <a:r>
              <a:rPr lang="fr-FR" dirty="0" err="1" smtClean="0"/>
              <a:t>C.albicans</a:t>
            </a:r>
            <a:r>
              <a:rPr lang="fr-FR" dirty="0" smtClean="0"/>
              <a:t> ID.</a:t>
            </a:r>
            <a:endParaRPr lang="fr-F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Indication des examens microbiologiques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Coprocultures : - signes de gravité </a:t>
            </a:r>
          </a:p>
          <a:p>
            <a:pPr>
              <a:buNone/>
            </a:pPr>
            <a:r>
              <a:rPr lang="fr-FR" dirty="0" smtClean="0"/>
              <a:t>                                -patient </a:t>
            </a:r>
            <a:r>
              <a:rPr lang="fr-FR" dirty="0" err="1" smtClean="0"/>
              <a:t>immunodeprimé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                              - SD dysentérique</a:t>
            </a:r>
          </a:p>
          <a:p>
            <a:pPr>
              <a:buNone/>
            </a:pPr>
            <a:r>
              <a:rPr lang="fr-FR" dirty="0" smtClean="0"/>
              <a:t>                                - TIAC</a:t>
            </a:r>
          </a:p>
          <a:p>
            <a:pPr>
              <a:buNone/>
            </a:pPr>
            <a:r>
              <a:rPr lang="fr-FR" dirty="0" smtClean="0"/>
              <a:t>  à la recherche de : salmonelle, </a:t>
            </a:r>
            <a:r>
              <a:rPr lang="fr-FR" dirty="0" err="1" smtClean="0"/>
              <a:t>campylobacter</a:t>
            </a:r>
            <a:r>
              <a:rPr lang="fr-FR" dirty="0" smtClean="0"/>
              <a:t>, yersinia et </a:t>
            </a:r>
            <a:r>
              <a:rPr lang="fr-FR" dirty="0" err="1" smtClean="0"/>
              <a:t>shigelle</a:t>
            </a:r>
            <a:r>
              <a:rPr lang="fr-FR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Examen parasitologique des selles </a:t>
            </a:r>
            <a:r>
              <a:rPr lang="fr-FR" dirty="0" err="1" smtClean="0"/>
              <a:t>entamoeba</a:t>
            </a:r>
            <a:r>
              <a:rPr lang="fr-FR" dirty="0" smtClean="0"/>
              <a:t> </a:t>
            </a:r>
            <a:r>
              <a:rPr lang="fr-FR" dirty="0" err="1" smtClean="0"/>
              <a:t>histolytica</a:t>
            </a:r>
            <a:r>
              <a:rPr lang="fr-FR" dirty="0" smtClean="0"/>
              <a:t> (</a:t>
            </a:r>
            <a:r>
              <a:rPr lang="fr-FR" dirty="0" err="1" smtClean="0"/>
              <a:t>amoebose</a:t>
            </a:r>
            <a:r>
              <a:rPr lang="fr-FR" dirty="0" smtClean="0"/>
              <a:t> colique)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Recherche de virus : rotavirus chez l’enfant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Problème de santé publique / monde</a:t>
            </a:r>
          </a:p>
          <a:p>
            <a:r>
              <a:rPr lang="fr-FR" dirty="0" smtClean="0"/>
              <a:t>4eme cause de mortalité/ 2eme cause de morbidité / PVD</a:t>
            </a:r>
          </a:p>
          <a:p>
            <a:r>
              <a:rPr lang="fr-FR" dirty="0" smtClean="0"/>
              <a:t>Fréquentes</a:t>
            </a:r>
          </a:p>
          <a:p>
            <a:r>
              <a:rPr lang="fr-FR" dirty="0" smtClean="0"/>
              <a:t>Origine virale surtout  ou bactérienne</a:t>
            </a:r>
          </a:p>
          <a:p>
            <a:r>
              <a:rPr lang="fr-FR" dirty="0" smtClean="0"/>
              <a:t> souvent bénignes</a:t>
            </a:r>
          </a:p>
          <a:p>
            <a:r>
              <a:rPr lang="fr-FR" dirty="0" smtClean="0"/>
              <a:t>La coproculture n’est pas systématique +++</a:t>
            </a:r>
          </a:p>
          <a:p>
            <a:r>
              <a:rPr lang="fr-FR" dirty="0" smtClean="0"/>
              <a:t>Les ATB ne sont systématiques </a:t>
            </a:r>
          </a:p>
          <a:p>
            <a:r>
              <a:rPr lang="fr-FR" dirty="0" smtClean="0"/>
              <a:t>Gravité : </a:t>
            </a:r>
            <a:r>
              <a:rPr lang="fr-FR" dirty="0" smtClean="0">
                <a:sym typeface="Symbol"/>
              </a:rPr>
              <a:t> déshydratation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 sepsis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 lésions intestinales </a:t>
            </a:r>
          </a:p>
          <a:p>
            <a:r>
              <a:rPr lang="fr-FR" dirty="0" smtClean="0">
                <a:sym typeface="Symbol"/>
              </a:rPr>
              <a:t>Hospitalisation est nécessaire si déshydratation sévère, impossibilité de réhydratation /voie orale </a:t>
            </a:r>
          </a:p>
          <a:p>
            <a:r>
              <a:rPr lang="fr-FR" dirty="0" smtClean="0">
                <a:sym typeface="Symbol"/>
              </a:rPr>
              <a:t>Le traitement : hydratation +++</a:t>
            </a:r>
          </a:p>
          <a:p>
            <a:pPr>
              <a:buNone/>
            </a:pPr>
            <a:r>
              <a:rPr lang="fr-FR" dirty="0" smtClean="0">
                <a:sym typeface="Symbol"/>
              </a:rPr>
              <a:t>                                traitement symptomatique , parfois ATB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Traitement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Trt</a:t>
            </a:r>
            <a:r>
              <a:rPr lang="fr-FR" dirty="0" smtClean="0"/>
              <a:t> curatif est guidé par le mécanisme de la diarrhée </a:t>
            </a:r>
          </a:p>
          <a:p>
            <a:r>
              <a:rPr lang="fr-FR" dirty="0" smtClean="0"/>
              <a:t>Toxinique : réhydratation et équilibration hydro-</a:t>
            </a:r>
            <a:r>
              <a:rPr lang="fr-FR" dirty="0" err="1" smtClean="0"/>
              <a:t>electrolytique</a:t>
            </a:r>
            <a:r>
              <a:rPr lang="fr-FR" dirty="0" smtClean="0"/>
              <a:t> +++</a:t>
            </a:r>
          </a:p>
          <a:p>
            <a:r>
              <a:rPr lang="fr-FR" dirty="0" smtClean="0"/>
              <a:t>Invasif : réhydratation + ATB </a:t>
            </a:r>
          </a:p>
          <a:p>
            <a:r>
              <a:rPr lang="fr-FR" dirty="0" smtClean="0"/>
              <a:t>Objectifs du </a:t>
            </a:r>
            <a:r>
              <a:rPr lang="fr-FR" dirty="0" err="1" smtClean="0"/>
              <a:t>trt</a:t>
            </a:r>
            <a:r>
              <a:rPr lang="fr-FR" dirty="0" smtClean="0"/>
              <a:t> : </a:t>
            </a:r>
          </a:p>
          <a:p>
            <a:pPr>
              <a:buNone/>
            </a:pPr>
            <a:r>
              <a:rPr lang="fr-FR" dirty="0" smtClean="0"/>
              <a:t>    1/ corriger ou prévenir la déshydratation</a:t>
            </a:r>
          </a:p>
          <a:p>
            <a:pPr>
              <a:buNone/>
            </a:pPr>
            <a:r>
              <a:rPr lang="fr-FR" dirty="0" smtClean="0"/>
              <a:t>    2/ réduire l’intensité et la durée de la diarrhée </a:t>
            </a:r>
          </a:p>
          <a:p>
            <a:pPr>
              <a:buNone/>
            </a:pPr>
            <a:r>
              <a:rPr lang="fr-FR" dirty="0" smtClean="0"/>
              <a:t>    3/ lutter contre l’infection digestive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Traitement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Corriger / prévenir la déshydratation</a:t>
            </a:r>
            <a:r>
              <a:rPr lang="fr-FR" dirty="0" smtClean="0"/>
              <a:t>( surtout nourrisson ou personne </a:t>
            </a:r>
            <a:r>
              <a:rPr lang="fr-FR" dirty="0" err="1" smtClean="0"/>
              <a:t>agée</a:t>
            </a:r>
            <a:r>
              <a:rPr lang="fr-FR" dirty="0" smtClean="0"/>
              <a:t> ): </a:t>
            </a:r>
          </a:p>
          <a:p>
            <a:pPr>
              <a:buNone/>
            </a:pPr>
            <a:r>
              <a:rPr lang="fr-FR" dirty="0" smtClean="0"/>
              <a:t>  / par voie orale +++ </a:t>
            </a:r>
          </a:p>
          <a:p>
            <a:pPr>
              <a:buNone/>
            </a:pPr>
            <a:r>
              <a:rPr lang="fr-FR" dirty="0" smtClean="0"/>
              <a:t>  /apport hydrique, </a:t>
            </a:r>
            <a:r>
              <a:rPr lang="fr-FR" dirty="0" err="1" smtClean="0"/>
              <a:t>electrolytique</a:t>
            </a:r>
            <a:r>
              <a:rPr lang="fr-FR" dirty="0" smtClean="0"/>
              <a:t> et glucosé(solution OMS ou autre solution adaptée au nourrisson) </a:t>
            </a:r>
          </a:p>
          <a:p>
            <a:pPr>
              <a:buNone/>
            </a:pPr>
            <a:r>
              <a:rPr lang="fr-FR" dirty="0" smtClean="0"/>
              <a:t>  /petites gorgées / 10-15 min si </a:t>
            </a:r>
            <a:r>
              <a:rPr lang="fr-FR" dirty="0" err="1" smtClean="0"/>
              <a:t>vomissemnets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/puis progressivement selon la soif </a:t>
            </a:r>
          </a:p>
          <a:p>
            <a:pPr>
              <a:buNone/>
            </a:pPr>
            <a:r>
              <a:rPr lang="fr-FR" dirty="0" smtClean="0"/>
              <a:t>   / voie intraveineuse si perte de poids </a:t>
            </a:r>
            <a:r>
              <a:rPr lang="fr-FR" dirty="0" smtClean="0">
                <a:sym typeface="Symbol"/>
              </a:rPr>
              <a:t> 8% ou vomissements </a:t>
            </a:r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Traitement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Réduire l’intensité de la diarrhée :</a:t>
            </a:r>
          </a:p>
          <a:p>
            <a:pPr>
              <a:buNone/>
            </a:pPr>
            <a:endParaRPr lang="fr-FR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1800" dirty="0" smtClean="0"/>
              <a:t> /la suppression des apports alimentaires réduit les diarrhées mais aggrave la dénutrition 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/</a:t>
            </a:r>
            <a:r>
              <a:rPr lang="fr-FR" sz="1800" dirty="0" smtClean="0">
                <a:solidFill>
                  <a:srgbClr val="FF0000"/>
                </a:solidFill>
              </a:rPr>
              <a:t>l’ éviction lactée n’est plus recommandée chez le nourrisson </a:t>
            </a:r>
          </a:p>
          <a:p>
            <a:pPr>
              <a:buNone/>
            </a:pPr>
            <a:r>
              <a:rPr lang="fr-FR" sz="1800" dirty="0" smtClean="0"/>
              <a:t>/l alimentation lactée peut être reprise après 6 heures de réhydratation orale </a:t>
            </a:r>
          </a:p>
          <a:p>
            <a:pPr>
              <a:buNone/>
            </a:pPr>
            <a:r>
              <a:rPr lang="fr-FR" sz="1800" dirty="0" smtClean="0"/>
              <a:t>/l’apport alimentaire doit être poursuivi (aliments lests )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r>
              <a:rPr lang="fr-FR" sz="1800" dirty="0" smtClean="0"/>
              <a:t>/les pansements intestinaux type </a:t>
            </a:r>
            <a:r>
              <a:rPr lang="fr-FR" sz="1800" dirty="0" err="1" smtClean="0"/>
              <a:t>smectite</a:t>
            </a:r>
            <a:r>
              <a:rPr lang="fr-FR" sz="1800" dirty="0" smtClean="0"/>
              <a:t> : intérêt limité </a:t>
            </a:r>
          </a:p>
          <a:p>
            <a:pPr>
              <a:buNone/>
            </a:pPr>
            <a:r>
              <a:rPr lang="fr-FR" sz="1800" dirty="0" smtClean="0"/>
              <a:t>/les modificateurs de la motricité intestinales : (lopéramide) </a:t>
            </a:r>
            <a:r>
              <a:rPr lang="fr-FR" sz="1800" dirty="0" err="1" smtClean="0"/>
              <a:t>reduisent</a:t>
            </a:r>
            <a:r>
              <a:rPr lang="fr-FR" sz="1800" dirty="0" smtClean="0"/>
              <a:t> la diarrhée mais sont contre indiqués en cas de : diarrhée aigue </a:t>
            </a:r>
            <a:r>
              <a:rPr lang="fr-FR" sz="1800" dirty="0" err="1" smtClean="0"/>
              <a:t>febrile</a:t>
            </a:r>
            <a:r>
              <a:rPr lang="fr-FR" sz="1800" dirty="0" smtClean="0"/>
              <a:t> de type invasif (risque d’</a:t>
            </a:r>
            <a:r>
              <a:rPr lang="fr-FR" sz="1800" dirty="0" err="1" smtClean="0"/>
              <a:t>ileus</a:t>
            </a:r>
            <a:r>
              <a:rPr lang="fr-FR" sz="1800" dirty="0" smtClean="0"/>
              <a:t> colique et perforation) et chez les moins de 30 mois </a:t>
            </a:r>
          </a:p>
          <a:p>
            <a:pPr>
              <a:buNone/>
            </a:pPr>
            <a:r>
              <a:rPr lang="fr-FR" sz="1800" dirty="0" smtClean="0"/>
              <a:t> </a:t>
            </a:r>
            <a:endParaRPr lang="fr-FR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Traitement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Traiter l’infection : les ATB ont 3 objectifs : </a:t>
            </a:r>
          </a:p>
          <a:p>
            <a:pPr>
              <a:buNone/>
            </a:pPr>
            <a:r>
              <a:rPr lang="fr-FR" dirty="0" smtClean="0"/>
              <a:t>/ diminuer l’intensité et la durée de la diarrhée</a:t>
            </a:r>
          </a:p>
          <a:p>
            <a:pPr>
              <a:buNone/>
            </a:pPr>
            <a:r>
              <a:rPr lang="fr-FR" dirty="0" smtClean="0"/>
              <a:t>/réduire le risque de diffusion bactériémiques sur certains terrains </a:t>
            </a:r>
          </a:p>
          <a:p>
            <a:pPr>
              <a:buNone/>
            </a:pPr>
            <a:r>
              <a:rPr lang="fr-FR" dirty="0" smtClean="0"/>
              <a:t>/limiter l’intensité de l’ excrétion fécale en phase aigue </a:t>
            </a:r>
          </a:p>
          <a:p>
            <a:pPr>
              <a:buNone/>
            </a:pPr>
            <a:r>
              <a:rPr lang="fr-FR" dirty="0" smtClean="0"/>
              <a:t>/indications de l’ATB : diarrhée aigue fébrile +/- </a:t>
            </a:r>
            <a:r>
              <a:rPr lang="fr-FR" dirty="0" err="1" smtClean="0"/>
              <a:t>Sd</a:t>
            </a:r>
            <a:r>
              <a:rPr lang="fr-FR" dirty="0" smtClean="0"/>
              <a:t> dysentérique ou sur terrain fragile </a:t>
            </a:r>
            <a:r>
              <a:rPr lang="fr-FR" dirty="0" smtClean="0"/>
              <a:t>:</a:t>
            </a:r>
            <a:endParaRPr lang="fr-F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92696"/>
            <a:ext cx="8568952" cy="5904656"/>
          </a:xfrm>
        </p:spPr>
        <p:txBody>
          <a:bodyPr>
            <a:normAutofit lnSpcReduction="10000"/>
          </a:bodyPr>
          <a:lstStyle/>
          <a:p>
            <a:r>
              <a:rPr lang="fr-FR" sz="2800" dirty="0" smtClean="0">
                <a:solidFill>
                  <a:srgbClr val="FF0000"/>
                </a:solidFill>
              </a:rPr>
              <a:t>Le </a:t>
            </a:r>
            <a:r>
              <a:rPr lang="fr-FR" sz="2800" dirty="0" smtClean="0">
                <a:solidFill>
                  <a:srgbClr val="FF0000"/>
                </a:solidFill>
              </a:rPr>
              <a:t>choix de l’ATB est fonction de l’étiologie :</a:t>
            </a:r>
          </a:p>
          <a:p>
            <a:r>
              <a:rPr lang="fr-FR" sz="2400" dirty="0" smtClean="0"/>
              <a:t>-choléra :</a:t>
            </a:r>
            <a:r>
              <a:rPr lang="fr-FR" sz="2400" dirty="0" err="1" smtClean="0"/>
              <a:t>Doxy</a:t>
            </a:r>
            <a:r>
              <a:rPr lang="fr-FR" sz="2400" dirty="0" smtClean="0"/>
              <a:t> </a:t>
            </a:r>
            <a:r>
              <a:rPr lang="fr-FR" sz="2400" dirty="0" err="1" smtClean="0"/>
              <a:t>pd</a:t>
            </a:r>
            <a:r>
              <a:rPr lang="fr-FR" sz="2400" dirty="0" smtClean="0"/>
              <a:t> 3j ou </a:t>
            </a:r>
            <a:r>
              <a:rPr lang="fr-FR" sz="2400" dirty="0" err="1" smtClean="0"/>
              <a:t>cotrimoxazole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-dysenterie bacillaire (</a:t>
            </a:r>
            <a:r>
              <a:rPr lang="fr-FR" sz="2400" dirty="0" err="1" smtClean="0"/>
              <a:t>shigellose</a:t>
            </a:r>
            <a:r>
              <a:rPr lang="fr-FR" sz="2400" dirty="0" smtClean="0"/>
              <a:t>) :</a:t>
            </a:r>
            <a:r>
              <a:rPr lang="fr-FR" sz="2400" dirty="0" err="1" smtClean="0"/>
              <a:t>Ampi</a:t>
            </a:r>
            <a:r>
              <a:rPr lang="fr-FR" sz="2400" dirty="0" smtClean="0"/>
              <a:t>-</a:t>
            </a:r>
            <a:r>
              <a:rPr lang="fr-FR" sz="2400" dirty="0" err="1" smtClean="0"/>
              <a:t>cotrimo</a:t>
            </a:r>
            <a:r>
              <a:rPr lang="fr-FR" sz="2400" dirty="0" smtClean="0"/>
              <a:t>-FQ </a:t>
            </a:r>
            <a:r>
              <a:rPr lang="fr-FR" sz="2400" dirty="0" err="1" smtClean="0"/>
              <a:t>pd</a:t>
            </a:r>
            <a:r>
              <a:rPr lang="fr-FR" sz="2400" dirty="0" smtClean="0"/>
              <a:t> 3-5j. C3G chez l’</a:t>
            </a:r>
            <a:r>
              <a:rPr lang="fr-FR" sz="2400" dirty="0" err="1" smtClean="0"/>
              <a:t>enf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-</a:t>
            </a:r>
            <a:r>
              <a:rPr lang="fr-FR" sz="2400" dirty="0" err="1" smtClean="0"/>
              <a:t>Campylobacter</a:t>
            </a:r>
            <a:r>
              <a:rPr lang="fr-FR" sz="2400" dirty="0" smtClean="0"/>
              <a:t> </a:t>
            </a:r>
            <a:r>
              <a:rPr lang="fr-FR" sz="2400" dirty="0" err="1" smtClean="0"/>
              <a:t>Jejuni</a:t>
            </a:r>
            <a:r>
              <a:rPr lang="fr-FR" sz="2400" dirty="0" smtClean="0"/>
              <a:t> : Macrolide-FQ </a:t>
            </a:r>
            <a:r>
              <a:rPr lang="fr-FR" sz="2400" dirty="0" err="1" smtClean="0"/>
              <a:t>pd</a:t>
            </a:r>
            <a:r>
              <a:rPr lang="fr-FR" sz="2400" dirty="0" smtClean="0"/>
              <a:t> 14j.</a:t>
            </a:r>
          </a:p>
          <a:p>
            <a:r>
              <a:rPr lang="fr-FR" dirty="0" smtClean="0"/>
              <a:t>-Yersinia </a:t>
            </a:r>
            <a:r>
              <a:rPr lang="fr-FR" dirty="0" err="1" smtClean="0"/>
              <a:t>entérolytica</a:t>
            </a:r>
            <a:r>
              <a:rPr lang="fr-FR" dirty="0" smtClean="0"/>
              <a:t> :</a:t>
            </a:r>
            <a:r>
              <a:rPr lang="fr-FR" dirty="0" err="1" smtClean="0"/>
              <a:t>Doxy</a:t>
            </a:r>
            <a:r>
              <a:rPr lang="fr-FR" dirty="0" smtClean="0"/>
              <a:t>-</a:t>
            </a:r>
            <a:r>
              <a:rPr lang="fr-FR" dirty="0" err="1" smtClean="0"/>
              <a:t>cotrimo</a:t>
            </a:r>
            <a:r>
              <a:rPr lang="fr-FR" dirty="0" smtClean="0"/>
              <a:t>-FQ </a:t>
            </a:r>
            <a:r>
              <a:rPr lang="fr-FR" dirty="0" err="1" smtClean="0"/>
              <a:t>pd</a:t>
            </a:r>
            <a:r>
              <a:rPr lang="fr-FR" dirty="0" smtClean="0"/>
              <a:t> 10j ;C3G </a:t>
            </a:r>
            <a:r>
              <a:rPr lang="fr-FR" dirty="0" err="1" smtClean="0"/>
              <a:t>pdt</a:t>
            </a:r>
            <a:r>
              <a:rPr lang="fr-FR" dirty="0" smtClean="0"/>
              <a:t> 7j.</a:t>
            </a:r>
          </a:p>
          <a:p>
            <a:r>
              <a:rPr lang="fr-FR" dirty="0" smtClean="0"/>
              <a:t>-Amibiase :</a:t>
            </a:r>
            <a:r>
              <a:rPr lang="fr-FR" dirty="0" err="1" smtClean="0"/>
              <a:t>Flagyl</a:t>
            </a:r>
            <a:r>
              <a:rPr lang="fr-FR" dirty="0" smtClean="0"/>
              <a:t> 1,5g </a:t>
            </a:r>
            <a:r>
              <a:rPr lang="fr-FR" dirty="0" err="1" smtClean="0"/>
              <a:t>pd</a:t>
            </a:r>
            <a:r>
              <a:rPr lang="fr-FR" dirty="0" smtClean="0"/>
              <a:t> 10j.  </a:t>
            </a:r>
          </a:p>
          <a:p>
            <a:r>
              <a:rPr lang="fr-FR" dirty="0" smtClean="0"/>
              <a:t>-</a:t>
            </a:r>
            <a:r>
              <a:rPr lang="fr-FR" dirty="0" err="1" smtClean="0"/>
              <a:t>Giardiase</a:t>
            </a:r>
            <a:r>
              <a:rPr lang="fr-FR" dirty="0" smtClean="0"/>
              <a:t> :</a:t>
            </a:r>
            <a:r>
              <a:rPr lang="fr-FR" dirty="0" err="1" smtClean="0"/>
              <a:t>Flagyl</a:t>
            </a:r>
            <a:r>
              <a:rPr lang="fr-FR" dirty="0" smtClean="0"/>
              <a:t> 500mg/j </a:t>
            </a:r>
            <a:r>
              <a:rPr lang="fr-FR" dirty="0" err="1" smtClean="0"/>
              <a:t>pd</a:t>
            </a:r>
            <a:r>
              <a:rPr lang="fr-FR" dirty="0" smtClean="0"/>
              <a:t> 5j.</a:t>
            </a:r>
          </a:p>
          <a:p>
            <a:r>
              <a:rPr lang="fr-FR" dirty="0" smtClean="0"/>
              <a:t>-bilharziose intestinale : </a:t>
            </a:r>
            <a:r>
              <a:rPr lang="fr-FR" dirty="0" err="1" smtClean="0"/>
              <a:t>Praziquantel</a:t>
            </a:r>
            <a:r>
              <a:rPr lang="fr-FR" dirty="0" smtClean="0"/>
              <a:t> 40mg/k en une seule prise.</a:t>
            </a:r>
          </a:p>
          <a:p>
            <a:r>
              <a:rPr lang="fr-FR" dirty="0" smtClean="0"/>
              <a:t>-colite à CMV : </a:t>
            </a:r>
            <a:r>
              <a:rPr lang="fr-FR" dirty="0" err="1" smtClean="0"/>
              <a:t>Ganciclovir</a:t>
            </a:r>
            <a:r>
              <a:rPr lang="fr-FR" dirty="0" smtClean="0"/>
              <a:t> en milieu spécialisé.</a:t>
            </a:r>
          </a:p>
          <a:p>
            <a:r>
              <a:rPr lang="fr-FR" dirty="0" smtClean="0"/>
              <a:t>-diarrhée fongique :  </a:t>
            </a:r>
            <a:r>
              <a:rPr lang="fr-FR" dirty="0" err="1" smtClean="0"/>
              <a:t>Amphotericine</a:t>
            </a:r>
            <a:r>
              <a:rPr lang="fr-FR" dirty="0" smtClean="0"/>
              <a:t> B ;chez l’ID : </a:t>
            </a:r>
            <a:r>
              <a:rPr lang="fr-FR" dirty="0" err="1" smtClean="0"/>
              <a:t>Kétoconazol</a:t>
            </a:r>
            <a:r>
              <a:rPr lang="fr-FR" dirty="0" smtClean="0"/>
              <a:t> 200mg/j </a:t>
            </a:r>
            <a:r>
              <a:rPr lang="fr-FR" dirty="0" err="1" smtClean="0"/>
              <a:t>pd</a:t>
            </a:r>
            <a:r>
              <a:rPr lang="fr-FR" dirty="0" smtClean="0"/>
              <a:t> 1-3semaines.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Traitement empirique des diarrhées aigues</a:t>
            </a:r>
            <a:endParaRPr lang="fr-FR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Selles cholériformes avec T°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sym typeface="Symbol"/>
                        </a:rPr>
                        <a:t> 38°5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Diarrhées +/- dysenterie avec T°</a:t>
                      </a:r>
                      <a:r>
                        <a:rPr lang="fr-FR" dirty="0" smtClean="0">
                          <a:sym typeface="Symbol"/>
                        </a:rPr>
                        <a:t>38°5</a:t>
                      </a:r>
                      <a:endParaRPr lang="fr-FR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fr-FR" dirty="0" smtClean="0"/>
                        <a:t>Forme modérée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Forme sévère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Cotrimoxazole</a:t>
                      </a:r>
                      <a:r>
                        <a:rPr lang="fr-FR" baseline="0" dirty="0" smtClean="0"/>
                        <a:t> / C3G / FQ</a:t>
                      </a:r>
                      <a:endParaRPr lang="fr-FR" dirty="0"/>
                    </a:p>
                  </a:txBody>
                  <a:tcPr/>
                </a:tc>
              </a:tr>
              <a:tr h="411480"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Trt</a:t>
                      </a:r>
                      <a:r>
                        <a:rPr lang="fr-FR" dirty="0" smtClean="0"/>
                        <a:t> symptomatique </a:t>
                      </a:r>
                    </a:p>
                    <a:p>
                      <a:r>
                        <a:rPr lang="fr-FR" dirty="0" smtClean="0"/>
                        <a:t>Si inefficace: </a:t>
                      </a:r>
                      <a:r>
                        <a:rPr lang="fr-FR" dirty="0" err="1" smtClean="0"/>
                        <a:t>cotrimoxazole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 err="1" smtClean="0"/>
                        <a:t>Trt</a:t>
                      </a:r>
                      <a:r>
                        <a:rPr lang="fr-FR" dirty="0" smtClean="0"/>
                        <a:t> symptomatique avec  C3G/FQ</a:t>
                      </a:r>
                      <a:endParaRPr lang="fr-F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Antipéristaltiques</a:t>
                      </a:r>
                      <a:r>
                        <a:rPr lang="fr-FR" baseline="0" dirty="0" smtClean="0"/>
                        <a:t> contre indiqués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Surveillance et prévention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Clinique : les selles , l’abdomen , les signes de la déshydratation surtout nourrisson et sujet âgé </a:t>
            </a:r>
          </a:p>
          <a:p>
            <a:r>
              <a:rPr lang="fr-FR" dirty="0" smtClean="0"/>
              <a:t> surveillance du bilan acido-basique et hydro-</a:t>
            </a:r>
            <a:r>
              <a:rPr lang="fr-FR" dirty="0" err="1" smtClean="0"/>
              <a:t>electrolytique</a:t>
            </a:r>
            <a:r>
              <a:rPr lang="fr-FR" dirty="0" smtClean="0"/>
              <a:t> en cas de déshydratation sévère</a:t>
            </a:r>
          </a:p>
          <a:p>
            <a:r>
              <a:rPr lang="fr-FR" dirty="0" smtClean="0"/>
              <a:t>Réduire le risque de transmission : lavage des mains +++, isolement et désinfection selles et linges </a:t>
            </a:r>
          </a:p>
          <a:p>
            <a:r>
              <a:rPr lang="fr-FR" dirty="0" smtClean="0"/>
              <a:t>Déclaration obligatoire (TIAC, FT) et enquête alimentaire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Conclusion: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diarrhées aigues constituent 1pb de santé publique, du faite de leur grande </a:t>
            </a:r>
            <a:r>
              <a:rPr lang="fr-FR" dirty="0" err="1" smtClean="0"/>
              <a:t>fqce</a:t>
            </a:r>
            <a:r>
              <a:rPr lang="fr-FR" dirty="0" smtClean="0"/>
              <a:t> ,leur origines est presque tjrs infectieuses essentiellement bactérienne, virale, fongique ou parasitaire de même que  leur évolution spontanément résolutive.</a:t>
            </a:r>
          </a:p>
          <a:p>
            <a:r>
              <a:rPr lang="fr-FR" dirty="0" smtClean="0"/>
              <a:t>Leur prévalence est liée directement aux manques d’hygiène alimentaire et hydrique.</a:t>
            </a:r>
          </a:p>
          <a:p>
            <a:r>
              <a:rPr lang="fr-FR" dirty="0" smtClean="0"/>
              <a:t>Leur gravite est non négligeable ou le TRT reste essentiellement </a:t>
            </a:r>
            <a:r>
              <a:rPr lang="fr-FR" dirty="0" err="1" smtClean="0"/>
              <a:t>ATBpie</a:t>
            </a:r>
            <a:r>
              <a:rPr lang="fr-FR" dirty="0" smtClean="0"/>
              <a:t> lorsqu’elles surviennent sur des terrains fragilises </a:t>
            </a:r>
          </a:p>
          <a:p>
            <a:r>
              <a:rPr lang="fr-FR" dirty="0" smtClean="0"/>
              <a:t>Les progrès d’actualité visent à résoudre ce problème par l’invention d’un vaccin efficace et durable.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Définition: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484784"/>
            <a:ext cx="7772400" cy="4572000"/>
          </a:xfrm>
        </p:spPr>
        <p:txBody>
          <a:bodyPr/>
          <a:lstStyle/>
          <a:p>
            <a:r>
              <a:rPr lang="fr-FR" sz="3200" dirty="0" smtClean="0"/>
              <a:t>La diarrhée se définit par l’élimination d’une quantité anormale de selles et notamment d’eau (au dessus de 300gr/24h);les causes sont </a:t>
            </a:r>
            <a:r>
              <a:rPr lang="fr-FR" sz="3200" dirty="0" err="1" smtClean="0"/>
              <a:t>multiples,infectieuses</a:t>
            </a:r>
            <a:r>
              <a:rPr lang="fr-FR" sz="3200" dirty="0" smtClean="0"/>
              <a:t>(</a:t>
            </a:r>
            <a:r>
              <a:rPr lang="fr-FR" sz="3200" dirty="0" err="1" smtClean="0"/>
              <a:t>bactériennes,virales</a:t>
            </a:r>
            <a:r>
              <a:rPr lang="fr-FR" sz="3200" dirty="0" smtClean="0"/>
              <a:t> ou parasitaires) ou non infectieuses(notamment </a:t>
            </a:r>
            <a:r>
              <a:rPr lang="fr-FR" sz="3200" dirty="0" err="1" smtClean="0"/>
              <a:t>médicamenteuses,inflammatoires</a:t>
            </a:r>
            <a:r>
              <a:rPr lang="fr-FR" sz="3200" dirty="0" smtClean="0"/>
              <a:t>,tumorales</a:t>
            </a:r>
            <a:r>
              <a:rPr lang="fr-FR" dirty="0" smtClean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Physiopathologie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Mécanisme toxinogène</a:t>
            </a:r>
            <a:r>
              <a:rPr lang="fr-FR" dirty="0" smtClean="0"/>
              <a:t> : toxine préformée </a:t>
            </a:r>
            <a:r>
              <a:rPr lang="fr-FR" dirty="0" err="1" smtClean="0"/>
              <a:t>ds</a:t>
            </a:r>
            <a:r>
              <a:rPr lang="fr-FR" dirty="0" smtClean="0"/>
              <a:t> l’aliment avant ingestion (</a:t>
            </a:r>
            <a:r>
              <a:rPr lang="fr-FR" dirty="0" err="1" smtClean="0"/>
              <a:t>staph</a:t>
            </a:r>
            <a:r>
              <a:rPr lang="fr-FR" dirty="0" smtClean="0"/>
              <a:t>) ou toxine secrétée par le germe fixé sur la paroi intestinale sans la détruire( VC /</a:t>
            </a:r>
            <a:r>
              <a:rPr lang="fr-FR" dirty="0" err="1" smtClean="0"/>
              <a:t>E.coli</a:t>
            </a:r>
            <a:r>
              <a:rPr lang="fr-FR" dirty="0" smtClean="0"/>
              <a:t> toxinogène) </a:t>
            </a:r>
            <a:r>
              <a:rPr lang="fr-FR" dirty="0" smtClean="0">
                <a:sym typeface="Symbol"/>
              </a:rPr>
              <a:t>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sécrétion active d’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electrolytes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et d’eau au niveau de l’intestin grêle  syndrome cholériforme </a:t>
            </a:r>
          </a:p>
          <a:p>
            <a:pPr>
              <a:buNone/>
            </a:pPr>
            <a:endParaRPr lang="fr-FR" dirty="0" smtClean="0">
              <a:solidFill>
                <a:srgbClr val="C00000"/>
              </a:solidFill>
              <a:sym typeface="Symbol"/>
            </a:endParaRPr>
          </a:p>
          <a:p>
            <a:r>
              <a:rPr lang="fr-FR" dirty="0" smtClean="0">
                <a:solidFill>
                  <a:srgbClr val="FF0000"/>
                </a:solidFill>
                <a:sym typeface="Symbol"/>
              </a:rPr>
              <a:t>Mécanismes </a:t>
            </a:r>
            <a:r>
              <a:rPr lang="fr-FR" dirty="0" err="1" smtClean="0">
                <a:solidFill>
                  <a:srgbClr val="FF0000"/>
                </a:solidFill>
                <a:sym typeface="Symbol"/>
              </a:rPr>
              <a:t>entéro-invasifs</a:t>
            </a:r>
            <a:r>
              <a:rPr lang="fr-FR" dirty="0" smtClean="0">
                <a:sym typeface="Symbol"/>
              </a:rPr>
              <a:t> : 2 types d’atteintes 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1/Atteinte primitive de  l’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épithelium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(</a:t>
            </a:r>
            <a:r>
              <a:rPr lang="fr-FR" dirty="0" err="1" smtClean="0">
                <a:sym typeface="Symbol"/>
              </a:rPr>
              <a:t>shigelles</a:t>
            </a:r>
            <a:r>
              <a:rPr lang="fr-FR" dirty="0" smtClean="0">
                <a:sym typeface="Symbol"/>
              </a:rPr>
              <a:t>)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avec destruction de celui-ci , lésions siégeant au niveau du colon   SD dysentérique</a:t>
            </a: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2/Atteinte primitive du tissu </a:t>
            </a:r>
            <a:r>
              <a:rPr lang="fr-FR" dirty="0" err="1" smtClean="0">
                <a:solidFill>
                  <a:srgbClr val="C00000"/>
                </a:solidFill>
                <a:sym typeface="Symbol"/>
              </a:rPr>
              <a:t>sousmuqueux</a:t>
            </a:r>
            <a:r>
              <a:rPr lang="fr-FR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fr-FR" dirty="0" smtClean="0">
                <a:sym typeface="Symbol"/>
              </a:rPr>
              <a:t>: (salmonelles) pas de  destruction de l’</a:t>
            </a:r>
            <a:r>
              <a:rPr lang="fr-FR" dirty="0" err="1" smtClean="0">
                <a:sym typeface="Symbol"/>
              </a:rPr>
              <a:t>epithelium</a:t>
            </a:r>
            <a:r>
              <a:rPr lang="fr-FR" dirty="0" smtClean="0">
                <a:sym typeface="Symbol"/>
              </a:rPr>
              <a:t> intestinal mais multiplication des germes dans les macrophages du tissu lymphoïde </a:t>
            </a:r>
            <a:r>
              <a:rPr lang="fr-FR" dirty="0" err="1" smtClean="0">
                <a:sym typeface="Symbol"/>
              </a:rPr>
              <a:t>ss</a:t>
            </a:r>
            <a:r>
              <a:rPr lang="fr-FR" dirty="0" smtClean="0">
                <a:sym typeface="Symbol"/>
              </a:rPr>
              <a:t> muqueux et mésentérique avec risque de diffusion bactériémiques .   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fr-FR" b="1" dirty="0" smtClean="0"/>
              <a:t>Trois grands syndromes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5143536"/>
          </a:xfrm>
        </p:spPr>
        <p:txBody>
          <a:bodyPr>
            <a:noAutofit/>
          </a:bodyPr>
          <a:lstStyle/>
          <a:p>
            <a:r>
              <a:rPr lang="fr-FR" sz="1800" dirty="0" smtClean="0">
                <a:solidFill>
                  <a:srgbClr val="FF0000"/>
                </a:solidFill>
              </a:rPr>
              <a:t>Syndrome cholériforme </a:t>
            </a:r>
            <a:r>
              <a:rPr lang="fr-FR" sz="1800" dirty="0" smtClean="0"/>
              <a:t>: (mécanisme toxinogène) </a:t>
            </a:r>
          </a:p>
          <a:p>
            <a:pPr>
              <a:buNone/>
            </a:pPr>
            <a:r>
              <a:rPr lang="fr-FR" sz="1800" dirty="0" smtClean="0"/>
              <a:t>    diarrhée aqueuse avec selles profuses, "eau de riz", très fréquentes, vomissements, rapidement déshydratation ; pas ou peu de fièvre (&lt; 38,5 °C). </a:t>
            </a:r>
          </a:p>
          <a:p>
            <a:r>
              <a:rPr lang="fr-FR" sz="1800" dirty="0" smtClean="0">
                <a:solidFill>
                  <a:srgbClr val="FF0000"/>
                </a:solidFill>
              </a:rPr>
              <a:t>Syndrome diarrhéique avec dysenterie </a:t>
            </a:r>
            <a:r>
              <a:rPr lang="fr-FR" sz="1800" dirty="0" smtClean="0">
                <a:sym typeface="Wingdings" pitchFamily="2" charset="2"/>
              </a:rPr>
              <a:t>(mécanisme entéro-invasif)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   </a:t>
            </a:r>
            <a:r>
              <a:rPr lang="fr-FR" sz="1800" dirty="0" smtClean="0"/>
              <a:t> selles nombreuses associées à des exonérations glaireuses, sanglantes, parfois </a:t>
            </a:r>
            <a:r>
              <a:rPr lang="fr-FR" sz="1800" dirty="0" err="1" smtClean="0"/>
              <a:t>mucopurulentes</a:t>
            </a:r>
            <a:r>
              <a:rPr lang="fr-FR" sz="1800" dirty="0" smtClean="0"/>
              <a:t>, douleurs abdominales diffuses, épreintes, ténesme anal avec faux besoins. Fièvre &gt; 38,5 °C (absente dans l'</a:t>
            </a:r>
            <a:r>
              <a:rPr lang="fr-FR" sz="1800" dirty="0" err="1" smtClean="0"/>
              <a:t>amoebose</a:t>
            </a:r>
            <a:r>
              <a:rPr lang="fr-FR" sz="1800" dirty="0" smtClean="0"/>
              <a:t> colique). </a:t>
            </a:r>
          </a:p>
          <a:p>
            <a:endParaRPr lang="fr-FR" sz="1800" dirty="0" smtClean="0"/>
          </a:p>
          <a:p>
            <a:r>
              <a:rPr lang="fr-FR" sz="1800" dirty="0" smtClean="0">
                <a:solidFill>
                  <a:srgbClr val="FF0000"/>
                </a:solidFill>
              </a:rPr>
              <a:t> syndrome « </a:t>
            </a:r>
            <a:r>
              <a:rPr lang="fr-FR" sz="1800" dirty="0" err="1" smtClean="0">
                <a:solidFill>
                  <a:srgbClr val="FF0000"/>
                </a:solidFill>
              </a:rPr>
              <a:t>gastro</a:t>
            </a:r>
            <a:r>
              <a:rPr lang="fr-FR" sz="1800" dirty="0" smtClean="0">
                <a:solidFill>
                  <a:srgbClr val="FF0000"/>
                </a:solidFill>
              </a:rPr>
              <a:t>-entéritique »</a:t>
            </a:r>
            <a:r>
              <a:rPr lang="fr-FR" sz="1800" dirty="0" smtClean="0"/>
              <a:t> : tableau de «  diarrhée  aspécifique » associant vomissements + diarrhée, douleurs abdominales, vomissements et parfois fièvre.</a:t>
            </a:r>
          </a:p>
          <a:p>
            <a:endParaRPr lang="fr-FR" sz="1800" dirty="0" smtClean="0"/>
          </a:p>
          <a:p>
            <a:r>
              <a:rPr lang="fr-FR" sz="1800" dirty="0" smtClean="0">
                <a:solidFill>
                  <a:srgbClr val="FF0000"/>
                </a:solidFill>
              </a:rPr>
              <a:t>Attention ! </a:t>
            </a:r>
            <a:r>
              <a:rPr lang="fr-FR" sz="1800" dirty="0" smtClean="0"/>
              <a:t>L’émission de selles liquides, </a:t>
            </a:r>
            <a:r>
              <a:rPr lang="fr-FR" sz="1800" dirty="0" smtClean="0">
                <a:solidFill>
                  <a:srgbClr val="FF0000"/>
                </a:solidFill>
              </a:rPr>
              <a:t>peu abondantes et en petit nombre </a:t>
            </a:r>
            <a:r>
              <a:rPr lang="fr-FR" sz="1800" dirty="0" smtClean="0"/>
              <a:t>(&lt;3/24h)  peut n’être qu’un épiphénomène  au cours de diverses maladies infectieuses (otites du nourrisson, pneumopathies, pyélonéphrites, toutes septicémies, paludisme…).</a:t>
            </a:r>
            <a:endParaRPr lang="fr-FR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Apprécier la gravité +++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Rechercher les signes de la déshydratation </a:t>
            </a:r>
          </a:p>
          <a:p>
            <a:endParaRPr lang="fr-FR" dirty="0" smtClean="0"/>
          </a:p>
          <a:p>
            <a:r>
              <a:rPr lang="fr-FR" dirty="0" smtClean="0"/>
              <a:t>Rechercher des signes de sepsis grave </a:t>
            </a:r>
          </a:p>
          <a:p>
            <a:endParaRPr lang="fr-FR" dirty="0" smtClean="0"/>
          </a:p>
          <a:p>
            <a:r>
              <a:rPr lang="fr-FR" dirty="0" smtClean="0"/>
              <a:t>Rechercher des signes de colite grave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Déshydratation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Extra cellulaire :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Pli cutané.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Cernes oculaires.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Dépression de la fontanelle chez le nourrisson.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Extrémités froides, marbrures cutanée.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Hypotension collapsus, oligurie 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Intracellulaire :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Soif .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Sécheresse des muqueuses buccales/conjonctivales. </a:t>
            </a:r>
          </a:p>
          <a:p>
            <a:pPr>
              <a:buFont typeface="Courier New" pitchFamily="49" charset="0"/>
              <a:buChar char="o"/>
            </a:pPr>
            <a:r>
              <a:rPr lang="fr-FR" dirty="0" smtClean="0"/>
              <a:t>Troubles de la conscience </a:t>
            </a:r>
            <a:r>
              <a:rPr lang="fr-FR" dirty="0" smtClean="0">
                <a:sym typeface="Symbol"/>
              </a:rPr>
              <a:t> coma .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Prise en charge rapidement de la déshydratation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Réhydratation  Le plus souvent, par voie orale</a:t>
            </a:r>
            <a:r>
              <a:rPr lang="fr-FR" dirty="0" smtClean="0"/>
              <a:t> : apport hydrique associé à des électrolytes et du glucose (Solution de réhydratation orale adaptés pour les nourrissons) ; initialement en petite quantité (pour éviter les vomissements) </a:t>
            </a:r>
            <a:r>
              <a:rPr lang="fr-FR" dirty="0" smtClean="0"/>
              <a:t>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Réhydratation Par voie veineuse </a:t>
            </a:r>
            <a:r>
              <a:rPr lang="fr-FR" dirty="0" smtClean="0"/>
              <a:t>(périphérique, voire centrale si collapsus) si :</a:t>
            </a:r>
          </a:p>
          <a:p>
            <a:pPr>
              <a:buNone/>
            </a:pPr>
            <a:r>
              <a:rPr lang="fr-FR" dirty="0" smtClean="0"/>
              <a:t>                   1/déshydratation ≥ 8 % du poids du corps,      </a:t>
            </a:r>
          </a:p>
          <a:p>
            <a:pPr>
              <a:buNone/>
            </a:pPr>
            <a:r>
              <a:rPr lang="fr-FR" dirty="0" smtClean="0"/>
              <a:t>                   2/vomissements importants, </a:t>
            </a:r>
          </a:p>
          <a:p>
            <a:pPr>
              <a:buNone/>
            </a:pPr>
            <a:r>
              <a:rPr lang="fr-FR" dirty="0" smtClean="0"/>
              <a:t>                   3/signes de collapsus ,</a:t>
            </a:r>
          </a:p>
          <a:p>
            <a:pPr>
              <a:buNone/>
            </a:pPr>
            <a:r>
              <a:rPr lang="fr-FR" dirty="0" smtClean="0"/>
              <a:t>                   4/ le malade est inconscient.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Modalités de la réhydratation par voie veineuse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Pour les premières 24 h :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  1/initialement sur la base des </a:t>
            </a:r>
            <a:r>
              <a:rPr lang="fr-FR" dirty="0" smtClean="0">
                <a:solidFill>
                  <a:srgbClr val="FF0000"/>
                </a:solidFill>
              </a:rPr>
              <a:t>apports quotidiens </a:t>
            </a:r>
            <a:r>
              <a:rPr lang="fr-FR" dirty="0" smtClean="0"/>
              <a:t>+ pertes appréciées sur </a:t>
            </a:r>
            <a:r>
              <a:rPr lang="fr-FR" dirty="0" smtClean="0">
                <a:solidFill>
                  <a:srgbClr val="FF0000"/>
                </a:solidFill>
              </a:rPr>
              <a:t>la perte de poids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2/la moitié du volume des 24 heures sur les 6 premières heures, puis adaptée aux résultats du bilan biologique 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3/ surveillance clinique des signes de déshydratation et des pertes digestives , la reprise de la diurèse </a:t>
            </a:r>
            <a:r>
              <a:rPr lang="fr-FR" dirty="0" smtClean="0">
                <a:sym typeface="Symbol"/>
              </a:rPr>
              <a:t> correction de l’</a:t>
            </a:r>
            <a:r>
              <a:rPr lang="fr-FR" dirty="0" err="1" smtClean="0">
                <a:sym typeface="Symbol"/>
              </a:rPr>
              <a:t>hypovolemie</a:t>
            </a:r>
            <a:endParaRPr lang="fr-FR" dirty="0" smtClean="0">
              <a:sym typeface="Symbol"/>
            </a:endParaRPr>
          </a:p>
          <a:p>
            <a:pPr>
              <a:buNone/>
            </a:pPr>
            <a:endParaRPr lang="fr-FR" dirty="0" smtClean="0">
              <a:sym typeface="Symbol"/>
            </a:endParaRPr>
          </a:p>
          <a:p>
            <a:pPr>
              <a:buNone/>
            </a:pPr>
            <a:r>
              <a:rPr lang="fr-FR" dirty="0" smtClean="0">
                <a:sym typeface="Symbol"/>
              </a:rPr>
              <a:t>   4/ la réhydratation/ voie veineuse est poursuivie en fonction de l'état du malade, de l’intensité de la diarrhée et de la persistance des vomissements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2274</TotalTime>
  <Words>1702</Words>
  <Application>Microsoft Office PowerPoint</Application>
  <PresentationFormat>Affichage à l'écran (4:3)</PresentationFormat>
  <Paragraphs>221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Débit</vt:lpstr>
      <vt:lpstr>CAT devant des Diarrhées infectieuses  </vt:lpstr>
      <vt:lpstr>Introduction </vt:lpstr>
      <vt:lpstr>Définition:</vt:lpstr>
      <vt:lpstr>Physiopathologie </vt:lpstr>
      <vt:lpstr>Trois grands syndromes </vt:lpstr>
      <vt:lpstr>Apprécier la gravité +++</vt:lpstr>
      <vt:lpstr>Déshydratation </vt:lpstr>
      <vt:lpstr>Prise en charge rapidement de la déshydratation </vt:lpstr>
      <vt:lpstr>Modalités de la réhydratation par voie veineuse </vt:lpstr>
      <vt:lpstr>Contexte épidémiologique </vt:lpstr>
      <vt:lpstr>Penser à des causes non infectieuses de diarrhée aigue  </vt:lpstr>
      <vt:lpstr>Bilan biologique </vt:lpstr>
      <vt:lpstr>Critères d’hospitalisation </vt:lpstr>
      <vt:lpstr>Prise en charge des cas graves </vt:lpstr>
      <vt:lpstr>Principales étiologies  A°-diarrhées bactériennes:</vt:lpstr>
      <vt:lpstr>Principales étiologies </vt:lpstr>
      <vt:lpstr>Diapositive 17</vt:lpstr>
      <vt:lpstr>Diapositive 18</vt:lpstr>
      <vt:lpstr>Indication des examens microbiologiques </vt:lpstr>
      <vt:lpstr>Traitement </vt:lpstr>
      <vt:lpstr>Traitement </vt:lpstr>
      <vt:lpstr>Traitement </vt:lpstr>
      <vt:lpstr>Traitement </vt:lpstr>
      <vt:lpstr>Diapositive 24</vt:lpstr>
      <vt:lpstr>Traitement empirique des diarrhées aigues</vt:lpstr>
      <vt:lpstr>Surveillance et prévention 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à tenir devant une diarrhée aigue</dc:title>
  <dc:creator>Sam</dc:creator>
  <cp:lastModifiedBy>admin</cp:lastModifiedBy>
  <cp:revision>16</cp:revision>
  <dcterms:created xsi:type="dcterms:W3CDTF">2015-09-18T19:31:19Z</dcterms:created>
  <dcterms:modified xsi:type="dcterms:W3CDTF">2016-12-01T20:01:03Z</dcterms:modified>
</cp:coreProperties>
</file>