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58" r:id="rId5"/>
    <p:sldId id="259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1BA1B6-192E-4C61-B2BB-23AA4139FAEB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D13B48F-31BF-438E-AE3C-D1B1D4F93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.ucl.ac.be/safe/images/0000718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.ucl.ac.be/safe/images/0000719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>
                <a:solidFill>
                  <a:srgbClr val="FFFF00"/>
                </a:solidFill>
              </a:rPr>
              <a:t>LE THYMUS</a:t>
            </a:r>
            <a:endParaRPr lang="fr-FR" sz="6600" dirty="0" smtClean="0">
              <a:solidFill>
                <a:srgbClr val="FFFF00"/>
              </a:solidFill>
            </a:endParaRPr>
          </a:p>
          <a:p>
            <a:pPr algn="ctr"/>
            <a:endParaRPr lang="fr-FR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ient\Pictures\thymus%20fort%20grossiss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80112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864477"/>
            <a:ext cx="3491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Thymus : médullaire à fort grossissement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- Corpuscules de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Hassal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www.medecine.ups-tlse.fr/pcem2/histologie/symboles/flechef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190500" cy="1714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http://www.medecine.ups-tlse.fr/pcem2/histologie/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Le parenchyme thymique est très pauvre en tissu conjonctif. Il comprend :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- Une trame d'aspect réticulaire, d'origine épithéliale, le réticulum thymique.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- Des cellules accessoires de l'immunité, présentatrices d'antigènes.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- Des Thymocytes, en perpétuel renouvellement, qui alimentent le pool des lymphocytes T circulants.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Organisation générale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 le réticulum thymique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Il est formé par les prolongements des cellules  réticulo-épithéliales .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On distingue quatre types :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Cellules réticulo-épithéliales corticales sous capsulaires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Cellules réticulo-épithéliales corticales internes 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Cellules réticulo-épithéliales médullaires 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Cellules réticulo-épithéliales des corpuscules de Hassall 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sto.ucl.ac.be/safe/images/00007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50912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Dans une </a:t>
            </a:r>
            <a:r>
              <a:rPr lang="fr-FR" sz="2400" dirty="0" smtClean="0">
                <a:solidFill>
                  <a:srgbClr val="FFFF00"/>
                </a:solidFill>
                <a:hlinkClick r:id="rId3"/>
              </a:rPr>
              <a:t>coupe histologique classique</a:t>
            </a:r>
            <a:r>
              <a:rPr lang="fr-FR" sz="2400" dirty="0" smtClean="0">
                <a:solidFill>
                  <a:srgbClr val="FFFF00"/>
                </a:solidFill>
              </a:rPr>
              <a:t>, les cellules épithéliales de la charpente thymique, marquées d'une flèche dans cette préparation, se reconnaissent grâce à leur </a:t>
            </a:r>
            <a:r>
              <a:rPr lang="fr-FR" sz="2400" b="1" dirty="0" smtClean="0">
                <a:solidFill>
                  <a:srgbClr val="FFFF00"/>
                </a:solidFill>
              </a:rPr>
              <a:t>noyau volumineux et pâle</a:t>
            </a:r>
            <a:r>
              <a:rPr lang="fr-FR" sz="2400" dirty="0" smtClean="0">
                <a:solidFill>
                  <a:srgbClr val="FFFF00"/>
                </a:solidFill>
              </a:rPr>
              <a:t> qui contraste avec les petits noyaux denses des lymphocytes.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50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http://www.isto.ucl.ac.be/safe/lympho.htm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sto.ucl.ac.be/safe/images/00007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3435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Les </a:t>
            </a:r>
            <a:r>
              <a:rPr lang="fr-FR" sz="2400" b="1" dirty="0" smtClean="0">
                <a:solidFill>
                  <a:srgbClr val="FFFF00"/>
                </a:solidFill>
                <a:hlinkClick r:id="rId3"/>
              </a:rPr>
              <a:t>cellules étoilées corticales</a:t>
            </a:r>
            <a:r>
              <a:rPr lang="fr-FR" sz="2400" dirty="0" smtClean="0">
                <a:solidFill>
                  <a:srgbClr val="FFFF00"/>
                </a:solidFill>
              </a:rPr>
              <a:t> possèdent un noyau volumineux et pâle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50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http://www.isto.ucl.ac.be/safe/lympho.htm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sto.ucl.ac.be/safe/images/00007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-1" y="4604935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Dans la médullaire, elles forment un réseau plus dense avec lymphocytes moins nombreux, plus petits : ce sont des cellules à noyau volumineux clair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50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http://www.isto.ucl.ac.be/safe/lympho.htm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isto.ucl.ac.be/safe/images/00007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1089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</a:rPr>
              <a:t>les </a:t>
            </a:r>
            <a:r>
              <a:rPr lang="fr-FR" sz="2400" b="1" dirty="0">
                <a:solidFill>
                  <a:srgbClr val="FFFF00"/>
                </a:solidFill>
              </a:rPr>
              <a:t>corpuscules de Hassall</a:t>
            </a:r>
            <a:r>
              <a:rPr lang="fr-FR" sz="2400" dirty="0">
                <a:solidFill>
                  <a:srgbClr val="FFFF00"/>
                </a:solidFill>
              </a:rPr>
              <a:t> dont le diamètre peut atteindre 100 μm ;  sont  constitués de cellules épithéliales aplaties entassées en amas concentriques,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50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http://www.isto.ucl.ac.be/safe/lympho.htm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isto.ucl.ac.be/safe/images/00007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903421"/>
            <a:ext cx="82918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 macrophages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Ils assurent la phagocytose des lymphocytes morts par apoptose.</a:t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Ils sont situés dans le cortex sous capsulaire.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50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http://www.isto.ucl.ac.be/safe/lympho.htm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isto.ucl.ac.be/safe/images/00007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0"/>
            <a:ext cx="500404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404664"/>
            <a:ext cx="27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Les Thymocytes 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08720"/>
            <a:ext cx="3995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Aspect  très proche de celui des petits lymphocytes sanguins : environ 8μm de diamètre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92896"/>
            <a:ext cx="406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FF00"/>
                </a:solidFill>
              </a:rPr>
              <a:t>les mitoses sont localisées dans la partie externe de la corticale. Les thymocytes migrent ensuite vers la médullaire.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4183340"/>
            <a:ext cx="3563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-Roman" charset="0"/>
              </a:rPr>
              <a:t>Les lymphocytes T formés quittent le thymus par voie sanguine au niveau de la partie externe de la médullaire.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Vascularisation sanguine 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LE THYMUS</a:t>
            </a:r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 smtClean="0">
                <a:solidFill>
                  <a:srgbClr val="FFFF00"/>
                </a:solidFill>
              </a:rPr>
              <a:t>INTRODUCTION 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b="1" dirty="0" smtClean="0">
                <a:solidFill>
                  <a:srgbClr val="FFFF00"/>
                </a:solidFill>
              </a:rPr>
              <a:t>STRUCTURE HISTOLOGIQUE 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fr-FR" b="1" dirty="0" smtClean="0">
                <a:solidFill>
                  <a:srgbClr val="FFFF00"/>
                </a:solidFill>
              </a:rPr>
              <a:t>Organisation générale </a:t>
            </a:r>
            <a:endParaRPr lang="fr-FR" sz="2200" dirty="0" smtClean="0">
              <a:solidFill>
                <a:srgbClr val="FFFF00"/>
              </a:solidFill>
            </a:endParaRP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fr-FR" b="1" dirty="0" smtClean="0">
                <a:solidFill>
                  <a:srgbClr val="FFFF00"/>
                </a:solidFill>
              </a:rPr>
              <a:t>Le réticulum thymique </a:t>
            </a:r>
            <a:endParaRPr lang="fr-FR" sz="2200" dirty="0" smtClean="0">
              <a:solidFill>
                <a:srgbClr val="FFFF00"/>
              </a:solidFill>
            </a:endParaRP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fr-FR" b="1" dirty="0" smtClean="0">
                <a:solidFill>
                  <a:srgbClr val="FFFF00"/>
                </a:solidFill>
              </a:rPr>
              <a:t>Les cellules accessoires de l'immunité </a:t>
            </a:r>
            <a:endParaRPr lang="fr-FR" sz="2200" dirty="0" smtClean="0">
              <a:solidFill>
                <a:srgbClr val="FFFF00"/>
              </a:solidFill>
            </a:endParaRP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fr-FR" b="1" dirty="0" smtClean="0">
                <a:solidFill>
                  <a:srgbClr val="FFFF00"/>
                </a:solidFill>
              </a:rPr>
              <a:t>Les Thymocytes </a:t>
            </a:r>
            <a:endParaRPr lang="fr-FR" sz="2200" dirty="0" smtClean="0">
              <a:solidFill>
                <a:srgbClr val="FFFF00"/>
              </a:solidFill>
            </a:endParaRPr>
          </a:p>
          <a:p>
            <a:r>
              <a:rPr lang="fr-FR" b="1" dirty="0" smtClean="0">
                <a:solidFill>
                  <a:srgbClr val="FFFF00"/>
                </a:solidFill>
              </a:rPr>
              <a:t>VASCULARISATION ET INNERVATION</a:t>
            </a:r>
            <a:r>
              <a:rPr lang="fr-FR" dirty="0" smtClean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fr-FR" b="1" dirty="0" smtClean="0">
                <a:solidFill>
                  <a:srgbClr val="FFFF00"/>
                </a:solidFill>
              </a:rPr>
              <a:t>HISTOPHYSIOLOGIE </a:t>
            </a:r>
            <a:endParaRPr lang="fr-FR" dirty="0" smtClean="0">
              <a:solidFill>
                <a:srgbClr val="FFFF00"/>
              </a:solidFill>
            </a:endParaRP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isto.ucl.ac.be/safe/images/00007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73966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la limite corticomédullaire, se trouvent des veinules dont l’endothélium est haut, cubique. Elles possèdent les caractères de veinules post-capillaires et permettent l’entrée dans le thymus des lymphocytes immatures.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50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http://www.isto.ucl.ac.be/safe/lympho.htm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9144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BARRIERE SANG- THYMUS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jle.com/e-docs/00/02/C0/E1/texte_alt_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31106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http://www.jle.com/fr/revues/met/e-docs/thymus_et_pathologies_180449/article.phtml?tab=images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 dirty="0" smtClean="0">
                <a:solidFill>
                  <a:srgbClr val="FFFF00"/>
                </a:solidFill>
              </a:rPr>
              <a:t>INTRODUCTION </a:t>
            </a:r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 dirty="0" smtClean="0">
                <a:solidFill>
                  <a:srgbClr val="FFFF00"/>
                </a:solidFill>
              </a:rPr>
              <a:t>INTRODUCTION </a:t>
            </a:r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ymic In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" y="0"/>
            <a:ext cx="9134872" cy="5450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4800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Age-related </a:t>
            </a:r>
            <a:r>
              <a:rPr lang="en-US" b="1" dirty="0" err="1" smtClean="0">
                <a:solidFill>
                  <a:schemeClr val="bg1"/>
                </a:solidFill>
              </a:rPr>
              <a:t>thymic</a:t>
            </a:r>
            <a:r>
              <a:rPr lang="en-US" b="1" dirty="0" smtClean="0">
                <a:solidFill>
                  <a:schemeClr val="bg1"/>
                </a:solidFill>
              </a:rPr>
              <a:t> involution. (a) Child thymus. (b) Adult thymus. In addition to losing volume, the thymus loses functional lymphoid tissue: &gt; 80% of </a:t>
            </a:r>
            <a:r>
              <a:rPr lang="en-US" b="1" dirty="0" err="1" smtClean="0">
                <a:solidFill>
                  <a:schemeClr val="bg1"/>
                </a:solidFill>
              </a:rPr>
              <a:t>thymic</a:t>
            </a:r>
            <a:r>
              <a:rPr lang="en-US" b="1" dirty="0" smtClean="0">
                <a:solidFill>
                  <a:schemeClr val="bg1"/>
                </a:solidFill>
              </a:rPr>
              <a:t> volume is lymphoid tissue at age 20, but this amount declines to ≈5% by age 40, replaced by infiltrating or aberrantly-differentiated </a:t>
            </a:r>
            <a:r>
              <a:rPr lang="en-US" b="1" dirty="0" err="1" smtClean="0">
                <a:solidFill>
                  <a:schemeClr val="bg1"/>
                </a:solidFill>
              </a:rPr>
              <a:t>adipocytes</a:t>
            </a:r>
            <a:r>
              <a:rPr lang="en-US" b="1" dirty="0" smtClean="0">
                <a:solidFill>
                  <a:schemeClr val="bg1"/>
                </a:solidFill>
              </a:rPr>
              <a:t>. Reproduced from </a:t>
            </a:r>
            <a:r>
              <a:rPr lang="en-US" b="1" dirty="0" err="1" smtClean="0">
                <a:solidFill>
                  <a:schemeClr val="bg1"/>
                </a:solidFill>
              </a:rPr>
              <a:t>Geneser</a:t>
            </a:r>
            <a:r>
              <a:rPr lang="en-US" b="1" dirty="0" smtClean="0">
                <a:solidFill>
                  <a:schemeClr val="bg1"/>
                </a:solidFill>
              </a:rPr>
              <a:t> F. Color Atlas of Histology. 1985; Philadelphia: Lea &amp; </a:t>
            </a:r>
            <a:r>
              <a:rPr lang="en-US" b="1" dirty="0" err="1" smtClean="0">
                <a:solidFill>
                  <a:schemeClr val="bg1"/>
                </a:solidFill>
              </a:rPr>
              <a:t>Febiger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 dirty="0" smtClean="0">
                <a:solidFill>
                  <a:srgbClr val="FFFF00"/>
                </a:solidFill>
              </a:rPr>
              <a:t>INTRODUCTION </a:t>
            </a:r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3657600" cy="914400"/>
          </a:xfrm>
        </p:spPr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Organisation 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smtClean="0">
                <a:solidFill>
                  <a:srgbClr val="FFFF00"/>
                </a:solidFill>
              </a:rPr>
              <a:t>générale</a:t>
            </a:r>
            <a:endParaRPr lang="fr-FR" dirty="0"/>
          </a:p>
        </p:txBody>
      </p:sp>
      <p:pic>
        <p:nvPicPr>
          <p:cNvPr id="4098" name="Picture 2" descr="C:\Users\client\Pictures\thymus%20vue%20d'ensemb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22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Thymus vue d'ensemble </a:t>
            </a:r>
            <a:endParaRPr lang="fr-FR" sz="2400" dirty="0" smtClean="0">
              <a:solidFill>
                <a:srgbClr val="FFFF00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- Corticale ( </a:t>
            </a:r>
            <a:r>
              <a:rPr lang="fr-FR" sz="2400" b="1" dirty="0" smtClean="0">
                <a:solidFill>
                  <a:srgbClr val="FFFF00"/>
                </a:solidFill>
              </a:rPr>
              <a:t>c </a:t>
            </a:r>
            <a:r>
              <a:rPr lang="fr-FR" sz="2400" dirty="0" smtClean="0">
                <a:solidFill>
                  <a:srgbClr val="FFFF00"/>
                </a:solidFill>
              </a:rPr>
              <a:t>) </a:t>
            </a:r>
            <a:br>
              <a:rPr lang="fr-FR" sz="2400" dirty="0" smtClean="0">
                <a:solidFill>
                  <a:srgbClr val="FFFF00"/>
                </a:solidFill>
              </a:rPr>
            </a:br>
            <a:r>
              <a:rPr lang="fr-FR" sz="2400" dirty="0" smtClean="0">
                <a:solidFill>
                  <a:srgbClr val="FFFF00"/>
                </a:solidFill>
              </a:rPr>
              <a:t>- Médullaire ( </a:t>
            </a:r>
            <a:r>
              <a:rPr lang="fr-FR" sz="2400" b="1" dirty="0" smtClean="0">
                <a:solidFill>
                  <a:srgbClr val="FFFF00"/>
                </a:solidFill>
              </a:rPr>
              <a:t>m </a:t>
            </a:r>
            <a:r>
              <a:rPr lang="fr-FR" sz="2400" dirty="0" smtClean="0">
                <a:solidFill>
                  <a:srgbClr val="FFFF00"/>
                </a:solidFill>
              </a:rPr>
              <a:t>) 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04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http://www.medecine.ups-tlse.fr/pcem2/histologie/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lient\Pictures\thymus%20moyen%20grossissement_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980728"/>
            <a:ext cx="3203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Thymus moyen grossissement </a:t>
            </a:r>
            <a:endParaRPr lang="fr-FR" sz="24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FFFF00"/>
                </a:solidFill>
              </a:rPr>
              <a:t>Capsule ( </a:t>
            </a:r>
            <a:r>
              <a:rPr lang="fr-FR" sz="2400" b="1" dirty="0" smtClean="0">
                <a:solidFill>
                  <a:srgbClr val="FFFF00"/>
                </a:solidFill>
              </a:rPr>
              <a:t>c </a:t>
            </a:r>
            <a:r>
              <a:rPr lang="fr-FR" sz="2400" dirty="0" smtClean="0">
                <a:solidFill>
                  <a:srgbClr val="FFFF00"/>
                </a:solidFill>
              </a:rPr>
              <a:t>) </a:t>
            </a:r>
            <a:br>
              <a:rPr lang="fr-FR" sz="2400" dirty="0" smtClean="0">
                <a:solidFill>
                  <a:srgbClr val="FFFF00"/>
                </a:solidFill>
              </a:rPr>
            </a:br>
            <a:r>
              <a:rPr lang="fr-FR" sz="2400" dirty="0" smtClean="0">
                <a:solidFill>
                  <a:srgbClr val="FFFF00"/>
                </a:solidFill>
              </a:rPr>
              <a:t>- Travée inter-lobulaire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( </a:t>
            </a:r>
            <a:r>
              <a:rPr lang="fr-FR" sz="2400" b="1" dirty="0" smtClean="0">
                <a:solidFill>
                  <a:srgbClr val="FFFF00"/>
                </a:solidFill>
              </a:rPr>
              <a:t>t </a:t>
            </a:r>
            <a:r>
              <a:rPr lang="fr-FR" sz="2400" dirty="0" smtClean="0">
                <a:solidFill>
                  <a:srgbClr val="FFFF00"/>
                </a:solidFill>
              </a:rPr>
              <a:t>) 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http://www.medecine.ups-tlse.fr/pcem2/histologie/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</TotalTime>
  <Words>409</Words>
  <Application>Microsoft Office PowerPoint</Application>
  <PresentationFormat>Affichage à l'écran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Métro</vt:lpstr>
      <vt:lpstr>Diapositive 1</vt:lpstr>
      <vt:lpstr>LE THYMUS </vt:lpstr>
      <vt:lpstr>Diapositive 3</vt:lpstr>
      <vt:lpstr>INTRODUCTION  </vt:lpstr>
      <vt:lpstr>INTRODUCTION  </vt:lpstr>
      <vt:lpstr>Diapositive 6</vt:lpstr>
      <vt:lpstr>INTRODUCTION  </vt:lpstr>
      <vt:lpstr>Organisation  générale</vt:lpstr>
      <vt:lpstr>Diapositive 9</vt:lpstr>
      <vt:lpstr>Diapositive 10</vt:lpstr>
      <vt:lpstr>Organisation générale</vt:lpstr>
      <vt:lpstr> le réticulum thymique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Vascularisation sanguine </vt:lpstr>
      <vt:lpstr>Diapositive 20</vt:lpstr>
      <vt:lpstr>BARRIERE SANG- THYMUS</vt:lpstr>
      <vt:lpstr>Diapositive 22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client</dc:creator>
  <cp:lastModifiedBy>client</cp:lastModifiedBy>
  <cp:revision>27</cp:revision>
  <dcterms:created xsi:type="dcterms:W3CDTF">2015-10-03T17:08:01Z</dcterms:created>
  <dcterms:modified xsi:type="dcterms:W3CDTF">2015-10-03T18:36:11Z</dcterms:modified>
</cp:coreProperties>
</file>