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52"/>
  </p:notesMasterIdLst>
  <p:sldIdLst>
    <p:sldId id="330" r:id="rId2"/>
    <p:sldId id="331" r:id="rId3"/>
    <p:sldId id="256" r:id="rId4"/>
    <p:sldId id="332" r:id="rId5"/>
    <p:sldId id="257" r:id="rId6"/>
    <p:sldId id="258" r:id="rId7"/>
    <p:sldId id="259" r:id="rId8"/>
    <p:sldId id="260" r:id="rId9"/>
    <p:sldId id="261" r:id="rId10"/>
    <p:sldId id="310" r:id="rId11"/>
    <p:sldId id="262" r:id="rId12"/>
    <p:sldId id="265" r:id="rId13"/>
    <p:sldId id="327" r:id="rId14"/>
    <p:sldId id="328" r:id="rId15"/>
    <p:sldId id="329" r:id="rId16"/>
    <p:sldId id="266" r:id="rId17"/>
    <p:sldId id="267" r:id="rId18"/>
    <p:sldId id="268" r:id="rId19"/>
    <p:sldId id="270" r:id="rId20"/>
    <p:sldId id="271" r:id="rId21"/>
    <p:sldId id="323" r:id="rId22"/>
    <p:sldId id="274" r:id="rId23"/>
    <p:sldId id="275" r:id="rId24"/>
    <p:sldId id="277" r:id="rId25"/>
    <p:sldId id="290" r:id="rId26"/>
    <p:sldId id="311" r:id="rId27"/>
    <p:sldId id="291" r:id="rId28"/>
    <p:sldId id="312" r:id="rId29"/>
    <p:sldId id="324" r:id="rId30"/>
    <p:sldId id="322" r:id="rId31"/>
    <p:sldId id="313" r:id="rId32"/>
    <p:sldId id="314" r:id="rId33"/>
    <p:sldId id="315" r:id="rId34"/>
    <p:sldId id="298" r:id="rId35"/>
    <p:sldId id="300" r:id="rId36"/>
    <p:sldId id="325" r:id="rId37"/>
    <p:sldId id="326" r:id="rId38"/>
    <p:sldId id="316" r:id="rId39"/>
    <p:sldId id="301" r:id="rId40"/>
    <p:sldId id="317" r:id="rId41"/>
    <p:sldId id="318" r:id="rId42"/>
    <p:sldId id="303" r:id="rId43"/>
    <p:sldId id="304" r:id="rId44"/>
    <p:sldId id="305" r:id="rId45"/>
    <p:sldId id="320" r:id="rId46"/>
    <p:sldId id="306" r:id="rId47"/>
    <p:sldId id="319" r:id="rId48"/>
    <p:sldId id="308" r:id="rId49"/>
    <p:sldId id="321" r:id="rId50"/>
    <p:sldId id="333" r:id="rId5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Style clair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Style clair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Style moye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202B0CA-FC54-4496-8BCA-5EF66A818D29}" styleName="Style foncé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6B715B-9207-4D75-A5E3-94BD41DA54AD}" type="datetimeFigureOut">
              <a:rPr lang="fr-FR" smtClean="0"/>
              <a:pPr/>
              <a:t>06/03/2009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CA6D49-283F-4093-8F94-D0CBA4151E22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CA6D49-283F-4093-8F94-D0CBA4151E22}" type="slidenum">
              <a:rPr lang="fr-FR" smtClean="0"/>
              <a:pPr/>
              <a:t>4</a:t>
            </a:fld>
            <a:endParaRPr lang="fr-FR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CA6D49-283F-4093-8F94-D0CBA4151E22}" type="slidenum">
              <a:rPr lang="fr-FR" smtClean="0"/>
              <a:pPr/>
              <a:t>40</a:t>
            </a:fld>
            <a:endParaRPr lang="fr-F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F5F024-C7F0-46CF-9A16-24A45FF46985}" type="datetime1">
              <a:rPr lang="fr-FR" smtClean="0"/>
              <a:pPr/>
              <a:t>06/03/2009</a:t>
            </a:fld>
            <a:endParaRPr lang="fr-FR" dirty="0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r-FR" smtClean="0"/>
              <a:t>Immunologie fondamentale par le Pr A GHAFFOUR</a:t>
            </a:r>
            <a:endParaRPr lang="fr-FR" dirty="0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77C8C4-14CE-4AD3-980D-93BD4892559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AF2205-3BC6-4264-AFDA-8C38D983AA92}" type="datetime1">
              <a:rPr lang="fr-FR" smtClean="0"/>
              <a:pPr/>
              <a:t>06/03/2009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r-FR" smtClean="0"/>
              <a:t>Immunologie fondamentale par le Pr A GHAFFOUR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77C8C4-14CE-4AD3-980D-93BD48925595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6F76C6-55EB-41DB-B89A-29633A999388}" type="datetime1">
              <a:rPr lang="fr-FR" smtClean="0"/>
              <a:pPr/>
              <a:t>06/03/2009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r-FR" smtClean="0"/>
              <a:t>Immunologie fondamentale par le Pr A GHAFFOUR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77C8C4-14CE-4AD3-980D-93BD48925595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839230-7A2F-46C1-A576-E6184086D4A6}" type="datetime1">
              <a:rPr lang="fr-FR" smtClean="0"/>
              <a:pPr/>
              <a:t>06/03/2009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r-FR" smtClean="0"/>
              <a:t>Immunologie fondamentale par le Pr A GHAFFOUR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77C8C4-14CE-4AD3-980D-93BD48925595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rme libre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5" name="Forme libre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3" name="Forme libre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6" name="Forme libre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7" name="Forme libre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8" name="Forme libre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9" name="Forme libre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0" name="Forme libre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1" name="Forme libre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2" name="Forme libre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3" name="Forme libre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4" name="Forme libre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5" name="Forme libre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6" name="Forme libre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7" name="Forme libre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76961E-9BF6-4C2A-AACA-12A4F435EF88}" type="datetime1">
              <a:rPr lang="fr-FR" smtClean="0"/>
              <a:pPr/>
              <a:t>06/03/2009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r-FR" smtClean="0"/>
              <a:t>Immunologie fondamentale par le Pr A GHAFFOUR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77C8C4-14CE-4AD3-980D-93BD4892559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B47CD4-0CDF-4042-A298-6F1BAF9595EC}" type="datetime1">
              <a:rPr lang="fr-FR" smtClean="0"/>
              <a:pPr/>
              <a:t>06/03/2009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r-FR" smtClean="0"/>
              <a:t>Immunologie fondamentale par le Pr A GHAFFOUR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77C8C4-14CE-4AD3-980D-93BD48925595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9A9685-C9A6-4312-9F00-28C1719AF0EF}" type="datetime1">
              <a:rPr lang="fr-FR" smtClean="0"/>
              <a:pPr/>
              <a:t>06/03/2009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r-FR" smtClean="0"/>
              <a:t>Immunologie fondamentale par le Pr A GHAFFOUR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77C8C4-14CE-4AD3-980D-93BD4892559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837A8C-325F-4625-B707-39F551038031}" type="datetime1">
              <a:rPr lang="fr-FR" smtClean="0"/>
              <a:pPr/>
              <a:t>06/03/2009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r-FR" smtClean="0"/>
              <a:t>Immunologie fondamentale par le Pr A GHAFFOUR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77C8C4-14CE-4AD3-980D-93BD48925595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65FB11-536E-4032-9E25-6A8EC051B082}" type="datetime1">
              <a:rPr lang="fr-FR" smtClean="0"/>
              <a:pPr/>
              <a:t>06/03/2009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r-FR" smtClean="0"/>
              <a:t>Immunologie fondamentale par le Pr A GHAFFOUR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77C8C4-14CE-4AD3-980D-93BD48925595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AC29E7-7C86-4562-9779-E1AFA0941953}" type="datetime1">
              <a:rPr lang="fr-FR" smtClean="0"/>
              <a:pPr/>
              <a:t>06/03/2009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r-FR" smtClean="0"/>
              <a:t>Immunologie fondamentale par le Pr A GHAFFOUR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77C8C4-14CE-4AD3-980D-93BD48925595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9" name="Connecteur droit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e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Connecteur droit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fr-FR" dirty="0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grpSp>
        <p:nvGrpSpPr>
          <p:cNvPr id="14" name="Groupe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Connecteur droit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eur droit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e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Connecteur droit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D008E1B8-712E-43EA-B31D-4D61A1612F9E}" type="datetime1">
              <a:rPr lang="fr-FR" smtClean="0"/>
              <a:pPr/>
              <a:t>06/03/2009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r>
              <a:rPr lang="fr-FR" smtClean="0"/>
              <a:t>Immunologie fondamentale par le Pr A GHAFFOUR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6A77C8C4-14CE-4AD3-980D-93BD48925595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48FC154F-F634-4D6D-8DE7-8B2B69F32258}" type="datetime1">
              <a:rPr lang="fr-FR" smtClean="0"/>
              <a:pPr/>
              <a:t>06/03/2009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r>
              <a:rPr lang="fr-FR" smtClean="0"/>
              <a:t>Immunologie fondamentale par le Pr A GHAFFOUR</a:t>
            </a:r>
            <a:endParaRPr lang="fr-FR" dirty="0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6A77C8C4-14CE-4AD3-980D-93BD48925595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7C8C4-14CE-4AD3-980D-93BD48925595}" type="slidenum">
              <a:rPr lang="fr-FR" smtClean="0"/>
              <a:pPr/>
              <a:t>1</a:t>
            </a:fld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sz="3200" dirty="0" smtClean="0"/>
              <a:t>Faculté de médecine</a:t>
            </a:r>
            <a:r>
              <a:rPr lang="fr-FR" sz="1200" dirty="0" smtClean="0"/>
              <a:t> </a:t>
            </a:r>
            <a:r>
              <a:rPr lang="fr-FR" sz="1400" dirty="0" smtClean="0"/>
              <a:t>B. BENZERDJEB </a:t>
            </a:r>
            <a:r>
              <a:rPr lang="fr-FR" sz="1800" dirty="0" smtClean="0"/>
              <a:t> </a:t>
            </a:r>
            <a:r>
              <a:rPr lang="fr-FR" sz="3200" dirty="0" smtClean="0"/>
              <a:t>TLEMCEN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pic>
        <p:nvPicPr>
          <p:cNvPr id="5" name="Picture 4" descr="topp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4" descr="BENZERJEBBENADOUA.jpg"/>
          <p:cNvPicPr>
            <a:picLocks noChangeAspect="1"/>
          </p:cNvPicPr>
          <p:nvPr/>
        </p:nvPicPr>
        <p:blipFill>
          <a:blip r:embed="rId3">
            <a:lum contrast="29000"/>
          </a:blip>
          <a:srcRect/>
          <a:stretch>
            <a:fillRect/>
          </a:stretch>
        </p:blipFill>
        <p:spPr bwMode="auto">
          <a:xfrm>
            <a:off x="5572125" y="3000375"/>
            <a:ext cx="1214438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Immunologie fondamentale par le Pr A GHAFFOUR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dirty="0" smtClean="0">
                <a:solidFill>
                  <a:schemeClr val="bg2"/>
                </a:solidFill>
              </a:rPr>
              <a:t>Propriétés des immunoglobulines</a:t>
            </a:r>
            <a:endParaRPr lang="fr-FR" sz="3600" dirty="0">
              <a:solidFill>
                <a:schemeClr val="bg2"/>
              </a:solidFill>
            </a:endParaRPr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457200" y="2428868"/>
            <a:ext cx="8258204" cy="4000527"/>
          </a:xfr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7C8C4-14CE-4AD3-980D-93BD48925595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Immunologie fondamentale par le Pr A GHAFFOUR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bg2"/>
                </a:solidFill>
              </a:rPr>
              <a:t>Commutation isotypique</a:t>
            </a:r>
            <a:endParaRPr lang="fr-FR" dirty="0">
              <a:solidFill>
                <a:schemeClr val="bg2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457200" y="2428869"/>
            <a:ext cx="8258204" cy="4000528"/>
          </a:xfr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7C8C4-14CE-4AD3-980D-93BD48925595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Immunologie fondamentale par le Pr A GHAFFOUR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bg2"/>
                </a:solidFill>
              </a:rPr>
              <a:t>Expression du TCR</a:t>
            </a:r>
            <a:br>
              <a:rPr lang="fr-FR" dirty="0" smtClean="0">
                <a:solidFill>
                  <a:schemeClr val="bg2"/>
                </a:solidFill>
              </a:rPr>
            </a:br>
            <a:r>
              <a:rPr lang="fr-FR" sz="2000" dirty="0" smtClean="0">
                <a:solidFill>
                  <a:schemeClr val="tx1"/>
                </a:solidFill>
              </a:rPr>
              <a:t>Structure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6" name="Espace réservé du texte 5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829180" cy="639762"/>
          </a:xfrm>
          <a:ln>
            <a:solidFill>
              <a:schemeClr val="accent5"/>
            </a:solidFill>
          </a:ln>
        </p:spPr>
        <p:txBody>
          <a:bodyPr>
            <a:normAutofit/>
          </a:bodyPr>
          <a:lstStyle/>
          <a:p>
            <a:pPr algn="ctr"/>
            <a:r>
              <a:rPr lang="fr-FR" dirty="0" smtClean="0"/>
              <a:t>Restreinte aux lymphocytes T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half" idx="3"/>
          </p:nvPr>
        </p:nvSpPr>
        <p:spPr>
          <a:xfrm>
            <a:off x="5429256" y="1809750"/>
            <a:ext cx="3257544" cy="639762"/>
          </a:xfrm>
          <a:ln>
            <a:solidFill>
              <a:schemeClr val="accent5"/>
            </a:solidFill>
          </a:ln>
        </p:spPr>
        <p:txBody>
          <a:bodyPr/>
          <a:lstStyle/>
          <a:p>
            <a:pPr algn="ctr"/>
            <a:r>
              <a:rPr lang="fr-FR" dirty="0" smtClean="0"/>
              <a:t>TCR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829180" cy="3959352"/>
          </a:xfrm>
          <a:ln>
            <a:solidFill>
              <a:schemeClr val="accent5"/>
            </a:solidFill>
          </a:ln>
        </p:spPr>
        <p:txBody>
          <a:bodyPr>
            <a:normAutofit fontScale="85000" lnSpcReduction="20000"/>
          </a:bodyPr>
          <a:lstStyle/>
          <a:p>
            <a:r>
              <a:rPr lang="fr-FR" dirty="0" smtClean="0"/>
              <a:t>TCR = T Cell Receptor</a:t>
            </a:r>
          </a:p>
          <a:p>
            <a:pPr lvl="1"/>
            <a:r>
              <a:rPr lang="fr-FR" dirty="0" smtClean="0">
                <a:solidFill>
                  <a:schemeClr val="accent4"/>
                </a:solidFill>
              </a:rPr>
              <a:t>Récepteur de membrane et soluble</a:t>
            </a:r>
          </a:p>
          <a:p>
            <a:pPr lvl="1"/>
            <a:r>
              <a:rPr lang="fr-FR" dirty="0" smtClean="0">
                <a:solidFill>
                  <a:schemeClr val="accent4"/>
                </a:solidFill>
              </a:rPr>
              <a:t>Sécrétion importante</a:t>
            </a:r>
          </a:p>
          <a:p>
            <a:pPr lvl="1"/>
            <a:r>
              <a:rPr lang="fr-FR" dirty="0" smtClean="0">
                <a:solidFill>
                  <a:schemeClr val="accent4"/>
                </a:solidFill>
              </a:rPr>
              <a:t>Famille des immunoglobulines</a:t>
            </a:r>
          </a:p>
          <a:p>
            <a:r>
              <a:rPr lang="fr-FR" dirty="0" smtClean="0"/>
              <a:t>1 sites reconnaissance de l’antigène</a:t>
            </a:r>
          </a:p>
          <a:p>
            <a:r>
              <a:rPr lang="fr-FR" dirty="0" smtClean="0"/>
              <a:t>Reconnaissance indirecte de l’ antigène</a:t>
            </a:r>
          </a:p>
          <a:p>
            <a:r>
              <a:rPr lang="fr-FR" dirty="0" smtClean="0"/>
              <a:t>Antigène </a:t>
            </a:r>
          </a:p>
          <a:p>
            <a:pPr lvl="1"/>
            <a:r>
              <a:rPr lang="fr-FR" dirty="0" smtClean="0">
                <a:solidFill>
                  <a:schemeClr val="accent4"/>
                </a:solidFill>
              </a:rPr>
              <a:t>Peptide antigénique</a:t>
            </a:r>
          </a:p>
          <a:p>
            <a:pPr lvl="1"/>
            <a:r>
              <a:rPr lang="fr-FR" dirty="0" smtClean="0">
                <a:solidFill>
                  <a:schemeClr val="accent4"/>
                </a:solidFill>
              </a:rPr>
              <a:t>Présentation  par  une CPA via une molécule de classe I ou II du CMH I via CPA</a:t>
            </a:r>
          </a:p>
          <a:p>
            <a:r>
              <a:rPr lang="fr-FR" dirty="0" smtClean="0"/>
              <a:t>Grande diversité des TCR</a:t>
            </a:r>
          </a:p>
          <a:p>
            <a:pPr lvl="1"/>
            <a:r>
              <a:rPr lang="fr-FR" dirty="0" smtClean="0">
                <a:solidFill>
                  <a:schemeClr val="accent4"/>
                </a:solidFill>
              </a:rPr>
              <a:t>(104 ) à cause du</a:t>
            </a:r>
          </a:p>
          <a:p>
            <a:pPr lvl="1"/>
            <a:r>
              <a:rPr lang="fr-FR" dirty="0" smtClean="0">
                <a:solidFill>
                  <a:schemeClr val="accent4"/>
                </a:solidFill>
              </a:rPr>
              <a:t>Réarrangement des gènes des régions variables</a:t>
            </a:r>
          </a:p>
          <a:p>
            <a:endParaRPr lang="fr-FR" dirty="0">
              <a:solidFill>
                <a:schemeClr val="accent4"/>
              </a:solidFill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5429256" y="2474548"/>
            <a:ext cx="3286148" cy="3929090"/>
          </a:xfr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7C8C4-14CE-4AD3-980D-93BD48925595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Immunologie fondamentale par le Pr A GHAFFOUR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bg2"/>
                </a:solidFill>
              </a:rPr>
              <a:t>Expression du TCR</a:t>
            </a:r>
            <a:br>
              <a:rPr lang="fr-FR" dirty="0" smtClean="0">
                <a:solidFill>
                  <a:schemeClr val="bg2"/>
                </a:solidFill>
              </a:rPr>
            </a:br>
            <a:r>
              <a:rPr lang="fr-FR" sz="1800" dirty="0" smtClean="0">
                <a:solidFill>
                  <a:schemeClr val="tx1"/>
                </a:solidFill>
              </a:rPr>
              <a:t>2 populations de LT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ln>
            <a:solidFill>
              <a:schemeClr val="accent5"/>
            </a:solidFill>
          </a:ln>
        </p:spPr>
        <p:txBody>
          <a:bodyPr/>
          <a:lstStyle/>
          <a:p>
            <a:pPr algn="ctr"/>
            <a:r>
              <a:rPr lang="fr-FR" dirty="0" smtClean="0"/>
              <a:t>LT</a:t>
            </a:r>
            <a:r>
              <a:rPr lang="fr-FR" dirty="0" smtClean="0">
                <a:latin typeface="Symbol" pitchFamily="18" charset="2"/>
              </a:rPr>
              <a:t>a/b</a:t>
            </a:r>
            <a:endParaRPr lang="fr-FR" dirty="0">
              <a:latin typeface="Symbol" pitchFamily="18" charset="2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ln>
            <a:solidFill>
              <a:schemeClr val="accent5"/>
            </a:solidFill>
          </a:ln>
        </p:spPr>
        <p:txBody>
          <a:bodyPr>
            <a:normAutofit/>
          </a:bodyPr>
          <a:lstStyle/>
          <a:p>
            <a:pPr algn="ctr"/>
            <a:r>
              <a:rPr lang="fr-FR" dirty="0" smtClean="0"/>
              <a:t>LT </a:t>
            </a:r>
            <a:r>
              <a:rPr lang="fr-FR" dirty="0" smtClean="0">
                <a:latin typeface="Symbol" pitchFamily="18" charset="2"/>
              </a:rPr>
              <a:t>g/d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4354" y="2441747"/>
            <a:ext cx="4040188" cy="3959352"/>
          </a:xfrm>
          <a:ln>
            <a:solidFill>
              <a:schemeClr val="accent5"/>
            </a:solidFill>
          </a:ln>
        </p:spPr>
        <p:txBody>
          <a:bodyPr>
            <a:normAutofit/>
          </a:bodyPr>
          <a:lstStyle/>
          <a:p>
            <a:r>
              <a:rPr lang="fr-FR" dirty="0" smtClean="0"/>
              <a:t>L T </a:t>
            </a:r>
            <a:r>
              <a:rPr lang="el-GR" dirty="0" smtClean="0"/>
              <a:t>αβ -&gt; </a:t>
            </a:r>
            <a:r>
              <a:rPr lang="fr-FR" dirty="0" smtClean="0"/>
              <a:t>TCR</a:t>
            </a:r>
            <a:r>
              <a:rPr lang="el-GR" dirty="0" smtClean="0"/>
              <a:t>αβ ~95%</a:t>
            </a:r>
            <a:endParaRPr lang="fr-FR" dirty="0" smtClean="0"/>
          </a:p>
          <a:p>
            <a:r>
              <a:rPr lang="fr-FR" dirty="0" smtClean="0"/>
              <a:t>Reconnaissance sur CPA  </a:t>
            </a:r>
          </a:p>
          <a:p>
            <a:pPr lvl="1"/>
            <a:r>
              <a:rPr lang="fr-FR" dirty="0" smtClean="0">
                <a:solidFill>
                  <a:schemeClr val="accent4"/>
                </a:solidFill>
              </a:rPr>
              <a:t>Peptide associé à </a:t>
            </a:r>
          </a:p>
          <a:p>
            <a:pPr lvl="1"/>
            <a:r>
              <a:rPr lang="fr-FR" dirty="0" smtClean="0">
                <a:solidFill>
                  <a:schemeClr val="accent4"/>
                </a:solidFill>
              </a:rPr>
              <a:t> CMH I ou II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ln>
            <a:solidFill>
              <a:schemeClr val="accent5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fr-FR" dirty="0" smtClean="0"/>
              <a:t>LT </a:t>
            </a:r>
            <a:r>
              <a:rPr lang="el-GR" dirty="0" smtClean="0"/>
              <a:t>γδ -&gt; </a:t>
            </a:r>
            <a:r>
              <a:rPr lang="fr-FR" dirty="0" smtClean="0"/>
              <a:t>TCR</a:t>
            </a:r>
            <a:r>
              <a:rPr lang="el-GR" dirty="0" smtClean="0"/>
              <a:t>γδ ~5%</a:t>
            </a:r>
            <a:endParaRPr lang="fr-FR" dirty="0" smtClean="0"/>
          </a:p>
          <a:p>
            <a:r>
              <a:rPr lang="fr-FR" dirty="0" smtClean="0"/>
              <a:t>Reconnaissance sur CPA</a:t>
            </a:r>
            <a:endParaRPr lang="el-GR" dirty="0" smtClean="0"/>
          </a:p>
          <a:p>
            <a:pPr lvl="1"/>
            <a:r>
              <a:rPr lang="fr-FR" dirty="0" smtClean="0">
                <a:solidFill>
                  <a:schemeClr val="accent4"/>
                </a:solidFill>
              </a:rPr>
              <a:t>Intermédiaire entre anticorps et TCR αβ </a:t>
            </a:r>
          </a:p>
          <a:p>
            <a:pPr lvl="1"/>
            <a:r>
              <a:rPr lang="fr-FR" dirty="0" smtClean="0">
                <a:solidFill>
                  <a:schemeClr val="accent4"/>
                </a:solidFill>
              </a:rPr>
              <a:t>Directe d’antigènes non peptidiques</a:t>
            </a:r>
          </a:p>
          <a:p>
            <a:pPr lvl="2"/>
            <a:r>
              <a:rPr lang="fr-FR" dirty="0" smtClean="0">
                <a:solidFill>
                  <a:schemeClr val="accent2"/>
                </a:solidFill>
              </a:rPr>
              <a:t>Lipides</a:t>
            </a:r>
          </a:p>
          <a:p>
            <a:pPr lvl="2"/>
            <a:r>
              <a:rPr lang="fr-FR" dirty="0" smtClean="0">
                <a:solidFill>
                  <a:schemeClr val="accent2"/>
                </a:solidFill>
              </a:rPr>
              <a:t>Glycolipides</a:t>
            </a:r>
          </a:p>
          <a:p>
            <a:pPr lvl="2"/>
            <a:r>
              <a:rPr lang="fr-FR" dirty="0" smtClean="0">
                <a:solidFill>
                  <a:schemeClr val="accent2"/>
                </a:solidFill>
              </a:rPr>
              <a:t>Phospholipides</a:t>
            </a:r>
            <a:endParaRPr lang="fr-FR" dirty="0" smtClean="0">
              <a:solidFill>
                <a:schemeClr val="accent2"/>
              </a:solidFill>
              <a:latin typeface="Symbol" pitchFamily="18" charset="2"/>
            </a:endParaRPr>
          </a:p>
          <a:p>
            <a:pPr lvl="1"/>
            <a:r>
              <a:rPr lang="fr-FR" dirty="0" smtClean="0">
                <a:solidFill>
                  <a:schemeClr val="accent4"/>
                </a:solidFill>
              </a:rPr>
              <a:t>Par des molécules du CMH non  classiques</a:t>
            </a:r>
          </a:p>
          <a:p>
            <a:pPr lvl="2"/>
            <a:r>
              <a:rPr lang="fr-FR" dirty="0" smtClean="0">
                <a:solidFill>
                  <a:schemeClr val="accent2"/>
                </a:solidFill>
              </a:rPr>
              <a:t>Classe Ibb</a:t>
            </a:r>
          </a:p>
          <a:p>
            <a:pPr lvl="2"/>
            <a:r>
              <a:rPr lang="fr-FR" dirty="0" smtClean="0">
                <a:solidFill>
                  <a:schemeClr val="accent2"/>
                </a:solidFill>
              </a:rPr>
              <a:t>CD1</a:t>
            </a:r>
            <a:endParaRPr lang="fr-FR" dirty="0">
              <a:solidFill>
                <a:schemeClr val="accent2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7C8C4-14CE-4AD3-980D-93BD48925595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Immunologie fondamentale par le Pr A GHAFFOUR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bg2"/>
                </a:solidFill>
              </a:rPr>
              <a:t>Organisation des gènes TCR</a:t>
            </a:r>
            <a:endParaRPr lang="fr-FR" dirty="0">
              <a:solidFill>
                <a:schemeClr val="bg2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ln>
            <a:solidFill>
              <a:schemeClr val="accent5"/>
            </a:solidFill>
          </a:ln>
        </p:spPr>
        <p:txBody>
          <a:bodyPr/>
          <a:lstStyle/>
          <a:p>
            <a:pPr algn="ctr"/>
            <a:r>
              <a:rPr lang="fr-FR" dirty="0" smtClean="0"/>
              <a:t>Locus TCR</a:t>
            </a:r>
            <a:r>
              <a:rPr lang="el-GR" dirty="0" smtClean="0"/>
              <a:t>α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ln>
            <a:solidFill>
              <a:schemeClr val="accent5"/>
            </a:solidFill>
          </a:ln>
        </p:spPr>
        <p:txBody>
          <a:bodyPr/>
          <a:lstStyle/>
          <a:p>
            <a:pPr algn="ctr"/>
            <a:r>
              <a:rPr lang="fr-FR" dirty="0" smtClean="0"/>
              <a:t>Locus TCR </a:t>
            </a:r>
            <a:r>
              <a:rPr lang="fr-FR" dirty="0" smtClean="0">
                <a:latin typeface="Symbol" pitchFamily="18" charset="2"/>
              </a:rPr>
              <a:t>b</a:t>
            </a:r>
            <a:endParaRPr lang="fr-FR" dirty="0">
              <a:latin typeface="Symbol" pitchFamily="18" charset="2"/>
            </a:endParaRPr>
          </a:p>
        </p:txBody>
      </p:sp>
      <p:pic>
        <p:nvPicPr>
          <p:cNvPr id="9" name="Espace réservé du contenu 8" descr="Gène TCR alpha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457200" y="5143512"/>
            <a:ext cx="4114800" cy="1331565"/>
          </a:xfrm>
        </p:spPr>
      </p:pic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515724"/>
            <a:ext cx="4041775" cy="2571768"/>
          </a:xfrm>
          <a:ln>
            <a:solidFill>
              <a:schemeClr val="accent5"/>
            </a:solidFill>
          </a:ln>
        </p:spPr>
        <p:txBody>
          <a:bodyPr>
            <a:normAutofit/>
          </a:bodyPr>
          <a:lstStyle/>
          <a:p>
            <a:r>
              <a:rPr lang="fr-FR" sz="2000" dirty="0" smtClean="0"/>
              <a:t>Chromosome 7</a:t>
            </a:r>
          </a:p>
          <a:p>
            <a:r>
              <a:rPr lang="fr-FR" sz="2000" dirty="0" smtClean="0"/>
              <a:t>Entièrement séquencé (685 kb)</a:t>
            </a:r>
          </a:p>
          <a:p>
            <a:pPr lvl="1"/>
            <a:r>
              <a:rPr lang="fr-FR" dirty="0" smtClean="0">
                <a:solidFill>
                  <a:schemeClr val="accent4"/>
                </a:solidFill>
              </a:rPr>
              <a:t>65  V</a:t>
            </a:r>
            <a:r>
              <a:rPr lang="el-GR" dirty="0" smtClean="0">
                <a:solidFill>
                  <a:schemeClr val="accent4"/>
                </a:solidFill>
              </a:rPr>
              <a:t>β</a:t>
            </a:r>
            <a:r>
              <a:rPr lang="fr-FR" dirty="0" smtClean="0">
                <a:solidFill>
                  <a:schemeClr val="accent4"/>
                </a:solidFill>
              </a:rPr>
              <a:t> en 30 sous-familles (1-9 membres)</a:t>
            </a:r>
          </a:p>
          <a:p>
            <a:pPr lvl="1"/>
            <a:r>
              <a:rPr lang="fr-FR" dirty="0" smtClean="0">
                <a:solidFill>
                  <a:schemeClr val="accent4"/>
                </a:solidFill>
              </a:rPr>
              <a:t> 2 Dβ</a:t>
            </a:r>
          </a:p>
          <a:p>
            <a:pPr lvl="1"/>
            <a:r>
              <a:rPr lang="fr-FR" dirty="0" smtClean="0">
                <a:solidFill>
                  <a:schemeClr val="accent4"/>
                </a:solidFill>
              </a:rPr>
              <a:t>13 Jβ</a:t>
            </a:r>
          </a:p>
          <a:p>
            <a:pPr lvl="1"/>
            <a:r>
              <a:rPr lang="fr-FR" dirty="0" smtClean="0">
                <a:solidFill>
                  <a:schemeClr val="accent4"/>
                </a:solidFill>
              </a:rPr>
              <a:t>2 Cβ en deux répétitions</a:t>
            </a:r>
            <a:endParaRPr lang="fr-FR" dirty="0">
              <a:solidFill>
                <a:schemeClr val="accent4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7C8C4-14CE-4AD3-980D-93BD48925595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10" name="Espace réservé du contenu 5"/>
          <p:cNvSpPr txBox="1">
            <a:spLocks/>
          </p:cNvSpPr>
          <p:nvPr/>
        </p:nvSpPr>
        <p:spPr>
          <a:xfrm>
            <a:off x="474276" y="2500306"/>
            <a:ext cx="4041775" cy="2571768"/>
          </a:xfrm>
          <a:prstGeom prst="rect">
            <a:avLst/>
          </a:prstGeom>
          <a:ln>
            <a:solidFill>
              <a:schemeClr val="accent5"/>
            </a:solidFill>
          </a:ln>
        </p:spPr>
        <p:txBody>
          <a:bodyPr vert="horz">
            <a:normAutofit/>
          </a:bodyPr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Chromosome 14</a:t>
            </a: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Entièrement séquencé (1.1 Mb)</a:t>
            </a:r>
          </a:p>
          <a:p>
            <a:pPr marL="740664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/>
              <a:buChar char=""/>
              <a:tabLst/>
              <a:defRPr/>
            </a:pP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70-80 Vα groupés en 41 sous-familles</a:t>
            </a:r>
          </a:p>
          <a:p>
            <a:pPr marL="740664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/>
              <a:buChar char=""/>
              <a:tabLst/>
              <a:defRPr/>
            </a:pP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61 Jα</a:t>
            </a:r>
          </a:p>
          <a:p>
            <a:pPr marL="740664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/>
              <a:buChar char=""/>
              <a:tabLst/>
              <a:defRPr/>
            </a:pP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 seul Cα</a:t>
            </a: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" name="Espace réservé du contenu 5" descr="Gène TCRbét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5214950"/>
            <a:ext cx="4038600" cy="1234368"/>
          </a:xfrm>
          <a:prstGeom prst="rect">
            <a:avLst/>
          </a:prstGeom>
        </p:spPr>
      </p:pic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Immunologie fondamentale par le Pr A GHAFFOUR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bg2"/>
                </a:solidFill>
              </a:rPr>
              <a:t>Organisation des gènes TCR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idx="1"/>
          </p:nvPr>
        </p:nvSpPr>
        <p:spPr>
          <a:ln>
            <a:solidFill>
              <a:schemeClr val="accent5"/>
            </a:solidFill>
          </a:ln>
        </p:spPr>
        <p:txBody>
          <a:bodyPr/>
          <a:lstStyle/>
          <a:p>
            <a:pPr algn="ctr"/>
            <a:r>
              <a:rPr lang="fr-FR" dirty="0" smtClean="0"/>
              <a:t>Locus TCR </a:t>
            </a:r>
            <a:r>
              <a:rPr lang="fr-FR" dirty="0" smtClean="0">
                <a:latin typeface="Symbol" pitchFamily="18" charset="2"/>
              </a:rPr>
              <a:t>g</a:t>
            </a:r>
            <a:endParaRPr lang="fr-FR" dirty="0">
              <a:latin typeface="Symbol" pitchFamily="18" charset="2"/>
            </a:endParaRP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half" idx="3"/>
          </p:nvPr>
        </p:nvSpPr>
        <p:spPr>
          <a:ln>
            <a:solidFill>
              <a:schemeClr val="accent5"/>
            </a:solidFill>
          </a:ln>
        </p:spPr>
        <p:txBody>
          <a:bodyPr/>
          <a:lstStyle/>
          <a:p>
            <a:pPr algn="ctr"/>
            <a:r>
              <a:rPr lang="fr-FR" dirty="0" smtClean="0"/>
              <a:t>Locus TCR </a:t>
            </a:r>
            <a:r>
              <a:rPr lang="fr-FR" dirty="0" smtClean="0">
                <a:latin typeface="Symbol" pitchFamily="18" charset="2"/>
              </a:rPr>
              <a:t>d</a:t>
            </a:r>
            <a:endParaRPr lang="fr-FR" dirty="0">
              <a:latin typeface="Symbol" pitchFamily="18" charset="2"/>
            </a:endParaRPr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2688886"/>
          </a:xfrm>
          <a:ln>
            <a:solidFill>
              <a:schemeClr val="accent5"/>
            </a:solidFill>
          </a:ln>
        </p:spPr>
        <p:txBody>
          <a:bodyPr>
            <a:normAutofit/>
          </a:bodyPr>
          <a:lstStyle/>
          <a:p>
            <a:r>
              <a:rPr lang="fr-FR" sz="2000" dirty="0" smtClean="0"/>
              <a:t>Chromosome 7</a:t>
            </a:r>
          </a:p>
          <a:p>
            <a:pPr lvl="1"/>
            <a:r>
              <a:rPr lang="fr-FR" sz="1800" dirty="0" smtClean="0">
                <a:solidFill>
                  <a:schemeClr val="accent4"/>
                </a:solidFill>
              </a:rPr>
              <a:t>14 Vγ groupés en 4 sous-familles</a:t>
            </a:r>
          </a:p>
          <a:p>
            <a:pPr lvl="1"/>
            <a:r>
              <a:rPr lang="fr-FR" sz="1800" dirty="0" smtClean="0">
                <a:solidFill>
                  <a:schemeClr val="accent4"/>
                </a:solidFill>
              </a:rPr>
              <a:t>5 Jγ</a:t>
            </a:r>
          </a:p>
          <a:p>
            <a:pPr lvl="1"/>
            <a:r>
              <a:rPr lang="fr-FR" sz="1800" dirty="0" smtClean="0">
                <a:solidFill>
                  <a:schemeClr val="accent4"/>
                </a:solidFill>
              </a:rPr>
              <a:t>2 Cγ, en deux répétitions</a:t>
            </a:r>
          </a:p>
          <a:p>
            <a:pPr lvl="1"/>
            <a:r>
              <a:rPr lang="fr-FR" sz="1800" dirty="0" smtClean="0">
                <a:solidFill>
                  <a:schemeClr val="accent4"/>
                </a:solidFill>
              </a:rPr>
              <a:t>Deux formes Cγ2 sans cystéine dans le peptide charnière -&gt; pas de pont disulfure avec la chaîne TCR δ</a:t>
            </a:r>
            <a:endParaRPr lang="fr-FR" sz="1800" dirty="0">
              <a:solidFill>
                <a:schemeClr val="accent4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7C8C4-14CE-4AD3-980D-93BD48925595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15" name="Espace réservé du contenu 2"/>
          <p:cNvSpPr txBox="1">
            <a:spLocks/>
          </p:cNvSpPr>
          <p:nvPr/>
        </p:nvSpPr>
        <p:spPr>
          <a:xfrm>
            <a:off x="4643438" y="2454626"/>
            <a:ext cx="4040188" cy="2688886"/>
          </a:xfrm>
          <a:prstGeom prst="rect">
            <a:avLst/>
          </a:prstGeom>
          <a:ln>
            <a:solidFill>
              <a:schemeClr val="accent5"/>
            </a:solidFill>
          </a:ln>
        </p:spPr>
        <p:txBody>
          <a:bodyPr vert="horz">
            <a:noAutofit/>
          </a:bodyPr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r>
              <a:rPr kumimoji="0" lang="fr-F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Chromosome 14, inséré dans le locus TCRα</a:t>
            </a:r>
          </a:p>
          <a:p>
            <a:pPr marL="740664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/>
              <a:buChar char=""/>
              <a:tabLst/>
              <a:defRPr/>
            </a:pPr>
            <a:r>
              <a:rPr kumimoji="0" lang="fr-F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 Vδ principaux, 3 Dδ, 3 Jδ, un seul Cδ</a:t>
            </a: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r>
              <a:rPr kumimoji="0" lang="fr-F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Des Vα sont utilisés par les chaînes TCR δ</a:t>
            </a:r>
          </a:p>
          <a:p>
            <a:pPr marL="740664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/>
              <a:buChar char=""/>
              <a:tabLst/>
              <a:defRPr/>
            </a:pPr>
            <a:r>
              <a:rPr kumimoji="0" lang="fr-F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</a:t>
            </a:r>
            <a:r>
              <a:rPr kumimoji="0" lang="el-G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α/δ14.1</a:t>
            </a:r>
            <a:r>
              <a:rPr kumimoji="0" lang="fr-F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V</a:t>
            </a:r>
            <a:r>
              <a:rPr kumimoji="0" lang="el-G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α/δ23.1</a:t>
            </a:r>
            <a:r>
              <a:rPr kumimoji="0" lang="fr-F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V</a:t>
            </a:r>
            <a:r>
              <a:rPr kumimoji="0" lang="el-G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α/δ29.1</a:t>
            </a:r>
            <a:r>
              <a:rPr kumimoji="0" lang="fr-F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V</a:t>
            </a:r>
            <a:r>
              <a:rPr kumimoji="0" lang="el-G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α/δ36.1</a:t>
            </a:r>
            <a:r>
              <a:rPr kumimoji="0" lang="fr-F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V</a:t>
            </a:r>
            <a:r>
              <a:rPr kumimoji="0" lang="el-G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α/δ38.2</a:t>
            </a: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r>
              <a:rPr kumimoji="0" lang="fr-F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 ou 3 Dδ souvent en tandem dans CDR3</a:t>
            </a:r>
            <a:endParaRPr kumimoji="0" lang="fr-FR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6" name="Espace réservé du contenu 7" descr="Gène TC delt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438" y="5214950"/>
            <a:ext cx="4041775" cy="1214446"/>
          </a:xfrm>
          <a:prstGeom prst="rect">
            <a:avLst/>
          </a:prstGeom>
        </p:spPr>
      </p:pic>
      <p:pic>
        <p:nvPicPr>
          <p:cNvPr id="18" name="Espace réservé du contenu 17" descr="Gène TC gamma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58787" y="5214950"/>
            <a:ext cx="4041775" cy="1214446"/>
          </a:xfrm>
        </p:spPr>
      </p:pic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Immunologie fondamentale par le Pr A GHAFFOUR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bg2"/>
                </a:solidFill>
              </a:rPr>
              <a:t>Réarrangement des gènes TCR</a:t>
            </a:r>
            <a:endParaRPr lang="fr-FR" dirty="0">
              <a:solidFill>
                <a:schemeClr val="bg2"/>
              </a:solidFill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 bwMode="auto">
          <a:xfrm>
            <a:off x="469815" y="1785926"/>
            <a:ext cx="4030747" cy="463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 bwMode="auto">
          <a:xfrm>
            <a:off x="4645025" y="3768458"/>
            <a:ext cx="4041775" cy="1340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7C8C4-14CE-4AD3-980D-93BD48925595}" type="slidenum">
              <a:rPr lang="fr-FR" smtClean="0"/>
              <a:pPr/>
              <a:t>16</a:t>
            </a:fld>
            <a:endParaRPr lang="fr-FR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785926"/>
            <a:ext cx="4143404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Immunologie fondamentale par le Pr A GHAFFOUR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bg2"/>
                </a:solidFill>
              </a:rPr>
              <a:t>Hématopoïèse T</a:t>
            </a:r>
            <a:endParaRPr lang="fr-FR" dirty="0">
              <a:solidFill>
                <a:schemeClr val="bg2"/>
              </a:solidFill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 bwMode="auto">
          <a:xfrm>
            <a:off x="457200" y="1785926"/>
            <a:ext cx="8258204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7C8C4-14CE-4AD3-980D-93BD48925595}" type="slidenum">
              <a:rPr lang="fr-FR" smtClean="0"/>
              <a:pPr/>
              <a:t>17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Immunologie fondamentale par le Pr A GHAFFOUR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bg2"/>
                </a:solidFill>
              </a:rPr>
              <a:t>Architecture thymique</a:t>
            </a:r>
            <a:endParaRPr lang="fr-FR" dirty="0">
              <a:solidFill>
                <a:schemeClr val="bg2"/>
              </a:solidFill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 bwMode="auto">
          <a:xfrm>
            <a:off x="457200" y="1785926"/>
            <a:ext cx="8258204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7C8C4-14CE-4AD3-980D-93BD48925595}" type="slidenum">
              <a:rPr lang="fr-FR" smtClean="0"/>
              <a:pPr/>
              <a:t>18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Immunologie fondamentale par le Pr A GHAFFOUR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dirty="0" smtClean="0">
                <a:solidFill>
                  <a:schemeClr val="bg2"/>
                </a:solidFill>
              </a:rPr>
              <a:t>Education des lymphocytes T </a:t>
            </a:r>
            <a:endParaRPr lang="fr-FR" dirty="0">
              <a:solidFill>
                <a:schemeClr val="bg2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7C8C4-14CE-4AD3-980D-93BD48925595}" type="slidenum">
              <a:rPr lang="fr-FR" smtClean="0"/>
              <a:pPr/>
              <a:t>19</a:t>
            </a:fld>
            <a:endParaRPr lang="fr-FR" dirty="0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57200" y="1785926"/>
            <a:ext cx="4757742" cy="4632463"/>
          </a:xfrm>
          <a:ln>
            <a:solidFill>
              <a:schemeClr val="accent5"/>
            </a:solidFill>
          </a:ln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fr-FR" dirty="0" smtClean="0">
                <a:solidFill>
                  <a:schemeClr val="bg2"/>
                </a:solidFill>
              </a:rPr>
              <a:t>Pour la tolérance au soi</a:t>
            </a:r>
          </a:p>
          <a:p>
            <a:r>
              <a:rPr lang="fr-FR" dirty="0" smtClean="0"/>
              <a:t>Sélection positive </a:t>
            </a:r>
          </a:p>
          <a:p>
            <a:pPr lvl="1"/>
            <a:r>
              <a:rPr lang="fr-FR" dirty="0" smtClean="0">
                <a:solidFill>
                  <a:schemeClr val="accent4"/>
                </a:solidFill>
              </a:rPr>
              <a:t>Une cellule T ne reconnait un peptide que dans le contexte d’une molécule du CMH du soi</a:t>
            </a:r>
          </a:p>
          <a:p>
            <a:pPr lvl="1"/>
            <a:r>
              <a:rPr lang="fr-FR" dirty="0" smtClean="0">
                <a:solidFill>
                  <a:schemeClr val="accent4"/>
                </a:solidFill>
              </a:rPr>
              <a:t>Restriction</a:t>
            </a:r>
          </a:p>
          <a:p>
            <a:r>
              <a:rPr lang="fr-FR" dirty="0" smtClean="0"/>
              <a:t>Sélection négative </a:t>
            </a:r>
          </a:p>
          <a:p>
            <a:pPr lvl="1"/>
            <a:r>
              <a:rPr lang="fr-FR" dirty="0" smtClean="0">
                <a:solidFill>
                  <a:schemeClr val="accent4"/>
                </a:solidFill>
              </a:rPr>
              <a:t>Elimination des LT auto réactifs</a:t>
            </a:r>
          </a:p>
          <a:p>
            <a:pPr lvl="1"/>
            <a:r>
              <a:rPr lang="fr-FR" dirty="0" smtClean="0">
                <a:solidFill>
                  <a:schemeClr val="accent4"/>
                </a:solidFill>
              </a:rPr>
              <a:t>LT reconnaissant une molécule du CMH du soi associé à un peptide du  soi </a:t>
            </a:r>
          </a:p>
          <a:p>
            <a:r>
              <a:rPr lang="fr-FR" dirty="0" smtClean="0"/>
              <a:t>Répertoire de LT </a:t>
            </a:r>
          </a:p>
          <a:p>
            <a:pPr lvl="1"/>
            <a:r>
              <a:rPr lang="fr-FR" dirty="0" smtClean="0">
                <a:solidFill>
                  <a:schemeClr val="accent4"/>
                </a:solidFill>
              </a:rPr>
              <a:t>LT  reconnaissant une molécule du CMH du soi associé à un peptide du non soi</a:t>
            </a:r>
          </a:p>
          <a:p>
            <a:pPr lvl="1"/>
            <a:r>
              <a:rPr lang="fr-FR" dirty="0" smtClean="0">
                <a:solidFill>
                  <a:schemeClr val="accent4"/>
                </a:solidFill>
              </a:rPr>
              <a:t>Stockage dans les organes lymphoïdes secondaires</a:t>
            </a:r>
            <a:endParaRPr lang="fr-FR" dirty="0">
              <a:solidFill>
                <a:schemeClr val="accent4"/>
              </a:solidFill>
            </a:endParaRPr>
          </a:p>
        </p:txBody>
      </p:sp>
      <p:pic>
        <p:nvPicPr>
          <p:cNvPr id="12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5500694" y="1785926"/>
            <a:ext cx="3186106" cy="4643470"/>
          </a:xfrm>
        </p:spPr>
      </p:pic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Immunologie fondamentale par le Pr A GHAFFOUR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7C8C4-14CE-4AD3-980D-93BD48925595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Enseignement d’immunologie</a:t>
            </a:r>
            <a:endParaRPr lang="fr-FR" dirty="0"/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2008</a:t>
            </a:r>
          </a:p>
          <a:p>
            <a:r>
              <a:rPr lang="fr-FR" dirty="0" smtClean="0"/>
              <a:t>Troisième année de médecine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Immunologie fondamentale par le Pr A GHAFFOUR</a:t>
            </a:r>
            <a:endParaRPr lang="fr-F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bg2"/>
                </a:solidFill>
              </a:rPr>
              <a:t>Transduction du signal</a:t>
            </a:r>
            <a:endParaRPr lang="fr-FR" dirty="0">
              <a:solidFill>
                <a:schemeClr val="bg2"/>
              </a:solidFill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idx="1"/>
          </p:nvPr>
        </p:nvSpPr>
        <p:spPr>
          <a:ln>
            <a:solidFill>
              <a:schemeClr val="accent5"/>
            </a:solidFill>
          </a:ln>
        </p:spPr>
        <p:txBody>
          <a:bodyPr/>
          <a:lstStyle/>
          <a:p>
            <a:pPr algn="ctr"/>
            <a:r>
              <a:rPr lang="fr-FR" b="0" dirty="0" smtClean="0"/>
              <a:t>Activation T via le CD3</a:t>
            </a:r>
            <a:endParaRPr lang="fr-FR" b="0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half" idx="3"/>
          </p:nvPr>
        </p:nvSpPr>
        <p:spPr>
          <a:ln>
            <a:solidFill>
              <a:schemeClr val="accent5"/>
            </a:solidFill>
          </a:ln>
        </p:spPr>
        <p:txBody>
          <a:bodyPr/>
          <a:lstStyle/>
          <a:p>
            <a:pPr algn="ctr"/>
            <a:r>
              <a:rPr lang="fr-FR" b="0" dirty="0" smtClean="0"/>
              <a:t>Transduction</a:t>
            </a:r>
            <a:endParaRPr lang="fr-FR" b="0" dirty="0"/>
          </a:p>
        </p:txBody>
      </p:sp>
      <p:pic>
        <p:nvPicPr>
          <p:cNvPr id="14339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 bwMode="auto">
          <a:xfrm>
            <a:off x="428596" y="2428868"/>
            <a:ext cx="4071966" cy="4000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8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 bwMode="auto">
          <a:xfrm>
            <a:off x="4656317" y="2459038"/>
            <a:ext cx="4059087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7C8C4-14CE-4AD3-980D-93BD48925595}" type="slidenum">
              <a:rPr lang="fr-FR" smtClean="0"/>
              <a:pPr/>
              <a:t>20</a:t>
            </a:fld>
            <a:endParaRPr lang="fr-FR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Immunologie fondamentale par le Pr A GHAFFOUR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bg2"/>
                </a:solidFill>
              </a:rPr>
              <a:t>Phase effectrice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idx="1"/>
          </p:nvPr>
        </p:nvSpPr>
        <p:spPr>
          <a:ln>
            <a:solidFill>
              <a:schemeClr val="accent5"/>
            </a:solidFill>
          </a:ln>
        </p:spPr>
        <p:txBody>
          <a:bodyPr/>
          <a:lstStyle/>
          <a:p>
            <a:pPr algn="ctr"/>
            <a:r>
              <a:rPr lang="fr-FR" dirty="0" smtClean="0"/>
              <a:t>Fonctions effectrices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half" idx="3"/>
          </p:nvPr>
        </p:nvSpPr>
        <p:spPr>
          <a:ln>
            <a:solidFill>
              <a:schemeClr val="accent5"/>
            </a:solidFill>
          </a:ln>
        </p:spPr>
        <p:txBody>
          <a:bodyPr>
            <a:normAutofit/>
          </a:bodyPr>
          <a:lstStyle/>
          <a:p>
            <a:pPr algn="ctr"/>
            <a:r>
              <a:rPr lang="fr-FR" dirty="0" smtClean="0"/>
              <a:t>LT activés</a:t>
            </a:r>
            <a:r>
              <a:rPr lang="fr-FR" sz="2000" dirty="0" smtClean="0"/>
              <a:t> (</a:t>
            </a:r>
            <a:r>
              <a:rPr lang="fr-FR" sz="1900" dirty="0" smtClean="0"/>
              <a:t>effecteur et mémoire)</a:t>
            </a:r>
            <a:endParaRPr lang="fr-FR" dirty="0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2"/>
          </p:nvPr>
        </p:nvSpPr>
        <p:spPr>
          <a:ln>
            <a:solidFill>
              <a:schemeClr val="accent5"/>
            </a:solidFill>
          </a:ln>
        </p:spPr>
        <p:txBody>
          <a:bodyPr>
            <a:normAutofit/>
          </a:bodyPr>
          <a:lstStyle/>
          <a:p>
            <a:r>
              <a:rPr lang="fr-FR" dirty="0" smtClean="0"/>
              <a:t>Différenciation en </a:t>
            </a:r>
          </a:p>
          <a:p>
            <a:pPr lvl="1"/>
            <a:r>
              <a:rPr lang="fr-FR" dirty="0" smtClean="0">
                <a:solidFill>
                  <a:schemeClr val="accent4"/>
                </a:solidFill>
              </a:rPr>
              <a:t>LT activés ou en </a:t>
            </a:r>
          </a:p>
          <a:p>
            <a:pPr lvl="1"/>
            <a:r>
              <a:rPr lang="fr-FR" dirty="0" smtClean="0">
                <a:solidFill>
                  <a:schemeClr val="accent4"/>
                </a:solidFill>
              </a:rPr>
              <a:t>L T mémoires</a:t>
            </a:r>
          </a:p>
          <a:p>
            <a:r>
              <a:rPr lang="fr-FR" dirty="0" smtClean="0"/>
              <a:t>Activité lytique</a:t>
            </a:r>
          </a:p>
          <a:p>
            <a:r>
              <a:rPr lang="fr-FR" dirty="0" smtClean="0"/>
              <a:t>Sécrétion de cytokines</a:t>
            </a:r>
          </a:p>
          <a:p>
            <a:r>
              <a:rPr lang="fr-FR" dirty="0" smtClean="0"/>
              <a:t>Prolifération des clones T activés ou anergie ou apoptose</a:t>
            </a:r>
          </a:p>
          <a:p>
            <a:r>
              <a:rPr lang="fr-FR" dirty="0" smtClean="0"/>
              <a:t>Coopération cellulaire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7C8C4-14CE-4AD3-980D-93BD48925595}" type="slidenum">
              <a:rPr lang="fr-FR" smtClean="0"/>
              <a:pPr/>
              <a:t>21</a:t>
            </a:fld>
            <a:endParaRPr lang="fr-FR" dirty="0"/>
          </a:p>
        </p:txBody>
      </p:sp>
      <p:pic>
        <p:nvPicPr>
          <p:cNvPr id="11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4714876" y="2500306"/>
            <a:ext cx="4000528" cy="3929089"/>
          </a:xfrm>
          <a:ln>
            <a:solidFill>
              <a:schemeClr val="accent5"/>
            </a:solidFill>
          </a:ln>
        </p:spPr>
      </p:pic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Immunologie fondamentale par le Pr A GHAFFOUR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bg2"/>
                </a:solidFill>
              </a:rPr>
              <a:t>Dégranulation cytolytique</a:t>
            </a:r>
            <a:endParaRPr lang="fr-FR" dirty="0">
              <a:solidFill>
                <a:schemeClr val="bg2"/>
              </a:solidFill>
            </a:endParaRPr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461398" y="1818727"/>
            <a:ext cx="8254006" cy="4610669"/>
          </a:xfr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7C8C4-14CE-4AD3-980D-93BD48925595}" type="slidenum">
              <a:rPr lang="fr-FR" smtClean="0"/>
              <a:pPr/>
              <a:t>22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Immunologie fondamentale par le Pr A GHAFFOUR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bg2"/>
                </a:solidFill>
              </a:rPr>
              <a:t>Activation des LT CD4 et CD8</a:t>
            </a:r>
            <a:endParaRPr lang="fr-FR" dirty="0">
              <a:solidFill>
                <a:schemeClr val="bg2"/>
              </a:solidFill>
            </a:endParaRPr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457200" y="1795880"/>
            <a:ext cx="4040188" cy="4562078"/>
          </a:xfr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7C8C4-14CE-4AD3-980D-93BD48925595}" type="slidenum">
              <a:rPr lang="fr-FR" smtClean="0"/>
              <a:pPr/>
              <a:t>23</a:t>
            </a:fld>
            <a:endParaRPr lang="fr-FR" dirty="0"/>
          </a:p>
        </p:txBody>
      </p:sp>
      <p:pic>
        <p:nvPicPr>
          <p:cNvPr id="8" name="chart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645025" y="1785926"/>
            <a:ext cx="4041775" cy="4595812"/>
          </a:xfrm>
          <a:prstGeom prst="rect">
            <a:avLst/>
          </a:prstGeom>
        </p:spPr>
      </p:pic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Immunologie fondamentale par le Pr A GHAFFOUR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800" dirty="0" smtClean="0">
                <a:solidFill>
                  <a:schemeClr val="bg2"/>
                </a:solidFill>
              </a:rPr>
              <a:t>Apprêtement et présentation de l’antigène</a:t>
            </a:r>
            <a:endParaRPr lang="fr-FR" sz="2800" dirty="0">
              <a:solidFill>
                <a:schemeClr val="bg2"/>
              </a:solidFill>
            </a:endParaRPr>
          </a:p>
        </p:txBody>
      </p:sp>
      <p:pic>
        <p:nvPicPr>
          <p:cNvPr id="5" name="Espace réservé du contenu 4" descr="Appretement de l'antigène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457200" y="1785926"/>
            <a:ext cx="8258204" cy="4643470"/>
          </a:xfr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7C8C4-14CE-4AD3-980D-93BD48925595}" type="slidenum">
              <a:rPr lang="fr-FR" smtClean="0"/>
              <a:pPr/>
              <a:t>24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Immunologie fondamentale par le Pr A GHAFFOUR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 smtClean="0">
                <a:solidFill>
                  <a:schemeClr val="bg2"/>
                </a:solidFill>
              </a:rPr>
              <a:t>Détection de l’antigène en périphérie</a:t>
            </a:r>
            <a:endParaRPr lang="fr-FR" sz="2800" dirty="0">
              <a:solidFill>
                <a:schemeClr val="bg2"/>
              </a:solidFill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>
          <a:ln>
            <a:solidFill>
              <a:schemeClr val="accent5"/>
            </a:solidFill>
          </a:ln>
        </p:spPr>
        <p:txBody>
          <a:bodyPr/>
          <a:lstStyle/>
          <a:p>
            <a:pPr algn="ctr"/>
            <a:r>
              <a:rPr lang="fr-FR" dirty="0" smtClean="0"/>
              <a:t>Antigènes endogènes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half" idx="3"/>
          </p:nvPr>
        </p:nvSpPr>
        <p:spPr>
          <a:ln>
            <a:solidFill>
              <a:schemeClr val="accent5"/>
            </a:solidFill>
          </a:ln>
        </p:spPr>
        <p:txBody>
          <a:bodyPr/>
          <a:lstStyle/>
          <a:p>
            <a:pPr algn="ctr"/>
            <a:r>
              <a:rPr lang="fr-FR" dirty="0" smtClean="0"/>
              <a:t>Antigènes exogènes 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2898789"/>
          </a:xfrm>
          <a:ln>
            <a:solidFill>
              <a:schemeClr val="accent5"/>
            </a:solidFill>
          </a:ln>
        </p:spPr>
        <p:txBody>
          <a:bodyPr/>
          <a:lstStyle/>
          <a:p>
            <a:pPr algn="ctr">
              <a:buNone/>
            </a:pPr>
            <a:r>
              <a:rPr lang="fr-FR" dirty="0" smtClean="0">
                <a:solidFill>
                  <a:schemeClr val="accent4"/>
                </a:solidFill>
              </a:rPr>
              <a:t>Cas de cellules infectées ou cancéreuses</a:t>
            </a:r>
          </a:p>
          <a:p>
            <a:r>
              <a:rPr lang="fr-FR" dirty="0" smtClean="0"/>
              <a:t>Signaux de danger détectés par des récepteurs</a:t>
            </a:r>
          </a:p>
          <a:p>
            <a:r>
              <a:rPr lang="fr-FR" dirty="0" smtClean="0"/>
              <a:t>Activation de la cellule présentatrice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2898789"/>
          </a:xfrm>
          <a:ln>
            <a:solidFill>
              <a:schemeClr val="accent5"/>
            </a:solidFill>
          </a:ln>
        </p:spPr>
        <p:txBody>
          <a:bodyPr>
            <a:normAutofit/>
          </a:bodyPr>
          <a:lstStyle/>
          <a:p>
            <a:endParaRPr lang="fr-FR" dirty="0" smtClean="0"/>
          </a:p>
          <a:p>
            <a:r>
              <a:rPr lang="fr-FR" dirty="0" smtClean="0"/>
              <a:t>Capture par phagocytose ou endocytose induite par des récepteurs</a:t>
            </a:r>
          </a:p>
          <a:p>
            <a:r>
              <a:rPr lang="fr-FR" dirty="0" smtClean="0"/>
              <a:t>Dégradation protéolytique des antigènes par des enzymes endosomales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7C8C4-14CE-4AD3-980D-93BD48925595}" type="slidenum">
              <a:rPr lang="fr-FR" smtClean="0"/>
              <a:pPr/>
              <a:t>25</a:t>
            </a:fld>
            <a:endParaRPr lang="fr-FR" dirty="0"/>
          </a:p>
        </p:txBody>
      </p:sp>
      <p:sp>
        <p:nvSpPr>
          <p:cNvPr id="14" name="Rectangle 13"/>
          <p:cNvSpPr/>
          <p:nvPr/>
        </p:nvSpPr>
        <p:spPr>
          <a:xfrm>
            <a:off x="484852" y="5488560"/>
            <a:ext cx="82305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dirty="0" smtClean="0"/>
              <a:t>Activation de la cellule présentatrice du peptide antigénique</a:t>
            </a:r>
            <a:endParaRPr lang="fr-FR" sz="2400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Immunologie fondamentale par le Pr A GHAFFOUR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7C8C4-14CE-4AD3-980D-93BD48925595}" type="slidenum">
              <a:rPr lang="fr-FR" smtClean="0"/>
              <a:pPr/>
              <a:t>26</a:t>
            </a:fld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sz="3600" dirty="0" smtClean="0"/>
              <a:t>Récepteurs de l’Immunité Innée</a:t>
            </a:r>
            <a:endParaRPr lang="fr-FR" sz="3600" dirty="0"/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PRR : Pattern Recognition Receptors</a:t>
            </a:r>
          </a:p>
          <a:p>
            <a:r>
              <a:rPr lang="fr-FR" dirty="0" smtClean="0"/>
              <a:t>Pattern = modèle, structure, canevas schéma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Immunologie fondamentale par le Pr A GHAFFOUR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>
                <a:solidFill>
                  <a:schemeClr val="bg2"/>
                </a:solidFill>
              </a:rPr>
              <a:t>Pattern Recognition Receptors</a:t>
            </a:r>
            <a:endParaRPr lang="fr-FR" dirty="0">
              <a:solidFill>
                <a:schemeClr val="bg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>
          <a:xfrm>
            <a:off x="457200" y="1785926"/>
            <a:ext cx="8258204" cy="4632463"/>
          </a:xfrm>
          <a:ln>
            <a:solidFill>
              <a:schemeClr val="accent5"/>
            </a:solidFill>
          </a:ln>
        </p:spPr>
        <p:txBody>
          <a:bodyPr>
            <a:noAutofit/>
          </a:bodyPr>
          <a:lstStyle/>
          <a:p>
            <a:r>
              <a:rPr lang="fr-FR" sz="2400" dirty="0" smtClean="0"/>
              <a:t>Molécules de surface</a:t>
            </a:r>
          </a:p>
          <a:p>
            <a:pPr lvl="1"/>
            <a:r>
              <a:rPr lang="fr-FR" sz="1800" dirty="0" smtClean="0">
                <a:solidFill>
                  <a:schemeClr val="accent4"/>
                </a:solidFill>
              </a:rPr>
              <a:t>Sécrétées ou intracellulaires</a:t>
            </a:r>
          </a:p>
          <a:p>
            <a:pPr lvl="1"/>
            <a:r>
              <a:rPr lang="fr-FR" sz="1800" dirty="0" smtClean="0">
                <a:solidFill>
                  <a:schemeClr val="accent4"/>
                </a:solidFill>
              </a:rPr>
              <a:t>Conservées et Invariantes</a:t>
            </a:r>
            <a:endParaRPr lang="fr-FR" sz="2000" dirty="0" smtClean="0">
              <a:solidFill>
                <a:schemeClr val="accent4"/>
              </a:solidFill>
            </a:endParaRPr>
          </a:p>
          <a:p>
            <a:r>
              <a:rPr lang="fr-FR" sz="2400" dirty="0" smtClean="0"/>
              <a:t>Reconnaissance du « Non Soi Microbien »</a:t>
            </a:r>
          </a:p>
          <a:p>
            <a:pPr lvl="1"/>
            <a:r>
              <a:rPr lang="fr-FR" sz="1800" dirty="0" smtClean="0">
                <a:solidFill>
                  <a:schemeClr val="accent4"/>
                </a:solidFill>
              </a:rPr>
              <a:t>PAMP : Pathogen Associated Molecular Pattern</a:t>
            </a:r>
          </a:p>
          <a:p>
            <a:pPr lvl="1"/>
            <a:r>
              <a:rPr lang="fr-FR" sz="1800" dirty="0" smtClean="0">
                <a:solidFill>
                  <a:schemeClr val="accent4"/>
                </a:solidFill>
              </a:rPr>
              <a:t>LPS</a:t>
            </a:r>
          </a:p>
          <a:p>
            <a:r>
              <a:rPr lang="fr-FR" sz="2400" dirty="0" smtClean="0"/>
              <a:t>Reconnaissance du « Soi Absent »</a:t>
            </a:r>
          </a:p>
          <a:p>
            <a:pPr lvl="1"/>
            <a:r>
              <a:rPr lang="fr-FR" sz="1800" dirty="0" smtClean="0">
                <a:solidFill>
                  <a:schemeClr val="accent4"/>
                </a:solidFill>
              </a:rPr>
              <a:t>CMH I</a:t>
            </a:r>
          </a:p>
          <a:p>
            <a:r>
              <a:rPr lang="fr-FR" sz="2400" dirty="0" smtClean="0"/>
              <a:t>Reconnaissance du « Soi Altéré ou Induit »</a:t>
            </a:r>
          </a:p>
          <a:p>
            <a:pPr lvl="1"/>
            <a:r>
              <a:rPr lang="fr-FR" sz="1800" dirty="0" smtClean="0">
                <a:solidFill>
                  <a:schemeClr val="accent4"/>
                </a:solidFill>
              </a:rPr>
              <a:t>Infection</a:t>
            </a:r>
          </a:p>
          <a:p>
            <a:pPr lvl="1"/>
            <a:r>
              <a:rPr lang="fr-FR" sz="1800" dirty="0" smtClean="0">
                <a:solidFill>
                  <a:schemeClr val="accent4"/>
                </a:solidFill>
              </a:rPr>
              <a:t>Transformation</a:t>
            </a:r>
          </a:p>
          <a:p>
            <a:pPr lvl="1"/>
            <a:r>
              <a:rPr lang="fr-FR" sz="1800" dirty="0" smtClean="0">
                <a:solidFill>
                  <a:schemeClr val="accent4"/>
                </a:solidFill>
              </a:rPr>
              <a:t>Mort cellulaire</a:t>
            </a:r>
            <a:endParaRPr lang="fr-FR" sz="2000" dirty="0">
              <a:solidFill>
                <a:schemeClr val="accent4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7C8C4-14CE-4AD3-980D-93BD48925595}" type="slidenum">
              <a:rPr lang="fr-FR" smtClean="0"/>
              <a:pPr/>
              <a:t>27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Immunologie fondamentale par le Pr A GHAFFOUR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bg2"/>
                </a:solidFill>
              </a:rPr>
              <a:t>P.R.R </a:t>
            </a:r>
            <a:r>
              <a:rPr lang="fr-FR" sz="2800" dirty="0" smtClean="0">
                <a:solidFill>
                  <a:schemeClr val="bg2"/>
                </a:solidFill>
              </a:rPr>
              <a:t>(Pattern Recognition Receptors)</a:t>
            </a:r>
            <a:endParaRPr lang="fr-FR" dirty="0">
              <a:solidFill>
                <a:schemeClr val="bg2"/>
              </a:solidFill>
            </a:endParaRPr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sz="quarter" idx="2"/>
          </p:nvPr>
        </p:nvGraphicFramePr>
        <p:xfrm>
          <a:off x="457200" y="1818727"/>
          <a:ext cx="8258204" cy="2118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74528"/>
                <a:gridCol w="5683676"/>
              </a:tblGrid>
              <a:tr h="301615">
                <a:tc>
                  <a:txBody>
                    <a:bodyPr/>
                    <a:lstStyle/>
                    <a:p>
                      <a:r>
                        <a:rPr lang="fr-FR" sz="1800" b="1" dirty="0" smtClean="0">
                          <a:solidFill>
                            <a:schemeClr val="bg1"/>
                          </a:solidFill>
                        </a:rPr>
                        <a:t>PRR Secrétés</a:t>
                      </a:r>
                    </a:p>
                  </a:txBody>
                  <a:tcPr marL="44779" marR="44779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b="1" dirty="0" smtClean="0">
                          <a:solidFill>
                            <a:schemeClr val="bg2"/>
                          </a:solidFill>
                        </a:rPr>
                        <a:t>Fonctions</a:t>
                      </a:r>
                    </a:p>
                  </a:txBody>
                  <a:tcPr marL="44779" marR="44779"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smtClean="0"/>
                        <a:t>Mannan-Binding Lectin</a:t>
                      </a:r>
                      <a:endParaRPr lang="fr-FR" sz="1800" dirty="0">
                        <a:solidFill>
                          <a:schemeClr val="bg1"/>
                        </a:solidFill>
                      </a:endParaRPr>
                    </a:p>
                  </a:txBody>
                  <a:tcPr marL="44779" marR="4477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/>
                        <a:t>Activation du complément par la voie des lectines</a:t>
                      </a:r>
                      <a:endParaRPr lang="fr-FR" sz="1400" dirty="0">
                        <a:solidFill>
                          <a:schemeClr val="bg1"/>
                        </a:solidFill>
                      </a:endParaRPr>
                    </a:p>
                  </a:txBody>
                  <a:tcPr marL="44779" marR="44779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C-Reactive Protein</a:t>
                      </a:r>
                      <a:endParaRPr lang="fr-FR" sz="1800" dirty="0">
                        <a:solidFill>
                          <a:schemeClr val="bg1"/>
                        </a:solidFill>
                      </a:endParaRPr>
                    </a:p>
                  </a:txBody>
                  <a:tcPr marL="44779" marR="44779"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/>
                        <a:t>Opsonisation, activation du complément par la voie classique</a:t>
                      </a:r>
                    </a:p>
                    <a:p>
                      <a:endParaRPr lang="fr-FR" sz="1400" dirty="0">
                        <a:solidFill>
                          <a:schemeClr val="bg1"/>
                        </a:solidFill>
                      </a:endParaRPr>
                    </a:p>
                  </a:txBody>
                  <a:tcPr marL="44779" marR="44779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Serum Amyloid Protein</a:t>
                      </a:r>
                      <a:endParaRPr lang="fr-FR" sz="1800" dirty="0">
                        <a:solidFill>
                          <a:schemeClr val="bg1"/>
                        </a:solidFill>
                      </a:endParaRPr>
                    </a:p>
                  </a:txBody>
                  <a:tcPr marL="44779" marR="44779"/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smtClean="0"/>
                        <a:t>LPS-Binding Protein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smtClean="0"/>
                        <a:t>LBP</a:t>
                      </a:r>
                      <a:endParaRPr lang="fr-FR" sz="1800" dirty="0">
                        <a:solidFill>
                          <a:schemeClr val="bg1"/>
                        </a:solidFill>
                      </a:endParaRPr>
                    </a:p>
                  </a:txBody>
                  <a:tcPr marL="44779" marR="4477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/>
                        <a:t>Reconnaissance du LPS</a:t>
                      </a:r>
                      <a:endParaRPr lang="fr-FR" sz="1400" dirty="0">
                        <a:solidFill>
                          <a:schemeClr val="bg1"/>
                        </a:solidFill>
                      </a:endParaRPr>
                    </a:p>
                  </a:txBody>
                  <a:tcPr marL="44779" marR="44779"/>
                </a:tc>
              </a:tr>
            </a:tbl>
          </a:graphicData>
        </a:graphic>
      </p:graphicFrame>
      <p:graphicFrame>
        <p:nvGraphicFramePr>
          <p:cNvPr id="7" name="Espace réservé du contenu 6"/>
          <p:cNvGraphicFramePr>
            <a:graphicFrameLocks noGrp="1"/>
          </p:cNvGraphicFramePr>
          <p:nvPr>
            <p:ph sz="quarter" idx="4"/>
          </p:nvPr>
        </p:nvGraphicFramePr>
        <p:xfrm>
          <a:off x="428597" y="4273846"/>
          <a:ext cx="8258732" cy="1844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62571"/>
                <a:gridCol w="5696161"/>
              </a:tblGrid>
              <a:tr h="370840">
                <a:tc>
                  <a:txBody>
                    <a:bodyPr/>
                    <a:lstStyle/>
                    <a:p>
                      <a:r>
                        <a:rPr lang="fr-FR" b="1" dirty="0" smtClean="0">
                          <a:solidFill>
                            <a:schemeClr val="bg1"/>
                          </a:solidFill>
                        </a:rPr>
                        <a:t>PRR Intracellulaires</a:t>
                      </a:r>
                    </a:p>
                  </a:txBody>
                  <a:tcPr marL="44753" marR="44753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dirty="0" smtClean="0">
                          <a:solidFill>
                            <a:schemeClr val="bg1"/>
                          </a:solidFill>
                        </a:rPr>
                        <a:t>Fonctions</a:t>
                      </a:r>
                      <a:endParaRPr lang="fr-FR" b="1" dirty="0">
                        <a:solidFill>
                          <a:schemeClr val="bg1"/>
                        </a:solidFill>
                      </a:endParaRPr>
                    </a:p>
                  </a:txBody>
                  <a:tcPr marL="44753" marR="44753"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RNA </a:t>
                      </a:r>
                      <a:r>
                        <a:rPr lang="fr-FR" sz="1400" dirty="0" smtClean="0"/>
                        <a:t>activated protein kinase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/>
                        <a:t> </a:t>
                      </a:r>
                      <a:r>
                        <a:rPr lang="fr-FR" dirty="0" smtClean="0"/>
                        <a:t>(PKR)</a:t>
                      </a:r>
                      <a:endParaRPr lang="fr-FR" dirty="0">
                        <a:solidFill>
                          <a:schemeClr val="bg1"/>
                        </a:solidFill>
                      </a:endParaRPr>
                    </a:p>
                  </a:txBody>
                  <a:tcPr marL="44753" marR="44753"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Activation de NF-</a:t>
                      </a:r>
                      <a:r>
                        <a:rPr lang="el-GR" sz="1400" dirty="0" smtClean="0"/>
                        <a:t>κ</a:t>
                      </a:r>
                      <a:r>
                        <a:rPr lang="fr-FR" sz="1400" dirty="0" smtClean="0"/>
                        <a:t>B et des MAP kinases</a:t>
                      </a:r>
                    </a:p>
                    <a:p>
                      <a:r>
                        <a:rPr lang="fr-FR" sz="1400" dirty="0" smtClean="0"/>
                        <a:t>Inhibition de la traduction et </a:t>
                      </a:r>
                    </a:p>
                    <a:p>
                      <a:r>
                        <a:rPr lang="fr-FR" sz="1400" dirty="0" smtClean="0"/>
                        <a:t>Induction de l’apoptose dans des cellules stressées ou infectées par un virus</a:t>
                      </a:r>
                      <a:endParaRPr lang="fr-FR" sz="1400" dirty="0">
                        <a:solidFill>
                          <a:schemeClr val="bg1"/>
                        </a:solidFill>
                      </a:endParaRPr>
                    </a:p>
                  </a:txBody>
                  <a:tcPr marL="44753" marR="44753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NOD</a:t>
                      </a:r>
                      <a:endParaRPr lang="fr-FR" dirty="0">
                        <a:solidFill>
                          <a:schemeClr val="bg1"/>
                        </a:solidFill>
                      </a:endParaRPr>
                    </a:p>
                  </a:txBody>
                  <a:tcPr marL="44753" marR="4475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/>
                        <a:t>Activation de NF-κB et des MAP kinases; induction de l’apoptose</a:t>
                      </a:r>
                      <a:endParaRPr lang="fr-FR" sz="1400" dirty="0">
                        <a:solidFill>
                          <a:schemeClr val="bg1"/>
                        </a:solidFill>
                      </a:endParaRPr>
                    </a:p>
                  </a:txBody>
                  <a:tcPr marL="44753" marR="44753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Toll Like Receptors (TLR)</a:t>
                      </a:r>
                      <a:endParaRPr lang="fr-FR" dirty="0">
                        <a:solidFill>
                          <a:schemeClr val="bg1"/>
                        </a:solidFill>
                      </a:endParaRPr>
                    </a:p>
                  </a:txBody>
                  <a:tcPr marL="44753" marR="4475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dirty="0">
                        <a:solidFill>
                          <a:schemeClr val="bg1"/>
                        </a:solidFill>
                      </a:endParaRPr>
                    </a:p>
                  </a:txBody>
                  <a:tcPr marL="44753" marR="44753"/>
                </a:tc>
              </a:tr>
            </a:tbl>
          </a:graphicData>
        </a:graphic>
      </p:graphicFrame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7C8C4-14CE-4AD3-980D-93BD48925595}" type="slidenum">
              <a:rPr lang="fr-FR" smtClean="0"/>
              <a:pPr/>
              <a:t>28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Immunologie fondamentale par le Pr A GHAFFOUR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7772400" cy="914400"/>
          </a:xfrm>
        </p:spPr>
        <p:txBody>
          <a:bodyPr/>
          <a:lstStyle/>
          <a:p>
            <a:r>
              <a:rPr lang="fr-FR" dirty="0" smtClean="0">
                <a:solidFill>
                  <a:schemeClr val="bg2"/>
                </a:solidFill>
              </a:rPr>
              <a:t>Motifs </a:t>
            </a:r>
            <a:r>
              <a:rPr lang="fr-FR" sz="2400" dirty="0" smtClean="0">
                <a:solidFill>
                  <a:schemeClr val="bg2"/>
                </a:solidFill>
              </a:rPr>
              <a:t>moléculaires associés aux pathogènes</a:t>
            </a:r>
            <a:endParaRPr lang="fr-FR" dirty="0">
              <a:solidFill>
                <a:schemeClr val="bg2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ln>
            <a:solidFill>
              <a:schemeClr val="accent5"/>
            </a:solidFill>
          </a:ln>
        </p:spPr>
        <p:txBody>
          <a:bodyPr>
            <a:normAutofit/>
          </a:bodyPr>
          <a:lstStyle/>
          <a:p>
            <a:pPr algn="ctr"/>
            <a:r>
              <a:rPr lang="fr-FR" dirty="0" smtClean="0"/>
              <a:t>Récepteurs  = PRR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ln>
            <a:solidFill>
              <a:schemeClr val="accent5"/>
            </a:solidFill>
          </a:ln>
        </p:spPr>
        <p:txBody>
          <a:bodyPr>
            <a:normAutofit/>
          </a:bodyPr>
          <a:lstStyle/>
          <a:p>
            <a:pPr algn="ctr"/>
            <a:r>
              <a:rPr lang="fr-FR" dirty="0" smtClean="0"/>
              <a:t>Motifs moléculaires (PAMPs)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ln>
            <a:solidFill>
              <a:schemeClr val="accent5"/>
            </a:solidFill>
          </a:ln>
        </p:spPr>
        <p:txBody>
          <a:bodyPr>
            <a:noAutofit/>
          </a:bodyPr>
          <a:lstStyle/>
          <a:p>
            <a:r>
              <a:rPr lang="fr-FR" sz="2800" dirty="0" smtClean="0"/>
              <a:t>M</a:t>
            </a:r>
            <a:r>
              <a:rPr lang="fr-FR" sz="1600" dirty="0" smtClean="0"/>
              <a:t>acrophage</a:t>
            </a:r>
            <a:r>
              <a:rPr lang="fr-FR" sz="2800" dirty="0" smtClean="0"/>
              <a:t> M</a:t>
            </a:r>
            <a:r>
              <a:rPr lang="fr-FR" sz="1600" dirty="0" smtClean="0"/>
              <a:t>annose </a:t>
            </a:r>
            <a:r>
              <a:rPr lang="fr-FR" sz="2800" dirty="0" smtClean="0"/>
              <a:t>R</a:t>
            </a:r>
            <a:r>
              <a:rPr lang="fr-FR" sz="1600" dirty="0" smtClean="0"/>
              <a:t>eceptor</a:t>
            </a:r>
            <a:endParaRPr lang="fr-FR" sz="2800" dirty="0" smtClean="0"/>
          </a:p>
          <a:p>
            <a:r>
              <a:rPr lang="fr-FR" sz="2800" dirty="0" smtClean="0"/>
              <a:t>S</a:t>
            </a:r>
            <a:r>
              <a:rPr lang="fr-FR" sz="1600" dirty="0" smtClean="0"/>
              <a:t>cavenger</a:t>
            </a:r>
            <a:r>
              <a:rPr lang="fr-FR" sz="2800" dirty="0" smtClean="0"/>
              <a:t> R</a:t>
            </a:r>
            <a:r>
              <a:rPr lang="fr-FR" sz="1600" dirty="0" smtClean="0"/>
              <a:t>eceptor</a:t>
            </a:r>
            <a:endParaRPr lang="fr-FR" sz="2800" dirty="0" smtClean="0"/>
          </a:p>
          <a:p>
            <a:r>
              <a:rPr lang="fr-FR" sz="2800" b="1" dirty="0" smtClean="0"/>
              <a:t>TLRs</a:t>
            </a:r>
          </a:p>
          <a:p>
            <a:r>
              <a:rPr lang="fr-FR" sz="2800" dirty="0" smtClean="0"/>
              <a:t>NLRs</a:t>
            </a:r>
          </a:p>
          <a:p>
            <a:r>
              <a:rPr lang="fr-FR" sz="2800" dirty="0" smtClean="0"/>
              <a:t>RLRs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ln>
            <a:solidFill>
              <a:schemeClr val="accent5"/>
            </a:solidFill>
          </a:ln>
        </p:spPr>
        <p:txBody>
          <a:bodyPr>
            <a:normAutofit/>
          </a:bodyPr>
          <a:lstStyle/>
          <a:p>
            <a:r>
              <a:rPr lang="fr-FR" dirty="0" smtClean="0"/>
              <a:t>LPS (gram -)</a:t>
            </a:r>
          </a:p>
          <a:p>
            <a:r>
              <a:rPr lang="fr-FR" dirty="0" smtClean="0"/>
              <a:t> ARN viral double brin</a:t>
            </a:r>
          </a:p>
          <a:p>
            <a:r>
              <a:rPr lang="fr-FR" dirty="0" smtClean="0"/>
              <a:t>Motif  démthylé du DNA</a:t>
            </a:r>
          </a:p>
          <a:p>
            <a:r>
              <a:rPr lang="fr-FR" dirty="0" smtClean="0"/>
              <a:t>Peptidoglycanes</a:t>
            </a:r>
          </a:p>
          <a:p>
            <a:r>
              <a:rPr lang="fr-FR" dirty="0" smtClean="0"/>
              <a:t>Polysaccharides</a:t>
            </a:r>
          </a:p>
          <a:p>
            <a:r>
              <a:rPr lang="fr-FR" dirty="0" smtClean="0"/>
              <a:t>Peptides formylés</a:t>
            </a:r>
          </a:p>
          <a:p>
            <a:pPr algn="ctr">
              <a:buNone/>
            </a:pPr>
            <a:r>
              <a:rPr lang="fr-FR" sz="2000" dirty="0" smtClean="0">
                <a:solidFill>
                  <a:schemeClr val="accent3"/>
                </a:solidFill>
              </a:rPr>
              <a:t>   	</a:t>
            </a:r>
            <a:r>
              <a:rPr lang="fr-FR" sz="2000" dirty="0" smtClean="0">
                <a:solidFill>
                  <a:schemeClr val="accent4"/>
                </a:solidFill>
              </a:rPr>
              <a:t>Motifs « conservés, invariants » propres au « monde microbien »</a:t>
            </a:r>
          </a:p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7C8C4-14CE-4AD3-980D-93BD48925595}" type="slidenum">
              <a:rPr lang="fr-FR" smtClean="0"/>
              <a:pPr/>
              <a:t>29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Immunologie fondamentale par le Pr A GHAFFOUR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7C8C4-14CE-4AD3-980D-93BD48925595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sz="2800" dirty="0" smtClean="0"/>
              <a:t>Récepteurs de l’Immunité Adaptative</a:t>
            </a:r>
            <a:endParaRPr lang="fr-FR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2008</a:t>
            </a:r>
          </a:p>
          <a:p>
            <a:r>
              <a:rPr lang="fr-FR" dirty="0" smtClean="0"/>
              <a:t>Immunologie fondamentale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Immunologie fondamentale par le Pr A GHAFFOUR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bg2"/>
                </a:solidFill>
              </a:rPr>
              <a:t>Réaction inflammatoire</a:t>
            </a:r>
            <a:endParaRPr lang="fr-FR" dirty="0">
              <a:solidFill>
                <a:schemeClr val="bg2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8258204" cy="3959352"/>
          </a:xfrm>
          <a:ln>
            <a:solidFill>
              <a:schemeClr val="accent5"/>
            </a:solidFill>
          </a:ln>
        </p:spPr>
        <p:txBody>
          <a:bodyPr>
            <a:normAutofit/>
          </a:bodyPr>
          <a:lstStyle/>
          <a:p>
            <a:r>
              <a:rPr lang="fr-FR" dirty="0" smtClean="0"/>
              <a:t>Invasion microbienne ou agression physico-chimique</a:t>
            </a:r>
          </a:p>
          <a:p>
            <a:r>
              <a:rPr lang="fr-FR" dirty="0" smtClean="0"/>
              <a:t>Reconnaissance de l’agresseur par des récepteurs à la surface des cellules du  système immunitaire</a:t>
            </a:r>
          </a:p>
          <a:p>
            <a:pPr lvl="1"/>
            <a:r>
              <a:rPr lang="fr-FR" dirty="0" smtClean="0">
                <a:solidFill>
                  <a:schemeClr val="accent4"/>
                </a:solidFill>
              </a:rPr>
              <a:t>Macrophages</a:t>
            </a:r>
          </a:p>
          <a:p>
            <a:pPr lvl="1"/>
            <a:r>
              <a:rPr lang="fr-FR" dirty="0" smtClean="0">
                <a:solidFill>
                  <a:schemeClr val="accent4"/>
                </a:solidFill>
              </a:rPr>
              <a:t>Granulocytes neutrophiles</a:t>
            </a:r>
          </a:p>
          <a:p>
            <a:pPr lvl="1"/>
            <a:r>
              <a:rPr lang="fr-FR" dirty="0" smtClean="0">
                <a:solidFill>
                  <a:schemeClr val="accent4"/>
                </a:solidFill>
              </a:rPr>
              <a:t>Cellules dendritiques</a:t>
            </a:r>
          </a:p>
          <a:p>
            <a:r>
              <a:rPr lang="fr-FR" dirty="0" smtClean="0"/>
              <a:t>Réaction immédiate locale et spécifique au niveau du tissu lésé ou infecté </a:t>
            </a:r>
          </a:p>
          <a:p>
            <a:r>
              <a:rPr lang="fr-FR" dirty="0" smtClean="0"/>
              <a:t>Production de médiateurs solubles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7C8C4-14CE-4AD3-980D-93BD48925595}" type="slidenum">
              <a:rPr lang="fr-FR" smtClean="0"/>
              <a:pPr/>
              <a:t>30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Immunologie fondamentale par le Pr A GHAFFOUR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r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bg2"/>
                </a:solidFill>
              </a:rPr>
              <a:t>Réaction inflammatoire</a:t>
            </a:r>
            <a:endParaRPr lang="fr-FR" dirty="0"/>
          </a:p>
        </p:txBody>
      </p:sp>
      <p:sp>
        <p:nvSpPr>
          <p:cNvPr id="20" name="Espace réservé du texte 19"/>
          <p:cNvSpPr>
            <a:spLocks noGrp="1"/>
          </p:cNvSpPr>
          <p:nvPr>
            <p:ph type="body" idx="1"/>
          </p:nvPr>
        </p:nvSpPr>
        <p:spPr>
          <a:ln>
            <a:solidFill>
              <a:schemeClr val="accent5"/>
            </a:solidFill>
          </a:ln>
        </p:spPr>
        <p:txBody>
          <a:bodyPr>
            <a:normAutofit/>
          </a:bodyPr>
          <a:lstStyle/>
          <a:p>
            <a:pPr marL="73152" lvl="1" indent="0">
              <a:spcBef>
                <a:spcPts val="700"/>
              </a:spcBef>
              <a:buClr>
                <a:schemeClr val="tx2"/>
              </a:buClr>
              <a:buSzPct val="95000"/>
            </a:pPr>
            <a:r>
              <a:rPr lang="fr-FR" dirty="0" smtClean="0">
                <a:solidFill>
                  <a:schemeClr val="accent2"/>
                </a:solidFill>
              </a:rPr>
              <a:t>Le contexte inflammatoire  induit </a:t>
            </a:r>
            <a:endParaRPr lang="fr-FR" dirty="0"/>
          </a:p>
        </p:txBody>
      </p:sp>
      <p:sp>
        <p:nvSpPr>
          <p:cNvPr id="21" name="Espace réservé du texte 20"/>
          <p:cNvSpPr>
            <a:spLocks noGrp="1"/>
          </p:cNvSpPr>
          <p:nvPr>
            <p:ph type="body" sz="half" idx="3"/>
          </p:nvPr>
        </p:nvSpPr>
        <p:spPr>
          <a:ln>
            <a:solidFill>
              <a:schemeClr val="accent5"/>
            </a:solidFill>
          </a:ln>
        </p:spPr>
        <p:txBody>
          <a:bodyPr>
            <a:normAutofit/>
          </a:bodyPr>
          <a:lstStyle/>
          <a:p>
            <a:r>
              <a:rPr lang="fr-FR" sz="2000" dirty="0" smtClean="0"/>
              <a:t>La phase effectrice est due  à l’</a:t>
            </a:r>
            <a:endParaRPr lang="fr-FR" sz="2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2"/>
          </p:nvPr>
        </p:nvSpPr>
        <p:spPr>
          <a:ln>
            <a:solidFill>
              <a:schemeClr val="accent5"/>
            </a:solidFill>
          </a:ln>
        </p:spPr>
        <p:txBody>
          <a:bodyPr>
            <a:normAutofit/>
          </a:bodyPr>
          <a:lstStyle/>
          <a:p>
            <a:r>
              <a:rPr lang="fr-FR" dirty="0" smtClean="0"/>
              <a:t>Modification de la microcirculation locale</a:t>
            </a:r>
          </a:p>
          <a:p>
            <a:endParaRPr lang="fr-FR" dirty="0" smtClean="0"/>
          </a:p>
          <a:p>
            <a:r>
              <a:rPr lang="fr-FR" dirty="0" smtClean="0"/>
              <a:t>Activation du complément</a:t>
            </a:r>
          </a:p>
          <a:p>
            <a:endParaRPr lang="fr-FR" dirty="0" smtClean="0"/>
          </a:p>
          <a:p>
            <a:r>
              <a:rPr lang="fr-FR" dirty="0" smtClean="0"/>
              <a:t>Arrivée par chimiotactisme de cellules effectrices qui viennent renforcer les défenses locales</a:t>
            </a:r>
          </a:p>
          <a:p>
            <a:endParaRPr lang="fr-FR" dirty="0"/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4"/>
          </p:nvPr>
        </p:nvSpPr>
        <p:spPr>
          <a:ln>
            <a:solidFill>
              <a:schemeClr val="accent5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fr-FR" dirty="0" smtClean="0"/>
              <a:t>Activité du complément</a:t>
            </a:r>
          </a:p>
          <a:p>
            <a:r>
              <a:rPr lang="fr-FR" dirty="0" smtClean="0"/>
              <a:t>Activation des phagocytes et des polynucléaires</a:t>
            </a:r>
          </a:p>
          <a:p>
            <a:pPr lvl="1"/>
            <a:r>
              <a:rPr lang="fr-FR" sz="1900" dirty="0" smtClean="0">
                <a:solidFill>
                  <a:schemeClr val="accent4"/>
                </a:solidFill>
              </a:rPr>
              <a:t>Phagocytose</a:t>
            </a:r>
          </a:p>
          <a:p>
            <a:pPr lvl="1"/>
            <a:r>
              <a:rPr lang="fr-FR" sz="1900" dirty="0" smtClean="0">
                <a:solidFill>
                  <a:schemeClr val="accent4"/>
                </a:solidFill>
              </a:rPr>
              <a:t>Libération de métabolites toxiques de l’O2</a:t>
            </a:r>
          </a:p>
          <a:p>
            <a:pPr lvl="1"/>
            <a:r>
              <a:rPr lang="fr-FR" sz="1900" dirty="0" smtClean="0">
                <a:solidFill>
                  <a:schemeClr val="accent4"/>
                </a:solidFill>
              </a:rPr>
              <a:t>Dé granulation </a:t>
            </a:r>
          </a:p>
          <a:p>
            <a:pPr lvl="1"/>
            <a:r>
              <a:rPr lang="fr-FR" sz="1900" dirty="0" smtClean="0">
                <a:solidFill>
                  <a:schemeClr val="accent4"/>
                </a:solidFill>
              </a:rPr>
              <a:t>Induction de la synthèse de médiateurs inflammatoires à activité  </a:t>
            </a:r>
          </a:p>
          <a:p>
            <a:pPr lvl="2"/>
            <a:r>
              <a:rPr lang="fr-FR" sz="1500" dirty="0" smtClean="0">
                <a:solidFill>
                  <a:schemeClr val="accent2"/>
                </a:solidFill>
              </a:rPr>
              <a:t>Toxique</a:t>
            </a:r>
          </a:p>
          <a:p>
            <a:pPr lvl="2"/>
            <a:r>
              <a:rPr lang="fr-FR" sz="1500" dirty="0" smtClean="0">
                <a:solidFill>
                  <a:schemeClr val="accent2"/>
                </a:solidFill>
              </a:rPr>
              <a:t>Vasodilatatrice ou </a:t>
            </a:r>
          </a:p>
          <a:p>
            <a:pPr lvl="2"/>
            <a:r>
              <a:rPr lang="fr-FR" sz="1500" dirty="0" smtClean="0">
                <a:solidFill>
                  <a:schemeClr val="accent2"/>
                </a:solidFill>
              </a:rPr>
              <a:t>Chimiotactique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7C8C4-14CE-4AD3-980D-93BD48925595}" type="slidenum">
              <a:rPr lang="fr-FR" smtClean="0"/>
              <a:pPr/>
              <a:t>31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Immunologie fondamentale par le Pr A GHAFFOUR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bg2"/>
                </a:solidFill>
              </a:rPr>
              <a:t>Réaction inflammatoire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8258204" cy="1898657"/>
          </a:xfrm>
          <a:ln>
            <a:solidFill>
              <a:schemeClr val="accent5"/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r>
              <a:rPr lang="fr-FR" sz="2800" dirty="0" smtClean="0"/>
              <a:t>Des cellules présentatrices quittent le site inflammatoire pour rejoindre les organes lymphoïdes secondaires</a:t>
            </a:r>
          </a:p>
          <a:p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4"/>
          </p:nvPr>
        </p:nvSpPr>
        <p:spPr>
          <a:xfrm>
            <a:off x="500034" y="4500569"/>
            <a:ext cx="8186767" cy="1917819"/>
          </a:xfrm>
          <a:ln>
            <a:solidFill>
              <a:schemeClr val="accent5"/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r>
              <a:rPr lang="fr-FR" sz="2800" dirty="0" smtClean="0"/>
              <a:t>Activation des cellules impliquées dans la reconnaissance spécifique de l’antigène (Lymphocytes B et T)</a:t>
            </a:r>
          </a:p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7C8C4-14CE-4AD3-980D-93BD48925595}" type="slidenum">
              <a:rPr lang="fr-FR" smtClean="0"/>
              <a:pPr/>
              <a:t>32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Immunologie fondamentale par le Pr A GHAFFOUR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/>
          <p:cNvSpPr>
            <a:spLocks noGrp="1"/>
          </p:cNvSpPr>
          <p:nvPr>
            <p:ph type="title"/>
          </p:nvPr>
        </p:nvSpPr>
        <p:spPr>
          <a:xfrm>
            <a:off x="428596" y="428604"/>
            <a:ext cx="7772400" cy="914400"/>
          </a:xfrm>
        </p:spPr>
        <p:txBody>
          <a:bodyPr/>
          <a:lstStyle/>
          <a:p>
            <a:r>
              <a:rPr lang="fr-FR" sz="3600" dirty="0" smtClean="0">
                <a:solidFill>
                  <a:schemeClr val="bg2"/>
                </a:solidFill>
              </a:rPr>
              <a:t>Maturation DC</a:t>
            </a:r>
            <a:r>
              <a:rPr lang="fr-FR" sz="3600" dirty="0" smtClean="0">
                <a:solidFill>
                  <a:schemeClr val="bg1"/>
                </a:solidFill>
              </a:rPr>
              <a:t/>
            </a:r>
            <a:br>
              <a:rPr lang="fr-FR" sz="3600" dirty="0" smtClean="0">
                <a:solidFill>
                  <a:schemeClr val="bg1"/>
                </a:solidFill>
              </a:rPr>
            </a:br>
            <a:r>
              <a:rPr lang="fr-FR" sz="2000" dirty="0" smtClean="0">
                <a:solidFill>
                  <a:schemeClr val="tx1"/>
                </a:solidFill>
              </a:rPr>
              <a:t>Cellules dendritiques</a:t>
            </a:r>
            <a:endParaRPr lang="fr-FR" sz="3600" dirty="0">
              <a:solidFill>
                <a:schemeClr val="tx1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857364"/>
            <a:ext cx="4040188" cy="639762"/>
          </a:xfrm>
          <a:ln>
            <a:solidFill>
              <a:schemeClr val="accent5"/>
            </a:solidFill>
          </a:ln>
        </p:spPr>
        <p:txBody>
          <a:bodyPr>
            <a:normAutofit/>
          </a:bodyPr>
          <a:lstStyle/>
          <a:p>
            <a:pPr algn="ctr"/>
            <a:r>
              <a:rPr lang="fr-FR" dirty="0" smtClean="0"/>
              <a:t>DC immatures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857364"/>
            <a:ext cx="4041775" cy="639762"/>
          </a:xfrm>
          <a:ln>
            <a:solidFill>
              <a:schemeClr val="accent5"/>
            </a:solidFill>
          </a:ln>
        </p:spPr>
        <p:txBody>
          <a:bodyPr>
            <a:normAutofit/>
          </a:bodyPr>
          <a:lstStyle/>
          <a:p>
            <a:pPr algn="ctr"/>
            <a:r>
              <a:rPr lang="fr-FR" dirty="0" smtClean="0"/>
              <a:t>DC matures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35691" y="2497674"/>
            <a:ext cx="4040188" cy="2041533"/>
          </a:xfrm>
          <a:ln>
            <a:solidFill>
              <a:schemeClr val="accent5"/>
            </a:solidFill>
          </a:ln>
        </p:spPr>
        <p:txBody>
          <a:bodyPr>
            <a:normAutofit fontScale="62500" lnSpcReduction="20000"/>
          </a:bodyPr>
          <a:lstStyle/>
          <a:p>
            <a:r>
              <a:rPr lang="fr-FR" dirty="0" smtClean="0"/>
              <a:t>Molécules du CMH de classe II intracellulaires</a:t>
            </a:r>
          </a:p>
          <a:p>
            <a:r>
              <a:rPr lang="fr-FR" dirty="0" smtClean="0"/>
              <a:t>Molécules de costimulation faiblement exprimées</a:t>
            </a:r>
          </a:p>
          <a:p>
            <a:r>
              <a:rPr lang="fr-FR" dirty="0" smtClean="0"/>
              <a:t>Endocytose importante</a:t>
            </a:r>
          </a:p>
          <a:p>
            <a:r>
              <a:rPr lang="fr-FR" dirty="0" smtClean="0"/>
              <a:t>Pas de présentation antigénique</a:t>
            </a:r>
          </a:p>
          <a:p>
            <a:r>
              <a:rPr lang="fr-FR" dirty="0" smtClean="0"/>
              <a:t>Cellule peu digitée</a:t>
            </a:r>
          </a:p>
          <a:p>
            <a:r>
              <a:rPr lang="fr-FR" dirty="0" smtClean="0"/>
              <a:t>Localisation dans les tissus périphériques</a:t>
            </a:r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73629" y="2504717"/>
            <a:ext cx="4041775" cy="2041533"/>
          </a:xfrm>
          <a:ln>
            <a:solidFill>
              <a:schemeClr val="accent5"/>
            </a:solidFill>
          </a:ln>
        </p:spPr>
        <p:txBody>
          <a:bodyPr>
            <a:normAutofit fontScale="62500" lnSpcReduction="20000"/>
          </a:bodyPr>
          <a:lstStyle/>
          <a:p>
            <a:r>
              <a:rPr lang="fr-FR" dirty="0" smtClean="0"/>
              <a:t>Molécules du CMH de classe II à la surface</a:t>
            </a:r>
          </a:p>
          <a:p>
            <a:r>
              <a:rPr lang="fr-FR" dirty="0" smtClean="0"/>
              <a:t>Molécules de costimulation fortement exprimées</a:t>
            </a:r>
          </a:p>
          <a:p>
            <a:r>
              <a:rPr lang="fr-FR" dirty="0" smtClean="0"/>
              <a:t>Endocytose faible</a:t>
            </a:r>
          </a:p>
          <a:p>
            <a:r>
              <a:rPr lang="fr-FR" dirty="0" smtClean="0"/>
              <a:t>Présentation antigénique importante</a:t>
            </a:r>
          </a:p>
          <a:p>
            <a:r>
              <a:rPr lang="fr-FR" dirty="0" smtClean="0"/>
              <a:t>Cellules à nombreuses dendrites</a:t>
            </a:r>
          </a:p>
          <a:p>
            <a:r>
              <a:rPr lang="fr-FR" dirty="0" smtClean="0"/>
              <a:t>Migration vers les organes lymphoïdes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7C8C4-14CE-4AD3-980D-93BD48925595}" type="slidenum">
              <a:rPr lang="fr-FR" smtClean="0"/>
              <a:pPr/>
              <a:t>33</a:t>
            </a:fld>
            <a:endParaRPr lang="fr-FR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4572008"/>
            <a:ext cx="8286808" cy="2000239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500298" y="5500702"/>
            <a:ext cx="3786214" cy="338554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fr-FR" sz="1600" dirty="0" smtClean="0"/>
              <a:t>Changement de fonction et de localisation</a:t>
            </a:r>
            <a:endParaRPr lang="fr-FR" sz="1600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Immunologie fondamentale par le Pr A GHAFFOUR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sz="quarter" idx="2"/>
          </p:nvPr>
        </p:nvSpPr>
        <p:spPr>
          <a:xfrm>
            <a:off x="457200" y="1785927"/>
            <a:ext cx="8186766" cy="571503"/>
          </a:xfrm>
          <a:ln>
            <a:solidFill>
              <a:schemeClr val="accent5"/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r>
              <a:rPr lang="fr-FR" sz="1800" b="1" dirty="0" smtClean="0"/>
              <a:t>Antigène endogène, restreint au x molécules de classes I du CMH, aux  LT CD8 </a:t>
            </a:r>
            <a:endParaRPr lang="fr-FR" sz="18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fr-FR" dirty="0" smtClean="0">
                <a:solidFill>
                  <a:schemeClr val="bg2"/>
                </a:solidFill>
              </a:rPr>
              <a:t>Présentation antigénique</a:t>
            </a:r>
            <a:endParaRPr lang="fr-FR" dirty="0">
              <a:solidFill>
                <a:schemeClr val="bg2"/>
              </a:solidFill>
            </a:endParaRPr>
          </a:p>
        </p:txBody>
      </p:sp>
      <p:pic>
        <p:nvPicPr>
          <p:cNvPr id="8" name="Espace réservé du contenu 7" descr="CPA - CMH I - LT.jpg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428597" y="2428868"/>
            <a:ext cx="8258204" cy="4013407"/>
          </a:xfr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7C8C4-14CE-4AD3-980D-93BD48925595}" type="slidenum">
              <a:rPr lang="fr-FR" smtClean="0"/>
              <a:pPr/>
              <a:t>34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Immunologie fondamentale par le Pr A GHAFFOUR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r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bg2"/>
                </a:solidFill>
              </a:rPr>
              <a:t>Présentation antigénique</a:t>
            </a:r>
            <a:endParaRPr lang="fr-FR" dirty="0"/>
          </a:p>
        </p:txBody>
      </p:sp>
      <p:sp>
        <p:nvSpPr>
          <p:cNvPr id="23" name="Espace réservé du contenu 5"/>
          <p:cNvSpPr>
            <a:spLocks noGrp="1"/>
          </p:cNvSpPr>
          <p:nvPr>
            <p:ph sz="quarter" idx="2"/>
          </p:nvPr>
        </p:nvSpPr>
        <p:spPr>
          <a:xfrm>
            <a:off x="457200" y="1785927"/>
            <a:ext cx="8258204" cy="642942"/>
          </a:xfrm>
          <a:ln>
            <a:solidFill>
              <a:schemeClr val="accent5"/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r>
              <a:rPr lang="fr-FR" sz="1800" b="1" dirty="0" smtClean="0"/>
              <a:t>Antigène exogène, restreint au x molécules de classes II du CMH, aux  LT CD4 </a:t>
            </a:r>
            <a:endParaRPr lang="fr-FR" sz="1800" b="1" dirty="0"/>
          </a:p>
        </p:txBody>
      </p:sp>
      <p:pic>
        <p:nvPicPr>
          <p:cNvPr id="21" name="Espace réservé du contenu 20" descr="CPA - CMH II - LT.jpg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474276" y="2459038"/>
            <a:ext cx="8241127" cy="3959225"/>
          </a:xfr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7C8C4-14CE-4AD3-980D-93BD48925595}" type="slidenum">
              <a:rPr lang="fr-FR" smtClean="0"/>
              <a:pPr/>
              <a:t>35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Immunologie fondamentale par le Pr A GHAFFOUR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7C8C4-14CE-4AD3-980D-93BD48925595}" type="slidenum">
              <a:rPr lang="fr-FR" smtClean="0"/>
              <a:pPr/>
              <a:t>36</a:t>
            </a:fld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IMMMUNITE « INTERMEDIAIRE »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7" name="Sous-titr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Immunité NK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Immunologie fondamentale par le Pr A GHAFFOUR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bg2"/>
                </a:solidFill>
              </a:rPr>
              <a:t>Immunité NK</a:t>
            </a:r>
            <a:endParaRPr lang="fr-FR" dirty="0">
              <a:solidFill>
                <a:schemeClr val="bg2"/>
              </a:solidFill>
            </a:endParaRPr>
          </a:p>
        </p:txBody>
      </p:sp>
      <p:pic>
        <p:nvPicPr>
          <p:cNvPr id="9" name="Espace réservé du contenu 8" descr="I.jpg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428596" y="1818727"/>
            <a:ext cx="8257021" cy="4610669"/>
          </a:xfr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7C8C4-14CE-4AD3-980D-93BD48925595}" type="slidenum">
              <a:rPr lang="fr-FR" smtClean="0"/>
              <a:pPr/>
              <a:t>37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Immunologie fondamentale par le Pr A GHAFFOUR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7C8C4-14CE-4AD3-980D-93BD48925595}" type="slidenum">
              <a:rPr lang="fr-FR" smtClean="0"/>
              <a:pPr/>
              <a:t>38</a:t>
            </a:fld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Synapse Immunologique</a:t>
            </a:r>
            <a:endParaRPr lang="fr-FR" dirty="0"/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Activation T</a:t>
            </a:r>
          </a:p>
          <a:p>
            <a:r>
              <a:rPr lang="fr-FR" dirty="0" smtClean="0"/>
              <a:t>et</a:t>
            </a:r>
          </a:p>
          <a:p>
            <a:r>
              <a:rPr lang="fr-FR" dirty="0" smtClean="0"/>
              <a:t>Coopération Cellulaire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Immunologie fondamentale par le Pr A GHAFFOUR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chemeClr val="bg2"/>
                </a:solidFill>
              </a:rPr>
              <a:t>Activation T</a:t>
            </a:r>
            <a:endParaRPr lang="fr-FR" dirty="0">
              <a:solidFill>
                <a:schemeClr val="bg2"/>
              </a:solidFill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half" idx="3"/>
          </p:nvPr>
        </p:nvSpPr>
        <p:spPr>
          <a:xfrm>
            <a:off x="472039" y="4432312"/>
            <a:ext cx="8243365" cy="639762"/>
          </a:xfrm>
          <a:ln>
            <a:solidFill>
              <a:schemeClr val="accent5"/>
            </a:solidFill>
          </a:ln>
        </p:spPr>
        <p:txBody>
          <a:bodyPr>
            <a:normAutofit/>
          </a:bodyPr>
          <a:lstStyle/>
          <a:p>
            <a:pPr marL="411480" lvl="0" indent="-342900">
              <a:defRPr/>
            </a:pPr>
            <a:r>
              <a:rPr lang="fr-FR" b="0" dirty="0" smtClean="0"/>
              <a:t>Signal 1 : Interaction TCR-CMH-peptide</a:t>
            </a:r>
            <a:endParaRPr lang="fr-FR" b="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>
          <a:xfrm>
            <a:off x="457200" y="1785926"/>
            <a:ext cx="8258204" cy="2643207"/>
          </a:xfrm>
          <a:ln>
            <a:solidFill>
              <a:schemeClr val="accent5"/>
            </a:solidFill>
          </a:ln>
        </p:spPr>
        <p:txBody>
          <a:bodyPr>
            <a:noAutofit/>
          </a:bodyPr>
          <a:lstStyle/>
          <a:p>
            <a:r>
              <a:rPr lang="fr-FR" sz="2000" dirty="0" smtClean="0"/>
              <a:t>L'affinité du TCR pour les complexes CMH-peptide est très faible</a:t>
            </a:r>
          </a:p>
          <a:p>
            <a:r>
              <a:rPr lang="fr-FR" sz="2000" dirty="0" smtClean="0"/>
              <a:t> L'activation des lymphocytes T nécessite plus d'une interaction TCR-CMH-peptide</a:t>
            </a:r>
          </a:p>
          <a:p>
            <a:pPr lvl="1">
              <a:buNone/>
            </a:pPr>
            <a:r>
              <a:rPr lang="fr-FR" sz="2000" dirty="0" smtClean="0"/>
              <a:t>Activation enclenchée au delà d'un seuil nécessitant au moins 50-100 contacts</a:t>
            </a:r>
          </a:p>
          <a:p>
            <a:r>
              <a:rPr lang="fr-FR" sz="2000" dirty="0" smtClean="0"/>
              <a:t>Deux signaux synergiques pour enclencher l'activation T :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7C8C4-14CE-4AD3-980D-93BD48925595}" type="slidenum">
              <a:rPr lang="fr-FR" smtClean="0"/>
              <a:pPr/>
              <a:t>39</a:t>
            </a:fld>
            <a:endParaRPr lang="fr-FR" dirty="0"/>
          </a:p>
        </p:txBody>
      </p:sp>
      <p:sp>
        <p:nvSpPr>
          <p:cNvPr id="5" name="Espace réservé du texte 2"/>
          <p:cNvSpPr txBox="1">
            <a:spLocks/>
          </p:cNvSpPr>
          <p:nvPr/>
        </p:nvSpPr>
        <p:spPr>
          <a:xfrm>
            <a:off x="928662" y="4143380"/>
            <a:ext cx="4714908" cy="47624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Espace réservé du contenu 4"/>
          <p:cNvSpPr txBox="1">
            <a:spLocks/>
          </p:cNvSpPr>
          <p:nvPr/>
        </p:nvSpPr>
        <p:spPr>
          <a:xfrm>
            <a:off x="468352" y="5072074"/>
            <a:ext cx="8247052" cy="1327153"/>
          </a:xfrm>
          <a:prstGeom prst="rect">
            <a:avLst/>
          </a:prstGeom>
          <a:ln>
            <a:solidFill>
              <a:schemeClr val="accent5"/>
            </a:solidFill>
          </a:ln>
        </p:spPr>
        <p:txBody>
          <a:bodyPr>
            <a:normAutofit/>
          </a:bodyPr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</a:t>
            </a: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Signal intracellulaire</a:t>
            </a: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 </a:t>
            </a: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Entrée des cellules T en phase G1</a:t>
            </a: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Utilisation d‘anticorps monoclonaux capables de moduler l'activation T pour déterminer certaines structures impliquées</a:t>
            </a: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Immunologie fondamentale par le Pr A GHAFFOUR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bg2"/>
                </a:solidFill>
              </a:rPr>
              <a:t>Plan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8258204" cy="3959352"/>
          </a:xfrm>
          <a:ln>
            <a:solidFill>
              <a:schemeClr val="accent5"/>
            </a:solidFill>
          </a:ln>
        </p:spPr>
        <p:txBody>
          <a:bodyPr/>
          <a:lstStyle/>
          <a:p>
            <a:r>
              <a:rPr lang="fr-FR" dirty="0" smtClean="0"/>
              <a:t>Récepteurs de l’Immunité adaptative</a:t>
            </a:r>
          </a:p>
          <a:p>
            <a:r>
              <a:rPr lang="fr-FR" dirty="0" smtClean="0"/>
              <a:t>Récepteurs de l’Immunité Innée</a:t>
            </a:r>
          </a:p>
          <a:p>
            <a:r>
              <a:rPr lang="fr-FR" dirty="0" smtClean="0"/>
              <a:t>Récepteurs de l’Immunité Intermédiaire</a:t>
            </a:r>
          </a:p>
          <a:p>
            <a:r>
              <a:rPr lang="fr-FR" dirty="0" smtClean="0"/>
              <a:t>Synapse immunologique</a:t>
            </a:r>
          </a:p>
          <a:p>
            <a:r>
              <a:rPr lang="fr-FR" dirty="0" smtClean="0"/>
              <a:t>Coopération cellulaire</a:t>
            </a:r>
          </a:p>
          <a:p>
            <a:r>
              <a:rPr lang="fr-FR" dirty="0" smtClean="0"/>
              <a:t>Conclusion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7C8C4-14CE-4AD3-980D-93BD48925595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Immunologie fondamentale par le Pr A GHAFFOUR</a:t>
            </a:r>
            <a:endParaRPr lang="fr-FR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chemeClr val="bg2"/>
                </a:solidFill>
              </a:rPr>
              <a:t>Activation T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7233" y="1500174"/>
            <a:ext cx="8248171" cy="428628"/>
          </a:xfrm>
          <a:ln>
            <a:solidFill>
              <a:schemeClr val="accent5"/>
            </a:solidFill>
          </a:ln>
        </p:spPr>
        <p:txBody>
          <a:bodyPr>
            <a:normAutofit/>
          </a:bodyPr>
          <a:lstStyle/>
          <a:p>
            <a:r>
              <a:rPr lang="fr-FR" sz="1800" dirty="0" smtClean="0"/>
              <a:t>Signal 2 : Stabilisation des interactions T-CPA par des</a:t>
            </a:r>
            <a:endParaRPr lang="fr-FR" sz="1800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54355" y="1928802"/>
            <a:ext cx="8283962" cy="4286280"/>
          </a:xfrm>
          <a:ln>
            <a:solidFill>
              <a:schemeClr val="accent5"/>
            </a:solidFill>
          </a:ln>
        </p:spPr>
        <p:txBody>
          <a:bodyPr>
            <a:noAutofit/>
          </a:bodyPr>
          <a:lstStyle/>
          <a:p>
            <a:r>
              <a:rPr lang="fr-FR" dirty="0" smtClean="0"/>
              <a:t>Molécules d'adhésion</a:t>
            </a:r>
          </a:p>
          <a:p>
            <a:pPr lvl="1"/>
            <a:r>
              <a:rPr lang="fr-FR" dirty="0" smtClean="0">
                <a:solidFill>
                  <a:schemeClr val="accent4"/>
                </a:solidFill>
              </a:rPr>
              <a:t>CD8 au CMH1 sur α3 (fx corécepteur)</a:t>
            </a:r>
          </a:p>
          <a:p>
            <a:pPr lvl="1"/>
            <a:r>
              <a:rPr lang="fr-FR" dirty="0" smtClean="0">
                <a:solidFill>
                  <a:schemeClr val="accent4"/>
                </a:solidFill>
              </a:rPr>
              <a:t>CD4 au CMH2 sur α1 + β1 (rôle d'adhésion + transduction via la p56lck</a:t>
            </a:r>
          </a:p>
          <a:p>
            <a:pPr lvl="1"/>
            <a:r>
              <a:rPr lang="fr-FR" dirty="0" smtClean="0">
                <a:solidFill>
                  <a:schemeClr val="accent4"/>
                </a:solidFill>
              </a:rPr>
              <a:t> CD2  à LFA-3 ou CD59 (adhésion et amplification de la transduction / CD3</a:t>
            </a:r>
          </a:p>
          <a:p>
            <a:r>
              <a:rPr lang="fr-FR" dirty="0" smtClean="0"/>
              <a:t>Intégrines</a:t>
            </a:r>
          </a:p>
          <a:p>
            <a:pPr lvl="1"/>
            <a:r>
              <a:rPr lang="fr-FR" dirty="0" smtClean="0">
                <a:solidFill>
                  <a:schemeClr val="accent4"/>
                </a:solidFill>
              </a:rPr>
              <a:t>LFA 1 à ICAM 1 (c/ activées), ICAM 2 (c/ hématopoïétiques ou endothéliales au repos), ICAM 3 (cellules endothéliales)</a:t>
            </a:r>
          </a:p>
          <a:p>
            <a:pPr lvl="1"/>
            <a:r>
              <a:rPr lang="fr-FR" dirty="0" smtClean="0">
                <a:solidFill>
                  <a:schemeClr val="accent4"/>
                </a:solidFill>
              </a:rPr>
              <a:t>Changement conformationnel de LFA 1, ancrage au cytosquelette</a:t>
            </a:r>
          </a:p>
          <a:p>
            <a:pPr lvl="1"/>
            <a:r>
              <a:rPr lang="fr-FR" dirty="0" smtClean="0">
                <a:solidFill>
                  <a:schemeClr val="accent4"/>
                </a:solidFill>
              </a:rPr>
              <a:t> Adhésion de forte affinité mais limitée dans le temps</a:t>
            </a:r>
          </a:p>
          <a:p>
            <a:pPr lvl="1"/>
            <a:r>
              <a:rPr lang="fr-FR" dirty="0" smtClean="0">
                <a:solidFill>
                  <a:schemeClr val="accent4"/>
                </a:solidFill>
              </a:rPr>
              <a:t>Régulation du temps d'adhésion par la PKC</a:t>
            </a:r>
          </a:p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7C8C4-14CE-4AD3-980D-93BD48925595}" type="slidenum">
              <a:rPr lang="fr-FR" smtClean="0"/>
              <a:pPr/>
              <a:t>40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Immunologie fondamentale par le Pr A GHAFFOUR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r-FR" b="1" dirty="0" smtClean="0">
                <a:solidFill>
                  <a:schemeClr val="bg2"/>
                </a:solidFill>
              </a:rPr>
              <a:t>Activation T</a:t>
            </a:r>
            <a:br>
              <a:rPr lang="fr-FR" b="1" dirty="0" smtClean="0">
                <a:solidFill>
                  <a:schemeClr val="bg2"/>
                </a:solidFill>
              </a:rPr>
            </a:br>
            <a:r>
              <a:rPr lang="fr-FR" sz="2000" b="1" spc="0" dirty="0" smtClean="0">
                <a:solidFill>
                  <a:schemeClr val="tx1"/>
                </a:solidFill>
              </a:rPr>
              <a:t>Signaux de costimulation</a:t>
            </a:r>
            <a:br>
              <a:rPr lang="fr-FR" sz="2000" b="1" spc="0" dirty="0" smtClean="0">
                <a:solidFill>
                  <a:schemeClr val="tx1"/>
                </a:solidFill>
              </a:rPr>
            </a:br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6" name="Espace réservé du texte 5"/>
          <p:cNvSpPr>
            <a:spLocks noGrp="1"/>
          </p:cNvSpPr>
          <p:nvPr>
            <p:ph type="body" idx="1"/>
          </p:nvPr>
        </p:nvSpPr>
        <p:spPr>
          <a:ln>
            <a:solidFill>
              <a:schemeClr val="accent5"/>
            </a:solidFill>
          </a:ln>
        </p:spPr>
        <p:txBody>
          <a:bodyPr/>
          <a:lstStyle/>
          <a:p>
            <a:r>
              <a:rPr lang="fr-FR" dirty="0" smtClean="0"/>
              <a:t>Facteurs solubles 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half" idx="3"/>
          </p:nvPr>
        </p:nvSpPr>
        <p:spPr>
          <a:ln>
            <a:solidFill>
              <a:schemeClr val="accent5"/>
            </a:solidFill>
          </a:ln>
        </p:spPr>
        <p:txBody>
          <a:bodyPr/>
          <a:lstStyle/>
          <a:p>
            <a:r>
              <a:rPr lang="fr-FR" dirty="0" smtClean="0"/>
              <a:t>Facteurs membranaires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2"/>
          </p:nvPr>
        </p:nvSpPr>
        <p:spPr>
          <a:ln>
            <a:solidFill>
              <a:schemeClr val="accent5"/>
            </a:solidFill>
          </a:ln>
        </p:spPr>
        <p:txBody>
          <a:bodyPr>
            <a:normAutofit fontScale="70000" lnSpcReduction="20000"/>
          </a:bodyPr>
          <a:lstStyle/>
          <a:p>
            <a:r>
              <a:rPr lang="fr-FR" sz="3600" dirty="0" smtClean="0"/>
              <a:t>L'IL12 active les Th1</a:t>
            </a:r>
          </a:p>
          <a:p>
            <a:endParaRPr lang="fr-FR" sz="3600" dirty="0" smtClean="0"/>
          </a:p>
          <a:p>
            <a:r>
              <a:rPr lang="fr-FR" sz="3600" dirty="0" smtClean="0"/>
              <a:t>L'IL 1 produite par de nombreuses cellules dont les macrophages activés.</a:t>
            </a:r>
          </a:p>
          <a:p>
            <a:pPr lvl="1"/>
            <a:r>
              <a:rPr lang="fr-FR" sz="3100" dirty="0" smtClean="0">
                <a:solidFill>
                  <a:schemeClr val="accent4"/>
                </a:solidFill>
              </a:rPr>
              <a:t>IL1 α est membranaire</a:t>
            </a:r>
          </a:p>
          <a:p>
            <a:pPr lvl="1"/>
            <a:r>
              <a:rPr lang="fr-FR" sz="3100" dirty="0" smtClean="0">
                <a:solidFill>
                  <a:schemeClr val="accent4"/>
                </a:solidFill>
              </a:rPr>
              <a:t>IL1β est secrétée</a:t>
            </a:r>
          </a:p>
          <a:p>
            <a:pPr lvl="1"/>
            <a:r>
              <a:rPr lang="fr-FR" sz="3100" dirty="0" smtClean="0">
                <a:solidFill>
                  <a:schemeClr val="accent4"/>
                </a:solidFill>
              </a:rPr>
              <a:t>Deux récepteurs IL1R</a:t>
            </a:r>
            <a:endParaRPr lang="fr-FR" sz="3400" dirty="0" smtClean="0">
              <a:solidFill>
                <a:schemeClr val="accent4"/>
              </a:solidFill>
            </a:endParaRPr>
          </a:p>
          <a:p>
            <a:endParaRPr lang="fr-FR" sz="3600" dirty="0" smtClean="0">
              <a:sym typeface="Wingdings" pitchFamily="2" charset="2"/>
            </a:endParaRPr>
          </a:p>
          <a:p>
            <a:r>
              <a:rPr lang="fr-FR" sz="3600" dirty="0" smtClean="0">
                <a:sym typeface="Wingdings" pitchFamily="2" charset="2"/>
              </a:rPr>
              <a:t> </a:t>
            </a:r>
            <a:r>
              <a:rPr lang="fr-FR" sz="3600" dirty="0" smtClean="0"/>
              <a:t>L'IL 1 est capable d'activer les clones Th2</a:t>
            </a:r>
          </a:p>
          <a:p>
            <a:endParaRPr lang="fr-FR" sz="2900" dirty="0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4"/>
          </p:nvPr>
        </p:nvSpPr>
        <p:spPr>
          <a:ln>
            <a:solidFill>
              <a:schemeClr val="accent5"/>
            </a:solidFill>
          </a:ln>
        </p:spPr>
        <p:txBody>
          <a:bodyPr>
            <a:normAutofit fontScale="62500" lnSpcReduction="20000"/>
          </a:bodyPr>
          <a:lstStyle/>
          <a:p>
            <a:r>
              <a:rPr lang="fr-FR" sz="3600" dirty="0" smtClean="0"/>
              <a:t>Interaction B7 / B70 présents sur les CPA activées avec CD28 / CTLA4 des T</a:t>
            </a:r>
          </a:p>
          <a:p>
            <a:endParaRPr lang="fr-FR" sz="3600" dirty="0" smtClean="0"/>
          </a:p>
          <a:p>
            <a:r>
              <a:rPr lang="fr-FR" sz="3600" dirty="0" smtClean="0"/>
              <a:t>CD28 appartient à la superfamille des Ig présent sur les T au repos ou activés</a:t>
            </a:r>
          </a:p>
          <a:p>
            <a:endParaRPr lang="fr-FR" sz="3600" dirty="0" smtClean="0">
              <a:sym typeface="Wingdings" pitchFamily="2" charset="2"/>
            </a:endParaRPr>
          </a:p>
          <a:p>
            <a:r>
              <a:rPr lang="fr-FR" sz="3600" dirty="0" smtClean="0">
                <a:sym typeface="Wingdings" pitchFamily="2" charset="2"/>
              </a:rPr>
              <a:t> </a:t>
            </a:r>
            <a:r>
              <a:rPr lang="fr-FR" sz="3600" dirty="0" smtClean="0"/>
              <a:t>Costimulation des LT naïfs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7C8C4-14CE-4AD3-980D-93BD48925595}" type="slidenum">
              <a:rPr lang="fr-FR" smtClean="0"/>
              <a:pPr/>
              <a:t>41</a:t>
            </a:fld>
            <a:endParaRPr lang="fr-FR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Immunologie fondamentale par le Pr A GHAFFOUR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fr-FR" b="1" dirty="0" smtClean="0">
                <a:solidFill>
                  <a:schemeClr val="bg2"/>
                </a:solidFill>
              </a:rPr>
              <a:t>Activation T</a:t>
            </a:r>
            <a:endParaRPr lang="fr-FR" dirty="0">
              <a:solidFill>
                <a:schemeClr val="bg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ln>
            <a:solidFill>
              <a:schemeClr val="accent5"/>
            </a:solidFill>
          </a:ln>
        </p:spPr>
        <p:txBody>
          <a:bodyPr/>
          <a:lstStyle/>
          <a:p>
            <a:pPr algn="ctr"/>
            <a:r>
              <a:rPr lang="fr-FR" dirty="0" smtClean="0"/>
              <a:t>Corécepteur T</a:t>
            </a:r>
            <a:endParaRPr lang="fr-F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ln>
            <a:solidFill>
              <a:schemeClr val="accent5"/>
            </a:solidFill>
          </a:ln>
        </p:spPr>
        <p:txBody>
          <a:bodyPr/>
          <a:lstStyle/>
          <a:p>
            <a:pPr algn="ctr"/>
            <a:r>
              <a:rPr lang="fr-FR" dirty="0" smtClean="0"/>
              <a:t>Cosignal T</a:t>
            </a:r>
            <a:endParaRPr lang="fr-FR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474276" y="2459038"/>
            <a:ext cx="4026286" cy="3959225"/>
          </a:xfrm>
        </p:spPr>
      </p:pic>
      <p:pic>
        <p:nvPicPr>
          <p:cNvPr id="8195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689118" y="2467504"/>
            <a:ext cx="4000527" cy="3961891"/>
          </a:xfrm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7C8C4-14CE-4AD3-980D-93BD48925595}" type="slidenum">
              <a:rPr lang="fr-FR" smtClean="0"/>
              <a:pPr/>
              <a:t>42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Immunologie fondamentale par le Pr A GHAFFOUR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bg2"/>
                </a:solidFill>
              </a:rPr>
              <a:t>Activation T</a:t>
            </a:r>
            <a:endParaRPr lang="fr-FR" dirty="0">
              <a:solidFill>
                <a:schemeClr val="bg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>
          <a:xfrm>
            <a:off x="457200" y="1785926"/>
            <a:ext cx="8258204" cy="4632463"/>
          </a:xfrm>
          <a:ln>
            <a:solidFill>
              <a:schemeClr val="accent5"/>
            </a:solidFill>
          </a:ln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fr-FR" sz="3100" dirty="0" smtClean="0"/>
              <a:t>L'activation T se manifeste par une </a:t>
            </a:r>
          </a:p>
          <a:p>
            <a:r>
              <a:rPr lang="fr-FR" dirty="0" smtClean="0"/>
              <a:t>Différenciation </a:t>
            </a:r>
          </a:p>
          <a:p>
            <a:pPr lvl="1"/>
            <a:r>
              <a:rPr lang="fr-FR" dirty="0" smtClean="0">
                <a:solidFill>
                  <a:schemeClr val="accent4"/>
                </a:solidFill>
              </a:rPr>
              <a:t>Réceptivité aux facteurs de croissance (chaîne α de l'IL2R par ex)</a:t>
            </a:r>
          </a:p>
          <a:p>
            <a:pPr lvl="1"/>
            <a:r>
              <a:rPr lang="fr-FR" dirty="0" smtClean="0">
                <a:solidFill>
                  <a:schemeClr val="accent4"/>
                </a:solidFill>
              </a:rPr>
              <a:t>Sécrétion de cytokines (IL2)</a:t>
            </a:r>
          </a:p>
          <a:p>
            <a:pPr lvl="1"/>
            <a:r>
              <a:rPr lang="fr-FR" dirty="0" smtClean="0">
                <a:solidFill>
                  <a:schemeClr val="accent4"/>
                </a:solidFill>
              </a:rPr>
              <a:t>Modulation du phénotype de surface (intégrines à β1VLA, CD44, LECAM 1</a:t>
            </a:r>
          </a:p>
          <a:p>
            <a:pPr lvl="1"/>
            <a:r>
              <a:rPr lang="fr-FR" dirty="0" smtClean="0">
                <a:solidFill>
                  <a:schemeClr val="accent4"/>
                </a:solidFill>
              </a:rPr>
              <a:t>Acquisition de propriétés fonctionnelles </a:t>
            </a:r>
          </a:p>
          <a:p>
            <a:pPr lvl="2"/>
            <a:r>
              <a:rPr lang="fr-FR" dirty="0" smtClean="0">
                <a:solidFill>
                  <a:schemeClr val="accent2"/>
                </a:solidFill>
              </a:rPr>
              <a:t>Fonction cytolytique des LT CD8+ ou </a:t>
            </a:r>
          </a:p>
          <a:p>
            <a:pPr lvl="2"/>
            <a:r>
              <a:rPr lang="fr-FR" dirty="0" smtClean="0">
                <a:solidFill>
                  <a:schemeClr val="accent2"/>
                </a:solidFill>
              </a:rPr>
              <a:t>Fonction auxiliaire des LT CD4+ (Th 1+Th 2)</a:t>
            </a:r>
          </a:p>
          <a:p>
            <a:pPr lvl="2"/>
            <a:r>
              <a:rPr lang="fr-FR" dirty="0" smtClean="0">
                <a:solidFill>
                  <a:schemeClr val="accent2"/>
                </a:solidFill>
              </a:rPr>
              <a:t> Th 1 : IL2, 12, IFN</a:t>
            </a:r>
            <a:r>
              <a:rPr lang="fr-FR" dirty="0" smtClean="0">
                <a:solidFill>
                  <a:schemeClr val="accent2"/>
                </a:solidFill>
                <a:latin typeface="Symbol" pitchFamily="18" charset="2"/>
              </a:rPr>
              <a:t>g</a:t>
            </a:r>
            <a:r>
              <a:rPr lang="fr-FR" dirty="0" smtClean="0">
                <a:solidFill>
                  <a:schemeClr val="accent2"/>
                </a:solidFill>
              </a:rPr>
              <a:t>, TNFβ = Réponse cellulaire</a:t>
            </a:r>
          </a:p>
          <a:p>
            <a:pPr lvl="2"/>
            <a:r>
              <a:rPr lang="fr-FR" dirty="0" smtClean="0">
                <a:solidFill>
                  <a:schemeClr val="accent2"/>
                </a:solidFill>
              </a:rPr>
              <a:t> Th 2 : IL 3, 4, 5, 6, 10, 13 = Réponse AC</a:t>
            </a:r>
          </a:p>
          <a:p>
            <a:r>
              <a:rPr lang="fr-FR" dirty="0" smtClean="0"/>
              <a:t>Prolifération clonale </a:t>
            </a:r>
            <a:r>
              <a:rPr lang="fr-FR" dirty="0" smtClean="0">
                <a:sym typeface="Wingdings" pitchFamily="2" charset="2"/>
              </a:rPr>
              <a:t> </a:t>
            </a:r>
            <a:r>
              <a:rPr lang="fr-FR" dirty="0" smtClean="0"/>
              <a:t>entrée en phase S</a:t>
            </a:r>
          </a:p>
          <a:p>
            <a:endParaRPr lang="fr-FR" dirty="0" smtClean="0"/>
          </a:p>
          <a:p>
            <a:pPr algn="ctr">
              <a:buNone/>
            </a:pPr>
            <a:r>
              <a:rPr lang="fr-FR" sz="3100" dirty="0" smtClean="0"/>
              <a:t>L'activation dépend de la nature de (s) </a:t>
            </a:r>
          </a:p>
          <a:p>
            <a:r>
              <a:rPr lang="fr-FR" dirty="0" smtClean="0"/>
              <a:t>L T considérées</a:t>
            </a:r>
          </a:p>
          <a:p>
            <a:r>
              <a:rPr lang="fr-FR" dirty="0" smtClean="0"/>
              <a:t>CPA impliquées</a:t>
            </a:r>
          </a:p>
          <a:p>
            <a:r>
              <a:rPr lang="fr-FR" dirty="0" smtClean="0"/>
              <a:t>La forme de l'immunogène et de sa localisation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7C8C4-14CE-4AD3-980D-93BD48925595}" type="slidenum">
              <a:rPr lang="fr-FR" smtClean="0"/>
              <a:pPr/>
              <a:t>43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Immunologie fondamentale par le Pr A GHAFFOUR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bg2"/>
                </a:solidFill>
              </a:rPr>
              <a:t>Synapse immunologique</a:t>
            </a:r>
            <a:endParaRPr lang="fr-FR" dirty="0">
              <a:solidFill>
                <a:schemeClr val="bg2"/>
              </a:solidFill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457200" y="1785926"/>
            <a:ext cx="8258204" cy="4643470"/>
          </a:xfrm>
        </p:spPr>
      </p:pic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7C8C4-14CE-4AD3-980D-93BD48925595}" type="slidenum">
              <a:rPr lang="fr-FR" smtClean="0"/>
              <a:pPr/>
              <a:t>44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Immunologie fondamentale par le Pr A GHAFFOUR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7C8C4-14CE-4AD3-980D-93BD48925595}" type="slidenum">
              <a:rPr lang="fr-FR" smtClean="0"/>
              <a:pPr/>
              <a:t>45</a:t>
            </a:fld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Coopération cellulaire</a:t>
            </a:r>
            <a:endParaRPr lang="fr-FR" dirty="0"/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Capacité d'une cellule d'interagir avec ses voisines</a:t>
            </a:r>
          </a:p>
          <a:p>
            <a:r>
              <a:rPr lang="fr-FR" dirty="0" smtClean="0"/>
              <a:t>Contrôle de l'adhésion, de l'activation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Immunologie fondamentale par le Pr A GHAFFOUR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r>
              <a:rPr lang="fr-FR" dirty="0" smtClean="0">
                <a:solidFill>
                  <a:schemeClr val="bg2"/>
                </a:solidFill>
              </a:rPr>
              <a:t>Coopération CPA-LT</a:t>
            </a:r>
            <a:br>
              <a:rPr lang="fr-FR" dirty="0" smtClean="0">
                <a:solidFill>
                  <a:schemeClr val="bg2"/>
                </a:solidFill>
              </a:rPr>
            </a:br>
            <a:endParaRPr lang="fr-FR" dirty="0">
              <a:solidFill>
                <a:schemeClr val="bg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>
          <a:xfrm>
            <a:off x="457200" y="1785926"/>
            <a:ext cx="8258204" cy="4632463"/>
          </a:xfrm>
          <a:ln>
            <a:solidFill>
              <a:schemeClr val="accent5"/>
            </a:solidFill>
          </a:ln>
        </p:spPr>
        <p:txBody>
          <a:bodyPr>
            <a:normAutofit fontScale="92500"/>
          </a:bodyPr>
          <a:lstStyle/>
          <a:p>
            <a:r>
              <a:rPr lang="fr-FR" dirty="0" smtClean="0"/>
              <a:t>Interactions membranaires</a:t>
            </a:r>
          </a:p>
          <a:p>
            <a:pPr lvl="1"/>
            <a:r>
              <a:rPr lang="fr-FR" dirty="0" smtClean="0">
                <a:solidFill>
                  <a:schemeClr val="accent4"/>
                </a:solidFill>
              </a:rPr>
              <a:t>TCR-CMH-peptide</a:t>
            </a:r>
          </a:p>
          <a:p>
            <a:pPr lvl="1"/>
            <a:r>
              <a:rPr lang="fr-FR" dirty="0" smtClean="0">
                <a:solidFill>
                  <a:schemeClr val="accent4"/>
                </a:solidFill>
              </a:rPr>
              <a:t>Molécules d'adhésion</a:t>
            </a:r>
          </a:p>
          <a:p>
            <a:pPr lvl="1"/>
            <a:r>
              <a:rPr lang="fr-FR" dirty="0" smtClean="0">
                <a:solidFill>
                  <a:schemeClr val="accent4"/>
                </a:solidFill>
              </a:rPr>
              <a:t>Facteurs de costimulation</a:t>
            </a:r>
          </a:p>
          <a:p>
            <a:r>
              <a:rPr lang="fr-FR" dirty="0" smtClean="0"/>
              <a:t>Interactions via des facteurs solubles : Interleukines, cytokines</a:t>
            </a:r>
          </a:p>
          <a:p>
            <a:pPr lvl="1"/>
            <a:r>
              <a:rPr lang="fr-FR" dirty="0" smtClean="0">
                <a:solidFill>
                  <a:schemeClr val="accent4"/>
                </a:solidFill>
              </a:rPr>
              <a:t>Activation T : différenciation et prolifération</a:t>
            </a:r>
          </a:p>
          <a:p>
            <a:pPr lvl="1"/>
            <a:r>
              <a:rPr lang="fr-FR" dirty="0" smtClean="0">
                <a:solidFill>
                  <a:schemeClr val="accent4"/>
                </a:solidFill>
              </a:rPr>
              <a:t>Activation des CPA : modification du phénotype de surface et sécrétion de facteurs solubles</a:t>
            </a:r>
          </a:p>
          <a:p>
            <a:r>
              <a:rPr lang="fr-FR" dirty="0" smtClean="0"/>
              <a:t>Activation différentielle suivant la nature de la CPA ayant différentes propriétés de costimulation</a:t>
            </a:r>
          </a:p>
          <a:p>
            <a:pPr lvl="1"/>
            <a:r>
              <a:rPr lang="fr-FR" dirty="0" smtClean="0">
                <a:solidFill>
                  <a:schemeClr val="accent4"/>
                </a:solidFill>
              </a:rPr>
              <a:t>Les DC sont les seules CPA a pouvoir activer des T naïfs.</a:t>
            </a:r>
          </a:p>
          <a:p>
            <a:pPr lvl="1"/>
            <a:r>
              <a:rPr lang="fr-FR" dirty="0" smtClean="0">
                <a:solidFill>
                  <a:schemeClr val="accent4"/>
                </a:solidFill>
              </a:rPr>
              <a:t>Les autres CPA (macrophages, LB et DC) ne peuvent activer que des LT déjà activés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7C8C4-14CE-4AD3-980D-93BD48925595}" type="slidenum">
              <a:rPr lang="fr-FR" smtClean="0"/>
              <a:pPr/>
              <a:t>46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Immunologie fondamentale par le Pr A GHAFFOUR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bg2"/>
                </a:solidFill>
              </a:rPr>
              <a:t>Coopération LT</a:t>
            </a:r>
            <a:r>
              <a:rPr lang="fr-FR" sz="2400" dirty="0" smtClean="0">
                <a:solidFill>
                  <a:schemeClr val="bg2"/>
                </a:solidFill>
              </a:rPr>
              <a:t>CD4</a:t>
            </a:r>
            <a:r>
              <a:rPr lang="fr-FR" dirty="0" smtClean="0">
                <a:solidFill>
                  <a:schemeClr val="bg2"/>
                </a:solidFill>
              </a:rPr>
              <a:t>-LT</a:t>
            </a:r>
            <a:r>
              <a:rPr lang="fr-FR" sz="2400" dirty="0" smtClean="0">
                <a:solidFill>
                  <a:schemeClr val="bg2"/>
                </a:solidFill>
              </a:rPr>
              <a:t>CD8</a:t>
            </a:r>
            <a:endParaRPr lang="fr-FR" sz="2400" dirty="0">
              <a:solidFill>
                <a:schemeClr val="bg2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2"/>
          </p:nvPr>
        </p:nvSpPr>
        <p:spPr>
          <a:xfrm>
            <a:off x="457200" y="1785926"/>
            <a:ext cx="4040188" cy="4632463"/>
          </a:xfrm>
          <a:ln>
            <a:solidFill>
              <a:schemeClr val="accent5"/>
            </a:solidFill>
          </a:ln>
        </p:spPr>
        <p:txBody>
          <a:bodyPr>
            <a:noAutofit/>
          </a:bodyPr>
          <a:lstStyle/>
          <a:p>
            <a:r>
              <a:rPr lang="fr-FR" sz="2000" dirty="0" smtClean="0"/>
              <a:t>Activation d'un LT par un LT voisin lors d'une réaction inflammatoire</a:t>
            </a:r>
          </a:p>
          <a:p>
            <a:r>
              <a:rPr lang="fr-FR" sz="2000" dirty="0" smtClean="0"/>
              <a:t>Coopération paracrine entre les cellules pour certaines cytokines</a:t>
            </a:r>
          </a:p>
          <a:p>
            <a:pPr lvl="1"/>
            <a:r>
              <a:rPr lang="fr-FR" sz="1800" dirty="0" smtClean="0">
                <a:solidFill>
                  <a:schemeClr val="accent4"/>
                </a:solidFill>
              </a:rPr>
              <a:t>IL2 qui favorise la prolifération cellulaire</a:t>
            </a:r>
          </a:p>
          <a:p>
            <a:pPr lvl="1"/>
            <a:r>
              <a:rPr lang="fr-FR" sz="1800" dirty="0" smtClean="0">
                <a:solidFill>
                  <a:schemeClr val="accent4"/>
                </a:solidFill>
              </a:rPr>
              <a:t>IFN</a:t>
            </a:r>
            <a:r>
              <a:rPr lang="fr-FR" sz="1800" dirty="0" smtClean="0">
                <a:solidFill>
                  <a:schemeClr val="accent4"/>
                </a:solidFill>
                <a:latin typeface="Symbol" pitchFamily="18" charset="2"/>
              </a:rPr>
              <a:t>g </a:t>
            </a:r>
            <a:r>
              <a:rPr lang="fr-FR" sz="1800" dirty="0" smtClean="0">
                <a:solidFill>
                  <a:schemeClr val="accent4"/>
                </a:solidFill>
              </a:rPr>
              <a:t> qui augmente l'expression des molécules du CMH</a:t>
            </a:r>
          </a:p>
          <a:p>
            <a:pPr lvl="1"/>
            <a:r>
              <a:rPr lang="fr-FR" sz="1800" dirty="0" smtClean="0">
                <a:solidFill>
                  <a:schemeClr val="accent4"/>
                </a:solidFill>
              </a:rPr>
              <a:t>IL10  qui bloque l'expression de IFN</a:t>
            </a:r>
            <a:r>
              <a:rPr lang="fr-FR" sz="1800" dirty="0" smtClean="0">
                <a:solidFill>
                  <a:schemeClr val="accent4"/>
                </a:solidFill>
                <a:latin typeface="Symbol" pitchFamily="18" charset="2"/>
              </a:rPr>
              <a:t>g</a:t>
            </a:r>
            <a:endParaRPr lang="fr-FR" sz="1800" dirty="0" smtClean="0">
              <a:solidFill>
                <a:schemeClr val="accent4"/>
              </a:solidFill>
            </a:endParaRPr>
          </a:p>
          <a:p>
            <a:pPr lvl="1"/>
            <a:r>
              <a:rPr lang="fr-FR" sz="1800" dirty="0" smtClean="0">
                <a:solidFill>
                  <a:schemeClr val="accent4"/>
                </a:solidFill>
              </a:rPr>
              <a:t>IL1 et 12 favorisent les réponses Th2-1</a:t>
            </a:r>
          </a:p>
          <a:p>
            <a:endParaRPr lang="fr-FR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 bwMode="auto">
          <a:xfrm>
            <a:off x="4645025" y="1785926"/>
            <a:ext cx="4041775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7C8C4-14CE-4AD3-980D-93BD48925595}" type="slidenum">
              <a:rPr lang="fr-FR" smtClean="0"/>
              <a:pPr/>
              <a:t>47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Immunologie fondamentale par le Pr A GHAFFOUR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bg2"/>
                </a:solidFill>
              </a:rPr>
              <a:t>Coopération LT-LB</a:t>
            </a:r>
            <a:br>
              <a:rPr lang="fr-FR" dirty="0" smtClean="0">
                <a:solidFill>
                  <a:schemeClr val="bg2"/>
                </a:solidFill>
              </a:rPr>
            </a:br>
            <a:r>
              <a:rPr lang="fr-FR" sz="2000" dirty="0" smtClean="0">
                <a:solidFill>
                  <a:schemeClr val="tx1"/>
                </a:solidFill>
              </a:rPr>
              <a:t>Activation B (LT B = CPA et CSA)</a:t>
            </a:r>
            <a:r>
              <a:rPr lang="fr-FR" dirty="0" smtClean="0">
                <a:solidFill>
                  <a:schemeClr val="bg2"/>
                </a:solidFill>
              </a:rPr>
              <a:t/>
            </a:r>
            <a:br>
              <a:rPr lang="fr-FR" dirty="0" smtClean="0">
                <a:solidFill>
                  <a:schemeClr val="bg2"/>
                </a:solidFill>
              </a:rPr>
            </a:br>
            <a:endParaRPr lang="fr-FR" dirty="0">
              <a:solidFill>
                <a:schemeClr val="bg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>
          <a:xfrm>
            <a:off x="457200" y="1785926"/>
            <a:ext cx="8258204" cy="4632463"/>
          </a:xfrm>
          <a:ln>
            <a:solidFill>
              <a:schemeClr val="accent5"/>
            </a:solidFill>
          </a:ln>
        </p:spPr>
        <p:txBody>
          <a:bodyPr>
            <a:noAutofit/>
          </a:bodyPr>
          <a:lstStyle/>
          <a:p>
            <a:r>
              <a:rPr lang="fr-FR" sz="2000" dirty="0" smtClean="0"/>
              <a:t>Action synergique de deux signaux </a:t>
            </a:r>
          </a:p>
          <a:p>
            <a:pPr lvl="1"/>
            <a:r>
              <a:rPr lang="fr-FR" sz="1600" dirty="0" smtClean="0">
                <a:solidFill>
                  <a:schemeClr val="accent4"/>
                </a:solidFill>
              </a:rPr>
              <a:t>Signal 1 : Reconnaissance de l'Ag par les Ig de surface d'un LB</a:t>
            </a:r>
          </a:p>
          <a:p>
            <a:pPr lvl="1"/>
            <a:r>
              <a:rPr lang="fr-FR" sz="1600" dirty="0" smtClean="0">
                <a:solidFill>
                  <a:schemeClr val="accent4"/>
                </a:solidFill>
              </a:rPr>
              <a:t>Signal 2 : </a:t>
            </a:r>
          </a:p>
          <a:p>
            <a:pPr lvl="2"/>
            <a:r>
              <a:rPr lang="fr-FR" sz="1600" dirty="0" smtClean="0">
                <a:solidFill>
                  <a:schemeClr val="accent2"/>
                </a:solidFill>
              </a:rPr>
              <a:t>Costimulation apportée par des LT activés</a:t>
            </a:r>
          </a:p>
          <a:p>
            <a:pPr lvl="2"/>
            <a:r>
              <a:rPr lang="fr-FR" sz="1600" dirty="0" smtClean="0">
                <a:solidFill>
                  <a:schemeClr val="accent2"/>
                </a:solidFill>
              </a:rPr>
              <a:t>B naïf croissance et sécrétion faible ---&gt; B z activé</a:t>
            </a:r>
          </a:p>
          <a:p>
            <a:r>
              <a:rPr lang="fr-FR" sz="2000" dirty="0" smtClean="0"/>
              <a:t>Interactions membranaires </a:t>
            </a:r>
          </a:p>
          <a:p>
            <a:pPr lvl="1"/>
            <a:r>
              <a:rPr lang="fr-FR" sz="1600" dirty="0" smtClean="0">
                <a:solidFill>
                  <a:schemeClr val="accent4"/>
                </a:solidFill>
              </a:rPr>
              <a:t>CD40  (stimulateur du Switch)</a:t>
            </a:r>
          </a:p>
          <a:p>
            <a:pPr lvl="1"/>
            <a:r>
              <a:rPr lang="fr-FR" sz="1600" dirty="0" smtClean="0">
                <a:solidFill>
                  <a:schemeClr val="accent4"/>
                </a:solidFill>
              </a:rPr>
              <a:t>CD40L</a:t>
            </a:r>
          </a:p>
          <a:p>
            <a:r>
              <a:rPr lang="fr-FR" sz="2000" dirty="0" smtClean="0"/>
              <a:t>Facteurs solubles : </a:t>
            </a:r>
          </a:p>
          <a:p>
            <a:pPr lvl="1"/>
            <a:r>
              <a:rPr lang="fr-FR" sz="1600" dirty="0" smtClean="0">
                <a:solidFill>
                  <a:schemeClr val="accent4"/>
                </a:solidFill>
              </a:rPr>
              <a:t>IL2 ---&gt; prolifération des LB</a:t>
            </a:r>
          </a:p>
          <a:p>
            <a:pPr lvl="1"/>
            <a:r>
              <a:rPr lang="fr-FR" sz="1600" dirty="0" smtClean="0">
                <a:solidFill>
                  <a:schemeClr val="accent4"/>
                </a:solidFill>
              </a:rPr>
              <a:t>IL4 ---&gt; production d'IgE</a:t>
            </a:r>
          </a:p>
          <a:p>
            <a:pPr lvl="1"/>
            <a:r>
              <a:rPr lang="fr-FR" sz="1600" dirty="0" smtClean="0">
                <a:solidFill>
                  <a:schemeClr val="accent4"/>
                </a:solidFill>
              </a:rPr>
              <a:t>TGF </a:t>
            </a:r>
            <a:r>
              <a:rPr lang="el-GR" sz="1600" dirty="0" smtClean="0">
                <a:solidFill>
                  <a:schemeClr val="accent4"/>
                </a:solidFill>
              </a:rPr>
              <a:t>β ---&gt;</a:t>
            </a:r>
            <a:r>
              <a:rPr lang="fr-FR" sz="1600" dirty="0" smtClean="0">
                <a:solidFill>
                  <a:schemeClr val="accent4"/>
                </a:solidFill>
              </a:rPr>
              <a:t>production d'IgA</a:t>
            </a:r>
          </a:p>
          <a:p>
            <a:pPr lvl="1"/>
            <a:r>
              <a:rPr lang="fr-FR" sz="1600" dirty="0" smtClean="0">
                <a:solidFill>
                  <a:schemeClr val="accent4"/>
                </a:solidFill>
              </a:rPr>
              <a:t>IL10 ---&gt; production d'Ig G</a:t>
            </a:r>
          </a:p>
          <a:p>
            <a:pPr lvl="1"/>
            <a:r>
              <a:rPr lang="fr-FR" sz="1600" dirty="0" smtClean="0">
                <a:solidFill>
                  <a:schemeClr val="accent4"/>
                </a:solidFill>
              </a:rPr>
              <a:t>IL5 ---&gt; amplification de toutes ces réponses</a:t>
            </a:r>
          </a:p>
          <a:p>
            <a:pPr lvl="1"/>
            <a:r>
              <a:rPr lang="fr-FR" sz="1600" dirty="0" smtClean="0">
                <a:solidFill>
                  <a:schemeClr val="accent4"/>
                </a:solidFill>
              </a:rPr>
              <a:t>IL6 ---&gt; maintien des plasmocytes en prolifération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7C8C4-14CE-4AD3-980D-93BD48925595}" type="slidenum">
              <a:rPr lang="fr-FR" smtClean="0"/>
              <a:pPr/>
              <a:t>48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Immunologie fondamentale par le Pr A GHAFFOUR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l" rtl="0">
              <a:spcBef>
                <a:spcPct val="0"/>
              </a:spcBef>
            </a:pPr>
            <a:r>
              <a:rPr lang="fr-FR" sz="4000" dirty="0" smtClean="0">
                <a:solidFill>
                  <a:schemeClr val="bg2"/>
                </a:solidFill>
                <a:latin typeface="+mj-lt"/>
              </a:rPr>
              <a:t>Coopération LT-LB</a:t>
            </a:r>
            <a:r>
              <a:rPr lang="fr-FR" dirty="0" smtClean="0">
                <a:solidFill>
                  <a:schemeClr val="bg2"/>
                </a:solidFill>
              </a:rPr>
              <a:t/>
            </a:r>
            <a:br>
              <a:rPr lang="fr-FR" dirty="0" smtClean="0">
                <a:solidFill>
                  <a:schemeClr val="bg2"/>
                </a:solidFill>
              </a:rPr>
            </a:br>
            <a:r>
              <a:rPr lang="fr-FR" sz="2000" dirty="0" smtClean="0">
                <a:solidFill>
                  <a:schemeClr val="tx1"/>
                </a:solidFill>
                <a:latin typeface="+mj-lt"/>
              </a:rPr>
              <a:t>Conséquences de l'activation B</a:t>
            </a:r>
            <a:endParaRPr lang="fr-FR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Espace réservé du texte 5"/>
          <p:cNvSpPr>
            <a:spLocks noGrp="1"/>
          </p:cNvSpPr>
          <p:nvPr>
            <p:ph type="body" idx="1"/>
          </p:nvPr>
        </p:nvSpPr>
        <p:spPr>
          <a:xfrm>
            <a:off x="457200" y="2789238"/>
            <a:ext cx="4040188" cy="425448"/>
          </a:xfrm>
        </p:spPr>
        <p:txBody>
          <a:bodyPr>
            <a:noAutofit/>
          </a:bodyPr>
          <a:lstStyle/>
          <a:p>
            <a:pPr algn="ctr"/>
            <a:r>
              <a:rPr lang="fr-FR" sz="2000" dirty="0" smtClean="0"/>
              <a:t>Dans la zone centroblastique </a:t>
            </a:r>
            <a:endParaRPr lang="fr-FR" sz="2000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half" idx="3"/>
          </p:nvPr>
        </p:nvSpPr>
        <p:spPr>
          <a:xfrm>
            <a:off x="458787" y="4360874"/>
            <a:ext cx="4041775" cy="425448"/>
          </a:xfrm>
        </p:spPr>
        <p:txBody>
          <a:bodyPr>
            <a:normAutofit/>
          </a:bodyPr>
          <a:lstStyle/>
          <a:p>
            <a:pPr algn="ctr"/>
            <a:r>
              <a:rPr lang="fr-FR" sz="2000" dirty="0" smtClean="0"/>
              <a:t>Dans la zone claire</a:t>
            </a:r>
            <a:endParaRPr lang="fr-FR" sz="2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2"/>
          </p:nvPr>
        </p:nvSpPr>
        <p:spPr>
          <a:xfrm>
            <a:off x="457200" y="3225694"/>
            <a:ext cx="4040188" cy="1132000"/>
          </a:xfrm>
          <a:ln>
            <a:solidFill>
              <a:schemeClr val="accent5"/>
            </a:solidFill>
          </a:ln>
        </p:spPr>
        <p:txBody>
          <a:bodyPr>
            <a:normAutofit/>
          </a:bodyPr>
          <a:lstStyle/>
          <a:p>
            <a:r>
              <a:rPr lang="fr-FR" sz="1600" dirty="0" smtClean="0"/>
              <a:t>LB présentent l'antigène aux  LT et les activent</a:t>
            </a:r>
          </a:p>
          <a:p>
            <a:r>
              <a:rPr lang="fr-FR" sz="1600" dirty="0" smtClean="0"/>
              <a:t>LB sont activés à leur tour et prolifèrent</a:t>
            </a:r>
            <a:endParaRPr lang="fr-FR" sz="2000" dirty="0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4"/>
          </p:nvPr>
        </p:nvSpPr>
        <p:spPr>
          <a:xfrm>
            <a:off x="458787" y="4857760"/>
            <a:ext cx="4041775" cy="1560628"/>
          </a:xfrm>
          <a:ln>
            <a:solidFill>
              <a:schemeClr val="accent5"/>
            </a:solidFill>
          </a:ln>
        </p:spPr>
        <p:txBody>
          <a:bodyPr>
            <a:normAutofit lnSpcReduction="10000"/>
          </a:bodyPr>
          <a:lstStyle/>
          <a:p>
            <a:r>
              <a:rPr lang="fr-FR" sz="1600" dirty="0" smtClean="0"/>
              <a:t>Maturation de l'affinité des AC</a:t>
            </a:r>
          </a:p>
          <a:p>
            <a:r>
              <a:rPr lang="fr-FR" sz="1600" dirty="0" smtClean="0"/>
              <a:t>Switch</a:t>
            </a:r>
          </a:p>
          <a:p>
            <a:r>
              <a:rPr lang="fr-FR" sz="1600" dirty="0" smtClean="0"/>
              <a:t>Mutations somatiques</a:t>
            </a:r>
          </a:p>
          <a:p>
            <a:r>
              <a:rPr lang="fr-FR" sz="1600" dirty="0" smtClean="0"/>
              <a:t>Production de plasmocytes</a:t>
            </a:r>
          </a:p>
          <a:p>
            <a:r>
              <a:rPr lang="fr-FR" sz="1600" dirty="0" smtClean="0"/>
              <a:t>Production de LB mémoire</a:t>
            </a:r>
            <a:endParaRPr lang="fr-FR" sz="2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7C8C4-14CE-4AD3-980D-93BD48925595}" type="slidenum">
              <a:rPr lang="fr-FR" smtClean="0"/>
              <a:pPr/>
              <a:t>49</a:t>
            </a:fld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428597" y="1714488"/>
            <a:ext cx="4071966" cy="1041311"/>
          </a:xfrm>
          <a:prstGeom prst="rect">
            <a:avLst/>
          </a:prstGeom>
          <a:ln>
            <a:solidFill>
              <a:schemeClr val="accent5"/>
            </a:solidFill>
          </a:ln>
        </p:spPr>
        <p:txBody>
          <a:bodyPr wrap="square">
            <a:spAutoFit/>
          </a:bodyPr>
          <a:lstStyle/>
          <a:p>
            <a:pPr marL="411480" lvl="0" indent="-342900">
              <a:spcBef>
                <a:spcPts val="700"/>
              </a:spcBef>
              <a:buClr>
                <a:srgbClr val="D6ECFF"/>
              </a:buClr>
              <a:buSzPct val="95000"/>
              <a:buFont typeface="Wingdings"/>
              <a:buChar char=""/>
            </a:pPr>
            <a:r>
              <a:rPr lang="fr-FR" sz="1600" dirty="0" smtClean="0">
                <a:solidFill>
                  <a:prstClr val="white"/>
                </a:solidFill>
              </a:rPr>
              <a:t>Expansion clonale</a:t>
            </a:r>
          </a:p>
          <a:p>
            <a:pPr marL="411480" lvl="0" indent="-342900">
              <a:spcBef>
                <a:spcPts val="700"/>
              </a:spcBef>
              <a:buClr>
                <a:srgbClr val="D6ECFF"/>
              </a:buClr>
              <a:buSzPct val="95000"/>
              <a:buFont typeface="Wingdings"/>
              <a:buChar char=""/>
            </a:pPr>
            <a:r>
              <a:rPr lang="fr-FR" sz="1600" dirty="0" smtClean="0">
                <a:solidFill>
                  <a:prstClr val="white"/>
                </a:solidFill>
              </a:rPr>
              <a:t>Production d'anticorps</a:t>
            </a:r>
          </a:p>
          <a:p>
            <a:pPr marL="411480" lvl="0" indent="-342900">
              <a:spcBef>
                <a:spcPts val="700"/>
              </a:spcBef>
              <a:buClr>
                <a:srgbClr val="D6ECFF"/>
              </a:buClr>
              <a:buSzPct val="95000"/>
              <a:buFont typeface="Wingdings"/>
              <a:buChar char=""/>
            </a:pPr>
            <a:r>
              <a:rPr lang="fr-FR" sz="1600" dirty="0" smtClean="0">
                <a:solidFill>
                  <a:prstClr val="white"/>
                </a:solidFill>
              </a:rPr>
              <a:t>Commutation isotyp ique</a:t>
            </a:r>
            <a:endParaRPr lang="fr-FR" sz="16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643438" y="1714488"/>
            <a:ext cx="4071966" cy="4714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Immunologie fondamentale par le Pr A GHAFFOUR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3600" dirty="0" smtClean="0">
                <a:solidFill>
                  <a:schemeClr val="bg2"/>
                </a:solidFill>
              </a:rPr>
              <a:t>Récepteurs spécifiques à l’antigène</a:t>
            </a:r>
            <a:r>
              <a:rPr lang="fr-FR" dirty="0" smtClean="0">
                <a:solidFill>
                  <a:schemeClr val="bg2"/>
                </a:solidFill>
              </a:rPr>
              <a:t/>
            </a:r>
            <a:br>
              <a:rPr lang="fr-FR" dirty="0" smtClean="0">
                <a:solidFill>
                  <a:schemeClr val="bg2"/>
                </a:solidFill>
              </a:rPr>
            </a:b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6" name="Espace réservé du texte 5"/>
          <p:cNvSpPr>
            <a:spLocks noGrp="1"/>
          </p:cNvSpPr>
          <p:nvPr>
            <p:ph type="body" idx="1"/>
          </p:nvPr>
        </p:nvSpPr>
        <p:spPr>
          <a:ln>
            <a:solidFill>
              <a:schemeClr val="accent5"/>
            </a:solidFill>
          </a:ln>
        </p:spPr>
        <p:txBody>
          <a:bodyPr/>
          <a:lstStyle/>
          <a:p>
            <a:pPr algn="ctr"/>
            <a:r>
              <a:rPr lang="fr-FR" dirty="0" smtClean="0"/>
              <a:t>BCR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half" idx="3"/>
          </p:nvPr>
        </p:nvSpPr>
        <p:spPr>
          <a:ln>
            <a:solidFill>
              <a:schemeClr val="accent5"/>
            </a:solidFill>
          </a:ln>
        </p:spPr>
        <p:txBody>
          <a:bodyPr/>
          <a:lstStyle/>
          <a:p>
            <a:pPr algn="ctr"/>
            <a:r>
              <a:rPr lang="fr-FR" dirty="0" smtClean="0"/>
              <a:t>TCR</a:t>
            </a:r>
            <a:endParaRPr lang="fr-F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 bwMode="auto">
          <a:xfrm>
            <a:off x="474276" y="2459038"/>
            <a:ext cx="4026286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 bwMode="auto">
          <a:xfrm>
            <a:off x="4643438" y="2500306"/>
            <a:ext cx="4071966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7C8C4-14CE-4AD3-980D-93BD48925595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Immunologie fondamentale par le Pr A GHAFFOUR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7C8C4-14CE-4AD3-980D-93BD48925595}" type="slidenum">
              <a:rPr lang="fr-FR" smtClean="0"/>
              <a:pPr/>
              <a:t>50</a:t>
            </a:fld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Conclusion</a:t>
            </a:r>
            <a:endParaRPr lang="fr-FR" dirty="0"/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Molécules de reconnaissance du non soi</a:t>
            </a:r>
          </a:p>
          <a:p>
            <a:r>
              <a:rPr lang="fr-FR" dirty="0" smtClean="0"/>
              <a:t>Eléments essentiels de la réponse immunitaire humorale</a:t>
            </a:r>
          </a:p>
          <a:p>
            <a:r>
              <a:rPr lang="fr-FR" dirty="0" smtClean="0"/>
              <a:t>Superfamille des récepteurs à l’antigène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Immunologie fondamentale par le Pr A GHAFFOUR</a:t>
            </a:r>
            <a:endParaRPr lang="fr-F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bg2"/>
                </a:solidFill>
              </a:rPr>
              <a:t>Expression du BCR</a:t>
            </a:r>
            <a:endParaRPr lang="fr-FR" dirty="0">
              <a:solidFill>
                <a:schemeClr val="bg2"/>
              </a:solidFill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543428" cy="639762"/>
          </a:xfrm>
          <a:ln>
            <a:solidFill>
              <a:schemeClr val="accent5"/>
            </a:solidFill>
          </a:ln>
        </p:spPr>
        <p:txBody>
          <a:bodyPr>
            <a:normAutofit/>
          </a:bodyPr>
          <a:lstStyle/>
          <a:p>
            <a:r>
              <a:rPr lang="fr-FR" dirty="0" smtClean="0"/>
              <a:t>Restreinte aux lymphocytes B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half" idx="3"/>
          </p:nvPr>
        </p:nvSpPr>
        <p:spPr>
          <a:xfrm>
            <a:off x="5214942" y="1809750"/>
            <a:ext cx="3471858" cy="639762"/>
          </a:xfrm>
          <a:ln>
            <a:solidFill>
              <a:schemeClr val="accent5"/>
            </a:solidFill>
          </a:ln>
        </p:spPr>
        <p:txBody>
          <a:bodyPr/>
          <a:lstStyle/>
          <a:p>
            <a:pPr algn="ctr"/>
            <a:r>
              <a:rPr lang="fr-FR" dirty="0" smtClean="0"/>
              <a:t>Immunoglobuline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543428" cy="3959352"/>
          </a:xfrm>
          <a:ln>
            <a:solidFill>
              <a:schemeClr val="accent5"/>
            </a:solidFill>
          </a:ln>
        </p:spPr>
        <p:txBody>
          <a:bodyPr>
            <a:normAutofit fontScale="77500" lnSpcReduction="20000"/>
          </a:bodyPr>
          <a:lstStyle/>
          <a:p>
            <a:r>
              <a:rPr lang="fr-FR" sz="2900" dirty="0" smtClean="0"/>
              <a:t>BCR = B Cell Receptor</a:t>
            </a:r>
          </a:p>
          <a:p>
            <a:pPr lvl="1"/>
            <a:r>
              <a:rPr lang="fr-FR" dirty="0" smtClean="0">
                <a:solidFill>
                  <a:schemeClr val="accent4"/>
                </a:solidFill>
              </a:rPr>
              <a:t>Immunoglobuline </a:t>
            </a:r>
          </a:p>
          <a:p>
            <a:pPr lvl="1"/>
            <a:r>
              <a:rPr lang="fr-FR" dirty="0" smtClean="0">
                <a:solidFill>
                  <a:schemeClr val="accent4"/>
                </a:solidFill>
              </a:rPr>
              <a:t>Anticorps</a:t>
            </a:r>
          </a:p>
          <a:p>
            <a:pPr lvl="1"/>
            <a:r>
              <a:rPr lang="fr-FR" dirty="0" smtClean="0">
                <a:solidFill>
                  <a:schemeClr val="accent4"/>
                </a:solidFill>
              </a:rPr>
              <a:t>Immunoglobuline membranaire ou </a:t>
            </a:r>
          </a:p>
          <a:p>
            <a:pPr lvl="1"/>
            <a:r>
              <a:rPr lang="fr-FR" dirty="0" smtClean="0">
                <a:solidFill>
                  <a:schemeClr val="accent4"/>
                </a:solidFill>
              </a:rPr>
              <a:t>Immunoglobuline secrétée</a:t>
            </a:r>
          </a:p>
          <a:p>
            <a:r>
              <a:rPr lang="fr-FR" dirty="0" smtClean="0"/>
              <a:t>2 sites de reconnaissance de l’antigène</a:t>
            </a:r>
          </a:p>
          <a:p>
            <a:r>
              <a:rPr lang="fr-FR" sz="2600" dirty="0" smtClean="0"/>
              <a:t>Reconnaissance directe de l’ antigène</a:t>
            </a:r>
          </a:p>
          <a:p>
            <a:r>
              <a:rPr lang="fr-FR" sz="2600" dirty="0" smtClean="0"/>
              <a:t>Antigène </a:t>
            </a:r>
          </a:p>
          <a:p>
            <a:pPr lvl="1"/>
            <a:r>
              <a:rPr lang="fr-FR" dirty="0" smtClean="0">
                <a:solidFill>
                  <a:schemeClr val="accent4"/>
                </a:solidFill>
              </a:rPr>
              <a:t>Epitope linéaire ou</a:t>
            </a:r>
          </a:p>
          <a:p>
            <a:pPr lvl="1"/>
            <a:r>
              <a:rPr lang="fr-FR" dirty="0" smtClean="0">
                <a:solidFill>
                  <a:schemeClr val="accent4"/>
                </a:solidFill>
              </a:rPr>
              <a:t>Epitope conformationnel</a:t>
            </a:r>
          </a:p>
          <a:p>
            <a:r>
              <a:rPr lang="fr-FR" sz="2600" dirty="0" smtClean="0"/>
              <a:t>Grande diversité des BCR</a:t>
            </a:r>
          </a:p>
          <a:p>
            <a:pPr lvl="1"/>
            <a:r>
              <a:rPr lang="fr-FR" dirty="0" smtClean="0">
                <a:solidFill>
                  <a:schemeClr val="accent2"/>
                </a:solidFill>
              </a:rPr>
              <a:t>(104 </a:t>
            </a:r>
            <a:r>
              <a:rPr lang="fr-FR" dirty="0" smtClean="0">
                <a:solidFill>
                  <a:schemeClr val="accent4"/>
                </a:solidFill>
              </a:rPr>
              <a:t>) à cause du</a:t>
            </a:r>
          </a:p>
          <a:p>
            <a:pPr lvl="1"/>
            <a:r>
              <a:rPr lang="fr-FR" dirty="0" smtClean="0">
                <a:solidFill>
                  <a:schemeClr val="accent4"/>
                </a:solidFill>
              </a:rPr>
              <a:t>Réarrangement des gènes des immunoglobulines</a:t>
            </a:r>
          </a:p>
          <a:p>
            <a:pPr lvl="1"/>
            <a:endParaRPr lang="fr-F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5214943" y="2487427"/>
            <a:ext cx="3500462" cy="3933836"/>
          </a:xfrm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7C8C4-14CE-4AD3-980D-93BD48925595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Immunologie fondamentale par le Pr A GHAFFOUR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fr-FR" dirty="0" smtClean="0">
                <a:solidFill>
                  <a:schemeClr val="bg2"/>
                </a:solidFill>
              </a:rPr>
              <a:t>Réarrangement des gènes BCR</a:t>
            </a:r>
            <a:endParaRPr lang="fr-FR" dirty="0">
              <a:solidFill>
                <a:schemeClr val="bg2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457200" y="2428868"/>
            <a:ext cx="8258204" cy="4000527"/>
          </a:xfrm>
        </p:spPr>
      </p:pic>
      <p:sp>
        <p:nvSpPr>
          <p:cNvPr id="7" name="Espace réservé du contenu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7C8C4-14CE-4AD3-980D-93BD48925595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Immunologie fondamentale par le Pr A GHAFFOUR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bg2"/>
                </a:solidFill>
              </a:rPr>
              <a:t>Lymphopoïèse B</a:t>
            </a:r>
            <a:endParaRPr lang="fr-FR" dirty="0">
              <a:solidFill>
                <a:schemeClr val="bg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5686436" cy="3959352"/>
          </a:xfrm>
          <a:ln>
            <a:solidFill>
              <a:schemeClr val="accent5"/>
            </a:solidFill>
          </a:ln>
        </p:spPr>
        <p:txBody>
          <a:bodyPr>
            <a:normAutofit lnSpcReduction="10000"/>
          </a:bodyPr>
          <a:lstStyle/>
          <a:p>
            <a:r>
              <a:rPr lang="fr-FR" dirty="0" smtClean="0"/>
              <a:t>Moelle osseuse :</a:t>
            </a:r>
          </a:p>
          <a:p>
            <a:pPr lvl="1"/>
            <a:r>
              <a:rPr lang="fr-FR" dirty="0" smtClean="0">
                <a:solidFill>
                  <a:schemeClr val="accent4"/>
                </a:solidFill>
              </a:rPr>
              <a:t>Réarrangement séquentiel H, κ , λ </a:t>
            </a:r>
            <a:r>
              <a:rPr lang="fr-FR" dirty="0" smtClean="0">
                <a:solidFill>
                  <a:schemeClr val="accent4"/>
                </a:solidFill>
                <a:sym typeface="Wingdings" pitchFamily="2" charset="2"/>
              </a:rPr>
              <a:t> </a:t>
            </a:r>
          </a:p>
          <a:p>
            <a:pPr lvl="2"/>
            <a:r>
              <a:rPr lang="fr-FR" dirty="0" smtClean="0">
                <a:solidFill>
                  <a:schemeClr val="accent2"/>
                </a:solidFill>
                <a:sym typeface="Wingdings" pitchFamily="2" charset="2"/>
              </a:rPr>
              <a:t>Immunoglobuline </a:t>
            </a:r>
            <a:r>
              <a:rPr lang="fr-FR" dirty="0" smtClean="0">
                <a:solidFill>
                  <a:schemeClr val="accent2"/>
                </a:solidFill>
              </a:rPr>
              <a:t> fonctionnelle</a:t>
            </a:r>
          </a:p>
          <a:p>
            <a:pPr lvl="2"/>
            <a:r>
              <a:rPr lang="fr-FR" dirty="0" smtClean="0">
                <a:solidFill>
                  <a:schemeClr val="accent2"/>
                </a:solidFill>
              </a:rPr>
              <a:t>Exclusion allélique</a:t>
            </a:r>
          </a:p>
          <a:p>
            <a:pPr lvl="1"/>
            <a:r>
              <a:rPr lang="fr-FR" dirty="0" smtClean="0">
                <a:solidFill>
                  <a:schemeClr val="accent4"/>
                </a:solidFill>
              </a:rPr>
              <a:t>Absence de réarrangement fonctionnel</a:t>
            </a:r>
          </a:p>
          <a:p>
            <a:pPr lvl="2"/>
            <a:r>
              <a:rPr lang="fr-FR" dirty="0" smtClean="0">
                <a:solidFill>
                  <a:schemeClr val="accent2"/>
                </a:solidFill>
              </a:rPr>
              <a:t>Elimination du LB = </a:t>
            </a:r>
          </a:p>
          <a:p>
            <a:pPr lvl="2"/>
            <a:r>
              <a:rPr lang="fr-FR" dirty="0" smtClean="0">
                <a:solidFill>
                  <a:schemeClr val="accent2"/>
                </a:solidFill>
              </a:rPr>
              <a:t>Apoptose</a:t>
            </a:r>
          </a:p>
          <a:p>
            <a:pPr lvl="1"/>
            <a:r>
              <a:rPr lang="fr-FR" dirty="0" smtClean="0">
                <a:solidFill>
                  <a:schemeClr val="accent4"/>
                </a:solidFill>
              </a:rPr>
              <a:t>Etablissement d’un répertoire B</a:t>
            </a:r>
          </a:p>
          <a:p>
            <a:r>
              <a:rPr lang="fr-FR" dirty="0" smtClean="0"/>
              <a:t>Organes lymphoïdes secondaires</a:t>
            </a:r>
          </a:p>
          <a:p>
            <a:pPr lvl="1"/>
            <a:r>
              <a:rPr lang="fr-FR" dirty="0" smtClean="0">
                <a:solidFill>
                  <a:schemeClr val="accent4"/>
                </a:solidFill>
              </a:rPr>
              <a:t>Stockage des LB matures</a:t>
            </a:r>
          </a:p>
          <a:p>
            <a:pPr lvl="1"/>
            <a:r>
              <a:rPr lang="fr-FR" dirty="0" smtClean="0">
                <a:solidFill>
                  <a:schemeClr val="accent4"/>
                </a:solidFill>
              </a:rPr>
              <a:t>Recirculation des LB matures</a:t>
            </a:r>
            <a:endParaRPr lang="fr-FR" dirty="0">
              <a:solidFill>
                <a:schemeClr val="accent4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 bwMode="auto">
          <a:xfrm>
            <a:off x="6410354" y="2524124"/>
            <a:ext cx="2305050" cy="3905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7C8C4-14CE-4AD3-980D-93BD48925595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Immunologie fondamentale par le Pr A GHAFFOUR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fr-FR" sz="3600" dirty="0" smtClean="0">
                <a:solidFill>
                  <a:schemeClr val="bg2"/>
                </a:solidFill>
              </a:rPr>
              <a:t>Isotypes des immunoglobulines</a:t>
            </a:r>
            <a:endParaRPr lang="fr-FR" sz="3600" dirty="0">
              <a:solidFill>
                <a:schemeClr val="bg2"/>
              </a:solidFill>
            </a:endParaRPr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457200" y="2428868"/>
            <a:ext cx="8258204" cy="4000528"/>
          </a:xfr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7C8C4-14CE-4AD3-980D-93BD48925595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Immunologie fondamentale par le Pr A GHAFFOUR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étro">
  <a:themeElements>
    <a:clrScheme name="Mé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é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é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1227</TotalTime>
  <Words>2152</Words>
  <Application>Microsoft Office PowerPoint</Application>
  <PresentationFormat>Affichage à l'écran (4:3)</PresentationFormat>
  <Paragraphs>469</Paragraphs>
  <Slides>50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50</vt:i4>
      </vt:variant>
    </vt:vector>
  </HeadingPairs>
  <TitlesOfParts>
    <vt:vector size="51" baseType="lpstr">
      <vt:lpstr>Métro</vt:lpstr>
      <vt:lpstr>Faculté de médecine B. BENZERDJEB  TLEMCEN </vt:lpstr>
      <vt:lpstr>Enseignement d’immunologie</vt:lpstr>
      <vt:lpstr>Récepteurs de l’Immunité Adaptative</vt:lpstr>
      <vt:lpstr>Plan</vt:lpstr>
      <vt:lpstr>Récepteurs spécifiques à l’antigène </vt:lpstr>
      <vt:lpstr>Expression du BCR</vt:lpstr>
      <vt:lpstr>Réarrangement des gènes BCR</vt:lpstr>
      <vt:lpstr>Lymphopoïèse B</vt:lpstr>
      <vt:lpstr>Isotypes des immunoglobulines</vt:lpstr>
      <vt:lpstr>Propriétés des immunoglobulines</vt:lpstr>
      <vt:lpstr>Commutation isotypique</vt:lpstr>
      <vt:lpstr>Expression du TCR Structure</vt:lpstr>
      <vt:lpstr>Expression du TCR 2 populations de LT</vt:lpstr>
      <vt:lpstr>Organisation des gènes TCR</vt:lpstr>
      <vt:lpstr>Organisation des gènes TCR</vt:lpstr>
      <vt:lpstr>Réarrangement des gènes TCR</vt:lpstr>
      <vt:lpstr>Hématopoïèse T</vt:lpstr>
      <vt:lpstr>Architecture thymique</vt:lpstr>
      <vt:lpstr>Education des lymphocytes T </vt:lpstr>
      <vt:lpstr>Transduction du signal</vt:lpstr>
      <vt:lpstr>Phase effectrice</vt:lpstr>
      <vt:lpstr>Dégranulation cytolytique</vt:lpstr>
      <vt:lpstr>Activation des LT CD4 et CD8</vt:lpstr>
      <vt:lpstr>Apprêtement et présentation de l’antigène</vt:lpstr>
      <vt:lpstr>Détection de l’antigène en périphérie</vt:lpstr>
      <vt:lpstr>Récepteurs de l’Immunité Innée</vt:lpstr>
      <vt:lpstr>Pattern Recognition Receptors</vt:lpstr>
      <vt:lpstr>P.R.R (Pattern Recognition Receptors)</vt:lpstr>
      <vt:lpstr>Motifs moléculaires associés aux pathogènes</vt:lpstr>
      <vt:lpstr>Réaction inflammatoire</vt:lpstr>
      <vt:lpstr>Réaction inflammatoire</vt:lpstr>
      <vt:lpstr>Réaction inflammatoire</vt:lpstr>
      <vt:lpstr>Maturation DC Cellules dendritiques</vt:lpstr>
      <vt:lpstr>Présentation antigénique</vt:lpstr>
      <vt:lpstr>Présentation antigénique</vt:lpstr>
      <vt:lpstr>IMMMUNITE « INTERMEDIAIRE » </vt:lpstr>
      <vt:lpstr>Immunité NK</vt:lpstr>
      <vt:lpstr>Synapse Immunologique</vt:lpstr>
      <vt:lpstr>Activation T</vt:lpstr>
      <vt:lpstr>Activation T</vt:lpstr>
      <vt:lpstr>Activation T Signaux de costimulation </vt:lpstr>
      <vt:lpstr>Activation T</vt:lpstr>
      <vt:lpstr>Activation T</vt:lpstr>
      <vt:lpstr>Synapse immunologique</vt:lpstr>
      <vt:lpstr>Coopération cellulaire</vt:lpstr>
      <vt:lpstr> Coopération CPA-LT </vt:lpstr>
      <vt:lpstr>Coopération LTCD4-LTCD8</vt:lpstr>
      <vt:lpstr>Coopération LT-LB Activation B (LT B = CPA et CSA) </vt:lpstr>
      <vt:lpstr>Coopération LT-LB Conséquences de l'activation B</vt:lpstr>
      <vt:lpstr>Conclusion</vt:lpstr>
    </vt:vector>
  </TitlesOfParts>
  <Company>Domicile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Récepteurs de l’Immunité Adaptative</dc:title>
  <dc:creator>Ghaffour</dc:creator>
  <cp:lastModifiedBy>INFOPLUS</cp:lastModifiedBy>
  <cp:revision>74</cp:revision>
  <dcterms:created xsi:type="dcterms:W3CDTF">2008-10-27T18:11:38Z</dcterms:created>
  <dcterms:modified xsi:type="dcterms:W3CDTF">2009-03-06T20:35:11Z</dcterms:modified>
</cp:coreProperties>
</file>