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903A90-1538-49B8-88AF-875EF6ACFBCE}" type="datetimeFigureOut">
              <a:rPr lang="fr-FR" smtClean="0"/>
              <a:pPr/>
              <a:t>03/10/2016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062688-E040-4F9A-BEDF-A349D0AE4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90056"/>
            <a:ext cx="7470648" cy="114300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 smtClean="0">
                <a:solidFill>
                  <a:srgbClr val="FFFF00"/>
                </a:solidFill>
              </a:rPr>
              <a:t>LES TISSUS ET ORGANES LYMPHOIDES</a:t>
            </a:r>
            <a:r>
              <a:rPr lang="fr-FR" sz="4800" dirty="0" smtClean="0">
                <a:solidFill>
                  <a:srgbClr val="FFFF00"/>
                </a:solidFill>
              </a:rPr>
              <a:t/>
            </a:r>
            <a:br>
              <a:rPr lang="fr-FR" sz="4800" dirty="0" smtClean="0">
                <a:solidFill>
                  <a:srgbClr val="FFFF00"/>
                </a:solidFill>
              </a:rPr>
            </a:br>
            <a:r>
              <a:rPr lang="fr-FR" sz="4800" b="1" dirty="0" smtClean="0">
                <a:solidFill>
                  <a:srgbClr val="FFFF00"/>
                </a:solidFill>
              </a:rPr>
              <a:t> </a:t>
            </a:r>
            <a:r>
              <a:rPr lang="fr-FR" sz="4800" dirty="0" smtClean="0">
                <a:solidFill>
                  <a:srgbClr val="FFFF00"/>
                </a:solidFill>
              </a:rPr>
              <a:t/>
            </a:r>
            <a:br>
              <a:rPr lang="fr-FR" sz="4800" dirty="0" smtClean="0">
                <a:solidFill>
                  <a:srgbClr val="FFFF00"/>
                </a:solidFill>
              </a:rPr>
            </a:br>
            <a:endParaRPr lang="fr-F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lymphocytes T 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cellules accessoires de l’immunité 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31429"/>
            <a:ext cx="7467600" cy="4525963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cellules présentatrices d'antigène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cellules effectrices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cellules présentatrices d'antigène </a:t>
            </a:r>
            <a:br>
              <a:rPr lang="fr-FR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- Les cellules du système phagocytaire mononuclée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- Les cellules dendritiques des organes lymphoïdes 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- Les cellules interdigitées : Ce sont, par exemple, les cellules de </a:t>
            </a:r>
            <a:r>
              <a:rPr lang="fr-FR" dirty="0" err="1" smtClean="0">
                <a:solidFill>
                  <a:srgbClr val="FFFF00"/>
                </a:solidFill>
              </a:rPr>
              <a:t>Langerhans</a:t>
            </a:r>
            <a:r>
              <a:rPr lang="fr-FR" dirty="0" smtClean="0">
                <a:solidFill>
                  <a:srgbClr val="FFFF00"/>
                </a:solidFill>
              </a:rPr>
              <a:t> de l'épiderme. 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cellules effectrices </a:t>
            </a:r>
            <a:br>
              <a:rPr lang="fr-FR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525963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FFFF00"/>
                </a:solidFill>
              </a:rPr>
              <a:t>- Les cellules du système phagocytaire mononuclée : Certains macrophages peuvent acquérir, sous l'effet de cytokines, des propriétés cytotoxiques vis à vis de cellules tumorales. </a:t>
            </a:r>
          </a:p>
          <a:p>
            <a:r>
              <a:rPr lang="fr-FR" sz="2400" dirty="0" smtClean="0">
                <a:solidFill>
                  <a:srgbClr val="FFFF00"/>
                </a:solidFill>
              </a:rPr>
              <a:t>- Les granulocytes neutrophiles :  Ce sont les éléments principaux de la lutte contre les bactéries.</a:t>
            </a:r>
          </a:p>
          <a:p>
            <a:r>
              <a:rPr lang="fr-FR" sz="2400" dirty="0" smtClean="0">
                <a:solidFill>
                  <a:srgbClr val="FFFF00"/>
                </a:solidFill>
              </a:rPr>
              <a:t>- Les granulocytes basophiles et les mastocytes tissulaires : Ils sont responsables de l'inflammation qui accompagne la réponse immunitaire et ce sont les cellules de l'allergie.</a:t>
            </a:r>
          </a:p>
          <a:p>
            <a:r>
              <a:rPr lang="fr-FR" sz="2400" dirty="0" smtClean="0">
                <a:solidFill>
                  <a:srgbClr val="FFFF00"/>
                </a:solidFill>
              </a:rPr>
              <a:t>- Les granulocytes éosinophiles : Ils interviennent dans la lutte contre les parasites. </a:t>
            </a:r>
          </a:p>
          <a:p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molécules de l’immunité 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molécules membranaires 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molécules libres de l’immunité 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molécules membranaires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   Les molécules membranaires d'identification et de communication entre les cellules de l'immunité : regroupées sous le terme de molécules CD (cluster of </a:t>
            </a:r>
            <a:r>
              <a:rPr lang="fr-FR" sz="2400" dirty="0" err="1" smtClean="0">
                <a:solidFill>
                  <a:srgbClr val="FFFF00"/>
                </a:solidFill>
              </a:rPr>
              <a:t>differentiation</a:t>
            </a:r>
            <a:r>
              <a:rPr lang="fr-FR" sz="2400" dirty="0" smtClean="0">
                <a:solidFill>
                  <a:srgbClr val="FFFF00"/>
                </a:solidFill>
              </a:rPr>
              <a:t> ).</a:t>
            </a: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    Les molécules du complexe majeur d'histocompatibilité : </a:t>
            </a:r>
          </a:p>
          <a:p>
            <a:pPr lvl="1"/>
            <a:r>
              <a:rPr lang="fr-FR" sz="2000" dirty="0" smtClean="0">
                <a:solidFill>
                  <a:srgbClr val="FFFF00"/>
                </a:solidFill>
              </a:rPr>
              <a:t>Les molécules du CMH de classe I </a:t>
            </a:r>
            <a:r>
              <a:rPr lang="fr-FR" sz="2000" dirty="0" smtClean="0">
                <a:solidFill>
                  <a:srgbClr val="FFFF00"/>
                </a:solidFill>
              </a:rPr>
              <a:t>: sur toutes les cellules</a:t>
            </a:r>
            <a:endParaRPr lang="fr-FR" sz="2000" dirty="0" smtClean="0">
              <a:solidFill>
                <a:srgbClr val="FFFF00"/>
              </a:solidFill>
            </a:endParaRPr>
          </a:p>
          <a:p>
            <a:pPr lvl="1"/>
            <a:r>
              <a:rPr lang="fr-FR" sz="2000" dirty="0" smtClean="0">
                <a:solidFill>
                  <a:srgbClr val="FFFF00"/>
                </a:solidFill>
              </a:rPr>
              <a:t>Les molécules du CMH de classe </a:t>
            </a:r>
            <a:r>
              <a:rPr lang="fr-FR" sz="2000" dirty="0" smtClean="0">
                <a:solidFill>
                  <a:srgbClr val="FFFF00"/>
                </a:solidFill>
              </a:rPr>
              <a:t>II: cellules présentatrices  d’antigènes</a:t>
            </a:r>
            <a:r>
              <a:rPr lang="fr-FR" sz="2000" dirty="0" smtClean="0">
                <a:solidFill>
                  <a:srgbClr val="FFFF00"/>
                </a:solidFill>
              </a:rPr>
              <a:t> </a:t>
            </a:r>
          </a:p>
          <a:p>
            <a:pPr lvl="1">
              <a:buNone/>
            </a:pPr>
            <a:endParaRPr lang="fr-FR" sz="20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Les récepteurs d'antigène du lymphocyte T </a:t>
            </a:r>
          </a:p>
          <a:p>
            <a:pPr lvl="1">
              <a:buNone/>
            </a:pPr>
            <a:r>
              <a:rPr lang="fr-FR" sz="2400" dirty="0" smtClean="0">
                <a:solidFill>
                  <a:srgbClr val="FFFF00"/>
                </a:solidFill>
              </a:rPr>
              <a:t>Les récepteurs d'antigène du lymphocyte B 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s://upload.wikimedia.org/wikipedia/commons/thumb/a/a9/Cluster_of_differentiation.svg/2000px-Cluster_of_differentia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09900" cy="151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924" name="AutoShape 4"/>
          <p:cNvSpPr>
            <a:spLocks noChangeAspect="1" noChangeArrowheads="1"/>
          </p:cNvSpPr>
          <p:nvPr/>
        </p:nvSpPr>
        <p:spPr bwMode="auto">
          <a:xfrm>
            <a:off x="63500" y="-136525"/>
            <a:ext cx="3009900" cy="1514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26" name="Picture 6" descr="Résultat de recherche d'images pour &quot;Les molécules du complexe majeur d'histocompatibilit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molécules libres de l’immunité 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91469"/>
            <a:ext cx="7467600" cy="4525963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immunoglobulines ou anticorps 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Cytokines ou interleukines 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médiateurs non spécifiques 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rgbClr val="FFFF00"/>
                </a:solidFill>
              </a:rPr>
              <a:t>LES TISSUS LYMPHOÏDES :</a:t>
            </a:r>
            <a:r>
              <a:rPr lang="fr-FR" dirty="0" smtClean="0">
                <a:solidFill>
                  <a:srgbClr val="FFFF00"/>
                </a:solidFill>
              </a:rPr>
              <a:t/>
            </a:r>
            <a:br>
              <a:rPr lang="fr-FR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5365"/>
            <a:ext cx="7467600" cy="4525963"/>
          </a:xfrm>
        </p:spPr>
        <p:txBody>
          <a:bodyPr/>
          <a:lstStyle/>
          <a:p>
            <a:pPr lvl="1"/>
            <a:r>
              <a:rPr lang="fr-FR" b="1" dirty="0" smtClean="0">
                <a:solidFill>
                  <a:srgbClr val="FFFF00"/>
                </a:solidFill>
              </a:rPr>
              <a:t> </a:t>
            </a:r>
            <a:r>
              <a:rPr lang="fr-FR" dirty="0" smtClean="0">
                <a:solidFill>
                  <a:srgbClr val="FFFF00"/>
                </a:solidFill>
              </a:rPr>
              <a:t>L’infiltrat lymphoïde 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 les points lymphoïdes </a:t>
            </a:r>
          </a:p>
          <a:p>
            <a:pPr lvl="1"/>
            <a:r>
              <a:rPr lang="fr-FR" sz="2800" dirty="0" smtClean="0">
                <a:solidFill>
                  <a:srgbClr val="FFFF00"/>
                </a:solidFill>
              </a:rPr>
              <a:t>les nodules ou follicules lymphoïdes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746760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LES TISSUS ET ORGANES LYMPHOIDES</a:t>
            </a:r>
            <a:r>
              <a:rPr lang="fr-FR" sz="3600" dirty="0" smtClean="0">
                <a:solidFill>
                  <a:srgbClr val="FFFF00"/>
                </a:solidFill>
              </a:rPr>
              <a:t/>
            </a:r>
            <a:br>
              <a:rPr lang="fr-FR" sz="3600" dirty="0" smtClean="0">
                <a:solidFill>
                  <a:srgbClr val="FFFF00"/>
                </a:solidFill>
              </a:rPr>
            </a:br>
            <a:r>
              <a:rPr lang="fr-FR" sz="3600" b="1" dirty="0" smtClean="0">
                <a:solidFill>
                  <a:srgbClr val="FFFF00"/>
                </a:solidFill>
              </a:rPr>
              <a:t> </a:t>
            </a:r>
            <a:r>
              <a:rPr lang="fr-FR" sz="3600" dirty="0" smtClean="0">
                <a:solidFill>
                  <a:srgbClr val="FFFF00"/>
                </a:solidFill>
              </a:rPr>
              <a:t/>
            </a:r>
            <a:br>
              <a:rPr lang="fr-FR" sz="3600" dirty="0" smtClean="0">
                <a:solidFill>
                  <a:srgbClr val="FFFF00"/>
                </a:solidFill>
              </a:rPr>
            </a:br>
            <a:endParaRPr lang="fr-FR" sz="3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FF00"/>
                </a:solidFill>
              </a:rPr>
              <a:t>1.INTRODUCTION</a:t>
            </a:r>
          </a:p>
          <a:p>
            <a:pPr lvl="0">
              <a:buNone/>
            </a:pPr>
            <a:r>
              <a:rPr lang="fr-FR" b="1" dirty="0" smtClean="0">
                <a:solidFill>
                  <a:srgbClr val="FFFF00"/>
                </a:solidFill>
              </a:rPr>
              <a:t>2. LE SYSTEME IMMUNITAIRE 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les composants du système immunitaire 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Les lymphocytes 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Les cellules accessoires de l’immunité 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les molécules de l’immunité </a:t>
            </a:r>
            <a:endParaRPr lang="fr-FR" sz="1600" dirty="0" smtClean="0">
              <a:solidFill>
                <a:srgbClr val="FFFF00"/>
              </a:solidFill>
            </a:endParaRPr>
          </a:p>
          <a:p>
            <a:endParaRPr lang="fr-FR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fr-FR" b="1" dirty="0" smtClean="0">
                <a:solidFill>
                  <a:srgbClr val="FFFF00"/>
                </a:solidFill>
              </a:rPr>
              <a:t>3. LES TISSUS LYMPHOÏDES </a:t>
            </a:r>
            <a:endParaRPr lang="fr-FR" dirty="0" smtClean="0">
              <a:solidFill>
                <a:srgbClr val="FFFF00"/>
              </a:solidFill>
            </a:endParaRP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 </a:t>
            </a:r>
            <a:r>
              <a:rPr lang="fr-FR" dirty="0" smtClean="0">
                <a:solidFill>
                  <a:srgbClr val="FFFF00"/>
                </a:solidFill>
              </a:rPr>
              <a:t>L’infiltrat lymphoïde 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 les points lymphoïdes </a:t>
            </a:r>
          </a:p>
          <a:p>
            <a:pPr lvl="1"/>
            <a:r>
              <a:rPr lang="fr-FR" sz="2800" dirty="0" smtClean="0">
                <a:solidFill>
                  <a:srgbClr val="FFFF00"/>
                </a:solidFill>
              </a:rPr>
              <a:t>les nodules ou follicules lymphoïdes </a:t>
            </a:r>
          </a:p>
          <a:p>
            <a:pPr lvl="1">
              <a:buNone/>
            </a:pPr>
            <a:endParaRPr lang="fr-FR" sz="24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fr-FR" sz="3100" b="1" dirty="0" smtClean="0">
                <a:solidFill>
                  <a:srgbClr val="FFFF00"/>
                </a:solidFill>
              </a:rPr>
              <a:t>4. LES ORGANES LYMPHOÏDES 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ORGANES LYMPHOÏDES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fr-FR" sz="3200" dirty="0" smtClean="0">
              <a:solidFill>
                <a:srgbClr val="FFFF00"/>
              </a:solidFill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fr-FR" sz="3200" dirty="0" smtClean="0">
                <a:solidFill>
                  <a:srgbClr val="FFFF00"/>
                </a:solidFill>
              </a:rPr>
              <a:t>les organes lymphoïdes  centraux </a:t>
            </a:r>
          </a:p>
          <a:p>
            <a:pPr>
              <a:buNone/>
            </a:pP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dirty="0" smtClean="0">
                <a:solidFill>
                  <a:srgbClr val="FFFF00"/>
                </a:solidFill>
              </a:rPr>
              <a:t>les organes lymphoïdes périphériques </a:t>
            </a:r>
            <a:endParaRPr lang="fr-F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br>
              <a:rPr lang="fr-FR" b="1" dirty="0" smtClean="0">
                <a:solidFill>
                  <a:srgbClr val="FFFF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tissus et organes lymphoïdes se caractérisent par leur richesse en lymphocytes et par leur appartenance au système immunitaire.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Ils se distinguent en deux groupes :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</a:t>
            </a:r>
            <a:r>
              <a:rPr lang="fr-FR" b="1" dirty="0" smtClean="0">
                <a:solidFill>
                  <a:srgbClr val="FFFF00"/>
                </a:solidFill>
              </a:rPr>
              <a:t>organes lymphoïdes centraux ou primaires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</a:t>
            </a:r>
            <a:r>
              <a:rPr lang="fr-FR" b="1" dirty="0" smtClean="0">
                <a:solidFill>
                  <a:srgbClr val="FFFF00"/>
                </a:solidFill>
              </a:rPr>
              <a:t>organes lymphoïdes périphériques ou secondaires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 SYSTEME IMMUNITAIRE</a:t>
            </a:r>
            <a:endParaRPr lang="fr-FR" dirty="0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399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composants du système immunitaire 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91469"/>
            <a:ext cx="7467600" cy="4525963"/>
          </a:xfrm>
        </p:spPr>
        <p:txBody>
          <a:bodyPr>
            <a:normAutofit/>
          </a:bodyPr>
          <a:lstStyle/>
          <a:p>
            <a:pPr lvl="1"/>
            <a:r>
              <a:rPr lang="fr-FR" sz="2800" b="1" dirty="0" smtClean="0">
                <a:solidFill>
                  <a:srgbClr val="FFFF00"/>
                </a:solidFill>
              </a:rPr>
              <a:t>Les lymphocytes </a:t>
            </a:r>
          </a:p>
          <a:p>
            <a:pPr lvl="1"/>
            <a:r>
              <a:rPr lang="fr-FR" sz="2800" b="1" dirty="0" smtClean="0">
                <a:solidFill>
                  <a:srgbClr val="FFFF00"/>
                </a:solidFill>
              </a:rPr>
              <a:t>Les cellules accessoires de l’immunité </a:t>
            </a:r>
          </a:p>
          <a:p>
            <a:pPr lvl="1"/>
            <a:r>
              <a:rPr lang="fr-FR" sz="2800" b="1" dirty="0" smtClean="0">
                <a:solidFill>
                  <a:srgbClr val="FFFF00"/>
                </a:solidFill>
              </a:rPr>
              <a:t>les molécules de l’immunité 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>
                <a:solidFill>
                  <a:srgbClr val="FFFF00"/>
                </a:solidFill>
              </a:rPr>
              <a:t>Les lymphocytes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Ils coordonnent et commandent tout le système immunitaire.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lymphocytes sont responsables de la spécificité et de la mémoire immunitaire.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Chaque lymphocyte contrôle la réponse à un seul </a:t>
            </a:r>
            <a:r>
              <a:rPr lang="fr-FR" dirty="0" err="1" smtClean="0">
                <a:solidFill>
                  <a:srgbClr val="FFFF00"/>
                </a:solidFill>
              </a:rPr>
              <a:t>épitope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lymphocytes sont des cellules libres, mobiles, qui se déplacent par les voies sanguines et lymphatiques.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Il existe 2 grandes classes de lymphocytes :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 Les lymphocytes B 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Les lymphocytes T 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client\Pictures\comparaison-lb-et-plas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http://svtmarcq.e-monsite.com/pages/l-immunite-adaptative-1.html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Les lymphocytes T 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Ils se forment dans le thymus.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Ils sont responsables de l'immunité cellulaire, agissant directement, sans intervention d'anticorps.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Ils régulent la réponse immunitaire cellulaire et humorale. Certains facilitent cette réponse, les T auxiliaires (T-4). D'autres l'inhibent (T-8 ou T-suppresseurs).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Ils reconnaissent des fragments d'</a:t>
            </a:r>
            <a:r>
              <a:rPr lang="fr-FR" dirty="0" err="1" smtClean="0">
                <a:solidFill>
                  <a:srgbClr val="FFFF00"/>
                </a:solidFill>
              </a:rPr>
              <a:t>épitopes</a:t>
            </a:r>
            <a:r>
              <a:rPr lang="fr-FR" dirty="0" smtClean="0">
                <a:solidFill>
                  <a:srgbClr val="FFFF00"/>
                </a:solidFill>
              </a:rPr>
              <a:t>, portés par les cellules présentatrices d'antigène, par l'intermédiaire de récepteurs spécifiques.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285</Words>
  <Application>Microsoft Office PowerPoint</Application>
  <PresentationFormat>Affichage à l'écran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Technique</vt:lpstr>
      <vt:lpstr>LES TISSUS ET ORGANES LYMPHOIDES   </vt:lpstr>
      <vt:lpstr>LES TISSUS ET ORGANES LYMPHOIDES   </vt:lpstr>
      <vt:lpstr>INTRODUCTION </vt:lpstr>
      <vt:lpstr>Diapositive 4</vt:lpstr>
      <vt:lpstr>LE SYSTEME IMMUNITAIRE</vt:lpstr>
      <vt:lpstr>les composants du système immunitaire </vt:lpstr>
      <vt:lpstr>Les lymphocytes</vt:lpstr>
      <vt:lpstr>Diapositive 8</vt:lpstr>
      <vt:lpstr>Les lymphocytes T </vt:lpstr>
      <vt:lpstr>Les lymphocytes T </vt:lpstr>
      <vt:lpstr>Les cellules accessoires de l’immunité </vt:lpstr>
      <vt:lpstr>Les cellules présentatrices d'antigène  </vt:lpstr>
      <vt:lpstr>Les cellules effectrices  </vt:lpstr>
      <vt:lpstr>les molécules de l’immunité </vt:lpstr>
      <vt:lpstr>Les molécules membranaires</vt:lpstr>
      <vt:lpstr>Diapositive 16</vt:lpstr>
      <vt:lpstr>Diapositive 17</vt:lpstr>
      <vt:lpstr>Les molécules libres de l’immunité </vt:lpstr>
      <vt:lpstr>LES TISSUS LYMPHOÏDES : </vt:lpstr>
      <vt:lpstr>LES ORGANES LYMPHOÏDES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TISSUS ET ORGANES LYMPHOIDES   </dc:title>
  <dc:creator>client</dc:creator>
  <cp:lastModifiedBy>client</cp:lastModifiedBy>
  <cp:revision>18</cp:revision>
  <dcterms:created xsi:type="dcterms:W3CDTF">2015-09-29T18:24:21Z</dcterms:created>
  <dcterms:modified xsi:type="dcterms:W3CDTF">2016-10-03T22:46:31Z</dcterms:modified>
</cp:coreProperties>
</file>