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7" r:id="rId2"/>
    <p:sldId id="258" r:id="rId3"/>
    <p:sldId id="256" r:id="rId4"/>
    <p:sldId id="297" r:id="rId5"/>
    <p:sldId id="259" r:id="rId6"/>
    <p:sldId id="291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92" r:id="rId19"/>
    <p:sldId id="273" r:id="rId20"/>
    <p:sldId id="299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93" r:id="rId33"/>
    <p:sldId id="294" r:id="rId34"/>
    <p:sldId id="295" r:id="rId35"/>
    <p:sldId id="296" r:id="rId36"/>
    <p:sldId id="286" r:id="rId37"/>
    <p:sldId id="287" r:id="rId38"/>
    <p:sldId id="284" r:id="rId39"/>
    <p:sldId id="289" r:id="rId40"/>
    <p:sldId id="288" r:id="rId41"/>
    <p:sldId id="290" r:id="rId42"/>
    <p:sldId id="298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7" autoAdjust="0"/>
    <p:restoredTop sz="94684" autoAdjust="0"/>
  </p:normalViewPr>
  <p:slideViewPr>
    <p:cSldViewPr>
      <p:cViewPr>
        <p:scale>
          <a:sx n="40" d="100"/>
          <a:sy n="40" d="100"/>
        </p:scale>
        <p:origin x="-100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C8149-00FD-4234-8716-F6AEB779FFB6}" type="datetimeFigureOut">
              <a:rPr lang="fr-FR" smtClean="0"/>
              <a:pPr/>
              <a:t>01/11/2015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79B3E-EB57-4122-A8B9-610D6B941D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383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919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302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090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687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364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31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34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666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56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927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37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55AC-D6EC-4D68-AE62-6DD4329F0F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42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dirty="0" smtClean="0"/>
              <a:t>Faculté de médecine</a:t>
            </a:r>
            <a:r>
              <a:rPr lang="fr-FR" sz="1400" dirty="0" smtClean="0"/>
              <a:t> B. BENZERDJEB </a:t>
            </a:r>
            <a:r>
              <a:rPr lang="fr-FR" sz="1800" dirty="0" smtClean="0"/>
              <a:t> </a:t>
            </a:r>
            <a:r>
              <a:rPr lang="fr-FR" sz="3200" dirty="0" smtClean="0"/>
              <a:t>TLEMCEN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Picture 4" descr="top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 descr="BENZERJEBBENADOU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152948"/>
            <a:ext cx="1214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CDR et </a:t>
            </a:r>
            <a:r>
              <a:rPr lang="fr-FR" sz="6000" dirty="0" err="1" smtClean="0"/>
              <a:t>Frameworks</a:t>
            </a:r>
            <a:endParaRPr lang="fr-FR" sz="6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Variabilité et agencement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Autour des AA</a:t>
            </a:r>
          </a:p>
          <a:p>
            <a:pPr lvl="1"/>
            <a:r>
              <a:rPr lang="fr-FR" dirty="0" smtClean="0"/>
              <a:t>30, 50 et 95 des domaines VL </a:t>
            </a:r>
            <a:r>
              <a:rPr lang="fr-FR" dirty="0" smtClean="0">
                <a:sym typeface="Symbol" pitchFamily="18" charset="2"/>
              </a:rPr>
              <a:t> et </a:t>
            </a:r>
          </a:p>
          <a:p>
            <a:pPr lvl="1"/>
            <a:r>
              <a:rPr lang="fr-FR" dirty="0" smtClean="0">
                <a:sym typeface="Symbol" pitchFamily="18" charset="2"/>
              </a:rPr>
              <a:t>35, 55 et 100 des domaines VH</a:t>
            </a:r>
            <a:endParaRPr lang="fr-FR" dirty="0" smtClean="0"/>
          </a:p>
          <a:p>
            <a:r>
              <a:rPr lang="fr-FR" dirty="0" smtClean="0"/>
              <a:t>3 CDR </a:t>
            </a:r>
            <a:r>
              <a:rPr lang="fr-FR" sz="1100" dirty="0" smtClean="0"/>
              <a:t>(CDR</a:t>
            </a:r>
            <a:r>
              <a:rPr lang="fr-FR" sz="1100" baseline="-25000" dirty="0" smtClean="0"/>
              <a:t>1</a:t>
            </a:r>
            <a:r>
              <a:rPr lang="fr-FR" sz="1100" dirty="0" smtClean="0"/>
              <a:t>, CDR</a:t>
            </a:r>
            <a:r>
              <a:rPr lang="fr-FR" sz="1100" baseline="-25000" dirty="0" smtClean="0"/>
              <a:t>2</a:t>
            </a:r>
            <a:r>
              <a:rPr lang="fr-FR" sz="1100" dirty="0" smtClean="0"/>
              <a:t> et CDR</a:t>
            </a:r>
            <a:r>
              <a:rPr lang="fr-FR" sz="1100" baseline="-25000" dirty="0" smtClean="0"/>
              <a:t>3</a:t>
            </a:r>
            <a:r>
              <a:rPr lang="fr-FR" sz="1100" dirty="0" smtClean="0"/>
              <a:t> )</a:t>
            </a:r>
            <a:r>
              <a:rPr lang="fr-FR" dirty="0" smtClean="0"/>
              <a:t> par chaine</a:t>
            </a:r>
          </a:p>
          <a:p>
            <a:r>
              <a:rPr lang="fr-FR" dirty="0" smtClean="0"/>
              <a:t>6 CDR par site de liaison </a:t>
            </a:r>
          </a:p>
          <a:p>
            <a:r>
              <a:rPr lang="fr-FR" dirty="0" smtClean="0"/>
              <a:t>FR (</a:t>
            </a:r>
            <a:r>
              <a:rPr lang="fr-FR" sz="1800" dirty="0" err="1" smtClean="0"/>
              <a:t>Frameworks</a:t>
            </a:r>
            <a:r>
              <a:rPr lang="fr-FR" sz="1800" dirty="0" smtClean="0"/>
              <a:t> = charpentes) </a:t>
            </a:r>
          </a:p>
          <a:p>
            <a:pPr lvl="1"/>
            <a:r>
              <a:rPr lang="fr-FR" dirty="0" smtClean="0"/>
              <a:t>FR</a:t>
            </a:r>
            <a:r>
              <a:rPr lang="fr-FR" baseline="-25000" dirty="0" smtClean="0"/>
              <a:t>1 </a:t>
            </a:r>
          </a:p>
          <a:p>
            <a:pPr lvl="1"/>
            <a:r>
              <a:rPr lang="fr-FR" dirty="0" smtClean="0"/>
              <a:t>FR</a:t>
            </a:r>
            <a:r>
              <a:rPr lang="fr-FR" baseline="-25000" dirty="0" smtClean="0"/>
              <a:t>2</a:t>
            </a:r>
          </a:p>
          <a:p>
            <a:pPr lvl="1"/>
            <a:r>
              <a:rPr lang="fr-FR" dirty="0" smtClean="0"/>
              <a:t>FR</a:t>
            </a:r>
            <a:r>
              <a:rPr lang="fr-FR" baseline="-25000" dirty="0" smtClean="0"/>
              <a:t>3</a:t>
            </a:r>
            <a:r>
              <a:rPr lang="fr-FR" dirty="0" smtClean="0"/>
              <a:t> et</a:t>
            </a:r>
          </a:p>
          <a:p>
            <a:pPr lvl="1"/>
            <a:r>
              <a:rPr lang="fr-FR" dirty="0" smtClean="0"/>
              <a:t>FR</a:t>
            </a:r>
            <a:r>
              <a:rPr lang="fr-FR" baseline="-25000" dirty="0" smtClean="0"/>
              <a:t>4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9" name="Picture 5" descr="C:\WINDOWS\Application Data\Microsoft\Media Catalog\ac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567283"/>
            <a:ext cx="4041775" cy="2941837"/>
          </a:xfrm>
          <a:solidFill>
            <a:schemeClr val="tx1"/>
          </a:solidFill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" name="Picture 4" descr="C:\Mes documents\Cours d'immunologie générale\Kuby\Chapitre 4\F04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29132"/>
            <a:ext cx="4031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Structure quaternaire</a:t>
            </a:r>
            <a:endParaRPr lang="fr-FR" sz="6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500561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L’immunoglobuline est constituée d ’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Une région NH2-ter variable 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Une région COOH- ter  constante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L’ immunoglobuline comporte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Un seul type de chaîne lourde 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Un seul type de chaîne légère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Liaisons</a:t>
            </a:r>
          </a:p>
          <a:p>
            <a:pPr lvl="1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CH-CH : liaisons di sulfures en nombre variable selon classe et s/classe</a:t>
            </a:r>
          </a:p>
          <a:p>
            <a:pPr lvl="1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CH – CL : </a:t>
            </a:r>
            <a:r>
              <a:rPr lang="fr-FR" b="1" dirty="0" smtClean="0">
                <a:cs typeface="Times New Roman" pitchFamily="18" charset="0"/>
              </a:rPr>
              <a:t>une</a:t>
            </a:r>
            <a:r>
              <a:rPr lang="fr-FR" dirty="0" smtClean="0">
                <a:cs typeface="Times New Roman" pitchFamily="18" charset="0"/>
              </a:rPr>
              <a:t> liaison di sulfure</a:t>
            </a:r>
          </a:p>
          <a:p>
            <a:pPr lvl="1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Liaison di sulfure intra caténaire</a:t>
            </a:r>
          </a:p>
          <a:p>
            <a:endParaRPr lang="fr-FR" dirty="0"/>
          </a:p>
        </p:txBody>
      </p:sp>
      <p:pic>
        <p:nvPicPr>
          <p:cNvPr id="9" name="Picture 5" descr="C:\Mes documents\Mes images\Structute de l'immunoglobulin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75366" y="1456776"/>
            <a:ext cx="4059088" cy="4852543"/>
          </a:xfrm>
          <a:noFill/>
          <a:ln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11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Relation : </a:t>
            </a:r>
            <a:r>
              <a:rPr lang="fr-FR" sz="4000" dirty="0" smtClean="0"/>
              <a:t>structure-fonction</a:t>
            </a:r>
            <a:endParaRPr lang="fr-FR" sz="48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sz="2800" dirty="0" smtClean="0"/>
              <a:t>Hydrolyse enzymatique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Papaïne produit</a:t>
            </a:r>
          </a:p>
          <a:p>
            <a:pPr lvl="1"/>
            <a:r>
              <a:rPr lang="fr-FR" sz="1600" dirty="0" smtClean="0"/>
              <a:t>2 </a:t>
            </a:r>
            <a:r>
              <a:rPr lang="fr-FR" sz="1600" dirty="0" err="1" smtClean="0"/>
              <a:t>Fab</a:t>
            </a:r>
            <a:r>
              <a:rPr lang="fr-FR" sz="1600" dirty="0" smtClean="0"/>
              <a:t>  : VL-CL </a:t>
            </a:r>
            <a:r>
              <a:rPr lang="fr-FR" sz="1600" dirty="0" smtClean="0">
                <a:latin typeface="Symbol" pitchFamily="18" charset="2"/>
              </a:rPr>
              <a:t>(k ou l)</a:t>
            </a:r>
            <a:r>
              <a:rPr lang="fr-FR" sz="1600" dirty="0" smtClean="0"/>
              <a:t> + VH-CH1</a:t>
            </a:r>
          </a:p>
          <a:p>
            <a:pPr lvl="1"/>
            <a:r>
              <a:rPr lang="fr-FR" sz="1600" dirty="0" smtClean="0"/>
              <a:t>1 </a:t>
            </a:r>
            <a:r>
              <a:rPr lang="fr-FR" sz="1600" dirty="0" err="1" smtClean="0"/>
              <a:t>Fc</a:t>
            </a:r>
            <a:r>
              <a:rPr lang="fr-FR" sz="1600" dirty="0" smtClean="0"/>
              <a:t>  : </a:t>
            </a:r>
          </a:p>
          <a:p>
            <a:pPr lvl="2"/>
            <a:r>
              <a:rPr lang="fr-FR" sz="1400" dirty="0" smtClean="0"/>
              <a:t>CH2 + CH3 </a:t>
            </a:r>
            <a:r>
              <a:rPr lang="fr-FR" sz="1400" dirty="0" smtClean="0">
                <a:latin typeface="Symbol" pitchFamily="18" charset="2"/>
              </a:rPr>
              <a:t>(</a:t>
            </a:r>
            <a:r>
              <a:rPr lang="fr-BE" sz="1400" dirty="0" smtClean="0">
                <a:latin typeface="Symbol" pitchFamily="18" charset="2"/>
              </a:rPr>
              <a:t>m, g, a et d)</a:t>
            </a:r>
          </a:p>
          <a:p>
            <a:pPr lvl="2"/>
            <a:r>
              <a:rPr lang="fr-FR" sz="1400" dirty="0" smtClean="0"/>
              <a:t>CH2 + CH3  + CH4 </a:t>
            </a:r>
            <a:r>
              <a:rPr lang="fr-FR" sz="1400" dirty="0" smtClean="0">
                <a:latin typeface="Symbol" pitchFamily="18" charset="2"/>
              </a:rPr>
              <a:t>(</a:t>
            </a:r>
            <a:r>
              <a:rPr lang="fr-BE" sz="1400" dirty="0" smtClean="0">
                <a:latin typeface="Symbol" pitchFamily="18" charset="2"/>
              </a:rPr>
              <a:t>g3 et e)</a:t>
            </a:r>
          </a:p>
          <a:p>
            <a:r>
              <a:rPr lang="fr-FR" sz="2000" dirty="0" smtClean="0"/>
              <a:t>Pepsine produit</a:t>
            </a:r>
          </a:p>
          <a:p>
            <a:pPr lvl="1"/>
            <a:r>
              <a:rPr lang="fr-FR" sz="1600" dirty="0" smtClean="0"/>
              <a:t>1 F(ab’)2 : </a:t>
            </a:r>
          </a:p>
          <a:p>
            <a:pPr lvl="2"/>
            <a:r>
              <a:rPr lang="fr-FR" sz="1400" dirty="0" smtClean="0"/>
              <a:t>[VL-CL</a:t>
            </a:r>
            <a:r>
              <a:rPr lang="fr-FR" sz="1400" dirty="0" smtClean="0">
                <a:latin typeface="Symbol" pitchFamily="18" charset="2"/>
              </a:rPr>
              <a:t> (k ou l</a:t>
            </a:r>
            <a:r>
              <a:rPr lang="fr-FR" sz="1400" dirty="0" smtClean="0"/>
              <a:t>) + VH-CH1] x 2</a:t>
            </a:r>
          </a:p>
          <a:p>
            <a:pPr lvl="1"/>
            <a:r>
              <a:rPr lang="fr-FR" sz="1600" dirty="0" err="1" smtClean="0"/>
              <a:t>pfc</a:t>
            </a:r>
            <a:r>
              <a:rPr lang="fr-FR" sz="1600" dirty="0" smtClean="0"/>
              <a:t>’  (fragments de peptides  </a:t>
            </a:r>
            <a:r>
              <a:rPr lang="fr-FR" sz="1600" dirty="0" err="1" smtClean="0"/>
              <a:t>fc</a:t>
            </a:r>
            <a:r>
              <a:rPr lang="fr-FR" sz="1600" dirty="0" smtClean="0"/>
              <a:t>)</a:t>
            </a:r>
          </a:p>
          <a:p>
            <a:r>
              <a:rPr lang="fr-FR" sz="2000" dirty="0" err="1" smtClean="0"/>
              <a:t>Mercaptoéthanol</a:t>
            </a:r>
            <a:r>
              <a:rPr lang="fr-FR" sz="2000" dirty="0" smtClean="0"/>
              <a:t> : Dimères H/L</a:t>
            </a:r>
          </a:p>
          <a:p>
            <a:pPr>
              <a:buNone/>
            </a:pPr>
            <a:r>
              <a:rPr lang="fr-FR" sz="2000" dirty="0" smtClean="0"/>
              <a:t>--------------------------------------------</a:t>
            </a:r>
          </a:p>
          <a:p>
            <a:pPr algn="ctr">
              <a:buNone/>
            </a:pPr>
            <a:r>
              <a:rPr lang="fr-FR" sz="1400" dirty="0" smtClean="0"/>
              <a:t>Fragment </a:t>
            </a:r>
            <a:r>
              <a:rPr lang="fr-FR" sz="1400" dirty="0" err="1" smtClean="0"/>
              <a:t>Antigen</a:t>
            </a:r>
            <a:r>
              <a:rPr lang="fr-FR" sz="1400" dirty="0" smtClean="0"/>
              <a:t> </a:t>
            </a:r>
            <a:r>
              <a:rPr lang="fr-FR" sz="1400" dirty="0" err="1" smtClean="0"/>
              <a:t>Binding</a:t>
            </a:r>
            <a:endParaRPr lang="fr-FR" sz="1400" dirty="0" smtClean="0"/>
          </a:p>
          <a:p>
            <a:pPr algn="ctr">
              <a:buNone/>
            </a:pPr>
            <a:r>
              <a:rPr lang="fr-FR" sz="1400" dirty="0" smtClean="0"/>
              <a:t>Fragment </a:t>
            </a:r>
            <a:r>
              <a:rPr lang="fr-FR" sz="1400" dirty="0" err="1" smtClean="0"/>
              <a:t>Cristalisable</a:t>
            </a:r>
            <a:endParaRPr lang="fr-FR" sz="1400" dirty="0" smtClean="0"/>
          </a:p>
          <a:p>
            <a:pPr lvl="1"/>
            <a:endParaRPr lang="fr-FR" sz="1600" dirty="0"/>
          </a:p>
        </p:txBody>
      </p:sp>
      <p:pic>
        <p:nvPicPr>
          <p:cNvPr id="9" name="Picture 6" descr="C:\Mes documents\Cours d'immunologie générale\Kuby\Chapitre 4\F04-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57364"/>
            <a:ext cx="4053326" cy="4560899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12</a:t>
            </a:fld>
            <a:endParaRPr lang="fr-F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800" dirty="0" err="1" smtClean="0"/>
              <a:t>Glycosylation</a:t>
            </a:r>
            <a:r>
              <a:rPr lang="fr-BE" sz="4800" dirty="0" smtClean="0"/>
              <a:t> des </a:t>
            </a:r>
            <a:r>
              <a:rPr lang="fr-BE" sz="4800" dirty="0" err="1" smtClean="0"/>
              <a:t>Fc</a:t>
            </a:r>
            <a:endParaRPr lang="fr-FR" sz="4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fr-BE" sz="2800" dirty="0" smtClean="0"/>
          </a:p>
          <a:p>
            <a:pPr>
              <a:buFont typeface="Wingdings" pitchFamily="2" charset="2"/>
              <a:buChar char="§"/>
            </a:pPr>
            <a:endParaRPr lang="fr-BE" sz="2800" dirty="0" smtClean="0"/>
          </a:p>
          <a:p>
            <a:pPr>
              <a:buFont typeface="Wingdings" pitchFamily="2" charset="2"/>
              <a:buChar char="§"/>
            </a:pPr>
            <a:r>
              <a:rPr lang="fr-BE" sz="2800" dirty="0" smtClean="0"/>
              <a:t>Elimination des complexes immuns</a:t>
            </a:r>
          </a:p>
          <a:p>
            <a:pPr>
              <a:buFont typeface="Wingdings" pitchFamily="2" charset="2"/>
              <a:buChar char="§"/>
            </a:pPr>
            <a:endParaRPr lang="fr-BE" sz="2800" dirty="0" smtClean="0"/>
          </a:p>
          <a:p>
            <a:pPr>
              <a:buFont typeface="Wingdings" pitchFamily="2" charset="2"/>
              <a:buChar char="§"/>
            </a:pPr>
            <a:r>
              <a:rPr lang="fr-BE" sz="2800" dirty="0" smtClean="0"/>
              <a:t>Solubilité des immunoglobulines</a:t>
            </a:r>
            <a:endParaRPr lang="en-GB" sz="2800" dirty="0"/>
          </a:p>
        </p:txBody>
      </p:sp>
      <p:pic>
        <p:nvPicPr>
          <p:cNvPr id="9" name="Picture 9" descr="immunoglobuline_g_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041775" cy="4525529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13</a:t>
            </a:fld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714876" y="3286124"/>
            <a:ext cx="1714512" cy="13573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Attention! </a:t>
            </a:r>
            <a:r>
              <a:rPr lang="fr-BE" sz="2800" dirty="0" smtClean="0"/>
              <a:t>Piège de nomenclature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Les chaînes légères </a:t>
            </a:r>
            <a:r>
              <a:rPr lang="fr-BE" dirty="0" smtClean="0">
                <a:solidFill>
                  <a:schemeClr val="accent4"/>
                </a:solidFill>
              </a:rPr>
              <a:t>ont </a:t>
            </a:r>
            <a:r>
              <a:rPr lang="fr-BE" dirty="0" smtClean="0"/>
              <a:t>des régions constantes!</a:t>
            </a:r>
          </a:p>
          <a:p>
            <a:endParaRPr lang="fr-BE" dirty="0" smtClean="0"/>
          </a:p>
          <a:p>
            <a:r>
              <a:rPr lang="fr-BE" dirty="0" smtClean="0"/>
              <a:t>Mais ne constituent pas la fraction </a:t>
            </a:r>
            <a:r>
              <a:rPr lang="fr-BE" dirty="0" err="1" smtClean="0"/>
              <a:t>Fc</a:t>
            </a:r>
            <a:r>
              <a:rPr lang="fr-BE" dirty="0" smtClean="0"/>
              <a:t> sensu stricto</a:t>
            </a:r>
          </a:p>
          <a:p>
            <a:pPr>
              <a:lnSpc>
                <a:spcPct val="90000"/>
              </a:lnSpc>
            </a:pPr>
            <a:endParaRPr lang="fr-BE" dirty="0" smtClean="0"/>
          </a:p>
          <a:p>
            <a:pPr>
              <a:lnSpc>
                <a:spcPct val="90000"/>
              </a:lnSpc>
            </a:pPr>
            <a:r>
              <a:rPr lang="fr-BE" dirty="0" err="1" smtClean="0"/>
              <a:t>Fc</a:t>
            </a:r>
            <a:r>
              <a:rPr lang="fr-BE" dirty="0" smtClean="0"/>
              <a:t> signifie fraction cristallisable et non fraction constante</a:t>
            </a:r>
          </a:p>
          <a:p>
            <a:pPr>
              <a:lnSpc>
                <a:spcPct val="90000"/>
              </a:lnSpc>
            </a:pPr>
            <a:endParaRPr lang="fr-BE" dirty="0" smtClean="0"/>
          </a:p>
          <a:p>
            <a:pPr>
              <a:lnSpc>
                <a:spcPct val="90000"/>
              </a:lnSpc>
            </a:pPr>
            <a:r>
              <a:rPr lang="fr-BE" dirty="0" smtClean="0"/>
              <a:t>Régions constantes d’une immunoglobuline comprennent 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>
                <a:solidFill>
                  <a:schemeClr val="accent4"/>
                </a:solidFill>
              </a:rPr>
              <a:t>Fc</a:t>
            </a:r>
            <a:r>
              <a:rPr lang="fr-BE" sz="2400" dirty="0" smtClean="0">
                <a:solidFill>
                  <a:schemeClr val="accent4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BE" sz="2400" dirty="0" smtClean="0">
                <a:solidFill>
                  <a:schemeClr val="accent4"/>
                </a:solidFill>
              </a:rPr>
              <a:t>Partie du </a:t>
            </a:r>
            <a:r>
              <a:rPr lang="fr-BE" sz="2400" dirty="0" err="1" smtClean="0">
                <a:solidFill>
                  <a:schemeClr val="accent4"/>
                </a:solidFill>
              </a:rPr>
              <a:t>Fab</a:t>
            </a:r>
            <a:endParaRPr lang="fr-BE" sz="24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endParaRPr lang="fr-BE" dirty="0" smtClean="0"/>
          </a:p>
          <a:p>
            <a:pPr>
              <a:lnSpc>
                <a:spcPct val="90000"/>
              </a:lnSpc>
            </a:pPr>
            <a:r>
              <a:rPr lang="fr-BE" dirty="0" smtClean="0"/>
              <a:t>Régions variables d’une immunoglobuline ne représentent qu’une partie du </a:t>
            </a:r>
            <a:r>
              <a:rPr lang="fr-BE" dirty="0" err="1" smtClean="0"/>
              <a:t>Fab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FR" dirty="0"/>
          </a:p>
        </p:txBody>
      </p:sp>
      <p:pic>
        <p:nvPicPr>
          <p:cNvPr id="9" name="Picture 4" descr="C:\Mes documents\Cours d'immunologie générale\Kuby\Chapitre 4\F04-02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85926"/>
            <a:ext cx="4041775" cy="46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214810" y="2000240"/>
            <a:ext cx="1428760" cy="235745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214810" y="2000240"/>
            <a:ext cx="3429024" cy="235745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7200" dirty="0" smtClean="0"/>
              <a:t>Chaînes légères</a:t>
            </a:r>
            <a:endParaRPr lang="fr-FR" sz="7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698976" cy="639762"/>
          </a:xfrm>
        </p:spPr>
        <p:txBody>
          <a:bodyPr>
            <a:noAutofit/>
          </a:bodyPr>
          <a:lstStyle/>
          <a:p>
            <a:r>
              <a:rPr lang="fr-BE" sz="3600" dirty="0" err="1" smtClean="0"/>
              <a:t>Isotypes</a:t>
            </a:r>
            <a:r>
              <a:rPr lang="fr-BE" sz="3600" dirty="0" smtClean="0"/>
              <a:t> des chaines légères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395128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r>
              <a:rPr lang="fr-BE" dirty="0" smtClean="0"/>
              <a:t>2 types de chaînes légères</a:t>
            </a:r>
          </a:p>
          <a:p>
            <a:pPr algn="ctr">
              <a:buNone/>
            </a:pPr>
            <a:r>
              <a:rPr lang="fr-BE" sz="4000" dirty="0" smtClean="0">
                <a:latin typeface="Symbol" pitchFamily="18" charset="2"/>
              </a:rPr>
              <a:t>k et l</a:t>
            </a:r>
          </a:p>
          <a:p>
            <a:r>
              <a:rPr lang="fr-BE" dirty="0" smtClean="0"/>
              <a:t>60% ont une chaîne  </a:t>
            </a:r>
            <a:r>
              <a:rPr lang="fr-BE" dirty="0" smtClean="0">
                <a:latin typeface="Symbol" pitchFamily="18" charset="2"/>
              </a:rPr>
              <a:t>k </a:t>
            </a:r>
          </a:p>
          <a:p>
            <a:endParaRPr lang="fr-BE" dirty="0" smtClean="0"/>
          </a:p>
          <a:p>
            <a:r>
              <a:rPr lang="fr-BE" dirty="0" smtClean="0"/>
              <a:t>40% ont une chaîne </a:t>
            </a:r>
            <a:r>
              <a:rPr lang="fr-BE" dirty="0" smtClean="0">
                <a:latin typeface="Symbol" pitchFamily="18" charset="2"/>
              </a:rPr>
              <a:t>l</a:t>
            </a:r>
          </a:p>
          <a:p>
            <a:endParaRPr lang="fr-BE" dirty="0" smtClean="0"/>
          </a:p>
          <a:p>
            <a:r>
              <a:rPr lang="fr-BE" dirty="0" smtClean="0"/>
              <a:t>Rapport</a:t>
            </a:r>
            <a:r>
              <a:rPr lang="fr-BE" dirty="0" smtClean="0">
                <a:latin typeface="Symbol" pitchFamily="18" charset="2"/>
              </a:rPr>
              <a:t> k </a:t>
            </a:r>
            <a:r>
              <a:rPr lang="fr-BE" dirty="0" smtClean="0"/>
              <a:t>/ </a:t>
            </a:r>
            <a:r>
              <a:rPr lang="fr-BE" dirty="0" smtClean="0">
                <a:latin typeface="Symbol" pitchFamily="18" charset="2"/>
              </a:rPr>
              <a:t>l =</a:t>
            </a:r>
            <a:r>
              <a:rPr lang="fr-BE" dirty="0" smtClean="0"/>
              <a:t> diagnostic de myélome</a:t>
            </a:r>
          </a:p>
          <a:p>
            <a:endParaRPr lang="fr-BE" dirty="0" smtClean="0"/>
          </a:p>
          <a:p>
            <a:r>
              <a:rPr lang="fr-BE" dirty="0" smtClean="0"/>
              <a:t> Myélome  à chaînes légères (protéine de </a:t>
            </a:r>
            <a:r>
              <a:rPr lang="fr-BE" i="1" dirty="0" err="1" smtClean="0"/>
              <a:t>Bence</a:t>
            </a:r>
            <a:r>
              <a:rPr lang="fr-BE" i="1" dirty="0" smtClean="0"/>
              <a:t>-Jones)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15</a:t>
            </a:fld>
            <a:endParaRPr lang="fr-F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7200" dirty="0" smtClean="0"/>
              <a:t>Chaînes lourdes</a:t>
            </a:r>
            <a:endParaRPr lang="fr-FR" sz="7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fr-BE" dirty="0" smtClean="0"/>
              <a:t>Iso types des chaines lourdes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4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BE" sz="2800" dirty="0" smtClean="0"/>
              <a:t>5 types de chaînes lourdes</a:t>
            </a:r>
          </a:p>
          <a:p>
            <a:pPr algn="ctr">
              <a:buNone/>
            </a:pPr>
            <a:r>
              <a:rPr lang="fr-BE" sz="4200" dirty="0" smtClean="0">
                <a:latin typeface="Symbol" pitchFamily="18" charset="2"/>
              </a:rPr>
              <a:t>m</a:t>
            </a:r>
            <a:r>
              <a:rPr lang="fr-BE" sz="4200" dirty="0" smtClean="0"/>
              <a:t>, </a:t>
            </a:r>
            <a:r>
              <a:rPr lang="fr-BE" sz="4200" dirty="0" smtClean="0">
                <a:latin typeface="Symbol" pitchFamily="18" charset="2"/>
              </a:rPr>
              <a:t>g</a:t>
            </a:r>
            <a:r>
              <a:rPr lang="fr-BE" sz="4200" dirty="0" smtClean="0"/>
              <a:t>, </a:t>
            </a:r>
            <a:r>
              <a:rPr lang="fr-BE" sz="4200" dirty="0" smtClean="0">
                <a:latin typeface="Symbol" pitchFamily="18" charset="2"/>
              </a:rPr>
              <a:t>a</a:t>
            </a:r>
            <a:r>
              <a:rPr lang="fr-BE" sz="4200" dirty="0" smtClean="0"/>
              <a:t>, </a:t>
            </a:r>
            <a:r>
              <a:rPr lang="fr-BE" sz="4200" dirty="0" smtClean="0">
                <a:latin typeface="Symbol" pitchFamily="18" charset="2"/>
              </a:rPr>
              <a:t>d</a:t>
            </a:r>
            <a:r>
              <a:rPr lang="fr-BE" sz="4200" dirty="0" smtClean="0"/>
              <a:t> et </a:t>
            </a:r>
            <a:r>
              <a:rPr lang="fr-BE" sz="4200" dirty="0" smtClean="0">
                <a:latin typeface="Symbol" pitchFamily="18" charset="2"/>
              </a:rPr>
              <a:t>e</a:t>
            </a:r>
          </a:p>
          <a:p>
            <a:r>
              <a:rPr lang="fr-BE" sz="2800" dirty="0" smtClean="0"/>
              <a:t>L’</a:t>
            </a:r>
            <a:r>
              <a:rPr lang="fr-BE" sz="2800" i="1" dirty="0" err="1" smtClean="0"/>
              <a:t>isotype</a:t>
            </a:r>
            <a:r>
              <a:rPr lang="fr-BE" sz="2800" dirty="0" smtClean="0"/>
              <a:t> de la chaîne lourde détermine </a:t>
            </a:r>
            <a:r>
              <a:rPr lang="fr-BE" sz="2800" i="1" dirty="0" smtClean="0"/>
              <a:t>la classe</a:t>
            </a:r>
            <a:r>
              <a:rPr lang="fr-BE" sz="2800" dirty="0" smtClean="0"/>
              <a:t> de l’immunoglobuline</a:t>
            </a:r>
          </a:p>
          <a:p>
            <a:pPr lvl="1">
              <a:buFont typeface="Wingdings" pitchFamily="2" charset="2"/>
              <a:buChar char="§"/>
            </a:pPr>
            <a:r>
              <a:rPr lang="fr-BE" sz="2400" dirty="0" smtClean="0">
                <a:latin typeface="Symbol" pitchFamily="18" charset="2"/>
              </a:rPr>
              <a:t>m</a:t>
            </a:r>
            <a:r>
              <a:rPr lang="fr-BE" sz="24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fr-BE" sz="2400" dirty="0" smtClean="0"/>
              <a:t> IgM</a:t>
            </a:r>
          </a:p>
          <a:p>
            <a:pPr lvl="1">
              <a:buFont typeface="Wingdings" pitchFamily="2" charset="2"/>
              <a:buChar char="§"/>
            </a:pPr>
            <a:r>
              <a:rPr lang="fr-BE" sz="2400" dirty="0" smtClean="0">
                <a:latin typeface="Symbol" pitchFamily="18" charset="2"/>
              </a:rPr>
              <a:t>g </a:t>
            </a:r>
            <a:r>
              <a:rPr lang="fr-BE" sz="24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fr-BE" sz="2400" dirty="0" smtClean="0"/>
              <a:t> IgG</a:t>
            </a:r>
          </a:p>
          <a:p>
            <a:pPr lvl="1">
              <a:buFont typeface="Wingdings" pitchFamily="2" charset="2"/>
              <a:buChar char="§"/>
            </a:pPr>
            <a:r>
              <a:rPr lang="fr-BE" sz="2400" dirty="0" smtClean="0">
                <a:latin typeface="Symbol" pitchFamily="18" charset="2"/>
              </a:rPr>
              <a:t>a</a:t>
            </a:r>
            <a:r>
              <a:rPr lang="fr-BE" sz="2400" dirty="0" smtClean="0"/>
              <a:t> </a:t>
            </a:r>
            <a:r>
              <a:rPr lang="fr-BE" sz="24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fr-BE" sz="2400" dirty="0" smtClean="0"/>
              <a:t> </a:t>
            </a:r>
            <a:r>
              <a:rPr lang="fr-BE" sz="2400" dirty="0" err="1" smtClean="0"/>
              <a:t>IgA</a:t>
            </a:r>
            <a:endParaRPr lang="fr-BE" sz="2400" dirty="0" smtClean="0"/>
          </a:p>
          <a:p>
            <a:pPr lvl="1">
              <a:buFont typeface="Wingdings" pitchFamily="2" charset="2"/>
              <a:buChar char="§"/>
            </a:pPr>
            <a:r>
              <a:rPr lang="fr-BE" sz="2400" dirty="0" smtClean="0">
                <a:latin typeface="Symbol" pitchFamily="18" charset="2"/>
              </a:rPr>
              <a:t>d</a:t>
            </a:r>
            <a:r>
              <a:rPr lang="fr-BE" sz="2400" dirty="0" smtClean="0"/>
              <a:t> </a:t>
            </a:r>
            <a:r>
              <a:rPr lang="fr-BE" sz="24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fr-BE" sz="2400" dirty="0" smtClean="0"/>
              <a:t> </a:t>
            </a:r>
            <a:r>
              <a:rPr lang="fr-BE" sz="2400" dirty="0" err="1" smtClean="0"/>
              <a:t>IgD</a:t>
            </a:r>
            <a:endParaRPr lang="fr-BE" sz="2400" dirty="0" smtClean="0"/>
          </a:p>
          <a:p>
            <a:pPr lvl="1">
              <a:buFont typeface="Wingdings" pitchFamily="2" charset="2"/>
              <a:buChar char="§"/>
            </a:pPr>
            <a:r>
              <a:rPr lang="fr-BE" sz="2400" dirty="0" smtClean="0">
                <a:latin typeface="Symbol" pitchFamily="18" charset="2"/>
              </a:rPr>
              <a:t>e</a:t>
            </a:r>
            <a:r>
              <a:rPr lang="fr-BE" sz="2400" dirty="0" smtClean="0"/>
              <a:t> </a:t>
            </a:r>
            <a:r>
              <a:rPr lang="fr-BE" sz="24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fr-BE" sz="2400" dirty="0" smtClean="0"/>
              <a:t> </a:t>
            </a:r>
            <a:r>
              <a:rPr lang="fr-BE" sz="2400" dirty="0" err="1" smtClean="0"/>
              <a:t>IgE</a:t>
            </a:r>
            <a:endParaRPr lang="fr-BE" sz="2400" dirty="0" smtClean="0"/>
          </a:p>
          <a:p>
            <a:endParaRPr lang="fr-FR" dirty="0"/>
          </a:p>
        </p:txBody>
      </p:sp>
      <p:pic>
        <p:nvPicPr>
          <p:cNvPr id="9" name="Picture 5" descr="C:\WINDOWS\Application Data\Microsoft\Media Catalog\Copie de Chaine lourd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97243" y="1785926"/>
            <a:ext cx="4005282" cy="4643470"/>
          </a:xfrm>
          <a:ln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16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Commutation </a:t>
            </a:r>
            <a:r>
              <a:rPr lang="fr-BE" dirty="0" err="1" smtClean="0"/>
              <a:t>isotypique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186766" cy="857256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fr-BE" sz="2200" dirty="0" smtClean="0"/>
              <a:t>Au cours de la réponse B à un même antigène, l’</a:t>
            </a:r>
            <a:r>
              <a:rPr lang="fr-BE" sz="2200" dirty="0" err="1" smtClean="0"/>
              <a:t>isotype</a:t>
            </a:r>
            <a:r>
              <a:rPr lang="fr-BE" sz="2200" dirty="0" smtClean="0"/>
              <a:t> de l’immunoglobuline secrétée varie de façon séquentielle (</a:t>
            </a:r>
            <a:r>
              <a:rPr lang="fr-BE" sz="2200" i="1" dirty="0" err="1" smtClean="0"/>
              <a:t>switch</a:t>
            </a:r>
            <a:r>
              <a:rPr lang="fr-BE" sz="2200" dirty="0" smtClean="0"/>
              <a:t>)</a:t>
            </a:r>
            <a:endParaRPr lang="fr-FR" sz="2200" dirty="0"/>
          </a:p>
        </p:txBody>
      </p:sp>
      <p:pic>
        <p:nvPicPr>
          <p:cNvPr id="9" name="Picture 5" descr="C:\Mes documents\Cours d'immunologie générale\F05-1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50871"/>
          <a:stretch>
            <a:fillRect/>
          </a:stretch>
        </p:blipFill>
        <p:spPr bwMode="auto">
          <a:xfrm>
            <a:off x="428596" y="2786058"/>
            <a:ext cx="82582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/>
          <a:p>
            <a:r>
              <a:rPr lang="fr-BE" sz="6000" dirty="0" smtClean="0"/>
              <a:t>Classes et sous-classes</a:t>
            </a:r>
            <a:endParaRPr lang="fr-FR" sz="6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240559"/>
            <a:ext cx="6400800" cy="1752600"/>
          </a:xfrm>
        </p:spPr>
        <p:txBody>
          <a:bodyPr>
            <a:no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Classes et sous-classes</a:t>
            </a:r>
          </a:p>
          <a:p>
            <a:r>
              <a:rPr lang="fr-BE" sz="2400" dirty="0" smtClean="0">
                <a:solidFill>
                  <a:schemeClr val="tx1"/>
                </a:solidFill>
              </a:rPr>
              <a:t>Sous-classes </a:t>
            </a:r>
            <a:r>
              <a:rPr lang="fr-BE" sz="2400" dirty="0" err="1" smtClean="0">
                <a:solidFill>
                  <a:schemeClr val="tx1"/>
                </a:solidFill>
              </a:rPr>
              <a:t>d’IgG</a:t>
            </a:r>
            <a:r>
              <a:rPr lang="fr-BE" sz="2400" dirty="0" smtClean="0">
                <a:solidFill>
                  <a:schemeClr val="tx1"/>
                </a:solidFill>
              </a:rPr>
              <a:t> et </a:t>
            </a:r>
            <a:r>
              <a:rPr lang="fr-BE" sz="2400" dirty="0" err="1" smtClean="0">
                <a:solidFill>
                  <a:schemeClr val="tx1"/>
                </a:solidFill>
              </a:rPr>
              <a:t>d’IgA</a:t>
            </a:r>
            <a:endParaRPr lang="fr-BE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Propriétés des immunoglobulines</a:t>
            </a:r>
          </a:p>
          <a:p>
            <a:r>
              <a:rPr lang="fr-FR" sz="2400" dirty="0" err="1" smtClean="0">
                <a:solidFill>
                  <a:schemeClr val="tx1"/>
                </a:solidFill>
              </a:rPr>
              <a:t>IgM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err="1" smtClean="0">
                <a:solidFill>
                  <a:schemeClr val="tx1"/>
                </a:solidFill>
              </a:rPr>
              <a:t>IgG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err="1" smtClean="0">
                <a:solidFill>
                  <a:schemeClr val="tx1"/>
                </a:solidFill>
              </a:rPr>
              <a:t>IgA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err="1" smtClean="0">
                <a:solidFill>
                  <a:schemeClr val="tx1"/>
                </a:solidFill>
              </a:rPr>
              <a:t>IgE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5710709"/>
            <a:ext cx="2133600" cy="365125"/>
          </a:xfrm>
        </p:spPr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18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6000" dirty="0" smtClean="0"/>
              <a:t>Classes et sous-classes</a:t>
            </a:r>
            <a:endParaRPr lang="fr-FR" sz="6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7931224" cy="639762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dirty="0" smtClean="0"/>
              <a:t>Chaines constituant les 5 classes d’immunoglobulines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7931224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dirty="0" smtClean="0"/>
              <a:t>5 classes d’immunoglobulines </a:t>
            </a:r>
          </a:p>
          <a:p>
            <a:r>
              <a:rPr lang="fr-FR" sz="1800" dirty="0" smtClean="0"/>
              <a:t>IgM = (</a:t>
            </a:r>
            <a:r>
              <a:rPr lang="fr-FR" sz="1800" dirty="0" smtClean="0">
                <a:latin typeface="Symbol" pitchFamily="18" charset="2"/>
              </a:rPr>
              <a:t>m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k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)</a:t>
            </a:r>
            <a:r>
              <a:rPr lang="fr-FR" sz="1800" baseline="-25000" dirty="0" smtClean="0">
                <a:latin typeface="Symbol" pitchFamily="18" charset="2"/>
              </a:rPr>
              <a:t> 5  ou  </a:t>
            </a:r>
            <a:r>
              <a:rPr lang="fr-FR" sz="1800" dirty="0" smtClean="0"/>
              <a:t>(</a:t>
            </a:r>
            <a:r>
              <a:rPr lang="fr-FR" sz="1800" dirty="0" smtClean="0">
                <a:latin typeface="Symbol" pitchFamily="18" charset="2"/>
              </a:rPr>
              <a:t>m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l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)</a:t>
            </a:r>
            <a:r>
              <a:rPr lang="fr-FR" sz="1800" baseline="-25000" dirty="0" smtClean="0">
                <a:latin typeface="Symbol" pitchFamily="18" charset="2"/>
              </a:rPr>
              <a:t> 5 </a:t>
            </a:r>
            <a:r>
              <a:rPr lang="fr-FR" sz="1800" dirty="0" smtClean="0">
                <a:latin typeface="Symbol" pitchFamily="18" charset="2"/>
              </a:rPr>
              <a:t> </a:t>
            </a:r>
            <a:endParaRPr lang="fr-FR" sz="1800" dirty="0" smtClean="0"/>
          </a:p>
          <a:p>
            <a:r>
              <a:rPr lang="fr-FR" sz="1800" dirty="0" smtClean="0"/>
              <a:t>IgG = </a:t>
            </a:r>
            <a:r>
              <a:rPr lang="fr-FR" sz="1800" dirty="0" smtClean="0">
                <a:latin typeface="Symbol" pitchFamily="18" charset="2"/>
              </a:rPr>
              <a:t>g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k</a:t>
            </a:r>
            <a:r>
              <a:rPr lang="fr-FR" sz="1800" baseline="-25000" dirty="0" smtClean="0">
                <a:latin typeface="Symbol" pitchFamily="18" charset="2"/>
              </a:rPr>
              <a:t>2  ou  </a:t>
            </a:r>
            <a:r>
              <a:rPr lang="fr-FR" sz="1800" dirty="0" smtClean="0">
                <a:latin typeface="Symbol" pitchFamily="18" charset="2"/>
              </a:rPr>
              <a:t>g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l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endParaRPr lang="fr-FR" sz="1800" dirty="0" smtClean="0"/>
          </a:p>
          <a:p>
            <a:r>
              <a:rPr lang="fr-FR" sz="1800" dirty="0" err="1" smtClean="0"/>
              <a:t>IgA</a:t>
            </a:r>
            <a:r>
              <a:rPr lang="fr-FR" sz="1800" dirty="0" smtClean="0"/>
              <a:t> = </a:t>
            </a:r>
            <a:r>
              <a:rPr lang="fr-FR" sz="1800" dirty="0" smtClean="0">
                <a:latin typeface="Symbol" pitchFamily="18" charset="2"/>
              </a:rPr>
              <a:t>a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k</a:t>
            </a:r>
            <a:r>
              <a:rPr lang="fr-FR" sz="1800" baseline="-25000" dirty="0" smtClean="0">
                <a:latin typeface="Symbol" pitchFamily="18" charset="2"/>
              </a:rPr>
              <a:t>2  ou  </a:t>
            </a:r>
            <a:r>
              <a:rPr lang="fr-FR" sz="1800" dirty="0" smtClean="0">
                <a:latin typeface="Symbol" pitchFamily="18" charset="2"/>
              </a:rPr>
              <a:t>a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l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endParaRPr lang="fr-FR" sz="1800" dirty="0" smtClean="0"/>
          </a:p>
          <a:p>
            <a:r>
              <a:rPr lang="fr-FR" sz="1800" dirty="0" err="1" smtClean="0"/>
              <a:t>IgD</a:t>
            </a:r>
            <a:r>
              <a:rPr lang="fr-FR" sz="1800" dirty="0" smtClean="0"/>
              <a:t> = </a:t>
            </a:r>
            <a:r>
              <a:rPr lang="fr-FR" sz="1800" dirty="0" smtClean="0">
                <a:latin typeface="Symbol" pitchFamily="18" charset="2"/>
              </a:rPr>
              <a:t>d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k</a:t>
            </a:r>
            <a:r>
              <a:rPr lang="fr-FR" sz="1800" baseline="-25000" dirty="0" smtClean="0">
                <a:latin typeface="Symbol" pitchFamily="18" charset="2"/>
              </a:rPr>
              <a:t>2  ou  </a:t>
            </a:r>
            <a:r>
              <a:rPr lang="fr-FR" sz="1800" dirty="0" smtClean="0">
                <a:latin typeface="Symbol" pitchFamily="18" charset="2"/>
              </a:rPr>
              <a:t>d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l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endParaRPr lang="fr-FR" sz="1800" dirty="0" smtClean="0"/>
          </a:p>
          <a:p>
            <a:r>
              <a:rPr lang="fr-FR" sz="1800" dirty="0" err="1" smtClean="0"/>
              <a:t>IgE</a:t>
            </a:r>
            <a:r>
              <a:rPr lang="fr-FR" sz="1800" dirty="0" smtClean="0"/>
              <a:t> = </a:t>
            </a:r>
            <a:r>
              <a:rPr lang="fr-FR" sz="1800" dirty="0" smtClean="0">
                <a:latin typeface="Symbol" pitchFamily="18" charset="2"/>
              </a:rPr>
              <a:t>e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k</a:t>
            </a:r>
            <a:r>
              <a:rPr lang="fr-FR" sz="1800" baseline="-25000" dirty="0" smtClean="0">
                <a:latin typeface="Symbol" pitchFamily="18" charset="2"/>
              </a:rPr>
              <a:t>2  ou  </a:t>
            </a:r>
            <a:r>
              <a:rPr lang="fr-FR" sz="1800" dirty="0" smtClean="0">
                <a:latin typeface="Symbol" pitchFamily="18" charset="2"/>
              </a:rPr>
              <a:t>e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r>
              <a:rPr lang="fr-FR" sz="1800" dirty="0" smtClean="0">
                <a:latin typeface="Symbol" pitchFamily="18" charset="2"/>
              </a:rPr>
              <a:t>l</a:t>
            </a:r>
            <a:r>
              <a:rPr lang="fr-FR" sz="1800" baseline="-25000" dirty="0" smtClean="0">
                <a:latin typeface="Symbol" pitchFamily="18" charset="2"/>
              </a:rPr>
              <a:t>2</a:t>
            </a:r>
            <a:endParaRPr lang="fr-FR" sz="1800" dirty="0" smtClean="0"/>
          </a:p>
          <a:p>
            <a:r>
              <a:rPr lang="fr-FR" dirty="0" smtClean="0"/>
              <a:t>4 sous-classes d’IgG </a:t>
            </a:r>
          </a:p>
          <a:p>
            <a:pPr lvl="1">
              <a:buFont typeface="Wingdings" pitchFamily="2" charset="2"/>
              <a:buNone/>
            </a:pPr>
            <a:r>
              <a:rPr lang="fr-FR" sz="1800" dirty="0" smtClean="0"/>
              <a:t>IgG</a:t>
            </a:r>
            <a:r>
              <a:rPr lang="fr-FR" sz="1800" baseline="-25000" dirty="0" smtClean="0">
                <a:sym typeface="Symbol" pitchFamily="18" charset="2"/>
              </a:rPr>
              <a:t>1 </a:t>
            </a:r>
          </a:p>
          <a:p>
            <a:pPr lvl="1">
              <a:buFont typeface="Wingdings" pitchFamily="2" charset="2"/>
              <a:buNone/>
            </a:pPr>
            <a:r>
              <a:rPr lang="fr-FR" sz="1800" dirty="0" smtClean="0"/>
              <a:t>IgG</a:t>
            </a:r>
            <a:r>
              <a:rPr lang="fr-FR" sz="1800" baseline="-25000" dirty="0" smtClean="0">
                <a:sym typeface="Symbol" pitchFamily="18" charset="2"/>
              </a:rPr>
              <a:t>2</a:t>
            </a:r>
          </a:p>
          <a:p>
            <a:pPr lvl="1">
              <a:buFont typeface="Wingdings" pitchFamily="2" charset="2"/>
              <a:buNone/>
            </a:pPr>
            <a:r>
              <a:rPr lang="fr-FR" sz="1800" dirty="0" smtClean="0"/>
              <a:t>IgG</a:t>
            </a:r>
            <a:r>
              <a:rPr lang="fr-FR" sz="1800" baseline="-25000" dirty="0" smtClean="0">
                <a:sym typeface="Symbol" pitchFamily="18" charset="2"/>
              </a:rPr>
              <a:t>3</a:t>
            </a:r>
          </a:p>
          <a:p>
            <a:pPr lvl="1">
              <a:buFont typeface="Wingdings" pitchFamily="2" charset="2"/>
              <a:buNone/>
            </a:pPr>
            <a:r>
              <a:rPr lang="fr-FR" sz="1800" dirty="0" err="1" smtClean="0"/>
              <a:t>Ig</a:t>
            </a:r>
            <a:r>
              <a:rPr lang="fr-FR" sz="1800" dirty="0" smtClean="0"/>
              <a:t> G</a:t>
            </a:r>
            <a:r>
              <a:rPr lang="fr-FR" sz="1800" baseline="-25000" dirty="0" smtClean="0">
                <a:sym typeface="Symbol" pitchFamily="18" charset="2"/>
              </a:rPr>
              <a:t>4</a:t>
            </a:r>
            <a:endParaRPr lang="fr-FR" sz="2400" dirty="0" smtClean="0"/>
          </a:p>
          <a:p>
            <a:r>
              <a:rPr lang="fr-FR" dirty="0" smtClean="0"/>
              <a:t>2 sous-classes d’</a:t>
            </a:r>
            <a:r>
              <a:rPr lang="fr-FR" dirty="0" err="1" smtClean="0"/>
              <a:t>Ig</a:t>
            </a:r>
            <a:r>
              <a:rPr lang="fr-FR" dirty="0" smtClean="0"/>
              <a:t> A </a:t>
            </a:r>
          </a:p>
          <a:p>
            <a:pPr lvl="1">
              <a:buFont typeface="Wingdings" pitchFamily="2" charset="2"/>
              <a:buNone/>
            </a:pPr>
            <a:r>
              <a:rPr lang="fr-FR" sz="1800" dirty="0" err="1" smtClean="0"/>
              <a:t>Ig</a:t>
            </a:r>
            <a:r>
              <a:rPr lang="fr-FR" sz="1800" dirty="0" smtClean="0"/>
              <a:t> A</a:t>
            </a:r>
            <a:r>
              <a:rPr lang="fr-FR" sz="1800" baseline="-25000" dirty="0" smtClean="0">
                <a:sym typeface="Symbol" pitchFamily="18" charset="2"/>
              </a:rPr>
              <a:t>1</a:t>
            </a:r>
          </a:p>
          <a:p>
            <a:pPr lvl="1">
              <a:buFont typeface="Wingdings" pitchFamily="2" charset="2"/>
              <a:buNone/>
            </a:pPr>
            <a:r>
              <a:rPr lang="fr-FR" sz="1800" dirty="0" err="1" smtClean="0"/>
              <a:t>Ig</a:t>
            </a:r>
            <a:r>
              <a:rPr lang="fr-FR" sz="1800" dirty="0" smtClean="0"/>
              <a:t> A</a:t>
            </a:r>
            <a:r>
              <a:rPr lang="fr-FR" sz="1800" baseline="-25000" dirty="0" smtClean="0">
                <a:sym typeface="Symbol" pitchFamily="18" charset="2"/>
              </a:rPr>
              <a:t>2</a:t>
            </a:r>
            <a:endParaRPr lang="fr-FR" sz="1800" dirty="0" smtClean="0"/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19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Enseignement d’immunologie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F717C85A-79A8-46BE-9624-F32E85EC0858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r>
              <a:rPr lang="fr-FR" dirty="0" smtClean="0">
                <a:solidFill>
                  <a:schemeClr val="tx1"/>
                </a:solidFill>
              </a:rPr>
              <a:t>014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Troisième année de médecine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6000" dirty="0" smtClean="0"/>
              <a:t>Classes et sous-classes</a:t>
            </a:r>
            <a:endParaRPr lang="fr-FR" sz="6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Espace réservé du contenu 10" descr="Classes d'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9" y="1484784"/>
            <a:ext cx="7973069" cy="49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7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5400" dirty="0" smtClean="0"/>
              <a:t>Sous-classes d’IgG et d’</a:t>
            </a:r>
            <a:r>
              <a:rPr lang="fr-BE" sz="5400" dirty="0" err="1" smtClean="0"/>
              <a:t>IgA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fr-BE" sz="3600" dirty="0" smtClean="0"/>
              <a:t>Sous-</a:t>
            </a:r>
            <a:r>
              <a:rPr lang="fr-BE" sz="3600" dirty="0" err="1" smtClean="0"/>
              <a:t>isotypes</a:t>
            </a:r>
            <a:r>
              <a:rPr lang="fr-BE" sz="3600" dirty="0" smtClean="0"/>
              <a:t> </a:t>
            </a:r>
            <a:r>
              <a:rPr lang="fr-BE" sz="3600" dirty="0" smtClean="0">
                <a:latin typeface="Symbol" pitchFamily="18" charset="2"/>
              </a:rPr>
              <a:t>a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buNone/>
            </a:pPr>
            <a:r>
              <a:rPr lang="fr-BE" sz="2800" dirty="0" smtClean="0"/>
              <a:t>Au sein de l’ </a:t>
            </a:r>
            <a:r>
              <a:rPr lang="fr-BE" sz="2800" dirty="0" err="1" smtClean="0"/>
              <a:t>isotype</a:t>
            </a:r>
            <a:r>
              <a:rPr lang="fr-BE" sz="2800" dirty="0" smtClean="0"/>
              <a:t> </a:t>
            </a:r>
            <a:r>
              <a:rPr lang="fr-BE" sz="2800" dirty="0" smtClean="0">
                <a:latin typeface="Symbol" pitchFamily="18" charset="2"/>
              </a:rPr>
              <a:t>a</a:t>
            </a:r>
            <a:r>
              <a:rPr lang="fr-BE" sz="2800" dirty="0" smtClean="0"/>
              <a:t>  </a:t>
            </a:r>
          </a:p>
          <a:p>
            <a:pPr>
              <a:lnSpc>
                <a:spcPct val="140000"/>
              </a:lnSpc>
            </a:pPr>
            <a:r>
              <a:rPr lang="fr-BE" sz="2800" dirty="0" smtClean="0"/>
              <a:t>2 sous-</a:t>
            </a:r>
            <a:r>
              <a:rPr lang="fr-BE" sz="2800" dirty="0" err="1" smtClean="0"/>
              <a:t>isotypes</a:t>
            </a:r>
            <a:r>
              <a:rPr lang="fr-BE" sz="2800" dirty="0" smtClean="0"/>
              <a:t> </a:t>
            </a:r>
            <a:r>
              <a:rPr lang="fr-BE" sz="1800" dirty="0" smtClean="0"/>
              <a:t>qui déterminent </a:t>
            </a:r>
            <a:endParaRPr lang="fr-BE" sz="2800" dirty="0" smtClean="0"/>
          </a:p>
          <a:p>
            <a:pPr>
              <a:lnSpc>
                <a:spcPct val="140000"/>
              </a:lnSpc>
            </a:pPr>
            <a:r>
              <a:rPr lang="fr-BE" sz="2800" dirty="0" smtClean="0"/>
              <a:t>2 sous-classes d’</a:t>
            </a:r>
            <a:r>
              <a:rPr lang="fr-BE" sz="2800" dirty="0" err="1" smtClean="0"/>
              <a:t>IgA</a:t>
            </a:r>
            <a:endParaRPr lang="fr-BE" sz="2800" dirty="0" smtClean="0"/>
          </a:p>
          <a:p>
            <a:pPr lvl="1">
              <a:lnSpc>
                <a:spcPct val="140000"/>
              </a:lnSpc>
            </a:pPr>
            <a:endParaRPr lang="fr-BE" sz="2400" dirty="0" smtClean="0"/>
          </a:p>
          <a:p>
            <a:pPr lvl="1" algn="ctr">
              <a:lnSpc>
                <a:spcPct val="140000"/>
              </a:lnSpc>
              <a:buNone/>
            </a:pPr>
            <a:r>
              <a:rPr lang="fr-BE" sz="3600" dirty="0" smtClean="0"/>
              <a:t>IgA</a:t>
            </a:r>
            <a:r>
              <a:rPr lang="fr-BE" sz="3600" baseline="-25000" dirty="0" smtClean="0"/>
              <a:t>1</a:t>
            </a:r>
            <a:r>
              <a:rPr lang="fr-BE" sz="3600" dirty="0" smtClean="0"/>
              <a:t> et  IgA</a:t>
            </a:r>
            <a:r>
              <a:rPr lang="fr-BE" sz="3600" baseline="-25000" dirty="0" smtClean="0"/>
              <a:t>2</a:t>
            </a:r>
            <a:endParaRPr lang="en-GB" sz="360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041775" cy="639762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fr-BE" sz="3600" dirty="0" smtClean="0"/>
              <a:t>Sous-</a:t>
            </a:r>
            <a:r>
              <a:rPr lang="fr-BE" sz="3600" dirty="0" err="1" smtClean="0"/>
              <a:t>isotypes</a:t>
            </a:r>
            <a:r>
              <a:rPr lang="fr-BE" sz="3600" dirty="0" smtClean="0"/>
              <a:t> </a:t>
            </a:r>
            <a:r>
              <a:rPr lang="fr-BE" sz="3600" dirty="0" smtClean="0">
                <a:latin typeface="Symbol" pitchFamily="18" charset="2"/>
              </a:rPr>
              <a:t>g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6033" y="2204864"/>
            <a:ext cx="4041775" cy="4198777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buNone/>
            </a:pPr>
            <a:r>
              <a:rPr lang="fr-BE" sz="2800" dirty="0" smtClean="0"/>
              <a:t>Au sein de l’ </a:t>
            </a:r>
            <a:r>
              <a:rPr lang="fr-BE" sz="2800" dirty="0" err="1" smtClean="0"/>
              <a:t>isotype</a:t>
            </a:r>
            <a:r>
              <a:rPr lang="fr-BE" sz="2800" dirty="0" smtClean="0"/>
              <a:t> </a:t>
            </a:r>
            <a:r>
              <a:rPr lang="fr-BE" sz="2800" dirty="0" smtClean="0">
                <a:latin typeface="Symbol" pitchFamily="18" charset="2"/>
              </a:rPr>
              <a:t>g</a:t>
            </a:r>
            <a:endParaRPr lang="fr-FR" sz="2800" dirty="0" smtClean="0"/>
          </a:p>
          <a:p>
            <a:pPr>
              <a:lnSpc>
                <a:spcPct val="140000"/>
              </a:lnSpc>
            </a:pPr>
            <a:r>
              <a:rPr lang="fr-BE" sz="2800" dirty="0" smtClean="0"/>
              <a:t> 5 sous-</a:t>
            </a:r>
            <a:r>
              <a:rPr lang="fr-BE" sz="2800" dirty="0" err="1" smtClean="0"/>
              <a:t>isotypes</a:t>
            </a:r>
            <a:r>
              <a:rPr lang="fr-BE" sz="2800" dirty="0" smtClean="0"/>
              <a:t> </a:t>
            </a:r>
            <a:r>
              <a:rPr lang="fr-BE" sz="1800" dirty="0" smtClean="0"/>
              <a:t>qui déterminent</a:t>
            </a:r>
            <a:endParaRPr lang="fr-BE" sz="2800" dirty="0" smtClean="0"/>
          </a:p>
          <a:p>
            <a:pPr>
              <a:lnSpc>
                <a:spcPct val="140000"/>
              </a:lnSpc>
            </a:pPr>
            <a:r>
              <a:rPr lang="fr-BE" sz="2800" dirty="0" smtClean="0"/>
              <a:t>5 sous-classes d’IgG</a:t>
            </a:r>
          </a:p>
          <a:p>
            <a:pPr lvl="1">
              <a:lnSpc>
                <a:spcPct val="140000"/>
              </a:lnSpc>
            </a:pPr>
            <a:endParaRPr lang="fr-BE" sz="2800" dirty="0" smtClean="0"/>
          </a:p>
          <a:p>
            <a:pPr lvl="1" algn="ctr">
              <a:lnSpc>
                <a:spcPct val="140000"/>
              </a:lnSpc>
              <a:buNone/>
            </a:pPr>
            <a:r>
              <a:rPr lang="fr-BE" sz="3200" dirty="0" smtClean="0"/>
              <a:t>IgG</a:t>
            </a:r>
            <a:r>
              <a:rPr lang="fr-BE" sz="3200" baseline="-25000" dirty="0" smtClean="0"/>
              <a:t>1, </a:t>
            </a:r>
            <a:r>
              <a:rPr lang="fr-BE" sz="3200" dirty="0" smtClean="0"/>
              <a:t>gG</a:t>
            </a:r>
            <a:r>
              <a:rPr lang="fr-BE" sz="3200" baseline="-25000" dirty="0" smtClean="0"/>
              <a:t>2, </a:t>
            </a:r>
            <a:r>
              <a:rPr lang="fr-BE" sz="3200" dirty="0" smtClean="0"/>
              <a:t>IgG</a:t>
            </a:r>
            <a:r>
              <a:rPr lang="fr-BE" sz="3200" baseline="-25000" dirty="0" smtClean="0"/>
              <a:t>3</a:t>
            </a:r>
            <a:r>
              <a:rPr lang="fr-BE" sz="3200" dirty="0" smtClean="0"/>
              <a:t> et gG</a:t>
            </a:r>
            <a:r>
              <a:rPr lang="fr-BE" sz="3200" baseline="-25000" dirty="0" smtClean="0"/>
              <a:t>4</a:t>
            </a:r>
            <a:endParaRPr lang="en-GB" sz="2800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21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Propriétés </a:t>
            </a:r>
            <a:r>
              <a:rPr lang="fr-FR" sz="4000" dirty="0" smtClean="0"/>
              <a:t>des immunoglobulines</a:t>
            </a:r>
            <a:endParaRPr lang="fr-FR" sz="5400" dirty="0"/>
          </a:p>
        </p:txBody>
      </p:sp>
      <p:pic>
        <p:nvPicPr>
          <p:cNvPr id="12" name="Espace réservé du contenu 11" descr="Proppriétés et activités biologiques des 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7" y="1785926"/>
            <a:ext cx="8258204" cy="4643470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smtClean="0">
                <a:solidFill>
                  <a:schemeClr val="tx1"/>
                </a:solidFill>
              </a:rPr>
              <a:t>Immunologie fondamentale par le Pr A GHAFFOUR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600" smtClean="0">
                <a:solidFill>
                  <a:schemeClr val="tx1"/>
                </a:solidFill>
              </a:rPr>
              <a:pPr/>
              <a:t>22</a:t>
            </a:fld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err="1" smtClean="0"/>
              <a:t>IgM</a:t>
            </a:r>
            <a:endParaRPr lang="fr-FR" sz="9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71472" y="1857364"/>
            <a:ext cx="4040188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1800" dirty="0" smtClean="0">
                <a:cs typeface="Times New Roman" pitchFamily="18" charset="0"/>
              </a:rPr>
              <a:t>10 % des immunoglobulines totales</a:t>
            </a:r>
          </a:p>
          <a:p>
            <a:pPr>
              <a:lnSpc>
                <a:spcPct val="90000"/>
              </a:lnSpc>
            </a:pPr>
            <a:r>
              <a:rPr lang="fr-FR" sz="1800" dirty="0" smtClean="0">
                <a:cs typeface="Times New Roman" pitchFamily="18" charset="0"/>
              </a:rPr>
              <a:t>Pentamère sérique réuni par la pièce J</a:t>
            </a:r>
          </a:p>
          <a:p>
            <a:pPr>
              <a:lnSpc>
                <a:spcPct val="90000"/>
              </a:lnSpc>
            </a:pPr>
            <a:r>
              <a:rPr lang="fr-FR" sz="1800" dirty="0" smtClean="0">
                <a:cs typeface="Times New Roman" pitchFamily="18" charset="0"/>
              </a:rPr>
              <a:t>PM : 900 KD </a:t>
            </a:r>
          </a:p>
          <a:p>
            <a:pPr>
              <a:lnSpc>
                <a:spcPct val="90000"/>
              </a:lnSpc>
            </a:pPr>
            <a:r>
              <a:rPr lang="fr-BE" sz="1800" dirty="0" smtClean="0"/>
              <a:t>10 sites de fixation à l’antigène</a:t>
            </a:r>
          </a:p>
          <a:p>
            <a:pPr>
              <a:lnSpc>
                <a:spcPct val="90000"/>
              </a:lnSpc>
            </a:pPr>
            <a:r>
              <a:rPr lang="fr-BE" sz="1800" dirty="0" smtClean="0"/>
              <a:t>3 sites de fixation au C1q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fr-FR" sz="1800" dirty="0" smtClean="0">
                <a:cs typeface="Times New Roman" pitchFamily="18" charset="0"/>
              </a:rPr>
              <a:t>Anticorps de première réaction à l'antigène </a:t>
            </a:r>
            <a:r>
              <a:rPr lang="fr-FR" sz="1800" dirty="0" err="1" smtClean="0">
                <a:cs typeface="Times New Roman" pitchFamily="18" charset="0"/>
              </a:rPr>
              <a:t>sé</a:t>
            </a:r>
            <a:r>
              <a:rPr lang="fr-BE" sz="1800" dirty="0" err="1" smtClean="0">
                <a:cs typeface="Times New Roman" pitchFamily="18" charset="0"/>
              </a:rPr>
              <a:t>e</a:t>
            </a:r>
            <a:r>
              <a:rPr lang="fr-BE" sz="1800" dirty="0" err="1" smtClean="0"/>
              <a:t>crété</a:t>
            </a:r>
            <a:r>
              <a:rPr lang="fr-BE" sz="1800" dirty="0" smtClean="0"/>
              <a:t> avant l’</a:t>
            </a:r>
            <a:r>
              <a:rPr lang="fr-BE" sz="1800" dirty="0" err="1" smtClean="0"/>
              <a:t>hypermutation</a:t>
            </a:r>
            <a:r>
              <a:rPr lang="fr-BE" sz="1800" dirty="0" smtClean="0"/>
              <a:t> somatique</a:t>
            </a:r>
          </a:p>
          <a:p>
            <a:pPr>
              <a:lnSpc>
                <a:spcPct val="90000"/>
              </a:lnSpc>
            </a:pPr>
            <a:r>
              <a:rPr lang="fr-BE" sz="1800" dirty="0" smtClean="0"/>
              <a:t>Affinité relativement faible sauf pour des anticorps multivalents</a:t>
            </a:r>
            <a:endParaRPr lang="fr-FR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BE" sz="1800" dirty="0" smtClean="0"/>
              <a:t>Ne passe pas la barrière placentaire</a:t>
            </a:r>
          </a:p>
          <a:p>
            <a:pPr>
              <a:lnSpc>
                <a:spcPct val="90000"/>
              </a:lnSpc>
            </a:pPr>
            <a:r>
              <a:rPr lang="fr-BE" sz="1800" dirty="0" smtClean="0"/>
              <a:t>L’IgM contre un agent infectieux chez le bébé signe une infection et non un transfert passif d’anticorps de la mère</a:t>
            </a: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fr-FR" sz="1800" dirty="0" smtClean="0">
                <a:cs typeface="Times New Roman" pitchFamily="18" charset="0"/>
              </a:rPr>
              <a:t>Auto anticorps  associée  aux AHAI</a:t>
            </a:r>
          </a:p>
          <a:p>
            <a:pPr>
              <a:lnSpc>
                <a:spcPct val="90000"/>
              </a:lnSpc>
            </a:pPr>
            <a:r>
              <a:rPr lang="fr-FR" sz="1800" dirty="0" smtClean="0">
                <a:cs typeface="Times New Roman" pitchFamily="18" charset="0"/>
              </a:rPr>
              <a:t>Monomère membranaire : BCR</a:t>
            </a:r>
          </a:p>
          <a:p>
            <a:pPr>
              <a:lnSpc>
                <a:spcPct val="90000"/>
              </a:lnSpc>
            </a:pPr>
            <a:endParaRPr lang="fr-FR" sz="1800" dirty="0" smtClean="0">
              <a:cs typeface="Times New Roman" pitchFamily="18" charset="0"/>
            </a:endParaRPr>
          </a:p>
          <a:p>
            <a:endParaRPr lang="fr-FR" sz="1800" dirty="0"/>
          </a:p>
        </p:txBody>
      </p:sp>
      <p:pic>
        <p:nvPicPr>
          <p:cNvPr id="9" name="Picture 9" descr="C:\Mes documents\Cours d'immunologie générale\Kuby\Chapitre 4\F04-13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869458"/>
            <a:ext cx="4041775" cy="46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23</a:t>
            </a:fld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386" y="5345684"/>
            <a:ext cx="881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 smtClean="0"/>
              <a:t>Chaîne J</a:t>
            </a:r>
            <a:endParaRPr lang="en-GB" sz="1600" b="1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286248" y="2071678"/>
            <a:ext cx="1857388" cy="215742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200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6669421" y="4572008"/>
            <a:ext cx="45719" cy="78581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8800" dirty="0" smtClean="0"/>
              <a:t/>
            </a:r>
            <a:br>
              <a:rPr lang="fr-BE" sz="8800" dirty="0" smtClean="0"/>
            </a:br>
            <a:r>
              <a:rPr lang="fr-BE" sz="8800" dirty="0" err="1" smtClean="0"/>
              <a:t>IgG</a:t>
            </a:r>
            <a:r>
              <a:rPr lang="fr-BE" sz="8800" baseline="-25000" dirty="0" smtClean="0"/>
              <a:t/>
            </a:r>
            <a:br>
              <a:rPr lang="fr-BE" sz="8800" baseline="-25000" dirty="0" smtClean="0"/>
            </a:br>
            <a:endParaRPr lang="fr-FR" sz="8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BE" sz="1600" b="1" dirty="0" smtClean="0"/>
              <a:t>70 à 75%  des </a:t>
            </a:r>
            <a:r>
              <a:rPr lang="fr-FR" sz="1600" b="1" dirty="0" smtClean="0">
                <a:cs typeface="Times New Roman" pitchFamily="18" charset="0"/>
              </a:rPr>
              <a:t>immunoglobulines</a:t>
            </a:r>
            <a:r>
              <a:rPr lang="fr-BE" sz="1600" b="1" dirty="0" smtClean="0"/>
              <a:t> totales sériques et interstitielles</a:t>
            </a:r>
          </a:p>
          <a:p>
            <a:pPr>
              <a:lnSpc>
                <a:spcPct val="90000"/>
              </a:lnSpc>
            </a:pPr>
            <a:r>
              <a:rPr lang="fr-FR" sz="1600" b="1" dirty="0" smtClean="0">
                <a:cs typeface="Times New Roman" pitchFamily="18" charset="0"/>
              </a:rPr>
              <a:t>PM : 146 KD sauf </a:t>
            </a:r>
            <a:r>
              <a:rPr lang="fr-FR" sz="1600" b="1" dirty="0" err="1" smtClean="0">
                <a:cs typeface="Times New Roman" pitchFamily="18" charset="0"/>
              </a:rPr>
              <a:t>Ig</a:t>
            </a:r>
            <a:r>
              <a:rPr lang="fr-FR" sz="1600" b="1" dirty="0" smtClean="0">
                <a:cs typeface="Times New Roman" pitchFamily="18" charset="0"/>
              </a:rPr>
              <a:t> G</a:t>
            </a:r>
            <a:r>
              <a:rPr lang="fr-FR" sz="1600" b="1" baseline="-25000" dirty="0" smtClean="0">
                <a:cs typeface="Times New Roman" pitchFamily="18" charset="0"/>
              </a:rPr>
              <a:t>3 </a:t>
            </a:r>
            <a:r>
              <a:rPr lang="fr-FR" sz="1600" b="1" dirty="0" smtClean="0">
                <a:cs typeface="Times New Roman" pitchFamily="18" charset="0"/>
              </a:rPr>
              <a:t>(170 KD)</a:t>
            </a:r>
          </a:p>
          <a:p>
            <a:pPr>
              <a:lnSpc>
                <a:spcPct val="90000"/>
              </a:lnSpc>
            </a:pPr>
            <a:r>
              <a:rPr lang="fr-BE" sz="1600" b="1" dirty="0" smtClean="0"/>
              <a:t>Sécrétées après les IgM</a:t>
            </a:r>
          </a:p>
          <a:p>
            <a:pPr>
              <a:lnSpc>
                <a:spcPct val="90000"/>
              </a:lnSpc>
            </a:pPr>
            <a:r>
              <a:rPr lang="fr-BE" sz="1600" b="1" dirty="0" smtClean="0"/>
              <a:t>Selon la sous-classe</a:t>
            </a:r>
          </a:p>
          <a:p>
            <a:pPr lvl="1">
              <a:lnSpc>
                <a:spcPct val="90000"/>
              </a:lnSpc>
            </a:pPr>
            <a:r>
              <a:rPr lang="fr-BE" sz="1600" b="1" dirty="0" smtClean="0"/>
              <a:t>Fixation aux </a:t>
            </a:r>
            <a:r>
              <a:rPr lang="fr-BE" sz="1600" b="1" dirty="0" err="1" smtClean="0"/>
              <a:t>Fc</a:t>
            </a:r>
            <a:r>
              <a:rPr lang="fr-BE" sz="1600" b="1" dirty="0" err="1" smtClean="0">
                <a:latin typeface="Symbol" pitchFamily="18" charset="2"/>
              </a:rPr>
              <a:t>g</a:t>
            </a:r>
            <a:r>
              <a:rPr lang="fr-BE" sz="1600" b="1" dirty="0" err="1" smtClean="0"/>
              <a:t>R</a:t>
            </a:r>
            <a:r>
              <a:rPr lang="fr-BE" sz="1600" b="1" dirty="0" smtClean="0"/>
              <a:t>  (IgG</a:t>
            </a:r>
            <a:r>
              <a:rPr lang="fr-BE" sz="1600" b="1" baseline="-25000" dirty="0" smtClean="0"/>
              <a:t>1</a:t>
            </a:r>
            <a:r>
              <a:rPr lang="fr-BE" sz="1600" b="1" dirty="0" smtClean="0"/>
              <a:t> et IgG</a:t>
            </a:r>
            <a:r>
              <a:rPr lang="fr-BE" sz="1600" b="1" baseline="-25000" dirty="0" smtClean="0"/>
              <a:t>3</a:t>
            </a:r>
            <a:r>
              <a:rPr lang="fr-BE" sz="1600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fr-BE" sz="1600" b="1" dirty="0" smtClean="0"/>
              <a:t>Fixation au C1q (IgG</a:t>
            </a:r>
            <a:r>
              <a:rPr lang="fr-BE" sz="1600" b="1" baseline="-25000" dirty="0" smtClean="0"/>
              <a:t>1</a:t>
            </a:r>
            <a:r>
              <a:rPr lang="fr-BE" sz="1600" b="1" dirty="0" smtClean="0"/>
              <a:t> et IgG</a:t>
            </a:r>
            <a:r>
              <a:rPr lang="fr-BE" sz="1600" b="1" baseline="-25000" dirty="0" smtClean="0"/>
              <a:t>3</a:t>
            </a:r>
            <a:r>
              <a:rPr lang="fr-BE" sz="1600" b="1" dirty="0" smtClean="0"/>
              <a:t>)</a:t>
            </a:r>
          </a:p>
          <a:p>
            <a:r>
              <a:rPr lang="fr-BE" sz="1600" b="1" dirty="0" smtClean="0"/>
              <a:t>Passent le placenta et interviennent dans la protection du fœtus et du nouveau-né (séropositifs non infectés)</a:t>
            </a:r>
          </a:p>
          <a:p>
            <a:r>
              <a:rPr lang="fr-FR" sz="1600" b="1" dirty="0" smtClean="0">
                <a:cs typeface="Times New Roman" pitchFamily="18" charset="0"/>
              </a:rPr>
              <a:t>Action prolongée contre des antigènes solubles : bactériens, virus, toxines</a:t>
            </a:r>
          </a:p>
          <a:p>
            <a:r>
              <a:rPr lang="fr-BE" sz="1600" b="1" dirty="0" smtClean="0"/>
              <a:t>Diagnostic des maladies infectieuses</a:t>
            </a:r>
          </a:p>
          <a:p>
            <a:pPr lvl="1"/>
            <a:r>
              <a:rPr lang="fr-BE" sz="1600" b="1" dirty="0" smtClean="0"/>
              <a:t>IgM+ IgG- infection aiguë</a:t>
            </a:r>
          </a:p>
          <a:p>
            <a:pPr lvl="1"/>
            <a:r>
              <a:rPr lang="fr-BE" sz="1600" b="1" dirty="0" smtClean="0"/>
              <a:t>IgM+ IgG+ infection subaiguë</a:t>
            </a:r>
          </a:p>
          <a:p>
            <a:pPr lvl="1"/>
            <a:r>
              <a:rPr lang="fr-BE" sz="1600" b="1" dirty="0" smtClean="0"/>
              <a:t>IgM- IgG+ infection ancienne</a:t>
            </a:r>
          </a:p>
          <a:p>
            <a:endParaRPr lang="fr-BE" sz="1600" b="1" dirty="0" smtClean="0"/>
          </a:p>
        </p:txBody>
      </p:sp>
      <p:pic>
        <p:nvPicPr>
          <p:cNvPr id="9" name="Picture 4" descr="C:\Mes documents\Cours d'immunologie générale\Kuby\Chapitre 4\F04-13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316" y="1785927"/>
            <a:ext cx="405908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Immunologie fondamentale par le Pr A GHAFFOUR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b="1" smtClean="0">
                <a:solidFill>
                  <a:schemeClr val="tx1"/>
                </a:solidFill>
              </a:rPr>
              <a:pPr/>
              <a:t>24</a:t>
            </a:fld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8347728">
            <a:off x="4136071" y="4739188"/>
            <a:ext cx="3390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/>
              <a:t>Région charnière : rôle dans la flexibilité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9600" dirty="0" err="1" smtClean="0"/>
              <a:t>IgA</a:t>
            </a:r>
            <a:endParaRPr lang="fr-FR" sz="9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BE" dirty="0" smtClean="0"/>
              <a:t>15%  des </a:t>
            </a:r>
            <a:r>
              <a:rPr lang="fr-BE" dirty="0" err="1" smtClean="0"/>
              <a:t>Ig</a:t>
            </a:r>
            <a:r>
              <a:rPr lang="fr-BE" dirty="0" smtClean="0"/>
              <a:t> totales sériques</a:t>
            </a:r>
          </a:p>
          <a:p>
            <a:pPr>
              <a:lnSpc>
                <a:spcPct val="90000"/>
              </a:lnSpc>
            </a:pPr>
            <a:r>
              <a:rPr lang="fr-BE" dirty="0" smtClean="0"/>
              <a:t> Surtout sécrétoires</a:t>
            </a:r>
            <a:endParaRPr lang="fr-BE" sz="2800" dirty="0" smtClean="0"/>
          </a:p>
          <a:p>
            <a:pPr lvl="1">
              <a:lnSpc>
                <a:spcPct val="90000"/>
              </a:lnSpc>
            </a:pPr>
            <a:r>
              <a:rPr lang="fr-BE" dirty="0" smtClean="0"/>
              <a:t>Digestives</a:t>
            </a:r>
          </a:p>
          <a:p>
            <a:pPr lvl="1">
              <a:lnSpc>
                <a:spcPct val="90000"/>
              </a:lnSpc>
            </a:pPr>
            <a:r>
              <a:rPr lang="fr-BE" dirty="0" smtClean="0"/>
              <a:t>Respiratoires</a:t>
            </a:r>
          </a:p>
          <a:p>
            <a:pPr lvl="1">
              <a:lnSpc>
                <a:spcPct val="90000"/>
              </a:lnSpc>
            </a:pPr>
            <a:r>
              <a:rPr lang="fr-BE" dirty="0" smtClean="0"/>
              <a:t>Génito-urinaires</a:t>
            </a:r>
          </a:p>
          <a:p>
            <a:pPr lvl="1">
              <a:lnSpc>
                <a:spcPct val="90000"/>
              </a:lnSpc>
            </a:pPr>
            <a:r>
              <a:rPr lang="fr-BE" dirty="0" err="1" smtClean="0"/>
              <a:t>Collostrum</a:t>
            </a:r>
            <a:endParaRPr lang="fr-BE" dirty="0" smtClean="0"/>
          </a:p>
          <a:p>
            <a:pPr lvl="1">
              <a:lnSpc>
                <a:spcPct val="90000"/>
              </a:lnSpc>
            </a:pPr>
            <a:r>
              <a:rPr lang="fr-BE" dirty="0" smtClean="0"/>
              <a:t>Larmes</a:t>
            </a:r>
          </a:p>
          <a:p>
            <a:pPr>
              <a:lnSpc>
                <a:spcPct val="90000"/>
              </a:lnSpc>
            </a:pPr>
            <a:r>
              <a:rPr lang="fr-BE" sz="2000" dirty="0" smtClean="0"/>
              <a:t>Forme monomérique </a:t>
            </a:r>
            <a:r>
              <a:rPr lang="fr-BE" dirty="0" smtClean="0"/>
              <a:t>: </a:t>
            </a:r>
            <a:r>
              <a:rPr lang="fr-BE" sz="2800" dirty="0" smtClean="0"/>
              <a:t>sérum</a:t>
            </a:r>
            <a:endParaRPr lang="fr-BE" dirty="0" smtClean="0"/>
          </a:p>
          <a:p>
            <a:pPr>
              <a:lnSpc>
                <a:spcPct val="90000"/>
              </a:lnSpc>
            </a:pPr>
            <a:r>
              <a:rPr lang="fr-BE" sz="2000" dirty="0" smtClean="0"/>
              <a:t>Forme polymérique : </a:t>
            </a:r>
            <a:r>
              <a:rPr lang="fr-BE" dirty="0" smtClean="0"/>
              <a:t>sécrétion</a:t>
            </a:r>
          </a:p>
          <a:p>
            <a:pPr>
              <a:lnSpc>
                <a:spcPct val="90000"/>
              </a:lnSpc>
            </a:pPr>
            <a:r>
              <a:rPr lang="fr-BE" dirty="0" smtClean="0"/>
              <a:t>Rôle fondamental dans l’immunité muqueuse</a:t>
            </a:r>
          </a:p>
          <a:p>
            <a:r>
              <a:rPr lang="fr-BE" dirty="0" smtClean="0"/>
              <a:t>Fonction neutralisante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4" name="Espace réservé du contenu 13" descr="IgA 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08537" y="3240881"/>
            <a:ext cx="3714750" cy="1819275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25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5077" y="4857760"/>
            <a:ext cx="114300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BE" sz="1600" dirty="0" smtClean="0"/>
              <a:t>Chaîne J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8082" y="6000768"/>
            <a:ext cx="78581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BE" dirty="0" smtClean="0"/>
              <a:t>2 </a:t>
            </a:r>
            <a:r>
              <a:rPr lang="fr-BE" dirty="0" err="1" smtClean="0"/>
              <a:t>IgA</a:t>
            </a:r>
            <a:endParaRPr lang="fr-BE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929322" y="5786454"/>
            <a:ext cx="142876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BE" sz="1400" dirty="0" smtClean="0"/>
              <a:t>Pièce sécrétoire</a:t>
            </a:r>
            <a:endParaRPr lang="fr-FR" sz="1200" dirty="0"/>
          </a:p>
        </p:txBody>
      </p:sp>
      <p:pic>
        <p:nvPicPr>
          <p:cNvPr id="16" name="Picture 4" descr="C:\Mes documents\Cours d'immunologie générale\Kuby\Chapitre 4\F04-1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071966" cy="277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643438" y="4286256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 smtClean="0"/>
              <a:t>Sécrétion des </a:t>
            </a:r>
            <a:r>
              <a:rPr lang="fr-BE" sz="1400" dirty="0" err="1" smtClean="0"/>
              <a:t>IgA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err="1" smtClean="0"/>
              <a:t>IgE</a:t>
            </a:r>
            <a:endParaRPr lang="fr-FR" sz="8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2060849"/>
            <a:ext cx="4040188" cy="4357540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fr-BE" sz="3200" dirty="0" smtClean="0"/>
              <a:t>Phénomène de </a:t>
            </a:r>
            <a:r>
              <a:rPr lang="fr-BE" sz="3200" dirty="0" err="1" smtClean="0"/>
              <a:t>Prausnitz</a:t>
            </a:r>
            <a:r>
              <a:rPr lang="fr-BE" sz="3200" dirty="0" smtClean="0"/>
              <a:t> et </a:t>
            </a:r>
            <a:r>
              <a:rPr lang="fr-BE" sz="3200" dirty="0" err="1" smtClean="0"/>
              <a:t>Kustner</a:t>
            </a:r>
            <a:endParaRPr lang="fr-BE" sz="3200" dirty="0" smtClean="0"/>
          </a:p>
          <a:p>
            <a:endParaRPr lang="fr-BE" sz="3200" dirty="0" smtClean="0"/>
          </a:p>
          <a:p>
            <a:r>
              <a:rPr lang="fr-BE" sz="3200" dirty="0" err="1" smtClean="0"/>
              <a:t>Dégranulation</a:t>
            </a:r>
            <a:r>
              <a:rPr lang="fr-BE" sz="3200" dirty="0" smtClean="0"/>
              <a:t> </a:t>
            </a:r>
          </a:p>
          <a:p>
            <a:pPr lvl="1"/>
            <a:r>
              <a:rPr lang="fr-BE" sz="2800" dirty="0" smtClean="0"/>
              <a:t>Basophiles</a:t>
            </a:r>
          </a:p>
          <a:p>
            <a:pPr lvl="1"/>
            <a:r>
              <a:rPr lang="fr-BE" sz="2800" dirty="0" smtClean="0"/>
              <a:t>Mastocytes </a:t>
            </a:r>
          </a:p>
          <a:p>
            <a:endParaRPr lang="fr-FR" sz="3200" dirty="0"/>
          </a:p>
        </p:txBody>
      </p:sp>
      <p:pic>
        <p:nvPicPr>
          <p:cNvPr id="9" name="Picture 4" descr="F04-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911836" y="2174875"/>
            <a:ext cx="350815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smtClean="0">
                <a:solidFill>
                  <a:schemeClr val="tx1"/>
                </a:solidFill>
              </a:rPr>
              <a:t>Immunologie fondamentale par le Pr A GHAFFOUR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600" smtClean="0">
                <a:solidFill>
                  <a:schemeClr val="tx1"/>
                </a:solidFill>
              </a:rPr>
              <a:pPr/>
              <a:t>26</a:t>
            </a:fld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Fonctions Antimicrobiennes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>
                <a:solidFill>
                  <a:schemeClr val="tx1"/>
                </a:solidFill>
              </a:rPr>
              <a:t>1. Neutralisation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2. Activation de la voie classique du complément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3. Opsonisation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6600" dirty="0" smtClean="0"/>
              <a:t>Neutralisation</a:t>
            </a:r>
            <a:endParaRPr lang="fr-FR" sz="6600" dirty="0"/>
          </a:p>
        </p:txBody>
      </p:sp>
      <p:pic>
        <p:nvPicPr>
          <p:cNvPr id="12" name="Picture 11" descr="CH9F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912" y="1785926"/>
            <a:ext cx="2321138" cy="4632337"/>
          </a:xfrm>
          <a:noFill/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Colonisation de la surface cellulaire par des bactéries aux  molécules d’adhésion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3" name="Picture 5" descr="CH9F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488" y="4143380"/>
            <a:ext cx="5929355" cy="2286016"/>
          </a:xfrm>
          <a:prstGeom prst="rect">
            <a:avLst/>
          </a:prstGeom>
          <a:noFill/>
        </p:spPr>
      </p:pic>
      <p:pic>
        <p:nvPicPr>
          <p:cNvPr id="14" name="Picture 8" descr="CH9F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488" y="1785926"/>
            <a:ext cx="592935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7200" dirty="0" smtClean="0"/>
              <a:t>Récepteur pour </a:t>
            </a:r>
            <a:r>
              <a:rPr lang="fr-BE" sz="7200" dirty="0" err="1" smtClean="0"/>
              <a:t>Fc</a:t>
            </a:r>
            <a:endParaRPr lang="fr-FR" sz="7200" dirty="0"/>
          </a:p>
        </p:txBody>
      </p:sp>
      <p:pic>
        <p:nvPicPr>
          <p:cNvPr id="9" name="Picture 5" descr="CH9F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7" y="1785926"/>
            <a:ext cx="8258204" cy="4643469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6000" dirty="0" smtClean="0"/>
              <a:t>Les immunoglobulines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BE" dirty="0" smtClean="0">
              <a:solidFill>
                <a:schemeClr val="tx1"/>
              </a:solidFill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Structure et fonction des anticorps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3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/>
              <a:t>Propriétés</a:t>
            </a:r>
            <a:endParaRPr lang="fr-FR" sz="9600" dirty="0"/>
          </a:p>
        </p:txBody>
      </p:sp>
      <p:pic>
        <p:nvPicPr>
          <p:cNvPr id="9" name="Picture 5" descr="CH9F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7" y="1785926"/>
            <a:ext cx="8258204" cy="4643470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fr-FR" sz="8000" dirty="0" smtClean="0"/>
              <a:t>Génétique </a:t>
            </a:r>
            <a:endParaRPr 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>
                <a:solidFill>
                  <a:schemeClr val="tx1"/>
                </a:solidFill>
              </a:rPr>
              <a:t>Organisation des gènes d’immunoglobulines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Lymphopoïèse (réarrangement des gènes)</a:t>
            </a:r>
          </a:p>
          <a:p>
            <a:r>
              <a:rPr lang="fr-BE" dirty="0" err="1" smtClean="0">
                <a:solidFill>
                  <a:schemeClr val="tx1"/>
                </a:solidFill>
              </a:rPr>
              <a:t>Immunopoïèse</a:t>
            </a:r>
            <a:r>
              <a:rPr lang="fr-BE" dirty="0" smtClean="0">
                <a:solidFill>
                  <a:schemeClr val="tx1"/>
                </a:solidFill>
              </a:rPr>
              <a:t> (commutation </a:t>
            </a:r>
            <a:r>
              <a:rPr lang="fr-BE" dirty="0" err="1" smtClean="0">
                <a:solidFill>
                  <a:schemeClr val="tx1"/>
                </a:solidFill>
              </a:rPr>
              <a:t>isotypique</a:t>
            </a:r>
            <a:r>
              <a:rPr lang="fr-BE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Diversité des immunoglobulines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5566693"/>
            <a:ext cx="2895600" cy="3651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5566693"/>
            <a:ext cx="2133600" cy="365125"/>
          </a:xfrm>
        </p:spPr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31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BE" sz="5400" dirty="0" smtClean="0"/>
              <a:t/>
            </a:r>
            <a:br>
              <a:rPr lang="fr-BE" sz="5400" dirty="0" smtClean="0"/>
            </a:br>
            <a:r>
              <a:rPr lang="fr-BE" sz="5400" dirty="0" smtClean="0"/>
              <a:t>Organisation des gènes d’</a:t>
            </a:r>
            <a:r>
              <a:rPr lang="fr-BE" sz="5400" dirty="0" err="1" smtClean="0"/>
              <a:t>Ig</a:t>
            </a:r>
            <a:r>
              <a:rPr lang="fr-BE" sz="5400" dirty="0" smtClean="0"/>
              <a:t/>
            </a:r>
            <a:br>
              <a:rPr lang="fr-BE" sz="5400" dirty="0" smtClean="0"/>
            </a:br>
            <a:r>
              <a:rPr lang="fr-BE" sz="2800" dirty="0" smtClean="0"/>
              <a:t>Deux phénomènes distincts</a:t>
            </a:r>
            <a:r>
              <a:rPr lang="fr-BE" sz="5400" dirty="0" smtClean="0"/>
              <a:t/>
            </a:r>
            <a:br>
              <a:rPr lang="fr-BE" sz="5400" dirty="0" smtClean="0"/>
            </a:b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lvl="1"/>
            <a:r>
              <a:rPr lang="fr-BE" sz="2400" dirty="0" smtClean="0"/>
              <a:t>Génération de la diversité</a:t>
            </a:r>
            <a:endParaRPr lang="fr-FR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Phase 1 : Lymphopoïèse</a:t>
            </a:r>
          </a:p>
          <a:p>
            <a:pPr lvl="1"/>
            <a:r>
              <a:rPr lang="fr-BE" dirty="0" smtClean="0"/>
              <a:t>Indépendante de l’antigène</a:t>
            </a:r>
          </a:p>
          <a:p>
            <a:pPr lvl="1"/>
            <a:r>
              <a:rPr lang="fr-BE" dirty="0" smtClean="0"/>
              <a:t>Se déroule dans les OLC</a:t>
            </a:r>
          </a:p>
          <a:p>
            <a:pPr lvl="2"/>
            <a:r>
              <a:rPr lang="fr-BE" dirty="0" smtClean="0"/>
              <a:t>Réarrangement des gènes V(D)J </a:t>
            </a:r>
          </a:p>
          <a:p>
            <a:pPr lvl="2"/>
            <a:r>
              <a:rPr lang="fr-BE" dirty="0" smtClean="0"/>
              <a:t>Flexibilité </a:t>
            </a:r>
            <a:r>
              <a:rPr lang="fr-BE" dirty="0" err="1" smtClean="0"/>
              <a:t>jonctionnelle</a:t>
            </a:r>
            <a:endParaRPr lang="fr-BE" dirty="0" smtClean="0"/>
          </a:p>
          <a:p>
            <a:pPr lvl="2"/>
            <a:r>
              <a:rPr lang="fr-BE" dirty="0" smtClean="0"/>
              <a:t>Addition de nucléotides</a:t>
            </a:r>
          </a:p>
          <a:p>
            <a:r>
              <a:rPr lang="fr-BE" dirty="0" smtClean="0"/>
              <a:t>Phase 2 : </a:t>
            </a:r>
            <a:r>
              <a:rPr lang="fr-BE" dirty="0" err="1" smtClean="0"/>
              <a:t>Immunopoïèse</a:t>
            </a:r>
            <a:endParaRPr lang="fr-BE" dirty="0" smtClean="0"/>
          </a:p>
          <a:p>
            <a:pPr lvl="1"/>
            <a:r>
              <a:rPr lang="fr-BE" dirty="0" smtClean="0"/>
              <a:t>Dépendante de l’antigène</a:t>
            </a:r>
          </a:p>
          <a:p>
            <a:pPr lvl="1"/>
            <a:r>
              <a:rPr lang="fr-BE" dirty="0" smtClean="0"/>
              <a:t>Se déroule dans les OLS</a:t>
            </a:r>
          </a:p>
          <a:p>
            <a:pPr lvl="2"/>
            <a:r>
              <a:rPr lang="fr-BE" dirty="0" smtClean="0"/>
              <a:t>Reprise des réarrangements</a:t>
            </a:r>
          </a:p>
          <a:p>
            <a:pPr lvl="2"/>
            <a:r>
              <a:rPr lang="fr-BE" dirty="0" smtClean="0"/>
              <a:t>Apparition d’un nouveau phénomène : l’</a:t>
            </a:r>
            <a:r>
              <a:rPr lang="fr-BE" dirty="0" err="1" smtClean="0"/>
              <a:t>hypermutation</a:t>
            </a:r>
            <a:endParaRPr lang="fr-BE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lvl="1"/>
            <a:r>
              <a:rPr lang="fr-BE" sz="2400" dirty="0" smtClean="0"/>
              <a:t>Commutation </a:t>
            </a:r>
            <a:r>
              <a:rPr lang="fr-BE" sz="2400" dirty="0" err="1" smtClean="0"/>
              <a:t>isotypique</a:t>
            </a:r>
            <a:endParaRPr lang="fr-FR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76873"/>
            <a:ext cx="4041775" cy="2366574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BE" sz="1600" dirty="0" smtClean="0"/>
              <a:t>Comprend deux processus </a:t>
            </a:r>
          </a:p>
          <a:p>
            <a:pPr lvl="1">
              <a:lnSpc>
                <a:spcPct val="90000"/>
              </a:lnSpc>
            </a:pPr>
            <a:r>
              <a:rPr lang="fr-BE" sz="1600" dirty="0" err="1" smtClean="0"/>
              <a:t>Hypermutation</a:t>
            </a:r>
            <a:r>
              <a:rPr lang="fr-BE" sz="1600" dirty="0" smtClean="0"/>
              <a:t> somatique</a:t>
            </a:r>
          </a:p>
          <a:p>
            <a:pPr lvl="1">
              <a:lnSpc>
                <a:spcPct val="90000"/>
              </a:lnSpc>
            </a:pPr>
            <a:r>
              <a:rPr lang="fr-BE" sz="1600" dirty="0" smtClean="0"/>
              <a:t>Commutation </a:t>
            </a:r>
            <a:r>
              <a:rPr lang="fr-BE" sz="1600" dirty="0" err="1" smtClean="0"/>
              <a:t>isotypique</a:t>
            </a:r>
            <a:endParaRPr lang="fr-BE" sz="1600" dirty="0" smtClean="0"/>
          </a:p>
          <a:p>
            <a:pPr>
              <a:lnSpc>
                <a:spcPct val="90000"/>
              </a:lnSpc>
            </a:pPr>
            <a:r>
              <a:rPr lang="fr-BE" sz="1600" dirty="0" smtClean="0"/>
              <a:t>Déclenchée par l’antigène (sélection de différentes spécificités )</a:t>
            </a:r>
          </a:p>
          <a:p>
            <a:pPr>
              <a:lnSpc>
                <a:spcPct val="90000"/>
              </a:lnSpc>
            </a:pPr>
            <a:r>
              <a:rPr lang="fr-BE" sz="1600" dirty="0" smtClean="0"/>
              <a:t>Sous le contrôle des LT CD4</a:t>
            </a:r>
            <a:r>
              <a:rPr lang="fr-BE" sz="1600" baseline="30000" dirty="0" smtClean="0"/>
              <a:t>+</a:t>
            </a:r>
            <a:r>
              <a:rPr lang="fr-BE" sz="1600" dirty="0" smtClean="0"/>
              <a:t> : mutation </a:t>
            </a:r>
            <a:r>
              <a:rPr lang="fr-BE" sz="1600" dirty="0" err="1" smtClean="0"/>
              <a:t>isotypique</a:t>
            </a:r>
            <a:endParaRPr lang="fr-FR" sz="1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32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Espace réservé du contenu 5"/>
          <p:cNvSpPr txBox="1">
            <a:spLocks/>
          </p:cNvSpPr>
          <p:nvPr/>
        </p:nvSpPr>
        <p:spPr>
          <a:xfrm>
            <a:off x="4643438" y="5143512"/>
            <a:ext cx="4041775" cy="128588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>
            <a:normAutofit fontScale="85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Génération d’anticorps de même spécificité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Propriétés effectrices différentes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Classes d’anticorps différentes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Espace réservé du texte 3"/>
          <p:cNvSpPr txBox="1">
            <a:spLocks/>
          </p:cNvSpPr>
          <p:nvPr/>
        </p:nvSpPr>
        <p:spPr>
          <a:xfrm>
            <a:off x="4643438" y="4643446"/>
            <a:ext cx="4041775" cy="42544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anchor="ctr">
            <a:normAutofit lnSpcReduction="10000"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Commutation </a:t>
            </a:r>
            <a:r>
              <a:rPr kumimoji="0" lang="fr-BE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isotypique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5400" dirty="0" smtClean="0"/>
              <a:t>Lymphopoïèse </a:t>
            </a:r>
            <a:r>
              <a:rPr lang="fr-BE" sz="3200" dirty="0" smtClean="0"/>
              <a:t>Réarrangement des gènes</a:t>
            </a:r>
            <a:endParaRPr lang="fr-FR" sz="2800" dirty="0"/>
          </a:p>
        </p:txBody>
      </p:sp>
      <p:pic>
        <p:nvPicPr>
          <p:cNvPr id="9" name="Picture 4" descr="C:\Mes documents\Cours d'immunologie générale\F05-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85927"/>
            <a:ext cx="818676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smtClean="0">
                <a:solidFill>
                  <a:schemeClr val="tx1"/>
                </a:solidFill>
              </a:rPr>
              <a:t>Immunologie fondamentale par le Pr A GHAFFOUR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600" smtClean="0">
                <a:solidFill>
                  <a:schemeClr val="tx1"/>
                </a:solidFill>
              </a:rPr>
              <a:pPr/>
              <a:t>33</a:t>
            </a:fld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Immunopoïèse</a:t>
            </a:r>
            <a:r>
              <a:rPr lang="fr-BE" dirty="0" smtClean="0"/>
              <a:t> </a:t>
            </a:r>
            <a:r>
              <a:rPr lang="fr-BE" sz="2400" dirty="0" smtClean="0"/>
              <a:t>Commutation </a:t>
            </a:r>
            <a:r>
              <a:rPr lang="fr-BE" sz="2400" dirty="0" err="1" smtClean="0"/>
              <a:t>isotypique</a:t>
            </a:r>
            <a:r>
              <a:rPr lang="fr-BE" sz="2400" dirty="0" smtClean="0"/>
              <a:t> (1)</a:t>
            </a:r>
            <a:endParaRPr lang="fr-FR" sz="2800" dirty="0"/>
          </a:p>
        </p:txBody>
      </p:sp>
      <p:pic>
        <p:nvPicPr>
          <p:cNvPr id="9" name="Picture 5" descr="C:\Mes documents\Cours d'immunologie générale\F05-1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50871"/>
          <a:stretch>
            <a:fillRect/>
          </a:stretch>
        </p:blipFill>
        <p:spPr bwMode="auto">
          <a:xfrm>
            <a:off x="4675216" y="2529802"/>
            <a:ext cx="40401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4714884"/>
            <a:ext cx="4041775" cy="1143008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fr-BE" sz="1600" dirty="0" smtClean="0"/>
              <a:t>Cellules mémoires subissent la commutation </a:t>
            </a:r>
            <a:r>
              <a:rPr lang="fr-BE" sz="1600" dirty="0" err="1" smtClean="0"/>
              <a:t>isotypique</a:t>
            </a:r>
            <a:r>
              <a:rPr lang="fr-BE" sz="1600" dirty="0" smtClean="0"/>
              <a:t> = Cellules mémoires dont le BCR = </a:t>
            </a:r>
            <a:r>
              <a:rPr lang="fr-BE" sz="1600" dirty="0" err="1" smtClean="0"/>
              <a:t>IgA</a:t>
            </a:r>
            <a:r>
              <a:rPr lang="fr-BE" sz="1600" dirty="0" smtClean="0"/>
              <a:t>, IgE,IgG1 …</a:t>
            </a:r>
            <a:endParaRPr lang="fr-FR" sz="1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34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840" y="4220182"/>
            <a:ext cx="4027722" cy="92333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Importance des régions </a:t>
            </a:r>
            <a:r>
              <a:rPr lang="fr-BE" i="1" dirty="0" err="1" smtClean="0"/>
              <a:t>switch</a:t>
            </a:r>
            <a:r>
              <a:rPr lang="fr-BE" dirty="0" smtClean="0"/>
              <a:t> en amont des exons codant pour les domaines C des chaînes lourdes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43344" y="5214950"/>
            <a:ext cx="4071966" cy="646331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Pas de région </a:t>
            </a:r>
            <a:r>
              <a:rPr lang="fr-BE" dirty="0" err="1" smtClean="0"/>
              <a:t>switch</a:t>
            </a:r>
            <a:r>
              <a:rPr lang="fr-BE" dirty="0" smtClean="0"/>
              <a:t> entre C</a:t>
            </a:r>
            <a:r>
              <a:rPr lang="fr-BE" dirty="0" smtClean="0">
                <a:latin typeface="Symbol" pitchFamily="18" charset="2"/>
              </a:rPr>
              <a:t>m</a:t>
            </a:r>
            <a:r>
              <a:rPr lang="fr-BE" dirty="0" smtClean="0"/>
              <a:t> et C</a:t>
            </a:r>
            <a:r>
              <a:rPr lang="fr-BE" dirty="0" smtClean="0">
                <a:latin typeface="Symbol" pitchFamily="18" charset="2"/>
              </a:rPr>
              <a:t>d</a:t>
            </a:r>
            <a:r>
              <a:rPr lang="fr-BE" dirty="0" smtClean="0"/>
              <a:t>, donc LB quiescents = </a:t>
            </a:r>
            <a:r>
              <a:rPr lang="fr-BE" dirty="0" err="1" smtClean="0"/>
              <a:t>mIgM</a:t>
            </a:r>
            <a:r>
              <a:rPr lang="fr-BE" dirty="0" smtClean="0"/>
              <a:t>+D+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58218" y="1827868"/>
            <a:ext cx="4057186" cy="646331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L’épissage alternatif permet de choisir entre IgM et </a:t>
            </a:r>
            <a:r>
              <a:rPr lang="fr-BE" dirty="0" err="1" smtClean="0"/>
              <a:t>IgD</a:t>
            </a:r>
            <a:endParaRPr lang="fr-BE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70570" y="1842616"/>
            <a:ext cx="4044740" cy="230832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r-BE" dirty="0" smtClean="0"/>
              <a:t>2 mécanismes moléculaires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Epissage alternatif et/ou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Réarrangements au niveau des zones </a:t>
            </a:r>
            <a:r>
              <a:rPr lang="fr-BE" dirty="0" err="1" smtClean="0"/>
              <a:t>switch</a:t>
            </a:r>
            <a:endParaRPr lang="fr-BE" dirty="0" smtClean="0"/>
          </a:p>
          <a:p>
            <a:r>
              <a:rPr lang="fr-BE" dirty="0" smtClean="0"/>
              <a:t>Est à sens unique 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Plasmocyte sécrétant </a:t>
            </a:r>
            <a:r>
              <a:rPr lang="fr-BE" dirty="0" err="1" smtClean="0"/>
              <a:t>IgA</a:t>
            </a:r>
            <a:r>
              <a:rPr lang="fr-BE" dirty="0" smtClean="0"/>
              <a:t> ne peut revenir à une sécrétion d’IgM! 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/>
              <a:t>Le matériel génétique n’est plus là)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853"/>
            <a:ext cx="8229600" cy="1351785"/>
          </a:xfrm>
        </p:spPr>
        <p:txBody>
          <a:bodyPr/>
          <a:lstStyle/>
          <a:p>
            <a:r>
              <a:rPr lang="fr-BE" dirty="0" err="1" smtClean="0"/>
              <a:t>Immunopoïèse</a:t>
            </a:r>
            <a:r>
              <a:rPr lang="fr-BE" dirty="0" smtClean="0"/>
              <a:t> </a:t>
            </a:r>
            <a:r>
              <a:rPr lang="fr-BE" sz="2400" dirty="0" smtClean="0"/>
              <a:t>Commutation </a:t>
            </a:r>
            <a:r>
              <a:rPr lang="fr-BE" sz="2400" dirty="0" err="1" smtClean="0"/>
              <a:t>isotypique</a:t>
            </a:r>
            <a:r>
              <a:rPr lang="fr-BE" sz="2400" dirty="0" smtClean="0"/>
              <a:t> (2)</a:t>
            </a:r>
            <a:endParaRPr lang="fr-FR" dirty="0"/>
          </a:p>
        </p:txBody>
      </p:sp>
      <p:pic>
        <p:nvPicPr>
          <p:cNvPr id="6" name="Espace réservé du contenu 5" descr="Commutation isotypiqu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8186766" cy="4713840"/>
          </a:xfrm>
          <a:ln>
            <a:solidFill>
              <a:schemeClr val="accent5"/>
            </a:solidFill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89656"/>
            <a:ext cx="2895600" cy="431820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89656"/>
            <a:ext cx="2133600" cy="431820"/>
          </a:xfrm>
        </p:spPr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35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Espace réservé du contenu 5" descr="Commutation isotypiqu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44" y="1700808"/>
            <a:ext cx="8186766" cy="4713840"/>
          </a:xfrm>
          <a:ln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8000" dirty="0" smtClean="0"/>
              <a:t/>
            </a:r>
            <a:br>
              <a:rPr lang="fr-BE" sz="8000" dirty="0" smtClean="0"/>
            </a:br>
            <a:r>
              <a:rPr lang="fr-BE" sz="8000" dirty="0" err="1" smtClean="0"/>
              <a:t>Isotypie</a:t>
            </a:r>
            <a:r>
              <a:rPr lang="fr-BE" sz="8000" dirty="0" smtClean="0"/>
              <a:t/>
            </a:r>
            <a:br>
              <a:rPr lang="fr-BE" sz="8000" dirty="0" smtClean="0"/>
            </a:br>
            <a:endParaRPr lang="fr-FR" sz="8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BE" dirty="0" smtClean="0"/>
              <a:t>Présents chez tous les individus d’une même espèce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Présents dans la même espèce 11 protéines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Chaînes lourdes µ, </a:t>
            </a:r>
            <a:r>
              <a:rPr lang="fr-FR" dirty="0" smtClean="0">
                <a:sym typeface="Symbol" pitchFamily="18" charset="2"/>
              </a:rPr>
              <a:t>1, 2, 3, 4, 1, 2,  et 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Chaînes légères </a:t>
            </a:r>
            <a:r>
              <a:rPr lang="fr-FR" dirty="0" smtClean="0">
                <a:sym typeface="Symbol" pitchFamily="18" charset="2"/>
              </a:rPr>
              <a:t> et </a:t>
            </a:r>
          </a:p>
          <a:p>
            <a:pPr>
              <a:lnSpc>
                <a:spcPct val="90000"/>
              </a:lnSpc>
            </a:pPr>
            <a:r>
              <a:rPr lang="fr-BE" dirty="0" smtClean="0"/>
              <a:t>Marqueurs sérologiques des régions constantes des</a:t>
            </a:r>
          </a:p>
          <a:p>
            <a:pPr lvl="1"/>
            <a:r>
              <a:rPr lang="fr-BE" dirty="0" smtClean="0"/>
              <a:t>Chaînes lourdes et</a:t>
            </a:r>
          </a:p>
          <a:p>
            <a:pPr lvl="1"/>
            <a:r>
              <a:rPr lang="fr-BE" dirty="0" smtClean="0"/>
              <a:t>Chaînes légères</a:t>
            </a:r>
          </a:p>
          <a:p>
            <a:pPr>
              <a:lnSpc>
                <a:spcPct val="90000"/>
              </a:lnSpc>
            </a:pPr>
            <a:endParaRPr lang="fr-FR" dirty="0" smtClean="0">
              <a:sym typeface="Symbol" pitchFamily="18" charset="2"/>
            </a:endParaRPr>
          </a:p>
          <a:p>
            <a:endParaRPr lang="fr-BE" dirty="0" smtClean="0"/>
          </a:p>
          <a:p>
            <a:endParaRPr lang="fr-FR" dirty="0"/>
          </a:p>
        </p:txBody>
      </p:sp>
      <p:pic>
        <p:nvPicPr>
          <p:cNvPr id="9" name="Espace réservé du contenu 8" descr="Isotype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928935"/>
            <a:ext cx="4041775" cy="2000264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36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8000" dirty="0" err="1" smtClean="0"/>
              <a:t>Allotypie</a:t>
            </a:r>
            <a:endParaRPr lang="fr-FR" sz="8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BE" dirty="0" smtClean="0"/>
              <a:t>Variations antigéniques d’une même protéine au sein de la même espèce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fr-FR" dirty="0" smtClean="0"/>
              <a:t>Système </a:t>
            </a:r>
            <a:r>
              <a:rPr lang="fr-FR" dirty="0" err="1" smtClean="0"/>
              <a:t>Gm</a:t>
            </a:r>
            <a:r>
              <a:rPr lang="fr-FR" dirty="0" smtClean="0"/>
              <a:t> des chaînes lourdes </a:t>
            </a:r>
            <a:r>
              <a:rPr lang="fr-FR" dirty="0" smtClean="0">
                <a:sym typeface="Symbol" pitchFamily="18" charset="2"/>
              </a:rPr>
              <a:t>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Système Km des chaînes légères </a:t>
            </a:r>
            <a:r>
              <a:rPr lang="fr-FR" dirty="0" smtClean="0">
                <a:sym typeface="Symbol" pitchFamily="18" charset="2"/>
              </a:rPr>
              <a:t></a:t>
            </a:r>
          </a:p>
          <a:p>
            <a:r>
              <a:rPr lang="fr-BE" dirty="0" smtClean="0"/>
              <a:t>Intérêt clinique</a:t>
            </a:r>
          </a:p>
          <a:p>
            <a:pPr lvl="1"/>
            <a:r>
              <a:rPr lang="fr-BE" dirty="0" smtClean="0"/>
              <a:t>Réactions transfusionnelles</a:t>
            </a:r>
          </a:p>
          <a:p>
            <a:pPr lvl="1"/>
            <a:r>
              <a:rPr lang="fr-BE" dirty="0" smtClean="0"/>
              <a:t>Allo immunisation </a:t>
            </a:r>
            <a:r>
              <a:rPr lang="fr-BE" dirty="0" err="1" smtClean="0"/>
              <a:t>foeto</a:t>
            </a:r>
            <a:r>
              <a:rPr lang="fr-BE" dirty="0" smtClean="0"/>
              <a:t> maternelle</a:t>
            </a:r>
          </a:p>
          <a:p>
            <a:endParaRPr lang="fr-FR" dirty="0"/>
          </a:p>
        </p:txBody>
      </p:sp>
      <p:pic>
        <p:nvPicPr>
          <p:cNvPr id="9" name="Espace réservé du contenu 8" descr="Allotype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3071810"/>
            <a:ext cx="4041775" cy="2039065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37</a:t>
            </a:fld>
            <a:endParaRPr lang="fr-F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smtClean="0"/>
              <a:t>Idiotypie</a:t>
            </a:r>
            <a:endParaRPr lang="fr-FR" sz="8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Variations antigéniques présentes sur les domaines variables des immunoglobulines</a:t>
            </a:r>
          </a:p>
          <a:p>
            <a:pPr lvl="1"/>
            <a:r>
              <a:rPr lang="fr-BE" dirty="0" smtClean="0">
                <a:solidFill>
                  <a:schemeClr val="accent4"/>
                </a:solidFill>
              </a:rPr>
              <a:t>Soit au niveau des CDR</a:t>
            </a:r>
          </a:p>
          <a:p>
            <a:pPr lvl="1"/>
            <a:r>
              <a:rPr lang="fr-BE" dirty="0" smtClean="0">
                <a:solidFill>
                  <a:schemeClr val="accent4"/>
                </a:solidFill>
              </a:rPr>
              <a:t>Soit en dehors des CDR</a:t>
            </a:r>
          </a:p>
          <a:p>
            <a:r>
              <a:rPr lang="fr-BE" dirty="0" smtClean="0"/>
              <a:t>Obtention d’anti-idiotype / injection à un animal d’une grande quantité d’immunoglobulines de même idiotype (de même spécificité)</a:t>
            </a:r>
          </a:p>
          <a:p>
            <a:r>
              <a:rPr lang="fr-BE" dirty="0" smtClean="0"/>
              <a:t>Tout individu développe des anti idiotypes de leur propres immunoglobulines</a:t>
            </a:r>
          </a:p>
          <a:p>
            <a:r>
              <a:rPr lang="fr-BE" dirty="0" smtClean="0"/>
              <a:t>Participation à la </a:t>
            </a:r>
            <a:r>
              <a:rPr lang="fr-BE" i="1" dirty="0" smtClean="0"/>
              <a:t>régulation de la RI</a:t>
            </a:r>
            <a:r>
              <a:rPr lang="fr-BE" dirty="0" smtClean="0"/>
              <a:t>  ? </a:t>
            </a:r>
            <a:r>
              <a:rPr lang="fr-BE" dirty="0" smtClean="0">
                <a:solidFill>
                  <a:schemeClr val="accent3"/>
                </a:solidFill>
              </a:rPr>
              <a:t>théorie du réseau idiotypique</a:t>
            </a:r>
          </a:p>
          <a:p>
            <a:endParaRPr lang="fr-BE" dirty="0" smtClean="0"/>
          </a:p>
          <a:p>
            <a:endParaRPr lang="fr-FR" dirty="0"/>
          </a:p>
        </p:txBody>
      </p:sp>
      <p:pic>
        <p:nvPicPr>
          <p:cNvPr id="9" name="Espace réservé du contenu 8" descr="Idiotyp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3286124"/>
            <a:ext cx="4041775" cy="1643074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16" name="Espace réservé du contenu 9" descr="Ag-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86" y="1785926"/>
            <a:ext cx="3985780" cy="13775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Espace réservé du contenu 8" descr="AC-A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000636"/>
            <a:ext cx="4040188" cy="138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11500" dirty="0" smtClean="0"/>
              <a:t>BCR</a:t>
            </a:r>
            <a:endParaRPr lang="fr-FR" sz="115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6000" dirty="0" smtClean="0"/>
              <a:t>B </a:t>
            </a:r>
            <a:r>
              <a:rPr lang="fr-BE" sz="6000" dirty="0" err="1" smtClean="0"/>
              <a:t>cell</a:t>
            </a:r>
            <a:r>
              <a:rPr lang="fr-BE" sz="6000" dirty="0" smtClean="0"/>
              <a:t> </a:t>
            </a:r>
            <a:r>
              <a:rPr lang="fr-BE" sz="6000" dirty="0" err="1" smtClean="0"/>
              <a:t>receptor</a:t>
            </a:r>
            <a:endParaRPr lang="fr-FR" sz="6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b="1" dirty="0" smtClean="0"/>
              <a:t>Plan</a:t>
            </a:r>
            <a:endParaRPr lang="fr-FR" sz="9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459037"/>
            <a:ext cx="8258204" cy="395935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z="3600" dirty="0" smtClean="0"/>
              <a:t>Définition</a:t>
            </a:r>
          </a:p>
          <a:p>
            <a:r>
              <a:rPr lang="fr-FR" sz="3600" dirty="0" smtClean="0"/>
              <a:t>Structure de base</a:t>
            </a:r>
          </a:p>
          <a:p>
            <a:r>
              <a:rPr lang="fr-BE" sz="3600" dirty="0" smtClean="0"/>
              <a:t>Classes et sous-classes</a:t>
            </a:r>
          </a:p>
          <a:p>
            <a:r>
              <a:rPr lang="fr-BE" sz="3600" dirty="0" smtClean="0"/>
              <a:t>Fonctions Antimicrobiennes</a:t>
            </a:r>
          </a:p>
          <a:p>
            <a:r>
              <a:rPr lang="fr-FR" sz="3600" dirty="0" smtClean="0"/>
              <a:t>Génétique</a:t>
            </a:r>
          </a:p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smtClean="0"/>
              <a:t>Définition</a:t>
            </a:r>
            <a:endParaRPr lang="fr-FR" sz="88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632463"/>
          </a:xfrm>
          <a:ln>
            <a:solidFill>
              <a:schemeClr val="accent5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BE" sz="2800" dirty="0" smtClean="0"/>
              <a:t>Forme membranaire (</a:t>
            </a:r>
            <a:r>
              <a:rPr lang="fr-BE" sz="2800" dirty="0" err="1" smtClean="0"/>
              <a:t>mIg</a:t>
            </a:r>
            <a:r>
              <a:rPr lang="fr-BE" sz="2800" dirty="0" smtClean="0"/>
              <a:t>) des immunoglobulines</a:t>
            </a:r>
          </a:p>
          <a:p>
            <a:r>
              <a:rPr lang="fr-BE" sz="2800" dirty="0" smtClean="0"/>
              <a:t>Différente de la forme soluble (</a:t>
            </a:r>
            <a:r>
              <a:rPr lang="fr-BE" sz="2800" dirty="0" err="1" smtClean="0"/>
              <a:t>sIg</a:t>
            </a:r>
            <a:r>
              <a:rPr lang="fr-BE" sz="2800" dirty="0" smtClean="0"/>
              <a:t>) </a:t>
            </a:r>
          </a:p>
          <a:p>
            <a:pPr lvl="1"/>
            <a:r>
              <a:rPr lang="fr-BE" sz="2400" dirty="0" smtClean="0"/>
              <a:t>Monomère IgM et </a:t>
            </a:r>
            <a:r>
              <a:rPr lang="fr-BE" sz="2400" dirty="0" err="1" smtClean="0"/>
              <a:t>IgA</a:t>
            </a:r>
            <a:endParaRPr lang="fr-BE" sz="2400" dirty="0" smtClean="0"/>
          </a:p>
          <a:p>
            <a:pPr lvl="1"/>
            <a:r>
              <a:rPr lang="fr-BE" sz="2400" dirty="0" smtClean="0"/>
              <a:t>Segment intra membranaire plus court</a:t>
            </a:r>
          </a:p>
          <a:p>
            <a:r>
              <a:rPr lang="fr-BE" sz="2800" dirty="0" smtClean="0"/>
              <a:t>Associé à 2 hétéro dimères </a:t>
            </a:r>
            <a:r>
              <a:rPr lang="fr-BE" sz="2800" dirty="0" err="1" smtClean="0"/>
              <a:t>Ig</a:t>
            </a:r>
            <a:r>
              <a:rPr lang="fr-BE" sz="2800" dirty="0" smtClean="0"/>
              <a:t>-</a:t>
            </a:r>
            <a:r>
              <a:rPr lang="fr-BE" sz="2800" dirty="0" smtClean="0">
                <a:latin typeface="Symbol" pitchFamily="18" charset="2"/>
              </a:rPr>
              <a:t>a </a:t>
            </a:r>
            <a:r>
              <a:rPr lang="fr-BE" sz="2800" dirty="0" smtClean="0"/>
              <a:t>/</a:t>
            </a:r>
            <a:r>
              <a:rPr lang="fr-BE" sz="2800" dirty="0" err="1" smtClean="0"/>
              <a:t>Ig</a:t>
            </a:r>
            <a:r>
              <a:rPr lang="fr-BE" sz="2800" dirty="0" smtClean="0"/>
              <a:t>-</a:t>
            </a:r>
            <a:r>
              <a:rPr lang="fr-BE" sz="2800" dirty="0" smtClean="0">
                <a:latin typeface="Symbol" pitchFamily="18" charset="2"/>
              </a:rPr>
              <a:t>b</a:t>
            </a:r>
            <a:r>
              <a:rPr lang="fr-BE" sz="2800" dirty="0" smtClean="0"/>
              <a:t> </a:t>
            </a:r>
          </a:p>
          <a:p>
            <a:pPr lvl="1"/>
            <a:r>
              <a:rPr lang="fr-BE" sz="2400" dirty="0" smtClean="0"/>
              <a:t>Non impliqués dans la reconnaissance de l’antigène</a:t>
            </a:r>
          </a:p>
          <a:p>
            <a:pPr lvl="1"/>
            <a:r>
              <a:rPr lang="fr-BE" sz="2400" dirty="0" smtClean="0"/>
              <a:t>Responsables de la transduction du signal </a:t>
            </a:r>
            <a:endParaRPr lang="fr-FR" sz="2400" dirty="0"/>
          </a:p>
        </p:txBody>
      </p:sp>
      <p:pic>
        <p:nvPicPr>
          <p:cNvPr id="13" name="Picture 4" descr="C:\Mes documents\Cours d'immunologie générale\F05-18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85926"/>
            <a:ext cx="40417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40</a:t>
            </a:fld>
            <a:endParaRPr lang="fr-FR" sz="1400">
              <a:solidFill>
                <a:schemeClr val="tx1"/>
              </a:solidFill>
            </a:endParaRPr>
          </a:p>
        </p:txBody>
      </p:sp>
      <p:pic>
        <p:nvPicPr>
          <p:cNvPr id="14" name="Picture 4" descr="C:\Mes documents\Cours d'immunologie générale\Kuby\Chapitre 4\F04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834" y="4143381"/>
            <a:ext cx="40585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/>
              <a:t>Epissage alternatif</a:t>
            </a:r>
            <a:endParaRPr lang="fr-FR" sz="7200" dirty="0"/>
          </a:p>
        </p:txBody>
      </p:sp>
      <p:pic>
        <p:nvPicPr>
          <p:cNvPr id="9" name="Picture 4" descr="C:\Mes documents\Cours d'immunologie générale\F05-18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62389"/>
          <a:stretch>
            <a:fillRect/>
          </a:stretch>
        </p:blipFill>
        <p:spPr bwMode="auto">
          <a:xfrm>
            <a:off x="500034" y="1827868"/>
            <a:ext cx="8200622" cy="13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Mes documents\Cours d'immunologie générale\F05-18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688624"/>
            <a:ext cx="8186766" cy="266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41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643174" y="2261100"/>
            <a:ext cx="2658870" cy="10568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5729748" y="2300740"/>
            <a:ext cx="842516" cy="10568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14782" y="3268138"/>
            <a:ext cx="3972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 smtClean="0"/>
              <a:t>Exon codant pour segment </a:t>
            </a:r>
            <a:r>
              <a:rPr lang="fr-BE" sz="1600" dirty="0" err="1" smtClean="0"/>
              <a:t>intramembranaire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5071190" y="3303326"/>
            <a:ext cx="3478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b="1" dirty="0" smtClean="0"/>
              <a:t>Exon codant pour queue </a:t>
            </a:r>
            <a:r>
              <a:rPr lang="fr-BE" sz="1400" b="1" dirty="0" err="1" smtClean="0"/>
              <a:t>intracytoplasmique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/>
          </a:bodyPr>
          <a:lstStyle/>
          <a:p>
            <a:r>
              <a:rPr lang="fr-FR" sz="8800" dirty="0" smtClean="0"/>
              <a:t>Conclusion</a:t>
            </a:r>
            <a:endParaRPr lang="fr-FR" sz="8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024535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Molécules de reconnaissance du non soi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Eléments essentiels de la réponse immunitaire humorale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Superfamille des récepteurs à l’antigène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5494685"/>
            <a:ext cx="2895600" cy="365125"/>
          </a:xfrm>
        </p:spPr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5494685"/>
            <a:ext cx="2133600" cy="365125"/>
          </a:xfrm>
        </p:spPr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42</a:t>
            </a:fld>
            <a:endParaRPr lang="fr-F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Définition</a:t>
            </a:r>
            <a:endParaRPr lang="fr-FR" sz="6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BE" sz="3200" dirty="0" smtClean="0"/>
              <a:t>Immunoglobulines </a:t>
            </a:r>
            <a:endParaRPr lang="fr-FR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BE" dirty="0" smtClean="0"/>
              <a:t>Glycoprotéines</a:t>
            </a:r>
          </a:p>
          <a:p>
            <a:pPr lvl="1"/>
            <a:r>
              <a:rPr lang="fr-BE" dirty="0" smtClean="0"/>
              <a:t>Solubles</a:t>
            </a:r>
          </a:p>
          <a:p>
            <a:pPr lvl="1"/>
            <a:r>
              <a:rPr lang="fr-BE" dirty="0" smtClean="0"/>
              <a:t>Membranaires </a:t>
            </a:r>
          </a:p>
          <a:p>
            <a:r>
              <a:rPr lang="fr-BE" dirty="0" smtClean="0">
                <a:latin typeface="Symbol" pitchFamily="18" charset="2"/>
              </a:rPr>
              <a:t>g</a:t>
            </a:r>
            <a:r>
              <a:rPr lang="fr-BE" dirty="0" smtClean="0"/>
              <a:t> globulines</a:t>
            </a:r>
          </a:p>
          <a:p>
            <a:pPr lvl="1"/>
            <a:r>
              <a:rPr lang="fr-BE" dirty="0" smtClean="0"/>
              <a:t>Fraction g des protéines sériques</a:t>
            </a:r>
          </a:p>
          <a:p>
            <a:pPr lvl="1"/>
            <a:r>
              <a:rPr lang="fr-BE" dirty="0" smtClean="0"/>
              <a:t>Coté du pôle négatif</a:t>
            </a:r>
          </a:p>
          <a:p>
            <a:pPr lvl="1"/>
            <a:r>
              <a:rPr lang="fr-BE" dirty="0" smtClean="0"/>
              <a:t>Charge électrique globale positive</a:t>
            </a:r>
          </a:p>
          <a:p>
            <a:r>
              <a:rPr lang="fr-BE" dirty="0" smtClean="0">
                <a:latin typeface="Symbol" pitchFamily="18" charset="2"/>
              </a:rPr>
              <a:t> b</a:t>
            </a:r>
            <a:r>
              <a:rPr lang="fr-BE" dirty="0" smtClean="0"/>
              <a:t> globulines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45025" y="1493094"/>
            <a:ext cx="4041775" cy="63976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smtClean="0"/>
              <a:t>Digramme électro phorétique</a:t>
            </a:r>
            <a:endParaRPr lang="fr-FR" dirty="0"/>
          </a:p>
        </p:txBody>
      </p:sp>
      <p:pic>
        <p:nvPicPr>
          <p:cNvPr id="9" name="Picture 4" descr="F04-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492896"/>
            <a:ext cx="4041775" cy="3643489"/>
          </a:xfrm>
          <a:ln>
            <a:solidFill>
              <a:schemeClr val="accent5"/>
            </a:solidFill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>
                <a:solidFill>
                  <a:schemeClr val="tx1"/>
                </a:solidFill>
              </a:rPr>
              <a:pPr/>
              <a:t>5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04056" y="1268760"/>
            <a:ext cx="7772400" cy="1470025"/>
          </a:xfrm>
        </p:spPr>
        <p:txBody>
          <a:bodyPr/>
          <a:lstStyle/>
          <a:p>
            <a:r>
              <a:rPr lang="fr-FR" sz="5400" dirty="0" smtClean="0"/>
              <a:t>Structure de base</a:t>
            </a:r>
            <a:endParaRPr lang="fr-FR" sz="5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3871914" cy="3042632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Structure du tétramère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Organisation en domaines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Régions hypervariables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CDR et </a:t>
            </a:r>
            <a:r>
              <a:rPr lang="fr-FR" sz="2400" dirty="0" err="1" smtClean="0">
                <a:solidFill>
                  <a:schemeClr val="tx1"/>
                </a:solidFill>
              </a:rPr>
              <a:t>Frameworks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Structure </a:t>
            </a:r>
            <a:r>
              <a:rPr lang="fr-FR" sz="1800" dirty="0" smtClean="0">
                <a:solidFill>
                  <a:schemeClr val="tx1"/>
                </a:solidFill>
              </a:rPr>
              <a:t>quaternaire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Relation : structure-fonction</a:t>
            </a:r>
            <a:endParaRPr lang="fr-BE" sz="2400" dirty="0" smtClean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smtClean="0">
                <a:solidFill>
                  <a:schemeClr val="tx1"/>
                </a:solidFill>
              </a:rPr>
              <a:t>Immunologie fondamentale par le Pr A GHAFFOUR</a:t>
            </a: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600" smtClean="0">
                <a:solidFill>
                  <a:schemeClr val="tx1"/>
                </a:solidFill>
              </a:rPr>
              <a:pPr/>
              <a:t>6</a:t>
            </a:fld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4857752" y="2852936"/>
            <a:ext cx="3820448" cy="230425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100584" t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fr-BE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Glycosylation</a:t>
            </a:r>
            <a:r>
              <a:rPr kumimoji="0" lang="fr-BE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des </a:t>
            </a:r>
            <a:r>
              <a:rPr kumimoji="0" lang="fr-BE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Fc</a:t>
            </a:r>
            <a:endParaRPr kumimoji="0" lang="fr-BE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fr-BE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Attention! Piège de nomenclature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fr-BE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Chaînes légères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fr-BE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Chaînes lourdes</a:t>
            </a:r>
          </a:p>
          <a:p>
            <a:pPr lvl="0">
              <a:buClr>
                <a:schemeClr val="tx2"/>
              </a:buClr>
              <a:buSzPct val="95000"/>
            </a:pPr>
            <a:r>
              <a:rPr lang="fr-BE" sz="2400" dirty="0" smtClean="0"/>
              <a:t>Commutation </a:t>
            </a:r>
            <a:r>
              <a:rPr lang="fr-BE" sz="2400" dirty="0" err="1" smtClean="0"/>
              <a:t>isotypique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Structure du tétramère</a:t>
            </a:r>
            <a:endParaRPr lang="fr-FR" sz="4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0034" y="1340768"/>
            <a:ext cx="4040188" cy="5077621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r>
              <a:rPr lang="fr-BE" sz="2800" dirty="0" smtClean="0"/>
              <a:t>Tétramère constitué de </a:t>
            </a:r>
          </a:p>
          <a:p>
            <a:r>
              <a:rPr lang="fr-BE" sz="2800" dirty="0" smtClean="0"/>
              <a:t>Deux chaînes lourdes (CH)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m 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g 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a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d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e</a:t>
            </a:r>
          </a:p>
          <a:p>
            <a:pPr lvl="1"/>
            <a:r>
              <a:rPr lang="fr-BE" sz="2400" dirty="0" smtClean="0"/>
              <a:t> Deux chaînes légères (CL)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k  </a:t>
            </a:r>
          </a:p>
          <a:p>
            <a:pPr lvl="1"/>
            <a:r>
              <a:rPr lang="fr-BE" sz="2400" dirty="0" smtClean="0">
                <a:latin typeface="Symbol" pitchFamily="18" charset="2"/>
              </a:rPr>
              <a:t>l </a:t>
            </a:r>
            <a:endParaRPr lang="fr-FR" sz="2400" dirty="0">
              <a:latin typeface="Symbol" pitchFamily="18" charset="2"/>
            </a:endParaRPr>
          </a:p>
        </p:txBody>
      </p:sp>
      <p:pic>
        <p:nvPicPr>
          <p:cNvPr id="9" name="Picture 5" descr="C:\Mes documents\Cours d'immunologie générale\Kuby\Chapitre 4\F04-02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6016" y="1412776"/>
            <a:ext cx="4041775" cy="5040560"/>
          </a:xfrm>
          <a:ln>
            <a:solidFill>
              <a:schemeClr val="accent5"/>
            </a:solidFill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smtClean="0">
                <a:solidFill>
                  <a:schemeClr val="tx1"/>
                </a:solidFill>
              </a:rPr>
              <a:t>Immunologie fondamentale par le Pr A GHAFFOUR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z="1400" smtClean="0">
                <a:solidFill>
                  <a:schemeClr val="tx1"/>
                </a:solidFill>
              </a:rPr>
              <a:pPr/>
              <a:t>7</a:t>
            </a:fld>
            <a:endParaRPr lang="fr-FR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Organisation en domaines</a:t>
            </a:r>
            <a:endParaRPr lang="fr-FR" sz="54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1421086"/>
            <a:ext cx="8258204" cy="639762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FR" sz="3600" dirty="0" smtClean="0"/>
              <a:t>Constant (C) et Variables (V) : 110 AA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fr-FR" dirty="0" smtClean="0"/>
              <a:t>Chaines lourdes (50-70 </a:t>
            </a:r>
            <a:r>
              <a:rPr lang="fr-FR" dirty="0" err="1" smtClean="0"/>
              <a:t>Kda</a:t>
            </a:r>
            <a:r>
              <a:rPr lang="fr-FR" dirty="0" smtClean="0"/>
              <a:t>, 450-570 AA)</a:t>
            </a:r>
          </a:p>
          <a:p>
            <a:pPr lvl="1"/>
            <a:r>
              <a:rPr lang="fr-FR" dirty="0" smtClean="0"/>
              <a:t>CH1, CH2, CH3 (</a:t>
            </a:r>
            <a:r>
              <a:rPr lang="fr-BE" dirty="0" smtClean="0">
                <a:latin typeface="Symbol" pitchFamily="18" charset="2"/>
              </a:rPr>
              <a:t>m, g, a &amp; d</a:t>
            </a:r>
            <a:r>
              <a:rPr lang="fr-BE" dirty="0" smtClean="0"/>
              <a:t>) et </a:t>
            </a:r>
            <a:r>
              <a:rPr lang="fr-FR" dirty="0" smtClean="0"/>
              <a:t>CH4 (</a:t>
            </a:r>
            <a:r>
              <a:rPr lang="fr-BE" dirty="0" smtClean="0">
                <a:latin typeface="Symbol" pitchFamily="18" charset="2"/>
              </a:rPr>
              <a:t>g</a:t>
            </a:r>
            <a:r>
              <a:rPr lang="fr-FR" dirty="0" smtClean="0">
                <a:latin typeface="Symbol" pitchFamily="18" charset="2"/>
              </a:rPr>
              <a:t>3</a:t>
            </a:r>
            <a:r>
              <a:rPr lang="fr-BE" dirty="0" smtClean="0"/>
              <a:t> et </a:t>
            </a:r>
            <a:r>
              <a:rPr lang="fr-BE" dirty="0" smtClean="0">
                <a:latin typeface="Symbol" pitchFamily="18" charset="2"/>
              </a:rPr>
              <a:t>e</a:t>
            </a:r>
            <a:r>
              <a:rPr lang="fr-BE" dirty="0" smtClean="0"/>
              <a:t>)</a:t>
            </a:r>
            <a:r>
              <a:rPr lang="fr-FR" dirty="0" smtClean="0"/>
              <a:t>  C=Constant, H=</a:t>
            </a:r>
            <a:r>
              <a:rPr lang="fr-FR" dirty="0" err="1" smtClean="0"/>
              <a:t>Heavy</a:t>
            </a:r>
            <a:endParaRPr lang="fr-FR" dirty="0" smtClean="0"/>
          </a:p>
          <a:p>
            <a:pPr lvl="1"/>
            <a:r>
              <a:rPr lang="fr-BE" dirty="0" smtClean="0"/>
              <a:t>VH  </a:t>
            </a:r>
            <a:r>
              <a:rPr lang="fr-FR" dirty="0" smtClean="0"/>
              <a:t>V=Variable, H=</a:t>
            </a:r>
            <a:r>
              <a:rPr lang="fr-FR" dirty="0" err="1" smtClean="0"/>
              <a:t>Heavy</a:t>
            </a:r>
            <a:endParaRPr lang="fr-BE" dirty="0" smtClean="0"/>
          </a:p>
          <a:p>
            <a:pPr lvl="0"/>
            <a:r>
              <a:rPr lang="fr-FR" dirty="0" smtClean="0"/>
              <a:t>Chaines légères </a:t>
            </a:r>
          </a:p>
          <a:p>
            <a:pPr lvl="1"/>
            <a:r>
              <a:rPr lang="fr-FR" dirty="0" smtClean="0"/>
              <a:t>(25 </a:t>
            </a:r>
            <a:r>
              <a:rPr lang="fr-FR" dirty="0" err="1" smtClean="0"/>
              <a:t>Kda</a:t>
            </a:r>
            <a:r>
              <a:rPr lang="fr-FR" dirty="0" smtClean="0"/>
              <a:t>, 110 AA)</a:t>
            </a:r>
          </a:p>
          <a:p>
            <a:pPr lvl="1"/>
            <a:r>
              <a:rPr lang="fr-FR" dirty="0" smtClean="0"/>
              <a:t> CL : C = Constant et L = Light</a:t>
            </a:r>
          </a:p>
          <a:p>
            <a:pPr lvl="1"/>
            <a:r>
              <a:rPr lang="fr-FR" dirty="0" smtClean="0"/>
              <a:t> </a:t>
            </a:r>
            <a:r>
              <a:rPr lang="fr-BE" dirty="0" smtClean="0"/>
              <a:t>VL : </a:t>
            </a:r>
            <a:r>
              <a:rPr lang="fr-FR" dirty="0" smtClean="0"/>
              <a:t>V = Variable et L = Light</a:t>
            </a:r>
          </a:p>
          <a:p>
            <a:r>
              <a:rPr lang="fr-FR" dirty="0" smtClean="0"/>
              <a:t>Structure tertiaire / pont di-SS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1" name="Picture 4" descr="C:\Mes documents\Cours d'immunologie générale\Kuby\Chapitre 4\F04-02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254819"/>
            <a:ext cx="4041775" cy="3791399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4" descr="C:\Mes documents\Cours d'immunologie générale\Kuby\Chapitre 4\F04-0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5024" y="4627404"/>
            <a:ext cx="3927504" cy="180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Régions </a:t>
            </a:r>
            <a:r>
              <a:rPr lang="fr-FR" sz="6600" dirty="0" smtClean="0"/>
              <a:t>hypervariables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fr-FR" dirty="0" smtClean="0"/>
              <a:t>Site de liaison de l’antigène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fr-BE" dirty="0" smtClean="0"/>
              <a:t>VH et VL possèdent </a:t>
            </a:r>
          </a:p>
          <a:p>
            <a:pPr lvl="1"/>
            <a:r>
              <a:rPr lang="fr-BE" dirty="0" smtClean="0"/>
              <a:t>Structures peu variables</a:t>
            </a:r>
          </a:p>
          <a:p>
            <a:pPr lvl="1"/>
            <a:r>
              <a:rPr lang="fr-BE" dirty="0" smtClean="0"/>
              <a:t>Structures hypervariables</a:t>
            </a:r>
          </a:p>
          <a:p>
            <a:r>
              <a:rPr lang="fr-BE" dirty="0" smtClean="0"/>
              <a:t>CDR = </a:t>
            </a:r>
          </a:p>
          <a:p>
            <a:pPr lvl="1"/>
            <a:r>
              <a:rPr lang="fr-BE" dirty="0" err="1" smtClean="0"/>
              <a:t>Complementarity</a:t>
            </a:r>
            <a:endParaRPr lang="fr-BE" dirty="0" smtClean="0"/>
          </a:p>
          <a:p>
            <a:pPr lvl="1"/>
            <a:r>
              <a:rPr lang="fr-BE" dirty="0" smtClean="0"/>
              <a:t> </a:t>
            </a:r>
            <a:r>
              <a:rPr lang="fr-BE" dirty="0" err="1" smtClean="0"/>
              <a:t>Determining</a:t>
            </a:r>
            <a:endParaRPr lang="fr-BE" dirty="0" smtClean="0"/>
          </a:p>
          <a:p>
            <a:pPr lvl="1"/>
            <a:r>
              <a:rPr lang="fr-BE" dirty="0" err="1" smtClean="0"/>
              <a:t>Regions</a:t>
            </a:r>
            <a:endParaRPr lang="fr-BE" dirty="0" smtClean="0"/>
          </a:p>
          <a:p>
            <a:r>
              <a:rPr lang="fr-BE" dirty="0" smtClean="0"/>
              <a:t>Liaison directe à l’antigène</a:t>
            </a:r>
          </a:p>
          <a:p>
            <a:r>
              <a:rPr lang="fr-FR" dirty="0" smtClean="0"/>
              <a:t>Produit d’un clone de LB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fr-FR" smtClean="0"/>
              <a:t>Différents CDR</a:t>
            </a:r>
            <a:endParaRPr lang="fr-FR" dirty="0"/>
          </a:p>
        </p:txBody>
      </p:sp>
      <p:pic>
        <p:nvPicPr>
          <p:cNvPr id="9" name="Picture 4" descr="C:\Mes documents\Cours d'immunologie générale\Kuby\Chapitre 3\F03-04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819454"/>
            <a:ext cx="4041775" cy="2662130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55AC-D6EC-4D68-AE62-6DD4329F0FC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1721</Words>
  <Application>Microsoft Office PowerPoint</Application>
  <PresentationFormat>Affichage à l'écran (4:3)</PresentationFormat>
  <Paragraphs>410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Faculté de médecine B. BENZERDJEB  TLEMCEN</vt:lpstr>
      <vt:lpstr>Enseignement d’immunologie</vt:lpstr>
      <vt:lpstr>Les immunoglobulines</vt:lpstr>
      <vt:lpstr>Plan</vt:lpstr>
      <vt:lpstr>Définition</vt:lpstr>
      <vt:lpstr>Structure de base</vt:lpstr>
      <vt:lpstr>Structure du tétramère</vt:lpstr>
      <vt:lpstr>Organisation en domaines</vt:lpstr>
      <vt:lpstr>Régions hypervariables</vt:lpstr>
      <vt:lpstr>CDR et Frameworks</vt:lpstr>
      <vt:lpstr>Structure quaternaire</vt:lpstr>
      <vt:lpstr>Relation : structure-fonction</vt:lpstr>
      <vt:lpstr>Glycosylation des Fc</vt:lpstr>
      <vt:lpstr>Attention! Piège de nomenclature</vt:lpstr>
      <vt:lpstr>Chaînes légères</vt:lpstr>
      <vt:lpstr>Chaînes lourdes</vt:lpstr>
      <vt:lpstr>Commutation isotypique</vt:lpstr>
      <vt:lpstr>Classes et sous-classes</vt:lpstr>
      <vt:lpstr>Classes et sous-classes</vt:lpstr>
      <vt:lpstr>Classes et sous-classes</vt:lpstr>
      <vt:lpstr>Sous-classes d’IgG et d’IgA</vt:lpstr>
      <vt:lpstr>Propriétés des immunoglobulines</vt:lpstr>
      <vt:lpstr>IgM</vt:lpstr>
      <vt:lpstr> IgG </vt:lpstr>
      <vt:lpstr>IgA</vt:lpstr>
      <vt:lpstr>IgE</vt:lpstr>
      <vt:lpstr>Fonctions Antimicrobiennes</vt:lpstr>
      <vt:lpstr>Neutralisation</vt:lpstr>
      <vt:lpstr>Récepteur pour Fc</vt:lpstr>
      <vt:lpstr>Propriétés</vt:lpstr>
      <vt:lpstr>Génétique </vt:lpstr>
      <vt:lpstr> Organisation des gènes d’Ig Deux phénomènes distincts </vt:lpstr>
      <vt:lpstr>Lymphopoïèse Réarrangement des gènes</vt:lpstr>
      <vt:lpstr>Immunopoïèse Commutation isotypique (1)</vt:lpstr>
      <vt:lpstr>Immunopoïèse Commutation isotypique (2)</vt:lpstr>
      <vt:lpstr> Isotypie </vt:lpstr>
      <vt:lpstr>Allotypie</vt:lpstr>
      <vt:lpstr>Idiotypie</vt:lpstr>
      <vt:lpstr>BCR</vt:lpstr>
      <vt:lpstr>Définition</vt:lpstr>
      <vt:lpstr>Epissage alternatif</vt:lpstr>
      <vt:lpstr>Conclusion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ABOU BEKRBELKAÏD TLEMCEN</dc:title>
  <dc:creator>INFOPLUS</dc:creator>
  <cp:lastModifiedBy>med</cp:lastModifiedBy>
  <cp:revision>45</cp:revision>
  <dcterms:created xsi:type="dcterms:W3CDTF">2008-10-31T12:35:35Z</dcterms:created>
  <dcterms:modified xsi:type="dcterms:W3CDTF">2015-11-01T16:27:30Z</dcterms:modified>
</cp:coreProperties>
</file>