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15" autoAdjust="0"/>
  </p:normalViewPr>
  <p:slideViewPr>
    <p:cSldViewPr>
      <p:cViewPr varScale="1">
        <p:scale>
          <a:sx n="47" d="100"/>
          <a:sy n="47" d="100"/>
        </p:scale>
        <p:origin x="-11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extLst/>
          </a:lstStyle>
          <a:p>
            <a:fld id="{4A1C3A9F-4B88-4D1B-9BE8-2B428D393D6D}" type="datetimeFigureOut">
              <a:rPr lang="fr-FR" smtClean="0"/>
              <a:pPr/>
              <a:t>27/09/2015</a:t>
            </a:fld>
            <a:endParaRPr lang="fr-FR"/>
          </a:p>
        </p:txBody>
      </p:sp>
      <p:sp>
        <p:nvSpPr>
          <p:cNvPr id="17" name="Espace réservé du pied de page 16"/>
          <p:cNvSpPr>
            <a:spLocks noGrp="1"/>
          </p:cNvSpPr>
          <p:nvPr>
            <p:ph type="ftr" sz="quarter" idx="11"/>
          </p:nvPr>
        </p:nvSpPr>
        <p:spPr/>
        <p:txBody>
          <a:bodyPr/>
          <a:lstStyle>
            <a:extLst/>
          </a:lstStyle>
          <a:p>
            <a:endParaRPr lang="fr-FR"/>
          </a:p>
        </p:txBody>
      </p:sp>
      <p:sp>
        <p:nvSpPr>
          <p:cNvPr id="29" name="Espace réservé du numéro de diapositive 28"/>
          <p:cNvSpPr>
            <a:spLocks noGrp="1"/>
          </p:cNvSpPr>
          <p:nvPr>
            <p:ph type="sldNum" sz="quarter" idx="12"/>
          </p:nvPr>
        </p:nvSpPr>
        <p:spPr/>
        <p:txBody>
          <a:bodyPr/>
          <a:lstStyle>
            <a:extLst/>
          </a:lstStyle>
          <a:p>
            <a:fld id="{63A62AFE-178A-46DD-A04A-BA014A571190}" type="slidenum">
              <a:rPr lang="fr-FR" smtClean="0"/>
              <a:pPr/>
              <a:t>‹N°›</a:t>
            </a:fld>
            <a:endParaRPr lang="fr-F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4A1C3A9F-4B88-4D1B-9BE8-2B428D393D6D}" type="datetimeFigureOut">
              <a:rPr lang="fr-FR" smtClean="0"/>
              <a:pPr/>
              <a:t>27/09/2015</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63A62AFE-178A-46DD-A04A-BA014A57119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4A1C3A9F-4B88-4D1B-9BE8-2B428D393D6D}" type="datetimeFigureOut">
              <a:rPr lang="fr-FR" smtClean="0"/>
              <a:pPr/>
              <a:t>27/09/2015</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63A62AFE-178A-46DD-A04A-BA014A57119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4A1C3A9F-4B88-4D1B-9BE8-2B428D393D6D}" type="datetimeFigureOut">
              <a:rPr lang="fr-FR" smtClean="0"/>
              <a:pPr/>
              <a:t>27/09/2015</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63A62AFE-178A-46DD-A04A-BA014A57119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4A1C3A9F-4B88-4D1B-9BE8-2B428D393D6D}" type="datetimeFigureOut">
              <a:rPr lang="fr-FR" smtClean="0"/>
              <a:pPr/>
              <a:t>27/09/2015</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63A62AFE-178A-46DD-A04A-BA014A571190}" type="slidenum">
              <a:rPr lang="fr-FR" smtClean="0"/>
              <a:pPr/>
              <a:t>‹N°›</a:t>
            </a:fld>
            <a:endParaRPr lang="fr-F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Cliquez pour modifier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4A1C3A9F-4B88-4D1B-9BE8-2B428D393D6D}" type="datetimeFigureOut">
              <a:rPr lang="fr-FR" smtClean="0"/>
              <a:pPr/>
              <a:t>27/09/2015</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63A62AFE-178A-46DD-A04A-BA014A57119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4A1C3A9F-4B88-4D1B-9BE8-2B428D393D6D}" type="datetimeFigureOut">
              <a:rPr lang="fr-FR" smtClean="0"/>
              <a:pPr/>
              <a:t>27/09/2015</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63A62AFE-178A-46DD-A04A-BA014A571190}" type="slidenum">
              <a:rPr lang="fr-FR" smtClean="0"/>
              <a:pPr/>
              <a:t>‹N°›</a:t>
            </a:fld>
            <a:endParaRPr lang="fr-F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4A1C3A9F-4B88-4D1B-9BE8-2B428D393D6D}" type="datetimeFigureOut">
              <a:rPr lang="fr-FR" smtClean="0"/>
              <a:pPr/>
              <a:t>27/09/2015</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63A62AFE-178A-46DD-A04A-BA014A57119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4A1C3A9F-4B88-4D1B-9BE8-2B428D393D6D}" type="datetimeFigureOut">
              <a:rPr lang="fr-FR" smtClean="0"/>
              <a:pPr/>
              <a:t>27/09/2015</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63A62AFE-178A-46DD-A04A-BA014A57119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4A1C3A9F-4B88-4D1B-9BE8-2B428D393D6D}" type="datetimeFigureOut">
              <a:rPr lang="fr-FR" smtClean="0"/>
              <a:pPr/>
              <a:t>27/09/2015</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63A62AFE-178A-46DD-A04A-BA014A57119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extLst/>
          </a:lstStyle>
          <a:p>
            <a:fld id="{4A1C3A9F-4B88-4D1B-9BE8-2B428D393D6D}" type="datetimeFigureOut">
              <a:rPr lang="fr-FR" smtClean="0"/>
              <a:pPr/>
              <a:t>27/09/2015</a:t>
            </a:fld>
            <a:endParaRPr lang="fr-FR"/>
          </a:p>
        </p:txBody>
      </p:sp>
      <p:sp>
        <p:nvSpPr>
          <p:cNvPr id="6" name="Espace réservé du pied de page 5"/>
          <p:cNvSpPr>
            <a:spLocks noGrp="1"/>
          </p:cNvSpPr>
          <p:nvPr>
            <p:ph type="ftr" sz="quarter" idx="11"/>
          </p:nvPr>
        </p:nvSpPr>
        <p:spPr>
          <a:xfrm>
            <a:off x="914400" y="55499"/>
            <a:ext cx="5562600" cy="365125"/>
          </a:xfrm>
        </p:spPr>
        <p:txBody>
          <a:bodyPr/>
          <a:lstStyle>
            <a:extLst/>
          </a:lstStyle>
          <a:p>
            <a:endParaRPr lang="fr-FR"/>
          </a:p>
        </p:txBody>
      </p:sp>
      <p:sp>
        <p:nvSpPr>
          <p:cNvPr id="7" name="Espace réservé du numéro de diapositive 6"/>
          <p:cNvSpPr>
            <a:spLocks noGrp="1"/>
          </p:cNvSpPr>
          <p:nvPr>
            <p:ph type="sldNum" sz="quarter" idx="12"/>
          </p:nvPr>
        </p:nvSpPr>
        <p:spPr>
          <a:xfrm>
            <a:off x="8610600" y="55499"/>
            <a:ext cx="457200" cy="365125"/>
          </a:xfrm>
        </p:spPr>
        <p:txBody>
          <a:bodyPr/>
          <a:lstStyle>
            <a:extLst/>
          </a:lstStyle>
          <a:p>
            <a:fld id="{63A62AFE-178A-46DD-A04A-BA014A57119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A1C3A9F-4B88-4D1B-9BE8-2B428D393D6D}" type="datetimeFigureOut">
              <a:rPr lang="fr-FR" smtClean="0"/>
              <a:pPr/>
              <a:t>27/09/2015</a:t>
            </a:fld>
            <a:endParaRPr lang="fr-FR"/>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FR"/>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63A62AFE-178A-46DD-A04A-BA014A571190}"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voltigeaerienne.o.v.f.unblog.fr/files/2012/11/plusgz3.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14400" y="2298576"/>
            <a:ext cx="7772400" cy="914400"/>
          </a:xfrm>
        </p:spPr>
        <p:txBody>
          <a:bodyPr/>
          <a:lstStyle/>
          <a:p>
            <a:pPr algn="ctr"/>
            <a:r>
              <a:rPr lang="fr-FR" sz="4800" b="1" dirty="0" smtClean="0">
                <a:solidFill>
                  <a:srgbClr val="FFFF00"/>
                </a:solidFill>
              </a:rPr>
              <a:t>LES DISPOSITIFS VASCULAIRES SPÉCIAUX</a:t>
            </a:r>
            <a:br>
              <a:rPr lang="fr-FR" sz="4800" b="1" dirty="0" smtClean="0">
                <a:solidFill>
                  <a:srgbClr val="FFFF00"/>
                </a:solidFill>
              </a:rPr>
            </a:br>
            <a:endParaRPr lang="fr-FR" sz="4800" b="1"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lusgz3">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Rectangle 2"/>
          <p:cNvSpPr/>
          <p:nvPr/>
        </p:nvSpPr>
        <p:spPr>
          <a:xfrm>
            <a:off x="4572000" y="6239053"/>
            <a:ext cx="4572000" cy="646331"/>
          </a:xfrm>
          <a:prstGeom prst="rect">
            <a:avLst/>
          </a:prstGeom>
        </p:spPr>
        <p:txBody>
          <a:bodyPr>
            <a:spAutoFit/>
          </a:bodyPr>
          <a:lstStyle/>
          <a:p>
            <a:r>
              <a:rPr lang="fr-FR" dirty="0" smtClean="0">
                <a:solidFill>
                  <a:schemeClr val="bg1"/>
                </a:solidFill>
              </a:rPr>
              <a:t>http://voltigeaerienne.unblog.fr/2012/11/11/les-accelerations-gz-de-longue-duree/</a:t>
            </a:r>
            <a:endParaRPr lang="fr-FR"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rPr>
              <a:t>Le tissu érectile </a:t>
            </a:r>
            <a:endParaRPr lang="fr-FR" dirty="0">
              <a:solidFill>
                <a:srgbClr val="FFFF00"/>
              </a:solidFill>
            </a:endParaRPr>
          </a:p>
        </p:txBody>
      </p:sp>
      <p:sp>
        <p:nvSpPr>
          <p:cNvPr id="3" name="Espace réservé du contenu 2"/>
          <p:cNvSpPr>
            <a:spLocks noGrp="1"/>
          </p:cNvSpPr>
          <p:nvPr>
            <p:ph idx="1"/>
          </p:nvPr>
        </p:nvSpPr>
        <p:spPr/>
        <p:txBody>
          <a:bodyPr>
            <a:normAutofit fontScale="92500" lnSpcReduction="20000"/>
          </a:bodyPr>
          <a:lstStyle/>
          <a:p>
            <a:r>
              <a:rPr lang="fr-FR" dirty="0" smtClean="0">
                <a:solidFill>
                  <a:srgbClr val="FFFF00"/>
                </a:solidFill>
              </a:rPr>
              <a:t>Existe au niveau des cornets des fosses nasales et surtout des organes génitaux, clitoris et corps caverneux du pénis.</a:t>
            </a:r>
          </a:p>
          <a:p>
            <a:r>
              <a:rPr lang="fr-FR" dirty="0" smtClean="0">
                <a:solidFill>
                  <a:srgbClr val="FFFF00"/>
                </a:solidFill>
              </a:rPr>
              <a:t>Il est constitué par un réseau de grandes cavités, les cavernes ou aréoles, limitées par un endothélium et séparées les unes des autres par des cloisons </a:t>
            </a:r>
            <a:r>
              <a:rPr lang="fr-FR" dirty="0" err="1" smtClean="0">
                <a:solidFill>
                  <a:srgbClr val="FFFF00"/>
                </a:solidFill>
              </a:rPr>
              <a:t>fibro</a:t>
            </a:r>
            <a:r>
              <a:rPr lang="fr-FR" dirty="0" smtClean="0">
                <a:solidFill>
                  <a:srgbClr val="FFFF00"/>
                </a:solidFill>
              </a:rPr>
              <a:t>-musculaires.</a:t>
            </a:r>
          </a:p>
          <a:p>
            <a:r>
              <a:rPr lang="fr-FR" dirty="0" smtClean="0">
                <a:solidFill>
                  <a:srgbClr val="FFFF00"/>
                </a:solidFill>
              </a:rPr>
              <a:t>Dans ce réseau, débouchent des artères à coussinet.</a:t>
            </a:r>
          </a:p>
          <a:p>
            <a:r>
              <a:rPr lang="fr-FR" dirty="0" smtClean="0">
                <a:solidFill>
                  <a:srgbClr val="FFFF00"/>
                </a:solidFill>
              </a:rPr>
              <a:t>Lorsque le coussinet s’efface, le sang afflue dans le réseau et distend les alvéoles.</a:t>
            </a:r>
          </a:p>
          <a:p>
            <a:endParaRPr lang="fr-FR" dirty="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cxnSp>
        <p:nvCxnSpPr>
          <p:cNvPr id="4" name="Connecteur droit avec flèche 3"/>
          <p:cNvCxnSpPr/>
          <p:nvPr/>
        </p:nvCxnSpPr>
        <p:spPr>
          <a:xfrm flipV="1">
            <a:off x="1187624" y="2492896"/>
            <a:ext cx="1800200" cy="302433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flipH="1" flipV="1">
            <a:off x="4067944" y="2420888"/>
            <a:ext cx="1368152" cy="309634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4499992" y="2420888"/>
            <a:ext cx="1008112" cy="86409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V="1">
            <a:off x="1115616" y="4221088"/>
            <a:ext cx="3384376" cy="172819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4139952" y="4437112"/>
            <a:ext cx="504056" cy="151216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rPr>
              <a:t>Les anastomoses </a:t>
            </a:r>
            <a:r>
              <a:rPr lang="fr-FR" dirty="0" err="1" smtClean="0">
                <a:solidFill>
                  <a:srgbClr val="FFFF00"/>
                </a:solidFill>
              </a:rPr>
              <a:t>artério</a:t>
            </a:r>
            <a:r>
              <a:rPr lang="fr-FR" dirty="0" smtClean="0">
                <a:solidFill>
                  <a:srgbClr val="FFFF00"/>
                </a:solidFill>
              </a:rPr>
              <a:t>-veineuses </a:t>
            </a:r>
            <a:endParaRPr lang="fr-FR" dirty="0">
              <a:solidFill>
                <a:srgbClr val="FFFF00"/>
              </a:solidFill>
            </a:endParaRPr>
          </a:p>
        </p:txBody>
      </p:sp>
      <p:sp>
        <p:nvSpPr>
          <p:cNvPr id="3" name="Espace réservé du contenu 2"/>
          <p:cNvSpPr>
            <a:spLocks noGrp="1"/>
          </p:cNvSpPr>
          <p:nvPr>
            <p:ph idx="1"/>
          </p:nvPr>
        </p:nvSpPr>
        <p:spPr>
          <a:xfrm>
            <a:off x="914400" y="2673424"/>
            <a:ext cx="7772400" cy="4572000"/>
          </a:xfrm>
        </p:spPr>
        <p:txBody>
          <a:bodyPr/>
          <a:lstStyle/>
          <a:p>
            <a:r>
              <a:rPr lang="fr-FR" dirty="0" smtClean="0">
                <a:solidFill>
                  <a:srgbClr val="FFFF00"/>
                </a:solidFill>
              </a:rPr>
              <a:t>Ce sont des branches d'artérioles terminales qui débouchent dans de petites veinules. Ces anastomoses sont de courts segments vasculaires, rectilignes ou sinueux, avec une paroi de type artériel musculaire, épaisse pour le diamètre du vaisseau et riche en rameaux nerveux vasomoteurs. </a:t>
            </a:r>
          </a:p>
          <a:p>
            <a:endParaRPr lang="fr-FR" dirty="0">
              <a:solidFill>
                <a:srgbClr val="FFFF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rPr>
              <a:t>Glomus </a:t>
            </a:r>
            <a:r>
              <a:rPr lang="fr-FR" dirty="0" err="1" smtClean="0">
                <a:solidFill>
                  <a:srgbClr val="FFFF00"/>
                </a:solidFill>
              </a:rPr>
              <a:t>neuro</a:t>
            </a:r>
            <a:r>
              <a:rPr lang="fr-FR" dirty="0" smtClean="0">
                <a:solidFill>
                  <a:srgbClr val="FFFF00"/>
                </a:solidFill>
              </a:rPr>
              <a:t>-vasculaire </a:t>
            </a:r>
            <a:endParaRPr lang="fr-FR" dirty="0">
              <a:solidFill>
                <a:srgbClr val="FFFF00"/>
              </a:solidFill>
            </a:endParaRPr>
          </a:p>
        </p:txBody>
      </p:sp>
      <p:sp>
        <p:nvSpPr>
          <p:cNvPr id="3" name="Espace réservé du contenu 2"/>
          <p:cNvSpPr>
            <a:spLocks noGrp="1"/>
          </p:cNvSpPr>
          <p:nvPr>
            <p:ph idx="1"/>
          </p:nvPr>
        </p:nvSpPr>
        <p:spPr/>
        <p:txBody>
          <a:bodyPr>
            <a:normAutofit fontScale="77500" lnSpcReduction="20000"/>
          </a:bodyPr>
          <a:lstStyle/>
          <a:p>
            <a:r>
              <a:rPr lang="fr-FR" dirty="0" smtClean="0">
                <a:solidFill>
                  <a:srgbClr val="FFFF00"/>
                </a:solidFill>
              </a:rPr>
              <a:t>Ce sont de petites anastomoses </a:t>
            </a:r>
            <a:r>
              <a:rPr lang="fr-FR" dirty="0" err="1" smtClean="0">
                <a:solidFill>
                  <a:srgbClr val="FFFF00"/>
                </a:solidFill>
              </a:rPr>
              <a:t>artério</a:t>
            </a:r>
            <a:r>
              <a:rPr lang="fr-FR" dirty="0" smtClean="0">
                <a:solidFill>
                  <a:srgbClr val="FFFF00"/>
                </a:solidFill>
              </a:rPr>
              <a:t>-</a:t>
            </a:r>
            <a:r>
              <a:rPr lang="fr-FR" dirty="0" err="1" smtClean="0">
                <a:solidFill>
                  <a:srgbClr val="FFFF00"/>
                </a:solidFill>
              </a:rPr>
              <a:t>veineues</a:t>
            </a:r>
            <a:r>
              <a:rPr lang="fr-FR" dirty="0" smtClean="0">
                <a:solidFill>
                  <a:srgbClr val="FFFF00"/>
                </a:solidFill>
              </a:rPr>
              <a:t> présentes surtout au niveau du tégument dans les régions exposées aux variations de température.</a:t>
            </a:r>
          </a:p>
          <a:p>
            <a:r>
              <a:rPr lang="fr-FR" dirty="0" smtClean="0">
                <a:solidFill>
                  <a:srgbClr val="FFFF00"/>
                </a:solidFill>
              </a:rPr>
              <a:t>Très nombreux dans le lit unguéal (10 à 20 par mm</a:t>
            </a:r>
            <a:r>
              <a:rPr lang="fr-FR" baseline="30000" dirty="0" smtClean="0">
                <a:solidFill>
                  <a:srgbClr val="FFFF00"/>
                </a:solidFill>
              </a:rPr>
              <a:t>2</a:t>
            </a:r>
            <a:r>
              <a:rPr lang="fr-FR" dirty="0" smtClean="0">
                <a:solidFill>
                  <a:srgbClr val="FFFF00"/>
                </a:solidFill>
              </a:rPr>
              <a:t>), leur contraction sous l’action du froid est le point de départ des sensations </a:t>
            </a:r>
            <a:r>
              <a:rPr lang="fr-FR" dirty="0" err="1" smtClean="0">
                <a:solidFill>
                  <a:srgbClr val="FFFF00"/>
                </a:solidFill>
              </a:rPr>
              <a:t>douleureuses</a:t>
            </a:r>
            <a:r>
              <a:rPr lang="fr-FR" dirty="0" smtClean="0">
                <a:solidFill>
                  <a:srgbClr val="FFFF00"/>
                </a:solidFill>
              </a:rPr>
              <a:t> (pied, oreille, bout du nez).</a:t>
            </a:r>
          </a:p>
          <a:p>
            <a:r>
              <a:rPr lang="fr-FR" dirty="0" smtClean="0">
                <a:solidFill>
                  <a:srgbClr val="FFFF00"/>
                </a:solidFill>
              </a:rPr>
              <a:t>Le glomus est une petite formation de 50 à 300µm de long sur 30 à 60 µm de diamètre.</a:t>
            </a:r>
            <a:r>
              <a:rPr lang="fr-FR" baseline="30000" dirty="0" smtClean="0">
                <a:solidFill>
                  <a:srgbClr val="FFFF00"/>
                </a:solidFill>
              </a:rPr>
              <a:t> </a:t>
            </a:r>
            <a:endParaRPr lang="fr-FR" dirty="0" smtClean="0">
              <a:solidFill>
                <a:srgbClr val="FFFF00"/>
              </a:solidFill>
            </a:endParaRPr>
          </a:p>
          <a:p>
            <a:r>
              <a:rPr lang="fr-FR" dirty="0" smtClean="0">
                <a:solidFill>
                  <a:srgbClr val="FFFF00"/>
                </a:solidFill>
              </a:rPr>
              <a:t>Il renferme, à l'intérieur d'une fine condensation du conjonctif, plusieurs artérioles pelotonnées à la lumière étroite. Celles-ci naissent d'une artériole afférente et convergent vers un segment veineux efférent. </a:t>
            </a:r>
          </a:p>
          <a:p>
            <a:endParaRPr lang="fr-FR" dirty="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rPr>
              <a:t>Glomus </a:t>
            </a:r>
            <a:r>
              <a:rPr lang="fr-FR" dirty="0" err="1" smtClean="0">
                <a:solidFill>
                  <a:srgbClr val="FFFF00"/>
                </a:solidFill>
              </a:rPr>
              <a:t>neuro</a:t>
            </a:r>
            <a:r>
              <a:rPr lang="fr-FR" dirty="0" smtClean="0">
                <a:solidFill>
                  <a:srgbClr val="FFFF00"/>
                </a:solidFill>
              </a:rPr>
              <a:t>-vasculaire</a:t>
            </a:r>
            <a:endParaRPr lang="fr-FR" dirty="0"/>
          </a:p>
        </p:txBody>
      </p:sp>
      <p:sp>
        <p:nvSpPr>
          <p:cNvPr id="3" name="Espace réservé du contenu 2"/>
          <p:cNvSpPr>
            <a:spLocks noGrp="1"/>
          </p:cNvSpPr>
          <p:nvPr>
            <p:ph idx="1"/>
          </p:nvPr>
        </p:nvSpPr>
        <p:spPr/>
        <p:txBody>
          <a:bodyPr>
            <a:normAutofit fontScale="77500" lnSpcReduction="20000"/>
          </a:bodyPr>
          <a:lstStyle/>
          <a:p>
            <a:pPr>
              <a:buNone/>
            </a:pPr>
            <a:r>
              <a:rPr lang="fr-FR" dirty="0" smtClean="0">
                <a:solidFill>
                  <a:srgbClr val="FFFF00"/>
                </a:solidFill>
              </a:rPr>
              <a:t> </a:t>
            </a:r>
          </a:p>
          <a:p>
            <a:r>
              <a:rPr lang="fr-FR" dirty="0" smtClean="0">
                <a:solidFill>
                  <a:srgbClr val="FFFF00"/>
                </a:solidFill>
              </a:rPr>
              <a:t>La paroi des artérioles, épaisse et dépourvue de fibres élastiques, comprend 3 couches : </a:t>
            </a:r>
          </a:p>
          <a:p>
            <a:pPr>
              <a:buNone/>
            </a:pPr>
            <a:endParaRPr lang="fr-FR" dirty="0" smtClean="0">
              <a:solidFill>
                <a:srgbClr val="FFFF00"/>
              </a:solidFill>
            </a:endParaRPr>
          </a:p>
          <a:p>
            <a:pPr lvl="0"/>
            <a:r>
              <a:rPr lang="fr-FR" dirty="0" smtClean="0">
                <a:solidFill>
                  <a:srgbClr val="FFFF00"/>
                </a:solidFill>
              </a:rPr>
              <a:t>L'intima présente une couche sous-endothéliale épaisse, formant un manchon de cellules </a:t>
            </a:r>
            <a:r>
              <a:rPr lang="fr-FR" dirty="0" err="1" smtClean="0">
                <a:solidFill>
                  <a:srgbClr val="FFFF00"/>
                </a:solidFill>
              </a:rPr>
              <a:t>myo</a:t>
            </a:r>
            <a:r>
              <a:rPr lang="fr-FR" dirty="0" smtClean="0">
                <a:solidFill>
                  <a:srgbClr val="FFFF00"/>
                </a:solidFill>
              </a:rPr>
              <a:t>-</a:t>
            </a:r>
            <a:r>
              <a:rPr lang="fr-FR" dirty="0" err="1" smtClean="0">
                <a:solidFill>
                  <a:srgbClr val="FFFF00"/>
                </a:solidFill>
              </a:rPr>
              <a:t>épihélioïdes</a:t>
            </a:r>
            <a:r>
              <a:rPr lang="fr-FR" dirty="0" smtClean="0">
                <a:solidFill>
                  <a:srgbClr val="FFFF00"/>
                </a:solidFill>
              </a:rPr>
              <a:t> (au cytoplasme abondant et pauvres en microfilaments). </a:t>
            </a:r>
          </a:p>
          <a:p>
            <a:pPr lvl="0"/>
            <a:r>
              <a:rPr lang="fr-FR" dirty="0" smtClean="0">
                <a:solidFill>
                  <a:srgbClr val="FFFF00"/>
                </a:solidFill>
              </a:rPr>
              <a:t>La Média est formée de fibres musculaires lisses circulaires. </a:t>
            </a:r>
          </a:p>
          <a:p>
            <a:pPr lvl="0"/>
            <a:r>
              <a:rPr lang="fr-FR" dirty="0" smtClean="0">
                <a:solidFill>
                  <a:srgbClr val="FFFF00"/>
                </a:solidFill>
              </a:rPr>
              <a:t>L'adventice est très riche en éléments nerveux (on a même parlé de manchon nerveux). Ce sont principalement des terminaisons sympathiques motrices, mais il existe également quelques terminaisons sensitives (myélinisées). </a:t>
            </a:r>
          </a:p>
          <a:p>
            <a:endParaRPr lang="fr-FR" dirty="0">
              <a:solidFill>
                <a:srgbClr val="FFFF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rPr>
              <a:t>LES DISPOSITIFS VASCULAIRES SPÉCIAUX</a:t>
            </a:r>
            <a:br>
              <a:rPr lang="fr-FR" dirty="0" smtClean="0">
                <a:solidFill>
                  <a:srgbClr val="FFFF00"/>
                </a:solidFill>
              </a:rPr>
            </a:br>
            <a:endParaRPr lang="fr-FR" dirty="0">
              <a:solidFill>
                <a:srgbClr val="FFFF00"/>
              </a:solidFill>
            </a:endParaRPr>
          </a:p>
        </p:txBody>
      </p:sp>
      <p:sp>
        <p:nvSpPr>
          <p:cNvPr id="3" name="Espace réservé du contenu 2"/>
          <p:cNvSpPr>
            <a:spLocks noGrp="1"/>
          </p:cNvSpPr>
          <p:nvPr>
            <p:ph idx="1"/>
          </p:nvPr>
        </p:nvSpPr>
        <p:spPr>
          <a:xfrm>
            <a:off x="914400" y="2313384"/>
            <a:ext cx="7772400" cy="4572000"/>
          </a:xfrm>
        </p:spPr>
        <p:txBody>
          <a:bodyPr/>
          <a:lstStyle/>
          <a:p>
            <a:r>
              <a:rPr lang="fr-FR" dirty="0" smtClean="0">
                <a:solidFill>
                  <a:srgbClr val="FFFF00"/>
                </a:solidFill>
              </a:rPr>
              <a:t>Les  artères terminales </a:t>
            </a:r>
          </a:p>
          <a:p>
            <a:r>
              <a:rPr lang="fr-FR" dirty="0" smtClean="0">
                <a:solidFill>
                  <a:srgbClr val="FFFF00"/>
                </a:solidFill>
              </a:rPr>
              <a:t>Les artères à coussinet </a:t>
            </a:r>
          </a:p>
          <a:p>
            <a:r>
              <a:rPr lang="fr-FR" dirty="0" smtClean="0">
                <a:solidFill>
                  <a:srgbClr val="FFFF00"/>
                </a:solidFill>
              </a:rPr>
              <a:t>Le sinus carotidien </a:t>
            </a:r>
          </a:p>
          <a:p>
            <a:r>
              <a:rPr lang="fr-FR" dirty="0" smtClean="0">
                <a:solidFill>
                  <a:srgbClr val="FFFF00"/>
                </a:solidFill>
              </a:rPr>
              <a:t>Le tissu érectile </a:t>
            </a:r>
          </a:p>
          <a:p>
            <a:r>
              <a:rPr lang="fr-FR" dirty="0" smtClean="0">
                <a:solidFill>
                  <a:srgbClr val="FFFF00"/>
                </a:solidFill>
              </a:rPr>
              <a:t>Les anastomoses </a:t>
            </a:r>
            <a:r>
              <a:rPr lang="fr-FR" dirty="0" err="1" smtClean="0">
                <a:solidFill>
                  <a:srgbClr val="FFFF00"/>
                </a:solidFill>
              </a:rPr>
              <a:t>artério</a:t>
            </a:r>
            <a:r>
              <a:rPr lang="fr-FR" dirty="0" smtClean="0">
                <a:solidFill>
                  <a:srgbClr val="FFFF00"/>
                </a:solidFill>
              </a:rPr>
              <a:t>-veineuses </a:t>
            </a:r>
          </a:p>
          <a:p>
            <a:r>
              <a:rPr lang="fr-FR" dirty="0" smtClean="0">
                <a:solidFill>
                  <a:srgbClr val="FFFF00"/>
                </a:solidFill>
              </a:rPr>
              <a:t>Glomus </a:t>
            </a:r>
            <a:r>
              <a:rPr lang="fr-FR" dirty="0" err="1" smtClean="0">
                <a:solidFill>
                  <a:srgbClr val="FFFF00"/>
                </a:solidFill>
              </a:rPr>
              <a:t>neuro</a:t>
            </a:r>
            <a:r>
              <a:rPr lang="fr-FR" dirty="0" smtClean="0">
                <a:solidFill>
                  <a:srgbClr val="FFFF00"/>
                </a:solidFill>
              </a:rPr>
              <a:t>-vasculaire </a:t>
            </a:r>
            <a:endParaRPr lang="fr-FR"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rPr>
              <a:t>Les  artères terminales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solidFill>
                  <a:srgbClr val="FFFF00"/>
                </a:solidFill>
              </a:rPr>
              <a:t>Les petites ramifications d’artères voisines présentent entre elles de larges anastomoses.</a:t>
            </a:r>
          </a:p>
          <a:p>
            <a:r>
              <a:rPr lang="fr-FR" dirty="0" smtClean="0">
                <a:solidFill>
                  <a:srgbClr val="FFFF00"/>
                </a:solidFill>
              </a:rPr>
              <a:t>Parfois, au contraire, une branche artérielle se résout en capillaires sans avoir fourni aucune anastomose : c’est une artère terminale.</a:t>
            </a:r>
          </a:p>
          <a:p>
            <a:r>
              <a:rPr lang="fr-FR" dirty="0" smtClean="0">
                <a:solidFill>
                  <a:srgbClr val="FFFF00"/>
                </a:solidFill>
              </a:rPr>
              <a:t>C’est le cas du cerveau, de la rate, du rein.</a:t>
            </a:r>
          </a:p>
          <a:p>
            <a:r>
              <a:rPr lang="fr-FR" dirty="0" smtClean="0">
                <a:solidFill>
                  <a:srgbClr val="FFFF00"/>
                </a:solidFill>
              </a:rPr>
              <a:t>L’obstruction d’une telle artère entraine alors l’ischémie de tout le territoire irrigué et souvent une nécrose secondaire, c’est le cas des embolies cérébrales.</a:t>
            </a:r>
          </a:p>
          <a:p>
            <a:endParaRPr lang="fr-FR"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rPr>
              <a:t>Les artères à coussinet</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solidFill>
                  <a:srgbClr val="FFFF00"/>
                </a:solidFill>
              </a:rPr>
              <a:t>Elles existent au niveau du rein et surtout des organes érectiles.</a:t>
            </a:r>
          </a:p>
          <a:p>
            <a:r>
              <a:rPr lang="fr-FR" dirty="0" smtClean="0">
                <a:solidFill>
                  <a:srgbClr val="FFFF00"/>
                </a:solidFill>
              </a:rPr>
              <a:t>Elles se caractérisent par l’existence d’un renforcement de l’intima par des cellules musculaires lisses disposées longitudinalement sous l’endothélium.</a:t>
            </a:r>
          </a:p>
          <a:p>
            <a:r>
              <a:rPr lang="fr-FR" dirty="0" smtClean="0">
                <a:solidFill>
                  <a:srgbClr val="FFFF00"/>
                </a:solidFill>
              </a:rPr>
              <a:t>Cette saillie fait bouchon et obture plus ou moins complètement la lumière.</a:t>
            </a:r>
          </a:p>
          <a:p>
            <a:r>
              <a:rPr lang="fr-FR" dirty="0" smtClean="0">
                <a:solidFill>
                  <a:srgbClr val="FFFF00"/>
                </a:solidFill>
              </a:rPr>
              <a:t>Lorsque ces fibres se contractent elles effacent le coussinet et le sang afflue dans le segment en aval.</a:t>
            </a:r>
          </a:p>
          <a:p>
            <a:endParaRPr lang="fr-FR"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309320"/>
          </a:xfrm>
          <a:prstGeom prst="rect">
            <a:avLst/>
          </a:prstGeom>
          <a:noFill/>
          <a:ln w="9525">
            <a:noFill/>
            <a:miter lim="800000"/>
            <a:headEnd/>
            <a:tailEnd/>
          </a:ln>
        </p:spPr>
      </p:pic>
      <p:sp>
        <p:nvSpPr>
          <p:cNvPr id="3" name="Rectangle 2"/>
          <p:cNvSpPr/>
          <p:nvPr/>
        </p:nvSpPr>
        <p:spPr>
          <a:xfrm>
            <a:off x="-36512" y="6444044"/>
            <a:ext cx="9180512" cy="369332"/>
          </a:xfrm>
          <a:prstGeom prst="rect">
            <a:avLst/>
          </a:prstGeom>
        </p:spPr>
        <p:txBody>
          <a:bodyPr wrap="square">
            <a:spAutoFit/>
          </a:bodyPr>
          <a:lstStyle/>
          <a:p>
            <a:r>
              <a:rPr lang="fr-FR" b="1" dirty="0" smtClean="0">
                <a:solidFill>
                  <a:schemeClr val="bg1"/>
                </a:solidFill>
              </a:rPr>
              <a:t>http://www.chups.jussieu.fr/polys/histo/histoP2/POLY.Chp.2.3.&amp;3.html</a:t>
            </a:r>
            <a:endParaRPr lang="fr-FR"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453335"/>
          </a:xfrm>
          <a:prstGeom prst="rect">
            <a:avLst/>
          </a:prstGeom>
          <a:noFill/>
          <a:ln w="9525">
            <a:noFill/>
            <a:miter lim="800000"/>
            <a:headEnd/>
            <a:tailEnd/>
          </a:ln>
        </p:spPr>
      </p:pic>
      <p:sp>
        <p:nvSpPr>
          <p:cNvPr id="3" name="Rectangle 2"/>
          <p:cNvSpPr/>
          <p:nvPr/>
        </p:nvSpPr>
        <p:spPr>
          <a:xfrm>
            <a:off x="35496" y="6444044"/>
            <a:ext cx="9108504" cy="369332"/>
          </a:xfrm>
          <a:prstGeom prst="rect">
            <a:avLst/>
          </a:prstGeom>
        </p:spPr>
        <p:txBody>
          <a:bodyPr wrap="square">
            <a:spAutoFit/>
          </a:bodyPr>
          <a:lstStyle/>
          <a:p>
            <a:r>
              <a:rPr lang="fr-FR" b="1" dirty="0" smtClean="0">
                <a:solidFill>
                  <a:schemeClr val="bg1"/>
                </a:solidFill>
              </a:rPr>
              <a:t>http://www.edu.upmc.fr/histologie/C/coussinet/pages/cousart5.htm</a:t>
            </a:r>
            <a:endParaRPr lang="fr-FR"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rPr>
              <a:t>Le sinus carotidien </a:t>
            </a:r>
            <a:endParaRPr lang="fr-FR" dirty="0">
              <a:solidFill>
                <a:srgbClr val="FFFF00"/>
              </a:solidFill>
            </a:endParaRPr>
          </a:p>
        </p:txBody>
      </p:sp>
      <p:sp>
        <p:nvSpPr>
          <p:cNvPr id="3" name="Espace réservé du contenu 2"/>
          <p:cNvSpPr>
            <a:spLocks noGrp="1"/>
          </p:cNvSpPr>
          <p:nvPr>
            <p:ph idx="1"/>
          </p:nvPr>
        </p:nvSpPr>
        <p:spPr/>
        <p:txBody>
          <a:bodyPr>
            <a:normAutofit fontScale="92500" lnSpcReduction="20000"/>
          </a:bodyPr>
          <a:lstStyle/>
          <a:p>
            <a:r>
              <a:rPr lang="fr-FR" dirty="0" smtClean="0">
                <a:solidFill>
                  <a:srgbClr val="FFFF00"/>
                </a:solidFill>
              </a:rPr>
              <a:t>A l’origine de la carotide interne, existe un léger renflement qui est le bulbe ou sinus carotidien.</a:t>
            </a:r>
          </a:p>
          <a:p>
            <a:r>
              <a:rPr lang="fr-FR" dirty="0" smtClean="0">
                <a:solidFill>
                  <a:srgbClr val="FFFF00"/>
                </a:solidFill>
              </a:rPr>
              <a:t>A ce niveau :</a:t>
            </a:r>
          </a:p>
          <a:p>
            <a:pPr lvl="0"/>
            <a:r>
              <a:rPr lang="fr-FR" dirty="0" smtClean="0">
                <a:solidFill>
                  <a:srgbClr val="FFFF00"/>
                </a:solidFill>
              </a:rPr>
              <a:t>La média est purement élastique et assez mince.</a:t>
            </a:r>
          </a:p>
          <a:p>
            <a:pPr lvl="0"/>
            <a:r>
              <a:rPr lang="fr-FR" dirty="0" smtClean="0">
                <a:solidFill>
                  <a:srgbClr val="FFFF00"/>
                </a:solidFill>
              </a:rPr>
              <a:t>L’adventice est très développée et renferme un riche plexus de fibres nerveuses et des organes terminaux récepteurs analogues aux corpuscules tactiles de Meissner.</a:t>
            </a:r>
          </a:p>
          <a:p>
            <a:r>
              <a:rPr lang="fr-FR" dirty="0" smtClean="0">
                <a:solidFill>
                  <a:srgbClr val="FFFF00"/>
                </a:solidFill>
              </a:rPr>
              <a:t>Ces récepteurs sont sensibles à la distension des fibres élastiques sous l’influence de la pression artérielle et des réflexes régulateurs de la tension artérielle.</a:t>
            </a:r>
          </a:p>
          <a:p>
            <a:endParaRPr lang="fr-FR" dirty="0">
              <a:solidFill>
                <a:srgbClr val="FFFF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86</TotalTime>
  <Words>472</Words>
  <Application>Microsoft Office PowerPoint</Application>
  <PresentationFormat>Affichage à l'écran (4:3)</PresentationFormat>
  <Paragraphs>46</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Métro</vt:lpstr>
      <vt:lpstr>LES DISPOSITIFS VASCULAIRES SPÉCIAUX </vt:lpstr>
      <vt:lpstr>LES DISPOSITIFS VASCULAIRES SPÉCIAUX </vt:lpstr>
      <vt:lpstr>Les  artères terminales</vt:lpstr>
      <vt:lpstr>Diapositive 4</vt:lpstr>
      <vt:lpstr>Diapositive 5</vt:lpstr>
      <vt:lpstr>Les artères à coussinet</vt:lpstr>
      <vt:lpstr>Diapositive 7</vt:lpstr>
      <vt:lpstr>Diapositive 8</vt:lpstr>
      <vt:lpstr>Le sinus carotidien </vt:lpstr>
      <vt:lpstr>Diapositive 10</vt:lpstr>
      <vt:lpstr>Le tissu érectile </vt:lpstr>
      <vt:lpstr>Diapositive 12</vt:lpstr>
      <vt:lpstr>Diapositive 13</vt:lpstr>
      <vt:lpstr>Les anastomoses artério-veineuses </vt:lpstr>
      <vt:lpstr>Diapositive 15</vt:lpstr>
      <vt:lpstr>Glomus neuro-vasculaire </vt:lpstr>
      <vt:lpstr>Glomus neuro-vasculaire</vt:lpstr>
      <vt:lpstr>Diapositive 18</vt:lpstr>
    </vt:vector>
  </TitlesOfParts>
  <Company>Sweet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DISPOSITIFS VASCULAIRES SPÉCIAUX</dc:title>
  <dc:creator>client</dc:creator>
  <cp:lastModifiedBy>client</cp:lastModifiedBy>
  <cp:revision>17</cp:revision>
  <dcterms:created xsi:type="dcterms:W3CDTF">2015-09-22T19:16:39Z</dcterms:created>
  <dcterms:modified xsi:type="dcterms:W3CDTF">2015-09-27T10:05:54Z</dcterms:modified>
</cp:coreProperties>
</file>