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310" r:id="rId7"/>
    <p:sldId id="263" r:id="rId8"/>
    <p:sldId id="280" r:id="rId9"/>
    <p:sldId id="300" r:id="rId10"/>
    <p:sldId id="296" r:id="rId11"/>
    <p:sldId id="297" r:id="rId12"/>
    <p:sldId id="298" r:id="rId13"/>
    <p:sldId id="299" r:id="rId14"/>
    <p:sldId id="295" r:id="rId15"/>
    <p:sldId id="301" r:id="rId16"/>
    <p:sldId id="306" r:id="rId17"/>
    <p:sldId id="308" r:id="rId18"/>
    <p:sldId id="302" r:id="rId19"/>
    <p:sldId id="307" r:id="rId20"/>
    <p:sldId id="303" r:id="rId21"/>
    <p:sldId id="261" r:id="rId22"/>
    <p:sldId id="264" r:id="rId23"/>
    <p:sldId id="279" r:id="rId24"/>
    <p:sldId id="262" r:id="rId25"/>
    <p:sldId id="265" r:id="rId26"/>
    <p:sldId id="266" r:id="rId27"/>
    <p:sldId id="267" r:id="rId28"/>
    <p:sldId id="270" r:id="rId29"/>
    <p:sldId id="269" r:id="rId30"/>
    <p:sldId id="271" r:id="rId31"/>
    <p:sldId id="272" r:id="rId32"/>
    <p:sldId id="274" r:id="rId33"/>
    <p:sldId id="273" r:id="rId34"/>
    <p:sldId id="275" r:id="rId35"/>
    <p:sldId id="283" r:id="rId36"/>
    <p:sldId id="311" r:id="rId37"/>
    <p:sldId id="312" r:id="rId38"/>
    <p:sldId id="278" r:id="rId39"/>
    <p:sldId id="284" r:id="rId40"/>
    <p:sldId id="285" r:id="rId41"/>
    <p:sldId id="286" r:id="rId42"/>
    <p:sldId id="287" r:id="rId43"/>
    <p:sldId id="290" r:id="rId44"/>
    <p:sldId id="291" r:id="rId45"/>
    <p:sldId id="292" r:id="rId46"/>
    <p:sldId id="293" r:id="rId47"/>
    <p:sldId id="305" r:id="rId48"/>
    <p:sldId id="304" r:id="rId49"/>
    <p:sldId id="281" r:id="rId50"/>
    <p:sldId id="282" r:id="rId51"/>
    <p:sldId id="294" r:id="rId52"/>
    <p:sldId id="309" r:id="rId5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111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871FA-1E61-4289-8A19-83C5855D5D55}" type="datetimeFigureOut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1B58D-F62D-4B8A-A80C-30A4ED21163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99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1B58D-F62D-4B8A-A80C-30A4ED21163B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BF0A-0DFD-45CC-88CC-CD7C02087628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75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442-61CC-4D97-A278-4CAC8C496714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948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5FA7-2AC8-4614-B050-D18E4B2F0BA1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76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5291-F807-4096-992A-1F1E44495E5A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728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1295-222E-44F6-A14E-56A8DD0BEBE5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11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6E23-FDE9-4896-A0DF-E5AB31B32A08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904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E14-01DC-49C0-924F-506615A3D9CC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99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8C9D-28AF-4F2F-B82C-77EEF803C2CC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129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FF36-0D59-4D03-974C-0319BB35202E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4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517C-1665-4B00-A99C-AE943EE8D37D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846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A4FC-45E5-430F-B82E-4723202E0A43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64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107B-FF8F-4D38-A0C2-4D927966F326}" type="datetime1">
              <a:rPr lang="fr-FR" smtClean="0"/>
              <a:pPr/>
              <a:t>04/10/2015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D43E-7A17-49CD-8BB7-B716DFB525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16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200" dirty="0" smtClean="0"/>
              <a:t>Faculté de médecine</a:t>
            </a:r>
            <a:r>
              <a:rPr lang="fr-FR" sz="2400" dirty="0" smtClean="0"/>
              <a:t> </a:t>
            </a:r>
            <a:r>
              <a:rPr lang="fr-FR" sz="1400" dirty="0" smtClean="0"/>
              <a:t>B. BENZERDJEB  </a:t>
            </a:r>
            <a:r>
              <a:rPr lang="fr-FR" sz="3200" dirty="0" smtClean="0"/>
              <a:t>TLEMCEN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5" name="Picture 4" descr="top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4" descr="BENZERJEBBENADOU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3000375"/>
            <a:ext cx="12144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fr-FR" sz="7200" dirty="0" smtClean="0"/>
              <a:t>Classe I</a:t>
            </a:r>
            <a:endParaRPr lang="fr-FR" sz="7200" dirty="0"/>
          </a:p>
        </p:txBody>
      </p:sp>
      <p:sp>
        <p:nvSpPr>
          <p:cNvPr id="11" name="Espace réservé du texte 6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186766" cy="6397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3 groupes de gènes</a:t>
            </a:r>
            <a:endParaRPr lang="fr-FR" sz="3600" dirty="0"/>
          </a:p>
        </p:txBody>
      </p:sp>
      <p:pic>
        <p:nvPicPr>
          <p:cNvPr id="12" name="Picture 8" descr="http://www.corata.org/bibliotheque/polycopies/poly_hla_ronsin/hla_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7544" y="5157192"/>
            <a:ext cx="4040188" cy="1246295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>
          <a:xfrm>
            <a:off x="474317" y="2459037"/>
            <a:ext cx="4026245" cy="2698155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Classiques : B </a:t>
            </a:r>
            <a:r>
              <a:rPr lang="fr-FR" sz="2800" dirty="0" smtClean="0">
                <a:sym typeface="Wingdings" pitchFamily="2" charset="2"/>
              </a:rPr>
              <a:t> </a:t>
            </a:r>
            <a:r>
              <a:rPr lang="fr-FR" sz="2800" dirty="0" smtClean="0"/>
              <a:t>C </a:t>
            </a:r>
            <a:r>
              <a:rPr lang="fr-FR" sz="2800" dirty="0" smtClean="0">
                <a:sym typeface="Wingdings" pitchFamily="2" charset="2"/>
              </a:rPr>
              <a:t> </a:t>
            </a:r>
            <a:r>
              <a:rPr lang="fr-FR" sz="2800" dirty="0" smtClean="0"/>
              <a:t>A</a:t>
            </a:r>
          </a:p>
          <a:p>
            <a:r>
              <a:rPr lang="fr-FR" sz="2800" dirty="0" smtClean="0"/>
              <a:t>Non classiques : E </a:t>
            </a:r>
            <a:r>
              <a:rPr lang="fr-FR" sz="2800" dirty="0" smtClean="0">
                <a:sym typeface="Wingdings" pitchFamily="2" charset="2"/>
              </a:rPr>
              <a:t> </a:t>
            </a:r>
            <a:r>
              <a:rPr lang="fr-FR" sz="2800" dirty="0" smtClean="0"/>
              <a:t>H </a:t>
            </a:r>
            <a:r>
              <a:rPr lang="fr-FR" sz="2800" dirty="0" smtClean="0">
                <a:sym typeface="Wingdings" pitchFamily="2" charset="2"/>
              </a:rPr>
              <a:t> </a:t>
            </a:r>
            <a:r>
              <a:rPr lang="fr-FR" sz="2800" dirty="0" smtClean="0"/>
              <a:t>G </a:t>
            </a:r>
            <a:r>
              <a:rPr lang="fr-FR" sz="2800" dirty="0" smtClean="0">
                <a:sym typeface="Wingdings" pitchFamily="2" charset="2"/>
              </a:rPr>
              <a:t> </a:t>
            </a:r>
            <a:r>
              <a:rPr lang="fr-FR" sz="2800" dirty="0" smtClean="0"/>
              <a:t>F</a:t>
            </a:r>
          </a:p>
          <a:p>
            <a:r>
              <a:rPr lang="fr-FR" sz="2800" dirty="0" smtClean="0"/>
              <a:t>Like : MIC B et MIC A</a:t>
            </a:r>
            <a:endParaRPr lang="fr-FR" sz="28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10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94599"/>
              </p:ext>
            </p:extLst>
          </p:nvPr>
        </p:nvGraphicFramePr>
        <p:xfrm>
          <a:off x="4643438" y="2459348"/>
          <a:ext cx="4000528" cy="269784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158341"/>
                <a:gridCol w="1193968"/>
                <a:gridCol w="1648219"/>
              </a:tblGrid>
              <a:tr h="541051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 smtClean="0"/>
                        <a:t>Nb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533639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 smtClean="0"/>
                        <a:t>Gènes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 smtClean="0"/>
                        <a:t>Allèles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/>
                        <a:t>Protéines</a:t>
                      </a:r>
                      <a:endParaRPr lang="fr-FR" dirty="0"/>
                    </a:p>
                  </a:txBody>
                  <a:tcPr/>
                </a:tc>
              </a:tr>
              <a:tr h="541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/>
                        <a:t>HLA 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/>
                        <a:t>396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/>
                        <a:t>319</a:t>
                      </a:r>
                      <a:endParaRPr lang="fr-FR" dirty="0"/>
                    </a:p>
                  </a:txBody>
                  <a:tcPr/>
                </a:tc>
              </a:tr>
              <a:tr h="541051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 smtClean="0"/>
                        <a:t>HLA 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 smtClean="0"/>
                        <a:t>699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/>
                        <a:t>609</a:t>
                      </a:r>
                      <a:endParaRPr lang="fr-FR" dirty="0"/>
                    </a:p>
                  </a:txBody>
                  <a:tcPr/>
                </a:tc>
              </a:tr>
              <a:tr h="541051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 smtClean="0"/>
                        <a:t>HLA 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 smtClean="0"/>
                        <a:t>198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/>
                        <a:t>161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Classe II</a:t>
            </a:r>
            <a:endParaRPr lang="fr-FR" sz="66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186766" cy="6397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3 groupes de gènes</a:t>
            </a:r>
            <a:endParaRPr lang="fr-FR" sz="3600" dirty="0"/>
          </a:p>
        </p:txBody>
      </p:sp>
      <p:pic>
        <p:nvPicPr>
          <p:cNvPr id="5" name="Picture 9" descr="http://www.corata.org/bibliotheque/polycopies/poly_hla_ronsin/hla_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5536" y="5157192"/>
            <a:ext cx="7128792" cy="1379507"/>
          </a:xfrm>
        </p:spPr>
      </p:pic>
      <p:sp>
        <p:nvSpPr>
          <p:cNvPr id="12" name="Espace réservé du contenu 11"/>
          <p:cNvSpPr>
            <a:spLocks noGrp="1"/>
          </p:cNvSpPr>
          <p:nvPr>
            <p:ph sz="quarter" idx="4"/>
          </p:nvPr>
        </p:nvSpPr>
        <p:spPr>
          <a:xfrm>
            <a:off x="469553" y="2459037"/>
            <a:ext cx="8186767" cy="2626147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dirty="0" smtClean="0"/>
              <a:t>Gènes : DP (DPA1 / DPB1) 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DM </a:t>
            </a:r>
            <a:r>
              <a:rPr lang="fr-FR" sz="2000" dirty="0" smtClean="0"/>
              <a:t>(DMA / DMB)</a:t>
            </a:r>
            <a:r>
              <a:rPr lang="fr-FR" sz="2800" dirty="0" smtClean="0"/>
              <a:t>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DQ (DQA1 / DQB1</a:t>
            </a:r>
            <a:r>
              <a:rPr lang="fr-FR" sz="1800" dirty="0" smtClean="0"/>
              <a:t>)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DR (DRA / DRB1 / DRB3, 4, 5 ou rien </a:t>
            </a:r>
            <a:r>
              <a:rPr lang="fr-FR" sz="1800" dirty="0" smtClean="0"/>
              <a:t>)</a:t>
            </a:r>
            <a:endParaRPr lang="fr-FR" dirty="0" smtClean="0"/>
          </a:p>
          <a:p>
            <a:r>
              <a:rPr lang="fr-FR" dirty="0" smtClean="0"/>
              <a:t>Pseudogènes : DP (DPA2 / DPB2) 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DQ (DQa2, B2 et B3</a:t>
            </a:r>
            <a:r>
              <a:rPr lang="fr-FR" sz="1800" dirty="0" smtClean="0"/>
              <a:t>)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sz="2800" dirty="0" smtClean="0"/>
              <a:t>DR</a:t>
            </a:r>
            <a:r>
              <a:rPr lang="fr-FR" sz="2000" dirty="0" smtClean="0"/>
              <a:t> (DRB2, 6 ou 7 / DRB8 ou rien / DRB9)</a:t>
            </a:r>
          </a:p>
          <a:p>
            <a:r>
              <a:rPr lang="fr-FR" dirty="0" smtClean="0"/>
              <a:t>Gènes non HLA : COLL1A2 (Collagène) / LMP (protéasome) et TAP (transporteurs de peptides)</a:t>
            </a:r>
          </a:p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HLA-DR</a:t>
            </a:r>
            <a:endParaRPr lang="fr-FR" sz="6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8186766" cy="251629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Un gène DRA code la chaîne </a:t>
            </a:r>
            <a:r>
              <a:rPr lang="fr-FR" dirty="0" smtClean="0">
                <a:latin typeface="Symbol" pitchFamily="18" charset="2"/>
              </a:rPr>
              <a:t>a</a:t>
            </a:r>
          </a:p>
          <a:p>
            <a:r>
              <a:rPr lang="fr-FR" dirty="0" smtClean="0"/>
              <a:t>Plusieurs gènes DRB code la chaîne DR</a:t>
            </a:r>
            <a:r>
              <a:rPr lang="fr-FR" dirty="0" smtClean="0">
                <a:latin typeface="Symbol" pitchFamily="18" charset="2"/>
              </a:rPr>
              <a:t>b</a:t>
            </a:r>
          </a:p>
          <a:p>
            <a:pPr lvl="1"/>
            <a:r>
              <a:rPr lang="fr-FR" dirty="0" smtClean="0"/>
              <a:t>DRB1 est toujours présent et code une 1ere chaîne DR</a:t>
            </a:r>
            <a:r>
              <a:rPr lang="fr-FR" dirty="0" smtClean="0">
                <a:latin typeface="Symbol" pitchFamily="18" charset="2"/>
              </a:rPr>
              <a:t>b</a:t>
            </a:r>
          </a:p>
          <a:p>
            <a:pPr lvl="1"/>
            <a:r>
              <a:rPr lang="fr-FR" dirty="0" smtClean="0"/>
              <a:t>Selon l’haplotype</a:t>
            </a:r>
          </a:p>
          <a:p>
            <a:pPr lvl="2"/>
            <a:r>
              <a:rPr lang="fr-FR" dirty="0" smtClean="0"/>
              <a:t>DRB3, DRB4, DRB5, mutuellement exclusifs, codent une 2eme   chaîne  </a:t>
            </a:r>
            <a:r>
              <a:rPr lang="fr-FR" dirty="0" smtClean="0">
                <a:latin typeface="Symbol" pitchFamily="18" charset="2"/>
              </a:rPr>
              <a:t>b</a:t>
            </a:r>
          </a:p>
          <a:p>
            <a:pPr lvl="2"/>
            <a:r>
              <a:rPr lang="fr-FR" dirty="0" smtClean="0"/>
              <a:t>DRB2, DRB6, DRB7, DRB8, DRB9 sont des pseudo gènes</a:t>
            </a:r>
            <a:endParaRPr lang="fr-FR" dirty="0"/>
          </a:p>
        </p:txBody>
      </p:sp>
      <p:pic>
        <p:nvPicPr>
          <p:cNvPr id="8" name="Picture 1033" descr="http://www.corata.org/bibliotheque/polycopies/poly_hla_ronsin/hla_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9077" y="4000504"/>
            <a:ext cx="8258204" cy="2428893"/>
          </a:xfr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HLA-DQ et HLA-P</a:t>
            </a:r>
            <a:endParaRPr lang="fr-FR" sz="6000" dirty="0"/>
          </a:p>
        </p:txBody>
      </p:sp>
      <p:pic>
        <p:nvPicPr>
          <p:cNvPr id="5" name="Picture 1033" descr="http://www.corata.org/bibliotheque/polycopies/poly_hla_ronsin/hla_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95536" y="4797152"/>
            <a:ext cx="8352928" cy="131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28597" y="1785926"/>
            <a:ext cx="8258204" cy="278607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dirty="0" smtClean="0"/>
              <a:t> HLA-DP 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/>
              <a:t>DPA1 et DPB1 codent pour les chaînes chaîne DP</a:t>
            </a:r>
            <a:r>
              <a:rPr lang="fr-FR" sz="2400" dirty="0" smtClean="0">
                <a:latin typeface="Symbol" pitchFamily="18" charset="2"/>
              </a:rPr>
              <a:t>a</a:t>
            </a:r>
            <a:r>
              <a:rPr lang="fr-FR" sz="2400" dirty="0" smtClean="0"/>
              <a:t> et DP</a:t>
            </a:r>
            <a:r>
              <a:rPr lang="fr-FR" sz="2400" dirty="0" smtClean="0">
                <a:latin typeface="Symbol" pitchFamily="18" charset="2"/>
              </a:rPr>
              <a:t>b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400" dirty="0" smtClean="0"/>
              <a:t>DPA2 et DPB2 sont des pseudogènes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HLA-DQ :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/>
              <a:t>DQA1 et DQB1 codent pour les chaînes chaîne DQ</a:t>
            </a:r>
            <a:r>
              <a:rPr lang="fr-FR" sz="2400" dirty="0" smtClean="0">
                <a:latin typeface="Symbol" pitchFamily="18" charset="2"/>
              </a:rPr>
              <a:t>a</a:t>
            </a:r>
            <a:r>
              <a:rPr lang="fr-FR" sz="2400" dirty="0" smtClean="0"/>
              <a:t> et DQ</a:t>
            </a:r>
            <a:r>
              <a:rPr lang="fr-FR" sz="2400" dirty="0" smtClean="0">
                <a:latin typeface="Symbol" pitchFamily="18" charset="2"/>
              </a:rPr>
              <a:t>b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400" dirty="0" smtClean="0"/>
              <a:t>DQA2 et DQB2/B3 sont des pseudogènes</a:t>
            </a:r>
          </a:p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800" dirty="0" smtClean="0"/>
              <a:t>Typage</a:t>
            </a:r>
            <a:endParaRPr lang="fr-FR" sz="88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tx1"/>
                </a:solidFill>
              </a:rPr>
              <a:t>Lymphocytotoxicité</a:t>
            </a:r>
          </a:p>
          <a:p>
            <a:r>
              <a:rPr lang="fr-FR" sz="3600" dirty="0" smtClean="0">
                <a:solidFill>
                  <a:schemeClr val="tx1"/>
                </a:solidFill>
              </a:rPr>
              <a:t>Culture lymphocytaire mixte</a:t>
            </a:r>
          </a:p>
          <a:p>
            <a:r>
              <a:rPr lang="fr-FR" sz="3600" dirty="0" smtClean="0">
                <a:solidFill>
                  <a:schemeClr val="tx1"/>
                </a:solidFill>
              </a:rPr>
              <a:t>DNA typing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Lymphocytotoxicité</a:t>
            </a:r>
            <a:endParaRPr lang="fr-FR" sz="6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412776"/>
            <a:ext cx="8258204" cy="5256584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BE" dirty="0" smtClean="0"/>
              <a:t>Technique sérologique</a:t>
            </a:r>
          </a:p>
          <a:p>
            <a:pPr lvl="1"/>
            <a:r>
              <a:rPr lang="fr-BE" sz="2400" dirty="0" smtClean="0"/>
              <a:t>Anticorps anti-HLA issus de femmes multipares</a:t>
            </a:r>
          </a:p>
          <a:p>
            <a:pPr lvl="1"/>
            <a:r>
              <a:rPr lang="fr-BE" sz="2400" dirty="0" smtClean="0"/>
              <a:t>Anticorps dirigés contre les antigènes HLA paternels</a:t>
            </a:r>
          </a:p>
          <a:p>
            <a:r>
              <a:rPr lang="fr-BE" dirty="0" smtClean="0"/>
              <a:t>Détermination</a:t>
            </a:r>
          </a:p>
          <a:p>
            <a:pPr lvl="1"/>
            <a:r>
              <a:rPr lang="fr-BE" sz="2400" dirty="0" smtClean="0"/>
              <a:t>Antigènes HLA de classe I</a:t>
            </a:r>
          </a:p>
          <a:p>
            <a:pPr lvl="2"/>
            <a:r>
              <a:rPr lang="fr-BE" sz="2400" dirty="0" smtClean="0"/>
              <a:t>HLA – A</a:t>
            </a:r>
          </a:p>
          <a:p>
            <a:pPr lvl="2"/>
            <a:r>
              <a:rPr lang="fr-BE" sz="2400" dirty="0" smtClean="0"/>
              <a:t> HLA – B (HLA – C  de moindre importance)</a:t>
            </a:r>
          </a:p>
          <a:p>
            <a:pPr lvl="1"/>
            <a:r>
              <a:rPr lang="fr-BE" sz="2400" dirty="0" smtClean="0"/>
              <a:t>Antigènes HLA de classe II : HLA – DR</a:t>
            </a:r>
          </a:p>
          <a:p>
            <a:r>
              <a:rPr lang="fr-BE" dirty="0" smtClean="0"/>
              <a:t>3 loci donc :  6 allèles et 0 à 6 « mismatches » possibles entre donneur et receveur</a:t>
            </a:r>
            <a:endParaRPr lang="fr-FR" dirty="0" smtClean="0"/>
          </a:p>
          <a:p>
            <a:r>
              <a:rPr lang="fr-BE" dirty="0" smtClean="0"/>
              <a:t>Discrimination (limitée) :+ molécules HLA-DR = reconnues par le même anticorps anti-HLA-DR4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dirty="0" smtClean="0"/>
              <a:t>Recherche des anti-HLA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8258204" cy="4933605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BE" dirty="0" smtClean="0"/>
              <a:t>Technique de référence : lymphocytotoxicité avec complément de lapin CROSSMATCH</a:t>
            </a:r>
          </a:p>
          <a:p>
            <a:r>
              <a:rPr lang="fr-BE" dirty="0" smtClean="0"/>
              <a:t>Sérum du receveur</a:t>
            </a:r>
          </a:p>
          <a:p>
            <a:pPr lvl="1"/>
            <a:r>
              <a:rPr lang="fr-BE" sz="2400" dirty="0" smtClean="0"/>
              <a:t>Lyse des LT et  des LB : anti-HLA-I</a:t>
            </a:r>
          </a:p>
          <a:p>
            <a:pPr lvl="1"/>
            <a:r>
              <a:rPr lang="fr-BE" sz="2400" dirty="0" smtClean="0"/>
              <a:t>Absence de lyse des LT et lyse des LB : anti-HLA-II</a:t>
            </a:r>
          </a:p>
          <a:p>
            <a:pPr lvl="1"/>
            <a:r>
              <a:rPr lang="fr-BE" sz="2400" dirty="0" smtClean="0"/>
              <a:t>Aucune lyse : pas d’anti-HLA</a:t>
            </a:r>
          </a:p>
          <a:p>
            <a:r>
              <a:rPr lang="fr-BE" dirty="0" smtClean="0"/>
              <a:t>Autres techniques</a:t>
            </a:r>
          </a:p>
          <a:p>
            <a:pPr lvl="1"/>
            <a:r>
              <a:rPr lang="fr-BE" sz="2400" dirty="0" smtClean="0"/>
              <a:t>Très sensibles</a:t>
            </a:r>
          </a:p>
          <a:p>
            <a:pPr lvl="1"/>
            <a:r>
              <a:rPr lang="fr-BE" sz="2400" dirty="0" smtClean="0"/>
              <a:t>Moins spécifiques</a:t>
            </a:r>
          </a:p>
          <a:p>
            <a:pPr lvl="2"/>
            <a:r>
              <a:rPr lang="fr-BE" sz="2400" dirty="0" smtClean="0"/>
              <a:t>ELISA</a:t>
            </a:r>
          </a:p>
          <a:p>
            <a:pPr lvl="2"/>
            <a:r>
              <a:rPr lang="fr-BE" sz="2400" dirty="0" smtClean="0"/>
              <a:t>Cytométrie en flux</a:t>
            </a:r>
            <a:endParaRPr lang="fr-FR" sz="2400" dirty="0" smtClean="0"/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Valeur des anti HLA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8258204" cy="463246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fr-BE" sz="3600" dirty="0" smtClean="0"/>
              <a:t>Les anti HLA sont de valeur inégale</a:t>
            </a:r>
          </a:p>
          <a:p>
            <a:r>
              <a:rPr lang="fr-BE" sz="2800" dirty="0" smtClean="0"/>
              <a:t>Plus dangereux </a:t>
            </a:r>
          </a:p>
          <a:p>
            <a:pPr lvl="1"/>
            <a:r>
              <a:rPr lang="fr-BE" sz="2400" dirty="0" smtClean="0"/>
              <a:t>Anti-HLA-A ou </a:t>
            </a:r>
          </a:p>
          <a:p>
            <a:pPr lvl="1"/>
            <a:r>
              <a:rPr lang="fr-BE" sz="2400" dirty="0" smtClean="0"/>
              <a:t>Anti-HLAB ou </a:t>
            </a:r>
          </a:p>
          <a:p>
            <a:pPr lvl="1"/>
            <a:r>
              <a:rPr lang="fr-BE" sz="2400" dirty="0" smtClean="0"/>
              <a:t>Anti-HLAC</a:t>
            </a:r>
          </a:p>
          <a:p>
            <a:r>
              <a:rPr lang="fr-BE" sz="2800" dirty="0" smtClean="0"/>
              <a:t>Moins dangereux : anti-HLA-DR</a:t>
            </a:r>
          </a:p>
          <a:p>
            <a:r>
              <a:rPr lang="fr-BE" sz="2800" dirty="0" smtClean="0"/>
              <a:t>Plus  de signification clinique : IgG</a:t>
            </a:r>
          </a:p>
          <a:p>
            <a:r>
              <a:rPr lang="fr-BE" sz="2800" dirty="0" smtClean="0"/>
              <a:t>Moins de signification clinique  : IgM</a:t>
            </a:r>
          </a:p>
          <a:p>
            <a:r>
              <a:rPr lang="fr-BE" sz="2800" dirty="0" smtClean="0"/>
              <a:t>Plus pathogènes : Ac fixant le complément </a:t>
            </a:r>
          </a:p>
          <a:p>
            <a:endParaRPr lang="fr-FR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Culture mixte lymphocytaire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8258204" cy="5256584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2800" dirty="0" smtClean="0"/>
              <a:t>Technique cellulaire</a:t>
            </a:r>
          </a:p>
          <a:p>
            <a:pPr>
              <a:spcBef>
                <a:spcPts val="0"/>
              </a:spcBef>
            </a:pPr>
            <a:r>
              <a:rPr lang="fr-FR" sz="2800" dirty="0" smtClean="0"/>
              <a:t>Mise en présence de 2 populations de lymphocytes</a:t>
            </a:r>
          </a:p>
          <a:p>
            <a:pPr lvl="1">
              <a:spcBef>
                <a:spcPts val="0"/>
              </a:spcBef>
            </a:pPr>
            <a:r>
              <a:rPr lang="fr-FR" sz="2800" dirty="0" smtClean="0"/>
              <a:t>Lymphocyte T cible, inactivé (inactivation du noyau) du receveur</a:t>
            </a:r>
          </a:p>
          <a:p>
            <a:pPr lvl="1">
              <a:spcBef>
                <a:spcPts val="0"/>
              </a:spcBef>
            </a:pPr>
            <a:r>
              <a:rPr lang="fr-FR" sz="2800" dirty="0" smtClean="0"/>
              <a:t>Lymphocyte T immunocompétent du donneur</a:t>
            </a:r>
          </a:p>
          <a:p>
            <a:pPr>
              <a:spcBef>
                <a:spcPts val="0"/>
              </a:spcBef>
            </a:pPr>
            <a:r>
              <a:rPr lang="fr-FR" sz="2800" dirty="0" smtClean="0"/>
              <a:t>Détermination  des antigènes de classe II</a:t>
            </a:r>
          </a:p>
          <a:p>
            <a:pPr lvl="1">
              <a:spcBef>
                <a:spcPts val="0"/>
              </a:spcBef>
            </a:pPr>
            <a:r>
              <a:rPr lang="fr-FR" sz="2800" dirty="0" smtClean="0"/>
              <a:t>HLA DP</a:t>
            </a:r>
          </a:p>
          <a:p>
            <a:pPr lvl="1">
              <a:spcBef>
                <a:spcPts val="0"/>
              </a:spcBef>
            </a:pPr>
            <a:r>
              <a:rPr lang="fr-FR" sz="2800" dirty="0" smtClean="0"/>
              <a:t>HLA DQ</a:t>
            </a:r>
          </a:p>
          <a:p>
            <a:pPr>
              <a:spcBef>
                <a:spcPts val="0"/>
              </a:spcBef>
            </a:pPr>
            <a:r>
              <a:rPr lang="fr-FR" sz="2800" dirty="0" smtClean="0"/>
              <a:t>Discrimination (fine)</a:t>
            </a:r>
          </a:p>
          <a:p>
            <a:pPr lvl="1">
              <a:spcBef>
                <a:spcPts val="0"/>
              </a:spcBef>
            </a:pPr>
            <a:r>
              <a:rPr lang="fr-BE" sz="2800" dirty="0" smtClean="0"/>
              <a:t>Rejet = lié aux lymphocytes T</a:t>
            </a:r>
          </a:p>
          <a:p>
            <a:pPr lvl="1">
              <a:spcBef>
                <a:spcPts val="0"/>
              </a:spcBef>
            </a:pPr>
            <a:r>
              <a:rPr lang="fr-BE" sz="2800" dirty="0" smtClean="0"/>
              <a:t>Utilisation de lymphocytes T de référence dirigés contre une seule spécificité HLA</a:t>
            </a:r>
            <a:endParaRPr lang="fr-FR" sz="2800" dirty="0" smtClean="0"/>
          </a:p>
          <a:p>
            <a:pPr lvl="1">
              <a:spcBef>
                <a:spcPts val="0"/>
              </a:spcBef>
            </a:pPr>
            <a:endParaRPr lang="fr-FR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Culture mixte lymphocytaire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5043494" cy="463246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BE" sz="2800" dirty="0" smtClean="0"/>
              <a:t>Réponse (blastogenèse) en 5-7 jours = positive</a:t>
            </a:r>
          </a:p>
          <a:p>
            <a:r>
              <a:rPr lang="fr-BE" sz="2800" dirty="0" smtClean="0"/>
              <a:t>Réponse positive reste prédictive du rejet</a:t>
            </a:r>
          </a:p>
          <a:p>
            <a:r>
              <a:rPr lang="fr-BE" sz="2800" dirty="0" smtClean="0"/>
              <a:t>Adaptation des schémas immunosuppresseurs</a:t>
            </a:r>
          </a:p>
          <a:p>
            <a:r>
              <a:rPr lang="fr-BE" sz="2800" dirty="0" smtClean="0"/>
              <a:t>Prend du temps</a:t>
            </a:r>
          </a:p>
          <a:p>
            <a:r>
              <a:rPr lang="fr-BE" sz="2800" dirty="0" smtClean="0"/>
              <a:t>Difficile à réaliser avec des organes de cadavre</a:t>
            </a:r>
            <a:endParaRPr lang="fr-FR" sz="2800" dirty="0" smtClean="0"/>
          </a:p>
          <a:p>
            <a:endParaRPr lang="fr-FR" sz="2800" dirty="0"/>
          </a:p>
        </p:txBody>
      </p:sp>
      <p:pic>
        <p:nvPicPr>
          <p:cNvPr id="12" name="Espace réservé du contenu 11" descr="HLAAA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76008" y="1785926"/>
            <a:ext cx="3010834" cy="4643470"/>
          </a:xfr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Enseignement d’immunologie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Troisième année de médecine 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fr-FR" sz="6600" dirty="0" smtClean="0"/>
              <a:t>DNA Typing</a:t>
            </a:r>
            <a:endParaRPr lang="fr-FR" sz="66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58205" cy="6397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BE" dirty="0" smtClean="0"/>
              <a:t>DNA typing détermine in fine </a:t>
            </a:r>
            <a:r>
              <a:rPr lang="fr-BE" i="1" dirty="0" smtClean="0"/>
              <a:t>le numéro de  série</a:t>
            </a:r>
            <a:r>
              <a:rPr lang="fr-BE" dirty="0" smtClean="0"/>
              <a:t> allélique</a:t>
            </a:r>
            <a:endParaRPr lang="fr-FR" dirty="0"/>
          </a:p>
        </p:txBody>
      </p:sp>
      <p:pic>
        <p:nvPicPr>
          <p:cNvPr id="5" name="Picture 8" descr="dna_ba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1600" y="2204864"/>
            <a:ext cx="4824536" cy="4239320"/>
          </a:xfrm>
          <a:noFill/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Expression</a:t>
            </a:r>
            <a:endParaRPr lang="fr-FR" sz="6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2449339"/>
              </p:ext>
            </p:extLst>
          </p:nvPr>
        </p:nvGraphicFramePr>
        <p:xfrm>
          <a:off x="457200" y="1556794"/>
          <a:ext cx="8258204" cy="485212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10612"/>
                <a:gridCol w="1103713"/>
                <a:gridCol w="2377229"/>
                <a:gridCol w="1383325"/>
                <a:gridCol w="1383325"/>
              </a:tblGrid>
              <a:tr h="43804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Classes</a:t>
                      </a:r>
                      <a:endParaRPr lang="fr-FR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9430" marR="494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Antigènes</a:t>
                      </a:r>
                      <a:endParaRPr lang="fr-FR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9430" marR="494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Privilège immunitaire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Distribution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64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Classe I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classique</a:t>
                      </a:r>
                    </a:p>
                  </a:txBody>
                  <a:tcPr marL="49430" marR="4943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HLA –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HLA –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HLA – C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Cerveau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Testicule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Limite fœto-maternelle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Cellules nucléées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64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Classe I n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on classique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HLA –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HLA –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HLA – G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Limite fœto-maternelle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Certaines cellules immunitaires</a:t>
                      </a:r>
                    </a:p>
                  </a:txBody>
                  <a:tcPr marL="49430" marR="4943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6247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Classe II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HLA – D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Granulocytes neutrophiles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Hépatocytes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SNC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Erythrocytes</a:t>
                      </a:r>
                      <a:endParaRPr lang="fr-FR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9430" marR="49430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CPA</a:t>
                      </a:r>
                    </a:p>
                  </a:txBody>
                  <a:tcPr marL="49430" marR="49430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Monocytes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Macrophage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Cellules dendritiques</a:t>
                      </a:r>
                    </a:p>
                  </a:txBody>
                  <a:tcPr marL="49430" marR="49430" horzOverflow="overflow"/>
                </a:tc>
              </a:tr>
              <a:tr h="8568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HLA DR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64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Classe III</a:t>
                      </a:r>
                    </a:p>
                    <a:p>
                      <a:endParaRPr lang="fr-FR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9430" marR="494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Bf</a:t>
                      </a:r>
                      <a:endParaRPr lang="fr-FR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9430" marR="494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Purification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Protéines 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9430" marR="4943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Sérum</a:t>
                      </a:r>
                      <a:endParaRPr lang="fr-FR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9430" marR="4943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polymorphisme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1"/>
                </a:solidFill>
              </a:rPr>
              <a:t>Molécules HLA de classe I</a:t>
            </a:r>
          </a:p>
          <a:p>
            <a:r>
              <a:rPr lang="fr-FR" sz="4000" dirty="0" smtClean="0">
                <a:solidFill>
                  <a:schemeClr val="tx1"/>
                </a:solidFill>
              </a:rPr>
              <a:t>Molécules HLA de classe II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7200" dirty="0" smtClean="0"/>
              <a:t>Nomenclature</a:t>
            </a:r>
            <a:endParaRPr lang="fr-FR" sz="7200" dirty="0"/>
          </a:p>
        </p:txBody>
      </p:sp>
      <p:pic>
        <p:nvPicPr>
          <p:cNvPr id="5" name="Picture 1041" descr="fig9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785926"/>
            <a:ext cx="8258204" cy="4643470"/>
          </a:xfr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 smtClean="0"/>
              <a:t>Molécules </a:t>
            </a:r>
            <a:r>
              <a:rPr lang="fr-FR" sz="5400" dirty="0" smtClean="0"/>
              <a:t>HLA de classe I</a:t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58204" cy="6397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4400" dirty="0" smtClean="0"/>
              <a:t>HLA - A</a:t>
            </a:r>
            <a:endParaRPr lang="fr-FR" sz="4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86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862"/>
                <a:gridCol w="644761"/>
                <a:gridCol w="1239183"/>
                <a:gridCol w="1401063"/>
              </a:tblGrid>
              <a:tr h="23017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Antigène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Groupe</a:t>
                      </a:r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Nombre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Série allélique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4160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A1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A*0101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1673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A2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58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A*0201  / A*0202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A3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A*0301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A11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13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A*1101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A23</a:t>
                      </a:r>
                      <a:endParaRPr lang="fr-FR" sz="1200" dirty="0"/>
                    </a:p>
                  </a:txBody>
                  <a:tcPr marL="77657" marR="7765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A9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A*2301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3017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A24</a:t>
                      </a:r>
                      <a:endParaRPr lang="fr-FR" sz="1200" dirty="0"/>
                    </a:p>
                  </a:txBody>
                  <a:tcPr marL="77657" marR="77657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36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A*2401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A25</a:t>
                      </a:r>
                      <a:endParaRPr lang="fr-FR" sz="1200" dirty="0"/>
                    </a:p>
                  </a:txBody>
                  <a:tcPr marL="77657" marR="7765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A10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A*2502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A26</a:t>
                      </a:r>
                      <a:endParaRPr lang="fr-FR" sz="1200" dirty="0"/>
                    </a:p>
                  </a:txBody>
                  <a:tcPr marL="77657" marR="77657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18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A*2601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A29</a:t>
                      </a:r>
                      <a:endParaRPr lang="fr-FR" sz="1200" dirty="0"/>
                    </a:p>
                  </a:txBody>
                  <a:tcPr marL="77657" marR="77657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A19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A*2901 : A*2902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A30</a:t>
                      </a:r>
                      <a:endParaRPr lang="fr-FR" sz="1200" dirty="0"/>
                    </a:p>
                  </a:txBody>
                  <a:tcPr marL="77657" marR="77657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12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A*3001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A31</a:t>
                      </a:r>
                      <a:endParaRPr lang="fr-FR" sz="1200" dirty="0"/>
                    </a:p>
                  </a:txBody>
                  <a:tcPr marL="77657" marR="77657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A*3101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A32</a:t>
                      </a:r>
                      <a:endParaRPr lang="fr-FR" sz="1200" dirty="0"/>
                    </a:p>
                  </a:txBody>
                  <a:tcPr marL="77657" marR="77657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A*3201</a:t>
                      </a:r>
                      <a:endParaRPr lang="fr-FR" sz="1200" dirty="0"/>
                    </a:p>
                  </a:txBody>
                  <a:tcPr marL="77657" marR="77657"/>
                </a:tc>
              </a:tr>
              <a:tr h="2265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A33</a:t>
                      </a:r>
                      <a:endParaRPr lang="fr-FR" sz="1200" dirty="0"/>
                    </a:p>
                  </a:txBody>
                  <a:tcPr marL="77657" marR="77657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</a:t>
                      </a:r>
                      <a:endParaRPr lang="fr-FR" sz="1200" dirty="0"/>
                    </a:p>
                  </a:txBody>
                  <a:tcPr marL="77657" marR="776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A*3301</a:t>
                      </a:r>
                      <a:endParaRPr lang="fr-FR" sz="1200" dirty="0"/>
                    </a:p>
                  </a:txBody>
                  <a:tcPr marL="77657" marR="77657"/>
                </a:tc>
              </a:tr>
            </a:tbl>
          </a:graphicData>
        </a:graphic>
      </p:graphicFrame>
      <p:graphicFrame>
        <p:nvGraphicFramePr>
          <p:cNvPr id="13" name="Espace réservé du contenu 12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804" cy="236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37"/>
                <a:gridCol w="970430"/>
                <a:gridCol w="703621"/>
                <a:gridCol w="1390816"/>
              </a:tblGrid>
              <a:tr h="30161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A34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A10</a:t>
                      </a:r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</a:t>
                      </a:r>
                      <a:endParaRPr lang="fr-FR" sz="1200" dirty="0"/>
                    </a:p>
                  </a:txBody>
                  <a:tcPr marL="89341" marR="89341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Na</a:t>
                      </a:r>
                      <a:endParaRPr lang="fr-FR" sz="1200" dirty="0"/>
                    </a:p>
                  </a:txBody>
                  <a:tcPr marL="89341" marR="89341"/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A36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 marL="89341" marR="89341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/>
                </a:tc>
              </a:tr>
              <a:tr h="29718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A43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A*4301</a:t>
                      </a:r>
                      <a:endParaRPr lang="fr-FR" sz="1200" dirty="0"/>
                    </a:p>
                  </a:txBody>
                  <a:tcPr marL="89341" marR="89341"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A66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A10</a:t>
                      </a:r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Na </a:t>
                      </a:r>
                      <a:endParaRPr lang="fr-FR" sz="1200" dirty="0"/>
                    </a:p>
                  </a:txBody>
                  <a:tcPr marL="89341" marR="89341"/>
                </a:tc>
              </a:tr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A68</a:t>
                      </a:r>
                      <a:endParaRPr lang="fr-FR" sz="1200" dirty="0"/>
                    </a:p>
                  </a:txBody>
                  <a:tcPr marL="89341" marR="89341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A28</a:t>
                      </a:r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89341" marR="8934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22</a:t>
                      </a:r>
                      <a:endParaRPr lang="fr-FR" sz="1200" dirty="0"/>
                    </a:p>
                  </a:txBody>
                  <a:tcPr marL="89341" marR="89341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A*6801</a:t>
                      </a:r>
                      <a:endParaRPr lang="fr-FR" sz="1200" dirty="0"/>
                    </a:p>
                  </a:txBody>
                  <a:tcPr marL="89341" marR="89341"/>
                </a:tc>
              </a:tr>
              <a:tr h="82870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A69</a:t>
                      </a:r>
                      <a:endParaRPr lang="fr-FR" sz="1200" dirty="0"/>
                    </a:p>
                  </a:txBody>
                  <a:tcPr marL="89341" marR="89341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314"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82112" marR="82112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A*6901</a:t>
                      </a:r>
                      <a:endParaRPr lang="fr-FR" sz="1200" dirty="0"/>
                    </a:p>
                  </a:txBody>
                  <a:tcPr marL="89341" marR="89341"/>
                </a:tc>
              </a:tr>
              <a:tr h="29718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A74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A19</a:t>
                      </a:r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Na </a:t>
                      </a:r>
                      <a:endParaRPr lang="fr-FR" sz="1200" dirty="0"/>
                    </a:p>
                  </a:txBody>
                  <a:tcPr marL="89341" marR="89341"/>
                </a:tc>
              </a:tr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 A80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 marL="89341" marR="8934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A*8001</a:t>
                      </a:r>
                      <a:endParaRPr lang="fr-FR" sz="1200" dirty="0"/>
                    </a:p>
                  </a:txBody>
                  <a:tcPr marL="89341" marR="89341"/>
                </a:tc>
              </a:tr>
            </a:tbl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Molécules HLA de classe I</a:t>
            </a:r>
            <a:endParaRPr lang="fr-FR" sz="60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2043098" cy="6397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4000" dirty="0" smtClean="0"/>
              <a:t>HLA - B</a:t>
            </a:r>
            <a:endParaRPr lang="fr-FR" sz="4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2"/>
          </p:nvPr>
        </p:nvGraphicFramePr>
        <p:xfrm>
          <a:off x="2643174" y="1809768"/>
          <a:ext cx="3502770" cy="4333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972"/>
                <a:gridCol w="586546"/>
                <a:gridCol w="771580"/>
                <a:gridCol w="1459672"/>
              </a:tblGrid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Antigène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Groupe</a:t>
                      </a:r>
                      <a:endParaRPr lang="fr-FR" sz="1000" dirty="0">
                        <a:solidFill>
                          <a:schemeClr val="accent2"/>
                        </a:solidFill>
                      </a:endParaRPr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Nombre</a:t>
                      </a:r>
                      <a:endParaRPr lang="fr-FR" sz="1000" dirty="0"/>
                    </a:p>
                  </a:txBody>
                  <a:tcPr marL="79822" marR="79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Série allélique</a:t>
                      </a:r>
                      <a:endParaRPr lang="fr-FR" sz="1000" dirty="0"/>
                    </a:p>
                  </a:txBody>
                  <a:tcPr marL="79822" marR="79822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B7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30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B*0702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B8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16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B*0801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B13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B*1301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B14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</a:t>
                      </a:r>
                      <a:r>
                        <a:rPr lang="fr-FR" sz="1000" baseline="0" dirty="0" smtClean="0"/>
                        <a:t> *1401(64), B*1402(65)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B15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73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B*1501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B18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18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B*1801,</a:t>
                      </a:r>
                      <a:r>
                        <a:rPr lang="fr-FR" sz="1000" baseline="0" dirty="0" smtClean="0"/>
                        <a:t> B*1802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B27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25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B*2701, B*2702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B35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44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B*3501, B*3502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B37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B*3701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B38</a:t>
                      </a:r>
                      <a:endParaRPr lang="fr-FR" sz="1000" dirty="0"/>
                    </a:p>
                  </a:txBody>
                  <a:tcPr marL="78167" marR="7816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B16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8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B*3801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B39</a:t>
                      </a:r>
                      <a:endParaRPr lang="fr-FR" sz="1000" dirty="0"/>
                    </a:p>
                  </a:txBody>
                  <a:tcPr marL="78167" marR="78167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26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B*3901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B40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44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B*4001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B41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na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B42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na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B44</a:t>
                      </a:r>
                      <a:endParaRPr lang="fr-FR" sz="1000" dirty="0"/>
                    </a:p>
                  </a:txBody>
                  <a:tcPr marL="78167" marR="7816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B12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31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B*4402</a:t>
                      </a:r>
                      <a:endParaRPr lang="fr-FR" sz="1000" dirty="0"/>
                    </a:p>
                  </a:txBody>
                  <a:tcPr marL="78167" marR="78167"/>
                </a:tc>
              </a:tr>
              <a:tr h="25493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B45</a:t>
                      </a:r>
                      <a:endParaRPr lang="fr-FR" sz="1000" dirty="0"/>
                    </a:p>
                  </a:txBody>
                  <a:tcPr marL="78167" marR="78167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78167" marR="781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B*4501</a:t>
                      </a:r>
                      <a:endParaRPr lang="fr-FR" sz="1000" dirty="0"/>
                    </a:p>
                  </a:txBody>
                  <a:tcPr marL="78167" marR="78167"/>
                </a:tc>
              </a:tr>
            </a:tbl>
          </a:graphicData>
        </a:graphic>
      </p:graphicFrame>
      <p:graphicFrame>
        <p:nvGraphicFramePr>
          <p:cNvPr id="18" name="Espace réservé du contenu 17"/>
          <p:cNvGraphicFramePr>
            <a:graphicFrameLocks noGrp="1"/>
          </p:cNvGraphicFramePr>
          <p:nvPr>
            <p:ph sz="quarter" idx="4"/>
          </p:nvPr>
        </p:nvGraphicFramePr>
        <p:xfrm>
          <a:off x="6489987" y="1816406"/>
          <a:ext cx="2153979" cy="43272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732"/>
                <a:gridCol w="395620"/>
                <a:gridCol w="322595"/>
                <a:gridCol w="1029032"/>
              </a:tblGrid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B46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na 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B47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B*4701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B48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7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B49</a:t>
                      </a:r>
                      <a:endParaRPr lang="fr-FR" sz="1000" dirty="0"/>
                    </a:p>
                  </a:txBody>
                  <a:tcPr marL="82716" marR="82716"/>
                </a:tc>
                <a:tc rowSpan="3">
                  <a:txBody>
                    <a:bodyPr/>
                    <a:lstStyle/>
                    <a:p>
                      <a:r>
                        <a:rPr lang="fr-FR" sz="1000" dirty="0" smtClean="0"/>
                        <a:t>B21</a:t>
                      </a:r>
                      <a:endParaRPr lang="fr-FR" sz="1000" dirty="0"/>
                    </a:p>
                  </a:txBody>
                  <a:tcPr marL="82716" marR="82716"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3</a:t>
                      </a:r>
                      <a:endParaRPr lang="fr-FR" sz="1000" dirty="0"/>
                    </a:p>
                  </a:txBody>
                  <a:tcPr marL="82716" marR="82716"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B*4901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72449"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B50</a:t>
                      </a:r>
                      <a:endParaRPr lang="fr-FR" sz="1000" dirty="0"/>
                    </a:p>
                  </a:txBody>
                  <a:tcPr marL="82716" marR="82716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8397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80409" marR="80409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B*5001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B51</a:t>
                      </a:r>
                      <a:endParaRPr lang="fr-FR" sz="1000" dirty="0"/>
                    </a:p>
                  </a:txBody>
                  <a:tcPr marL="82716" marR="82716"/>
                </a:tc>
                <a:tc rowSpan="5">
                  <a:txBody>
                    <a:bodyPr/>
                    <a:lstStyle/>
                    <a:p>
                      <a:r>
                        <a:rPr lang="fr-FR" sz="1000" dirty="0" smtClean="0"/>
                        <a:t>B5</a:t>
                      </a:r>
                      <a:endParaRPr lang="fr-FR" sz="1000" dirty="0"/>
                    </a:p>
                  </a:txBody>
                  <a:tcPr marL="82716" marR="82716"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29</a:t>
                      </a:r>
                      <a:endParaRPr lang="fr-FR" sz="1000" dirty="0"/>
                    </a:p>
                  </a:txBody>
                  <a:tcPr marL="82716" marR="82716"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B*5101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159451"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B52</a:t>
                      </a:r>
                      <a:endParaRPr lang="fr-FR" sz="1000" dirty="0"/>
                    </a:p>
                  </a:txBody>
                  <a:tcPr marL="82716" marR="82716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3287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80409" marR="80409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82716" marR="82716"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B*5201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147485"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B53</a:t>
                      </a:r>
                      <a:endParaRPr lang="fr-FR" sz="1000" dirty="0"/>
                    </a:p>
                  </a:txBody>
                  <a:tcPr marL="82716" marR="82716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8397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80409" marR="80409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B*5301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86574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B54</a:t>
                      </a:r>
                      <a:endParaRPr lang="fr-FR" sz="1000" dirty="0"/>
                    </a:p>
                  </a:txBody>
                  <a:tcPr marL="82716" marR="82716"/>
                </a:tc>
                <a:tc rowSpan="4">
                  <a:txBody>
                    <a:bodyPr/>
                    <a:lstStyle/>
                    <a:p>
                      <a:r>
                        <a:rPr lang="fr-FR" sz="1000" dirty="0" smtClean="0"/>
                        <a:t>B22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na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B55</a:t>
                      </a:r>
                      <a:endParaRPr lang="fr-FR" sz="1000" dirty="0"/>
                    </a:p>
                  </a:txBody>
                  <a:tcPr marL="82716" marR="82716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12</a:t>
                      </a:r>
                      <a:endParaRPr lang="fr-FR" sz="1000" dirty="0"/>
                    </a:p>
                  </a:txBody>
                  <a:tcPr marL="82716" marR="82716"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B*5501, B*5502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47102">
                <a:tc rowSpan="2">
                  <a:txBody>
                    <a:bodyPr/>
                    <a:lstStyle/>
                    <a:p>
                      <a:endParaRPr lang="fr-FR" sz="1000" dirty="0" smtClean="0"/>
                    </a:p>
                    <a:p>
                      <a:r>
                        <a:rPr lang="fr-FR" sz="1000" dirty="0" smtClean="0"/>
                        <a:t>B56</a:t>
                      </a:r>
                      <a:endParaRPr lang="fr-FR" sz="1000" dirty="0"/>
                    </a:p>
                  </a:txBody>
                  <a:tcPr marL="82716" marR="82716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121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80409" marR="80409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8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B*5601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B57</a:t>
                      </a:r>
                      <a:endParaRPr lang="fr-FR" sz="1000" dirty="0"/>
                    </a:p>
                  </a:txBody>
                  <a:tcPr marL="82716" marR="82716"/>
                </a:tc>
                <a:tc rowSpan="2">
                  <a:txBody>
                    <a:bodyPr/>
                    <a:lstStyle/>
                    <a:p>
                      <a:r>
                        <a:rPr lang="fr-FR" sz="1000" dirty="0" smtClean="0"/>
                        <a:t>B17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B*5701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B58</a:t>
                      </a:r>
                      <a:endParaRPr lang="fr-FR" sz="1000" dirty="0"/>
                    </a:p>
                  </a:txBody>
                  <a:tcPr marL="82716" marR="82716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B*5801</a:t>
                      </a:r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B59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2716" marR="82716"/>
                </a:tc>
              </a:tr>
              <a:tr h="248397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B60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B40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82716" marR="82716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B*4001</a:t>
                      </a:r>
                      <a:endParaRPr lang="fr-FR" sz="1000" dirty="0"/>
                    </a:p>
                  </a:txBody>
                  <a:tcPr marL="82716" marR="82716"/>
                </a:tc>
              </a:tr>
            </a:tbl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Molécules HLA de classe I</a:t>
            </a:r>
            <a:endParaRPr lang="fr-FR" sz="5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1328718" cy="63976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/>
              <a:t>HLA-C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2"/>
          </p:nvPr>
        </p:nvGraphicFramePr>
        <p:xfrm>
          <a:off x="1889120" y="1785926"/>
          <a:ext cx="6826284" cy="4643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1527"/>
                <a:gridCol w="1063203"/>
                <a:gridCol w="2017291"/>
                <a:gridCol w="2504263"/>
              </a:tblGrid>
              <a:tr h="37584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Antigène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Groupe</a:t>
                      </a:r>
                      <a:endParaRPr lang="fr-F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Nombre</a:t>
                      </a:r>
                      <a:endParaRPr lang="fr-FR" sz="1200" dirty="0"/>
                    </a:p>
                  </a:txBody>
                  <a:tcPr marL="42526" marR="425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Série allélique</a:t>
                      </a:r>
                      <a:endParaRPr lang="fr-FR" sz="1200" dirty="0"/>
                    </a:p>
                  </a:txBody>
                  <a:tcPr marL="42526" marR="42526"/>
                </a:tc>
              </a:tr>
              <a:tr h="33009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Cw1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Cw*0101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Cw2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Cw*0202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Cw3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15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Cw*0303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Cw9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Cw3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Cw*0303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Cw10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Cw3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Cw*0304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Cw4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Cw*0401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Cw5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Cw*0501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1062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Cw6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Cw*0602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137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Cw7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16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Cw*0701, Cw*0702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Cw8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Cw*0802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Cw12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Cw*1203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Cw14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na 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Cw15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11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Cw*1502</a:t>
                      </a:r>
                      <a:endParaRPr lang="fr-FR" sz="1200" dirty="0"/>
                    </a:p>
                  </a:txBody>
                  <a:tcPr marL="47358" marR="47358"/>
                </a:tc>
              </a:tr>
              <a:tr h="3011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Cw16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 marL="47358" marR="473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Cw*1601</a:t>
                      </a:r>
                      <a:endParaRPr lang="fr-FR" sz="1200" dirty="0"/>
                    </a:p>
                  </a:txBody>
                  <a:tcPr marL="47358" marR="47358"/>
                </a:tc>
              </a:tr>
            </a:tbl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Molécules HLA de classe II</a:t>
            </a:r>
            <a:endParaRPr lang="fr-FR" sz="54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1471594" cy="63976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/>
              <a:t>HLA-DR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2"/>
          </p:nvPr>
        </p:nvGraphicFramePr>
        <p:xfrm>
          <a:off x="2000232" y="1808822"/>
          <a:ext cx="6715172" cy="46776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5961"/>
                <a:gridCol w="1317754"/>
                <a:gridCol w="1432305"/>
                <a:gridCol w="2419152"/>
              </a:tblGrid>
              <a:tr h="272102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Antigène</a:t>
                      </a:r>
                      <a:endParaRPr lang="fr-FR" sz="1050" dirty="0"/>
                    </a:p>
                  </a:txBody>
                  <a:tcPr marL="42029" marR="420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Groupe</a:t>
                      </a:r>
                      <a:endParaRPr lang="fr-FR" sz="1050" dirty="0"/>
                    </a:p>
                  </a:txBody>
                  <a:tcPr marL="42029" marR="420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Nombre</a:t>
                      </a:r>
                      <a:endParaRPr lang="fr-FR" sz="1050" dirty="0"/>
                    </a:p>
                  </a:txBody>
                  <a:tcPr marL="42919" marR="42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Série allélique</a:t>
                      </a:r>
                      <a:endParaRPr lang="fr-FR" sz="1050" dirty="0"/>
                    </a:p>
                  </a:txBody>
                  <a:tcPr marL="42919" marR="42919"/>
                </a:tc>
              </a:tr>
              <a:tr h="176488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-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DR1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7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DRB1*01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330796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DR15</a:t>
                      </a:r>
                    </a:p>
                    <a:p>
                      <a:pPr algn="ctr"/>
                      <a:r>
                        <a:rPr lang="fr-FR" sz="1050" dirty="0" smtClean="0"/>
                        <a:t>DR16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DR2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11</a:t>
                      </a:r>
                    </a:p>
                    <a:p>
                      <a:pPr algn="ctr"/>
                      <a:r>
                        <a:rPr lang="fr-FR" sz="1050" dirty="0" smtClean="0"/>
                        <a:t>9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DRB1*15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DRB1*16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587976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DR18</a:t>
                      </a:r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DR3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17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DRB1*03</a:t>
                      </a:r>
                    </a:p>
                    <a:p>
                      <a:pPr algn="ctr"/>
                      <a:r>
                        <a:rPr lang="fr-FR" sz="1050" dirty="0" smtClean="0"/>
                        <a:t>B1*0301=DR17</a:t>
                      </a:r>
                    </a:p>
                    <a:p>
                      <a:pPr algn="ctr"/>
                      <a:r>
                        <a:rPr lang="fr-FR" sz="1050" dirty="0" smtClean="0"/>
                        <a:t>B1*0303=DR18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234968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-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DR4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36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DRB*04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272118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DR11</a:t>
                      </a:r>
                    </a:p>
                    <a:p>
                      <a:pPr algn="ctr"/>
                      <a:r>
                        <a:rPr lang="fr-FR" sz="1050" dirty="0" smtClean="0"/>
                        <a:t>DR12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DR5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39</a:t>
                      </a:r>
                    </a:p>
                    <a:p>
                      <a:pPr algn="ctr"/>
                      <a:r>
                        <a:rPr lang="fr-FR" sz="1050" dirty="0" smtClean="0"/>
                        <a:t>7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DRB*11</a:t>
                      </a:r>
                    </a:p>
                    <a:p>
                      <a:pPr algn="ctr"/>
                      <a:r>
                        <a:rPr lang="fr-FR" sz="1050" dirty="0" smtClean="0"/>
                        <a:t>DRB1*12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152106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DR13</a:t>
                      </a:r>
                    </a:p>
                    <a:p>
                      <a:pPr algn="ctr"/>
                      <a:r>
                        <a:rPr lang="fr-FR" sz="1050" dirty="0" smtClean="0"/>
                        <a:t>DR14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DR6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37</a:t>
                      </a:r>
                    </a:p>
                    <a:p>
                      <a:pPr algn="ctr"/>
                      <a:r>
                        <a:rPr lang="fr-FR" sz="1050" dirty="0" smtClean="0"/>
                        <a:t>33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DRB1*13</a:t>
                      </a:r>
                    </a:p>
                    <a:p>
                      <a:pPr algn="ctr"/>
                      <a:r>
                        <a:rPr lang="fr-FR" sz="1050" dirty="0" smtClean="0"/>
                        <a:t>DRB1*14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17497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-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DR7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3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DRB1*07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140682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-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DR8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24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DRB1*08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-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DR9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DRB1*09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14354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-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DR10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DRB1*10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519416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DR52a</a:t>
                      </a:r>
                    </a:p>
                    <a:p>
                      <a:pPr algn="ctr"/>
                      <a:r>
                        <a:rPr lang="fr-FR" sz="1050" dirty="0" smtClean="0"/>
                        <a:t>DR52b</a:t>
                      </a:r>
                    </a:p>
                    <a:p>
                      <a:pPr algn="ctr"/>
                      <a:r>
                        <a:rPr lang="fr-FR" sz="1050" dirty="0" smtClean="0"/>
                        <a:t>DR53c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DR52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19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DRB3*01</a:t>
                      </a:r>
                    </a:p>
                    <a:p>
                      <a:pPr algn="ctr"/>
                      <a:r>
                        <a:rPr lang="fr-FR" sz="1050" dirty="0" smtClean="0"/>
                        <a:t>DRB3*02</a:t>
                      </a:r>
                    </a:p>
                    <a:p>
                      <a:pPr algn="ctr"/>
                      <a:r>
                        <a:rPr lang="fr-FR" sz="1050" dirty="0" smtClean="0"/>
                        <a:t>DRB3*03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11783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-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DR51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13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DRB5*01 et 02</a:t>
                      </a:r>
                      <a:endParaRPr lang="fr-FR" sz="1050" dirty="0"/>
                    </a:p>
                  </a:txBody>
                  <a:tcPr marL="47795" marR="4779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-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DR53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7</a:t>
                      </a:r>
                      <a:endParaRPr lang="fr-FR" sz="1050" dirty="0"/>
                    </a:p>
                  </a:txBody>
                  <a:tcPr marL="47795" marR="477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DRB4*01 et 02</a:t>
                      </a:r>
                      <a:endParaRPr lang="fr-FR" sz="1050" dirty="0"/>
                    </a:p>
                  </a:txBody>
                  <a:tcPr marL="47795" marR="47795"/>
                </a:tc>
              </a:tr>
            </a:tbl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800" dirty="0" smtClean="0"/>
              <a:t>Structure</a:t>
            </a:r>
            <a:endParaRPr lang="fr-FR" sz="8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chemeClr val="tx1"/>
                </a:solidFill>
              </a:rPr>
              <a:t>Protéine HLA de classe I</a:t>
            </a:r>
          </a:p>
          <a:p>
            <a:r>
              <a:rPr lang="fr-FR" sz="4800" dirty="0" smtClean="0">
                <a:solidFill>
                  <a:schemeClr val="tx1"/>
                </a:solidFill>
              </a:rPr>
              <a:t>Protéine HLA de classe II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Protéine HLA de classe I</a:t>
            </a:r>
            <a:endParaRPr lang="fr-FR" sz="60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204" cy="6397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4000" dirty="0" smtClean="0"/>
              <a:t>Structure</a:t>
            </a:r>
            <a:endParaRPr lang="fr-FR" sz="4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57200" y="2459037"/>
            <a:ext cx="5770984" cy="395935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2000" dirty="0" smtClean="0"/>
              <a:t>Une chaîne lourde glycosylée a :</a:t>
            </a:r>
          </a:p>
          <a:p>
            <a:pPr lvl="1"/>
            <a:r>
              <a:rPr lang="fr-FR" dirty="0" smtClean="0"/>
              <a:t>PM = 44 kDa</a:t>
            </a:r>
          </a:p>
          <a:p>
            <a:pPr lvl="1"/>
            <a:r>
              <a:rPr lang="fr-FR" dirty="0" smtClean="0"/>
              <a:t>3 domaines extracellulaires </a:t>
            </a:r>
            <a:r>
              <a:rPr lang="fr-FR" dirty="0" smtClean="0">
                <a:latin typeface="Symbol" pitchFamily="18" charset="2"/>
              </a:rPr>
              <a:t>a</a:t>
            </a:r>
            <a:r>
              <a:rPr lang="fr-FR" dirty="0" smtClean="0"/>
              <a:t>1, </a:t>
            </a:r>
            <a:r>
              <a:rPr lang="fr-FR" dirty="0" smtClean="0">
                <a:latin typeface="Symbol" pitchFamily="18" charset="2"/>
              </a:rPr>
              <a:t>a</a:t>
            </a:r>
            <a:r>
              <a:rPr lang="fr-FR" dirty="0" smtClean="0"/>
              <a:t>2, </a:t>
            </a:r>
            <a:r>
              <a:rPr lang="fr-FR" dirty="0" smtClean="0">
                <a:latin typeface="Symbol" pitchFamily="18" charset="2"/>
              </a:rPr>
              <a:t>a</a:t>
            </a:r>
            <a:r>
              <a:rPr lang="fr-FR" dirty="0" smtClean="0"/>
              <a:t>3</a:t>
            </a:r>
          </a:p>
          <a:p>
            <a:pPr lvl="1"/>
            <a:r>
              <a:rPr lang="fr-FR" dirty="0" smtClean="0"/>
              <a:t>1 domaine transmembranaire</a:t>
            </a:r>
          </a:p>
          <a:p>
            <a:pPr lvl="1"/>
            <a:r>
              <a:rPr lang="fr-FR" dirty="0" smtClean="0"/>
              <a:t>1 domaine cytoplasmique</a:t>
            </a:r>
          </a:p>
          <a:p>
            <a:r>
              <a:rPr lang="fr-FR" sz="2000" dirty="0" smtClean="0"/>
              <a:t>Les domaines </a:t>
            </a:r>
            <a:r>
              <a:rPr lang="fr-FR" sz="2000" dirty="0" smtClean="0">
                <a:latin typeface="Symbol" pitchFamily="18" charset="2"/>
              </a:rPr>
              <a:t>a</a:t>
            </a:r>
            <a:r>
              <a:rPr lang="fr-FR" sz="2000" dirty="0" smtClean="0"/>
              <a:t>1 et </a:t>
            </a:r>
            <a:r>
              <a:rPr lang="fr-FR" sz="2000" dirty="0" smtClean="0">
                <a:latin typeface="Symbol" pitchFamily="18" charset="2"/>
              </a:rPr>
              <a:t>a</a:t>
            </a:r>
            <a:r>
              <a:rPr lang="fr-FR" sz="2000" dirty="0" smtClean="0"/>
              <a:t>2 forment le site de liaison du peptide antigénique</a:t>
            </a:r>
          </a:p>
          <a:p>
            <a:r>
              <a:rPr lang="fr-FR" sz="2000" dirty="0" smtClean="0"/>
              <a:t>La chaîne lourde interagit avec la </a:t>
            </a:r>
            <a:r>
              <a:rPr lang="fr-FR" sz="2000" dirty="0" smtClean="0">
                <a:latin typeface="Symbol" pitchFamily="18" charset="2"/>
              </a:rPr>
              <a:t>b</a:t>
            </a:r>
            <a:r>
              <a:rPr lang="fr-FR" sz="2000" dirty="0" smtClean="0"/>
              <a:t>2-microglobuline par son domaine </a:t>
            </a:r>
            <a:r>
              <a:rPr lang="fr-FR" sz="2000" dirty="0" smtClean="0">
                <a:latin typeface="Symbol" pitchFamily="18" charset="2"/>
              </a:rPr>
              <a:t>a</a:t>
            </a:r>
            <a:r>
              <a:rPr lang="fr-FR" sz="2000" dirty="0" smtClean="0"/>
              <a:t>3</a:t>
            </a:r>
          </a:p>
          <a:p>
            <a:r>
              <a:rPr lang="fr-FR" sz="2000" dirty="0" smtClean="0"/>
              <a:t>Une chaîne légère </a:t>
            </a:r>
            <a:r>
              <a:rPr lang="fr-FR" sz="2000" dirty="0" smtClean="0">
                <a:latin typeface="Symbol" pitchFamily="18" charset="2"/>
              </a:rPr>
              <a:t>b</a:t>
            </a:r>
            <a:r>
              <a:rPr lang="fr-FR" sz="2000" dirty="0" smtClean="0"/>
              <a:t>2 microglobuline  de PM = 11,5 kDa</a:t>
            </a:r>
          </a:p>
          <a:p>
            <a:endParaRPr lang="fr-FR" sz="2000" dirty="0"/>
          </a:p>
        </p:txBody>
      </p:sp>
      <p:pic>
        <p:nvPicPr>
          <p:cNvPr id="7" name="Picture 6" descr="Molécule de CMH I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72200" y="2564904"/>
            <a:ext cx="2324644" cy="3816424"/>
          </a:xfrm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29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800" dirty="0" smtClean="0"/>
              <a:t>Complexe majeur d’histocompatibilité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2014</a:t>
            </a:r>
          </a:p>
          <a:p>
            <a:r>
              <a:rPr lang="fr-FR" dirty="0" smtClean="0"/>
              <a:t>CMH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/>
              <a:t/>
            </a:r>
            <a:br>
              <a:rPr lang="fr-FR" sz="6600" dirty="0"/>
            </a:br>
            <a:r>
              <a:rPr lang="fr-FR" sz="6600" dirty="0" smtClean="0"/>
              <a:t>Protéine </a:t>
            </a:r>
            <a:r>
              <a:rPr lang="fr-FR" sz="6600" dirty="0" smtClean="0"/>
              <a:t>HLA de classe I</a:t>
            </a:r>
            <a:br>
              <a:rPr lang="fr-FR" sz="6600" dirty="0" smtClean="0"/>
            </a:br>
            <a:endParaRPr lang="fr-FR" sz="66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/>
              <a:t>Polymorphisme</a:t>
            </a:r>
            <a:endParaRPr lang="fr-FR" sz="3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4040188" cy="2304256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1400" dirty="0" smtClean="0"/>
              <a:t>Les protéines HLA – I  classiques sont  très polymorphiques </a:t>
            </a:r>
          </a:p>
          <a:p>
            <a:r>
              <a:rPr lang="fr-FR" sz="1400" dirty="0" smtClean="0"/>
              <a:t>Leur polymorphisme n’est pas également  réparti sur la protéine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fr-FR" sz="1400" dirty="0" smtClean="0"/>
              <a:t>Le polymorphisme est surtout présent sur les domaines </a:t>
            </a:r>
            <a:r>
              <a:rPr lang="fr-FR" sz="1400" dirty="0" smtClean="0">
                <a:latin typeface="Symbol" pitchFamily="18" charset="2"/>
              </a:rPr>
              <a:t>a</a:t>
            </a:r>
            <a:r>
              <a:rPr lang="fr-FR" sz="1400" dirty="0" smtClean="0"/>
              <a:t>1 et </a:t>
            </a:r>
            <a:r>
              <a:rPr lang="fr-FR" sz="1400" dirty="0" smtClean="0">
                <a:latin typeface="Symbol" pitchFamily="18" charset="2"/>
              </a:rPr>
              <a:t>b</a:t>
            </a:r>
            <a:r>
              <a:rPr lang="fr-FR" sz="1400" dirty="0" smtClean="0"/>
              <a:t>1 des molécules, au  site de liaison du peptide</a:t>
            </a:r>
          </a:p>
          <a:p>
            <a:r>
              <a:rPr lang="fr-FR" sz="1400" dirty="0" smtClean="0"/>
              <a:t>Les protéines HLA – I non-classiques sont faiblement </a:t>
            </a:r>
            <a:r>
              <a:rPr lang="fr-FR" sz="1600" dirty="0" smtClean="0"/>
              <a:t>polymorphiq</a:t>
            </a:r>
            <a:r>
              <a:rPr lang="fr-FR" dirty="0" smtClean="0"/>
              <a:t>ues</a:t>
            </a:r>
            <a:endParaRPr lang="fr-FR" dirty="0"/>
          </a:p>
        </p:txBody>
      </p:sp>
      <p:pic>
        <p:nvPicPr>
          <p:cNvPr id="5" name="Espace réservé du contenu 4" descr="Classe I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1556793"/>
            <a:ext cx="4041775" cy="3086654"/>
          </a:xfrm>
          <a:ln>
            <a:solidFill>
              <a:schemeClr val="accent5"/>
            </a:solidFill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30</a:t>
            </a:fld>
            <a:endParaRPr lang="fr-FR" dirty="0"/>
          </a:p>
        </p:txBody>
      </p:sp>
      <p:graphicFrame>
        <p:nvGraphicFramePr>
          <p:cNvPr id="86" name="Espace réservé du contenu 3"/>
          <p:cNvGraphicFramePr>
            <a:graphicFrameLocks/>
          </p:cNvGraphicFramePr>
          <p:nvPr/>
        </p:nvGraphicFramePr>
        <p:xfrm>
          <a:off x="469554" y="4643446"/>
          <a:ext cx="8215371" cy="1784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4551"/>
                <a:gridCol w="986708"/>
                <a:gridCol w="865308"/>
                <a:gridCol w="986708"/>
                <a:gridCol w="865308"/>
                <a:gridCol w="986708"/>
                <a:gridCol w="990080"/>
              </a:tblGrid>
              <a:tr h="28732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Domaines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US" sz="1800" b="0" dirty="0" smtClean="0">
                          <a:cs typeface="Times New Roman" pitchFamily="18" charset="0"/>
                        </a:rPr>
                        <a:t>1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a2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a2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r>
                        <a:rPr lang="en-US" sz="1800" b="0" dirty="0" smtClean="0">
                          <a:cs typeface="Times New Roman" pitchFamily="18" charset="0"/>
                        </a:rPr>
                        <a:t>2-m</a:t>
                      </a:r>
                      <a:endParaRPr lang="en-US" b="0" dirty="0"/>
                    </a:p>
                  </a:txBody>
                  <a:tcPr/>
                </a:tc>
              </a:tr>
              <a:tr h="35019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Feuillet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Hélice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Feuillet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endParaRPr lang="en-US" sz="1800" b="0" dirty="0" smtClean="0"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Hélice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endParaRPr lang="en-US" sz="1800" b="0" dirty="0" smtClean="0"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Feuillet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endParaRPr lang="en-US" sz="1800" b="0" dirty="0" smtClean="0"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feuillet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endParaRPr lang="en-US" sz="1800" b="0" dirty="0" smtClean="0"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06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Times New Roman" pitchFamily="18" charset="0"/>
                        </a:rPr>
                        <a:t>% de résidus variables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39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cs typeface="Times New Roman" pitchFamily="18" charset="0"/>
                        </a:rPr>
                        <a:t>54</a:t>
                      </a:r>
                      <a:endParaRPr lang="en-US" sz="1200" b="0" dirty="0">
                        <a:solidFill>
                          <a:schemeClr val="accent2"/>
                        </a:solidFill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cs typeface="Times New Roman" pitchFamily="18" charset="0"/>
                        </a:rPr>
                        <a:t>30</a:t>
                      </a:r>
                      <a:endParaRPr lang="en-US" sz="1200" b="0" dirty="0"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49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17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0</a:t>
                      </a:r>
                      <a:endParaRPr lang="fr-FR" b="0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cs typeface="Times New Roman" pitchFamily="18" charset="0"/>
                        </a:rPr>
                        <a:t>Résidus de variabilité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3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11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4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2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0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0</a:t>
                      </a:r>
                      <a:endParaRPr lang="fr-FR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6000" dirty="0" smtClean="0"/>
              <a:t>Protéine </a:t>
            </a:r>
            <a:r>
              <a:rPr lang="fr-FR" sz="6000" dirty="0" smtClean="0"/>
              <a:t>HLA de classe II</a:t>
            </a:r>
            <a:br>
              <a:rPr lang="fr-FR" sz="6000" dirty="0" smtClean="0"/>
            </a:br>
            <a:endParaRPr lang="fr-FR" sz="60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204" cy="639762"/>
          </a:xfrm>
          <a:ln>
            <a:solidFill>
              <a:schemeClr val="accent5"/>
            </a:solidFill>
          </a:ln>
        </p:spPr>
        <p:txBody>
          <a:bodyPr/>
          <a:lstStyle/>
          <a:p>
            <a:r>
              <a:rPr lang="fr-FR" dirty="0" smtClean="0"/>
              <a:t>Structure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2459036"/>
            <a:ext cx="8258204" cy="4066307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2 chaines lourdes</a:t>
            </a:r>
          </a:p>
          <a:p>
            <a:pPr lvl="1"/>
            <a:r>
              <a:rPr lang="fr-FR" dirty="0" smtClean="0"/>
              <a:t>Chaîne lourde glycosylée </a:t>
            </a:r>
            <a:r>
              <a:rPr lang="fr-FR" dirty="0" smtClean="0">
                <a:latin typeface="Symbol" pitchFamily="18" charset="2"/>
              </a:rPr>
              <a:t>a</a:t>
            </a:r>
            <a:r>
              <a:rPr lang="fr-FR" dirty="0" smtClean="0"/>
              <a:t>  de PM = 31-34 kDa</a:t>
            </a:r>
          </a:p>
          <a:p>
            <a:pPr lvl="1"/>
            <a:r>
              <a:rPr lang="fr-FR" dirty="0" smtClean="0"/>
              <a:t>Chaîne légère </a:t>
            </a:r>
            <a:r>
              <a:rPr lang="fr-FR" dirty="0" smtClean="0">
                <a:latin typeface="Symbol" pitchFamily="18" charset="2"/>
              </a:rPr>
              <a:t>b</a:t>
            </a:r>
            <a:r>
              <a:rPr lang="fr-FR" dirty="0" smtClean="0"/>
              <a:t> de PM = 26-29 kDa</a:t>
            </a:r>
          </a:p>
          <a:p>
            <a:r>
              <a:rPr lang="fr-FR" sz="2800" dirty="0" smtClean="0"/>
              <a:t>Chaque chaine comprend</a:t>
            </a:r>
          </a:p>
          <a:p>
            <a:pPr lvl="1"/>
            <a:r>
              <a:rPr lang="fr-FR" dirty="0" smtClean="0"/>
              <a:t>2 domaines extracellulaires </a:t>
            </a:r>
          </a:p>
          <a:p>
            <a:pPr lvl="2"/>
            <a:r>
              <a:rPr lang="fr-FR" sz="2000" dirty="0" smtClean="0">
                <a:latin typeface="Symbol" pitchFamily="18" charset="2"/>
              </a:rPr>
              <a:t>a</a:t>
            </a:r>
            <a:r>
              <a:rPr lang="fr-FR" sz="2000" dirty="0" smtClean="0"/>
              <a:t>1 et </a:t>
            </a:r>
            <a:r>
              <a:rPr lang="fr-FR" sz="2000" dirty="0" smtClean="0">
                <a:latin typeface="Symbol" pitchFamily="18" charset="2"/>
              </a:rPr>
              <a:t>a</a:t>
            </a:r>
            <a:r>
              <a:rPr lang="fr-FR" sz="2000" dirty="0" smtClean="0"/>
              <a:t>2 ou</a:t>
            </a:r>
          </a:p>
          <a:p>
            <a:pPr lvl="2"/>
            <a:r>
              <a:rPr lang="fr-FR" sz="2000" dirty="0" smtClean="0">
                <a:latin typeface="Symbol" pitchFamily="18" charset="2"/>
              </a:rPr>
              <a:t>b</a:t>
            </a:r>
            <a:r>
              <a:rPr lang="fr-FR" sz="2000" dirty="0" smtClean="0"/>
              <a:t>1 et </a:t>
            </a:r>
            <a:r>
              <a:rPr lang="fr-FR" sz="2000" dirty="0" smtClean="0">
                <a:latin typeface="Symbol" pitchFamily="18" charset="2"/>
              </a:rPr>
              <a:t>b</a:t>
            </a:r>
            <a:r>
              <a:rPr lang="fr-FR" sz="2000" dirty="0" smtClean="0"/>
              <a:t>2 </a:t>
            </a:r>
          </a:p>
          <a:p>
            <a:pPr lvl="1"/>
            <a:r>
              <a:rPr lang="fr-FR" dirty="0" smtClean="0"/>
              <a:t>1 domaine transmembranaire</a:t>
            </a:r>
          </a:p>
          <a:p>
            <a:pPr lvl="1"/>
            <a:r>
              <a:rPr lang="fr-FR" dirty="0" smtClean="0"/>
              <a:t>1 domaine cytoplasmique</a:t>
            </a:r>
          </a:p>
          <a:p>
            <a:r>
              <a:rPr lang="fr-FR" sz="2800" dirty="0" smtClean="0">
                <a:latin typeface="Symbol" pitchFamily="18" charset="2"/>
              </a:rPr>
              <a:t>a</a:t>
            </a:r>
            <a:r>
              <a:rPr lang="fr-FR" sz="2800" dirty="0" smtClean="0"/>
              <a:t>1 et </a:t>
            </a:r>
            <a:r>
              <a:rPr lang="fr-FR" sz="2800" dirty="0" smtClean="0">
                <a:latin typeface="Symbol" pitchFamily="18" charset="2"/>
              </a:rPr>
              <a:t>b1</a:t>
            </a:r>
            <a:r>
              <a:rPr lang="fr-FR" sz="2800" dirty="0" smtClean="0"/>
              <a:t> forment le site de liaison de l’antigène</a:t>
            </a:r>
            <a:endParaRPr lang="fr-FR" sz="2800" dirty="0"/>
          </a:p>
        </p:txBody>
      </p:sp>
      <p:pic>
        <p:nvPicPr>
          <p:cNvPr id="9" name="Picture 6" descr="F07-0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3069728"/>
            <a:ext cx="4041775" cy="2161582"/>
          </a:xfrm>
          <a:noFill/>
          <a:ln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8000" dirty="0" smtClean="0"/>
              <a:t>Polymorphisme</a:t>
            </a:r>
            <a:endParaRPr lang="fr-FR" sz="80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186766" cy="904870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dirty="0" smtClean="0"/>
              <a:t>Le polymorphisme des molécules HLA-I et II est principalement localisé au niveau du site de liaison de l’antigène</a:t>
            </a:r>
            <a:endParaRPr lang="fr-FR" dirty="0"/>
          </a:p>
        </p:txBody>
      </p:sp>
      <p:pic>
        <p:nvPicPr>
          <p:cNvPr id="4" name="Espace réservé du contenu 3" descr="Polymorphism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7544" y="2852936"/>
            <a:ext cx="8136904" cy="3108718"/>
          </a:xfrm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Protéine HLA de classe II</a:t>
            </a:r>
            <a:endParaRPr lang="fr-FR" sz="60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/>
              <a:t>Polymorphisme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1800200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1800" dirty="0" smtClean="0"/>
              <a:t>Les protéines HLA – II  classiques sont  très polymorphiques </a:t>
            </a:r>
          </a:p>
          <a:p>
            <a:pPr lvl="1"/>
            <a:r>
              <a:rPr lang="fr-FR" sz="1800" dirty="0" smtClean="0"/>
              <a:t>Le polymorphisme est surtout présent sur la chaine </a:t>
            </a:r>
            <a:r>
              <a:rPr lang="fr-BE" sz="1800" dirty="0" smtClean="0"/>
              <a:t>b </a:t>
            </a:r>
            <a:r>
              <a:rPr lang="fr-FR" sz="1800" dirty="0" smtClean="0"/>
              <a:t>de la molécule</a:t>
            </a:r>
          </a:p>
          <a:p>
            <a:pPr lvl="1"/>
            <a:r>
              <a:rPr lang="fr-BE" sz="1800" dirty="0" smtClean="0"/>
              <a:t>La chaîne a n’est pas polymorphique</a:t>
            </a:r>
            <a:endParaRPr lang="fr-FR" sz="1800" dirty="0" smtClean="0"/>
          </a:p>
          <a:p>
            <a:endParaRPr lang="fr-FR" sz="1800" dirty="0"/>
          </a:p>
        </p:txBody>
      </p:sp>
      <p:pic>
        <p:nvPicPr>
          <p:cNvPr id="12" name="Espace réservé du contenu 11" descr="Classe 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1556792"/>
            <a:ext cx="4041775" cy="2443712"/>
          </a:xfr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33</a:t>
            </a:fld>
            <a:endParaRPr lang="fr-FR" dirty="0"/>
          </a:p>
        </p:txBody>
      </p:sp>
      <p:graphicFrame>
        <p:nvGraphicFramePr>
          <p:cNvPr id="10" name="Espace réservé du contenu 3"/>
          <p:cNvGraphicFramePr>
            <a:graphicFrameLocks/>
          </p:cNvGraphicFramePr>
          <p:nvPr/>
        </p:nvGraphicFramePr>
        <p:xfrm>
          <a:off x="474316" y="4071942"/>
          <a:ext cx="8215370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4879"/>
                <a:gridCol w="1866076"/>
                <a:gridCol w="4614415"/>
              </a:tblGrid>
              <a:tr h="292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Spécificité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Alleles</a:t>
                      </a:r>
                      <a:endParaRPr lang="en-US" sz="1200" b="1" dirty="0" smtClean="0">
                        <a:solidFill>
                          <a:srgbClr val="FFFFFF"/>
                        </a:solidFill>
                        <a:latin typeface="+mn-lt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Position des AA (chaîne DR </a:t>
                      </a:r>
                      <a:r>
                        <a:rPr lang="en-US" sz="1200" dirty="0" smtClean="0">
                          <a:latin typeface="Symbol" pitchFamily="18" charset="2"/>
                        </a:rPr>
                        <a:t>b)</a:t>
                      </a:r>
                      <a:r>
                        <a:rPr lang="en-US" sz="1200" dirty="0" smtClean="0">
                          <a:latin typeface="+mn-lt"/>
                        </a:rPr>
                        <a:t/>
                      </a:r>
                      <a:br>
                        <a:rPr lang="en-US" sz="1200" dirty="0" smtClean="0">
                          <a:latin typeface="+mn-lt"/>
                        </a:rPr>
                      </a:br>
                      <a:r>
                        <a:rPr lang="en-US" sz="1200" dirty="0" smtClean="0">
                          <a:latin typeface="+mn-lt"/>
                        </a:rPr>
                        <a:t>67     70     71     72     73     74     86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</a:tr>
              <a:tr h="1721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DR1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DRB1*0101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 L     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 Q</a:t>
                      </a:r>
                      <a:r>
                        <a:rPr lang="en-US" sz="1200" dirty="0" smtClean="0">
                          <a:latin typeface="+mn-lt"/>
                        </a:rPr>
                        <a:t>       R      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200" dirty="0" smtClean="0">
                          <a:latin typeface="+mn-lt"/>
                        </a:rPr>
                        <a:t>      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A</a:t>
                      </a:r>
                      <a:r>
                        <a:rPr lang="en-US" sz="1200" dirty="0" smtClean="0">
                          <a:latin typeface="+mn-lt"/>
                        </a:rPr>
                        <a:t>      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sz="1200" dirty="0" smtClean="0">
                          <a:latin typeface="+mn-lt"/>
                        </a:rPr>
                        <a:t>        G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</a:tr>
              <a:tr h="1721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DR4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DRB1*0401</a:t>
                      </a:r>
                      <a:endParaRPr lang="fr-FR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L       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Q  </a:t>
                      </a:r>
                      <a:r>
                        <a:rPr lang="en-US" sz="1200" dirty="0" smtClean="0">
                          <a:latin typeface="+mn-lt"/>
                        </a:rPr>
                        <a:t>    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K</a:t>
                      </a:r>
                      <a:r>
                        <a:rPr lang="en-US" sz="1200" dirty="0" smtClean="0">
                          <a:latin typeface="+mn-lt"/>
                        </a:rPr>
                        <a:t>     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R</a:t>
                      </a:r>
                      <a:r>
                        <a:rPr lang="en-US" sz="1200" dirty="0" smtClean="0">
                          <a:latin typeface="+mn-lt"/>
                        </a:rPr>
                        <a:t>     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  A</a:t>
                      </a:r>
                      <a:r>
                        <a:rPr lang="en-US" sz="1200" dirty="0" smtClean="0">
                          <a:latin typeface="+mn-lt"/>
                        </a:rPr>
                        <a:t>     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A</a:t>
                      </a:r>
                      <a:r>
                        <a:rPr lang="en-US" sz="1200" dirty="0" smtClean="0">
                          <a:latin typeface="+mn-lt"/>
                        </a:rPr>
                        <a:t>        G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</a:tr>
              <a:tr h="1721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DR4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DRB1*0404</a:t>
                      </a:r>
                      <a:endParaRPr lang="fr-FR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L       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Q </a:t>
                      </a:r>
                      <a:r>
                        <a:rPr lang="en-US" sz="1200" dirty="0" smtClean="0">
                          <a:latin typeface="+mn-lt"/>
                        </a:rPr>
                        <a:t>      R      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R </a:t>
                      </a:r>
                      <a:r>
                        <a:rPr lang="en-US" sz="1200" dirty="0" smtClean="0">
                          <a:latin typeface="+mn-lt"/>
                        </a:rPr>
                        <a:t>      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sz="1200" dirty="0" smtClean="0">
                          <a:latin typeface="+mn-lt"/>
                        </a:rPr>
                        <a:t>      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  </a:t>
                      </a:r>
                      <a:r>
                        <a:rPr lang="en-US" sz="1200" dirty="0" smtClean="0">
                          <a:latin typeface="+mn-lt"/>
                        </a:rPr>
                        <a:t>      V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</a:tr>
              <a:tr h="1721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DR4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DRB1*0408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L        Q       R       R        R     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  A  </a:t>
                      </a:r>
                      <a:r>
                        <a:rPr lang="en-US" sz="1200" dirty="0" smtClean="0">
                          <a:latin typeface="+mn-lt"/>
                        </a:rPr>
                        <a:t>      G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</a:tr>
              <a:tr h="1721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DR4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DRB1*0405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L        Q       R       R        R       A        G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</a:tr>
              <a:tr h="1721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DR6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DRB1*1402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L        Q       R       R        R       A        G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</a:tr>
              <a:tr h="1721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DR10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DRB1*1001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L        R       R       R        R       A        G</a:t>
                      </a:r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HLA chez les caucasiens</a:t>
            </a:r>
            <a:endParaRPr lang="fr-FR" sz="6000" dirty="0"/>
          </a:p>
        </p:txBody>
      </p:sp>
      <p:pic>
        <p:nvPicPr>
          <p:cNvPr id="4" name="Espace réservé du contenu 3" descr="HLA caucasie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857364"/>
            <a:ext cx="8258204" cy="4572031"/>
          </a:xfr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fr-FR" sz="8000" dirty="0" smtClean="0"/>
              <a:t>fonction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31236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Molécule de classe I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Présentation des peptides antigéniques endogènes intracellulaires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Molécule de classe II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Présentation des peptides antigéniques exogènes extracellulaires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Rôle dans le rejet de greffe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Récepteurs à peptides</a:t>
            </a:r>
            <a:endParaRPr lang="fr-FR" sz="6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0374" y="1357298"/>
            <a:ext cx="4040188" cy="639762"/>
          </a:xfrm>
          <a:ln>
            <a:solidFill>
              <a:schemeClr val="accent5"/>
            </a:solidFill>
          </a:ln>
        </p:spPr>
        <p:txBody>
          <a:bodyPr/>
          <a:lstStyle/>
          <a:p>
            <a:pPr algn="ctr"/>
            <a:r>
              <a:rPr lang="fr-FR" sz="2800" b="0" dirty="0" smtClean="0"/>
              <a:t>Molécule de classe I</a:t>
            </a:r>
            <a:endParaRPr lang="fr-FR" sz="2800" b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57200" y="2714620"/>
            <a:ext cx="4040188" cy="1398591"/>
          </a:xfrm>
          <a:ln>
            <a:solidFill>
              <a:schemeClr val="accent5"/>
            </a:solidFill>
          </a:ln>
        </p:spPr>
        <p:txBody>
          <a:bodyPr/>
          <a:lstStyle/>
          <a:p>
            <a:r>
              <a:rPr lang="fr-FR" dirty="0" smtClean="0"/>
              <a:t>Niche : </a:t>
            </a:r>
            <a:r>
              <a:rPr lang="el-GR" dirty="0" smtClean="0"/>
              <a:t>α1-α2</a:t>
            </a:r>
          </a:p>
          <a:p>
            <a:r>
              <a:rPr lang="fr-FR" dirty="0" smtClean="0"/>
              <a:t>Peptides endogènes</a:t>
            </a:r>
          </a:p>
          <a:p>
            <a:r>
              <a:rPr lang="fr-FR" dirty="0" smtClean="0"/>
              <a:t>8-10 aa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4603858" y="1357298"/>
            <a:ext cx="4041775" cy="63976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800" b="0" dirty="0" smtClean="0"/>
              <a:t>Molécule de classe II</a:t>
            </a:r>
            <a:endParaRPr lang="fr-FR" sz="2800" b="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90205" y="2728460"/>
            <a:ext cx="4041775" cy="1398591"/>
          </a:xfrm>
          <a:ln>
            <a:solidFill>
              <a:schemeClr val="accent5"/>
            </a:solidFill>
          </a:ln>
        </p:spPr>
        <p:txBody>
          <a:bodyPr/>
          <a:lstStyle/>
          <a:p>
            <a:r>
              <a:rPr lang="fr-FR" dirty="0" smtClean="0"/>
              <a:t>Niche : </a:t>
            </a:r>
            <a:r>
              <a:rPr lang="el-GR" dirty="0" smtClean="0"/>
              <a:t>α1-β1</a:t>
            </a:r>
            <a:endParaRPr lang="fr-FR" dirty="0" smtClean="0"/>
          </a:p>
          <a:p>
            <a:r>
              <a:rPr lang="fr-FR" dirty="0" smtClean="0"/>
              <a:t>Peptides exogènes</a:t>
            </a:r>
          </a:p>
          <a:p>
            <a:r>
              <a:rPr lang="fr-FR" dirty="0" smtClean="0"/>
              <a:t>15-25 aa</a:t>
            </a:r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Immunologie fondamentale par le Pr A GHAFFOUR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>
                <a:solidFill>
                  <a:schemeClr val="tx1"/>
                </a:solidFill>
              </a:rPr>
              <a:pPr/>
              <a:t>36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599" y="1997874"/>
            <a:ext cx="8182712" cy="645308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 anchor="ctr">
            <a:noAutofit/>
          </a:bodyPr>
          <a:lstStyle/>
          <a:p>
            <a:pPr marL="73152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fr-FR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Fixation de peptides du soi et de peptides du non soi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73928" y="4234903"/>
            <a:ext cx="8182712" cy="645308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 anchor="ctr">
            <a:noAutofit/>
          </a:bodyPr>
          <a:lstStyle/>
          <a:p>
            <a:pPr marL="73152" lvl="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fr-FR" sz="2800" dirty="0" smtClean="0"/>
              <a:t>Reconnaissance des complexes CMH-peptide</a:t>
            </a:r>
            <a:endParaRPr kumimoji="0" lang="fr-FR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Espace réservé du contenu 4"/>
          <p:cNvSpPr txBox="1">
            <a:spLocks/>
          </p:cNvSpPr>
          <p:nvPr/>
        </p:nvSpPr>
        <p:spPr>
          <a:xfrm>
            <a:off x="469475" y="4971611"/>
            <a:ext cx="4040188" cy="1398591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CMH I-peptide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Lymphocyte T CD8+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à fonction cytolytique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Espace réservé du contenu 5"/>
          <p:cNvSpPr txBox="1">
            <a:spLocks/>
          </p:cNvSpPr>
          <p:nvPr/>
        </p:nvSpPr>
        <p:spPr>
          <a:xfrm>
            <a:off x="4617720" y="4971611"/>
            <a:ext cx="4041775" cy="1398591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>
            <a:normAutofit/>
          </a:bodyPr>
          <a:lstStyle/>
          <a:p>
            <a:pPr marL="525780" lvl="0" indent="-457200">
              <a:spcBef>
                <a:spcPts val="700"/>
              </a:spcBef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fr-FR" sz="2400" dirty="0" smtClean="0"/>
              <a:t>CMH II-peptide</a:t>
            </a:r>
          </a:p>
          <a:p>
            <a:pPr marL="525780" lvl="0" indent="-457200">
              <a:spcBef>
                <a:spcPts val="700"/>
              </a:spcBef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fr-FR" sz="2400" dirty="0" smtClean="0"/>
              <a:t>Lymphocyte T CD4+</a:t>
            </a:r>
          </a:p>
          <a:p>
            <a:pPr marL="525780" lvl="0" indent="-457200">
              <a:spcBef>
                <a:spcPts val="700"/>
              </a:spcBef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fr-FR" sz="2400" dirty="0" smtClean="0"/>
              <a:t>à fonction auxiliaire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Apprêtement</a:t>
            </a:r>
            <a:r>
              <a:rPr lang="fr-FR" sz="3200" dirty="0" smtClean="0"/>
              <a:t> et présentation antigénique</a:t>
            </a:r>
            <a:endParaRPr lang="fr-FR" sz="3200" dirty="0"/>
          </a:p>
        </p:txBody>
      </p:sp>
      <p:pic>
        <p:nvPicPr>
          <p:cNvPr id="5" name="Espace réservé du contenu 4" descr="Appretement et présentaton antigéniqu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785926"/>
            <a:ext cx="8258204" cy="4643470"/>
          </a:xfr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fr-FR" sz="6600" dirty="0" smtClean="0"/>
              <a:t>Cross priming</a:t>
            </a:r>
            <a:endParaRPr lang="fr-FR" sz="6600" dirty="0"/>
          </a:p>
        </p:txBody>
      </p:sp>
      <p:pic>
        <p:nvPicPr>
          <p:cNvPr id="7" name="Espace réservé du contenu 6" descr="Synthèse et de Chargement en peptide des molécules CMH-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785926"/>
            <a:ext cx="8258204" cy="4643470"/>
          </a:xfr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latin typeface="Arial" charset="0"/>
              </a:rPr>
              <a:t>Rôle des molécules CMH-I classiques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8258204" cy="46324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Réponse immunitaire contre des peptides endogènes</a:t>
            </a:r>
          </a:p>
          <a:p>
            <a:pPr lvl="1"/>
            <a:r>
              <a:rPr lang="fr-FR" sz="2800" dirty="0" smtClean="0"/>
              <a:t>Immunité  anti-tumorale (soi modifié)</a:t>
            </a:r>
          </a:p>
          <a:p>
            <a:pPr lvl="1"/>
            <a:r>
              <a:rPr lang="fr-FR" sz="2800" dirty="0" smtClean="0"/>
              <a:t>Immunité antivirale (non soi intracellulaire)</a:t>
            </a:r>
          </a:p>
          <a:p>
            <a:r>
              <a:rPr lang="fr-FR" sz="2800" dirty="0" smtClean="0"/>
              <a:t>Apanage des LT CD8 </a:t>
            </a:r>
          </a:p>
          <a:p>
            <a:pPr lvl="1"/>
            <a:r>
              <a:rPr lang="fr-FR" sz="2800" dirty="0" smtClean="0"/>
              <a:t>Liaison : molécule CD8 - domaine </a:t>
            </a:r>
            <a:r>
              <a:rPr lang="fr-FR" sz="2800" dirty="0" smtClean="0">
                <a:latin typeface="Symbol" pitchFamily="18" charset="2"/>
              </a:rPr>
              <a:t>a</a:t>
            </a:r>
            <a:r>
              <a:rPr lang="fr-FR" sz="2800" dirty="0" smtClean="0"/>
              <a:t>3 de HLA-I</a:t>
            </a:r>
          </a:p>
          <a:p>
            <a:pPr lvl="1"/>
            <a:r>
              <a:rPr lang="fr-FR" sz="2800" dirty="0" smtClean="0"/>
              <a:t>Reconnaissance par le domaine variable du TCR, du complexe poche antigénique / antigène</a:t>
            </a:r>
          </a:p>
          <a:p>
            <a:pPr lvl="1"/>
            <a:r>
              <a:rPr lang="fr-FR" sz="2800" dirty="0" smtClean="0"/>
              <a:t>Réponse cytotoxique (activation des T CD8) aidée par les TCD4 Th1 activés par les molécules HLA-II</a:t>
            </a:r>
          </a:p>
          <a:p>
            <a:pPr lvl="1"/>
            <a:endParaRPr lang="fr-FR" sz="28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39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 smtClean="0"/>
              <a:t>Définition</a:t>
            </a:r>
          </a:p>
          <a:p>
            <a:r>
              <a:rPr lang="fr-FR" dirty="0" smtClean="0"/>
              <a:t>Historique</a:t>
            </a:r>
          </a:p>
          <a:p>
            <a:r>
              <a:rPr lang="fr-FR" dirty="0" smtClean="0"/>
              <a:t>Classification des molécules du CMH</a:t>
            </a:r>
          </a:p>
          <a:p>
            <a:r>
              <a:rPr lang="fr-FR" dirty="0" smtClean="0"/>
              <a:t>Expression des molécules du CMH</a:t>
            </a:r>
          </a:p>
          <a:p>
            <a:r>
              <a:rPr lang="fr-FR" dirty="0" smtClean="0"/>
              <a:t>Organisation génétique du CMH</a:t>
            </a:r>
          </a:p>
          <a:p>
            <a:r>
              <a:rPr lang="fr-FR" dirty="0" smtClean="0"/>
              <a:t>Typage</a:t>
            </a:r>
          </a:p>
          <a:p>
            <a:pPr lvl="1"/>
            <a:r>
              <a:rPr lang="fr-FR" dirty="0" smtClean="0"/>
              <a:t>Lymphocytotoxicité</a:t>
            </a:r>
          </a:p>
          <a:p>
            <a:pPr lvl="1"/>
            <a:r>
              <a:rPr lang="fr-FR" dirty="0" smtClean="0"/>
              <a:t>Réaction lymphocytaire mixte</a:t>
            </a:r>
          </a:p>
          <a:p>
            <a:pPr lvl="1"/>
            <a:r>
              <a:rPr lang="fr-FR" dirty="0" smtClean="0"/>
              <a:t>DNA typing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  <a:ln>
            <a:solidFill>
              <a:schemeClr val="accent5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Nomenclature </a:t>
            </a:r>
          </a:p>
          <a:p>
            <a:r>
              <a:rPr lang="fr-FR" b="1" dirty="0" smtClean="0"/>
              <a:t>Polymorphisme des molécules du CMH</a:t>
            </a:r>
          </a:p>
          <a:p>
            <a:r>
              <a:rPr lang="fr-FR" b="1" dirty="0" smtClean="0"/>
              <a:t>Structure des molécules du CMH</a:t>
            </a:r>
          </a:p>
          <a:p>
            <a:r>
              <a:rPr lang="fr-FR" b="1" dirty="0" smtClean="0"/>
              <a:t>Fonction du CMH</a:t>
            </a:r>
          </a:p>
          <a:p>
            <a:pPr lvl="1"/>
            <a:r>
              <a:rPr lang="fr-FR" b="1" dirty="0" smtClean="0"/>
              <a:t>Présentation des peptides antigéniques</a:t>
            </a:r>
          </a:p>
          <a:p>
            <a:pPr lvl="1"/>
            <a:r>
              <a:rPr lang="fr-FR" b="1" dirty="0" smtClean="0"/>
              <a:t>Contrôle immunologique de la transplantation d’organes</a:t>
            </a:r>
          </a:p>
          <a:p>
            <a:r>
              <a:rPr lang="fr-FR" b="1" dirty="0" smtClean="0"/>
              <a:t>Maladies</a:t>
            </a:r>
          </a:p>
          <a:p>
            <a:pPr lvl="1"/>
            <a:r>
              <a:rPr lang="fr-FR" b="1" dirty="0" smtClean="0"/>
              <a:t>Susceptibilité</a:t>
            </a:r>
          </a:p>
          <a:p>
            <a:pPr lvl="1"/>
            <a:r>
              <a:rPr lang="fr-FR" b="1" dirty="0" smtClean="0"/>
              <a:t>Résistance</a:t>
            </a:r>
          </a:p>
          <a:p>
            <a:pPr lvl="1"/>
            <a:r>
              <a:rPr lang="fr-FR" b="1" dirty="0" smtClean="0"/>
              <a:t>Association</a:t>
            </a:r>
            <a:endParaRPr lang="fr-FR" b="1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latin typeface="Arial" charset="0"/>
              </a:rPr>
              <a:t>Rôle des molécules CMH-I solubles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8258204" cy="5184576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dirty="0" smtClean="0"/>
              <a:t>Localisation : sérum, lait, larmes, sueur, urine, bile et liquide amniotique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Production : épissage –suppression (métallo protéinases)  des domaines intracellulaires et transmembranaires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Rôle :</a:t>
            </a:r>
          </a:p>
          <a:p>
            <a:pPr lvl="1">
              <a:lnSpc>
                <a:spcPct val="90000"/>
              </a:lnSpc>
            </a:pPr>
            <a:r>
              <a:rPr lang="fr-FR" sz="2800" dirty="0" smtClean="0"/>
              <a:t>Inhibition de l’activité cytolytique des LTC (NK, CD8)</a:t>
            </a:r>
          </a:p>
          <a:p>
            <a:pPr lvl="1">
              <a:lnSpc>
                <a:spcPct val="90000"/>
              </a:lnSpc>
            </a:pPr>
            <a:r>
              <a:rPr lang="fr-FR" sz="2800" dirty="0" smtClean="0"/>
              <a:t>Apoptose des LT CD8 </a:t>
            </a:r>
          </a:p>
          <a:p>
            <a:pPr lvl="1">
              <a:lnSpc>
                <a:spcPct val="90000"/>
              </a:lnSpc>
            </a:pPr>
            <a:r>
              <a:rPr lang="fr-FR" sz="2800" dirty="0" smtClean="0"/>
              <a:t>Inhibition des T CD</a:t>
            </a:r>
            <a:r>
              <a:rPr lang="fr-FR" sz="2800" baseline="-25000" dirty="0" smtClean="0"/>
              <a:t>8</a:t>
            </a:r>
            <a:r>
              <a:rPr lang="fr-FR" sz="2800" dirty="0" smtClean="0"/>
              <a:t> de façon antigène spécifique ?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Dans certaines tumeurs on observe une augmentation de la concentration en HLA-I solubles</a:t>
            </a:r>
            <a:endParaRPr lang="fr-FR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Rôle des molécules CMH-I non-classiques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8258204" cy="500561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HLA-G </a:t>
            </a:r>
          </a:p>
          <a:p>
            <a:pPr lvl="1"/>
            <a:r>
              <a:rPr lang="fr-FR" sz="2800" dirty="0" smtClean="0"/>
              <a:t>Localisation  </a:t>
            </a:r>
          </a:p>
          <a:p>
            <a:pPr lvl="2"/>
            <a:r>
              <a:rPr lang="fr-FR" sz="2400" dirty="0" smtClean="0"/>
              <a:t>Limite fœto-maternelle (cytotrophoblaste extravilleux)</a:t>
            </a:r>
          </a:p>
          <a:p>
            <a:pPr lvl="2"/>
            <a:r>
              <a:rPr lang="fr-FR" sz="2400" dirty="0" smtClean="0"/>
              <a:t>Absence des molécules HLA-I classiques</a:t>
            </a:r>
          </a:p>
          <a:p>
            <a:pPr lvl="1"/>
            <a:r>
              <a:rPr lang="fr-FR" sz="2800" dirty="0" smtClean="0"/>
              <a:t>Rôle </a:t>
            </a:r>
          </a:p>
          <a:p>
            <a:pPr lvl="2"/>
            <a:r>
              <a:rPr lang="fr-FR" sz="2400" dirty="0" smtClean="0"/>
              <a:t>Inhibition de la lyse NK</a:t>
            </a:r>
          </a:p>
          <a:p>
            <a:pPr lvl="2"/>
            <a:r>
              <a:rPr lang="fr-FR" sz="2400" dirty="0" smtClean="0"/>
              <a:t>Présentation restreinte de peptides viraux ?</a:t>
            </a:r>
          </a:p>
          <a:p>
            <a:r>
              <a:rPr lang="fr-FR" sz="2800" dirty="0" smtClean="0"/>
              <a:t>Forme soluble</a:t>
            </a:r>
          </a:p>
          <a:p>
            <a:pPr lvl="1"/>
            <a:r>
              <a:rPr lang="fr-FR" sz="2800" dirty="0" smtClean="0"/>
              <a:t>Production par épissage alternatif</a:t>
            </a:r>
          </a:p>
          <a:p>
            <a:pPr lvl="1"/>
            <a:r>
              <a:rPr lang="fr-FR" sz="2800" dirty="0" smtClean="0"/>
              <a:t>Même rôle que les HLA-I classiques ?</a:t>
            </a:r>
          </a:p>
          <a:p>
            <a:endParaRPr lang="fr-FR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Rôle des molécules CMH-I like (CD1)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8258204" cy="46324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Présentation des antigènes lipidiques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Deux familles :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Groupe 1 : CD1a, b, c = présentation de lipides du soi et du non soi aux lymphocytes T conventionnels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Groupe 2 : CD1d = présentation de lipides du soi aux cellules NK  (cellules T avec un TCR constant)</a:t>
            </a:r>
          </a:p>
          <a:p>
            <a:pPr lvl="2">
              <a:lnSpc>
                <a:spcPct val="90000"/>
              </a:lnSpc>
            </a:pPr>
            <a:r>
              <a:rPr lang="fr-FR" sz="2000" dirty="0" smtClean="0"/>
              <a:t>Rôle dans la régulation de la réponse immune </a:t>
            </a:r>
          </a:p>
          <a:p>
            <a:pPr lvl="2">
              <a:lnSpc>
                <a:spcPct val="90000"/>
              </a:lnSpc>
            </a:pPr>
            <a:r>
              <a:rPr lang="fr-FR" sz="2000" dirty="0" smtClean="0"/>
              <a:t>Rôle  dans la réponse anti-tumorale</a:t>
            </a: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Structure proche de celle des HLA-I : Dimère d’une chaîne lourde glycosylée </a:t>
            </a:r>
            <a:r>
              <a:rPr lang="fr-FR" dirty="0" smtClean="0">
                <a:latin typeface="Symbol" pitchFamily="18" charset="2"/>
              </a:rPr>
              <a:t>a</a:t>
            </a:r>
            <a:r>
              <a:rPr lang="fr-FR" dirty="0" smtClean="0"/>
              <a:t> avec la </a:t>
            </a:r>
            <a:r>
              <a:rPr lang="fr-FR" dirty="0" smtClean="0">
                <a:latin typeface="Symbol" pitchFamily="18" charset="2"/>
              </a:rPr>
              <a:t>b</a:t>
            </a:r>
            <a:r>
              <a:rPr lang="fr-FR" dirty="0" smtClean="0"/>
              <a:t>2 microglobuline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Antigènes présentés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Phospholipides : Glycerolipides et Dolichol lipides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Glycosphingolipides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fr-FR" sz="6600" dirty="0" smtClean="0"/>
              <a:t>Cross priming</a:t>
            </a:r>
            <a:endParaRPr lang="fr-FR" sz="6600" dirty="0"/>
          </a:p>
        </p:txBody>
      </p:sp>
      <p:pic>
        <p:nvPicPr>
          <p:cNvPr id="7" name="Espace réservé du contenu 6" descr="Synthèse et de Chargement en peptide des molécules CMH-I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349" y="1785926"/>
            <a:ext cx="8239055" cy="4632337"/>
          </a:xfr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Cross priming</a:t>
            </a:r>
            <a:endParaRPr lang="fr-FR" sz="6600" dirty="0"/>
          </a:p>
        </p:txBody>
      </p:sp>
      <p:pic>
        <p:nvPicPr>
          <p:cNvPr id="5" name="Espace réservé du contenu 4" descr="MCH I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3590" y="1785926"/>
            <a:ext cx="8211813" cy="4632337"/>
          </a:xfr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Echappement viral</a:t>
            </a:r>
            <a:endParaRPr lang="fr-FR" sz="66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472865"/>
            <a:ext cx="8258204" cy="6397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Phénomène acquis par les virus au cours de l’évolution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8258204" cy="428553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1800" dirty="0" smtClean="0"/>
              <a:t>VIH (Nef) : </a:t>
            </a:r>
          </a:p>
          <a:p>
            <a:pPr lvl="1"/>
            <a:r>
              <a:rPr lang="fr-FR" sz="1600" dirty="0" smtClean="0"/>
              <a:t>Endocytose accélérée des molécules HLA-I membranaires</a:t>
            </a:r>
          </a:p>
          <a:p>
            <a:pPr lvl="1"/>
            <a:r>
              <a:rPr lang="fr-FR" sz="1600" dirty="0" smtClean="0"/>
              <a:t>Rétention des molécules HLA-I dans les endosomes</a:t>
            </a:r>
          </a:p>
          <a:p>
            <a:pPr lvl="1"/>
            <a:r>
              <a:rPr lang="fr-FR" sz="1600" dirty="0" smtClean="0"/>
              <a:t>Dégradation des molécules HLA-I par les lysosomes</a:t>
            </a:r>
          </a:p>
          <a:p>
            <a:pPr lvl="1"/>
            <a:r>
              <a:rPr lang="fr-FR" sz="1600" dirty="0" smtClean="0"/>
              <a:t>Perturbation du trafic intracellulaire des molécules HLA-II</a:t>
            </a:r>
          </a:p>
          <a:p>
            <a:r>
              <a:rPr lang="fr-FR" sz="1800" dirty="0" smtClean="0"/>
              <a:t>HSV-1 et –2 :</a:t>
            </a:r>
          </a:p>
          <a:p>
            <a:pPr lvl="1"/>
            <a:r>
              <a:rPr lang="fr-FR" sz="1600" dirty="0" smtClean="0"/>
              <a:t>Liaison  : ICP47 à la partie cytosolique de TAP et</a:t>
            </a:r>
          </a:p>
          <a:p>
            <a:pPr lvl="1"/>
            <a:r>
              <a:rPr lang="fr-FR" sz="1600" dirty="0" smtClean="0"/>
              <a:t>Inhibition de  la translocation via TAP, des peptides antigéniques dans le RE</a:t>
            </a:r>
          </a:p>
          <a:p>
            <a:r>
              <a:rPr lang="fr-FR" sz="1800" dirty="0" smtClean="0"/>
              <a:t>EBV : blocage de la dégradation de l’EBNA-1 par le protéasome (car contient un domaine répété Glycine-Alanine)</a:t>
            </a:r>
          </a:p>
          <a:p>
            <a:r>
              <a:rPr lang="fr-FR" sz="1800" dirty="0" smtClean="0"/>
              <a:t>Adénovirus E3 - 19 k-Da Protein (E19)  </a:t>
            </a:r>
          </a:p>
          <a:p>
            <a:pPr lvl="1"/>
            <a:r>
              <a:rPr lang="fr-FR" sz="1600" dirty="0" smtClean="0"/>
              <a:t>Lie les HLA-I et prévient leur expression</a:t>
            </a:r>
          </a:p>
          <a:p>
            <a:pPr lvl="1"/>
            <a:r>
              <a:rPr lang="fr-FR" sz="1600" dirty="0" smtClean="0"/>
              <a:t>Contient un motif di-lysine de rétention dans le RE</a:t>
            </a:r>
          </a:p>
          <a:p>
            <a:pPr lvl="1"/>
            <a:r>
              <a:rPr lang="fr-FR" sz="1600" dirty="0" smtClean="0"/>
              <a:t>Se lie à TAP indépendamment de sa liaison aux HLA-I</a:t>
            </a:r>
          </a:p>
          <a:p>
            <a:pPr lvl="1"/>
            <a:r>
              <a:rPr lang="fr-FR" sz="1600" dirty="0" smtClean="0"/>
              <a:t>Concurrence la tapasine pour sa liaison aux HLA-I = moins de HLA-I chargées en peptides</a:t>
            </a:r>
          </a:p>
          <a:p>
            <a:endParaRPr lang="fr-FR" sz="1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Echappement viral</a:t>
            </a:r>
            <a:endParaRPr lang="fr-FR" sz="6000" dirty="0"/>
          </a:p>
        </p:txBody>
      </p:sp>
      <p:sp>
        <p:nvSpPr>
          <p:cNvPr id="9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58204" cy="63976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Phénomène acquis par les virus au cours de l’évolution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8258204" cy="428553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2000" dirty="0" smtClean="0"/>
              <a:t>Adénovirus E3 - 19 k-Da Protein (E19)  </a:t>
            </a:r>
          </a:p>
          <a:p>
            <a:pPr lvl="1"/>
            <a:r>
              <a:rPr lang="fr-FR" sz="1600" dirty="0" smtClean="0"/>
              <a:t>Lie les HLA-I et prévient leur expression</a:t>
            </a:r>
          </a:p>
          <a:p>
            <a:pPr lvl="1"/>
            <a:r>
              <a:rPr lang="fr-FR" sz="1600" dirty="0" smtClean="0"/>
              <a:t>Contient un motif di-lysine de rétention dans le RE</a:t>
            </a:r>
          </a:p>
          <a:p>
            <a:pPr lvl="1"/>
            <a:r>
              <a:rPr lang="fr-FR" sz="1600" dirty="0" smtClean="0"/>
              <a:t>Se lie à TAP indépendamment de sa liaison aux HLA-I</a:t>
            </a:r>
          </a:p>
          <a:p>
            <a:pPr lvl="1"/>
            <a:r>
              <a:rPr lang="fr-FR" sz="1600" dirty="0" smtClean="0"/>
              <a:t>Concurrence la tapasine pour sa liaison aux HLA-I = moins de HLA-I chargées en peptides </a:t>
            </a:r>
          </a:p>
          <a:p>
            <a:r>
              <a:rPr lang="fr-FR" sz="2000" dirty="0" smtClean="0"/>
              <a:t>CMV très gros virus (contenant de nombreux gènes) capable de rester quiescent longtemps : Sélection de nombreux mécanismes d’échappement 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US3 :</a:t>
            </a:r>
          </a:p>
          <a:p>
            <a:pPr lvl="1">
              <a:lnSpc>
                <a:spcPct val="90000"/>
              </a:lnSpc>
            </a:pPr>
            <a:r>
              <a:rPr lang="fr-FR" sz="1600" dirty="0" smtClean="0"/>
              <a:t>Blocage des  classes  I dans le RE</a:t>
            </a:r>
          </a:p>
          <a:p>
            <a:pPr lvl="1">
              <a:lnSpc>
                <a:spcPct val="90000"/>
              </a:lnSpc>
            </a:pPr>
            <a:r>
              <a:rPr lang="fr-FR" sz="1600" dirty="0" smtClean="0"/>
              <a:t>Lie les hétérodimères classes-II nouvellement synthétisés et réduit leur capacité d’interaction avec Ii = pas de re-direction des Classes-II vers le MIIC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US6 : Blocage la parti luminale de TAP, empêchant l’accès des peptides antigéniques au RE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 US10 : Se lie aux molécules HLA-I et retarde leur trafic vers la membrane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Réponse allo génique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8258204" cy="500561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BE" sz="2800" dirty="0" smtClean="0"/>
              <a:t>Les molécules HLA – II sont les plus importantes et en particulier les molécules HLA-DR</a:t>
            </a:r>
          </a:p>
          <a:p>
            <a:pPr>
              <a:spcBef>
                <a:spcPts val="0"/>
              </a:spcBef>
            </a:pPr>
            <a:r>
              <a:rPr lang="fr-BE" sz="2800" dirty="0" smtClean="0"/>
              <a:t>Rôle moindre mais non négligeable des molécules HLA de classe I (phase effectrice de la réponse)</a:t>
            </a:r>
          </a:p>
          <a:p>
            <a:pPr lvl="1">
              <a:spcBef>
                <a:spcPts val="0"/>
              </a:spcBef>
            </a:pPr>
            <a:r>
              <a:rPr lang="fr-BE" sz="2800" dirty="0" smtClean="0"/>
              <a:t>HLA-B</a:t>
            </a:r>
          </a:p>
          <a:p>
            <a:pPr lvl="1">
              <a:spcBef>
                <a:spcPts val="0"/>
              </a:spcBef>
            </a:pPr>
            <a:r>
              <a:rPr lang="fr-BE" sz="2800" dirty="0" smtClean="0"/>
              <a:t>HLA-A</a:t>
            </a:r>
          </a:p>
          <a:p>
            <a:pPr lvl="1">
              <a:spcBef>
                <a:spcPts val="0"/>
              </a:spcBef>
            </a:pPr>
            <a:r>
              <a:rPr lang="fr-BE" sz="2800" dirty="0" smtClean="0"/>
              <a:t>HLA-C (importance beaucoup moindre)</a:t>
            </a:r>
          </a:p>
          <a:p>
            <a:pPr>
              <a:spcBef>
                <a:spcPts val="0"/>
              </a:spcBef>
            </a:pPr>
            <a:r>
              <a:rPr lang="fr-BE" sz="2800" dirty="0" smtClean="0"/>
              <a:t>Transplantation rénale : ne plus considérer HLA-A et HLA-B ? (emploi des immunosuppresseurs)</a:t>
            </a:r>
            <a:endParaRPr lang="fr-FR" sz="2800" dirty="0" smtClean="0"/>
          </a:p>
          <a:p>
            <a:pPr>
              <a:spcBef>
                <a:spcPts val="0"/>
              </a:spcBef>
            </a:pPr>
            <a:endParaRPr lang="fr-BE" sz="2800" dirty="0" smtClean="0"/>
          </a:p>
          <a:p>
            <a:pPr>
              <a:spcBef>
                <a:spcPts val="0"/>
              </a:spcBef>
            </a:pPr>
            <a:endParaRPr lang="fr-FR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fr-FR" sz="4800" dirty="0" smtClean="0"/>
              <a:t>Transmission d’haplotypes HLA</a:t>
            </a:r>
            <a:endParaRPr lang="fr-FR" sz="4800" dirty="0"/>
          </a:p>
        </p:txBody>
      </p:sp>
      <p:pic>
        <p:nvPicPr>
          <p:cNvPr id="5" name="Espace réservé du contenu 4" descr="Pedigree HL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785926"/>
            <a:ext cx="8258204" cy="4643470"/>
          </a:xfr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 smtClean="0"/>
              <a:t>Maladies</a:t>
            </a:r>
            <a:endParaRPr lang="fr-FR" sz="8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chemeClr val="tx1"/>
                </a:solidFill>
              </a:rPr>
              <a:t>Susceptibilité et résistance</a:t>
            </a:r>
          </a:p>
          <a:p>
            <a:r>
              <a:rPr lang="fr-FR" sz="4400" dirty="0" smtClean="0">
                <a:solidFill>
                  <a:schemeClr val="tx1"/>
                </a:solidFill>
              </a:rPr>
              <a:t>Association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49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" y="1276350"/>
            <a:ext cx="8258204" cy="5465018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dirty="0" smtClean="0"/>
              <a:t>1900 : K.LANDSTEINER découvre le premier </a:t>
            </a:r>
            <a:r>
              <a:rPr lang="fr-FR" dirty="0"/>
              <a:t>système de groupe </a:t>
            </a:r>
            <a:r>
              <a:rPr lang="fr-FR" dirty="0" smtClean="0"/>
              <a:t>sanguin chez l’homme (le </a:t>
            </a:r>
            <a:r>
              <a:rPr lang="fr-FR" dirty="0"/>
              <a:t>système </a:t>
            </a:r>
            <a:r>
              <a:rPr lang="fr-FR" dirty="0" smtClean="0"/>
              <a:t>ABO) rendant </a:t>
            </a:r>
            <a:r>
              <a:rPr lang="fr-FR" dirty="0"/>
              <a:t>possible la transfusion </a:t>
            </a:r>
            <a:r>
              <a:rPr lang="fr-FR" dirty="0" smtClean="0"/>
              <a:t>sanguine</a:t>
            </a:r>
          </a:p>
          <a:p>
            <a:r>
              <a:rPr lang="fr-FR" dirty="0" smtClean="0"/>
              <a:t>29 systèmes de groupes sanguins érythrocytaires sont actuellement répertoriés </a:t>
            </a:r>
            <a:endParaRPr lang="fr-FR" dirty="0"/>
          </a:p>
          <a:p>
            <a:r>
              <a:rPr lang="fr-FR" dirty="0" smtClean="0"/>
              <a:t>1934 : GÖRER découvre le système de groupe tissulaire chez la souris (le système H2)  rendant possible la transplantation d’organes</a:t>
            </a:r>
            <a:endParaRPr lang="fr-FR" dirty="0"/>
          </a:p>
          <a:p>
            <a:r>
              <a:rPr lang="fr-FR" dirty="0" smtClean="0"/>
              <a:t>1954 : J.DAUSSET découvre le système </a:t>
            </a:r>
            <a:r>
              <a:rPr lang="fr-FR" dirty="0"/>
              <a:t>HLA </a:t>
            </a:r>
            <a:r>
              <a:rPr lang="fr-FR" dirty="0" smtClean="0"/>
              <a:t>(</a:t>
            </a:r>
            <a:r>
              <a:rPr lang="fr-FR" sz="3200" dirty="0" smtClean="0"/>
              <a:t>H</a:t>
            </a:r>
            <a:r>
              <a:rPr lang="fr-FR" dirty="0" smtClean="0"/>
              <a:t>istocompatibility</a:t>
            </a:r>
            <a:r>
              <a:rPr lang="fr-FR" sz="2800" dirty="0" smtClean="0"/>
              <a:t> </a:t>
            </a:r>
            <a:r>
              <a:rPr lang="fr-FR" sz="3200" dirty="0" smtClean="0"/>
              <a:t>L</a:t>
            </a:r>
            <a:r>
              <a:rPr lang="fr-FR" dirty="0" smtClean="0"/>
              <a:t>eucocyte </a:t>
            </a:r>
            <a:r>
              <a:rPr lang="fr-FR" sz="3200" dirty="0" smtClean="0"/>
              <a:t>A</a:t>
            </a:r>
            <a:r>
              <a:rPr lang="fr-FR" dirty="0" smtClean="0"/>
              <a:t>ntigen) chez l’homme</a:t>
            </a:r>
          </a:p>
          <a:p>
            <a:r>
              <a:rPr lang="fr-FR" dirty="0" smtClean="0"/>
              <a:t>Trois classes d’antigènes tissulaires sont actuellement répertoriés dans un complexe majeur d’histocompatibilité (CMH)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re 1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Susceptibilité et résistance</a:t>
            </a:r>
            <a:endParaRPr lang="fr-FR" sz="5400" dirty="0"/>
          </a:p>
        </p:txBody>
      </p:sp>
      <p:sp>
        <p:nvSpPr>
          <p:cNvPr id="132" name="Espace réservé du pied de page 1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389" name="Espace réservé du numéro de diapositive 3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50</a:t>
            </a:fld>
            <a:endParaRPr lang="fr-FR" dirty="0"/>
          </a:p>
        </p:txBody>
      </p:sp>
      <p:grpSp>
        <p:nvGrpSpPr>
          <p:cNvPr id="133" name="Group 1153"/>
          <p:cNvGrpSpPr>
            <a:grpSpLocks noGrp="1"/>
          </p:cNvGrpSpPr>
          <p:nvPr/>
        </p:nvGrpSpPr>
        <p:grpSpPr bwMode="auto">
          <a:xfrm>
            <a:off x="914400" y="1268760"/>
            <a:ext cx="7772400" cy="5087590"/>
            <a:chOff x="-3" y="-3"/>
            <a:chExt cx="3312" cy="2392"/>
          </a:xfrm>
        </p:grpSpPr>
        <p:grpSp>
          <p:nvGrpSpPr>
            <p:cNvPr id="134" name="Group 1151"/>
            <p:cNvGrpSpPr>
              <a:grpSpLocks/>
            </p:cNvGrpSpPr>
            <p:nvPr/>
          </p:nvGrpSpPr>
          <p:grpSpPr bwMode="auto">
            <a:xfrm>
              <a:off x="0" y="0"/>
              <a:ext cx="3306" cy="2386"/>
              <a:chOff x="0" y="0"/>
              <a:chExt cx="3306" cy="2386"/>
            </a:xfrm>
          </p:grpSpPr>
          <p:grpSp>
            <p:nvGrpSpPr>
              <p:cNvPr id="136" name="Group 1068"/>
              <p:cNvGrpSpPr>
                <a:grpSpLocks/>
              </p:cNvGrpSpPr>
              <p:nvPr/>
            </p:nvGrpSpPr>
            <p:grpSpPr bwMode="auto">
              <a:xfrm>
                <a:off x="0" y="0"/>
                <a:ext cx="1100" cy="384"/>
                <a:chOff x="0" y="0"/>
                <a:chExt cx="1100" cy="384"/>
              </a:xfrm>
            </p:grpSpPr>
            <p:sp>
              <p:nvSpPr>
                <p:cNvPr id="256" name="Rectangle 106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00" cy="384"/>
                </a:xfrm>
                <a:prstGeom prst="rect">
                  <a:avLst/>
                </a:prstGeom>
                <a:solidFill>
                  <a:srgbClr val="4B45B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grpSp>
              <p:nvGrpSpPr>
                <p:cNvPr id="257" name="Group 106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00" cy="384"/>
                  <a:chOff x="0" y="0"/>
                  <a:chExt cx="1100" cy="384"/>
                </a:xfrm>
              </p:grpSpPr>
              <p:sp>
                <p:nvSpPr>
                  <p:cNvPr id="258" name="Rectangle 10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100" cy="384"/>
                  </a:xfrm>
                  <a:prstGeom prst="rect">
                    <a:avLst/>
                  </a:prstGeom>
                  <a:solidFill>
                    <a:srgbClr val="4B45B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400" b="1" dirty="0">
                        <a:solidFill>
                          <a:srgbClr val="FFFFFF"/>
                        </a:solidFill>
                        <a:latin typeface="Arial" charset="0"/>
                        <a:cs typeface="Arial" charset="0"/>
                      </a:rPr>
                      <a:t>HLA</a:t>
                    </a:r>
                    <a:endParaRPr lang="en-US" sz="1400" dirty="0"/>
                  </a:p>
                  <a:p>
                    <a:pPr algn="ctr" eaLnBrk="0" hangingPunct="0"/>
                    <a:endParaRPr lang="en-US" sz="1400" dirty="0"/>
                  </a:p>
                </p:txBody>
              </p:sp>
              <p:sp>
                <p:nvSpPr>
                  <p:cNvPr id="259" name="Rectangle 106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10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dirty="0"/>
                  </a:p>
                </p:txBody>
              </p:sp>
            </p:grpSp>
          </p:grpSp>
          <p:grpSp>
            <p:nvGrpSpPr>
              <p:cNvPr id="137" name="Group 1072"/>
              <p:cNvGrpSpPr>
                <a:grpSpLocks/>
              </p:cNvGrpSpPr>
              <p:nvPr/>
            </p:nvGrpSpPr>
            <p:grpSpPr bwMode="auto">
              <a:xfrm>
                <a:off x="1100" y="0"/>
                <a:ext cx="1100" cy="384"/>
                <a:chOff x="1100" y="0"/>
                <a:chExt cx="1100" cy="384"/>
              </a:xfrm>
            </p:grpSpPr>
            <p:sp>
              <p:nvSpPr>
                <p:cNvPr id="252" name="Rectangle 1071"/>
                <p:cNvSpPr>
                  <a:spLocks noChangeArrowheads="1"/>
                </p:cNvSpPr>
                <p:nvPr/>
              </p:nvSpPr>
              <p:spPr bwMode="auto">
                <a:xfrm>
                  <a:off x="1100" y="0"/>
                  <a:ext cx="1100" cy="384"/>
                </a:xfrm>
                <a:prstGeom prst="rect">
                  <a:avLst/>
                </a:prstGeom>
                <a:solidFill>
                  <a:srgbClr val="4B45B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grpSp>
              <p:nvGrpSpPr>
                <p:cNvPr id="253" name="Group 1070"/>
                <p:cNvGrpSpPr>
                  <a:grpSpLocks/>
                </p:cNvGrpSpPr>
                <p:nvPr/>
              </p:nvGrpSpPr>
              <p:grpSpPr bwMode="auto">
                <a:xfrm>
                  <a:off x="1100" y="0"/>
                  <a:ext cx="1100" cy="384"/>
                  <a:chOff x="1100" y="0"/>
                  <a:chExt cx="1100" cy="384"/>
                </a:xfrm>
              </p:grpSpPr>
              <p:sp>
                <p:nvSpPr>
                  <p:cNvPr id="254" name="Rectangle 1028"/>
                  <p:cNvSpPr>
                    <a:spLocks noChangeArrowheads="1"/>
                  </p:cNvSpPr>
                  <p:nvPr/>
                </p:nvSpPr>
                <p:spPr bwMode="auto">
                  <a:xfrm>
                    <a:off x="1100" y="0"/>
                    <a:ext cx="1100" cy="384"/>
                  </a:xfrm>
                  <a:prstGeom prst="rect">
                    <a:avLst/>
                  </a:prstGeom>
                  <a:solidFill>
                    <a:srgbClr val="4B45B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400" b="1" dirty="0" smtClean="0">
                        <a:solidFill>
                          <a:srgbClr val="FFFFFF"/>
                        </a:solidFill>
                        <a:latin typeface="Arial" charset="0"/>
                        <a:cs typeface="Arial" charset="0"/>
                      </a:rPr>
                      <a:t>Maladies</a:t>
                    </a:r>
                    <a:endParaRPr lang="en-US" sz="1400" dirty="0"/>
                  </a:p>
                </p:txBody>
              </p:sp>
              <p:sp>
                <p:nvSpPr>
                  <p:cNvPr id="255" name="Rectangle 1069"/>
                  <p:cNvSpPr>
                    <a:spLocks noChangeArrowheads="1"/>
                  </p:cNvSpPr>
                  <p:nvPr/>
                </p:nvSpPr>
                <p:spPr bwMode="auto">
                  <a:xfrm>
                    <a:off x="1100" y="0"/>
                    <a:ext cx="110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dirty="0"/>
                  </a:p>
                </p:txBody>
              </p:sp>
            </p:grpSp>
          </p:grpSp>
          <p:grpSp>
            <p:nvGrpSpPr>
              <p:cNvPr id="138" name="Group 1076"/>
              <p:cNvGrpSpPr>
                <a:grpSpLocks/>
              </p:cNvGrpSpPr>
              <p:nvPr/>
            </p:nvGrpSpPr>
            <p:grpSpPr bwMode="auto">
              <a:xfrm>
                <a:off x="2200" y="0"/>
                <a:ext cx="1106" cy="384"/>
                <a:chOff x="2200" y="0"/>
                <a:chExt cx="1106" cy="384"/>
              </a:xfrm>
            </p:grpSpPr>
            <p:sp>
              <p:nvSpPr>
                <p:cNvPr id="248" name="Rectangle 1075"/>
                <p:cNvSpPr>
                  <a:spLocks noChangeArrowheads="1"/>
                </p:cNvSpPr>
                <p:nvPr/>
              </p:nvSpPr>
              <p:spPr bwMode="auto">
                <a:xfrm>
                  <a:off x="2200" y="0"/>
                  <a:ext cx="1106" cy="384"/>
                </a:xfrm>
                <a:prstGeom prst="rect">
                  <a:avLst/>
                </a:prstGeom>
                <a:solidFill>
                  <a:srgbClr val="4B45B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grpSp>
              <p:nvGrpSpPr>
                <p:cNvPr id="249" name="Group 1074"/>
                <p:cNvGrpSpPr>
                  <a:grpSpLocks/>
                </p:cNvGrpSpPr>
                <p:nvPr/>
              </p:nvGrpSpPr>
              <p:grpSpPr bwMode="auto">
                <a:xfrm>
                  <a:off x="2200" y="0"/>
                  <a:ext cx="1106" cy="384"/>
                  <a:chOff x="2200" y="0"/>
                  <a:chExt cx="1106" cy="384"/>
                </a:xfrm>
              </p:grpSpPr>
              <p:sp>
                <p:nvSpPr>
                  <p:cNvPr id="250" name="Rectangle 1029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0"/>
                    <a:ext cx="1106" cy="384"/>
                  </a:xfrm>
                  <a:prstGeom prst="rect">
                    <a:avLst/>
                  </a:prstGeom>
                  <a:solidFill>
                    <a:srgbClr val="4B45B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400" b="1" dirty="0">
                        <a:solidFill>
                          <a:srgbClr val="FFFFFF"/>
                        </a:solidFill>
                        <a:latin typeface="Arial" charset="0"/>
                        <a:cs typeface="Arial" charset="0"/>
                      </a:rPr>
                      <a:t>Effet</a:t>
                    </a:r>
                    <a:endParaRPr lang="en-US" sz="1400" dirty="0"/>
                  </a:p>
                </p:txBody>
              </p:sp>
              <p:sp>
                <p:nvSpPr>
                  <p:cNvPr id="251" name="Rectangle 1073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0"/>
                    <a:ext cx="1106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dirty="0"/>
                  </a:p>
                </p:txBody>
              </p:sp>
            </p:grpSp>
          </p:grpSp>
          <p:grpSp>
            <p:nvGrpSpPr>
              <p:cNvPr id="139" name="Group 1080"/>
              <p:cNvGrpSpPr>
                <a:grpSpLocks/>
              </p:cNvGrpSpPr>
              <p:nvPr/>
            </p:nvGrpSpPr>
            <p:grpSpPr bwMode="auto">
              <a:xfrm>
                <a:off x="0" y="384"/>
                <a:ext cx="3306" cy="154"/>
                <a:chOff x="0" y="384"/>
                <a:chExt cx="3306" cy="154"/>
              </a:xfrm>
            </p:grpSpPr>
            <p:sp>
              <p:nvSpPr>
                <p:cNvPr id="244" name="Rectangle 1079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3306" cy="154"/>
                </a:xfrm>
                <a:prstGeom prst="rect">
                  <a:avLst/>
                </a:prstGeom>
                <a:solidFill>
                  <a:srgbClr val="CC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grpSp>
              <p:nvGrpSpPr>
                <p:cNvPr id="245" name="Group 1078"/>
                <p:cNvGrpSpPr>
                  <a:grpSpLocks/>
                </p:cNvGrpSpPr>
                <p:nvPr/>
              </p:nvGrpSpPr>
              <p:grpSpPr bwMode="auto">
                <a:xfrm>
                  <a:off x="0" y="384"/>
                  <a:ext cx="3306" cy="154"/>
                  <a:chOff x="0" y="384"/>
                  <a:chExt cx="3306" cy="154"/>
                </a:xfrm>
              </p:grpSpPr>
              <p:sp>
                <p:nvSpPr>
                  <p:cNvPr id="246" name="Rectangle 103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84"/>
                    <a:ext cx="3306" cy="154"/>
                  </a:xfrm>
                  <a:prstGeom prst="rect">
                    <a:avLst/>
                  </a:prstGeom>
                  <a:solidFill>
                    <a:srgbClr val="CCE0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400" b="1" dirty="0">
                        <a:solidFill>
                          <a:srgbClr val="4B45BC"/>
                        </a:solidFill>
                        <a:latin typeface="Arial" charset="0"/>
                        <a:cs typeface="Arial" charset="0"/>
                      </a:rPr>
                      <a:t>Classe I</a:t>
                    </a:r>
                    <a:endParaRPr lang="en-US" sz="1400" dirty="0"/>
                  </a:p>
                </p:txBody>
              </p:sp>
              <p:sp>
                <p:nvSpPr>
                  <p:cNvPr id="247" name="Rectangle 107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84"/>
                    <a:ext cx="3306" cy="15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dirty="0"/>
                  </a:p>
                </p:txBody>
              </p:sp>
            </p:grpSp>
          </p:grpSp>
          <p:grpSp>
            <p:nvGrpSpPr>
              <p:cNvPr id="140" name="Group 1082"/>
              <p:cNvGrpSpPr>
                <a:grpSpLocks/>
              </p:cNvGrpSpPr>
              <p:nvPr/>
            </p:nvGrpSpPr>
            <p:grpSpPr bwMode="auto">
              <a:xfrm>
                <a:off x="0" y="538"/>
                <a:ext cx="1100" cy="154"/>
                <a:chOff x="0" y="538"/>
                <a:chExt cx="1100" cy="154"/>
              </a:xfrm>
            </p:grpSpPr>
            <p:sp>
              <p:nvSpPr>
                <p:cNvPr id="242" name="Rectangle 1031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B8</a:t>
                  </a:r>
                  <a:endParaRPr lang="en-US" sz="1400" dirty="0"/>
                </a:p>
              </p:txBody>
            </p:sp>
            <p:sp>
              <p:nvSpPr>
                <p:cNvPr id="243" name="Rectangle 1081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1" name="Group 1084"/>
              <p:cNvGrpSpPr>
                <a:grpSpLocks/>
              </p:cNvGrpSpPr>
              <p:nvPr/>
            </p:nvGrpSpPr>
            <p:grpSpPr bwMode="auto">
              <a:xfrm>
                <a:off x="1100" y="538"/>
                <a:ext cx="1100" cy="154"/>
                <a:chOff x="1100" y="538"/>
                <a:chExt cx="1100" cy="154"/>
              </a:xfrm>
            </p:grpSpPr>
            <p:sp>
              <p:nvSpPr>
                <p:cNvPr id="240" name="Rectangle 1032"/>
                <p:cNvSpPr>
                  <a:spLocks noChangeArrowheads="1"/>
                </p:cNvSpPr>
                <p:nvPr/>
              </p:nvSpPr>
              <p:spPr bwMode="auto">
                <a:xfrm>
                  <a:off x="1100" y="538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Tuberculose pulmonaire</a:t>
                  </a:r>
                  <a:endParaRPr lang="en-US" sz="1400" dirty="0"/>
                </a:p>
              </p:txBody>
            </p:sp>
            <p:sp>
              <p:nvSpPr>
                <p:cNvPr id="241" name="Rectangle 1083"/>
                <p:cNvSpPr>
                  <a:spLocks noChangeArrowheads="1"/>
                </p:cNvSpPr>
                <p:nvPr/>
              </p:nvSpPr>
              <p:spPr bwMode="auto">
                <a:xfrm>
                  <a:off x="1100" y="538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2" name="Group 1086"/>
              <p:cNvGrpSpPr>
                <a:grpSpLocks/>
              </p:cNvGrpSpPr>
              <p:nvPr/>
            </p:nvGrpSpPr>
            <p:grpSpPr bwMode="auto">
              <a:xfrm>
                <a:off x="2200" y="538"/>
                <a:ext cx="1106" cy="154"/>
                <a:chOff x="2200" y="538"/>
                <a:chExt cx="1106" cy="154"/>
              </a:xfrm>
            </p:grpSpPr>
            <p:sp>
              <p:nvSpPr>
                <p:cNvPr id="238" name="Rectangle 1033"/>
                <p:cNvSpPr>
                  <a:spLocks noChangeArrowheads="1"/>
                </p:cNvSpPr>
                <p:nvPr/>
              </p:nvSpPr>
              <p:spPr bwMode="auto">
                <a:xfrm>
                  <a:off x="2200" y="538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Susceptibilité</a:t>
                  </a:r>
                  <a:endParaRPr lang="en-US" sz="1400" dirty="0"/>
                </a:p>
              </p:txBody>
            </p:sp>
            <p:sp>
              <p:nvSpPr>
                <p:cNvPr id="239" name="Rectangle 1085"/>
                <p:cNvSpPr>
                  <a:spLocks noChangeArrowheads="1"/>
                </p:cNvSpPr>
                <p:nvPr/>
              </p:nvSpPr>
              <p:spPr bwMode="auto">
                <a:xfrm>
                  <a:off x="2200" y="538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3" name="Group 1088"/>
              <p:cNvGrpSpPr>
                <a:grpSpLocks/>
              </p:cNvGrpSpPr>
              <p:nvPr/>
            </p:nvGrpSpPr>
            <p:grpSpPr bwMode="auto">
              <a:xfrm>
                <a:off x="0" y="692"/>
                <a:ext cx="1100" cy="154"/>
                <a:chOff x="0" y="692"/>
                <a:chExt cx="1100" cy="154"/>
              </a:xfrm>
            </p:grpSpPr>
            <p:sp>
              <p:nvSpPr>
                <p:cNvPr id="236" name="Rectangle 1034"/>
                <p:cNvSpPr>
                  <a:spLocks noChangeArrowheads="1"/>
                </p:cNvSpPr>
                <p:nvPr/>
              </p:nvSpPr>
              <p:spPr bwMode="auto">
                <a:xfrm>
                  <a:off x="0" y="692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B35</a:t>
                  </a:r>
                  <a:endParaRPr lang="en-US" sz="1400" dirty="0"/>
                </a:p>
              </p:txBody>
            </p:sp>
            <p:sp>
              <p:nvSpPr>
                <p:cNvPr id="237" name="Rectangle 1087"/>
                <p:cNvSpPr>
                  <a:spLocks noChangeArrowheads="1"/>
                </p:cNvSpPr>
                <p:nvPr/>
              </p:nvSpPr>
              <p:spPr bwMode="auto">
                <a:xfrm>
                  <a:off x="0" y="692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4" name="Group 1090"/>
              <p:cNvGrpSpPr>
                <a:grpSpLocks/>
              </p:cNvGrpSpPr>
              <p:nvPr/>
            </p:nvGrpSpPr>
            <p:grpSpPr bwMode="auto">
              <a:xfrm>
                <a:off x="1100" y="692"/>
                <a:ext cx="1100" cy="154"/>
                <a:chOff x="1100" y="692"/>
                <a:chExt cx="1100" cy="154"/>
              </a:xfrm>
            </p:grpSpPr>
            <p:sp>
              <p:nvSpPr>
                <p:cNvPr id="234" name="Rectangle 1035"/>
                <p:cNvSpPr>
                  <a:spLocks noChangeArrowheads="1"/>
                </p:cNvSpPr>
                <p:nvPr/>
              </p:nvSpPr>
              <p:spPr bwMode="auto">
                <a:xfrm>
                  <a:off x="1100" y="692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HIV</a:t>
                  </a:r>
                  <a:endParaRPr lang="en-US" sz="1400" dirty="0"/>
                </a:p>
              </p:txBody>
            </p:sp>
            <p:sp>
              <p:nvSpPr>
                <p:cNvPr id="235" name="Rectangle 1089"/>
                <p:cNvSpPr>
                  <a:spLocks noChangeArrowheads="1"/>
                </p:cNvSpPr>
                <p:nvPr/>
              </p:nvSpPr>
              <p:spPr bwMode="auto">
                <a:xfrm>
                  <a:off x="1100" y="692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5" name="Group 1092"/>
              <p:cNvGrpSpPr>
                <a:grpSpLocks/>
              </p:cNvGrpSpPr>
              <p:nvPr/>
            </p:nvGrpSpPr>
            <p:grpSpPr bwMode="auto">
              <a:xfrm>
                <a:off x="2200" y="692"/>
                <a:ext cx="1106" cy="154"/>
                <a:chOff x="2200" y="692"/>
                <a:chExt cx="1106" cy="154"/>
              </a:xfrm>
            </p:grpSpPr>
            <p:sp>
              <p:nvSpPr>
                <p:cNvPr id="232" name="Rectangle 1036"/>
                <p:cNvSpPr>
                  <a:spLocks noChangeArrowheads="1"/>
                </p:cNvSpPr>
                <p:nvPr/>
              </p:nvSpPr>
              <p:spPr bwMode="auto">
                <a:xfrm>
                  <a:off x="2200" y="692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Susceptibilité</a:t>
                  </a:r>
                  <a:endParaRPr lang="en-US" sz="1400" dirty="0"/>
                </a:p>
              </p:txBody>
            </p:sp>
            <p:sp>
              <p:nvSpPr>
                <p:cNvPr id="233" name="Rectangle 1091"/>
                <p:cNvSpPr>
                  <a:spLocks noChangeArrowheads="1"/>
                </p:cNvSpPr>
                <p:nvPr/>
              </p:nvSpPr>
              <p:spPr bwMode="auto">
                <a:xfrm>
                  <a:off x="2200" y="692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6" name="Group 1094"/>
              <p:cNvGrpSpPr>
                <a:grpSpLocks/>
              </p:cNvGrpSpPr>
              <p:nvPr/>
            </p:nvGrpSpPr>
            <p:grpSpPr bwMode="auto">
              <a:xfrm>
                <a:off x="0" y="846"/>
                <a:ext cx="1100" cy="154"/>
                <a:chOff x="0" y="846"/>
                <a:chExt cx="1100" cy="154"/>
              </a:xfrm>
            </p:grpSpPr>
            <p:sp>
              <p:nvSpPr>
                <p:cNvPr id="230" name="Rectangle 1037"/>
                <p:cNvSpPr>
                  <a:spLocks noChangeArrowheads="1"/>
                </p:cNvSpPr>
                <p:nvPr/>
              </p:nvSpPr>
              <p:spPr bwMode="auto">
                <a:xfrm>
                  <a:off x="0" y="846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B53</a:t>
                  </a:r>
                  <a:endParaRPr lang="en-US" sz="1400" dirty="0"/>
                </a:p>
              </p:txBody>
            </p:sp>
            <p:sp>
              <p:nvSpPr>
                <p:cNvPr id="231" name="Rectangle 1093"/>
                <p:cNvSpPr>
                  <a:spLocks noChangeArrowheads="1"/>
                </p:cNvSpPr>
                <p:nvPr/>
              </p:nvSpPr>
              <p:spPr bwMode="auto">
                <a:xfrm>
                  <a:off x="0" y="846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7" name="Group 1096"/>
              <p:cNvGrpSpPr>
                <a:grpSpLocks/>
              </p:cNvGrpSpPr>
              <p:nvPr/>
            </p:nvGrpSpPr>
            <p:grpSpPr bwMode="auto">
              <a:xfrm>
                <a:off x="1100" y="846"/>
                <a:ext cx="1100" cy="154"/>
                <a:chOff x="1100" y="846"/>
                <a:chExt cx="1100" cy="154"/>
              </a:xfrm>
            </p:grpSpPr>
            <p:sp>
              <p:nvSpPr>
                <p:cNvPr id="228" name="Rectangle 1038"/>
                <p:cNvSpPr>
                  <a:spLocks noChangeArrowheads="1"/>
                </p:cNvSpPr>
                <p:nvPr/>
              </p:nvSpPr>
              <p:spPr bwMode="auto">
                <a:xfrm>
                  <a:off x="1100" y="846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Malaria</a:t>
                  </a:r>
                  <a:endParaRPr lang="en-US" sz="1400" dirty="0"/>
                </a:p>
              </p:txBody>
            </p:sp>
            <p:sp>
              <p:nvSpPr>
                <p:cNvPr id="229" name="Rectangle 1095"/>
                <p:cNvSpPr>
                  <a:spLocks noChangeArrowheads="1"/>
                </p:cNvSpPr>
                <p:nvPr/>
              </p:nvSpPr>
              <p:spPr bwMode="auto">
                <a:xfrm>
                  <a:off x="1100" y="846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8" name="Group 1098"/>
              <p:cNvGrpSpPr>
                <a:grpSpLocks/>
              </p:cNvGrpSpPr>
              <p:nvPr/>
            </p:nvGrpSpPr>
            <p:grpSpPr bwMode="auto">
              <a:xfrm>
                <a:off x="2200" y="846"/>
                <a:ext cx="1106" cy="154"/>
                <a:chOff x="2200" y="846"/>
                <a:chExt cx="1106" cy="154"/>
              </a:xfrm>
            </p:grpSpPr>
            <p:sp>
              <p:nvSpPr>
                <p:cNvPr id="226" name="Rectangle 1039"/>
                <p:cNvSpPr>
                  <a:spLocks noChangeArrowheads="1"/>
                </p:cNvSpPr>
                <p:nvPr/>
              </p:nvSpPr>
              <p:spPr bwMode="auto">
                <a:xfrm>
                  <a:off x="2200" y="846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4"/>
                      </a:solidFill>
                      <a:latin typeface="Arial" charset="0"/>
                      <a:cs typeface="Arial" charset="0"/>
                    </a:rPr>
                    <a:t>Résistance</a:t>
                  </a:r>
                  <a:endParaRPr 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227" name="Rectangle 1097"/>
                <p:cNvSpPr>
                  <a:spLocks noChangeArrowheads="1"/>
                </p:cNvSpPr>
                <p:nvPr/>
              </p:nvSpPr>
              <p:spPr bwMode="auto">
                <a:xfrm>
                  <a:off x="2200" y="846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49" name="Group 1100"/>
              <p:cNvGrpSpPr>
                <a:grpSpLocks/>
              </p:cNvGrpSpPr>
              <p:nvPr/>
            </p:nvGrpSpPr>
            <p:grpSpPr bwMode="auto">
              <a:xfrm>
                <a:off x="0" y="1000"/>
                <a:ext cx="1100" cy="154"/>
                <a:chOff x="0" y="1000"/>
                <a:chExt cx="1100" cy="154"/>
              </a:xfrm>
            </p:grpSpPr>
            <p:sp>
              <p:nvSpPr>
                <p:cNvPr id="224" name="Rectangle 1040"/>
                <p:cNvSpPr>
                  <a:spLocks noChangeArrowheads="1"/>
                </p:cNvSpPr>
                <p:nvPr/>
              </p:nvSpPr>
              <p:spPr bwMode="auto">
                <a:xfrm>
                  <a:off x="0" y="1000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B57</a:t>
                  </a:r>
                  <a:endParaRPr lang="en-US" sz="1400" dirty="0"/>
                </a:p>
              </p:txBody>
            </p:sp>
            <p:sp>
              <p:nvSpPr>
                <p:cNvPr id="225" name="Rectangle 1099"/>
                <p:cNvSpPr>
                  <a:spLocks noChangeArrowheads="1"/>
                </p:cNvSpPr>
                <p:nvPr/>
              </p:nvSpPr>
              <p:spPr bwMode="auto">
                <a:xfrm>
                  <a:off x="0" y="1000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0" name="Group 1102"/>
              <p:cNvGrpSpPr>
                <a:grpSpLocks/>
              </p:cNvGrpSpPr>
              <p:nvPr/>
            </p:nvGrpSpPr>
            <p:grpSpPr bwMode="auto">
              <a:xfrm>
                <a:off x="1100" y="1000"/>
                <a:ext cx="1100" cy="154"/>
                <a:chOff x="1100" y="1000"/>
                <a:chExt cx="1100" cy="154"/>
              </a:xfrm>
            </p:grpSpPr>
            <p:sp>
              <p:nvSpPr>
                <p:cNvPr id="222" name="Rectangle 1041"/>
                <p:cNvSpPr>
                  <a:spLocks noChangeArrowheads="1"/>
                </p:cNvSpPr>
                <p:nvPr/>
              </p:nvSpPr>
              <p:spPr bwMode="auto">
                <a:xfrm>
                  <a:off x="1100" y="1000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HIV</a:t>
                  </a:r>
                  <a:endParaRPr lang="en-US" sz="1400" dirty="0"/>
                </a:p>
              </p:txBody>
            </p:sp>
            <p:sp>
              <p:nvSpPr>
                <p:cNvPr id="223" name="Rectangle 1101"/>
                <p:cNvSpPr>
                  <a:spLocks noChangeArrowheads="1"/>
                </p:cNvSpPr>
                <p:nvPr/>
              </p:nvSpPr>
              <p:spPr bwMode="auto">
                <a:xfrm>
                  <a:off x="1100" y="1000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1" name="Group 1104"/>
              <p:cNvGrpSpPr>
                <a:grpSpLocks/>
              </p:cNvGrpSpPr>
              <p:nvPr/>
            </p:nvGrpSpPr>
            <p:grpSpPr bwMode="auto">
              <a:xfrm>
                <a:off x="2200" y="1000"/>
                <a:ext cx="1106" cy="154"/>
                <a:chOff x="2200" y="1000"/>
                <a:chExt cx="1106" cy="154"/>
              </a:xfrm>
            </p:grpSpPr>
            <p:sp>
              <p:nvSpPr>
                <p:cNvPr id="220" name="Rectangle 1042"/>
                <p:cNvSpPr>
                  <a:spLocks noChangeArrowheads="1"/>
                </p:cNvSpPr>
                <p:nvPr/>
              </p:nvSpPr>
              <p:spPr bwMode="auto">
                <a:xfrm>
                  <a:off x="2200" y="1000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4"/>
                      </a:solidFill>
                      <a:latin typeface="Arial" charset="0"/>
                      <a:cs typeface="Arial" charset="0"/>
                    </a:rPr>
                    <a:t>Résistance</a:t>
                  </a:r>
                  <a:endParaRPr 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221" name="Rectangle 1103"/>
                <p:cNvSpPr>
                  <a:spLocks noChangeArrowheads="1"/>
                </p:cNvSpPr>
                <p:nvPr/>
              </p:nvSpPr>
              <p:spPr bwMode="auto">
                <a:xfrm>
                  <a:off x="2200" y="1000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2" name="Group 1108"/>
              <p:cNvGrpSpPr>
                <a:grpSpLocks/>
              </p:cNvGrpSpPr>
              <p:nvPr/>
            </p:nvGrpSpPr>
            <p:grpSpPr bwMode="auto">
              <a:xfrm>
                <a:off x="0" y="1154"/>
                <a:ext cx="3306" cy="154"/>
                <a:chOff x="0" y="1154"/>
                <a:chExt cx="3306" cy="154"/>
              </a:xfrm>
            </p:grpSpPr>
            <p:sp>
              <p:nvSpPr>
                <p:cNvPr id="216" name="Rectangle 1107"/>
                <p:cNvSpPr>
                  <a:spLocks noChangeArrowheads="1"/>
                </p:cNvSpPr>
                <p:nvPr/>
              </p:nvSpPr>
              <p:spPr bwMode="auto">
                <a:xfrm>
                  <a:off x="0" y="1154"/>
                  <a:ext cx="3306" cy="154"/>
                </a:xfrm>
                <a:prstGeom prst="rect">
                  <a:avLst/>
                </a:prstGeom>
                <a:solidFill>
                  <a:srgbClr val="CC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grpSp>
              <p:nvGrpSpPr>
                <p:cNvPr id="217" name="Group 1106"/>
                <p:cNvGrpSpPr>
                  <a:grpSpLocks/>
                </p:cNvGrpSpPr>
                <p:nvPr/>
              </p:nvGrpSpPr>
              <p:grpSpPr bwMode="auto">
                <a:xfrm>
                  <a:off x="0" y="1154"/>
                  <a:ext cx="3306" cy="154"/>
                  <a:chOff x="0" y="1154"/>
                  <a:chExt cx="3306" cy="154"/>
                </a:xfrm>
              </p:grpSpPr>
              <p:sp>
                <p:nvSpPr>
                  <p:cNvPr id="218" name="Rectangle 104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54"/>
                    <a:ext cx="3306" cy="154"/>
                  </a:xfrm>
                  <a:prstGeom prst="rect">
                    <a:avLst/>
                  </a:prstGeom>
                  <a:solidFill>
                    <a:srgbClr val="CCE0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400" b="1" dirty="0">
                        <a:solidFill>
                          <a:srgbClr val="4B45BC"/>
                        </a:solidFill>
                        <a:latin typeface="Arial" charset="0"/>
                        <a:cs typeface="Arial" charset="0"/>
                      </a:rPr>
                      <a:t>Classe II</a:t>
                    </a:r>
                    <a:endParaRPr lang="en-US" sz="1400" dirty="0"/>
                  </a:p>
                </p:txBody>
              </p:sp>
              <p:sp>
                <p:nvSpPr>
                  <p:cNvPr id="219" name="Rectangle 110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54"/>
                    <a:ext cx="3306" cy="15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dirty="0"/>
                  </a:p>
                </p:txBody>
              </p:sp>
            </p:grpSp>
          </p:grpSp>
          <p:grpSp>
            <p:nvGrpSpPr>
              <p:cNvPr id="153" name="Group 1110"/>
              <p:cNvGrpSpPr>
                <a:grpSpLocks/>
              </p:cNvGrpSpPr>
              <p:nvPr/>
            </p:nvGrpSpPr>
            <p:grpSpPr bwMode="auto">
              <a:xfrm>
                <a:off x="0" y="1308"/>
                <a:ext cx="1100" cy="154"/>
                <a:chOff x="0" y="1308"/>
                <a:chExt cx="1100" cy="154"/>
              </a:xfrm>
            </p:grpSpPr>
            <p:sp>
              <p:nvSpPr>
                <p:cNvPr id="214" name="Rectangle 1044"/>
                <p:cNvSpPr>
                  <a:spLocks noChangeArrowheads="1"/>
                </p:cNvSpPr>
                <p:nvPr/>
              </p:nvSpPr>
              <p:spPr bwMode="auto">
                <a:xfrm>
                  <a:off x="0" y="1308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DRB1*1302</a:t>
                  </a:r>
                  <a:endParaRPr lang="en-US" sz="1400" dirty="0"/>
                </a:p>
              </p:txBody>
            </p:sp>
            <p:sp>
              <p:nvSpPr>
                <p:cNvPr id="215" name="Rectangle 1109"/>
                <p:cNvSpPr>
                  <a:spLocks noChangeArrowheads="1"/>
                </p:cNvSpPr>
                <p:nvPr/>
              </p:nvSpPr>
              <p:spPr bwMode="auto">
                <a:xfrm>
                  <a:off x="0" y="1308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4" name="Group 1112"/>
              <p:cNvGrpSpPr>
                <a:grpSpLocks/>
              </p:cNvGrpSpPr>
              <p:nvPr/>
            </p:nvGrpSpPr>
            <p:grpSpPr bwMode="auto">
              <a:xfrm>
                <a:off x="1100" y="1308"/>
                <a:ext cx="1100" cy="154"/>
                <a:chOff x="1100" y="1308"/>
                <a:chExt cx="1100" cy="154"/>
              </a:xfrm>
            </p:grpSpPr>
            <p:sp>
              <p:nvSpPr>
                <p:cNvPr id="212" name="Rectangle 1045"/>
                <p:cNvSpPr>
                  <a:spLocks noChangeArrowheads="1"/>
                </p:cNvSpPr>
                <p:nvPr/>
              </p:nvSpPr>
              <p:spPr bwMode="auto">
                <a:xfrm>
                  <a:off x="1100" y="1308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Hépatite B</a:t>
                  </a:r>
                  <a:endParaRPr lang="en-US" sz="1400" dirty="0"/>
                </a:p>
              </p:txBody>
            </p:sp>
            <p:sp>
              <p:nvSpPr>
                <p:cNvPr id="213" name="Rectangle 1111"/>
                <p:cNvSpPr>
                  <a:spLocks noChangeArrowheads="1"/>
                </p:cNvSpPr>
                <p:nvPr/>
              </p:nvSpPr>
              <p:spPr bwMode="auto">
                <a:xfrm>
                  <a:off x="1100" y="1308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5" name="Group 1114"/>
              <p:cNvGrpSpPr>
                <a:grpSpLocks/>
              </p:cNvGrpSpPr>
              <p:nvPr/>
            </p:nvGrpSpPr>
            <p:grpSpPr bwMode="auto">
              <a:xfrm>
                <a:off x="2200" y="1308"/>
                <a:ext cx="1106" cy="154"/>
                <a:chOff x="2200" y="1308"/>
                <a:chExt cx="1106" cy="154"/>
              </a:xfrm>
            </p:grpSpPr>
            <p:sp>
              <p:nvSpPr>
                <p:cNvPr id="210" name="Rectangle 1046"/>
                <p:cNvSpPr>
                  <a:spLocks noChangeArrowheads="1"/>
                </p:cNvSpPr>
                <p:nvPr/>
              </p:nvSpPr>
              <p:spPr bwMode="auto">
                <a:xfrm>
                  <a:off x="2200" y="1308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4"/>
                      </a:solidFill>
                      <a:latin typeface="Arial" charset="0"/>
                      <a:cs typeface="Arial" charset="0"/>
                    </a:rPr>
                    <a:t>Résistance</a:t>
                  </a:r>
                  <a:endParaRPr 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211" name="Rectangle 1113"/>
                <p:cNvSpPr>
                  <a:spLocks noChangeArrowheads="1"/>
                </p:cNvSpPr>
                <p:nvPr/>
              </p:nvSpPr>
              <p:spPr bwMode="auto">
                <a:xfrm>
                  <a:off x="2200" y="1308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6" name="Group 1116"/>
              <p:cNvGrpSpPr>
                <a:grpSpLocks/>
              </p:cNvGrpSpPr>
              <p:nvPr/>
            </p:nvGrpSpPr>
            <p:grpSpPr bwMode="auto">
              <a:xfrm>
                <a:off x="0" y="1462"/>
                <a:ext cx="1100" cy="154"/>
                <a:chOff x="0" y="1462"/>
                <a:chExt cx="1100" cy="154"/>
              </a:xfrm>
            </p:grpSpPr>
            <p:sp>
              <p:nvSpPr>
                <p:cNvPr id="208" name="Rectangle 1047"/>
                <p:cNvSpPr>
                  <a:spLocks noChangeArrowheads="1"/>
                </p:cNvSpPr>
                <p:nvPr/>
              </p:nvSpPr>
              <p:spPr bwMode="auto">
                <a:xfrm>
                  <a:off x="0" y="1462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DRB1*1352</a:t>
                  </a:r>
                  <a:endParaRPr lang="en-US" sz="1400" dirty="0"/>
                </a:p>
              </p:txBody>
            </p:sp>
            <p:sp>
              <p:nvSpPr>
                <p:cNvPr id="209" name="Rectangle 1115"/>
                <p:cNvSpPr>
                  <a:spLocks noChangeArrowheads="1"/>
                </p:cNvSpPr>
                <p:nvPr/>
              </p:nvSpPr>
              <p:spPr bwMode="auto">
                <a:xfrm>
                  <a:off x="0" y="1462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7" name="Group 1118"/>
              <p:cNvGrpSpPr>
                <a:grpSpLocks/>
              </p:cNvGrpSpPr>
              <p:nvPr/>
            </p:nvGrpSpPr>
            <p:grpSpPr bwMode="auto">
              <a:xfrm>
                <a:off x="1100" y="1462"/>
                <a:ext cx="1100" cy="154"/>
                <a:chOff x="1100" y="1462"/>
                <a:chExt cx="1100" cy="154"/>
              </a:xfrm>
            </p:grpSpPr>
            <p:sp>
              <p:nvSpPr>
                <p:cNvPr id="206" name="Rectangle 1048"/>
                <p:cNvSpPr>
                  <a:spLocks noChangeArrowheads="1"/>
                </p:cNvSpPr>
                <p:nvPr/>
              </p:nvSpPr>
              <p:spPr bwMode="auto">
                <a:xfrm>
                  <a:off x="1100" y="1462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Malaria</a:t>
                  </a:r>
                  <a:endParaRPr lang="en-US" sz="1400" dirty="0"/>
                </a:p>
              </p:txBody>
            </p:sp>
            <p:sp>
              <p:nvSpPr>
                <p:cNvPr id="207" name="Rectangle 1117"/>
                <p:cNvSpPr>
                  <a:spLocks noChangeArrowheads="1"/>
                </p:cNvSpPr>
                <p:nvPr/>
              </p:nvSpPr>
              <p:spPr bwMode="auto">
                <a:xfrm>
                  <a:off x="1100" y="1462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8" name="Group 1120"/>
              <p:cNvGrpSpPr>
                <a:grpSpLocks/>
              </p:cNvGrpSpPr>
              <p:nvPr/>
            </p:nvGrpSpPr>
            <p:grpSpPr bwMode="auto">
              <a:xfrm>
                <a:off x="2200" y="1462"/>
                <a:ext cx="1106" cy="154"/>
                <a:chOff x="2200" y="1462"/>
                <a:chExt cx="1106" cy="154"/>
              </a:xfrm>
            </p:grpSpPr>
            <p:sp>
              <p:nvSpPr>
                <p:cNvPr id="204" name="Rectangle 1049"/>
                <p:cNvSpPr>
                  <a:spLocks noChangeArrowheads="1"/>
                </p:cNvSpPr>
                <p:nvPr/>
              </p:nvSpPr>
              <p:spPr bwMode="auto">
                <a:xfrm>
                  <a:off x="2200" y="1462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4"/>
                      </a:solidFill>
                      <a:latin typeface="Arial" charset="0"/>
                      <a:cs typeface="Arial" charset="0"/>
                    </a:rPr>
                    <a:t>Résistance</a:t>
                  </a:r>
                  <a:endParaRPr 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205" name="Rectangle 1119"/>
                <p:cNvSpPr>
                  <a:spLocks noChangeArrowheads="1"/>
                </p:cNvSpPr>
                <p:nvPr/>
              </p:nvSpPr>
              <p:spPr bwMode="auto">
                <a:xfrm>
                  <a:off x="2200" y="1462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59" name="Group 1122"/>
              <p:cNvGrpSpPr>
                <a:grpSpLocks/>
              </p:cNvGrpSpPr>
              <p:nvPr/>
            </p:nvGrpSpPr>
            <p:grpSpPr bwMode="auto">
              <a:xfrm>
                <a:off x="0" y="1616"/>
                <a:ext cx="1100" cy="154"/>
                <a:chOff x="0" y="1616"/>
                <a:chExt cx="1100" cy="154"/>
              </a:xfrm>
            </p:grpSpPr>
            <p:sp>
              <p:nvSpPr>
                <p:cNvPr id="202" name="Rectangle 1050"/>
                <p:cNvSpPr>
                  <a:spLocks noChangeArrowheads="1"/>
                </p:cNvSpPr>
                <p:nvPr/>
              </p:nvSpPr>
              <p:spPr bwMode="auto">
                <a:xfrm>
                  <a:off x="0" y="1616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DRB1*1101</a:t>
                  </a:r>
                  <a:endParaRPr lang="en-US" sz="1400" dirty="0"/>
                </a:p>
              </p:txBody>
            </p:sp>
            <p:sp>
              <p:nvSpPr>
                <p:cNvPr id="203" name="Rectangle 1121"/>
                <p:cNvSpPr>
                  <a:spLocks noChangeArrowheads="1"/>
                </p:cNvSpPr>
                <p:nvPr/>
              </p:nvSpPr>
              <p:spPr bwMode="auto">
                <a:xfrm>
                  <a:off x="0" y="1616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0" name="Group 1124"/>
              <p:cNvGrpSpPr>
                <a:grpSpLocks/>
              </p:cNvGrpSpPr>
              <p:nvPr/>
            </p:nvGrpSpPr>
            <p:grpSpPr bwMode="auto">
              <a:xfrm>
                <a:off x="1100" y="1616"/>
                <a:ext cx="1100" cy="154"/>
                <a:chOff x="1100" y="1616"/>
                <a:chExt cx="1100" cy="154"/>
              </a:xfrm>
            </p:grpSpPr>
            <p:sp>
              <p:nvSpPr>
                <p:cNvPr id="200" name="Rectangle 1051"/>
                <p:cNvSpPr>
                  <a:spLocks noChangeArrowheads="1"/>
                </p:cNvSpPr>
                <p:nvPr/>
              </p:nvSpPr>
              <p:spPr bwMode="auto">
                <a:xfrm>
                  <a:off x="1100" y="1616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Hépatite C</a:t>
                  </a:r>
                  <a:endParaRPr lang="en-US" sz="1400" dirty="0"/>
                </a:p>
              </p:txBody>
            </p:sp>
            <p:sp>
              <p:nvSpPr>
                <p:cNvPr id="201" name="Rectangle 1123"/>
                <p:cNvSpPr>
                  <a:spLocks noChangeArrowheads="1"/>
                </p:cNvSpPr>
                <p:nvPr/>
              </p:nvSpPr>
              <p:spPr bwMode="auto">
                <a:xfrm>
                  <a:off x="1100" y="1616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1" name="Group 1126"/>
              <p:cNvGrpSpPr>
                <a:grpSpLocks/>
              </p:cNvGrpSpPr>
              <p:nvPr/>
            </p:nvGrpSpPr>
            <p:grpSpPr bwMode="auto">
              <a:xfrm>
                <a:off x="2200" y="1616"/>
                <a:ext cx="1106" cy="154"/>
                <a:chOff x="2200" y="1616"/>
                <a:chExt cx="1106" cy="154"/>
              </a:xfrm>
            </p:grpSpPr>
            <p:sp>
              <p:nvSpPr>
                <p:cNvPr id="198" name="Rectangle 1052"/>
                <p:cNvSpPr>
                  <a:spLocks noChangeArrowheads="1"/>
                </p:cNvSpPr>
                <p:nvPr/>
              </p:nvSpPr>
              <p:spPr bwMode="auto">
                <a:xfrm>
                  <a:off x="2200" y="1616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4"/>
                      </a:solidFill>
                      <a:latin typeface="Arial" charset="0"/>
                      <a:cs typeface="Arial" charset="0"/>
                    </a:rPr>
                    <a:t>Résistance</a:t>
                  </a:r>
                  <a:endParaRPr 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99" name="Rectangle 1125"/>
                <p:cNvSpPr>
                  <a:spLocks noChangeArrowheads="1"/>
                </p:cNvSpPr>
                <p:nvPr/>
              </p:nvSpPr>
              <p:spPr bwMode="auto">
                <a:xfrm>
                  <a:off x="2200" y="1616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2" name="Group 1128"/>
              <p:cNvGrpSpPr>
                <a:grpSpLocks/>
              </p:cNvGrpSpPr>
              <p:nvPr/>
            </p:nvGrpSpPr>
            <p:grpSpPr bwMode="auto">
              <a:xfrm>
                <a:off x="0" y="1770"/>
                <a:ext cx="1100" cy="154"/>
                <a:chOff x="0" y="1770"/>
                <a:chExt cx="1100" cy="154"/>
              </a:xfrm>
            </p:grpSpPr>
            <p:sp>
              <p:nvSpPr>
                <p:cNvPr id="196" name="Rectangle 1053"/>
                <p:cNvSpPr>
                  <a:spLocks noChangeArrowheads="1"/>
                </p:cNvSpPr>
                <p:nvPr/>
              </p:nvSpPr>
              <p:spPr bwMode="auto">
                <a:xfrm>
                  <a:off x="0" y="1770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DRB1*04</a:t>
                  </a:r>
                  <a:endParaRPr lang="en-US" sz="1400" dirty="0"/>
                </a:p>
              </p:txBody>
            </p:sp>
            <p:sp>
              <p:nvSpPr>
                <p:cNvPr id="197" name="Rectangle 1127"/>
                <p:cNvSpPr>
                  <a:spLocks noChangeArrowheads="1"/>
                </p:cNvSpPr>
                <p:nvPr/>
              </p:nvSpPr>
              <p:spPr bwMode="auto">
                <a:xfrm>
                  <a:off x="0" y="1770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3" name="Group 1130"/>
              <p:cNvGrpSpPr>
                <a:grpSpLocks/>
              </p:cNvGrpSpPr>
              <p:nvPr/>
            </p:nvGrpSpPr>
            <p:grpSpPr bwMode="auto">
              <a:xfrm>
                <a:off x="1100" y="1770"/>
                <a:ext cx="1100" cy="154"/>
                <a:chOff x="1100" y="1770"/>
                <a:chExt cx="1100" cy="154"/>
              </a:xfrm>
            </p:grpSpPr>
            <p:sp>
              <p:nvSpPr>
                <p:cNvPr id="194" name="Rectangle 1054"/>
                <p:cNvSpPr>
                  <a:spLocks noChangeArrowheads="1"/>
                </p:cNvSpPr>
                <p:nvPr/>
              </p:nvSpPr>
              <p:spPr bwMode="auto">
                <a:xfrm>
                  <a:off x="1100" y="1770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Typhoïde</a:t>
                  </a:r>
                  <a:endParaRPr lang="en-US" sz="1400" dirty="0"/>
                </a:p>
              </p:txBody>
            </p:sp>
            <p:sp>
              <p:nvSpPr>
                <p:cNvPr id="195" name="Rectangle 1129"/>
                <p:cNvSpPr>
                  <a:spLocks noChangeArrowheads="1"/>
                </p:cNvSpPr>
                <p:nvPr/>
              </p:nvSpPr>
              <p:spPr bwMode="auto">
                <a:xfrm>
                  <a:off x="1100" y="1770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4" name="Group 1132"/>
              <p:cNvGrpSpPr>
                <a:grpSpLocks/>
              </p:cNvGrpSpPr>
              <p:nvPr/>
            </p:nvGrpSpPr>
            <p:grpSpPr bwMode="auto">
              <a:xfrm>
                <a:off x="2200" y="1770"/>
                <a:ext cx="1106" cy="154"/>
                <a:chOff x="2200" y="1770"/>
                <a:chExt cx="1106" cy="154"/>
              </a:xfrm>
            </p:grpSpPr>
            <p:sp>
              <p:nvSpPr>
                <p:cNvPr id="192" name="Rectangle 1055"/>
                <p:cNvSpPr>
                  <a:spLocks noChangeArrowheads="1"/>
                </p:cNvSpPr>
                <p:nvPr/>
              </p:nvSpPr>
              <p:spPr bwMode="auto">
                <a:xfrm>
                  <a:off x="2200" y="1770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4"/>
                      </a:solidFill>
                      <a:latin typeface="Arial" charset="0"/>
                      <a:cs typeface="Arial" charset="0"/>
                    </a:rPr>
                    <a:t>Résistance</a:t>
                  </a:r>
                  <a:endParaRPr lang="en-US" sz="14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93" name="Rectangle 1131"/>
                <p:cNvSpPr>
                  <a:spLocks noChangeArrowheads="1"/>
                </p:cNvSpPr>
                <p:nvPr/>
              </p:nvSpPr>
              <p:spPr bwMode="auto">
                <a:xfrm>
                  <a:off x="2200" y="1770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5" name="Group 1134"/>
              <p:cNvGrpSpPr>
                <a:grpSpLocks/>
              </p:cNvGrpSpPr>
              <p:nvPr/>
            </p:nvGrpSpPr>
            <p:grpSpPr bwMode="auto">
              <a:xfrm>
                <a:off x="0" y="1924"/>
                <a:ext cx="1100" cy="154"/>
                <a:chOff x="0" y="1924"/>
                <a:chExt cx="1100" cy="154"/>
              </a:xfrm>
            </p:grpSpPr>
            <p:sp>
              <p:nvSpPr>
                <p:cNvPr id="190" name="Rectangle 1056"/>
                <p:cNvSpPr>
                  <a:spLocks noChangeArrowheads="1"/>
                </p:cNvSpPr>
                <p:nvPr/>
              </p:nvSpPr>
              <p:spPr bwMode="auto">
                <a:xfrm>
                  <a:off x="0" y="1924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DR2</a:t>
                  </a:r>
                  <a:endParaRPr lang="en-US" sz="1400" dirty="0"/>
                </a:p>
              </p:txBody>
            </p:sp>
            <p:sp>
              <p:nvSpPr>
                <p:cNvPr id="191" name="Rectangle 1133"/>
                <p:cNvSpPr>
                  <a:spLocks noChangeArrowheads="1"/>
                </p:cNvSpPr>
                <p:nvPr/>
              </p:nvSpPr>
              <p:spPr bwMode="auto">
                <a:xfrm>
                  <a:off x="0" y="1924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6" name="Group 1136"/>
              <p:cNvGrpSpPr>
                <a:grpSpLocks/>
              </p:cNvGrpSpPr>
              <p:nvPr/>
            </p:nvGrpSpPr>
            <p:grpSpPr bwMode="auto">
              <a:xfrm>
                <a:off x="1100" y="1924"/>
                <a:ext cx="1100" cy="154"/>
                <a:chOff x="1100" y="1924"/>
                <a:chExt cx="1100" cy="154"/>
              </a:xfrm>
            </p:grpSpPr>
            <p:sp>
              <p:nvSpPr>
                <p:cNvPr id="188" name="Rectangle 1057"/>
                <p:cNvSpPr>
                  <a:spLocks noChangeArrowheads="1"/>
                </p:cNvSpPr>
                <p:nvPr/>
              </p:nvSpPr>
              <p:spPr bwMode="auto">
                <a:xfrm>
                  <a:off x="1100" y="1924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Tuberculose pulmonaire</a:t>
                  </a:r>
                  <a:endParaRPr lang="en-US" sz="1400" dirty="0"/>
                </a:p>
              </p:txBody>
            </p:sp>
            <p:sp>
              <p:nvSpPr>
                <p:cNvPr id="189" name="Rectangle 1135"/>
                <p:cNvSpPr>
                  <a:spLocks noChangeArrowheads="1"/>
                </p:cNvSpPr>
                <p:nvPr/>
              </p:nvSpPr>
              <p:spPr bwMode="auto">
                <a:xfrm>
                  <a:off x="1100" y="1924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7" name="Group 1138"/>
              <p:cNvGrpSpPr>
                <a:grpSpLocks/>
              </p:cNvGrpSpPr>
              <p:nvPr/>
            </p:nvGrpSpPr>
            <p:grpSpPr bwMode="auto">
              <a:xfrm>
                <a:off x="2200" y="1924"/>
                <a:ext cx="1106" cy="154"/>
                <a:chOff x="2200" y="1924"/>
                <a:chExt cx="1106" cy="154"/>
              </a:xfrm>
            </p:grpSpPr>
            <p:sp>
              <p:nvSpPr>
                <p:cNvPr id="186" name="Rectangle 1058"/>
                <p:cNvSpPr>
                  <a:spLocks noChangeArrowheads="1"/>
                </p:cNvSpPr>
                <p:nvPr/>
              </p:nvSpPr>
              <p:spPr bwMode="auto">
                <a:xfrm>
                  <a:off x="2200" y="1924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Susceptibilité</a:t>
                  </a:r>
                  <a:endParaRPr lang="en-US" sz="1400" dirty="0"/>
                </a:p>
              </p:txBody>
            </p:sp>
            <p:sp>
              <p:nvSpPr>
                <p:cNvPr id="187" name="Rectangle 1137"/>
                <p:cNvSpPr>
                  <a:spLocks noChangeArrowheads="1"/>
                </p:cNvSpPr>
                <p:nvPr/>
              </p:nvSpPr>
              <p:spPr bwMode="auto">
                <a:xfrm>
                  <a:off x="2200" y="1924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8" name="Group 1140"/>
              <p:cNvGrpSpPr>
                <a:grpSpLocks/>
              </p:cNvGrpSpPr>
              <p:nvPr/>
            </p:nvGrpSpPr>
            <p:grpSpPr bwMode="auto">
              <a:xfrm>
                <a:off x="0" y="2078"/>
                <a:ext cx="1100" cy="154"/>
                <a:chOff x="0" y="2078"/>
                <a:chExt cx="1100" cy="154"/>
              </a:xfrm>
            </p:grpSpPr>
            <p:sp>
              <p:nvSpPr>
                <p:cNvPr id="184" name="Rectangle 1059"/>
                <p:cNvSpPr>
                  <a:spLocks noChangeArrowheads="1"/>
                </p:cNvSpPr>
                <p:nvPr/>
              </p:nvSpPr>
              <p:spPr bwMode="auto">
                <a:xfrm>
                  <a:off x="0" y="2078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DR2</a:t>
                  </a:r>
                  <a:endParaRPr lang="en-US" sz="1400" dirty="0"/>
                </a:p>
              </p:txBody>
            </p:sp>
            <p:sp>
              <p:nvSpPr>
                <p:cNvPr id="185" name="Rectangle 1139"/>
                <p:cNvSpPr>
                  <a:spLocks noChangeArrowheads="1"/>
                </p:cNvSpPr>
                <p:nvPr/>
              </p:nvSpPr>
              <p:spPr bwMode="auto">
                <a:xfrm>
                  <a:off x="0" y="2078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69" name="Group 1142"/>
              <p:cNvGrpSpPr>
                <a:grpSpLocks/>
              </p:cNvGrpSpPr>
              <p:nvPr/>
            </p:nvGrpSpPr>
            <p:grpSpPr bwMode="auto">
              <a:xfrm>
                <a:off x="1100" y="2078"/>
                <a:ext cx="1100" cy="154"/>
                <a:chOff x="1100" y="2078"/>
                <a:chExt cx="1100" cy="154"/>
              </a:xfrm>
            </p:grpSpPr>
            <p:sp>
              <p:nvSpPr>
                <p:cNvPr id="182" name="Rectangle 1060"/>
                <p:cNvSpPr>
                  <a:spLocks noChangeArrowheads="1"/>
                </p:cNvSpPr>
                <p:nvPr/>
              </p:nvSpPr>
              <p:spPr bwMode="auto">
                <a:xfrm>
                  <a:off x="1100" y="2078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Lèpre</a:t>
                  </a:r>
                  <a:endParaRPr lang="en-US" sz="1400" dirty="0"/>
                </a:p>
              </p:txBody>
            </p:sp>
            <p:sp>
              <p:nvSpPr>
                <p:cNvPr id="183" name="Rectangle 1141"/>
                <p:cNvSpPr>
                  <a:spLocks noChangeArrowheads="1"/>
                </p:cNvSpPr>
                <p:nvPr/>
              </p:nvSpPr>
              <p:spPr bwMode="auto">
                <a:xfrm>
                  <a:off x="1100" y="2078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70" name="Group 1144"/>
              <p:cNvGrpSpPr>
                <a:grpSpLocks/>
              </p:cNvGrpSpPr>
              <p:nvPr/>
            </p:nvGrpSpPr>
            <p:grpSpPr bwMode="auto">
              <a:xfrm>
                <a:off x="2200" y="2078"/>
                <a:ext cx="1106" cy="154"/>
                <a:chOff x="2200" y="2078"/>
                <a:chExt cx="1106" cy="154"/>
              </a:xfrm>
            </p:grpSpPr>
            <p:sp>
              <p:nvSpPr>
                <p:cNvPr id="180" name="Rectangle 1061"/>
                <p:cNvSpPr>
                  <a:spLocks noChangeArrowheads="1"/>
                </p:cNvSpPr>
                <p:nvPr/>
              </p:nvSpPr>
              <p:spPr bwMode="auto">
                <a:xfrm>
                  <a:off x="2200" y="2078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Susceptibilité</a:t>
                  </a:r>
                  <a:endParaRPr lang="en-US" sz="1400" dirty="0"/>
                </a:p>
              </p:txBody>
            </p:sp>
            <p:sp>
              <p:nvSpPr>
                <p:cNvPr id="181" name="Rectangle 1143"/>
                <p:cNvSpPr>
                  <a:spLocks noChangeArrowheads="1"/>
                </p:cNvSpPr>
                <p:nvPr/>
              </p:nvSpPr>
              <p:spPr bwMode="auto">
                <a:xfrm>
                  <a:off x="2200" y="2078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71" name="Group 1146"/>
              <p:cNvGrpSpPr>
                <a:grpSpLocks/>
              </p:cNvGrpSpPr>
              <p:nvPr/>
            </p:nvGrpSpPr>
            <p:grpSpPr bwMode="auto">
              <a:xfrm>
                <a:off x="0" y="2232"/>
                <a:ext cx="1100" cy="154"/>
                <a:chOff x="0" y="2232"/>
                <a:chExt cx="1100" cy="154"/>
              </a:xfrm>
            </p:grpSpPr>
            <p:sp>
              <p:nvSpPr>
                <p:cNvPr id="178" name="Rectangle 1062"/>
                <p:cNvSpPr>
                  <a:spLocks noChangeArrowheads="1"/>
                </p:cNvSpPr>
                <p:nvPr/>
              </p:nvSpPr>
              <p:spPr bwMode="auto">
                <a:xfrm>
                  <a:off x="0" y="2232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DR7</a:t>
                  </a:r>
                  <a:endParaRPr lang="en-US" sz="1400" dirty="0"/>
                </a:p>
              </p:txBody>
            </p:sp>
            <p:sp>
              <p:nvSpPr>
                <p:cNvPr id="179" name="Rectangle 1145"/>
                <p:cNvSpPr>
                  <a:spLocks noChangeArrowheads="1"/>
                </p:cNvSpPr>
                <p:nvPr/>
              </p:nvSpPr>
              <p:spPr bwMode="auto">
                <a:xfrm>
                  <a:off x="0" y="2232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72" name="Group 1148"/>
              <p:cNvGrpSpPr>
                <a:grpSpLocks/>
              </p:cNvGrpSpPr>
              <p:nvPr/>
            </p:nvGrpSpPr>
            <p:grpSpPr bwMode="auto">
              <a:xfrm>
                <a:off x="1100" y="2232"/>
                <a:ext cx="1100" cy="154"/>
                <a:chOff x="1100" y="2232"/>
                <a:chExt cx="1100" cy="154"/>
              </a:xfrm>
            </p:grpSpPr>
            <p:sp>
              <p:nvSpPr>
                <p:cNvPr id="176" name="Rectangle 1063"/>
                <p:cNvSpPr>
                  <a:spLocks noChangeArrowheads="1"/>
                </p:cNvSpPr>
                <p:nvPr/>
              </p:nvSpPr>
              <p:spPr bwMode="auto">
                <a:xfrm>
                  <a:off x="1100" y="2232"/>
                  <a:ext cx="110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dirty="0">
                      <a:latin typeface="Arial" charset="0"/>
                      <a:cs typeface="Arial" charset="0"/>
                    </a:rPr>
                    <a:t>Hépatite B</a:t>
                  </a:r>
                  <a:endParaRPr lang="en-US" sz="1400" dirty="0"/>
                </a:p>
              </p:txBody>
            </p:sp>
            <p:sp>
              <p:nvSpPr>
                <p:cNvPr id="177" name="Rectangle 1147"/>
                <p:cNvSpPr>
                  <a:spLocks noChangeArrowheads="1"/>
                </p:cNvSpPr>
                <p:nvPr/>
              </p:nvSpPr>
              <p:spPr bwMode="auto">
                <a:xfrm>
                  <a:off x="1100" y="2232"/>
                  <a:ext cx="1100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  <p:grpSp>
            <p:nvGrpSpPr>
              <p:cNvPr id="173" name="Group 1150"/>
              <p:cNvGrpSpPr>
                <a:grpSpLocks/>
              </p:cNvGrpSpPr>
              <p:nvPr/>
            </p:nvGrpSpPr>
            <p:grpSpPr bwMode="auto">
              <a:xfrm>
                <a:off x="2200" y="2232"/>
                <a:ext cx="1106" cy="154"/>
                <a:chOff x="2200" y="2232"/>
                <a:chExt cx="1106" cy="154"/>
              </a:xfrm>
            </p:grpSpPr>
            <p:sp>
              <p:nvSpPr>
                <p:cNvPr id="174" name="Rectangle 1064"/>
                <p:cNvSpPr>
                  <a:spLocks noChangeArrowheads="1"/>
                </p:cNvSpPr>
                <p:nvPr/>
              </p:nvSpPr>
              <p:spPr bwMode="auto">
                <a:xfrm>
                  <a:off x="2200" y="2232"/>
                  <a:ext cx="110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Susceptibilité</a:t>
                  </a:r>
                  <a:endParaRPr lang="en-US" sz="1400" dirty="0"/>
                </a:p>
              </p:txBody>
            </p:sp>
            <p:sp>
              <p:nvSpPr>
                <p:cNvPr id="175" name="Rectangle 1149"/>
                <p:cNvSpPr>
                  <a:spLocks noChangeArrowheads="1"/>
                </p:cNvSpPr>
                <p:nvPr/>
              </p:nvSpPr>
              <p:spPr bwMode="auto">
                <a:xfrm>
                  <a:off x="2200" y="2232"/>
                  <a:ext cx="1106" cy="1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</p:grpSp>
        <p:sp>
          <p:nvSpPr>
            <p:cNvPr id="135" name="Rectangle 1152"/>
            <p:cNvSpPr>
              <a:spLocks noChangeArrowheads="1"/>
            </p:cNvSpPr>
            <p:nvPr/>
          </p:nvSpPr>
          <p:spPr bwMode="auto">
            <a:xfrm>
              <a:off x="-3" y="-3"/>
              <a:ext cx="3312" cy="2392"/>
            </a:xfrm>
            <a:prstGeom prst="rect">
              <a:avLst/>
            </a:prstGeom>
            <a:noFill/>
            <a:ln w="9525">
              <a:solidFill>
                <a:srgbClr val="4B45B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78"/>
          <p:cNvGraphicFramePr>
            <a:graphicFrameLocks/>
          </p:cNvGraphicFramePr>
          <p:nvPr/>
        </p:nvGraphicFramePr>
        <p:xfrm>
          <a:off x="428596" y="1714487"/>
          <a:ext cx="8276330" cy="471967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005402"/>
                <a:gridCol w="4270928"/>
              </a:tblGrid>
              <a:tr h="50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Maladies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Antigènes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1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Spondylarthrite ankylosante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Maladie de REITER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Polyarthrite rhumatoïde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B27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6562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DRw4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768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Sclérose en plaques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Myasthénie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A3, B7, Bw2, DRw2, B8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DRw3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399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Psoriasis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A1, B13, Bw37, Cw6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768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Maladie d’ADDISON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Maladie de BASEDOW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Dw3, B8, Bw35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1137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Maladie céliaque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Hémochromatose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Hépatite chronique active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A3, B8, Dw3, DRw3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7200" dirty="0" smtClean="0"/>
              <a:t>Association</a:t>
            </a:r>
            <a:endParaRPr lang="fr-FR" sz="72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51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800" dirty="0" smtClean="0"/>
              <a:t>conclusion</a:t>
            </a:r>
            <a:endParaRPr lang="fr-FR" sz="88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Fonction de reconnaissance et de présentation des peptides antigénique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Contrôle du rejet  de greffes d’organes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Reflet du  polymorphisme humain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52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8258204" cy="4717581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sz="6600" dirty="0" smtClean="0"/>
              <a:t>Système </a:t>
            </a:r>
          </a:p>
          <a:p>
            <a:pPr lvl="1"/>
            <a:r>
              <a:rPr lang="fr-FR" sz="4800" dirty="0" smtClean="0"/>
              <a:t>Polygénique et </a:t>
            </a:r>
          </a:p>
          <a:p>
            <a:pPr lvl="1"/>
            <a:r>
              <a:rPr lang="fr-FR" sz="4800" dirty="0" smtClean="0"/>
              <a:t>Polyallélique </a:t>
            </a:r>
          </a:p>
          <a:p>
            <a:pPr lvl="1"/>
            <a:r>
              <a:rPr lang="fr-FR" sz="4800" dirty="0" smtClean="0"/>
              <a:t>à expression codominante</a:t>
            </a:r>
            <a:endParaRPr lang="fr-FR" sz="4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Classification</a:t>
            </a:r>
            <a:endParaRPr lang="fr-FR" sz="4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74316" y="1340768"/>
            <a:ext cx="4040188" cy="441738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r>
              <a:rPr lang="fr-FR" dirty="0" smtClean="0"/>
              <a:t>Classe I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45344" y="1844824"/>
            <a:ext cx="8258204" cy="1428760"/>
          </a:xfrm>
          <a:ln>
            <a:solidFill>
              <a:schemeClr val="accent5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fr-FR" sz="1600" dirty="0" smtClean="0"/>
              <a:t>HLA classiques A, B et C, impliqués dans la présentation de l’antigène</a:t>
            </a:r>
          </a:p>
          <a:p>
            <a:r>
              <a:rPr lang="fr-FR" sz="1600" dirty="0" smtClean="0"/>
              <a:t>HLA non classiques E, F et G, impliqués dans la</a:t>
            </a:r>
          </a:p>
          <a:p>
            <a:pPr lvl="1"/>
            <a:r>
              <a:rPr lang="fr-FR" sz="1600" dirty="0" smtClean="0"/>
              <a:t>Présentation de l’antigène</a:t>
            </a:r>
          </a:p>
          <a:p>
            <a:pPr lvl="1"/>
            <a:r>
              <a:rPr lang="fr-FR" sz="1600" dirty="0" smtClean="0"/>
              <a:t>Tolérance immunitaire</a:t>
            </a:r>
          </a:p>
          <a:p>
            <a:pPr lvl="1"/>
            <a:r>
              <a:rPr lang="fr-FR" sz="1600" dirty="0" smtClean="0"/>
              <a:t>Réponse NK </a:t>
            </a:r>
          </a:p>
          <a:p>
            <a:r>
              <a:rPr lang="fr-FR" sz="1600" dirty="0" smtClean="0"/>
              <a:t>HLA – like : MIC A et B impliqués dans la réponse NK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74315" y="3356992"/>
            <a:ext cx="4041775" cy="404804"/>
          </a:xfrm>
          <a:ln>
            <a:solidFill>
              <a:schemeClr val="accent5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Classe II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52685" y="3789040"/>
            <a:ext cx="8256617" cy="1004894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r>
              <a:rPr lang="fr-FR" sz="1800" dirty="0" smtClean="0"/>
              <a:t>HLA classiques : DP, DQ et DR à chaînes </a:t>
            </a:r>
            <a:r>
              <a:rPr lang="fr-FR" sz="1800" dirty="0" smtClean="0">
                <a:latin typeface="Symbol" pitchFamily="18" charset="2"/>
              </a:rPr>
              <a:t>a</a:t>
            </a:r>
            <a:r>
              <a:rPr lang="fr-FR" sz="1800" dirty="0" smtClean="0"/>
              <a:t> et </a:t>
            </a:r>
            <a:r>
              <a:rPr lang="fr-FR" sz="1800" dirty="0" smtClean="0">
                <a:latin typeface="Symbol" pitchFamily="18" charset="2"/>
              </a:rPr>
              <a:t>b</a:t>
            </a:r>
            <a:endParaRPr lang="fr-FR" sz="1800" dirty="0" smtClean="0"/>
          </a:p>
          <a:p>
            <a:r>
              <a:rPr lang="fr-FR" sz="1800" dirty="0" smtClean="0"/>
              <a:t>HLA associés à la classe II : DM et DO</a:t>
            </a:r>
          </a:p>
          <a:p>
            <a:r>
              <a:rPr lang="fr-FR" sz="1800" dirty="0" smtClean="0"/>
              <a:t>HLA associés à la classe I : TAP, LMP </a:t>
            </a:r>
            <a:endParaRPr lang="fr-FR" sz="1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 smtClean="0">
                <a:solidFill>
                  <a:schemeClr val="tx1"/>
                </a:solidFill>
              </a:rPr>
              <a:t>Immunologie fondamentale par le Pr A GHAFFOUR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z="1800" smtClean="0">
                <a:solidFill>
                  <a:schemeClr val="tx1"/>
                </a:solidFill>
              </a:rPr>
              <a:pPr/>
              <a:t>7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4794" y="5330688"/>
            <a:ext cx="8230610" cy="1200329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/>
              <a:t>Gènes n’ayant pas de rôle direct dans la RI (hydrolase, hormones stéroïdiennes)</a:t>
            </a:r>
          </a:p>
          <a:p>
            <a:r>
              <a:rPr lang="fr-FR" dirty="0" smtClean="0"/>
              <a:t>Gènes impliqués dans la réponse immune </a:t>
            </a:r>
          </a:p>
          <a:p>
            <a:r>
              <a:rPr lang="fr-FR" dirty="0" smtClean="0"/>
              <a:t>Protéines du complément (C4A, C4B)</a:t>
            </a:r>
          </a:p>
          <a:p>
            <a:r>
              <a:rPr lang="fr-FR" dirty="0" smtClean="0"/>
              <a:t>TNF</a:t>
            </a:r>
            <a:r>
              <a:rPr lang="fr-FR" dirty="0" smtClean="0">
                <a:latin typeface="Symbol" pitchFamily="18" charset="2"/>
              </a:rPr>
              <a:t>a</a:t>
            </a:r>
            <a:r>
              <a:rPr lang="fr-FR" dirty="0" smtClean="0"/>
              <a:t>, Lt</a:t>
            </a:r>
            <a:r>
              <a:rPr lang="fr-FR" dirty="0" smtClean="0">
                <a:latin typeface="Symbol" pitchFamily="18" charset="2"/>
              </a:rPr>
              <a:t>b </a:t>
            </a:r>
            <a:r>
              <a:rPr lang="fr-FR" dirty="0" smtClean="0"/>
              <a:t>1 à 7 (protéasomes)</a:t>
            </a:r>
            <a:endParaRPr lang="fr-FR" dirty="0"/>
          </a:p>
        </p:txBody>
      </p:sp>
      <p:sp>
        <p:nvSpPr>
          <p:cNvPr id="17" name="Espace réservé du texte 6"/>
          <p:cNvSpPr txBox="1">
            <a:spLocks/>
          </p:cNvSpPr>
          <p:nvPr/>
        </p:nvSpPr>
        <p:spPr>
          <a:xfrm>
            <a:off x="474316" y="4869672"/>
            <a:ext cx="4041775" cy="404804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 anchor="ctr">
            <a:no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Classe III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Organisation génétique</a:t>
            </a:r>
            <a:endParaRPr lang="fr-FR" sz="60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/>
              <a:t/>
            </a:r>
            <a:br>
              <a:rPr lang="fr-FR" sz="5400" dirty="0"/>
            </a:b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 smtClean="0"/>
              <a:t>Complexe HLA humain</a:t>
            </a:r>
            <a:br>
              <a:rPr lang="fr-FR" sz="5400" dirty="0" smtClean="0"/>
            </a:b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58204" cy="63976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/>
              <a:t>Bras court du chromosome 6p21.3</a:t>
            </a:r>
            <a:endParaRPr lang="fr-FR" sz="32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8258204" cy="1898657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3 régions </a:t>
            </a:r>
          </a:p>
          <a:p>
            <a:pPr lvl="1"/>
            <a:r>
              <a:rPr lang="fr-FR" sz="2400" dirty="0" smtClean="0"/>
              <a:t>Région I du coté du centromère </a:t>
            </a:r>
          </a:p>
          <a:p>
            <a:pPr lvl="1"/>
            <a:r>
              <a:rPr lang="fr-FR" sz="2400" dirty="0" smtClean="0"/>
              <a:t>Région II du coté du centromère </a:t>
            </a:r>
          </a:p>
          <a:p>
            <a:pPr lvl="1"/>
            <a:r>
              <a:rPr lang="fr-FR" sz="2400" dirty="0" smtClean="0"/>
              <a:t> Région III du coté du télomère </a:t>
            </a:r>
          </a:p>
          <a:p>
            <a:endParaRPr lang="fr-FR" sz="2800" dirty="0"/>
          </a:p>
        </p:txBody>
      </p:sp>
      <p:pic>
        <p:nvPicPr>
          <p:cNvPr id="13" name="Espace réservé du contenu 6" descr="CMH locus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4795" y="4077072"/>
            <a:ext cx="8186766" cy="2352324"/>
          </a:xfr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Immunologie fondamentale par le Pr A GHAFFOUR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43E-7A17-49CD-8BB7-B716DFB5255B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</TotalTime>
  <Words>2856</Words>
  <Application>Microsoft Office PowerPoint</Application>
  <PresentationFormat>Affichage à l'écran (4:3)</PresentationFormat>
  <Paragraphs>884</Paragraphs>
  <Slides>52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3" baseType="lpstr">
      <vt:lpstr>Thème Office</vt:lpstr>
      <vt:lpstr>Faculté de médecine B. BENZERDJEB  TLEMCEN</vt:lpstr>
      <vt:lpstr>Enseignement d’immunologie</vt:lpstr>
      <vt:lpstr>Complexe majeur d’histocompatibilité</vt:lpstr>
      <vt:lpstr>Plan</vt:lpstr>
      <vt:lpstr>Historique</vt:lpstr>
      <vt:lpstr>Définition</vt:lpstr>
      <vt:lpstr>Classification</vt:lpstr>
      <vt:lpstr>Organisation génétique</vt:lpstr>
      <vt:lpstr>   Complexe HLA humain   </vt:lpstr>
      <vt:lpstr>Classe I</vt:lpstr>
      <vt:lpstr>Classe II</vt:lpstr>
      <vt:lpstr>HLA-DR</vt:lpstr>
      <vt:lpstr>HLA-DQ et HLA-P</vt:lpstr>
      <vt:lpstr>Typage</vt:lpstr>
      <vt:lpstr>Lymphocytotoxicité</vt:lpstr>
      <vt:lpstr>Recherche des anti-HLA</vt:lpstr>
      <vt:lpstr>Valeur des anti HLA</vt:lpstr>
      <vt:lpstr>Culture mixte lymphocytaire</vt:lpstr>
      <vt:lpstr>Culture mixte lymphocytaire</vt:lpstr>
      <vt:lpstr>DNA Typing</vt:lpstr>
      <vt:lpstr>Expression</vt:lpstr>
      <vt:lpstr>polymorphisme</vt:lpstr>
      <vt:lpstr>Nomenclature</vt:lpstr>
      <vt:lpstr> Molécules HLA de classe I </vt:lpstr>
      <vt:lpstr>Molécules HLA de classe I</vt:lpstr>
      <vt:lpstr>Molécules HLA de classe I</vt:lpstr>
      <vt:lpstr>Molécules HLA de classe II</vt:lpstr>
      <vt:lpstr>Structure</vt:lpstr>
      <vt:lpstr>Protéine HLA de classe I</vt:lpstr>
      <vt:lpstr>  Protéine HLA de classe I </vt:lpstr>
      <vt:lpstr> Protéine HLA de classe II </vt:lpstr>
      <vt:lpstr>Polymorphisme</vt:lpstr>
      <vt:lpstr>Protéine HLA de classe II</vt:lpstr>
      <vt:lpstr>HLA chez les caucasiens</vt:lpstr>
      <vt:lpstr>fonction</vt:lpstr>
      <vt:lpstr>Récepteurs à peptides</vt:lpstr>
      <vt:lpstr>Apprêtement et présentation antigénique</vt:lpstr>
      <vt:lpstr>Cross priming</vt:lpstr>
      <vt:lpstr>Rôle des molécules CMH-I classiques</vt:lpstr>
      <vt:lpstr>Rôle des molécules CMH-I solubles</vt:lpstr>
      <vt:lpstr>Rôle des molécules CMH-I non-classiques</vt:lpstr>
      <vt:lpstr>Rôle des molécules CMH-I like (CD1)</vt:lpstr>
      <vt:lpstr>Cross priming</vt:lpstr>
      <vt:lpstr>Cross priming</vt:lpstr>
      <vt:lpstr>Echappement viral</vt:lpstr>
      <vt:lpstr>Echappement viral</vt:lpstr>
      <vt:lpstr>Réponse allo génique</vt:lpstr>
      <vt:lpstr>Transmission d’haplotypes HLA</vt:lpstr>
      <vt:lpstr>Maladies</vt:lpstr>
      <vt:lpstr>Susceptibilité et résistance</vt:lpstr>
      <vt:lpstr>Association</vt:lpstr>
      <vt:lpstr>conclusion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 ABOU BEKRBELKAÏD TLEMCEN</dc:title>
  <dc:creator>INFOPLUS</dc:creator>
  <cp:lastModifiedBy>Ghaffour</cp:lastModifiedBy>
  <cp:revision>102</cp:revision>
  <dcterms:created xsi:type="dcterms:W3CDTF">2008-10-24T08:19:47Z</dcterms:created>
  <dcterms:modified xsi:type="dcterms:W3CDTF">2015-10-04T20:19:04Z</dcterms:modified>
</cp:coreProperties>
</file>