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4" r:id="rId8"/>
    <p:sldId id="265" r:id="rId9"/>
    <p:sldId id="266" r:id="rId10"/>
    <p:sldId id="268" r:id="rId11"/>
    <p:sldId id="267" r:id="rId12"/>
    <p:sldId id="292" r:id="rId13"/>
    <p:sldId id="269" r:id="rId14"/>
    <p:sldId id="272" r:id="rId15"/>
    <p:sldId id="270" r:id="rId16"/>
    <p:sldId id="291" r:id="rId17"/>
    <p:sldId id="273" r:id="rId18"/>
    <p:sldId id="274" r:id="rId19"/>
    <p:sldId id="275" r:id="rId20"/>
    <p:sldId id="276" r:id="rId21"/>
    <p:sldId id="277" r:id="rId22"/>
    <p:sldId id="278" r:id="rId23"/>
    <p:sldId id="279" r:id="rId24"/>
    <p:sldId id="280" r:id="rId25"/>
    <p:sldId id="281" r:id="rId26"/>
    <p:sldId id="282" r:id="rId27"/>
    <p:sldId id="283" r:id="rId28"/>
    <p:sldId id="286" r:id="rId29"/>
    <p:sldId id="285" r:id="rId30"/>
    <p:sldId id="287" r:id="rId31"/>
    <p:sldId id="288" r:id="rId32"/>
    <p:sldId id="289"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17" name="Espace réservé du pied de page 16"/>
          <p:cNvSpPr>
            <a:spLocks noGrp="1"/>
          </p:cNvSpPr>
          <p:nvPr>
            <p:ph type="ftr" sz="quarter" idx="11"/>
          </p:nvPr>
        </p:nvSpPr>
        <p:spPr/>
        <p:txBody>
          <a:bodyPr/>
          <a:lstStyle/>
          <a:p>
            <a:endParaRPr lang="fr-BE"/>
          </a:p>
        </p:txBody>
      </p:sp>
      <p:sp>
        <p:nvSpPr>
          <p:cNvPr id="29" name="Espace réservé du numéro de diapositive 28"/>
          <p:cNvSpPr>
            <a:spLocks noGrp="1"/>
          </p:cNvSpPr>
          <p:nvPr>
            <p:ph type="sldNum" sz="quarter" idx="12"/>
          </p:nvPr>
        </p:nvSpPr>
        <p:spPr/>
        <p:txBody>
          <a:bodyPr/>
          <a:lstStyle/>
          <a:p>
            <a:fld id="{CF4668DC-857F-487D-BFFA-8C0CA5037977}" type="slidenum">
              <a:rPr lang="fr-BE" smtClean="0"/>
              <a:pPr/>
              <a:t>‹N°›</a:t>
            </a:fld>
            <a:endParaRPr lang="fr-BE"/>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a:xfrm>
            <a:off x="7924800" y="6416675"/>
            <a:ext cx="762000" cy="365125"/>
          </a:xfrm>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15/01/2017</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A309A6D-C09C-4548-B29A-6CF363A7E532}" type="datetimeFigureOut">
              <a:rPr lang="fr-FR" smtClean="0"/>
              <a:pPr/>
              <a:t>15/01/2017</a:t>
            </a:fld>
            <a:endParaRPr lang="fr-BE"/>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BE"/>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F4668DC-857F-487D-BFFA-8C0CA5037977}" type="slidenum">
              <a:rPr lang="fr-BE" smtClean="0"/>
              <a:pPr/>
              <a:t>‹N°›</a:t>
            </a:fld>
            <a:endParaRPr lang="fr-B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mtClean="0"/>
              <a:t>Le </a:t>
            </a:r>
            <a:r>
              <a:rPr lang="fr-FR" dirty="0" smtClean="0"/>
              <a:t>système hypothalamo-hypophysaire</a:t>
            </a:r>
            <a:endParaRPr lang="fr-FR" dirty="0"/>
          </a:p>
        </p:txBody>
      </p:sp>
      <p:sp>
        <p:nvSpPr>
          <p:cNvPr id="3" name="Sous-titre 2"/>
          <p:cNvSpPr>
            <a:spLocks noGrp="1"/>
          </p:cNvSpPr>
          <p:nvPr>
            <p:ph type="subTitle" idx="1"/>
          </p:nvPr>
        </p:nvSpPr>
        <p:spPr>
          <a:xfrm>
            <a:off x="1371600" y="4286256"/>
            <a:ext cx="6400800" cy="1500198"/>
          </a:xfrm>
        </p:spPr>
        <p:txBody>
          <a:bodyPr>
            <a:normAutofit lnSpcReduction="10000"/>
          </a:bodyPr>
          <a:lstStyle/>
          <a:p>
            <a:r>
              <a:rPr lang="fr-FR" dirty="0" smtClean="0"/>
              <a:t>Dr </a:t>
            </a:r>
            <a:r>
              <a:rPr lang="fr-FR" dirty="0" err="1" smtClean="0"/>
              <a:t>Khelil</a:t>
            </a:r>
            <a:endParaRPr lang="fr-FR" dirty="0" smtClean="0"/>
          </a:p>
          <a:p>
            <a:r>
              <a:rPr lang="fr-FR" dirty="0" smtClean="0"/>
              <a:t>Maitre Assistante en </a:t>
            </a:r>
          </a:p>
          <a:p>
            <a:r>
              <a:rPr lang="fr-FR" dirty="0" smtClean="0"/>
              <a:t>Endocrinologie-Diabétologie</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http://histoblog.viabloga.com/images/noyaux_magnocellulaires_3_t.jp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051" name="Picture 3" descr="C:\Users\Amine\Pictures\noyaux_magnocellulaires_3_t.jpg"/>
          <p:cNvPicPr>
            <a:picLocks noChangeAspect="1" noChangeArrowheads="1"/>
          </p:cNvPicPr>
          <p:nvPr/>
        </p:nvPicPr>
        <p:blipFill>
          <a:blip r:embed="rId2"/>
          <a:srcRect/>
          <a:stretch>
            <a:fillRect/>
          </a:stretch>
        </p:blipFill>
        <p:spPr bwMode="auto">
          <a:xfrm>
            <a:off x="714348" y="428604"/>
            <a:ext cx="7643865" cy="578647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solidFill>
                  <a:srgbClr val="FF0000"/>
                </a:solidFill>
              </a:rPr>
              <a:t>Le système </a:t>
            </a:r>
            <a:r>
              <a:rPr lang="fr-FR" dirty="0" err="1" smtClean="0">
                <a:solidFill>
                  <a:srgbClr val="FF0000"/>
                </a:solidFill>
              </a:rPr>
              <a:t>parvocellulaire</a:t>
            </a:r>
            <a:r>
              <a:rPr lang="fr-FR" dirty="0" smtClean="0">
                <a:solidFill>
                  <a:srgbClr val="FF0000"/>
                </a:solidFill>
              </a:rPr>
              <a:t>  </a:t>
            </a:r>
            <a:r>
              <a:rPr lang="fr-FR" dirty="0" smtClean="0"/>
              <a:t>est constitué de petites cellules multiples et dispersés dans une zone nommée hypothalamus latéral ou tuber.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Les neurones de ces noyaux envoient des axones dont les terminaisons sont localisées au niveau des capillaires </a:t>
            </a:r>
            <a:r>
              <a:rPr lang="fr-FR" dirty="0" err="1" smtClean="0"/>
              <a:t>artério</a:t>
            </a:r>
            <a:r>
              <a:rPr lang="fr-FR" dirty="0" smtClean="0"/>
              <a:t>-veineux de l'éminence médiane de l'hypophyse. </a:t>
            </a:r>
          </a:p>
          <a:p>
            <a:r>
              <a:rPr lang="fr-FR" dirty="0" smtClean="0"/>
              <a:t>Les hormones synthétisées par ces neurones circulent ensuite dans la veine porte hypophysaire qui longe la tige pituitaire (tige hypophysaire). </a:t>
            </a:r>
          </a:p>
          <a:p>
            <a:r>
              <a:rPr lang="fr-FR" dirty="0" smtClean="0"/>
              <a:t>Les hormones issues des noyaux </a:t>
            </a:r>
            <a:r>
              <a:rPr lang="fr-FR" dirty="0" err="1" smtClean="0"/>
              <a:t>parvocellulaires</a:t>
            </a:r>
            <a:r>
              <a:rPr lang="fr-FR" dirty="0" smtClean="0"/>
              <a:t> gagnent ensuite un deuxième réseau capillaire, </a:t>
            </a:r>
            <a:r>
              <a:rPr lang="fr-FR" dirty="0" err="1" smtClean="0"/>
              <a:t>veino</a:t>
            </a:r>
            <a:r>
              <a:rPr lang="fr-FR" dirty="0" smtClean="0"/>
              <a:t>-veineux cette fois, situé au niveau de l'</a:t>
            </a:r>
            <a:r>
              <a:rPr lang="fr-FR" dirty="0" err="1" smtClean="0"/>
              <a:t>adénohypophyse</a:t>
            </a:r>
            <a:r>
              <a:rPr lang="fr-FR" dirty="0" smtClean="0"/>
              <a:t>. On nomme ce système complexe reliant deux réseaux capillaires, le </a:t>
            </a:r>
            <a:r>
              <a:rPr lang="fr-FR" dirty="0" smtClean="0">
                <a:solidFill>
                  <a:schemeClr val="accent1"/>
                </a:solidFill>
              </a:rPr>
              <a:t>système porte hypothalamo-hypophysaire</a:t>
            </a:r>
            <a:r>
              <a:rPr lang="fr-FR" dirty="0" smtClean="0"/>
              <a:t>. Ce système permet de shunter la circulation veineuse générale et d'acheminer sélectivement les hormones dérivées des noyaux </a:t>
            </a:r>
            <a:r>
              <a:rPr lang="fr-FR" dirty="0" err="1" smtClean="0"/>
              <a:t>parvocellulaires</a:t>
            </a:r>
            <a:r>
              <a:rPr lang="fr-FR" dirty="0" smtClean="0"/>
              <a:t> au niveau de l'antéhypophyse</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Amine\Pictures\noyaux_parvicellulaires_4_t.jpg"/>
          <p:cNvPicPr>
            <a:picLocks noChangeAspect="1" noChangeArrowheads="1"/>
          </p:cNvPicPr>
          <p:nvPr/>
        </p:nvPicPr>
        <p:blipFill>
          <a:blip r:embed="rId2"/>
          <a:srcRect/>
          <a:stretch>
            <a:fillRect/>
          </a:stretch>
        </p:blipFill>
        <p:spPr bwMode="auto">
          <a:xfrm>
            <a:off x="642910" y="785794"/>
            <a:ext cx="7358113" cy="55007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C:\Users\Amine\Documents\physio2an_axe-hypothalamo-hypophysaire_page9_image1.jpg"/>
          <p:cNvPicPr>
            <a:picLocks noChangeAspect="1" noChangeArrowheads="1"/>
          </p:cNvPicPr>
          <p:nvPr/>
        </p:nvPicPr>
        <p:blipFill>
          <a:blip r:embed="rId2"/>
          <a:srcRect/>
          <a:stretch>
            <a:fillRect/>
          </a:stretch>
        </p:blipFill>
        <p:spPr bwMode="auto">
          <a:xfrm>
            <a:off x="833438" y="384175"/>
            <a:ext cx="7475537" cy="6088063"/>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L’hypophyse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L'hypophyse est une petite glande appendue au plancher du </a:t>
            </a:r>
            <a:r>
              <a:rPr lang="fr-FR" u="sng" dirty="0" smtClean="0"/>
              <a:t>troisième ventricule</a:t>
            </a:r>
            <a:r>
              <a:rPr lang="fr-FR" dirty="0" smtClean="0"/>
              <a:t> par une tige étroite, la </a:t>
            </a:r>
            <a:r>
              <a:rPr lang="fr-FR" u="sng" dirty="0" smtClean="0"/>
              <a:t>tige pituitaire</a:t>
            </a:r>
            <a:r>
              <a:rPr lang="fr-FR" dirty="0" smtClean="0"/>
              <a:t>, et logée dans la </a:t>
            </a:r>
            <a:r>
              <a:rPr lang="fr-FR" u="sng" dirty="0" smtClean="0"/>
              <a:t>selle turcique</a:t>
            </a:r>
            <a:r>
              <a:rPr lang="fr-FR" dirty="0" smtClean="0"/>
              <a:t> creusée sur le corps du sphénoïde. Son poids est de 0,60 g, sa taille: 13mm de largeur/6 à 9mm de hauteur/9mm d’épaisseur.</a:t>
            </a:r>
          </a:p>
          <a:p>
            <a:r>
              <a:rPr lang="fr-FR" dirty="0" smtClean="0"/>
              <a:t>Elle est constituée de </a:t>
            </a:r>
            <a:r>
              <a:rPr lang="fr-FR" u="sng" dirty="0" smtClean="0"/>
              <a:t>deux parties</a:t>
            </a:r>
            <a:r>
              <a:rPr lang="fr-FR" dirty="0" smtClean="0"/>
              <a:t>, dont les fonctions sont totalement différentes: </a:t>
            </a:r>
            <a:r>
              <a:rPr lang="fr-FR" b="1" dirty="0" smtClean="0"/>
              <a:t>le lobe antérieur (antéhypophyse )et le lobe postérieur (posthypophyse)</a:t>
            </a:r>
            <a:r>
              <a:rPr lang="fr-FR" dirty="0" smtClean="0"/>
              <a:t>.  </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mine\Documents\physio2an_axe-hypothalamo-hypophysaire_page3_image1.jpg"/>
          <p:cNvPicPr>
            <a:picLocks noChangeAspect="1" noChangeArrowheads="1"/>
          </p:cNvPicPr>
          <p:nvPr/>
        </p:nvPicPr>
        <p:blipFill>
          <a:blip r:embed="rId2"/>
          <a:srcRect/>
          <a:stretch>
            <a:fillRect/>
          </a:stretch>
        </p:blipFill>
        <p:spPr bwMode="auto">
          <a:xfrm>
            <a:off x="1284288" y="452438"/>
            <a:ext cx="6573837" cy="5951537"/>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5" name="Espace réservé du contenu 4"/>
          <p:cNvSpPr>
            <a:spLocks noGrp="1"/>
          </p:cNvSpPr>
          <p:nvPr>
            <p:ph idx="1"/>
          </p:nvPr>
        </p:nvSpPr>
        <p:spPr/>
        <p:txBody>
          <a:bodyPr/>
          <a:lstStyle/>
          <a:p>
            <a:pPr>
              <a:buNone/>
            </a:pPr>
            <a:r>
              <a:rPr lang="fr-FR" dirty="0" smtClean="0"/>
              <a:t>                         </a:t>
            </a:r>
          </a:p>
          <a:p>
            <a:pPr>
              <a:buNone/>
            </a:pPr>
            <a:endParaRPr lang="fr-FR" dirty="0" smtClean="0"/>
          </a:p>
          <a:p>
            <a:pPr>
              <a:buNone/>
            </a:pPr>
            <a:r>
              <a:rPr lang="fr-FR" dirty="0" smtClean="0"/>
              <a:t>                               Hypothalamus</a:t>
            </a:r>
          </a:p>
          <a:p>
            <a:pPr>
              <a:buNone/>
            </a:pPr>
            <a:r>
              <a:rPr lang="fr-FR" dirty="0" smtClean="0"/>
              <a:t>                                Hypophyse </a:t>
            </a:r>
          </a:p>
          <a:p>
            <a:pPr>
              <a:buNone/>
            </a:pPr>
            <a:endParaRPr lang="fr-FR" dirty="0" smtClean="0"/>
          </a:p>
          <a:p>
            <a:pPr>
              <a:buNone/>
            </a:pPr>
            <a:endParaRPr lang="fr-FR" dirty="0" smtClean="0"/>
          </a:p>
          <a:p>
            <a:pPr>
              <a:buNone/>
            </a:pPr>
            <a:endParaRPr lang="fr-FR" dirty="0" smtClean="0"/>
          </a:p>
          <a:p>
            <a:pPr>
              <a:buNone/>
            </a:pPr>
            <a:r>
              <a:rPr lang="fr-FR" dirty="0" smtClean="0"/>
              <a:t>                                 selle turcique</a:t>
            </a:r>
          </a:p>
          <a:p>
            <a:endParaRPr lang="fr-FR" dirty="0" smtClean="0"/>
          </a:p>
          <a:p>
            <a:endParaRPr lang="fr-FR" dirty="0" smtClean="0"/>
          </a:p>
          <a:p>
            <a:endParaRPr lang="fr-FR" dirty="0" smtClean="0"/>
          </a:p>
          <a:p>
            <a:pPr>
              <a:buNone/>
            </a:pPr>
            <a:endParaRPr lang="fr-FR" dirty="0"/>
          </a:p>
        </p:txBody>
      </p:sp>
      <p:pic>
        <p:nvPicPr>
          <p:cNvPr id="6" name="Picture 2" descr="C:\Users\Amine\Documents\physio2an_axe-hypothalamo-hypophysaire_page8_image1.jpg"/>
          <p:cNvPicPr>
            <a:picLocks noChangeAspect="1" noChangeArrowheads="1"/>
          </p:cNvPicPr>
          <p:nvPr/>
        </p:nvPicPr>
        <p:blipFill>
          <a:blip r:embed="rId2"/>
          <a:srcRect/>
          <a:stretch>
            <a:fillRect/>
          </a:stretch>
        </p:blipFill>
        <p:spPr bwMode="auto">
          <a:xfrm>
            <a:off x="428596" y="1428736"/>
            <a:ext cx="2643206" cy="3857652"/>
          </a:xfrm>
          <a:prstGeom prst="rect">
            <a:avLst/>
          </a:prstGeom>
          <a:noFill/>
        </p:spPr>
      </p:pic>
      <p:sp>
        <p:nvSpPr>
          <p:cNvPr id="9" name="Flèche droite 8"/>
          <p:cNvSpPr/>
          <p:nvPr/>
        </p:nvSpPr>
        <p:spPr>
          <a:xfrm>
            <a:off x="2143108" y="3286124"/>
            <a:ext cx="1357322"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1928794" y="2786058"/>
            <a:ext cx="1428760"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1" name="Picture 3" descr="C:\Users\Amine\Documents\physio2an_axe-hypothalamo-hypophysaire_page8_image2.jpg"/>
          <p:cNvPicPr>
            <a:picLocks noChangeAspect="1" noChangeArrowheads="1"/>
          </p:cNvPicPr>
          <p:nvPr/>
        </p:nvPicPr>
        <p:blipFill>
          <a:blip r:embed="rId3"/>
          <a:srcRect/>
          <a:stretch>
            <a:fillRect/>
          </a:stretch>
        </p:blipFill>
        <p:spPr bwMode="auto">
          <a:xfrm>
            <a:off x="6215074" y="3286124"/>
            <a:ext cx="2214578" cy="2857520"/>
          </a:xfrm>
          <a:prstGeom prst="rect">
            <a:avLst/>
          </a:prstGeom>
          <a:noFill/>
        </p:spPr>
      </p:pic>
      <p:sp>
        <p:nvSpPr>
          <p:cNvPr id="12" name="Flèche droite 11"/>
          <p:cNvSpPr/>
          <p:nvPr/>
        </p:nvSpPr>
        <p:spPr>
          <a:xfrm>
            <a:off x="5786446" y="5500702"/>
            <a:ext cx="121444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Les hormones de l’hypothalamus</a:t>
            </a:r>
            <a:endParaRPr lang="fr-FR" dirty="0"/>
          </a:p>
        </p:txBody>
      </p:sp>
      <p:sp>
        <p:nvSpPr>
          <p:cNvPr id="3" name="Espace réservé du contenu 2"/>
          <p:cNvSpPr>
            <a:spLocks noGrp="1"/>
          </p:cNvSpPr>
          <p:nvPr>
            <p:ph idx="1"/>
          </p:nvPr>
        </p:nvSpPr>
        <p:spPr/>
        <p:txBody>
          <a:bodyPr/>
          <a:lstStyle/>
          <a:p>
            <a:r>
              <a:rPr lang="fr-FR" dirty="0" smtClean="0"/>
              <a:t>L’hypothalamus contrôle toutes les sécrétions hypophysaires:</a:t>
            </a:r>
          </a:p>
          <a:p>
            <a:pPr>
              <a:buNone/>
            </a:pPr>
            <a:endParaRPr lang="fr-FR" dirty="0" smtClean="0"/>
          </a:p>
          <a:p>
            <a:pPr>
              <a:buNone/>
            </a:pPr>
            <a:r>
              <a:rPr lang="fr-FR" dirty="0" smtClean="0"/>
              <a:t>Il sécrète:</a:t>
            </a:r>
          </a:p>
          <a:p>
            <a:pPr>
              <a:buFontTx/>
              <a:buChar char="-"/>
            </a:pPr>
            <a:r>
              <a:rPr lang="fr-FR" dirty="0" smtClean="0"/>
              <a:t>Des stimulines: stimulent la sécrétion d’H hypophysaires </a:t>
            </a:r>
          </a:p>
          <a:p>
            <a:pPr>
              <a:buNone/>
            </a:pPr>
            <a:endParaRPr lang="fr-FR" dirty="0" smtClean="0"/>
          </a:p>
          <a:p>
            <a:pPr>
              <a:buFontTx/>
              <a:buChar char="-"/>
            </a:pPr>
            <a:r>
              <a:rPr lang="fr-FR" dirty="0" smtClean="0"/>
              <a:t>Des inhibines: inhibent la sécrétion d’hormones hypophysaires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solidFill>
                  <a:schemeClr val="accent1"/>
                </a:solidFill>
              </a:rPr>
              <a:t>Les stimulines: </a:t>
            </a:r>
          </a:p>
          <a:p>
            <a:pPr>
              <a:buFontTx/>
              <a:buChar char="-"/>
            </a:pPr>
            <a:r>
              <a:rPr lang="fr-FR" dirty="0" smtClean="0"/>
              <a:t>GHRH  qui stimule la sécrétion de GH hypophysaire </a:t>
            </a:r>
          </a:p>
          <a:p>
            <a:pPr>
              <a:buFontTx/>
              <a:buChar char="-"/>
            </a:pPr>
            <a:r>
              <a:rPr lang="fr-FR" dirty="0" smtClean="0"/>
              <a:t>La TRH qui stimule la sécrétion de TSH et de prolactine  </a:t>
            </a:r>
          </a:p>
          <a:p>
            <a:pPr>
              <a:buFontTx/>
              <a:buChar char="-"/>
            </a:pPr>
            <a:r>
              <a:rPr lang="fr-FR" dirty="0" smtClean="0"/>
              <a:t>Le CRH qui stimule la sécrétion d’ACTH </a:t>
            </a:r>
          </a:p>
          <a:p>
            <a:pPr>
              <a:buFontTx/>
              <a:buChar char="-"/>
            </a:pPr>
            <a:r>
              <a:rPr lang="fr-FR" dirty="0" smtClean="0"/>
              <a:t>Le GNRH ou LHRH qui stimule la sécrétion de LH et de FSH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I- Généralités</a:t>
            </a:r>
            <a:endParaRPr lang="fr-FR" dirty="0"/>
          </a:p>
        </p:txBody>
      </p:sp>
      <p:sp>
        <p:nvSpPr>
          <p:cNvPr id="3" name="Espace réservé du contenu 2"/>
          <p:cNvSpPr>
            <a:spLocks noGrp="1"/>
          </p:cNvSpPr>
          <p:nvPr>
            <p:ph idx="1"/>
          </p:nvPr>
        </p:nvSpPr>
        <p:spPr/>
        <p:txBody>
          <a:bodyPr>
            <a:normAutofit fontScale="92500"/>
          </a:bodyPr>
          <a:lstStyle/>
          <a:p>
            <a:r>
              <a:rPr lang="fr-FR" sz="2400" dirty="0" smtClean="0"/>
              <a:t>Le système endocrinien est l’un de 2 systèmes de régulation de l’organisme, travaillant en association étroite (synergie) avec le système nerveux. </a:t>
            </a:r>
          </a:p>
          <a:p>
            <a:r>
              <a:rPr lang="fr-FR" sz="2400" dirty="0" smtClean="0"/>
              <a:t>Le système endocrinien agit par l’intermédiaire d’hormones: messagers chimiques déversés par les glandes endocrines directement dans le sang et diffusées ensuite à tout l’organisme. </a:t>
            </a:r>
          </a:p>
          <a:p>
            <a:r>
              <a:rPr lang="fr-FR" sz="2400" dirty="0" smtClean="0"/>
              <a:t>Le système endocrinien est constitué de glandes disséminées dans l’organisme.</a:t>
            </a:r>
          </a:p>
          <a:p>
            <a:r>
              <a:rPr lang="fr-FR" sz="2400" dirty="0" smtClean="0"/>
              <a:t> Les glandes endocrines sont l’hypophyse, l’épiphyse, la thyroïde, les parathyroïdes et les surrénales. Le thymus est une glande fonctionnant dans l’enfance, ses hormones agissant dans l’initiation du système immunitaire. </a:t>
            </a:r>
          </a:p>
          <a:p>
            <a:endParaRPr lang="fr-F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solidFill>
                  <a:schemeClr val="accent1"/>
                </a:solidFill>
              </a:rPr>
              <a:t>Les inhibines: </a:t>
            </a:r>
          </a:p>
          <a:p>
            <a:pPr>
              <a:buFontTx/>
              <a:buChar char="-"/>
            </a:pPr>
            <a:r>
              <a:rPr lang="fr-FR" dirty="0" smtClean="0"/>
              <a:t>La somatostatine </a:t>
            </a:r>
          </a:p>
          <a:p>
            <a:pPr>
              <a:buFontTx/>
              <a:buChar char="-"/>
            </a:pPr>
            <a:r>
              <a:rPr lang="fr-FR" dirty="0" smtClean="0"/>
              <a:t>Le PIF </a:t>
            </a:r>
          </a:p>
          <a:p>
            <a:pPr>
              <a:buFontTx/>
              <a:buChar char="-"/>
            </a:pPr>
            <a:r>
              <a:rPr lang="fr-FR" dirty="0" smtClean="0"/>
              <a:t>La dopamine </a:t>
            </a:r>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t>Les hormones  </a:t>
            </a:r>
            <a:r>
              <a:rPr lang="fr-FR" dirty="0" err="1" smtClean="0"/>
              <a:t>anté-hypophysaires</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 4 des 6 hormones antéhypophysaires sont des</a:t>
            </a:r>
          </a:p>
          <a:p>
            <a:pPr>
              <a:buNone/>
            </a:pPr>
            <a:r>
              <a:rPr lang="fr-FR" dirty="0" smtClean="0"/>
              <a:t> stimulines régissant le fonctionnement hormonal </a:t>
            </a:r>
          </a:p>
          <a:p>
            <a:pPr>
              <a:buNone/>
            </a:pPr>
            <a:r>
              <a:rPr lang="fr-FR" dirty="0" smtClean="0"/>
              <a:t>d'autres glandes endocrines:</a:t>
            </a:r>
          </a:p>
          <a:p>
            <a:r>
              <a:rPr lang="fr-FR" dirty="0" smtClean="0"/>
              <a:t>La TSH (</a:t>
            </a:r>
            <a:r>
              <a:rPr lang="fr-FR" dirty="0" err="1" smtClean="0"/>
              <a:t>thyroid</a:t>
            </a:r>
            <a:r>
              <a:rPr lang="fr-FR" dirty="0" smtClean="0"/>
              <a:t> </a:t>
            </a:r>
            <a:r>
              <a:rPr lang="fr-FR" dirty="0" err="1" smtClean="0"/>
              <a:t>stimulating</a:t>
            </a:r>
            <a:r>
              <a:rPr lang="fr-FR" dirty="0" smtClean="0"/>
              <a:t> hormone):   effets sur le corps thyroïde : ↑ de son poids et de sa vascularisation, de la captation de l'iodure, de la synthèse de thyroglobuline et des hormones thyroïdiennes</a:t>
            </a:r>
          </a:p>
          <a:p>
            <a:r>
              <a:rPr lang="fr-FR" dirty="0" smtClean="0"/>
              <a:t> L’ACTH (</a:t>
            </a:r>
            <a:r>
              <a:rPr lang="fr-FR" dirty="0" err="1" smtClean="0"/>
              <a:t>AdrenoCorticoTropic</a:t>
            </a:r>
            <a:r>
              <a:rPr lang="fr-FR" dirty="0" smtClean="0"/>
              <a:t> Hormone):  stimule de la synthèse et de la libération des hormones </a:t>
            </a:r>
            <a:r>
              <a:rPr lang="fr-FR" dirty="0" err="1" smtClean="0"/>
              <a:t>corticosurrénaliennes</a:t>
            </a:r>
            <a:r>
              <a:rPr lang="fr-FR" dirty="0" smtClean="0"/>
              <a:t> et plus particulièrement le cortisol. </a:t>
            </a:r>
          </a:p>
          <a:p>
            <a:pPr>
              <a:buNone/>
            </a:pPr>
            <a:r>
              <a:rPr lang="fr-FR" dirty="0" smtClean="0"/>
              <a:t> </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Autofit/>
          </a:bodyPr>
          <a:lstStyle/>
          <a:p>
            <a:pPr fontAlgn="base"/>
            <a:r>
              <a:rPr lang="fr-FR" sz="2000" dirty="0" smtClean="0"/>
              <a:t>  LH : </a:t>
            </a:r>
            <a:r>
              <a:rPr lang="fr-FR" sz="2000" dirty="0" err="1" smtClean="0"/>
              <a:t>luteinizing</a:t>
            </a:r>
            <a:r>
              <a:rPr lang="fr-FR" sz="2000" dirty="0" smtClean="0"/>
              <a:t> hormone ou hormone </a:t>
            </a:r>
            <a:r>
              <a:rPr lang="fr-FR" sz="2000" dirty="0" err="1" smtClean="0"/>
              <a:t>lutéïnisante</a:t>
            </a:r>
            <a:r>
              <a:rPr lang="fr-FR" sz="2000" dirty="0" smtClean="0"/>
              <a:t> et la  FSH ou hormone </a:t>
            </a:r>
            <a:r>
              <a:rPr lang="fr-FR" sz="2000" dirty="0" err="1" smtClean="0"/>
              <a:t>folliculostimulante</a:t>
            </a:r>
            <a:r>
              <a:rPr lang="fr-FR" sz="2000" dirty="0" smtClean="0"/>
              <a:t>: augmentent à la puberté </a:t>
            </a:r>
          </a:p>
          <a:p>
            <a:pPr fontAlgn="base">
              <a:buNone/>
            </a:pPr>
            <a:r>
              <a:rPr lang="fr-FR" sz="2000" dirty="0" smtClean="0"/>
              <a:t>-   Chez la femme :</a:t>
            </a:r>
          </a:p>
          <a:p>
            <a:pPr fontAlgn="base">
              <a:buNone/>
            </a:pPr>
            <a:r>
              <a:rPr lang="fr-FR" sz="2000" dirty="0" smtClean="0"/>
              <a:t>       *FSH est responsable de la maturation des follicules.   </a:t>
            </a:r>
          </a:p>
          <a:p>
            <a:pPr fontAlgn="base">
              <a:buNone/>
            </a:pPr>
            <a:r>
              <a:rPr lang="fr-FR" sz="2000" dirty="0" smtClean="0"/>
              <a:t>       *LH et FSH permettent l'ovulation.      </a:t>
            </a:r>
          </a:p>
          <a:p>
            <a:pPr fontAlgn="base">
              <a:buNone/>
            </a:pPr>
            <a:r>
              <a:rPr lang="fr-FR" sz="2000" dirty="0" smtClean="0"/>
              <a:t>       * LH influence la fonction du corps jaune est la sécrétion de progestérone et d'</a:t>
            </a:r>
            <a:r>
              <a:rPr lang="fr-FR" sz="2000" dirty="0" err="1" smtClean="0"/>
              <a:t>oestrogènes</a:t>
            </a:r>
            <a:r>
              <a:rPr lang="fr-FR" sz="2000" dirty="0" smtClean="0"/>
              <a:t>.</a:t>
            </a:r>
          </a:p>
          <a:p>
            <a:pPr fontAlgn="base">
              <a:buNone/>
            </a:pPr>
            <a:endParaRPr lang="fr-FR" sz="2000" dirty="0" smtClean="0"/>
          </a:p>
          <a:p>
            <a:pPr fontAlgn="base">
              <a:buNone/>
            </a:pPr>
            <a:r>
              <a:rPr lang="fr-FR" sz="2000" dirty="0" smtClean="0"/>
              <a:t>-  Chez l’homme :</a:t>
            </a:r>
          </a:p>
          <a:p>
            <a:pPr fontAlgn="base">
              <a:buNone/>
            </a:pPr>
            <a:r>
              <a:rPr lang="fr-FR" sz="2000" dirty="0" smtClean="0"/>
              <a:t>       *FSH et LH sont nécessaire à la spermatogenèse</a:t>
            </a:r>
          </a:p>
          <a:p>
            <a:pPr fontAlgn="base">
              <a:buNone/>
            </a:pPr>
            <a:r>
              <a:rPr lang="fr-FR" sz="2000" dirty="0" smtClean="0"/>
              <a:t>       * LH stimule la synthèse et la sécrétion de testostérone par les cellules de Leydig</a:t>
            </a:r>
          </a:p>
          <a:p>
            <a:pPr fontAlgn="base">
              <a:buNone/>
            </a:pPr>
            <a:r>
              <a:rPr lang="fr-FR" sz="2000" dirty="0" smtClean="0"/>
              <a:t>       * FSH stimule le développement des tubes séminifères, l’initiation et la maturation des spermatozoïdes.</a:t>
            </a:r>
          </a:p>
          <a:p>
            <a:pPr fontAlgn="base">
              <a:buNone/>
            </a:pPr>
            <a:endParaRPr lang="fr-FR" sz="2000" dirty="0" smtClean="0"/>
          </a:p>
          <a:p>
            <a:endParaRPr lang="fr-FR"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sz="2400" dirty="0" smtClean="0"/>
              <a:t>deux hormones agissent sur des cibles non endocriniennes:</a:t>
            </a:r>
          </a:p>
          <a:p>
            <a:pPr>
              <a:buFontTx/>
              <a:buChar char="-"/>
            </a:pPr>
            <a:r>
              <a:rPr lang="fr-FR" sz="2400" dirty="0" smtClean="0"/>
              <a:t>La GH : ou hormone de croissance. Elle provoque la croissance et la division des cellules de l'organisme, notamment os et muscles squelettiques. C'est une hormone anabolisante, stimulant la synthèse des protéines et la régulation de la glycémie (lipolyse et production d'énergie à partir des acides gras libres). Son taux maximal journalier est atteint pendant le sommeil. </a:t>
            </a:r>
          </a:p>
          <a:p>
            <a:pPr>
              <a:buFontTx/>
              <a:buChar char="-"/>
            </a:pPr>
            <a:r>
              <a:rPr lang="fr-FR" sz="2400" dirty="0" smtClean="0"/>
              <a:t>La Prolactine (PRL): stimule la lactation après préparation des glandes mammaires par les </a:t>
            </a:r>
            <a:r>
              <a:rPr lang="fr-FR" sz="2400" dirty="0" err="1" smtClean="0"/>
              <a:t>oestrogènes</a:t>
            </a:r>
            <a:r>
              <a:rPr lang="fr-FR" sz="2400" dirty="0" smtClean="0"/>
              <a:t> et la progestérones , en fin de grossesse, la sécrétion est maximale, renforcée après la naissance par la succion. </a:t>
            </a:r>
            <a:endParaRPr lang="fr-F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t>Les hormones post-hypophysaires</a:t>
            </a:r>
            <a:endParaRPr lang="fr-FR" dirty="0"/>
          </a:p>
        </p:txBody>
      </p:sp>
      <p:sp>
        <p:nvSpPr>
          <p:cNvPr id="3" name="Espace réservé du contenu 2"/>
          <p:cNvSpPr>
            <a:spLocks noGrp="1"/>
          </p:cNvSpPr>
          <p:nvPr>
            <p:ph idx="1"/>
          </p:nvPr>
        </p:nvSpPr>
        <p:spPr/>
        <p:txBody>
          <a:bodyPr>
            <a:normAutofit fontScale="92500"/>
          </a:bodyPr>
          <a:lstStyle/>
          <a:p>
            <a:pPr fontAlgn="base"/>
            <a:r>
              <a:rPr lang="fr-FR" sz="2600" dirty="0" smtClean="0"/>
              <a:t>La </a:t>
            </a:r>
            <a:r>
              <a:rPr lang="fr-FR" sz="2600" dirty="0" err="1" smtClean="0"/>
              <a:t>neuro</a:t>
            </a:r>
            <a:r>
              <a:rPr lang="fr-FR" sz="2600" dirty="0" smtClean="0"/>
              <a:t>-hypophyse a une structure essentiellement nerveuse. Les fibres nerveuses proviennent des noyaux supra-optiques (SO) et para-ventriculaires (PV).</a:t>
            </a:r>
          </a:p>
          <a:p>
            <a:pPr fontAlgn="base">
              <a:buNone/>
            </a:pPr>
            <a:r>
              <a:rPr lang="fr-FR" sz="2600" dirty="0" smtClean="0"/>
              <a:t> </a:t>
            </a:r>
            <a:r>
              <a:rPr lang="fr-FR" sz="2600" dirty="0" smtClean="0">
                <a:solidFill>
                  <a:srgbClr val="FF0000"/>
                </a:solidFill>
              </a:rPr>
              <a:t>La vasopressine et l’ocytocine </a:t>
            </a:r>
            <a:r>
              <a:rPr lang="fr-FR" sz="2600" dirty="0" smtClean="0"/>
              <a:t>sont les principales </a:t>
            </a:r>
            <a:r>
              <a:rPr lang="fr-FR" sz="2600" dirty="0" err="1" smtClean="0"/>
              <a:t>neuro</a:t>
            </a:r>
            <a:r>
              <a:rPr lang="fr-FR" sz="2600" dirty="0" smtClean="0"/>
              <a:t>-hormones post hypophysaires. La synthèse a lieu dans les cellules nerveuses des 2 noyaux hypothalamiques SO et PV et de là, les hormones sont transportées, associées à la molécule transporteuse (</a:t>
            </a:r>
            <a:r>
              <a:rPr lang="fr-FR" sz="2600" dirty="0" err="1" smtClean="0">
                <a:solidFill>
                  <a:srgbClr val="FF0000"/>
                </a:solidFill>
              </a:rPr>
              <a:t>neurophysine</a:t>
            </a:r>
            <a:r>
              <a:rPr lang="fr-FR" sz="2600" dirty="0" smtClean="0">
                <a:solidFill>
                  <a:srgbClr val="FF0000"/>
                </a:solidFill>
              </a:rPr>
              <a:t>) </a:t>
            </a:r>
            <a:r>
              <a:rPr lang="fr-FR" sz="2600" dirty="0" smtClean="0"/>
              <a:t>par les axones, le long de </a:t>
            </a:r>
            <a:r>
              <a:rPr lang="fr-FR" sz="2600" dirty="0" err="1" smtClean="0"/>
              <a:t>neurotubules</a:t>
            </a:r>
            <a:r>
              <a:rPr lang="fr-FR" sz="2600" dirty="0" smtClean="0"/>
              <a:t> jusqu'à l'hypophyse postérieure où elles seront ensuite stockées et libérées en fonction des besoins.</a:t>
            </a:r>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fontAlgn="base">
              <a:buNone/>
            </a:pPr>
            <a:r>
              <a:rPr lang="fr-FR" sz="2400" dirty="0" smtClean="0">
                <a:solidFill>
                  <a:srgbClr val="FF0000"/>
                </a:solidFill>
              </a:rPr>
              <a:t>1-L’ADH ou  vasopressine: </a:t>
            </a:r>
            <a:r>
              <a:rPr lang="fr-FR" sz="2400" dirty="0" smtClean="0"/>
              <a:t>  Sécrété lorsque :</a:t>
            </a:r>
          </a:p>
          <a:p>
            <a:pPr fontAlgn="base">
              <a:buNone/>
            </a:pPr>
            <a:r>
              <a:rPr lang="fr-FR" sz="2400" dirty="0" smtClean="0"/>
              <a:t>*   L’</a:t>
            </a:r>
            <a:r>
              <a:rPr lang="fr-FR" sz="2400" dirty="0" err="1" smtClean="0"/>
              <a:t>osmolarité</a:t>
            </a:r>
            <a:r>
              <a:rPr lang="fr-FR" sz="2400" dirty="0" smtClean="0"/>
              <a:t> plasmatique &gt; 280mOsm/kg H2O</a:t>
            </a:r>
          </a:p>
          <a:p>
            <a:pPr fontAlgn="base">
              <a:buNone/>
            </a:pPr>
            <a:r>
              <a:rPr lang="fr-FR" sz="2400" dirty="0" smtClean="0"/>
              <a:t>*   La soif </a:t>
            </a:r>
          </a:p>
          <a:p>
            <a:pPr fontAlgn="base">
              <a:buNone/>
            </a:pPr>
            <a:r>
              <a:rPr lang="fr-FR" sz="2400" dirty="0" smtClean="0"/>
              <a:t>*   Hypotension artérielle (hémorragie importante) ou  ↓ du volume sanguin central stocké dans le système veineux à la suite d’une hémorragie modérée</a:t>
            </a:r>
          </a:p>
          <a:p>
            <a:pPr fontAlgn="base">
              <a:buNone/>
            </a:pPr>
            <a:r>
              <a:rPr lang="fr-FR" sz="2400" dirty="0" smtClean="0"/>
              <a:t> * ↑ de la température du sang</a:t>
            </a:r>
          </a:p>
          <a:p>
            <a:pPr fontAlgn="base">
              <a:buNone/>
            </a:pPr>
            <a:r>
              <a:rPr lang="fr-FR" sz="2400" dirty="0" smtClean="0"/>
              <a:t>*  Le système nerveux sympathique est mis enjeu (émotion, exercices physiques, tétée...)</a:t>
            </a:r>
          </a:p>
          <a:p>
            <a:pPr fontAlgn="base">
              <a:buNone/>
            </a:pPr>
            <a:r>
              <a:rPr lang="fr-FR" sz="2400" dirty="0" err="1" smtClean="0"/>
              <a:t>Rq</a:t>
            </a:r>
            <a:r>
              <a:rPr lang="fr-FR" sz="2400" dirty="0" smtClean="0"/>
              <a:t> : la nicotine ↑ la libération d’ADH, l’alcool la baisse.</a:t>
            </a:r>
          </a:p>
          <a:p>
            <a:endParaRPr lang="fr-FR" sz="2600" dirty="0" smtClean="0"/>
          </a:p>
          <a:p>
            <a:pPr>
              <a:buNone/>
            </a:pPr>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fontAlgn="base">
              <a:buNone/>
            </a:pPr>
            <a:r>
              <a:rPr lang="fr-FR" dirty="0" smtClean="0"/>
              <a:t> Elle agit sur les portions les plus distales du</a:t>
            </a:r>
          </a:p>
          <a:p>
            <a:pPr fontAlgn="base">
              <a:buNone/>
            </a:pPr>
            <a:r>
              <a:rPr lang="fr-FR" dirty="0" smtClean="0"/>
              <a:t> néphron où elle favorise la réabsorption de l'eau</a:t>
            </a:r>
          </a:p>
          <a:p>
            <a:pPr fontAlgn="base">
              <a:buNone/>
            </a:pPr>
            <a:r>
              <a:rPr lang="fr-FR" dirty="0" smtClean="0"/>
              <a:t> (tube distal et canal collecteur). L’ADH se fixe sur</a:t>
            </a:r>
          </a:p>
          <a:p>
            <a:pPr fontAlgn="base">
              <a:buNone/>
            </a:pPr>
            <a:r>
              <a:rPr lang="fr-FR" dirty="0" smtClean="0"/>
              <a:t> un récepteur membranaire V2 lié à une protéine </a:t>
            </a:r>
          </a:p>
          <a:p>
            <a:pPr fontAlgn="base">
              <a:buNone/>
            </a:pPr>
            <a:r>
              <a:rPr lang="fr-FR" dirty="0" err="1" smtClean="0"/>
              <a:t>Gs</a:t>
            </a:r>
            <a:r>
              <a:rPr lang="fr-FR" dirty="0" smtClean="0"/>
              <a:t> qui active l’</a:t>
            </a:r>
            <a:r>
              <a:rPr lang="fr-FR" dirty="0" err="1" smtClean="0"/>
              <a:t>adényl</a:t>
            </a:r>
            <a:r>
              <a:rPr lang="fr-FR" dirty="0" smtClean="0"/>
              <a:t>-</a:t>
            </a:r>
            <a:r>
              <a:rPr lang="fr-FR" dirty="0" err="1" smtClean="0"/>
              <a:t>cyclase</a:t>
            </a:r>
            <a:r>
              <a:rPr lang="fr-FR" dirty="0" smtClean="0"/>
              <a:t> et forme l’</a:t>
            </a:r>
            <a:r>
              <a:rPr lang="fr-FR" dirty="0" err="1" smtClean="0"/>
              <a:t>AMPc</a:t>
            </a:r>
            <a:endParaRPr lang="fr-FR" dirty="0" smtClean="0"/>
          </a:p>
          <a:p>
            <a:pPr fontAlgn="base">
              <a:buNone/>
            </a:pPr>
            <a:r>
              <a:rPr lang="fr-FR" dirty="0" smtClean="0"/>
              <a:t> A très forte dose, elle est hypertensive</a:t>
            </a:r>
          </a:p>
          <a:p>
            <a:pPr fontAlgn="base">
              <a:buNone/>
            </a:pPr>
            <a:r>
              <a:rPr lang="fr-FR" dirty="0" smtClean="0"/>
              <a:t> (vasoconstriction)</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fontAlgn="base">
              <a:buNone/>
            </a:pPr>
            <a:r>
              <a:rPr lang="fr-FR" b="1" i="1" dirty="0" smtClean="0">
                <a:solidFill>
                  <a:srgbClr val="FF0000"/>
                </a:solidFill>
              </a:rPr>
              <a:t>2- L’ocytocine:</a:t>
            </a:r>
          </a:p>
          <a:p>
            <a:pPr fontAlgn="base">
              <a:buNone/>
            </a:pPr>
            <a:r>
              <a:rPr lang="fr-FR" b="1" i="1" dirty="0" smtClean="0"/>
              <a:t>  -</a:t>
            </a:r>
            <a:r>
              <a:rPr lang="fr-FR" dirty="0" smtClean="0"/>
              <a:t> Au niveau de la glande mammaire prête à la lactation, l’ocytocine permet l’éjection du lait.</a:t>
            </a:r>
          </a:p>
          <a:p>
            <a:pPr fontAlgn="base">
              <a:buNone/>
            </a:pPr>
            <a:r>
              <a:rPr lang="fr-FR" dirty="0" smtClean="0"/>
              <a:t>  -  Elle entraîne des contractions utérines maximales au moment du terme, d’où son utilisation pour faciliter la délivrance du fœtus.</a:t>
            </a:r>
          </a:p>
          <a:p>
            <a:pPr fontAlgn="base">
              <a:buNone/>
            </a:pPr>
            <a:r>
              <a:rPr lang="fr-FR" dirty="0" smtClean="0"/>
              <a:t>  -  Pour que l’ocytocine puisse agir efficacement, il faut une imprégnation préalable de la glande mammaire et de l’endomètre par les hormones caractéristiques de la gravidité : œstrogènes, progestérone, prolactine.</a:t>
            </a:r>
          </a:p>
          <a:p>
            <a:pPr fontAlgn="base">
              <a:buNone/>
            </a:pPr>
            <a:endParaRPr lang="fr-FR" dirty="0" smtClean="0"/>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p:txBody>
          <a:bodyPr>
            <a:normAutofit/>
          </a:bodyPr>
          <a:lstStyle/>
          <a:p>
            <a:r>
              <a:rPr lang="fr-FR" sz="3600" dirty="0" smtClean="0"/>
              <a:t>      Régulation du système</a:t>
            </a:r>
          </a:p>
          <a:p>
            <a:r>
              <a:rPr lang="fr-FR" sz="3600" dirty="0" smtClean="0"/>
              <a:t> hypothalamo-hypophysaire </a:t>
            </a:r>
            <a:endParaRPr lang="fr-FR" sz="3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2050" name="Picture 2" descr="C:\Users\Amine\Pictures\slide_24.jpg"/>
          <p:cNvPicPr>
            <a:picLocks noGrp="1" noChangeAspect="1" noChangeArrowheads="1"/>
          </p:cNvPicPr>
          <p:nvPr>
            <p:ph idx="1"/>
          </p:nvPr>
        </p:nvPicPr>
        <p:blipFill>
          <a:blip r:embed="rId2"/>
          <a:srcRect/>
          <a:stretch>
            <a:fillRect/>
          </a:stretch>
        </p:blipFill>
        <p:spPr bwMode="auto">
          <a:xfrm>
            <a:off x="0" y="500042"/>
            <a:ext cx="8715403" cy="595155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400" dirty="0" smtClean="0"/>
              <a:t>Certains organes renferment du tissu endocrinien, qui leur permet de jouer un rôle mixte, de glande endocrine et exocrine. Ces organes sont le pancréas (insuline et glucagon), les gonades, le rein (rénine et angiotensine) et l’hypothalamus.</a:t>
            </a:r>
            <a:endParaRPr lang="fr-F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4098" name="Picture 2" descr="C:\Users\Amine\Pictures\influence-des-hormones-sur-la-croissance.2.jpg"/>
          <p:cNvPicPr>
            <a:picLocks noGrp="1" noChangeAspect="1" noChangeArrowheads="1"/>
          </p:cNvPicPr>
          <p:nvPr>
            <p:ph idx="1"/>
          </p:nvPr>
        </p:nvPicPr>
        <p:blipFill>
          <a:blip r:embed="rId2"/>
          <a:srcRect/>
          <a:stretch>
            <a:fillRect/>
          </a:stretch>
        </p:blipFill>
        <p:spPr bwMode="auto">
          <a:xfrm>
            <a:off x="785786" y="528024"/>
            <a:ext cx="5891239" cy="5901372"/>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122" name="Picture 2" descr="C:\Users\Amine\Pictures\images (2).jpg"/>
          <p:cNvPicPr>
            <a:picLocks noGrp="1" noChangeAspect="1" noChangeArrowheads="1"/>
          </p:cNvPicPr>
          <p:nvPr>
            <p:ph idx="1"/>
          </p:nvPr>
        </p:nvPicPr>
        <p:blipFill>
          <a:blip r:embed="rId2"/>
          <a:srcRect/>
          <a:stretch>
            <a:fillRect/>
          </a:stretch>
        </p:blipFill>
        <p:spPr bwMode="auto">
          <a:xfrm>
            <a:off x="571472" y="1060141"/>
            <a:ext cx="7500990" cy="5369255"/>
          </a:xfrm>
          <a:prstGeom prst="rect">
            <a:avLst/>
          </a:prstGeom>
          <a:noFill/>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6146" name="Picture 2" descr="C:\Users\Amine\Pictures\images (4).jpg"/>
          <p:cNvPicPr>
            <a:picLocks noGrp="1" noChangeAspect="1" noChangeArrowheads="1"/>
          </p:cNvPicPr>
          <p:nvPr>
            <p:ph idx="1"/>
          </p:nvPr>
        </p:nvPicPr>
        <p:blipFill>
          <a:blip r:embed="rId2"/>
          <a:srcRect/>
          <a:stretch>
            <a:fillRect/>
          </a:stretch>
        </p:blipFill>
        <p:spPr bwMode="auto">
          <a:xfrm>
            <a:off x="428596" y="1381636"/>
            <a:ext cx="8501122" cy="476200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II-Les hormones</a:t>
            </a:r>
            <a:endParaRPr lang="fr-FR" dirty="0"/>
          </a:p>
        </p:txBody>
      </p:sp>
      <p:sp>
        <p:nvSpPr>
          <p:cNvPr id="3" name="Espace réservé du contenu 2"/>
          <p:cNvSpPr>
            <a:spLocks noGrp="1"/>
          </p:cNvSpPr>
          <p:nvPr>
            <p:ph idx="1"/>
          </p:nvPr>
        </p:nvSpPr>
        <p:spPr/>
        <p:txBody>
          <a:bodyPr>
            <a:normAutofit/>
          </a:bodyPr>
          <a:lstStyle/>
          <a:p>
            <a:r>
              <a:rPr lang="fr-FR" sz="2400" dirty="0" smtClean="0"/>
              <a:t>Une hormone est une substance chimique produite par une cellule endocrine et libérée dans l’espace extracellulaire ou dans les capillaires de la glande, agissant sur le métabolisme d’autres cellules à distance.</a:t>
            </a:r>
          </a:p>
          <a:p>
            <a:pPr>
              <a:buNone/>
            </a:pPr>
            <a:r>
              <a:rPr lang="fr-FR" sz="2400" dirty="0" smtClean="0"/>
              <a:t> </a:t>
            </a:r>
          </a:p>
          <a:p>
            <a:r>
              <a:rPr lang="fr-FR" sz="2400" dirty="0" smtClean="0"/>
              <a:t>L’hormone n’est active que sur certaines cellules (cellules-cibles) pourvues de récepteurs spécifiques permettant de fixer l’H, ceci peut engendrer:</a:t>
            </a:r>
          </a:p>
          <a:p>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 typeface="Wingdings" pitchFamily="2" charset="2"/>
              <a:buChar char="v"/>
            </a:pPr>
            <a:r>
              <a:rPr lang="fr-FR" sz="2400" dirty="0" smtClean="0"/>
              <a:t>Modification de la perméabilité de la membrane plasmique</a:t>
            </a:r>
          </a:p>
          <a:p>
            <a:pPr>
              <a:buFont typeface="Wingdings" pitchFamily="2" charset="2"/>
              <a:buChar char="v"/>
            </a:pPr>
            <a:r>
              <a:rPr lang="fr-FR" sz="2400" dirty="0" smtClean="0"/>
              <a:t> Synthèse de protéines ou d’enzymes dans la cellule</a:t>
            </a:r>
          </a:p>
          <a:p>
            <a:pPr>
              <a:buFont typeface="Wingdings" pitchFamily="2" charset="2"/>
              <a:buChar char="v"/>
            </a:pPr>
            <a:r>
              <a:rPr lang="fr-FR" sz="2400" dirty="0" smtClean="0"/>
              <a:t> Activation ou désactivation d’enzymes </a:t>
            </a:r>
          </a:p>
          <a:p>
            <a:pPr>
              <a:buFont typeface="Wingdings" pitchFamily="2" charset="2"/>
              <a:buChar char="v"/>
            </a:pPr>
            <a:r>
              <a:rPr lang="fr-FR" sz="2400" dirty="0" smtClean="0"/>
              <a:t> Déclenchement d’une activité sécrétrice</a:t>
            </a:r>
          </a:p>
          <a:p>
            <a:pPr>
              <a:buFont typeface="Wingdings" pitchFamily="2" charset="2"/>
              <a:buChar char="v"/>
            </a:pPr>
            <a:r>
              <a:rPr lang="fr-FR" sz="2400" dirty="0" smtClean="0"/>
              <a:t> Stimulation de la mitose </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texte 2"/>
          <p:cNvSpPr>
            <a:spLocks noGrp="1"/>
          </p:cNvSpPr>
          <p:nvPr>
            <p:ph type="body" idx="1"/>
          </p:nvPr>
        </p:nvSpPr>
        <p:spPr>
          <a:xfrm>
            <a:off x="722313" y="2906713"/>
            <a:ext cx="7772400" cy="950915"/>
          </a:xfrm>
        </p:spPr>
        <p:txBody>
          <a:bodyPr>
            <a:noAutofit/>
          </a:bodyPr>
          <a:lstStyle/>
          <a:p>
            <a:r>
              <a:rPr lang="fr-FR" sz="3600" dirty="0" smtClean="0"/>
              <a:t>         Le système hypothalamo-</a:t>
            </a:r>
          </a:p>
          <a:p>
            <a:r>
              <a:rPr lang="fr-FR" sz="3600" dirty="0" smtClean="0"/>
              <a:t>                   hypophysaire </a:t>
            </a:r>
            <a:endParaRPr lang="fr-FR"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t>L’hypothalamus:</a:t>
            </a:r>
            <a:endParaRPr lang="fr-FR" dirty="0"/>
          </a:p>
        </p:txBody>
      </p:sp>
      <p:sp>
        <p:nvSpPr>
          <p:cNvPr id="3" name="Espace réservé du contenu 2"/>
          <p:cNvSpPr>
            <a:spLocks noGrp="1"/>
          </p:cNvSpPr>
          <p:nvPr>
            <p:ph idx="1"/>
          </p:nvPr>
        </p:nvSpPr>
        <p:spPr/>
        <p:txBody>
          <a:bodyPr>
            <a:normAutofit fontScale="85000" lnSpcReduction="10000"/>
          </a:bodyPr>
          <a:lstStyle/>
          <a:p>
            <a:r>
              <a:rPr lang="fr-FR" dirty="0" smtClean="0"/>
              <a:t>L'hypothalamus  est une petite partie du diencéphale situé sous le thalamus le long des parois du troisième ventricule, se compose de 7 noyaux distincts, possède donc une structure disséminée</a:t>
            </a:r>
            <a:r>
              <a:rPr lang="fr-FR" b="1" dirty="0" smtClean="0"/>
              <a:t>.</a:t>
            </a:r>
          </a:p>
          <a:p>
            <a:r>
              <a:rPr lang="fr-FR" b="1" dirty="0" smtClean="0"/>
              <a:t> </a:t>
            </a:r>
            <a:r>
              <a:rPr lang="fr-FR" dirty="0" smtClean="0"/>
              <a:t>L'hypothalamus est rattaché à l’hypophyse par l'éminence médiane et la tige pituitaire.</a:t>
            </a:r>
          </a:p>
          <a:p>
            <a:r>
              <a:rPr lang="fr-FR" dirty="0" smtClean="0"/>
              <a:t>Au sein de l'hypothalamus ont été individualisés un certain nombre de noyaux (supra-optiques, noyau </a:t>
            </a:r>
            <a:r>
              <a:rPr lang="fr-FR" dirty="0" err="1" smtClean="0"/>
              <a:t>paraventriculaire</a:t>
            </a:r>
            <a:r>
              <a:rPr lang="fr-FR" dirty="0" smtClean="0"/>
              <a:t>, noyau </a:t>
            </a:r>
            <a:r>
              <a:rPr lang="fr-FR" dirty="0" err="1" smtClean="0"/>
              <a:t>infundibulaire</a:t>
            </a:r>
            <a:r>
              <a:rPr lang="fr-FR" dirty="0" smtClean="0"/>
              <a:t>, noyaux accessoires, </a:t>
            </a:r>
            <a:r>
              <a:rPr lang="fr-FR" dirty="0" err="1" smtClean="0"/>
              <a:t>etc</a:t>
            </a:r>
            <a:r>
              <a:rPr lang="fr-FR" dirty="0" smtClean="0"/>
              <a:t>). Ces noyaux sont les lieux d'élaboration des hormones hypothalamiques.</a:t>
            </a:r>
          </a:p>
          <a:p>
            <a:r>
              <a:rPr lang="fr-FR" dirty="0" smtClean="0"/>
              <a:t> </a:t>
            </a:r>
            <a:br>
              <a:rPr lang="fr-FR" dirty="0" smtClean="0"/>
            </a:br>
            <a:r>
              <a:rPr lang="fr-FR" dirty="0" smtClean="0"/>
              <a:t>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sz="2400" dirty="0" smtClean="0"/>
              <a:t>C’est le principal organe d’intégration pour la régulation des milieux intérieurs (température corporelle, équilibre hydrique, </a:t>
            </a:r>
            <a:r>
              <a:rPr lang="fr-FR" sz="2400" dirty="0" err="1" smtClean="0"/>
              <a:t>osmolarité</a:t>
            </a:r>
            <a:r>
              <a:rPr lang="fr-FR" sz="2400" dirty="0" smtClean="0"/>
              <a:t> et le maintien d’une concentration minimale en glucose), du rythme veille-sommeil, de la croissance, du développement corporel et mental et de la reproduction de l’espèce.</a:t>
            </a:r>
          </a:p>
          <a:p>
            <a:r>
              <a:rPr lang="fr-FR" sz="2400" dirty="0" smtClean="0"/>
              <a:t>L’hypothalamus  est constitué de C </a:t>
            </a:r>
            <a:r>
              <a:rPr lang="fr-FR" sz="2400" dirty="0" err="1" smtClean="0"/>
              <a:t>neuro</a:t>
            </a:r>
            <a:r>
              <a:rPr lang="fr-FR" sz="2400" dirty="0" smtClean="0"/>
              <a:t>-sécrétrices associées pour former des noyaux regroupés en deux systèmes:</a:t>
            </a:r>
          </a:p>
          <a:p>
            <a:pPr>
              <a:buNone/>
            </a:pPr>
            <a:r>
              <a:rPr lang="fr-FR" sz="2400" dirty="0" smtClean="0"/>
              <a:t>  - Système magnocellulaire </a:t>
            </a:r>
          </a:p>
          <a:p>
            <a:pPr>
              <a:buNone/>
            </a:pPr>
            <a:r>
              <a:rPr lang="fr-FR" sz="2400" dirty="0" smtClean="0"/>
              <a:t>  - Système </a:t>
            </a:r>
            <a:r>
              <a:rPr lang="fr-FR" sz="2400" dirty="0" err="1" smtClean="0"/>
              <a:t>parvocellulaire</a:t>
            </a:r>
            <a:r>
              <a:rPr lang="fr-FR" sz="2400" dirty="0" smtClean="0"/>
              <a:t> </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dirty="0" smtClean="0">
                <a:solidFill>
                  <a:srgbClr val="FF0000"/>
                </a:solidFill>
              </a:rPr>
              <a:t>Le système </a:t>
            </a:r>
            <a:r>
              <a:rPr lang="fr-FR" dirty="0" err="1" smtClean="0">
                <a:solidFill>
                  <a:srgbClr val="FF0000"/>
                </a:solidFill>
              </a:rPr>
              <a:t>magno</a:t>
            </a:r>
            <a:r>
              <a:rPr lang="fr-FR" dirty="0" smtClean="0">
                <a:solidFill>
                  <a:srgbClr val="FF0000"/>
                </a:solidFill>
              </a:rPr>
              <a:t> Cellulaire </a:t>
            </a:r>
            <a:r>
              <a:rPr lang="fr-FR" dirty="0" smtClean="0"/>
              <a:t>est  constitué de cellules </a:t>
            </a:r>
            <a:r>
              <a:rPr lang="fr-FR" dirty="0" err="1" smtClean="0"/>
              <a:t>neuro</a:t>
            </a:r>
            <a:r>
              <a:rPr lang="fr-FR" dirty="0" smtClean="0"/>
              <a:t>-sécrétoires de grandes taille et comprennent le noyau supra-optique et le noyau para-ventriculaire.</a:t>
            </a:r>
          </a:p>
          <a:p>
            <a:r>
              <a:rPr lang="fr-FR" dirty="0" smtClean="0"/>
              <a:t> Les neurones de ces noyaux envoient des axones formant l'essentiel de la tige hypophysaire. Leurs terminaisons axonales sont localisées au niveau de la </a:t>
            </a:r>
            <a:r>
              <a:rPr lang="fr-FR" dirty="0" err="1" smtClean="0"/>
              <a:t>post-hypophyse</a:t>
            </a:r>
            <a:r>
              <a:rPr lang="fr-FR" dirty="0" smtClean="0"/>
              <a:t>. Les neurones des noyaux magnocellulaires synthétisent l'ocytocine et la vasopressine,</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153</TotalTime>
  <Words>801</Words>
  <PresentationFormat>Affichage à l'écran (4:3)</PresentationFormat>
  <Paragraphs>108</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Apex</vt:lpstr>
      <vt:lpstr>Le système hypothalamo-hypophysaire</vt:lpstr>
      <vt:lpstr>I- Généralités</vt:lpstr>
      <vt:lpstr>Diapositive 3</vt:lpstr>
      <vt:lpstr>II-Les hormones</vt:lpstr>
      <vt:lpstr>Diapositive 5</vt:lpstr>
      <vt:lpstr>Diapositive 6</vt:lpstr>
      <vt:lpstr>L’hypothalamus:</vt:lpstr>
      <vt:lpstr>Diapositive 8</vt:lpstr>
      <vt:lpstr>Diapositive 9</vt:lpstr>
      <vt:lpstr>Diapositive 10</vt:lpstr>
      <vt:lpstr>Diapositive 11</vt:lpstr>
      <vt:lpstr>Diapositive 12</vt:lpstr>
      <vt:lpstr>Diapositive 13</vt:lpstr>
      <vt:lpstr>Diapositive 14</vt:lpstr>
      <vt:lpstr>L’hypophyse</vt:lpstr>
      <vt:lpstr>Diapositive 16</vt:lpstr>
      <vt:lpstr>Diapositive 17</vt:lpstr>
      <vt:lpstr>Les hormones de l’hypothalamus</vt:lpstr>
      <vt:lpstr>Diapositive 19</vt:lpstr>
      <vt:lpstr>Diapositive 20</vt:lpstr>
      <vt:lpstr>Les hormones  anté-hypophysaires</vt:lpstr>
      <vt:lpstr>Diapositive 22</vt:lpstr>
      <vt:lpstr>Diapositive 23</vt:lpstr>
      <vt:lpstr>Les hormones post-hypophysaires</vt:lpstr>
      <vt:lpstr>Diapositive 25</vt:lpstr>
      <vt:lpstr>Diapositive 26</vt:lpstr>
      <vt:lpstr>Diapositive 27</vt:lpstr>
      <vt:lpstr>Diapositive 28</vt:lpstr>
      <vt:lpstr>Diapositive 29</vt:lpstr>
      <vt:lpstr>Diapositive 30</vt:lpstr>
      <vt:lpstr>Diapositive 31</vt:lpstr>
      <vt:lpstr>Diapositive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système hypothalamo-hypophysaire</dc:title>
  <dc:creator>Amine</dc:creator>
  <cp:lastModifiedBy>Médecine</cp:lastModifiedBy>
  <cp:revision>19</cp:revision>
  <dcterms:created xsi:type="dcterms:W3CDTF">2017-01-09T15:02:29Z</dcterms:created>
  <dcterms:modified xsi:type="dcterms:W3CDTF">2017-01-15T05:39:30Z</dcterms:modified>
</cp:coreProperties>
</file>