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73" r:id="rId5"/>
    <p:sldId id="260" r:id="rId6"/>
    <p:sldId id="274" r:id="rId7"/>
    <p:sldId id="261" r:id="rId8"/>
    <p:sldId id="262" r:id="rId9"/>
    <p:sldId id="263" r:id="rId10"/>
    <p:sldId id="275" r:id="rId11"/>
    <p:sldId id="276" r:id="rId12"/>
    <p:sldId id="277" r:id="rId13"/>
    <p:sldId id="264" r:id="rId14"/>
    <p:sldId id="265" r:id="rId15"/>
    <p:sldId id="284" r:id="rId16"/>
    <p:sldId id="279" r:id="rId17"/>
    <p:sldId id="266" r:id="rId18"/>
    <p:sldId id="280" r:id="rId19"/>
    <p:sldId id="267" r:id="rId20"/>
    <p:sldId id="281" r:id="rId21"/>
    <p:sldId id="268" r:id="rId22"/>
    <p:sldId id="269" r:id="rId23"/>
    <p:sldId id="282" r:id="rId24"/>
    <p:sldId id="288" r:id="rId25"/>
    <p:sldId id="270" r:id="rId26"/>
    <p:sldId id="271" r:id="rId27"/>
    <p:sldId id="272" r:id="rId28"/>
    <p:sldId id="286" r:id="rId29"/>
    <p:sldId id="287" r:id="rId30"/>
    <p:sldId id="289" r:id="rId31"/>
    <p:sldId id="290" r:id="rId32"/>
    <p:sldId id="291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907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4B0F-470A-4EBD-AEDD-780B774E4909}" type="datetimeFigureOut">
              <a:rPr lang="fr-FR" smtClean="0"/>
              <a:pPr/>
              <a:t>25/09/2016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6B4E-6ADE-48B6-A046-4BFCDBC8A50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4B0F-470A-4EBD-AEDD-780B774E4909}" type="datetimeFigureOut">
              <a:rPr lang="fr-FR" smtClean="0"/>
              <a:pPr/>
              <a:t>25/09/2016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6B4E-6ADE-48B6-A046-4BFCDBC8A50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4B0F-470A-4EBD-AEDD-780B774E4909}" type="datetimeFigureOut">
              <a:rPr lang="fr-FR" smtClean="0"/>
              <a:pPr/>
              <a:t>25/09/2016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6B4E-6ADE-48B6-A046-4BFCDBC8A50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4B0F-470A-4EBD-AEDD-780B774E4909}" type="datetimeFigureOut">
              <a:rPr lang="fr-FR" smtClean="0"/>
              <a:pPr/>
              <a:t>25/09/2016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6B4E-6ADE-48B6-A046-4BFCDBC8A50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4B0F-470A-4EBD-AEDD-780B774E4909}" type="datetimeFigureOut">
              <a:rPr lang="fr-FR" smtClean="0"/>
              <a:pPr/>
              <a:t>25/09/2016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6B4E-6ADE-48B6-A046-4BFCDBC8A50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4B0F-470A-4EBD-AEDD-780B774E4909}" type="datetimeFigureOut">
              <a:rPr lang="fr-FR" smtClean="0"/>
              <a:pPr/>
              <a:t>25/09/2016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6B4E-6ADE-48B6-A046-4BFCDBC8A50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4B0F-470A-4EBD-AEDD-780B774E4909}" type="datetimeFigureOut">
              <a:rPr lang="fr-FR" smtClean="0"/>
              <a:pPr/>
              <a:t>25/09/2016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6B4E-6ADE-48B6-A046-4BFCDBC8A50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4B0F-470A-4EBD-AEDD-780B774E4909}" type="datetimeFigureOut">
              <a:rPr lang="fr-FR" smtClean="0"/>
              <a:pPr/>
              <a:t>25/09/2016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436B4E-6ADE-48B6-A046-4BFCDBC8A50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4B0F-470A-4EBD-AEDD-780B774E4909}" type="datetimeFigureOut">
              <a:rPr lang="fr-FR" smtClean="0"/>
              <a:pPr/>
              <a:t>25/09/2016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6B4E-6ADE-48B6-A046-4BFCDBC8A50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4B0F-470A-4EBD-AEDD-780B774E4909}" type="datetimeFigureOut">
              <a:rPr lang="fr-FR" smtClean="0"/>
              <a:pPr/>
              <a:t>25/09/2016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6436B4E-6ADE-48B6-A046-4BFCDBC8A50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AD54B0F-470A-4EBD-AEDD-780B774E4909}" type="datetimeFigureOut">
              <a:rPr lang="fr-FR" smtClean="0"/>
              <a:pPr/>
              <a:t>25/09/2016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6B4E-6ADE-48B6-A046-4BFCDBC8A50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AD54B0F-470A-4EBD-AEDD-780B774E4909}" type="datetimeFigureOut">
              <a:rPr lang="fr-FR" smtClean="0"/>
              <a:pPr/>
              <a:t>25/09/2016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6436B4E-6ADE-48B6-A046-4BFCDBC8A50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744" y="2790056"/>
            <a:ext cx="7470648" cy="1143000"/>
          </a:xfrm>
        </p:spPr>
        <p:txBody>
          <a:bodyPr>
            <a:noAutofit/>
          </a:bodyPr>
          <a:lstStyle/>
          <a:p>
            <a:pPr algn="ctr"/>
            <a:r>
              <a:rPr lang="fr-FR" sz="8000" b="1" dirty="0" smtClean="0">
                <a:solidFill>
                  <a:srgbClr val="FFFF00"/>
                </a:solidFill>
              </a:rPr>
              <a:t>LES VEINES</a:t>
            </a:r>
            <a:r>
              <a:rPr lang="fr-FR" sz="8000" dirty="0" smtClean="0">
                <a:solidFill>
                  <a:srgbClr val="FFFF00"/>
                </a:solidFill>
              </a:rPr>
              <a:t/>
            </a:r>
            <a:br>
              <a:rPr lang="fr-FR" sz="8000" dirty="0" smtClean="0">
                <a:solidFill>
                  <a:srgbClr val="FFFF00"/>
                </a:solidFill>
              </a:rPr>
            </a:br>
            <a:endParaRPr lang="fr-FR" sz="8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5598368"/>
            <a:ext cx="7467600" cy="1143000"/>
          </a:xfrm>
        </p:spPr>
        <p:txBody>
          <a:bodyPr>
            <a:noAutofit/>
          </a:bodyPr>
          <a:lstStyle/>
          <a:p>
            <a:r>
              <a:rPr lang="fr-FR" sz="2800" dirty="0" smtClean="0">
                <a:solidFill>
                  <a:srgbClr val="FFFF00"/>
                </a:solidFill>
              </a:rPr>
              <a:t>Artériole et veinule.</a:t>
            </a:r>
            <a:br>
              <a:rPr lang="fr-FR" sz="2800" dirty="0" smtClean="0">
                <a:solidFill>
                  <a:srgbClr val="FFFF00"/>
                </a:solidFill>
              </a:rPr>
            </a:br>
            <a:r>
              <a:rPr lang="fr-FR" sz="2800" dirty="0" smtClean="0">
                <a:solidFill>
                  <a:srgbClr val="FFFF00"/>
                </a:solidFill>
              </a:rPr>
              <a:t>Trichrome de Masson modifié </a:t>
            </a:r>
            <a:r>
              <a:rPr lang="fr-FR" sz="2800" dirty="0" err="1" smtClean="0">
                <a:solidFill>
                  <a:srgbClr val="FFFF00"/>
                </a:solidFill>
              </a:rPr>
              <a:t>Goldner</a:t>
            </a:r>
            <a:r>
              <a:rPr lang="fr-FR" sz="2800" dirty="0" smtClean="0">
                <a:solidFill>
                  <a:srgbClr val="FFFF00"/>
                </a:solidFill>
              </a:rPr>
              <a:t> x 100 . </a:t>
            </a:r>
            <a:br>
              <a:rPr lang="fr-FR" sz="2800" dirty="0" smtClean="0">
                <a:solidFill>
                  <a:srgbClr val="FFFF00"/>
                </a:solidFill>
              </a:rPr>
            </a:br>
            <a:endParaRPr lang="fr-FR" sz="2800" dirty="0">
              <a:solidFill>
                <a:srgbClr val="FFFF00"/>
              </a:solidFill>
            </a:endParaRPr>
          </a:p>
        </p:txBody>
      </p:sp>
      <p:pic>
        <p:nvPicPr>
          <p:cNvPr id="31746" name="Picture 2" descr="C:\Users\client\Pictures\ariole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204"/>
            <a:ext cx="9144000" cy="536002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47971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http://www.edu.upmc.fr/histologie/A/arteriole/pages/ariole01.htm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audilab.bmed.mcgill.ca/HA/HAimage/ves_fig_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17232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755576" y="5661248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FF00"/>
                </a:solidFill>
              </a:rPr>
              <a:t>coupe transversale d’une grande veinule (V), une petite artériole (A), deux capillaires (*) et un petit nerf (Ne).</a:t>
            </a:r>
            <a:endParaRPr lang="fr-FR" sz="24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47971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http://audilab.bmed.mcgill.ca/HA/html/ves_26_F.html</a:t>
            </a:r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Les veines de moyen calibre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>
                <a:solidFill>
                  <a:srgbClr val="FFFF00"/>
                </a:solidFill>
              </a:rPr>
              <a:t>Diamètre entre 1 et 9mm.</a:t>
            </a:r>
          </a:p>
          <a:p>
            <a:r>
              <a:rPr lang="fr-FR" dirty="0" smtClean="0">
                <a:solidFill>
                  <a:srgbClr val="FFFF00"/>
                </a:solidFill>
              </a:rPr>
              <a:t>Elles correspondent à la majorité des veines de distribution. A leur niveau apparait la limitante élastique interne.</a:t>
            </a:r>
          </a:p>
          <a:p>
            <a:endParaRPr lang="fr-FR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68052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http://www.epathologies.com/acad/h_crs/cardiovasc_2012.pdf</a:t>
            </a:r>
            <a:endParaRPr 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Les grosses veines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>
                <a:solidFill>
                  <a:srgbClr val="FFFF00"/>
                </a:solidFill>
              </a:rPr>
              <a:t>Diamètre supérieur à 9mm.</a:t>
            </a:r>
          </a:p>
          <a:p>
            <a:r>
              <a:rPr lang="fr-FR" dirty="0" smtClean="0">
                <a:solidFill>
                  <a:srgbClr val="FFFF00"/>
                </a:solidFill>
              </a:rPr>
              <a:t>L’intima est épaisse et il apparait une limitante élastique externe.</a:t>
            </a:r>
          </a:p>
          <a:p>
            <a:r>
              <a:rPr lang="fr-FR" dirty="0" smtClean="0">
                <a:solidFill>
                  <a:srgbClr val="FFFF00"/>
                </a:solidFill>
              </a:rPr>
              <a:t>L’adventice contient des faisceaux de fibres musculaires longitudinales et un réseau de fibres élastiques.</a:t>
            </a:r>
          </a:p>
          <a:p>
            <a:endParaRPr lang="fr-FR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udilab.bmed.mcgill.ca/HA/HAimage/ves_fig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536504" y="623905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http://audilab.bmed.mcgill.ca/HA/html/ves_12_F.html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Suivant la structure de la média :</a:t>
            </a:r>
          </a:p>
          <a:p>
            <a:pPr>
              <a:buNone/>
            </a:pPr>
            <a:r>
              <a:rPr lang="fr-FR" b="1" dirty="0" smtClean="0">
                <a:solidFill>
                  <a:srgbClr val="FFFF00"/>
                </a:solidFill>
              </a:rPr>
              <a:t>               - </a:t>
            </a:r>
            <a:r>
              <a:rPr lang="fr-FR" dirty="0" smtClean="0">
                <a:solidFill>
                  <a:srgbClr val="FFFF00"/>
                </a:solidFill>
              </a:rPr>
              <a:t>les veines réceptives</a:t>
            </a:r>
          </a:p>
          <a:p>
            <a:pPr>
              <a:buNone/>
            </a:pPr>
            <a:r>
              <a:rPr lang="fr-FR" dirty="0" smtClean="0">
                <a:solidFill>
                  <a:srgbClr val="FFFF00"/>
                </a:solidFill>
              </a:rPr>
              <a:t>les veines fibreuses pures  </a:t>
            </a:r>
          </a:p>
          <a:p>
            <a:pPr>
              <a:buNone/>
            </a:pPr>
            <a:r>
              <a:rPr lang="fr-FR" dirty="0" smtClean="0">
                <a:solidFill>
                  <a:srgbClr val="FFFF00"/>
                </a:solidFill>
              </a:rPr>
              <a:t>Les veines </a:t>
            </a:r>
            <a:r>
              <a:rPr lang="fr-FR" dirty="0" err="1" smtClean="0">
                <a:solidFill>
                  <a:srgbClr val="FFFF00"/>
                </a:solidFill>
              </a:rPr>
              <a:t>fibro</a:t>
            </a:r>
            <a:r>
              <a:rPr lang="fr-FR" dirty="0" smtClean="0">
                <a:solidFill>
                  <a:srgbClr val="FFFF00"/>
                </a:solidFill>
              </a:rPr>
              <a:t>-élastiques   </a:t>
            </a:r>
          </a:p>
          <a:p>
            <a:pPr>
              <a:buNone/>
            </a:pPr>
            <a:r>
              <a:rPr lang="fr-FR" dirty="0" smtClean="0">
                <a:solidFill>
                  <a:srgbClr val="FFFF00"/>
                </a:solidFill>
              </a:rPr>
              <a:t>               - Les veines propulsives</a:t>
            </a:r>
          </a:p>
          <a:p>
            <a:pPr>
              <a:buNone/>
            </a:pPr>
            <a:r>
              <a:rPr lang="fr-FR" dirty="0" smtClean="0">
                <a:solidFill>
                  <a:srgbClr val="FFFF00"/>
                </a:solidFill>
              </a:rPr>
              <a:t>Les veines </a:t>
            </a:r>
            <a:r>
              <a:rPr lang="fr-FR" dirty="0" err="1" smtClean="0">
                <a:solidFill>
                  <a:srgbClr val="FFFF00"/>
                </a:solidFill>
              </a:rPr>
              <a:t>fibro</a:t>
            </a:r>
            <a:r>
              <a:rPr lang="fr-FR" dirty="0" smtClean="0">
                <a:solidFill>
                  <a:srgbClr val="FFFF00"/>
                </a:solidFill>
              </a:rPr>
              <a:t>-musculaires </a:t>
            </a:r>
          </a:p>
          <a:p>
            <a:pPr>
              <a:buNone/>
            </a:pPr>
            <a:r>
              <a:rPr lang="fr-FR" dirty="0" smtClean="0">
                <a:solidFill>
                  <a:srgbClr val="FFFF00"/>
                </a:solidFill>
              </a:rPr>
              <a:t>Les veines </a:t>
            </a:r>
            <a:r>
              <a:rPr lang="fr-FR" dirty="0" err="1" smtClean="0">
                <a:solidFill>
                  <a:srgbClr val="FFFF00"/>
                </a:solidFill>
              </a:rPr>
              <a:t>musculo</a:t>
            </a:r>
            <a:r>
              <a:rPr lang="fr-FR" dirty="0" smtClean="0">
                <a:solidFill>
                  <a:srgbClr val="FFFF00"/>
                </a:solidFill>
              </a:rPr>
              <a:t>-élastiques </a:t>
            </a:r>
          </a:p>
          <a:p>
            <a:pPr>
              <a:buNone/>
            </a:pPr>
            <a:r>
              <a:rPr lang="fr-FR" dirty="0" smtClean="0">
                <a:solidFill>
                  <a:srgbClr val="FFFF00"/>
                </a:solidFill>
              </a:rPr>
              <a:t>Les veines hyper-musculaires </a:t>
            </a:r>
          </a:p>
          <a:p>
            <a:pPr>
              <a:buNone/>
            </a:pPr>
            <a:r>
              <a:rPr lang="fr-FR" dirty="0" smtClean="0">
                <a:solidFill>
                  <a:srgbClr val="FFFF00"/>
                </a:solidFill>
              </a:rPr>
              <a:t>Les veines à musculature cardiaque 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b="1" dirty="0" smtClean="0">
                <a:solidFill>
                  <a:srgbClr val="FFFF00"/>
                </a:solidFill>
              </a:rPr>
              <a:t>CLASSIFICATION ET PRINCIPALES VARIETES DE VEINES </a:t>
            </a:r>
            <a:br>
              <a:rPr lang="fr-FR" sz="3200" b="1" dirty="0" smtClean="0">
                <a:solidFill>
                  <a:srgbClr val="FFFF00"/>
                </a:solidFill>
              </a:rPr>
            </a:br>
            <a:endParaRPr lang="fr-FR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les veines fibreuses pures 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Elles sont définies par l’absence totale d’élément musculaire et par leur pauvreté en fibres élastiques. </a:t>
            </a:r>
            <a:endParaRPr lang="fr-FR" dirty="0" smtClean="0">
              <a:solidFill>
                <a:srgbClr val="FFFF00"/>
              </a:solidFill>
            </a:endParaRPr>
          </a:p>
          <a:p>
            <a:r>
              <a:rPr lang="fr-FR" dirty="0" smtClean="0">
                <a:solidFill>
                  <a:srgbClr val="FFFF00"/>
                </a:solidFill>
              </a:rPr>
              <a:t>Ce </a:t>
            </a:r>
            <a:r>
              <a:rPr lang="fr-FR" dirty="0" smtClean="0">
                <a:solidFill>
                  <a:srgbClr val="FFFF00"/>
                </a:solidFill>
              </a:rPr>
              <a:t>sont les veines de la dure-mère, les veines </a:t>
            </a:r>
            <a:r>
              <a:rPr lang="fr-FR" dirty="0" err="1" smtClean="0">
                <a:solidFill>
                  <a:srgbClr val="FFFF00"/>
                </a:solidFill>
              </a:rPr>
              <a:t>intra-cérébrales</a:t>
            </a:r>
            <a:r>
              <a:rPr lang="fr-FR" dirty="0" smtClean="0">
                <a:solidFill>
                  <a:srgbClr val="FFFF00"/>
                </a:solidFill>
              </a:rPr>
              <a:t> et les veines cérébelleuses.</a:t>
            </a:r>
            <a:endParaRPr lang="fr-FR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Les veines </a:t>
            </a:r>
            <a:r>
              <a:rPr lang="fr-FR" dirty="0" err="1" smtClean="0">
                <a:solidFill>
                  <a:srgbClr val="FFFF00"/>
                </a:solidFill>
              </a:rPr>
              <a:t>fibro</a:t>
            </a:r>
            <a:r>
              <a:rPr lang="fr-FR" dirty="0" smtClean="0">
                <a:solidFill>
                  <a:srgbClr val="FFFF00"/>
                </a:solidFill>
              </a:rPr>
              <a:t>-élastiques 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71389"/>
            <a:ext cx="7467600" cy="4525963"/>
          </a:xfrm>
        </p:spPr>
        <p:txBody>
          <a:bodyPr/>
          <a:lstStyle/>
          <a:p>
            <a:pPr lvl="0"/>
            <a:r>
              <a:rPr lang="fr-FR" dirty="0" smtClean="0">
                <a:solidFill>
                  <a:srgbClr val="FFFF00"/>
                </a:solidFill>
              </a:rPr>
              <a:t>Dans la média, les fibres musculaires sont rares, l’adventice est riche en fibres élastiques. </a:t>
            </a:r>
            <a:endParaRPr lang="fr-FR" dirty="0" smtClean="0">
              <a:solidFill>
                <a:srgbClr val="FFFF00"/>
              </a:solidFill>
            </a:endParaRPr>
          </a:p>
          <a:p>
            <a:pPr lvl="0"/>
            <a:r>
              <a:rPr lang="fr-FR" dirty="0" smtClean="0">
                <a:solidFill>
                  <a:srgbClr val="FFFF00"/>
                </a:solidFill>
              </a:rPr>
              <a:t>Ce </a:t>
            </a:r>
            <a:r>
              <a:rPr lang="fr-FR" dirty="0" smtClean="0">
                <a:solidFill>
                  <a:srgbClr val="FFFF00"/>
                </a:solidFill>
              </a:rPr>
              <a:t>sont les veines jugulaires, les veines du territoire pulmonaire.</a:t>
            </a:r>
          </a:p>
          <a:p>
            <a:endParaRPr lang="fr-FR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solidFill>
                  <a:srgbClr val="FFFF00"/>
                </a:solidFill>
              </a:rPr>
              <a:t>LES VEINES</a:t>
            </a:r>
            <a:r>
              <a:rPr lang="fr-FR" dirty="0" smtClean="0">
                <a:solidFill>
                  <a:srgbClr val="FFFF00"/>
                </a:solidFill>
              </a:rPr>
              <a:t/>
            </a:r>
            <a:br>
              <a:rPr lang="fr-FR" dirty="0" smtClean="0">
                <a:solidFill>
                  <a:srgbClr val="FFFF00"/>
                </a:solidFill>
              </a:rPr>
            </a:b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FF00"/>
                </a:solidFill>
              </a:rPr>
              <a:t>INTRODUCTION</a:t>
            </a:r>
          </a:p>
          <a:p>
            <a:r>
              <a:rPr lang="fr-FR" b="1" dirty="0" smtClean="0">
                <a:solidFill>
                  <a:srgbClr val="FFFF00"/>
                </a:solidFill>
              </a:rPr>
              <a:t>STRUCTURE HISTOLOGIQUE </a:t>
            </a:r>
          </a:p>
          <a:p>
            <a:r>
              <a:rPr lang="fr-FR" b="1" dirty="0" smtClean="0">
                <a:solidFill>
                  <a:srgbClr val="FFFF00"/>
                </a:solidFill>
              </a:rPr>
              <a:t>CLASSIFICATION ET PRINCIPALES VARIETES DE VEINES </a:t>
            </a:r>
          </a:p>
          <a:p>
            <a:r>
              <a:rPr lang="fr-FR" b="1" dirty="0" smtClean="0">
                <a:solidFill>
                  <a:srgbClr val="FFFF00"/>
                </a:solidFill>
              </a:rPr>
              <a:t>VASCULARISATION ET INNERVATION</a:t>
            </a:r>
          </a:p>
          <a:p>
            <a:r>
              <a:rPr lang="fr-FR" b="1" dirty="0" smtClean="0">
                <a:solidFill>
                  <a:srgbClr val="FFFF00"/>
                </a:solidFill>
              </a:rPr>
              <a:t>HISTOPHYSIOLOGIE</a:t>
            </a:r>
            <a:endParaRPr lang="fr-FR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ebapps.fundp.ac.be/umdb/histohuma/histohuma/img/tmp/16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630060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chemeClr val="bg2"/>
                </a:solidFill>
              </a:rPr>
              <a:t>http://webapps.fundp.ac.be/umdb/histohuma/histohuma/index.php?go=img&amp;chap=46&amp;pos=11#topimg</a:t>
            </a:r>
            <a:endParaRPr lang="fr-FR" sz="16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Les veines </a:t>
            </a:r>
            <a:r>
              <a:rPr lang="fr-FR" dirty="0" err="1" smtClean="0">
                <a:solidFill>
                  <a:srgbClr val="FFFF00"/>
                </a:solidFill>
              </a:rPr>
              <a:t>fibro</a:t>
            </a:r>
            <a:r>
              <a:rPr lang="fr-FR" dirty="0" smtClean="0">
                <a:solidFill>
                  <a:srgbClr val="FFFF00"/>
                </a:solidFill>
              </a:rPr>
              <a:t>-musculaires 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7373"/>
            <a:ext cx="7467600" cy="4525963"/>
          </a:xfrm>
        </p:spPr>
        <p:txBody>
          <a:bodyPr/>
          <a:lstStyle/>
          <a:p>
            <a:pPr lvl="0"/>
            <a:r>
              <a:rPr lang="fr-FR" dirty="0" smtClean="0">
                <a:solidFill>
                  <a:srgbClr val="FFFF00"/>
                </a:solidFill>
              </a:rPr>
              <a:t>A prédominance de collagène. </a:t>
            </a:r>
            <a:r>
              <a:rPr lang="fr-FR" dirty="0" err="1" smtClean="0">
                <a:solidFill>
                  <a:srgbClr val="FFFF00"/>
                </a:solidFill>
              </a:rPr>
              <a:t>Exp</a:t>
            </a:r>
            <a:r>
              <a:rPr lang="fr-FR" dirty="0" smtClean="0">
                <a:solidFill>
                  <a:srgbClr val="FFFF00"/>
                </a:solidFill>
              </a:rPr>
              <a:t> : veines profondes du bras.</a:t>
            </a:r>
          </a:p>
          <a:p>
            <a:endParaRPr lang="fr-FR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Les veines </a:t>
            </a:r>
            <a:r>
              <a:rPr lang="fr-FR" dirty="0" err="1" smtClean="0">
                <a:solidFill>
                  <a:srgbClr val="FFFF00"/>
                </a:solidFill>
              </a:rPr>
              <a:t>musculo</a:t>
            </a:r>
            <a:r>
              <a:rPr lang="fr-FR" dirty="0" smtClean="0">
                <a:solidFill>
                  <a:srgbClr val="FFFF00"/>
                </a:solidFill>
              </a:rPr>
              <a:t>-élastiques 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71389"/>
            <a:ext cx="7467600" cy="4525963"/>
          </a:xfrm>
        </p:spPr>
        <p:txBody>
          <a:bodyPr/>
          <a:lstStyle/>
          <a:p>
            <a:pPr lvl="0"/>
            <a:r>
              <a:rPr lang="fr-FR" dirty="0" smtClean="0">
                <a:solidFill>
                  <a:srgbClr val="FFFF00"/>
                </a:solidFill>
              </a:rPr>
              <a:t>Les formations musculaires sont importantes et constituent trois assises : longitudinale, circulaire, longitudinale. </a:t>
            </a:r>
            <a:r>
              <a:rPr lang="fr-FR" dirty="0" err="1" smtClean="0">
                <a:solidFill>
                  <a:srgbClr val="FFFF00"/>
                </a:solidFill>
              </a:rPr>
              <a:t>Exp</a:t>
            </a:r>
            <a:r>
              <a:rPr lang="fr-FR" dirty="0" smtClean="0">
                <a:solidFill>
                  <a:srgbClr val="FFFF00"/>
                </a:solidFill>
              </a:rPr>
              <a:t> : veines des membres inférieurs.</a:t>
            </a:r>
          </a:p>
          <a:p>
            <a:endParaRPr lang="fr-FR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Les veines hyper-musculaires 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71389"/>
            <a:ext cx="7467600" cy="4525963"/>
          </a:xfrm>
        </p:spPr>
        <p:txBody>
          <a:bodyPr/>
          <a:lstStyle/>
          <a:p>
            <a:pPr lvl="0"/>
            <a:r>
              <a:rPr lang="fr-FR" dirty="0" smtClean="0">
                <a:solidFill>
                  <a:srgbClr val="FFFF00"/>
                </a:solidFill>
              </a:rPr>
              <a:t>Formant de véritables sphincters. </a:t>
            </a:r>
            <a:r>
              <a:rPr lang="fr-FR" dirty="0" err="1" smtClean="0">
                <a:solidFill>
                  <a:srgbClr val="FFFF00"/>
                </a:solidFill>
              </a:rPr>
              <a:t>Exp</a:t>
            </a:r>
            <a:r>
              <a:rPr lang="fr-FR" dirty="0" smtClean="0">
                <a:solidFill>
                  <a:srgbClr val="FFFF00"/>
                </a:solidFill>
              </a:rPr>
              <a:t> : veine sus-hépatiques.</a:t>
            </a:r>
          </a:p>
          <a:p>
            <a:endParaRPr lang="fr-FR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Les veines à musculature cardiaque 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503437"/>
            <a:ext cx="7467600" cy="4525963"/>
          </a:xfrm>
        </p:spPr>
        <p:txBody>
          <a:bodyPr/>
          <a:lstStyle/>
          <a:p>
            <a:pPr lvl="0"/>
            <a:r>
              <a:rPr lang="fr-FR" dirty="0" smtClean="0">
                <a:solidFill>
                  <a:srgbClr val="FFFF00"/>
                </a:solidFill>
              </a:rPr>
              <a:t>Dans le segment juxta-cardiaques des veines caves et pulmonaires, l’adventice contient des fibres myocardiques.</a:t>
            </a:r>
          </a:p>
          <a:p>
            <a:endParaRPr lang="fr-FR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FF00"/>
                </a:solidFill>
              </a:rPr>
              <a:t>HISTOPHYSIOLOGIE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Les forces qui assurent la progression du sang sont :</a:t>
            </a:r>
          </a:p>
          <a:p>
            <a:pPr lvl="0"/>
            <a:r>
              <a:rPr lang="fr-FR" dirty="0" smtClean="0">
                <a:solidFill>
                  <a:srgbClr val="FFFF00"/>
                </a:solidFill>
              </a:rPr>
              <a:t>L’aspiration cardiaque lors de la diastole.</a:t>
            </a:r>
          </a:p>
          <a:p>
            <a:pPr lvl="0"/>
            <a:r>
              <a:rPr lang="fr-FR" dirty="0" smtClean="0">
                <a:solidFill>
                  <a:srgbClr val="FFFF00"/>
                </a:solidFill>
              </a:rPr>
              <a:t>La pression négative intra-thoracique lors de l’inspiration.</a:t>
            </a:r>
          </a:p>
          <a:p>
            <a:pPr lvl="0"/>
            <a:r>
              <a:rPr lang="fr-FR" dirty="0" smtClean="0">
                <a:solidFill>
                  <a:srgbClr val="FFFF00"/>
                </a:solidFill>
              </a:rPr>
              <a:t>Les mouvements musculaires de voisinage au niveau de l’abdomen et des membres qui dépriment les veines.</a:t>
            </a:r>
          </a:p>
          <a:p>
            <a:pPr lvl="0"/>
            <a:r>
              <a:rPr lang="fr-FR" dirty="0" smtClean="0">
                <a:solidFill>
                  <a:srgbClr val="FFFF00"/>
                </a:solidFill>
              </a:rPr>
              <a:t>Les forces intrinsèques résultant des contractions musculaires faibles et rythmiques des parois veineuses musculaires.</a:t>
            </a:r>
          </a:p>
          <a:p>
            <a:endParaRPr lang="fr-FR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pharmaxie.com/media/image/sante/ve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619268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macirculation.com/photo/art/default/1237491-6084367.jpg?v=13319832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INTRODUCTION</a:t>
            </a:r>
            <a:br>
              <a:rPr lang="fr-FR" b="1" dirty="0" smtClean="0">
                <a:solidFill>
                  <a:srgbClr val="FFFF00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Les veines ; vaisseaux afférents.</a:t>
            </a:r>
          </a:p>
          <a:p>
            <a:r>
              <a:rPr lang="fr-FR" dirty="0" smtClean="0">
                <a:solidFill>
                  <a:srgbClr val="FFFF00"/>
                </a:solidFill>
              </a:rPr>
              <a:t>Leur calibre est toujours supérieur à celui des artères correspondantes et le volume sanguin du lit veineux, supérieur à celui du lit artériel, représente 70% du volume sanguin.</a:t>
            </a:r>
          </a:p>
          <a:p>
            <a:r>
              <a:rPr lang="fr-FR" dirty="0" smtClean="0">
                <a:solidFill>
                  <a:srgbClr val="FFFF00"/>
                </a:solidFill>
              </a:rPr>
              <a:t>La paroi est plus mince, moins extensible et plus déformable que celle des artères.</a:t>
            </a:r>
          </a:p>
          <a:p>
            <a:r>
              <a:rPr lang="fr-FR" dirty="0" smtClean="0">
                <a:solidFill>
                  <a:srgbClr val="FFFF00"/>
                </a:solidFill>
              </a:rPr>
              <a:t>Le tissu élastique et musculaire est moins développé, tandis que le conjonctif banal domine.</a:t>
            </a:r>
          </a:p>
          <a:p>
            <a:endParaRPr lang="fr-FR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ebapps.fundp.ac.be/umdb/histohuma/histohuma/img/tmp/16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499992" y="623905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>
                <a:solidFill>
                  <a:schemeClr val="bg2"/>
                </a:solidFill>
              </a:rPr>
              <a:t>http://webapps.fundp.ac.be/umdb/histohuma/histohuma/img/tmp/16_12.jpg</a:t>
            </a:r>
            <a:endParaRPr lang="fr-FR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ebapps.fundp.ac.be/umdb/histohuma/histohuma/img/tmp/16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572000" y="-273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>
                <a:solidFill>
                  <a:schemeClr val="bg2"/>
                </a:solidFill>
              </a:rPr>
              <a:t>http://webapps.fundp.ac.be/umdb/histohuma/histohuma/img/tmp/16_13.jpg</a:t>
            </a:r>
            <a:endParaRPr lang="fr-FR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isto.ucl.ac.be/safe/images/000088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608512" y="60950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>
                <a:solidFill>
                  <a:schemeClr val="bg2"/>
                </a:solidFill>
              </a:rPr>
              <a:t>http://www.isto.ucl.ac.be/safe/images/00008880.jpg</a:t>
            </a:r>
            <a:endParaRPr lang="fr-FR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INTRODUCTION</a:t>
            </a:r>
            <a:br>
              <a:rPr lang="fr-FR" b="1" dirty="0" smtClean="0">
                <a:solidFill>
                  <a:srgbClr val="FFFF00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>
                <a:solidFill>
                  <a:srgbClr val="FFFF00"/>
                </a:solidFill>
              </a:rPr>
              <a:t>Bien que leur structure présente des variations suivant les segments, on retrouve trois couches dans la paroi :</a:t>
            </a:r>
          </a:p>
          <a:p>
            <a:pPr lvl="0"/>
            <a:r>
              <a:rPr lang="fr-FR" dirty="0" smtClean="0">
                <a:solidFill>
                  <a:srgbClr val="FFFF00"/>
                </a:solidFill>
              </a:rPr>
              <a:t>Intima : tunique interne.</a:t>
            </a:r>
          </a:p>
          <a:p>
            <a:pPr lvl="0"/>
            <a:r>
              <a:rPr lang="fr-FR" dirty="0" smtClean="0">
                <a:solidFill>
                  <a:srgbClr val="FFFF00"/>
                </a:solidFill>
              </a:rPr>
              <a:t>Média : tunique moyenne.</a:t>
            </a:r>
          </a:p>
          <a:p>
            <a:pPr lvl="0"/>
            <a:r>
              <a:rPr lang="fr-FR" dirty="0" smtClean="0">
                <a:solidFill>
                  <a:srgbClr val="FFFF00"/>
                </a:solidFill>
              </a:rPr>
              <a:t>Adventice : tunique externe.</a:t>
            </a:r>
          </a:p>
          <a:p>
            <a:pPr>
              <a:buNone/>
            </a:pPr>
            <a:r>
              <a:rPr lang="fr-FR" dirty="0" smtClean="0">
                <a:solidFill>
                  <a:srgbClr val="FFFF00"/>
                </a:solidFill>
              </a:rPr>
              <a:t>Avec la présence de structures particulières : les valvules qui s’opposent au retour veineux.</a:t>
            </a:r>
          </a:p>
          <a:p>
            <a:endParaRPr lang="fr-FR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veines et valvules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STRUCTURE HISTOLOGIQUE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On distingue trois tuniques moins bien délimitées que celles des artères :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FFFF00"/>
                </a:solidFill>
              </a:rPr>
              <a:t>l’intima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FFFF00"/>
                </a:solidFill>
              </a:rPr>
              <a:t>La média ou mésoveine 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FFFF00"/>
                </a:solidFill>
              </a:rPr>
              <a:t>L’adventice ou périveine 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FFFF00"/>
                </a:solidFill>
              </a:rPr>
              <a:t>Les valvules veineuses </a:t>
            </a:r>
            <a:endParaRPr lang="fr-FR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45840"/>
            <a:ext cx="8686800" cy="1143000"/>
          </a:xfrm>
        </p:spPr>
        <p:txBody>
          <a:bodyPr>
            <a:noAutofit/>
          </a:bodyPr>
          <a:lstStyle/>
          <a:p>
            <a:r>
              <a:rPr lang="fr-FR" sz="4000" b="1" dirty="0" smtClean="0">
                <a:solidFill>
                  <a:srgbClr val="FFFF00"/>
                </a:solidFill>
              </a:rPr>
              <a:t>CLASSIFICATION ET PRINCIPALES VARIETES DE VEINES </a:t>
            </a:r>
            <a:br>
              <a:rPr lang="fr-FR" sz="4000" b="1" dirty="0" smtClean="0">
                <a:solidFill>
                  <a:srgbClr val="FFFF00"/>
                </a:solidFill>
              </a:rPr>
            </a:b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55365"/>
            <a:ext cx="7467600" cy="4525963"/>
          </a:xfrm>
        </p:spPr>
        <p:txBody>
          <a:bodyPr/>
          <a:lstStyle/>
          <a:p>
            <a:r>
              <a:rPr lang="fr-FR" b="1" dirty="0" smtClean="0">
                <a:solidFill>
                  <a:srgbClr val="FFFF00"/>
                </a:solidFill>
              </a:rPr>
              <a:t>Suivant la taille :</a:t>
            </a:r>
          </a:p>
          <a:p>
            <a:pPr>
              <a:buNone/>
            </a:pPr>
            <a:r>
              <a:rPr lang="fr-FR" b="1" dirty="0" smtClean="0">
                <a:solidFill>
                  <a:srgbClr val="FFFF00"/>
                </a:solidFill>
              </a:rPr>
              <a:t>               - </a:t>
            </a:r>
            <a:r>
              <a:rPr lang="fr-FR" dirty="0" smtClean="0">
                <a:solidFill>
                  <a:srgbClr val="FFFF00"/>
                </a:solidFill>
              </a:rPr>
              <a:t>les veinules </a:t>
            </a:r>
          </a:p>
          <a:p>
            <a:pPr>
              <a:buNone/>
            </a:pPr>
            <a:r>
              <a:rPr lang="fr-FR" dirty="0" smtClean="0">
                <a:solidFill>
                  <a:srgbClr val="FFFF00"/>
                </a:solidFill>
              </a:rPr>
              <a:t>               - Les veines de moyen calibre </a:t>
            </a:r>
          </a:p>
          <a:p>
            <a:pPr>
              <a:buNone/>
            </a:pPr>
            <a:r>
              <a:rPr lang="fr-FR" dirty="0" smtClean="0">
                <a:solidFill>
                  <a:srgbClr val="FFFF00"/>
                </a:solidFill>
              </a:rPr>
              <a:t>               - Les grosses veines </a:t>
            </a:r>
          </a:p>
          <a:p>
            <a:r>
              <a:rPr lang="fr-FR" b="1" dirty="0" smtClean="0">
                <a:solidFill>
                  <a:srgbClr val="FFFF00"/>
                </a:solidFill>
              </a:rPr>
              <a:t>Suivant la structure de la média :</a:t>
            </a:r>
          </a:p>
          <a:p>
            <a:pPr>
              <a:buNone/>
            </a:pPr>
            <a:r>
              <a:rPr lang="fr-FR" b="1" dirty="0" smtClean="0">
                <a:solidFill>
                  <a:srgbClr val="FFFF00"/>
                </a:solidFill>
              </a:rPr>
              <a:t>               - </a:t>
            </a:r>
            <a:r>
              <a:rPr lang="fr-FR" dirty="0" smtClean="0">
                <a:solidFill>
                  <a:srgbClr val="FFFF00"/>
                </a:solidFill>
              </a:rPr>
              <a:t>les veines réceptives </a:t>
            </a:r>
          </a:p>
          <a:p>
            <a:pPr>
              <a:buNone/>
            </a:pPr>
            <a:r>
              <a:rPr lang="fr-FR" dirty="0" smtClean="0">
                <a:solidFill>
                  <a:srgbClr val="FFFF00"/>
                </a:solidFill>
              </a:rPr>
              <a:t>               - Les veines propulsives </a:t>
            </a:r>
            <a:endParaRPr lang="fr-FR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les veinules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>
                <a:solidFill>
                  <a:srgbClr val="FFFF00"/>
                </a:solidFill>
              </a:rPr>
              <a:t>Ce sont les segments réunissant le réseau capillaires aux veines de calibre supérieur ; elles sont parfois appelées capillaires veineux, leur diamètre est inférieur à 1mm.</a:t>
            </a:r>
          </a:p>
          <a:p>
            <a:endParaRPr lang="fr-FR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que">
  <a:themeElements>
    <a:clrScheme name="Technique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que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qu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315</TotalTime>
  <Words>323</Words>
  <Application>Microsoft Office PowerPoint</Application>
  <PresentationFormat>Affichage à l'écran (4:3)</PresentationFormat>
  <Paragraphs>81</Paragraphs>
  <Slides>32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7" baseType="lpstr">
      <vt:lpstr>Arial</vt:lpstr>
      <vt:lpstr>Franklin Gothic Book</vt:lpstr>
      <vt:lpstr>Wingdings</vt:lpstr>
      <vt:lpstr>Wingdings 2</vt:lpstr>
      <vt:lpstr>Technique</vt:lpstr>
      <vt:lpstr>LES VEINES </vt:lpstr>
      <vt:lpstr>LES VEINES </vt:lpstr>
      <vt:lpstr>INTRODUCTION </vt:lpstr>
      <vt:lpstr>Présentation PowerPoint</vt:lpstr>
      <vt:lpstr>INTRODUCTION </vt:lpstr>
      <vt:lpstr>Présentation PowerPoint</vt:lpstr>
      <vt:lpstr>STRUCTURE HISTOLOGIQUE</vt:lpstr>
      <vt:lpstr>CLASSIFICATION ET PRINCIPALES VARIETES DE VEINES  </vt:lpstr>
      <vt:lpstr>les veinules</vt:lpstr>
      <vt:lpstr>Artériole et veinule. Trichrome de Masson modifié Goldner x 100 .  </vt:lpstr>
      <vt:lpstr>Présentation PowerPoint</vt:lpstr>
      <vt:lpstr>Les veines de moyen calibre</vt:lpstr>
      <vt:lpstr>Présentation PowerPoint</vt:lpstr>
      <vt:lpstr>Les grosses veines</vt:lpstr>
      <vt:lpstr>Présentation PowerPoint</vt:lpstr>
      <vt:lpstr>CLASSIFICATION ET PRINCIPALES VARIETES DE VEINES  </vt:lpstr>
      <vt:lpstr>les veines fibreuses pures </vt:lpstr>
      <vt:lpstr>Présentation PowerPoint</vt:lpstr>
      <vt:lpstr>Les veines fibro-élastiques </vt:lpstr>
      <vt:lpstr>Présentation PowerPoint</vt:lpstr>
      <vt:lpstr>Les veines fibro-musculaires </vt:lpstr>
      <vt:lpstr>Les veines musculo-élastiques </vt:lpstr>
      <vt:lpstr>Présentation PowerPoint</vt:lpstr>
      <vt:lpstr>Présentation PowerPoint</vt:lpstr>
      <vt:lpstr>Les veines hyper-musculaires </vt:lpstr>
      <vt:lpstr>Les veines à musculature cardiaque </vt:lpstr>
      <vt:lpstr>HISTOPHYSIOLOGIE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Sweet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VEINES </dc:title>
  <dc:creator>client</dc:creator>
  <cp:lastModifiedBy>Pctec</cp:lastModifiedBy>
  <cp:revision>45</cp:revision>
  <dcterms:created xsi:type="dcterms:W3CDTF">2015-09-10T08:55:14Z</dcterms:created>
  <dcterms:modified xsi:type="dcterms:W3CDTF">2016-09-25T08:07:37Z</dcterms:modified>
</cp:coreProperties>
</file>