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65" r:id="rId6"/>
    <p:sldId id="266" r:id="rId7"/>
    <p:sldId id="259" r:id="rId8"/>
    <p:sldId id="270" r:id="rId9"/>
    <p:sldId id="271" r:id="rId10"/>
    <p:sldId id="273" r:id="rId11"/>
    <p:sldId id="277" r:id="rId12"/>
    <p:sldId id="278" r:id="rId13"/>
    <p:sldId id="281" r:id="rId14"/>
    <p:sldId id="262" r:id="rId15"/>
    <p:sldId id="274" r:id="rId16"/>
    <p:sldId id="275" r:id="rId17"/>
    <p:sldId id="276"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21/11/2016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21/11/2016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21/11/2016</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21/11/2016</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21/11/2016</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21/11/2016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21/11/2016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21/11/2016</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i="1" u="sng" dirty="0" smtClean="0">
                <a:solidFill>
                  <a:srgbClr val="FF0000"/>
                </a:solidFill>
              </a:rPr>
              <a:t>ECBU</a:t>
            </a:r>
            <a:endParaRPr lang="fr-FR" b="1" i="1" u="sng" dirty="0">
              <a:solidFill>
                <a:srgbClr val="FF0000"/>
              </a:solidFill>
            </a:endParaRPr>
          </a:p>
        </p:txBody>
      </p:sp>
      <p:sp>
        <p:nvSpPr>
          <p:cNvPr id="3" name="Sous-titre 2"/>
          <p:cNvSpPr>
            <a:spLocks noGrp="1"/>
          </p:cNvSpPr>
          <p:nvPr>
            <p:ph type="subTitle" idx="1"/>
          </p:nvPr>
        </p:nvSpPr>
        <p:spPr>
          <a:xfrm>
            <a:off x="755576" y="3886200"/>
            <a:ext cx="7016824" cy="1752600"/>
          </a:xfrm>
        </p:spPr>
        <p:txBody>
          <a:bodyPr/>
          <a:lstStyle/>
          <a:p>
            <a:r>
              <a:rPr lang="fr-FR" dirty="0" smtClean="0"/>
              <a:t>(</a:t>
            </a:r>
            <a:r>
              <a:rPr lang="fr-FR" b="1" i="1" u="sng" dirty="0" smtClean="0">
                <a:solidFill>
                  <a:srgbClr val="00B050"/>
                </a:solidFill>
              </a:rPr>
              <a:t>Etude </a:t>
            </a:r>
            <a:r>
              <a:rPr lang="fr-FR" b="1" i="1" u="sng" dirty="0" err="1" smtClean="0">
                <a:solidFill>
                  <a:srgbClr val="00B050"/>
                </a:solidFill>
              </a:rPr>
              <a:t>cytobacteriologique</a:t>
            </a:r>
            <a:r>
              <a:rPr lang="fr-FR" b="1" i="1" u="sng" dirty="0" smtClean="0">
                <a:solidFill>
                  <a:srgbClr val="00B050"/>
                </a:solidFill>
              </a:rPr>
              <a:t> des urines</a:t>
            </a:r>
            <a:r>
              <a:rPr lang="fr-FR" dirty="0" smtClean="0"/>
              <a:t>)</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r>
              <a:rPr lang="fr-FR" dirty="0"/>
              <a:t>-L’urine recueillie doit être confiée immédiatement au laboratoire, si cette transmission est retardée, l’urine doit être obligatoirement conservée à +4°c (et ce au maximum 2 heures), à fin de bloquer toute multiplication ultérieure des </a:t>
            </a:r>
            <a:r>
              <a:rPr lang="fr-FR" dirty="0" smtClean="0"/>
              <a:t>bactéries</a:t>
            </a:r>
            <a:endParaRPr lang="fr-FR" dirty="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pPr>
              <a:buNone/>
            </a:pPr>
            <a:r>
              <a:rPr lang="fr-FR" dirty="0"/>
              <a:t>** </a:t>
            </a:r>
            <a:r>
              <a:rPr lang="fr-FR" b="1" u="sng" dirty="0">
                <a:solidFill>
                  <a:srgbClr val="FF0000"/>
                </a:solidFill>
              </a:rPr>
              <a:t>L’ECBU comporte obligatoirement</a:t>
            </a:r>
            <a:r>
              <a:rPr lang="fr-FR" dirty="0">
                <a:solidFill>
                  <a:srgbClr val="FF0000"/>
                </a:solidFill>
              </a:rPr>
              <a:t> :</a:t>
            </a:r>
          </a:p>
          <a:p>
            <a:pPr>
              <a:buNone/>
            </a:pPr>
            <a:r>
              <a:rPr lang="fr-FR" dirty="0"/>
              <a:t>       -une numération de leucocytes </a:t>
            </a:r>
            <a:r>
              <a:rPr lang="fr-FR" dirty="0" smtClean="0"/>
              <a:t> ( sup104 /ml de leucocytes ou plus de 10/mm3est </a:t>
            </a:r>
            <a:r>
              <a:rPr lang="fr-FR" dirty="0"/>
              <a:t>pathologique),</a:t>
            </a:r>
          </a:p>
          <a:p>
            <a:pPr>
              <a:buNone/>
            </a:pPr>
            <a:r>
              <a:rPr lang="fr-FR" dirty="0"/>
              <a:t>       -présence des cristaux et cylindres= atteinte tubulaire,</a:t>
            </a:r>
          </a:p>
          <a:p>
            <a:pPr>
              <a:buNone/>
            </a:pPr>
            <a:r>
              <a:rPr lang="fr-FR" dirty="0"/>
              <a:t>       -hématurie= lésions des muqueuses de l’appareil urinaire.</a:t>
            </a:r>
          </a:p>
          <a:p>
            <a:pPr>
              <a:buNone/>
            </a:pPr>
            <a:r>
              <a:rPr lang="fr-FR" dirty="0"/>
              <a:t>       -une numération des bactéries : le plus souvent, l’urine infectée contient au moins </a:t>
            </a:r>
            <a:r>
              <a:rPr lang="fr-FR" b="1" dirty="0"/>
              <a:t>100000 bactéries/ml =</a:t>
            </a:r>
            <a:r>
              <a:rPr lang="fr-FR" b="1" dirty="0" err="1"/>
              <a:t>uroculture</a:t>
            </a:r>
            <a:endParaRPr lang="fr-FR" dirty="0"/>
          </a:p>
          <a:p>
            <a:pPr>
              <a:buNone/>
            </a:pPr>
            <a:r>
              <a:rPr lang="fr-FR"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r>
              <a:rPr lang="fr-FR" dirty="0" smtClean="0"/>
              <a:t>-une identification du germe responsable, </a:t>
            </a:r>
            <a:r>
              <a:rPr lang="fr-FR" dirty="0" smtClean="0"/>
              <a:t>. </a:t>
            </a:r>
            <a:r>
              <a:rPr lang="fr-FR" dirty="0" smtClean="0"/>
              <a:t>L’infection urinaire est en règle </a:t>
            </a:r>
            <a:r>
              <a:rPr lang="fr-FR" dirty="0" err="1" smtClean="0"/>
              <a:t>monomicrobienne</a:t>
            </a:r>
            <a:r>
              <a:rPr lang="fr-FR" dirty="0" smtClean="0"/>
              <a:t> </a:t>
            </a:r>
            <a:r>
              <a:rPr lang="fr-FR" dirty="0" smtClean="0"/>
              <a:t>(examen direct et culture),</a:t>
            </a:r>
          </a:p>
          <a:p>
            <a:pPr>
              <a:buNone/>
            </a:pPr>
            <a:r>
              <a:rPr lang="fr-FR" dirty="0" smtClean="0"/>
              <a:t>       -un antibiogramme.</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Résultat de recherche d'images pour &quot;interprétation d'un ecbu&quot;"/>
          <p:cNvPicPr>
            <a:picLocks noGrp="1"/>
          </p:cNvPicPr>
          <p:nvPr>
            <p:ph idx="1"/>
          </p:nvPr>
        </p:nvPicPr>
        <p:blipFill>
          <a:blip r:embed="rId2" cstate="print"/>
          <a:srcRect/>
          <a:stretch>
            <a:fillRect/>
          </a:stretch>
        </p:blipFill>
        <p:spPr bwMode="auto">
          <a:xfrm>
            <a:off x="611560" y="404664"/>
            <a:ext cx="7992888" cy="56166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None/>
            </a:pPr>
            <a:r>
              <a:rPr lang="fr-FR" b="1" i="1" u="sng" dirty="0" smtClean="0">
                <a:solidFill>
                  <a:srgbClr val="FF0000"/>
                </a:solidFill>
              </a:rPr>
              <a:t>ETIOLOGIES DS INFECTIONS URINAIRES</a:t>
            </a:r>
          </a:p>
          <a:p>
            <a:pPr lvl="0">
              <a:buNone/>
            </a:pPr>
            <a:r>
              <a:rPr lang="fr-FR" b="1" u="sng" dirty="0" smtClean="0"/>
              <a:t>IU communautaires</a:t>
            </a:r>
            <a:endParaRPr lang="fr-FR" dirty="0" smtClean="0"/>
          </a:p>
          <a:p>
            <a:pPr lvl="0">
              <a:buNone/>
            </a:pPr>
            <a:r>
              <a:rPr lang="fr-FR" dirty="0" smtClean="0"/>
              <a:t>Escherichia coli (80%), </a:t>
            </a:r>
            <a:r>
              <a:rPr lang="fr-FR" dirty="0" err="1" smtClean="0"/>
              <a:t>Proteus</a:t>
            </a:r>
            <a:r>
              <a:rPr lang="fr-FR" dirty="0" smtClean="0"/>
              <a:t> mirabilis, </a:t>
            </a:r>
            <a:r>
              <a:rPr lang="fr-FR" dirty="0" err="1" smtClean="0"/>
              <a:t>Klebsiella</a:t>
            </a:r>
            <a:r>
              <a:rPr lang="fr-FR" dirty="0" smtClean="0"/>
              <a:t>, </a:t>
            </a:r>
            <a:r>
              <a:rPr lang="fr-FR" dirty="0" err="1" smtClean="0"/>
              <a:t>Enterobacter</a:t>
            </a:r>
            <a:r>
              <a:rPr lang="fr-FR" dirty="0" smtClean="0"/>
              <a:t> , </a:t>
            </a:r>
            <a:r>
              <a:rPr lang="fr-FR" dirty="0" err="1" smtClean="0"/>
              <a:t>Serratia</a:t>
            </a:r>
            <a:r>
              <a:rPr lang="fr-FR" dirty="0" smtClean="0"/>
              <a:t>, </a:t>
            </a:r>
            <a:r>
              <a:rPr lang="fr-FR" dirty="0" err="1" smtClean="0"/>
              <a:t>Staphylococcus</a:t>
            </a:r>
            <a:r>
              <a:rPr lang="fr-FR" dirty="0" smtClean="0"/>
              <a:t> </a:t>
            </a:r>
            <a:r>
              <a:rPr lang="fr-FR" dirty="0" err="1" smtClean="0"/>
              <a:t>saprophyticus</a:t>
            </a:r>
            <a:r>
              <a:rPr lang="fr-FR" dirty="0" smtClean="0"/>
              <a:t>, </a:t>
            </a:r>
            <a:r>
              <a:rPr lang="fr-FR" dirty="0" err="1" smtClean="0"/>
              <a:t>Staphylococcus</a:t>
            </a:r>
            <a:r>
              <a:rPr lang="fr-FR" dirty="0" smtClean="0"/>
              <a:t> aureus, </a:t>
            </a:r>
            <a:r>
              <a:rPr lang="fr-FR" dirty="0" err="1" smtClean="0"/>
              <a:t>Enterococcus</a:t>
            </a:r>
            <a:r>
              <a:rPr lang="fr-FR" dirty="0" smtClean="0"/>
              <a:t> </a:t>
            </a:r>
            <a:r>
              <a:rPr lang="fr-FR" dirty="0" err="1" smtClean="0"/>
              <a:t>faecalis</a:t>
            </a:r>
            <a:endParaRPr lang="fr-FR" dirty="0" smtClean="0"/>
          </a:p>
          <a:p>
            <a:pPr lvl="0">
              <a:buNone/>
            </a:pPr>
            <a:endParaRPr lang="fr-FR" dirty="0" smtClean="0"/>
          </a:p>
          <a:p>
            <a:pPr>
              <a:buNone/>
            </a:pPr>
            <a:r>
              <a:rPr lang="fr-FR" dirty="0" smtClean="0"/>
              <a:t> </a:t>
            </a:r>
          </a:p>
          <a:p>
            <a:pPr>
              <a:buNone/>
            </a:pP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0">
              <a:buNone/>
            </a:pPr>
            <a:r>
              <a:rPr lang="fr-FR" b="1" u="sng" dirty="0" smtClean="0"/>
              <a:t>IU nosocomiales </a:t>
            </a:r>
            <a:endParaRPr lang="fr-FR" dirty="0" smtClean="0"/>
          </a:p>
          <a:p>
            <a:pPr lvl="0">
              <a:buNone/>
            </a:pPr>
            <a:r>
              <a:rPr lang="fr-FR" dirty="0" smtClean="0"/>
              <a:t>Escherichia coli (50%), </a:t>
            </a:r>
            <a:r>
              <a:rPr lang="fr-FR" dirty="0" err="1" smtClean="0"/>
              <a:t>Pseudomonas</a:t>
            </a:r>
            <a:r>
              <a:rPr lang="fr-FR" dirty="0" smtClean="0"/>
              <a:t> </a:t>
            </a:r>
            <a:r>
              <a:rPr lang="fr-FR" dirty="0" err="1" smtClean="0"/>
              <a:t>aeruginosa</a:t>
            </a:r>
            <a:r>
              <a:rPr lang="fr-FR" dirty="0" smtClean="0"/>
              <a:t>, </a:t>
            </a:r>
            <a:r>
              <a:rPr lang="fr-FR" dirty="0" err="1" smtClean="0"/>
              <a:t>Enterobacteriaceae</a:t>
            </a:r>
            <a:r>
              <a:rPr lang="fr-FR" dirty="0" smtClean="0"/>
              <a:t>, </a:t>
            </a:r>
            <a:r>
              <a:rPr lang="fr-FR" dirty="0" err="1" smtClean="0"/>
              <a:t>Enterococcus</a:t>
            </a:r>
            <a:r>
              <a:rPr lang="fr-FR" dirty="0" smtClean="0"/>
              <a:t> </a:t>
            </a:r>
            <a:r>
              <a:rPr lang="fr-FR" dirty="0" err="1" smtClean="0"/>
              <a:t>faecalis</a:t>
            </a:r>
            <a:r>
              <a:rPr lang="fr-FR" dirty="0" smtClean="0"/>
              <a:t>, </a:t>
            </a:r>
            <a:r>
              <a:rPr lang="fr-FR" dirty="0" err="1" smtClean="0"/>
              <a:t>Staphylococcus</a:t>
            </a:r>
            <a:r>
              <a:rPr lang="fr-FR" dirty="0" smtClean="0"/>
              <a:t> aureus, </a:t>
            </a:r>
            <a:r>
              <a:rPr lang="fr-FR" dirty="0" err="1" smtClean="0"/>
              <a:t>Acinetobacter</a:t>
            </a:r>
            <a:r>
              <a:rPr lang="fr-FR" dirty="0" smtClean="0"/>
              <a:t> </a:t>
            </a:r>
            <a:r>
              <a:rPr lang="fr-FR" dirty="0" err="1" smtClean="0"/>
              <a:t>spp</a:t>
            </a:r>
            <a:r>
              <a:rPr lang="fr-FR" dirty="0" smtClean="0"/>
              <a:t>,  </a:t>
            </a:r>
            <a:r>
              <a:rPr lang="fr-FR" dirty="0" smtClean="0"/>
              <a:t>levures</a:t>
            </a:r>
            <a:endParaRPr lang="fr-F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0">
              <a:buNone/>
            </a:pPr>
            <a:r>
              <a:rPr lang="fr-FR" b="1" i="1" u="sng" dirty="0" smtClean="0"/>
              <a:t>Germes spécifiques</a:t>
            </a:r>
            <a:r>
              <a:rPr lang="fr-FR" dirty="0" smtClean="0"/>
              <a:t>:</a:t>
            </a:r>
          </a:p>
          <a:p>
            <a:pPr lvl="0">
              <a:buNone/>
            </a:pPr>
            <a:r>
              <a:rPr lang="en-US" dirty="0" smtClean="0"/>
              <a:t>Mycobacterium  tuberculosis , </a:t>
            </a:r>
            <a:r>
              <a:rPr lang="en-US" dirty="0" err="1" smtClean="0"/>
              <a:t>Leptospira</a:t>
            </a:r>
            <a:r>
              <a:rPr lang="en-US" dirty="0" smtClean="0"/>
              <a:t>   , Chlamydia  …..</a:t>
            </a:r>
            <a:endParaRPr lang="fr-FR" dirty="0" smtClean="0"/>
          </a:p>
          <a:p>
            <a:pPr lvl="0">
              <a:buNone/>
            </a:pPr>
            <a:endParaRPr lang="fr-FR" dirty="0" smtClean="0"/>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0">
              <a:buNone/>
            </a:pPr>
            <a:r>
              <a:rPr lang="fr-FR" b="1" u="sng" dirty="0" smtClean="0">
                <a:solidFill>
                  <a:srgbClr val="FF0000"/>
                </a:solidFill>
              </a:rPr>
              <a:t>CONCLUSION :</a:t>
            </a:r>
            <a:endParaRPr lang="fr-FR" dirty="0" smtClean="0">
              <a:solidFill>
                <a:srgbClr val="FF0000"/>
              </a:solidFill>
            </a:endParaRPr>
          </a:p>
          <a:p>
            <a:pPr lvl="0">
              <a:buNone/>
            </a:pPr>
            <a:r>
              <a:rPr lang="fr-FR" dirty="0" smtClean="0"/>
              <a:t>Examen apparemment </a:t>
            </a:r>
            <a:r>
              <a:rPr lang="fr-FR" b="1" dirty="0" smtClean="0"/>
              <a:t>« facile » </a:t>
            </a:r>
            <a:r>
              <a:rPr lang="fr-FR" dirty="0" smtClean="0"/>
              <a:t>à réaliser en pratique mais difficile en fait car l’interprétation des résultats n’est pas toujours aisée. Il est important d’avoir les renseignements cliniques précis</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pPr lvl="0">
              <a:buNone/>
            </a:pPr>
            <a:r>
              <a:rPr lang="fr-FR" b="1" i="1" u="sng" dirty="0" smtClean="0">
                <a:solidFill>
                  <a:srgbClr val="FF0000"/>
                </a:solidFill>
              </a:rPr>
              <a:t>INTRODUCTION</a:t>
            </a:r>
          </a:p>
          <a:p>
            <a:pPr>
              <a:buNone/>
            </a:pPr>
            <a:r>
              <a:rPr lang="fr-FR" dirty="0"/>
              <a:t> </a:t>
            </a:r>
            <a:r>
              <a:rPr lang="fr-FR" dirty="0" smtClean="0"/>
              <a:t>   L’infection du tractus urinaire (ITU) est une des infections les plus fréquentes. Cela explique que l’ECBU soit une des analyses microbiologiques les plus demandées. Son apparente simplicité d’exécution ne doit pas faire oublier qu’il convient de respecter en toute circonstance une méthodologie rigoureuse. </a:t>
            </a:r>
          </a:p>
          <a:p>
            <a:pPr>
              <a:buNone/>
            </a:pPr>
            <a:r>
              <a:rPr lang="fr-FR" dirty="0" smtClean="0"/>
              <a:t>    </a:t>
            </a:r>
          </a:p>
          <a:p>
            <a:pPr>
              <a:buNone/>
            </a:pP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lvl="0"/>
            <a:r>
              <a:rPr lang="fr-FR" dirty="0" smtClean="0"/>
              <a:t>L’urine </a:t>
            </a:r>
            <a:r>
              <a:rPr lang="fr-FR" dirty="0" smtClean="0"/>
              <a:t>est un liquide biologique normalement stérile.</a:t>
            </a:r>
          </a:p>
          <a:p>
            <a:pPr lvl="0"/>
            <a:r>
              <a:rPr lang="fr-FR" dirty="0" smtClean="0"/>
              <a:t>Toute présence confirmée de germes dans l’urine </a:t>
            </a:r>
            <a:r>
              <a:rPr lang="fr-FR" dirty="0" smtClean="0"/>
              <a:t> </a:t>
            </a:r>
            <a:r>
              <a:rPr lang="fr-FR" dirty="0" smtClean="0"/>
              <a:t>est pathologique.</a:t>
            </a:r>
          </a:p>
          <a:p>
            <a:pPr lvl="0"/>
            <a:r>
              <a:rPr lang="fr-FR" dirty="0" smtClean="0"/>
              <a:t>Infection </a:t>
            </a:r>
            <a:r>
              <a:rPr lang="fr-FR" dirty="0" smtClean="0"/>
              <a:t>peut </a:t>
            </a:r>
            <a:r>
              <a:rPr lang="fr-FR" dirty="0" err="1" smtClean="0"/>
              <a:t>etre</a:t>
            </a:r>
            <a:r>
              <a:rPr lang="fr-FR" dirty="0" smtClean="0"/>
              <a:t> spontanée </a:t>
            </a:r>
            <a:r>
              <a:rPr lang="fr-FR" dirty="0" smtClean="0"/>
              <a:t>ou après manœuvres instrumentales (iatrogène, infection urinaire arrive au premier rang des infections nosocomiales). </a:t>
            </a:r>
          </a:p>
          <a:p>
            <a:pPr lvl="0"/>
            <a:r>
              <a:rPr lang="fr-FR" dirty="0" smtClean="0"/>
              <a:t>les </a:t>
            </a:r>
            <a:r>
              <a:rPr lang="fr-FR" dirty="0" smtClean="0"/>
              <a:t>urines sont un bon milieu de culture, prolifération facile des bactéries</a:t>
            </a:r>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fr-FR" sz="3200" b="1" i="1" u="sng" dirty="0" smtClean="0">
                <a:solidFill>
                  <a:srgbClr val="FF0000"/>
                </a:solidFill>
              </a:rPr>
              <a:t>CONTEXTES DU PRELEVEMENT</a:t>
            </a:r>
            <a:br>
              <a:rPr lang="fr-FR" sz="3200" b="1" i="1" u="sng" dirty="0" smtClean="0">
                <a:solidFill>
                  <a:srgbClr val="FF0000"/>
                </a:solidFill>
              </a:rPr>
            </a:br>
            <a:endParaRPr lang="fr-FR" sz="3200" dirty="0"/>
          </a:p>
        </p:txBody>
      </p:sp>
      <p:sp>
        <p:nvSpPr>
          <p:cNvPr id="3" name="Espace réservé du contenu 2"/>
          <p:cNvSpPr>
            <a:spLocks noGrp="1"/>
          </p:cNvSpPr>
          <p:nvPr>
            <p:ph idx="1"/>
          </p:nvPr>
        </p:nvSpPr>
        <p:spPr>
          <a:xfrm>
            <a:off x="457200" y="1196752"/>
            <a:ext cx="8229600" cy="4929411"/>
          </a:xfrm>
        </p:spPr>
        <p:txBody>
          <a:bodyPr>
            <a:normAutofit/>
          </a:bodyPr>
          <a:lstStyle/>
          <a:p>
            <a:pPr>
              <a:buNone/>
            </a:pPr>
            <a:r>
              <a:rPr lang="fr-FR" dirty="0" smtClean="0"/>
              <a:t>-</a:t>
            </a:r>
            <a:r>
              <a:rPr lang="fr-FR" b="1" i="1" u="sng" dirty="0" smtClean="0">
                <a:solidFill>
                  <a:srgbClr val="00B050"/>
                </a:solidFill>
              </a:rPr>
              <a:t>Signes cliniques évocateurs </a:t>
            </a:r>
            <a:r>
              <a:rPr lang="fr-FR" dirty="0" smtClean="0"/>
              <a:t>: </a:t>
            </a:r>
          </a:p>
          <a:p>
            <a:r>
              <a:rPr lang="fr-FR" dirty="0" smtClean="0"/>
              <a:t>Dysurie, pollakiurie : infection basse</a:t>
            </a:r>
          </a:p>
          <a:p>
            <a:r>
              <a:rPr lang="fr-FR" dirty="0" smtClean="0"/>
              <a:t>Douleurs lombaires, fièvre : infection haute</a:t>
            </a:r>
          </a:p>
          <a:p>
            <a:pPr lvl="0">
              <a:buNone/>
            </a:pPr>
            <a:r>
              <a:rPr lang="fr-FR" b="1" i="1" u="sng" dirty="0" smtClean="0">
                <a:solidFill>
                  <a:srgbClr val="00B050"/>
                </a:solidFill>
              </a:rPr>
              <a:t>Signes moins évocateurs </a:t>
            </a:r>
            <a:r>
              <a:rPr lang="fr-FR" dirty="0" smtClean="0"/>
              <a:t>: </a:t>
            </a:r>
          </a:p>
          <a:p>
            <a:pPr lvl="0">
              <a:buNone/>
            </a:pPr>
            <a:r>
              <a:rPr lang="fr-FR" dirty="0" smtClean="0"/>
              <a:t>Fièvre chez femme enceinte, immunodéprimé, diabétique, enfant, personne âgée.</a:t>
            </a:r>
          </a:p>
          <a:p>
            <a:pPr>
              <a:buNone/>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0">
              <a:buNone/>
            </a:pPr>
            <a:r>
              <a:rPr lang="fr-FR" b="1" u="sng" dirty="0" smtClean="0">
                <a:solidFill>
                  <a:srgbClr val="00B050"/>
                </a:solidFill>
              </a:rPr>
              <a:t>Complications :</a:t>
            </a:r>
            <a:r>
              <a:rPr lang="fr-FR" dirty="0" smtClean="0"/>
              <a:t> - Une cystite peut évoluer vers une pyélonéphrite avec passage de bactéries dans le sang et entrainer un état septicémique.</a:t>
            </a:r>
          </a:p>
          <a:p>
            <a:pPr lvl="0">
              <a:buNone/>
            </a:pPr>
            <a:r>
              <a:rPr lang="fr-FR" dirty="0" smtClean="0"/>
              <a:t>Chez l’homme toute infection urinaire doit faire rechercher une atteinte de la prostate </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Un </a:t>
            </a:r>
            <a:r>
              <a:rPr lang="fr-FR" b="1" i="1" dirty="0"/>
              <a:t>ECBU </a:t>
            </a:r>
            <a:r>
              <a:rPr lang="fr-FR" dirty="0"/>
              <a:t>est demandée lors :</a:t>
            </a:r>
          </a:p>
          <a:p>
            <a:pPr>
              <a:buNone/>
            </a:pPr>
            <a:r>
              <a:rPr lang="fr-FR" dirty="0"/>
              <a:t>          *Présence d’une symptomatologie d’infection urinaire</a:t>
            </a:r>
          </a:p>
          <a:p>
            <a:pPr>
              <a:buNone/>
            </a:pPr>
            <a:r>
              <a:rPr lang="fr-FR" dirty="0"/>
              <a:t>          *Contrôle systématique </a:t>
            </a:r>
          </a:p>
          <a:p>
            <a:pPr>
              <a:buNone/>
            </a:pPr>
            <a:r>
              <a:rPr lang="fr-FR" dirty="0" smtClean="0"/>
              <a:t>          </a:t>
            </a:r>
            <a:r>
              <a:rPr lang="fr-FR" dirty="0"/>
              <a:t>*Contrôle post thérapeutique</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None/>
            </a:pPr>
            <a:r>
              <a:rPr lang="fr-FR" b="1" i="1" u="sng" dirty="0" smtClean="0">
                <a:solidFill>
                  <a:srgbClr val="FF0000"/>
                </a:solidFill>
              </a:rPr>
              <a:t>PRELEVEMENT: « principe »</a:t>
            </a:r>
            <a:endParaRPr lang="fr-FR" dirty="0"/>
          </a:p>
          <a:p>
            <a:r>
              <a:rPr lang="fr-FR" dirty="0"/>
              <a:t>-Il constitue le principal prélèvement urinaire, pratiqué avant toute antibiothérapie, de préférence sur la première miction du matin.</a:t>
            </a:r>
          </a:p>
          <a:p>
            <a:r>
              <a:rPr lang="fr-FR" dirty="0"/>
              <a:t>-Le recueil des urines impose une technique rigoureuse, évitant la contamination par des bactéries normalement présentes au niveau des voies génitales externes :</a:t>
            </a:r>
          </a:p>
          <a:p>
            <a:endParaRPr lang="fr-FR" dirty="0" smtClean="0"/>
          </a:p>
          <a:p>
            <a:endParaRPr lang="fr-FR" dirty="0" smtClean="0"/>
          </a:p>
          <a:p>
            <a:pPr>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i="1" u="sng" dirty="0"/>
              <a:t>Chez la femme</a:t>
            </a:r>
            <a:r>
              <a:rPr lang="fr-FR" dirty="0"/>
              <a:t> : toilette vaginale soigneuse et désinfection du méat urétral par solution de Dakin, recueil des urines </a:t>
            </a:r>
            <a:r>
              <a:rPr lang="fr-FR" dirty="0" smtClean="0"/>
              <a:t>, </a:t>
            </a:r>
            <a:r>
              <a:rPr lang="fr-FR" dirty="0"/>
              <a:t>les lèvres étant maintenues écartées avec si besoin mise en place d’ un tampon en cas de pertes vaginales.</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fr-FR" dirty="0"/>
              <a:t>*</a:t>
            </a:r>
            <a:r>
              <a:rPr lang="fr-FR" b="1" i="1" u="sng" dirty="0"/>
              <a:t>Chez l’homme</a:t>
            </a:r>
            <a:r>
              <a:rPr lang="fr-FR" dirty="0"/>
              <a:t> : désinfection du gland par solution de Dakin, recueil du 2éme jet, </a:t>
            </a:r>
          </a:p>
          <a:p>
            <a:r>
              <a:rPr lang="fr-FR" dirty="0"/>
              <a:t>*</a:t>
            </a:r>
            <a:r>
              <a:rPr lang="fr-FR" b="1" i="1" u="sng" dirty="0"/>
              <a:t>Chez le nourrisson</a:t>
            </a:r>
            <a:r>
              <a:rPr lang="fr-FR" dirty="0"/>
              <a:t> et </a:t>
            </a:r>
            <a:r>
              <a:rPr lang="fr-FR" b="1" i="1" u="sng" dirty="0"/>
              <a:t>le jeune enfant</a:t>
            </a:r>
            <a:r>
              <a:rPr lang="fr-FR" dirty="0"/>
              <a:t> : recueil à l’aide d’une poche autocollante stérile, après désinfection à la solution de Dakin du méat urétral, du périnée et de la peau à l’éther. Poche laissée en place au maximum </a:t>
            </a:r>
            <a:r>
              <a:rPr lang="fr-FR" b="1" dirty="0"/>
              <a:t>30 minutes</a:t>
            </a:r>
            <a:r>
              <a:rPr lang="fr-FR" dirty="0"/>
              <a:t>.</a:t>
            </a:r>
          </a:p>
          <a:p>
            <a:endParaRPr lang="fr-FR" dirty="0"/>
          </a:p>
          <a:p>
            <a:pPr>
              <a:buNone/>
            </a:pPr>
            <a:r>
              <a:rPr lang="fr-FR" dirty="0"/>
              <a:t> </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TotalTime>
  <Words>378</Words>
  <Application>Microsoft Office PowerPoint</Application>
  <PresentationFormat>Affichage à l'écran (4:3)</PresentationFormat>
  <Paragraphs>50</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ECBU</vt:lpstr>
      <vt:lpstr>Diapositive 2</vt:lpstr>
      <vt:lpstr>Diapositive 3</vt:lpstr>
      <vt:lpstr>CONTEXTES DU PRELEVEMENT </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ECBU</dc:title>
  <dc:creator>info</dc:creator>
  <cp:lastModifiedBy>info</cp:lastModifiedBy>
  <cp:revision>13</cp:revision>
  <dcterms:created xsi:type="dcterms:W3CDTF">2016-11-21T17:39:26Z</dcterms:created>
  <dcterms:modified xsi:type="dcterms:W3CDTF">2016-11-21T21:58:03Z</dcterms:modified>
</cp:coreProperties>
</file>