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7" r:id="rId1"/>
  </p:sldMasterIdLst>
  <p:notesMasterIdLst>
    <p:notesMasterId r:id="rId53"/>
  </p:notesMasterIdLst>
  <p:sldIdLst>
    <p:sldId id="317" r:id="rId2"/>
    <p:sldId id="318" r:id="rId3"/>
    <p:sldId id="316" r:id="rId4"/>
    <p:sldId id="258" r:id="rId5"/>
    <p:sldId id="260" r:id="rId6"/>
    <p:sldId id="321" r:id="rId7"/>
    <p:sldId id="261" r:id="rId8"/>
    <p:sldId id="262" r:id="rId9"/>
    <p:sldId id="265" r:id="rId10"/>
    <p:sldId id="266" r:id="rId11"/>
    <p:sldId id="267" r:id="rId12"/>
    <p:sldId id="315" r:id="rId13"/>
    <p:sldId id="322" r:id="rId14"/>
    <p:sldId id="323" r:id="rId15"/>
    <p:sldId id="324" r:id="rId16"/>
    <p:sldId id="325" r:id="rId17"/>
    <p:sldId id="327" r:id="rId18"/>
    <p:sldId id="328" r:id="rId19"/>
    <p:sldId id="329" r:id="rId20"/>
    <p:sldId id="331" r:id="rId21"/>
    <p:sldId id="330" r:id="rId22"/>
    <p:sldId id="332" r:id="rId23"/>
    <p:sldId id="333" r:id="rId24"/>
    <p:sldId id="334" r:id="rId25"/>
    <p:sldId id="335" r:id="rId26"/>
    <p:sldId id="337" r:id="rId27"/>
    <p:sldId id="338" r:id="rId28"/>
    <p:sldId id="291" r:id="rId29"/>
    <p:sldId id="339" r:id="rId30"/>
    <p:sldId id="276" r:id="rId31"/>
    <p:sldId id="341" r:id="rId32"/>
    <p:sldId id="343" r:id="rId33"/>
    <p:sldId id="313" r:id="rId34"/>
    <p:sldId id="345" r:id="rId35"/>
    <p:sldId id="346" r:id="rId36"/>
    <p:sldId id="293" r:id="rId37"/>
    <p:sldId id="347" r:id="rId38"/>
    <p:sldId id="294" r:id="rId39"/>
    <p:sldId id="354" r:id="rId40"/>
    <p:sldId id="295" r:id="rId41"/>
    <p:sldId id="349" r:id="rId42"/>
    <p:sldId id="348" r:id="rId43"/>
    <p:sldId id="351" r:id="rId44"/>
    <p:sldId id="352" r:id="rId45"/>
    <p:sldId id="353" r:id="rId46"/>
    <p:sldId id="350" r:id="rId47"/>
    <p:sldId id="303" r:id="rId48"/>
    <p:sldId id="304" r:id="rId49"/>
    <p:sldId id="305" r:id="rId50"/>
    <p:sldId id="306" r:id="rId51"/>
    <p:sldId id="278" r:id="rId5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  <a:srgbClr val="0099FF"/>
    <a:srgbClr val="CC6600"/>
    <a:srgbClr val="0033CC"/>
    <a:srgbClr val="FFFFFF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2787"/>
    <p:restoredTop sz="90929"/>
  </p:normalViewPr>
  <p:slideViewPr>
    <p:cSldViewPr>
      <p:cViewPr varScale="1">
        <p:scale>
          <a:sx n="50" d="100"/>
          <a:sy n="50" d="100"/>
        </p:scale>
        <p:origin x="-7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8.xml"/><Relationship Id="rId2" Type="http://schemas.openxmlformats.org/officeDocument/2006/relationships/slide" Target="slides/slide12.xml"/><Relationship Id="rId1" Type="http://schemas.openxmlformats.org/officeDocument/2006/relationships/slide" Target="slides/slide3.xml"/><Relationship Id="rId4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68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04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7168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68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4E02FF3-BAB9-4E4F-8443-3204A5E339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225453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F1EC2-78E6-47A5-95E2-AA8C74D5DAD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7364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BBDAC-B0BF-45DD-B5BA-927375C2207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7761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0547-F1BE-4D48-9549-BBF5B8924D7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5063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963A3-4389-459C-8824-EA30B8D3D94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0136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5A837-1C1C-49FF-B4D8-76047F45303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8363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B03B84-D460-458D-AE19-55FDA74182F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3364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ACD2A-1CAD-4437-9F90-8E577DB461A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0699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B8537C-FB09-4D86-83E9-4C8D85D8F94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13787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02C07-A715-4670-824E-39A0346AD7C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5730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0EF9E8-277D-47ED-80EC-80511276AD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9073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9572-E622-4EB5-8F4F-43405B41EFD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0748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Immunologie fondamentale par le Pr A GHAFFOUR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B5F200-8DD0-4FBC-955E-CB408068D34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7560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dirty="0" smtClean="0"/>
              <a:t>Faculté de médecine </a:t>
            </a:r>
            <a:r>
              <a:rPr lang="fr-FR" sz="1400" dirty="0" smtClean="0"/>
              <a:t>B. BENZERDJEB </a:t>
            </a:r>
            <a:r>
              <a:rPr lang="fr-FR" sz="3200" dirty="0" smtClean="0"/>
              <a:t>TLEMCEN</a:t>
            </a:r>
            <a:endParaRPr lang="fr-F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8" name="Espace réservé du pied de page 1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9219" name="Espace réservé du numéro de diapositive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46AF953-2E76-481E-A1EF-2402E46165B4}" type="slidenum">
              <a:rPr lang="fr-FR" smtClean="0"/>
              <a:pPr/>
              <a:t>1</a:t>
            </a:fld>
            <a:endParaRPr lang="fr-FR" smtClean="0"/>
          </a:p>
        </p:txBody>
      </p:sp>
      <p:pic>
        <p:nvPicPr>
          <p:cNvPr id="9221" name="Picture 4" descr="topp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Image 4" descr="BENZERJEBBENADOU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3000375"/>
            <a:ext cx="121443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6600" dirty="0" smtClean="0"/>
              <a:t/>
            </a:r>
            <a:br>
              <a:rPr lang="fr-FR" sz="6600" dirty="0" smtClean="0"/>
            </a:br>
            <a:r>
              <a:rPr lang="fr-FR" sz="6600" dirty="0" smtClean="0"/>
              <a:t>Cellules </a:t>
            </a:r>
            <a:r>
              <a:rPr lang="fr-FR" sz="6600" dirty="0"/>
              <a:t>endothéliales</a:t>
            </a:r>
            <a:br>
              <a:rPr lang="fr-FR" sz="6600" dirty="0"/>
            </a:b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8258175" cy="639763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fr-FR" sz="4000" dirty="0" smtClean="0"/>
              <a:t>Rôle</a:t>
            </a:r>
            <a:endParaRPr lang="fr-FR" sz="4000" dirty="0"/>
          </a:p>
        </p:txBody>
      </p:sp>
      <p:sp>
        <p:nvSpPr>
          <p:cNvPr id="21507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57200" y="2459038"/>
            <a:ext cx="8258175" cy="3959225"/>
          </a:xfrm>
          <a:ln>
            <a:solidFill>
              <a:schemeClr val="accent5"/>
            </a:solidFill>
          </a:ln>
        </p:spPr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800" dirty="0" smtClean="0"/>
              <a:t>Cellules sentinelles : Réaction inflammatoire sur lésion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800" dirty="0" smtClean="0"/>
              <a:t>Cellules adhésives : Permettent la diapédèse des cellules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800" dirty="0" smtClean="0"/>
              <a:t>Cellules différenciées du HEV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sz="2800" dirty="0" smtClean="0"/>
              <a:t>Lieu de ralentissement de la circulation 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sz="2800" dirty="0" smtClean="0"/>
              <a:t>Lieu de passage des cellules lymphoïdes de la circulation sanguine à la circulation lymphatique 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sz="2800" dirty="0" smtClean="0"/>
              <a:t>Objet d’une différenciation des vaisseaux en fonction de l'environnement et en relation avec l'</a:t>
            </a:r>
            <a:r>
              <a:rPr lang="fr-FR" sz="2800" dirty="0" err="1" smtClean="0"/>
              <a:t>angiogenèse</a:t>
            </a:r>
            <a:r>
              <a:rPr lang="fr-FR" sz="2800" dirty="0" smtClean="0"/>
              <a:t> permanente (mouvance dans le temps)</a:t>
            </a:r>
          </a:p>
        </p:txBody>
      </p:sp>
      <p:sp>
        <p:nvSpPr>
          <p:cNvPr id="18437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z="1400" smtClean="0">
                <a:solidFill>
                  <a:schemeClr val="tx1"/>
                </a:solidFill>
              </a:rPr>
              <a:t>Immunologie fondamentale par le Pr A GHAFFOUR</a:t>
            </a:r>
          </a:p>
        </p:txBody>
      </p:sp>
      <p:sp>
        <p:nvSpPr>
          <p:cNvPr id="1843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8FEE3A2-476B-44A3-8B09-B236F11A86FE}" type="slidenum">
              <a:rPr lang="fr-FR" sz="1400" smtClean="0">
                <a:solidFill>
                  <a:schemeClr val="tx1"/>
                </a:solidFill>
              </a:rPr>
              <a:pPr/>
              <a:t>10</a:t>
            </a:fld>
            <a:endParaRPr lang="fr-FR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6000" dirty="0" smtClean="0"/>
              <a:t>Les plaquettes sanguines</a:t>
            </a:r>
            <a:endParaRPr lang="fr-FR" sz="6000" dirty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57200" y="1484784"/>
            <a:ext cx="8258175" cy="4933479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3200" dirty="0" smtClean="0"/>
              <a:t>Activité pro inflammatoire grâce à leur caractère adhésif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fr-FR" sz="32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3200" dirty="0" smtClean="0"/>
              <a:t>Hémostase primaire et la coagulation sanguine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fr-FR" sz="32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3200" dirty="0" smtClean="0"/>
              <a:t>Propriétés de phagocytose</a:t>
            </a:r>
          </a:p>
        </p:txBody>
      </p:sp>
      <p:sp>
        <p:nvSpPr>
          <p:cNvPr id="19460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z="1400" smtClean="0">
                <a:solidFill>
                  <a:schemeClr val="tx1"/>
                </a:solidFill>
              </a:rPr>
              <a:t>Immunologie fondamentale par le Pr A GHAFFOUR</a:t>
            </a:r>
          </a:p>
        </p:txBody>
      </p:sp>
      <p:sp>
        <p:nvSpPr>
          <p:cNvPr id="1946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F6DA66D-4A79-46D4-906F-7D36ADCDC665}" type="slidenum">
              <a:rPr lang="fr-FR" sz="1400" smtClean="0">
                <a:solidFill>
                  <a:schemeClr val="tx1"/>
                </a:solidFill>
              </a:rPr>
              <a:pPr/>
              <a:t>11</a:t>
            </a:fld>
            <a:endParaRPr lang="fr-FR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6000" dirty="0" smtClean="0"/>
              <a:t>Planche</a:t>
            </a:r>
            <a:endParaRPr lang="fr-FR" sz="6000" dirty="0"/>
          </a:p>
        </p:txBody>
      </p:sp>
      <p:pic>
        <p:nvPicPr>
          <p:cNvPr id="20483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124744"/>
            <a:ext cx="8186738" cy="5317331"/>
          </a:xfrm>
        </p:spPr>
      </p:pic>
      <p:sp>
        <p:nvSpPr>
          <p:cNvPr id="20484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>
                <a:solidFill>
                  <a:schemeClr val="tx1"/>
                </a:solidFill>
              </a:rPr>
              <a:t>Immunologie fondamentale par le Pr A GHAFFOUR</a:t>
            </a:r>
          </a:p>
        </p:txBody>
      </p:sp>
      <p:sp>
        <p:nvSpPr>
          <p:cNvPr id="20485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D9BF756-DAA1-4EF3-A38E-E8EA072E66D7}" type="slidenum">
              <a:rPr lang="fr-FR" smtClean="0">
                <a:solidFill>
                  <a:schemeClr val="tx1"/>
                </a:solidFill>
              </a:rPr>
              <a:pPr/>
              <a:t>12</a:t>
            </a:fld>
            <a:endParaRPr lang="fr-F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Cellules de l’immunité non adaptative</a:t>
            </a:r>
            <a:r>
              <a:rPr lang="fr-FR" sz="5400" dirty="0" smtClean="0"/>
              <a:t/>
            </a:r>
            <a:br>
              <a:rPr lang="fr-FR" sz="5400" dirty="0" smtClean="0"/>
            </a:br>
            <a:endParaRPr lang="fr-FR" sz="5400" dirty="0"/>
          </a:p>
        </p:txBody>
      </p:sp>
      <p:sp>
        <p:nvSpPr>
          <p:cNvPr id="21509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sz="3600" dirty="0" smtClean="0">
                <a:solidFill>
                  <a:schemeClr val="tx1"/>
                </a:solidFill>
              </a:rPr>
              <a:t>Les cellules mononuclées</a:t>
            </a:r>
          </a:p>
          <a:p>
            <a:pPr>
              <a:defRPr/>
            </a:pPr>
            <a:r>
              <a:rPr lang="fr-FR" sz="3600" dirty="0" smtClean="0">
                <a:solidFill>
                  <a:schemeClr val="tx1"/>
                </a:solidFill>
              </a:rPr>
              <a:t>Les cellules dendritiques</a:t>
            </a:r>
          </a:p>
          <a:p>
            <a:pPr>
              <a:defRPr/>
            </a:pPr>
            <a:r>
              <a:rPr lang="fr-FR" sz="3600" dirty="0" smtClean="0">
                <a:solidFill>
                  <a:schemeClr val="tx1"/>
                </a:solidFill>
              </a:rPr>
              <a:t>Les granulocytes </a:t>
            </a:r>
          </a:p>
        </p:txBody>
      </p:sp>
      <p:sp>
        <p:nvSpPr>
          <p:cNvPr id="21508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>
                <a:solidFill>
                  <a:schemeClr val="tx1"/>
                </a:solidFill>
              </a:rPr>
              <a:t>Immunologie fondamentale par le Pr A GHAFFOUR</a:t>
            </a:r>
          </a:p>
        </p:txBody>
      </p:sp>
      <p:sp>
        <p:nvSpPr>
          <p:cNvPr id="3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F474D43-CB27-4659-97C1-6990D4C65186}" type="slidenum">
              <a:rPr lang="fr-FR" smtClean="0">
                <a:solidFill>
                  <a:schemeClr val="tx1"/>
                </a:solidFill>
              </a:rPr>
              <a:pPr/>
              <a:t>13</a:t>
            </a:fld>
            <a:endParaRPr lang="fr-F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Monocytes-macrophages</a:t>
            </a:r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idx="1"/>
          </p:nvPr>
        </p:nvSpPr>
        <p:spPr>
          <a:xfrm>
            <a:off x="437272" y="1412776"/>
            <a:ext cx="8258175" cy="639763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fr-FR" sz="2800" dirty="0" smtClean="0"/>
              <a:t>Localisation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2204864"/>
            <a:ext cx="4040188" cy="1509887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fr-BE" sz="2000" dirty="0" smtClean="0"/>
              <a:t>Poumon : macrophages alvéolaires</a:t>
            </a:r>
          </a:p>
          <a:p>
            <a:pPr>
              <a:defRPr/>
            </a:pPr>
            <a:r>
              <a:rPr lang="fr-BE" sz="2000" dirty="0" smtClean="0"/>
              <a:t>Tissus conjonctifs : histiocytes</a:t>
            </a:r>
          </a:p>
          <a:p>
            <a:pPr>
              <a:defRPr/>
            </a:pPr>
            <a:r>
              <a:rPr lang="fr-BE" sz="2000" dirty="0" smtClean="0"/>
              <a:t>Rein : cellules </a:t>
            </a:r>
            <a:r>
              <a:rPr lang="fr-BE" sz="2000" dirty="0" err="1" smtClean="0"/>
              <a:t>mésangiales</a:t>
            </a:r>
            <a:endParaRPr lang="fr-FR" sz="2000" dirty="0"/>
          </a:p>
        </p:txBody>
      </p:sp>
      <p:pic>
        <p:nvPicPr>
          <p:cNvPr id="22530" name="Espace réservé du contenu 10" descr="Monocytes-macrophages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60375" y="3789363"/>
            <a:ext cx="8255000" cy="2627312"/>
          </a:xfrm>
        </p:spPr>
      </p:pic>
      <p:sp>
        <p:nvSpPr>
          <p:cNvPr id="22534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>
                <a:solidFill>
                  <a:schemeClr val="tx1"/>
                </a:solidFill>
              </a:rPr>
              <a:t>Immunologie fondamentale par le Pr A GHAFFOUR</a:t>
            </a:r>
          </a:p>
        </p:txBody>
      </p:sp>
      <p:sp>
        <p:nvSpPr>
          <p:cNvPr id="2253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5A5CF1B-48CA-4D47-B06C-E70896A26879}" type="slidenum">
              <a:rPr lang="fr-FR" smtClean="0">
                <a:solidFill>
                  <a:schemeClr val="tx1"/>
                </a:solidFill>
              </a:rPr>
              <a:pPr/>
              <a:t>14</a:t>
            </a:fld>
            <a:endParaRPr lang="fr-FR" smtClean="0">
              <a:solidFill>
                <a:schemeClr val="tx1"/>
              </a:solidFill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 bwMode="auto">
          <a:xfrm>
            <a:off x="4643438" y="2204865"/>
            <a:ext cx="4071937" cy="1509886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</p:spPr>
        <p:txBody>
          <a:bodyPr/>
          <a:lstStyle/>
          <a:p>
            <a:pPr marL="411163" indent="-342900">
              <a:lnSpc>
                <a:spcPct val="9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§"/>
              <a:defRPr/>
            </a:pPr>
            <a:r>
              <a:rPr lang="fr-BE" sz="2400" dirty="0">
                <a:latin typeface="+mn-lt"/>
              </a:rPr>
              <a:t>Foie : cellules de </a:t>
            </a:r>
            <a:r>
              <a:rPr lang="fr-BE" sz="2400" dirty="0" err="1">
                <a:latin typeface="+mn-lt"/>
              </a:rPr>
              <a:t>Küpfer</a:t>
            </a:r>
            <a:endParaRPr lang="fr-BE" sz="2400" dirty="0">
              <a:latin typeface="+mn-lt"/>
            </a:endParaRPr>
          </a:p>
          <a:p>
            <a:pPr marL="411163" indent="-342900">
              <a:lnSpc>
                <a:spcPct val="9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§"/>
              <a:defRPr/>
            </a:pPr>
            <a:r>
              <a:rPr lang="fr-BE" sz="2400" dirty="0">
                <a:latin typeface="+mn-lt"/>
              </a:rPr>
              <a:t>Cerveau : microglie</a:t>
            </a:r>
          </a:p>
          <a:p>
            <a:pPr marL="411163" indent="-342900">
              <a:lnSpc>
                <a:spcPct val="9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§"/>
              <a:defRPr/>
            </a:pPr>
            <a:r>
              <a:rPr lang="fr-BE" sz="2400" dirty="0">
                <a:latin typeface="+mn-lt"/>
              </a:rPr>
              <a:t>Os : ostéoclastes</a:t>
            </a:r>
            <a:endParaRPr lang="fr-FR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b="1" dirty="0" smtClean="0"/>
              <a:t>Monocytes-macrophages</a:t>
            </a:r>
            <a:endParaRPr lang="fr-FR" b="1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258175" cy="639763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fr-FR" sz="3600" dirty="0" smtClean="0"/>
              <a:t>Propriétés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375920" y="2204864"/>
            <a:ext cx="4040188" cy="3951288"/>
          </a:xfrm>
          <a:ln>
            <a:solidFill>
              <a:schemeClr val="accent5"/>
            </a:solidFill>
          </a:ln>
        </p:spPr>
        <p:txBody>
          <a:bodyPr/>
          <a:lstStyle/>
          <a:p>
            <a:pPr>
              <a:defRPr/>
            </a:pPr>
            <a:r>
              <a:rPr lang="fr-FR" b="1" dirty="0" smtClean="0"/>
              <a:t>Le monocyte </a:t>
            </a:r>
          </a:p>
          <a:p>
            <a:pPr lvl="1">
              <a:defRPr/>
            </a:pPr>
            <a:r>
              <a:rPr lang="fr-FR" b="1" dirty="0" smtClean="0"/>
              <a:t>Origine myéloïde</a:t>
            </a:r>
          </a:p>
          <a:p>
            <a:pPr lvl="1">
              <a:defRPr/>
            </a:pPr>
            <a:r>
              <a:rPr lang="fr-FR" b="1" dirty="0" smtClean="0"/>
              <a:t>Forme circulante du système des M.M</a:t>
            </a:r>
          </a:p>
          <a:p>
            <a:pPr>
              <a:defRPr/>
            </a:pPr>
            <a:r>
              <a:rPr lang="fr-FR" b="1" dirty="0" smtClean="0"/>
              <a:t>Le macrophage </a:t>
            </a:r>
          </a:p>
          <a:p>
            <a:pPr lvl="1">
              <a:defRPr/>
            </a:pPr>
            <a:r>
              <a:rPr lang="fr-FR" b="1" dirty="0" smtClean="0"/>
              <a:t>Forme tissulaire du système des M.M</a:t>
            </a:r>
          </a:p>
          <a:p>
            <a:pPr lvl="1">
              <a:defRPr/>
            </a:pPr>
            <a:r>
              <a:rPr lang="fr-FR" b="1" dirty="0" smtClean="0"/>
              <a:t>Adopte une morphologie spécifique de l'organe où il a élu domicile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85665" y="2204864"/>
            <a:ext cx="4041775" cy="3951288"/>
          </a:xfrm>
          <a:ln>
            <a:solidFill>
              <a:schemeClr val="accent5"/>
            </a:solidFill>
          </a:ln>
        </p:spPr>
        <p:txBody>
          <a:bodyPr/>
          <a:lstStyle/>
          <a:p>
            <a:pPr>
              <a:defRPr/>
            </a:pPr>
            <a:r>
              <a:rPr lang="fr-FR" b="1" dirty="0" smtClean="0"/>
              <a:t> Élimination des particules par </a:t>
            </a:r>
          </a:p>
          <a:p>
            <a:pPr lvl="1">
              <a:defRPr/>
            </a:pPr>
            <a:r>
              <a:rPr lang="fr-FR" sz="1800" b="1" dirty="0" smtClean="0"/>
              <a:t>Phagocytose</a:t>
            </a:r>
          </a:p>
          <a:p>
            <a:pPr lvl="1">
              <a:defRPr/>
            </a:pPr>
            <a:r>
              <a:rPr lang="fr-FR" sz="1800" b="1" dirty="0" smtClean="0"/>
              <a:t>Action  des effecteurs de l’immunité adaptative, après présentation de l’antigène (rôle des CPA)</a:t>
            </a:r>
          </a:p>
          <a:p>
            <a:pPr>
              <a:defRPr/>
            </a:pPr>
            <a:r>
              <a:rPr lang="fr-FR" b="1" dirty="0" smtClean="0"/>
              <a:t>Objet de l’élimination</a:t>
            </a:r>
          </a:p>
          <a:p>
            <a:pPr lvl="1">
              <a:defRPr/>
            </a:pPr>
            <a:r>
              <a:rPr lang="fr-FR" sz="1600" b="1" dirty="0" smtClean="0"/>
              <a:t>Parasites </a:t>
            </a:r>
          </a:p>
          <a:p>
            <a:pPr lvl="1">
              <a:defRPr/>
            </a:pPr>
            <a:r>
              <a:rPr lang="fr-FR" sz="1600" b="1" dirty="0" smtClean="0"/>
              <a:t>Bactéries </a:t>
            </a:r>
          </a:p>
          <a:p>
            <a:pPr lvl="1">
              <a:defRPr/>
            </a:pPr>
            <a:r>
              <a:rPr lang="fr-FR" sz="1600" b="1" dirty="0" smtClean="0"/>
              <a:t>Complexes immuns et </a:t>
            </a:r>
          </a:p>
          <a:p>
            <a:pPr lvl="1">
              <a:defRPr/>
            </a:pPr>
            <a:r>
              <a:rPr lang="fr-FR" sz="1600" b="1" dirty="0" smtClean="0"/>
              <a:t>particules inertes</a:t>
            </a:r>
          </a:p>
          <a:p>
            <a:pPr>
              <a:defRPr/>
            </a:pPr>
            <a:endParaRPr lang="fr-FR" b="1" dirty="0" smtClean="0"/>
          </a:p>
          <a:p>
            <a:pPr>
              <a:defRPr/>
            </a:pPr>
            <a:endParaRPr lang="fr-FR" b="1" dirty="0"/>
          </a:p>
        </p:txBody>
      </p:sp>
      <p:sp>
        <p:nvSpPr>
          <p:cNvPr id="23558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b="1" smtClean="0">
                <a:solidFill>
                  <a:schemeClr val="tx1"/>
                </a:solidFill>
              </a:rPr>
              <a:t>Immunologie fondamentale par le Pr A GHAFFOUR</a:t>
            </a:r>
          </a:p>
        </p:txBody>
      </p:sp>
      <p:sp>
        <p:nvSpPr>
          <p:cNvPr id="23559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FB260B3-ABBF-4A6A-B4BD-13897200735F}" type="slidenum">
              <a:rPr lang="fr-FR" b="1" smtClean="0">
                <a:solidFill>
                  <a:schemeClr val="tx1"/>
                </a:solidFill>
              </a:rPr>
              <a:pPr/>
              <a:t>15</a:t>
            </a:fld>
            <a:endParaRPr lang="fr-FR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sz="5400" dirty="0" smtClean="0"/>
              <a:t>Monocytes-macrophages</a:t>
            </a:r>
            <a:endParaRPr lang="fr-FR" sz="5400" dirty="0"/>
          </a:p>
        </p:txBody>
      </p:sp>
      <p:sp>
        <p:nvSpPr>
          <p:cNvPr id="24579" name="Espace réservé du texte 10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73025"/>
            <a:r>
              <a:rPr lang="fr-FR" sz="3600" dirty="0" smtClean="0"/>
              <a:t>Morphologie</a:t>
            </a:r>
          </a:p>
        </p:txBody>
      </p:sp>
      <p:pic>
        <p:nvPicPr>
          <p:cNvPr id="24580" name="Picture 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459038"/>
            <a:ext cx="4040188" cy="1827212"/>
          </a:xfrm>
        </p:spPr>
      </p:pic>
      <p:pic>
        <p:nvPicPr>
          <p:cNvPr id="24581" name="Picture 1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55613" y="4357688"/>
            <a:ext cx="8258175" cy="2060575"/>
          </a:xfrm>
        </p:spPr>
      </p:pic>
      <p:sp>
        <p:nvSpPr>
          <p:cNvPr id="24582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>
                <a:solidFill>
                  <a:schemeClr val="tx1"/>
                </a:solidFill>
              </a:rPr>
              <a:t>Immunologie fondamentale par le Pr A GHAFFOUR</a:t>
            </a:r>
          </a:p>
        </p:txBody>
      </p:sp>
      <p:sp>
        <p:nvSpPr>
          <p:cNvPr id="2458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72481B7-3D2C-4019-AEF8-CD8966E3B5AB}" type="slidenum">
              <a:rPr lang="fr-FR" smtClean="0">
                <a:solidFill>
                  <a:schemeClr val="tx1"/>
                </a:solidFill>
              </a:rPr>
              <a:pPr/>
              <a:t>16</a:t>
            </a:fld>
            <a:endParaRPr lang="fr-FR" smtClean="0">
              <a:solidFill>
                <a:schemeClr val="tx1"/>
              </a:solidFill>
            </a:endParaRPr>
          </a:p>
        </p:txBody>
      </p:sp>
      <p:pic>
        <p:nvPicPr>
          <p:cNvPr id="24584" name="Picture 5" descr="C:\Mes documents\Mes images\Macrophage-rat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500313"/>
            <a:ext cx="4071937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5" name="Rectangle 10"/>
          <p:cNvSpPr>
            <a:spLocks noChangeArrowheads="1"/>
          </p:cNvSpPr>
          <p:nvPr/>
        </p:nvSpPr>
        <p:spPr bwMode="auto">
          <a:xfrm>
            <a:off x="5214938" y="2519363"/>
            <a:ext cx="29289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fr-FR" sz="1600" b="1"/>
              <a:t>Cellule de KÜPFER du foie</a:t>
            </a:r>
          </a:p>
        </p:txBody>
      </p:sp>
      <p:sp>
        <p:nvSpPr>
          <p:cNvPr id="24586" name="Rectangle 11"/>
          <p:cNvSpPr>
            <a:spLocks noChangeArrowheads="1"/>
          </p:cNvSpPr>
          <p:nvPr/>
        </p:nvSpPr>
        <p:spPr bwMode="auto">
          <a:xfrm>
            <a:off x="3000375" y="4357688"/>
            <a:ext cx="3143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fr-FR" b="1"/>
              <a:t>Macrophage de la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6000" dirty="0" smtClean="0"/>
              <a:t>Les cellules dendritiques</a:t>
            </a:r>
            <a:endParaRPr lang="fr-FR" sz="6000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8258175" cy="639763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fr-BE" sz="3600" dirty="0" smtClean="0"/>
              <a:t>Localisation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2459038"/>
            <a:ext cx="8258175" cy="1470025"/>
          </a:xfrm>
          <a:ln>
            <a:solidFill>
              <a:schemeClr val="accent5"/>
            </a:solidFill>
          </a:ln>
        </p:spPr>
        <p:txBody>
          <a:bodyPr>
            <a:normAutofit fontScale="85000" lnSpcReduction="20000"/>
          </a:bodyPr>
          <a:lstStyle/>
          <a:p>
            <a:pPr marL="41148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BE" dirty="0" smtClean="0"/>
              <a:t>Selon le site et l’état de différenciation / activation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BE" sz="2200" dirty="0" smtClean="0"/>
              <a:t>Peau et muqueuses : cellules de Langerhans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BE" sz="2200" dirty="0" smtClean="0"/>
              <a:t>Organes : cellules dendritiques interstitielles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BE" sz="2200" dirty="0" smtClean="0"/>
              <a:t>Organes lymphoïdes : cellules dendritiques </a:t>
            </a:r>
            <a:r>
              <a:rPr lang="fr-BE" sz="2200" dirty="0" err="1" smtClean="0"/>
              <a:t>interdigitantes</a:t>
            </a:r>
            <a:r>
              <a:rPr lang="fr-BE" sz="2200" dirty="0" smtClean="0"/>
              <a:t> 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BE" sz="2200" dirty="0" smtClean="0"/>
              <a:t>Sang : cellules dendritiques circulantes (</a:t>
            </a:r>
            <a:r>
              <a:rPr lang="fr-BE" sz="2200" dirty="0" err="1" smtClean="0"/>
              <a:t>veiled</a:t>
            </a:r>
            <a:r>
              <a:rPr lang="fr-BE" sz="2200" dirty="0" smtClean="0"/>
              <a:t> </a:t>
            </a:r>
            <a:r>
              <a:rPr lang="fr-BE" sz="2200" dirty="0" err="1" smtClean="0"/>
              <a:t>cells</a:t>
            </a:r>
            <a:r>
              <a:rPr lang="fr-BE" sz="2200" dirty="0" smtClean="0"/>
              <a:t>)</a:t>
            </a:r>
            <a:endParaRPr lang="fr-FR" sz="22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fr-FR" dirty="0"/>
          </a:p>
        </p:txBody>
      </p:sp>
      <p:pic>
        <p:nvPicPr>
          <p:cNvPr id="25605" name="Espace réservé du contenu 6" descr="Cellule dendritiques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55613" y="4000500"/>
            <a:ext cx="8258175" cy="2428875"/>
          </a:xfrm>
        </p:spPr>
      </p:pic>
      <p:sp>
        <p:nvSpPr>
          <p:cNvPr id="25606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>
                <a:solidFill>
                  <a:schemeClr val="tx1"/>
                </a:solidFill>
              </a:rPr>
              <a:t>Immunologie fondamentale par le Pr A GHAFFOUR</a:t>
            </a:r>
          </a:p>
        </p:txBody>
      </p:sp>
      <p:sp>
        <p:nvSpPr>
          <p:cNvPr id="2560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F0E835D-9B4B-4896-8D97-DADC4BFBB5F9}" type="slidenum">
              <a:rPr lang="fr-FR" smtClean="0">
                <a:solidFill>
                  <a:schemeClr val="tx1"/>
                </a:solidFill>
              </a:rPr>
              <a:pPr/>
              <a:t>17</a:t>
            </a:fld>
            <a:endParaRPr lang="fr-F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sz="6000" dirty="0" smtClean="0"/>
              <a:t>Les cellules dendritiques</a:t>
            </a:r>
            <a:endParaRPr lang="fr-FR" sz="60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8258175" cy="639763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fr-FR" sz="3600" dirty="0" smtClean="0"/>
              <a:t>Propriétés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2132856"/>
            <a:ext cx="8258175" cy="4285407"/>
          </a:xfrm>
          <a:ln>
            <a:solidFill>
              <a:schemeClr val="accent5"/>
            </a:solidFill>
          </a:ln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fr-FR" sz="2800" dirty="0" smtClean="0"/>
              <a:t>Origine myéloïde</a:t>
            </a:r>
          </a:p>
          <a:p>
            <a:pPr>
              <a:defRPr/>
            </a:pPr>
            <a:r>
              <a:rPr lang="fr-BE" sz="2800" dirty="0" smtClean="0"/>
              <a:t>Circulent en permanence dans  l es tissus « Patrouille »</a:t>
            </a:r>
            <a:endParaRPr lang="fr-FR" sz="2800" dirty="0" smtClean="0"/>
          </a:p>
          <a:p>
            <a:pPr>
              <a:defRPr/>
            </a:pPr>
            <a:r>
              <a:rPr lang="fr-FR" sz="2800" dirty="0" smtClean="0"/>
              <a:t>Aspect fin, ramifié, émettant des dendrites qui facilitent le contact avec 50 à 60 lymphocytes T dans le ganglion, donc</a:t>
            </a:r>
          </a:p>
          <a:p>
            <a:pPr>
              <a:defRPr/>
            </a:pPr>
            <a:r>
              <a:rPr lang="fr-FR" sz="2800" dirty="0" smtClean="0"/>
              <a:t>Importante activité de présentation d'antigènes</a:t>
            </a:r>
          </a:p>
          <a:p>
            <a:pPr>
              <a:defRPr/>
            </a:pPr>
            <a:r>
              <a:rPr lang="fr-FR" sz="2800" dirty="0" smtClean="0"/>
              <a:t>Grande mobilité, permettant de capter l’antigène</a:t>
            </a:r>
          </a:p>
          <a:p>
            <a:pPr>
              <a:defRPr/>
            </a:pPr>
            <a:r>
              <a:rPr lang="fr-FR" sz="2800" dirty="0" smtClean="0"/>
              <a:t>Faible activité phagocytaire</a:t>
            </a:r>
          </a:p>
        </p:txBody>
      </p:sp>
      <p:sp>
        <p:nvSpPr>
          <p:cNvPr id="26629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z="1400" smtClean="0">
                <a:solidFill>
                  <a:schemeClr val="tx1"/>
                </a:solidFill>
              </a:rPr>
              <a:t>Immunologie fondamentale par le Pr A GHAFFOUR</a:t>
            </a:r>
          </a:p>
        </p:txBody>
      </p:sp>
      <p:sp>
        <p:nvSpPr>
          <p:cNvPr id="26630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F557149-CD41-4667-930C-66938326B822}" type="slidenum">
              <a:rPr lang="fr-FR" sz="1400" smtClean="0">
                <a:solidFill>
                  <a:schemeClr val="tx1"/>
                </a:solidFill>
              </a:rPr>
              <a:pPr/>
              <a:t>18</a:t>
            </a:fld>
            <a:endParaRPr lang="fr-FR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sz="6000" dirty="0" smtClean="0"/>
              <a:t>Les cellules dendritiques</a:t>
            </a:r>
            <a:endParaRPr lang="fr-FR" sz="6000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8258175" cy="639763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fr-FR" sz="3600" dirty="0" smtClean="0"/>
              <a:t>Morphologie</a:t>
            </a:r>
            <a:endParaRPr lang="fr-FR" sz="3600" dirty="0"/>
          </a:p>
        </p:txBody>
      </p:sp>
      <p:pic>
        <p:nvPicPr>
          <p:cNvPr id="27651" name="Picture 9" descr="dendriticcell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808901"/>
            <a:ext cx="4040188" cy="2683236"/>
          </a:xfrm>
          <a:ln>
            <a:solidFill>
              <a:schemeClr val="accent5"/>
            </a:solidFill>
          </a:ln>
        </p:spPr>
      </p:pic>
      <p:sp>
        <p:nvSpPr>
          <p:cNvPr id="27653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>
                <a:solidFill>
                  <a:schemeClr val="tx1"/>
                </a:solidFill>
              </a:rPr>
              <a:t>Immunologie fondamentale par le Pr A GHAFFOUR</a:t>
            </a:r>
          </a:p>
        </p:txBody>
      </p:sp>
      <p:sp>
        <p:nvSpPr>
          <p:cNvPr id="27654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EAA8C36-8453-4479-BC3B-8935F2262295}" type="slidenum">
              <a:rPr lang="fr-FR" smtClean="0">
                <a:solidFill>
                  <a:schemeClr val="tx1"/>
                </a:solidFill>
              </a:rPr>
              <a:pPr/>
              <a:t>19</a:t>
            </a:fld>
            <a:endParaRPr lang="fr-F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Enseignement d’immunologie</a:t>
            </a:r>
            <a:endParaRPr lang="fr-FR" dirty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dirty="0" smtClean="0">
                <a:solidFill>
                  <a:schemeClr val="tx1"/>
                </a:solidFill>
              </a:rPr>
              <a:t>2014</a:t>
            </a:r>
          </a:p>
          <a:p>
            <a:pPr eaLnBrk="1" hangingPunct="1">
              <a:spcBef>
                <a:spcPct val="0"/>
              </a:spcBef>
            </a:pPr>
            <a:r>
              <a:rPr lang="fr-FR" dirty="0" smtClean="0">
                <a:solidFill>
                  <a:schemeClr val="tx1"/>
                </a:solidFill>
              </a:rPr>
              <a:t>Troisième année de médecine</a:t>
            </a:r>
          </a:p>
        </p:txBody>
      </p:sp>
      <p:sp>
        <p:nvSpPr>
          <p:cNvPr id="10242" name="Espace réservé du pied de page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1024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E977670-EA10-43DA-8A72-A3BDBCC6F042}" type="slidenum">
              <a:rPr lang="fr-FR" smtClean="0"/>
              <a:pPr/>
              <a:t>2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BE" sz="5400" dirty="0" smtClean="0"/>
              <a:t>Trois types de phagocytes</a:t>
            </a:r>
            <a:endParaRPr lang="fr-FR" sz="5400" dirty="0"/>
          </a:p>
        </p:txBody>
      </p:sp>
      <p:sp>
        <p:nvSpPr>
          <p:cNvPr id="28675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fr-BE" sz="4000" dirty="0" smtClean="0">
                <a:solidFill>
                  <a:schemeClr val="tx1"/>
                </a:solidFill>
              </a:rPr>
              <a:t>Polynucléaires neutrophiles</a:t>
            </a:r>
          </a:p>
          <a:p>
            <a:pPr>
              <a:spcBef>
                <a:spcPct val="0"/>
              </a:spcBef>
            </a:pPr>
            <a:r>
              <a:rPr lang="fr-BE" sz="4000" dirty="0" smtClean="0">
                <a:solidFill>
                  <a:schemeClr val="tx1"/>
                </a:solidFill>
              </a:rPr>
              <a:t>Macrophages</a:t>
            </a:r>
          </a:p>
          <a:p>
            <a:pPr>
              <a:spcBef>
                <a:spcPct val="0"/>
              </a:spcBef>
            </a:pPr>
            <a:r>
              <a:rPr lang="fr-BE" sz="4000" dirty="0" smtClean="0">
                <a:solidFill>
                  <a:schemeClr val="tx1"/>
                </a:solidFill>
              </a:rPr>
              <a:t>Cellules dendritiques</a:t>
            </a:r>
            <a:endParaRPr lang="fr-FR" sz="4000" dirty="0" smtClean="0">
              <a:solidFill>
                <a:schemeClr val="tx1"/>
              </a:solidFill>
            </a:endParaRPr>
          </a:p>
        </p:txBody>
      </p:sp>
      <p:sp>
        <p:nvSpPr>
          <p:cNvPr id="28676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>
                <a:solidFill>
                  <a:schemeClr val="tx1"/>
                </a:solidFill>
              </a:rPr>
              <a:t>Immunologie fondamentale par le Pr A GHAFFOUR</a:t>
            </a:r>
          </a:p>
        </p:txBody>
      </p:sp>
      <p:sp>
        <p:nvSpPr>
          <p:cNvPr id="2867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9BC1678-EFAC-4EBA-AD5B-0530FAA0BF02}" type="slidenum">
              <a:rPr lang="fr-FR" smtClean="0">
                <a:solidFill>
                  <a:schemeClr val="tx1"/>
                </a:solidFill>
              </a:rPr>
              <a:pPr/>
              <a:t>20</a:t>
            </a:fld>
            <a:endParaRPr lang="fr-F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sz="8000" dirty="0" smtClean="0"/>
              <a:t>Les phagocytes</a:t>
            </a:r>
            <a:endParaRPr lang="fr-FR" sz="800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8258175" cy="639763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fr-BE" sz="3200" dirty="0" smtClean="0"/>
              <a:t>Deux fonctions différentes selon le site</a:t>
            </a:r>
            <a:endParaRPr lang="fr-FR" sz="32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fr-BE" dirty="0" smtClean="0"/>
              <a:t>Présentation d’antigène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fr-BE" dirty="0" smtClean="0"/>
              <a:t>car  CMH II +</a:t>
            </a:r>
          </a:p>
          <a:p>
            <a:pPr>
              <a:defRPr/>
            </a:pPr>
            <a:r>
              <a:rPr lang="fr-BE" dirty="0" smtClean="0"/>
              <a:t>Macrophages</a:t>
            </a:r>
          </a:p>
          <a:p>
            <a:pPr>
              <a:defRPr/>
            </a:pPr>
            <a:r>
              <a:rPr lang="fr-BE" dirty="0" smtClean="0"/>
              <a:t>Cellules dendritiques plus efficaces dans ce rôle</a:t>
            </a:r>
          </a:p>
          <a:p>
            <a:pPr>
              <a:defRPr/>
            </a:pPr>
            <a:r>
              <a:rPr lang="fr-FR" dirty="0" smtClean="0"/>
              <a:t>Sont</a:t>
            </a:r>
            <a:r>
              <a:rPr lang="en-GB" dirty="0" smtClean="0"/>
              <a:t> CD4+ (role ?) </a:t>
            </a:r>
            <a:r>
              <a:rPr lang="en-GB" dirty="0" err="1" smtClean="0"/>
              <a:t>donc</a:t>
            </a:r>
            <a:endParaRPr lang="en-GB" dirty="0" smtClean="0"/>
          </a:p>
          <a:p>
            <a:pPr>
              <a:defRPr/>
            </a:pPr>
            <a:r>
              <a:rPr lang="fr-FR" dirty="0" smtClean="0"/>
              <a:t>Sensibles </a:t>
            </a:r>
            <a:r>
              <a:rPr lang="en-GB" dirty="0" smtClean="0"/>
              <a:t>à </a:t>
            </a:r>
            <a:r>
              <a:rPr lang="fr-FR" dirty="0" smtClean="0"/>
              <a:t>l’infection</a:t>
            </a:r>
            <a:r>
              <a:rPr lang="en-GB" dirty="0" smtClean="0"/>
              <a:t> par le VIH</a:t>
            </a:r>
          </a:p>
        </p:txBody>
      </p:sp>
      <p:sp>
        <p:nvSpPr>
          <p:cNvPr id="31748" name="Espace réservé du contenu 7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fr-FR" sz="2800" dirty="0" smtClean="0"/>
              <a:t>Phagocytose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fr-BE" sz="2800" dirty="0" smtClean="0"/>
              <a:t>Non  CPA car  CMH II –</a:t>
            </a:r>
          </a:p>
          <a:p>
            <a:pPr>
              <a:defRPr/>
            </a:pPr>
            <a:r>
              <a:rPr lang="fr-BE" sz="2800" dirty="0" smtClean="0"/>
              <a:t>Granulocytes neutrophiles</a:t>
            </a:r>
          </a:p>
          <a:p>
            <a:pPr>
              <a:defRPr/>
            </a:pPr>
            <a:r>
              <a:rPr lang="fr-BE" sz="2800" dirty="0" smtClean="0"/>
              <a:t>Cellules folliculaires</a:t>
            </a:r>
          </a:p>
          <a:p>
            <a:pPr>
              <a:defRPr/>
            </a:pPr>
            <a:r>
              <a:rPr lang="fr-BE" sz="2800" dirty="0" smtClean="0"/>
              <a:t>Ne pas confondre avec cellules folliculaires dendritiques</a:t>
            </a:r>
            <a:endParaRPr lang="fr-FR" sz="2800" dirty="0" smtClean="0"/>
          </a:p>
          <a:p>
            <a:pPr>
              <a:defRPr/>
            </a:pPr>
            <a:endParaRPr lang="fr-FR" sz="2800" dirty="0" smtClean="0"/>
          </a:p>
        </p:txBody>
      </p:sp>
      <p:sp>
        <p:nvSpPr>
          <p:cNvPr id="29702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2970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4E319C5-F7B9-4815-B65E-A4B8AC509B1E}" type="slidenum">
              <a:rPr lang="fr-FR" smtClean="0"/>
              <a:pPr/>
              <a:t>21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sz="8000" dirty="0" smtClean="0"/>
              <a:t>Les phagocytes</a:t>
            </a:r>
            <a:endParaRPr lang="fr-FR" sz="80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8258175" cy="639763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fr-BE" sz="3200" dirty="0" smtClean="0"/>
              <a:t>Trois types de récepteurs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2204864"/>
            <a:ext cx="8258175" cy="4213399"/>
          </a:xfrm>
          <a:ln>
            <a:solidFill>
              <a:schemeClr val="accent5"/>
            </a:solidFill>
          </a:ln>
        </p:spPr>
        <p:txBody>
          <a:bodyPr/>
          <a:lstStyle/>
          <a:p>
            <a:pPr>
              <a:defRPr/>
            </a:pPr>
            <a:r>
              <a:rPr lang="fr-BE" dirty="0" smtClean="0"/>
              <a:t>Récepteurs pour des produits microbiens </a:t>
            </a:r>
          </a:p>
          <a:p>
            <a:pPr lvl="1">
              <a:defRPr/>
            </a:pPr>
            <a:r>
              <a:rPr lang="fr-BE" dirty="0" smtClean="0"/>
              <a:t>PAMP (</a:t>
            </a:r>
            <a:r>
              <a:rPr lang="fr-BE" dirty="0" err="1" smtClean="0"/>
              <a:t>Pathogen</a:t>
            </a:r>
            <a:r>
              <a:rPr lang="fr-BE" dirty="0" smtClean="0"/>
              <a:t> </a:t>
            </a:r>
            <a:r>
              <a:rPr lang="fr-BE" dirty="0" err="1" smtClean="0"/>
              <a:t>Associated</a:t>
            </a:r>
            <a:r>
              <a:rPr lang="fr-BE" dirty="0" smtClean="0"/>
              <a:t> </a:t>
            </a:r>
            <a:r>
              <a:rPr lang="fr-BE" dirty="0" err="1" smtClean="0"/>
              <a:t>Molecular</a:t>
            </a:r>
            <a:r>
              <a:rPr lang="fr-BE" dirty="0" smtClean="0"/>
              <a:t> Patterns) ou</a:t>
            </a:r>
          </a:p>
          <a:p>
            <a:pPr lvl="1">
              <a:defRPr/>
            </a:pPr>
            <a:r>
              <a:rPr lang="fr-BE" dirty="0" smtClean="0"/>
              <a:t>Stéréotypes moléculaires associés aux pathogènes</a:t>
            </a:r>
          </a:p>
          <a:p>
            <a:pPr>
              <a:defRPr/>
            </a:pPr>
            <a:r>
              <a:rPr lang="fr-BE" dirty="0" smtClean="0"/>
              <a:t>Récepteurs pour des facteurs humoraux ou cellulaires</a:t>
            </a:r>
          </a:p>
          <a:p>
            <a:pPr lvl="1">
              <a:defRPr/>
            </a:pPr>
            <a:r>
              <a:rPr lang="fr-BE" dirty="0" smtClean="0"/>
              <a:t>Facilitent la phagocytose</a:t>
            </a:r>
          </a:p>
          <a:p>
            <a:pPr>
              <a:defRPr/>
            </a:pPr>
            <a:r>
              <a:rPr lang="fr-BE" dirty="0" smtClean="0"/>
              <a:t>Récepteurs pour des ligands</a:t>
            </a:r>
          </a:p>
          <a:p>
            <a:pPr lvl="1">
              <a:defRPr/>
            </a:pPr>
            <a:r>
              <a:rPr lang="fr-BE" dirty="0" smtClean="0"/>
              <a:t>Orientent les déplacements des phagocytes vers  les sites inflammatoires</a:t>
            </a:r>
          </a:p>
          <a:p>
            <a:pPr lvl="1">
              <a:defRPr/>
            </a:pPr>
            <a:r>
              <a:rPr lang="fr-BE" dirty="0" smtClean="0"/>
              <a:t>Activent les déplacements des phagocytes vers  les sites inflammatoires</a:t>
            </a:r>
          </a:p>
          <a:p>
            <a:pPr lvl="1"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</p:txBody>
      </p:sp>
      <p:sp>
        <p:nvSpPr>
          <p:cNvPr id="30725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30726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27B49EE-177D-4688-871B-0887BB2AD8D5}" type="slidenum">
              <a:rPr lang="fr-FR" smtClean="0"/>
              <a:pPr/>
              <a:t>22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7200" dirty="0" smtClean="0"/>
              <a:t/>
            </a:r>
            <a:br>
              <a:rPr lang="fr-FR" sz="7200" dirty="0" smtClean="0"/>
            </a:br>
            <a:r>
              <a:rPr lang="fr-FR" sz="7200" dirty="0"/>
              <a:t/>
            </a:r>
            <a:br>
              <a:rPr lang="fr-FR" sz="7200" dirty="0"/>
            </a:br>
            <a:r>
              <a:rPr lang="fr-FR" sz="7200" dirty="0" smtClean="0"/>
              <a:t>Les phagocytes</a:t>
            </a:r>
            <a:br>
              <a:rPr lang="fr-FR" sz="7200" dirty="0" smtClean="0"/>
            </a:br>
            <a:r>
              <a:rPr lang="fr-BE" sz="7200" dirty="0" smtClean="0"/>
              <a:t/>
            </a:r>
            <a:br>
              <a:rPr lang="fr-BE" sz="7200" dirty="0" smtClean="0"/>
            </a:br>
            <a:endParaRPr lang="fr-FR" sz="7200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fr-BE" sz="2800" dirty="0" smtClean="0"/>
              <a:t>Processus de phagocytose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ln>
            <a:solidFill>
              <a:schemeClr val="accent5"/>
            </a:solidFill>
          </a:ln>
        </p:spPr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BE" dirty="0" smtClean="0"/>
              <a:t>Quatre étapes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BE" dirty="0" smtClean="0"/>
              <a:t>Chimiotactisme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BE" dirty="0" smtClean="0"/>
              <a:t>Adhésion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BE" dirty="0" smtClean="0"/>
              <a:t>Phagocytose (sensu stricto)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BE" dirty="0" err="1" smtClean="0"/>
              <a:t>Microbicidie</a:t>
            </a:r>
            <a:endParaRPr lang="fr-BE" dirty="0" smtClean="0"/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fr-BE" dirty="0" smtClean="0"/>
              <a:t>Oxydative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fr-BE" dirty="0" smtClean="0"/>
              <a:t>Non oxydative</a:t>
            </a:r>
            <a:endParaRPr lang="fr-FR" dirty="0" smtClean="0"/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BE" dirty="0" smtClean="0"/>
              <a:t>Phénomène actif et consommateur d’énergie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BE" dirty="0" smtClean="0"/>
              <a:t>Efficacité accrue par l’</a:t>
            </a:r>
            <a:r>
              <a:rPr lang="fr-BE" dirty="0" err="1" smtClean="0"/>
              <a:t>opsonisation</a:t>
            </a:r>
            <a:endParaRPr lang="fr-FR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fr-FR" dirty="0"/>
          </a:p>
        </p:txBody>
      </p:sp>
      <p:pic>
        <p:nvPicPr>
          <p:cNvPr id="31749" name="Espace réservé du contenu 6" descr="Phagocytose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1556792"/>
            <a:ext cx="4059237" cy="2109788"/>
          </a:xfrm>
        </p:spPr>
      </p:pic>
      <p:sp>
        <p:nvSpPr>
          <p:cNvPr id="31750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31751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F4051A9-F585-4395-B40F-95398EFF9F6E}" type="slidenum">
              <a:rPr lang="fr-FR" smtClean="0"/>
              <a:pPr/>
              <a:t>23</a:t>
            </a:fld>
            <a:endParaRPr lang="fr-FR" smtClean="0"/>
          </a:p>
        </p:txBody>
      </p:sp>
      <p:pic>
        <p:nvPicPr>
          <p:cNvPr id="31752" name="Espace réservé du contenu 6" descr="Phagocytose (processus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000500"/>
            <a:ext cx="407193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sz="8000" dirty="0" smtClean="0"/>
              <a:t>Les phagocytes</a:t>
            </a:r>
            <a:endParaRPr lang="fr-FR" sz="80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8258175" cy="639763"/>
          </a:xfrm>
          <a:ln>
            <a:solidFill>
              <a:schemeClr val="accent5"/>
            </a:solidFill>
          </a:ln>
        </p:spPr>
        <p:txBody>
          <a:bodyPr/>
          <a:lstStyle/>
          <a:p>
            <a:pPr>
              <a:defRPr/>
            </a:pPr>
            <a:r>
              <a:rPr lang="fr-BE" dirty="0" smtClean="0"/>
              <a:t>Récepteurs des facteurs humoraux de la réponse immune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fr-BE" dirty="0" smtClean="0"/>
              <a:t>Opsonisation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fr-BE" dirty="0" err="1" smtClean="0"/>
              <a:t>Opsonein</a:t>
            </a:r>
            <a:r>
              <a:rPr lang="fr-BE" dirty="0" smtClean="0"/>
              <a:t> : je prépare le repas</a:t>
            </a:r>
          </a:p>
          <a:p>
            <a:pPr>
              <a:defRPr/>
            </a:pPr>
            <a:r>
              <a:rPr lang="fr-BE" dirty="0" smtClean="0"/>
              <a:t> Reconnaissance des microorganismes par des récepteurs  </a:t>
            </a:r>
          </a:p>
          <a:p>
            <a:pPr>
              <a:defRPr/>
            </a:pPr>
            <a:r>
              <a:rPr lang="fr-BE" dirty="0" smtClean="0"/>
              <a:t>Facilitation de la phagocytose par des effecteurs humoraux de la réponse immunitaire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5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fr-BE" dirty="0" smtClean="0"/>
              <a:t>Opsonines</a:t>
            </a:r>
          </a:p>
          <a:p>
            <a:pPr>
              <a:defRPr/>
            </a:pPr>
            <a:r>
              <a:rPr lang="fr-BE" sz="2000" dirty="0" smtClean="0"/>
              <a:t>Récepteurs pour le </a:t>
            </a:r>
            <a:r>
              <a:rPr lang="fr-BE" sz="2000" dirty="0" err="1" smtClean="0"/>
              <a:t>Fc</a:t>
            </a:r>
            <a:r>
              <a:rPr lang="fr-BE" sz="2000" dirty="0" smtClean="0"/>
              <a:t> des  immunoglobulines :</a:t>
            </a:r>
          </a:p>
          <a:p>
            <a:pPr lvl="1">
              <a:defRPr/>
            </a:pPr>
            <a:r>
              <a:rPr lang="fr-BE" sz="1800" dirty="0" smtClean="0"/>
              <a:t>IgG = </a:t>
            </a:r>
            <a:r>
              <a:rPr lang="fr-BE" sz="1800" dirty="0" err="1" smtClean="0"/>
              <a:t>Fc</a:t>
            </a:r>
            <a:r>
              <a:rPr lang="fr-BE" sz="1800" dirty="0" err="1" smtClean="0">
                <a:latin typeface="Symbol" pitchFamily="18" charset="2"/>
              </a:rPr>
              <a:t>g</a:t>
            </a:r>
            <a:r>
              <a:rPr lang="fr-BE" sz="1800" dirty="0" err="1" smtClean="0"/>
              <a:t>R</a:t>
            </a:r>
            <a:endParaRPr lang="fr-BE" sz="1800" dirty="0" smtClean="0"/>
          </a:p>
          <a:p>
            <a:pPr lvl="1">
              <a:defRPr/>
            </a:pPr>
            <a:r>
              <a:rPr lang="fr-BE" sz="1800" dirty="0" err="1" smtClean="0"/>
              <a:t>IgE</a:t>
            </a:r>
            <a:r>
              <a:rPr lang="fr-BE" sz="1800" dirty="0" smtClean="0"/>
              <a:t> = </a:t>
            </a:r>
            <a:r>
              <a:rPr lang="fr-BE" sz="1800" dirty="0" err="1" smtClean="0"/>
              <a:t>Fc</a:t>
            </a:r>
            <a:r>
              <a:rPr lang="fr-BE" sz="1800" dirty="0" err="1" smtClean="0">
                <a:latin typeface="Symbol" pitchFamily="18" charset="2"/>
              </a:rPr>
              <a:t>e</a:t>
            </a:r>
            <a:r>
              <a:rPr lang="fr-BE" sz="1800" dirty="0" err="1" smtClean="0"/>
              <a:t>R</a:t>
            </a:r>
            <a:endParaRPr lang="fr-BE" sz="1800" dirty="0" smtClean="0"/>
          </a:p>
          <a:p>
            <a:pPr lvl="1">
              <a:defRPr/>
            </a:pPr>
            <a:r>
              <a:rPr lang="fr-BE" sz="1800" dirty="0" smtClean="0"/>
              <a:t>Structures et distributions cellulaires différentes</a:t>
            </a:r>
          </a:p>
          <a:p>
            <a:pPr>
              <a:defRPr/>
            </a:pPr>
            <a:r>
              <a:rPr lang="fr-BE" sz="2000" dirty="0" smtClean="0"/>
              <a:t>Récepteurs pour les fragments du complément activé</a:t>
            </a:r>
          </a:p>
          <a:p>
            <a:pPr lvl="1">
              <a:defRPr/>
            </a:pPr>
            <a:r>
              <a:rPr lang="fr-BE" sz="1800" dirty="0" smtClean="0"/>
              <a:t>CR1</a:t>
            </a:r>
          </a:p>
          <a:p>
            <a:pPr lvl="1">
              <a:defRPr/>
            </a:pPr>
            <a:r>
              <a:rPr lang="fr-BE" sz="1800" dirty="0" smtClean="0"/>
              <a:t>CR3</a:t>
            </a:r>
            <a:endParaRPr lang="fr-FR" sz="1800" dirty="0" smtClean="0"/>
          </a:p>
          <a:p>
            <a:pPr>
              <a:defRPr/>
            </a:pPr>
            <a:endParaRPr lang="fr-FR" dirty="0"/>
          </a:p>
        </p:txBody>
      </p:sp>
      <p:sp>
        <p:nvSpPr>
          <p:cNvPr id="32774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3277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D7BAACC-1C32-4324-9A9B-FD0F072C53C1}" type="slidenum">
              <a:rPr lang="fr-FR" smtClean="0"/>
              <a:pPr/>
              <a:t>24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7200" dirty="0" smtClean="0"/>
              <a:t/>
            </a:r>
            <a:br>
              <a:rPr lang="fr-FR" sz="7200" dirty="0" smtClean="0"/>
            </a:br>
            <a:r>
              <a:rPr lang="fr-FR" sz="7200" dirty="0" smtClean="0"/>
              <a:t>Les phagocytes</a:t>
            </a:r>
            <a:br>
              <a:rPr lang="fr-FR" sz="7200" dirty="0" smtClean="0"/>
            </a:br>
            <a:endParaRPr lang="fr-FR" sz="72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8258175" cy="639763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fr-FR" sz="3200" dirty="0" smtClean="0"/>
              <a:t>Elimination des microorganismes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2276873"/>
            <a:ext cx="8258175" cy="2376264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fr-FR" sz="1800" dirty="0" smtClean="0"/>
              <a:t>Formation du </a:t>
            </a:r>
            <a:r>
              <a:rPr lang="fr-FR" sz="1800" dirty="0" err="1" smtClean="0"/>
              <a:t>phagosome</a:t>
            </a:r>
            <a:r>
              <a:rPr lang="fr-FR" sz="1800" dirty="0" smtClean="0"/>
              <a:t> : </a:t>
            </a:r>
            <a:r>
              <a:rPr lang="fr-FR" sz="1800" dirty="0" err="1" smtClean="0"/>
              <a:t>endocytose</a:t>
            </a:r>
            <a:r>
              <a:rPr lang="fr-FR" sz="1800" dirty="0" smtClean="0"/>
              <a:t> de l’agent </a:t>
            </a:r>
            <a:r>
              <a:rPr lang="fr-FR" sz="1800" dirty="0" err="1" smtClean="0"/>
              <a:t>opsonisé</a:t>
            </a:r>
            <a:endParaRPr lang="fr-FR" sz="1800" dirty="0" smtClean="0"/>
          </a:p>
          <a:p>
            <a:pPr>
              <a:defRPr/>
            </a:pPr>
            <a:r>
              <a:rPr lang="fr-FR" sz="1800" dirty="0" smtClean="0"/>
              <a:t>Formation du </a:t>
            </a:r>
            <a:r>
              <a:rPr lang="fr-FR" sz="1800" dirty="0" err="1" smtClean="0"/>
              <a:t>phago</a:t>
            </a:r>
            <a:r>
              <a:rPr lang="fr-FR" sz="1800" dirty="0" smtClean="0"/>
              <a:t>-lysosome : fusion de la vésicule d‘ </a:t>
            </a:r>
            <a:r>
              <a:rPr lang="fr-FR" sz="1800" dirty="0" err="1" smtClean="0"/>
              <a:t>endocytose</a:t>
            </a:r>
            <a:r>
              <a:rPr lang="fr-FR" sz="1800" dirty="0" smtClean="0"/>
              <a:t> et du lysosome</a:t>
            </a:r>
          </a:p>
          <a:p>
            <a:pPr>
              <a:defRPr/>
            </a:pPr>
            <a:r>
              <a:rPr lang="fr-FR" sz="1800" dirty="0" smtClean="0"/>
              <a:t>Dégradation enzymatique de l’agent par le contenu des  lysosomes (lipases, protéases)</a:t>
            </a:r>
          </a:p>
          <a:p>
            <a:pPr>
              <a:defRPr/>
            </a:pPr>
            <a:r>
              <a:rPr lang="fr-FR" sz="1800" dirty="0" smtClean="0"/>
              <a:t>Montée membranaire</a:t>
            </a:r>
          </a:p>
          <a:p>
            <a:pPr>
              <a:defRPr/>
            </a:pPr>
            <a:r>
              <a:rPr lang="fr-FR" sz="1800" dirty="0" err="1" smtClean="0"/>
              <a:t>Exocytose</a:t>
            </a:r>
            <a:r>
              <a:rPr lang="fr-FR" sz="1800" dirty="0" smtClean="0"/>
              <a:t> des débris dans le milieu extracellulaire ou </a:t>
            </a:r>
          </a:p>
          <a:p>
            <a:pPr>
              <a:defRPr/>
            </a:pPr>
            <a:r>
              <a:rPr lang="fr-FR" sz="1800" dirty="0" smtClean="0"/>
              <a:t>Présentation de l’antigène aux cellules </a:t>
            </a:r>
            <a:r>
              <a:rPr lang="fr-FR" sz="1800" dirty="0" err="1" smtClean="0"/>
              <a:t>immuno</a:t>
            </a:r>
            <a:r>
              <a:rPr lang="fr-FR" sz="1800" dirty="0" smtClean="0"/>
              <a:t> compétentes</a:t>
            </a:r>
            <a:endParaRPr lang="fr-FR" sz="18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4"/>
          </p:nvPr>
        </p:nvSpPr>
        <p:spPr>
          <a:xfrm>
            <a:off x="428625" y="4869160"/>
            <a:ext cx="8258175" cy="1549103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fr-FR" sz="2000" dirty="0" smtClean="0"/>
              <a:t>Certaines substances restent dans les vésicules et ne peuvent être éliminées (goudrons du fumeur)</a:t>
            </a:r>
          </a:p>
          <a:p>
            <a:pPr>
              <a:defRPr/>
            </a:pPr>
            <a:r>
              <a:rPr lang="fr-FR" sz="2000" dirty="0" smtClean="0"/>
              <a:t>Certaines bactéries (</a:t>
            </a:r>
            <a:r>
              <a:rPr lang="fr-FR" sz="2000" dirty="0" err="1" smtClean="0"/>
              <a:t>listeriae</a:t>
            </a:r>
            <a:r>
              <a:rPr lang="fr-FR" sz="2000" dirty="0" smtClean="0"/>
              <a:t> et mycobactéries) empêchent l'</a:t>
            </a:r>
            <a:r>
              <a:rPr lang="fr-FR" sz="2000" dirty="0" err="1" smtClean="0"/>
              <a:t>exocytose</a:t>
            </a:r>
            <a:r>
              <a:rPr lang="fr-FR" sz="2000" dirty="0" smtClean="0"/>
              <a:t> et se multiplient dans la cellule </a:t>
            </a:r>
          </a:p>
          <a:p>
            <a:pPr>
              <a:defRPr/>
            </a:pPr>
            <a:endParaRPr lang="fr-FR" sz="2000" dirty="0"/>
          </a:p>
        </p:txBody>
      </p:sp>
      <p:sp>
        <p:nvSpPr>
          <p:cNvPr id="33798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3379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149B6F7-8132-4B5B-9AE8-7E9CBEAC3372}" type="slidenum">
              <a:rPr lang="fr-FR" smtClean="0"/>
              <a:pPr/>
              <a:t>25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Trois types de</a:t>
            </a:r>
            <a:r>
              <a:rPr lang="fr-FR" sz="6000" dirty="0" smtClean="0"/>
              <a:t> granulocytes</a:t>
            </a:r>
            <a:endParaRPr lang="fr-FR" sz="6000" dirty="0"/>
          </a:p>
        </p:txBody>
      </p:sp>
      <p:sp>
        <p:nvSpPr>
          <p:cNvPr id="34821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eaLnBrk="1" hangingPunct="1">
              <a:spcBef>
                <a:spcPct val="0"/>
              </a:spcBef>
            </a:pPr>
            <a:r>
              <a:rPr lang="fr-FR" sz="2800" dirty="0" smtClean="0">
                <a:solidFill>
                  <a:schemeClr val="tx1"/>
                </a:solidFill>
              </a:rPr>
              <a:t>Granulocytes neutrophiles</a:t>
            </a:r>
          </a:p>
          <a:p>
            <a:pPr eaLnBrk="1" hangingPunct="1">
              <a:spcBef>
                <a:spcPct val="0"/>
              </a:spcBef>
            </a:pPr>
            <a:r>
              <a:rPr lang="fr-FR" sz="2800" dirty="0" smtClean="0">
                <a:solidFill>
                  <a:schemeClr val="tx1"/>
                </a:solidFill>
              </a:rPr>
              <a:t>Granulocytes basophiles et mastocytes</a:t>
            </a:r>
          </a:p>
          <a:p>
            <a:pPr eaLnBrk="1" hangingPunct="1">
              <a:spcBef>
                <a:spcPct val="0"/>
              </a:spcBef>
            </a:pPr>
            <a:r>
              <a:rPr lang="fr-FR" sz="2800" dirty="0" smtClean="0">
                <a:solidFill>
                  <a:schemeClr val="tx1"/>
                </a:solidFill>
              </a:rPr>
              <a:t>Granulocytes éosinophiles</a:t>
            </a:r>
            <a:endParaRPr lang="fr-FR" sz="1600" dirty="0" smtClean="0">
              <a:solidFill>
                <a:schemeClr val="tx1"/>
              </a:solidFill>
            </a:endParaRPr>
          </a:p>
        </p:txBody>
      </p:sp>
      <p:sp>
        <p:nvSpPr>
          <p:cNvPr id="34818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34819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09293FD-8BA0-49C6-A6B2-8BF9FDAF6532}" type="slidenum">
              <a:rPr lang="fr-FR" smtClean="0"/>
              <a:pPr/>
              <a:t>26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sz="5400" dirty="0" smtClean="0"/>
              <a:t/>
            </a:r>
            <a:br>
              <a:rPr lang="fr-FR" sz="5400" dirty="0" smtClean="0"/>
            </a:br>
            <a:r>
              <a:rPr lang="fr-FR" sz="5400" dirty="0" smtClean="0"/>
              <a:t>Le granulocyte neutrophile</a:t>
            </a:r>
            <a:br>
              <a:rPr lang="fr-FR" sz="5400" dirty="0" smtClean="0"/>
            </a:br>
            <a:endParaRPr lang="fr-FR" sz="5400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fr-FR" sz="3600" dirty="0" smtClean="0"/>
              <a:t>Fonctions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fr-BE" sz="1800" dirty="0" smtClean="0"/>
              <a:t>Type de granulocytes le plus important en nombre et en fonction</a:t>
            </a:r>
          </a:p>
          <a:p>
            <a:pPr>
              <a:defRPr/>
            </a:pPr>
            <a:r>
              <a:rPr lang="fr-BE" sz="1800" dirty="0" smtClean="0"/>
              <a:t>1ère ligne de défense contre de nombreux types de germes</a:t>
            </a:r>
          </a:p>
          <a:p>
            <a:pPr>
              <a:defRPr/>
            </a:pPr>
            <a:r>
              <a:rPr lang="fr-BE" sz="1800" dirty="0" smtClean="0"/>
              <a:t>Tuent les microbes intracellulaires de façon plus efficace que les macrophages</a:t>
            </a:r>
          </a:p>
          <a:p>
            <a:pPr>
              <a:defRPr/>
            </a:pPr>
            <a:r>
              <a:rPr lang="fr-BE" sz="1800" dirty="0" smtClean="0"/>
              <a:t>Trois types cellulaires souvent associés en pathologie</a:t>
            </a:r>
          </a:p>
          <a:p>
            <a:pPr lvl="1">
              <a:defRPr/>
            </a:pPr>
            <a:r>
              <a:rPr lang="fr-BE" sz="1800" dirty="0" smtClean="0"/>
              <a:t>Médiateurs inflammatoires multiples</a:t>
            </a:r>
          </a:p>
          <a:p>
            <a:pPr lvl="1">
              <a:defRPr/>
            </a:pPr>
            <a:r>
              <a:rPr lang="fr-BE" sz="1800" dirty="0" smtClean="0"/>
              <a:t>Intervention dans les phénomènes inflammatoires</a:t>
            </a:r>
          </a:p>
          <a:p>
            <a:pPr>
              <a:defRPr/>
            </a:pPr>
            <a:endParaRPr lang="fr-FR" sz="1800" dirty="0" smtClean="0"/>
          </a:p>
          <a:p>
            <a:pPr>
              <a:defRPr/>
            </a:pPr>
            <a:endParaRPr lang="fr-FR" sz="1800" dirty="0"/>
          </a:p>
        </p:txBody>
      </p:sp>
      <p:pic>
        <p:nvPicPr>
          <p:cNvPr id="35845" name="Espace réservé du contenu 10" descr="Granulocyte neutrophile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668838" y="1556792"/>
            <a:ext cx="3983038" cy="1331912"/>
          </a:xfrm>
        </p:spPr>
      </p:pic>
      <p:sp>
        <p:nvSpPr>
          <p:cNvPr id="35846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3584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426D090-3891-4EC1-9284-00D3A7C533A7}" type="slidenum">
              <a:rPr lang="fr-FR" smtClean="0"/>
              <a:pPr/>
              <a:t>27</a:t>
            </a:fld>
            <a:endParaRPr lang="fr-FR" smtClean="0"/>
          </a:p>
        </p:txBody>
      </p:sp>
      <p:pic>
        <p:nvPicPr>
          <p:cNvPr id="35848" name="Espace réservé du contenu 5" descr="Granulocyte netrophil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2013" y="4527550"/>
            <a:ext cx="402907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702175" y="2964815"/>
            <a:ext cx="4000500" cy="1631216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2000" dirty="0">
                <a:latin typeface="+mn-lt"/>
              </a:rPr>
              <a:t>Noyau polylobé</a:t>
            </a:r>
          </a:p>
          <a:p>
            <a:pPr>
              <a:defRPr/>
            </a:pPr>
            <a:r>
              <a:rPr lang="fr-FR" sz="2000" dirty="0">
                <a:latin typeface="+mn-lt"/>
              </a:rPr>
              <a:t>Granulations  </a:t>
            </a:r>
            <a:r>
              <a:rPr lang="fr-FR" sz="2000" dirty="0" err="1">
                <a:latin typeface="+mn-lt"/>
              </a:rPr>
              <a:t>azurophiles</a:t>
            </a:r>
            <a:r>
              <a:rPr lang="fr-FR" sz="2000" dirty="0">
                <a:latin typeface="+mn-lt"/>
              </a:rPr>
              <a:t>, riches en lipases, protéases et lysozymes, </a:t>
            </a:r>
            <a:r>
              <a:rPr lang="fr-FR" sz="2000" dirty="0" err="1">
                <a:latin typeface="+mn-lt"/>
              </a:rPr>
              <a:t>collagénases</a:t>
            </a:r>
            <a:r>
              <a:rPr lang="fr-FR" sz="2000" dirty="0">
                <a:latin typeface="+mn-lt"/>
              </a:rPr>
              <a:t>, </a:t>
            </a:r>
            <a:r>
              <a:rPr lang="fr-FR" sz="2000" dirty="0" err="1">
                <a:latin typeface="+mn-lt"/>
              </a:rPr>
              <a:t>lactoférrine</a:t>
            </a:r>
            <a:r>
              <a:rPr lang="fr-FR" sz="2000" dirty="0">
                <a:latin typeface="+mn-lt"/>
              </a:rPr>
              <a:t>, peroxydases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2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800" dirty="0" smtClean="0"/>
              <a:t/>
            </a:r>
            <a:br>
              <a:rPr lang="fr-FR" sz="4800" dirty="0" smtClean="0"/>
            </a:br>
            <a:r>
              <a:rPr lang="fr-FR" sz="4800" dirty="0" smtClean="0"/>
              <a:t>Le granulocyte neutrophile</a:t>
            </a:r>
            <a:br>
              <a:rPr lang="fr-FR" sz="4800" dirty="0" smtClean="0"/>
            </a:br>
            <a:endParaRPr lang="fr-FR" sz="32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12750" y="1556792"/>
            <a:ext cx="8258175" cy="639763"/>
          </a:xfrm>
          <a:ln>
            <a:solidFill>
              <a:schemeClr val="accent5"/>
            </a:solidFill>
          </a:ln>
        </p:spPr>
        <p:txBody>
          <a:bodyPr/>
          <a:lstStyle/>
          <a:p>
            <a:pPr>
              <a:defRPr/>
            </a:pPr>
            <a:r>
              <a:rPr lang="fr-FR" dirty="0" smtClean="0"/>
              <a:t>Propriétés</a:t>
            </a:r>
            <a:endParaRPr lang="fr-FR" dirty="0"/>
          </a:p>
        </p:txBody>
      </p:sp>
      <p:sp>
        <p:nvSpPr>
          <p:cNvPr id="38915" name="Rectangle 13"/>
          <p:cNvSpPr>
            <a:spLocks noGrp="1" noChangeArrowheads="1"/>
          </p:cNvSpPr>
          <p:nvPr>
            <p:ph sz="half" idx="2"/>
          </p:nvPr>
        </p:nvSpPr>
        <p:spPr>
          <a:xfrm>
            <a:off x="457200" y="2348880"/>
            <a:ext cx="8258175" cy="4069383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Propriété de marginer sur les cellules endothéliales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Inhibée par les corticoïdes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Granulocytose &gt; 14 000 / ml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Propriété de diapédèse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Circulation sanguine             tissus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Tissus            salive (via gencive)           digestion et recyclage du contenu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Présence de récepteurs pour le complément et le </a:t>
            </a:r>
            <a:r>
              <a:rPr lang="fr-FR" sz="2000" dirty="0" err="1" smtClean="0"/>
              <a:t>Fc</a:t>
            </a:r>
            <a:r>
              <a:rPr lang="fr-FR" sz="2000" dirty="0" smtClean="0"/>
              <a:t> des </a:t>
            </a:r>
            <a:r>
              <a:rPr lang="fr-FR" sz="2000" dirty="0" err="1" smtClean="0"/>
              <a:t>Ig</a:t>
            </a:r>
            <a:r>
              <a:rPr lang="fr-FR" sz="2000" dirty="0" smtClean="0"/>
              <a:t>, facilitant la phagocytose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Production de substances antiseptiques toxiques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H</a:t>
            </a:r>
            <a:r>
              <a:rPr lang="fr-FR" baseline="-25000" dirty="0" smtClean="0"/>
              <a:t>2</a:t>
            </a:r>
            <a:r>
              <a:rPr lang="fr-FR" dirty="0" smtClean="0"/>
              <a:t>O</a:t>
            </a:r>
            <a:r>
              <a:rPr lang="fr-FR" baseline="-25000" dirty="0" smtClean="0"/>
              <a:t>2</a:t>
            </a:r>
            <a:endParaRPr lang="fr-FR" dirty="0" smtClean="0"/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NO médiateur gazeux de l'inflammation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Phagocytose puissante</a:t>
            </a:r>
          </a:p>
        </p:txBody>
      </p:sp>
      <p:sp>
        <p:nvSpPr>
          <p:cNvPr id="36869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3687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D07A530-89EE-4423-B748-CFC05C17A973}" type="slidenum">
              <a:rPr lang="fr-FR" smtClean="0"/>
              <a:pPr/>
              <a:t>28</a:t>
            </a:fld>
            <a:endParaRPr lang="fr-FR" smtClean="0"/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3400425" y="3773488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6871" name="AutoShape 8"/>
          <p:cNvSpPr>
            <a:spLocks noChangeArrowheads="1"/>
          </p:cNvSpPr>
          <p:nvPr/>
        </p:nvSpPr>
        <p:spPr bwMode="auto">
          <a:xfrm>
            <a:off x="1935163" y="4084638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6872" name="AutoShape 9"/>
          <p:cNvSpPr>
            <a:spLocks noChangeArrowheads="1"/>
          </p:cNvSpPr>
          <p:nvPr/>
        </p:nvSpPr>
        <p:spPr bwMode="auto">
          <a:xfrm>
            <a:off x="4313238" y="4062413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bg2"/>
                </a:solidFill>
              </a:rPr>
              <a:t>Le granulocyte éosinophile</a:t>
            </a:r>
            <a:br>
              <a:rPr lang="fr-FR" dirty="0" smtClean="0">
                <a:solidFill>
                  <a:schemeClr val="bg2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186738" cy="639763"/>
          </a:xfrm>
          <a:ln>
            <a:solidFill>
              <a:schemeClr val="accent5"/>
            </a:solidFill>
          </a:ln>
        </p:spPr>
        <p:txBody>
          <a:bodyPr/>
          <a:lstStyle/>
          <a:p>
            <a:pPr>
              <a:defRPr/>
            </a:pPr>
            <a:r>
              <a:rPr lang="fr-FR" dirty="0" smtClean="0"/>
              <a:t>Cytologie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4281339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BE" sz="2000" dirty="0" smtClean="0"/>
              <a:t>Rôle dans la défense </a:t>
            </a:r>
            <a:r>
              <a:rPr lang="fr-BE" sz="2000" dirty="0" err="1" smtClean="0"/>
              <a:t>anti-parasitaire</a:t>
            </a:r>
            <a:endParaRPr lang="fr-BE" sz="20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BE" sz="2000" dirty="0" smtClean="0"/>
              <a:t>Multiples médiateurs de l’inflammation</a:t>
            </a:r>
            <a:endParaRPr lang="fr-FR" sz="20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Noyau bilobé en forme de « Ray-Ban »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Granules cytoplasmiques basiques, colorés en rose-orangé par l'éosine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Assez rares dans le sang périphérique (&lt; 100  mm3)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Abondants dans les tissus  1 sanguin / 300 tissulaires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fr-FR" sz="2000" dirty="0"/>
          </a:p>
        </p:txBody>
      </p:sp>
      <p:pic>
        <p:nvPicPr>
          <p:cNvPr id="37893" name="Espace réservé du contenu 6" descr="Granulocyte éosinophile.jpg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645025" y="4077072"/>
            <a:ext cx="3998913" cy="2352303"/>
          </a:xfrm>
        </p:spPr>
      </p:pic>
      <p:sp>
        <p:nvSpPr>
          <p:cNvPr id="37894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3789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3745D1B-4921-45C5-B752-A64410BEDFB4}" type="slidenum">
              <a:rPr lang="fr-FR" smtClean="0"/>
              <a:pPr/>
              <a:t>29</a:t>
            </a:fld>
            <a:endParaRPr lang="fr-FR" smtClean="0"/>
          </a:p>
        </p:txBody>
      </p:sp>
      <p:pic>
        <p:nvPicPr>
          <p:cNvPr id="3789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844824"/>
            <a:ext cx="40005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Cellules immunitaires</a:t>
            </a:r>
            <a:endParaRPr lang="fr-FR" dirty="0"/>
          </a:p>
        </p:txBody>
      </p:sp>
      <p:sp>
        <p:nvSpPr>
          <p:cNvPr id="11269" name="Sous-titr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fr-FR" sz="36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fr-FR" sz="3600" dirty="0" smtClean="0">
                <a:solidFill>
                  <a:schemeClr val="tx1"/>
                </a:solidFill>
              </a:rPr>
              <a:t>Cellules du système immunitaires</a:t>
            </a:r>
          </a:p>
          <a:p>
            <a:pPr eaLnBrk="1" hangingPunct="1">
              <a:spcBef>
                <a:spcPct val="0"/>
              </a:spcBef>
            </a:pPr>
            <a:endParaRPr lang="fr-FR" sz="3600" dirty="0" smtClean="0">
              <a:solidFill>
                <a:schemeClr val="tx1"/>
              </a:solidFill>
            </a:endParaRPr>
          </a:p>
        </p:txBody>
      </p:sp>
      <p:sp>
        <p:nvSpPr>
          <p:cNvPr id="11266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>
                <a:solidFill>
                  <a:schemeClr val="tx1"/>
                </a:solidFill>
              </a:rPr>
              <a:t>Immunologie fondamentale par le Pr A GHAFFOUR</a:t>
            </a:r>
          </a:p>
        </p:txBody>
      </p:sp>
      <p:sp>
        <p:nvSpPr>
          <p:cNvPr id="1126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4D0C25E-69E1-490B-87E6-1E04F7F25D23}" type="slidenum">
              <a:rPr lang="fr-FR" smtClean="0">
                <a:solidFill>
                  <a:schemeClr val="tx1"/>
                </a:solidFill>
              </a:rPr>
              <a:pPr/>
              <a:t>3</a:t>
            </a:fld>
            <a:endParaRPr lang="fr-F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5400" dirty="0" smtClean="0"/>
              <a:t/>
            </a:r>
            <a:br>
              <a:rPr lang="fr-FR" sz="5400" dirty="0" smtClean="0"/>
            </a:br>
            <a:r>
              <a:rPr lang="fr-FR" sz="5400" dirty="0" smtClean="0"/>
              <a:t>Le granulocyte éosinophile</a:t>
            </a:r>
            <a:br>
              <a:rPr lang="fr-FR" sz="5400" dirty="0" smtClean="0"/>
            </a:br>
            <a:endParaRPr lang="fr-FR" sz="54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78592" y="1361088"/>
            <a:ext cx="8258175" cy="639763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fr-FR" sz="3600" dirty="0" smtClean="0"/>
              <a:t>Propriétés </a:t>
            </a:r>
            <a:endParaRPr lang="fr-FR" sz="3600" dirty="0"/>
          </a:p>
        </p:txBody>
      </p:sp>
      <p:sp>
        <p:nvSpPr>
          <p:cNvPr id="44035" name="Rectangle 10"/>
          <p:cNvSpPr>
            <a:spLocks noGrp="1" noChangeArrowheads="1"/>
          </p:cNvSpPr>
          <p:nvPr>
            <p:ph sz="half" idx="2"/>
          </p:nvPr>
        </p:nvSpPr>
        <p:spPr>
          <a:xfrm>
            <a:off x="457200" y="2132856"/>
            <a:ext cx="8258175" cy="4285407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800" dirty="0" smtClean="0"/>
              <a:t>Sécrétions basiques cytotoxiques, contenant des protéines mortelles pour parasites et bactéries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800" dirty="0" smtClean="0"/>
              <a:t>Entretiennent des relations de chimiotactisme réciproque avec les mastocytes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800" dirty="0" smtClean="0"/>
              <a:t>Ces deux cellules engendrent un effet très toxique sur le moment, mais annulent rapidement leurs effets agressifs et destructeurs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800" dirty="0" smtClean="0"/>
              <a:t>Jouent le rôle de protection des muqueuses, avec les basophiles</a:t>
            </a:r>
          </a:p>
        </p:txBody>
      </p:sp>
      <p:sp>
        <p:nvSpPr>
          <p:cNvPr id="38917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3891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772FF86-F6B0-4C63-B9B0-87CB57C8F9D3}" type="slidenum">
              <a:rPr lang="fr-FR" smtClean="0"/>
              <a:pPr/>
              <a:t>30</a:t>
            </a:fld>
            <a:endParaRPr lang="fr-FR" smtClean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5400" dirty="0" smtClean="0"/>
              <a:t/>
            </a:r>
            <a:br>
              <a:rPr lang="fr-FR" sz="5400" dirty="0" smtClean="0"/>
            </a:br>
            <a:r>
              <a:rPr lang="fr-FR" sz="5400" dirty="0" smtClean="0"/>
              <a:t>Le granulocyte basophile</a:t>
            </a:r>
            <a:br>
              <a:rPr lang="fr-FR" sz="5400" dirty="0" smtClean="0"/>
            </a:b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4040188" cy="4569371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Grosses granulations basophiles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fr-FR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Particularité de coloration au bleu de toluidine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fr-FR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Quittent le sang pour gagner les tissus où ils se différencient alors en mastocytes</a:t>
            </a:r>
          </a:p>
        </p:txBody>
      </p:sp>
      <p:pic>
        <p:nvPicPr>
          <p:cNvPr id="39940" name="Espace réservé du contenu 10" descr="Granulocyte basophile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606647" y="1700808"/>
            <a:ext cx="4046537" cy="1785938"/>
          </a:xfrm>
        </p:spPr>
      </p:pic>
      <p:sp>
        <p:nvSpPr>
          <p:cNvPr id="3994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3994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0A23290-4E0A-4D7C-AAF1-8438AA0C2844}" type="slidenum">
              <a:rPr lang="fr-FR" smtClean="0"/>
              <a:pPr/>
              <a:t>31</a:t>
            </a:fld>
            <a:endParaRPr lang="fr-FR" smtClean="0"/>
          </a:p>
        </p:txBody>
      </p:sp>
      <p:pic>
        <p:nvPicPr>
          <p:cNvPr id="39943" name="Image 7" descr="Dégranulatio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5975" y="3645024"/>
            <a:ext cx="4076700" cy="278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sz="8800" dirty="0" smtClean="0"/>
              <a:t>Le mastocyte</a:t>
            </a:r>
            <a:endParaRPr lang="fr-FR" sz="8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1340768"/>
            <a:ext cx="5829300" cy="5077495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fr-FR" sz="2300" dirty="0" smtClean="0"/>
              <a:t>Mastocytes = « </a:t>
            </a:r>
            <a:r>
              <a:rPr lang="fr-FR" sz="2300" dirty="0" err="1" smtClean="0"/>
              <a:t>mast</a:t>
            </a:r>
            <a:r>
              <a:rPr lang="fr-FR" sz="2300" dirty="0" smtClean="0"/>
              <a:t> </a:t>
            </a:r>
            <a:r>
              <a:rPr lang="fr-FR" sz="2300" dirty="0" err="1" smtClean="0"/>
              <a:t>cell</a:t>
            </a:r>
            <a:r>
              <a:rPr lang="fr-FR" sz="2300" dirty="0" smtClean="0"/>
              <a:t> » cellule mammaire)</a:t>
            </a:r>
          </a:p>
          <a:p>
            <a:pPr>
              <a:defRPr/>
            </a:pPr>
            <a:r>
              <a:rPr lang="fr-FR" sz="2300" dirty="0" smtClean="0"/>
              <a:t>Peau et muqueuses en  contiennent beaucoup</a:t>
            </a:r>
          </a:p>
          <a:p>
            <a:pPr>
              <a:defRPr/>
            </a:pPr>
            <a:r>
              <a:rPr lang="fr-FR" sz="2300" dirty="0" smtClean="0"/>
              <a:t>Fort potentiel chimique</a:t>
            </a:r>
          </a:p>
          <a:p>
            <a:pPr>
              <a:defRPr/>
            </a:pPr>
            <a:r>
              <a:rPr lang="fr-FR" sz="2300" dirty="0" smtClean="0"/>
              <a:t>Contact des allergènes alimentaires et respiratoires</a:t>
            </a:r>
          </a:p>
          <a:p>
            <a:pPr>
              <a:defRPr/>
            </a:pPr>
            <a:r>
              <a:rPr lang="fr-BE" sz="2300" dirty="0" smtClean="0"/>
              <a:t>Associées aux muqueuses, aux épithéliums et aux endothéliums (veinules post capillaires)</a:t>
            </a:r>
          </a:p>
          <a:p>
            <a:pPr>
              <a:defRPr/>
            </a:pPr>
            <a:r>
              <a:rPr lang="fr-BE" sz="2300" dirty="0" smtClean="0"/>
              <a:t>Participent à la première ligne de défense</a:t>
            </a:r>
          </a:p>
          <a:p>
            <a:pPr lvl="1">
              <a:defRPr/>
            </a:pPr>
            <a:r>
              <a:rPr lang="fr-BE" sz="2300" dirty="0" smtClean="0"/>
              <a:t>Directement (</a:t>
            </a:r>
            <a:r>
              <a:rPr lang="fr-BE" sz="2300" dirty="0" err="1" smtClean="0"/>
              <a:t>cathélicidines</a:t>
            </a:r>
            <a:r>
              <a:rPr lang="fr-BE" sz="2300" dirty="0" smtClean="0"/>
              <a:t>)</a:t>
            </a:r>
          </a:p>
          <a:p>
            <a:pPr lvl="1">
              <a:defRPr/>
            </a:pPr>
            <a:r>
              <a:rPr lang="fr-BE" sz="2300" dirty="0" smtClean="0"/>
              <a:t>Attraction d’autres phagocytes (chimiotactisme)</a:t>
            </a:r>
            <a:endParaRPr lang="fr-FR" sz="2300" dirty="0"/>
          </a:p>
        </p:txBody>
      </p:sp>
      <p:pic>
        <p:nvPicPr>
          <p:cNvPr id="40966" name="Espace réservé du contenu 8" descr="Mastocyte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660232" y="3356992"/>
            <a:ext cx="2238375" cy="1666875"/>
          </a:xfrm>
          <a:noFill/>
        </p:spPr>
      </p:pic>
      <p:sp>
        <p:nvSpPr>
          <p:cNvPr id="40964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4096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8BB5122-66CA-40F3-B007-47647B628421}" type="slidenum">
              <a:rPr lang="fr-FR" smtClean="0"/>
              <a:pPr/>
              <a:t>32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sz="6000" dirty="0" smtClean="0"/>
              <a:t>Basophile et mastocyte</a:t>
            </a:r>
            <a:endParaRPr lang="fr-FR" sz="6000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8258175" cy="639763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fr-FR" sz="3200" dirty="0" smtClean="0"/>
              <a:t>Propriétés communes</a:t>
            </a:r>
            <a:endParaRPr lang="fr-FR" sz="3200" dirty="0"/>
          </a:p>
        </p:txBody>
      </p:sp>
      <p:sp>
        <p:nvSpPr>
          <p:cNvPr id="41987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57200" y="2132856"/>
            <a:ext cx="8258175" cy="4285407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fr-FR" dirty="0" smtClean="0"/>
              <a:t>Les récepteurs des mastocytes aux </a:t>
            </a:r>
            <a:r>
              <a:rPr lang="fr-FR" dirty="0" err="1" smtClean="0"/>
              <a:t>Ig</a:t>
            </a:r>
            <a:r>
              <a:rPr lang="fr-FR" dirty="0" smtClean="0"/>
              <a:t> E permettent une  dé granulation qui déclenche des allergies</a:t>
            </a:r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r>
              <a:rPr lang="fr-FR" dirty="0" smtClean="0"/>
              <a:t>Les débris membranaires des granules sont dégradés en </a:t>
            </a:r>
            <a:r>
              <a:rPr lang="fr-FR" dirty="0" err="1" smtClean="0"/>
              <a:t>leucotriènes</a:t>
            </a:r>
            <a:r>
              <a:rPr lang="fr-FR" dirty="0" smtClean="0"/>
              <a:t> et prostaglandines à rôle inflammatoire</a:t>
            </a:r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r>
              <a:rPr lang="fr-FR" dirty="0" smtClean="0"/>
              <a:t>Les mastocytes ne meurent pas quand ils ont « dé granulé », mais recyclent les granules produits</a:t>
            </a:r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r>
              <a:rPr lang="fr-FR" dirty="0" smtClean="0"/>
              <a:t>Leurs sécrétions sont très acides, cytotoxiques et riches en médiateurs pro inflammatoires (histamine …)</a:t>
            </a:r>
          </a:p>
        </p:txBody>
      </p:sp>
      <p:sp>
        <p:nvSpPr>
          <p:cNvPr id="41989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4199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17C4511-218B-4A6E-ABEC-71DD51B5F740}" type="slidenum">
              <a:rPr lang="fr-FR" smtClean="0"/>
              <a:pPr/>
              <a:t>33</a:t>
            </a:fld>
            <a:endParaRPr lang="fr-F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069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5400" dirty="0" smtClean="0"/>
              <a:t>Basophile et mastocyte</a:t>
            </a:r>
            <a:endParaRPr lang="fr-FR" sz="5400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idx="1"/>
          </p:nvPr>
        </p:nvSpPr>
        <p:spPr>
          <a:xfrm>
            <a:off x="467544" y="980728"/>
            <a:ext cx="8258175" cy="639762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fr-FR" sz="3200" dirty="0" smtClean="0"/>
              <a:t>Contenu des granules</a:t>
            </a:r>
            <a:endParaRPr lang="fr-FR" sz="3200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795500992"/>
              </p:ext>
            </p:extLst>
          </p:nvPr>
        </p:nvGraphicFramePr>
        <p:xfrm>
          <a:off x="395536" y="1700808"/>
          <a:ext cx="8256494" cy="4929190"/>
        </p:xfrm>
        <a:graphic>
          <a:graphicData uri="http://schemas.openxmlformats.org/drawingml/2006/table">
            <a:tbl>
              <a:tblPr firstRow="1" bandRow="1">
                <a:effectLst/>
                <a:tableStyleId>{AF606853-7671-496A-8E4F-DF71F8EC918B}</a:tableStyleId>
              </a:tblPr>
              <a:tblGrid>
                <a:gridCol w="1390864"/>
                <a:gridCol w="2050107"/>
                <a:gridCol w="4815523"/>
              </a:tblGrid>
              <a:tr h="357190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Classes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091" marR="45091"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Exemples 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091" marR="45091"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Effets biologiques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091" marR="45091"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Enzyme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091" marR="45091"/>
                </a:tc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tx1"/>
                          </a:solidFill>
                        </a:rPr>
                        <a:t>Tryptase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, </a:t>
                      </a:r>
                      <a:r>
                        <a:rPr lang="fr-FR" sz="1400" b="0" dirty="0" err="1" smtClean="0">
                          <a:solidFill>
                            <a:schemeClr val="tx1"/>
                          </a:solidFill>
                        </a:rPr>
                        <a:t>hymase</a:t>
                      </a:r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Cathepsine G, </a:t>
                      </a:r>
                      <a:r>
                        <a:rPr lang="fr-FR" sz="1400" b="0" dirty="0" err="1" smtClean="0">
                          <a:solidFill>
                            <a:schemeClr val="tx1"/>
                          </a:solidFill>
                        </a:rPr>
                        <a:t>Carbopeptidase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091" marR="45091"/>
                </a:tc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tx1"/>
                          </a:solidFill>
                        </a:rPr>
                        <a:t>Remodel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connective tissue </a:t>
                      </a:r>
                      <a:r>
                        <a:rPr lang="fr-FR" sz="1400" b="0" dirty="0" err="1" smtClean="0">
                          <a:solidFill>
                            <a:schemeClr val="tx1"/>
                          </a:solidFill>
                        </a:rPr>
                        <a:t>matrix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091" marR="45091"/>
                </a:tc>
              </a:tr>
              <a:tr h="483880"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Médiateur  toxique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091" marR="45091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Histamine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Héparine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091" marR="45091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Toxique pour les parasite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Augmentation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de la perméabilité vasculaire</a:t>
                      </a:r>
                    </a:p>
                    <a:p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Contraction des muscles lisses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091" marR="45091"/>
                </a:tc>
              </a:tr>
              <a:tr h="0">
                <a:tc rowSpan="3">
                  <a:txBody>
                    <a:bodyPr/>
                    <a:lstStyle/>
                    <a:p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Cytokine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091" marR="45091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IL4, IL13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091" marR="45091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Stimulation et amplification de la réponse TH2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091" marR="45091"/>
                </a:tc>
              </a:tr>
              <a:tr h="0">
                <a:tc vMerge="1">
                  <a:txBody>
                    <a:bodyPr/>
                    <a:lstStyle/>
                    <a:p>
                      <a:endParaRPr lang="fr-F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IL3, IL5, GM-CSF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091" marR="45091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Induction de  la production et activation des G. E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091" marR="45091"/>
                </a:tc>
              </a:tr>
              <a:tr h="500082">
                <a:tc vMerge="1">
                  <a:txBody>
                    <a:bodyPr/>
                    <a:lstStyle/>
                    <a:p>
                      <a:endParaRPr lang="fr-F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TNF-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Symbol" pitchFamily="18" charset="2"/>
                          <a:cs typeface="Arabic Typesetting" pitchFamily="66" charset="-78"/>
                        </a:rPr>
                        <a:t>a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Symbol" pitchFamily="18" charset="2"/>
                        <a:cs typeface="Arabic Typesetting" pitchFamily="66" charset="-78"/>
                      </a:endParaRPr>
                    </a:p>
                  </a:txBody>
                  <a:tcPr marL="45091" marR="45091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Induction  de la réaction inflammatoire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Induction de la production de cytokine par +s types cellulaires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Activation  de 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l’endothélium vasculaire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091" marR="45091"/>
                </a:tc>
              </a:tr>
              <a:tr h="197190"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tx1"/>
                          </a:solidFill>
                        </a:rPr>
                        <a:t>Chémokine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091" marR="45091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MIP1-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Symbol" pitchFamily="18" charset="2"/>
                          <a:cs typeface="Arabic Typesetting" pitchFamily="66" charset="-78"/>
                        </a:rPr>
                        <a:t>a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Symbol" pitchFamily="18" charset="2"/>
                      </a:endParaRPr>
                    </a:p>
                  </a:txBody>
                  <a:tcPr marL="45091" marR="45091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Attraction des 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monocytes, macrophages et G.N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091" marR="45091"/>
                </a:tc>
              </a:tr>
              <a:tr h="53533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Médiateur  lipidique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091" marR="45091"/>
                </a:tc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tx1"/>
                          </a:solidFill>
                        </a:rPr>
                        <a:t>Leucotriènes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C4-D4-E4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091" marR="45091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Augmentation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de la perméabilité vasculaire</a:t>
                      </a:r>
                    </a:p>
                    <a:p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Contraction des muscles lisses</a:t>
                      </a:r>
                    </a:p>
                    <a:p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Stimulation de la sécrétion de mucus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091" marR="45091"/>
                </a:tc>
              </a:tr>
              <a:tr h="589630">
                <a:tc vMerge="1">
                  <a:txBody>
                    <a:bodyPr/>
                    <a:lstStyle/>
                    <a:p>
                      <a:endParaRPr lang="fr-F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PAF 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091" marR="45091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Attraction des leucocytes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Amplification de la production des  médiateurs lipidiques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Activation des GN, GE et plaquettes  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091" marR="45091"/>
                </a:tc>
              </a:tr>
            </a:tbl>
          </a:graphicData>
        </a:graphic>
      </p:graphicFrame>
      <p:sp>
        <p:nvSpPr>
          <p:cNvPr id="43038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43039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EA62DAF-F3EB-4EDC-B4C6-1AEBC8D8F0A0}" type="slidenum">
              <a:rPr lang="fr-FR" smtClean="0"/>
              <a:pPr/>
              <a:t>34</a:t>
            </a:fld>
            <a:endParaRPr lang="fr-FR" smtClean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sz="4000" dirty="0" smtClean="0"/>
              <a:t>Cellules de l’immunité adaptative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sz="2000" dirty="0" smtClean="0">
                <a:solidFill>
                  <a:schemeClr val="tx1"/>
                </a:solidFill>
              </a:rPr>
              <a:t>Les lymphocytes B </a:t>
            </a:r>
          </a:p>
          <a:p>
            <a:pPr>
              <a:defRPr/>
            </a:pPr>
            <a:r>
              <a:rPr lang="fr-FR" sz="2000" dirty="0" smtClean="0">
                <a:solidFill>
                  <a:schemeClr val="tx1"/>
                </a:solidFill>
              </a:rPr>
              <a:t>Les lymphocytes T CD4+ (auxiliaires – aides – </a:t>
            </a:r>
            <a:r>
              <a:rPr lang="fr-FR" sz="2000" dirty="0" err="1" smtClean="0">
                <a:solidFill>
                  <a:schemeClr val="tx1"/>
                </a:solidFill>
              </a:rPr>
              <a:t>helper</a:t>
            </a:r>
            <a:r>
              <a:rPr lang="fr-FR" sz="2000" dirty="0" smtClean="0">
                <a:solidFill>
                  <a:schemeClr val="tx1"/>
                </a:solidFill>
              </a:rPr>
              <a:t>)</a:t>
            </a:r>
          </a:p>
          <a:p>
            <a:pPr>
              <a:defRPr/>
            </a:pPr>
            <a:r>
              <a:rPr lang="fr-FR" sz="2000" dirty="0" smtClean="0">
                <a:solidFill>
                  <a:schemeClr val="tx1"/>
                </a:solidFill>
              </a:rPr>
              <a:t>Les lymphocytes T CD8+ (suppresseurs, cytotoxiques)</a:t>
            </a:r>
          </a:p>
          <a:p>
            <a:pPr>
              <a:defRPr/>
            </a:pPr>
            <a:r>
              <a:rPr lang="fr-FR" sz="2000" dirty="0" smtClean="0">
                <a:solidFill>
                  <a:schemeClr val="tx1"/>
                </a:solidFill>
              </a:rPr>
              <a:t>Les lymphocytes nuls</a:t>
            </a:r>
          </a:p>
          <a:p>
            <a:pPr>
              <a:defRPr/>
            </a:pPr>
            <a:r>
              <a:rPr lang="fr-FR" sz="2000" dirty="0" smtClean="0">
                <a:solidFill>
                  <a:schemeClr val="tx1"/>
                </a:solidFill>
              </a:rPr>
              <a:t>Les lymphocytes NK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44036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4403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9EFEE4B-3FE3-469C-B1C7-1DBD1A3EEDFD}" type="slidenum">
              <a:rPr lang="fr-FR" smtClean="0"/>
              <a:pPr/>
              <a:t>35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4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7200" dirty="0" smtClean="0"/>
              <a:t>Les </a:t>
            </a:r>
            <a:r>
              <a:rPr lang="fr-FR" sz="7200" dirty="0"/>
              <a:t>lymphocytes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8258175" cy="639763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fr-FR" sz="3600" dirty="0" smtClean="0"/>
              <a:t>Caractéristiques</a:t>
            </a:r>
            <a:endParaRPr lang="fr-FR" sz="3600" dirty="0"/>
          </a:p>
        </p:txBody>
      </p:sp>
      <p:sp>
        <p:nvSpPr>
          <p:cNvPr id="45059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457200" y="2459038"/>
            <a:ext cx="8258175" cy="3959225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Présents dans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Le sang où représentent 20 à 40 % des leucocytes  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La lymphe 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Tous les organes lymphoïdes 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Même aspect en microscopie optique et la « formule leucocytaire » ne les distingue pas 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Trois types principaux de lymphocytes 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Lymphocytes T, provenant du thymus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Lymphocytes B, issus de la moelle osseuse (Bourse de FABRICIUS) 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Les lymphocytes nuls, sans marqueurs T et B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Caractérisées par des protéines membranaires CD ou Cluster Différenciation </a:t>
            </a:r>
          </a:p>
        </p:txBody>
      </p:sp>
      <p:sp>
        <p:nvSpPr>
          <p:cNvPr id="4506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4506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6BDD924-863D-43AA-BAB4-1EA814FC94AD}" type="slidenum">
              <a:rPr lang="fr-FR" smtClean="0"/>
              <a:pPr/>
              <a:t>36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8000" dirty="0" smtClean="0"/>
              <a:t/>
            </a:r>
            <a:br>
              <a:rPr lang="fr-FR" sz="8000" dirty="0" smtClean="0"/>
            </a:br>
            <a:r>
              <a:rPr lang="fr-FR" sz="8000" dirty="0" smtClean="0"/>
              <a:t>Les lymphocytes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sz="800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422275" y="1340768"/>
            <a:ext cx="8258175" cy="639763"/>
          </a:xfrm>
          <a:ln>
            <a:solidFill>
              <a:schemeClr val="accent5"/>
            </a:solidFill>
          </a:ln>
        </p:spPr>
        <p:txBody>
          <a:bodyPr/>
          <a:lstStyle/>
          <a:p>
            <a:pPr>
              <a:defRPr/>
            </a:pPr>
            <a:r>
              <a:rPr lang="fr-FR" dirty="0" smtClean="0"/>
              <a:t>Aspect cytologique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Taille = 2 types de lymphocytes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Petit lymphocyte de 10 à 12 µ 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Grand lymphocyte de 14 à 18 µ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Rapport N/C élevé 70 %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Noyau 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Arrondi et excentré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Chromatine dense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Absence de nucléole visible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Cytoplasme 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Peu abondant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Basophile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fr-FR" sz="1800" dirty="0"/>
          </a:p>
        </p:txBody>
      </p:sp>
      <p:pic>
        <p:nvPicPr>
          <p:cNvPr id="46085" name="Picture 8" descr="C:\Mes documents\Mes images\Petit lymphocyte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645025" y="2449513"/>
            <a:ext cx="4041775" cy="1908175"/>
          </a:xfrm>
        </p:spPr>
      </p:pic>
      <p:sp>
        <p:nvSpPr>
          <p:cNvPr id="46086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4608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EAEAB91-ED39-4DE5-BBE7-ECD11925871F}" type="slidenum">
              <a:rPr lang="fr-FR" smtClean="0"/>
              <a:pPr/>
              <a:t>37</a:t>
            </a:fld>
            <a:endParaRPr lang="fr-FR" smtClean="0"/>
          </a:p>
        </p:txBody>
      </p:sp>
      <p:pic>
        <p:nvPicPr>
          <p:cNvPr id="46088" name="Picture 5" descr="A:\Grand lymphocy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500563"/>
            <a:ext cx="403701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6600" dirty="0" smtClean="0"/>
              <a:t/>
            </a:r>
            <a:br>
              <a:rPr lang="fr-FR" sz="6600" dirty="0" smtClean="0"/>
            </a:br>
            <a:r>
              <a:rPr lang="fr-FR" sz="6600" dirty="0" smtClean="0"/>
              <a:t>Le lymphocyte B</a:t>
            </a:r>
            <a:br>
              <a:rPr lang="fr-FR" sz="6600" dirty="0" smtClean="0"/>
            </a:b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58175" cy="639763"/>
          </a:xfrm>
          <a:ln>
            <a:solidFill>
              <a:schemeClr val="accent5"/>
            </a:solidFill>
          </a:ln>
        </p:spPr>
        <p:txBody>
          <a:bodyPr/>
          <a:lstStyle/>
          <a:p>
            <a:pPr>
              <a:defRPr/>
            </a:pPr>
            <a:r>
              <a:rPr lang="fr-FR" dirty="0" smtClean="0"/>
              <a:t>Récepteurs membranaires</a:t>
            </a:r>
            <a:endParaRPr lang="fr-FR" dirty="0"/>
          </a:p>
        </p:txBody>
      </p:sp>
      <p:sp>
        <p:nvSpPr>
          <p:cNvPr id="47107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57200" y="2276872"/>
            <a:ext cx="8258175" cy="4141391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Le BCR ou B </a:t>
            </a:r>
            <a:r>
              <a:rPr lang="fr-FR" dirty="0" err="1" smtClean="0"/>
              <a:t>Cell</a:t>
            </a:r>
            <a:r>
              <a:rPr lang="fr-FR" dirty="0" smtClean="0"/>
              <a:t> </a:t>
            </a:r>
            <a:r>
              <a:rPr lang="fr-FR" dirty="0" err="1" smtClean="0"/>
              <a:t>Receptor</a:t>
            </a:r>
            <a:r>
              <a:rPr lang="fr-FR" dirty="0" smtClean="0"/>
              <a:t> : </a:t>
            </a:r>
            <a:r>
              <a:rPr lang="fr-FR" sz="1800" dirty="0" smtClean="0"/>
              <a:t>immunoglobuline de surface ou </a:t>
            </a:r>
            <a:r>
              <a:rPr lang="fr-FR" sz="1800" dirty="0" err="1" smtClean="0"/>
              <a:t>Ig</a:t>
            </a:r>
            <a:r>
              <a:rPr lang="fr-FR" sz="1800" dirty="0" smtClean="0"/>
              <a:t> S</a:t>
            </a:r>
            <a:endParaRPr lang="fr-FR" dirty="0" smtClean="0"/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10</a:t>
            </a:r>
            <a:r>
              <a:rPr lang="fr-FR" baseline="30000" dirty="0" smtClean="0"/>
              <a:t>5</a:t>
            </a:r>
            <a:r>
              <a:rPr lang="fr-FR" dirty="0" smtClean="0"/>
              <a:t> molécules de BCR par cellule 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Une seule idiotype d’ </a:t>
            </a:r>
            <a:r>
              <a:rPr lang="fr-FR" dirty="0" err="1" smtClean="0"/>
              <a:t>Ig</a:t>
            </a:r>
            <a:endParaRPr lang="fr-FR" dirty="0" smtClean="0"/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Un seul </a:t>
            </a:r>
            <a:r>
              <a:rPr lang="fr-FR" dirty="0" err="1" smtClean="0"/>
              <a:t>épitope</a:t>
            </a:r>
            <a:r>
              <a:rPr lang="fr-FR" dirty="0" smtClean="0"/>
              <a:t>  reconnu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Les molécules du complexe majeur d’</a:t>
            </a:r>
            <a:r>
              <a:rPr lang="fr-FR" dirty="0" err="1" smtClean="0"/>
              <a:t>histo</a:t>
            </a:r>
            <a:r>
              <a:rPr lang="fr-FR" dirty="0" smtClean="0"/>
              <a:t> compatibilité CMH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Molécules de classe I  (toute cellule nucléée) 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dirty="0" smtClean="0"/>
              <a:t>Molécules de classe II (cellules présentatrices d'antigènes)  CPA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Les récepteurs pour le composant C</a:t>
            </a:r>
            <a:r>
              <a:rPr lang="fr-FR" baseline="-25000" dirty="0" smtClean="0"/>
              <a:t>3</a:t>
            </a:r>
            <a:r>
              <a:rPr lang="fr-FR" dirty="0" smtClean="0"/>
              <a:t> du complément (CR =  Complément </a:t>
            </a:r>
            <a:r>
              <a:rPr lang="fr-FR" dirty="0" err="1" smtClean="0"/>
              <a:t>Receptor</a:t>
            </a:r>
            <a:r>
              <a:rPr lang="fr-FR" dirty="0" smtClean="0"/>
              <a:t>)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Les récepteurs pour le fragment cristallisable des immunoglobulines G ou </a:t>
            </a:r>
            <a:r>
              <a:rPr lang="fr-FR" dirty="0" err="1" smtClean="0"/>
              <a:t>Fc</a:t>
            </a:r>
            <a:r>
              <a:rPr lang="fr-FR" dirty="0" err="1" smtClean="0">
                <a:latin typeface="Symbol" pitchFamily="18" charset="2"/>
              </a:rPr>
              <a:t>g</a:t>
            </a:r>
            <a:r>
              <a:rPr lang="fr-FR" dirty="0" smtClean="0"/>
              <a:t>-R.</a:t>
            </a:r>
          </a:p>
        </p:txBody>
      </p:sp>
      <p:sp>
        <p:nvSpPr>
          <p:cNvPr id="47109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4711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FFEF7F7-53AD-42F2-A0F0-1AE71F597670}" type="slidenum">
              <a:rPr lang="fr-FR" smtClean="0"/>
              <a:pPr/>
              <a:t>38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8000" dirty="0" smtClean="0"/>
              <a:t>Le plasmocyte</a:t>
            </a:r>
            <a:endParaRPr lang="fr-FR" sz="8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5554960" cy="4861471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Forme terminale de différenciation des L B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Diamètre 16 à 20 µm 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Rapport N / C bas 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Noyau 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sz="2400" dirty="0" smtClean="0"/>
              <a:t>Arrondi et excentré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sz="2400" dirty="0" smtClean="0"/>
              <a:t>Chromatine dense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sz="2400" dirty="0" smtClean="0"/>
              <a:t> Absence de nucléole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Cytoplasme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sz="2400" dirty="0" smtClean="0"/>
              <a:t>Abondant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sz="2400" dirty="0" smtClean="0"/>
              <a:t>Basophile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sz="2400" dirty="0" smtClean="0"/>
              <a:t>Halo clair péri nucléaire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fr-FR" dirty="0"/>
          </a:p>
        </p:txBody>
      </p:sp>
      <p:graphicFrame>
        <p:nvGraphicFramePr>
          <p:cNvPr id="1026" name="Object 31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102087734"/>
              </p:ext>
            </p:extLst>
          </p:nvPr>
        </p:nvGraphicFramePr>
        <p:xfrm>
          <a:off x="6084168" y="2420888"/>
          <a:ext cx="2914650" cy="2905125"/>
        </p:xfrm>
        <a:graphic>
          <a:graphicData uri="http://schemas.openxmlformats.org/presentationml/2006/ole">
            <p:oleObj spid="_x0000_s1039" name="Image Bitmap" r:id="rId3" imgW="2914286" imgH="2905531" progId="PBrush">
              <p:embed/>
            </p:oleObj>
          </a:graphicData>
        </a:graphic>
      </p:graphicFrame>
      <p:sp>
        <p:nvSpPr>
          <p:cNvPr id="1029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1030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9737126-F554-4448-98F0-51649ACCE972}" type="slidenum">
              <a:rPr lang="fr-FR" smtClean="0"/>
              <a:pPr/>
              <a:t>39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smtClean="0"/>
              <a:t>Plan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5"/>
            </a:solidFill>
          </a:ln>
        </p:spPr>
        <p:txBody>
          <a:bodyPr/>
          <a:lstStyle/>
          <a:p>
            <a:pPr>
              <a:defRPr/>
            </a:pPr>
            <a:r>
              <a:rPr lang="fr-FR" dirty="0" smtClean="0"/>
              <a:t>Cellules barrières</a:t>
            </a:r>
            <a:endParaRPr lang="fr-FR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sz="half" idx="2"/>
          </p:nvPr>
        </p:nvSpPr>
        <p:spPr>
          <a:ln>
            <a:solidFill>
              <a:schemeClr val="accent5"/>
            </a:solidFill>
          </a:ln>
        </p:spPr>
        <p:txBody>
          <a:bodyPr/>
          <a:lstStyle/>
          <a:p>
            <a:pPr>
              <a:defRPr/>
            </a:pPr>
            <a:r>
              <a:rPr lang="fr-FR" dirty="0" smtClean="0"/>
              <a:t>Les cellules épithéliales</a:t>
            </a:r>
          </a:p>
          <a:p>
            <a:pPr lvl="1">
              <a:defRPr/>
            </a:pPr>
            <a:r>
              <a:rPr lang="fr-FR" dirty="0" smtClean="0"/>
              <a:t>Les cellules sentinelles</a:t>
            </a:r>
          </a:p>
          <a:p>
            <a:pPr lvl="1">
              <a:defRPr/>
            </a:pPr>
            <a:r>
              <a:rPr lang="fr-FR" dirty="0" smtClean="0"/>
              <a:t>Les cellules sécrétoires</a:t>
            </a:r>
          </a:p>
          <a:p>
            <a:pPr lvl="1">
              <a:defRPr/>
            </a:pPr>
            <a:r>
              <a:rPr lang="fr-FR" dirty="0" smtClean="0"/>
              <a:t>Les cellules informatives</a:t>
            </a:r>
          </a:p>
          <a:p>
            <a:pPr>
              <a:defRPr/>
            </a:pPr>
            <a:r>
              <a:rPr lang="fr-FR" dirty="0" smtClean="0"/>
              <a:t>Les cellules endothéliales</a:t>
            </a:r>
          </a:p>
          <a:p>
            <a:pPr lvl="1">
              <a:defRPr/>
            </a:pPr>
            <a:r>
              <a:rPr lang="fr-FR" dirty="0" smtClean="0"/>
              <a:t>Les cellules sentinelles</a:t>
            </a:r>
          </a:p>
          <a:p>
            <a:pPr lvl="1">
              <a:defRPr/>
            </a:pPr>
            <a:r>
              <a:rPr lang="fr-FR" dirty="0" smtClean="0"/>
              <a:t>Les cellules adhésives</a:t>
            </a:r>
          </a:p>
          <a:p>
            <a:pPr lvl="1">
              <a:defRPr/>
            </a:pPr>
            <a:r>
              <a:rPr lang="fr-FR" dirty="0" smtClean="0"/>
              <a:t>Les cellules différenciées du HEV</a:t>
            </a:r>
          </a:p>
          <a:p>
            <a:pPr>
              <a:defRPr/>
            </a:pPr>
            <a:r>
              <a:rPr lang="fr-FR" dirty="0" smtClean="0"/>
              <a:t>Les plaquettes sanguines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accent5"/>
            </a:solidFill>
          </a:ln>
        </p:spPr>
        <p:txBody>
          <a:bodyPr/>
          <a:lstStyle/>
          <a:p>
            <a:pPr>
              <a:defRPr/>
            </a:pPr>
            <a:r>
              <a:rPr lang="fr-FR" dirty="0" smtClean="0"/>
              <a:t>Cellules de l’immunité innée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5"/>
            </a:solidFill>
          </a:ln>
        </p:spPr>
        <p:txBody>
          <a:bodyPr/>
          <a:lstStyle/>
          <a:p>
            <a:pPr>
              <a:defRPr/>
            </a:pPr>
            <a:r>
              <a:rPr lang="fr-FR" dirty="0" smtClean="0"/>
              <a:t>Les cellules mononuclées</a:t>
            </a:r>
          </a:p>
          <a:p>
            <a:pPr lvl="1">
              <a:defRPr/>
            </a:pPr>
            <a:r>
              <a:rPr lang="fr-FR" dirty="0" smtClean="0"/>
              <a:t>Les monocytes – macrophages</a:t>
            </a:r>
          </a:p>
          <a:p>
            <a:pPr lvl="2">
              <a:defRPr/>
            </a:pPr>
            <a:r>
              <a:rPr lang="fr-FR" dirty="0" smtClean="0"/>
              <a:t>Caractéristiques</a:t>
            </a:r>
          </a:p>
          <a:p>
            <a:pPr lvl="2">
              <a:defRPr/>
            </a:pPr>
            <a:r>
              <a:rPr lang="fr-FR" dirty="0" smtClean="0"/>
              <a:t>Fonction</a:t>
            </a:r>
          </a:p>
          <a:p>
            <a:pPr lvl="1">
              <a:defRPr/>
            </a:pPr>
            <a:r>
              <a:rPr lang="fr-FR" dirty="0" smtClean="0"/>
              <a:t>Les cellules dendritiques</a:t>
            </a:r>
          </a:p>
          <a:p>
            <a:pPr>
              <a:defRPr/>
            </a:pPr>
            <a:r>
              <a:rPr lang="fr-FR" dirty="0" smtClean="0"/>
              <a:t>Les granulocytes</a:t>
            </a:r>
          </a:p>
          <a:p>
            <a:pPr lvl="1">
              <a:defRPr/>
            </a:pPr>
            <a:r>
              <a:rPr lang="fr-FR" sz="1800" dirty="0" smtClean="0"/>
              <a:t>Les granulocytes neutrophiles</a:t>
            </a:r>
          </a:p>
          <a:p>
            <a:pPr lvl="1">
              <a:defRPr/>
            </a:pPr>
            <a:r>
              <a:rPr lang="fr-FR" sz="1800" dirty="0" smtClean="0"/>
              <a:t>Les granulocytes basophiles et les mastocytes</a:t>
            </a:r>
          </a:p>
          <a:p>
            <a:pPr lvl="1">
              <a:defRPr/>
            </a:pPr>
            <a:r>
              <a:rPr lang="fr-FR" sz="1800" dirty="0" smtClean="0"/>
              <a:t>Les granulocytes éosinophiles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1229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>
                <a:solidFill>
                  <a:schemeClr val="tx1"/>
                </a:solidFill>
              </a:rPr>
              <a:t>Immunologie fondamentale par le Pr A GHAFFOUR</a:t>
            </a:r>
          </a:p>
        </p:txBody>
      </p:sp>
      <p:sp>
        <p:nvSpPr>
          <p:cNvPr id="1229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337CBA7-8DBA-4E6F-A844-1DB54C4570F8}" type="slidenum">
              <a:rPr lang="fr-FR" smtClean="0">
                <a:solidFill>
                  <a:schemeClr val="tx1"/>
                </a:solidFill>
              </a:rPr>
              <a:pPr/>
              <a:t>4</a:t>
            </a:fld>
            <a:endParaRPr lang="fr-F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6600" dirty="0" smtClean="0"/>
              <a:t/>
            </a:r>
            <a:br>
              <a:rPr lang="fr-FR" sz="6600" dirty="0" smtClean="0"/>
            </a:br>
            <a:r>
              <a:rPr lang="fr-FR" sz="6600" dirty="0" smtClean="0"/>
              <a:t>Le lymphocyte T</a:t>
            </a:r>
            <a:br>
              <a:rPr lang="fr-FR" sz="6600" dirty="0" smtClean="0"/>
            </a:b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8258175" cy="639763"/>
          </a:xfrm>
          <a:ln>
            <a:solidFill>
              <a:schemeClr val="accent5"/>
            </a:solidFill>
          </a:ln>
        </p:spPr>
        <p:txBody>
          <a:bodyPr/>
          <a:lstStyle/>
          <a:p>
            <a:pPr>
              <a:defRPr/>
            </a:pPr>
            <a:r>
              <a:rPr lang="fr-FR" dirty="0" smtClean="0"/>
              <a:t>Récepteurs membranaires communs</a:t>
            </a:r>
            <a:endParaRPr lang="fr-FR" dirty="0"/>
          </a:p>
        </p:txBody>
      </p:sp>
      <p:sp>
        <p:nvSpPr>
          <p:cNvPr id="48131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57200" y="2204864"/>
            <a:ext cx="8258175" cy="4213399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200" dirty="0" smtClean="0"/>
              <a:t>Le TCR ou T </a:t>
            </a:r>
            <a:r>
              <a:rPr lang="fr-FR" sz="2200" dirty="0" err="1" smtClean="0"/>
              <a:t>Cell</a:t>
            </a:r>
            <a:r>
              <a:rPr lang="fr-FR" sz="2200" dirty="0" smtClean="0"/>
              <a:t> </a:t>
            </a:r>
            <a:r>
              <a:rPr lang="fr-FR" sz="2200" dirty="0" err="1" smtClean="0"/>
              <a:t>Receptor</a:t>
            </a:r>
            <a:endParaRPr lang="fr-FR" sz="2200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sz="2200" dirty="0" smtClean="0"/>
              <a:t>Site de reconnaissance de l'</a:t>
            </a:r>
            <a:r>
              <a:rPr lang="fr-FR" sz="2200" dirty="0" err="1" smtClean="0"/>
              <a:t>épitope</a:t>
            </a:r>
            <a:r>
              <a:rPr lang="fr-FR" sz="2200" dirty="0" smtClean="0"/>
              <a:t> = 2 chaînes peptidiques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sz="2200" dirty="0" smtClean="0"/>
              <a:t>Ne reconnaît que des antigènes protéiques découpés en peptides (jamais natifs) puis associés à des molécules CMH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200" dirty="0" smtClean="0"/>
              <a:t>CD</a:t>
            </a:r>
            <a:r>
              <a:rPr lang="fr-FR" sz="2200" baseline="-25000" dirty="0" smtClean="0"/>
              <a:t>3 = </a:t>
            </a:r>
            <a:r>
              <a:rPr lang="fr-FR" sz="2200" dirty="0" smtClean="0"/>
              <a:t>étroitement associé au TCR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sz="2200" dirty="0" smtClean="0"/>
              <a:t> TCR est le module de reconnaissance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sz="2200" dirty="0" smtClean="0"/>
              <a:t>CD</a:t>
            </a:r>
            <a:r>
              <a:rPr lang="fr-FR" sz="2200" baseline="-25000" dirty="0" smtClean="0"/>
              <a:t>3</a:t>
            </a:r>
            <a:r>
              <a:rPr lang="fr-FR" sz="2200" dirty="0" smtClean="0"/>
              <a:t> est le module de transduction du signal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200" dirty="0" smtClean="0"/>
              <a:t>CD</a:t>
            </a:r>
            <a:r>
              <a:rPr lang="fr-FR" sz="2200" baseline="-25000" dirty="0" smtClean="0"/>
              <a:t>2</a:t>
            </a:r>
            <a:r>
              <a:rPr lang="fr-FR" sz="2200" dirty="0" smtClean="0"/>
              <a:t> est un facteur d'adhésion qui se lie au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sz="2200" dirty="0" smtClean="0"/>
              <a:t>Récepteur LFA</a:t>
            </a:r>
            <a:r>
              <a:rPr lang="fr-FR" sz="2200" baseline="-25000" dirty="0" smtClean="0"/>
              <a:t>3</a:t>
            </a:r>
            <a:r>
              <a:rPr lang="fr-FR" sz="2200" dirty="0" smtClean="0"/>
              <a:t> des CPA (LFA pour leucocyte </a:t>
            </a:r>
            <a:r>
              <a:rPr lang="fr-FR" sz="2200" dirty="0" err="1" smtClean="0"/>
              <a:t>function</a:t>
            </a:r>
            <a:r>
              <a:rPr lang="fr-FR" sz="2200" dirty="0" smtClean="0"/>
              <a:t> </a:t>
            </a:r>
            <a:r>
              <a:rPr lang="fr-FR" sz="2200" dirty="0" err="1" smtClean="0"/>
              <a:t>associated</a:t>
            </a:r>
            <a:r>
              <a:rPr lang="fr-FR" sz="2200" dirty="0" smtClean="0"/>
              <a:t>)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sz="2200" dirty="0" smtClean="0"/>
              <a:t>CD</a:t>
            </a:r>
            <a:r>
              <a:rPr lang="fr-FR" sz="2200" baseline="-25000" dirty="0" smtClean="0"/>
              <a:t>58</a:t>
            </a:r>
            <a:r>
              <a:rPr lang="fr-FR" sz="2200" dirty="0" smtClean="0"/>
              <a:t> présent sur les hématies de mouton</a:t>
            </a:r>
          </a:p>
        </p:txBody>
      </p:sp>
      <p:sp>
        <p:nvSpPr>
          <p:cNvPr id="48133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4813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97AC8FD-2CC8-4D31-AE8C-D3C4540F81B5}" type="slidenum">
              <a:rPr lang="fr-FR" smtClean="0"/>
              <a:pPr/>
              <a:t>40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6000" dirty="0" smtClean="0"/>
              <a:t>Le TCR ou T </a:t>
            </a:r>
            <a:r>
              <a:rPr lang="fr-FR" sz="6000" dirty="0" err="1" smtClean="0"/>
              <a:t>Cell</a:t>
            </a:r>
            <a:r>
              <a:rPr lang="fr-FR" sz="6000" dirty="0" smtClean="0"/>
              <a:t> </a:t>
            </a:r>
            <a:r>
              <a:rPr lang="fr-FR" sz="6000" dirty="0" err="1" smtClean="0"/>
              <a:t>Receptor</a:t>
            </a:r>
            <a:endParaRPr lang="fr-FR" sz="6000" dirty="0"/>
          </a:p>
        </p:txBody>
      </p:sp>
      <p:pic>
        <p:nvPicPr>
          <p:cNvPr id="49155" name="Picture 10" descr="A:\rt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1412776"/>
            <a:ext cx="8258175" cy="5029299"/>
          </a:xfrm>
          <a:solidFill>
            <a:schemeClr val="tx2"/>
          </a:solidFill>
        </p:spPr>
      </p:pic>
      <p:sp>
        <p:nvSpPr>
          <p:cNvPr id="49156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4915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843EA5F-E857-4B51-AE34-52AB155B0B48}" type="slidenum">
              <a:rPr lang="fr-FR" smtClean="0"/>
              <a:pPr/>
              <a:t>41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5400" dirty="0" smtClean="0"/>
              <a:t>Le lymphocyte T</a:t>
            </a:r>
            <a:br>
              <a:rPr lang="fr-FR" sz="5400" dirty="0" smtClean="0"/>
            </a:br>
            <a:endParaRPr lang="fr-FR" sz="54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8258175" cy="639763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dirty="0" smtClean="0"/>
              <a:t>Récepteurs membranaires spécifiques</a:t>
            </a:r>
            <a:endParaRPr lang="fr-FR" sz="32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353347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marL="41148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dirty="0" smtClean="0"/>
              <a:t>CD8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200" dirty="0" smtClean="0">
                <a:cs typeface="Arial" charset="0"/>
              </a:rPr>
              <a:t>Caractérise les LT cytotoxiques  et suppresseurs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fr-FR" sz="2200" dirty="0" smtClean="0">
              <a:cs typeface="Arial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200" dirty="0" smtClean="0">
                <a:cs typeface="Arial" charset="0"/>
              </a:rPr>
              <a:t>Permet la reconnaissance de l'antigène en association avec l’antigène de classe I du CMH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fr-FR" sz="2200" dirty="0" smtClean="0">
              <a:cs typeface="Arial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200" dirty="0" smtClean="0">
                <a:cs typeface="Arial" charset="0"/>
              </a:rPr>
              <a:t>Les antigènes présentés sont des antigènes endogènes, produits par la CPA 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41775" cy="4425355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marL="41148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dirty="0" smtClean="0"/>
              <a:t>CD4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Caractérise les LT auxiliaires 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Permet la reconnaissance de l'antigène en association avec l’antigène de classe II du CMH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Les antigènes présentés sont des antigènes exogènes qui ont été </a:t>
            </a:r>
            <a:r>
              <a:rPr lang="fr-FR" sz="2000" dirty="0" err="1" smtClean="0"/>
              <a:t>endocytés</a:t>
            </a:r>
            <a:r>
              <a:rPr lang="fr-FR" sz="2000" dirty="0" smtClean="0"/>
              <a:t> par les cellules présentatrices d'antigènes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Active les MM, LT- B et LT-CD8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Se différencie en 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sz="1800" dirty="0" smtClean="0"/>
              <a:t>Lymphocytes Th</a:t>
            </a:r>
            <a:r>
              <a:rPr lang="fr-FR" sz="1800" baseline="-25000" dirty="0" smtClean="0"/>
              <a:t>1</a:t>
            </a:r>
            <a:r>
              <a:rPr lang="fr-FR" sz="1800" dirty="0" smtClean="0"/>
              <a:t> (RIMC)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sz="1800" dirty="0" smtClean="0"/>
              <a:t>Les lymphocytes Th</a:t>
            </a:r>
            <a:r>
              <a:rPr lang="fr-FR" sz="1800" baseline="-25000" dirty="0" smtClean="0"/>
              <a:t>2 </a:t>
            </a:r>
            <a:r>
              <a:rPr lang="fr-FR" sz="1800" dirty="0" smtClean="0"/>
              <a:t>(RIH)</a:t>
            </a:r>
            <a:endParaRPr lang="fr-FR" dirty="0"/>
          </a:p>
        </p:txBody>
      </p:sp>
      <p:sp>
        <p:nvSpPr>
          <p:cNvPr id="50182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5018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2172356-34D2-4B2B-A7E6-DDD8432EDA55}" type="slidenum">
              <a:rPr lang="fr-FR" smtClean="0"/>
              <a:pPr/>
              <a:t>42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6600" dirty="0" smtClean="0"/>
              <a:t/>
            </a:r>
            <a:br>
              <a:rPr lang="fr-FR" sz="6600" dirty="0" smtClean="0"/>
            </a:br>
            <a:r>
              <a:rPr lang="fr-FR" sz="6600" dirty="0" smtClean="0"/>
              <a:t>Lymphocyte NK</a:t>
            </a:r>
            <a:br>
              <a:rPr lang="fr-FR" sz="6600" dirty="0" smtClean="0"/>
            </a:br>
            <a:endParaRPr lang="fr-FR" sz="66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8258175" cy="639763"/>
          </a:xfrm>
          <a:ln>
            <a:solidFill>
              <a:schemeClr val="accent5"/>
            </a:solidFill>
          </a:ln>
        </p:spPr>
        <p:txBody>
          <a:bodyPr/>
          <a:lstStyle/>
          <a:p>
            <a:pPr>
              <a:defRPr/>
            </a:pPr>
            <a:r>
              <a:rPr lang="fr-FR" dirty="0" smtClean="0"/>
              <a:t>Propriétés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2459038"/>
            <a:ext cx="8258175" cy="3959225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BE" sz="2000" dirty="0" smtClean="0"/>
              <a:t>Toujours prêtes</a:t>
            </a:r>
          </a:p>
          <a:p>
            <a:pPr marL="740664" lvl="1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BE" dirty="0" smtClean="0"/>
              <a:t>Pas besoin de sensibilisation</a:t>
            </a:r>
          </a:p>
          <a:p>
            <a:pPr marL="740664" lvl="1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BE" dirty="0" smtClean="0"/>
              <a:t>Pas de différenciation préalables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BE" sz="2000" dirty="0" smtClean="0"/>
              <a:t>Mécanismes lytiques</a:t>
            </a:r>
          </a:p>
          <a:p>
            <a:pPr marL="740664" lvl="1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BE" dirty="0" err="1" smtClean="0"/>
              <a:t>Perforines</a:t>
            </a:r>
            <a:endParaRPr lang="fr-BE" dirty="0" smtClean="0"/>
          </a:p>
          <a:p>
            <a:pPr marL="740664" lvl="1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BE" dirty="0" err="1" smtClean="0"/>
              <a:t>Granzymes</a:t>
            </a:r>
            <a:endParaRPr lang="fr-BE" dirty="0" smtClean="0"/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BE" sz="2000" dirty="0" smtClean="0"/>
              <a:t>Cellules lymphoïde mais</a:t>
            </a:r>
          </a:p>
          <a:p>
            <a:pPr marL="740664" lvl="1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BE" dirty="0" smtClean="0"/>
              <a:t>Ni B (pas de BCR ou d’immunoglobuline cytoplasmique)</a:t>
            </a:r>
          </a:p>
          <a:p>
            <a:pPr marL="740664" lvl="1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BE" dirty="0" smtClean="0"/>
              <a:t>Ni T (pas de TCR)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BE" sz="2000" dirty="0" smtClean="0"/>
              <a:t>Cellules reconnaissant</a:t>
            </a:r>
          </a:p>
          <a:p>
            <a:pPr marL="740664" lvl="1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BE" dirty="0" smtClean="0"/>
              <a:t>Cellules infectées</a:t>
            </a:r>
          </a:p>
          <a:p>
            <a:pPr marL="740664" lvl="1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BE" dirty="0" smtClean="0"/>
              <a:t>Cellules tumorales</a:t>
            </a:r>
          </a:p>
          <a:p>
            <a:pPr marL="740664" lvl="1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BE" dirty="0" smtClean="0"/>
              <a:t>Parasites</a:t>
            </a:r>
            <a:endParaRPr lang="fr-FR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fr-FR" sz="2000" dirty="0"/>
          </a:p>
        </p:txBody>
      </p:sp>
      <p:sp>
        <p:nvSpPr>
          <p:cNvPr id="51205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51206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015BD19-05A9-4B0F-A6D7-F765EEF20C41}" type="slidenum">
              <a:rPr lang="fr-FR" smtClean="0"/>
              <a:pPr/>
              <a:t>43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sz="6600" dirty="0" smtClean="0"/>
              <a:t/>
            </a:r>
            <a:br>
              <a:rPr lang="fr-FR" sz="6600" dirty="0" smtClean="0"/>
            </a:br>
            <a:r>
              <a:rPr lang="fr-FR" sz="6600" dirty="0" smtClean="0"/>
              <a:t>Lymphocyte NK</a:t>
            </a:r>
            <a:br>
              <a:rPr lang="fr-FR" sz="6600" dirty="0" smtClean="0"/>
            </a:br>
            <a:endParaRPr lang="fr-FR" sz="6600" dirty="0"/>
          </a:p>
        </p:txBody>
      </p:sp>
      <p:sp>
        <p:nvSpPr>
          <p:cNvPr id="52227" name="Espace réservé du texte 5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8258175" cy="639763"/>
          </a:xfrm>
        </p:spPr>
        <p:txBody>
          <a:bodyPr>
            <a:normAutofit/>
          </a:bodyPr>
          <a:lstStyle/>
          <a:p>
            <a:pPr marL="73025"/>
            <a:r>
              <a:rPr lang="fr-FR" sz="3200" dirty="0" smtClean="0"/>
              <a:t>Bases moléculaires de la discrimination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2348880"/>
            <a:ext cx="8258175" cy="4069383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fr-BE" sz="2000" dirty="0" smtClean="0"/>
              <a:t>Reconnaissance des cellules transformées ou infectées par un virus, sans TCR ? </a:t>
            </a:r>
          </a:p>
          <a:p>
            <a:pPr lvl="1">
              <a:defRPr/>
            </a:pPr>
            <a:r>
              <a:rPr lang="fr-BE" dirty="0" smtClean="0"/>
              <a:t>Hypothèse 1 : la cellule NK reconnaît une sorte de PAMP à la surface des cellules </a:t>
            </a:r>
          </a:p>
          <a:p>
            <a:pPr lvl="1">
              <a:defRPr/>
            </a:pPr>
            <a:r>
              <a:rPr lang="fr-BE" dirty="0" smtClean="0"/>
              <a:t>Hypothèse 2 : la cellule NK perçoit l’absence d’antigène du CMH</a:t>
            </a:r>
          </a:p>
          <a:p>
            <a:pPr>
              <a:defRPr/>
            </a:pPr>
            <a:r>
              <a:rPr lang="fr-BE" sz="2000" dirty="0" smtClean="0"/>
              <a:t>La perte des molécules CMH est un moyen utilisé par les cellules tumorales et les cellules infectées par des virus pour échapper au contrôle des lymphocytes T CD8+ cytotoxiques</a:t>
            </a:r>
          </a:p>
          <a:p>
            <a:pPr>
              <a:defRPr/>
            </a:pPr>
            <a:r>
              <a:rPr lang="fr-BE" sz="2000" dirty="0" smtClean="0"/>
              <a:t>Cela rend ces cellules plus sensibles à l’activité des NK </a:t>
            </a:r>
          </a:p>
          <a:p>
            <a:pPr>
              <a:defRPr/>
            </a:pPr>
            <a:r>
              <a:rPr lang="fr-BE" sz="2000" dirty="0" smtClean="0"/>
              <a:t>L’évolution a conservé les NK aux côtés des lymphocytes T cytotoxiques pour contrecarrer les mécanismes d’échappement des virus</a:t>
            </a:r>
            <a:endParaRPr lang="fr-FR" sz="2000" dirty="0"/>
          </a:p>
        </p:txBody>
      </p:sp>
      <p:sp>
        <p:nvSpPr>
          <p:cNvPr id="52229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52230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330AD68-4446-4017-A8F6-81080419C271}" type="slidenum">
              <a:rPr lang="fr-FR" smtClean="0"/>
              <a:pPr/>
              <a:t>44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sz="7200" dirty="0" smtClean="0"/>
              <a:t>Lymphocyte NK</a:t>
            </a:r>
            <a:endParaRPr lang="fr-FR" sz="7200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8258175" cy="639763"/>
          </a:xfrm>
          <a:ln>
            <a:solidFill>
              <a:schemeClr val="accent5"/>
            </a:solidFill>
          </a:ln>
        </p:spPr>
        <p:txBody>
          <a:bodyPr/>
          <a:lstStyle/>
          <a:p>
            <a:pPr>
              <a:defRPr/>
            </a:pPr>
            <a:r>
              <a:rPr lang="fr-FR" dirty="0" smtClean="0"/>
              <a:t>Bases moléculaires de la discrimination</a:t>
            </a:r>
            <a:endParaRPr lang="fr-FR" dirty="0"/>
          </a:p>
        </p:txBody>
      </p:sp>
      <p:pic>
        <p:nvPicPr>
          <p:cNvPr id="53252" name="Picture 5" descr="KI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204864"/>
            <a:ext cx="8258175" cy="4224511"/>
          </a:xfrm>
        </p:spPr>
      </p:pic>
      <p:sp>
        <p:nvSpPr>
          <p:cNvPr id="53253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53254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E2F0F42-03FC-408E-8D2F-9A43C8C96B6A}" type="slidenum">
              <a:rPr lang="fr-FR" smtClean="0"/>
              <a:pPr/>
              <a:t>45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BE" sz="4000" dirty="0" smtClean="0"/>
              <a:t/>
            </a:r>
            <a:br>
              <a:rPr lang="fr-BE" sz="4000" dirty="0" smtClean="0"/>
            </a:br>
            <a:r>
              <a:rPr lang="fr-BE" sz="4000" dirty="0" err="1" smtClean="0"/>
              <a:t>Cytotoxicité</a:t>
            </a:r>
            <a:r>
              <a:rPr lang="fr-BE" sz="4000" dirty="0" smtClean="0"/>
              <a:t> à médiation cellulaire</a:t>
            </a:r>
            <a:r>
              <a:rPr lang="fr-FR" sz="5400" dirty="0" smtClean="0"/>
              <a:t/>
            </a:r>
            <a:br>
              <a:rPr lang="fr-FR" sz="5400" dirty="0" smtClean="0"/>
            </a:br>
            <a:endParaRPr lang="fr-FR" sz="54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8258175" cy="639763"/>
          </a:xfrm>
          <a:ln>
            <a:solidFill>
              <a:schemeClr val="accent5"/>
            </a:solidFill>
          </a:ln>
        </p:spPr>
        <p:txBody>
          <a:bodyPr/>
          <a:lstStyle/>
          <a:p>
            <a:pPr>
              <a:defRPr/>
            </a:pPr>
            <a:r>
              <a:rPr lang="fr-FR" dirty="0" smtClean="0"/>
              <a:t>Cellules impliquées</a:t>
            </a:r>
            <a:endParaRPr lang="fr-FR" dirty="0"/>
          </a:p>
        </p:txBody>
      </p:sp>
      <p:sp>
        <p:nvSpPr>
          <p:cNvPr id="54275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2060849"/>
            <a:ext cx="8258175" cy="1296144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fr-BE" dirty="0" smtClean="0"/>
              <a:t>Lymphocytes T cytotoxiques CD8+</a:t>
            </a:r>
          </a:p>
          <a:p>
            <a:pPr>
              <a:defRPr/>
            </a:pPr>
            <a:r>
              <a:rPr lang="fr-BE" dirty="0" smtClean="0"/>
              <a:t>Cellules tueuses naturelles (</a:t>
            </a:r>
            <a:r>
              <a:rPr lang="fr-BE" dirty="0" err="1" smtClean="0"/>
              <a:t>natural</a:t>
            </a:r>
            <a:r>
              <a:rPr lang="fr-BE" dirty="0" smtClean="0"/>
              <a:t> killer ou NK)</a:t>
            </a:r>
          </a:p>
          <a:p>
            <a:pPr>
              <a:defRPr/>
            </a:pPr>
            <a:r>
              <a:rPr lang="fr-BE" dirty="0" smtClean="0"/>
              <a:t>Cellules K et phénomène ADCC</a:t>
            </a:r>
            <a:endParaRPr lang="fr-FR" dirty="0" smtClean="0"/>
          </a:p>
          <a:p>
            <a:pPr>
              <a:defRPr/>
            </a:pPr>
            <a:endParaRPr lang="fr-FR" dirty="0" smtClean="0"/>
          </a:p>
        </p:txBody>
      </p:sp>
      <p:pic>
        <p:nvPicPr>
          <p:cNvPr id="54277" name="Espace réservé du contenu 7" descr="Cytotoxicité à médiation cellulaire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3501008"/>
            <a:ext cx="8258175" cy="2928367"/>
          </a:xfrm>
        </p:spPr>
      </p:pic>
      <p:sp>
        <p:nvSpPr>
          <p:cNvPr id="54278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54279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9E3C9A7-A54E-42DF-BE1B-F203B5EBEEAB}" type="slidenum">
              <a:rPr lang="fr-FR" smtClean="0"/>
              <a:pPr/>
              <a:t>46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800" dirty="0"/>
              <a:t>Transformation </a:t>
            </a:r>
            <a:r>
              <a:rPr lang="fr-FR" sz="4800" dirty="0" err="1" smtClean="0"/>
              <a:t>blastique</a:t>
            </a:r>
            <a:r>
              <a:rPr lang="fr-FR" sz="4800" dirty="0" smtClean="0"/>
              <a:t> (1)</a:t>
            </a:r>
            <a:endParaRPr lang="fr-FR" sz="48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8258175" cy="639763"/>
          </a:xfrm>
          <a:ln>
            <a:solidFill>
              <a:schemeClr val="accent5"/>
            </a:solidFill>
          </a:ln>
        </p:spPr>
        <p:txBody>
          <a:bodyPr/>
          <a:lstStyle/>
          <a:p>
            <a:pPr>
              <a:defRPr/>
            </a:pPr>
            <a:r>
              <a:rPr lang="fr-FR" dirty="0" smtClean="0"/>
              <a:t>L'activation du lymphocyte se déroule comme suit </a:t>
            </a:r>
            <a:endParaRPr lang="fr-FR" dirty="0"/>
          </a:p>
        </p:txBody>
      </p:sp>
      <p:sp>
        <p:nvSpPr>
          <p:cNvPr id="5632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57200" y="2204864"/>
            <a:ext cx="8258175" cy="4213399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Premier signal = reconnaissance simultanée de 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sz="2400" dirty="0" smtClean="0"/>
              <a:t>L'antigène et de 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sz="2400" dirty="0" smtClean="0"/>
              <a:t>La molécule du CMH de</a:t>
            </a:r>
          </a:p>
          <a:p>
            <a:pPr marL="996696" lvl="2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"/>
              <a:defRPr/>
            </a:pPr>
            <a:r>
              <a:rPr lang="fr-FR" sz="2400" dirty="0" smtClean="0"/>
              <a:t>Classe I (+ peptide endogène ) reconnus par les LT CD8</a:t>
            </a:r>
          </a:p>
          <a:p>
            <a:pPr marL="996696" lvl="2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"/>
              <a:defRPr/>
            </a:pPr>
            <a:r>
              <a:rPr lang="fr-FR" sz="2400" dirty="0" smtClean="0"/>
              <a:t>Classe II (+ peptide exogène) reconnus par les LT CD4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Second signal = intervention des molécules d'adhésion et des cytokines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sz="2400" dirty="0" smtClean="0"/>
              <a:t>Passage à la forme jeune = 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sz="2400" dirty="0" smtClean="0"/>
              <a:t>Modifications morphologiques et physiologiques du lymphocyte</a:t>
            </a:r>
          </a:p>
        </p:txBody>
      </p:sp>
      <p:sp>
        <p:nvSpPr>
          <p:cNvPr id="5530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5530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2D34BC8-5C28-41F6-8E84-F87D3EC086D6}" type="slidenum">
              <a:rPr lang="fr-FR" smtClean="0"/>
              <a:pPr/>
              <a:t>47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5400" dirty="0"/>
              <a:t>Transformation </a:t>
            </a:r>
            <a:r>
              <a:rPr lang="fr-FR" sz="5400" dirty="0" err="1" smtClean="0"/>
              <a:t>blastique</a:t>
            </a:r>
            <a:r>
              <a:rPr lang="fr-FR" sz="5400" dirty="0" smtClean="0"/>
              <a:t> (2)</a:t>
            </a:r>
            <a:endParaRPr lang="fr-FR" sz="3200" dirty="0"/>
          </a:p>
        </p:txBody>
      </p:sp>
      <p:sp>
        <p:nvSpPr>
          <p:cNvPr id="57347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57200" y="1340768"/>
            <a:ext cx="8258175" cy="5077495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600" dirty="0" smtClean="0"/>
              <a:t>Augmentation de taille 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600" dirty="0" smtClean="0"/>
              <a:t>Dispersion de la chromatine 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600" dirty="0" smtClean="0"/>
              <a:t>Apparition de nucléoles 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600" dirty="0" smtClean="0"/>
              <a:t>Augmentation du nombre des ribosomes et d'autres organelles intra cytoplasmiques (Golgi - mitochondries) 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600" dirty="0" smtClean="0"/>
              <a:t>Apparition de lysosomes et de vacuoles de pinocytose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600" dirty="0" smtClean="0"/>
              <a:t>Passage de la phase G</a:t>
            </a:r>
            <a:r>
              <a:rPr lang="fr-FR" sz="2600" baseline="-25000" dirty="0" smtClean="0"/>
              <a:t>1 </a:t>
            </a:r>
            <a:r>
              <a:rPr lang="fr-FR" sz="2600" dirty="0" smtClean="0"/>
              <a:t>à la phase S </a:t>
            </a:r>
          </a:p>
          <a:p>
            <a:pPr marL="41148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600" dirty="0" smtClean="0"/>
              <a:t>C’est le lymphoblaste ou </a:t>
            </a:r>
            <a:r>
              <a:rPr lang="fr-FR" sz="2600" dirty="0" err="1" smtClean="0"/>
              <a:t>immunoblaste</a:t>
            </a:r>
            <a:endParaRPr lang="fr-FR" sz="2600" dirty="0" smtClean="0"/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600" dirty="0" smtClean="0"/>
              <a:t>Différenciation en deux types de lymphocytes activés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sz="2600" dirty="0" smtClean="0"/>
              <a:t>Lymphocytes effecteurs et 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sz="2600" dirty="0" smtClean="0"/>
              <a:t>Lymphocytes mémoire</a:t>
            </a:r>
          </a:p>
        </p:txBody>
      </p:sp>
      <p:sp>
        <p:nvSpPr>
          <p:cNvPr id="56324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5632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4156604-CADF-4B6A-A388-85331705ABD0}" type="slidenum">
              <a:rPr lang="fr-FR" smtClean="0"/>
              <a:pPr/>
              <a:t>48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5400" dirty="0"/>
              <a:t>Transformation </a:t>
            </a:r>
            <a:r>
              <a:rPr lang="fr-FR" sz="5400" dirty="0" err="1" smtClean="0"/>
              <a:t>blastique</a:t>
            </a:r>
            <a:r>
              <a:rPr lang="fr-FR" sz="5400" dirty="0" smtClean="0"/>
              <a:t> (3)</a:t>
            </a:r>
            <a:endParaRPr lang="fr-FR" sz="3600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57200" y="1412776"/>
            <a:ext cx="8258175" cy="5005487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>
                <a:cs typeface="Arial" charset="0"/>
              </a:rPr>
              <a:t>Le lymphocyte</a:t>
            </a:r>
            <a:r>
              <a:rPr lang="fr-FR" b="1" dirty="0" smtClean="0">
                <a:cs typeface="Arial" charset="0"/>
              </a:rPr>
              <a:t> B </a:t>
            </a:r>
            <a:r>
              <a:rPr lang="fr-FR" dirty="0" smtClean="0">
                <a:cs typeface="Arial" charset="0"/>
              </a:rPr>
              <a:t>se transforme en plasmocyte sécréteur d’anticorps sériques, forme soluble du BCR exprimé par le lymphocyte B activé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>
                <a:cs typeface="Arial" charset="0"/>
              </a:rPr>
              <a:t>Le lymphocyte </a:t>
            </a:r>
            <a:r>
              <a:rPr lang="fr-FR" b="1" dirty="0" smtClean="0">
                <a:cs typeface="Arial" charset="0"/>
              </a:rPr>
              <a:t>T</a:t>
            </a:r>
            <a:r>
              <a:rPr lang="fr-FR" dirty="0" smtClean="0">
                <a:cs typeface="Arial" charset="0"/>
              </a:rPr>
              <a:t> effecteur synthétise des cytokines et devient l’acteur de l'immunité à médiation cellulaire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>
                <a:cs typeface="Arial" charset="0"/>
              </a:rPr>
              <a:t>Le lymphocyte </a:t>
            </a:r>
            <a:r>
              <a:rPr lang="fr-FR" b="1" dirty="0" smtClean="0">
                <a:cs typeface="Arial" charset="0"/>
              </a:rPr>
              <a:t>mémoire</a:t>
            </a:r>
            <a:r>
              <a:rPr lang="fr-FR" dirty="0" smtClean="0">
                <a:cs typeface="Arial" charset="0"/>
              </a:rPr>
              <a:t> : si restimulé, entraîne une réponse secondaire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sz="2400" dirty="0" smtClean="0">
                <a:cs typeface="Arial" charset="0"/>
              </a:rPr>
              <a:t>Les cellules mémoire sont immédiatement activées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sz="2400" dirty="0" smtClean="0">
                <a:cs typeface="Arial" charset="0"/>
              </a:rPr>
              <a:t>Les lymphocytes effecteurs sont plus nombreux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sz="2400" dirty="0" smtClean="0">
                <a:cs typeface="Arial" charset="0"/>
              </a:rPr>
              <a:t>La réponse secondaire est plus rapide et plus intense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sz="2400" dirty="0" smtClean="0">
                <a:cs typeface="Arial" charset="0"/>
              </a:rPr>
              <a:t>Elle est aussi plus spécifique grâce à une sélection des lymphocytes ayant des récepteurs de haute affinité pour l'antigène</a:t>
            </a:r>
            <a:endParaRPr lang="fr-FR" sz="2400" dirty="0" smtClean="0"/>
          </a:p>
        </p:txBody>
      </p:sp>
      <p:sp>
        <p:nvSpPr>
          <p:cNvPr id="57348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5734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45E49AC-59DD-4B28-B8C4-7583724647EE}" type="slidenum">
              <a:rPr lang="fr-FR" smtClean="0"/>
              <a:pPr/>
              <a:t>49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smtClean="0"/>
              <a:t>Plan</a:t>
            </a:r>
            <a:endParaRPr lang="fr-FR" sz="48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Cellules de l’immunité adaptative</a:t>
            </a:r>
            <a:endParaRPr lang="fr-FR" dirty="0"/>
          </a:p>
        </p:txBody>
      </p:sp>
      <p:sp>
        <p:nvSpPr>
          <p:cNvPr id="7177" name="Rectangle 9"/>
          <p:cNvSpPr>
            <a:spLocks noGrp="1" noChangeArrowheads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FR" sz="2800" dirty="0" smtClean="0"/>
              <a:t>Les lymphocytes B et T</a:t>
            </a:r>
          </a:p>
          <a:p>
            <a:pPr lvl="1"/>
            <a:r>
              <a:rPr lang="fr-FR" sz="2400" dirty="0" smtClean="0"/>
              <a:t>Cytologie</a:t>
            </a:r>
          </a:p>
          <a:p>
            <a:pPr lvl="1"/>
            <a:r>
              <a:rPr lang="fr-FR" sz="2400" dirty="0" smtClean="0"/>
              <a:t>Marqueurs des lymphocytes B</a:t>
            </a:r>
          </a:p>
          <a:p>
            <a:pPr lvl="1"/>
            <a:r>
              <a:rPr lang="fr-FR" sz="2400" dirty="0" smtClean="0"/>
              <a:t>Marqueurs des lymphocytes T</a:t>
            </a:r>
          </a:p>
          <a:p>
            <a:pPr lvl="1"/>
            <a:r>
              <a:rPr lang="fr-FR" sz="2400" dirty="0" smtClean="0"/>
              <a:t>Marqueurs des lymphocytes NK ou lymphocytes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lvl="1"/>
            <a:endParaRPr lang="fr-FR" sz="1800" dirty="0" smtClean="0"/>
          </a:p>
          <a:p>
            <a:r>
              <a:rPr lang="fr-FR" dirty="0" smtClean="0"/>
              <a:t>La transformation </a:t>
            </a:r>
            <a:r>
              <a:rPr lang="fr-FR" dirty="0" err="1" smtClean="0"/>
              <a:t>blastique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fr-FR" sz="2800" dirty="0" smtClean="0"/>
          </a:p>
          <a:p>
            <a:r>
              <a:rPr lang="fr-FR" sz="2800" dirty="0" smtClean="0"/>
              <a:t>Les nuls </a:t>
            </a:r>
            <a:r>
              <a:rPr lang="fr-FR" sz="2800" dirty="0" err="1" smtClean="0"/>
              <a:t>immunoblastes</a:t>
            </a:r>
            <a:endParaRPr lang="fr-FR" sz="2800" dirty="0" smtClean="0"/>
          </a:p>
          <a:p>
            <a:endParaRPr lang="fr-FR" sz="2800" dirty="0" smtClean="0"/>
          </a:p>
          <a:p>
            <a:r>
              <a:rPr lang="fr-FR" sz="2800" dirty="0" smtClean="0"/>
              <a:t>Les </a:t>
            </a:r>
            <a:r>
              <a:rPr lang="fr-FR" sz="2800" dirty="0" err="1" smtClean="0"/>
              <a:t>immunocytes</a:t>
            </a:r>
            <a:endParaRPr lang="fr-FR" sz="2800" dirty="0" smtClean="0"/>
          </a:p>
          <a:p>
            <a:endParaRPr lang="fr-FR" sz="2800" dirty="0" smtClean="0"/>
          </a:p>
          <a:p>
            <a:r>
              <a:rPr lang="fr-FR" sz="2800" dirty="0" smtClean="0"/>
              <a:t>Les plasmocytes</a:t>
            </a:r>
          </a:p>
          <a:p>
            <a:endParaRPr lang="fr-FR" sz="2800" dirty="0"/>
          </a:p>
        </p:txBody>
      </p:sp>
      <p:sp>
        <p:nvSpPr>
          <p:cNvPr id="1331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400" smtClean="0">
                <a:solidFill>
                  <a:schemeClr val="tx1"/>
                </a:solidFill>
              </a:rPr>
              <a:t>Immunologie fondamentale par le Pr A GHAFFOUR</a:t>
            </a:r>
          </a:p>
        </p:txBody>
      </p:sp>
      <p:sp>
        <p:nvSpPr>
          <p:cNvPr id="1332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6A74-C001-49FA-9858-C82E38535978}" type="slidenum">
              <a:rPr lang="fr-FR" sz="1400" smtClean="0">
                <a:solidFill>
                  <a:schemeClr val="tx1"/>
                </a:solidFill>
              </a:rPr>
              <a:pPr/>
              <a:t>5</a:t>
            </a:fld>
            <a:endParaRPr lang="fr-FR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5400" dirty="0"/>
              <a:t>Transformation </a:t>
            </a:r>
            <a:r>
              <a:rPr lang="fr-FR" sz="5400" dirty="0" err="1"/>
              <a:t>blastique</a:t>
            </a:r>
            <a:r>
              <a:rPr lang="fr-FR" sz="5400" dirty="0"/>
              <a:t> </a:t>
            </a:r>
            <a:r>
              <a:rPr lang="fr-FR" sz="5400" dirty="0" smtClean="0"/>
              <a:t>(4)</a:t>
            </a:r>
            <a:endParaRPr lang="fr-FR" sz="5400" dirty="0"/>
          </a:p>
        </p:txBody>
      </p:sp>
      <p:sp>
        <p:nvSpPr>
          <p:cNvPr id="5939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57200" y="1340768"/>
            <a:ext cx="8258175" cy="5077495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800" dirty="0" smtClean="0"/>
              <a:t>N’est pas spécifique 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r-FR" sz="2800" dirty="0" smtClean="0"/>
              <a:t>Peut être obtenue « in vitro » par l'action d'autres agents que l'antigène en particulier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sz="2800" dirty="0" err="1" smtClean="0"/>
              <a:t>Lectines</a:t>
            </a:r>
            <a:r>
              <a:rPr lang="fr-FR" sz="2800" dirty="0" smtClean="0"/>
              <a:t> </a:t>
            </a:r>
          </a:p>
          <a:p>
            <a:pPr marL="996696" lvl="2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"/>
              <a:defRPr/>
            </a:pPr>
            <a:r>
              <a:rPr lang="fr-FR" sz="2800" dirty="0" err="1" smtClean="0"/>
              <a:t>Phytohémagglutinine</a:t>
            </a:r>
            <a:r>
              <a:rPr lang="fr-FR" sz="2800" dirty="0" smtClean="0"/>
              <a:t> ou PHA </a:t>
            </a:r>
          </a:p>
          <a:p>
            <a:pPr marL="996696" lvl="2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"/>
              <a:defRPr/>
            </a:pPr>
            <a:r>
              <a:rPr lang="fr-FR" sz="2800" dirty="0" err="1" smtClean="0"/>
              <a:t>Concanavaline</a:t>
            </a:r>
            <a:r>
              <a:rPr lang="fr-FR" sz="2800" dirty="0" smtClean="0"/>
              <a:t> A ou con A </a:t>
            </a:r>
          </a:p>
          <a:p>
            <a:pPr marL="996696" lvl="2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"/>
              <a:defRPr/>
            </a:pPr>
            <a:r>
              <a:rPr lang="fr-FR" sz="2800" dirty="0" err="1" smtClean="0"/>
              <a:t>Pokeweed</a:t>
            </a:r>
            <a:endParaRPr lang="fr-FR" sz="2800" dirty="0" smtClean="0"/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r-FR" sz="2800" dirty="0" smtClean="0"/>
              <a:t>Certains produits bactériens  </a:t>
            </a:r>
          </a:p>
          <a:p>
            <a:pPr marL="996696" lvl="2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"/>
              <a:defRPr/>
            </a:pPr>
            <a:r>
              <a:rPr lang="fr-FR" sz="2800" dirty="0" smtClean="0"/>
              <a:t>Endotoxines</a:t>
            </a:r>
          </a:p>
          <a:p>
            <a:pPr marL="996696" lvl="2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"/>
              <a:defRPr/>
            </a:pPr>
            <a:r>
              <a:rPr lang="fr-FR" sz="2800" dirty="0" smtClean="0"/>
              <a:t>MPS</a:t>
            </a:r>
          </a:p>
        </p:txBody>
      </p:sp>
      <p:sp>
        <p:nvSpPr>
          <p:cNvPr id="2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5837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7B606E2-C7E6-4600-9C77-DAEC2D059AE9}" type="slidenum">
              <a:rPr lang="fr-FR" smtClean="0"/>
              <a:pPr/>
              <a:t>50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Rectangle 11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sz="6600" dirty="0" smtClean="0"/>
              <a:t>Conclusion</a:t>
            </a:r>
            <a:endParaRPr lang="fr-FR" sz="6600" dirty="0"/>
          </a:p>
        </p:txBody>
      </p:sp>
      <p:sp>
        <p:nvSpPr>
          <p:cNvPr id="59397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Les cellules du système immunitaire ne sont jamais isolées</a:t>
            </a:r>
          </a:p>
          <a:p>
            <a:pPr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Il y a toujours une coopération entre elles</a:t>
            </a:r>
          </a:p>
          <a:p>
            <a:pPr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Elles simulent une  véritable « vie sociale »</a:t>
            </a:r>
          </a:p>
        </p:txBody>
      </p:sp>
      <p:sp>
        <p:nvSpPr>
          <p:cNvPr id="59396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Immunologie fondamentale par le Pr A GHAFFOUR</a:t>
            </a:r>
          </a:p>
        </p:txBody>
      </p:sp>
      <p:sp>
        <p:nvSpPr>
          <p:cNvPr id="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3517F39-6511-4F8A-B339-91D17EF94279}" type="slidenum">
              <a:rPr lang="fr-FR" smtClean="0"/>
              <a:pPr/>
              <a:t>51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sz="7200" dirty="0" smtClean="0"/>
              <a:t>Cellules barrières</a:t>
            </a:r>
            <a:endParaRPr lang="fr-FR" sz="7200" dirty="0"/>
          </a:p>
        </p:txBody>
      </p:sp>
      <p:sp>
        <p:nvSpPr>
          <p:cNvPr id="15365" name="Sous-titr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sz="3600" dirty="0" smtClean="0">
                <a:solidFill>
                  <a:schemeClr val="tx1"/>
                </a:solidFill>
              </a:rPr>
              <a:t>Cellules épithéliales</a:t>
            </a:r>
          </a:p>
          <a:p>
            <a:pPr>
              <a:defRPr/>
            </a:pPr>
            <a:r>
              <a:rPr lang="fr-FR" sz="3600" dirty="0" smtClean="0">
                <a:solidFill>
                  <a:schemeClr val="tx1"/>
                </a:solidFill>
              </a:rPr>
              <a:t>Cellules endothéliales</a:t>
            </a:r>
          </a:p>
          <a:p>
            <a:pPr>
              <a:defRPr/>
            </a:pPr>
            <a:r>
              <a:rPr lang="fr-FR" sz="3600" dirty="0" smtClean="0">
                <a:solidFill>
                  <a:schemeClr val="tx1"/>
                </a:solidFill>
              </a:rPr>
              <a:t>Plaquettes</a:t>
            </a:r>
          </a:p>
        </p:txBody>
      </p:sp>
      <p:sp>
        <p:nvSpPr>
          <p:cNvPr id="14340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z="1400" smtClean="0">
                <a:solidFill>
                  <a:schemeClr val="tx1"/>
                </a:solidFill>
              </a:rPr>
              <a:t>Immunologie fondamentale par le Pr A GHAFFOUR</a:t>
            </a:r>
          </a:p>
        </p:txBody>
      </p:sp>
      <p:sp>
        <p:nvSpPr>
          <p:cNvPr id="14341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6F199BA-1598-4562-8DC6-404B31BA0B41}" type="slidenum">
              <a:rPr lang="fr-FR" sz="1400" smtClean="0">
                <a:solidFill>
                  <a:schemeClr val="tx1"/>
                </a:solidFill>
              </a:rPr>
              <a:pPr/>
              <a:t>6</a:t>
            </a:fld>
            <a:endParaRPr lang="fr-FR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5" name="Rectangle 1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6600" dirty="0" smtClean="0"/>
              <a:t/>
            </a:r>
            <a:br>
              <a:rPr lang="fr-FR" sz="6600" dirty="0" smtClean="0"/>
            </a:br>
            <a:r>
              <a:rPr lang="fr-FR" sz="6600" dirty="0" smtClean="0"/>
              <a:t>Les cellules épithéliales</a:t>
            </a:r>
            <a:br>
              <a:rPr lang="fr-FR" sz="6600" dirty="0" smtClean="0"/>
            </a:br>
            <a:endParaRPr lang="fr-FR" sz="6600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8258175" cy="639763"/>
          </a:xfrm>
          <a:ln>
            <a:solidFill>
              <a:schemeClr val="accent5"/>
            </a:solidFill>
          </a:ln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fr-FR" sz="3600" dirty="0" smtClean="0"/>
              <a:t>Caractéristiques générales</a:t>
            </a:r>
            <a:endParaRPr lang="fr-FR" sz="3600" dirty="0"/>
          </a:p>
        </p:txBody>
      </p:sp>
      <p:sp>
        <p:nvSpPr>
          <p:cNvPr id="8206" name="Rectangle 14"/>
          <p:cNvSpPr>
            <a:spLocks noGrp="1" noChangeArrowheads="1"/>
          </p:cNvSpPr>
          <p:nvPr>
            <p:ph sz="half" idx="2"/>
          </p:nvPr>
        </p:nvSpPr>
        <p:spPr>
          <a:xfrm>
            <a:off x="457200" y="2459038"/>
            <a:ext cx="8258175" cy="3959225"/>
          </a:xfrm>
          <a:ln>
            <a:solidFill>
              <a:schemeClr val="accent5"/>
            </a:solidFill>
          </a:ln>
        </p:spPr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800" dirty="0" smtClean="0"/>
              <a:t>Bordent les tissus et les muqueuses en adhérant entre elles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800" dirty="0" smtClean="0"/>
              <a:t>Peuvent 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sz="2400" dirty="0" smtClean="0"/>
              <a:t>Libérer des cytokines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sz="2400" dirty="0" smtClean="0"/>
              <a:t>Exprimer les molécules de classe II  du CMH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sz="2400" dirty="0" smtClean="0"/>
              <a:t>Présenter les antigènes aux cellules compétentes de l’immunité adaptative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800" dirty="0" smtClean="0"/>
              <a:t>Se subdivisent en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sz="2400" dirty="0" smtClean="0"/>
              <a:t>Cellules sentinelles 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sz="2400" dirty="0" smtClean="0"/>
              <a:t>Cellules sécrétoires  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sz="2400" dirty="0" smtClean="0"/>
              <a:t>Cellules informatives ou cellules M</a:t>
            </a:r>
            <a:endParaRPr lang="fr-FR" sz="2400" dirty="0"/>
          </a:p>
        </p:txBody>
      </p:sp>
      <p:sp>
        <p:nvSpPr>
          <p:cNvPr id="1536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z="1800" smtClean="0">
                <a:solidFill>
                  <a:schemeClr val="tx1"/>
                </a:solidFill>
              </a:rPr>
              <a:t>Immunologie fondamentale par le Pr A GHAFFOUR</a:t>
            </a:r>
          </a:p>
        </p:txBody>
      </p:sp>
      <p:sp>
        <p:nvSpPr>
          <p:cNvPr id="1536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C440109-73FA-4AEB-BC23-2975FE358444}" type="slidenum">
              <a:rPr lang="fr-FR" sz="1800" smtClean="0">
                <a:solidFill>
                  <a:schemeClr val="tx1"/>
                </a:solidFill>
              </a:rPr>
              <a:pPr/>
              <a:t>7</a:t>
            </a:fld>
            <a:endParaRPr lang="fr-FR" sz="1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6600" dirty="0" smtClean="0"/>
              <a:t/>
            </a:r>
            <a:br>
              <a:rPr lang="fr-FR" sz="6600" dirty="0" smtClean="0"/>
            </a:br>
            <a:r>
              <a:rPr lang="fr-FR" sz="6600" dirty="0" smtClean="0"/>
              <a:t>Les cellules épithéliales</a:t>
            </a:r>
            <a:br>
              <a:rPr lang="fr-FR" sz="6600" dirty="0" smtClean="0"/>
            </a:br>
            <a:endParaRPr lang="fr-FR" sz="66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8258175" cy="639763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fr-FR" sz="3600" dirty="0" smtClean="0"/>
              <a:t>Rôle</a:t>
            </a:r>
            <a:endParaRPr lang="fr-FR" sz="3600" dirty="0"/>
          </a:p>
        </p:txBody>
      </p:sp>
      <p:sp>
        <p:nvSpPr>
          <p:cNvPr id="9226" name="Rectangle 10"/>
          <p:cNvSpPr>
            <a:spLocks noGrp="1" noChangeArrowheads="1"/>
          </p:cNvSpPr>
          <p:nvPr>
            <p:ph sz="half" idx="2"/>
          </p:nvPr>
        </p:nvSpPr>
        <p:spPr>
          <a:xfrm>
            <a:off x="457200" y="2459038"/>
            <a:ext cx="8258175" cy="3959225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Les cellules sentinelles 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sz="1600" dirty="0" smtClean="0"/>
              <a:t>Stimulées, les cellules sentinelles mettent en mouvement les cellules immunocompétentes par la production de cytokines (IL8) et de </a:t>
            </a:r>
            <a:r>
              <a:rPr lang="fr-FR" sz="1600" dirty="0" err="1" smtClean="0"/>
              <a:t>chémokines</a:t>
            </a:r>
            <a:endParaRPr lang="fr-FR" sz="16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Les cellules sécrétoires 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sz="1600" dirty="0" smtClean="0"/>
              <a:t>Synthétisent la pièce sécrétoire des </a:t>
            </a:r>
            <a:r>
              <a:rPr lang="fr-FR" sz="1600" dirty="0" err="1" smtClean="0"/>
              <a:t>IgA</a:t>
            </a:r>
            <a:endParaRPr lang="fr-FR" sz="1600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sz="1600" dirty="0" smtClean="0"/>
              <a:t>Cette synthèse est spécifique des cellules épithéliales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r-FR" sz="2000" dirty="0" smtClean="0"/>
              <a:t> </a:t>
            </a:r>
            <a:r>
              <a:rPr lang="fr-FR" dirty="0" smtClean="0"/>
              <a:t>Les cellules informatives M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sz="1600" dirty="0" smtClean="0"/>
              <a:t>Pourvues d’antigènes de classe II du CMH, d'enzymes et de </a:t>
            </a:r>
            <a:r>
              <a:rPr lang="fr-FR" sz="1600" dirty="0" err="1" smtClean="0"/>
              <a:t>glycocalyx</a:t>
            </a:r>
            <a:r>
              <a:rPr lang="fr-FR" sz="1600" dirty="0" smtClean="0"/>
              <a:t>, elles accrochent beaucoup de glucides à leur surface 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sz="1600" dirty="0" smtClean="0"/>
              <a:t>Portes d'entrée essentielles des antigènes dans le système muqueux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sz="1600" dirty="0" smtClean="0"/>
              <a:t>Disposées le long du tube digestif, et probablement dans la sphère ORL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fr-FR" sz="1600" dirty="0" smtClean="0"/>
              <a:t>Dans le tube digestif, elles sont identifiables grâce aux leucocytes près du pôle basal</a:t>
            </a:r>
            <a:endParaRPr lang="fr-FR" dirty="0"/>
          </a:p>
        </p:txBody>
      </p:sp>
      <p:sp>
        <p:nvSpPr>
          <p:cNvPr id="16389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mtClean="0">
                <a:solidFill>
                  <a:schemeClr val="tx1"/>
                </a:solidFill>
              </a:rPr>
              <a:t>Immunologie fondamentale par le Pr A GHAFFOUR</a:t>
            </a:r>
          </a:p>
        </p:txBody>
      </p:sp>
      <p:sp>
        <p:nvSpPr>
          <p:cNvPr id="1639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7E96D67-8A76-463E-8FA9-7E2775FCB516}" type="slidenum">
              <a:rPr lang="fr-FR" smtClean="0">
                <a:solidFill>
                  <a:schemeClr val="tx1"/>
                </a:solidFill>
              </a:rPr>
              <a:pPr/>
              <a:t>8</a:t>
            </a:fld>
            <a:endParaRPr lang="fr-F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sz="6000" dirty="0" smtClean="0"/>
              <a:t>Les cellules endothéliales</a:t>
            </a:r>
            <a:endParaRPr lang="fr-FR" sz="60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8258175" cy="639763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fr-FR" sz="3600" b="0" dirty="0" smtClean="0"/>
              <a:t>Caractéristiques générales</a:t>
            </a:r>
            <a:endParaRPr lang="fr-FR" sz="3600" b="0" dirty="0"/>
          </a:p>
        </p:txBody>
      </p:sp>
      <p:sp>
        <p:nvSpPr>
          <p:cNvPr id="20483" name="Rectangle 10"/>
          <p:cNvSpPr>
            <a:spLocks noGrp="1" noChangeArrowheads="1"/>
          </p:cNvSpPr>
          <p:nvPr>
            <p:ph sz="half" idx="2"/>
          </p:nvPr>
        </p:nvSpPr>
        <p:spPr>
          <a:xfrm>
            <a:off x="457200" y="2459038"/>
            <a:ext cx="8258175" cy="3959225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fr-FR" dirty="0" smtClean="0"/>
              <a:t>Interagissent avec les cellules circulantes (lymphocytes, monocytes...) grâce à leurs molécules membranaires</a:t>
            </a:r>
          </a:p>
          <a:p>
            <a:pPr>
              <a:defRPr/>
            </a:pPr>
            <a:r>
              <a:rPr lang="fr-FR" dirty="0" smtClean="0"/>
              <a:t>Présentent les mêmes rôles que les cellules épithéliales</a:t>
            </a:r>
          </a:p>
          <a:p>
            <a:pPr>
              <a:defRPr/>
            </a:pPr>
            <a:r>
              <a:rPr lang="fr-FR" dirty="0" smtClean="0"/>
              <a:t>Se subdivisent en :</a:t>
            </a:r>
          </a:p>
          <a:p>
            <a:pPr lvl="1">
              <a:defRPr/>
            </a:pPr>
            <a:r>
              <a:rPr lang="fr-FR" sz="2400" dirty="0" smtClean="0"/>
              <a:t>Cellules sentinelles : Réaction inflammatoire sur lésion </a:t>
            </a:r>
          </a:p>
          <a:p>
            <a:pPr lvl="1">
              <a:defRPr/>
            </a:pPr>
            <a:r>
              <a:rPr lang="fr-FR" sz="2400" dirty="0" smtClean="0"/>
              <a:t>Cellules adhésives : Permettent la diapédèse des cellules</a:t>
            </a:r>
          </a:p>
          <a:p>
            <a:pPr lvl="1">
              <a:defRPr/>
            </a:pPr>
            <a:r>
              <a:rPr lang="fr-FR" sz="2400" dirty="0" smtClean="0"/>
              <a:t>Cellules différenciées du HEV = High Endothélial Veinules ou veinules à haut endothélium ou veinules post-capillaires</a:t>
            </a: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z="1400" smtClean="0">
                <a:solidFill>
                  <a:schemeClr val="tx1"/>
                </a:solidFill>
              </a:rPr>
              <a:t>Immunologie fondamentale par le Pr A GHAFFOUR</a:t>
            </a:r>
          </a:p>
        </p:txBody>
      </p:sp>
      <p:sp>
        <p:nvSpPr>
          <p:cNvPr id="1741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C0C1690-D0D1-4311-8C0C-B8FB08249C80}" type="slidenum">
              <a:rPr lang="fr-FR" sz="1400" smtClean="0">
                <a:solidFill>
                  <a:schemeClr val="tx1"/>
                </a:solidFill>
              </a:rPr>
              <a:pPr/>
              <a:t>9</a:t>
            </a:fld>
            <a:endParaRPr lang="fr-FR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5176</TotalTime>
  <Words>2589</Words>
  <Application>Microsoft Office PowerPoint</Application>
  <PresentationFormat>Affichage à l'écran (4:3)</PresentationFormat>
  <Paragraphs>567</Paragraphs>
  <Slides>51</Slides>
  <Notes>0</Notes>
  <HiddenSlides>5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51</vt:i4>
      </vt:variant>
    </vt:vector>
  </HeadingPairs>
  <TitlesOfParts>
    <vt:vector size="53" baseType="lpstr">
      <vt:lpstr>Thème Office</vt:lpstr>
      <vt:lpstr>Image Bitmap</vt:lpstr>
      <vt:lpstr>Faculté de médecine B. BENZERDJEB TLEMCEN</vt:lpstr>
      <vt:lpstr>Enseignement d’immunologie</vt:lpstr>
      <vt:lpstr>Cellules immunitaires</vt:lpstr>
      <vt:lpstr>Plan  </vt:lpstr>
      <vt:lpstr>Plan</vt:lpstr>
      <vt:lpstr>Cellules barrières</vt:lpstr>
      <vt:lpstr> Les cellules épithéliales </vt:lpstr>
      <vt:lpstr> Les cellules épithéliales </vt:lpstr>
      <vt:lpstr>Les cellules endothéliales</vt:lpstr>
      <vt:lpstr> Cellules endothéliales </vt:lpstr>
      <vt:lpstr>Les plaquettes sanguines</vt:lpstr>
      <vt:lpstr>Planche</vt:lpstr>
      <vt:lpstr> Cellules de l’immunité non adaptative </vt:lpstr>
      <vt:lpstr>Monocytes-macrophages</vt:lpstr>
      <vt:lpstr>Monocytes-macrophages</vt:lpstr>
      <vt:lpstr>Monocytes-macrophages</vt:lpstr>
      <vt:lpstr>Les cellules dendritiques</vt:lpstr>
      <vt:lpstr>Les cellules dendritiques</vt:lpstr>
      <vt:lpstr>Les cellules dendritiques</vt:lpstr>
      <vt:lpstr>Trois types de phagocytes</vt:lpstr>
      <vt:lpstr>Les phagocytes</vt:lpstr>
      <vt:lpstr>Les phagocytes</vt:lpstr>
      <vt:lpstr>  Les phagocytes  </vt:lpstr>
      <vt:lpstr>Les phagocytes</vt:lpstr>
      <vt:lpstr> Les phagocytes </vt:lpstr>
      <vt:lpstr>Trois types de granulocytes</vt:lpstr>
      <vt:lpstr> Le granulocyte neutrophile </vt:lpstr>
      <vt:lpstr> Le granulocyte neutrophile </vt:lpstr>
      <vt:lpstr>Le granulocyte éosinophile </vt:lpstr>
      <vt:lpstr> Le granulocyte éosinophile </vt:lpstr>
      <vt:lpstr> Le granulocyte basophile </vt:lpstr>
      <vt:lpstr>Le mastocyte</vt:lpstr>
      <vt:lpstr>Basophile et mastocyte</vt:lpstr>
      <vt:lpstr>Basophile et mastocyte</vt:lpstr>
      <vt:lpstr>Cellules de l’immunité adaptative</vt:lpstr>
      <vt:lpstr>Les lymphocytes</vt:lpstr>
      <vt:lpstr> Les lymphocytes </vt:lpstr>
      <vt:lpstr> Le lymphocyte B </vt:lpstr>
      <vt:lpstr>Le plasmocyte</vt:lpstr>
      <vt:lpstr> Le lymphocyte T </vt:lpstr>
      <vt:lpstr>Le TCR ou T Cell Receptor</vt:lpstr>
      <vt:lpstr>Le lymphocyte T </vt:lpstr>
      <vt:lpstr> Lymphocyte NK </vt:lpstr>
      <vt:lpstr> Lymphocyte NK </vt:lpstr>
      <vt:lpstr>Lymphocyte NK</vt:lpstr>
      <vt:lpstr> Cytotoxicité à médiation cellulaire </vt:lpstr>
      <vt:lpstr>Transformation blastique (1)</vt:lpstr>
      <vt:lpstr>Transformation blastique (2)</vt:lpstr>
      <vt:lpstr>Transformation blastique (3)</vt:lpstr>
      <vt:lpstr>Transformation blastique (4)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INFOPLUS</dc:creator>
  <cp:lastModifiedBy>med</cp:lastModifiedBy>
  <cp:revision>155</cp:revision>
  <dcterms:created xsi:type="dcterms:W3CDTF">2003-10-12T11:29:30Z</dcterms:created>
  <dcterms:modified xsi:type="dcterms:W3CDTF">2015-10-04T07:33:14Z</dcterms:modified>
</cp:coreProperties>
</file>