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4" r:id="rId3"/>
    <p:sldId id="303" r:id="rId4"/>
    <p:sldId id="302" r:id="rId5"/>
    <p:sldId id="257" r:id="rId6"/>
    <p:sldId id="261" r:id="rId7"/>
    <p:sldId id="262" r:id="rId8"/>
    <p:sldId id="269" r:id="rId9"/>
    <p:sldId id="267" r:id="rId10"/>
    <p:sldId id="266" r:id="rId11"/>
    <p:sldId id="265" r:id="rId12"/>
    <p:sldId id="272" r:id="rId13"/>
    <p:sldId id="271" r:id="rId14"/>
    <p:sldId id="270" r:id="rId15"/>
    <p:sldId id="264" r:id="rId16"/>
    <p:sldId id="263" r:id="rId17"/>
    <p:sldId id="281" r:id="rId18"/>
    <p:sldId id="280" r:id="rId19"/>
    <p:sldId id="293" r:id="rId20"/>
    <p:sldId id="296" r:id="rId21"/>
    <p:sldId id="279" r:id="rId22"/>
    <p:sldId id="295" r:id="rId23"/>
    <p:sldId id="297" r:id="rId24"/>
    <p:sldId id="298" r:id="rId25"/>
    <p:sldId id="259" r:id="rId26"/>
    <p:sldId id="277" r:id="rId27"/>
    <p:sldId id="286" r:id="rId28"/>
    <p:sldId id="288" r:id="rId29"/>
    <p:sldId id="292" r:id="rId30"/>
    <p:sldId id="276" r:id="rId31"/>
    <p:sldId id="285" r:id="rId32"/>
    <p:sldId id="284" r:id="rId33"/>
    <p:sldId id="283" r:id="rId34"/>
    <p:sldId id="260" r:id="rId35"/>
    <p:sldId id="274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E6A2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C2CB5-61B9-4C8F-A11A-8917CF6B41ED}" type="datetimeFigureOut">
              <a:rPr lang="fr-FR" smtClean="0"/>
              <a:pPr/>
              <a:t>24/10/2016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B6AFE-8EEC-47CC-A865-BCB4BDAC10B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6AFE-8EEC-47CC-A865-BCB4BDAC10B2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6AFE-8EEC-47CC-A865-BCB4BDAC10B2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6AFE-8EEC-47CC-A865-BCB4BDAC10B2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6AFE-8EEC-47CC-A865-BCB4BDAC10B2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6AFE-8EEC-47CC-A865-BCB4BDAC10B2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6AFE-8EEC-47CC-A865-BCB4BDAC10B2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6AFE-8EEC-47CC-A865-BCB4BDAC10B2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6AFE-8EEC-47CC-A865-BCB4BDAC10B2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6AFE-8EEC-47CC-A865-BCB4BDAC10B2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6AFE-8EEC-47CC-A865-BCB4BDAC10B2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6AFE-8EEC-47CC-A865-BCB4BDAC10B2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6AFE-8EEC-47CC-A865-BCB4BDAC10B2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6AFE-8EEC-47CC-A865-BCB4BDAC10B2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6AFE-8EEC-47CC-A865-BCB4BDAC10B2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6AFE-8EEC-47CC-A865-BCB4BDAC10B2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6AFE-8EEC-47CC-A865-BCB4BDAC10B2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6AFE-8EEC-47CC-A865-BCB4BDAC10B2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6AFE-8EEC-47CC-A865-BCB4BDAC10B2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6AFE-8EEC-47CC-A865-BCB4BDAC10B2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6AFE-8EEC-47CC-A865-BCB4BDAC10B2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6AFE-8EEC-47CC-A865-BCB4BDAC10B2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37112"/>
            <a:ext cx="7772400" cy="1080120"/>
          </a:xfrm>
        </p:spPr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42384"/>
            <a:ext cx="6400800" cy="622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altLang="zh-CN" smtClean="0"/>
              <a:t>Cliquez pour modifier le style des sous-titres du masque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00E96D-C816-4F51-A30D-E636306C1C1F}" type="datetimeFigureOut">
              <a:rPr lang="zh-CN" altLang="fr-FR"/>
              <a:pPr/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48A19-415C-44EA-9A5C-EA9BCB3DA5BE}" type="slidenum">
              <a:rPr lang="zh-CN" altLang="en-US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44BC6F-EF05-4467-AB10-4F120C89FBB6}" type="datetimeFigureOut">
              <a:rPr lang="zh-CN" altLang="fr-FR"/>
              <a:pPr/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45323-7142-48D4-8FEB-39080623ABF3}" type="slidenum">
              <a:rPr lang="zh-CN" altLang="en-US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0272" y="274638"/>
            <a:ext cx="1666528" cy="5851525"/>
          </a:xfrm>
        </p:spPr>
        <p:txBody>
          <a:bodyPr vert="eaVert"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1720" y="274638"/>
            <a:ext cx="4752528" cy="5851525"/>
          </a:xfrm>
        </p:spPr>
        <p:txBody>
          <a:bodyPr vert="eaVert"/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3386C-BB44-478F-9433-5C875564CD24}" type="datetimeFigureOut">
              <a:rPr lang="zh-CN" altLang="fr-FR"/>
              <a:pPr/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B1967-C45A-4DC8-B045-882749F95C1D}" type="slidenum">
              <a:rPr lang="zh-CN" altLang="en-US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2C9EF-90D8-47D1-9288-72939062F0A2}" type="datetimeFigureOut">
              <a:rPr lang="zh-CN" altLang="fr-FR"/>
              <a:pPr/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D228D-6873-4C50-83AE-51F05E2E68DD}" type="slidenum">
              <a:rPr lang="zh-CN" altLang="en-US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406900"/>
            <a:ext cx="629897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736" y="2906713"/>
            <a:ext cx="629897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09FDD-9844-41BB-AB27-F166BD3ED46E}" type="datetimeFigureOut">
              <a:rPr lang="zh-CN" altLang="fr-FR"/>
              <a:pPr/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24E2E-F434-489E-BFE7-EFCA90B6F110}" type="slidenum">
              <a:rPr lang="zh-CN" altLang="en-US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712" y="1600200"/>
            <a:ext cx="331236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6096" y="1600200"/>
            <a:ext cx="32507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AC27A4-13E9-4F25-8466-E4B53888BDFA}" type="datetimeFigureOut">
              <a:rPr lang="zh-CN" altLang="fr-FR"/>
              <a:pPr/>
              <a:t>2016/10/24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5065F-F905-43E3-99C5-4799189FD961}" type="slidenum">
              <a:rPr lang="zh-CN" altLang="en-US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712" y="1535113"/>
            <a:ext cx="33123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9712" y="2174875"/>
            <a:ext cx="33123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64088" y="1535113"/>
            <a:ext cx="33227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64088" y="2174875"/>
            <a:ext cx="33227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DA058-469B-4B39-AEE7-30051B1AF396}" type="datetimeFigureOut">
              <a:rPr lang="zh-CN" altLang="fr-FR"/>
              <a:pPr/>
              <a:t>2016/10/24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5EAEC-5423-435E-BA7C-CFA6C1224639}" type="slidenum">
              <a:rPr lang="zh-CN" altLang="en-US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6F3C4E-AF8F-4E31-B2CF-999D9E48F375}" type="datetimeFigureOut">
              <a:rPr lang="zh-CN" altLang="fr-FR"/>
              <a:pPr/>
              <a:t>2016/10/24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A6DCE-C23A-4F32-8032-FB41B9A410D1}" type="slidenum">
              <a:rPr lang="zh-CN" altLang="en-US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11F6DF-4CBF-4503-AB35-A95CD8762536}" type="datetimeFigureOut">
              <a:rPr lang="zh-CN" altLang="fr-FR"/>
              <a:pPr/>
              <a:t>2016/10/24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D048B-2FA3-46B2-BD8F-BDB1170182D2}" type="slidenum">
              <a:rPr lang="zh-CN" altLang="en-US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3050"/>
            <a:ext cx="28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273050"/>
            <a:ext cx="36107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1720" y="1435100"/>
            <a:ext cx="28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5C5BC7-6B49-4C00-A164-3ECA687C1C60}" type="datetimeFigureOut">
              <a:rPr lang="zh-CN" altLang="fr-FR"/>
              <a:pPr/>
              <a:t>2016/10/24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FC52B-903E-4A24-BE3E-47CF3A675451}" type="slidenum">
              <a:rPr lang="zh-CN" altLang="en-US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399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3992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altLang="zh-CN" noProof="0" smtClean="0"/>
              <a:t>Cliquez sur l'icône pour ajouter une image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399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50CE85-F718-4DA0-9FA8-BAA3E164EFE5}" type="datetimeFigureOut">
              <a:rPr lang="zh-CN" altLang="fr-FR"/>
              <a:pPr/>
              <a:t>2016/10/24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B49C5-0DA9-452D-8A2F-F4DF714A57C0}" type="slidenum">
              <a:rPr lang="zh-CN" altLang="en-US"/>
              <a:pPr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79613" y="274638"/>
            <a:ext cx="6707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 style du titre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79613" y="1600200"/>
            <a:ext cx="6707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049649A-8C75-4D44-BB8C-8CC7F51BAC70}" type="datetimeFigureOut">
              <a:rPr lang="zh-CN" altLang="fr-FR"/>
              <a:pPr/>
              <a:t>2016/10/24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E17010B-3214-4085-B265-4B524EA6B3E1}" type="slidenum">
              <a:rPr lang="zh-CN" altLang="en-US"/>
              <a:pPr/>
              <a:t>‹N°›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B7DEE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B7DEE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B7DEE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B7DEE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B7DEE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4437063"/>
            <a:ext cx="7772400" cy="1079500"/>
          </a:xfrm>
        </p:spPr>
        <p:txBody>
          <a:bodyPr/>
          <a:lstStyle/>
          <a:p>
            <a:r>
              <a:rPr lang="fr-FR" b="1" dirty="0" smtClean="0"/>
              <a:t>Pancréatite chronique</a:t>
            </a:r>
            <a:endParaRPr lang="zh-CN" alt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5541963"/>
            <a:ext cx="6400800" cy="623887"/>
          </a:xfrm>
        </p:spPr>
        <p:txBody>
          <a:bodyPr/>
          <a:lstStyle/>
          <a:p>
            <a:pPr eaLnBrk="1" hangingPunct="1"/>
            <a:endParaRPr lang="zh-CN" altLang="en-US" smtClean="0">
              <a:solidFill>
                <a:srgbClr val="B7DEE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symptômes sont moins bien connus : PA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récidivantes isolées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rarement nécrosantes, ictère possible mais rare.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Aucune technique d’imagerie ne permet de porter le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diagnostic de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 de manière définitive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anomalies les plus typiques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sont une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augmentation globale de l’ensemble de la glande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pancréatique et une diminution de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prise de contraste périphérique</a:t>
            </a:r>
            <a:endParaRPr lang="fr-FR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C- 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pancréatites d’origine 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génétique: </a:t>
            </a:r>
            <a:endParaRPr lang="fr-FR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symptômes les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plus fréquents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sont des douleurs pancréatiques récidivantes (83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 et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 PA (69 %). Toutes les complications de la PC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peuvent être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observées. </a:t>
            </a:r>
            <a:endParaRPr lang="fr-F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insuffisances pancréatiques exocrines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 endocrines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apparaissent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dans26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des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cas.</a:t>
            </a:r>
            <a:endParaRPr lang="fr-FR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6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D- Causes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obstructives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recherche d’une tumeur à l’origine d’une PC doit être 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une priorité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après avoir éliminé une cause alcoolique, surtout en cas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première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poussée chez un patient de plus de 50 ans. </a:t>
            </a:r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PC dans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 contexte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 secondaire à l’obstruction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canalaire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due à la tumeur.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tumeurs peuvent être bénignes ou malignes, kystiques ou non.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autres causes obstructives sont :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sténoses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canalaires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séquellaires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d’un traumatisme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pancréatique violent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(accident de la voie publique) ou secondaires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une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destruction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canalaire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suite à un antécédent de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pancréatite grave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avec rupture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canalaire</a:t>
            </a:r>
            <a:endParaRPr lang="fr-FR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 Pancréatites dysmétaboliques: </a:t>
            </a:r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FR" sz="20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hypertriglycéridémie</a:t>
            </a:r>
            <a:r>
              <a:rPr lang="fr-FR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peut être primaire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(familiale ou sans cause secondaire retrouvée) ou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secondaire notamment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l’alcoolisme, au diabète, aux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médicaments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hyperlipémiants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(estrogènes, diurétiques, bêtabloquants, etc.),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une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hypothyroïdie ou à une insuffisance rénale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chronique.</a:t>
            </a:r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Dans la plupart des cas, l’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hypertriglycéridémie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est majeure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supérieure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10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/l.</a:t>
            </a:r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PC secondaires à une hypercalcémie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ont été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constatées essentiellement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 cours de l’hyperparathyroïdie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fréquence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l’association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hyperparathyroïdie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primaire–pancréatite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varie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entre 1,5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et 7 </a:t>
            </a:r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diagnostic biologique repose sur le dosage de la calcémie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constamment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élevée. 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F- Nouveaux acteurs  de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pancréatite chronique</a:t>
            </a:r>
          </a:p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Intoxication tabagique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chronique: </a:t>
            </a:r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tabagisme est un facteur de risque indépendant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tabagisme favorise les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formes graves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PA, la formation de calcifications, les complications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PC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et la survenue de cancer. </a:t>
            </a:r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sevrage tabagique doit être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 objectif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thérapeutique quel que soit le stade de la pancréatite.</a:t>
            </a:r>
          </a:p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Obésité: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indice de masse corporelle [IMC] &gt; 30) est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 facteur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risque de pancréatite. De plus, le surpoids est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associé à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une augmentation de la mortalité et de la morbidité au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cours des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PA. L’obésité pourrait amplifier la réponse immunitaire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secondaire aux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lésions pancréatiques et ainsi favoriser la sévérité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 pancréatites</a:t>
            </a:r>
            <a:endParaRPr lang="fr-FR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4- DIAGNOSTIC</a:t>
            </a:r>
            <a:br>
              <a:rPr lang="fr-FR" b="1" dirty="0" smtClean="0"/>
            </a:br>
            <a:r>
              <a:rPr lang="fr-FR" sz="2400" b="1" dirty="0" smtClean="0">
                <a:solidFill>
                  <a:schemeClr val="tx1"/>
                </a:solidFill>
              </a:rPr>
              <a:t>A- 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CLINIQUE</a:t>
            </a: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zh-CN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A1</a:t>
            </a:r>
            <a:r>
              <a:rPr lang="fr-FR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Douleur: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douleur, épigastrique, transfixiante, déclenchée par l’alimentation ou la prise d’alcool est un des signes principaux de la PC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Elle peut être due:</a:t>
            </a:r>
          </a:p>
          <a:p>
            <a:pPr>
              <a:buFont typeface="Wingdings" pitchFamily="2" charset="2"/>
              <a:buChar char="q"/>
            </a:pP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une poussée aiguë, </a:t>
            </a:r>
          </a:p>
          <a:p>
            <a:pPr>
              <a:buFont typeface="Wingdings" pitchFamily="2" charset="2"/>
              <a:buChar char="q"/>
            </a:pP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des douleurs chroniques sans poussée aiguë (la distinction formelle entre ces deux entités repose sur la présence ou non d’une élévation de la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lipasémie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>
              <a:buFont typeface="Wingdings" pitchFamily="2" charset="2"/>
              <a:buChar char="q"/>
            </a:pP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profil clinique de la douleur est varié : douleur aiguë durant quelques heures à quelques jours, douleur postprandiale survenant par épisodes durant de quelques jours à quelques semaines, douleur fluctuante évoluant sur plusieurs mois, douleur sourde permanente.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La douleur est souvent associée à:un amaigrissement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16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sz="2000" b="1" u="sng" dirty="0" smtClean="0">
                <a:solidFill>
                  <a:schemeClr val="tx1"/>
                </a:solidFill>
              </a:rPr>
              <a:t>A2. Pancréatite </a:t>
            </a:r>
            <a:r>
              <a:rPr lang="fr-FR" sz="2000" b="1" u="sng" dirty="0" smtClean="0">
                <a:solidFill>
                  <a:schemeClr val="tx1"/>
                </a:solidFill>
              </a:rPr>
              <a:t>aiguë (PA)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Il s’agit d’une forme fréquente de révélation de la PC.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 La probabilité de survenue de la PA est de 40 à 50 % dans les cinq premières années d’évolution de la PC </a:t>
            </a:r>
            <a:r>
              <a:rPr lang="fr-FR" sz="2000" dirty="0" smtClean="0">
                <a:solidFill>
                  <a:schemeClr val="tx1"/>
                </a:solidFill>
              </a:rPr>
              <a:t>alcoolique.</a:t>
            </a:r>
          </a:p>
          <a:p>
            <a:pPr>
              <a:buNone/>
            </a:pPr>
            <a:r>
              <a:rPr lang="fr-FR" sz="2000" b="1" u="sng" dirty="0" smtClean="0">
                <a:solidFill>
                  <a:schemeClr val="tx1"/>
                </a:solidFill>
              </a:rPr>
              <a:t>A3.  </a:t>
            </a:r>
            <a:r>
              <a:rPr lang="fr-FR" sz="2000" b="1" u="sng" dirty="0" smtClean="0">
                <a:solidFill>
                  <a:schemeClr val="tx1"/>
                </a:solidFill>
              </a:rPr>
              <a:t>Complications</a:t>
            </a:r>
            <a:r>
              <a:rPr lang="fr-FR" sz="2000" b="1" u="sng" dirty="0" smtClean="0">
                <a:solidFill>
                  <a:schemeClr val="tx1"/>
                </a:solidFill>
              </a:rPr>
              <a:t>: </a:t>
            </a:r>
            <a:endParaRPr lang="fr-FR" sz="2000" b="1" u="sng" dirty="0" smtClean="0">
              <a:solidFill>
                <a:schemeClr val="tx1"/>
              </a:solidFill>
            </a:endParaRPr>
          </a:p>
          <a:p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Pseudokystes</a:t>
            </a:r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Complications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hépato-biliaires</a:t>
            </a:r>
            <a:endParaRPr lang="fr-FR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Compression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duodénale</a:t>
            </a:r>
            <a:endParaRPr lang="fr-FR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Hémorragies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digestives</a:t>
            </a:r>
            <a:endParaRPr lang="fr-FR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Insuffisance pancréatique </a:t>
            </a:r>
            <a:r>
              <a:rPr lang="fr-FR" sz="2000" dirty="0" smtClean="0">
                <a:solidFill>
                  <a:schemeClr val="tx1"/>
                </a:solidFill>
              </a:rPr>
              <a:t>exocrine</a:t>
            </a:r>
            <a:endParaRPr lang="fr-FR" sz="2000" i="1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Diabète</a:t>
            </a:r>
            <a:endParaRPr lang="fr-FR" sz="2000" i="1" dirty="0" smtClean="0">
              <a:solidFill>
                <a:schemeClr val="tx1"/>
              </a:solidFill>
            </a:endParaRPr>
          </a:p>
          <a:p>
            <a:r>
              <a:rPr lang="fr-FR" sz="2000" dirty="0" smtClean="0">
                <a:solidFill>
                  <a:schemeClr val="tx1"/>
                </a:solidFill>
              </a:rPr>
              <a:t>Dégénérescence</a:t>
            </a:r>
            <a:endParaRPr lang="fr-FR" sz="2000" i="1" dirty="0" smtClean="0">
              <a:solidFill>
                <a:schemeClr val="tx1"/>
              </a:solidFill>
            </a:endParaRP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endParaRPr lang="fr-FR" sz="20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B- BIOLOGIE</a:t>
            </a:r>
            <a:endParaRPr lang="zh-CN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000232" y="1714488"/>
            <a:ext cx="6707187" cy="4525963"/>
          </a:xfrm>
        </p:spPr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Elle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 normale en dehors des poussées de PA où la </a:t>
            </a:r>
            <a:r>
              <a:rPr lang="fr-F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lipasémie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est élevée.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surveillance d’un malade ayant une PC doit comporter la recherche d’une </a:t>
            </a:r>
            <a:r>
              <a:rPr lang="fr-F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cholestase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par compression de la voie biliaire et d’un diabète.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tests fonctionnels pancréatiques fécaux cherchent une insuffisance pancréatique exocrine. </a:t>
            </a:r>
          </a:p>
          <a:p>
            <a:endParaRPr lang="fr-FR" sz="20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C- IMAGERIE</a:t>
            </a:r>
            <a:endParaRPr lang="zh-CN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diagnostic de PC repose sur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 des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trois éléments suivants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présence de fibrose au sein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 parenchyme,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 calcifications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pancréatiques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anomalies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canalaires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(visibles sur des examens d’imagerie)</a:t>
            </a:r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Quelle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 soit la technique utilisée, les signes de PC sont souvent absents au début de la maladie et apparaissent au cours du temps.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signes de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chronicité: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calcifications pancréatiques, anomalies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canalaires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(dilatations, irrégularités de calibre) et parenchymateuses.</a:t>
            </a:r>
          </a:p>
          <a:p>
            <a:endParaRPr lang="fr-FR" sz="20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cliché de l’abdomen sans préparation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montre des calcifications pancréatiques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L’échographie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peut détecter des anomalies parenchymateuses, des calcifications pancréatiques ou des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pseudokystes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intra-pancréatiques voire des anomalies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canalaires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(dilatations, irrégularités). 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2614613" y="4800600"/>
            <a:ext cx="5486400" cy="566738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7172" name="Text Placeholder 6"/>
          <p:cNvSpPr>
            <a:spLocks noGrp="1"/>
          </p:cNvSpPr>
          <p:nvPr>
            <p:ph type="body" sz="half" idx="2"/>
          </p:nvPr>
        </p:nvSpPr>
        <p:spPr>
          <a:xfrm>
            <a:off x="2614613" y="5367338"/>
            <a:ext cx="5486400" cy="804862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027" name="Picture 3" descr="C:\Users\user\Desktop\pancréatite chronique\mmc2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833" r="13833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028" name="Picture 4" descr="C:\Users\user\Desktop\pancréatite chronique\mmc2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85926"/>
            <a:ext cx="6473825" cy="4491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2614613" y="4800600"/>
            <a:ext cx="5486400" cy="566738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7172" name="Text Placeholder 6"/>
          <p:cNvSpPr>
            <a:spLocks noGrp="1"/>
          </p:cNvSpPr>
          <p:nvPr>
            <p:ph type="body" sz="half" idx="2"/>
          </p:nvPr>
        </p:nvSpPr>
        <p:spPr>
          <a:xfrm>
            <a:off x="2614613" y="5367338"/>
            <a:ext cx="5486400" cy="804862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5" name="Picture 2" descr="C:\Users\user\Desktop\ASP_Calcifications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05" b="1005"/>
          <a:stretch>
            <a:fillRect/>
          </a:stretch>
        </p:blipFill>
        <p:spPr bwMode="auto">
          <a:xfrm>
            <a:off x="2614613" y="612775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scanner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l’examen </a:t>
            </a: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 première intention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 de </a:t>
            </a: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référence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 tomodensitométrie élimine des diagnostics différentiels, et montre les complications à type de PA, de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pseudokyste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ou d’hypertension portale.</a:t>
            </a:r>
          </a:p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L’écho-endoscopie  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 un examen de seconde intention en cas de suspicion de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PC débutante. Elle cherche des anomalies du parenchyme et des canaux pancréatiques avec une très grande sensibilité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permet de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chercher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 causes non alcooliques de pancréatite (lithiase biliaire, tumeur). </a:t>
            </a:r>
          </a:p>
          <a:p>
            <a:r>
              <a:rPr lang="fr-FR" sz="2000" b="1" dirty="0" err="1" smtClean="0">
                <a:solidFill>
                  <a:schemeClr val="tx1"/>
                </a:solidFill>
              </a:rPr>
              <a:t>Cholangiopancréatographie</a:t>
            </a: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par résonance magnétique permet une cartographie </a:t>
            </a:r>
            <a:r>
              <a:rPr lang="fr-FR" sz="2000" dirty="0" err="1" smtClean="0">
                <a:solidFill>
                  <a:schemeClr val="tx1"/>
                </a:solidFill>
              </a:rPr>
              <a:t>canalaire</a:t>
            </a:r>
            <a:r>
              <a:rPr lang="fr-FR" sz="2000" dirty="0" smtClean="0">
                <a:solidFill>
                  <a:schemeClr val="tx1"/>
                </a:solidFill>
              </a:rPr>
              <a:t> biliaire et pancréatique Mettant  en évidence les lésions </a:t>
            </a:r>
            <a:r>
              <a:rPr lang="fr-FR" sz="2000" dirty="0" err="1" smtClean="0">
                <a:solidFill>
                  <a:schemeClr val="tx1"/>
                </a:solidFill>
              </a:rPr>
              <a:t>canalaires</a:t>
            </a:r>
            <a:r>
              <a:rPr lang="fr-FR" sz="2000" dirty="0" smtClean="0">
                <a:solidFill>
                  <a:schemeClr val="tx1"/>
                </a:solidFill>
              </a:rPr>
              <a:t>.</a:t>
            </a:r>
            <a:endParaRPr lang="fr-FR" sz="2000" i="1" dirty="0" smtClean="0">
              <a:solidFill>
                <a:schemeClr val="tx1"/>
              </a:solidFill>
            </a:endParaRPr>
          </a:p>
          <a:p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6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2614613" y="4800600"/>
            <a:ext cx="5486400" cy="566738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7172" name="Text Placeholder 6"/>
          <p:cNvSpPr>
            <a:spLocks noGrp="1"/>
          </p:cNvSpPr>
          <p:nvPr>
            <p:ph type="body" sz="half" idx="2"/>
          </p:nvPr>
        </p:nvSpPr>
        <p:spPr>
          <a:xfrm>
            <a:off x="2614613" y="5367338"/>
            <a:ext cx="5486400" cy="804862"/>
          </a:xfrm>
        </p:spPr>
        <p:txBody>
          <a:bodyPr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Scanner : calcification (flèche) de la tête du pancréas</a:t>
            </a:r>
            <a:endParaRPr lang="zh-CN" alt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43" b="1543"/>
          <a:stretch>
            <a:fillRect/>
          </a:stretch>
        </p:blipFill>
        <p:spPr bwMode="auto">
          <a:xfrm>
            <a:off x="2614613" y="6127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2614613" y="4800600"/>
            <a:ext cx="5486400" cy="566738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7172" name="Text Placeholder 6"/>
          <p:cNvSpPr>
            <a:spLocks noGrp="1"/>
          </p:cNvSpPr>
          <p:nvPr>
            <p:ph type="body" sz="half" idx="2"/>
          </p:nvPr>
        </p:nvSpPr>
        <p:spPr>
          <a:xfrm>
            <a:off x="2614613" y="5367338"/>
            <a:ext cx="5486400" cy="804862"/>
          </a:xfrm>
        </p:spPr>
        <p:txBody>
          <a:bodyPr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</a:rPr>
              <a:t>Écho-endoscopie : pancréatite chronique débutante : aspect hétérogène du parenchyme pancréatique (astérisques)</a:t>
            </a:r>
            <a:endParaRPr lang="zh-CN" alt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05" r="5905"/>
          <a:stretch>
            <a:fillRect/>
          </a:stretch>
        </p:blipFill>
        <p:spPr bwMode="auto">
          <a:xfrm>
            <a:off x="2614613" y="6127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2614613" y="4800600"/>
            <a:ext cx="5486400" cy="566738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7172" name="Text Placeholder 6"/>
          <p:cNvSpPr>
            <a:spLocks noGrp="1"/>
          </p:cNvSpPr>
          <p:nvPr>
            <p:ph type="body" sz="half" idx="2"/>
          </p:nvPr>
        </p:nvSpPr>
        <p:spPr>
          <a:xfrm>
            <a:off x="2614613" y="5367338"/>
            <a:ext cx="5486400" cy="804862"/>
          </a:xfrm>
        </p:spPr>
        <p:txBody>
          <a:bodyPr/>
          <a:lstStyle/>
          <a:p>
            <a:pPr algn="ctr"/>
            <a:r>
              <a:rPr lang="fr-FR" sz="1800" b="1" dirty="0" err="1" smtClean="0">
                <a:solidFill>
                  <a:schemeClr val="tx1"/>
                </a:solidFill>
              </a:rPr>
              <a:t>Cholangio</a:t>
            </a:r>
            <a:r>
              <a:rPr lang="fr-FR" sz="1800" b="1" dirty="0" smtClean="0">
                <a:solidFill>
                  <a:schemeClr val="tx1"/>
                </a:solidFill>
              </a:rPr>
              <a:t>-</a:t>
            </a:r>
            <a:r>
              <a:rPr lang="fr-FR" sz="1800" b="1" dirty="0" err="1" smtClean="0">
                <a:solidFill>
                  <a:schemeClr val="tx1"/>
                </a:solidFill>
              </a:rPr>
              <a:t>pancréato</a:t>
            </a:r>
            <a:r>
              <a:rPr lang="fr-FR" sz="1800" b="1" dirty="0" smtClean="0">
                <a:solidFill>
                  <a:schemeClr val="tx1"/>
                </a:solidFill>
              </a:rPr>
              <a:t>-IRM de pancréatite chronique : canal de Wirsung (grosse flèche)</a:t>
            </a:r>
            <a:br>
              <a:rPr lang="fr-FR" sz="1800" b="1" dirty="0" smtClean="0">
                <a:solidFill>
                  <a:schemeClr val="tx1"/>
                </a:solidFill>
              </a:rPr>
            </a:br>
            <a:r>
              <a:rPr lang="fr-FR" sz="1800" b="1" dirty="0" smtClean="0">
                <a:solidFill>
                  <a:schemeClr val="tx1"/>
                </a:solidFill>
              </a:rPr>
              <a:t>dilaté et irrégulier</a:t>
            </a:r>
            <a:endParaRPr lang="zh-CN" alt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52" r="1552"/>
          <a:stretch>
            <a:fillRect/>
          </a:stretch>
        </p:blipFill>
        <p:spPr bwMode="auto">
          <a:xfrm>
            <a:off x="2614613" y="6127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1357290" y="273050"/>
            <a:ext cx="3502048" cy="1162050"/>
          </a:xfrm>
        </p:spPr>
        <p:txBody>
          <a:bodyPr/>
          <a:lstStyle/>
          <a:p>
            <a:r>
              <a:rPr lang="fr-FR" sz="1800" dirty="0" err="1" smtClean="0">
                <a:solidFill>
                  <a:schemeClr val="tx1"/>
                </a:solidFill>
              </a:rPr>
              <a:t>Wirsungo</a:t>
            </a:r>
            <a:r>
              <a:rPr lang="fr-FR" sz="1800" dirty="0" smtClean="0">
                <a:solidFill>
                  <a:schemeClr val="tx1"/>
                </a:solidFill>
              </a:rPr>
              <a:t>-IRM. Lésions </a:t>
            </a:r>
            <a:r>
              <a:rPr lang="fr-FR" sz="1800" dirty="0" err="1" smtClean="0">
                <a:solidFill>
                  <a:schemeClr val="tx1"/>
                </a:solidFill>
              </a:rPr>
              <a:t>canalaires</a:t>
            </a:r>
            <a:r>
              <a:rPr lang="fr-FR" sz="1800" dirty="0" smtClean="0">
                <a:solidFill>
                  <a:schemeClr val="tx1"/>
                </a:solidFill>
              </a:rPr>
              <a:t>, aspect en flammèches des canaux secondaires</a:t>
            </a:r>
            <a:br>
              <a:rPr lang="fr-FR" sz="1800" dirty="0" smtClean="0">
                <a:solidFill>
                  <a:schemeClr val="tx1"/>
                </a:solidFill>
              </a:rPr>
            </a:br>
            <a:endParaRPr lang="zh-CN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148" name="Text Placeholder 5"/>
          <p:cNvSpPr>
            <a:spLocks noGrp="1"/>
          </p:cNvSpPr>
          <p:nvPr>
            <p:ph type="body" sz="half" idx="2"/>
          </p:nvPr>
        </p:nvSpPr>
        <p:spPr>
          <a:xfrm>
            <a:off x="2051050" y="1435100"/>
            <a:ext cx="2808288" cy="4691063"/>
          </a:xfrm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  <p:pic>
        <p:nvPicPr>
          <p:cNvPr id="6" name="Picture 2" descr="C:\Users\user\Desktop\pancréatite chronique\mmc3b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750" r="8750"/>
          <a:stretch>
            <a:fillRect/>
          </a:stretch>
        </p:blipFill>
        <p:spPr bwMode="auto">
          <a:xfrm>
            <a:off x="5076825" y="857232"/>
            <a:ext cx="3609975" cy="5357850"/>
          </a:xfrm>
          <a:prstGeom prst="rect">
            <a:avLst/>
          </a:prstGeom>
          <a:noFill/>
        </p:spPr>
      </p:pic>
      <p:pic>
        <p:nvPicPr>
          <p:cNvPr id="2050" name="Picture 2" descr="C:\Users\user\Desktop\pancréatite chronique\mmc3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428736"/>
            <a:ext cx="3236912" cy="4910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VUE SYNTHÉTIQUE DU DIAGNOSTIC</a:t>
            </a:r>
            <a:endParaRPr lang="zh-CN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diagnostic de PC est fait formellement sur la présence :</a:t>
            </a:r>
          </a:p>
          <a:p>
            <a:pPr>
              <a:buNone/>
            </a:pP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d’anomalies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canalaires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typiques (alternance de sténoses et de dilatations) </a:t>
            </a:r>
          </a:p>
          <a:p>
            <a:pPr>
              <a:buNone/>
            </a:pP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de calcifications</a:t>
            </a:r>
          </a:p>
          <a:p>
            <a:pPr>
              <a:buNone/>
            </a:pP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ou d’une insuffisance pancréatique exocrine.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Une preuve histologique formelle (présence de fibrose) est exceptionnellement apportée puisque les biopsies du pancréas sont rares en l’absence de tumeur.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Ainsi, le diagnostic formel est rarement fait au début de la maladie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 repose alors sur un faisceau d’arguments, notamment la présence de pancréatite aiguë à répétition ou de douleurs chroniques chez un malade grand alcoolique âgé d’environ 40-45 ans.</a:t>
            </a:r>
          </a:p>
          <a:p>
            <a:endParaRPr lang="fr-FR" sz="16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5- Complications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A- Insuffisance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pancréatique exocrine</a:t>
            </a:r>
          </a:p>
          <a:p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L’IPE est un défaut de sécrétion d’enzymes pancréatiques 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exocrines secondaire 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 la destruction du système acinaire, ou 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 défaut 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d’évacuation des sécrétions secondaire à un obstacle sur 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canaux 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pancréatiques excréteurs. </a:t>
            </a:r>
            <a:endParaRPr lang="fr-F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Elle 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survient en moyenne 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après huit 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 d’évolution au cours de la PC alcoolique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Elle se manifeste par une </a:t>
            </a: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stéatorrhée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c’est-à-dire l’augmentation du débit de graisses fécales. 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diagnostic peut être clinique. </a:t>
            </a:r>
          </a:p>
          <a:p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L’IPE au stade d’une </a:t>
            </a: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stéatorrhée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est alors à l’origine de carences nutritionnelles importantes si elle n’est pas supplémentée. </a:t>
            </a:r>
          </a:p>
          <a:p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L’examen diagnostique de référence est le dosage de l’</a:t>
            </a: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élastase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fécale. L’</a:t>
            </a:r>
            <a:r>
              <a:rPr lang="fr-F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élastase</a:t>
            </a:r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 fécale est une enzyme pancréatique non dégradée au cours du transit intestinal. Son origine étant pancréatique, son dosage est un reflet plus direct de la fonction exocrine acinaire</a:t>
            </a: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B- Diabète:</a:t>
            </a:r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diabète est une complication majeure, tardive mais quasi-inéluctable de la PC. Il est d’abord non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insulino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puis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insulino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dépendant. Le diabète peut être une circonstance de découverte notamment dans les rares formes indolores. </a:t>
            </a:r>
          </a:p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C-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Pseudokystes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pseudokyste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est une collection liquidienne contenant soit du suc pancréatique pur et clair soit de la nécrose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pancréatique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liquéfiée. 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 paroi est constituée par un tissu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fibro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-inflammatoire sans épithélium. 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pseudokystes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peuvent rester stables, régresser ou se compliquer : compression d’un organe de voisinage, infection, hémorragie ou rupture dans un organe creux voisin ou dans la cavité péritonéale ou dans une séreuse (plèvre, péritoine).</a:t>
            </a: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endParaRPr lang="fr-FR" sz="2000" dirty="0"/>
          </a:p>
        </p:txBody>
      </p:sp>
      <p:pic>
        <p:nvPicPr>
          <p:cNvPr id="4" name="Picture 2" descr="C:\Users\user\Desktop\PPC_pseudokys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3191376"/>
            <a:ext cx="1995502" cy="366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D- Complications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hépato-biliaires</a:t>
            </a:r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voie biliaire principale intra-pancréatique peut être comprimée par plusieurs mécanismes non exclusifs : fibrose pancréatique, inflammation pancréatique,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pseudokyste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Compression duodénale</a:t>
            </a:r>
          </a:p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Hémorragies digestives: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Une hypertension portale segmentaire par compression veineuse et présente chez 10 % des patients avec un risque de rupture de varices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cardio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tubérositaires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G.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Dégénérescence: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PC augmente le risque d’adénocarcinome pancréatique</a:t>
            </a:r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>
              <a:buNone/>
            </a:pPr>
            <a:r>
              <a:rPr lang="fr-FR" dirty="0" smtClean="0"/>
              <a:t> 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Bulle ronde 4"/>
          <p:cNvSpPr/>
          <p:nvPr/>
        </p:nvSpPr>
        <p:spPr>
          <a:xfrm>
            <a:off x="6228184" y="188640"/>
            <a:ext cx="2592288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FF0000"/>
                </a:solidFill>
              </a:rPr>
              <a:t>Pseudo kyste</a:t>
            </a:r>
          </a:p>
        </p:txBody>
      </p:sp>
      <p:sp>
        <p:nvSpPr>
          <p:cNvPr id="6" name="Bulle ronde 5"/>
          <p:cNvSpPr/>
          <p:nvPr/>
        </p:nvSpPr>
        <p:spPr>
          <a:xfrm>
            <a:off x="323528" y="4581128"/>
            <a:ext cx="2664296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rgbClr val="FF0000"/>
                </a:solidFill>
              </a:rPr>
              <a:t>Douleur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7" name="Bulle ronde 6"/>
          <p:cNvSpPr/>
          <p:nvPr/>
        </p:nvSpPr>
        <p:spPr>
          <a:xfrm>
            <a:off x="3131840" y="1988840"/>
            <a:ext cx="2376264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b="1" dirty="0" smtClean="0">
                <a:solidFill>
                  <a:srgbClr val="FF0000"/>
                </a:solidFill>
              </a:rPr>
              <a:t>Calcification </a:t>
            </a:r>
          </a:p>
        </p:txBody>
      </p:sp>
      <p:sp>
        <p:nvSpPr>
          <p:cNvPr id="8" name="Bulle ronde 7"/>
          <p:cNvSpPr/>
          <p:nvPr/>
        </p:nvSpPr>
        <p:spPr>
          <a:xfrm>
            <a:off x="3491880" y="4365104"/>
            <a:ext cx="2592288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rgbClr val="FF0000"/>
                </a:solidFill>
              </a:rPr>
              <a:t>Inflammation</a:t>
            </a:r>
            <a:endParaRPr lang="fr-FR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/>
              <a:t>6- EVOLUTION </a:t>
            </a:r>
            <a:r>
              <a:rPr lang="fr-FR" sz="3600" b="1" dirty="0" smtClean="0"/>
              <a:t>ET PRONOSTIC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zh-CN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000232" y="1357298"/>
            <a:ext cx="6707187" cy="4525963"/>
          </a:xfrm>
        </p:spPr>
        <p:txBody>
          <a:bodyPr/>
          <a:lstStyle/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PC est une affection évoluant sur une période de 15 à 20 ans. 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premières années sont surtout marquées par des manifestations douloureuses et des complications aiguës. 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Progressivement, les symptômes douloureux disparaissent alors que les complications à type d’insuffisances pancréatiques exocrines et endocrines apparaissent, parallèlement à l’apparition progressive de calcifications du pancréas.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Après 15 ans d’évolution, seuls le diabète et l’insuffisance pancréatite exocrine prédominent.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Après 10 à 20 ans d’évolution, la surmortalité des malades ayant une PC alcoolique est d’environ 30-35 %. Cependant, la PC n’est directement responsable du décès que dans un quart à un tiers des cas. (la consommation d’alcool et de tabac)</a:t>
            </a:r>
          </a:p>
          <a:p>
            <a:endParaRPr lang="fr-FR" sz="16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>7- PRINCIPES </a:t>
            </a:r>
            <a:r>
              <a:rPr lang="fr-FR" sz="3600" b="1" dirty="0" smtClean="0"/>
              <a:t>THÉRAPEUTIQUES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zh-CN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1-SEVRAGE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 ALCOOL ET TABAC</a:t>
            </a:r>
          </a:p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 TRAITEMENT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DOULEUR</a:t>
            </a:r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Elle vise à traiter non spécifiquement l’inflammation et si nécessaire à diminuer la pression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canalaire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pancréatique. 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traitement non spécifique de première intention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l’usage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d’antalgiques de niveaux 1 (paracétamol) ou 2 (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tramadol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niveau 3 (morphine) est réservé aux crises hyperalgiques en milieu hospitalier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FR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b="1" dirty="0" smtClean="0"/>
              <a:t/>
            </a:r>
            <a:br>
              <a:rPr lang="fr-FR" sz="1600" b="1" dirty="0" smtClean="0"/>
            </a:b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 TRAITEMENT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L’INSUFFISANCE PANCRÉATIQUE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EXOCRINE:</a:t>
            </a:r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traitement par extrait pancréatique n’est indiqué qu’en cas d’amaigrissement ou de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stéatorrhée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cliniquement évidente ou, au mieux, biologiquement prouvée. 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extraits pancréatiques (une à deux gélules par repas) doivent être pris après le début du repas (et non pas à jeun) afin d’être mélangés au bol alimentaire</a:t>
            </a:r>
          </a:p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 TRAITEMENT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L’INSUFFISANCE PANCRÉATIQUE ENDOCRINE</a:t>
            </a:r>
            <a:endParaRPr lang="fr-FR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b="1" dirty="0" smtClean="0"/>
              <a:t/>
            </a:r>
            <a:br>
              <a:rPr lang="fr-FR" sz="1600" b="1" dirty="0" smtClean="0"/>
            </a:b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 TRAITEMENT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 AUTRES COMPLICATIONS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pseudokystes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pancréatiques sont désormais traités par voie endoscopique en première intention.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L’intervention consiste à drainer le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pseudokyste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soit à travers la papille principale en supprimant l’obstacle constitué par une sténose ou un calcul, soit à travers une paroi digestive, généralement l’estomac ou le duodénum.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L’indication chirurgicale, de dérivation ou de résection, n’est posée qu’en cas d’échec de ce traitement.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traitement des sténoses biliaires compliquant la PC repose sur la dérivation chirurgicale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cholédoco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-duodénale ou -jéjunale.</a:t>
            </a:r>
          </a:p>
          <a:p>
            <a:endParaRPr lang="fr-FR" sz="20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2614613" y="4800600"/>
            <a:ext cx="5486400" cy="566738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7172" name="Text Placeholder 6"/>
          <p:cNvSpPr>
            <a:spLocks noGrp="1"/>
          </p:cNvSpPr>
          <p:nvPr>
            <p:ph type="body" sz="half" idx="2"/>
          </p:nvPr>
        </p:nvSpPr>
        <p:spPr>
          <a:xfrm>
            <a:off x="2614613" y="5367338"/>
            <a:ext cx="5486400" cy="804862"/>
          </a:xfrm>
        </p:spPr>
        <p:txBody>
          <a:bodyPr/>
          <a:lstStyle/>
          <a:p>
            <a:pPr algn="ctr"/>
            <a:r>
              <a:rPr lang="fr-FR" sz="1800" b="1" dirty="0" smtClean="0">
                <a:solidFill>
                  <a:schemeClr val="tx1"/>
                </a:solidFill>
              </a:rPr>
              <a:t>Drainage sous écho-endoscopie d'un </a:t>
            </a:r>
            <a:r>
              <a:rPr lang="fr-FR" sz="1800" b="1" dirty="0" err="1" smtClean="0">
                <a:solidFill>
                  <a:schemeClr val="tx1"/>
                </a:solidFill>
              </a:rPr>
              <a:t>pseudokyste</a:t>
            </a:r>
            <a:r>
              <a:rPr lang="fr-FR" sz="1800" b="1" dirty="0" smtClean="0">
                <a:solidFill>
                  <a:schemeClr val="tx1"/>
                </a:solidFill>
              </a:rPr>
              <a:t> : le cathéter (flèche) est visible dans le </a:t>
            </a:r>
            <a:r>
              <a:rPr lang="fr-FR" sz="1800" b="1" dirty="0" err="1" smtClean="0">
                <a:solidFill>
                  <a:schemeClr val="tx1"/>
                </a:solidFill>
              </a:rPr>
              <a:t>pseudokyste</a:t>
            </a:r>
            <a:endParaRPr lang="zh-CN" alt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32" r="1632"/>
          <a:stretch>
            <a:fillRect/>
          </a:stretch>
        </p:blipFill>
        <p:spPr bwMode="auto">
          <a:xfrm>
            <a:off x="2614613" y="6127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dirty="0" smtClean="0"/>
              <a:t>8- Conclusion </a:t>
            </a:r>
            <a:endParaRPr lang="zh-CN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pancréatite chronique relève d’un processus multifactoriel.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interactions entre variations génétiques et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environnement expliquent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 seuls 5 % des patients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alcooliques chroniques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développent une pancréatite chronique.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Quelle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 soit la cause de la pancréatite,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complications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restent similaires, notamment le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risque d’insuffisance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pancréatique exocrine et endocrine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tabac est un facteur de risque indépendant de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pancréatite chronique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 introduction </a:t>
            </a:r>
          </a:p>
          <a:p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 Définition</a:t>
            </a:r>
            <a:endParaRPr lang="fr-FR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 Facteurs </a:t>
            </a: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risque</a:t>
            </a:r>
            <a:endParaRPr lang="fr-FR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Diagnostic</a:t>
            </a:r>
          </a:p>
          <a:p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 complications</a:t>
            </a:r>
          </a:p>
          <a:p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Evolution et pronostic</a:t>
            </a:r>
          </a:p>
          <a:p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 </a:t>
            </a: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Principes </a:t>
            </a: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thérapeutiques</a:t>
            </a:r>
            <a:endParaRPr lang="fr-FR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1- Introduction</a:t>
            </a:r>
            <a:endParaRPr lang="zh-CN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Même si l’alcoolisme chronique reste prédominant en Occident et rend compte de plus de 80 % des pancréatites chroniques, il existe des facteurs de susceptibilité intriqués.</a:t>
            </a:r>
          </a:p>
          <a:p>
            <a:pPr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seuls 5 % des alcooliques chroniques présenteront </a:t>
            </a:r>
            <a:r>
              <a:rPr lang="fr-FR" sz="2400" b="1" dirty="0" smtClean="0">
                <a:solidFill>
                  <a:srgbClr val="C00000"/>
                </a:solidFill>
              </a:rPr>
              <a:t>au cours </a:t>
            </a:r>
            <a:r>
              <a:rPr lang="fr-FR" sz="2400" b="1" dirty="0" smtClean="0">
                <a:solidFill>
                  <a:srgbClr val="C00000"/>
                </a:solidFill>
              </a:rPr>
              <a:t>de leur vie une </a:t>
            </a:r>
            <a:r>
              <a:rPr lang="fr-FR" sz="2400" b="1" dirty="0" err="1" smtClean="0">
                <a:solidFill>
                  <a:srgbClr val="C00000"/>
                </a:solidFill>
              </a:rPr>
              <a:t>pancréatopathie</a:t>
            </a:r>
            <a:endParaRPr lang="fr-FR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pancréatite chronique est le fruit d’interactions multiples entre : consommation chronique d’alcool, consommation de nicotine, facteurs héréditaires, obstructifs, immunologiques et métaboliques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…</a:t>
            </a:r>
            <a:endParaRPr lang="zh-CN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979613" y="1000108"/>
            <a:ext cx="6707187" cy="5126055"/>
          </a:xfrm>
        </p:spPr>
        <p:txBody>
          <a:bodyPr/>
          <a:lstStyle/>
          <a:p>
            <a:endParaRPr lang="fr-FR" sz="1600" i="1" dirty="0" smtClean="0">
              <a:solidFill>
                <a:schemeClr val="tx1"/>
              </a:solidFill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Quelle qu’en soit la cause prédominante, l’histoire naturelle et les complications restent similaires, seuls varient le délai et la fréquence d’apparition : insuffisance pancréatique exocrine et endocrine, douleurs chroniques, cancer du pancréas.</a:t>
            </a:r>
          </a:p>
          <a:p>
            <a:endParaRPr lang="fr-F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Connaître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cause des pancréatites est primordial pour rassurer le patient mais surtout pour proposer une prise en charge thérapeutique et une surveillance adaptées.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Malgré des examens exhaustifs, il persiste une partie des pancréatites qui restent idiopathiques.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979613" y="357174"/>
            <a:ext cx="6707187" cy="1143000"/>
          </a:xfrm>
        </p:spPr>
        <p:txBody>
          <a:bodyPr/>
          <a:lstStyle/>
          <a:p>
            <a:r>
              <a:rPr lang="fr-FR" sz="3600" b="1" dirty="0" smtClean="0"/>
              <a:t>2- Définition</a:t>
            </a:r>
            <a:r>
              <a:rPr lang="fr-FR" sz="3600" b="1" dirty="0" smtClean="0"/>
              <a:t>:</a:t>
            </a:r>
            <a:br>
              <a:rPr lang="fr-FR" sz="3600" b="1" dirty="0" smtClean="0"/>
            </a:br>
            <a:r>
              <a:rPr lang="fr-FR" sz="3600" b="1" dirty="0" smtClean="0"/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une inflammation chronique</a:t>
            </a:r>
            <a:endParaRPr lang="zh-CN" altLang="en-US" sz="36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C’est une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destruction progressive du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parenchyme pancréatique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progressivement remplacé par une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fibrose plus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 moins mutilante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diagnostic de PC repose sur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 des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trois éléments suivants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la présence de fibrose au sein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 parenchyme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des calcifications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pancréatiques ou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anomalies </a:t>
            </a:r>
            <a:r>
              <a:rPr lang="fr-FR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canalaires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(visibles sur des examens d’imagerie).</a:t>
            </a:r>
          </a:p>
          <a:p>
            <a:endParaRPr lang="fr-FR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 processus affecte d’abord le tissu exocrine, puis le tissu endocrine. 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 stade initial, la maladie est caractérisée par des 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poussées de pancréatite aiguë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 par des douleurs </a:t>
            </a: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récidivantes et chroniques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qui représentent la principale traduction clinique de la maladie.</a:t>
            </a:r>
          </a:p>
          <a:p>
            <a:endParaRPr lang="fr-FR" sz="16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3- FACTEURS </a:t>
            </a:r>
            <a:r>
              <a:rPr lang="fr-FR" b="1" dirty="0" smtClean="0"/>
              <a:t>DE RISQUE</a:t>
            </a:r>
            <a:endParaRPr lang="zh-CN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prévalence est d’environ 25/100 000 habitants dans les pays occidentaux, 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L’alcoolisme chronique est la cause de 70-85 % des pancréatites chroniques en Occident. 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sex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ratio est essentiellement masculin avec 8 hommes pour 2 femmes et un âge moyen au premier symptôme d’environ 40 ans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A- Alcoolisme chronique: 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Une origine alcoolique peut être retenue en cas d’intoxication prolongée (en moyenne &gt; 10 ans) et importante (en moyenne &gt; 50 g/j</a:t>
            </a:r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 smtClean="0">
              <a:solidFill>
                <a:schemeClr val="tx1"/>
              </a:solidFill>
            </a:endParaRPr>
          </a:p>
          <a:p>
            <a:endParaRPr lang="fr-F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6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B- Pancréatite auto-immune (PAI):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distingue les PAI de types 1 ou 2</a:t>
            </a:r>
          </a:p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 1: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C’est une maladie systémique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fibro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-inflammatoire associant une atteinte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multiorgane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(pancréas, voies biliaires,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tube digestif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rétropéritoine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glandes salivaires, prostate, voies urinaires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etc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 et une élévation sérique des IgG4</a:t>
            </a:r>
          </a:p>
          <a:p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patients sont âgés en moyenne de plus de 50 ans et de sexe masculin dans 80 % des cas.</a:t>
            </a:r>
          </a:p>
          <a:p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type 2: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Ces pancréatites sont isolées, sans atteinte d’organe associée. On note une association privilégiée dans 30 % des cas à une maladie inflammatoire de l’intestin. Les taux d’IgG4 sériques sont normaux. Les patients sont âgés en moyenne de 40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ans.</a:t>
            </a:r>
            <a:endParaRPr lang="fr-F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Presentation7</Template>
  <TotalTime>1577</TotalTime>
  <Words>2130</Words>
  <Application>Microsoft Office PowerPoint</Application>
  <PresentationFormat>Affichage à l'écran (4:3)</PresentationFormat>
  <Paragraphs>180</Paragraphs>
  <Slides>35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Presentation7</vt:lpstr>
      <vt:lpstr>Pancréatite chronique</vt:lpstr>
      <vt:lpstr>Diapositive 2</vt:lpstr>
      <vt:lpstr>Diapositive 3</vt:lpstr>
      <vt:lpstr>Diapositive 4</vt:lpstr>
      <vt:lpstr>1- Introduction</vt:lpstr>
      <vt:lpstr>…</vt:lpstr>
      <vt:lpstr>2- Définition:  une inflammation chronique</vt:lpstr>
      <vt:lpstr>3- FACTEURS DE RISQUE</vt:lpstr>
      <vt:lpstr>Diapositive 9</vt:lpstr>
      <vt:lpstr>Diapositive 10</vt:lpstr>
      <vt:lpstr>Diapositive 11</vt:lpstr>
      <vt:lpstr>Diapositive 12</vt:lpstr>
      <vt:lpstr>Diapositive 13</vt:lpstr>
      <vt:lpstr>Diapositive 14</vt:lpstr>
      <vt:lpstr>4- DIAGNOSTIC A- CLINIQUE </vt:lpstr>
      <vt:lpstr>Diapositive 16</vt:lpstr>
      <vt:lpstr>B- BIOLOGIE</vt:lpstr>
      <vt:lpstr>C- IMAGERIE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Wirsungo-IRM. Lésions canalaires, aspect en flammèches des canaux secondaires </vt:lpstr>
      <vt:lpstr>VUE SYNTHÉTIQUE DU DIAGNOSTIC</vt:lpstr>
      <vt:lpstr>5- Complications </vt:lpstr>
      <vt:lpstr>Diapositive 28</vt:lpstr>
      <vt:lpstr>Diapositive 29</vt:lpstr>
      <vt:lpstr>6- EVOLUTION ET PRONOSTIC </vt:lpstr>
      <vt:lpstr>  7- PRINCIPES THÉRAPEUTIQUES  </vt:lpstr>
      <vt:lpstr>Diapositive 32</vt:lpstr>
      <vt:lpstr>Diapositive 33</vt:lpstr>
      <vt:lpstr>Diapositive 34</vt:lpstr>
      <vt:lpstr>8- Conclusion 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>PowerPoint template, Medical</dc:subject>
  <dc:creator>user</dc:creator>
  <cp:keywords>free, PowerPoint template, download, PPT template, PowerPoint templates, slideshow template, POT, POTX, Power Point template, slide show template, festival, Medical, Medical PowerPoint template, doctor, DNA</cp:keywords>
  <dc:description>Made by Moyea Software. To find more free PowerPoint templates, please visit http://www.dvd-ppt-slideshow.com/powerpoint-knowledge/powerpoint-templates.html</dc:description>
  <cp:lastModifiedBy>user</cp:lastModifiedBy>
  <cp:revision>46</cp:revision>
  <dcterms:created xsi:type="dcterms:W3CDTF">2016-10-23T22:29:21Z</dcterms:created>
  <dcterms:modified xsi:type="dcterms:W3CDTF">2016-10-25T22:35:26Z</dcterms:modified>
  <cp:category>Medical</cp:category>
</cp:coreProperties>
</file>