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4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4" r:id="rId1"/>
  </p:sldMasterIdLst>
  <p:sldIdLst>
    <p:sldId id="425" r:id="rId2"/>
    <p:sldId id="342" r:id="rId3"/>
    <p:sldId id="343" r:id="rId4"/>
    <p:sldId id="344" r:id="rId5"/>
    <p:sldId id="345" r:id="rId6"/>
    <p:sldId id="346" r:id="rId7"/>
    <p:sldId id="347" r:id="rId8"/>
    <p:sldId id="348" r:id="rId9"/>
    <p:sldId id="426" r:id="rId10"/>
    <p:sldId id="427" r:id="rId11"/>
    <p:sldId id="349" r:id="rId12"/>
    <p:sldId id="350" r:id="rId13"/>
    <p:sldId id="352" r:id="rId14"/>
    <p:sldId id="355" r:id="rId15"/>
    <p:sldId id="354" r:id="rId16"/>
    <p:sldId id="357" r:id="rId17"/>
    <p:sldId id="428" r:id="rId18"/>
    <p:sldId id="358" r:id="rId19"/>
    <p:sldId id="429" r:id="rId20"/>
    <p:sldId id="430" r:id="rId21"/>
    <p:sldId id="359" r:id="rId22"/>
    <p:sldId id="360" r:id="rId23"/>
    <p:sldId id="431" r:id="rId24"/>
    <p:sldId id="361" r:id="rId25"/>
    <p:sldId id="363" r:id="rId26"/>
    <p:sldId id="364" r:id="rId27"/>
    <p:sldId id="365" r:id="rId28"/>
    <p:sldId id="366" r:id="rId29"/>
    <p:sldId id="368" r:id="rId30"/>
    <p:sldId id="433" r:id="rId31"/>
    <p:sldId id="434" r:id="rId32"/>
    <p:sldId id="375" r:id="rId33"/>
    <p:sldId id="435" r:id="rId34"/>
    <p:sldId id="376" r:id="rId35"/>
    <p:sldId id="381" r:id="rId36"/>
    <p:sldId id="369" r:id="rId37"/>
    <p:sldId id="370" r:id="rId38"/>
    <p:sldId id="371" r:id="rId39"/>
    <p:sldId id="372" r:id="rId40"/>
    <p:sldId id="373" r:id="rId41"/>
    <p:sldId id="389" r:id="rId42"/>
    <p:sldId id="394" r:id="rId43"/>
    <p:sldId id="393" r:id="rId44"/>
    <p:sldId id="392" r:id="rId45"/>
    <p:sldId id="390" r:id="rId46"/>
    <p:sldId id="377" r:id="rId47"/>
    <p:sldId id="378" r:id="rId48"/>
    <p:sldId id="398" r:id="rId49"/>
    <p:sldId id="403" r:id="rId50"/>
    <p:sldId id="404" r:id="rId51"/>
    <p:sldId id="407" r:id="rId52"/>
    <p:sldId id="436" r:id="rId53"/>
    <p:sldId id="408" r:id="rId54"/>
    <p:sldId id="409" r:id="rId55"/>
    <p:sldId id="410" r:id="rId56"/>
    <p:sldId id="411" r:id="rId57"/>
    <p:sldId id="412" r:id="rId58"/>
    <p:sldId id="413" r:id="rId59"/>
    <p:sldId id="414" r:id="rId60"/>
    <p:sldId id="421" r:id="rId61"/>
    <p:sldId id="420" r:id="rId62"/>
  </p:sldIdLst>
  <p:sldSz cx="9144000" cy="6858000" type="screen4x3"/>
  <p:notesSz cx="6858000" cy="9144000"/>
  <p:defaultTextStyle>
    <a:defPPr>
      <a:defRPr lang="fr-FR"/>
    </a:defPPr>
    <a:lvl1pPr algn="l" rtl="0" eaLnBrk="0" fontAlgn="base" hangingPunct="0">
      <a:spcBef>
        <a:spcPct val="0"/>
      </a:spcBef>
      <a:spcAft>
        <a:spcPct val="0"/>
      </a:spcAft>
      <a:defRPr sz="3200" kern="1200">
        <a:solidFill>
          <a:schemeClr val="tx1"/>
        </a:solidFill>
        <a:latin typeface="Comic Sans MS" pitchFamily="66" charset="0"/>
        <a:ea typeface="+mn-ea"/>
        <a:cs typeface="+mn-cs"/>
      </a:defRPr>
    </a:lvl1pPr>
    <a:lvl2pPr marL="457200" algn="l" rtl="0" eaLnBrk="0" fontAlgn="base" hangingPunct="0">
      <a:spcBef>
        <a:spcPct val="0"/>
      </a:spcBef>
      <a:spcAft>
        <a:spcPct val="0"/>
      </a:spcAft>
      <a:defRPr sz="3200" kern="1200">
        <a:solidFill>
          <a:schemeClr val="tx1"/>
        </a:solidFill>
        <a:latin typeface="Comic Sans MS" pitchFamily="66" charset="0"/>
        <a:ea typeface="+mn-ea"/>
        <a:cs typeface="+mn-cs"/>
      </a:defRPr>
    </a:lvl2pPr>
    <a:lvl3pPr marL="914400" algn="l" rtl="0" eaLnBrk="0" fontAlgn="base" hangingPunct="0">
      <a:spcBef>
        <a:spcPct val="0"/>
      </a:spcBef>
      <a:spcAft>
        <a:spcPct val="0"/>
      </a:spcAft>
      <a:defRPr sz="3200" kern="1200">
        <a:solidFill>
          <a:schemeClr val="tx1"/>
        </a:solidFill>
        <a:latin typeface="Comic Sans MS" pitchFamily="66" charset="0"/>
        <a:ea typeface="+mn-ea"/>
        <a:cs typeface="+mn-cs"/>
      </a:defRPr>
    </a:lvl3pPr>
    <a:lvl4pPr marL="1371600" algn="l" rtl="0" eaLnBrk="0" fontAlgn="base" hangingPunct="0">
      <a:spcBef>
        <a:spcPct val="0"/>
      </a:spcBef>
      <a:spcAft>
        <a:spcPct val="0"/>
      </a:spcAft>
      <a:defRPr sz="3200" kern="1200">
        <a:solidFill>
          <a:schemeClr val="tx1"/>
        </a:solidFill>
        <a:latin typeface="Comic Sans MS" pitchFamily="66" charset="0"/>
        <a:ea typeface="+mn-ea"/>
        <a:cs typeface="+mn-cs"/>
      </a:defRPr>
    </a:lvl4pPr>
    <a:lvl5pPr marL="1828800" algn="l" rtl="0" eaLnBrk="0" fontAlgn="base" hangingPunct="0">
      <a:spcBef>
        <a:spcPct val="0"/>
      </a:spcBef>
      <a:spcAft>
        <a:spcPct val="0"/>
      </a:spcAft>
      <a:defRPr sz="3200" kern="1200">
        <a:solidFill>
          <a:schemeClr val="tx1"/>
        </a:solidFill>
        <a:latin typeface="Comic Sans MS" pitchFamily="66" charset="0"/>
        <a:ea typeface="+mn-ea"/>
        <a:cs typeface="+mn-cs"/>
      </a:defRPr>
    </a:lvl5pPr>
    <a:lvl6pPr marL="2286000" algn="l" defTabSz="914400" rtl="0" eaLnBrk="1" latinLnBrk="0" hangingPunct="1">
      <a:defRPr sz="3200" kern="1200">
        <a:solidFill>
          <a:schemeClr val="tx1"/>
        </a:solidFill>
        <a:latin typeface="Comic Sans MS" pitchFamily="66" charset="0"/>
        <a:ea typeface="+mn-ea"/>
        <a:cs typeface="+mn-cs"/>
      </a:defRPr>
    </a:lvl6pPr>
    <a:lvl7pPr marL="2743200" algn="l" defTabSz="914400" rtl="0" eaLnBrk="1" latinLnBrk="0" hangingPunct="1">
      <a:defRPr sz="3200" kern="1200">
        <a:solidFill>
          <a:schemeClr val="tx1"/>
        </a:solidFill>
        <a:latin typeface="Comic Sans MS" pitchFamily="66" charset="0"/>
        <a:ea typeface="+mn-ea"/>
        <a:cs typeface="+mn-cs"/>
      </a:defRPr>
    </a:lvl7pPr>
    <a:lvl8pPr marL="3200400" algn="l" defTabSz="914400" rtl="0" eaLnBrk="1" latinLnBrk="0" hangingPunct="1">
      <a:defRPr sz="3200" kern="1200">
        <a:solidFill>
          <a:schemeClr val="tx1"/>
        </a:solidFill>
        <a:latin typeface="Comic Sans MS" pitchFamily="66" charset="0"/>
        <a:ea typeface="+mn-ea"/>
        <a:cs typeface="+mn-cs"/>
      </a:defRPr>
    </a:lvl8pPr>
    <a:lvl9pPr marL="3657600" algn="l" defTabSz="914400" rtl="0" eaLnBrk="1" latinLnBrk="0" hangingPunct="1">
      <a:defRPr sz="3200" kern="1200">
        <a:solidFill>
          <a:schemeClr val="tx1"/>
        </a:solidFill>
        <a:latin typeface="Comic Sans MS" pitchFamily="66"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FFFFFF"/>
    <a:srgbClr val="CC0000"/>
    <a:srgbClr val="FFFF00"/>
    <a:srgbClr val="009900"/>
    <a:srgbClr val="FFFF66"/>
    <a:srgbClr val="00CC00"/>
    <a:srgbClr val="0000FF"/>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9165" autoAdjust="0"/>
    <p:restoredTop sz="94132" autoAdjust="0"/>
  </p:normalViewPr>
  <p:slideViewPr>
    <p:cSldViewPr>
      <p:cViewPr varScale="1">
        <p:scale>
          <a:sx n="73" d="100"/>
          <a:sy n="73" d="100"/>
        </p:scale>
        <p:origin x="-624"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75" d="100"/>
        <a:sy n="75" d="100"/>
      </p:scale>
      <p:origin x="0" y="39096"/>
    </p:cViewPr>
  </p:sorter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smtClean="0"/>
              <a:t>Cliquez pour modifier le style des sous-titres du masque</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4014F622-4F8F-4BC1-AF9A-7F0221AF57D1}" type="slidenum">
              <a:rPr lang="fr-FR" altLang="fr-FR"/>
              <a:pPr>
                <a:defRPr/>
              </a:pPr>
              <a:t>‹N°›</a:t>
            </a:fld>
            <a:endParaRPr lang="fr-FR" altLang="fr-F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59DBFC42-E230-4D31-B51D-2F071D8E6301}" type="slidenum">
              <a:rPr lang="fr-FR" altLang="fr-FR"/>
              <a:pPr>
                <a:defRPr/>
              </a:pPr>
              <a:t>‹N°›</a:t>
            </a:fld>
            <a:endParaRPr lang="fr-FR" altLang="fr-F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274638"/>
            <a:ext cx="2057400" cy="5851525"/>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457200" y="274638"/>
            <a:ext cx="6019800" cy="5851525"/>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121F4EB2-647F-4BE1-95B5-EE3F565C0A83}" type="slidenum">
              <a:rPr lang="fr-FR" altLang="fr-FR"/>
              <a:pPr>
                <a:defRPr/>
              </a:pPr>
              <a:t>‹N°›</a:t>
            </a:fld>
            <a:endParaRPr lang="fr-FR" altLang="fr-FR"/>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cSld name="Titre. Image de la bibliothèque et texte">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FR"/>
          </a:p>
        </p:txBody>
      </p:sp>
      <p:sp>
        <p:nvSpPr>
          <p:cNvPr id="3" name="Espace réservé de l'image de la bibliothèque 2"/>
          <p:cNvSpPr>
            <a:spLocks noGrp="1"/>
          </p:cNvSpPr>
          <p:nvPr>
            <p:ph type="clipArt" sz="half" idx="1"/>
          </p:nvPr>
        </p:nvSpPr>
        <p:spPr>
          <a:xfrm>
            <a:off x="685800" y="1981200"/>
            <a:ext cx="3810000" cy="4114800"/>
          </a:xfrm>
        </p:spPr>
        <p:txBody>
          <a:bodyPr rtlCol="0">
            <a:normAutofit/>
          </a:bodyPr>
          <a:lstStyle/>
          <a:p>
            <a:pPr lvl="0"/>
            <a:endParaRPr lang="fr-FR" noProof="0" smtClean="0"/>
          </a:p>
        </p:txBody>
      </p:sp>
      <p:sp>
        <p:nvSpPr>
          <p:cNvPr id="4" name="Espace réservé du texte 3"/>
          <p:cNvSpPr>
            <a:spLocks noGrp="1"/>
          </p:cNvSpPr>
          <p:nvPr>
            <p:ph type="body" sz="half" idx="2"/>
          </p:nvPr>
        </p:nvSpPr>
        <p:spPr>
          <a:xfrm>
            <a:off x="46482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90F5171C-18D6-4EE7-843F-2FC31390DB25}" type="slidenum">
              <a:rPr lang="fr-FR" altLang="fr-FR"/>
              <a:pPr>
                <a:defRPr/>
              </a:pPr>
              <a:t>‹N°›</a:t>
            </a:fld>
            <a:endParaRPr lang="fr-FR" altLang="fr-F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cSld name="Titre. Texte et contenu">
    <p:spTree>
      <p:nvGrpSpPr>
        <p:cNvPr id="1" name=""/>
        <p:cNvGrpSpPr/>
        <p:nvPr/>
      </p:nvGrpSpPr>
      <p:grpSpPr>
        <a:xfrm>
          <a:off x="0" y="0"/>
          <a:ext cx="0" cy="0"/>
          <a:chOff x="0" y="0"/>
          <a:chExt cx="0" cy="0"/>
        </a:xfrm>
      </p:grpSpPr>
      <p:sp>
        <p:nvSpPr>
          <p:cNvPr id="2" name="Titre 1"/>
          <p:cNvSpPr>
            <a:spLocks noGrp="1"/>
          </p:cNvSpPr>
          <p:nvPr>
            <p:ph type="title"/>
          </p:nvPr>
        </p:nvSpPr>
        <p:spPr>
          <a:xfrm>
            <a:off x="685800" y="609600"/>
            <a:ext cx="7772400" cy="1143000"/>
          </a:xfrm>
        </p:spPr>
        <p:txBody>
          <a:bodyPr/>
          <a:lstStyle/>
          <a:p>
            <a:r>
              <a:rPr lang="fr-FR" smtClean="0"/>
              <a:t>Cliquez pour modifier le style du titre</a:t>
            </a:r>
            <a:endParaRPr lang="fr-FR"/>
          </a:p>
        </p:txBody>
      </p:sp>
      <p:sp>
        <p:nvSpPr>
          <p:cNvPr id="3" name="Espace réservé du texte 2"/>
          <p:cNvSpPr>
            <a:spLocks noGrp="1"/>
          </p:cNvSpPr>
          <p:nvPr>
            <p:ph type="body" sz="half" idx="1"/>
          </p:nvPr>
        </p:nvSpPr>
        <p:spPr>
          <a:xfrm>
            <a:off x="6858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981200"/>
            <a:ext cx="3810000" cy="4114800"/>
          </a:xfrm>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CF43E8D7-2858-44BC-97AF-B5AC80CD1386}" type="slidenum">
              <a:rPr lang="fr-FR" altLang="fr-FR"/>
              <a:pPr>
                <a:defRPr/>
              </a:pPr>
              <a:t>‹N°›</a:t>
            </a:fld>
            <a:endParaRPr lang="fr-FR" altLang="fr-FR"/>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66AAD217-11DE-472D-8D66-D7BBA1409726}" type="slidenum">
              <a:rPr lang="fr-FR" altLang="fr-FR"/>
              <a:pPr>
                <a:defRPr/>
              </a:pPr>
              <a:t>‹N°›</a:t>
            </a:fld>
            <a:endParaRPr lang="fr-FR" altLang="fr-F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smtClean="0"/>
              <a:t>Cliquez pour modifier les styles du texte du masque</a:t>
            </a:r>
          </a:p>
        </p:txBody>
      </p:sp>
      <p:sp>
        <p:nvSpPr>
          <p:cNvPr id="4" name="Espace réservé de la date 3"/>
          <p:cNvSpPr>
            <a:spLocks noGrp="1"/>
          </p:cNvSpPr>
          <p:nvPr>
            <p:ph type="dt" sz="half" idx="10"/>
          </p:nvPr>
        </p:nvSpPr>
        <p:spPr/>
        <p:txBody>
          <a:bodyPr/>
          <a:lstStyle>
            <a:lvl1pPr>
              <a:defRPr/>
            </a:lvl1pPr>
          </a:lstStyle>
          <a:p>
            <a:pPr>
              <a:defRPr/>
            </a:pPr>
            <a:endParaRPr lang="fr-FR"/>
          </a:p>
        </p:txBody>
      </p:sp>
      <p:sp>
        <p:nvSpPr>
          <p:cNvPr id="5" name="Espace réservé du pied de page 4"/>
          <p:cNvSpPr>
            <a:spLocks noGrp="1"/>
          </p:cNvSpPr>
          <p:nvPr>
            <p:ph type="ftr" sz="quarter" idx="11"/>
          </p:nvPr>
        </p:nvSpPr>
        <p:spPr/>
        <p:txBody>
          <a:bodyPr/>
          <a:lstStyle>
            <a:lvl1pPr>
              <a:defRPr/>
            </a:lvl1pPr>
          </a:lstStyle>
          <a:p>
            <a:pPr>
              <a:defRPr/>
            </a:pPr>
            <a:endParaRPr lang="fr-FR"/>
          </a:p>
        </p:txBody>
      </p:sp>
      <p:sp>
        <p:nvSpPr>
          <p:cNvPr id="6" name="Espace réservé du numéro de diapositive 5"/>
          <p:cNvSpPr>
            <a:spLocks noGrp="1"/>
          </p:cNvSpPr>
          <p:nvPr>
            <p:ph type="sldNum" sz="quarter" idx="12"/>
          </p:nvPr>
        </p:nvSpPr>
        <p:spPr/>
        <p:txBody>
          <a:bodyPr/>
          <a:lstStyle>
            <a:lvl1pPr>
              <a:defRPr/>
            </a:lvl1pPr>
          </a:lstStyle>
          <a:p>
            <a:pPr>
              <a:defRPr/>
            </a:pPr>
            <a:fld id="{23BCFA63-C1CD-4766-BF43-3EE516F99025}" type="slidenum">
              <a:rPr lang="fr-FR" altLang="fr-FR"/>
              <a:pPr>
                <a:defRPr/>
              </a:pPr>
              <a:t>‹N°›</a:t>
            </a:fld>
            <a:endParaRPr lang="fr-FR" altLang="fr-F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69D3CBA-DF7A-4AF4-80B4-C993CA4A273A}" type="slidenum">
              <a:rPr lang="fr-FR" altLang="fr-FR"/>
              <a:pPr>
                <a:defRPr/>
              </a:pPr>
              <a:t>‹N°›</a:t>
            </a:fld>
            <a:endParaRPr lang="fr-FR" altLang="fr-F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3"/>
          <p:cNvSpPr>
            <a:spLocks noGrp="1"/>
          </p:cNvSpPr>
          <p:nvPr>
            <p:ph type="dt" sz="half" idx="10"/>
          </p:nvPr>
        </p:nvSpPr>
        <p:spPr/>
        <p:txBody>
          <a:bodyPr/>
          <a:lstStyle>
            <a:lvl1pPr>
              <a:defRPr/>
            </a:lvl1pPr>
          </a:lstStyle>
          <a:p>
            <a:pPr>
              <a:defRPr/>
            </a:pPr>
            <a:endParaRPr lang="fr-FR"/>
          </a:p>
        </p:txBody>
      </p:sp>
      <p:sp>
        <p:nvSpPr>
          <p:cNvPr id="8" name="Espace réservé du pied de page 4"/>
          <p:cNvSpPr>
            <a:spLocks noGrp="1"/>
          </p:cNvSpPr>
          <p:nvPr>
            <p:ph type="ftr" sz="quarter" idx="11"/>
          </p:nvPr>
        </p:nvSpPr>
        <p:spPr/>
        <p:txBody>
          <a:bodyPr/>
          <a:lstStyle>
            <a:lvl1pPr>
              <a:defRPr/>
            </a:lvl1pPr>
          </a:lstStyle>
          <a:p>
            <a:pPr>
              <a:defRPr/>
            </a:pPr>
            <a:endParaRPr lang="fr-FR"/>
          </a:p>
        </p:txBody>
      </p:sp>
      <p:sp>
        <p:nvSpPr>
          <p:cNvPr id="9" name="Espace réservé du numéro de diapositive 5"/>
          <p:cNvSpPr>
            <a:spLocks noGrp="1"/>
          </p:cNvSpPr>
          <p:nvPr>
            <p:ph type="sldNum" sz="quarter" idx="12"/>
          </p:nvPr>
        </p:nvSpPr>
        <p:spPr/>
        <p:txBody>
          <a:bodyPr/>
          <a:lstStyle>
            <a:lvl1pPr>
              <a:defRPr/>
            </a:lvl1pPr>
          </a:lstStyle>
          <a:p>
            <a:pPr>
              <a:defRPr/>
            </a:pPr>
            <a:fld id="{B333145C-285B-44D8-B42A-3A1E6E237A61}" type="slidenum">
              <a:rPr lang="fr-FR" altLang="fr-FR"/>
              <a:pPr>
                <a:defRPr/>
              </a:pPr>
              <a:t>‹N°›</a:t>
            </a:fld>
            <a:endParaRPr lang="fr-FR" altLang="fr-F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e la date 3"/>
          <p:cNvSpPr>
            <a:spLocks noGrp="1"/>
          </p:cNvSpPr>
          <p:nvPr>
            <p:ph type="dt" sz="half" idx="10"/>
          </p:nvPr>
        </p:nvSpPr>
        <p:spPr/>
        <p:txBody>
          <a:bodyPr/>
          <a:lstStyle>
            <a:lvl1pPr>
              <a:defRPr/>
            </a:lvl1pPr>
          </a:lstStyle>
          <a:p>
            <a:pPr>
              <a:defRPr/>
            </a:pPr>
            <a:endParaRPr lang="fr-FR"/>
          </a:p>
        </p:txBody>
      </p:sp>
      <p:sp>
        <p:nvSpPr>
          <p:cNvPr id="4" name="Espace réservé du pied de page 4"/>
          <p:cNvSpPr>
            <a:spLocks noGrp="1"/>
          </p:cNvSpPr>
          <p:nvPr>
            <p:ph type="ftr" sz="quarter" idx="11"/>
          </p:nvPr>
        </p:nvSpPr>
        <p:spPr/>
        <p:txBody>
          <a:bodyPr/>
          <a:lstStyle>
            <a:lvl1pPr>
              <a:defRPr/>
            </a:lvl1pPr>
          </a:lstStyle>
          <a:p>
            <a:pPr>
              <a:defRPr/>
            </a:pPr>
            <a:endParaRPr lang="fr-FR"/>
          </a:p>
        </p:txBody>
      </p:sp>
      <p:sp>
        <p:nvSpPr>
          <p:cNvPr id="5" name="Espace réservé du numéro de diapositive 5"/>
          <p:cNvSpPr>
            <a:spLocks noGrp="1"/>
          </p:cNvSpPr>
          <p:nvPr>
            <p:ph type="sldNum" sz="quarter" idx="12"/>
          </p:nvPr>
        </p:nvSpPr>
        <p:spPr/>
        <p:txBody>
          <a:bodyPr/>
          <a:lstStyle>
            <a:lvl1pPr>
              <a:defRPr/>
            </a:lvl1pPr>
          </a:lstStyle>
          <a:p>
            <a:pPr>
              <a:defRPr/>
            </a:pPr>
            <a:fld id="{E5FF3831-208A-4E81-90A8-C3D76DB5B1B6}" type="slidenum">
              <a:rPr lang="fr-FR" altLang="fr-FR"/>
              <a:pPr>
                <a:defRPr/>
              </a:pPr>
              <a:t>‹N°›</a:t>
            </a:fld>
            <a:endParaRPr lang="fr-FR" altLang="fr-FR"/>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3"/>
          <p:cNvSpPr>
            <a:spLocks noGrp="1"/>
          </p:cNvSpPr>
          <p:nvPr>
            <p:ph type="dt" sz="half" idx="10"/>
          </p:nvPr>
        </p:nvSpPr>
        <p:spPr/>
        <p:txBody>
          <a:bodyPr/>
          <a:lstStyle>
            <a:lvl1pPr>
              <a:defRPr/>
            </a:lvl1pPr>
          </a:lstStyle>
          <a:p>
            <a:pPr>
              <a:defRPr/>
            </a:pPr>
            <a:endParaRPr lang="fr-FR"/>
          </a:p>
        </p:txBody>
      </p:sp>
      <p:sp>
        <p:nvSpPr>
          <p:cNvPr id="3" name="Espace réservé du pied de page 4"/>
          <p:cNvSpPr>
            <a:spLocks noGrp="1"/>
          </p:cNvSpPr>
          <p:nvPr>
            <p:ph type="ftr" sz="quarter" idx="11"/>
          </p:nvPr>
        </p:nvSpPr>
        <p:spPr/>
        <p:txBody>
          <a:bodyPr/>
          <a:lstStyle>
            <a:lvl1pPr>
              <a:defRPr/>
            </a:lvl1pPr>
          </a:lstStyle>
          <a:p>
            <a:pPr>
              <a:defRPr/>
            </a:pPr>
            <a:endParaRPr lang="fr-FR"/>
          </a:p>
        </p:txBody>
      </p:sp>
      <p:sp>
        <p:nvSpPr>
          <p:cNvPr id="4" name="Espace réservé du numéro de diapositive 5"/>
          <p:cNvSpPr>
            <a:spLocks noGrp="1"/>
          </p:cNvSpPr>
          <p:nvPr>
            <p:ph type="sldNum" sz="quarter" idx="12"/>
          </p:nvPr>
        </p:nvSpPr>
        <p:spPr/>
        <p:txBody>
          <a:bodyPr/>
          <a:lstStyle>
            <a:lvl1pPr>
              <a:defRPr/>
            </a:lvl1pPr>
          </a:lstStyle>
          <a:p>
            <a:pPr>
              <a:defRPr/>
            </a:pPr>
            <a:fld id="{DBC39735-9EAD-46A7-8AC6-B3311B719F06}" type="slidenum">
              <a:rPr lang="fr-FR" altLang="fr-FR"/>
              <a:pPr>
                <a:defRPr/>
              </a:pPr>
              <a:t>‹N°›</a:t>
            </a:fld>
            <a:endParaRPr lang="fr-FR" altLang="fr-F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38160B3-5F88-45C0-88C2-FE50E78B1FA3}" type="slidenum">
              <a:rPr lang="fr-FR" altLang="fr-FR"/>
              <a:pPr>
                <a:defRPr/>
              </a:pPr>
              <a:t>‹N°›</a:t>
            </a:fld>
            <a:endParaRPr lang="fr-FR" altLang="fr-F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smtClean="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Espace réservé de la date 3"/>
          <p:cNvSpPr>
            <a:spLocks noGrp="1"/>
          </p:cNvSpPr>
          <p:nvPr>
            <p:ph type="dt" sz="half" idx="10"/>
          </p:nvPr>
        </p:nvSpPr>
        <p:spPr/>
        <p:txBody>
          <a:bodyPr/>
          <a:lstStyle>
            <a:lvl1pPr>
              <a:defRPr/>
            </a:lvl1pPr>
          </a:lstStyle>
          <a:p>
            <a:pPr>
              <a:defRPr/>
            </a:pPr>
            <a:endParaRPr lang="fr-FR"/>
          </a:p>
        </p:txBody>
      </p:sp>
      <p:sp>
        <p:nvSpPr>
          <p:cNvPr id="6" name="Espace réservé du pied de page 4"/>
          <p:cNvSpPr>
            <a:spLocks noGrp="1"/>
          </p:cNvSpPr>
          <p:nvPr>
            <p:ph type="ftr" sz="quarter" idx="11"/>
          </p:nvPr>
        </p:nvSpPr>
        <p:spPr/>
        <p:txBody>
          <a:bodyPr/>
          <a:lstStyle>
            <a:lvl1pPr>
              <a:defRPr/>
            </a:lvl1pPr>
          </a:lstStyle>
          <a:p>
            <a:pPr>
              <a:defRPr/>
            </a:pPr>
            <a:endParaRPr lang="fr-FR"/>
          </a:p>
        </p:txBody>
      </p:sp>
      <p:sp>
        <p:nvSpPr>
          <p:cNvPr id="7" name="Espace réservé du numéro de diapositive 5"/>
          <p:cNvSpPr>
            <a:spLocks noGrp="1"/>
          </p:cNvSpPr>
          <p:nvPr>
            <p:ph type="sldNum" sz="quarter" idx="12"/>
          </p:nvPr>
        </p:nvSpPr>
        <p:spPr/>
        <p:txBody>
          <a:bodyPr/>
          <a:lstStyle>
            <a:lvl1pPr>
              <a:defRPr/>
            </a:lvl1pPr>
          </a:lstStyle>
          <a:p>
            <a:pPr>
              <a:defRPr/>
            </a:pPr>
            <a:fld id="{D0632F4C-B558-4856-9658-E8884EF6E95A}" type="slidenum">
              <a:rPr lang="fr-FR" altLang="fr-FR"/>
              <a:pPr>
                <a:defRPr/>
              </a:pPr>
              <a:t>‹N°›</a:t>
            </a:fld>
            <a:endParaRPr lang="fr-FR" altLang="fr-FR"/>
          </a:p>
        </p:txBody>
      </p:sp>
    </p:spTree>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Espace réservé du titre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ltLang="fr-FR" smtClean="0"/>
              <a:t>Cliquez pour modifier le style du titre</a:t>
            </a:r>
          </a:p>
        </p:txBody>
      </p:sp>
      <p:sp>
        <p:nvSpPr>
          <p:cNvPr id="1027" name="Espace réservé du texte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ltLang="fr-FR" smtClean="0"/>
              <a:t>Cliquez pour modifier les styles du texte du masque</a:t>
            </a:r>
          </a:p>
          <a:p>
            <a:pPr lvl="1"/>
            <a:r>
              <a:rPr lang="fr-FR" altLang="fr-FR" smtClean="0"/>
              <a:t>Deuxième niveau</a:t>
            </a:r>
          </a:p>
          <a:p>
            <a:pPr lvl="2"/>
            <a:r>
              <a:rPr lang="fr-FR" altLang="fr-FR" smtClean="0"/>
              <a:t>Troisième niveau</a:t>
            </a:r>
          </a:p>
          <a:p>
            <a:pPr lvl="3"/>
            <a:r>
              <a:rPr lang="fr-FR" altLang="fr-FR" smtClean="0"/>
              <a:t>Quatrième niveau</a:t>
            </a:r>
          </a:p>
          <a:p>
            <a:pPr lvl="4"/>
            <a:r>
              <a:rPr lang="fr-FR" altLang="fr-FR" smtClean="0"/>
              <a:t>Cinquième niveau</a:t>
            </a:r>
          </a:p>
        </p:txBody>
      </p:sp>
      <p:sp>
        <p:nvSpPr>
          <p:cNvPr id="4" name="Espace réservé de la date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defRPr>
            </a:lvl1pPr>
          </a:lstStyle>
          <a:p>
            <a:pPr>
              <a:defRPr/>
            </a:pPr>
            <a:endParaRPr lang="fr-FR"/>
          </a:p>
        </p:txBody>
      </p:sp>
      <p:sp>
        <p:nvSpPr>
          <p:cNvPr id="5" name="Espace réservé du pied de page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a:solidFill>
                  <a:schemeClr val="tx1">
                    <a:tint val="75000"/>
                  </a:schemeClr>
                </a:solidFill>
              </a:defRPr>
            </a:lvl1pPr>
          </a:lstStyle>
          <a:p>
            <a:pPr>
              <a:defRPr/>
            </a:pPr>
            <a:endParaRPr lang="fr-FR"/>
          </a:p>
        </p:txBody>
      </p:sp>
      <p:sp>
        <p:nvSpPr>
          <p:cNvPr id="6" name="Espace réservé du numéro de diapositive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smtClean="0">
                <a:solidFill>
                  <a:srgbClr val="898989"/>
                </a:solidFill>
              </a:defRPr>
            </a:lvl1pPr>
          </a:lstStyle>
          <a:p>
            <a:pPr>
              <a:defRPr/>
            </a:pPr>
            <a:fld id="{CDDB4631-2E26-4772-8B40-D597645CEF3E}" type="slidenum">
              <a:rPr lang="fr-FR" altLang="fr-FR"/>
              <a:pPr>
                <a:defRPr/>
              </a:pPr>
              <a:t>‹N°›</a:t>
            </a:fld>
            <a:endParaRPr lang="fr-FR" altLang="fr-FR"/>
          </a:p>
        </p:txBody>
      </p:sp>
    </p:spTree>
  </p:cSld>
  <p:clrMap bg1="lt1" tx1="dk1" bg2="lt2" tx2="dk2" accent1="accent1" accent2="accent2" accent3="accent3" accent4="accent4" accent5="accent5" accent6="accent6" hlink="hlink" folHlink="folHlink"/>
  <p:sldLayoutIdLst>
    <p:sldLayoutId id="2147483725" r:id="rId1"/>
    <p:sldLayoutId id="2147483726" r:id="rId2"/>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Lst>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w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w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5.wmf"/><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40.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4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2.xml"/><Relationship Id="rId4" Type="http://schemas.openxmlformats.org/officeDocument/2006/relationships/image" Target="../media/image18.jpeg"/></Relationships>
</file>

<file path=ppt/slides/_rels/slide4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wmf"/><Relationship Id="rId1" Type="http://schemas.openxmlformats.org/officeDocument/2006/relationships/slideLayout" Target="../slideLayouts/slideLayout2.xml"/><Relationship Id="rId4" Type="http://schemas.openxmlformats.org/officeDocument/2006/relationships/image" Target="../media/image24.wmf"/></Relationships>
</file>

<file path=ppt/slides/_rels/slide5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wmf"/><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wmf"/><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827088" y="2133600"/>
            <a:ext cx="7696200" cy="1968500"/>
          </a:xfrm>
          <a:prstGeom prst="rect">
            <a:avLst/>
          </a:prstGeom>
          <a:solidFill>
            <a:srgbClr val="339966">
              <a:alpha val="59999"/>
            </a:srgbClr>
          </a:solidFill>
          <a:ln w="9525">
            <a:noFill/>
            <a:miter lim="800000"/>
            <a:headEnd/>
            <a:tailEnd/>
          </a:ln>
        </p:spPr>
        <p:txBody>
          <a:bodyPr>
            <a:spAutoFit/>
          </a:bodyPr>
          <a:lstStyle/>
          <a:p>
            <a:pPr algn="ctr" eaLnBrk="1" hangingPunct="1">
              <a:spcBef>
                <a:spcPct val="50000"/>
              </a:spcBef>
            </a:pPr>
            <a:endParaRPr lang="fr-FR" altLang="fr-FR" sz="1100" b="1"/>
          </a:p>
          <a:p>
            <a:pPr algn="ctr" eaLnBrk="1" hangingPunct="1">
              <a:spcBef>
                <a:spcPct val="50000"/>
              </a:spcBef>
            </a:pPr>
            <a:r>
              <a:rPr lang="fr-FR" altLang="fr-FR" sz="4400" b="1"/>
              <a:t>Le Kyste hydatique du foie</a:t>
            </a:r>
          </a:p>
          <a:p>
            <a:pPr algn="ctr" eaLnBrk="1" hangingPunct="1">
              <a:spcBef>
                <a:spcPct val="50000"/>
              </a:spcBef>
            </a:pPr>
            <a:endParaRPr lang="fr-FR" altLang="fr-FR" sz="2800" b="1"/>
          </a:p>
        </p:txBody>
      </p:sp>
      <p:sp>
        <p:nvSpPr>
          <p:cNvPr id="5" name="Text Box 7"/>
          <p:cNvSpPr txBox="1">
            <a:spLocks noChangeArrowheads="1"/>
          </p:cNvSpPr>
          <p:nvPr/>
        </p:nvSpPr>
        <p:spPr bwMode="auto">
          <a:xfrm>
            <a:off x="2987675" y="5300663"/>
            <a:ext cx="3455988" cy="461962"/>
          </a:xfrm>
          <a:prstGeom prst="rect">
            <a:avLst/>
          </a:prstGeom>
          <a:noFill/>
          <a:ln w="9525">
            <a:noFill/>
            <a:miter lim="800000"/>
            <a:headEnd/>
            <a:tailEnd/>
          </a:ln>
        </p:spPr>
        <p:txBody>
          <a:bodyPr>
            <a:spAutoFit/>
          </a:bodyPr>
          <a:lstStyle/>
          <a:p>
            <a:pPr algn="ctr" eaLnBrk="1" hangingPunct="1">
              <a:defRPr/>
            </a:pPr>
            <a:r>
              <a:rPr lang="fr-FR" sz="2400" b="1" kern="0" dirty="0"/>
              <a:t>Pr M </a:t>
            </a:r>
            <a:r>
              <a:rPr lang="fr-FR" sz="2400" b="1" kern="0" dirty="0" err="1"/>
              <a:t>Benkalfat</a:t>
            </a:r>
            <a:endParaRPr lang="fr-FR" sz="2400" b="1" kern="0" dirty="0"/>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fr-FR" altLang="fr-FR" b="1" smtClean="0"/>
              <a:t>EPIDEMIOLOGIE</a:t>
            </a:r>
          </a:p>
        </p:txBody>
      </p:sp>
      <p:sp>
        <p:nvSpPr>
          <p:cNvPr id="11267" name="Rectangle 3"/>
          <p:cNvSpPr>
            <a:spLocks noGrp="1" noChangeArrowheads="1"/>
          </p:cNvSpPr>
          <p:nvPr>
            <p:ph idx="1"/>
          </p:nvPr>
        </p:nvSpPr>
        <p:spPr>
          <a:xfrm>
            <a:off x="685800" y="1628775"/>
            <a:ext cx="7773988" cy="4465638"/>
          </a:xfrm>
        </p:spPr>
        <p:txBody>
          <a:bodyPr lIns="90000" tIns="46800" rIns="90000" bIns="46800"/>
          <a:lstStyle/>
          <a:p>
            <a:pPr eaLnBrk="1" hangingPunct="1">
              <a:lnSpc>
                <a:spcPct val="80000"/>
              </a:lnSpc>
              <a:buFontTx/>
              <a:buNone/>
            </a:pPr>
            <a:r>
              <a:rPr lang="fr-FR" altLang="fr-FR" sz="2800" smtClean="0">
                <a:sym typeface="Wingdings" pitchFamily="2" charset="2"/>
              </a:rPr>
              <a:t>Modes de contamination humaine</a:t>
            </a:r>
          </a:p>
          <a:p>
            <a:pPr eaLnBrk="1" hangingPunct="1">
              <a:lnSpc>
                <a:spcPct val="80000"/>
              </a:lnSpc>
              <a:buFontTx/>
              <a:buNone/>
            </a:pPr>
            <a:r>
              <a:rPr lang="fr-FR" altLang="fr-FR" sz="2000" smtClean="0">
                <a:sym typeface="Wingdings" pitchFamily="2" charset="2"/>
              </a:rPr>
              <a:t>L’homme contracte la maladie par ingestion des œufs selon 2 modalités:</a:t>
            </a:r>
          </a:p>
          <a:p>
            <a:pPr eaLnBrk="1" hangingPunct="1">
              <a:lnSpc>
                <a:spcPct val="80000"/>
              </a:lnSpc>
              <a:buFontTx/>
              <a:buNone/>
            </a:pPr>
            <a:endParaRPr lang="fr-FR" altLang="fr-FR" sz="2000" smtClean="0">
              <a:sym typeface="Wingdings" pitchFamily="2" charset="2"/>
            </a:endParaRPr>
          </a:p>
          <a:p>
            <a:pPr eaLnBrk="1" hangingPunct="1">
              <a:lnSpc>
                <a:spcPct val="80000"/>
              </a:lnSpc>
              <a:buFontTx/>
              <a:buNone/>
            </a:pPr>
            <a:endParaRPr lang="fr-FR" altLang="fr-FR" sz="2000" smtClean="0">
              <a:sym typeface="Wingdings" pitchFamily="2" charset="2"/>
            </a:endParaRPr>
          </a:p>
          <a:p>
            <a:pPr eaLnBrk="1" hangingPunct="1">
              <a:lnSpc>
                <a:spcPct val="80000"/>
              </a:lnSpc>
              <a:buFontTx/>
              <a:buNone/>
            </a:pPr>
            <a:r>
              <a:rPr lang="fr-FR" altLang="fr-FR" sz="2000" smtClean="0">
                <a:sym typeface="Wingdings" pitchFamily="2" charset="2"/>
              </a:rPr>
              <a:t>          </a:t>
            </a:r>
            <a:r>
              <a:rPr lang="fr-FR" altLang="fr-FR" sz="2000" u="sng" smtClean="0">
                <a:sym typeface="Wingdings" pitchFamily="2" charset="2"/>
              </a:rPr>
              <a:t>*voie directe</a:t>
            </a:r>
            <a:r>
              <a:rPr lang="fr-FR" altLang="fr-FR" sz="2000" smtClean="0">
                <a:sym typeface="Wingdings" pitchFamily="2" charset="2"/>
              </a:rPr>
              <a:t>: le chien se lèche et souille sa langue puis contamine l’homme en lui léchant le visage ou en se faisant caressé </a:t>
            </a:r>
          </a:p>
          <a:p>
            <a:pPr eaLnBrk="1" hangingPunct="1">
              <a:lnSpc>
                <a:spcPct val="80000"/>
              </a:lnSpc>
              <a:buFontTx/>
              <a:buNone/>
            </a:pPr>
            <a:endParaRPr lang="fr-FR" altLang="fr-FR" sz="2000" smtClean="0">
              <a:sym typeface="Wingdings" pitchFamily="2" charset="2"/>
            </a:endParaRPr>
          </a:p>
          <a:p>
            <a:pPr eaLnBrk="1" hangingPunct="1">
              <a:lnSpc>
                <a:spcPct val="80000"/>
              </a:lnSpc>
              <a:buFontTx/>
              <a:buNone/>
            </a:pPr>
            <a:r>
              <a:rPr lang="fr-FR" altLang="fr-FR" sz="2000" smtClean="0">
                <a:sym typeface="Wingdings" pitchFamily="2" charset="2"/>
              </a:rPr>
              <a:t>          </a:t>
            </a:r>
            <a:r>
              <a:rPr lang="fr-FR" altLang="fr-FR" sz="2000" u="sng" smtClean="0">
                <a:sym typeface="Wingdings" pitchFamily="2" charset="2"/>
              </a:rPr>
              <a:t>*voie indirecte</a:t>
            </a:r>
            <a:r>
              <a:rPr lang="fr-FR" altLang="fr-FR" sz="2000" smtClean="0">
                <a:sym typeface="Wingdings" pitchFamily="2" charset="2"/>
              </a:rPr>
              <a:t>: par l’eau de boisson .fruits ramassées à terre ,les légumes crus souillés .</a:t>
            </a:r>
          </a:p>
          <a:p>
            <a:pPr eaLnBrk="1" hangingPunct="1">
              <a:lnSpc>
                <a:spcPct val="80000"/>
              </a:lnSpc>
              <a:buFontTx/>
              <a:buNone/>
            </a:pPr>
            <a:endParaRPr lang="fr-FR" altLang="fr-FR" sz="2000" smtClean="0">
              <a:sym typeface="Wingdings" pitchFamily="2" charset="2"/>
            </a:endParaRPr>
          </a:p>
          <a:p>
            <a:pPr eaLnBrk="1" hangingPunct="1">
              <a:lnSpc>
                <a:spcPct val="80000"/>
              </a:lnSpc>
              <a:buFontTx/>
              <a:buNone/>
            </a:pPr>
            <a:r>
              <a:rPr lang="fr-FR" altLang="fr-FR" sz="2000" b="1" smtClean="0">
                <a:sym typeface="Wingdings" pitchFamily="2" charset="2"/>
              </a:rPr>
              <a:t>La transmission inter-humaine est impossible</a:t>
            </a:r>
          </a:p>
          <a:p>
            <a:pPr eaLnBrk="1" hangingPunct="1">
              <a:lnSpc>
                <a:spcPct val="80000"/>
              </a:lnSpc>
              <a:buFontTx/>
              <a:buNone/>
            </a:pPr>
            <a:endParaRPr lang="fr-FR" altLang="fr-FR" sz="2000" b="1" smtClean="0">
              <a:sym typeface="Wingdings" pitchFamily="2" charset="2"/>
            </a:endParaRPr>
          </a:p>
          <a:p>
            <a:pPr eaLnBrk="1" hangingPunct="1">
              <a:lnSpc>
                <a:spcPct val="80000"/>
              </a:lnSpc>
              <a:buFontTx/>
              <a:buNone/>
            </a:pPr>
            <a:r>
              <a:rPr lang="fr-FR" altLang="fr-FR" sz="2000" b="1" smtClean="0">
                <a:sym typeface="Wingdings" pitchFamily="2" charset="2"/>
              </a:rPr>
              <a:t>L’ingestion de viscères crus contenant les metacestodes d’E.granulosus n’est pas infectante pour l’homme</a:t>
            </a:r>
          </a:p>
          <a:p>
            <a:pPr eaLnBrk="1" hangingPunct="1">
              <a:lnSpc>
                <a:spcPct val="80000"/>
              </a:lnSpc>
              <a:buFontTx/>
              <a:buNone/>
            </a:pPr>
            <a:r>
              <a:rPr lang="fr-FR" altLang="fr-FR" sz="1600" b="1" smtClean="0"/>
              <a:t> </a:t>
            </a:r>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fr-FR" altLang="fr-FR" b="1" smtClean="0"/>
              <a:t>EPIDEMIOLOGIE</a:t>
            </a:r>
          </a:p>
        </p:txBody>
      </p:sp>
      <p:sp>
        <p:nvSpPr>
          <p:cNvPr id="12291" name="Rectangle 3"/>
          <p:cNvSpPr>
            <a:spLocks noGrp="1" noChangeArrowheads="1"/>
          </p:cNvSpPr>
          <p:nvPr>
            <p:ph idx="1"/>
          </p:nvPr>
        </p:nvSpPr>
        <p:spPr>
          <a:xfrm>
            <a:off x="685800" y="1412875"/>
            <a:ext cx="7772400" cy="4683125"/>
          </a:xfrm>
        </p:spPr>
        <p:txBody>
          <a:bodyPr/>
          <a:lstStyle/>
          <a:p>
            <a:pPr eaLnBrk="1" hangingPunct="1">
              <a:buFontTx/>
              <a:buNone/>
            </a:pPr>
            <a:endParaRPr lang="fr-FR" altLang="fr-FR" sz="2800" b="1" smtClean="0">
              <a:sym typeface="Wingdings" pitchFamily="2" charset="2"/>
            </a:endParaRPr>
          </a:p>
          <a:p>
            <a:pPr eaLnBrk="1" hangingPunct="1">
              <a:buFontTx/>
              <a:buNone/>
            </a:pPr>
            <a:endParaRPr lang="fr-FR" altLang="fr-FR" sz="2800" b="1" smtClean="0">
              <a:sym typeface="Wingdings" pitchFamily="2" charset="2"/>
            </a:endParaRPr>
          </a:p>
          <a:p>
            <a:pPr eaLnBrk="1" hangingPunct="1">
              <a:buFontTx/>
              <a:buNone/>
            </a:pPr>
            <a:r>
              <a:rPr lang="fr-FR" altLang="fr-FR" sz="2800" b="1" smtClean="0">
                <a:sym typeface="Wingdings" pitchFamily="2" charset="2"/>
              </a:rPr>
              <a:t>Aspects épidémiologiques</a:t>
            </a:r>
          </a:p>
          <a:p>
            <a:pPr eaLnBrk="1" hangingPunct="1">
              <a:buFontTx/>
              <a:buNone/>
            </a:pPr>
            <a:endParaRPr lang="fr-FR" altLang="fr-FR" sz="2400" b="1" smtClean="0"/>
          </a:p>
          <a:p>
            <a:pPr eaLnBrk="1" hangingPunct="1">
              <a:buFontTx/>
              <a:buNone/>
            </a:pPr>
            <a:r>
              <a:rPr lang="fr-FR" altLang="fr-FR" sz="2400" b="1" smtClean="0"/>
              <a:t>La maladie touche surtout les bergers et les gens de meute ; aussi les enfants qui jouent avec les chiens errants ou de compagnie</a:t>
            </a:r>
          </a:p>
          <a:p>
            <a:pPr eaLnBrk="1" hangingPunct="1">
              <a:buFontTx/>
              <a:buNone/>
            </a:pPr>
            <a:r>
              <a:rPr lang="fr-FR" altLang="fr-FR" sz="2400" b="1" smtClean="0"/>
              <a:t>La femme, boucher, vétérinaires….etc.</a:t>
            </a:r>
            <a:endParaRPr lang="fr-FR" altLang="fr-FR" sz="2800" b="1" smtClean="0"/>
          </a:p>
        </p:txBody>
      </p:sp>
    </p:spTree>
  </p:cSld>
  <p:clrMapOvr>
    <a:masterClrMapping/>
  </p:clrMapOv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a:xfrm>
            <a:off x="684213" y="0"/>
            <a:ext cx="7772400" cy="1143000"/>
          </a:xfrm>
        </p:spPr>
        <p:txBody>
          <a:bodyPr/>
          <a:lstStyle/>
          <a:p>
            <a:pPr eaLnBrk="1" hangingPunct="1"/>
            <a:r>
              <a:rPr lang="fr-FR" altLang="fr-FR" b="1" smtClean="0"/>
              <a:t>EPIDEMIOLOGIE</a:t>
            </a:r>
          </a:p>
        </p:txBody>
      </p:sp>
      <p:sp>
        <p:nvSpPr>
          <p:cNvPr id="13315" name="Rectangle 3"/>
          <p:cNvSpPr>
            <a:spLocks noGrp="1" noChangeArrowheads="1"/>
          </p:cNvSpPr>
          <p:nvPr>
            <p:ph idx="1"/>
          </p:nvPr>
        </p:nvSpPr>
        <p:spPr>
          <a:xfrm>
            <a:off x="685800" y="1196975"/>
            <a:ext cx="7772400" cy="4899025"/>
          </a:xfrm>
        </p:spPr>
        <p:txBody>
          <a:bodyPr/>
          <a:lstStyle/>
          <a:p>
            <a:pPr eaLnBrk="1" hangingPunct="1">
              <a:buFontTx/>
              <a:buNone/>
            </a:pPr>
            <a:r>
              <a:rPr lang="fr-FR" altLang="fr-FR" sz="2800" b="1" smtClean="0">
                <a:sym typeface="Wingdings" pitchFamily="2" charset="2"/>
              </a:rPr>
              <a:t>Répartition géographique</a:t>
            </a:r>
          </a:p>
          <a:p>
            <a:pPr eaLnBrk="1" hangingPunct="1">
              <a:buFontTx/>
              <a:buNone/>
            </a:pPr>
            <a:endParaRPr lang="fr-FR" altLang="fr-FR" smtClean="0"/>
          </a:p>
        </p:txBody>
      </p:sp>
      <p:pic>
        <p:nvPicPr>
          <p:cNvPr id="13316" name="Picture 5"/>
          <p:cNvPicPr>
            <a:picLocks noChangeAspect="1" noChangeArrowheads="1"/>
          </p:cNvPicPr>
          <p:nvPr/>
        </p:nvPicPr>
        <p:blipFill>
          <a:blip r:embed="rId2"/>
          <a:srcRect/>
          <a:stretch>
            <a:fillRect/>
          </a:stretch>
        </p:blipFill>
        <p:spPr bwMode="auto">
          <a:xfrm>
            <a:off x="827088" y="1773238"/>
            <a:ext cx="7232650" cy="48609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755650" y="0"/>
            <a:ext cx="7772400" cy="1143000"/>
          </a:xfrm>
        </p:spPr>
        <p:txBody>
          <a:bodyPr/>
          <a:lstStyle/>
          <a:p>
            <a:pPr eaLnBrk="1" hangingPunct="1"/>
            <a:r>
              <a:rPr lang="fr-FR" altLang="fr-FR" b="1" smtClean="0"/>
              <a:t>Structure du kyste</a:t>
            </a:r>
          </a:p>
        </p:txBody>
      </p:sp>
      <p:pic>
        <p:nvPicPr>
          <p:cNvPr id="14339" name="Picture 4"/>
          <p:cNvPicPr>
            <a:picLocks noGrp="1" noChangeAspect="1" noChangeArrowheads="1"/>
          </p:cNvPicPr>
          <p:nvPr>
            <p:ph idx="1"/>
          </p:nvPr>
        </p:nvPicPr>
        <p:blipFill>
          <a:blip r:embed="rId2"/>
          <a:srcRect/>
          <a:stretch>
            <a:fillRect/>
          </a:stretch>
        </p:blipFill>
        <p:spPr>
          <a:xfrm>
            <a:off x="755650" y="1484313"/>
            <a:ext cx="7773988" cy="4705350"/>
          </a:xfrm>
          <a:noFill/>
        </p:spPr>
      </p:pic>
    </p:spTree>
  </p:cSld>
  <p:clrMapOvr>
    <a:masterClrMapping/>
  </p:clrMapOv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Rectangle 2"/>
          <p:cNvSpPr>
            <a:spLocks noGrp="1" noChangeArrowheads="1"/>
          </p:cNvSpPr>
          <p:nvPr>
            <p:ph type="title"/>
          </p:nvPr>
        </p:nvSpPr>
        <p:spPr/>
        <p:txBody>
          <a:bodyPr rtlCol="0">
            <a:normAutofit fontScale="90000"/>
          </a:bodyPr>
          <a:lstStyle/>
          <a:p>
            <a:pPr eaLnBrk="1" fontAlgn="auto" hangingPunct="1">
              <a:spcAft>
                <a:spcPts val="0"/>
              </a:spcAft>
              <a:defRPr/>
            </a:pPr>
            <a:r>
              <a:rPr lang="fr-FR" sz="4000" b="1" dirty="0" smtClean="0"/>
              <a:t>PHYSIOPATHOLOGIE ET ANATOMOPATHOLOGIE</a:t>
            </a:r>
          </a:p>
        </p:txBody>
      </p:sp>
      <p:sp>
        <p:nvSpPr>
          <p:cNvPr id="15363" name="Rectangle 3"/>
          <p:cNvSpPr>
            <a:spLocks noGrp="1" noChangeArrowheads="1"/>
          </p:cNvSpPr>
          <p:nvPr>
            <p:ph idx="1"/>
          </p:nvPr>
        </p:nvSpPr>
        <p:spPr/>
        <p:txBody>
          <a:bodyPr/>
          <a:lstStyle/>
          <a:p>
            <a:pPr eaLnBrk="1" hangingPunct="1">
              <a:buFontTx/>
              <a:buNone/>
            </a:pPr>
            <a:r>
              <a:rPr lang="fr-FR" altLang="fr-FR" sz="2800" b="1" smtClean="0">
                <a:sym typeface="Wingdings" pitchFamily="2" charset="2"/>
              </a:rPr>
              <a:t></a:t>
            </a:r>
            <a:r>
              <a:rPr lang="fr-FR" altLang="fr-FR" sz="2800" b="1" smtClean="0"/>
              <a:t>Fertilité du kyste et vésiculation secondaire</a:t>
            </a:r>
          </a:p>
          <a:p>
            <a:pPr eaLnBrk="1" hangingPunct="1">
              <a:buFontTx/>
              <a:buNone/>
            </a:pPr>
            <a:endParaRPr lang="fr-FR" altLang="fr-FR" sz="2800" b="1" smtClean="0"/>
          </a:p>
          <a:p>
            <a:pPr eaLnBrk="1" hangingPunct="1">
              <a:buFontTx/>
              <a:buNone/>
            </a:pPr>
            <a:r>
              <a:rPr lang="fr-FR" altLang="fr-FR" sz="2400" smtClean="0"/>
              <a:t>Apres 10-12 mois d’évolution de l’hydatide peuvent apparaître des formations particulières=vésicules filles ;endogènes ou exogènes et certains protoscolex peuvent en effet se vesiculer à leur tours formant des vésicules filles endogènes qui flottent dans l’hydatide mère</a:t>
            </a:r>
          </a:p>
          <a:p>
            <a:pPr eaLnBrk="1" hangingPunct="1">
              <a:buFontTx/>
              <a:buNone/>
            </a:pPr>
            <a:r>
              <a:rPr lang="fr-FR" altLang="fr-FR" sz="2400" smtClean="0"/>
              <a:t>Les vésicules filles exogènes s’enclavent dans les feuillets de la cuticule et sont peu a peu refoulés vers l’extérieur comme une hernie ; donnant à l’hydatide un aspect bosselé</a:t>
            </a:r>
          </a:p>
        </p:txBody>
      </p:sp>
    </p:spTree>
  </p:cSld>
  <p:clrMapOvr>
    <a:masterClrMapping/>
  </p:clrMapOv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rtlCol="0">
            <a:normAutofit fontScale="90000"/>
          </a:bodyPr>
          <a:lstStyle/>
          <a:p>
            <a:pPr eaLnBrk="1" fontAlgn="auto" hangingPunct="1">
              <a:spcAft>
                <a:spcPts val="0"/>
              </a:spcAft>
              <a:defRPr/>
            </a:pPr>
            <a:r>
              <a:rPr lang="fr-FR" sz="4000" b="1" dirty="0" smtClean="0"/>
              <a:t>PHYSIOPATHOLOGIE ET ANATOMOPATHOLOGIE</a:t>
            </a:r>
          </a:p>
        </p:txBody>
      </p:sp>
      <p:sp>
        <p:nvSpPr>
          <p:cNvPr id="16387" name="Rectangle 3"/>
          <p:cNvSpPr>
            <a:spLocks noGrp="1" noChangeArrowheads="1"/>
          </p:cNvSpPr>
          <p:nvPr>
            <p:ph idx="1"/>
          </p:nvPr>
        </p:nvSpPr>
        <p:spPr>
          <a:xfrm>
            <a:off x="539750" y="1773238"/>
            <a:ext cx="8229600" cy="4525962"/>
          </a:xfrm>
        </p:spPr>
        <p:txBody>
          <a:bodyPr/>
          <a:lstStyle/>
          <a:p>
            <a:pPr eaLnBrk="1" hangingPunct="1">
              <a:lnSpc>
                <a:spcPct val="80000"/>
              </a:lnSpc>
              <a:buFontTx/>
              <a:buNone/>
            </a:pPr>
            <a:r>
              <a:rPr lang="fr-FR" altLang="fr-FR" sz="2800" b="1" smtClean="0">
                <a:sym typeface="Wingdings" pitchFamily="2" charset="2"/>
              </a:rPr>
              <a:t>Evolution du kyste</a:t>
            </a:r>
          </a:p>
          <a:p>
            <a:pPr eaLnBrk="1" hangingPunct="1">
              <a:lnSpc>
                <a:spcPct val="80000"/>
              </a:lnSpc>
              <a:buFontTx/>
              <a:buNone/>
            </a:pPr>
            <a:endParaRPr lang="fr-FR" altLang="fr-FR" sz="2800" b="1" smtClean="0">
              <a:sym typeface="Wingdings" pitchFamily="2" charset="2"/>
            </a:endParaRPr>
          </a:p>
          <a:p>
            <a:pPr eaLnBrk="1" hangingPunct="1">
              <a:lnSpc>
                <a:spcPct val="80000"/>
              </a:lnSpc>
              <a:buFontTx/>
              <a:buNone/>
            </a:pPr>
            <a:endParaRPr lang="fr-FR" altLang="fr-FR" sz="2800" b="1" smtClean="0">
              <a:sym typeface="Wingdings" pitchFamily="2" charset="2"/>
            </a:endParaRPr>
          </a:p>
          <a:p>
            <a:pPr eaLnBrk="1" hangingPunct="1">
              <a:lnSpc>
                <a:spcPct val="150000"/>
              </a:lnSpc>
            </a:pPr>
            <a:r>
              <a:rPr lang="fr-FR" altLang="fr-FR" sz="2000" smtClean="0"/>
              <a:t>Les hydatides filles exogènes peuvent être expulsées à l’extérieur du kyste et métastaser dans l’organisme : c’est l’échinococcose secondaire.</a:t>
            </a:r>
          </a:p>
          <a:p>
            <a:pPr eaLnBrk="1" hangingPunct="1">
              <a:lnSpc>
                <a:spcPct val="150000"/>
              </a:lnSpc>
            </a:pPr>
            <a:r>
              <a:rPr lang="fr-FR" altLang="fr-FR" sz="2000" smtClean="0"/>
              <a:t>La vitesse de croissance du kyste est d’environ 6-15mm/an</a:t>
            </a:r>
          </a:p>
          <a:p>
            <a:pPr eaLnBrk="1" hangingPunct="1">
              <a:lnSpc>
                <a:spcPct val="150000"/>
              </a:lnSpc>
            </a:pPr>
            <a:r>
              <a:rPr lang="fr-FR" altLang="fr-FR" sz="2000" smtClean="0"/>
              <a:t>La dégénérescence ou mort spontanée survient pour 16 % des kystes.</a:t>
            </a:r>
          </a:p>
          <a:p>
            <a:pPr eaLnBrk="1" hangingPunct="1">
              <a:lnSpc>
                <a:spcPct val="150000"/>
              </a:lnSpc>
            </a:pPr>
            <a:r>
              <a:rPr lang="fr-FR" altLang="fr-FR" sz="2000" smtClean="0"/>
              <a:t>Une fissuration partielle ou franche est toujours redoutée</a:t>
            </a:r>
          </a:p>
          <a:p>
            <a:pPr eaLnBrk="1" hangingPunct="1">
              <a:lnSpc>
                <a:spcPct val="80000"/>
              </a:lnSpc>
              <a:buFont typeface="Arial" charset="0"/>
              <a:buNone/>
            </a:pPr>
            <a:endParaRPr lang="fr-FR" altLang="fr-FR" sz="1800" smtClean="0"/>
          </a:p>
          <a:p>
            <a:pPr eaLnBrk="1" hangingPunct="1">
              <a:lnSpc>
                <a:spcPct val="80000"/>
              </a:lnSpc>
            </a:pPr>
            <a:endParaRPr lang="fr-FR" altLang="fr-FR" sz="1800" smtClean="0"/>
          </a:p>
          <a:p>
            <a:pPr eaLnBrk="1" hangingPunct="1">
              <a:lnSpc>
                <a:spcPct val="80000"/>
              </a:lnSpc>
            </a:pPr>
            <a:endParaRPr lang="fr-FR" altLang="fr-FR" sz="1400" smtClean="0"/>
          </a:p>
          <a:p>
            <a:pPr eaLnBrk="1" hangingPunct="1">
              <a:lnSpc>
                <a:spcPct val="80000"/>
              </a:lnSpc>
            </a:pPr>
            <a:endParaRPr lang="fr-FR" altLang="fr-FR" sz="1400" smtClean="0"/>
          </a:p>
          <a:p>
            <a:pPr eaLnBrk="1" hangingPunct="1">
              <a:lnSpc>
                <a:spcPct val="80000"/>
              </a:lnSpc>
            </a:pPr>
            <a:endParaRPr lang="fr-FR" altLang="fr-FR" sz="1400" smtClean="0"/>
          </a:p>
          <a:p>
            <a:pPr eaLnBrk="1" hangingPunct="1">
              <a:lnSpc>
                <a:spcPct val="80000"/>
              </a:lnSpc>
              <a:buFontTx/>
              <a:buNone/>
            </a:pPr>
            <a:endParaRPr lang="fr-FR" altLang="fr-FR" sz="1400" b="1" smtClean="0"/>
          </a:p>
        </p:txBody>
      </p:sp>
    </p:spTree>
  </p:cSld>
  <p:clrMapOvr>
    <a:masterClrMapping/>
  </p:clrMapOv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fr-FR" altLang="fr-FR" b="1" smtClean="0"/>
              <a:t>Clinique</a:t>
            </a:r>
          </a:p>
        </p:txBody>
      </p:sp>
      <p:sp>
        <p:nvSpPr>
          <p:cNvPr id="17411" name="Rectangle 3"/>
          <p:cNvSpPr>
            <a:spLocks noGrp="1" noChangeArrowheads="1"/>
          </p:cNvSpPr>
          <p:nvPr>
            <p:ph idx="1"/>
          </p:nvPr>
        </p:nvSpPr>
        <p:spPr>
          <a:xfrm>
            <a:off x="0" y="1484313"/>
            <a:ext cx="9144000" cy="4611687"/>
          </a:xfrm>
        </p:spPr>
        <p:txBody>
          <a:bodyPr/>
          <a:lstStyle/>
          <a:p>
            <a:pPr eaLnBrk="1" hangingPunct="1">
              <a:buFont typeface="Arial" charset="0"/>
              <a:buNone/>
            </a:pPr>
            <a:r>
              <a:rPr lang="fr-FR" altLang="fr-FR" sz="2800" b="1" smtClean="0">
                <a:sym typeface="Wingdings" pitchFamily="2" charset="2"/>
              </a:rPr>
              <a:t>circonstances de découverte</a:t>
            </a:r>
          </a:p>
          <a:p>
            <a:pPr eaLnBrk="1" hangingPunct="1">
              <a:buFontTx/>
              <a:buNone/>
            </a:pPr>
            <a:r>
              <a:rPr lang="fr-FR" altLang="fr-FR" sz="2400" b="1" smtClean="0">
                <a:sym typeface="Wingdings" pitchFamily="2" charset="2"/>
              </a:rPr>
              <a:t>Habituellement c’est un kyste cliniquement muet ,latent pendant plusieurs années .</a:t>
            </a:r>
          </a:p>
          <a:p>
            <a:pPr eaLnBrk="1" hangingPunct="1">
              <a:buFont typeface="Arial" charset="0"/>
              <a:buNone/>
            </a:pPr>
            <a:r>
              <a:rPr lang="fr-FR" altLang="fr-FR" sz="2400" smtClean="0"/>
              <a:t>      </a:t>
            </a:r>
            <a:r>
              <a:rPr lang="fr-FR" altLang="fr-FR" sz="2400" u="sng" smtClean="0"/>
              <a:t>souvent asymptomatique de découverte fortuite</a:t>
            </a:r>
          </a:p>
          <a:p>
            <a:pPr eaLnBrk="1" hangingPunct="1"/>
            <a:r>
              <a:rPr lang="fr-FR" altLang="fr-FR" sz="2400" smtClean="0">
                <a:sym typeface="Wingdings" pitchFamily="2" charset="2"/>
              </a:rPr>
              <a:t>Une calcification arrondie est mise en évidence au hasard d’examens morphologiques prescrits pour une autre symptomatologie.</a:t>
            </a:r>
            <a:endParaRPr lang="fr-FR" altLang="fr-FR" sz="2400" smtClean="0"/>
          </a:p>
          <a:p>
            <a:pPr eaLnBrk="1" hangingPunct="1"/>
            <a:r>
              <a:rPr lang="fr-FR" altLang="fr-FR" sz="2400" smtClean="0"/>
              <a:t>Au cours d’une échographie ou une TDM.</a:t>
            </a:r>
          </a:p>
          <a:p>
            <a:pPr eaLnBrk="1" hangingPunct="1"/>
            <a:r>
              <a:rPr lang="fr-FR" altLang="fr-FR" sz="2400" smtClean="0"/>
              <a:t>Lors d’examens de dépistage dans une zone endémique.</a:t>
            </a:r>
          </a:p>
          <a:p>
            <a:pPr eaLnBrk="1" hangingPunct="1"/>
            <a:r>
              <a:rPr lang="fr-FR" altLang="fr-FR" sz="2400" smtClean="0"/>
              <a:t>Rarement, il s’agit d’une découverte per opératoire au cours d’une intervention pour une autre pathologie.</a:t>
            </a: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re 1"/>
          <p:cNvSpPr>
            <a:spLocks noGrp="1"/>
          </p:cNvSpPr>
          <p:nvPr>
            <p:ph type="title"/>
          </p:nvPr>
        </p:nvSpPr>
        <p:spPr/>
        <p:txBody>
          <a:bodyPr/>
          <a:lstStyle/>
          <a:p>
            <a:pPr eaLnBrk="1" hangingPunct="1"/>
            <a:r>
              <a:rPr lang="fr-FR" altLang="fr-FR" b="1" smtClean="0"/>
              <a:t>Clinique</a:t>
            </a:r>
            <a:endParaRPr lang="fr-FR" altLang="fr-FR" smtClean="0"/>
          </a:p>
        </p:txBody>
      </p:sp>
      <p:sp>
        <p:nvSpPr>
          <p:cNvPr id="18435" name="Espace réservé du contenu 2"/>
          <p:cNvSpPr>
            <a:spLocks noGrp="1"/>
          </p:cNvSpPr>
          <p:nvPr>
            <p:ph idx="1"/>
          </p:nvPr>
        </p:nvSpPr>
        <p:spPr/>
        <p:txBody>
          <a:bodyPr/>
          <a:lstStyle/>
          <a:p>
            <a:pPr eaLnBrk="1" hangingPunct="1">
              <a:buFont typeface="Arial" charset="0"/>
              <a:buNone/>
            </a:pPr>
            <a:r>
              <a:rPr lang="fr-FR" altLang="fr-FR" b="1" smtClean="0"/>
              <a:t> </a:t>
            </a:r>
            <a:r>
              <a:rPr lang="fr-FR" altLang="fr-FR" sz="2000" b="1" smtClean="0">
                <a:sym typeface="Wingdings" pitchFamily="2" charset="2"/>
              </a:rPr>
              <a:t></a:t>
            </a:r>
            <a:r>
              <a:rPr lang="fr-FR" altLang="fr-FR" sz="2800" b="1" smtClean="0"/>
              <a:t>. Formes simples non compliquées</a:t>
            </a:r>
            <a:endParaRPr lang="fr-FR" altLang="fr-FR" sz="2000" smtClean="0"/>
          </a:p>
          <a:p>
            <a:pPr eaLnBrk="1" hangingPunct="1">
              <a:buFont typeface="Arial" charset="0"/>
              <a:buNone/>
            </a:pPr>
            <a:r>
              <a:rPr lang="fr-FR" altLang="fr-FR" sz="2000" smtClean="0"/>
              <a:t>      </a:t>
            </a:r>
            <a:r>
              <a:rPr lang="fr-FR" altLang="fr-FR" sz="2000" u="sng" smtClean="0"/>
              <a:t>Les signes cliniques apparaissent avec l’augmentation du volume du kyste</a:t>
            </a:r>
          </a:p>
          <a:p>
            <a:pPr eaLnBrk="1" hangingPunct="1"/>
            <a:endParaRPr lang="fr-FR" altLang="fr-FR" sz="2000" smtClean="0"/>
          </a:p>
          <a:p>
            <a:pPr eaLnBrk="1" hangingPunct="1"/>
            <a:r>
              <a:rPr lang="fr-FR" altLang="fr-FR" sz="2000" smtClean="0"/>
              <a:t>La forme habituelle est la forme tumorale avec une sensation de pesanteur de l’hypocondre droit, une hépatomégalie, une tuméfaction abdominale indolore, lisse, déformant la paroi.</a:t>
            </a:r>
          </a:p>
          <a:p>
            <a:pPr eaLnBrk="1" hangingPunct="1"/>
            <a:r>
              <a:rPr lang="fr-FR" altLang="fr-FR" sz="2000" smtClean="0"/>
              <a:t>L’interrogatoire recherche un contact avec les chiens+++, une origine rurale</a:t>
            </a:r>
            <a:r>
              <a:rPr lang="fr-FR" altLang="fr-FR" smtClean="0"/>
              <a:t>.</a:t>
            </a:r>
          </a:p>
        </p:txBody>
      </p:sp>
    </p:spTree>
  </p:cSld>
  <p:clrMapOvr>
    <a:masterClrMapping/>
  </p:clrMapOv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fr-FR" altLang="fr-FR" b="1" smtClean="0"/>
              <a:t>Clinique </a:t>
            </a:r>
          </a:p>
        </p:txBody>
      </p:sp>
      <p:sp>
        <p:nvSpPr>
          <p:cNvPr id="19459" name="Rectangle 3"/>
          <p:cNvSpPr>
            <a:spLocks noGrp="1" noChangeArrowheads="1"/>
          </p:cNvSpPr>
          <p:nvPr>
            <p:ph idx="1"/>
          </p:nvPr>
        </p:nvSpPr>
        <p:spPr/>
        <p:txBody>
          <a:bodyPr/>
          <a:lstStyle/>
          <a:p>
            <a:pPr eaLnBrk="1" hangingPunct="1">
              <a:buFont typeface="Wingdings" pitchFamily="2" charset="2"/>
              <a:buChar char="è"/>
            </a:pPr>
            <a:r>
              <a:rPr lang="fr-FR" altLang="fr-FR" sz="2800" b="1" smtClean="0">
                <a:sym typeface="Wingdings" pitchFamily="2" charset="2"/>
              </a:rPr>
              <a:t>Les formes compliquées</a:t>
            </a:r>
          </a:p>
          <a:p>
            <a:pPr eaLnBrk="1" hangingPunct="1">
              <a:buFont typeface="Wingdings" pitchFamily="2" charset="2"/>
              <a:buNone/>
            </a:pPr>
            <a:r>
              <a:rPr lang="fr-FR" altLang="fr-FR" sz="2800" smtClean="0"/>
              <a:t>5 paramètres ont un intérêt pronostic car sont corrélés aux cpc;</a:t>
            </a:r>
          </a:p>
          <a:p>
            <a:pPr eaLnBrk="1" hangingPunct="1">
              <a:buFont typeface="Wingdings" pitchFamily="2" charset="2"/>
              <a:buNone/>
            </a:pPr>
            <a:r>
              <a:rPr lang="fr-FR" altLang="fr-FR" sz="2800" smtClean="0">
                <a:sym typeface="Wingdings" pitchFamily="2" charset="2"/>
              </a:rPr>
              <a:t>siège</a:t>
            </a:r>
          </a:p>
          <a:p>
            <a:pPr eaLnBrk="1" hangingPunct="1">
              <a:buFont typeface="Wingdings" pitchFamily="2" charset="2"/>
              <a:buNone/>
            </a:pPr>
            <a:r>
              <a:rPr lang="fr-FR" altLang="fr-FR" sz="2800" smtClean="0">
                <a:sym typeface="Wingdings" pitchFamily="2" charset="2"/>
              </a:rPr>
              <a:t>nombre de kyste</a:t>
            </a:r>
          </a:p>
          <a:p>
            <a:pPr eaLnBrk="1" hangingPunct="1">
              <a:buFont typeface="Wingdings" pitchFamily="2" charset="2"/>
              <a:buNone/>
            </a:pPr>
            <a:r>
              <a:rPr lang="fr-FR" altLang="fr-FR" sz="2800" smtClean="0">
                <a:sym typeface="Wingdings" pitchFamily="2" charset="2"/>
              </a:rPr>
              <a:t>contenu du kyste</a:t>
            </a:r>
          </a:p>
          <a:p>
            <a:pPr eaLnBrk="1" hangingPunct="1">
              <a:buFont typeface="Wingdings" pitchFamily="2" charset="2"/>
              <a:buNone/>
            </a:pPr>
            <a:r>
              <a:rPr lang="fr-FR" altLang="fr-FR" sz="2800" smtClean="0">
                <a:sym typeface="Wingdings" pitchFamily="2" charset="2"/>
              </a:rPr>
              <a:t>état du périkyste</a:t>
            </a:r>
          </a:p>
          <a:p>
            <a:pPr eaLnBrk="1" hangingPunct="1">
              <a:buFont typeface="Wingdings" pitchFamily="2" charset="2"/>
              <a:buNone/>
            </a:pPr>
            <a:r>
              <a:rPr lang="fr-FR" altLang="fr-FR" sz="2800" smtClean="0">
                <a:sym typeface="Wingdings" pitchFamily="2" charset="2"/>
              </a:rPr>
              <a:t>existance de fistule biliaire</a:t>
            </a:r>
            <a:endParaRPr lang="fr-FR" altLang="fr-FR" sz="2800" smtClean="0"/>
          </a:p>
        </p:txBody>
      </p:sp>
    </p:spTree>
  </p:cSld>
  <p:clrMapOvr>
    <a:masterClrMapping/>
  </p:clrMapOv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re 1"/>
          <p:cNvSpPr>
            <a:spLocks noGrp="1"/>
          </p:cNvSpPr>
          <p:nvPr>
            <p:ph type="title"/>
          </p:nvPr>
        </p:nvSpPr>
        <p:spPr/>
        <p:txBody>
          <a:bodyPr/>
          <a:lstStyle/>
          <a:p>
            <a:pPr eaLnBrk="1" hangingPunct="1"/>
            <a:r>
              <a:rPr lang="fr-FR" altLang="fr-FR" b="1" smtClean="0"/>
              <a:t>Clinique</a:t>
            </a:r>
            <a:endParaRPr lang="fr-FR" altLang="fr-FR" smtClean="0"/>
          </a:p>
        </p:txBody>
      </p:sp>
      <p:sp>
        <p:nvSpPr>
          <p:cNvPr id="20483" name="Espace réservé du contenu 2"/>
          <p:cNvSpPr>
            <a:spLocks noGrp="1"/>
          </p:cNvSpPr>
          <p:nvPr>
            <p:ph idx="1"/>
          </p:nvPr>
        </p:nvSpPr>
        <p:spPr/>
        <p:txBody>
          <a:bodyPr/>
          <a:lstStyle/>
          <a:p>
            <a:pPr eaLnBrk="1" hangingPunct="1">
              <a:buFont typeface="Arial" charset="0"/>
              <a:buNone/>
            </a:pPr>
            <a:r>
              <a:rPr lang="fr-FR" altLang="fr-FR" b="1" smtClean="0"/>
              <a:t>    a- L’infection : </a:t>
            </a:r>
            <a:r>
              <a:rPr lang="fr-FR" altLang="fr-FR" smtClean="0"/>
              <a:t>C’est la complication la plus fréquente,</a:t>
            </a:r>
          </a:p>
          <a:p>
            <a:pPr eaLnBrk="1" hangingPunct="1"/>
            <a:r>
              <a:rPr lang="fr-FR" altLang="fr-FR" smtClean="0"/>
              <a:t>douleurs peu intenses avec des accès fébriles.</a:t>
            </a:r>
          </a:p>
          <a:p>
            <a:pPr eaLnBrk="1" hangingPunct="1"/>
            <a:r>
              <a:rPr lang="fr-FR" altLang="fr-FR" smtClean="0"/>
              <a:t>Plus rarement un tableau de suppuration de l’hypochondre droit avec défense. un état de choc septique peut se voir dans les formes graves.</a:t>
            </a:r>
          </a:p>
          <a:p>
            <a:pPr eaLnBrk="1" hangingPunct="1"/>
            <a:endParaRPr lang="fr-FR" altLang="fr-FR" smtClean="0"/>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7"/>
          <p:cNvSpPr>
            <a:spLocks noGrp="1" noChangeArrowheads="1"/>
          </p:cNvSpPr>
          <p:nvPr>
            <p:ph type="title"/>
          </p:nvPr>
        </p:nvSpPr>
        <p:spPr/>
        <p:txBody>
          <a:bodyPr/>
          <a:lstStyle/>
          <a:p>
            <a:pPr eaLnBrk="1" hangingPunct="1"/>
            <a:r>
              <a:rPr lang="fr-FR" altLang="fr-FR" sz="3600" b="1" smtClean="0">
                <a:latin typeface="Arial Narrow" pitchFamily="34" charset="0"/>
              </a:rPr>
              <a:t>LE KYSTE HYDATIQUE DU FOIE</a:t>
            </a:r>
          </a:p>
        </p:txBody>
      </p:sp>
      <p:sp>
        <p:nvSpPr>
          <p:cNvPr id="3075" name="Rectangle 8"/>
          <p:cNvSpPr>
            <a:spLocks noGrp="1" noChangeArrowheads="1"/>
          </p:cNvSpPr>
          <p:nvPr>
            <p:ph idx="1"/>
          </p:nvPr>
        </p:nvSpPr>
        <p:spPr/>
        <p:txBody>
          <a:bodyPr/>
          <a:lstStyle/>
          <a:p>
            <a:pPr eaLnBrk="1" hangingPunct="1"/>
            <a:r>
              <a:rPr lang="fr-FR" altLang="fr-FR" sz="2800" smtClean="0"/>
              <a:t>INTRODUCTION</a:t>
            </a:r>
          </a:p>
          <a:p>
            <a:pPr eaLnBrk="1" hangingPunct="1"/>
            <a:r>
              <a:rPr lang="fr-FR" altLang="fr-FR" sz="2800" smtClean="0"/>
              <a:t>EPIDEMIOLOGIE</a:t>
            </a:r>
          </a:p>
          <a:p>
            <a:pPr eaLnBrk="1" hangingPunct="1"/>
            <a:r>
              <a:rPr lang="fr-FR" altLang="fr-FR" sz="2800" smtClean="0"/>
              <a:t>PHYSIOPATHOLOGIE ET ANATOMO-PATHOLOGIE</a:t>
            </a:r>
          </a:p>
          <a:p>
            <a:pPr eaLnBrk="1" hangingPunct="1"/>
            <a:r>
              <a:rPr lang="fr-FR" altLang="fr-FR" sz="2800" smtClean="0"/>
              <a:t>CLINIQUE</a:t>
            </a:r>
          </a:p>
          <a:p>
            <a:pPr eaLnBrk="1" hangingPunct="1"/>
            <a:r>
              <a:rPr lang="fr-FR" altLang="fr-FR" sz="2800" smtClean="0"/>
              <a:t>ELEMENTS DU DIAGNOSTIC</a:t>
            </a:r>
          </a:p>
          <a:p>
            <a:pPr eaLnBrk="1" hangingPunct="1"/>
            <a:r>
              <a:rPr lang="fr-FR" altLang="fr-FR" sz="2800" smtClean="0"/>
              <a:t>TRAITEMENT</a:t>
            </a:r>
          </a:p>
          <a:p>
            <a:pPr eaLnBrk="1" hangingPunct="1"/>
            <a:r>
              <a:rPr lang="fr-FR" altLang="fr-FR" sz="2800" smtClean="0"/>
              <a:t>CONCLUSION</a:t>
            </a:r>
          </a:p>
          <a:p>
            <a:pPr eaLnBrk="1" hangingPunct="1"/>
            <a:endParaRPr lang="fr-FR" altLang="fr-FR" sz="2800" smtClean="0"/>
          </a:p>
        </p:txBody>
      </p:sp>
    </p:spTree>
  </p:cSld>
  <p:clrMapOvr>
    <a:masterClrMapping/>
  </p:clrMapOv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re 1"/>
          <p:cNvSpPr>
            <a:spLocks noGrp="1"/>
          </p:cNvSpPr>
          <p:nvPr>
            <p:ph type="title"/>
          </p:nvPr>
        </p:nvSpPr>
        <p:spPr/>
        <p:txBody>
          <a:bodyPr/>
          <a:lstStyle/>
          <a:p>
            <a:pPr eaLnBrk="1" hangingPunct="1"/>
            <a:r>
              <a:rPr lang="fr-FR" altLang="fr-FR" b="1" smtClean="0"/>
              <a:t>Clinique</a:t>
            </a:r>
            <a:endParaRPr lang="fr-FR" altLang="fr-FR" smtClean="0"/>
          </a:p>
        </p:txBody>
      </p:sp>
      <p:sp>
        <p:nvSpPr>
          <p:cNvPr id="21507" name="Espace réservé du contenu 2"/>
          <p:cNvSpPr>
            <a:spLocks noGrp="1"/>
          </p:cNvSpPr>
          <p:nvPr>
            <p:ph idx="1"/>
          </p:nvPr>
        </p:nvSpPr>
        <p:spPr>
          <a:xfrm>
            <a:off x="468313" y="1341438"/>
            <a:ext cx="8064500" cy="4525962"/>
          </a:xfrm>
        </p:spPr>
        <p:txBody>
          <a:bodyPr/>
          <a:lstStyle/>
          <a:p>
            <a:pPr eaLnBrk="1" hangingPunct="1">
              <a:buFont typeface="Arial" charset="0"/>
              <a:buNone/>
            </a:pPr>
            <a:r>
              <a:rPr lang="fr-FR" altLang="fr-FR" b="1" smtClean="0"/>
              <a:t>b- La compression:</a:t>
            </a:r>
            <a:endParaRPr lang="fr-FR" altLang="fr-FR" smtClean="0"/>
          </a:p>
          <a:p>
            <a:pPr algn="just" eaLnBrk="1" hangingPunct="1"/>
            <a:r>
              <a:rPr lang="fr-FR" altLang="fr-FR" sz="2800" smtClean="0"/>
              <a:t>Par son volume et sa localisation le KH refoule et comprime les organes de voisinage.</a:t>
            </a:r>
          </a:p>
          <a:p>
            <a:pPr algn="just" eaLnBrk="1" hangingPunct="1"/>
            <a:r>
              <a:rPr lang="fr-FR" altLang="fr-FR" sz="2800" smtClean="0"/>
              <a:t>Compression la VBP à l’origine d’un ictère rétentionnel ou des poussées d’angiocholite.</a:t>
            </a:r>
          </a:p>
          <a:p>
            <a:pPr algn="just" eaLnBrk="1" hangingPunct="1"/>
            <a:r>
              <a:rPr lang="fr-FR" altLang="fr-FR" sz="2800" smtClean="0"/>
              <a:t>Compression de la veine porte responsable d’une hypertension portale avec circulation collatérale et splénomégalie.</a:t>
            </a:r>
          </a:p>
          <a:p>
            <a:pPr algn="just" eaLnBrk="1" hangingPunct="1"/>
            <a:r>
              <a:rPr lang="fr-FR" altLang="fr-FR" sz="2800" smtClean="0"/>
              <a:t>Compression des veines sus-hépatiques à l’origine d’un syndrome de Budd-Chiari</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pPr eaLnBrk="1" hangingPunct="1"/>
            <a:r>
              <a:rPr lang="fr-FR" altLang="fr-FR" b="1" smtClean="0"/>
              <a:t>Clinique </a:t>
            </a:r>
          </a:p>
        </p:txBody>
      </p:sp>
      <p:sp>
        <p:nvSpPr>
          <p:cNvPr id="1028" name="Rectangle 3"/>
          <p:cNvSpPr>
            <a:spLocks noGrp="1" noChangeArrowheads="1"/>
          </p:cNvSpPr>
          <p:nvPr>
            <p:ph type="body" sz="half" idx="1"/>
          </p:nvPr>
        </p:nvSpPr>
        <p:spPr>
          <a:xfrm>
            <a:off x="611188" y="1484313"/>
            <a:ext cx="7775575" cy="4681537"/>
          </a:xfrm>
        </p:spPr>
        <p:txBody>
          <a:bodyPr/>
          <a:lstStyle/>
          <a:p>
            <a:pPr eaLnBrk="1" hangingPunct="1">
              <a:buFont typeface="Arial" charset="0"/>
              <a:buNone/>
              <a:defRPr/>
            </a:pPr>
            <a:r>
              <a:rPr lang="fr-FR" sz="2800" b="1" dirty="0" smtClean="0"/>
              <a:t>c - La rupture: </a:t>
            </a:r>
            <a:r>
              <a:rPr lang="fr-FR" sz="2800" dirty="0" smtClean="0"/>
              <a:t>conséquence de facteurs mécaniques et inflammatoires.</a:t>
            </a:r>
          </a:p>
          <a:p>
            <a:pPr eaLnBrk="1" hangingPunct="1">
              <a:defRPr/>
            </a:pPr>
            <a:r>
              <a:rPr lang="fr-FR" sz="2800" dirty="0" smtClean="0"/>
              <a:t>dans les voies biliaires </a:t>
            </a:r>
            <a:r>
              <a:rPr lang="fr-FR" sz="2800" b="1" dirty="0" smtClean="0"/>
              <a:t>:</a:t>
            </a:r>
            <a:endParaRPr lang="fr-FR" sz="2800" dirty="0" smtClean="0"/>
          </a:p>
          <a:p>
            <a:pPr eaLnBrk="1" hangingPunct="1">
              <a:defRPr/>
            </a:pPr>
            <a:r>
              <a:rPr lang="fr-FR" sz="2800" dirty="0" smtClean="0"/>
              <a:t>L’érosion des VBIH peut intéresser un ou plusieurs canaux engendrant une fistule </a:t>
            </a:r>
            <a:r>
              <a:rPr lang="fr-FR" sz="2800" dirty="0" err="1" smtClean="0"/>
              <a:t>kysto</a:t>
            </a:r>
            <a:r>
              <a:rPr lang="fr-FR" sz="2800" dirty="0" smtClean="0"/>
              <a:t> biliaire, le contenu kystique peut passer dans les gros canaux biliaires et migrer vers la VBP angiocholite aiguë</a:t>
            </a:r>
          </a:p>
          <a:p>
            <a:pPr eaLnBrk="1" hangingPunct="1">
              <a:defRPr/>
            </a:pPr>
            <a:r>
              <a:rPr lang="fr-FR" sz="2800" dirty="0" smtClean="0"/>
              <a:t>déversement du contenu kystique dans la cavité péritonéale</a:t>
            </a:r>
          </a:p>
          <a:p>
            <a:pPr marL="273050" indent="-273050" eaLnBrk="1" hangingPunct="1">
              <a:lnSpc>
                <a:spcPct val="80000"/>
              </a:lnSpc>
              <a:buFontTx/>
              <a:buNone/>
              <a:defRPr/>
            </a:pPr>
            <a:r>
              <a:rPr lang="fr-FR" sz="2400" dirty="0" smtClean="0"/>
              <a:t>    </a:t>
            </a:r>
            <a:endParaRPr lang="fr-FR" sz="2400" b="1" u="sng" dirty="0" smtClean="0"/>
          </a:p>
          <a:p>
            <a:pPr marL="273050" indent="-273050" eaLnBrk="1" hangingPunct="1">
              <a:lnSpc>
                <a:spcPct val="80000"/>
              </a:lnSpc>
              <a:buFontTx/>
              <a:buNone/>
              <a:defRPr/>
            </a:pPr>
            <a:endParaRPr lang="fr-FR" sz="2400" dirty="0" smtClean="0"/>
          </a:p>
        </p:txBody>
      </p:sp>
    </p:spTree>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fr-FR" altLang="fr-FR" b="1" smtClean="0"/>
              <a:t>Clinique </a:t>
            </a:r>
          </a:p>
        </p:txBody>
      </p:sp>
      <p:sp>
        <p:nvSpPr>
          <p:cNvPr id="23555" name="Rectangle 3"/>
          <p:cNvSpPr>
            <a:spLocks noGrp="1" noChangeArrowheads="1"/>
          </p:cNvSpPr>
          <p:nvPr>
            <p:ph idx="1"/>
          </p:nvPr>
        </p:nvSpPr>
        <p:spPr/>
        <p:txBody>
          <a:bodyPr/>
          <a:lstStyle/>
          <a:p>
            <a:pPr eaLnBrk="1" hangingPunct="1">
              <a:buFontTx/>
              <a:buNone/>
            </a:pPr>
            <a:r>
              <a:rPr lang="fr-FR" altLang="fr-FR" sz="2400" b="1" u="sng" smtClean="0"/>
              <a:t>la fistulisation bronchique</a:t>
            </a:r>
            <a:r>
              <a:rPr lang="fr-FR" altLang="fr-FR" sz="2400" b="1" smtClean="0"/>
              <a:t> :</a:t>
            </a:r>
          </a:p>
          <a:p>
            <a:pPr algn="just" eaLnBrk="1" hangingPunct="1">
              <a:buFontTx/>
              <a:buNone/>
            </a:pPr>
            <a:r>
              <a:rPr lang="fr-FR" altLang="fr-FR" sz="2400" smtClean="0"/>
              <a:t>     la fistule s’extériorise sous forme de vomique (eau de roche ou purulente); </a:t>
            </a:r>
          </a:p>
          <a:p>
            <a:pPr algn="just" eaLnBrk="1" hangingPunct="1">
              <a:buFontTx/>
              <a:buNone/>
            </a:pPr>
            <a:r>
              <a:rPr lang="fr-FR" altLang="fr-FR" sz="2400" smtClean="0"/>
              <a:t>     les lésions pulmonaires intéressent essentiellement le lobe inf Dt :dôme ou face postérieure (96%) .</a:t>
            </a:r>
            <a:endParaRPr lang="fr-FR" altLang="fr-FR" sz="2400" b="1" u="sng" smtClean="0"/>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re 1"/>
          <p:cNvSpPr>
            <a:spLocks noGrp="1"/>
          </p:cNvSpPr>
          <p:nvPr>
            <p:ph type="title"/>
          </p:nvPr>
        </p:nvSpPr>
        <p:spPr/>
        <p:txBody>
          <a:bodyPr/>
          <a:lstStyle/>
          <a:p>
            <a:pPr eaLnBrk="1" hangingPunct="1"/>
            <a:r>
              <a:rPr lang="fr-FR" altLang="fr-FR" b="1" smtClean="0"/>
              <a:t>Clinique</a:t>
            </a:r>
            <a:endParaRPr lang="fr-FR" altLang="fr-FR" smtClean="0"/>
          </a:p>
        </p:txBody>
      </p:sp>
      <p:sp>
        <p:nvSpPr>
          <p:cNvPr id="24579" name="Espace réservé du contenu 2"/>
          <p:cNvSpPr>
            <a:spLocks noGrp="1"/>
          </p:cNvSpPr>
          <p:nvPr>
            <p:ph idx="1"/>
          </p:nvPr>
        </p:nvSpPr>
        <p:spPr/>
        <p:txBody>
          <a:bodyPr/>
          <a:lstStyle/>
          <a:p>
            <a:pPr eaLnBrk="1" hangingPunct="1">
              <a:buFont typeface="Arial" charset="0"/>
              <a:buNone/>
            </a:pPr>
            <a:r>
              <a:rPr lang="fr-FR" altLang="fr-FR" sz="2400" b="1" u="sng" smtClean="0">
                <a:solidFill>
                  <a:srgbClr val="000000"/>
                </a:solidFill>
              </a:rPr>
              <a:t>la fistulisation bronchique</a:t>
            </a:r>
            <a:r>
              <a:rPr lang="fr-FR" altLang="fr-FR" sz="2400" b="1" smtClean="0">
                <a:solidFill>
                  <a:srgbClr val="000000"/>
                </a:solidFill>
              </a:rPr>
              <a:t> :</a:t>
            </a:r>
          </a:p>
          <a:p>
            <a:pPr algn="just" eaLnBrk="1" hangingPunct="1">
              <a:buFont typeface="Arial" charset="0"/>
              <a:buNone/>
            </a:pPr>
            <a:r>
              <a:rPr lang="fr-FR" altLang="fr-FR" sz="2400" smtClean="0">
                <a:solidFill>
                  <a:srgbClr val="000000"/>
                </a:solidFill>
              </a:rPr>
              <a:t>     la fistule s’extériorise sous forme de vomique (eau de roche ou purulente); </a:t>
            </a:r>
          </a:p>
          <a:p>
            <a:pPr algn="just" eaLnBrk="1" hangingPunct="1">
              <a:buFont typeface="Arial" charset="0"/>
              <a:buNone/>
            </a:pPr>
            <a:r>
              <a:rPr lang="fr-FR" altLang="fr-FR" sz="2400" smtClean="0">
                <a:solidFill>
                  <a:srgbClr val="000000"/>
                </a:solidFill>
              </a:rPr>
              <a:t>     les lésions pulmonaires intéressent essentiellement le lobe inf Dt :dôme ou face postérieure (96%) .</a:t>
            </a:r>
            <a:endParaRPr lang="fr-FR" altLang="fr-FR" sz="2400" b="1" u="sng" smtClean="0">
              <a:solidFill>
                <a:srgbClr val="000000"/>
              </a:solidFill>
            </a:endParaRPr>
          </a:p>
          <a:p>
            <a:pPr eaLnBrk="1" hangingPunct="1">
              <a:buFont typeface="Arial" charset="0"/>
              <a:buNone/>
            </a:pPr>
            <a:r>
              <a:rPr lang="fr-FR" altLang="fr-FR" sz="2400" b="1" u="sng" smtClean="0">
                <a:solidFill>
                  <a:srgbClr val="000000"/>
                </a:solidFill>
              </a:rPr>
              <a:t>la fistulisation à la peau et les muscles pariétaux </a:t>
            </a:r>
            <a:r>
              <a:rPr lang="fr-FR" altLang="fr-FR" sz="2400" smtClean="0">
                <a:solidFill>
                  <a:srgbClr val="000000"/>
                </a:solidFill>
              </a:rPr>
              <a:t>: rare ; favorisée par des facteurs mécaniques et inflammatoires.</a:t>
            </a:r>
          </a:p>
          <a:p>
            <a:pPr eaLnBrk="1" hangingPunct="1"/>
            <a:endParaRPr lang="fr-FR" altLang="fr-FR" smtClean="0"/>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fr-FR" altLang="fr-FR" b="1" smtClean="0"/>
              <a:t>Clinique</a:t>
            </a:r>
          </a:p>
        </p:txBody>
      </p:sp>
      <p:sp>
        <p:nvSpPr>
          <p:cNvPr id="25603" name="Rectangle 3"/>
          <p:cNvSpPr>
            <a:spLocks noGrp="1" noChangeArrowheads="1"/>
          </p:cNvSpPr>
          <p:nvPr>
            <p:ph idx="1"/>
          </p:nvPr>
        </p:nvSpPr>
        <p:spPr>
          <a:xfrm>
            <a:off x="395288" y="1555750"/>
            <a:ext cx="8208962" cy="3097213"/>
          </a:xfrm>
        </p:spPr>
        <p:txBody>
          <a:bodyPr/>
          <a:lstStyle/>
          <a:p>
            <a:pPr eaLnBrk="1" hangingPunct="1">
              <a:buFontTx/>
              <a:buNone/>
            </a:pPr>
            <a:r>
              <a:rPr lang="fr-FR" altLang="fr-FR" sz="2400" b="1" u="sng" smtClean="0"/>
              <a:t>la fistulisation bronchique</a:t>
            </a:r>
            <a:r>
              <a:rPr lang="fr-FR" altLang="fr-FR" sz="2400" b="1" smtClean="0"/>
              <a:t> :</a:t>
            </a:r>
          </a:p>
          <a:p>
            <a:pPr algn="just" eaLnBrk="1" hangingPunct="1">
              <a:buFontTx/>
              <a:buNone/>
            </a:pPr>
            <a:r>
              <a:rPr lang="fr-FR" altLang="fr-FR" sz="2400" smtClean="0"/>
              <a:t>     la fistule s’extériorise sous forme de vomique (eau de roche ou purulente); </a:t>
            </a:r>
          </a:p>
          <a:p>
            <a:pPr algn="just" eaLnBrk="1" hangingPunct="1">
              <a:buFontTx/>
              <a:buNone/>
            </a:pPr>
            <a:r>
              <a:rPr lang="fr-FR" altLang="fr-FR" sz="2400" smtClean="0"/>
              <a:t>     les lésions pulmonaires intéressent essentiellement le lobe inf Dt :dôme ou face postérieure (96%) .</a:t>
            </a:r>
            <a:endParaRPr lang="fr-FR" altLang="fr-FR" sz="2400" b="1" u="sng" smtClean="0"/>
          </a:p>
          <a:p>
            <a:pPr eaLnBrk="1" hangingPunct="1">
              <a:buFontTx/>
              <a:buNone/>
            </a:pPr>
            <a:r>
              <a:rPr lang="fr-FR" altLang="fr-FR" sz="2400" b="1" u="sng" smtClean="0"/>
              <a:t>la fistulisation à la peau et les muscles pariétaux </a:t>
            </a:r>
            <a:r>
              <a:rPr lang="fr-FR" altLang="fr-FR" sz="2400" smtClean="0"/>
              <a:t>: rare ; favorisée par des facteurs mécaniques et inflammatoires.</a:t>
            </a:r>
          </a:p>
          <a:p>
            <a:pPr eaLnBrk="1" hangingPunct="1">
              <a:buFontTx/>
              <a:buNone/>
            </a:pPr>
            <a:r>
              <a:rPr lang="fr-FR" altLang="fr-FR" sz="2400" smtClean="0"/>
              <a:t>.</a:t>
            </a:r>
            <a:r>
              <a:rPr lang="fr-FR" altLang="fr-FR" sz="2400" b="1" u="sng" smtClean="0"/>
              <a:t>Rupture vasculaire: dans la circulation veineuse </a:t>
            </a:r>
            <a:r>
              <a:rPr lang="fr-FR" altLang="fr-FR" sz="2400" smtClean="0"/>
              <a:t>: </a:t>
            </a:r>
          </a:p>
          <a:p>
            <a:pPr eaLnBrk="1" hangingPunct="1">
              <a:buFontTx/>
              <a:buNone/>
            </a:pPr>
            <a:r>
              <a:rPr lang="fr-FR" altLang="fr-FR" sz="2400" smtClean="0"/>
              <a:t>Causant une échinococcose II aire   ou métastatique </a:t>
            </a: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fr-FR" altLang="fr-FR" b="1" smtClean="0"/>
              <a:t>Clinique</a:t>
            </a:r>
          </a:p>
        </p:txBody>
      </p:sp>
      <p:sp>
        <p:nvSpPr>
          <p:cNvPr id="26627" name="Rectangle 3"/>
          <p:cNvSpPr>
            <a:spLocks noGrp="1" noChangeArrowheads="1"/>
          </p:cNvSpPr>
          <p:nvPr>
            <p:ph idx="1"/>
          </p:nvPr>
        </p:nvSpPr>
        <p:spPr>
          <a:xfrm>
            <a:off x="0" y="1484313"/>
            <a:ext cx="9144000" cy="4611687"/>
          </a:xfrm>
        </p:spPr>
        <p:txBody>
          <a:bodyPr/>
          <a:lstStyle/>
          <a:p>
            <a:pPr eaLnBrk="1" hangingPunct="1">
              <a:buFontTx/>
              <a:buNone/>
            </a:pPr>
            <a:r>
              <a:rPr lang="fr-FR" altLang="fr-FR" b="1" smtClean="0">
                <a:sym typeface="Wingdings" pitchFamily="2" charset="2"/>
              </a:rPr>
              <a:t>Les formes compliquées</a:t>
            </a:r>
          </a:p>
          <a:p>
            <a:pPr eaLnBrk="1" hangingPunct="1">
              <a:buFontTx/>
              <a:buNone/>
            </a:pPr>
            <a:endParaRPr lang="fr-FR" altLang="fr-FR" sz="2000" smtClean="0">
              <a:sym typeface="Wingdings" pitchFamily="2" charset="2"/>
            </a:endParaRPr>
          </a:p>
          <a:p>
            <a:pPr eaLnBrk="1" hangingPunct="1">
              <a:buFontTx/>
              <a:buNone/>
            </a:pPr>
            <a:r>
              <a:rPr lang="fr-FR" altLang="fr-FR" smtClean="0"/>
              <a:t>d- les cpc toxiques :rares (1%)</a:t>
            </a:r>
          </a:p>
          <a:p>
            <a:pPr eaLnBrk="1" hangingPunct="1">
              <a:buFontTx/>
              <a:buNone/>
            </a:pPr>
            <a:r>
              <a:rPr lang="fr-FR" altLang="fr-FR" sz="2000" smtClean="0"/>
              <a:t>Accidents allergiques </a:t>
            </a:r>
            <a:r>
              <a:rPr lang="fr-FR" altLang="fr-FR" sz="2000" smtClean="0">
                <a:sym typeface="Wingdings" pitchFamily="2" charset="2"/>
              </a:rPr>
              <a:t>aigus par rupture traumatique :choc anaphylactique sur HSR type 1  ’IgE dépendante’</a:t>
            </a:r>
          </a:p>
          <a:p>
            <a:pPr eaLnBrk="1" hangingPunct="1">
              <a:buFontTx/>
              <a:buNone/>
            </a:pPr>
            <a:endParaRPr lang="fr-FR" altLang="fr-FR" sz="2000" smtClean="0">
              <a:sym typeface="Wingdings" pitchFamily="2" charset="2"/>
            </a:endParaRPr>
          </a:p>
          <a:p>
            <a:pPr eaLnBrk="1" hangingPunct="1">
              <a:buFontTx/>
              <a:buNone/>
            </a:pPr>
            <a:r>
              <a:rPr lang="fr-FR" altLang="fr-FR" sz="2000" smtClean="0">
                <a:sym typeface="Wingdings" pitchFamily="2" charset="2"/>
              </a:rPr>
              <a:t>                                   svt bénins /chroniques par filtration continue: prurit , urticaire, bronchospasme</a:t>
            </a:r>
            <a:endParaRPr lang="fr-FR" altLang="fr-FR" sz="2000" smtClean="0"/>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fr-FR" altLang="fr-FR" b="1" smtClean="0"/>
              <a:t>Clinique</a:t>
            </a:r>
          </a:p>
        </p:txBody>
      </p:sp>
      <p:sp>
        <p:nvSpPr>
          <p:cNvPr id="27651" name="Rectangle 3"/>
          <p:cNvSpPr>
            <a:spLocks noGrp="1" noChangeArrowheads="1"/>
          </p:cNvSpPr>
          <p:nvPr>
            <p:ph idx="1"/>
          </p:nvPr>
        </p:nvSpPr>
        <p:spPr>
          <a:xfrm>
            <a:off x="323850" y="1557338"/>
            <a:ext cx="8604250" cy="4687887"/>
          </a:xfrm>
        </p:spPr>
        <p:txBody>
          <a:bodyPr/>
          <a:lstStyle/>
          <a:p>
            <a:pPr eaLnBrk="1" hangingPunct="1">
              <a:buFontTx/>
              <a:buNone/>
            </a:pPr>
            <a:r>
              <a:rPr lang="fr-FR" altLang="fr-FR" b="1" smtClean="0">
                <a:sym typeface="Wingdings" pitchFamily="2" charset="2"/>
              </a:rPr>
              <a:t>Les formes extra hépatiques les plus fréquentes: </a:t>
            </a:r>
          </a:p>
          <a:p>
            <a:pPr eaLnBrk="1" hangingPunct="1">
              <a:buFontTx/>
              <a:buNone/>
            </a:pPr>
            <a:r>
              <a:rPr lang="fr-FR" altLang="fr-FR" sz="2000" smtClean="0">
                <a:sym typeface="Wingdings" pitchFamily="2" charset="2"/>
              </a:rPr>
              <a:t></a:t>
            </a:r>
            <a:r>
              <a:rPr lang="fr-FR" altLang="fr-FR" sz="2000" b="1" smtClean="0">
                <a:sym typeface="Wingdings" pitchFamily="2" charset="2"/>
              </a:rPr>
              <a:t>Poumon</a:t>
            </a:r>
            <a:r>
              <a:rPr lang="fr-FR" altLang="fr-FR" sz="2000" smtClean="0">
                <a:sym typeface="Wingdings" pitchFamily="2" charset="2"/>
              </a:rPr>
              <a:t>: 2 ème organe atteint par ordre de fréquence.</a:t>
            </a:r>
          </a:p>
          <a:p>
            <a:pPr eaLnBrk="1" hangingPunct="1">
              <a:buFontTx/>
              <a:buNone/>
            </a:pPr>
            <a:r>
              <a:rPr lang="fr-FR" altLang="fr-FR" sz="2000" smtClean="0">
                <a:sym typeface="Wingdings" pitchFamily="2" charset="2"/>
              </a:rPr>
              <a:t></a:t>
            </a:r>
            <a:r>
              <a:rPr lang="fr-FR" altLang="fr-FR" sz="2000" b="1" smtClean="0">
                <a:sym typeface="Wingdings" pitchFamily="2" charset="2"/>
              </a:rPr>
              <a:t>Rate: </a:t>
            </a:r>
          </a:p>
          <a:p>
            <a:pPr eaLnBrk="1" hangingPunct="1">
              <a:buFontTx/>
              <a:buNone/>
            </a:pPr>
            <a:r>
              <a:rPr lang="fr-FR" altLang="fr-FR" sz="2000" smtClean="0">
                <a:sym typeface="Wingdings" pitchFamily="2" charset="2"/>
              </a:rPr>
              <a:t></a:t>
            </a:r>
            <a:r>
              <a:rPr lang="fr-FR" altLang="fr-FR" sz="2000" b="1" smtClean="0">
                <a:sym typeface="Wingdings" pitchFamily="2" charset="2"/>
              </a:rPr>
              <a:t>Reins</a:t>
            </a:r>
            <a:r>
              <a:rPr lang="fr-FR" altLang="fr-FR" sz="2000" smtClean="0">
                <a:sym typeface="Wingdings" pitchFamily="2" charset="2"/>
              </a:rPr>
              <a:t>  :rare 2-5% svt primitive</a:t>
            </a:r>
          </a:p>
          <a:p>
            <a:pPr eaLnBrk="1" hangingPunct="1">
              <a:buFontTx/>
              <a:buNone/>
            </a:pPr>
            <a:r>
              <a:rPr lang="fr-FR" altLang="fr-FR" b="1" smtClean="0">
                <a:sym typeface="Wingdings" pitchFamily="2" charset="2"/>
              </a:rPr>
              <a:t>Les formes extra hépatiques inhabituelles parfois graves: </a:t>
            </a:r>
            <a:r>
              <a:rPr lang="fr-FR" altLang="fr-FR" sz="2000" smtClean="0">
                <a:sym typeface="Wingdings" pitchFamily="2" charset="2"/>
              </a:rPr>
              <a:t>Os ,cardiaques ,cérébrales ,pleurale et péritonéale…etc.</a:t>
            </a:r>
          </a:p>
          <a:p>
            <a:pPr eaLnBrk="1" hangingPunct="1">
              <a:buFontTx/>
              <a:buNone/>
            </a:pPr>
            <a:endParaRPr lang="fr-FR" altLang="fr-FR" b="1" smtClean="0">
              <a:sym typeface="Wingdings" pitchFamily="2" charset="2"/>
            </a:endParaRPr>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pPr eaLnBrk="1" hangingPunct="1"/>
            <a:r>
              <a:rPr lang="fr-FR" altLang="fr-FR" b="1" smtClean="0"/>
              <a:t>Clinique</a:t>
            </a:r>
          </a:p>
        </p:txBody>
      </p:sp>
      <p:sp>
        <p:nvSpPr>
          <p:cNvPr id="28675" name="Rectangle 3"/>
          <p:cNvSpPr>
            <a:spLocks noGrp="1" noChangeArrowheads="1"/>
          </p:cNvSpPr>
          <p:nvPr>
            <p:ph idx="1"/>
          </p:nvPr>
        </p:nvSpPr>
        <p:spPr/>
        <p:txBody>
          <a:bodyPr/>
          <a:lstStyle/>
          <a:p>
            <a:pPr eaLnBrk="1" hangingPunct="1">
              <a:buFontTx/>
              <a:buNone/>
            </a:pPr>
            <a:r>
              <a:rPr lang="fr-FR" altLang="fr-FR" b="1" smtClean="0">
                <a:sym typeface="Wingdings" pitchFamily="2" charset="2"/>
              </a:rPr>
              <a:t>Les formes évoluées :</a:t>
            </a:r>
          </a:p>
          <a:p>
            <a:pPr eaLnBrk="1" hangingPunct="1">
              <a:buFontTx/>
              <a:buNone/>
            </a:pPr>
            <a:r>
              <a:rPr lang="fr-FR" altLang="fr-FR" smtClean="0"/>
              <a:t>*exceptionnellement :</a:t>
            </a:r>
            <a:r>
              <a:rPr lang="fr-FR" altLang="fr-FR" sz="2000" smtClean="0"/>
              <a:t>l’hydatidose provoque des lésions hépatiques irréversibles par « cholangite sclérosante « ou cirrhose biliaire II aire </a:t>
            </a:r>
          </a:p>
          <a:p>
            <a:pPr eaLnBrk="1" hangingPunct="1">
              <a:buFontTx/>
              <a:buNone/>
            </a:pPr>
            <a:r>
              <a:rPr lang="fr-FR" altLang="fr-FR" smtClean="0"/>
              <a:t>*l’hydatidose hépatique maligne : </a:t>
            </a:r>
            <a:r>
              <a:rPr lang="fr-FR" altLang="fr-FR" sz="2000" smtClean="0"/>
              <a:t>forme exceptionnelle = diffusion locale du contenu kystique</a:t>
            </a:r>
            <a:r>
              <a:rPr lang="fr-FR" altLang="fr-FR" sz="2000" smtClean="0">
                <a:sym typeface="Wingdings" pitchFamily="2" charset="2"/>
              </a:rPr>
              <a:t>lésions métastatiques intra parenchymateuses= aspect en mie de pain au TDM</a:t>
            </a:r>
            <a:endParaRPr lang="fr-FR" altLang="fr-FR" sz="2000" smtClean="0"/>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fr-FR" altLang="fr-FR" smtClean="0"/>
              <a:t>Eléments du diagnostic</a:t>
            </a:r>
          </a:p>
        </p:txBody>
      </p:sp>
      <p:sp>
        <p:nvSpPr>
          <p:cNvPr id="29699" name="Rectangle 3"/>
          <p:cNvSpPr>
            <a:spLocks noGrp="1" noChangeArrowheads="1"/>
          </p:cNvSpPr>
          <p:nvPr>
            <p:ph idx="1"/>
          </p:nvPr>
        </p:nvSpPr>
        <p:spPr>
          <a:xfrm>
            <a:off x="684213" y="2276475"/>
            <a:ext cx="7235825" cy="3097213"/>
          </a:xfrm>
        </p:spPr>
        <p:txBody>
          <a:bodyPr/>
          <a:lstStyle/>
          <a:p>
            <a:pPr eaLnBrk="1" hangingPunct="1">
              <a:buFontTx/>
              <a:buNone/>
            </a:pPr>
            <a:r>
              <a:rPr lang="fr-FR" altLang="fr-FR" sz="2800" b="1" smtClean="0">
                <a:sym typeface="Wingdings" pitchFamily="2" charset="2"/>
              </a:rPr>
              <a:t>DIAGNOSTIC BIOLOGIQUE</a:t>
            </a:r>
          </a:p>
          <a:p>
            <a:pPr eaLnBrk="1" hangingPunct="1">
              <a:buFontTx/>
              <a:buNone/>
            </a:pPr>
            <a:endParaRPr lang="fr-FR" altLang="fr-FR" sz="2800" b="1" smtClean="0">
              <a:sym typeface="Wingdings" pitchFamily="2" charset="2"/>
            </a:endParaRPr>
          </a:p>
          <a:p>
            <a:pPr eaLnBrk="1" hangingPunct="1">
              <a:buFontTx/>
              <a:buNone/>
            </a:pPr>
            <a:r>
              <a:rPr lang="fr-FR" altLang="fr-FR" sz="2400" smtClean="0">
                <a:sym typeface="Wingdings" pitchFamily="2" charset="2"/>
              </a:rPr>
              <a:t>*LES ARGUMENTS INDIRECTS: </a:t>
            </a:r>
            <a:endParaRPr lang="fr-FR" altLang="fr-FR" sz="2000" smtClean="0">
              <a:sym typeface="Wingdings" pitchFamily="2" charset="2"/>
            </a:endParaRPr>
          </a:p>
          <a:p>
            <a:pPr eaLnBrk="1" hangingPunct="1">
              <a:buFontTx/>
              <a:buNone/>
            </a:pPr>
            <a:r>
              <a:rPr lang="fr-FR" altLang="fr-FR" sz="2000" smtClean="0">
                <a:sym typeface="Wingdings" pitchFamily="2" charset="2"/>
              </a:rPr>
              <a:t>    bilan hépatique: svt normal/ cholestase ou cytolyse si cpc</a:t>
            </a:r>
          </a:p>
          <a:p>
            <a:pPr eaLnBrk="1" hangingPunct="1">
              <a:buFontTx/>
              <a:buNone/>
            </a:pPr>
            <a:r>
              <a:rPr lang="fr-FR" altLang="fr-FR" sz="2000" smtClean="0">
                <a:sym typeface="Wingdings" pitchFamily="2" charset="2"/>
              </a:rPr>
              <a:t>                                       GB  PNN élevés ( infection)</a:t>
            </a:r>
          </a:p>
          <a:p>
            <a:pPr eaLnBrk="1" hangingPunct="1">
              <a:buFontTx/>
              <a:buNone/>
            </a:pPr>
            <a:r>
              <a:rPr lang="fr-FR" altLang="fr-FR" sz="2000" smtClean="0">
                <a:sym typeface="Wingdings" pitchFamily="2" charset="2"/>
              </a:rPr>
              <a:t>    hyper éosinophilie : phase d’invasion</a:t>
            </a:r>
          </a:p>
          <a:p>
            <a:pPr eaLnBrk="1" hangingPunct="1">
              <a:buFontTx/>
              <a:buNone/>
            </a:pPr>
            <a:r>
              <a:rPr lang="fr-FR" altLang="fr-FR" sz="2000" smtClean="0">
                <a:sym typeface="Wingdings" pitchFamily="2" charset="2"/>
              </a:rPr>
              <a:t>                                        réapparait si fissuration du kyste</a:t>
            </a:r>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fr-FR" altLang="fr-FR" b="1" smtClean="0"/>
              <a:t>Sérologie</a:t>
            </a:r>
          </a:p>
        </p:txBody>
      </p:sp>
      <p:sp>
        <p:nvSpPr>
          <p:cNvPr id="30723" name="Rectangle 3"/>
          <p:cNvSpPr>
            <a:spLocks noGrp="1" noChangeArrowheads="1"/>
          </p:cNvSpPr>
          <p:nvPr>
            <p:ph idx="1"/>
          </p:nvPr>
        </p:nvSpPr>
        <p:spPr>
          <a:xfrm>
            <a:off x="457200" y="1412875"/>
            <a:ext cx="8229600" cy="4824413"/>
          </a:xfrm>
          <a:ln>
            <a:solidFill>
              <a:schemeClr val="bg1"/>
            </a:solidFill>
          </a:ln>
        </p:spPr>
        <p:txBody>
          <a:bodyPr/>
          <a:lstStyle/>
          <a:p>
            <a:pPr eaLnBrk="1" hangingPunct="1">
              <a:buFontTx/>
              <a:buNone/>
            </a:pPr>
            <a:r>
              <a:rPr lang="fr-FR" altLang="fr-FR" sz="2400" smtClean="0">
                <a:sym typeface="Wingdings" pitchFamily="2" charset="2"/>
              </a:rPr>
              <a:t>méthodes qualitatives : </a:t>
            </a:r>
          </a:p>
          <a:p>
            <a:pPr eaLnBrk="1" hangingPunct="1">
              <a:buFontTx/>
              <a:buNone/>
            </a:pPr>
            <a:r>
              <a:rPr lang="fr-FR" altLang="fr-FR" sz="2400" smtClean="0">
                <a:sym typeface="Wingdings" pitchFamily="2" charset="2"/>
              </a:rPr>
              <a:t>IMMUNOELECTROPHORESE et L’ELECTROSYNERESE</a:t>
            </a:r>
          </a:p>
          <a:p>
            <a:pPr eaLnBrk="1" hangingPunct="1">
              <a:buFont typeface="Arial" charset="0"/>
              <a:buNone/>
            </a:pPr>
            <a:r>
              <a:rPr lang="fr-FR" altLang="fr-FR" sz="2400" smtClean="0">
                <a:sym typeface="Wingdings" pitchFamily="2" charset="2"/>
              </a:rPr>
              <a:t>   </a:t>
            </a:r>
            <a:r>
              <a:rPr lang="fr-FR" altLang="fr-FR" sz="2400" smtClean="0"/>
              <a:t>spec &gt;90%,sens&lt;80%</a:t>
            </a:r>
          </a:p>
          <a:p>
            <a:pPr eaLnBrk="1" hangingPunct="1">
              <a:buFontTx/>
              <a:buNone/>
            </a:pPr>
            <a:endParaRPr lang="fr-FR" altLang="fr-FR" sz="2800" smtClean="0"/>
          </a:p>
        </p:txBody>
      </p:sp>
      <p:sp>
        <p:nvSpPr>
          <p:cNvPr id="30724" name="Line 4"/>
          <p:cNvSpPr>
            <a:spLocks noChangeShapeType="1"/>
          </p:cNvSpPr>
          <p:nvPr/>
        </p:nvSpPr>
        <p:spPr bwMode="auto">
          <a:xfrm flipV="1">
            <a:off x="1835150" y="4149725"/>
            <a:ext cx="144463" cy="215900"/>
          </a:xfrm>
          <a:prstGeom prst="line">
            <a:avLst/>
          </a:prstGeom>
          <a:noFill/>
          <a:ln w="9525">
            <a:solidFill>
              <a:schemeClr val="bg1"/>
            </a:solidFill>
            <a:round/>
            <a:headEnd/>
            <a:tailEnd type="triangle" w="med" len="med"/>
          </a:ln>
        </p:spPr>
        <p:txBody>
          <a:bodyPr/>
          <a:lstStyle/>
          <a:p>
            <a:endParaRPr lang="fr-FR"/>
          </a:p>
        </p:txBody>
      </p:sp>
      <p:sp>
        <p:nvSpPr>
          <p:cNvPr id="30725" name="Line 5"/>
          <p:cNvSpPr>
            <a:spLocks noChangeShapeType="1"/>
          </p:cNvSpPr>
          <p:nvPr/>
        </p:nvSpPr>
        <p:spPr bwMode="auto">
          <a:xfrm>
            <a:off x="3059113" y="4652963"/>
            <a:ext cx="73025" cy="360362"/>
          </a:xfrm>
          <a:prstGeom prst="line">
            <a:avLst/>
          </a:prstGeom>
          <a:noFill/>
          <a:ln w="9525">
            <a:solidFill>
              <a:schemeClr val="bg1"/>
            </a:solidFill>
            <a:round/>
            <a:headEnd/>
            <a:tailEnd type="triangle" w="med" len="med"/>
          </a:ln>
        </p:spPr>
        <p:txBody>
          <a:bodyPr/>
          <a:lstStyle/>
          <a:p>
            <a:endParaRPr lang="fr-FR"/>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098" name="Rectangle 2"/>
          <p:cNvSpPr>
            <a:spLocks noGrp="1" noChangeArrowheads="1"/>
          </p:cNvSpPr>
          <p:nvPr>
            <p:ph type="title"/>
          </p:nvPr>
        </p:nvSpPr>
        <p:spPr/>
        <p:txBody>
          <a:bodyPr/>
          <a:lstStyle/>
          <a:p>
            <a:pPr eaLnBrk="1" hangingPunct="1"/>
            <a:r>
              <a:rPr lang="fr-FR" altLang="fr-FR" smtClean="0"/>
              <a:t>INTRODUCTION</a:t>
            </a:r>
          </a:p>
        </p:txBody>
      </p:sp>
      <p:sp>
        <p:nvSpPr>
          <p:cNvPr id="4099" name="Rectangle 3"/>
          <p:cNvSpPr>
            <a:spLocks noGrp="1" noChangeArrowheads="1"/>
          </p:cNvSpPr>
          <p:nvPr>
            <p:ph idx="1"/>
          </p:nvPr>
        </p:nvSpPr>
        <p:spPr/>
        <p:txBody>
          <a:bodyPr/>
          <a:lstStyle/>
          <a:p>
            <a:pPr eaLnBrk="1" hangingPunct="1">
              <a:lnSpc>
                <a:spcPct val="80000"/>
              </a:lnSpc>
            </a:pPr>
            <a:r>
              <a:rPr lang="fr-FR" altLang="fr-FR" sz="2400" smtClean="0"/>
              <a:t>Pathologie prédominante dans des pays d’élevage en voie de développement.</a:t>
            </a:r>
          </a:p>
          <a:p>
            <a:pPr eaLnBrk="1" hangingPunct="1">
              <a:lnSpc>
                <a:spcPct val="80000"/>
              </a:lnSpc>
            </a:pPr>
            <a:r>
              <a:rPr lang="fr-FR" altLang="fr-FR" sz="2400" smtClean="0"/>
              <a:t>Due au développement chez l’homme de la forme larvaire du tænia du chien, </a:t>
            </a:r>
            <a:r>
              <a:rPr lang="fr-FR" altLang="fr-FR" sz="2400" b="1" i="1" smtClean="0"/>
              <a:t>E. granulosus</a:t>
            </a:r>
            <a:r>
              <a:rPr lang="fr-FR" altLang="fr-FR" sz="2400" smtClean="0"/>
              <a:t>.</a:t>
            </a:r>
          </a:p>
          <a:p>
            <a:pPr eaLnBrk="1" hangingPunct="1">
              <a:lnSpc>
                <a:spcPct val="80000"/>
              </a:lnSpc>
            </a:pPr>
            <a:r>
              <a:rPr lang="fr-FR" altLang="fr-FR" sz="2400" smtClean="0"/>
              <a:t>Affecte accidentellement l’homme qui s’insère comme hôte intermédiaire dans le cycle parasitaire</a:t>
            </a:r>
          </a:p>
          <a:p>
            <a:pPr eaLnBrk="1" hangingPunct="1">
              <a:lnSpc>
                <a:spcPct val="80000"/>
              </a:lnSpc>
            </a:pPr>
            <a:r>
              <a:rPr lang="fr-FR" altLang="fr-FR" sz="2400" smtClean="0"/>
              <a:t>Les aspects cliniques et les circonstances de découverte de l’affection sont très diverses.</a:t>
            </a:r>
          </a:p>
          <a:p>
            <a:pPr eaLnBrk="1" hangingPunct="1">
              <a:lnSpc>
                <a:spcPct val="80000"/>
              </a:lnSpc>
            </a:pPr>
            <a:r>
              <a:rPr lang="fr-FR" altLang="fr-FR" sz="2400" smtClean="0"/>
              <a:t>Dans les pays à forte endémie, la maladie constitue un important problème de santé publique.</a:t>
            </a:r>
          </a:p>
          <a:p>
            <a:pPr eaLnBrk="1" hangingPunct="1">
              <a:lnSpc>
                <a:spcPct val="80000"/>
              </a:lnSpc>
            </a:pPr>
            <a:r>
              <a:rPr lang="fr-FR" altLang="fr-FR" sz="2400" smtClean="0"/>
              <a:t>la chirurgie reste le traitement  DE CHOIX des formes rebelles ou compliquées du kyste hydatique</a:t>
            </a:r>
          </a:p>
          <a:p>
            <a:pPr eaLnBrk="1" hangingPunct="1">
              <a:lnSpc>
                <a:spcPct val="80000"/>
              </a:lnSpc>
              <a:buFontTx/>
              <a:buNone/>
            </a:pPr>
            <a:endParaRPr lang="fr-FR" altLang="fr-FR" sz="2000" smtClean="0">
              <a:solidFill>
                <a:srgbClr val="FFFF00"/>
              </a:solidFill>
            </a:endParaRPr>
          </a:p>
          <a:p>
            <a:pPr eaLnBrk="1" hangingPunct="1">
              <a:lnSpc>
                <a:spcPct val="80000"/>
              </a:lnSpc>
              <a:buFontTx/>
              <a:buNone/>
            </a:pPr>
            <a:endParaRPr lang="fr-FR" altLang="fr-FR" sz="2000" smtClean="0"/>
          </a:p>
          <a:p>
            <a:pPr eaLnBrk="1" hangingPunct="1">
              <a:lnSpc>
                <a:spcPct val="80000"/>
              </a:lnSpc>
            </a:pPr>
            <a:endParaRPr lang="fr-FR" altLang="fr-FR" sz="2000" smtClean="0"/>
          </a:p>
          <a:p>
            <a:pPr eaLnBrk="1" hangingPunct="1">
              <a:lnSpc>
                <a:spcPct val="80000"/>
              </a:lnSpc>
            </a:pPr>
            <a:endParaRPr lang="fr-FR" altLang="fr-FR" sz="2000" smtClean="0"/>
          </a:p>
          <a:p>
            <a:pPr eaLnBrk="1" hangingPunct="1">
              <a:lnSpc>
                <a:spcPct val="80000"/>
              </a:lnSpc>
            </a:pPr>
            <a:endParaRPr lang="fr-FR" altLang="fr-FR" sz="2000" smtClean="0"/>
          </a:p>
          <a:p>
            <a:pPr eaLnBrk="1" hangingPunct="1">
              <a:lnSpc>
                <a:spcPct val="80000"/>
              </a:lnSpc>
              <a:buFontTx/>
              <a:buNone/>
            </a:pPr>
            <a:endParaRPr lang="fr-FR" altLang="fr-FR" sz="2000" smtClean="0">
              <a:solidFill>
                <a:schemeClr val="bg1"/>
              </a:solidFill>
            </a:endParaRPr>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fr-FR" altLang="fr-FR" b="1" smtClean="0"/>
              <a:t>Sérologie</a:t>
            </a:r>
          </a:p>
        </p:txBody>
      </p:sp>
      <p:sp>
        <p:nvSpPr>
          <p:cNvPr id="31747" name="Rectangle 3"/>
          <p:cNvSpPr>
            <a:spLocks noGrp="1" noChangeArrowheads="1"/>
          </p:cNvSpPr>
          <p:nvPr>
            <p:ph idx="1"/>
          </p:nvPr>
        </p:nvSpPr>
        <p:spPr>
          <a:xfrm>
            <a:off x="457200" y="1412875"/>
            <a:ext cx="8229600" cy="4824413"/>
          </a:xfrm>
          <a:ln>
            <a:solidFill>
              <a:schemeClr val="bg1"/>
            </a:solidFill>
          </a:ln>
        </p:spPr>
        <p:txBody>
          <a:bodyPr/>
          <a:lstStyle/>
          <a:p>
            <a:pPr eaLnBrk="1" hangingPunct="1">
              <a:buFontTx/>
              <a:buNone/>
            </a:pPr>
            <a:r>
              <a:rPr lang="fr-FR" altLang="fr-FR" sz="2400" smtClean="0">
                <a:sym typeface="Wingdings" pitchFamily="2" charset="2"/>
              </a:rPr>
              <a:t>méthodes qualitatives : </a:t>
            </a:r>
          </a:p>
          <a:p>
            <a:pPr eaLnBrk="1" hangingPunct="1">
              <a:buFontTx/>
              <a:buNone/>
            </a:pPr>
            <a:r>
              <a:rPr lang="fr-FR" altLang="fr-FR" sz="2400" smtClean="0">
                <a:sym typeface="Wingdings" pitchFamily="2" charset="2"/>
              </a:rPr>
              <a:t>IMMUNOELECTROPHORESE et L’ELECTROSYNERESE</a:t>
            </a:r>
          </a:p>
          <a:p>
            <a:pPr eaLnBrk="1" hangingPunct="1">
              <a:buFont typeface="Arial" charset="0"/>
              <a:buNone/>
            </a:pPr>
            <a:r>
              <a:rPr lang="fr-FR" altLang="fr-FR" sz="2400" smtClean="0">
                <a:sym typeface="Wingdings" pitchFamily="2" charset="2"/>
              </a:rPr>
              <a:t>   </a:t>
            </a:r>
            <a:r>
              <a:rPr lang="fr-FR" altLang="fr-FR" sz="2400" smtClean="0"/>
              <a:t>spec &gt;90%,sens&lt;80%</a:t>
            </a:r>
          </a:p>
          <a:p>
            <a:pPr eaLnBrk="1" hangingPunct="1">
              <a:buFontTx/>
              <a:buNone/>
            </a:pPr>
            <a:r>
              <a:rPr lang="fr-FR" altLang="fr-FR" sz="2400" smtClean="0">
                <a:sym typeface="Wingdings" pitchFamily="2" charset="2"/>
              </a:rPr>
              <a:t>méthodes quantitatives :HEMAGGLUTINATION INDIRECTE IMMUNOFLUORESCENCE INDIRECTE(IFI) et ELISA (coloration enzymatique)   </a:t>
            </a:r>
            <a:r>
              <a:rPr lang="fr-FR" altLang="fr-FR" sz="2400" smtClean="0"/>
              <a:t>sens&gt;90%</a:t>
            </a:r>
          </a:p>
          <a:p>
            <a:pPr eaLnBrk="1" hangingPunct="1">
              <a:buFontTx/>
              <a:buNone/>
            </a:pPr>
            <a:endParaRPr lang="fr-FR" altLang="fr-FR" sz="2800" smtClean="0"/>
          </a:p>
        </p:txBody>
      </p:sp>
      <p:sp>
        <p:nvSpPr>
          <p:cNvPr id="31748" name="Line 4"/>
          <p:cNvSpPr>
            <a:spLocks noChangeShapeType="1"/>
          </p:cNvSpPr>
          <p:nvPr/>
        </p:nvSpPr>
        <p:spPr bwMode="auto">
          <a:xfrm flipV="1">
            <a:off x="1835150" y="4149725"/>
            <a:ext cx="144463" cy="215900"/>
          </a:xfrm>
          <a:prstGeom prst="line">
            <a:avLst/>
          </a:prstGeom>
          <a:noFill/>
          <a:ln w="9525">
            <a:solidFill>
              <a:schemeClr val="bg1"/>
            </a:solidFill>
            <a:round/>
            <a:headEnd/>
            <a:tailEnd type="triangle" w="med" len="med"/>
          </a:ln>
        </p:spPr>
        <p:txBody>
          <a:bodyPr/>
          <a:lstStyle/>
          <a:p>
            <a:endParaRPr lang="fr-FR"/>
          </a:p>
        </p:txBody>
      </p:sp>
      <p:sp>
        <p:nvSpPr>
          <p:cNvPr id="31749" name="Line 5"/>
          <p:cNvSpPr>
            <a:spLocks noChangeShapeType="1"/>
          </p:cNvSpPr>
          <p:nvPr/>
        </p:nvSpPr>
        <p:spPr bwMode="auto">
          <a:xfrm>
            <a:off x="3059113" y="4652963"/>
            <a:ext cx="73025" cy="360362"/>
          </a:xfrm>
          <a:prstGeom prst="line">
            <a:avLst/>
          </a:prstGeom>
          <a:noFill/>
          <a:ln w="9525">
            <a:solidFill>
              <a:schemeClr val="bg1"/>
            </a:solidFill>
            <a:round/>
            <a:headEnd/>
            <a:tailEnd type="triangle" w="med" len="med"/>
          </a:ln>
        </p:spPr>
        <p:txBody>
          <a:bodyPr/>
          <a:lstStyle/>
          <a:p>
            <a:endParaRPr lang="fr-FR"/>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fr-FR" altLang="fr-FR" b="1" smtClean="0"/>
              <a:t>Sérologie</a:t>
            </a:r>
          </a:p>
        </p:txBody>
      </p:sp>
      <p:sp>
        <p:nvSpPr>
          <p:cNvPr id="32771" name="Rectangle 3"/>
          <p:cNvSpPr>
            <a:spLocks noGrp="1" noChangeArrowheads="1"/>
          </p:cNvSpPr>
          <p:nvPr>
            <p:ph idx="1"/>
          </p:nvPr>
        </p:nvSpPr>
        <p:spPr>
          <a:xfrm>
            <a:off x="457200" y="1412875"/>
            <a:ext cx="8229600" cy="4824413"/>
          </a:xfrm>
          <a:ln>
            <a:solidFill>
              <a:schemeClr val="bg1"/>
            </a:solidFill>
          </a:ln>
        </p:spPr>
        <p:txBody>
          <a:bodyPr/>
          <a:lstStyle/>
          <a:p>
            <a:pPr eaLnBrk="1" hangingPunct="1">
              <a:buFontTx/>
              <a:buNone/>
            </a:pPr>
            <a:r>
              <a:rPr lang="fr-FR" altLang="fr-FR" sz="2400" smtClean="0">
                <a:sym typeface="Wingdings" pitchFamily="2" charset="2"/>
              </a:rPr>
              <a:t>méthodes qualitatives : </a:t>
            </a:r>
          </a:p>
          <a:p>
            <a:pPr eaLnBrk="1" hangingPunct="1">
              <a:buFontTx/>
              <a:buNone/>
            </a:pPr>
            <a:r>
              <a:rPr lang="fr-FR" altLang="fr-FR" sz="2400" smtClean="0">
                <a:sym typeface="Wingdings" pitchFamily="2" charset="2"/>
              </a:rPr>
              <a:t>IMMUNOELECTROPHORESE et L’ELECTROSYNERESE</a:t>
            </a:r>
          </a:p>
          <a:p>
            <a:pPr eaLnBrk="1" hangingPunct="1">
              <a:buFont typeface="Arial" charset="0"/>
              <a:buNone/>
            </a:pPr>
            <a:r>
              <a:rPr lang="fr-FR" altLang="fr-FR" sz="2400" smtClean="0">
                <a:sym typeface="Wingdings" pitchFamily="2" charset="2"/>
              </a:rPr>
              <a:t>   </a:t>
            </a:r>
            <a:r>
              <a:rPr lang="fr-FR" altLang="fr-FR" sz="2400" smtClean="0"/>
              <a:t>spec &gt;90%,sens&lt;80%</a:t>
            </a:r>
          </a:p>
          <a:p>
            <a:pPr eaLnBrk="1" hangingPunct="1">
              <a:buFontTx/>
              <a:buNone/>
            </a:pPr>
            <a:r>
              <a:rPr lang="fr-FR" altLang="fr-FR" sz="2400" smtClean="0">
                <a:sym typeface="Wingdings" pitchFamily="2" charset="2"/>
              </a:rPr>
              <a:t>méthodes quantitatives :HEMAGGLUTINATION INDIRECTE IMMUNOFLUORESCENCE INDIRECTE(IFI) et ELISA (coloration enzymatique)   </a:t>
            </a:r>
            <a:r>
              <a:rPr lang="fr-FR" altLang="fr-FR" sz="2400" smtClean="0"/>
              <a:t>sens&gt;90%</a:t>
            </a:r>
          </a:p>
          <a:p>
            <a:pPr eaLnBrk="1" hangingPunct="1"/>
            <a:r>
              <a:rPr lang="fr-FR" altLang="fr-FR" sz="2400" smtClean="0"/>
              <a:t>On couple les 2 meth :sens et spec &gt;90%</a:t>
            </a:r>
          </a:p>
          <a:p>
            <a:pPr eaLnBrk="1" hangingPunct="1"/>
            <a:r>
              <a:rPr lang="fr-FR" altLang="fr-FR" sz="2400" smtClean="0"/>
              <a:t>La sérologie permet le contrôle de l’efficacité thérapeutique:</a:t>
            </a:r>
          </a:p>
          <a:p>
            <a:pPr eaLnBrk="1" hangingPunct="1">
              <a:buFontTx/>
              <a:buNone/>
            </a:pPr>
            <a:r>
              <a:rPr lang="fr-FR" altLang="fr-FR" sz="2400" smtClean="0"/>
              <a:t>         </a:t>
            </a:r>
            <a:r>
              <a:rPr lang="fr-FR" altLang="fr-FR" sz="2400" smtClean="0">
                <a:sym typeface="Wingdings" pitchFamily="2" charset="2"/>
              </a:rPr>
              <a:t>   du titre des Ac: 6semaines suivant l’intervention</a:t>
            </a:r>
          </a:p>
          <a:p>
            <a:pPr eaLnBrk="1" hangingPunct="1">
              <a:buFontTx/>
              <a:buNone/>
            </a:pPr>
            <a:r>
              <a:rPr lang="fr-FR" altLang="fr-FR" sz="2400" smtClean="0">
                <a:sym typeface="Wingdings" pitchFamily="2" charset="2"/>
              </a:rPr>
              <a:t>         puis lente     jusqu’à négativisation entre 1-5 ans</a:t>
            </a:r>
          </a:p>
          <a:p>
            <a:pPr eaLnBrk="1" hangingPunct="1">
              <a:buFontTx/>
              <a:buNone/>
            </a:pPr>
            <a:r>
              <a:rPr lang="fr-FR" altLang="fr-FR" sz="2400" smtClean="0">
                <a:sym typeface="Wingdings" pitchFamily="2" charset="2"/>
              </a:rPr>
              <a:t>          si réassention: échinococcose II aire </a:t>
            </a:r>
            <a:endParaRPr lang="fr-FR" altLang="fr-FR" sz="2400" smtClean="0"/>
          </a:p>
          <a:p>
            <a:pPr eaLnBrk="1" hangingPunct="1">
              <a:buFontTx/>
              <a:buNone/>
            </a:pPr>
            <a:endParaRPr lang="fr-FR" altLang="fr-FR" sz="2800" smtClean="0"/>
          </a:p>
        </p:txBody>
      </p:sp>
      <p:sp>
        <p:nvSpPr>
          <p:cNvPr id="32772" name="Line 4"/>
          <p:cNvSpPr>
            <a:spLocks noChangeShapeType="1"/>
          </p:cNvSpPr>
          <p:nvPr/>
        </p:nvSpPr>
        <p:spPr bwMode="auto">
          <a:xfrm flipV="1">
            <a:off x="1835150" y="4149725"/>
            <a:ext cx="144463" cy="215900"/>
          </a:xfrm>
          <a:prstGeom prst="line">
            <a:avLst/>
          </a:prstGeom>
          <a:noFill/>
          <a:ln w="9525">
            <a:solidFill>
              <a:schemeClr val="bg1"/>
            </a:solidFill>
            <a:round/>
            <a:headEnd/>
            <a:tailEnd type="triangle" w="med" len="med"/>
          </a:ln>
        </p:spPr>
        <p:txBody>
          <a:bodyPr/>
          <a:lstStyle/>
          <a:p>
            <a:endParaRPr lang="fr-FR"/>
          </a:p>
        </p:txBody>
      </p:sp>
      <p:sp>
        <p:nvSpPr>
          <p:cNvPr id="32773" name="Line 5"/>
          <p:cNvSpPr>
            <a:spLocks noChangeShapeType="1"/>
          </p:cNvSpPr>
          <p:nvPr/>
        </p:nvSpPr>
        <p:spPr bwMode="auto">
          <a:xfrm>
            <a:off x="3059113" y="4652963"/>
            <a:ext cx="73025" cy="360362"/>
          </a:xfrm>
          <a:prstGeom prst="line">
            <a:avLst/>
          </a:prstGeom>
          <a:noFill/>
          <a:ln w="9525">
            <a:solidFill>
              <a:schemeClr val="bg1"/>
            </a:solidFill>
            <a:round/>
            <a:headEnd/>
            <a:tailEnd type="triangle" w="med" len="med"/>
          </a:ln>
        </p:spPr>
        <p:txBody>
          <a:bodyPr/>
          <a:lstStyle/>
          <a:p>
            <a:endParaRPr lang="fr-FR"/>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a:xfrm>
            <a:off x="611188" y="260350"/>
            <a:ext cx="7772400" cy="765175"/>
          </a:xfrm>
        </p:spPr>
        <p:txBody>
          <a:bodyPr/>
          <a:lstStyle/>
          <a:p>
            <a:pPr eaLnBrk="1" hangingPunct="1"/>
            <a:r>
              <a:rPr lang="fr-FR" altLang="fr-FR" sz="3600" b="1" smtClean="0">
                <a:solidFill>
                  <a:srgbClr val="000000"/>
                </a:solidFill>
                <a:sym typeface="Wingdings" pitchFamily="2" charset="2"/>
              </a:rPr>
              <a:t>DIAGNOSTIC MORPHOLOGIQUE</a:t>
            </a:r>
            <a:endParaRPr lang="fr-FR" altLang="fr-FR" smtClean="0">
              <a:solidFill>
                <a:srgbClr val="000000"/>
              </a:solidFill>
            </a:endParaRPr>
          </a:p>
        </p:txBody>
      </p:sp>
      <p:sp>
        <p:nvSpPr>
          <p:cNvPr id="33795" name="Rectangle 3"/>
          <p:cNvSpPr>
            <a:spLocks noGrp="1" noChangeArrowheads="1"/>
          </p:cNvSpPr>
          <p:nvPr>
            <p:ph idx="1"/>
          </p:nvPr>
        </p:nvSpPr>
        <p:spPr>
          <a:xfrm>
            <a:off x="0" y="692150"/>
            <a:ext cx="9144000" cy="6165850"/>
          </a:xfrm>
        </p:spPr>
        <p:txBody>
          <a:bodyPr/>
          <a:lstStyle/>
          <a:p>
            <a:pPr eaLnBrk="1" hangingPunct="1">
              <a:lnSpc>
                <a:spcPct val="90000"/>
              </a:lnSpc>
              <a:buFontTx/>
              <a:buNone/>
            </a:pPr>
            <a:endParaRPr lang="fr-FR" altLang="fr-FR" sz="2400" b="1" smtClean="0">
              <a:solidFill>
                <a:srgbClr val="000000"/>
              </a:solidFill>
              <a:sym typeface="Wingdings" pitchFamily="2" charset="2"/>
            </a:endParaRPr>
          </a:p>
          <a:p>
            <a:pPr eaLnBrk="1" hangingPunct="1">
              <a:lnSpc>
                <a:spcPct val="90000"/>
              </a:lnSpc>
              <a:buFontTx/>
              <a:buNone/>
            </a:pPr>
            <a:endParaRPr lang="fr-FR" altLang="fr-FR" sz="2400" b="1" smtClean="0">
              <a:solidFill>
                <a:srgbClr val="000000"/>
              </a:solidFill>
              <a:sym typeface="Wingdings" pitchFamily="2" charset="2"/>
            </a:endParaRPr>
          </a:p>
          <a:p>
            <a:pPr eaLnBrk="1" hangingPunct="1">
              <a:lnSpc>
                <a:spcPct val="90000"/>
              </a:lnSpc>
              <a:buFontTx/>
              <a:buNone/>
            </a:pPr>
            <a:r>
              <a:rPr lang="fr-FR" altLang="fr-FR" sz="2400" b="1" smtClean="0">
                <a:solidFill>
                  <a:srgbClr val="000000"/>
                </a:solidFill>
                <a:sym typeface="Wingdings" pitchFamily="2" charset="2"/>
              </a:rPr>
              <a:t>Techniques d’imagerie:</a:t>
            </a:r>
          </a:p>
          <a:p>
            <a:pPr eaLnBrk="1" hangingPunct="1">
              <a:lnSpc>
                <a:spcPct val="90000"/>
              </a:lnSpc>
              <a:buFontTx/>
              <a:buNone/>
            </a:pPr>
            <a:r>
              <a:rPr lang="fr-FR" altLang="fr-FR" sz="2400" b="1" smtClean="0">
                <a:solidFill>
                  <a:srgbClr val="000000"/>
                </a:solidFill>
                <a:sym typeface="Wingdings" pitchFamily="2" charset="2"/>
              </a:rPr>
              <a:t>     </a:t>
            </a:r>
            <a:r>
              <a:rPr lang="fr-FR" altLang="fr-FR" sz="2400" b="1" u="sng" smtClean="0">
                <a:solidFill>
                  <a:srgbClr val="000000"/>
                </a:solidFill>
                <a:sym typeface="Wingdings" pitchFamily="2" charset="2"/>
              </a:rPr>
              <a:t>. Abdomen sans préparation:</a:t>
            </a:r>
          </a:p>
          <a:p>
            <a:pPr eaLnBrk="1" hangingPunct="1">
              <a:lnSpc>
                <a:spcPct val="90000"/>
              </a:lnSpc>
              <a:buFontTx/>
              <a:buNone/>
            </a:pPr>
            <a:endParaRPr lang="fr-FR" altLang="fr-FR" sz="2000" smtClean="0">
              <a:solidFill>
                <a:srgbClr val="000000"/>
              </a:solidFill>
              <a:sym typeface="Wingdings" pitchFamily="2" charset="2"/>
            </a:endParaRPr>
          </a:p>
          <a:p>
            <a:pPr eaLnBrk="1" hangingPunct="1">
              <a:lnSpc>
                <a:spcPct val="90000"/>
              </a:lnSpc>
              <a:buFontTx/>
              <a:buNone/>
            </a:pPr>
            <a:r>
              <a:rPr lang="fr-FR" altLang="fr-FR" sz="2000" smtClean="0">
                <a:solidFill>
                  <a:srgbClr val="000000"/>
                </a:solidFill>
                <a:sym typeface="Wingdings" pitchFamily="2" charset="2"/>
              </a:rPr>
              <a:t>-surélévation de la coupole diaphragmatique Dte</a:t>
            </a:r>
          </a:p>
          <a:p>
            <a:pPr eaLnBrk="1" hangingPunct="1">
              <a:lnSpc>
                <a:spcPct val="90000"/>
              </a:lnSpc>
              <a:buFontTx/>
              <a:buNone/>
            </a:pPr>
            <a:r>
              <a:rPr lang="fr-FR" altLang="fr-FR" sz="2000" smtClean="0">
                <a:solidFill>
                  <a:srgbClr val="000000"/>
                </a:solidFill>
                <a:sym typeface="Wingdings" pitchFamily="2" charset="2"/>
              </a:rPr>
              <a:t>-des calcifications de type arciforme ou annulaire</a:t>
            </a:r>
          </a:p>
          <a:p>
            <a:pPr eaLnBrk="1" hangingPunct="1">
              <a:lnSpc>
                <a:spcPct val="90000"/>
              </a:lnSpc>
              <a:buFontTx/>
              <a:buNone/>
            </a:pPr>
            <a:endParaRPr lang="fr-FR" altLang="fr-FR" sz="2000" smtClean="0">
              <a:solidFill>
                <a:srgbClr val="000000"/>
              </a:solidFill>
              <a:sym typeface="Wingdings" pitchFamily="2" charset="2"/>
            </a:endParaRPr>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a:xfrm>
            <a:off x="611188" y="260350"/>
            <a:ext cx="7772400" cy="765175"/>
          </a:xfrm>
        </p:spPr>
        <p:txBody>
          <a:bodyPr/>
          <a:lstStyle/>
          <a:p>
            <a:pPr eaLnBrk="1" hangingPunct="1"/>
            <a:r>
              <a:rPr lang="fr-FR" altLang="fr-FR" sz="3600" b="1" smtClean="0">
                <a:solidFill>
                  <a:srgbClr val="000000"/>
                </a:solidFill>
                <a:sym typeface="Wingdings" pitchFamily="2" charset="2"/>
              </a:rPr>
              <a:t>DIAGNOSTIC MORPHOLOGIQUE</a:t>
            </a:r>
            <a:endParaRPr lang="fr-FR" altLang="fr-FR" sz="3600" smtClean="0">
              <a:solidFill>
                <a:srgbClr val="000000"/>
              </a:solidFill>
            </a:endParaRPr>
          </a:p>
        </p:txBody>
      </p:sp>
      <p:sp>
        <p:nvSpPr>
          <p:cNvPr id="34819" name="Rectangle 3"/>
          <p:cNvSpPr>
            <a:spLocks noGrp="1" noChangeArrowheads="1"/>
          </p:cNvSpPr>
          <p:nvPr>
            <p:ph idx="1"/>
          </p:nvPr>
        </p:nvSpPr>
        <p:spPr>
          <a:xfrm>
            <a:off x="0" y="692150"/>
            <a:ext cx="9144000" cy="6165850"/>
          </a:xfrm>
        </p:spPr>
        <p:txBody>
          <a:bodyPr/>
          <a:lstStyle/>
          <a:p>
            <a:pPr eaLnBrk="1" hangingPunct="1">
              <a:lnSpc>
                <a:spcPct val="90000"/>
              </a:lnSpc>
              <a:buFontTx/>
              <a:buNone/>
            </a:pPr>
            <a:endParaRPr lang="fr-FR" altLang="fr-FR" sz="2400" b="1" smtClean="0">
              <a:solidFill>
                <a:srgbClr val="000000"/>
              </a:solidFill>
              <a:sym typeface="Wingdings" pitchFamily="2" charset="2"/>
            </a:endParaRPr>
          </a:p>
          <a:p>
            <a:pPr eaLnBrk="1" hangingPunct="1">
              <a:lnSpc>
                <a:spcPct val="90000"/>
              </a:lnSpc>
              <a:buFontTx/>
              <a:buNone/>
            </a:pPr>
            <a:endParaRPr lang="fr-FR" altLang="fr-FR" sz="2400" b="1" smtClean="0">
              <a:solidFill>
                <a:srgbClr val="000000"/>
              </a:solidFill>
              <a:sym typeface="Wingdings" pitchFamily="2" charset="2"/>
            </a:endParaRPr>
          </a:p>
          <a:p>
            <a:pPr eaLnBrk="1" hangingPunct="1">
              <a:lnSpc>
                <a:spcPct val="90000"/>
              </a:lnSpc>
              <a:buFontTx/>
              <a:buNone/>
            </a:pPr>
            <a:r>
              <a:rPr lang="fr-FR" altLang="fr-FR" sz="2400" b="1" smtClean="0">
                <a:solidFill>
                  <a:srgbClr val="000000"/>
                </a:solidFill>
                <a:sym typeface="Wingdings" pitchFamily="2" charset="2"/>
              </a:rPr>
              <a:t>Techniques d’imagerie:</a:t>
            </a:r>
          </a:p>
          <a:p>
            <a:pPr eaLnBrk="1" hangingPunct="1">
              <a:lnSpc>
                <a:spcPct val="90000"/>
              </a:lnSpc>
              <a:buFontTx/>
              <a:buNone/>
            </a:pPr>
            <a:r>
              <a:rPr lang="fr-FR" altLang="fr-FR" sz="2400" b="1" smtClean="0">
                <a:solidFill>
                  <a:srgbClr val="000000"/>
                </a:solidFill>
                <a:sym typeface="Wingdings" pitchFamily="2" charset="2"/>
              </a:rPr>
              <a:t>     </a:t>
            </a:r>
            <a:r>
              <a:rPr lang="fr-FR" altLang="fr-FR" sz="2400" b="1" u="sng" smtClean="0">
                <a:solidFill>
                  <a:srgbClr val="000000"/>
                </a:solidFill>
                <a:sym typeface="Wingdings" pitchFamily="2" charset="2"/>
              </a:rPr>
              <a:t>. Abdomen sans préparation:</a:t>
            </a:r>
          </a:p>
          <a:p>
            <a:pPr eaLnBrk="1" hangingPunct="1">
              <a:lnSpc>
                <a:spcPct val="90000"/>
              </a:lnSpc>
              <a:buFontTx/>
              <a:buNone/>
            </a:pPr>
            <a:endParaRPr lang="fr-FR" altLang="fr-FR" sz="2000" smtClean="0">
              <a:solidFill>
                <a:srgbClr val="000000"/>
              </a:solidFill>
              <a:sym typeface="Wingdings" pitchFamily="2" charset="2"/>
            </a:endParaRPr>
          </a:p>
          <a:p>
            <a:pPr eaLnBrk="1" hangingPunct="1">
              <a:lnSpc>
                <a:spcPct val="90000"/>
              </a:lnSpc>
              <a:buFontTx/>
              <a:buNone/>
            </a:pPr>
            <a:r>
              <a:rPr lang="fr-FR" altLang="fr-FR" sz="2000" smtClean="0">
                <a:solidFill>
                  <a:srgbClr val="000000"/>
                </a:solidFill>
                <a:sym typeface="Wingdings" pitchFamily="2" charset="2"/>
              </a:rPr>
              <a:t>-surélévation de la coupole diaphragmatique Dte</a:t>
            </a:r>
          </a:p>
          <a:p>
            <a:pPr eaLnBrk="1" hangingPunct="1">
              <a:lnSpc>
                <a:spcPct val="90000"/>
              </a:lnSpc>
              <a:buFontTx/>
              <a:buNone/>
            </a:pPr>
            <a:r>
              <a:rPr lang="fr-FR" altLang="fr-FR" sz="2000" smtClean="0">
                <a:solidFill>
                  <a:srgbClr val="000000"/>
                </a:solidFill>
                <a:sym typeface="Wingdings" pitchFamily="2" charset="2"/>
              </a:rPr>
              <a:t>-des calcifications de type arciforme ou annulaire</a:t>
            </a:r>
          </a:p>
          <a:p>
            <a:pPr eaLnBrk="1" hangingPunct="1">
              <a:lnSpc>
                <a:spcPct val="90000"/>
              </a:lnSpc>
              <a:buFontTx/>
              <a:buNone/>
            </a:pPr>
            <a:endParaRPr lang="fr-FR" altLang="fr-FR" sz="2000" smtClean="0">
              <a:solidFill>
                <a:srgbClr val="000000"/>
              </a:solidFill>
              <a:sym typeface="Wingdings" pitchFamily="2" charset="2"/>
            </a:endParaRPr>
          </a:p>
          <a:p>
            <a:pPr eaLnBrk="1" hangingPunct="1">
              <a:lnSpc>
                <a:spcPct val="90000"/>
              </a:lnSpc>
              <a:buFontTx/>
              <a:buNone/>
            </a:pPr>
            <a:r>
              <a:rPr lang="fr-FR" altLang="fr-FR" sz="2400" b="1" u="sng" smtClean="0">
                <a:solidFill>
                  <a:srgbClr val="000000"/>
                </a:solidFill>
                <a:sym typeface="Wingdings" pitchFamily="2" charset="2"/>
              </a:rPr>
              <a:t>. L’échographie:</a:t>
            </a:r>
            <a:r>
              <a:rPr lang="fr-FR" altLang="fr-FR" sz="2400" smtClean="0">
                <a:solidFill>
                  <a:srgbClr val="000000"/>
                </a:solidFill>
                <a:sym typeface="Wingdings" pitchFamily="2" charset="2"/>
              </a:rPr>
              <a:t> </a:t>
            </a:r>
            <a:r>
              <a:rPr lang="fr-FR" altLang="fr-FR" sz="2000" b="1" smtClean="0">
                <a:solidFill>
                  <a:srgbClr val="000000"/>
                </a:solidFill>
                <a:sym typeface="Wingdings" pitchFamily="2" charset="2"/>
              </a:rPr>
              <a:t>examen de première intention</a:t>
            </a:r>
          </a:p>
          <a:p>
            <a:pPr eaLnBrk="1" hangingPunct="1">
              <a:lnSpc>
                <a:spcPct val="90000"/>
              </a:lnSpc>
              <a:buFontTx/>
              <a:buNone/>
            </a:pPr>
            <a:endParaRPr lang="fr-FR" altLang="fr-FR" sz="2000" b="1" smtClean="0">
              <a:solidFill>
                <a:srgbClr val="000000"/>
              </a:solidFill>
              <a:sym typeface="Wingdings" pitchFamily="2" charset="2"/>
            </a:endParaRPr>
          </a:p>
          <a:p>
            <a:pPr eaLnBrk="1" hangingPunct="1">
              <a:lnSpc>
                <a:spcPct val="90000"/>
              </a:lnSpc>
              <a:buFontTx/>
              <a:buNone/>
            </a:pPr>
            <a:r>
              <a:rPr lang="fr-FR" altLang="fr-FR" sz="2000" smtClean="0">
                <a:solidFill>
                  <a:srgbClr val="000000"/>
                </a:solidFill>
                <a:sym typeface="Wingdings" pitchFamily="2" charset="2"/>
              </a:rPr>
              <a:t>-le décollement partiel d’une Mb , certaines vésicules intra ou extra cavitaires st pfs mieux visibles </a:t>
            </a:r>
          </a:p>
          <a:p>
            <a:pPr eaLnBrk="1" hangingPunct="1">
              <a:lnSpc>
                <a:spcPct val="90000"/>
              </a:lnSpc>
              <a:buFontTx/>
              <a:buNone/>
            </a:pPr>
            <a:r>
              <a:rPr lang="fr-FR" altLang="fr-FR" sz="2000" smtClean="0">
                <a:solidFill>
                  <a:srgbClr val="000000"/>
                </a:solidFill>
                <a:sym typeface="Wingdings" pitchFamily="2" charset="2"/>
              </a:rPr>
              <a:t>--l’écho-doppler :rapports des lésions avec les vx voisins (VP ,VH,VCI)</a:t>
            </a:r>
            <a:endParaRPr lang="fr-FR" altLang="fr-FR" sz="2400" b="1" u="sng" smtClean="0">
              <a:solidFill>
                <a:srgbClr val="000000"/>
              </a:solidFill>
              <a:sym typeface="Wingdings" pitchFamily="2" charset="2"/>
            </a:endParaRPr>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a:xfrm>
            <a:off x="827088" y="287338"/>
            <a:ext cx="7772400" cy="765175"/>
          </a:xfrm>
        </p:spPr>
        <p:txBody>
          <a:bodyPr/>
          <a:lstStyle/>
          <a:p>
            <a:pPr eaLnBrk="1" hangingPunct="1"/>
            <a:r>
              <a:rPr lang="fr-FR" altLang="fr-FR" sz="3600" b="1" smtClean="0">
                <a:solidFill>
                  <a:srgbClr val="000000"/>
                </a:solidFill>
                <a:sym typeface="Wingdings" pitchFamily="2" charset="2"/>
              </a:rPr>
              <a:t>DIAGNOSTIC MORPHOLOGIQUE</a:t>
            </a:r>
            <a:endParaRPr lang="fr-FR" altLang="fr-FR" b="1" smtClean="0">
              <a:solidFill>
                <a:srgbClr val="000000"/>
              </a:solidFill>
            </a:endParaRPr>
          </a:p>
        </p:txBody>
      </p:sp>
      <p:sp>
        <p:nvSpPr>
          <p:cNvPr id="35843" name="Rectangle 3"/>
          <p:cNvSpPr>
            <a:spLocks noGrp="1" noChangeArrowheads="1"/>
          </p:cNvSpPr>
          <p:nvPr>
            <p:ph idx="1"/>
          </p:nvPr>
        </p:nvSpPr>
        <p:spPr>
          <a:xfrm>
            <a:off x="179388" y="1412875"/>
            <a:ext cx="8785225" cy="4968875"/>
          </a:xfrm>
        </p:spPr>
        <p:txBody>
          <a:bodyPr/>
          <a:lstStyle/>
          <a:p>
            <a:pPr eaLnBrk="1" hangingPunct="1">
              <a:buFontTx/>
              <a:buNone/>
            </a:pPr>
            <a:endParaRPr lang="fr-FR" altLang="fr-FR" sz="2400" b="1" smtClean="0">
              <a:solidFill>
                <a:srgbClr val="000000"/>
              </a:solidFill>
              <a:sym typeface="Wingdings" pitchFamily="2" charset="2"/>
            </a:endParaRPr>
          </a:p>
          <a:p>
            <a:pPr eaLnBrk="1" hangingPunct="1">
              <a:buFontTx/>
              <a:buNone/>
            </a:pPr>
            <a:r>
              <a:rPr lang="fr-FR" altLang="fr-FR" sz="2400" b="1" smtClean="0">
                <a:solidFill>
                  <a:srgbClr val="000000"/>
                </a:solidFill>
                <a:sym typeface="Wingdings" pitchFamily="2" charset="2"/>
              </a:rPr>
              <a:t>Techniques d’imagerie:</a:t>
            </a:r>
          </a:p>
          <a:p>
            <a:pPr eaLnBrk="1" hangingPunct="1">
              <a:buFontTx/>
              <a:buNone/>
            </a:pPr>
            <a:endParaRPr lang="fr-FR" altLang="fr-FR" sz="2400" b="1" smtClean="0">
              <a:solidFill>
                <a:srgbClr val="000000"/>
              </a:solidFill>
              <a:sym typeface="Wingdings" pitchFamily="2" charset="2"/>
            </a:endParaRPr>
          </a:p>
          <a:p>
            <a:pPr eaLnBrk="1" hangingPunct="1">
              <a:buFontTx/>
              <a:buNone/>
            </a:pPr>
            <a:r>
              <a:rPr lang="fr-FR" altLang="fr-FR" sz="2400" b="1" smtClean="0">
                <a:solidFill>
                  <a:srgbClr val="000000"/>
                </a:solidFill>
                <a:sym typeface="Wingdings" pitchFamily="2" charset="2"/>
              </a:rPr>
              <a:t> </a:t>
            </a:r>
            <a:r>
              <a:rPr lang="fr-FR" altLang="fr-FR" sz="2400" b="1" u="sng" smtClean="0">
                <a:solidFill>
                  <a:srgbClr val="000000"/>
                </a:solidFill>
                <a:sym typeface="Wingdings" pitchFamily="2" charset="2"/>
              </a:rPr>
              <a:t>. Tomodensitométrie:</a:t>
            </a:r>
            <a:r>
              <a:rPr lang="fr-FR" altLang="fr-FR" sz="2400" smtClean="0">
                <a:solidFill>
                  <a:srgbClr val="000000"/>
                </a:solidFill>
                <a:sym typeface="Wingdings" pitchFamily="2" charset="2"/>
              </a:rPr>
              <a:t> </a:t>
            </a:r>
            <a:endParaRPr lang="fr-FR" altLang="fr-FR" sz="2000" smtClean="0">
              <a:solidFill>
                <a:srgbClr val="000000"/>
              </a:solidFill>
              <a:sym typeface="Wingdings" pitchFamily="2" charset="2"/>
            </a:endParaRPr>
          </a:p>
          <a:p>
            <a:pPr eaLnBrk="1" hangingPunct="1">
              <a:buFontTx/>
              <a:buNone/>
            </a:pPr>
            <a:r>
              <a:rPr lang="fr-FR" altLang="fr-FR" sz="2000" smtClean="0">
                <a:solidFill>
                  <a:srgbClr val="000000"/>
                </a:solidFill>
                <a:sym typeface="Wingdings" pitchFamily="2" charset="2"/>
              </a:rPr>
              <a:t>-examen fondamental dès que décision chirurgicale est proposée</a:t>
            </a:r>
          </a:p>
          <a:p>
            <a:pPr eaLnBrk="1" hangingPunct="1">
              <a:buFontTx/>
              <a:buNone/>
            </a:pPr>
            <a:r>
              <a:rPr lang="fr-FR" altLang="fr-FR" sz="2000" smtClean="0">
                <a:solidFill>
                  <a:srgbClr val="000000"/>
                </a:solidFill>
                <a:sym typeface="Wingdings" pitchFamily="2" charset="2"/>
              </a:rPr>
              <a:t>-Avec et sans injection de produit de contraste</a:t>
            </a:r>
          </a:p>
          <a:p>
            <a:pPr eaLnBrk="1" hangingPunct="1">
              <a:buFontTx/>
              <a:buNone/>
            </a:pPr>
            <a:r>
              <a:rPr lang="fr-FR" altLang="fr-FR" sz="2000" smtClean="0">
                <a:solidFill>
                  <a:srgbClr val="000000"/>
                </a:solidFill>
                <a:sym typeface="Wingdings" pitchFamily="2" charset="2"/>
              </a:rPr>
              <a:t>-c’est dans la mise en évidence des calcifications que la TDM est &gt;aux autres techniques d’imagerie </a:t>
            </a:r>
          </a:p>
          <a:p>
            <a:pPr eaLnBrk="1" hangingPunct="1">
              <a:buFontTx/>
              <a:buNone/>
            </a:pPr>
            <a:r>
              <a:rPr lang="fr-FR" altLang="fr-FR" sz="2400" b="1" smtClean="0">
                <a:solidFill>
                  <a:srgbClr val="000000"/>
                </a:solidFill>
                <a:sym typeface="Wingdings" pitchFamily="2" charset="2"/>
              </a:rPr>
              <a:t> </a:t>
            </a:r>
            <a:r>
              <a:rPr lang="fr-FR" altLang="fr-FR" sz="2400" b="1" u="sng" smtClean="0">
                <a:solidFill>
                  <a:srgbClr val="000000"/>
                </a:solidFill>
                <a:sym typeface="Wingdings" pitchFamily="2" charset="2"/>
              </a:rPr>
              <a:t>.L’imagerie par résonance magnétique:</a:t>
            </a:r>
          </a:p>
          <a:p>
            <a:pPr eaLnBrk="1" hangingPunct="1">
              <a:buFontTx/>
              <a:buNone/>
            </a:pPr>
            <a:r>
              <a:rPr lang="fr-FR" altLang="fr-FR" sz="2000" smtClean="0">
                <a:solidFill>
                  <a:srgbClr val="000000"/>
                </a:solidFill>
                <a:sym typeface="Wingdings" pitchFamily="2" charset="2"/>
              </a:rPr>
              <a:t>-Ses indications sont peu nombreuses. Il s’agit essentiellement des complications biliaires (bili-IRM)et vasculaire (angio-IRM).</a:t>
            </a:r>
          </a:p>
          <a:p>
            <a:pPr eaLnBrk="1" hangingPunct="1">
              <a:buFontTx/>
              <a:buNone/>
            </a:pPr>
            <a:endParaRPr lang="fr-FR" altLang="fr-FR" sz="2000" b="1" smtClean="0">
              <a:solidFill>
                <a:srgbClr val="000000"/>
              </a:solidFill>
              <a:sym typeface="Wingdings" pitchFamily="2" charset="2"/>
            </a:endParaRPr>
          </a:p>
          <a:p>
            <a:pPr eaLnBrk="1" hangingPunct="1">
              <a:buFontTx/>
              <a:buNone/>
            </a:pPr>
            <a:endParaRPr lang="fr-FR" altLang="fr-FR" sz="2400" b="1" smtClean="0">
              <a:solidFill>
                <a:srgbClr val="000000"/>
              </a:solidFill>
              <a:sym typeface="Wingdings" pitchFamily="2" charset="2"/>
            </a:endParaRPr>
          </a:p>
          <a:p>
            <a:pPr eaLnBrk="1" hangingPunct="1">
              <a:buFontTx/>
              <a:buNone/>
            </a:pPr>
            <a:endParaRPr lang="fr-FR" altLang="fr-FR" sz="2400" b="1" smtClean="0">
              <a:solidFill>
                <a:srgbClr val="000000"/>
              </a:solidFill>
              <a:sym typeface="Wingdings" pitchFamily="2" charset="2"/>
            </a:endParaRPr>
          </a:p>
          <a:p>
            <a:pPr eaLnBrk="1" hangingPunct="1">
              <a:buFontTx/>
              <a:buNone/>
            </a:pPr>
            <a:endParaRPr lang="fr-FR" altLang="fr-FR" sz="2400" b="1" smtClean="0">
              <a:solidFill>
                <a:srgbClr val="000000"/>
              </a:solidFill>
              <a:sym typeface="Wingdings" pitchFamily="2" charset="2"/>
            </a:endParaRPr>
          </a:p>
          <a:p>
            <a:pPr eaLnBrk="1" hangingPunct="1">
              <a:buFontTx/>
              <a:buNone/>
            </a:pPr>
            <a:endParaRPr lang="fr-FR" altLang="fr-FR" smtClean="0">
              <a:solidFill>
                <a:srgbClr val="000000"/>
              </a:solidFill>
            </a:endParaRPr>
          </a:p>
        </p:txBody>
      </p:sp>
      <p:sp>
        <p:nvSpPr>
          <p:cNvPr id="35844" name="Text Box 6"/>
          <p:cNvSpPr txBox="1">
            <a:spLocks noChangeArrowheads="1"/>
          </p:cNvSpPr>
          <p:nvPr/>
        </p:nvSpPr>
        <p:spPr bwMode="auto">
          <a:xfrm>
            <a:off x="4767263" y="2997200"/>
            <a:ext cx="184150" cy="579438"/>
          </a:xfrm>
          <a:prstGeom prst="rect">
            <a:avLst/>
          </a:prstGeom>
          <a:noFill/>
          <a:ln w="9525">
            <a:noFill/>
            <a:miter lim="800000"/>
            <a:headEnd/>
            <a:tailEnd/>
          </a:ln>
        </p:spPr>
        <p:txBody>
          <a:bodyPr wrap="none">
            <a:spAutoFit/>
          </a:bodyPr>
          <a:lstStyle/>
          <a:p>
            <a:pPr algn="ctr" eaLnBrk="1" hangingPunct="1"/>
            <a:endParaRPr lang="fr-FR" altLang="fr-FR"/>
          </a:p>
        </p:txBody>
      </p:sp>
    </p:spTree>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3"/>
          <p:cNvSpPr>
            <a:spLocks noGrp="1" noChangeArrowheads="1"/>
          </p:cNvSpPr>
          <p:nvPr>
            <p:ph type="body" sz="half" idx="1"/>
          </p:nvPr>
        </p:nvSpPr>
        <p:spPr>
          <a:xfrm>
            <a:off x="0" y="908050"/>
            <a:ext cx="9144000" cy="2233613"/>
          </a:xfrm>
        </p:spPr>
        <p:txBody>
          <a:bodyPr/>
          <a:lstStyle/>
          <a:p>
            <a:pPr marL="273050" indent="-273050" eaLnBrk="1" hangingPunct="1">
              <a:lnSpc>
                <a:spcPct val="80000"/>
              </a:lnSpc>
              <a:buFontTx/>
              <a:buNone/>
            </a:pPr>
            <a:r>
              <a:rPr lang="fr-FR" altLang="fr-FR" sz="2400" b="1" smtClean="0">
                <a:sym typeface="Wingdings" pitchFamily="2" charset="2"/>
              </a:rPr>
              <a:t>sémiologie élémentaire en imagerie: </a:t>
            </a:r>
          </a:p>
          <a:p>
            <a:pPr marL="273050" indent="-273050" eaLnBrk="1" hangingPunct="1">
              <a:lnSpc>
                <a:spcPct val="80000"/>
              </a:lnSpc>
              <a:buFontTx/>
              <a:buNone/>
            </a:pPr>
            <a:r>
              <a:rPr lang="fr-FR" altLang="fr-FR" sz="2400" b="1" smtClean="0">
                <a:sym typeface="Wingdings" pitchFamily="2" charset="2"/>
              </a:rPr>
              <a:t>Classification de GHARBI et AL</a:t>
            </a:r>
          </a:p>
          <a:p>
            <a:pPr marL="273050" indent="-273050" eaLnBrk="1" hangingPunct="1">
              <a:lnSpc>
                <a:spcPct val="80000"/>
              </a:lnSpc>
              <a:buFontTx/>
              <a:buNone/>
            </a:pPr>
            <a:endParaRPr lang="fr-FR" altLang="fr-FR" sz="2000" b="1" smtClean="0"/>
          </a:p>
          <a:p>
            <a:pPr marL="273050" indent="-273050" eaLnBrk="1" hangingPunct="1">
              <a:lnSpc>
                <a:spcPct val="80000"/>
              </a:lnSpc>
              <a:buFontTx/>
              <a:buNone/>
            </a:pPr>
            <a:r>
              <a:rPr lang="fr-FR" altLang="fr-FR" sz="2000" b="1" smtClean="0"/>
              <a:t>LES TYPES 2 ET 3 SONT PATHOGNOMONIQUES</a:t>
            </a:r>
            <a:endParaRPr lang="fr-FR" altLang="fr-FR" sz="2000" b="1" smtClean="0">
              <a:sym typeface="Wingdings" pitchFamily="2" charset="2"/>
            </a:endParaRPr>
          </a:p>
          <a:p>
            <a:pPr marL="273050" indent="-273050" eaLnBrk="1" hangingPunct="1">
              <a:lnSpc>
                <a:spcPct val="80000"/>
              </a:lnSpc>
              <a:buFontTx/>
              <a:buNone/>
            </a:pPr>
            <a:endParaRPr lang="fr-FR" altLang="fr-FR" sz="2000" b="1" smtClean="0">
              <a:sym typeface="Wingdings" pitchFamily="2" charset="2"/>
            </a:endParaRPr>
          </a:p>
          <a:p>
            <a:pPr marL="273050" indent="-273050" eaLnBrk="1" hangingPunct="1">
              <a:lnSpc>
                <a:spcPct val="80000"/>
              </a:lnSpc>
              <a:buFontTx/>
              <a:buNone/>
            </a:pPr>
            <a:endParaRPr lang="fr-FR" altLang="fr-FR" sz="800" b="1" smtClean="0">
              <a:sym typeface="Wingdings" pitchFamily="2" charset="2"/>
            </a:endParaRPr>
          </a:p>
        </p:txBody>
      </p:sp>
      <p:graphicFrame>
        <p:nvGraphicFramePr>
          <p:cNvPr id="154683" name="Group 59"/>
          <p:cNvGraphicFramePr>
            <a:graphicFrameLocks noGrp="1"/>
          </p:cNvGraphicFramePr>
          <p:nvPr>
            <p:ph sz="half" idx="2"/>
          </p:nvPr>
        </p:nvGraphicFramePr>
        <p:xfrm>
          <a:off x="0" y="3068638"/>
          <a:ext cx="9144000" cy="2997201"/>
        </p:xfrm>
        <a:graphic>
          <a:graphicData uri="http://schemas.openxmlformats.org/drawingml/2006/table">
            <a:tbl>
              <a:tblPr/>
              <a:tblGrid>
                <a:gridCol w="2051050"/>
                <a:gridCol w="7092950"/>
              </a:tblGrid>
              <a:tr h="534988">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dirty="0" smtClean="0">
                          <a:ln>
                            <a:noFill/>
                          </a:ln>
                          <a:solidFill>
                            <a:schemeClr val="tx1"/>
                          </a:solidFill>
                          <a:effectLst/>
                          <a:latin typeface="Times New Roman" pitchFamily="18" charset="0"/>
                        </a:rPr>
                        <a:t>TYPE 1</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rPr>
                        <a:t>IMAGE LIQUIDE PURE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72231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TYPE 2</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rPr>
                        <a:t>DECOLLEMENT TOTAL OU PARCELLAIRE DES MEMBRANES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609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TYPE 3</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rPr>
                        <a:t>PRESENCE DE VESICULES ENDO CAVITAIRES</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TYPE 4</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rPr>
                        <a:t>LESION FOCALE SOLIDE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5651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fr-FR" sz="2800" b="0" i="0" u="none" strike="noStrike" cap="none" normalizeH="0" baseline="0" smtClean="0">
                          <a:ln>
                            <a:noFill/>
                          </a:ln>
                          <a:solidFill>
                            <a:schemeClr val="tx1"/>
                          </a:solidFill>
                          <a:effectLst/>
                          <a:latin typeface="Times New Roman" pitchFamily="18" charset="0"/>
                        </a:rPr>
                        <a:t>TYPE 5</a:t>
                      </a: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fr-FR" sz="2000" b="0" i="0" u="none" strike="noStrike" cap="none" normalizeH="0" baseline="0" dirty="0" smtClean="0">
                          <a:ln>
                            <a:noFill/>
                          </a:ln>
                          <a:solidFill>
                            <a:schemeClr val="tx1"/>
                          </a:solidFill>
                          <a:effectLst/>
                          <a:latin typeface="Times New Roman" pitchFamily="18" charset="0"/>
                        </a:rPr>
                        <a:t>LESION CALCIFIEE</a:t>
                      </a: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6" name="Rectangle 5"/>
          <p:cNvSpPr/>
          <p:nvPr/>
        </p:nvSpPr>
        <p:spPr>
          <a:xfrm>
            <a:off x="395288" y="260350"/>
            <a:ext cx="7975600" cy="646113"/>
          </a:xfrm>
          <a:prstGeom prst="rect">
            <a:avLst/>
          </a:prstGeom>
        </p:spPr>
        <p:txBody>
          <a:bodyPr>
            <a:spAutoFit/>
          </a:bodyPr>
          <a:lstStyle/>
          <a:p>
            <a:pPr algn="ctr" eaLnBrk="1" hangingPunct="1">
              <a:defRPr/>
            </a:pPr>
            <a:r>
              <a:rPr lang="fr-FR" sz="3600" b="1" dirty="0">
                <a:solidFill>
                  <a:srgbClr val="000000"/>
                </a:solidFill>
                <a:latin typeface="Calibri"/>
                <a:ea typeface="+mj-ea"/>
                <a:cs typeface="+mj-cs"/>
                <a:sym typeface="Wingdings" pitchFamily="2" charset="2"/>
              </a:rPr>
              <a:t>DIAGNOSTIC MORPHOLOGIQUE</a:t>
            </a:r>
            <a:endParaRPr lang="fr-FR" dirty="0"/>
          </a:p>
        </p:txBody>
      </p:sp>
    </p:spTree>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6192838" y="1916113"/>
            <a:ext cx="2951162" cy="2449512"/>
          </a:xfrm>
        </p:spPr>
        <p:txBody>
          <a:bodyPr/>
          <a:lstStyle/>
          <a:p>
            <a:pPr eaLnBrk="1" hangingPunct="1"/>
            <a:r>
              <a:rPr lang="fr-FR" altLang="fr-FR" sz="4000" smtClean="0">
                <a:solidFill>
                  <a:srgbClr val="CC0000"/>
                </a:solidFill>
              </a:rPr>
              <a:t>TYPE 1</a:t>
            </a:r>
            <a:br>
              <a:rPr lang="fr-FR" altLang="fr-FR" sz="4000" smtClean="0">
                <a:solidFill>
                  <a:srgbClr val="CC0000"/>
                </a:solidFill>
              </a:rPr>
            </a:br>
            <a:r>
              <a:rPr lang="fr-FR" altLang="fr-FR" sz="2400" smtClean="0">
                <a:solidFill>
                  <a:schemeClr val="bg1"/>
                </a:solidFill>
              </a:rPr>
              <a:t>Scanner sans injection</a:t>
            </a:r>
            <a:br>
              <a:rPr lang="fr-FR" altLang="fr-FR" sz="2400" smtClean="0">
                <a:solidFill>
                  <a:schemeClr val="bg1"/>
                </a:solidFill>
              </a:rPr>
            </a:br>
            <a:r>
              <a:rPr lang="fr-FR" altLang="fr-FR" sz="2400" smtClean="0">
                <a:solidFill>
                  <a:schemeClr val="bg1"/>
                </a:solidFill>
              </a:rPr>
              <a:t>: kyste hydatique de</a:t>
            </a:r>
            <a:br>
              <a:rPr lang="fr-FR" altLang="fr-FR" sz="2400" smtClean="0">
                <a:solidFill>
                  <a:schemeClr val="bg1"/>
                </a:solidFill>
              </a:rPr>
            </a:br>
            <a:r>
              <a:rPr lang="fr-FR" altLang="fr-FR" sz="2400" smtClean="0">
                <a:solidFill>
                  <a:schemeClr val="bg1"/>
                </a:solidFill>
              </a:rPr>
              <a:t>densité liquide pure (découverte</a:t>
            </a:r>
            <a:br>
              <a:rPr lang="fr-FR" altLang="fr-FR" sz="2400" smtClean="0">
                <a:solidFill>
                  <a:schemeClr val="bg1"/>
                </a:solidFill>
              </a:rPr>
            </a:br>
            <a:r>
              <a:rPr lang="fr-FR" altLang="fr-FR" sz="2400" smtClean="0">
                <a:solidFill>
                  <a:schemeClr val="bg1"/>
                </a:solidFill>
              </a:rPr>
              <a:t>fortuite).</a:t>
            </a:r>
            <a:br>
              <a:rPr lang="fr-FR" altLang="fr-FR" sz="2400" smtClean="0">
                <a:solidFill>
                  <a:schemeClr val="bg1"/>
                </a:solidFill>
              </a:rPr>
            </a:br>
            <a:r>
              <a:rPr lang="fr-FR" altLang="fr-FR" sz="2400" smtClean="0">
                <a:solidFill>
                  <a:schemeClr val="bg1"/>
                </a:solidFill>
              </a:rPr>
              <a:t>Dg diff :</a:t>
            </a:r>
            <a:r>
              <a:rPr lang="fr-FR" altLang="fr-FR" sz="2000" smtClean="0">
                <a:solidFill>
                  <a:schemeClr val="bg1"/>
                </a:solidFill>
              </a:rPr>
              <a:t>Kyste biliaire (lorsque la</a:t>
            </a:r>
            <a:br>
              <a:rPr lang="fr-FR" altLang="fr-FR" sz="2000" smtClean="0">
                <a:solidFill>
                  <a:schemeClr val="bg1"/>
                </a:solidFill>
              </a:rPr>
            </a:br>
            <a:r>
              <a:rPr lang="fr-FR" altLang="fr-FR" sz="2000" smtClean="0">
                <a:solidFill>
                  <a:schemeClr val="bg1"/>
                </a:solidFill>
              </a:rPr>
              <a:t>paroi n’est pas évidente</a:t>
            </a:r>
          </a:p>
        </p:txBody>
      </p:sp>
      <p:pic>
        <p:nvPicPr>
          <p:cNvPr id="37891" name="Picture 4"/>
          <p:cNvPicPr>
            <a:picLocks noGrp="1" noChangeAspect="1" noChangeArrowheads="1"/>
          </p:cNvPicPr>
          <p:nvPr>
            <p:ph idx="1"/>
          </p:nvPr>
        </p:nvPicPr>
        <p:blipFill>
          <a:blip r:embed="rId2"/>
          <a:srcRect/>
          <a:stretch>
            <a:fillRect/>
          </a:stretch>
        </p:blipFill>
        <p:spPr>
          <a:xfrm>
            <a:off x="395288" y="1052513"/>
            <a:ext cx="6159500" cy="4779962"/>
          </a:xfrm>
          <a:noFill/>
        </p:spPr>
      </p:pic>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2"/>
          <p:cNvSpPr>
            <a:spLocks noGrp="1" noChangeArrowheads="1"/>
          </p:cNvSpPr>
          <p:nvPr>
            <p:ph type="title"/>
          </p:nvPr>
        </p:nvSpPr>
        <p:spPr>
          <a:xfrm>
            <a:off x="4787900" y="2060575"/>
            <a:ext cx="4356100" cy="3673475"/>
          </a:xfrm>
        </p:spPr>
        <p:txBody>
          <a:bodyPr/>
          <a:lstStyle/>
          <a:p>
            <a:pPr eaLnBrk="1" hangingPunct="1"/>
            <a:r>
              <a:rPr lang="fr-FR" altLang="fr-FR" sz="4000" smtClean="0">
                <a:solidFill>
                  <a:srgbClr val="CC0000"/>
                </a:solidFill>
              </a:rPr>
              <a:t>TYPE 2</a:t>
            </a:r>
            <a:br>
              <a:rPr lang="fr-FR" altLang="fr-FR" sz="4000" smtClean="0">
                <a:solidFill>
                  <a:srgbClr val="CC0000"/>
                </a:solidFill>
              </a:rPr>
            </a:br>
            <a:r>
              <a:rPr lang="fr-FR" altLang="fr-FR" sz="2400" smtClean="0">
                <a:solidFill>
                  <a:schemeClr val="bg1"/>
                </a:solidFill>
              </a:rPr>
              <a:t>Scanner : décollement</a:t>
            </a:r>
            <a:br>
              <a:rPr lang="fr-FR" altLang="fr-FR" sz="2400" smtClean="0">
                <a:solidFill>
                  <a:schemeClr val="bg1"/>
                </a:solidFill>
              </a:rPr>
            </a:br>
            <a:r>
              <a:rPr lang="fr-FR" altLang="fr-FR" sz="2400" smtClean="0">
                <a:solidFill>
                  <a:schemeClr val="bg1"/>
                </a:solidFill>
              </a:rPr>
              <a:t>de membranes endocavitaires.</a:t>
            </a:r>
            <a:br>
              <a:rPr lang="fr-FR" altLang="fr-FR" sz="2400" smtClean="0">
                <a:solidFill>
                  <a:schemeClr val="bg1"/>
                </a:solidFill>
              </a:rPr>
            </a:br>
            <a:r>
              <a:rPr lang="fr-FR" altLang="fr-FR" sz="2400" smtClean="0">
                <a:solidFill>
                  <a:schemeClr val="bg1"/>
                </a:solidFill>
              </a:rPr>
              <a:t>Le seul diagnostic différentiel</a:t>
            </a:r>
            <a:br>
              <a:rPr lang="fr-FR" altLang="fr-FR" sz="2400" smtClean="0">
                <a:solidFill>
                  <a:schemeClr val="bg1"/>
                </a:solidFill>
              </a:rPr>
            </a:br>
            <a:r>
              <a:rPr lang="fr-FR" altLang="fr-FR" sz="2400" smtClean="0">
                <a:solidFill>
                  <a:schemeClr val="bg1"/>
                </a:solidFill>
              </a:rPr>
              <a:t>envisageable, dans</a:t>
            </a:r>
            <a:br>
              <a:rPr lang="fr-FR" altLang="fr-FR" sz="2400" smtClean="0">
                <a:solidFill>
                  <a:schemeClr val="bg1"/>
                </a:solidFill>
              </a:rPr>
            </a:br>
            <a:r>
              <a:rPr lang="fr-FR" altLang="fr-FR" sz="2400" smtClean="0">
                <a:solidFill>
                  <a:schemeClr val="bg1"/>
                </a:solidFill>
              </a:rPr>
              <a:t>certaines formes, est celui</a:t>
            </a:r>
            <a:br>
              <a:rPr lang="fr-FR" altLang="fr-FR" sz="2400" smtClean="0">
                <a:solidFill>
                  <a:schemeClr val="bg1"/>
                </a:solidFill>
              </a:rPr>
            </a:br>
            <a:r>
              <a:rPr lang="fr-FR" altLang="fr-FR" sz="2400" smtClean="0">
                <a:solidFill>
                  <a:schemeClr val="bg1"/>
                </a:solidFill>
              </a:rPr>
              <a:t>de textilome (le contexte</a:t>
            </a:r>
            <a:br>
              <a:rPr lang="fr-FR" altLang="fr-FR" sz="2400" smtClean="0">
                <a:solidFill>
                  <a:schemeClr val="bg1"/>
                </a:solidFill>
              </a:rPr>
            </a:br>
            <a:r>
              <a:rPr lang="fr-FR" altLang="fr-FR" sz="2400" smtClean="0">
                <a:solidFill>
                  <a:schemeClr val="bg1"/>
                </a:solidFill>
              </a:rPr>
              <a:t>anamnestique est différent).</a:t>
            </a:r>
            <a:br>
              <a:rPr lang="fr-FR" altLang="fr-FR" sz="2400" smtClean="0">
                <a:solidFill>
                  <a:schemeClr val="bg1"/>
                </a:solidFill>
              </a:rPr>
            </a:br>
            <a:endParaRPr lang="fr-FR" altLang="fr-FR" sz="2400" smtClean="0">
              <a:solidFill>
                <a:schemeClr val="bg1"/>
              </a:solidFill>
            </a:endParaRPr>
          </a:p>
        </p:txBody>
      </p:sp>
      <p:pic>
        <p:nvPicPr>
          <p:cNvPr id="38915" name="Picture 4" descr="C:\Users\benamara\Downloads\07-46517-09-miniature.jpg"/>
          <p:cNvPicPr>
            <a:picLocks noGrp="1" noChangeAspect="1" noChangeArrowheads="1"/>
          </p:cNvPicPr>
          <p:nvPr>
            <p:ph idx="1"/>
          </p:nvPr>
        </p:nvPicPr>
        <p:blipFill>
          <a:blip r:embed="rId2"/>
          <a:srcRect/>
          <a:stretch>
            <a:fillRect/>
          </a:stretch>
        </p:blipFill>
        <p:spPr>
          <a:xfrm>
            <a:off x="755650" y="1628775"/>
            <a:ext cx="5032375" cy="3887788"/>
          </a:xfrm>
          <a:noFill/>
        </p:spPr>
      </p:pic>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ChangeArrowheads="1"/>
          </p:cNvSpPr>
          <p:nvPr>
            <p:ph type="title"/>
          </p:nvPr>
        </p:nvSpPr>
        <p:spPr>
          <a:xfrm>
            <a:off x="4787900" y="1773238"/>
            <a:ext cx="4356100" cy="3600450"/>
          </a:xfrm>
        </p:spPr>
        <p:txBody>
          <a:bodyPr/>
          <a:lstStyle/>
          <a:p>
            <a:pPr eaLnBrk="1" hangingPunct="1"/>
            <a:r>
              <a:rPr lang="fr-FR" altLang="fr-FR" sz="4000" smtClean="0">
                <a:solidFill>
                  <a:srgbClr val="CC0000"/>
                </a:solidFill>
              </a:rPr>
              <a:t>TYPE 3</a:t>
            </a:r>
            <a:br>
              <a:rPr lang="fr-FR" altLang="fr-FR" sz="4000" smtClean="0">
                <a:solidFill>
                  <a:srgbClr val="CC0000"/>
                </a:solidFill>
              </a:rPr>
            </a:br>
            <a:r>
              <a:rPr lang="fr-FR" altLang="fr-FR" sz="2400" smtClean="0">
                <a:solidFill>
                  <a:schemeClr val="bg1"/>
                </a:solidFill>
              </a:rPr>
              <a:t>Échographie : nombreuses</a:t>
            </a:r>
            <a:br>
              <a:rPr lang="fr-FR" altLang="fr-FR" sz="2400" smtClean="0">
                <a:solidFill>
                  <a:schemeClr val="bg1"/>
                </a:solidFill>
              </a:rPr>
            </a:br>
            <a:r>
              <a:rPr lang="fr-FR" altLang="fr-FR" sz="2400" smtClean="0">
                <a:solidFill>
                  <a:schemeClr val="bg1"/>
                </a:solidFill>
              </a:rPr>
              <a:t>vésicules éparses, de tailles diverses,</a:t>
            </a:r>
            <a:br>
              <a:rPr lang="fr-FR" altLang="fr-FR" sz="2400" smtClean="0">
                <a:solidFill>
                  <a:schemeClr val="bg1"/>
                </a:solidFill>
              </a:rPr>
            </a:br>
            <a:r>
              <a:rPr lang="fr-FR" altLang="fr-FR" sz="2400" smtClean="0">
                <a:solidFill>
                  <a:schemeClr val="bg1"/>
                </a:solidFill>
              </a:rPr>
              <a:t>réalisant la classique image</a:t>
            </a:r>
            <a:br>
              <a:rPr lang="fr-FR" altLang="fr-FR" sz="2400" smtClean="0">
                <a:solidFill>
                  <a:schemeClr val="bg1"/>
                </a:solidFill>
              </a:rPr>
            </a:br>
            <a:r>
              <a:rPr lang="fr-FR" altLang="fr-FR" sz="2400" smtClean="0">
                <a:solidFill>
                  <a:schemeClr val="bg1"/>
                </a:solidFill>
              </a:rPr>
              <a:t>en « nid d’abeille » (type 3 de</a:t>
            </a:r>
            <a:br>
              <a:rPr lang="fr-FR" altLang="fr-FR" sz="2400" smtClean="0">
                <a:solidFill>
                  <a:schemeClr val="bg1"/>
                </a:solidFill>
              </a:rPr>
            </a:br>
            <a:r>
              <a:rPr lang="fr-FR" altLang="fr-FR" sz="2400" smtClean="0">
                <a:solidFill>
                  <a:schemeClr val="bg1"/>
                </a:solidFill>
              </a:rPr>
              <a:t>Gharbi).</a:t>
            </a:r>
            <a:r>
              <a:rPr lang="fr-FR" altLang="fr-FR" sz="2400" b="1" smtClean="0">
                <a:solidFill>
                  <a:schemeClr val="bg1"/>
                </a:solidFill>
              </a:rPr>
              <a:t/>
            </a:r>
            <a:br>
              <a:rPr lang="fr-FR" altLang="fr-FR" sz="2400" b="1" smtClean="0">
                <a:solidFill>
                  <a:schemeClr val="bg1"/>
                </a:solidFill>
              </a:rPr>
            </a:br>
            <a:endParaRPr lang="fr-FR" altLang="fr-FR" sz="2400" b="1" smtClean="0">
              <a:solidFill>
                <a:schemeClr val="bg1"/>
              </a:solidFill>
            </a:endParaRPr>
          </a:p>
        </p:txBody>
      </p:sp>
      <p:pic>
        <p:nvPicPr>
          <p:cNvPr id="39939" name="Picture 4"/>
          <p:cNvPicPr>
            <a:picLocks noGrp="1" noChangeAspect="1" noChangeArrowheads="1"/>
          </p:cNvPicPr>
          <p:nvPr>
            <p:ph idx="1"/>
          </p:nvPr>
        </p:nvPicPr>
        <p:blipFill>
          <a:blip r:embed="rId2"/>
          <a:srcRect/>
          <a:stretch>
            <a:fillRect/>
          </a:stretch>
        </p:blipFill>
        <p:spPr>
          <a:xfrm>
            <a:off x="539750" y="1484313"/>
            <a:ext cx="5176838" cy="3960812"/>
          </a:xfrm>
          <a:noFill/>
        </p:spPr>
      </p:pic>
    </p:spTree>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4716463" y="2205038"/>
            <a:ext cx="4427537" cy="2736850"/>
          </a:xfrm>
        </p:spPr>
        <p:txBody>
          <a:bodyPr rtlCol="0">
            <a:normAutofit fontScale="90000"/>
          </a:bodyPr>
          <a:lstStyle/>
          <a:p>
            <a:pPr eaLnBrk="1" fontAlgn="auto" hangingPunct="1">
              <a:spcAft>
                <a:spcPts val="0"/>
              </a:spcAft>
              <a:defRPr/>
            </a:pPr>
            <a:r>
              <a:rPr lang="fr-FR" sz="4000" smtClean="0">
                <a:solidFill>
                  <a:srgbClr val="CC0000"/>
                </a:solidFill>
              </a:rPr>
              <a:t>TYPE 4</a:t>
            </a:r>
            <a:br>
              <a:rPr lang="fr-FR" sz="4000" smtClean="0">
                <a:solidFill>
                  <a:srgbClr val="CC0000"/>
                </a:solidFill>
              </a:rPr>
            </a:br>
            <a:r>
              <a:rPr lang="fr-FR" sz="2400" smtClean="0">
                <a:solidFill>
                  <a:schemeClr val="bg1"/>
                </a:solidFill>
              </a:rPr>
              <a:t>Échographie : forme</a:t>
            </a:r>
            <a:br>
              <a:rPr lang="fr-FR" sz="2400" smtClean="0">
                <a:solidFill>
                  <a:schemeClr val="bg1"/>
                </a:solidFill>
              </a:rPr>
            </a:br>
            <a:r>
              <a:rPr lang="fr-FR" sz="2400" smtClean="0">
                <a:solidFill>
                  <a:schemeClr val="bg1"/>
                </a:solidFill>
              </a:rPr>
              <a:t>focale solide non homogène</a:t>
            </a:r>
            <a:br>
              <a:rPr lang="fr-FR" sz="2400" smtClean="0">
                <a:solidFill>
                  <a:schemeClr val="bg1"/>
                </a:solidFill>
              </a:rPr>
            </a:br>
            <a:r>
              <a:rPr lang="fr-FR" sz="2400" smtClean="0">
                <a:solidFill>
                  <a:schemeClr val="bg1"/>
                </a:solidFill>
              </a:rPr>
              <a:t>(présence de quelques vésicules).</a:t>
            </a:r>
            <a:br>
              <a:rPr lang="fr-FR" sz="2400" smtClean="0">
                <a:solidFill>
                  <a:schemeClr val="bg1"/>
                </a:solidFill>
              </a:rPr>
            </a:br>
            <a:r>
              <a:rPr lang="fr-FR" sz="2400" smtClean="0">
                <a:solidFill>
                  <a:schemeClr val="bg1"/>
                </a:solidFill>
              </a:rPr>
              <a:t>Dg diff :</a:t>
            </a:r>
            <a:r>
              <a:rPr lang="fr-FR" sz="2000" smtClean="0">
                <a:solidFill>
                  <a:schemeClr val="bg1"/>
                </a:solidFill>
              </a:rPr>
              <a:t>Angiome, adénome </a:t>
            </a:r>
            <a:br>
              <a:rPr lang="fr-FR" sz="2000" smtClean="0">
                <a:solidFill>
                  <a:schemeClr val="bg1"/>
                </a:solidFill>
              </a:rPr>
            </a:br>
            <a:r>
              <a:rPr lang="fr-FR" sz="2000" smtClean="0">
                <a:solidFill>
                  <a:schemeClr val="bg1"/>
                </a:solidFill>
              </a:rPr>
              <a:t>Hépatocarcinome, métastases, Amoebome, abcès apyogène</a:t>
            </a:r>
          </a:p>
        </p:txBody>
      </p:sp>
      <p:pic>
        <p:nvPicPr>
          <p:cNvPr id="40963" name="Picture 13" descr="Fig 22Dbial"/>
          <p:cNvPicPr>
            <a:picLocks noGrp="1" noChangeAspect="1" noChangeArrowheads="1"/>
          </p:cNvPicPr>
          <p:nvPr>
            <p:ph idx="1"/>
          </p:nvPr>
        </p:nvPicPr>
        <p:blipFill>
          <a:blip r:embed="rId2"/>
          <a:srcRect/>
          <a:stretch>
            <a:fillRect/>
          </a:stretch>
        </p:blipFill>
        <p:spPr>
          <a:xfrm>
            <a:off x="857250" y="908050"/>
            <a:ext cx="4938713" cy="4824413"/>
          </a:xfrm>
          <a:noFill/>
        </p:spPr>
      </p:pic>
    </p:spTree>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11188" y="404813"/>
            <a:ext cx="7772400" cy="1143000"/>
          </a:xfrm>
        </p:spPr>
        <p:txBody>
          <a:bodyPr/>
          <a:lstStyle/>
          <a:p>
            <a:pPr eaLnBrk="1" hangingPunct="1"/>
            <a:r>
              <a:rPr lang="fr-FR" altLang="fr-FR" b="1" smtClean="0"/>
              <a:t>EPIDEMIOLOGIE</a:t>
            </a:r>
          </a:p>
        </p:txBody>
      </p:sp>
      <p:pic>
        <p:nvPicPr>
          <p:cNvPr id="5123" name="Picture 8"/>
          <p:cNvPicPr>
            <a:picLocks noGrp="1" noChangeAspect="1" noChangeArrowheads="1"/>
          </p:cNvPicPr>
          <p:nvPr>
            <p:ph type="clipArt" sz="half" idx="1"/>
          </p:nvPr>
        </p:nvPicPr>
        <p:blipFill>
          <a:blip r:embed="rId2"/>
          <a:srcRect/>
          <a:stretch>
            <a:fillRect/>
          </a:stretch>
        </p:blipFill>
        <p:spPr>
          <a:xfrm>
            <a:off x="395288" y="603250"/>
            <a:ext cx="1655762" cy="5381625"/>
          </a:xfrm>
          <a:noFill/>
        </p:spPr>
      </p:pic>
      <p:sp>
        <p:nvSpPr>
          <p:cNvPr id="5124" name="Rectangle 5"/>
          <p:cNvSpPr>
            <a:spLocks noGrp="1" noChangeArrowheads="1"/>
          </p:cNvSpPr>
          <p:nvPr>
            <p:ph type="body" sz="half" idx="2"/>
          </p:nvPr>
        </p:nvSpPr>
        <p:spPr>
          <a:xfrm>
            <a:off x="1728788" y="1628775"/>
            <a:ext cx="7019925" cy="4176713"/>
          </a:xfrm>
        </p:spPr>
        <p:txBody>
          <a:bodyPr/>
          <a:lstStyle/>
          <a:p>
            <a:pPr marL="273050" indent="-273050" eaLnBrk="1" hangingPunct="1">
              <a:lnSpc>
                <a:spcPct val="80000"/>
              </a:lnSpc>
              <a:buFontTx/>
              <a:buNone/>
            </a:pPr>
            <a:r>
              <a:rPr lang="fr-FR" altLang="fr-FR" sz="2400" smtClean="0">
                <a:sym typeface="Wingdings" pitchFamily="2" charset="2"/>
              </a:rPr>
              <a:t></a:t>
            </a:r>
            <a:r>
              <a:rPr lang="fr-FR" altLang="fr-FR" sz="2400" smtClean="0"/>
              <a:t> </a:t>
            </a:r>
            <a:r>
              <a:rPr lang="fr-FR" altLang="fr-FR" sz="2800" b="1" smtClean="0"/>
              <a:t>parasitologie</a:t>
            </a:r>
          </a:p>
          <a:p>
            <a:pPr marL="273050" indent="-273050" eaLnBrk="1" hangingPunct="1">
              <a:lnSpc>
                <a:spcPct val="80000"/>
              </a:lnSpc>
              <a:buFontTx/>
              <a:buNone/>
            </a:pPr>
            <a:r>
              <a:rPr lang="fr-FR" altLang="fr-FR" sz="2400" b="1" i="1" smtClean="0"/>
              <a:t>Forme adulte</a:t>
            </a:r>
          </a:p>
          <a:p>
            <a:pPr marL="273050" indent="-273050" eaLnBrk="1" hangingPunct="1">
              <a:lnSpc>
                <a:spcPct val="80000"/>
              </a:lnSpc>
              <a:buFont typeface="Wingdings 2" pitchFamily="18" charset="2"/>
              <a:buChar char=""/>
            </a:pPr>
            <a:r>
              <a:rPr lang="fr-FR" altLang="fr-FR" sz="2400" smtClean="0"/>
              <a:t>Le tænia </a:t>
            </a:r>
            <a:r>
              <a:rPr lang="fr-FR" altLang="fr-FR" sz="2400" i="1" smtClean="0"/>
              <a:t>Echinococcus granulosus </a:t>
            </a:r>
            <a:r>
              <a:rPr lang="fr-FR" altLang="fr-FR" sz="2400" smtClean="0"/>
              <a:t>est un cestode ; mesure 5 à 8mm de long, </a:t>
            </a:r>
          </a:p>
          <a:p>
            <a:pPr marL="273050" indent="-273050" eaLnBrk="1" hangingPunct="1">
              <a:lnSpc>
                <a:spcPct val="80000"/>
              </a:lnSpc>
              <a:buFont typeface="Wingdings 2" pitchFamily="18" charset="2"/>
              <a:buChar char=""/>
            </a:pPr>
            <a:r>
              <a:rPr lang="fr-FR" altLang="fr-FR" sz="2400" smtClean="0"/>
              <a:t>La partie céphalique ou scolex est d’aspect piriforme.</a:t>
            </a:r>
          </a:p>
          <a:p>
            <a:pPr marL="273050" indent="-273050" eaLnBrk="1" hangingPunct="1">
              <a:lnSpc>
                <a:spcPct val="80000"/>
              </a:lnSpc>
              <a:buFont typeface="Wingdings 2" pitchFamily="18" charset="2"/>
              <a:buChar char=""/>
            </a:pPr>
            <a:r>
              <a:rPr lang="fr-FR" altLang="fr-FR" sz="2400" smtClean="0"/>
              <a:t>Elle est pourvue de 4 ventouses arrondies et d’un rostre saillant armé de crochets. </a:t>
            </a:r>
          </a:p>
          <a:p>
            <a:pPr marL="273050" indent="-273050" eaLnBrk="1" hangingPunct="1">
              <a:lnSpc>
                <a:spcPct val="80000"/>
              </a:lnSpc>
              <a:buFont typeface="Wingdings 2" pitchFamily="18" charset="2"/>
              <a:buChar char=""/>
            </a:pPr>
            <a:r>
              <a:rPr lang="fr-FR" altLang="fr-FR" sz="2400" smtClean="0"/>
              <a:t> Le corps du tænia est formé de trois anneaux Le dernier anneau, est un utérus gravide contenant jusqu’à 1 500 oeufs mûrs. </a:t>
            </a:r>
          </a:p>
          <a:p>
            <a:pPr marL="273050" indent="-273050" eaLnBrk="1" hangingPunct="1">
              <a:lnSpc>
                <a:spcPct val="80000"/>
              </a:lnSpc>
              <a:buFontTx/>
              <a:buNone/>
            </a:pPr>
            <a:endParaRPr lang="fr-FR" altLang="fr-FR" sz="2400" smtClean="0"/>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ChangeArrowheads="1"/>
          </p:cNvSpPr>
          <p:nvPr>
            <p:ph type="title"/>
          </p:nvPr>
        </p:nvSpPr>
        <p:spPr>
          <a:xfrm>
            <a:off x="5003800" y="1557338"/>
            <a:ext cx="3744913" cy="3527425"/>
          </a:xfrm>
        </p:spPr>
        <p:txBody>
          <a:bodyPr/>
          <a:lstStyle/>
          <a:p>
            <a:pPr eaLnBrk="1" hangingPunct="1"/>
            <a:r>
              <a:rPr lang="fr-FR" altLang="fr-FR" sz="4000" smtClean="0">
                <a:solidFill>
                  <a:srgbClr val="CC0000"/>
                </a:solidFill>
              </a:rPr>
              <a:t>TYPE 5</a:t>
            </a:r>
            <a:r>
              <a:rPr lang="fr-FR" altLang="fr-FR" smtClean="0">
                <a:solidFill>
                  <a:srgbClr val="CC0000"/>
                </a:solidFill>
              </a:rPr>
              <a:t/>
            </a:r>
            <a:br>
              <a:rPr lang="fr-FR" altLang="fr-FR" smtClean="0">
                <a:solidFill>
                  <a:srgbClr val="CC0000"/>
                </a:solidFill>
              </a:rPr>
            </a:br>
            <a:r>
              <a:rPr lang="fr-FR" altLang="fr-FR" sz="2000" b="1" smtClean="0">
                <a:solidFill>
                  <a:schemeClr val="bg1"/>
                </a:solidFill>
              </a:rPr>
              <a:t>Abdomen sans préparation : kyste</a:t>
            </a:r>
            <a:br>
              <a:rPr lang="fr-FR" altLang="fr-FR" sz="2000" b="1" smtClean="0">
                <a:solidFill>
                  <a:schemeClr val="bg1"/>
                </a:solidFill>
              </a:rPr>
            </a:br>
            <a:r>
              <a:rPr lang="fr-FR" altLang="fr-FR" sz="2000" b="1" smtClean="0">
                <a:solidFill>
                  <a:schemeClr val="bg1"/>
                </a:solidFill>
              </a:rPr>
              <a:t>hydatique à paroi finement calcifiée.</a:t>
            </a:r>
            <a:br>
              <a:rPr lang="fr-FR" altLang="fr-FR" sz="2000" b="1" smtClean="0">
                <a:solidFill>
                  <a:schemeClr val="bg1"/>
                </a:solidFill>
              </a:rPr>
            </a:br>
            <a:r>
              <a:rPr lang="fr-FR" altLang="fr-FR" sz="2000" b="1" smtClean="0">
                <a:solidFill>
                  <a:schemeClr val="bg1"/>
                </a:solidFill>
              </a:rPr>
              <a:t>Dg diff : </a:t>
            </a:r>
            <a:r>
              <a:rPr lang="fr-FR" altLang="fr-FR" sz="2000" smtClean="0">
                <a:solidFill>
                  <a:schemeClr val="bg1"/>
                </a:solidFill>
              </a:rPr>
              <a:t>Hématome ancien</a:t>
            </a:r>
          </a:p>
        </p:txBody>
      </p:sp>
      <p:pic>
        <p:nvPicPr>
          <p:cNvPr id="41987" name="Picture 4"/>
          <p:cNvPicPr>
            <a:picLocks noGrp="1" noChangeAspect="1" noChangeArrowheads="1"/>
          </p:cNvPicPr>
          <p:nvPr>
            <p:ph idx="1"/>
          </p:nvPr>
        </p:nvPicPr>
        <p:blipFill>
          <a:blip r:embed="rId2"/>
          <a:srcRect/>
          <a:stretch>
            <a:fillRect/>
          </a:stretch>
        </p:blipFill>
        <p:spPr>
          <a:xfrm>
            <a:off x="1042988" y="692150"/>
            <a:ext cx="4176712" cy="5400675"/>
          </a:xfrm>
          <a:noFill/>
        </p:spPr>
      </p:pic>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4"/>
          <p:cNvSpPr>
            <a:spLocks noGrp="1" noChangeArrowheads="1"/>
          </p:cNvSpPr>
          <p:nvPr>
            <p:ph type="title"/>
          </p:nvPr>
        </p:nvSpPr>
        <p:spPr>
          <a:xfrm>
            <a:off x="5580063" y="1844675"/>
            <a:ext cx="3563937" cy="3671888"/>
          </a:xfrm>
        </p:spPr>
        <p:txBody>
          <a:bodyPr/>
          <a:lstStyle/>
          <a:p>
            <a:pPr eaLnBrk="1" hangingPunct="1"/>
            <a:r>
              <a:rPr lang="fr-FR" altLang="fr-FR" sz="2000" b="1" smtClean="0">
                <a:solidFill>
                  <a:srgbClr val="000000"/>
                </a:solidFill>
              </a:rPr>
              <a:t>Surinfection sur kyste</a:t>
            </a:r>
            <a:br>
              <a:rPr lang="fr-FR" altLang="fr-FR" sz="2000" b="1" smtClean="0">
                <a:solidFill>
                  <a:srgbClr val="000000"/>
                </a:solidFill>
              </a:rPr>
            </a:br>
            <a:r>
              <a:rPr lang="fr-FR" altLang="fr-FR" sz="2000" b="1" smtClean="0">
                <a:solidFill>
                  <a:srgbClr val="000000"/>
                </a:solidFill>
              </a:rPr>
              <a:t>hydatique connu. Surélévation</a:t>
            </a:r>
            <a:br>
              <a:rPr lang="fr-FR" altLang="fr-FR" sz="2000" b="1" smtClean="0">
                <a:solidFill>
                  <a:srgbClr val="000000"/>
                </a:solidFill>
              </a:rPr>
            </a:br>
            <a:r>
              <a:rPr lang="fr-FR" altLang="fr-FR" sz="2000" b="1" smtClean="0">
                <a:solidFill>
                  <a:srgbClr val="000000"/>
                </a:solidFill>
              </a:rPr>
              <a:t>de la coupole diaphragmatique</a:t>
            </a:r>
            <a:br>
              <a:rPr lang="fr-FR" altLang="fr-FR" sz="2000" b="1" smtClean="0">
                <a:solidFill>
                  <a:srgbClr val="000000"/>
                </a:solidFill>
              </a:rPr>
            </a:br>
            <a:r>
              <a:rPr lang="fr-FR" altLang="fr-FR" sz="2000" b="1" smtClean="0">
                <a:solidFill>
                  <a:srgbClr val="000000"/>
                </a:solidFill>
              </a:rPr>
              <a:t>droite (1)et niveau liquide</a:t>
            </a:r>
            <a:br>
              <a:rPr lang="fr-FR" altLang="fr-FR" sz="2000" b="1" smtClean="0">
                <a:solidFill>
                  <a:srgbClr val="000000"/>
                </a:solidFill>
              </a:rPr>
            </a:br>
            <a:r>
              <a:rPr lang="fr-FR" altLang="fr-FR" sz="2000" b="1" smtClean="0">
                <a:solidFill>
                  <a:srgbClr val="000000"/>
                </a:solidFill>
              </a:rPr>
              <a:t>hydrogazeux(2).</a:t>
            </a:r>
          </a:p>
        </p:txBody>
      </p:sp>
      <p:sp>
        <p:nvSpPr>
          <p:cNvPr id="43011" name="Text Box 5"/>
          <p:cNvSpPr txBox="1">
            <a:spLocks noChangeArrowheads="1"/>
          </p:cNvSpPr>
          <p:nvPr/>
        </p:nvSpPr>
        <p:spPr bwMode="auto">
          <a:xfrm>
            <a:off x="1600200" y="3429000"/>
            <a:ext cx="184150" cy="579438"/>
          </a:xfrm>
          <a:prstGeom prst="rect">
            <a:avLst/>
          </a:prstGeom>
          <a:noFill/>
          <a:ln w="9525">
            <a:noFill/>
            <a:miter lim="800000"/>
            <a:headEnd/>
            <a:tailEnd/>
          </a:ln>
        </p:spPr>
        <p:txBody>
          <a:bodyPr wrap="none">
            <a:spAutoFit/>
          </a:bodyPr>
          <a:lstStyle/>
          <a:p>
            <a:pPr algn="ctr" eaLnBrk="1" hangingPunct="1"/>
            <a:endParaRPr lang="fr-FR" altLang="fr-FR"/>
          </a:p>
        </p:txBody>
      </p:sp>
      <p:pic>
        <p:nvPicPr>
          <p:cNvPr id="43012" name="Picture 6"/>
          <p:cNvPicPr>
            <a:picLocks noChangeAspect="1" noChangeArrowheads="1"/>
          </p:cNvPicPr>
          <p:nvPr/>
        </p:nvPicPr>
        <p:blipFill>
          <a:blip r:embed="rId2"/>
          <a:srcRect/>
          <a:stretch>
            <a:fillRect/>
          </a:stretch>
        </p:blipFill>
        <p:spPr bwMode="auto">
          <a:xfrm>
            <a:off x="323850" y="1557338"/>
            <a:ext cx="5570538" cy="3630612"/>
          </a:xfrm>
          <a:prstGeom prst="rect">
            <a:avLst/>
          </a:prstGeom>
          <a:noFill/>
          <a:ln w="9525">
            <a:noFill/>
            <a:miter lim="800000"/>
            <a:headEnd/>
            <a:tailEnd/>
          </a:ln>
        </p:spPr>
      </p:pic>
      <p:sp>
        <p:nvSpPr>
          <p:cNvPr id="43013" name="Line 7"/>
          <p:cNvSpPr>
            <a:spLocks noChangeShapeType="1"/>
          </p:cNvSpPr>
          <p:nvPr/>
        </p:nvSpPr>
        <p:spPr bwMode="auto">
          <a:xfrm flipH="1">
            <a:off x="1331913" y="4221163"/>
            <a:ext cx="360362" cy="503237"/>
          </a:xfrm>
          <a:prstGeom prst="line">
            <a:avLst/>
          </a:prstGeom>
          <a:noFill/>
          <a:ln w="9525">
            <a:solidFill>
              <a:schemeClr val="bg1"/>
            </a:solidFill>
            <a:round/>
            <a:headEnd/>
            <a:tailEnd type="triangle" w="med" len="med"/>
          </a:ln>
        </p:spPr>
        <p:txBody>
          <a:bodyPr/>
          <a:lstStyle/>
          <a:p>
            <a:endParaRPr lang="fr-FR"/>
          </a:p>
        </p:txBody>
      </p:sp>
      <p:sp>
        <p:nvSpPr>
          <p:cNvPr id="43014" name="Line 8"/>
          <p:cNvSpPr>
            <a:spLocks noChangeShapeType="1"/>
          </p:cNvSpPr>
          <p:nvPr/>
        </p:nvSpPr>
        <p:spPr bwMode="auto">
          <a:xfrm flipH="1">
            <a:off x="1187450" y="4652963"/>
            <a:ext cx="792163" cy="576262"/>
          </a:xfrm>
          <a:prstGeom prst="line">
            <a:avLst/>
          </a:prstGeom>
          <a:noFill/>
          <a:ln w="9525">
            <a:solidFill>
              <a:schemeClr val="bg1"/>
            </a:solidFill>
            <a:round/>
            <a:headEnd/>
            <a:tailEnd type="triangle" w="med" len="med"/>
          </a:ln>
        </p:spPr>
        <p:txBody>
          <a:bodyPr/>
          <a:lstStyle/>
          <a:p>
            <a:endParaRPr lang="fr-FR"/>
          </a:p>
        </p:txBody>
      </p:sp>
      <p:sp>
        <p:nvSpPr>
          <p:cNvPr id="43015" name="Text Box 9"/>
          <p:cNvSpPr txBox="1">
            <a:spLocks noChangeArrowheads="1"/>
          </p:cNvSpPr>
          <p:nvPr/>
        </p:nvSpPr>
        <p:spPr bwMode="auto">
          <a:xfrm>
            <a:off x="1543050" y="3933825"/>
            <a:ext cx="298450" cy="396875"/>
          </a:xfrm>
          <a:prstGeom prst="rect">
            <a:avLst/>
          </a:prstGeom>
          <a:noFill/>
          <a:ln w="9525">
            <a:noFill/>
            <a:miter lim="800000"/>
            <a:headEnd/>
            <a:tailEnd/>
          </a:ln>
        </p:spPr>
        <p:txBody>
          <a:bodyPr wrap="none">
            <a:spAutoFit/>
          </a:bodyPr>
          <a:lstStyle/>
          <a:p>
            <a:pPr algn="ctr" eaLnBrk="1" hangingPunct="1"/>
            <a:r>
              <a:rPr lang="fr-FR" altLang="fr-FR" sz="2000">
                <a:solidFill>
                  <a:schemeClr val="bg1"/>
                </a:solidFill>
              </a:rPr>
              <a:t>1</a:t>
            </a:r>
          </a:p>
        </p:txBody>
      </p:sp>
      <p:sp>
        <p:nvSpPr>
          <p:cNvPr id="43016" name="Text Box 10"/>
          <p:cNvSpPr txBox="1">
            <a:spLocks noChangeArrowheads="1"/>
          </p:cNvSpPr>
          <p:nvPr/>
        </p:nvSpPr>
        <p:spPr bwMode="auto">
          <a:xfrm>
            <a:off x="1881188" y="4365625"/>
            <a:ext cx="339725" cy="396875"/>
          </a:xfrm>
          <a:prstGeom prst="rect">
            <a:avLst/>
          </a:prstGeom>
          <a:noFill/>
          <a:ln w="9525">
            <a:noFill/>
            <a:miter lim="800000"/>
            <a:headEnd/>
            <a:tailEnd/>
          </a:ln>
        </p:spPr>
        <p:txBody>
          <a:bodyPr wrap="none">
            <a:spAutoFit/>
          </a:bodyPr>
          <a:lstStyle/>
          <a:p>
            <a:pPr algn="ctr" eaLnBrk="1" hangingPunct="1"/>
            <a:r>
              <a:rPr lang="fr-FR" altLang="fr-FR" sz="2000">
                <a:solidFill>
                  <a:schemeClr val="bg1"/>
                </a:solidFill>
              </a:rPr>
              <a:t>2</a:t>
            </a:r>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a:xfrm>
            <a:off x="685800" y="0"/>
            <a:ext cx="7772400" cy="981075"/>
          </a:xfrm>
        </p:spPr>
        <p:txBody>
          <a:bodyPr/>
          <a:lstStyle/>
          <a:p>
            <a:pPr eaLnBrk="1" hangingPunct="1"/>
            <a:r>
              <a:rPr lang="fr-FR" altLang="fr-FR" b="1" smtClean="0">
                <a:solidFill>
                  <a:srgbClr val="000000"/>
                </a:solidFill>
              </a:rPr>
              <a:t>LE TRAITEMENT </a:t>
            </a:r>
          </a:p>
        </p:txBody>
      </p:sp>
      <p:sp>
        <p:nvSpPr>
          <p:cNvPr id="44035" name="Rectangle 3"/>
          <p:cNvSpPr>
            <a:spLocks noGrp="1" noChangeArrowheads="1"/>
          </p:cNvSpPr>
          <p:nvPr>
            <p:ph idx="1"/>
          </p:nvPr>
        </p:nvSpPr>
        <p:spPr>
          <a:xfrm>
            <a:off x="323850" y="1773238"/>
            <a:ext cx="7920038" cy="3384550"/>
          </a:xfrm>
        </p:spPr>
        <p:txBody>
          <a:bodyPr/>
          <a:lstStyle/>
          <a:p>
            <a:pPr eaLnBrk="1" hangingPunct="1"/>
            <a:r>
              <a:rPr lang="fr-FR" altLang="fr-FR" sz="2000" smtClean="0">
                <a:solidFill>
                  <a:schemeClr val="bg1"/>
                </a:solidFill>
              </a:rPr>
              <a:t>Le </a:t>
            </a:r>
            <a:r>
              <a:rPr lang="fr-FR" altLang="fr-FR" sz="2000" smtClean="0">
                <a:solidFill>
                  <a:srgbClr val="000000"/>
                </a:solidFill>
              </a:rPr>
              <a:t>KHF étant une tumeur parasitaire bénigne touchant les deux sexes et tous les âges, le choix d’une méthode thérapeutique doit permettre la guérison avec une mortalité presque nulle et une morbidité la plus faible possible, en évitant le risque de récidive</a:t>
            </a:r>
          </a:p>
          <a:p>
            <a:pPr eaLnBrk="1" hangingPunct="1"/>
            <a:endParaRPr lang="fr-FR" altLang="fr-FR" sz="2000" smtClean="0">
              <a:solidFill>
                <a:srgbClr val="000000"/>
              </a:solidFill>
            </a:endParaRPr>
          </a:p>
          <a:p>
            <a:pPr eaLnBrk="1" hangingPunct="1"/>
            <a:endParaRPr lang="fr-FR" altLang="fr-FR" sz="2000" smtClean="0">
              <a:solidFill>
                <a:srgbClr val="000000"/>
              </a:solidFill>
            </a:endParaRPr>
          </a:p>
          <a:p>
            <a:pPr eaLnBrk="1" hangingPunct="1"/>
            <a:r>
              <a:rPr lang="fr-FR" altLang="fr-FR" sz="2000" smtClean="0">
                <a:solidFill>
                  <a:srgbClr val="000000"/>
                </a:solidFill>
              </a:rPr>
              <a:t>Les méthodes thérapeutiques sont nombreuses, médicales et chirurgicales, par voie classique ou laparoscopique</a:t>
            </a:r>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a:xfrm>
            <a:off x="684213" y="0"/>
            <a:ext cx="7772400" cy="1143000"/>
          </a:xfrm>
        </p:spPr>
        <p:txBody>
          <a:bodyPr/>
          <a:lstStyle/>
          <a:p>
            <a:pPr eaLnBrk="1" hangingPunct="1"/>
            <a:r>
              <a:rPr lang="fr-FR" altLang="fr-FR" smtClean="0">
                <a:solidFill>
                  <a:srgbClr val="000000"/>
                </a:solidFill>
              </a:rPr>
              <a:t>Traitement </a:t>
            </a:r>
          </a:p>
        </p:txBody>
      </p:sp>
      <p:sp>
        <p:nvSpPr>
          <p:cNvPr id="45059" name="Rectangle 3"/>
          <p:cNvSpPr>
            <a:spLocks noGrp="1" noChangeArrowheads="1"/>
          </p:cNvSpPr>
          <p:nvPr>
            <p:ph idx="1"/>
          </p:nvPr>
        </p:nvSpPr>
        <p:spPr>
          <a:xfrm>
            <a:off x="0" y="1052513"/>
            <a:ext cx="9144000" cy="5805487"/>
          </a:xfrm>
        </p:spPr>
        <p:txBody>
          <a:bodyPr/>
          <a:lstStyle/>
          <a:p>
            <a:pPr eaLnBrk="1" hangingPunct="1">
              <a:buFontTx/>
              <a:buNone/>
            </a:pPr>
            <a:r>
              <a:rPr lang="fr-FR" altLang="fr-FR" sz="2400" smtClean="0">
                <a:solidFill>
                  <a:srgbClr val="000000"/>
                </a:solidFill>
                <a:sym typeface="Wingdings" pitchFamily="2" charset="2"/>
              </a:rPr>
              <a:t>traitement médical</a:t>
            </a:r>
          </a:p>
          <a:p>
            <a:pPr eaLnBrk="1" hangingPunct="1">
              <a:buFontTx/>
              <a:buNone/>
            </a:pPr>
            <a:r>
              <a:rPr lang="fr-FR" altLang="fr-FR" sz="2400" smtClean="0">
                <a:solidFill>
                  <a:srgbClr val="000000"/>
                </a:solidFill>
                <a:sym typeface="Wingdings" pitchFamily="2" charset="2"/>
              </a:rPr>
              <a:t>*les dérivés benzimidazolés(BZD): </a:t>
            </a:r>
          </a:p>
          <a:p>
            <a:pPr eaLnBrk="1" hangingPunct="1">
              <a:buFontTx/>
              <a:buNone/>
            </a:pPr>
            <a:r>
              <a:rPr lang="fr-FR" altLang="fr-FR" sz="2400" smtClean="0">
                <a:solidFill>
                  <a:srgbClr val="000000"/>
                </a:solidFill>
                <a:sym typeface="Wingdings" pitchFamily="2" charset="2"/>
              </a:rPr>
              <a:t>     </a:t>
            </a:r>
            <a:r>
              <a:rPr lang="fr-FR" altLang="fr-FR" sz="1800" b="1" smtClean="0">
                <a:solidFill>
                  <a:srgbClr val="000000"/>
                </a:solidFill>
                <a:sym typeface="Wingdings" pitchFamily="2" charset="2"/>
              </a:rPr>
              <a:t>mebendazole (MBZ)= VERMOX</a:t>
            </a:r>
          </a:p>
          <a:p>
            <a:pPr eaLnBrk="1" hangingPunct="1">
              <a:buFontTx/>
              <a:buNone/>
            </a:pPr>
            <a:r>
              <a:rPr lang="fr-FR" altLang="fr-FR" sz="1800" b="1" smtClean="0">
                <a:solidFill>
                  <a:srgbClr val="000000"/>
                </a:solidFill>
                <a:sym typeface="Wingdings" pitchFamily="2" charset="2"/>
              </a:rPr>
              <a:t>      albendazole (ABZ)=ZENTEL</a:t>
            </a:r>
          </a:p>
          <a:p>
            <a:pPr eaLnBrk="1" hangingPunct="1">
              <a:buFontTx/>
              <a:buNone/>
            </a:pPr>
            <a:r>
              <a:rPr lang="fr-FR" altLang="fr-FR" sz="2000" smtClean="0">
                <a:solidFill>
                  <a:srgbClr val="000000"/>
                </a:solidFill>
                <a:sym typeface="Wingdings" pitchFamily="2" charset="2"/>
              </a:rPr>
              <a:t>Dose: </a:t>
            </a:r>
            <a:r>
              <a:rPr lang="fr-FR" altLang="fr-FR" sz="1800" smtClean="0">
                <a:solidFill>
                  <a:srgbClr val="000000"/>
                </a:solidFill>
                <a:sym typeface="Wingdings" pitchFamily="2" charset="2"/>
              </a:rPr>
              <a:t>10-12 mg/kg 2 fois/jr , par cures de 28 jrs (3-4 cures séparées par intervalles libres de 14 jrs )</a:t>
            </a:r>
          </a:p>
          <a:p>
            <a:pPr eaLnBrk="1" hangingPunct="1">
              <a:buFontTx/>
              <a:buNone/>
            </a:pPr>
            <a:r>
              <a:rPr lang="fr-FR" altLang="fr-FR" sz="2000" smtClean="0">
                <a:solidFill>
                  <a:srgbClr val="000000"/>
                </a:solidFill>
                <a:sym typeface="Wingdings" pitchFamily="2" charset="2"/>
              </a:rPr>
              <a:t>Efficacité</a:t>
            </a:r>
            <a:r>
              <a:rPr lang="fr-FR" altLang="fr-FR" sz="1800" smtClean="0">
                <a:solidFill>
                  <a:srgbClr val="000000"/>
                </a:solidFill>
                <a:sym typeface="Wingdings" pitchFamily="2" charset="2"/>
              </a:rPr>
              <a:t>: </a:t>
            </a:r>
            <a:r>
              <a:rPr lang="fr-FR" altLang="fr-FR" sz="1800" b="1" smtClean="0">
                <a:solidFill>
                  <a:srgbClr val="000000"/>
                </a:solidFill>
                <a:sym typeface="Wingdings" pitchFamily="2" charset="2"/>
              </a:rPr>
              <a:t>.guérison :30% des cas</a:t>
            </a:r>
          </a:p>
          <a:p>
            <a:pPr eaLnBrk="1" hangingPunct="1">
              <a:buFontTx/>
              <a:buNone/>
            </a:pPr>
            <a:r>
              <a:rPr lang="fr-FR" altLang="fr-FR" sz="1800" b="1" smtClean="0">
                <a:solidFill>
                  <a:srgbClr val="000000"/>
                </a:solidFill>
                <a:sym typeface="Wingdings" pitchFamily="2" charset="2"/>
              </a:rPr>
              <a:t>                 .amélioration :40-50% des cas</a:t>
            </a:r>
          </a:p>
          <a:p>
            <a:pPr eaLnBrk="1" hangingPunct="1">
              <a:buFontTx/>
              <a:buNone/>
            </a:pPr>
            <a:r>
              <a:rPr lang="fr-FR" altLang="fr-FR" sz="1800" b="1" smtClean="0">
                <a:solidFill>
                  <a:srgbClr val="000000"/>
                </a:solidFill>
                <a:sym typeface="Wingdings" pitchFamily="2" charset="2"/>
              </a:rPr>
              <a:t>                 .pas de réponse :20-30% des cas</a:t>
            </a:r>
          </a:p>
          <a:p>
            <a:pPr eaLnBrk="1" hangingPunct="1">
              <a:buFontTx/>
              <a:buNone/>
            </a:pPr>
            <a:r>
              <a:rPr lang="fr-FR" altLang="fr-FR" sz="1800" b="1" smtClean="0">
                <a:solidFill>
                  <a:srgbClr val="000000"/>
                </a:solidFill>
                <a:sym typeface="Wingdings" pitchFamily="2" charset="2"/>
              </a:rPr>
              <a:t>                 .délais nécessaire de juger l’efficacité : 9-18 mois</a:t>
            </a:r>
          </a:p>
          <a:p>
            <a:pPr eaLnBrk="1" hangingPunct="1">
              <a:buFontTx/>
              <a:buNone/>
            </a:pPr>
            <a:r>
              <a:rPr lang="fr-FR" altLang="fr-FR" sz="1800" b="1" smtClean="0">
                <a:solidFill>
                  <a:srgbClr val="000000"/>
                </a:solidFill>
                <a:sym typeface="Wingdings" pitchFamily="2" charset="2"/>
              </a:rPr>
              <a:t>                 .surveillance: écho sur 5 ans</a:t>
            </a:r>
          </a:p>
          <a:p>
            <a:pPr eaLnBrk="1" hangingPunct="1">
              <a:buFontTx/>
              <a:buNone/>
            </a:pPr>
            <a:r>
              <a:rPr lang="fr-FR" altLang="fr-FR" sz="1800" b="1" smtClean="0">
                <a:solidFill>
                  <a:srgbClr val="000000"/>
                </a:solidFill>
                <a:sym typeface="Wingdings" pitchFamily="2" charset="2"/>
              </a:rPr>
              <a:t>                 .meilleures indications: kystes multiples ou disséminés</a:t>
            </a:r>
          </a:p>
          <a:p>
            <a:pPr eaLnBrk="1" hangingPunct="1">
              <a:buFontTx/>
              <a:buNone/>
            </a:pPr>
            <a:endParaRPr lang="fr-FR" altLang="fr-FR" sz="1800" b="1" smtClean="0">
              <a:solidFill>
                <a:srgbClr val="000000"/>
              </a:solidFill>
              <a:sym typeface="Wingdings" pitchFamily="2" charset="2"/>
            </a:endParaRPr>
          </a:p>
          <a:p>
            <a:pPr eaLnBrk="1" hangingPunct="1">
              <a:buFontTx/>
              <a:buNone/>
            </a:pPr>
            <a:r>
              <a:rPr lang="fr-FR" altLang="fr-FR" sz="2000" b="1" smtClean="0">
                <a:solidFill>
                  <a:srgbClr val="000000"/>
                </a:solidFill>
                <a:sym typeface="Wingdings" pitchFamily="2" charset="2"/>
              </a:rPr>
              <a:t>Effets II aires: </a:t>
            </a:r>
            <a:r>
              <a:rPr lang="fr-FR" altLang="fr-FR" sz="1800" smtClean="0">
                <a:solidFill>
                  <a:srgbClr val="000000"/>
                </a:solidFill>
                <a:sym typeface="Wingdings" pitchFamily="2" charset="2"/>
              </a:rPr>
              <a:t>hépatite toxique ,neutropénie ,alopécie</a:t>
            </a:r>
            <a:r>
              <a:rPr lang="fr-FR" altLang="fr-FR" sz="2000" b="1" smtClean="0">
                <a:solidFill>
                  <a:srgbClr val="000000"/>
                </a:solidFill>
                <a:sym typeface="Wingdings" pitchFamily="2" charset="2"/>
              </a:rPr>
              <a:t> </a:t>
            </a:r>
          </a:p>
          <a:p>
            <a:pPr eaLnBrk="1" hangingPunct="1">
              <a:buFontTx/>
              <a:buNone/>
            </a:pPr>
            <a:r>
              <a:rPr lang="fr-FR" altLang="fr-FR" sz="2000" b="1" smtClean="0">
                <a:solidFill>
                  <a:srgbClr val="000000"/>
                </a:solidFill>
                <a:sym typeface="Wingdings" pitchFamily="2" charset="2"/>
              </a:rPr>
              <a:t>C.I : </a:t>
            </a:r>
            <a:r>
              <a:rPr lang="fr-FR" altLang="fr-FR" sz="1800" smtClean="0">
                <a:solidFill>
                  <a:srgbClr val="000000"/>
                </a:solidFill>
                <a:sym typeface="Wingdings" pitchFamily="2" charset="2"/>
              </a:rPr>
              <a:t>1</a:t>
            </a:r>
            <a:r>
              <a:rPr lang="fr-FR" altLang="fr-FR" sz="1800" baseline="30000" smtClean="0">
                <a:solidFill>
                  <a:srgbClr val="000000"/>
                </a:solidFill>
                <a:sym typeface="Wingdings" pitchFamily="2" charset="2"/>
              </a:rPr>
              <a:t>er</a:t>
            </a:r>
            <a:r>
              <a:rPr lang="fr-FR" altLang="fr-FR" sz="1800" smtClean="0">
                <a:solidFill>
                  <a:srgbClr val="000000"/>
                </a:solidFill>
                <a:sym typeface="Wingdings" pitchFamily="2" charset="2"/>
              </a:rPr>
              <a:t> trimestre de grossesse</a:t>
            </a:r>
            <a:endParaRPr lang="fr-FR" altLang="fr-FR" sz="1800" smtClean="0">
              <a:solidFill>
                <a:srgbClr val="000000"/>
              </a:solidFill>
            </a:endParaRPr>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a:xfrm>
            <a:off x="827088" y="0"/>
            <a:ext cx="7772400" cy="836613"/>
          </a:xfrm>
        </p:spPr>
        <p:txBody>
          <a:bodyPr/>
          <a:lstStyle/>
          <a:p>
            <a:pPr eaLnBrk="1" hangingPunct="1"/>
            <a:r>
              <a:rPr lang="fr-FR" altLang="fr-FR" b="1" smtClean="0">
                <a:solidFill>
                  <a:srgbClr val="000000"/>
                </a:solidFill>
              </a:rPr>
              <a:t>TRAITEMENT </a:t>
            </a:r>
          </a:p>
        </p:txBody>
      </p:sp>
      <p:sp>
        <p:nvSpPr>
          <p:cNvPr id="46083" name="Rectangle 3"/>
          <p:cNvSpPr>
            <a:spLocks noGrp="1" noChangeArrowheads="1"/>
          </p:cNvSpPr>
          <p:nvPr>
            <p:ph idx="1"/>
          </p:nvPr>
        </p:nvSpPr>
        <p:spPr>
          <a:xfrm>
            <a:off x="0" y="765175"/>
            <a:ext cx="9144000" cy="6092825"/>
          </a:xfrm>
        </p:spPr>
        <p:txBody>
          <a:bodyPr/>
          <a:lstStyle/>
          <a:p>
            <a:pPr eaLnBrk="1" hangingPunct="1">
              <a:buFont typeface="Wingdings" pitchFamily="2" charset="2"/>
              <a:buChar char="è"/>
            </a:pPr>
            <a:r>
              <a:rPr lang="fr-FR" altLang="fr-FR" sz="2400" b="1" smtClean="0">
                <a:solidFill>
                  <a:srgbClr val="000000"/>
                </a:solidFill>
                <a:sym typeface="Wingdings" pitchFamily="2" charset="2"/>
              </a:rPr>
              <a:t>Le traitement percutané</a:t>
            </a:r>
            <a:r>
              <a:rPr lang="fr-FR" altLang="fr-FR" b="1" smtClean="0">
                <a:solidFill>
                  <a:srgbClr val="000000"/>
                </a:solidFill>
                <a:sym typeface="Wingdings" pitchFamily="2" charset="2"/>
              </a:rPr>
              <a:t> :</a:t>
            </a:r>
          </a:p>
          <a:p>
            <a:pPr eaLnBrk="1" hangingPunct="1">
              <a:buFont typeface="Wingdings" pitchFamily="2" charset="2"/>
              <a:buNone/>
            </a:pPr>
            <a:endParaRPr lang="fr-FR" altLang="fr-FR" b="1" smtClean="0">
              <a:solidFill>
                <a:srgbClr val="FFFF66"/>
              </a:solidFill>
            </a:endParaRPr>
          </a:p>
        </p:txBody>
      </p:sp>
      <p:sp>
        <p:nvSpPr>
          <p:cNvPr id="46084" name="Text Box 4"/>
          <p:cNvSpPr txBox="1">
            <a:spLocks noChangeArrowheads="1"/>
          </p:cNvSpPr>
          <p:nvPr/>
        </p:nvSpPr>
        <p:spPr bwMode="auto">
          <a:xfrm>
            <a:off x="6400800" y="6400800"/>
            <a:ext cx="2667000" cy="336550"/>
          </a:xfrm>
          <a:prstGeom prst="rect">
            <a:avLst/>
          </a:prstGeom>
          <a:noFill/>
          <a:ln w="9525">
            <a:noFill/>
            <a:miter lim="800000"/>
            <a:headEnd/>
            <a:tailEnd/>
          </a:ln>
        </p:spPr>
        <p:txBody>
          <a:bodyPr lIns="91435" tIns="45718" rIns="91435" bIns="45718">
            <a:spAutoFit/>
          </a:bodyPr>
          <a:lstStyle/>
          <a:p>
            <a:pPr algn="ctr">
              <a:spcBef>
                <a:spcPct val="50000"/>
              </a:spcBef>
            </a:pPr>
            <a:r>
              <a:rPr lang="pt-PT" altLang="fr-FR" sz="1600" i="1">
                <a:solidFill>
                  <a:srgbClr val="006600"/>
                </a:solidFill>
                <a:latin typeface="Arial" charset="0"/>
              </a:rPr>
              <a:t>A. Menezes da Silva/2003</a:t>
            </a:r>
            <a:endParaRPr lang="en-GB" altLang="fr-FR" sz="1600" i="1">
              <a:solidFill>
                <a:srgbClr val="006600"/>
              </a:solidFill>
              <a:latin typeface="Arial" charset="0"/>
            </a:endParaRPr>
          </a:p>
        </p:txBody>
      </p:sp>
      <p:sp>
        <p:nvSpPr>
          <p:cNvPr id="46085" name="Text Box 7"/>
          <p:cNvSpPr txBox="1">
            <a:spLocks noChangeArrowheads="1"/>
          </p:cNvSpPr>
          <p:nvPr/>
        </p:nvSpPr>
        <p:spPr bwMode="auto">
          <a:xfrm>
            <a:off x="3581400" y="1463675"/>
            <a:ext cx="1828800" cy="701675"/>
          </a:xfrm>
          <a:prstGeom prst="rect">
            <a:avLst/>
          </a:prstGeom>
          <a:noFill/>
          <a:ln w="9525">
            <a:noFill/>
            <a:miter lim="800000"/>
            <a:headEnd/>
            <a:tailEnd/>
          </a:ln>
        </p:spPr>
        <p:txBody>
          <a:bodyPr>
            <a:spAutoFit/>
          </a:bodyPr>
          <a:lstStyle/>
          <a:p>
            <a:pPr algn="ctr">
              <a:spcBef>
                <a:spcPct val="50000"/>
              </a:spcBef>
            </a:pPr>
            <a:r>
              <a:rPr lang="pt-PT" altLang="fr-FR" sz="4000" b="1">
                <a:solidFill>
                  <a:srgbClr val="FFFF00"/>
                </a:solidFill>
                <a:latin typeface="Arial" charset="0"/>
              </a:rPr>
              <a:t>P A I R</a:t>
            </a:r>
            <a:endParaRPr lang="en-GB" altLang="fr-FR" sz="4000" b="1" i="1">
              <a:solidFill>
                <a:srgbClr val="FFFF00"/>
              </a:solidFill>
              <a:latin typeface="Arial" charset="0"/>
            </a:endParaRPr>
          </a:p>
        </p:txBody>
      </p:sp>
      <p:grpSp>
        <p:nvGrpSpPr>
          <p:cNvPr id="46086" name="Group 8"/>
          <p:cNvGrpSpPr>
            <a:grpSpLocks/>
          </p:cNvGrpSpPr>
          <p:nvPr/>
        </p:nvGrpSpPr>
        <p:grpSpPr bwMode="auto">
          <a:xfrm>
            <a:off x="838200" y="1447800"/>
            <a:ext cx="6934200" cy="2136775"/>
            <a:chOff x="528" y="912"/>
            <a:chExt cx="4368" cy="1346"/>
          </a:xfrm>
        </p:grpSpPr>
        <p:sp>
          <p:nvSpPr>
            <p:cNvPr id="46098" name="Text Box 9"/>
            <p:cNvSpPr txBox="1">
              <a:spLocks noChangeArrowheads="1"/>
            </p:cNvSpPr>
            <p:nvPr/>
          </p:nvSpPr>
          <p:spPr bwMode="auto">
            <a:xfrm>
              <a:off x="528" y="1440"/>
              <a:ext cx="2832" cy="672"/>
            </a:xfrm>
            <a:prstGeom prst="rect">
              <a:avLst/>
            </a:prstGeom>
            <a:noFill/>
            <a:ln w="9525">
              <a:noFill/>
              <a:miter lim="800000"/>
              <a:headEnd/>
              <a:tailEnd/>
            </a:ln>
          </p:spPr>
          <p:txBody>
            <a:bodyPr>
              <a:spAutoFit/>
            </a:bodyPr>
            <a:lstStyle/>
            <a:p>
              <a:pPr>
                <a:spcBef>
                  <a:spcPct val="50000"/>
                </a:spcBef>
              </a:pPr>
              <a:r>
                <a:rPr lang="fr-FR" altLang="fr-FR" sz="4000" b="1">
                  <a:solidFill>
                    <a:srgbClr val="FF3300"/>
                  </a:solidFill>
                  <a:latin typeface="Arial" charset="0"/>
                </a:rPr>
                <a:t>P</a:t>
              </a:r>
              <a:r>
                <a:rPr lang="fr-FR" altLang="fr-FR" sz="3600" b="1">
                  <a:solidFill>
                    <a:srgbClr val="000066"/>
                  </a:solidFill>
                  <a:latin typeface="Arial" charset="0"/>
                </a:rPr>
                <a:t>onction</a:t>
              </a:r>
            </a:p>
            <a:p>
              <a:pPr algn="r"/>
              <a:r>
                <a:rPr lang="fr-FR" altLang="fr-FR" sz="2400" b="1" i="1">
                  <a:solidFill>
                    <a:srgbClr val="000066"/>
                  </a:solidFill>
                  <a:latin typeface="Arial" charset="0"/>
                </a:rPr>
                <a:t>(sous control échographique)</a:t>
              </a:r>
            </a:p>
          </p:txBody>
        </p:sp>
        <p:sp>
          <p:nvSpPr>
            <p:cNvPr id="46099" name="Text Box 10"/>
            <p:cNvSpPr txBox="1">
              <a:spLocks noChangeArrowheads="1"/>
            </p:cNvSpPr>
            <p:nvPr/>
          </p:nvSpPr>
          <p:spPr bwMode="auto">
            <a:xfrm>
              <a:off x="2256" y="912"/>
              <a:ext cx="1152" cy="442"/>
            </a:xfrm>
            <a:prstGeom prst="rect">
              <a:avLst/>
            </a:prstGeom>
            <a:noFill/>
            <a:ln w="9525">
              <a:noFill/>
              <a:miter lim="800000"/>
              <a:headEnd/>
              <a:tailEnd/>
            </a:ln>
          </p:spPr>
          <p:txBody>
            <a:bodyPr>
              <a:spAutoFit/>
            </a:bodyPr>
            <a:lstStyle/>
            <a:p>
              <a:pPr algn="ctr">
                <a:spcBef>
                  <a:spcPct val="50000"/>
                </a:spcBef>
              </a:pPr>
              <a:r>
                <a:rPr lang="pt-PT" altLang="fr-FR" sz="4000" b="1">
                  <a:solidFill>
                    <a:srgbClr val="FF0000"/>
                  </a:solidFill>
                  <a:latin typeface="Arial" charset="0"/>
                </a:rPr>
                <a:t>P</a:t>
              </a:r>
              <a:r>
                <a:rPr lang="pt-PT" altLang="fr-FR" sz="4000" b="1">
                  <a:solidFill>
                    <a:srgbClr val="FFFF00"/>
                  </a:solidFill>
                  <a:latin typeface="Arial" charset="0"/>
                </a:rPr>
                <a:t> A I R</a:t>
              </a:r>
              <a:endParaRPr lang="en-GB" altLang="fr-FR" sz="4000" b="1" i="1">
                <a:solidFill>
                  <a:srgbClr val="FFFF00"/>
                </a:solidFill>
                <a:latin typeface="Arial" charset="0"/>
              </a:endParaRPr>
            </a:p>
          </p:txBody>
        </p:sp>
        <p:pic>
          <p:nvPicPr>
            <p:cNvPr id="46100" name="Picture 11" descr="PAIR fig 4"/>
            <p:cNvPicPr>
              <a:picLocks noChangeAspect="1" noChangeArrowheads="1"/>
            </p:cNvPicPr>
            <p:nvPr/>
          </p:nvPicPr>
          <p:blipFill>
            <a:blip r:embed="rId2"/>
            <a:srcRect/>
            <a:stretch>
              <a:fillRect/>
            </a:stretch>
          </p:blipFill>
          <p:spPr bwMode="auto">
            <a:xfrm>
              <a:off x="3552" y="1248"/>
              <a:ext cx="1344" cy="1010"/>
            </a:xfrm>
            <a:prstGeom prst="rect">
              <a:avLst/>
            </a:prstGeom>
            <a:noFill/>
            <a:ln w="9525">
              <a:noFill/>
              <a:miter lim="800000"/>
              <a:headEnd/>
              <a:tailEnd/>
            </a:ln>
          </p:spPr>
        </p:pic>
      </p:grpSp>
      <p:grpSp>
        <p:nvGrpSpPr>
          <p:cNvPr id="46087" name="Group 12"/>
          <p:cNvGrpSpPr>
            <a:grpSpLocks/>
          </p:cNvGrpSpPr>
          <p:nvPr/>
        </p:nvGrpSpPr>
        <p:grpSpPr bwMode="auto">
          <a:xfrm>
            <a:off x="838200" y="1447800"/>
            <a:ext cx="5638800" cy="3352800"/>
            <a:chOff x="528" y="912"/>
            <a:chExt cx="3552" cy="2112"/>
          </a:xfrm>
        </p:grpSpPr>
        <p:sp>
          <p:nvSpPr>
            <p:cNvPr id="46095" name="Text Box 13"/>
            <p:cNvSpPr txBox="1">
              <a:spLocks noChangeArrowheads="1"/>
            </p:cNvSpPr>
            <p:nvPr/>
          </p:nvSpPr>
          <p:spPr bwMode="auto">
            <a:xfrm>
              <a:off x="528" y="2233"/>
              <a:ext cx="2112" cy="672"/>
            </a:xfrm>
            <a:prstGeom prst="rect">
              <a:avLst/>
            </a:prstGeom>
            <a:noFill/>
            <a:ln w="9525">
              <a:noFill/>
              <a:miter lim="800000"/>
              <a:headEnd/>
              <a:tailEnd/>
            </a:ln>
          </p:spPr>
          <p:txBody>
            <a:bodyPr>
              <a:spAutoFit/>
            </a:bodyPr>
            <a:lstStyle/>
            <a:p>
              <a:pPr>
                <a:spcBef>
                  <a:spcPct val="50000"/>
                </a:spcBef>
              </a:pPr>
              <a:r>
                <a:rPr lang="fr-FR" altLang="fr-FR" sz="4000" b="1">
                  <a:solidFill>
                    <a:srgbClr val="FF3300"/>
                  </a:solidFill>
                  <a:latin typeface="Arial" charset="0"/>
                </a:rPr>
                <a:t>A</a:t>
              </a:r>
              <a:r>
                <a:rPr lang="fr-FR" altLang="fr-FR" sz="3600" b="1">
                  <a:solidFill>
                    <a:srgbClr val="000066"/>
                  </a:solidFill>
                  <a:latin typeface="Arial" charset="0"/>
                </a:rPr>
                <a:t>spiration</a:t>
              </a:r>
            </a:p>
            <a:p>
              <a:pPr algn="r"/>
              <a:r>
                <a:rPr lang="fr-FR" altLang="fr-FR" sz="2400" b="1" i="1">
                  <a:solidFill>
                    <a:srgbClr val="000066"/>
                  </a:solidFill>
                  <a:latin typeface="Arial" charset="0"/>
                </a:rPr>
                <a:t>(portion du contenu)</a:t>
              </a:r>
            </a:p>
          </p:txBody>
        </p:sp>
        <p:pic>
          <p:nvPicPr>
            <p:cNvPr id="46096" name="Picture 14" descr="PAIR fig 10B"/>
            <p:cNvPicPr>
              <a:picLocks noChangeAspect="1" noChangeArrowheads="1"/>
            </p:cNvPicPr>
            <p:nvPr/>
          </p:nvPicPr>
          <p:blipFill>
            <a:blip r:embed="rId3"/>
            <a:srcRect/>
            <a:stretch>
              <a:fillRect/>
            </a:stretch>
          </p:blipFill>
          <p:spPr bwMode="auto">
            <a:xfrm>
              <a:off x="2736" y="2113"/>
              <a:ext cx="1344" cy="911"/>
            </a:xfrm>
            <a:prstGeom prst="rect">
              <a:avLst/>
            </a:prstGeom>
            <a:noFill/>
            <a:ln w="9525">
              <a:noFill/>
              <a:miter lim="800000"/>
              <a:headEnd/>
              <a:tailEnd/>
            </a:ln>
          </p:spPr>
        </p:pic>
        <p:sp>
          <p:nvSpPr>
            <p:cNvPr id="46097" name="Text Box 15"/>
            <p:cNvSpPr txBox="1">
              <a:spLocks noChangeArrowheads="1"/>
            </p:cNvSpPr>
            <p:nvPr/>
          </p:nvSpPr>
          <p:spPr bwMode="auto">
            <a:xfrm>
              <a:off x="2256" y="912"/>
              <a:ext cx="1152" cy="442"/>
            </a:xfrm>
            <a:prstGeom prst="rect">
              <a:avLst/>
            </a:prstGeom>
            <a:noFill/>
            <a:ln w="9525">
              <a:noFill/>
              <a:miter lim="800000"/>
              <a:headEnd/>
              <a:tailEnd/>
            </a:ln>
          </p:spPr>
          <p:txBody>
            <a:bodyPr>
              <a:spAutoFit/>
            </a:bodyPr>
            <a:lstStyle/>
            <a:p>
              <a:pPr algn="ctr">
                <a:spcBef>
                  <a:spcPct val="50000"/>
                </a:spcBef>
              </a:pPr>
              <a:r>
                <a:rPr lang="pt-PT" altLang="fr-FR" sz="4000" b="1">
                  <a:solidFill>
                    <a:srgbClr val="FFFF00"/>
                  </a:solidFill>
                  <a:latin typeface="Arial" charset="0"/>
                </a:rPr>
                <a:t>P </a:t>
              </a:r>
              <a:r>
                <a:rPr lang="pt-PT" altLang="fr-FR" sz="4000" b="1">
                  <a:solidFill>
                    <a:srgbClr val="FF0000"/>
                  </a:solidFill>
                  <a:latin typeface="Arial" charset="0"/>
                </a:rPr>
                <a:t>A</a:t>
              </a:r>
              <a:r>
                <a:rPr lang="pt-PT" altLang="fr-FR" sz="4000" b="1">
                  <a:solidFill>
                    <a:srgbClr val="FFFF00"/>
                  </a:solidFill>
                  <a:latin typeface="Arial" charset="0"/>
                </a:rPr>
                <a:t> I R</a:t>
              </a:r>
              <a:endParaRPr lang="en-GB" altLang="fr-FR" sz="4000" b="1" i="1">
                <a:solidFill>
                  <a:srgbClr val="FFFF00"/>
                </a:solidFill>
                <a:latin typeface="Arial" charset="0"/>
              </a:endParaRPr>
            </a:p>
          </p:txBody>
        </p:sp>
      </p:grpSp>
      <p:grpSp>
        <p:nvGrpSpPr>
          <p:cNvPr id="46088" name="Group 16"/>
          <p:cNvGrpSpPr>
            <a:grpSpLocks/>
          </p:cNvGrpSpPr>
          <p:nvPr/>
        </p:nvGrpSpPr>
        <p:grpSpPr bwMode="auto">
          <a:xfrm>
            <a:off x="838200" y="1447800"/>
            <a:ext cx="5943600" cy="4054475"/>
            <a:chOff x="528" y="912"/>
            <a:chExt cx="3744" cy="2554"/>
          </a:xfrm>
        </p:grpSpPr>
        <p:sp>
          <p:nvSpPr>
            <p:cNvPr id="46093" name="Text Box 17"/>
            <p:cNvSpPr txBox="1">
              <a:spLocks noChangeArrowheads="1"/>
            </p:cNvSpPr>
            <p:nvPr/>
          </p:nvSpPr>
          <p:spPr bwMode="auto">
            <a:xfrm>
              <a:off x="528" y="3024"/>
              <a:ext cx="3744" cy="442"/>
            </a:xfrm>
            <a:prstGeom prst="rect">
              <a:avLst/>
            </a:prstGeom>
            <a:noFill/>
            <a:ln w="9525">
              <a:noFill/>
              <a:miter lim="800000"/>
              <a:headEnd/>
              <a:tailEnd/>
            </a:ln>
          </p:spPr>
          <p:txBody>
            <a:bodyPr>
              <a:spAutoFit/>
            </a:bodyPr>
            <a:lstStyle/>
            <a:p>
              <a:pPr>
                <a:spcBef>
                  <a:spcPct val="50000"/>
                </a:spcBef>
              </a:pPr>
              <a:r>
                <a:rPr lang="fr-FR" altLang="fr-FR" sz="4000" b="1">
                  <a:solidFill>
                    <a:srgbClr val="FF3300"/>
                  </a:solidFill>
                  <a:latin typeface="Arial" charset="0"/>
                </a:rPr>
                <a:t>I</a:t>
              </a:r>
              <a:r>
                <a:rPr lang="fr-FR" altLang="fr-FR" sz="3600" b="1">
                  <a:solidFill>
                    <a:srgbClr val="000066"/>
                  </a:solidFill>
                  <a:latin typeface="Arial" charset="0"/>
                </a:rPr>
                <a:t>ntroduction</a:t>
              </a:r>
              <a:r>
                <a:rPr lang="fr-FR" altLang="fr-FR" sz="3600" b="1" i="1">
                  <a:solidFill>
                    <a:srgbClr val="000066"/>
                  </a:solidFill>
                  <a:latin typeface="Arial" charset="0"/>
                </a:rPr>
                <a:t> </a:t>
              </a:r>
              <a:r>
                <a:rPr lang="fr-FR" altLang="fr-FR" sz="2400" b="1" i="1">
                  <a:solidFill>
                    <a:srgbClr val="000066"/>
                  </a:solidFill>
                  <a:latin typeface="Arial" charset="0"/>
                </a:rPr>
                <a:t>(d’un scolicide)</a:t>
              </a:r>
            </a:p>
          </p:txBody>
        </p:sp>
        <p:sp>
          <p:nvSpPr>
            <p:cNvPr id="46094" name="Text Box 18"/>
            <p:cNvSpPr txBox="1">
              <a:spLocks noChangeArrowheads="1"/>
            </p:cNvSpPr>
            <p:nvPr/>
          </p:nvSpPr>
          <p:spPr bwMode="auto">
            <a:xfrm>
              <a:off x="2256" y="912"/>
              <a:ext cx="1152" cy="442"/>
            </a:xfrm>
            <a:prstGeom prst="rect">
              <a:avLst/>
            </a:prstGeom>
            <a:noFill/>
            <a:ln w="9525">
              <a:noFill/>
              <a:miter lim="800000"/>
              <a:headEnd/>
              <a:tailEnd/>
            </a:ln>
          </p:spPr>
          <p:txBody>
            <a:bodyPr>
              <a:spAutoFit/>
            </a:bodyPr>
            <a:lstStyle/>
            <a:p>
              <a:pPr algn="ctr">
                <a:spcBef>
                  <a:spcPct val="50000"/>
                </a:spcBef>
              </a:pPr>
              <a:r>
                <a:rPr lang="pt-PT" altLang="fr-FR" sz="4000" b="1">
                  <a:solidFill>
                    <a:srgbClr val="FFFF00"/>
                  </a:solidFill>
                  <a:latin typeface="Arial" charset="0"/>
                </a:rPr>
                <a:t>P A </a:t>
              </a:r>
              <a:r>
                <a:rPr lang="pt-PT" altLang="fr-FR" sz="4000" b="1">
                  <a:solidFill>
                    <a:srgbClr val="FF0000"/>
                  </a:solidFill>
                  <a:latin typeface="Arial" charset="0"/>
                </a:rPr>
                <a:t>I</a:t>
              </a:r>
              <a:r>
                <a:rPr lang="pt-PT" altLang="fr-FR" sz="4000" b="1">
                  <a:solidFill>
                    <a:srgbClr val="FFFF00"/>
                  </a:solidFill>
                  <a:latin typeface="Arial" charset="0"/>
                </a:rPr>
                <a:t> R</a:t>
              </a:r>
              <a:endParaRPr lang="en-GB" altLang="fr-FR" sz="4000" b="1" i="1">
                <a:solidFill>
                  <a:srgbClr val="FFFF00"/>
                </a:solidFill>
                <a:latin typeface="Arial" charset="0"/>
              </a:endParaRPr>
            </a:p>
          </p:txBody>
        </p:sp>
      </p:grpSp>
      <p:grpSp>
        <p:nvGrpSpPr>
          <p:cNvPr id="46089" name="Group 19"/>
          <p:cNvGrpSpPr>
            <a:grpSpLocks/>
          </p:cNvGrpSpPr>
          <p:nvPr/>
        </p:nvGrpSpPr>
        <p:grpSpPr bwMode="auto">
          <a:xfrm>
            <a:off x="838200" y="1447800"/>
            <a:ext cx="6248400" cy="4876800"/>
            <a:chOff x="528" y="912"/>
            <a:chExt cx="3936" cy="3072"/>
          </a:xfrm>
        </p:grpSpPr>
        <p:sp>
          <p:nvSpPr>
            <p:cNvPr id="46091" name="Text Box 20"/>
            <p:cNvSpPr txBox="1">
              <a:spLocks noChangeArrowheads="1"/>
            </p:cNvSpPr>
            <p:nvPr/>
          </p:nvSpPr>
          <p:spPr bwMode="auto">
            <a:xfrm>
              <a:off x="528" y="3542"/>
              <a:ext cx="3936" cy="442"/>
            </a:xfrm>
            <a:prstGeom prst="rect">
              <a:avLst/>
            </a:prstGeom>
            <a:noFill/>
            <a:ln w="9525">
              <a:noFill/>
              <a:miter lim="800000"/>
              <a:headEnd/>
              <a:tailEnd/>
            </a:ln>
          </p:spPr>
          <p:txBody>
            <a:bodyPr>
              <a:spAutoFit/>
            </a:bodyPr>
            <a:lstStyle/>
            <a:p>
              <a:pPr>
                <a:spcBef>
                  <a:spcPct val="50000"/>
                </a:spcBef>
              </a:pPr>
              <a:r>
                <a:rPr lang="fr-FR" altLang="fr-FR" sz="4000" b="1">
                  <a:solidFill>
                    <a:srgbClr val="FF3300"/>
                  </a:solidFill>
                  <a:latin typeface="Arial" charset="0"/>
                </a:rPr>
                <a:t>R</a:t>
              </a:r>
              <a:r>
                <a:rPr lang="fr-FR" altLang="fr-FR" sz="3600" b="1">
                  <a:solidFill>
                    <a:srgbClr val="000066"/>
                  </a:solidFill>
                  <a:latin typeface="Arial" charset="0"/>
                </a:rPr>
                <a:t>e-aspiration</a:t>
              </a:r>
              <a:r>
                <a:rPr lang="fr-FR" altLang="fr-FR" sz="3600" b="1" i="1">
                  <a:solidFill>
                    <a:srgbClr val="000066"/>
                  </a:solidFill>
                  <a:latin typeface="Arial" charset="0"/>
                </a:rPr>
                <a:t> </a:t>
              </a:r>
              <a:r>
                <a:rPr lang="fr-FR" altLang="fr-FR" sz="2400" b="1" i="1">
                  <a:solidFill>
                    <a:srgbClr val="000066"/>
                  </a:solidFill>
                  <a:latin typeface="Arial" charset="0"/>
                </a:rPr>
                <a:t>(total du contenu)</a:t>
              </a:r>
            </a:p>
          </p:txBody>
        </p:sp>
        <p:sp>
          <p:nvSpPr>
            <p:cNvPr id="46092" name="Text Box 21"/>
            <p:cNvSpPr txBox="1">
              <a:spLocks noChangeArrowheads="1"/>
            </p:cNvSpPr>
            <p:nvPr/>
          </p:nvSpPr>
          <p:spPr bwMode="auto">
            <a:xfrm>
              <a:off x="2256" y="912"/>
              <a:ext cx="1152" cy="442"/>
            </a:xfrm>
            <a:prstGeom prst="rect">
              <a:avLst/>
            </a:prstGeom>
            <a:noFill/>
            <a:ln w="9525">
              <a:noFill/>
              <a:miter lim="800000"/>
              <a:headEnd/>
              <a:tailEnd/>
            </a:ln>
          </p:spPr>
          <p:txBody>
            <a:bodyPr>
              <a:spAutoFit/>
            </a:bodyPr>
            <a:lstStyle/>
            <a:p>
              <a:pPr algn="ctr">
                <a:spcBef>
                  <a:spcPct val="50000"/>
                </a:spcBef>
              </a:pPr>
              <a:r>
                <a:rPr lang="pt-PT" altLang="fr-FR" sz="4000" b="1">
                  <a:solidFill>
                    <a:srgbClr val="FFFF00"/>
                  </a:solidFill>
                  <a:latin typeface="Arial" charset="0"/>
                </a:rPr>
                <a:t>P A I </a:t>
              </a:r>
              <a:r>
                <a:rPr lang="pt-PT" altLang="fr-FR" sz="4000" b="1">
                  <a:solidFill>
                    <a:srgbClr val="FF0000"/>
                  </a:solidFill>
                  <a:latin typeface="Arial" charset="0"/>
                </a:rPr>
                <a:t>R</a:t>
              </a:r>
              <a:endParaRPr lang="en-GB" altLang="fr-FR" sz="4000" b="1" i="1">
                <a:solidFill>
                  <a:srgbClr val="FF0000"/>
                </a:solidFill>
                <a:latin typeface="Arial" charset="0"/>
              </a:endParaRPr>
            </a:p>
          </p:txBody>
        </p:sp>
      </p:grpSp>
      <p:sp>
        <p:nvSpPr>
          <p:cNvPr id="46090" name="Text Box 22"/>
          <p:cNvSpPr txBox="1">
            <a:spLocks noChangeArrowheads="1"/>
          </p:cNvSpPr>
          <p:nvPr/>
        </p:nvSpPr>
        <p:spPr bwMode="auto">
          <a:xfrm>
            <a:off x="3505200" y="1431925"/>
            <a:ext cx="2057400" cy="701675"/>
          </a:xfrm>
          <a:prstGeom prst="rect">
            <a:avLst/>
          </a:prstGeom>
          <a:noFill/>
          <a:ln w="9525">
            <a:noFill/>
            <a:miter lim="800000"/>
            <a:headEnd/>
            <a:tailEnd/>
          </a:ln>
        </p:spPr>
        <p:txBody>
          <a:bodyPr>
            <a:spAutoFit/>
          </a:bodyPr>
          <a:lstStyle/>
          <a:p>
            <a:pPr algn="ctr">
              <a:spcBef>
                <a:spcPct val="50000"/>
              </a:spcBef>
            </a:pPr>
            <a:r>
              <a:rPr lang="pt-PT" altLang="fr-FR" sz="4000" b="1">
                <a:solidFill>
                  <a:srgbClr val="FF0000"/>
                </a:solidFill>
                <a:latin typeface="Arial" charset="0"/>
              </a:rPr>
              <a:t>P A I R</a:t>
            </a:r>
            <a:endParaRPr lang="en-GB" altLang="fr-FR" sz="4000" b="1" i="1">
              <a:solidFill>
                <a:srgbClr val="FF0000"/>
              </a:solidFill>
              <a:latin typeface="Arial" charset="0"/>
            </a:endParaRPr>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2"/>
          <p:cNvSpPr>
            <a:spLocks noGrp="1" noChangeArrowheads="1"/>
          </p:cNvSpPr>
          <p:nvPr>
            <p:ph type="title"/>
          </p:nvPr>
        </p:nvSpPr>
        <p:spPr>
          <a:xfrm>
            <a:off x="684213" y="0"/>
            <a:ext cx="7772400" cy="692150"/>
          </a:xfrm>
        </p:spPr>
        <p:txBody>
          <a:bodyPr rtlCol="0">
            <a:normAutofit fontScale="90000"/>
          </a:bodyPr>
          <a:lstStyle/>
          <a:p>
            <a:pPr eaLnBrk="1" fontAlgn="auto" hangingPunct="1">
              <a:spcAft>
                <a:spcPts val="0"/>
              </a:spcAft>
              <a:defRPr/>
            </a:pPr>
            <a:r>
              <a:rPr lang="fr-FR" sz="4000" dirty="0" smtClean="0">
                <a:solidFill>
                  <a:srgbClr val="000000"/>
                </a:solidFill>
              </a:rPr>
              <a:t>Traitement </a:t>
            </a:r>
          </a:p>
        </p:txBody>
      </p:sp>
      <p:sp>
        <p:nvSpPr>
          <p:cNvPr id="47107" name="Rectangle 3"/>
          <p:cNvSpPr>
            <a:spLocks noGrp="1" noChangeArrowheads="1"/>
          </p:cNvSpPr>
          <p:nvPr>
            <p:ph idx="1"/>
          </p:nvPr>
        </p:nvSpPr>
        <p:spPr>
          <a:xfrm>
            <a:off x="0" y="765175"/>
            <a:ext cx="9144000" cy="6092825"/>
          </a:xfrm>
        </p:spPr>
        <p:txBody>
          <a:bodyPr/>
          <a:lstStyle/>
          <a:p>
            <a:pPr eaLnBrk="1" hangingPunct="1">
              <a:buFontTx/>
              <a:buNone/>
            </a:pPr>
            <a:r>
              <a:rPr lang="fr-FR" altLang="fr-FR" sz="2400" smtClean="0">
                <a:solidFill>
                  <a:srgbClr val="000000"/>
                </a:solidFill>
                <a:sym typeface="Wingdings" pitchFamily="2" charset="2"/>
              </a:rPr>
              <a:t>Le traitement </a:t>
            </a:r>
            <a:r>
              <a:rPr lang="fr-FR" altLang="fr-FR" sz="2400" b="1" smtClean="0">
                <a:solidFill>
                  <a:srgbClr val="000000"/>
                </a:solidFill>
                <a:sym typeface="Wingdings" pitchFamily="2" charset="2"/>
              </a:rPr>
              <a:t>percutané</a:t>
            </a:r>
            <a:r>
              <a:rPr lang="fr-FR" altLang="fr-FR" b="1" smtClean="0">
                <a:solidFill>
                  <a:srgbClr val="000000"/>
                </a:solidFill>
                <a:sym typeface="Wingdings" pitchFamily="2" charset="2"/>
              </a:rPr>
              <a:t> :</a:t>
            </a:r>
          </a:p>
          <a:p>
            <a:pPr eaLnBrk="1" hangingPunct="1">
              <a:buFontTx/>
              <a:buNone/>
            </a:pPr>
            <a:endParaRPr lang="fr-FR" altLang="fr-FR" smtClean="0"/>
          </a:p>
        </p:txBody>
      </p:sp>
      <p:sp>
        <p:nvSpPr>
          <p:cNvPr id="47108" name="Text Box 4"/>
          <p:cNvSpPr txBox="1">
            <a:spLocks noChangeArrowheads="1"/>
          </p:cNvSpPr>
          <p:nvPr/>
        </p:nvSpPr>
        <p:spPr bwMode="auto">
          <a:xfrm>
            <a:off x="6400800" y="6400800"/>
            <a:ext cx="2667000" cy="336550"/>
          </a:xfrm>
          <a:prstGeom prst="rect">
            <a:avLst/>
          </a:prstGeom>
          <a:noFill/>
          <a:ln w="9525">
            <a:noFill/>
            <a:miter lim="800000"/>
            <a:headEnd/>
            <a:tailEnd/>
          </a:ln>
        </p:spPr>
        <p:txBody>
          <a:bodyPr lIns="91435" tIns="45718" rIns="91435" bIns="45718">
            <a:spAutoFit/>
          </a:bodyPr>
          <a:lstStyle/>
          <a:p>
            <a:pPr algn="ctr">
              <a:spcBef>
                <a:spcPct val="50000"/>
              </a:spcBef>
            </a:pPr>
            <a:r>
              <a:rPr lang="pt-PT" altLang="fr-FR" sz="1600" i="1">
                <a:solidFill>
                  <a:srgbClr val="006600"/>
                </a:solidFill>
                <a:latin typeface="Arial" charset="0"/>
              </a:rPr>
              <a:t>A. Menezes da Silva/2003</a:t>
            </a:r>
            <a:endParaRPr lang="en-GB" altLang="fr-FR" sz="1600" i="1">
              <a:solidFill>
                <a:srgbClr val="006600"/>
              </a:solidFill>
              <a:latin typeface="Arial" charset="0"/>
            </a:endParaRPr>
          </a:p>
        </p:txBody>
      </p:sp>
      <p:sp>
        <p:nvSpPr>
          <p:cNvPr id="47109" name="Text Box 7"/>
          <p:cNvSpPr txBox="1">
            <a:spLocks noChangeArrowheads="1"/>
          </p:cNvSpPr>
          <p:nvPr/>
        </p:nvSpPr>
        <p:spPr bwMode="auto">
          <a:xfrm>
            <a:off x="1219200" y="1538288"/>
            <a:ext cx="6661150" cy="519112"/>
          </a:xfrm>
          <a:prstGeom prst="rect">
            <a:avLst/>
          </a:prstGeom>
          <a:noFill/>
          <a:ln w="9525">
            <a:noFill/>
            <a:miter lim="800000"/>
            <a:headEnd/>
            <a:tailEnd/>
          </a:ln>
        </p:spPr>
        <p:txBody>
          <a:bodyPr>
            <a:spAutoFit/>
          </a:bodyPr>
          <a:lstStyle/>
          <a:p>
            <a:pPr algn="ctr">
              <a:spcBef>
                <a:spcPct val="50000"/>
              </a:spcBef>
            </a:pPr>
            <a:r>
              <a:rPr lang="fr-FR" altLang="fr-FR" sz="2800" b="1">
                <a:solidFill>
                  <a:srgbClr val="000000"/>
                </a:solidFill>
                <a:latin typeface="Arial" charset="0"/>
              </a:rPr>
              <a:t>Localisation et anesthésie local</a:t>
            </a:r>
          </a:p>
        </p:txBody>
      </p:sp>
      <p:pic>
        <p:nvPicPr>
          <p:cNvPr id="47110" name="Picture 8" descr="PAIR fig 1"/>
          <p:cNvPicPr>
            <a:picLocks noChangeAspect="1" noChangeArrowheads="1"/>
          </p:cNvPicPr>
          <p:nvPr/>
        </p:nvPicPr>
        <p:blipFill>
          <a:blip r:embed="rId2"/>
          <a:srcRect/>
          <a:stretch>
            <a:fillRect/>
          </a:stretch>
        </p:blipFill>
        <p:spPr bwMode="auto">
          <a:xfrm>
            <a:off x="2133600" y="2514600"/>
            <a:ext cx="4953000" cy="3703638"/>
          </a:xfrm>
          <a:prstGeom prst="rect">
            <a:avLst/>
          </a:prstGeom>
          <a:noFill/>
          <a:ln w="9525">
            <a:noFill/>
            <a:miter lim="800000"/>
            <a:headEnd/>
            <a:tailEnd/>
          </a:ln>
        </p:spPr>
      </p:pic>
      <p:pic>
        <p:nvPicPr>
          <p:cNvPr id="47111" name="Picture 9" descr="PAIR fig 2"/>
          <p:cNvPicPr>
            <a:picLocks noChangeAspect="1" noChangeArrowheads="1"/>
          </p:cNvPicPr>
          <p:nvPr/>
        </p:nvPicPr>
        <p:blipFill>
          <a:blip r:embed="rId3"/>
          <a:srcRect/>
          <a:stretch>
            <a:fillRect/>
          </a:stretch>
        </p:blipFill>
        <p:spPr bwMode="auto">
          <a:xfrm>
            <a:off x="2124075" y="2492375"/>
            <a:ext cx="4953000" cy="3721100"/>
          </a:xfrm>
          <a:prstGeom prst="rect">
            <a:avLst/>
          </a:prstGeom>
          <a:noFill/>
          <a:ln w="9525">
            <a:noFill/>
            <a:miter lim="800000"/>
            <a:headEnd/>
            <a:tailEnd/>
          </a:ln>
        </p:spPr>
      </p:pic>
      <p:pic>
        <p:nvPicPr>
          <p:cNvPr id="178186" name="Picture 10" descr="PAIR fig 3"/>
          <p:cNvPicPr>
            <a:picLocks noChangeAspect="1" noChangeArrowheads="1"/>
          </p:cNvPicPr>
          <p:nvPr/>
        </p:nvPicPr>
        <p:blipFill>
          <a:blip r:embed="rId4"/>
          <a:srcRect/>
          <a:stretch>
            <a:fillRect/>
          </a:stretch>
        </p:blipFill>
        <p:spPr bwMode="auto">
          <a:xfrm>
            <a:off x="2124075" y="2492375"/>
            <a:ext cx="4953000" cy="3703638"/>
          </a:xfrm>
          <a:prstGeom prst="rect">
            <a:avLst/>
          </a:prstGeom>
          <a:noFill/>
          <a:ln w="9525">
            <a:noFill/>
            <a:miter lim="800000"/>
            <a:headEnd/>
            <a:tailEnd/>
          </a:ln>
        </p:spPr>
      </p:pic>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3" presetClass="entr" presetSubtype="5" fill="hold" nodeType="afterEffect">
                                  <p:stCondLst>
                                    <p:cond delay="0"/>
                                  </p:stCondLst>
                                  <p:childTnLst>
                                    <p:set>
                                      <p:cBhvr>
                                        <p:cTn id="6" dur="1" fill="hold">
                                          <p:stCondLst>
                                            <p:cond delay="0"/>
                                          </p:stCondLst>
                                        </p:cTn>
                                        <p:tgtEl>
                                          <p:spTgt spid="178186"/>
                                        </p:tgtEl>
                                        <p:attrNameLst>
                                          <p:attrName>style.visibility</p:attrName>
                                        </p:attrNameLst>
                                      </p:cBhvr>
                                      <p:to>
                                        <p:strVal val="visible"/>
                                      </p:to>
                                    </p:set>
                                    <p:animEffect transition="in" filter="blinds(vertical)">
                                      <p:cBhvr>
                                        <p:cTn id="7" dur="2000"/>
                                        <p:tgtEl>
                                          <p:spTgt spid="1781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a:xfrm>
            <a:off x="684213" y="0"/>
            <a:ext cx="7772400" cy="765175"/>
          </a:xfrm>
        </p:spPr>
        <p:txBody>
          <a:bodyPr/>
          <a:lstStyle/>
          <a:p>
            <a:pPr eaLnBrk="1" hangingPunct="1"/>
            <a:r>
              <a:rPr lang="fr-FR" altLang="fr-FR" b="1" smtClean="0">
                <a:solidFill>
                  <a:srgbClr val="000000"/>
                </a:solidFill>
              </a:rPr>
              <a:t>TRAITEMENT</a:t>
            </a:r>
            <a:r>
              <a:rPr lang="fr-FR" altLang="fr-FR" smtClean="0">
                <a:solidFill>
                  <a:srgbClr val="FFFF66"/>
                </a:solidFill>
              </a:rPr>
              <a:t> </a:t>
            </a:r>
          </a:p>
        </p:txBody>
      </p:sp>
      <p:sp>
        <p:nvSpPr>
          <p:cNvPr id="48131" name="Rectangle 3"/>
          <p:cNvSpPr>
            <a:spLocks noGrp="1" noChangeArrowheads="1"/>
          </p:cNvSpPr>
          <p:nvPr>
            <p:ph idx="1"/>
          </p:nvPr>
        </p:nvSpPr>
        <p:spPr>
          <a:xfrm>
            <a:off x="0" y="765175"/>
            <a:ext cx="9144000" cy="6092825"/>
          </a:xfrm>
        </p:spPr>
        <p:txBody>
          <a:bodyPr/>
          <a:lstStyle/>
          <a:p>
            <a:pPr eaLnBrk="1" hangingPunct="1">
              <a:buFontTx/>
              <a:buNone/>
            </a:pPr>
            <a:r>
              <a:rPr lang="fr-FR" altLang="fr-FR" sz="2400" smtClean="0">
                <a:solidFill>
                  <a:srgbClr val="000000"/>
                </a:solidFill>
                <a:sym typeface="Wingdings" pitchFamily="2" charset="2"/>
              </a:rPr>
              <a:t>traitement percutané</a:t>
            </a:r>
          </a:p>
          <a:p>
            <a:pPr eaLnBrk="1" hangingPunct="1">
              <a:buFontTx/>
              <a:buNone/>
            </a:pPr>
            <a:endParaRPr lang="fr-FR" altLang="fr-FR" sz="2400" smtClean="0">
              <a:solidFill>
                <a:srgbClr val="FFFF66"/>
              </a:solidFill>
            </a:endParaRPr>
          </a:p>
        </p:txBody>
      </p:sp>
      <p:sp>
        <p:nvSpPr>
          <p:cNvPr id="48132" name="Text Box 4"/>
          <p:cNvSpPr txBox="1">
            <a:spLocks noChangeArrowheads="1"/>
          </p:cNvSpPr>
          <p:nvPr/>
        </p:nvSpPr>
        <p:spPr bwMode="auto">
          <a:xfrm>
            <a:off x="6400800" y="6400800"/>
            <a:ext cx="2667000" cy="336550"/>
          </a:xfrm>
          <a:prstGeom prst="rect">
            <a:avLst/>
          </a:prstGeom>
          <a:noFill/>
          <a:ln w="9525">
            <a:noFill/>
            <a:miter lim="800000"/>
            <a:headEnd/>
            <a:tailEnd/>
          </a:ln>
        </p:spPr>
        <p:txBody>
          <a:bodyPr lIns="91435" tIns="45718" rIns="91435" bIns="45718">
            <a:spAutoFit/>
          </a:bodyPr>
          <a:lstStyle/>
          <a:p>
            <a:pPr algn="ctr">
              <a:spcBef>
                <a:spcPct val="50000"/>
              </a:spcBef>
            </a:pPr>
            <a:r>
              <a:rPr lang="pt-PT" altLang="fr-FR" sz="1600" i="1">
                <a:solidFill>
                  <a:srgbClr val="006600"/>
                </a:solidFill>
                <a:latin typeface="Arial" charset="0"/>
              </a:rPr>
              <a:t>A. Menezes da Silva/2003</a:t>
            </a:r>
            <a:endParaRPr lang="en-GB" altLang="fr-FR" sz="1600" i="1">
              <a:solidFill>
                <a:srgbClr val="006600"/>
              </a:solidFill>
              <a:latin typeface="Arial" charset="0"/>
            </a:endParaRPr>
          </a:p>
        </p:txBody>
      </p:sp>
      <p:pic>
        <p:nvPicPr>
          <p:cNvPr id="48133" name="Picture 7" descr="Fig 26Abial"/>
          <p:cNvPicPr>
            <a:picLocks noChangeAspect="1" noChangeArrowheads="1"/>
          </p:cNvPicPr>
          <p:nvPr/>
        </p:nvPicPr>
        <p:blipFill>
          <a:blip r:embed="rId2"/>
          <a:srcRect/>
          <a:stretch>
            <a:fillRect/>
          </a:stretch>
        </p:blipFill>
        <p:spPr bwMode="auto">
          <a:xfrm>
            <a:off x="5715000" y="1676400"/>
            <a:ext cx="2447925" cy="2068513"/>
          </a:xfrm>
          <a:prstGeom prst="rect">
            <a:avLst/>
          </a:prstGeom>
          <a:noFill/>
          <a:ln w="9525">
            <a:noFill/>
            <a:miter lim="800000"/>
            <a:headEnd/>
            <a:tailEnd/>
          </a:ln>
        </p:spPr>
      </p:pic>
      <p:sp>
        <p:nvSpPr>
          <p:cNvPr id="48134" name="Text Box 8"/>
          <p:cNvSpPr txBox="1">
            <a:spLocks noChangeArrowheads="1"/>
          </p:cNvSpPr>
          <p:nvPr/>
        </p:nvSpPr>
        <p:spPr bwMode="auto">
          <a:xfrm>
            <a:off x="457200" y="1524000"/>
            <a:ext cx="4648200" cy="884238"/>
          </a:xfrm>
          <a:prstGeom prst="rect">
            <a:avLst/>
          </a:prstGeom>
          <a:noFill/>
          <a:ln w="9525">
            <a:noFill/>
            <a:miter lim="800000"/>
            <a:headEnd/>
            <a:tailEnd/>
          </a:ln>
        </p:spPr>
        <p:txBody>
          <a:bodyPr>
            <a:spAutoFit/>
          </a:bodyPr>
          <a:lstStyle/>
          <a:p>
            <a:pPr algn="ctr">
              <a:spcBef>
                <a:spcPct val="50000"/>
              </a:spcBef>
            </a:pPr>
            <a:r>
              <a:rPr lang="fr-FR" altLang="fr-FR" sz="2800" b="1">
                <a:solidFill>
                  <a:srgbClr val="000000"/>
                </a:solidFill>
                <a:latin typeface="Arial" charset="0"/>
              </a:rPr>
              <a:t>Ponction</a:t>
            </a:r>
          </a:p>
          <a:p>
            <a:pPr algn="ctr"/>
            <a:r>
              <a:rPr lang="fr-FR" altLang="fr-FR" sz="2400" b="1">
                <a:solidFill>
                  <a:srgbClr val="000000"/>
                </a:solidFill>
                <a:latin typeface="Arial" charset="0"/>
              </a:rPr>
              <a:t>(sous control échographique)</a:t>
            </a:r>
          </a:p>
        </p:txBody>
      </p:sp>
      <p:pic>
        <p:nvPicPr>
          <p:cNvPr id="48135" name="Picture 9" descr="PAIR fig 4"/>
          <p:cNvPicPr>
            <a:picLocks noChangeAspect="1" noChangeArrowheads="1"/>
          </p:cNvPicPr>
          <p:nvPr/>
        </p:nvPicPr>
        <p:blipFill>
          <a:blip r:embed="rId3"/>
          <a:srcRect/>
          <a:stretch>
            <a:fillRect/>
          </a:stretch>
        </p:blipFill>
        <p:spPr bwMode="auto">
          <a:xfrm>
            <a:off x="723900" y="2852738"/>
            <a:ext cx="4114800" cy="3090862"/>
          </a:xfrm>
          <a:prstGeom prst="rect">
            <a:avLst/>
          </a:prstGeom>
          <a:noFill/>
          <a:ln w="9525">
            <a:noFill/>
            <a:miter lim="800000"/>
            <a:headEnd/>
            <a:tailEnd/>
          </a:ln>
        </p:spPr>
      </p:pic>
      <p:grpSp>
        <p:nvGrpSpPr>
          <p:cNvPr id="48136" name="Group 10"/>
          <p:cNvGrpSpPr>
            <a:grpSpLocks/>
          </p:cNvGrpSpPr>
          <p:nvPr/>
        </p:nvGrpSpPr>
        <p:grpSpPr bwMode="auto">
          <a:xfrm>
            <a:off x="5715000" y="4106863"/>
            <a:ext cx="2438400" cy="2065337"/>
            <a:chOff x="3600" y="2587"/>
            <a:chExt cx="1536" cy="1301"/>
          </a:xfrm>
        </p:grpSpPr>
        <p:pic>
          <p:nvPicPr>
            <p:cNvPr id="48137" name="Picture 11" descr="PAIR fig 6"/>
            <p:cNvPicPr>
              <a:picLocks noChangeAspect="1" noChangeArrowheads="1"/>
            </p:cNvPicPr>
            <p:nvPr/>
          </p:nvPicPr>
          <p:blipFill>
            <a:blip r:embed="rId4"/>
            <a:srcRect/>
            <a:stretch>
              <a:fillRect/>
            </a:stretch>
          </p:blipFill>
          <p:spPr bwMode="auto">
            <a:xfrm>
              <a:off x="3600" y="2587"/>
              <a:ext cx="1536" cy="1301"/>
            </a:xfrm>
            <a:prstGeom prst="rect">
              <a:avLst/>
            </a:prstGeom>
            <a:noFill/>
            <a:ln w="9525">
              <a:noFill/>
              <a:miter lim="800000"/>
              <a:headEnd/>
              <a:tailEnd/>
            </a:ln>
          </p:spPr>
        </p:pic>
        <p:sp>
          <p:nvSpPr>
            <p:cNvPr id="48138" name="Rectangle 12"/>
            <p:cNvSpPr>
              <a:spLocks noChangeArrowheads="1"/>
            </p:cNvSpPr>
            <p:nvPr/>
          </p:nvSpPr>
          <p:spPr bwMode="auto">
            <a:xfrm>
              <a:off x="3600" y="2592"/>
              <a:ext cx="1536" cy="1296"/>
            </a:xfrm>
            <a:prstGeom prst="rect">
              <a:avLst/>
            </a:prstGeom>
            <a:noFill/>
            <a:ln w="9525">
              <a:solidFill>
                <a:schemeClr val="tx1"/>
              </a:solidFill>
              <a:miter lim="800000"/>
              <a:headEnd/>
              <a:tailEnd/>
            </a:ln>
          </p:spPr>
          <p:txBody>
            <a:bodyPr wrap="none" anchor="ctr"/>
            <a:lstStyle/>
            <a:p>
              <a:pPr algn="ctr" eaLnBrk="1" hangingPunct="1"/>
              <a:endParaRPr lang="fr-FR" altLang="fr-FR"/>
            </a:p>
          </p:txBody>
        </p:sp>
      </p:gr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2"/>
          <p:cNvSpPr>
            <a:spLocks noGrp="1" noChangeArrowheads="1"/>
          </p:cNvSpPr>
          <p:nvPr>
            <p:ph type="title" idx="4294967295"/>
          </p:nvPr>
        </p:nvSpPr>
        <p:spPr>
          <a:xfrm>
            <a:off x="0" y="0"/>
            <a:ext cx="7772400" cy="692150"/>
          </a:xfrm>
        </p:spPr>
        <p:txBody>
          <a:bodyPr rtlCol="0">
            <a:normAutofit fontScale="90000"/>
          </a:bodyPr>
          <a:lstStyle/>
          <a:p>
            <a:pPr eaLnBrk="1" fontAlgn="auto" hangingPunct="1">
              <a:spcAft>
                <a:spcPts val="0"/>
              </a:spcAft>
              <a:defRPr/>
            </a:pPr>
            <a:r>
              <a:rPr lang="fr-FR" sz="4000" b="1" dirty="0" smtClean="0">
                <a:solidFill>
                  <a:srgbClr val="000000"/>
                </a:solidFill>
              </a:rPr>
              <a:t>TRAITEMENT</a:t>
            </a:r>
            <a:r>
              <a:rPr lang="fr-FR" sz="4000" dirty="0" smtClean="0">
                <a:solidFill>
                  <a:srgbClr val="FFFF66"/>
                </a:solidFill>
              </a:rPr>
              <a:t> </a:t>
            </a:r>
          </a:p>
        </p:txBody>
      </p:sp>
      <p:sp>
        <p:nvSpPr>
          <p:cNvPr id="49155" name="Rectangle 3"/>
          <p:cNvSpPr>
            <a:spLocks noGrp="1" noChangeArrowheads="1"/>
          </p:cNvSpPr>
          <p:nvPr>
            <p:ph idx="4294967295"/>
          </p:nvPr>
        </p:nvSpPr>
        <p:spPr>
          <a:xfrm>
            <a:off x="0" y="836613"/>
            <a:ext cx="9144000" cy="6021387"/>
          </a:xfrm>
        </p:spPr>
        <p:txBody>
          <a:bodyPr/>
          <a:lstStyle/>
          <a:p>
            <a:pPr eaLnBrk="1" hangingPunct="1">
              <a:buFontTx/>
              <a:buNone/>
            </a:pPr>
            <a:r>
              <a:rPr lang="fr-FR" altLang="fr-FR" sz="2400" smtClean="0">
                <a:solidFill>
                  <a:srgbClr val="000000"/>
                </a:solidFill>
                <a:sym typeface="Wingdings" pitchFamily="2" charset="2"/>
              </a:rPr>
              <a:t>traitement percutané</a:t>
            </a:r>
          </a:p>
          <a:p>
            <a:pPr eaLnBrk="1" hangingPunct="1">
              <a:buFontTx/>
              <a:buNone/>
            </a:pPr>
            <a:endParaRPr lang="fr-FR" altLang="fr-FR" sz="2400" smtClean="0">
              <a:solidFill>
                <a:srgbClr val="000000"/>
              </a:solidFill>
            </a:endParaRPr>
          </a:p>
        </p:txBody>
      </p:sp>
      <p:sp>
        <p:nvSpPr>
          <p:cNvPr id="49156" name="Text Box 4"/>
          <p:cNvSpPr txBox="1">
            <a:spLocks noChangeArrowheads="1"/>
          </p:cNvSpPr>
          <p:nvPr/>
        </p:nvSpPr>
        <p:spPr bwMode="auto">
          <a:xfrm>
            <a:off x="6400800" y="6400800"/>
            <a:ext cx="2667000" cy="336550"/>
          </a:xfrm>
          <a:prstGeom prst="rect">
            <a:avLst/>
          </a:prstGeom>
          <a:noFill/>
          <a:ln w="9525">
            <a:noFill/>
            <a:miter lim="800000"/>
            <a:headEnd/>
            <a:tailEnd/>
          </a:ln>
        </p:spPr>
        <p:txBody>
          <a:bodyPr lIns="91435" tIns="45718" rIns="91435" bIns="45718">
            <a:spAutoFit/>
          </a:bodyPr>
          <a:lstStyle/>
          <a:p>
            <a:pPr algn="ctr">
              <a:spcBef>
                <a:spcPct val="50000"/>
              </a:spcBef>
            </a:pPr>
            <a:r>
              <a:rPr lang="pt-PT" altLang="fr-FR" sz="1600" i="1">
                <a:solidFill>
                  <a:srgbClr val="006600"/>
                </a:solidFill>
                <a:latin typeface="Arial" charset="0"/>
              </a:rPr>
              <a:t>A. Menezes da Silva/2003</a:t>
            </a:r>
            <a:endParaRPr lang="en-GB" altLang="fr-FR" sz="1600" i="1">
              <a:solidFill>
                <a:srgbClr val="006600"/>
              </a:solidFill>
              <a:latin typeface="Arial" charset="0"/>
            </a:endParaRPr>
          </a:p>
        </p:txBody>
      </p:sp>
      <p:sp>
        <p:nvSpPr>
          <p:cNvPr id="49157" name="Text Box 7"/>
          <p:cNvSpPr txBox="1">
            <a:spLocks noChangeArrowheads="1"/>
          </p:cNvSpPr>
          <p:nvPr/>
        </p:nvSpPr>
        <p:spPr bwMode="auto">
          <a:xfrm>
            <a:off x="2362200" y="1524000"/>
            <a:ext cx="4419600" cy="884238"/>
          </a:xfrm>
          <a:prstGeom prst="rect">
            <a:avLst/>
          </a:prstGeom>
          <a:noFill/>
          <a:ln w="9525">
            <a:noFill/>
            <a:miter lim="800000"/>
            <a:headEnd/>
            <a:tailEnd/>
          </a:ln>
        </p:spPr>
        <p:txBody>
          <a:bodyPr>
            <a:spAutoFit/>
          </a:bodyPr>
          <a:lstStyle/>
          <a:p>
            <a:pPr algn="ctr">
              <a:spcBef>
                <a:spcPct val="50000"/>
              </a:spcBef>
            </a:pPr>
            <a:r>
              <a:rPr lang="fr-FR" altLang="fr-FR" sz="2800" b="1">
                <a:solidFill>
                  <a:srgbClr val="000000"/>
                </a:solidFill>
                <a:latin typeface="Arial" charset="0"/>
              </a:rPr>
              <a:t>Aspiration</a:t>
            </a:r>
          </a:p>
          <a:p>
            <a:pPr algn="ctr"/>
            <a:r>
              <a:rPr lang="fr-FR" altLang="fr-FR" sz="2400" b="1">
                <a:solidFill>
                  <a:srgbClr val="000000"/>
                </a:solidFill>
                <a:latin typeface="Arial" charset="0"/>
              </a:rPr>
              <a:t>(d’une partie du contenu)</a:t>
            </a:r>
          </a:p>
        </p:txBody>
      </p:sp>
      <p:pic>
        <p:nvPicPr>
          <p:cNvPr id="49158" name="Picture 8" descr="PAIR fig 5"/>
          <p:cNvPicPr>
            <a:picLocks noChangeAspect="1" noChangeArrowheads="1"/>
          </p:cNvPicPr>
          <p:nvPr/>
        </p:nvPicPr>
        <p:blipFill>
          <a:blip r:embed="rId2"/>
          <a:srcRect/>
          <a:stretch>
            <a:fillRect/>
          </a:stretch>
        </p:blipFill>
        <p:spPr bwMode="auto">
          <a:xfrm>
            <a:off x="5097463" y="2892425"/>
            <a:ext cx="3741737" cy="2922588"/>
          </a:xfrm>
          <a:prstGeom prst="rect">
            <a:avLst/>
          </a:prstGeom>
          <a:noFill/>
          <a:ln w="9525">
            <a:noFill/>
            <a:miter lim="800000"/>
            <a:headEnd/>
            <a:tailEnd/>
          </a:ln>
        </p:spPr>
      </p:pic>
      <p:pic>
        <p:nvPicPr>
          <p:cNvPr id="49159" name="Picture 9" descr="PAIR fig 10B"/>
          <p:cNvPicPr>
            <a:picLocks noChangeAspect="1" noChangeArrowheads="1"/>
          </p:cNvPicPr>
          <p:nvPr/>
        </p:nvPicPr>
        <p:blipFill>
          <a:blip r:embed="rId3"/>
          <a:srcRect/>
          <a:stretch>
            <a:fillRect/>
          </a:stretch>
        </p:blipFill>
        <p:spPr bwMode="auto">
          <a:xfrm>
            <a:off x="533400" y="2852738"/>
            <a:ext cx="4038600" cy="302577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4"/>
          <p:cNvSpPr>
            <a:spLocks noChangeArrowheads="1"/>
          </p:cNvSpPr>
          <p:nvPr/>
        </p:nvSpPr>
        <p:spPr bwMode="auto">
          <a:xfrm>
            <a:off x="611188" y="0"/>
            <a:ext cx="7772400" cy="692150"/>
          </a:xfrm>
          <a:prstGeom prst="rect">
            <a:avLst/>
          </a:prstGeom>
          <a:noFill/>
          <a:ln w="9525">
            <a:noFill/>
            <a:miter lim="800000"/>
            <a:headEnd/>
            <a:tailEnd/>
          </a:ln>
        </p:spPr>
        <p:txBody>
          <a:bodyPr anchor="ctr"/>
          <a:lstStyle/>
          <a:p>
            <a:pPr algn="ctr" eaLnBrk="1" hangingPunct="1">
              <a:defRPr/>
            </a:pPr>
            <a:r>
              <a:rPr lang="fr-FR" sz="4000" b="1" dirty="0">
                <a:solidFill>
                  <a:srgbClr val="000000"/>
                </a:solidFill>
                <a:latin typeface="+mj-lt"/>
              </a:rPr>
              <a:t>TRAITEMENT </a:t>
            </a:r>
          </a:p>
        </p:txBody>
      </p:sp>
      <p:sp>
        <p:nvSpPr>
          <p:cNvPr id="50179" name="Rectangle 5"/>
          <p:cNvSpPr>
            <a:spLocks noChangeArrowheads="1"/>
          </p:cNvSpPr>
          <p:nvPr/>
        </p:nvSpPr>
        <p:spPr bwMode="auto">
          <a:xfrm>
            <a:off x="0" y="836613"/>
            <a:ext cx="9144000" cy="6021387"/>
          </a:xfrm>
          <a:prstGeom prst="rect">
            <a:avLst/>
          </a:prstGeom>
          <a:noFill/>
          <a:ln w="9525">
            <a:noFill/>
            <a:miter lim="800000"/>
            <a:headEnd/>
            <a:tailEnd/>
          </a:ln>
        </p:spPr>
        <p:txBody>
          <a:bodyPr/>
          <a:lstStyle/>
          <a:p>
            <a:pPr marL="342900" indent="-342900" eaLnBrk="1" hangingPunct="1">
              <a:spcBef>
                <a:spcPct val="20000"/>
              </a:spcBef>
            </a:pPr>
            <a:r>
              <a:rPr lang="fr-FR" altLang="fr-FR" sz="2400">
                <a:solidFill>
                  <a:srgbClr val="000000"/>
                </a:solidFill>
                <a:latin typeface="Times New Roman" pitchFamily="18" charset="0"/>
                <a:sym typeface="Wingdings" pitchFamily="2" charset="2"/>
              </a:rPr>
              <a:t>traitement percutané</a:t>
            </a:r>
          </a:p>
          <a:p>
            <a:pPr marL="342900" indent="-342900" eaLnBrk="1" hangingPunct="1">
              <a:spcBef>
                <a:spcPct val="20000"/>
              </a:spcBef>
            </a:pPr>
            <a:endParaRPr lang="fr-FR" altLang="fr-FR" sz="2400">
              <a:solidFill>
                <a:srgbClr val="FFFF66"/>
              </a:solidFill>
              <a:latin typeface="Times New Roman" pitchFamily="18" charset="0"/>
            </a:endParaRPr>
          </a:p>
        </p:txBody>
      </p:sp>
      <p:sp>
        <p:nvSpPr>
          <p:cNvPr id="50180" name="Text Box 6"/>
          <p:cNvSpPr txBox="1">
            <a:spLocks noChangeArrowheads="1"/>
          </p:cNvSpPr>
          <p:nvPr/>
        </p:nvSpPr>
        <p:spPr bwMode="auto">
          <a:xfrm>
            <a:off x="6400800" y="6400800"/>
            <a:ext cx="2667000" cy="336550"/>
          </a:xfrm>
          <a:prstGeom prst="rect">
            <a:avLst/>
          </a:prstGeom>
          <a:noFill/>
          <a:ln w="9525">
            <a:noFill/>
            <a:miter lim="800000"/>
            <a:headEnd/>
            <a:tailEnd/>
          </a:ln>
        </p:spPr>
        <p:txBody>
          <a:bodyPr lIns="91435" tIns="45718" rIns="91435" bIns="45718">
            <a:spAutoFit/>
          </a:bodyPr>
          <a:lstStyle/>
          <a:p>
            <a:pPr algn="ctr">
              <a:spcBef>
                <a:spcPct val="50000"/>
              </a:spcBef>
            </a:pPr>
            <a:r>
              <a:rPr lang="pt-PT" altLang="fr-FR" sz="1600" i="1">
                <a:solidFill>
                  <a:srgbClr val="006600"/>
                </a:solidFill>
                <a:latin typeface="Arial" charset="0"/>
              </a:rPr>
              <a:t>A. Menezes da Silva/2003</a:t>
            </a:r>
            <a:endParaRPr lang="en-GB" altLang="fr-FR" sz="1600" i="1">
              <a:solidFill>
                <a:srgbClr val="006600"/>
              </a:solidFill>
              <a:latin typeface="Arial" charset="0"/>
            </a:endParaRPr>
          </a:p>
        </p:txBody>
      </p:sp>
      <p:sp>
        <p:nvSpPr>
          <p:cNvPr id="50181" name="Text Box 9"/>
          <p:cNvSpPr txBox="1">
            <a:spLocks noChangeArrowheads="1"/>
          </p:cNvSpPr>
          <p:nvPr/>
        </p:nvSpPr>
        <p:spPr bwMode="auto">
          <a:xfrm>
            <a:off x="609600" y="2544763"/>
            <a:ext cx="7307263" cy="884237"/>
          </a:xfrm>
          <a:prstGeom prst="rect">
            <a:avLst/>
          </a:prstGeom>
          <a:noFill/>
          <a:ln w="9525">
            <a:noFill/>
            <a:miter lim="800000"/>
            <a:headEnd/>
            <a:tailEnd/>
          </a:ln>
        </p:spPr>
        <p:txBody>
          <a:bodyPr>
            <a:spAutoFit/>
          </a:bodyPr>
          <a:lstStyle/>
          <a:p>
            <a:pPr marL="457200" indent="-457200">
              <a:spcBef>
                <a:spcPct val="50000"/>
              </a:spcBef>
              <a:buFontTx/>
              <a:buChar char="•"/>
            </a:pPr>
            <a:r>
              <a:rPr lang="fr-FR" altLang="fr-FR" sz="2800" b="1">
                <a:latin typeface="Arial" charset="0"/>
              </a:rPr>
              <a:t>Albendazole</a:t>
            </a:r>
          </a:p>
          <a:p>
            <a:pPr marL="457200" indent="-457200"/>
            <a:r>
              <a:rPr lang="fr-FR" altLang="fr-FR" sz="2400" b="1" i="1">
                <a:solidFill>
                  <a:srgbClr val="000000"/>
                </a:solidFill>
                <a:latin typeface="Arial" charset="0"/>
              </a:rPr>
              <a:t>      (400 mg – 2 f./jour; 1 cycle de 30-90 jours</a:t>
            </a:r>
            <a:r>
              <a:rPr lang="fr-FR" altLang="fr-FR" sz="2400" b="1" i="1">
                <a:solidFill>
                  <a:srgbClr val="000099"/>
                </a:solidFill>
                <a:latin typeface="Arial" charset="0"/>
              </a:rPr>
              <a:t>)</a:t>
            </a:r>
            <a:endParaRPr lang="fr-FR" altLang="fr-FR" sz="2400" i="1">
              <a:solidFill>
                <a:srgbClr val="000099"/>
              </a:solidFill>
              <a:latin typeface="Arial" charset="0"/>
            </a:endParaRPr>
          </a:p>
        </p:txBody>
      </p:sp>
      <p:sp>
        <p:nvSpPr>
          <p:cNvPr id="50182" name="Text Box 10"/>
          <p:cNvSpPr txBox="1">
            <a:spLocks noChangeArrowheads="1"/>
          </p:cNvSpPr>
          <p:nvPr/>
        </p:nvSpPr>
        <p:spPr bwMode="auto">
          <a:xfrm>
            <a:off x="609600" y="3627438"/>
            <a:ext cx="8229600" cy="1262062"/>
          </a:xfrm>
          <a:prstGeom prst="rect">
            <a:avLst/>
          </a:prstGeom>
          <a:noFill/>
          <a:ln w="9525">
            <a:noFill/>
            <a:miter lim="800000"/>
            <a:headEnd/>
            <a:tailEnd/>
          </a:ln>
        </p:spPr>
        <p:txBody>
          <a:bodyPr>
            <a:spAutoFit/>
          </a:bodyPr>
          <a:lstStyle/>
          <a:p>
            <a:pPr marL="457200" indent="-457200">
              <a:spcBef>
                <a:spcPct val="50000"/>
              </a:spcBef>
              <a:buFontTx/>
              <a:buChar char="•"/>
            </a:pPr>
            <a:r>
              <a:rPr lang="fr-FR" altLang="fr-FR" sz="2800" b="1">
                <a:solidFill>
                  <a:srgbClr val="000000"/>
                </a:solidFill>
                <a:latin typeface="Arial" charset="0"/>
              </a:rPr>
              <a:t>Écographie</a:t>
            </a:r>
          </a:p>
          <a:p>
            <a:pPr marL="457200" indent="-457200"/>
            <a:r>
              <a:rPr lang="fr-FR" altLang="fr-FR" sz="2400" b="1" i="1">
                <a:solidFill>
                  <a:srgbClr val="000000"/>
                </a:solidFill>
                <a:latin typeface="Arial" charset="0"/>
              </a:rPr>
              <a:t>      (1 semaine, 1, 2, 3 mois, trimestrielle jusqu’ au stade inactif, et annuelle après le stade inactif)</a:t>
            </a:r>
          </a:p>
        </p:txBody>
      </p:sp>
      <p:sp>
        <p:nvSpPr>
          <p:cNvPr id="50183" name="Text Box 11"/>
          <p:cNvSpPr txBox="1">
            <a:spLocks noChangeArrowheads="1"/>
          </p:cNvSpPr>
          <p:nvPr/>
        </p:nvSpPr>
        <p:spPr bwMode="auto">
          <a:xfrm>
            <a:off x="609600" y="5059363"/>
            <a:ext cx="6937375" cy="884237"/>
          </a:xfrm>
          <a:prstGeom prst="rect">
            <a:avLst/>
          </a:prstGeom>
          <a:noFill/>
          <a:ln w="9525">
            <a:noFill/>
            <a:miter lim="800000"/>
            <a:headEnd/>
            <a:tailEnd/>
          </a:ln>
        </p:spPr>
        <p:txBody>
          <a:bodyPr>
            <a:spAutoFit/>
          </a:bodyPr>
          <a:lstStyle/>
          <a:p>
            <a:pPr marL="457200" indent="-457200">
              <a:spcBef>
                <a:spcPct val="50000"/>
              </a:spcBef>
              <a:buFontTx/>
              <a:buChar char="•"/>
            </a:pPr>
            <a:r>
              <a:rPr lang="fr-FR" altLang="fr-FR" sz="2800" b="1">
                <a:solidFill>
                  <a:srgbClr val="000000"/>
                </a:solidFill>
                <a:latin typeface="Arial" charset="0"/>
              </a:rPr>
              <a:t>Surveillance sérologique</a:t>
            </a:r>
          </a:p>
          <a:p>
            <a:pPr marL="457200" indent="-457200"/>
            <a:r>
              <a:rPr lang="fr-FR" altLang="fr-FR" sz="2400" b="1" i="1">
                <a:solidFill>
                  <a:srgbClr val="000000"/>
                </a:solidFill>
                <a:latin typeface="Arial" charset="0"/>
              </a:rPr>
              <a:t>      (semestrielle)</a:t>
            </a:r>
          </a:p>
        </p:txBody>
      </p:sp>
      <p:sp>
        <p:nvSpPr>
          <p:cNvPr id="50184" name="Text Box 12"/>
          <p:cNvSpPr txBox="1">
            <a:spLocks noChangeArrowheads="1"/>
          </p:cNvSpPr>
          <p:nvPr/>
        </p:nvSpPr>
        <p:spPr bwMode="auto">
          <a:xfrm>
            <a:off x="2209800" y="1630363"/>
            <a:ext cx="4648200" cy="579437"/>
          </a:xfrm>
          <a:prstGeom prst="rect">
            <a:avLst/>
          </a:prstGeom>
          <a:noFill/>
          <a:ln w="9525">
            <a:noFill/>
            <a:miter lim="800000"/>
            <a:headEnd/>
            <a:tailEnd/>
          </a:ln>
        </p:spPr>
        <p:txBody>
          <a:bodyPr>
            <a:spAutoFit/>
          </a:bodyPr>
          <a:lstStyle/>
          <a:p>
            <a:pPr algn="ctr">
              <a:spcBef>
                <a:spcPct val="50000"/>
              </a:spcBef>
            </a:pPr>
            <a:r>
              <a:rPr lang="fr-FR" altLang="fr-FR" b="1">
                <a:solidFill>
                  <a:srgbClr val="000099"/>
                </a:solidFill>
                <a:latin typeface="Arial" charset="0"/>
              </a:rPr>
              <a:t>APRÈS PAIR</a:t>
            </a:r>
            <a:endParaRPr lang="fr-FR" altLang="fr-FR" i="1">
              <a:solidFill>
                <a:srgbClr val="000099"/>
              </a:solidFill>
              <a:latin typeface="Arial" charset="0"/>
            </a:endParaRPr>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4"/>
          <p:cNvSpPr>
            <a:spLocks noChangeArrowheads="1"/>
          </p:cNvSpPr>
          <p:nvPr/>
        </p:nvSpPr>
        <p:spPr bwMode="auto">
          <a:xfrm>
            <a:off x="611188" y="0"/>
            <a:ext cx="7772400" cy="692150"/>
          </a:xfrm>
          <a:prstGeom prst="rect">
            <a:avLst/>
          </a:prstGeom>
          <a:noFill/>
          <a:ln w="9525">
            <a:noFill/>
            <a:miter lim="800000"/>
            <a:headEnd/>
            <a:tailEnd/>
          </a:ln>
        </p:spPr>
        <p:txBody>
          <a:bodyPr anchor="ctr"/>
          <a:lstStyle/>
          <a:p>
            <a:pPr algn="ctr" eaLnBrk="1" hangingPunct="1">
              <a:defRPr/>
            </a:pPr>
            <a:r>
              <a:rPr lang="fr-FR" sz="4000" b="1" dirty="0">
                <a:solidFill>
                  <a:srgbClr val="000000"/>
                </a:solidFill>
                <a:latin typeface="+mj-lt"/>
              </a:rPr>
              <a:t>TRAITEMENT</a:t>
            </a:r>
            <a:r>
              <a:rPr lang="fr-FR" sz="4000" dirty="0">
                <a:solidFill>
                  <a:srgbClr val="FFFF66"/>
                </a:solidFill>
                <a:latin typeface="Times New Roman" pitchFamily="18" charset="0"/>
              </a:rPr>
              <a:t> </a:t>
            </a:r>
          </a:p>
        </p:txBody>
      </p:sp>
      <p:sp>
        <p:nvSpPr>
          <p:cNvPr id="51203" name="Rectangle 5"/>
          <p:cNvSpPr>
            <a:spLocks noChangeArrowheads="1"/>
          </p:cNvSpPr>
          <p:nvPr/>
        </p:nvSpPr>
        <p:spPr bwMode="auto">
          <a:xfrm>
            <a:off x="0" y="836613"/>
            <a:ext cx="9144000" cy="6021387"/>
          </a:xfrm>
          <a:prstGeom prst="rect">
            <a:avLst/>
          </a:prstGeom>
          <a:noFill/>
          <a:ln w="9525">
            <a:noFill/>
            <a:miter lim="800000"/>
            <a:headEnd/>
            <a:tailEnd/>
          </a:ln>
        </p:spPr>
        <p:txBody>
          <a:bodyPr/>
          <a:lstStyle/>
          <a:p>
            <a:pPr marL="342900" indent="-342900" eaLnBrk="1" hangingPunct="1">
              <a:spcBef>
                <a:spcPct val="20000"/>
              </a:spcBef>
            </a:pPr>
            <a:endParaRPr lang="fr-FR" altLang="fr-FR" sz="2400">
              <a:solidFill>
                <a:srgbClr val="FFFF66"/>
              </a:solidFill>
              <a:latin typeface="Times New Roman" pitchFamily="18" charset="0"/>
              <a:sym typeface="Wingdings" pitchFamily="2" charset="2"/>
            </a:endParaRPr>
          </a:p>
          <a:p>
            <a:pPr marL="342900" indent="-342900" eaLnBrk="1" hangingPunct="1">
              <a:spcBef>
                <a:spcPct val="20000"/>
              </a:spcBef>
            </a:pPr>
            <a:endParaRPr lang="fr-FR" altLang="fr-FR" sz="2400">
              <a:solidFill>
                <a:srgbClr val="FFFF66"/>
              </a:solidFill>
              <a:latin typeface="Times New Roman" pitchFamily="18" charset="0"/>
            </a:endParaRPr>
          </a:p>
        </p:txBody>
      </p:sp>
      <p:sp>
        <p:nvSpPr>
          <p:cNvPr id="51204" name="Text Box 6"/>
          <p:cNvSpPr txBox="1">
            <a:spLocks noChangeArrowheads="1"/>
          </p:cNvSpPr>
          <p:nvPr/>
        </p:nvSpPr>
        <p:spPr bwMode="auto">
          <a:xfrm>
            <a:off x="6400800" y="6400800"/>
            <a:ext cx="2667000" cy="336550"/>
          </a:xfrm>
          <a:prstGeom prst="rect">
            <a:avLst/>
          </a:prstGeom>
          <a:noFill/>
          <a:ln w="9525">
            <a:noFill/>
            <a:miter lim="800000"/>
            <a:headEnd/>
            <a:tailEnd/>
          </a:ln>
        </p:spPr>
        <p:txBody>
          <a:bodyPr lIns="91435" tIns="45718" rIns="91435" bIns="45718">
            <a:spAutoFit/>
          </a:bodyPr>
          <a:lstStyle/>
          <a:p>
            <a:pPr algn="ctr">
              <a:spcBef>
                <a:spcPct val="50000"/>
              </a:spcBef>
            </a:pPr>
            <a:r>
              <a:rPr lang="pt-PT" altLang="fr-FR" sz="1600" i="1">
                <a:solidFill>
                  <a:srgbClr val="006600"/>
                </a:solidFill>
                <a:latin typeface="Arial" charset="0"/>
              </a:rPr>
              <a:t>A. Menezes da Silva/2003</a:t>
            </a:r>
            <a:endParaRPr lang="en-GB" altLang="fr-FR" sz="1600" i="1">
              <a:solidFill>
                <a:srgbClr val="006600"/>
              </a:solidFill>
              <a:latin typeface="Arial" charset="0"/>
            </a:endParaRPr>
          </a:p>
        </p:txBody>
      </p:sp>
      <p:sp>
        <p:nvSpPr>
          <p:cNvPr id="51205" name="Text Box 15"/>
          <p:cNvSpPr txBox="1">
            <a:spLocks noChangeArrowheads="1"/>
          </p:cNvSpPr>
          <p:nvPr/>
        </p:nvSpPr>
        <p:spPr bwMode="auto">
          <a:xfrm>
            <a:off x="6400800" y="6400800"/>
            <a:ext cx="2667000" cy="336550"/>
          </a:xfrm>
          <a:prstGeom prst="rect">
            <a:avLst/>
          </a:prstGeom>
          <a:noFill/>
          <a:ln w="9525">
            <a:noFill/>
            <a:miter lim="800000"/>
            <a:headEnd/>
            <a:tailEnd/>
          </a:ln>
        </p:spPr>
        <p:txBody>
          <a:bodyPr lIns="91435" tIns="45718" rIns="91435" bIns="45718">
            <a:spAutoFit/>
          </a:bodyPr>
          <a:lstStyle/>
          <a:p>
            <a:pPr algn="ctr">
              <a:spcBef>
                <a:spcPct val="50000"/>
              </a:spcBef>
            </a:pPr>
            <a:r>
              <a:rPr lang="pt-PT" altLang="fr-FR" sz="1600" i="1">
                <a:solidFill>
                  <a:srgbClr val="006600"/>
                </a:solidFill>
                <a:latin typeface="Arial" charset="0"/>
              </a:rPr>
              <a:t>A. Menezes da Silva/2003</a:t>
            </a:r>
            <a:endParaRPr lang="en-GB" altLang="fr-FR" sz="1600" i="1">
              <a:solidFill>
                <a:srgbClr val="006600"/>
              </a:solidFill>
              <a:latin typeface="Arial" charset="0"/>
            </a:endParaRPr>
          </a:p>
        </p:txBody>
      </p:sp>
      <p:sp>
        <p:nvSpPr>
          <p:cNvPr id="51206" name="Text Box 18"/>
          <p:cNvSpPr txBox="1">
            <a:spLocks noChangeArrowheads="1"/>
          </p:cNvSpPr>
          <p:nvPr/>
        </p:nvSpPr>
        <p:spPr bwMode="auto">
          <a:xfrm>
            <a:off x="1752600" y="2782888"/>
            <a:ext cx="6324600" cy="3084512"/>
          </a:xfrm>
          <a:prstGeom prst="rect">
            <a:avLst/>
          </a:prstGeom>
          <a:noFill/>
          <a:ln w="9525">
            <a:noFill/>
            <a:miter lim="800000"/>
            <a:headEnd/>
            <a:tailEnd/>
          </a:ln>
        </p:spPr>
        <p:txBody>
          <a:bodyPr>
            <a:spAutoFit/>
          </a:bodyPr>
          <a:lstStyle/>
          <a:p>
            <a:pPr algn="just">
              <a:spcBef>
                <a:spcPct val="50000"/>
              </a:spcBef>
              <a:buFont typeface="Wingdings" pitchFamily="2" charset="2"/>
              <a:buChar char="§"/>
            </a:pPr>
            <a:r>
              <a:rPr lang="fr-FR" altLang="fr-FR" sz="2800" b="1">
                <a:solidFill>
                  <a:srgbClr val="000000"/>
                </a:solidFill>
                <a:latin typeface="Arial" charset="0"/>
              </a:rPr>
              <a:t>  Kystes périphériques</a:t>
            </a:r>
          </a:p>
          <a:p>
            <a:pPr algn="just">
              <a:spcBef>
                <a:spcPct val="50000"/>
              </a:spcBef>
              <a:buFont typeface="Wingdings" pitchFamily="2" charset="2"/>
              <a:buChar char="§"/>
            </a:pPr>
            <a:r>
              <a:rPr lang="fr-FR" altLang="fr-FR" sz="2800" b="1">
                <a:solidFill>
                  <a:srgbClr val="000000"/>
                </a:solidFill>
                <a:latin typeface="Arial" charset="0"/>
              </a:rPr>
              <a:t>  Localisation de risque</a:t>
            </a:r>
          </a:p>
          <a:p>
            <a:pPr algn="just">
              <a:spcBef>
                <a:spcPct val="50000"/>
              </a:spcBef>
              <a:buFont typeface="Wingdings" pitchFamily="2" charset="2"/>
              <a:buChar char="§"/>
            </a:pPr>
            <a:r>
              <a:rPr lang="fr-FR" altLang="fr-FR" sz="2800" b="1">
                <a:solidFill>
                  <a:srgbClr val="000000"/>
                </a:solidFill>
                <a:latin typeface="Arial" charset="0"/>
              </a:rPr>
              <a:t>  Fissuration biliaire</a:t>
            </a:r>
          </a:p>
          <a:p>
            <a:pPr algn="just">
              <a:spcBef>
                <a:spcPct val="50000"/>
              </a:spcBef>
              <a:buFont typeface="Wingdings" pitchFamily="2" charset="2"/>
              <a:buChar char="§"/>
            </a:pPr>
            <a:r>
              <a:rPr lang="fr-FR" altLang="fr-FR" sz="2800" b="1">
                <a:solidFill>
                  <a:srgbClr val="000000"/>
                </a:solidFill>
                <a:latin typeface="Arial" charset="0"/>
              </a:rPr>
              <a:t>  Kystes à paroie calcifiée</a:t>
            </a:r>
          </a:p>
          <a:p>
            <a:pPr algn="just">
              <a:spcBef>
                <a:spcPct val="50000"/>
              </a:spcBef>
              <a:buFont typeface="Wingdings" pitchFamily="2" charset="2"/>
              <a:buChar char="§"/>
            </a:pPr>
            <a:r>
              <a:rPr lang="fr-FR" altLang="fr-FR" sz="2800" b="1">
                <a:solidFill>
                  <a:srgbClr val="000000"/>
                </a:solidFill>
                <a:latin typeface="Arial" charset="0"/>
              </a:rPr>
              <a:t>  Pas de collaboration du malade</a:t>
            </a:r>
          </a:p>
        </p:txBody>
      </p:sp>
      <p:sp>
        <p:nvSpPr>
          <p:cNvPr id="51207" name="Text Box 19"/>
          <p:cNvSpPr txBox="1">
            <a:spLocks noChangeArrowheads="1"/>
          </p:cNvSpPr>
          <p:nvPr/>
        </p:nvSpPr>
        <p:spPr bwMode="auto">
          <a:xfrm>
            <a:off x="2133600" y="1706563"/>
            <a:ext cx="4876800" cy="579437"/>
          </a:xfrm>
          <a:prstGeom prst="rect">
            <a:avLst/>
          </a:prstGeom>
          <a:noFill/>
          <a:ln w="9525">
            <a:noFill/>
            <a:miter lim="800000"/>
            <a:headEnd/>
            <a:tailEnd/>
          </a:ln>
        </p:spPr>
        <p:txBody>
          <a:bodyPr>
            <a:spAutoFit/>
          </a:bodyPr>
          <a:lstStyle/>
          <a:p>
            <a:pPr algn="ctr">
              <a:spcBef>
                <a:spcPct val="50000"/>
              </a:spcBef>
            </a:pPr>
            <a:r>
              <a:rPr lang="fr-FR" altLang="fr-FR" b="1">
                <a:solidFill>
                  <a:srgbClr val="000000"/>
                </a:solidFill>
                <a:latin typeface="Arial" charset="0"/>
              </a:rPr>
              <a:t>Contre-indications</a:t>
            </a:r>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fr-FR" altLang="fr-FR" b="1" smtClean="0"/>
              <a:t>EPIDEMIOLOGIE</a:t>
            </a:r>
          </a:p>
        </p:txBody>
      </p:sp>
      <p:sp>
        <p:nvSpPr>
          <p:cNvPr id="6147" name="Rectangle 3"/>
          <p:cNvSpPr>
            <a:spLocks noGrp="1" noChangeArrowheads="1"/>
          </p:cNvSpPr>
          <p:nvPr>
            <p:ph idx="1"/>
          </p:nvPr>
        </p:nvSpPr>
        <p:spPr>
          <a:xfrm>
            <a:off x="457200" y="1412875"/>
            <a:ext cx="8229600" cy="4525963"/>
          </a:xfrm>
        </p:spPr>
        <p:txBody>
          <a:bodyPr/>
          <a:lstStyle/>
          <a:p>
            <a:pPr eaLnBrk="1" hangingPunct="1">
              <a:lnSpc>
                <a:spcPct val="80000"/>
              </a:lnSpc>
              <a:buFontTx/>
              <a:buNone/>
            </a:pPr>
            <a:r>
              <a:rPr lang="fr-FR" altLang="fr-FR" sz="2400" b="1" i="1" smtClean="0"/>
              <a:t>L’ Œuf</a:t>
            </a:r>
          </a:p>
          <a:p>
            <a:pPr eaLnBrk="1" hangingPunct="1">
              <a:lnSpc>
                <a:spcPct val="80000"/>
              </a:lnSpc>
            </a:pPr>
            <a:r>
              <a:rPr lang="fr-FR" altLang="fr-FR" sz="2400" smtClean="0"/>
              <a:t> Ovoïde (35 μm), protégé par une coque épaisse et striée. Il contient un embryon </a:t>
            </a:r>
          </a:p>
          <a:p>
            <a:pPr eaLnBrk="1" hangingPunct="1">
              <a:lnSpc>
                <a:spcPct val="80000"/>
              </a:lnSpc>
            </a:pPr>
            <a:r>
              <a:rPr lang="fr-FR" altLang="fr-FR" sz="2400" smtClean="0"/>
              <a:t>La maturation de l’œuf se réalise dans le milieu extérieur. </a:t>
            </a:r>
          </a:p>
          <a:p>
            <a:pPr eaLnBrk="1" hangingPunct="1">
              <a:lnSpc>
                <a:spcPct val="80000"/>
              </a:lnSpc>
            </a:pPr>
            <a:r>
              <a:rPr lang="fr-FR" altLang="fr-FR" sz="2400" smtClean="0"/>
              <a:t>Survie en extérieur : 1-15 mois</a:t>
            </a:r>
          </a:p>
          <a:p>
            <a:pPr eaLnBrk="1" hangingPunct="1">
              <a:lnSpc>
                <a:spcPct val="80000"/>
              </a:lnSpc>
            </a:pPr>
            <a:r>
              <a:rPr lang="fr-FR" altLang="fr-FR" sz="2400" smtClean="0"/>
              <a:t>Détruit par la chaleur à 60°c mais résiste aux agents chimiques</a:t>
            </a:r>
          </a:p>
          <a:p>
            <a:pPr eaLnBrk="1" hangingPunct="1">
              <a:lnSpc>
                <a:spcPct val="80000"/>
              </a:lnSpc>
              <a:buFont typeface="Arial" charset="0"/>
              <a:buNone/>
            </a:pPr>
            <a:endParaRPr lang="fr-FR" altLang="fr-FR" sz="2400" smtClean="0"/>
          </a:p>
          <a:p>
            <a:pPr eaLnBrk="1" hangingPunct="1">
              <a:lnSpc>
                <a:spcPct val="80000"/>
              </a:lnSpc>
              <a:buFontTx/>
              <a:buNone/>
            </a:pPr>
            <a:r>
              <a:rPr lang="fr-FR" altLang="fr-FR" sz="2400" b="1" i="1" smtClean="0"/>
              <a:t>la Forme larvaire</a:t>
            </a:r>
          </a:p>
          <a:p>
            <a:pPr eaLnBrk="1" hangingPunct="1">
              <a:lnSpc>
                <a:spcPct val="80000"/>
              </a:lnSpc>
            </a:pPr>
            <a:r>
              <a:rPr lang="fr-FR" altLang="fr-FR" sz="2400" smtClean="0"/>
              <a:t>C’est le </a:t>
            </a:r>
            <a:r>
              <a:rPr lang="fr-FR" altLang="fr-FR" sz="2400" i="1" smtClean="0"/>
              <a:t>métacestode</a:t>
            </a:r>
            <a:r>
              <a:rPr lang="fr-FR" altLang="fr-FR" sz="2400" smtClean="0"/>
              <a:t> d’</a:t>
            </a:r>
            <a:r>
              <a:rPr lang="fr-FR" altLang="fr-FR" sz="2400" i="1" smtClean="0"/>
              <a:t>E. Granulosus </a:t>
            </a:r>
            <a:r>
              <a:rPr lang="fr-FR" altLang="fr-FR" sz="2400" smtClean="0"/>
              <a:t>ou kyste hydatique</a:t>
            </a:r>
          </a:p>
          <a:p>
            <a:pPr eaLnBrk="1" hangingPunct="1">
              <a:lnSpc>
                <a:spcPct val="80000"/>
              </a:lnSpc>
            </a:pPr>
            <a:r>
              <a:rPr lang="fr-FR" altLang="fr-FR" sz="2400" smtClean="0"/>
              <a:t>Sa vitesse de maturation est lente, dépend de l’espèce hôte et du viscère parasité. </a:t>
            </a:r>
          </a:p>
        </p:txBody>
      </p:sp>
    </p:spTree>
  </p:cSld>
  <p:clrMapOvr>
    <a:masterClrMapping/>
  </p:clrMapOv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4"/>
          <p:cNvSpPr>
            <a:spLocks noChangeArrowheads="1"/>
          </p:cNvSpPr>
          <p:nvPr/>
        </p:nvSpPr>
        <p:spPr bwMode="auto">
          <a:xfrm>
            <a:off x="611188" y="0"/>
            <a:ext cx="7772400" cy="692150"/>
          </a:xfrm>
          <a:prstGeom prst="rect">
            <a:avLst/>
          </a:prstGeom>
          <a:noFill/>
          <a:ln w="9525">
            <a:noFill/>
            <a:miter lim="800000"/>
            <a:headEnd/>
            <a:tailEnd/>
          </a:ln>
        </p:spPr>
        <p:txBody>
          <a:bodyPr anchor="ctr"/>
          <a:lstStyle/>
          <a:p>
            <a:pPr algn="ctr" eaLnBrk="1" hangingPunct="1">
              <a:defRPr/>
            </a:pPr>
            <a:r>
              <a:rPr lang="fr-FR" sz="4000" b="1" dirty="0">
                <a:solidFill>
                  <a:srgbClr val="000000"/>
                </a:solidFill>
                <a:latin typeface="+mj-lt"/>
              </a:rPr>
              <a:t>TRAITEMENT </a:t>
            </a:r>
          </a:p>
        </p:txBody>
      </p:sp>
      <p:sp>
        <p:nvSpPr>
          <p:cNvPr id="52227" name="Rectangle 5"/>
          <p:cNvSpPr>
            <a:spLocks noChangeArrowheads="1"/>
          </p:cNvSpPr>
          <p:nvPr/>
        </p:nvSpPr>
        <p:spPr bwMode="auto">
          <a:xfrm>
            <a:off x="0" y="836613"/>
            <a:ext cx="9144000" cy="6021387"/>
          </a:xfrm>
          <a:prstGeom prst="rect">
            <a:avLst/>
          </a:prstGeom>
          <a:noFill/>
          <a:ln w="9525">
            <a:noFill/>
            <a:miter lim="800000"/>
            <a:headEnd/>
            <a:tailEnd/>
          </a:ln>
        </p:spPr>
        <p:txBody>
          <a:bodyPr/>
          <a:lstStyle/>
          <a:p>
            <a:pPr marL="342900" indent="-342900" eaLnBrk="1" hangingPunct="1">
              <a:spcBef>
                <a:spcPct val="20000"/>
              </a:spcBef>
            </a:pPr>
            <a:endParaRPr lang="fr-FR" altLang="fr-FR" sz="2400">
              <a:solidFill>
                <a:srgbClr val="FFFF66"/>
              </a:solidFill>
              <a:latin typeface="Times New Roman" pitchFamily="18" charset="0"/>
              <a:sym typeface="Wingdings" pitchFamily="2" charset="2"/>
            </a:endParaRPr>
          </a:p>
          <a:p>
            <a:pPr marL="342900" indent="-342900" eaLnBrk="1" hangingPunct="1">
              <a:spcBef>
                <a:spcPct val="20000"/>
              </a:spcBef>
            </a:pPr>
            <a:endParaRPr lang="fr-FR" altLang="fr-FR" sz="2400">
              <a:solidFill>
                <a:srgbClr val="FFFF66"/>
              </a:solidFill>
              <a:latin typeface="Times New Roman" pitchFamily="18" charset="0"/>
            </a:endParaRPr>
          </a:p>
        </p:txBody>
      </p:sp>
      <p:sp>
        <p:nvSpPr>
          <p:cNvPr id="52228" name="Text Box 6"/>
          <p:cNvSpPr txBox="1">
            <a:spLocks noChangeArrowheads="1"/>
          </p:cNvSpPr>
          <p:nvPr/>
        </p:nvSpPr>
        <p:spPr bwMode="auto">
          <a:xfrm>
            <a:off x="6400800" y="6400800"/>
            <a:ext cx="2667000" cy="336550"/>
          </a:xfrm>
          <a:prstGeom prst="rect">
            <a:avLst/>
          </a:prstGeom>
          <a:noFill/>
          <a:ln w="9525">
            <a:noFill/>
            <a:miter lim="800000"/>
            <a:headEnd/>
            <a:tailEnd/>
          </a:ln>
        </p:spPr>
        <p:txBody>
          <a:bodyPr lIns="91435" tIns="45718" rIns="91435" bIns="45718">
            <a:spAutoFit/>
          </a:bodyPr>
          <a:lstStyle/>
          <a:p>
            <a:pPr algn="ctr">
              <a:spcBef>
                <a:spcPct val="50000"/>
              </a:spcBef>
            </a:pPr>
            <a:r>
              <a:rPr lang="pt-PT" altLang="fr-FR" sz="1600" i="1">
                <a:solidFill>
                  <a:srgbClr val="006600"/>
                </a:solidFill>
                <a:latin typeface="Arial" charset="0"/>
              </a:rPr>
              <a:t>A. Menezes da Silva/2003</a:t>
            </a:r>
            <a:endParaRPr lang="en-GB" altLang="fr-FR" sz="1600" i="1">
              <a:solidFill>
                <a:srgbClr val="006600"/>
              </a:solidFill>
              <a:latin typeface="Arial" charset="0"/>
            </a:endParaRPr>
          </a:p>
        </p:txBody>
      </p:sp>
      <p:sp>
        <p:nvSpPr>
          <p:cNvPr id="52229" name="Text Box 8"/>
          <p:cNvSpPr txBox="1">
            <a:spLocks noChangeArrowheads="1"/>
          </p:cNvSpPr>
          <p:nvPr/>
        </p:nvSpPr>
        <p:spPr bwMode="auto">
          <a:xfrm>
            <a:off x="6400800" y="6400800"/>
            <a:ext cx="2667000" cy="336550"/>
          </a:xfrm>
          <a:prstGeom prst="rect">
            <a:avLst/>
          </a:prstGeom>
          <a:noFill/>
          <a:ln w="9525">
            <a:noFill/>
            <a:miter lim="800000"/>
            <a:headEnd/>
            <a:tailEnd/>
          </a:ln>
        </p:spPr>
        <p:txBody>
          <a:bodyPr lIns="91435" tIns="45718" rIns="91435" bIns="45718">
            <a:spAutoFit/>
          </a:bodyPr>
          <a:lstStyle/>
          <a:p>
            <a:pPr algn="ctr">
              <a:spcBef>
                <a:spcPct val="50000"/>
              </a:spcBef>
            </a:pPr>
            <a:r>
              <a:rPr lang="pt-PT" altLang="fr-FR" sz="1600" i="1">
                <a:solidFill>
                  <a:srgbClr val="006600"/>
                </a:solidFill>
                <a:latin typeface="Arial" charset="0"/>
              </a:rPr>
              <a:t>A. Menezes da Silva/2003</a:t>
            </a:r>
            <a:endParaRPr lang="en-GB" altLang="fr-FR" sz="1600" i="1">
              <a:solidFill>
                <a:srgbClr val="006600"/>
              </a:solidFill>
              <a:latin typeface="Arial" charset="0"/>
            </a:endParaRPr>
          </a:p>
        </p:txBody>
      </p:sp>
      <p:sp>
        <p:nvSpPr>
          <p:cNvPr id="52230" name="Text Box 11"/>
          <p:cNvSpPr txBox="1">
            <a:spLocks noChangeArrowheads="1"/>
          </p:cNvSpPr>
          <p:nvPr/>
        </p:nvSpPr>
        <p:spPr bwMode="auto">
          <a:xfrm>
            <a:off x="3157538" y="1554163"/>
            <a:ext cx="2709862" cy="579437"/>
          </a:xfrm>
          <a:prstGeom prst="rect">
            <a:avLst/>
          </a:prstGeom>
          <a:noFill/>
          <a:ln w="9525">
            <a:noFill/>
            <a:miter lim="800000"/>
            <a:headEnd/>
            <a:tailEnd/>
          </a:ln>
        </p:spPr>
        <p:txBody>
          <a:bodyPr>
            <a:spAutoFit/>
          </a:bodyPr>
          <a:lstStyle/>
          <a:p>
            <a:pPr algn="ctr">
              <a:spcBef>
                <a:spcPct val="50000"/>
              </a:spcBef>
            </a:pPr>
            <a:r>
              <a:rPr lang="fr-FR" altLang="fr-FR" b="1">
                <a:solidFill>
                  <a:srgbClr val="000099"/>
                </a:solidFill>
                <a:latin typeface="Arial" charset="0"/>
              </a:rPr>
              <a:t>Risques</a:t>
            </a:r>
            <a:endParaRPr lang="fr-FR" altLang="fr-FR" b="1" i="1">
              <a:solidFill>
                <a:srgbClr val="000099"/>
              </a:solidFill>
              <a:latin typeface="Arial" charset="0"/>
            </a:endParaRPr>
          </a:p>
        </p:txBody>
      </p:sp>
      <p:sp>
        <p:nvSpPr>
          <p:cNvPr id="52231" name="Text Box 12"/>
          <p:cNvSpPr txBox="1">
            <a:spLocks noChangeArrowheads="1"/>
          </p:cNvSpPr>
          <p:nvPr/>
        </p:nvSpPr>
        <p:spPr bwMode="auto">
          <a:xfrm>
            <a:off x="1219200" y="3140075"/>
            <a:ext cx="7620000" cy="457200"/>
          </a:xfrm>
          <a:prstGeom prst="rect">
            <a:avLst/>
          </a:prstGeom>
          <a:noFill/>
          <a:ln w="9525">
            <a:noFill/>
            <a:miter lim="800000"/>
            <a:headEnd/>
            <a:tailEnd/>
          </a:ln>
        </p:spPr>
        <p:txBody>
          <a:bodyPr>
            <a:spAutoFit/>
          </a:bodyPr>
          <a:lstStyle/>
          <a:p>
            <a:pPr>
              <a:spcBef>
                <a:spcPct val="50000"/>
              </a:spcBef>
              <a:buFont typeface="Wingdings" pitchFamily="2" charset="2"/>
              <a:buNone/>
            </a:pPr>
            <a:r>
              <a:rPr lang="fr-FR" altLang="fr-FR" sz="2400" b="1">
                <a:solidFill>
                  <a:srgbClr val="000000"/>
                </a:solidFill>
                <a:latin typeface="Arial" charset="0"/>
              </a:rPr>
              <a:t>Lésions mécaniques, hémorragie, infection</a:t>
            </a:r>
          </a:p>
        </p:txBody>
      </p:sp>
      <p:sp>
        <p:nvSpPr>
          <p:cNvPr id="52232" name="Text Box 13"/>
          <p:cNvSpPr txBox="1">
            <a:spLocks noChangeArrowheads="1"/>
          </p:cNvSpPr>
          <p:nvPr/>
        </p:nvSpPr>
        <p:spPr bwMode="auto">
          <a:xfrm>
            <a:off x="1219200" y="5319713"/>
            <a:ext cx="7772400" cy="457200"/>
          </a:xfrm>
          <a:prstGeom prst="rect">
            <a:avLst/>
          </a:prstGeom>
          <a:noFill/>
          <a:ln w="9525">
            <a:noFill/>
            <a:miter lim="800000"/>
            <a:headEnd/>
            <a:tailEnd/>
          </a:ln>
        </p:spPr>
        <p:txBody>
          <a:bodyPr>
            <a:spAutoFit/>
          </a:bodyPr>
          <a:lstStyle/>
          <a:p>
            <a:pPr>
              <a:spcBef>
                <a:spcPct val="50000"/>
              </a:spcBef>
              <a:buFont typeface="Wingdings" pitchFamily="2" charset="2"/>
              <a:buNone/>
            </a:pPr>
            <a:r>
              <a:rPr lang="fr-FR" altLang="fr-FR" sz="2400" b="1">
                <a:solidFill>
                  <a:srgbClr val="000000"/>
                </a:solidFill>
                <a:latin typeface="Arial" charset="0"/>
              </a:rPr>
              <a:t>Cholangite sclérosante </a:t>
            </a:r>
            <a:r>
              <a:rPr lang="fr-FR" altLang="fr-FR" sz="2400" i="1">
                <a:solidFill>
                  <a:srgbClr val="000000"/>
                </a:solidFill>
                <a:latin typeface="Arial" charset="0"/>
              </a:rPr>
              <a:t>(fissuration biliaire)</a:t>
            </a:r>
            <a:endParaRPr lang="fr-FR" altLang="fr-FR" sz="2400" b="1">
              <a:solidFill>
                <a:srgbClr val="000000"/>
              </a:solidFill>
              <a:latin typeface="Arial" charset="0"/>
            </a:endParaRPr>
          </a:p>
        </p:txBody>
      </p:sp>
      <p:sp>
        <p:nvSpPr>
          <p:cNvPr id="52233" name="Text Box 14"/>
          <p:cNvSpPr txBox="1">
            <a:spLocks noChangeArrowheads="1"/>
          </p:cNvSpPr>
          <p:nvPr/>
        </p:nvSpPr>
        <p:spPr bwMode="auto">
          <a:xfrm>
            <a:off x="1219200" y="3673475"/>
            <a:ext cx="6808788" cy="830263"/>
          </a:xfrm>
          <a:prstGeom prst="rect">
            <a:avLst/>
          </a:prstGeom>
          <a:noFill/>
          <a:ln w="9525">
            <a:noFill/>
            <a:miter lim="800000"/>
            <a:headEnd/>
            <a:tailEnd/>
          </a:ln>
        </p:spPr>
        <p:txBody>
          <a:bodyPr>
            <a:spAutoFit/>
          </a:bodyPr>
          <a:lstStyle/>
          <a:p>
            <a:pPr>
              <a:buFont typeface="Wingdings" pitchFamily="2" charset="2"/>
              <a:buNone/>
            </a:pPr>
            <a:r>
              <a:rPr lang="fr-FR" altLang="fr-FR" sz="2400" b="1">
                <a:solidFill>
                  <a:srgbClr val="000000"/>
                </a:solidFill>
                <a:latin typeface="Arial" charset="0"/>
              </a:rPr>
              <a:t>Choc anaphylactique, hydatidose secondaire</a:t>
            </a:r>
          </a:p>
          <a:p>
            <a:pPr algn="r">
              <a:buFont typeface="Wingdings" pitchFamily="2" charset="2"/>
              <a:buNone/>
            </a:pPr>
            <a:r>
              <a:rPr lang="fr-FR" altLang="fr-FR" sz="2400" i="1">
                <a:solidFill>
                  <a:srgbClr val="000000"/>
                </a:solidFill>
                <a:latin typeface="Arial" charset="0"/>
              </a:rPr>
              <a:t>(dissémination)</a:t>
            </a:r>
          </a:p>
        </p:txBody>
      </p:sp>
      <p:sp>
        <p:nvSpPr>
          <p:cNvPr id="52234" name="Text Box 15"/>
          <p:cNvSpPr txBox="1">
            <a:spLocks noChangeArrowheads="1"/>
          </p:cNvSpPr>
          <p:nvPr/>
        </p:nvSpPr>
        <p:spPr bwMode="auto">
          <a:xfrm>
            <a:off x="914400" y="2457450"/>
            <a:ext cx="3352800" cy="519113"/>
          </a:xfrm>
          <a:prstGeom prst="rect">
            <a:avLst/>
          </a:prstGeom>
          <a:noFill/>
          <a:ln w="9525">
            <a:noFill/>
            <a:miter lim="800000"/>
            <a:headEnd/>
            <a:tailEnd/>
          </a:ln>
        </p:spPr>
        <p:txBody>
          <a:bodyPr>
            <a:spAutoFit/>
          </a:bodyPr>
          <a:lstStyle/>
          <a:p>
            <a:pPr>
              <a:spcBef>
                <a:spcPct val="50000"/>
              </a:spcBef>
              <a:buFont typeface="Wingdings" pitchFamily="2" charset="2"/>
              <a:buChar char="§"/>
            </a:pPr>
            <a:r>
              <a:rPr lang="fr-FR" altLang="fr-FR" sz="2800" b="1">
                <a:solidFill>
                  <a:srgbClr val="000066"/>
                </a:solidFill>
                <a:latin typeface="Arial" charset="0"/>
              </a:rPr>
              <a:t> </a:t>
            </a:r>
            <a:r>
              <a:rPr lang="fr-FR" altLang="fr-FR" sz="2800" b="1">
                <a:solidFill>
                  <a:srgbClr val="000000"/>
                </a:solidFill>
                <a:latin typeface="Arial" charset="0"/>
              </a:rPr>
              <a:t>De la ponction</a:t>
            </a:r>
          </a:p>
        </p:txBody>
      </p:sp>
      <p:sp>
        <p:nvSpPr>
          <p:cNvPr id="52235" name="Text Box 16"/>
          <p:cNvSpPr txBox="1">
            <a:spLocks noChangeArrowheads="1"/>
          </p:cNvSpPr>
          <p:nvPr/>
        </p:nvSpPr>
        <p:spPr bwMode="auto">
          <a:xfrm>
            <a:off x="914400" y="4800600"/>
            <a:ext cx="3352800" cy="519113"/>
          </a:xfrm>
          <a:prstGeom prst="rect">
            <a:avLst/>
          </a:prstGeom>
          <a:noFill/>
          <a:ln w="9525">
            <a:noFill/>
            <a:miter lim="800000"/>
            <a:headEnd/>
            <a:tailEnd/>
          </a:ln>
        </p:spPr>
        <p:txBody>
          <a:bodyPr>
            <a:spAutoFit/>
          </a:bodyPr>
          <a:lstStyle/>
          <a:p>
            <a:pPr>
              <a:spcBef>
                <a:spcPct val="50000"/>
              </a:spcBef>
              <a:buFont typeface="Wingdings" pitchFamily="2" charset="2"/>
              <a:buChar char="§"/>
            </a:pPr>
            <a:r>
              <a:rPr lang="fr-FR" altLang="fr-FR" sz="2800" b="1">
                <a:solidFill>
                  <a:srgbClr val="000066"/>
                </a:solidFill>
                <a:latin typeface="Arial" charset="0"/>
              </a:rPr>
              <a:t> </a:t>
            </a:r>
            <a:r>
              <a:rPr lang="fr-FR" altLang="fr-FR" sz="2800" b="1">
                <a:solidFill>
                  <a:srgbClr val="000000"/>
                </a:solidFill>
                <a:latin typeface="Arial" charset="0"/>
              </a:rPr>
              <a:t>Du scolicide</a:t>
            </a:r>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4"/>
          <p:cNvSpPr>
            <a:spLocks noChangeArrowheads="1"/>
          </p:cNvSpPr>
          <p:nvPr/>
        </p:nvSpPr>
        <p:spPr bwMode="auto">
          <a:xfrm>
            <a:off x="611188" y="0"/>
            <a:ext cx="7772400" cy="692150"/>
          </a:xfrm>
          <a:prstGeom prst="rect">
            <a:avLst/>
          </a:prstGeom>
          <a:noFill/>
          <a:ln w="9525">
            <a:noFill/>
            <a:miter lim="800000"/>
            <a:headEnd/>
            <a:tailEnd/>
          </a:ln>
        </p:spPr>
        <p:txBody>
          <a:bodyPr anchor="ctr"/>
          <a:lstStyle/>
          <a:p>
            <a:pPr algn="ctr" eaLnBrk="1" hangingPunct="1">
              <a:defRPr/>
            </a:pPr>
            <a:r>
              <a:rPr lang="fr-FR" sz="4000" b="1" dirty="0">
                <a:solidFill>
                  <a:srgbClr val="000000"/>
                </a:solidFill>
                <a:latin typeface="+mj-lt"/>
              </a:rPr>
              <a:t>TRAITEMENT</a:t>
            </a:r>
            <a:r>
              <a:rPr lang="fr-FR" sz="4000" dirty="0">
                <a:solidFill>
                  <a:srgbClr val="FFFF66"/>
                </a:solidFill>
                <a:latin typeface="Times New Roman" pitchFamily="18" charset="0"/>
              </a:rPr>
              <a:t> </a:t>
            </a:r>
          </a:p>
        </p:txBody>
      </p:sp>
      <p:sp>
        <p:nvSpPr>
          <p:cNvPr id="53251" name="Rectangle 5"/>
          <p:cNvSpPr>
            <a:spLocks noChangeArrowheads="1"/>
          </p:cNvSpPr>
          <p:nvPr/>
        </p:nvSpPr>
        <p:spPr bwMode="auto">
          <a:xfrm>
            <a:off x="0" y="836613"/>
            <a:ext cx="9144000" cy="6021387"/>
          </a:xfrm>
          <a:prstGeom prst="rect">
            <a:avLst/>
          </a:prstGeom>
          <a:noFill/>
          <a:ln w="38100">
            <a:noFill/>
            <a:miter lim="800000"/>
            <a:headEnd/>
            <a:tailEnd/>
          </a:ln>
        </p:spPr>
        <p:txBody>
          <a:bodyPr/>
          <a:lstStyle/>
          <a:p>
            <a:pPr marL="342900" indent="-342900" eaLnBrk="1" hangingPunct="1">
              <a:spcBef>
                <a:spcPct val="20000"/>
              </a:spcBef>
            </a:pPr>
            <a:r>
              <a:rPr lang="fr-FR" altLang="fr-FR" sz="2400" b="1">
                <a:solidFill>
                  <a:srgbClr val="000000"/>
                </a:solidFill>
                <a:latin typeface="Times New Roman" pitchFamily="18" charset="0"/>
                <a:sym typeface="Wingdings" pitchFamily="2" charset="2"/>
              </a:rPr>
              <a:t></a:t>
            </a:r>
            <a:r>
              <a:rPr lang="fr-FR" altLang="fr-FR" sz="2400">
                <a:solidFill>
                  <a:srgbClr val="000000"/>
                </a:solidFill>
                <a:latin typeface="Times New Roman" pitchFamily="18" charset="0"/>
                <a:sym typeface="Wingdings" pitchFamily="2" charset="2"/>
              </a:rPr>
              <a:t>traitement chirurgical</a:t>
            </a:r>
          </a:p>
          <a:p>
            <a:pPr marL="342900" indent="-342900" eaLnBrk="1" hangingPunct="1">
              <a:spcBef>
                <a:spcPct val="20000"/>
              </a:spcBef>
            </a:pPr>
            <a:r>
              <a:rPr lang="fr-FR" altLang="fr-FR" sz="2000" b="1">
                <a:solidFill>
                  <a:srgbClr val="000000"/>
                </a:solidFill>
                <a:latin typeface="Times New Roman" pitchFamily="18" charset="0"/>
                <a:sym typeface="Wingdings" pitchFamily="2" charset="2"/>
              </a:rPr>
              <a:t>La chirurgie demeure la meilleure alternative</a:t>
            </a:r>
          </a:p>
          <a:p>
            <a:pPr marL="342900" indent="-342900" eaLnBrk="1" hangingPunct="1">
              <a:spcBef>
                <a:spcPct val="20000"/>
              </a:spcBef>
            </a:pPr>
            <a:r>
              <a:rPr lang="fr-FR" altLang="fr-FR" sz="2400">
                <a:solidFill>
                  <a:srgbClr val="000000"/>
                </a:solidFill>
                <a:latin typeface="Times New Roman" pitchFamily="18" charset="0"/>
              </a:rPr>
              <a:t>*objectifs:</a:t>
            </a:r>
          </a:p>
          <a:p>
            <a:pPr marL="342900" indent="-342900" eaLnBrk="1" hangingPunct="1">
              <a:spcBef>
                <a:spcPct val="20000"/>
              </a:spcBef>
            </a:pPr>
            <a:r>
              <a:rPr lang="fr-FR" altLang="fr-FR" sz="2000">
                <a:solidFill>
                  <a:srgbClr val="000000"/>
                </a:solidFill>
                <a:latin typeface="Times New Roman" pitchFamily="18" charset="0"/>
                <a:sym typeface="Wingdings" pitchFamily="2" charset="2"/>
              </a:rPr>
              <a:t>stérilisation et ablation du parasite</a:t>
            </a:r>
          </a:p>
          <a:p>
            <a:pPr marL="342900" indent="-342900" eaLnBrk="1" hangingPunct="1">
              <a:spcBef>
                <a:spcPct val="20000"/>
              </a:spcBef>
            </a:pPr>
            <a:r>
              <a:rPr lang="fr-FR" altLang="fr-FR" sz="2000">
                <a:solidFill>
                  <a:srgbClr val="000000"/>
                </a:solidFill>
                <a:latin typeface="Times New Roman" pitchFamily="18" charset="0"/>
                <a:sym typeface="Wingdings" pitchFamily="2" charset="2"/>
              </a:rPr>
              <a:t>suppression de la cavité résiduelle</a:t>
            </a:r>
          </a:p>
          <a:p>
            <a:pPr marL="342900" indent="-342900" eaLnBrk="1" hangingPunct="1">
              <a:spcBef>
                <a:spcPct val="20000"/>
              </a:spcBef>
            </a:pPr>
            <a:r>
              <a:rPr lang="fr-FR" altLang="fr-FR" sz="2000">
                <a:solidFill>
                  <a:srgbClr val="000000"/>
                </a:solidFill>
                <a:latin typeface="Times New Roman" pitchFamily="18" charset="0"/>
                <a:sym typeface="Wingdings" pitchFamily="2" charset="2"/>
              </a:rPr>
              <a:t>identification des fistules biliaires et établir un trt adéquat</a:t>
            </a:r>
          </a:p>
          <a:p>
            <a:pPr marL="342900" indent="-342900" eaLnBrk="1" hangingPunct="1">
              <a:spcBef>
                <a:spcPct val="20000"/>
              </a:spcBef>
            </a:pPr>
            <a:r>
              <a:rPr lang="fr-FR" altLang="fr-FR" sz="2000">
                <a:solidFill>
                  <a:srgbClr val="000000"/>
                </a:solidFill>
                <a:latin typeface="Times New Roman" pitchFamily="18" charset="0"/>
                <a:sym typeface="Wingdings" pitchFamily="2" charset="2"/>
              </a:rPr>
              <a:t>contrôle de la vacuité de la VBP</a:t>
            </a:r>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7636" name="Rectangle 4"/>
          <p:cNvSpPr>
            <a:spLocks noChangeArrowheads="1"/>
          </p:cNvSpPr>
          <p:nvPr/>
        </p:nvSpPr>
        <p:spPr bwMode="auto">
          <a:xfrm>
            <a:off x="611188" y="0"/>
            <a:ext cx="7772400" cy="692150"/>
          </a:xfrm>
          <a:prstGeom prst="rect">
            <a:avLst/>
          </a:prstGeom>
          <a:noFill/>
          <a:ln w="9525">
            <a:noFill/>
            <a:miter lim="800000"/>
            <a:headEnd/>
            <a:tailEnd/>
          </a:ln>
        </p:spPr>
        <p:txBody>
          <a:bodyPr anchor="ctr"/>
          <a:lstStyle/>
          <a:p>
            <a:pPr algn="ctr" eaLnBrk="1" hangingPunct="1">
              <a:defRPr/>
            </a:pPr>
            <a:r>
              <a:rPr lang="fr-FR" sz="4000" b="1" dirty="0">
                <a:solidFill>
                  <a:srgbClr val="000000"/>
                </a:solidFill>
                <a:latin typeface="+mj-lt"/>
              </a:rPr>
              <a:t>TRAITEMENT</a:t>
            </a:r>
            <a:r>
              <a:rPr lang="fr-FR" sz="4000" dirty="0">
                <a:solidFill>
                  <a:srgbClr val="FFFF66"/>
                </a:solidFill>
                <a:latin typeface="Times New Roman" pitchFamily="18" charset="0"/>
              </a:rPr>
              <a:t> </a:t>
            </a:r>
          </a:p>
        </p:txBody>
      </p:sp>
      <p:sp>
        <p:nvSpPr>
          <p:cNvPr id="54275" name="Rectangle 5"/>
          <p:cNvSpPr>
            <a:spLocks noChangeArrowheads="1"/>
          </p:cNvSpPr>
          <p:nvPr/>
        </p:nvSpPr>
        <p:spPr bwMode="auto">
          <a:xfrm>
            <a:off x="0" y="836613"/>
            <a:ext cx="9144000" cy="6021387"/>
          </a:xfrm>
          <a:prstGeom prst="rect">
            <a:avLst/>
          </a:prstGeom>
          <a:noFill/>
          <a:ln w="38100">
            <a:noFill/>
            <a:miter lim="800000"/>
            <a:headEnd/>
            <a:tailEnd/>
          </a:ln>
        </p:spPr>
        <p:txBody>
          <a:bodyPr/>
          <a:lstStyle/>
          <a:p>
            <a:pPr marL="342900" indent="-342900" eaLnBrk="1" hangingPunct="1">
              <a:spcBef>
                <a:spcPct val="20000"/>
              </a:spcBef>
            </a:pPr>
            <a:r>
              <a:rPr lang="fr-FR" altLang="fr-FR" sz="2400" b="1">
                <a:solidFill>
                  <a:srgbClr val="000000"/>
                </a:solidFill>
                <a:latin typeface="Times New Roman" pitchFamily="18" charset="0"/>
                <a:sym typeface="Wingdings" pitchFamily="2" charset="2"/>
              </a:rPr>
              <a:t></a:t>
            </a:r>
            <a:r>
              <a:rPr lang="fr-FR" altLang="fr-FR" sz="2400">
                <a:solidFill>
                  <a:srgbClr val="000000"/>
                </a:solidFill>
                <a:latin typeface="Times New Roman" pitchFamily="18" charset="0"/>
                <a:sym typeface="Wingdings" pitchFamily="2" charset="2"/>
              </a:rPr>
              <a:t>traitement chirurgical</a:t>
            </a:r>
          </a:p>
          <a:p>
            <a:pPr marL="342900" indent="-342900" eaLnBrk="1" hangingPunct="1">
              <a:spcBef>
                <a:spcPct val="20000"/>
              </a:spcBef>
            </a:pPr>
            <a:r>
              <a:rPr lang="fr-FR" altLang="fr-FR" sz="2000" b="1">
                <a:solidFill>
                  <a:srgbClr val="000000"/>
                </a:solidFill>
                <a:latin typeface="Times New Roman" pitchFamily="18" charset="0"/>
                <a:sym typeface="Wingdings" pitchFamily="2" charset="2"/>
              </a:rPr>
              <a:t>La chirurgie demeure la meilleure alternative</a:t>
            </a:r>
          </a:p>
          <a:p>
            <a:pPr marL="342900" indent="-342900" eaLnBrk="1" hangingPunct="1">
              <a:spcBef>
                <a:spcPct val="20000"/>
              </a:spcBef>
            </a:pPr>
            <a:r>
              <a:rPr lang="fr-FR" altLang="fr-FR" sz="2400">
                <a:solidFill>
                  <a:srgbClr val="000000"/>
                </a:solidFill>
                <a:latin typeface="Times New Roman" pitchFamily="18" charset="0"/>
              </a:rPr>
              <a:t>*objectifs:</a:t>
            </a:r>
          </a:p>
          <a:p>
            <a:pPr marL="342900" indent="-342900" eaLnBrk="1" hangingPunct="1">
              <a:spcBef>
                <a:spcPct val="20000"/>
              </a:spcBef>
            </a:pPr>
            <a:r>
              <a:rPr lang="fr-FR" altLang="fr-FR" sz="2000">
                <a:solidFill>
                  <a:srgbClr val="000000"/>
                </a:solidFill>
                <a:latin typeface="Times New Roman" pitchFamily="18" charset="0"/>
                <a:sym typeface="Wingdings" pitchFamily="2" charset="2"/>
              </a:rPr>
              <a:t>stérilisation et ablation du parasite</a:t>
            </a:r>
          </a:p>
          <a:p>
            <a:pPr marL="342900" indent="-342900" eaLnBrk="1" hangingPunct="1">
              <a:spcBef>
                <a:spcPct val="20000"/>
              </a:spcBef>
            </a:pPr>
            <a:r>
              <a:rPr lang="fr-FR" altLang="fr-FR" sz="2000">
                <a:solidFill>
                  <a:srgbClr val="000000"/>
                </a:solidFill>
                <a:latin typeface="Times New Roman" pitchFamily="18" charset="0"/>
                <a:sym typeface="Wingdings" pitchFamily="2" charset="2"/>
              </a:rPr>
              <a:t>suppression de la cavité résiduelle</a:t>
            </a:r>
          </a:p>
          <a:p>
            <a:pPr marL="342900" indent="-342900" eaLnBrk="1" hangingPunct="1">
              <a:spcBef>
                <a:spcPct val="20000"/>
              </a:spcBef>
            </a:pPr>
            <a:r>
              <a:rPr lang="fr-FR" altLang="fr-FR" sz="2000">
                <a:solidFill>
                  <a:srgbClr val="000000"/>
                </a:solidFill>
                <a:latin typeface="Times New Roman" pitchFamily="18" charset="0"/>
                <a:sym typeface="Wingdings" pitchFamily="2" charset="2"/>
              </a:rPr>
              <a:t>identification des fistules biliaires et établir un trt adéquat</a:t>
            </a:r>
          </a:p>
          <a:p>
            <a:pPr marL="342900" indent="-342900" eaLnBrk="1" hangingPunct="1">
              <a:spcBef>
                <a:spcPct val="20000"/>
              </a:spcBef>
            </a:pPr>
            <a:r>
              <a:rPr lang="fr-FR" altLang="fr-FR" sz="2000">
                <a:solidFill>
                  <a:srgbClr val="000000"/>
                </a:solidFill>
                <a:latin typeface="Times New Roman" pitchFamily="18" charset="0"/>
                <a:sym typeface="Wingdings" pitchFamily="2" charset="2"/>
              </a:rPr>
              <a:t>contrôle de la vacuité de la VBP</a:t>
            </a:r>
          </a:p>
          <a:p>
            <a:pPr marL="342900" indent="-342900" eaLnBrk="1" hangingPunct="1">
              <a:spcBef>
                <a:spcPct val="20000"/>
              </a:spcBef>
            </a:pPr>
            <a:endParaRPr lang="fr-FR" altLang="fr-FR" sz="2000">
              <a:solidFill>
                <a:srgbClr val="000000"/>
              </a:solidFill>
              <a:latin typeface="Times New Roman" pitchFamily="18" charset="0"/>
              <a:sym typeface="Wingdings" pitchFamily="2" charset="2"/>
            </a:endParaRPr>
          </a:p>
          <a:p>
            <a:pPr marL="342900" indent="-342900" eaLnBrk="1" hangingPunct="1">
              <a:spcBef>
                <a:spcPct val="20000"/>
              </a:spcBef>
            </a:pPr>
            <a:r>
              <a:rPr lang="fr-FR" altLang="fr-FR" sz="2400" b="1">
                <a:solidFill>
                  <a:srgbClr val="000000"/>
                </a:solidFill>
                <a:latin typeface="Times New Roman" pitchFamily="18" charset="0"/>
                <a:sym typeface="Wingdings" pitchFamily="2" charset="2"/>
              </a:rPr>
              <a:t>            voies d’abord;</a:t>
            </a:r>
          </a:p>
          <a:p>
            <a:pPr marL="342900" indent="-342900" eaLnBrk="1" hangingPunct="1">
              <a:spcBef>
                <a:spcPct val="20000"/>
              </a:spcBef>
            </a:pPr>
            <a:endParaRPr lang="fr-FR" altLang="fr-FR" sz="2400">
              <a:solidFill>
                <a:srgbClr val="000000"/>
              </a:solidFill>
              <a:latin typeface="Times New Roman" pitchFamily="18" charset="0"/>
              <a:sym typeface="Wingdings" pitchFamily="2" charset="2"/>
            </a:endParaRPr>
          </a:p>
          <a:p>
            <a:pPr marL="342900" indent="-342900" eaLnBrk="1" hangingPunct="1">
              <a:spcBef>
                <a:spcPct val="20000"/>
              </a:spcBef>
            </a:pPr>
            <a:r>
              <a:rPr lang="fr-FR" altLang="fr-FR" sz="2000">
                <a:solidFill>
                  <a:srgbClr val="000000"/>
                </a:solidFill>
                <a:latin typeface="Times New Roman" pitchFamily="18" charset="0"/>
                <a:sym typeface="Wingdings" pitchFamily="2" charset="2"/>
              </a:rPr>
              <a:t>laparotomie médiane sus ombilicale ou sous costale</a:t>
            </a:r>
          </a:p>
          <a:p>
            <a:pPr marL="342900" indent="-342900" eaLnBrk="1" hangingPunct="1">
              <a:spcBef>
                <a:spcPct val="20000"/>
              </a:spcBef>
            </a:pPr>
            <a:endParaRPr lang="fr-FR" altLang="fr-FR" sz="2000">
              <a:solidFill>
                <a:srgbClr val="000000"/>
              </a:solidFill>
              <a:latin typeface="Times New Roman" pitchFamily="18" charset="0"/>
              <a:sym typeface="Wingdings" pitchFamily="2" charset="2"/>
            </a:endParaRPr>
          </a:p>
          <a:p>
            <a:pPr marL="342900" indent="-342900" eaLnBrk="1" hangingPunct="1">
              <a:spcBef>
                <a:spcPct val="20000"/>
              </a:spcBef>
            </a:pPr>
            <a:r>
              <a:rPr lang="fr-FR" altLang="fr-FR" sz="2000">
                <a:solidFill>
                  <a:srgbClr val="000000"/>
                </a:solidFill>
                <a:latin typeface="Times New Roman" pitchFamily="18" charset="0"/>
                <a:sym typeface="Wingdings" pitchFamily="2" charset="2"/>
              </a:rPr>
              <a:t>Coelioscopique</a:t>
            </a:r>
            <a:endParaRPr lang="fr-FR" altLang="fr-FR" sz="1800">
              <a:solidFill>
                <a:srgbClr val="000000"/>
              </a:solidFill>
              <a:latin typeface="Times New Roman" pitchFamily="18" charset="0"/>
              <a:sym typeface="Wingdings" pitchFamily="2" charset="2"/>
            </a:endParaRPr>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4"/>
          <p:cNvSpPr>
            <a:spLocks noChangeArrowheads="1"/>
          </p:cNvSpPr>
          <p:nvPr/>
        </p:nvSpPr>
        <p:spPr bwMode="auto">
          <a:xfrm>
            <a:off x="611188" y="0"/>
            <a:ext cx="7772400" cy="692150"/>
          </a:xfrm>
          <a:prstGeom prst="rect">
            <a:avLst/>
          </a:prstGeom>
          <a:noFill/>
          <a:ln w="9525">
            <a:noFill/>
            <a:miter lim="800000"/>
            <a:headEnd/>
            <a:tailEnd/>
          </a:ln>
        </p:spPr>
        <p:txBody>
          <a:bodyPr anchor="ctr"/>
          <a:lstStyle/>
          <a:p>
            <a:pPr algn="ctr" eaLnBrk="1" hangingPunct="1"/>
            <a:r>
              <a:rPr lang="fr-FR" altLang="fr-FR" sz="4000" b="1">
                <a:solidFill>
                  <a:srgbClr val="000000"/>
                </a:solidFill>
                <a:latin typeface="Calibri" pitchFamily="34" charset="0"/>
              </a:rPr>
              <a:t>TRAITEMENT</a:t>
            </a:r>
            <a:endParaRPr lang="fr-FR" altLang="fr-FR" sz="4000">
              <a:solidFill>
                <a:srgbClr val="FFFF66"/>
              </a:solidFill>
              <a:latin typeface="Times New Roman" pitchFamily="18" charset="0"/>
            </a:endParaRPr>
          </a:p>
        </p:txBody>
      </p:sp>
      <p:sp>
        <p:nvSpPr>
          <p:cNvPr id="55299" name="Rectangle 5"/>
          <p:cNvSpPr>
            <a:spLocks noChangeArrowheads="1"/>
          </p:cNvSpPr>
          <p:nvPr/>
        </p:nvSpPr>
        <p:spPr bwMode="auto">
          <a:xfrm>
            <a:off x="0" y="836613"/>
            <a:ext cx="9144000" cy="6021387"/>
          </a:xfrm>
          <a:prstGeom prst="rect">
            <a:avLst/>
          </a:prstGeom>
          <a:noFill/>
          <a:ln w="9525">
            <a:noFill/>
            <a:miter lim="800000"/>
            <a:headEnd/>
            <a:tailEnd/>
          </a:ln>
        </p:spPr>
        <p:txBody>
          <a:bodyPr/>
          <a:lstStyle/>
          <a:p>
            <a:pPr marL="342900" indent="-342900" eaLnBrk="1" hangingPunct="1">
              <a:spcBef>
                <a:spcPct val="20000"/>
              </a:spcBef>
            </a:pPr>
            <a:r>
              <a:rPr lang="fr-FR" altLang="fr-FR" sz="2400">
                <a:solidFill>
                  <a:srgbClr val="000000"/>
                </a:solidFill>
                <a:latin typeface="Times New Roman" pitchFamily="18" charset="0"/>
                <a:sym typeface="Wingdings" pitchFamily="2" charset="2"/>
              </a:rPr>
              <a:t>traitement chirurgical</a:t>
            </a:r>
          </a:p>
          <a:p>
            <a:pPr marL="342900" indent="-342900" eaLnBrk="1" hangingPunct="1">
              <a:spcBef>
                <a:spcPct val="20000"/>
              </a:spcBef>
            </a:pPr>
            <a:r>
              <a:rPr lang="fr-FR" altLang="fr-FR" sz="2400" b="1">
                <a:solidFill>
                  <a:srgbClr val="000000"/>
                </a:solidFill>
                <a:latin typeface="Times New Roman" pitchFamily="18" charset="0"/>
                <a:sym typeface="Wingdings" pitchFamily="2" charset="2"/>
              </a:rPr>
              <a:t>*exploration per op</a:t>
            </a:r>
          </a:p>
          <a:p>
            <a:pPr marL="342900" indent="-342900" eaLnBrk="1" hangingPunct="1">
              <a:spcBef>
                <a:spcPct val="20000"/>
              </a:spcBef>
            </a:pPr>
            <a:r>
              <a:rPr lang="fr-FR" altLang="fr-FR" sz="1800">
                <a:solidFill>
                  <a:srgbClr val="000000"/>
                </a:solidFill>
                <a:latin typeface="Times New Roman" pitchFamily="18" charset="0"/>
                <a:sym typeface="Wingdings" pitchFamily="2" charset="2"/>
              </a:rPr>
              <a:t>de la totalité de la cavité abd a la recherche de greffes péritonéales</a:t>
            </a:r>
          </a:p>
          <a:p>
            <a:pPr marL="342900" indent="-342900" eaLnBrk="1" hangingPunct="1">
              <a:spcBef>
                <a:spcPct val="20000"/>
              </a:spcBef>
            </a:pPr>
            <a:r>
              <a:rPr lang="fr-FR" altLang="fr-FR" sz="1800">
                <a:solidFill>
                  <a:srgbClr val="000000"/>
                </a:solidFill>
                <a:latin typeface="Times New Roman" pitchFamily="18" charset="0"/>
                <a:sym typeface="Wingdings" pitchFamily="2" charset="2"/>
              </a:rPr>
              <a:t>mobilisation du foie par section des attaches ligamentaires</a:t>
            </a:r>
          </a:p>
          <a:p>
            <a:pPr marL="342900" indent="-342900" eaLnBrk="1" hangingPunct="1">
              <a:spcBef>
                <a:spcPct val="20000"/>
              </a:spcBef>
            </a:pPr>
            <a:r>
              <a:rPr lang="fr-FR" altLang="fr-FR" sz="1800">
                <a:solidFill>
                  <a:srgbClr val="000000"/>
                </a:solidFill>
                <a:latin typeface="Times New Roman" pitchFamily="18" charset="0"/>
                <a:sym typeface="Wingdings" pitchFamily="2" charset="2"/>
              </a:rPr>
              <a:t>évaluation du nombre et la topographie des kystes</a:t>
            </a:r>
          </a:p>
          <a:p>
            <a:pPr marL="342900" indent="-342900" eaLnBrk="1" hangingPunct="1">
              <a:spcBef>
                <a:spcPct val="20000"/>
              </a:spcBef>
            </a:pPr>
            <a:r>
              <a:rPr lang="fr-FR" altLang="fr-FR" sz="1800">
                <a:solidFill>
                  <a:srgbClr val="000000"/>
                </a:solidFill>
                <a:latin typeface="Times New Roman" pitchFamily="18" charset="0"/>
                <a:sym typeface="Wingdings" pitchFamily="2" charset="2"/>
              </a:rPr>
              <a:t>compléter si possible l’exploration per op par une écho per op (rapports du kyste avec les pédicules vasculo biliaires)</a:t>
            </a:r>
          </a:p>
          <a:p>
            <a:pPr marL="342900" indent="-342900" eaLnBrk="1" hangingPunct="1">
              <a:spcBef>
                <a:spcPct val="20000"/>
              </a:spcBef>
            </a:pPr>
            <a:endParaRPr lang="fr-FR" altLang="fr-FR" sz="1800">
              <a:solidFill>
                <a:srgbClr val="000000"/>
              </a:solidFill>
              <a:latin typeface="Times New Roman" pitchFamily="18" charset="0"/>
              <a:sym typeface="Wingdings" pitchFamily="2" charset="2"/>
            </a:endParaRPr>
          </a:p>
          <a:p>
            <a:pPr marL="342900" indent="-342900" eaLnBrk="1" hangingPunct="1">
              <a:spcBef>
                <a:spcPct val="20000"/>
              </a:spcBef>
            </a:pPr>
            <a:r>
              <a:rPr lang="fr-FR" altLang="fr-FR" sz="2400">
                <a:solidFill>
                  <a:srgbClr val="000000"/>
                </a:solidFill>
                <a:latin typeface="Times New Roman" pitchFamily="18" charset="0"/>
                <a:sym typeface="Wingdings" pitchFamily="2" charset="2"/>
              </a:rPr>
              <a:t>*</a:t>
            </a:r>
            <a:r>
              <a:rPr lang="fr-FR" altLang="fr-FR" sz="2400" b="1">
                <a:solidFill>
                  <a:srgbClr val="000000"/>
                </a:solidFill>
                <a:latin typeface="Times New Roman" pitchFamily="18" charset="0"/>
                <a:sym typeface="Wingdings" pitchFamily="2" charset="2"/>
              </a:rPr>
              <a:t>protection de la cavité abdominale ,vidange et destruction du parasite</a:t>
            </a:r>
          </a:p>
          <a:p>
            <a:pPr marL="342900" indent="-342900" eaLnBrk="1" hangingPunct="1">
              <a:spcBef>
                <a:spcPct val="20000"/>
              </a:spcBef>
            </a:pPr>
            <a:r>
              <a:rPr lang="fr-FR" altLang="fr-FR" sz="1800">
                <a:solidFill>
                  <a:srgbClr val="000000"/>
                </a:solidFill>
                <a:latin typeface="Times New Roman" pitchFamily="18" charset="0"/>
                <a:sym typeface="Wingdings" pitchFamily="2" charset="2"/>
              </a:rPr>
              <a:t>exclure la zone opératoire du reste de l’abdomen par des champs imbibés de solution scolicide</a:t>
            </a:r>
          </a:p>
          <a:p>
            <a:pPr marL="342900" indent="-342900" eaLnBrk="1" hangingPunct="1">
              <a:spcBef>
                <a:spcPct val="20000"/>
              </a:spcBef>
            </a:pPr>
            <a:r>
              <a:rPr lang="fr-FR" altLang="fr-FR" sz="1800">
                <a:solidFill>
                  <a:srgbClr val="000000"/>
                </a:solidFill>
                <a:latin typeface="Times New Roman" pitchFamily="18" charset="0"/>
                <a:sym typeface="Wingdings" pitchFamily="2" charset="2"/>
              </a:rPr>
              <a:t>ponction du kyste sur son dôme (trocart de Devé) et aspiration </a:t>
            </a:r>
          </a:p>
          <a:p>
            <a:pPr marL="342900" indent="-342900" eaLnBrk="1" hangingPunct="1">
              <a:spcBef>
                <a:spcPct val="20000"/>
              </a:spcBef>
            </a:pPr>
            <a:r>
              <a:rPr lang="fr-FR" altLang="fr-FR" sz="1800">
                <a:solidFill>
                  <a:srgbClr val="000000"/>
                </a:solidFill>
                <a:latin typeface="Times New Roman" pitchFamily="18" charset="0"/>
                <a:sym typeface="Wingdings" pitchFamily="2" charset="2"/>
              </a:rPr>
              <a:t>ouverture du périkyste et évacuation des débris hydatiques et de la Mb proligère</a:t>
            </a:r>
          </a:p>
          <a:p>
            <a:pPr marL="342900" indent="-342900" eaLnBrk="1" hangingPunct="1">
              <a:spcBef>
                <a:spcPct val="20000"/>
              </a:spcBef>
            </a:pPr>
            <a:r>
              <a:rPr lang="fr-FR" altLang="fr-FR" sz="1800">
                <a:solidFill>
                  <a:srgbClr val="000000"/>
                </a:solidFill>
                <a:latin typeface="Times New Roman" pitchFamily="18" charset="0"/>
                <a:sym typeface="Wingdings" pitchFamily="2" charset="2"/>
              </a:rPr>
              <a:t>nettoyage du périkyste à l’aide d’une compresse imbibée de solution scolicide</a:t>
            </a:r>
          </a:p>
          <a:p>
            <a:pPr marL="342900" indent="-342900" eaLnBrk="1" hangingPunct="1">
              <a:spcBef>
                <a:spcPct val="20000"/>
              </a:spcBef>
            </a:pPr>
            <a:r>
              <a:rPr lang="fr-FR" altLang="fr-FR" sz="1800">
                <a:solidFill>
                  <a:srgbClr val="000000"/>
                </a:solidFill>
                <a:latin typeface="Times New Roman" pitchFamily="18" charset="0"/>
                <a:sym typeface="Wingdings" pitchFamily="2" charset="2"/>
              </a:rPr>
              <a:t>recherche des fistules</a:t>
            </a:r>
          </a:p>
          <a:p>
            <a:pPr marL="342900" indent="-342900" eaLnBrk="1" hangingPunct="1">
              <a:spcBef>
                <a:spcPct val="20000"/>
              </a:spcBef>
            </a:pPr>
            <a:endParaRPr lang="fr-FR" altLang="fr-FR" sz="1800">
              <a:solidFill>
                <a:srgbClr val="000000"/>
              </a:solidFill>
              <a:latin typeface="Times New Roman" pitchFamily="18" charset="0"/>
            </a:endParaRPr>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9682" name="Rectangle 2"/>
          <p:cNvSpPr>
            <a:spLocks noGrp="1" noChangeArrowheads="1"/>
          </p:cNvSpPr>
          <p:nvPr>
            <p:ph type="title"/>
          </p:nvPr>
        </p:nvSpPr>
        <p:spPr>
          <a:xfrm>
            <a:off x="684213" y="0"/>
            <a:ext cx="7772400" cy="692150"/>
          </a:xfrm>
        </p:spPr>
        <p:txBody>
          <a:bodyPr rtlCol="0">
            <a:normAutofit fontScale="90000"/>
          </a:bodyPr>
          <a:lstStyle/>
          <a:p>
            <a:pPr eaLnBrk="1" fontAlgn="auto" hangingPunct="1">
              <a:spcAft>
                <a:spcPts val="0"/>
              </a:spcAft>
              <a:defRPr/>
            </a:pPr>
            <a:r>
              <a:rPr lang="fr-FR" sz="4000" b="1" dirty="0" smtClean="0">
                <a:solidFill>
                  <a:srgbClr val="000000"/>
                </a:solidFill>
              </a:rPr>
              <a:t>Les solutions </a:t>
            </a:r>
            <a:r>
              <a:rPr lang="fr-FR" sz="4000" b="1" dirty="0" err="1" smtClean="0">
                <a:solidFill>
                  <a:srgbClr val="000000"/>
                </a:solidFill>
              </a:rPr>
              <a:t>scolicides</a:t>
            </a:r>
            <a:endParaRPr lang="fr-FR" sz="4000" b="1" dirty="0" smtClean="0">
              <a:solidFill>
                <a:srgbClr val="000000"/>
              </a:solidFill>
            </a:endParaRPr>
          </a:p>
        </p:txBody>
      </p:sp>
      <p:sp>
        <p:nvSpPr>
          <p:cNvPr id="56323" name="Rectangle 3"/>
          <p:cNvSpPr>
            <a:spLocks noGrp="1" noChangeArrowheads="1"/>
          </p:cNvSpPr>
          <p:nvPr>
            <p:ph idx="1"/>
          </p:nvPr>
        </p:nvSpPr>
        <p:spPr>
          <a:xfrm>
            <a:off x="0" y="692150"/>
            <a:ext cx="9144000" cy="6165850"/>
          </a:xfrm>
        </p:spPr>
        <p:txBody>
          <a:bodyPr/>
          <a:lstStyle/>
          <a:p>
            <a:pPr eaLnBrk="1" hangingPunct="1">
              <a:lnSpc>
                <a:spcPct val="80000"/>
              </a:lnSpc>
              <a:buFontTx/>
              <a:buNone/>
            </a:pPr>
            <a:endParaRPr lang="fr-FR" altLang="fr-FR" sz="2400" b="1" smtClean="0">
              <a:solidFill>
                <a:srgbClr val="000000"/>
              </a:solidFill>
            </a:endParaRPr>
          </a:p>
          <a:p>
            <a:pPr eaLnBrk="1" hangingPunct="1">
              <a:lnSpc>
                <a:spcPct val="80000"/>
              </a:lnSpc>
              <a:buFontTx/>
              <a:buNone/>
            </a:pPr>
            <a:r>
              <a:rPr lang="fr-FR" altLang="fr-FR" sz="2400" b="1" smtClean="0">
                <a:solidFill>
                  <a:srgbClr val="000000"/>
                </a:solidFill>
              </a:rPr>
              <a:t>Le formol (de 2 à 7 %)</a:t>
            </a:r>
            <a:r>
              <a:rPr lang="fr-FR" altLang="fr-FR" sz="2000" smtClean="0">
                <a:solidFill>
                  <a:srgbClr val="000000"/>
                </a:solidFill>
              </a:rPr>
              <a:t> </a:t>
            </a:r>
          </a:p>
          <a:p>
            <a:pPr eaLnBrk="1" hangingPunct="1">
              <a:lnSpc>
                <a:spcPct val="80000"/>
              </a:lnSpc>
              <a:buFontTx/>
              <a:buNone/>
            </a:pPr>
            <a:r>
              <a:rPr lang="fr-FR" altLang="fr-FR" sz="2000" smtClean="0">
                <a:solidFill>
                  <a:srgbClr val="000000"/>
                </a:solidFill>
              </a:rPr>
              <a:t>-effets indésirables: inhalation de vapeur ,irritation oculaire  </a:t>
            </a:r>
          </a:p>
          <a:p>
            <a:pPr eaLnBrk="1" hangingPunct="1">
              <a:lnSpc>
                <a:spcPct val="80000"/>
              </a:lnSpc>
              <a:buFontTx/>
              <a:buNone/>
            </a:pPr>
            <a:r>
              <a:rPr lang="fr-FR" altLang="fr-FR" sz="2000" smtClean="0">
                <a:solidFill>
                  <a:srgbClr val="000000"/>
                </a:solidFill>
              </a:rPr>
              <a:t>-risques réels de cholangite sclérosante si injectées dans un kyste communiquant avec les voies biliaires font qu’elles ne sont plus utilisées.</a:t>
            </a:r>
          </a:p>
          <a:p>
            <a:pPr eaLnBrk="1" hangingPunct="1">
              <a:lnSpc>
                <a:spcPct val="80000"/>
              </a:lnSpc>
              <a:buFontTx/>
              <a:buNone/>
            </a:pPr>
            <a:r>
              <a:rPr lang="fr-FR" altLang="fr-FR" sz="2400" b="1" smtClean="0">
                <a:solidFill>
                  <a:srgbClr val="000000"/>
                </a:solidFill>
              </a:rPr>
              <a:t>Le sérum salé hypertonique 20 %</a:t>
            </a:r>
            <a:r>
              <a:rPr lang="fr-FR" altLang="fr-FR" sz="2000" smtClean="0">
                <a:solidFill>
                  <a:srgbClr val="000000"/>
                </a:solidFill>
              </a:rPr>
              <a:t> </a:t>
            </a:r>
          </a:p>
          <a:p>
            <a:pPr eaLnBrk="1" hangingPunct="1">
              <a:lnSpc>
                <a:spcPct val="80000"/>
              </a:lnSpc>
              <a:buFontTx/>
              <a:buNone/>
            </a:pPr>
            <a:r>
              <a:rPr lang="fr-FR" altLang="fr-FR" sz="2000" smtClean="0">
                <a:solidFill>
                  <a:srgbClr val="000000"/>
                </a:solidFill>
              </a:rPr>
              <a:t>-un temps de contact de 5 à10 minutes. </a:t>
            </a:r>
          </a:p>
          <a:p>
            <a:pPr eaLnBrk="1" hangingPunct="1">
              <a:lnSpc>
                <a:spcPct val="80000"/>
              </a:lnSpc>
              <a:buFontTx/>
              <a:buNone/>
            </a:pPr>
            <a:r>
              <a:rPr lang="fr-FR" altLang="fr-FR" sz="2000" smtClean="0">
                <a:solidFill>
                  <a:srgbClr val="000000"/>
                </a:solidFill>
              </a:rPr>
              <a:t>-peut être à l’origine de troubles hydro électrolytiques à type d’hyper natrémie . </a:t>
            </a:r>
          </a:p>
          <a:p>
            <a:pPr eaLnBrk="1" hangingPunct="1">
              <a:lnSpc>
                <a:spcPct val="80000"/>
              </a:lnSpc>
              <a:buFontTx/>
              <a:buNone/>
            </a:pPr>
            <a:r>
              <a:rPr lang="fr-FR" altLang="fr-FR" sz="2000" smtClean="0">
                <a:solidFill>
                  <a:srgbClr val="000000"/>
                </a:solidFill>
              </a:rPr>
              <a:t>-même toxicité pour l’épithélium biliaire que le formol. </a:t>
            </a:r>
          </a:p>
          <a:p>
            <a:pPr eaLnBrk="1" hangingPunct="1">
              <a:lnSpc>
                <a:spcPct val="80000"/>
              </a:lnSpc>
              <a:buFontTx/>
              <a:buNone/>
            </a:pPr>
            <a:endParaRPr lang="fr-FR" altLang="fr-FR" sz="2400" b="1" smtClean="0">
              <a:solidFill>
                <a:srgbClr val="000000"/>
              </a:solidFill>
            </a:endParaRPr>
          </a:p>
          <a:p>
            <a:pPr eaLnBrk="1" hangingPunct="1">
              <a:lnSpc>
                <a:spcPct val="80000"/>
              </a:lnSpc>
              <a:buFontTx/>
              <a:buNone/>
            </a:pPr>
            <a:r>
              <a:rPr lang="fr-FR" altLang="fr-FR" sz="2400" b="1" smtClean="0">
                <a:solidFill>
                  <a:srgbClr val="000000"/>
                </a:solidFill>
              </a:rPr>
              <a:t>L’eau oxygénée à 2 % ou à 3 %</a:t>
            </a:r>
            <a:r>
              <a:rPr lang="fr-FR" altLang="fr-FR" sz="2000" smtClean="0">
                <a:solidFill>
                  <a:srgbClr val="000000"/>
                </a:solidFill>
              </a:rPr>
              <a:t> </a:t>
            </a:r>
          </a:p>
          <a:p>
            <a:pPr eaLnBrk="1" hangingPunct="1">
              <a:lnSpc>
                <a:spcPct val="80000"/>
              </a:lnSpc>
              <a:buFontTx/>
              <a:buNone/>
            </a:pPr>
            <a:r>
              <a:rPr lang="fr-FR" altLang="fr-FR" sz="2000" smtClean="0">
                <a:solidFill>
                  <a:srgbClr val="000000"/>
                </a:solidFill>
              </a:rPr>
              <a:t>-très bon effet parasiticide  avec un temps de contact minimum de 2 minutes</a:t>
            </a:r>
          </a:p>
          <a:p>
            <a:pPr eaLnBrk="1" hangingPunct="1">
              <a:lnSpc>
                <a:spcPct val="80000"/>
              </a:lnSpc>
              <a:buFontTx/>
              <a:buNone/>
            </a:pPr>
            <a:r>
              <a:rPr lang="fr-FR" altLang="fr-FR" sz="2000" smtClean="0">
                <a:solidFill>
                  <a:srgbClr val="000000"/>
                </a:solidFill>
              </a:rPr>
              <a:t>-la quantité d’eau oxygénée injectée =1/3 du volume du kyste. </a:t>
            </a:r>
          </a:p>
          <a:p>
            <a:pPr eaLnBrk="1" hangingPunct="1">
              <a:lnSpc>
                <a:spcPct val="80000"/>
              </a:lnSpc>
              <a:buFontTx/>
              <a:buNone/>
            </a:pPr>
            <a:endParaRPr lang="fr-FR" altLang="fr-FR" sz="2000" smtClean="0">
              <a:solidFill>
                <a:srgbClr val="000000"/>
              </a:solidFill>
            </a:endParaRPr>
          </a:p>
          <a:p>
            <a:pPr eaLnBrk="1" hangingPunct="1">
              <a:lnSpc>
                <a:spcPct val="80000"/>
              </a:lnSpc>
              <a:buFontTx/>
              <a:buNone/>
            </a:pPr>
            <a:r>
              <a:rPr lang="fr-FR" altLang="fr-FR" sz="2000" smtClean="0">
                <a:solidFill>
                  <a:srgbClr val="000000"/>
                </a:solidFill>
              </a:rPr>
              <a:t>-Exceptionnels cas d’embolie gazeuse ont été décrits, explosions,</a:t>
            </a:r>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a:xfrm>
            <a:off x="611188" y="0"/>
            <a:ext cx="7772400" cy="836613"/>
          </a:xfrm>
        </p:spPr>
        <p:txBody>
          <a:bodyPr/>
          <a:lstStyle/>
          <a:p>
            <a:pPr eaLnBrk="1" hangingPunct="1"/>
            <a:r>
              <a:rPr lang="fr-FR" altLang="fr-FR" sz="4000" b="1" smtClean="0">
                <a:solidFill>
                  <a:srgbClr val="000000"/>
                </a:solidFill>
              </a:rPr>
              <a:t>TRAITEMENT</a:t>
            </a:r>
            <a:endParaRPr lang="fr-FR" altLang="fr-FR" sz="4000" smtClean="0">
              <a:solidFill>
                <a:srgbClr val="FFFF66"/>
              </a:solidFill>
            </a:endParaRPr>
          </a:p>
        </p:txBody>
      </p:sp>
      <p:sp>
        <p:nvSpPr>
          <p:cNvPr id="57347" name="Rectangle 3"/>
          <p:cNvSpPr>
            <a:spLocks noGrp="1" noChangeArrowheads="1"/>
          </p:cNvSpPr>
          <p:nvPr>
            <p:ph idx="1"/>
          </p:nvPr>
        </p:nvSpPr>
        <p:spPr>
          <a:xfrm>
            <a:off x="0" y="765175"/>
            <a:ext cx="9144000" cy="6092825"/>
          </a:xfrm>
        </p:spPr>
        <p:txBody>
          <a:bodyPr/>
          <a:lstStyle/>
          <a:p>
            <a:pPr eaLnBrk="1" hangingPunct="1">
              <a:buFontTx/>
              <a:buNone/>
            </a:pPr>
            <a:r>
              <a:rPr lang="fr-FR" altLang="fr-FR" sz="2400" smtClean="0">
                <a:solidFill>
                  <a:srgbClr val="000000"/>
                </a:solidFill>
                <a:sym typeface="Wingdings" pitchFamily="2" charset="2"/>
              </a:rPr>
              <a:t>traitement chirurgical</a:t>
            </a:r>
          </a:p>
          <a:p>
            <a:pPr eaLnBrk="1" hangingPunct="1">
              <a:buFontTx/>
              <a:buNone/>
            </a:pPr>
            <a:r>
              <a:rPr lang="fr-FR" altLang="fr-FR" sz="2400" b="1" smtClean="0">
                <a:solidFill>
                  <a:srgbClr val="000000"/>
                </a:solidFill>
                <a:sym typeface="Wingdings" pitchFamily="2" charset="2"/>
              </a:rPr>
              <a:t>*les méthodes conservatrices</a:t>
            </a:r>
          </a:p>
          <a:p>
            <a:pPr eaLnBrk="1" hangingPunct="1">
              <a:buFont typeface="Wingdings" pitchFamily="2" charset="2"/>
              <a:buChar char="à"/>
            </a:pPr>
            <a:r>
              <a:rPr lang="fr-FR" altLang="fr-FR" sz="2000" b="1" smtClean="0">
                <a:solidFill>
                  <a:srgbClr val="000000"/>
                </a:solidFill>
                <a:sym typeface="Wingdings" pitchFamily="2" charset="2"/>
              </a:rPr>
              <a:t>Drainage externe par marsupialisation :</a:t>
            </a:r>
            <a:r>
              <a:rPr lang="fr-FR" altLang="fr-FR" sz="2000" smtClean="0">
                <a:solidFill>
                  <a:srgbClr val="000000"/>
                </a:solidFill>
                <a:sym typeface="Wingdings" pitchFamily="2" charset="2"/>
              </a:rPr>
              <a:t>tech dépassée</a:t>
            </a:r>
          </a:p>
          <a:p>
            <a:pPr eaLnBrk="1" hangingPunct="1">
              <a:buFont typeface="Wingdings" pitchFamily="2" charset="2"/>
              <a:buChar char="à"/>
            </a:pPr>
            <a:r>
              <a:rPr lang="fr-FR" altLang="fr-FR" sz="2000" b="1" smtClean="0">
                <a:solidFill>
                  <a:srgbClr val="000000"/>
                </a:solidFill>
                <a:sym typeface="Wingdings" pitchFamily="2" charset="2"/>
              </a:rPr>
              <a:t>Réduction sans drainage :</a:t>
            </a:r>
            <a:r>
              <a:rPr lang="fr-FR" altLang="fr-FR" sz="2000" smtClean="0">
                <a:solidFill>
                  <a:srgbClr val="000000"/>
                </a:solidFill>
                <a:sym typeface="Wingdings" pitchFamily="2" charset="2"/>
              </a:rPr>
              <a:t>la cavité résiduelle est refermée après trt , evacuation du parasite et aveuglement des fistules biliaires</a:t>
            </a:r>
          </a:p>
          <a:p>
            <a:pPr eaLnBrk="1" hangingPunct="1">
              <a:buFont typeface="Wingdings" pitchFamily="2" charset="2"/>
              <a:buNone/>
            </a:pPr>
            <a:r>
              <a:rPr lang="fr-FR" altLang="fr-FR" sz="2000" smtClean="0">
                <a:solidFill>
                  <a:srgbClr val="000000"/>
                </a:solidFill>
                <a:sym typeface="Wingdings" pitchFamily="2" charset="2"/>
              </a:rPr>
              <a:t>Meth abandonnée</a:t>
            </a:r>
          </a:p>
          <a:p>
            <a:pPr eaLnBrk="1" hangingPunct="1">
              <a:buFont typeface="Wingdings" pitchFamily="2" charset="2"/>
              <a:buChar char="à"/>
            </a:pPr>
            <a:r>
              <a:rPr lang="fr-FR" altLang="fr-FR" sz="2000" b="1" smtClean="0">
                <a:solidFill>
                  <a:srgbClr val="000000"/>
                </a:solidFill>
                <a:sym typeface="Wingdings" pitchFamily="2" charset="2"/>
              </a:rPr>
              <a:t>Réduction/résection du dôme saillant=intervention de LAGROT :</a:t>
            </a:r>
            <a:r>
              <a:rPr lang="fr-FR" altLang="fr-FR" sz="2000" smtClean="0">
                <a:solidFill>
                  <a:srgbClr val="000000"/>
                </a:solidFill>
                <a:sym typeface="Wingdings" pitchFamily="2" charset="2"/>
              </a:rPr>
              <a:t>mise a plat de la cavité résiduelle en reséquant le dôme adventitiel saillant hors du parenchyme</a:t>
            </a:r>
          </a:p>
          <a:p>
            <a:pPr eaLnBrk="1" hangingPunct="1">
              <a:buFont typeface="Wingdings" pitchFamily="2" charset="2"/>
              <a:buNone/>
            </a:pPr>
            <a:endParaRPr lang="fr-FR" altLang="fr-FR" sz="2000" smtClean="0">
              <a:solidFill>
                <a:srgbClr val="000000"/>
              </a:solidFill>
              <a:sym typeface="Wingdings" pitchFamily="2" charset="2"/>
            </a:endParaRPr>
          </a:p>
        </p:txBody>
      </p:sp>
      <p:sp>
        <p:nvSpPr>
          <p:cNvPr id="57348" name="Text Box 4"/>
          <p:cNvSpPr txBox="1">
            <a:spLocks noChangeArrowheads="1"/>
          </p:cNvSpPr>
          <p:nvPr/>
        </p:nvSpPr>
        <p:spPr bwMode="auto">
          <a:xfrm>
            <a:off x="879475" y="4221163"/>
            <a:ext cx="184150" cy="579437"/>
          </a:xfrm>
          <a:prstGeom prst="rect">
            <a:avLst/>
          </a:prstGeom>
          <a:noFill/>
          <a:ln w="9525">
            <a:noFill/>
            <a:miter lim="800000"/>
            <a:headEnd/>
            <a:tailEnd/>
          </a:ln>
        </p:spPr>
        <p:txBody>
          <a:bodyPr wrap="none">
            <a:spAutoFit/>
          </a:bodyPr>
          <a:lstStyle/>
          <a:p>
            <a:pPr algn="ctr" eaLnBrk="1" hangingPunct="1"/>
            <a:endParaRPr lang="fr-FR" altLang="fr-FR"/>
          </a:p>
        </p:txBody>
      </p:sp>
      <p:pic>
        <p:nvPicPr>
          <p:cNvPr id="57349" name="Picture 5"/>
          <p:cNvPicPr>
            <a:picLocks noChangeAspect="1" noChangeArrowheads="1"/>
          </p:cNvPicPr>
          <p:nvPr/>
        </p:nvPicPr>
        <p:blipFill>
          <a:blip r:embed="rId2"/>
          <a:srcRect/>
          <a:stretch>
            <a:fillRect/>
          </a:stretch>
        </p:blipFill>
        <p:spPr bwMode="auto">
          <a:xfrm>
            <a:off x="381000" y="3749675"/>
            <a:ext cx="3830638" cy="2444750"/>
          </a:xfrm>
          <a:prstGeom prst="rect">
            <a:avLst/>
          </a:prstGeom>
          <a:noFill/>
          <a:ln w="9525">
            <a:noFill/>
            <a:miter lim="800000"/>
            <a:headEnd/>
            <a:tailEnd/>
          </a:ln>
        </p:spPr>
      </p:pic>
      <p:sp>
        <p:nvSpPr>
          <p:cNvPr id="57350" name="Text Box 6"/>
          <p:cNvSpPr txBox="1">
            <a:spLocks noChangeArrowheads="1"/>
          </p:cNvSpPr>
          <p:nvPr/>
        </p:nvSpPr>
        <p:spPr bwMode="auto">
          <a:xfrm>
            <a:off x="5056188" y="4149725"/>
            <a:ext cx="184150" cy="579438"/>
          </a:xfrm>
          <a:prstGeom prst="rect">
            <a:avLst/>
          </a:prstGeom>
          <a:noFill/>
          <a:ln w="9525">
            <a:noFill/>
            <a:miter lim="800000"/>
            <a:headEnd/>
            <a:tailEnd/>
          </a:ln>
        </p:spPr>
        <p:txBody>
          <a:bodyPr wrap="none">
            <a:spAutoFit/>
          </a:bodyPr>
          <a:lstStyle/>
          <a:p>
            <a:pPr algn="ctr" eaLnBrk="1" hangingPunct="1"/>
            <a:endParaRPr lang="fr-FR" altLang="fr-FR"/>
          </a:p>
        </p:txBody>
      </p:sp>
      <p:pic>
        <p:nvPicPr>
          <p:cNvPr id="57351" name="Picture 7"/>
          <p:cNvPicPr>
            <a:picLocks noChangeAspect="1" noChangeArrowheads="1"/>
          </p:cNvPicPr>
          <p:nvPr/>
        </p:nvPicPr>
        <p:blipFill>
          <a:blip r:embed="rId3"/>
          <a:srcRect/>
          <a:stretch>
            <a:fillRect/>
          </a:stretch>
        </p:blipFill>
        <p:spPr bwMode="auto">
          <a:xfrm>
            <a:off x="5148263" y="3898900"/>
            <a:ext cx="3095625" cy="2279650"/>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4"/>
          <p:cNvSpPr>
            <a:spLocks noChangeArrowheads="1"/>
          </p:cNvSpPr>
          <p:nvPr/>
        </p:nvSpPr>
        <p:spPr bwMode="auto">
          <a:xfrm>
            <a:off x="611188" y="0"/>
            <a:ext cx="7772400" cy="836613"/>
          </a:xfrm>
          <a:prstGeom prst="rect">
            <a:avLst/>
          </a:prstGeom>
          <a:noFill/>
          <a:ln w="9525">
            <a:noFill/>
            <a:miter lim="800000"/>
            <a:headEnd/>
            <a:tailEnd/>
          </a:ln>
        </p:spPr>
        <p:txBody>
          <a:bodyPr anchor="ctr"/>
          <a:lstStyle/>
          <a:p>
            <a:pPr algn="ctr" eaLnBrk="1" hangingPunct="1">
              <a:defRPr/>
            </a:pPr>
            <a:r>
              <a:rPr lang="fr-FR" sz="4000" b="1" dirty="0">
                <a:solidFill>
                  <a:srgbClr val="000000"/>
                </a:solidFill>
                <a:latin typeface="+mj-lt"/>
              </a:rPr>
              <a:t>TRAITEMENT</a:t>
            </a:r>
            <a:endParaRPr lang="fr-FR" sz="4000" dirty="0">
              <a:solidFill>
                <a:srgbClr val="FFFF66"/>
              </a:solidFill>
              <a:latin typeface="+mj-lt"/>
            </a:endParaRPr>
          </a:p>
        </p:txBody>
      </p:sp>
      <p:sp>
        <p:nvSpPr>
          <p:cNvPr id="58371" name="Rectangle 5"/>
          <p:cNvSpPr>
            <a:spLocks noChangeArrowheads="1"/>
          </p:cNvSpPr>
          <p:nvPr/>
        </p:nvSpPr>
        <p:spPr bwMode="auto">
          <a:xfrm>
            <a:off x="0" y="765175"/>
            <a:ext cx="9144000" cy="6092825"/>
          </a:xfrm>
          <a:prstGeom prst="rect">
            <a:avLst/>
          </a:prstGeom>
          <a:noFill/>
          <a:ln w="9525">
            <a:noFill/>
            <a:miter lim="800000"/>
            <a:headEnd/>
            <a:tailEnd/>
          </a:ln>
        </p:spPr>
        <p:txBody>
          <a:bodyPr/>
          <a:lstStyle/>
          <a:p>
            <a:pPr marL="342900" indent="-342900" eaLnBrk="1" hangingPunct="1">
              <a:spcBef>
                <a:spcPct val="20000"/>
              </a:spcBef>
            </a:pPr>
            <a:r>
              <a:rPr lang="fr-FR" altLang="fr-FR" sz="2400">
                <a:solidFill>
                  <a:srgbClr val="000000"/>
                </a:solidFill>
                <a:latin typeface="Times New Roman" pitchFamily="18" charset="0"/>
                <a:sym typeface="Wingdings" pitchFamily="2" charset="2"/>
              </a:rPr>
              <a:t>traitement chirurgical</a:t>
            </a:r>
          </a:p>
          <a:p>
            <a:pPr marL="342900" indent="-342900" eaLnBrk="1" hangingPunct="1">
              <a:spcBef>
                <a:spcPct val="20000"/>
              </a:spcBef>
            </a:pPr>
            <a:r>
              <a:rPr lang="fr-FR" altLang="fr-FR" sz="2400" b="1">
                <a:solidFill>
                  <a:srgbClr val="000000"/>
                </a:solidFill>
                <a:latin typeface="Times New Roman" pitchFamily="18" charset="0"/>
                <a:sym typeface="Wingdings" pitchFamily="2" charset="2"/>
              </a:rPr>
              <a:t>*les méthodes radicales</a:t>
            </a:r>
          </a:p>
          <a:p>
            <a:pPr marL="342900" indent="-342900" eaLnBrk="1" hangingPunct="1">
              <a:spcBef>
                <a:spcPct val="20000"/>
              </a:spcBef>
            </a:pPr>
            <a:r>
              <a:rPr lang="fr-FR" altLang="fr-FR" sz="2000" b="1">
                <a:solidFill>
                  <a:srgbClr val="000000"/>
                </a:solidFill>
                <a:latin typeface="Times New Roman" pitchFamily="18" charset="0"/>
                <a:sym typeface="Wingdings" pitchFamily="2" charset="2"/>
              </a:rPr>
              <a:t>la périkystectomie totale: </a:t>
            </a:r>
          </a:p>
          <a:p>
            <a:pPr marL="342900" indent="-342900" eaLnBrk="1" hangingPunct="1">
              <a:spcBef>
                <a:spcPct val="20000"/>
              </a:spcBef>
            </a:pPr>
            <a:r>
              <a:rPr lang="fr-FR" altLang="fr-FR" sz="2000" b="1">
                <a:solidFill>
                  <a:srgbClr val="000000"/>
                </a:solidFill>
                <a:latin typeface="Times New Roman" pitchFamily="18" charset="0"/>
                <a:sym typeface="Wingdings" pitchFamily="2" charset="2"/>
              </a:rPr>
              <a:t>-resequer la totalité du périkyste ou adventive à kyste férmé ou ouvert</a:t>
            </a:r>
          </a:p>
          <a:p>
            <a:pPr marL="342900" indent="-342900" eaLnBrk="1" hangingPunct="1">
              <a:spcBef>
                <a:spcPct val="20000"/>
              </a:spcBef>
            </a:pPr>
            <a:r>
              <a:rPr lang="fr-FR" altLang="fr-FR" sz="2000" b="1">
                <a:solidFill>
                  <a:srgbClr val="000000"/>
                </a:solidFill>
                <a:latin typeface="Times New Roman" pitchFamily="18" charset="0"/>
                <a:sym typeface="Wingdings" pitchFamily="2" charset="2"/>
              </a:rPr>
              <a:t>-l’etat du périkyste conditionne sa réalisation</a:t>
            </a:r>
          </a:p>
          <a:p>
            <a:pPr marL="342900" indent="-342900" eaLnBrk="1" hangingPunct="1">
              <a:spcBef>
                <a:spcPct val="20000"/>
              </a:spcBef>
            </a:pPr>
            <a:r>
              <a:rPr lang="fr-FR" altLang="fr-FR" sz="2000" b="1">
                <a:solidFill>
                  <a:srgbClr val="000000"/>
                </a:solidFill>
                <a:latin typeface="Times New Roman" pitchFamily="18" charset="0"/>
                <a:sym typeface="Wingdings" pitchFamily="2" charset="2"/>
              </a:rPr>
              <a:t>-risque hemorragique</a:t>
            </a:r>
          </a:p>
          <a:p>
            <a:pPr marL="342900" indent="-342900" eaLnBrk="1" hangingPunct="1">
              <a:spcBef>
                <a:spcPct val="20000"/>
              </a:spcBef>
            </a:pPr>
            <a:r>
              <a:rPr lang="fr-FR" altLang="fr-FR" sz="2000" b="1">
                <a:solidFill>
                  <a:srgbClr val="000000"/>
                </a:solidFill>
                <a:latin typeface="Times New Roman" pitchFamily="18" charset="0"/>
                <a:sym typeface="Wingdings" pitchFamily="2" charset="2"/>
              </a:rPr>
              <a:t>-avantages: .suppression de la coque adventitielle</a:t>
            </a:r>
          </a:p>
          <a:p>
            <a:pPr marL="342900" indent="-342900" eaLnBrk="1" hangingPunct="1">
              <a:spcBef>
                <a:spcPct val="20000"/>
              </a:spcBef>
            </a:pPr>
            <a:r>
              <a:rPr lang="fr-FR" altLang="fr-FR" sz="2000" b="1">
                <a:solidFill>
                  <a:srgbClr val="000000"/>
                </a:solidFill>
                <a:latin typeface="Times New Roman" pitchFamily="18" charset="0"/>
                <a:sym typeface="Wingdings" pitchFamily="2" charset="2"/>
              </a:rPr>
              <a:t>                    .suppression du risque de récidives par vésiculisation exogène</a:t>
            </a:r>
          </a:p>
          <a:p>
            <a:pPr marL="342900" indent="-342900" eaLnBrk="1" hangingPunct="1">
              <a:spcBef>
                <a:spcPct val="20000"/>
              </a:spcBef>
            </a:pPr>
            <a:r>
              <a:rPr lang="fr-FR" altLang="fr-FR" sz="2000" b="1">
                <a:solidFill>
                  <a:srgbClr val="000000"/>
                </a:solidFill>
                <a:latin typeface="Times New Roman" pitchFamily="18" charset="0"/>
                <a:sym typeface="Wingdings" pitchFamily="2" charset="2"/>
              </a:rPr>
              <a:t>                    .prévention des fistules biliaires par ligature élective des canaux</a:t>
            </a:r>
          </a:p>
        </p:txBody>
      </p:sp>
      <p:sp>
        <p:nvSpPr>
          <p:cNvPr id="58372" name="Text Box 6"/>
          <p:cNvSpPr txBox="1">
            <a:spLocks noChangeArrowheads="1"/>
          </p:cNvSpPr>
          <p:nvPr/>
        </p:nvSpPr>
        <p:spPr bwMode="auto">
          <a:xfrm>
            <a:off x="1816100" y="4797425"/>
            <a:ext cx="184150" cy="579438"/>
          </a:xfrm>
          <a:prstGeom prst="rect">
            <a:avLst/>
          </a:prstGeom>
          <a:noFill/>
          <a:ln w="9525">
            <a:noFill/>
            <a:miter lim="800000"/>
            <a:headEnd/>
            <a:tailEnd/>
          </a:ln>
        </p:spPr>
        <p:txBody>
          <a:bodyPr wrap="none">
            <a:spAutoFit/>
          </a:bodyPr>
          <a:lstStyle/>
          <a:p>
            <a:pPr algn="ctr" eaLnBrk="1" hangingPunct="1"/>
            <a:endParaRPr lang="fr-FR" altLang="fr-FR"/>
          </a:p>
        </p:txBody>
      </p:sp>
      <p:pic>
        <p:nvPicPr>
          <p:cNvPr id="58373" name="Picture 7"/>
          <p:cNvPicPr>
            <a:picLocks noChangeAspect="1" noChangeArrowheads="1"/>
          </p:cNvPicPr>
          <p:nvPr/>
        </p:nvPicPr>
        <p:blipFill>
          <a:blip r:embed="rId2"/>
          <a:srcRect/>
          <a:stretch>
            <a:fillRect/>
          </a:stretch>
        </p:blipFill>
        <p:spPr bwMode="auto">
          <a:xfrm>
            <a:off x="0" y="4365625"/>
            <a:ext cx="2979738" cy="2159000"/>
          </a:xfrm>
          <a:prstGeom prst="rect">
            <a:avLst/>
          </a:prstGeom>
          <a:noFill/>
          <a:ln w="9525">
            <a:noFill/>
            <a:miter lim="800000"/>
            <a:headEnd/>
            <a:tailEnd/>
          </a:ln>
        </p:spPr>
      </p:pic>
      <p:sp>
        <p:nvSpPr>
          <p:cNvPr id="58374" name="Text Box 8"/>
          <p:cNvSpPr txBox="1">
            <a:spLocks noChangeArrowheads="1"/>
          </p:cNvSpPr>
          <p:nvPr/>
        </p:nvSpPr>
        <p:spPr bwMode="auto">
          <a:xfrm>
            <a:off x="3687763" y="4510088"/>
            <a:ext cx="184150" cy="579437"/>
          </a:xfrm>
          <a:prstGeom prst="rect">
            <a:avLst/>
          </a:prstGeom>
          <a:noFill/>
          <a:ln w="9525">
            <a:noFill/>
            <a:miter lim="800000"/>
            <a:headEnd/>
            <a:tailEnd/>
          </a:ln>
        </p:spPr>
        <p:txBody>
          <a:bodyPr wrap="none">
            <a:spAutoFit/>
          </a:bodyPr>
          <a:lstStyle/>
          <a:p>
            <a:pPr algn="ctr" eaLnBrk="1" hangingPunct="1"/>
            <a:endParaRPr lang="fr-FR" altLang="fr-FR"/>
          </a:p>
        </p:txBody>
      </p:sp>
      <p:pic>
        <p:nvPicPr>
          <p:cNvPr id="58375" name="Picture 9"/>
          <p:cNvPicPr>
            <a:picLocks noChangeAspect="1" noChangeArrowheads="1"/>
          </p:cNvPicPr>
          <p:nvPr/>
        </p:nvPicPr>
        <p:blipFill>
          <a:blip r:embed="rId3"/>
          <a:srcRect/>
          <a:stretch>
            <a:fillRect/>
          </a:stretch>
        </p:blipFill>
        <p:spPr bwMode="auto">
          <a:xfrm>
            <a:off x="2916238" y="4365625"/>
            <a:ext cx="2568575" cy="2160588"/>
          </a:xfrm>
          <a:prstGeom prst="rect">
            <a:avLst/>
          </a:prstGeom>
          <a:noFill/>
          <a:ln w="9525">
            <a:noFill/>
            <a:miter lim="800000"/>
            <a:headEnd/>
            <a:tailEnd/>
          </a:ln>
        </p:spPr>
      </p:pic>
      <p:sp>
        <p:nvSpPr>
          <p:cNvPr id="58376" name="Text Box 10"/>
          <p:cNvSpPr txBox="1">
            <a:spLocks noChangeArrowheads="1"/>
          </p:cNvSpPr>
          <p:nvPr/>
        </p:nvSpPr>
        <p:spPr bwMode="auto">
          <a:xfrm>
            <a:off x="7288213" y="4868863"/>
            <a:ext cx="184150" cy="579437"/>
          </a:xfrm>
          <a:prstGeom prst="rect">
            <a:avLst/>
          </a:prstGeom>
          <a:noFill/>
          <a:ln w="9525">
            <a:noFill/>
            <a:miter lim="800000"/>
            <a:headEnd/>
            <a:tailEnd/>
          </a:ln>
        </p:spPr>
        <p:txBody>
          <a:bodyPr wrap="none">
            <a:spAutoFit/>
          </a:bodyPr>
          <a:lstStyle/>
          <a:p>
            <a:pPr algn="ctr" eaLnBrk="1" hangingPunct="1"/>
            <a:endParaRPr lang="fr-FR" altLang="fr-FR"/>
          </a:p>
        </p:txBody>
      </p:sp>
      <p:pic>
        <p:nvPicPr>
          <p:cNvPr id="58377" name="Picture 11"/>
          <p:cNvPicPr>
            <a:picLocks noChangeAspect="1" noChangeArrowheads="1"/>
          </p:cNvPicPr>
          <p:nvPr/>
        </p:nvPicPr>
        <p:blipFill>
          <a:blip r:embed="rId4"/>
          <a:srcRect/>
          <a:stretch>
            <a:fillRect/>
          </a:stretch>
        </p:blipFill>
        <p:spPr bwMode="auto">
          <a:xfrm>
            <a:off x="5435600" y="4365625"/>
            <a:ext cx="2794000" cy="2160588"/>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4"/>
          <p:cNvSpPr>
            <a:spLocks noChangeArrowheads="1"/>
          </p:cNvSpPr>
          <p:nvPr/>
        </p:nvSpPr>
        <p:spPr bwMode="auto">
          <a:xfrm>
            <a:off x="611188" y="0"/>
            <a:ext cx="7772400" cy="836613"/>
          </a:xfrm>
          <a:prstGeom prst="rect">
            <a:avLst/>
          </a:prstGeom>
          <a:noFill/>
          <a:ln w="9525">
            <a:noFill/>
            <a:miter lim="800000"/>
            <a:headEnd/>
            <a:tailEnd/>
          </a:ln>
        </p:spPr>
        <p:txBody>
          <a:bodyPr anchor="ctr"/>
          <a:lstStyle/>
          <a:p>
            <a:pPr algn="ctr" eaLnBrk="1" hangingPunct="1"/>
            <a:r>
              <a:rPr lang="fr-FR" altLang="fr-FR" sz="4000" b="1">
                <a:solidFill>
                  <a:srgbClr val="000000"/>
                </a:solidFill>
                <a:latin typeface="Calibri" pitchFamily="34" charset="0"/>
              </a:rPr>
              <a:t>TRAITEMENT</a:t>
            </a:r>
            <a:endParaRPr lang="fr-FR" altLang="fr-FR" sz="4000">
              <a:solidFill>
                <a:srgbClr val="FFFF66"/>
              </a:solidFill>
              <a:latin typeface="Times New Roman" pitchFamily="18" charset="0"/>
            </a:endParaRPr>
          </a:p>
        </p:txBody>
      </p:sp>
      <p:sp>
        <p:nvSpPr>
          <p:cNvPr id="59395" name="Rectangle 5"/>
          <p:cNvSpPr>
            <a:spLocks noChangeArrowheads="1"/>
          </p:cNvSpPr>
          <p:nvPr/>
        </p:nvSpPr>
        <p:spPr bwMode="auto">
          <a:xfrm>
            <a:off x="0" y="765175"/>
            <a:ext cx="9144000" cy="6092825"/>
          </a:xfrm>
          <a:prstGeom prst="rect">
            <a:avLst/>
          </a:prstGeom>
          <a:noFill/>
          <a:ln w="9525">
            <a:noFill/>
            <a:miter lim="800000"/>
            <a:headEnd/>
            <a:tailEnd/>
          </a:ln>
        </p:spPr>
        <p:txBody>
          <a:bodyPr/>
          <a:lstStyle/>
          <a:p>
            <a:pPr marL="342900" indent="-342900" eaLnBrk="1" hangingPunct="1">
              <a:spcBef>
                <a:spcPct val="20000"/>
              </a:spcBef>
            </a:pPr>
            <a:r>
              <a:rPr lang="fr-FR" altLang="fr-FR" sz="2400">
                <a:solidFill>
                  <a:srgbClr val="000000"/>
                </a:solidFill>
                <a:latin typeface="Times New Roman" pitchFamily="18" charset="0"/>
                <a:sym typeface="Wingdings" pitchFamily="2" charset="2"/>
              </a:rPr>
              <a:t>traitement chirurgical</a:t>
            </a:r>
          </a:p>
          <a:p>
            <a:pPr marL="342900" indent="-342900" eaLnBrk="1" hangingPunct="1">
              <a:spcBef>
                <a:spcPct val="20000"/>
              </a:spcBef>
            </a:pPr>
            <a:r>
              <a:rPr lang="fr-FR" altLang="fr-FR" sz="2400" b="1">
                <a:solidFill>
                  <a:srgbClr val="000000"/>
                </a:solidFill>
                <a:latin typeface="Times New Roman" pitchFamily="18" charset="0"/>
                <a:sym typeface="Wingdings" pitchFamily="2" charset="2"/>
              </a:rPr>
              <a:t>*les méthodes radicales</a:t>
            </a:r>
          </a:p>
          <a:p>
            <a:pPr marL="342900" indent="-342900" eaLnBrk="1" hangingPunct="1">
              <a:spcBef>
                <a:spcPct val="20000"/>
              </a:spcBef>
            </a:pPr>
            <a:r>
              <a:rPr lang="fr-FR" altLang="fr-FR" sz="2000" b="1">
                <a:solidFill>
                  <a:srgbClr val="000000"/>
                </a:solidFill>
                <a:latin typeface="Times New Roman" pitchFamily="18" charset="0"/>
                <a:sym typeface="Wingdings" pitchFamily="2" charset="2"/>
              </a:rPr>
              <a:t>périkystectomie sub totale ou partielle: laisse un fond de coquetier en place ; au contact des gros pédicules sus hép ou portes de façon à éviter une Hgie cataclysmique </a:t>
            </a:r>
          </a:p>
          <a:p>
            <a:pPr marL="342900" indent="-342900" eaLnBrk="1" hangingPunct="1">
              <a:spcBef>
                <a:spcPct val="20000"/>
              </a:spcBef>
            </a:pPr>
            <a:r>
              <a:rPr lang="fr-FR" altLang="fr-FR" sz="2000" b="1">
                <a:solidFill>
                  <a:srgbClr val="000000"/>
                </a:solidFill>
                <a:latin typeface="Times New Roman" pitchFamily="18" charset="0"/>
                <a:sym typeface="Wingdings" pitchFamily="2" charset="2"/>
              </a:rPr>
              <a:t>périkystoresection :tech mixte –hépatectomie par ligature réglée</a:t>
            </a:r>
          </a:p>
          <a:p>
            <a:pPr marL="342900" indent="-342900" eaLnBrk="1" hangingPunct="1">
              <a:spcBef>
                <a:spcPct val="20000"/>
              </a:spcBef>
            </a:pPr>
            <a:r>
              <a:rPr lang="fr-FR" altLang="fr-FR" sz="2000" b="1">
                <a:solidFill>
                  <a:srgbClr val="000000"/>
                </a:solidFill>
                <a:latin typeface="Times New Roman" pitchFamily="18" charset="0"/>
                <a:sym typeface="Wingdings" pitchFamily="2" charset="2"/>
              </a:rPr>
              <a:t>                                                        -périkystectomie</a:t>
            </a:r>
          </a:p>
          <a:p>
            <a:pPr marL="342900" indent="-342900" eaLnBrk="1" hangingPunct="1">
              <a:spcBef>
                <a:spcPct val="20000"/>
              </a:spcBef>
            </a:pPr>
            <a:r>
              <a:rPr lang="fr-FR" altLang="fr-FR" sz="2000" b="1">
                <a:solidFill>
                  <a:srgbClr val="000000"/>
                </a:solidFill>
                <a:latin typeface="Times New Roman" pitchFamily="18" charset="0"/>
                <a:sym typeface="Wingdings" pitchFamily="2" charset="2"/>
              </a:rPr>
              <a:t>hépatectomies réglées: </a:t>
            </a:r>
          </a:p>
          <a:p>
            <a:pPr marL="342900" indent="-342900" eaLnBrk="1" hangingPunct="1">
              <a:spcBef>
                <a:spcPct val="20000"/>
              </a:spcBef>
            </a:pPr>
            <a:r>
              <a:rPr lang="fr-FR" altLang="fr-FR" sz="2000" b="1">
                <a:solidFill>
                  <a:srgbClr val="000000"/>
                </a:solidFill>
                <a:latin typeface="Times New Roman" pitchFamily="18" charset="0"/>
                <a:sym typeface="Wingdings" pitchFamily="2" charset="2"/>
              </a:rPr>
              <a:t>          -devant kystes multiples groupés ds un hémi foie</a:t>
            </a:r>
          </a:p>
          <a:p>
            <a:pPr marL="342900" indent="-342900" eaLnBrk="1" hangingPunct="1">
              <a:spcBef>
                <a:spcPct val="20000"/>
              </a:spcBef>
            </a:pPr>
            <a:r>
              <a:rPr lang="fr-FR" altLang="fr-FR" sz="2000" b="1">
                <a:solidFill>
                  <a:srgbClr val="000000"/>
                </a:solidFill>
                <a:latin typeface="Times New Roman" pitchFamily="18" charset="0"/>
                <a:sym typeface="Wingdings" pitchFamily="2" charset="2"/>
              </a:rPr>
              <a:t>          -gros kyste ayant détruit son pédicule porte ou artériel</a:t>
            </a:r>
          </a:p>
          <a:p>
            <a:pPr marL="342900" indent="-342900" eaLnBrk="1" hangingPunct="1">
              <a:spcBef>
                <a:spcPct val="20000"/>
              </a:spcBef>
            </a:pPr>
            <a:endParaRPr lang="fr-FR" altLang="fr-FR" sz="2000" b="1">
              <a:solidFill>
                <a:srgbClr val="000000"/>
              </a:solidFill>
              <a:latin typeface="Times New Roman" pitchFamily="18" charset="0"/>
              <a:sym typeface="Wingdings" pitchFamily="2" charset="2"/>
            </a:endParaRPr>
          </a:p>
        </p:txBody>
      </p:sp>
      <p:sp>
        <p:nvSpPr>
          <p:cNvPr id="59396" name="Text Box 6"/>
          <p:cNvSpPr txBox="1">
            <a:spLocks noChangeArrowheads="1"/>
          </p:cNvSpPr>
          <p:nvPr/>
        </p:nvSpPr>
        <p:spPr bwMode="auto">
          <a:xfrm>
            <a:off x="592138" y="4652963"/>
            <a:ext cx="184150" cy="579437"/>
          </a:xfrm>
          <a:prstGeom prst="rect">
            <a:avLst/>
          </a:prstGeom>
          <a:noFill/>
          <a:ln w="9525">
            <a:noFill/>
            <a:miter lim="800000"/>
            <a:headEnd/>
            <a:tailEnd/>
          </a:ln>
        </p:spPr>
        <p:txBody>
          <a:bodyPr wrap="none">
            <a:spAutoFit/>
          </a:bodyPr>
          <a:lstStyle/>
          <a:p>
            <a:pPr algn="ctr" eaLnBrk="1" hangingPunct="1"/>
            <a:endParaRPr lang="fr-FR" altLang="fr-FR"/>
          </a:p>
        </p:txBody>
      </p:sp>
      <p:pic>
        <p:nvPicPr>
          <p:cNvPr id="59397" name="Picture 7"/>
          <p:cNvPicPr>
            <a:picLocks noChangeAspect="1" noChangeArrowheads="1"/>
          </p:cNvPicPr>
          <p:nvPr/>
        </p:nvPicPr>
        <p:blipFill>
          <a:blip r:embed="rId2"/>
          <a:srcRect/>
          <a:stretch>
            <a:fillRect/>
          </a:stretch>
        </p:blipFill>
        <p:spPr bwMode="auto">
          <a:xfrm>
            <a:off x="179388" y="4441825"/>
            <a:ext cx="3370262" cy="2416175"/>
          </a:xfrm>
          <a:prstGeom prst="rect">
            <a:avLst/>
          </a:prstGeom>
          <a:noFill/>
          <a:ln w="9525">
            <a:noFill/>
            <a:miter lim="800000"/>
            <a:headEnd/>
            <a:tailEnd/>
          </a:ln>
        </p:spPr>
      </p:pic>
      <p:sp>
        <p:nvSpPr>
          <p:cNvPr id="59398" name="Text Box 8"/>
          <p:cNvSpPr txBox="1">
            <a:spLocks noChangeArrowheads="1"/>
          </p:cNvSpPr>
          <p:nvPr/>
        </p:nvSpPr>
        <p:spPr bwMode="auto">
          <a:xfrm>
            <a:off x="4767263" y="5084763"/>
            <a:ext cx="184150" cy="579437"/>
          </a:xfrm>
          <a:prstGeom prst="rect">
            <a:avLst/>
          </a:prstGeom>
          <a:noFill/>
          <a:ln w="9525">
            <a:noFill/>
            <a:miter lim="800000"/>
            <a:headEnd/>
            <a:tailEnd/>
          </a:ln>
        </p:spPr>
        <p:txBody>
          <a:bodyPr wrap="none">
            <a:spAutoFit/>
          </a:bodyPr>
          <a:lstStyle/>
          <a:p>
            <a:pPr algn="ctr" eaLnBrk="1" hangingPunct="1"/>
            <a:endParaRPr lang="fr-FR" altLang="fr-FR"/>
          </a:p>
        </p:txBody>
      </p:sp>
      <p:pic>
        <p:nvPicPr>
          <p:cNvPr id="59399" name="Picture 9"/>
          <p:cNvPicPr>
            <a:picLocks noChangeAspect="1" noChangeArrowheads="1"/>
          </p:cNvPicPr>
          <p:nvPr/>
        </p:nvPicPr>
        <p:blipFill>
          <a:blip r:embed="rId3"/>
          <a:srcRect/>
          <a:stretch>
            <a:fillRect/>
          </a:stretch>
        </p:blipFill>
        <p:spPr bwMode="auto">
          <a:xfrm>
            <a:off x="4067175" y="4471988"/>
            <a:ext cx="2182813" cy="2386012"/>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4"/>
          <p:cNvSpPr>
            <a:spLocks noChangeArrowheads="1"/>
          </p:cNvSpPr>
          <p:nvPr/>
        </p:nvSpPr>
        <p:spPr bwMode="auto">
          <a:xfrm>
            <a:off x="611188" y="0"/>
            <a:ext cx="7772400" cy="836613"/>
          </a:xfrm>
          <a:prstGeom prst="rect">
            <a:avLst/>
          </a:prstGeom>
          <a:noFill/>
          <a:ln w="9525">
            <a:noFill/>
            <a:miter lim="800000"/>
            <a:headEnd/>
            <a:tailEnd/>
          </a:ln>
        </p:spPr>
        <p:txBody>
          <a:bodyPr anchor="ctr"/>
          <a:lstStyle/>
          <a:p>
            <a:pPr algn="ctr" eaLnBrk="1" hangingPunct="1"/>
            <a:r>
              <a:rPr lang="fr-FR" altLang="fr-FR" sz="4000" b="1">
                <a:solidFill>
                  <a:srgbClr val="000000"/>
                </a:solidFill>
                <a:latin typeface="Calibri" pitchFamily="34" charset="0"/>
              </a:rPr>
              <a:t>TRAITEMENT</a:t>
            </a:r>
            <a:endParaRPr lang="fr-FR" altLang="fr-FR" sz="4000">
              <a:solidFill>
                <a:srgbClr val="000000"/>
              </a:solidFill>
              <a:latin typeface="Times New Roman" pitchFamily="18" charset="0"/>
            </a:endParaRPr>
          </a:p>
        </p:txBody>
      </p:sp>
      <p:sp>
        <p:nvSpPr>
          <p:cNvPr id="60419" name="Rectangle 5"/>
          <p:cNvSpPr>
            <a:spLocks noChangeArrowheads="1"/>
          </p:cNvSpPr>
          <p:nvPr/>
        </p:nvSpPr>
        <p:spPr bwMode="auto">
          <a:xfrm>
            <a:off x="0" y="1270000"/>
            <a:ext cx="9144000" cy="4535488"/>
          </a:xfrm>
          <a:prstGeom prst="rect">
            <a:avLst/>
          </a:prstGeom>
          <a:noFill/>
          <a:ln w="9525">
            <a:noFill/>
            <a:miter lim="800000"/>
            <a:headEnd/>
            <a:tailEnd/>
          </a:ln>
        </p:spPr>
        <p:txBody>
          <a:bodyPr/>
          <a:lstStyle/>
          <a:p>
            <a:pPr marL="342900" indent="-342900" eaLnBrk="1" hangingPunct="1">
              <a:spcBef>
                <a:spcPct val="20000"/>
              </a:spcBef>
            </a:pPr>
            <a:r>
              <a:rPr lang="fr-FR" altLang="fr-FR" sz="2400">
                <a:solidFill>
                  <a:srgbClr val="000000"/>
                </a:solidFill>
                <a:latin typeface="Times New Roman" pitchFamily="18" charset="0"/>
                <a:sym typeface="Wingdings" pitchFamily="2" charset="2"/>
              </a:rPr>
              <a:t>traitement chirurgical</a:t>
            </a:r>
          </a:p>
          <a:p>
            <a:pPr marL="342900" indent="-342900" eaLnBrk="1" hangingPunct="1">
              <a:spcBef>
                <a:spcPct val="20000"/>
              </a:spcBef>
            </a:pPr>
            <a:r>
              <a:rPr lang="fr-FR" altLang="fr-FR" sz="2400" b="1">
                <a:solidFill>
                  <a:srgbClr val="000000"/>
                </a:solidFill>
                <a:latin typeface="Times New Roman" pitchFamily="18" charset="0"/>
                <a:sym typeface="Wingdings" pitchFamily="2" charset="2"/>
              </a:rPr>
              <a:t>*Traitement de la communication bilio kystique:</a:t>
            </a:r>
          </a:p>
          <a:p>
            <a:pPr marL="342900" indent="-342900" eaLnBrk="1" hangingPunct="1">
              <a:spcBef>
                <a:spcPct val="20000"/>
              </a:spcBef>
            </a:pPr>
            <a:r>
              <a:rPr lang="fr-FR" altLang="fr-FR" sz="2000">
                <a:solidFill>
                  <a:srgbClr val="000000"/>
                </a:solidFill>
                <a:latin typeface="Times New Roman" pitchFamily="18" charset="0"/>
                <a:sym typeface="Wingdings" pitchFamily="2" charset="2"/>
              </a:rPr>
              <a:t>Confirmée devant: -coloration brune du liquide d’aspiration initial</a:t>
            </a:r>
          </a:p>
          <a:p>
            <a:pPr marL="342900" indent="-342900" eaLnBrk="1" hangingPunct="1">
              <a:spcBef>
                <a:spcPct val="20000"/>
              </a:spcBef>
            </a:pPr>
            <a:r>
              <a:rPr lang="fr-FR" altLang="fr-FR" sz="2000">
                <a:solidFill>
                  <a:srgbClr val="000000"/>
                </a:solidFill>
                <a:latin typeface="Times New Roman" pitchFamily="18" charset="0"/>
                <a:sym typeface="Wingdings" pitchFamily="2" charset="2"/>
              </a:rPr>
              <a:t>                                   -recherchée syst ds le fond kystique en déplissant ses replis</a:t>
            </a:r>
          </a:p>
          <a:p>
            <a:pPr marL="342900" indent="-342900" eaLnBrk="1" hangingPunct="1">
              <a:spcBef>
                <a:spcPct val="20000"/>
              </a:spcBef>
            </a:pPr>
            <a:r>
              <a:rPr lang="fr-FR" altLang="fr-FR" sz="2000">
                <a:solidFill>
                  <a:srgbClr val="000000"/>
                </a:solidFill>
                <a:latin typeface="Times New Roman" pitchFamily="18" charset="0"/>
                <a:sym typeface="Wingdings" pitchFamily="2" charset="2"/>
              </a:rPr>
              <a:t>                                   -cholangiographie per op couplée à un test au bleu de méthylène</a:t>
            </a:r>
          </a:p>
          <a:p>
            <a:pPr marL="342900" indent="-342900" eaLnBrk="1" hangingPunct="1">
              <a:spcBef>
                <a:spcPct val="20000"/>
              </a:spcBef>
            </a:pPr>
            <a:endParaRPr lang="fr-FR" altLang="fr-FR" sz="2000">
              <a:solidFill>
                <a:srgbClr val="000000"/>
              </a:solidFill>
              <a:latin typeface="Times New Roman" pitchFamily="18" charset="0"/>
              <a:sym typeface="Wingdings" pitchFamily="2" charset="2"/>
            </a:endParaRPr>
          </a:p>
          <a:p>
            <a:pPr marL="342900" indent="-342900" eaLnBrk="1" hangingPunct="1">
              <a:spcBef>
                <a:spcPct val="20000"/>
              </a:spcBef>
            </a:pPr>
            <a:r>
              <a:rPr lang="fr-FR" altLang="fr-FR" sz="2000">
                <a:solidFill>
                  <a:srgbClr val="000000"/>
                </a:solidFill>
                <a:latin typeface="Times New Roman" pitchFamily="18" charset="0"/>
                <a:sym typeface="Wingdings" pitchFamily="2" charset="2"/>
              </a:rPr>
              <a:t>fistule de petite taille:</a:t>
            </a:r>
          </a:p>
          <a:p>
            <a:pPr marL="342900" indent="-342900" eaLnBrk="1" hangingPunct="1">
              <a:spcBef>
                <a:spcPct val="20000"/>
              </a:spcBef>
            </a:pPr>
            <a:r>
              <a:rPr lang="fr-FR" altLang="fr-FR" sz="2000">
                <a:solidFill>
                  <a:srgbClr val="000000"/>
                </a:solidFill>
                <a:latin typeface="Times New Roman" pitchFamily="18" charset="0"/>
                <a:sym typeface="Wingdings" pitchFamily="2" charset="2"/>
              </a:rPr>
              <a:t>       -aveuglée directement ds le fond du kyste</a:t>
            </a:r>
          </a:p>
          <a:p>
            <a:pPr marL="342900" indent="-342900" eaLnBrk="1" hangingPunct="1">
              <a:spcBef>
                <a:spcPct val="20000"/>
              </a:spcBef>
            </a:pPr>
            <a:r>
              <a:rPr lang="fr-FR" altLang="fr-FR" sz="2000">
                <a:solidFill>
                  <a:srgbClr val="000000"/>
                </a:solidFill>
                <a:latin typeface="Times New Roman" pitchFamily="18" charset="0"/>
                <a:sym typeface="Wingdings" pitchFamily="2" charset="2"/>
              </a:rPr>
              <a:t>-drainage externe simple</a:t>
            </a:r>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4"/>
          <p:cNvSpPr>
            <a:spLocks noChangeArrowheads="1"/>
          </p:cNvSpPr>
          <p:nvPr/>
        </p:nvSpPr>
        <p:spPr bwMode="auto">
          <a:xfrm>
            <a:off x="611188" y="0"/>
            <a:ext cx="7772400" cy="836613"/>
          </a:xfrm>
          <a:prstGeom prst="rect">
            <a:avLst/>
          </a:prstGeom>
          <a:noFill/>
          <a:ln w="9525">
            <a:noFill/>
            <a:miter lim="800000"/>
            <a:headEnd/>
            <a:tailEnd/>
          </a:ln>
        </p:spPr>
        <p:txBody>
          <a:bodyPr anchor="ctr"/>
          <a:lstStyle/>
          <a:p>
            <a:pPr algn="ctr" eaLnBrk="1" hangingPunct="1"/>
            <a:r>
              <a:rPr lang="fr-FR" altLang="fr-FR" sz="4000" b="1">
                <a:solidFill>
                  <a:srgbClr val="000000"/>
                </a:solidFill>
                <a:latin typeface="Calibri" pitchFamily="34" charset="0"/>
              </a:rPr>
              <a:t>TRAITEMENT</a:t>
            </a:r>
            <a:endParaRPr lang="fr-FR" altLang="fr-FR" sz="4000">
              <a:solidFill>
                <a:srgbClr val="FFFF66"/>
              </a:solidFill>
              <a:latin typeface="Times New Roman" pitchFamily="18" charset="0"/>
            </a:endParaRPr>
          </a:p>
        </p:txBody>
      </p:sp>
      <p:sp>
        <p:nvSpPr>
          <p:cNvPr id="61443" name="Rectangle 5"/>
          <p:cNvSpPr>
            <a:spLocks noChangeArrowheads="1"/>
          </p:cNvSpPr>
          <p:nvPr/>
        </p:nvSpPr>
        <p:spPr bwMode="auto">
          <a:xfrm>
            <a:off x="611188" y="981075"/>
            <a:ext cx="7812087" cy="4968875"/>
          </a:xfrm>
          <a:prstGeom prst="rect">
            <a:avLst/>
          </a:prstGeom>
          <a:noFill/>
          <a:ln w="9525">
            <a:noFill/>
            <a:miter lim="800000"/>
            <a:headEnd/>
            <a:tailEnd/>
          </a:ln>
        </p:spPr>
        <p:txBody>
          <a:bodyPr/>
          <a:lstStyle/>
          <a:p>
            <a:pPr marL="342900" indent="-342900" eaLnBrk="1" hangingPunct="1">
              <a:spcBef>
                <a:spcPct val="20000"/>
              </a:spcBef>
            </a:pPr>
            <a:r>
              <a:rPr lang="fr-FR" altLang="fr-FR" sz="2400">
                <a:solidFill>
                  <a:srgbClr val="000000"/>
                </a:solidFill>
                <a:latin typeface="Times New Roman" pitchFamily="18" charset="0"/>
                <a:sym typeface="Wingdings" pitchFamily="2" charset="2"/>
              </a:rPr>
              <a:t>traitement chirurgical</a:t>
            </a:r>
          </a:p>
          <a:p>
            <a:pPr marL="342900" indent="-342900" eaLnBrk="1" hangingPunct="1">
              <a:spcBef>
                <a:spcPct val="20000"/>
              </a:spcBef>
            </a:pPr>
            <a:r>
              <a:rPr lang="fr-FR" altLang="fr-FR" sz="2400" b="1">
                <a:solidFill>
                  <a:srgbClr val="000000"/>
                </a:solidFill>
                <a:latin typeface="Times New Roman" pitchFamily="18" charset="0"/>
                <a:sym typeface="Wingdings" pitchFamily="2" charset="2"/>
              </a:rPr>
              <a:t>*Traitement de la communication bilio kystique:</a:t>
            </a:r>
          </a:p>
          <a:p>
            <a:pPr marL="342900" indent="-342900" eaLnBrk="1" hangingPunct="1">
              <a:spcBef>
                <a:spcPct val="20000"/>
              </a:spcBef>
            </a:pPr>
            <a:r>
              <a:rPr lang="fr-FR" altLang="fr-FR" sz="2000">
                <a:solidFill>
                  <a:srgbClr val="000000"/>
                </a:solidFill>
                <a:latin typeface="Times New Roman" pitchFamily="18" charset="0"/>
                <a:sym typeface="Wingdings" pitchFamily="2" charset="2"/>
              </a:rPr>
              <a:t>fistule bilio kystiques larges :</a:t>
            </a:r>
          </a:p>
          <a:p>
            <a:pPr marL="342900" indent="-342900" eaLnBrk="1" hangingPunct="1">
              <a:spcBef>
                <a:spcPct val="20000"/>
              </a:spcBef>
            </a:pPr>
            <a:endParaRPr lang="fr-FR" altLang="fr-FR" sz="2000">
              <a:solidFill>
                <a:srgbClr val="000000"/>
              </a:solidFill>
              <a:latin typeface="Times New Roman" pitchFamily="18" charset="0"/>
              <a:sym typeface="Wingdings" pitchFamily="2" charset="2"/>
            </a:endParaRPr>
          </a:p>
          <a:p>
            <a:pPr marL="342900" indent="-342900" eaLnBrk="1" hangingPunct="1">
              <a:spcBef>
                <a:spcPct val="20000"/>
              </a:spcBef>
            </a:pPr>
            <a:r>
              <a:rPr lang="fr-FR" altLang="fr-FR" sz="2000">
                <a:solidFill>
                  <a:srgbClr val="000000"/>
                </a:solidFill>
                <a:latin typeface="Times New Roman" pitchFamily="18" charset="0"/>
                <a:sym typeface="Wingdings" pitchFamily="2" charset="2"/>
              </a:rPr>
              <a:t>    -drainage bipolaire :drainer le cholédoque par un drain de Kehr et la cavité résiduelle par un gros drain siliconé</a:t>
            </a:r>
          </a:p>
          <a:p>
            <a:pPr marL="342900" indent="-342900" eaLnBrk="1" hangingPunct="1">
              <a:spcBef>
                <a:spcPct val="20000"/>
              </a:spcBef>
            </a:pPr>
            <a:endParaRPr lang="fr-FR" altLang="fr-FR" sz="2000">
              <a:solidFill>
                <a:srgbClr val="000000"/>
              </a:solidFill>
              <a:latin typeface="Times New Roman" pitchFamily="18" charset="0"/>
              <a:sym typeface="Wingdings" pitchFamily="2" charset="2"/>
            </a:endParaRPr>
          </a:p>
          <a:p>
            <a:pPr marL="342900" indent="-342900" eaLnBrk="1" hangingPunct="1">
              <a:spcBef>
                <a:spcPct val="20000"/>
              </a:spcBef>
            </a:pPr>
            <a:r>
              <a:rPr lang="fr-FR" altLang="fr-FR" sz="2000">
                <a:solidFill>
                  <a:srgbClr val="000000"/>
                </a:solidFill>
                <a:latin typeface="Times New Roman" pitchFamily="18" charset="0"/>
                <a:sym typeface="Wingdings" pitchFamily="2" charset="2"/>
              </a:rPr>
              <a:t>    -drainage unipolaire ou trans fistulo oddien :la cavité restante se vidant à travers la fistule biliaire vers la voie biliaire principale qui est elle-même drainée par un drain de Kehr</a:t>
            </a:r>
          </a:p>
          <a:p>
            <a:pPr marL="342900" indent="-342900" eaLnBrk="1" hangingPunct="1">
              <a:spcBef>
                <a:spcPct val="20000"/>
              </a:spcBef>
            </a:pPr>
            <a:endParaRPr lang="fr-FR" altLang="fr-FR" sz="2000">
              <a:solidFill>
                <a:srgbClr val="000000"/>
              </a:solidFill>
              <a:latin typeface="Times New Roman" pitchFamily="18" charset="0"/>
              <a:sym typeface="Wingdings" pitchFamily="2" charset="2"/>
            </a:endParaRPr>
          </a:p>
          <a:p>
            <a:pPr marL="342900" indent="-342900" eaLnBrk="1" hangingPunct="1">
              <a:spcBef>
                <a:spcPct val="20000"/>
              </a:spcBef>
            </a:pPr>
            <a:r>
              <a:rPr lang="fr-FR" altLang="fr-FR" sz="2000">
                <a:solidFill>
                  <a:srgbClr val="000000"/>
                </a:solidFill>
                <a:latin typeface="Times New Roman" pitchFamily="18" charset="0"/>
                <a:sym typeface="Wingdings" pitchFamily="2" charset="2"/>
              </a:rPr>
              <a:t>   </a:t>
            </a:r>
            <a:endParaRPr lang="fr-FR" altLang="fr-FR" sz="2000" b="1">
              <a:solidFill>
                <a:srgbClr val="000000"/>
              </a:solidFill>
              <a:latin typeface="Times New Roman" pitchFamily="18" charset="0"/>
              <a:sym typeface="Wingdings" pitchFamily="2" charset="2"/>
            </a:endParaRPr>
          </a:p>
          <a:p>
            <a:pPr marL="342900" indent="-342900" eaLnBrk="1" hangingPunct="1">
              <a:spcBef>
                <a:spcPct val="20000"/>
              </a:spcBef>
            </a:pPr>
            <a:endParaRPr lang="fr-FR" altLang="fr-FR" sz="2000">
              <a:solidFill>
                <a:srgbClr val="000000"/>
              </a:solidFill>
              <a:latin typeface="Times New Roman" pitchFamily="18" charset="0"/>
              <a:sym typeface="Wingdings" pitchFamily="2" charset="2"/>
            </a:endParaRPr>
          </a:p>
          <a:p>
            <a:pPr marL="342900" indent="-342900" eaLnBrk="1" hangingPunct="1">
              <a:spcBef>
                <a:spcPct val="20000"/>
              </a:spcBef>
            </a:pPr>
            <a:endParaRPr lang="fr-FR" altLang="fr-FR" sz="2400">
              <a:solidFill>
                <a:srgbClr val="000000"/>
              </a:solidFill>
              <a:latin typeface="Times New Roman" pitchFamily="18" charset="0"/>
              <a:sym typeface="Wingdings" pitchFamily="2" charset="2"/>
            </a:endParaRPr>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fr-FR" altLang="fr-FR" b="1" smtClean="0"/>
              <a:t>EPIDEMIOLOGIE</a:t>
            </a:r>
          </a:p>
        </p:txBody>
      </p:sp>
      <p:sp>
        <p:nvSpPr>
          <p:cNvPr id="103427" name="Rectangle 3"/>
          <p:cNvSpPr>
            <a:spLocks noGrp="1" noChangeArrowheads="1"/>
          </p:cNvSpPr>
          <p:nvPr>
            <p:ph idx="1"/>
          </p:nvPr>
        </p:nvSpPr>
        <p:spPr>
          <a:xfrm>
            <a:off x="0" y="1268413"/>
            <a:ext cx="9144000" cy="5473700"/>
          </a:xfrm>
        </p:spPr>
        <p:txBody>
          <a:bodyPr rtlCol="0">
            <a:normAutofit/>
          </a:bodyPr>
          <a:lstStyle/>
          <a:p>
            <a:pPr marL="274320" indent="-274320" eaLnBrk="1" fontAlgn="auto" hangingPunct="1">
              <a:lnSpc>
                <a:spcPct val="80000"/>
              </a:lnSpc>
              <a:spcAft>
                <a:spcPts val="0"/>
              </a:spcAft>
              <a:buFontTx/>
              <a:buNone/>
              <a:defRPr/>
            </a:pPr>
            <a:r>
              <a:rPr lang="fr-FR" sz="2800" b="1" dirty="0" smtClean="0">
                <a:sym typeface="Wingdings" pitchFamily="2" charset="2"/>
              </a:rPr>
              <a:t>Le cycle parasitaire</a:t>
            </a:r>
          </a:p>
          <a:p>
            <a:pPr marL="274320" indent="-274320" eaLnBrk="1" fontAlgn="auto" hangingPunct="1">
              <a:lnSpc>
                <a:spcPct val="80000"/>
              </a:lnSpc>
              <a:spcAft>
                <a:spcPts val="0"/>
              </a:spcAft>
              <a:buFont typeface="Wingdings 2"/>
              <a:buChar char=""/>
              <a:defRPr/>
            </a:pPr>
            <a:r>
              <a:rPr lang="fr-FR" sz="2000" dirty="0" smtClean="0"/>
              <a:t>2  hôtes :L’hôte définitif  le chien. L’hôte intermédiaire herbivore et avant tout le mouton ensuite les bovins, les porcins, mais également le cheval et les chèvres. </a:t>
            </a:r>
          </a:p>
          <a:p>
            <a:pPr marL="274320" indent="-274320" eaLnBrk="1" fontAlgn="auto" hangingPunct="1">
              <a:lnSpc>
                <a:spcPct val="80000"/>
              </a:lnSpc>
              <a:spcAft>
                <a:spcPts val="0"/>
              </a:spcAft>
              <a:buFont typeface="Wingdings 2"/>
              <a:buChar char=""/>
              <a:defRPr/>
            </a:pPr>
            <a:r>
              <a:rPr lang="fr-FR" sz="2000" dirty="0" smtClean="0"/>
              <a:t>L’homme s’insère accidentellement dans le cycle</a:t>
            </a:r>
          </a:p>
          <a:p>
            <a:pPr marL="274320" indent="-274320" eaLnBrk="1" fontAlgn="auto" hangingPunct="1">
              <a:lnSpc>
                <a:spcPct val="80000"/>
              </a:lnSpc>
              <a:spcAft>
                <a:spcPts val="0"/>
              </a:spcAft>
              <a:buFont typeface="Wingdings 2"/>
              <a:buChar char=""/>
              <a:defRPr/>
            </a:pPr>
            <a:r>
              <a:rPr lang="fr-FR" sz="2000" dirty="0" smtClean="0"/>
              <a:t>Les </a:t>
            </a:r>
            <a:r>
              <a:rPr lang="fr-FR" sz="2000" dirty="0" err="1" smtClean="0"/>
              <a:t>oeufs</a:t>
            </a:r>
            <a:r>
              <a:rPr lang="fr-FR" sz="2000" dirty="0" smtClean="0"/>
              <a:t> sont éliminés dans le milieu extérieur avec les selles du chien. Ils sont ingérés par l’hôte intermédiaire herbivore.</a:t>
            </a:r>
          </a:p>
          <a:p>
            <a:pPr marL="274320" indent="-274320" eaLnBrk="1" fontAlgn="auto" hangingPunct="1">
              <a:lnSpc>
                <a:spcPct val="80000"/>
              </a:lnSpc>
              <a:spcAft>
                <a:spcPts val="0"/>
              </a:spcAft>
              <a:buFont typeface="Wingdings 2"/>
              <a:buChar char=""/>
              <a:defRPr/>
            </a:pPr>
            <a:endParaRPr lang="fr-FR" sz="2000" dirty="0" smtClean="0"/>
          </a:p>
          <a:p>
            <a:pPr marL="274320" indent="-274320" eaLnBrk="1" fontAlgn="auto" hangingPunct="1">
              <a:lnSpc>
                <a:spcPct val="80000"/>
              </a:lnSpc>
              <a:spcAft>
                <a:spcPts val="0"/>
              </a:spcAft>
              <a:buFont typeface="Wingdings 2"/>
              <a:buChar char=""/>
              <a:defRPr/>
            </a:pPr>
            <a:r>
              <a:rPr lang="fr-FR" sz="2000" dirty="0" smtClean="0"/>
              <a:t>Le parasite </a:t>
            </a:r>
            <a:r>
              <a:rPr lang="fr-FR" sz="2000" dirty="0" err="1" smtClean="0"/>
              <a:t>éclôt</a:t>
            </a:r>
            <a:r>
              <a:rPr lang="fr-FR" sz="2000" dirty="0" smtClean="0"/>
              <a:t> de sa coque protectrice sous l’effet des sucs digestifs</a:t>
            </a:r>
            <a:r>
              <a:rPr lang="fr-FR" sz="2000" dirty="0" smtClean="0">
                <a:sym typeface="Wingdings" pitchFamily="2" charset="2"/>
              </a:rPr>
              <a:t></a:t>
            </a:r>
            <a:r>
              <a:rPr lang="fr-FR" sz="2000" dirty="0" smtClean="0"/>
              <a:t> système veineux</a:t>
            </a:r>
            <a:r>
              <a:rPr lang="fr-FR" sz="2000" dirty="0" smtClean="0">
                <a:sym typeface="Wingdings" pitchFamily="2" charset="2"/>
              </a:rPr>
              <a:t></a:t>
            </a:r>
            <a:r>
              <a:rPr lang="fr-FR" sz="2000" dirty="0" smtClean="0"/>
              <a:t> le foie où il s’arrête le plus souvent. </a:t>
            </a:r>
          </a:p>
          <a:p>
            <a:pPr marL="274320" indent="-274320" eaLnBrk="1" fontAlgn="auto" hangingPunct="1">
              <a:lnSpc>
                <a:spcPct val="80000"/>
              </a:lnSpc>
              <a:spcAft>
                <a:spcPts val="0"/>
              </a:spcAft>
              <a:buFont typeface="Wingdings 2"/>
              <a:buChar char=""/>
              <a:defRPr/>
            </a:pPr>
            <a:r>
              <a:rPr lang="fr-FR" sz="2000" dirty="0" smtClean="0"/>
              <a:t>Dépassant le foie par les veines sus-hépatiques</a:t>
            </a:r>
            <a:r>
              <a:rPr lang="fr-FR" sz="2000" dirty="0" smtClean="0">
                <a:sym typeface="Wingdings" pitchFamily="2" charset="2"/>
              </a:rPr>
              <a:t></a:t>
            </a:r>
            <a:r>
              <a:rPr lang="fr-FR" sz="2000" dirty="0" smtClean="0"/>
              <a:t>le cœur droit</a:t>
            </a:r>
            <a:r>
              <a:rPr lang="fr-FR" sz="2000" dirty="0" smtClean="0">
                <a:sym typeface="Wingdings" pitchFamily="2" charset="2"/>
              </a:rPr>
              <a:t></a:t>
            </a:r>
            <a:r>
              <a:rPr lang="fr-FR" sz="2000" dirty="0" smtClean="0"/>
              <a:t> poumons. la localisation peut se faire en n’importe quel point de l’organisme. </a:t>
            </a:r>
          </a:p>
          <a:p>
            <a:pPr marL="0" indent="0" eaLnBrk="1" fontAlgn="auto" hangingPunct="1">
              <a:lnSpc>
                <a:spcPct val="80000"/>
              </a:lnSpc>
              <a:spcAft>
                <a:spcPts val="0"/>
              </a:spcAft>
              <a:buFont typeface="Arial" panose="020B0604020202020204" pitchFamily="34" charset="0"/>
              <a:buNone/>
              <a:defRPr/>
            </a:pPr>
            <a:endParaRPr lang="fr-FR" sz="2000" dirty="0" smtClean="0"/>
          </a:p>
          <a:p>
            <a:pPr marL="274320" indent="-274320" eaLnBrk="1" fontAlgn="auto" hangingPunct="1">
              <a:lnSpc>
                <a:spcPct val="80000"/>
              </a:lnSpc>
              <a:spcAft>
                <a:spcPts val="0"/>
              </a:spcAft>
              <a:buFont typeface="Wingdings 2"/>
              <a:buChar char=""/>
              <a:defRPr/>
            </a:pPr>
            <a:r>
              <a:rPr lang="fr-FR" sz="2000" dirty="0" smtClean="0"/>
              <a:t>Une fois fixé dans un viscère, il se transforme en hydatide par phénomène de </a:t>
            </a:r>
            <a:r>
              <a:rPr lang="fr-FR" sz="2000" dirty="0" err="1" smtClean="0"/>
              <a:t>vésiculation</a:t>
            </a:r>
            <a:r>
              <a:rPr lang="fr-FR" sz="2000" dirty="0" smtClean="0"/>
              <a:t>. </a:t>
            </a:r>
          </a:p>
          <a:p>
            <a:pPr marL="274320" indent="-274320" eaLnBrk="1" fontAlgn="auto" hangingPunct="1">
              <a:lnSpc>
                <a:spcPct val="80000"/>
              </a:lnSpc>
              <a:spcAft>
                <a:spcPts val="0"/>
              </a:spcAft>
              <a:buFont typeface="Wingdings 2"/>
              <a:buChar char=""/>
              <a:defRPr/>
            </a:pPr>
            <a:endParaRPr lang="fr-FR" sz="2000" dirty="0" smtClean="0"/>
          </a:p>
          <a:p>
            <a:pPr marL="274320" indent="-274320" eaLnBrk="1" fontAlgn="auto" hangingPunct="1">
              <a:lnSpc>
                <a:spcPct val="80000"/>
              </a:lnSpc>
              <a:spcAft>
                <a:spcPts val="0"/>
              </a:spcAft>
              <a:buFont typeface="Wingdings 2"/>
              <a:buChar char=""/>
              <a:defRPr/>
            </a:pPr>
            <a:r>
              <a:rPr lang="fr-FR" sz="2000" dirty="0" smtClean="0"/>
              <a:t>Le cycle est fermé lorsque le chien dévore les viscères (foie, poumons) d’un herbivore parasité. Les scolex ingérés par milliers se </a:t>
            </a:r>
            <a:r>
              <a:rPr lang="fr-FR" sz="2000" dirty="0" err="1" smtClean="0"/>
              <a:t>dévaginent</a:t>
            </a:r>
            <a:r>
              <a:rPr lang="fr-FR" sz="2000" dirty="0" smtClean="0"/>
              <a:t> et se transforment chacun en vers adultes dans son tube digestif.</a:t>
            </a:r>
          </a:p>
        </p:txBody>
      </p:sp>
    </p:spTree>
  </p:cSld>
  <p:clrMapOvr>
    <a:masterClrMapping/>
  </p:clrMapOv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lstStyle/>
          <a:p>
            <a:pPr eaLnBrk="1" hangingPunct="1"/>
            <a:r>
              <a:rPr lang="fr-FR" altLang="fr-FR" b="1" smtClean="0">
                <a:solidFill>
                  <a:srgbClr val="000000"/>
                </a:solidFill>
              </a:rPr>
              <a:t>Prévention</a:t>
            </a:r>
          </a:p>
        </p:txBody>
      </p:sp>
      <p:sp>
        <p:nvSpPr>
          <p:cNvPr id="62467" name="Rectangle 3"/>
          <p:cNvSpPr>
            <a:spLocks noGrp="1" noChangeArrowheads="1"/>
          </p:cNvSpPr>
          <p:nvPr>
            <p:ph idx="1"/>
          </p:nvPr>
        </p:nvSpPr>
        <p:spPr>
          <a:xfrm>
            <a:off x="0" y="1981200"/>
            <a:ext cx="8964613" cy="4114800"/>
          </a:xfrm>
        </p:spPr>
        <p:txBody>
          <a:bodyPr/>
          <a:lstStyle/>
          <a:p>
            <a:pPr eaLnBrk="1" hangingPunct="1">
              <a:buFontTx/>
              <a:buNone/>
            </a:pPr>
            <a:r>
              <a:rPr lang="fr-FR" altLang="fr-FR" smtClean="0">
                <a:solidFill>
                  <a:srgbClr val="000000"/>
                </a:solidFill>
                <a:sym typeface="Wingdings" pitchFamily="2" charset="2"/>
              </a:rPr>
              <a:t>Prophylaxie </a:t>
            </a:r>
          </a:p>
          <a:p>
            <a:pPr eaLnBrk="1" hangingPunct="1">
              <a:buFontTx/>
              <a:buNone/>
            </a:pPr>
            <a:r>
              <a:rPr lang="fr-FR" altLang="fr-FR" sz="2400" smtClean="0">
                <a:solidFill>
                  <a:srgbClr val="000000"/>
                </a:solidFill>
                <a:sym typeface="Wingdings" pitchFamily="2" charset="2"/>
              </a:rPr>
              <a:t>*contrôle des chiens errants/ domestiques: recensés et vermifugés</a:t>
            </a:r>
          </a:p>
          <a:p>
            <a:pPr eaLnBrk="1" hangingPunct="1">
              <a:buFontTx/>
              <a:buNone/>
            </a:pPr>
            <a:r>
              <a:rPr lang="fr-FR" altLang="fr-FR" sz="2400" smtClean="0">
                <a:solidFill>
                  <a:srgbClr val="000000"/>
                </a:solidFill>
                <a:sym typeface="Wingdings" pitchFamily="2" charset="2"/>
              </a:rPr>
              <a:t>*abattage de bétail :contrôle vétérinaire, abats porteurs d’hydatide(incinérés)</a:t>
            </a:r>
          </a:p>
          <a:p>
            <a:pPr eaLnBrk="1" hangingPunct="1">
              <a:buFontTx/>
              <a:buNone/>
            </a:pPr>
            <a:r>
              <a:rPr lang="fr-FR" altLang="fr-FR" sz="2400" smtClean="0">
                <a:solidFill>
                  <a:srgbClr val="000000"/>
                </a:solidFill>
                <a:sym typeface="Wingdings" pitchFamily="2" charset="2"/>
              </a:rPr>
              <a:t>*dans l’avenir : vaccination des hôtes intermédiaires (PRAZIQUANTEL)</a:t>
            </a:r>
            <a:endParaRPr lang="fr-FR" altLang="fr-FR" sz="2400" smtClean="0">
              <a:solidFill>
                <a:srgbClr val="000000"/>
              </a:solidFill>
            </a:endParaRP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lstStyle/>
          <a:p>
            <a:pPr eaLnBrk="1" hangingPunct="1"/>
            <a:r>
              <a:rPr lang="fr-FR" altLang="fr-FR" b="1" smtClean="0">
                <a:solidFill>
                  <a:srgbClr val="000000"/>
                </a:solidFill>
              </a:rPr>
              <a:t>Conclusion </a:t>
            </a:r>
          </a:p>
        </p:txBody>
      </p:sp>
      <p:sp>
        <p:nvSpPr>
          <p:cNvPr id="63491" name="Rectangle 3"/>
          <p:cNvSpPr>
            <a:spLocks noGrp="1" noChangeArrowheads="1"/>
          </p:cNvSpPr>
          <p:nvPr>
            <p:ph idx="1"/>
          </p:nvPr>
        </p:nvSpPr>
        <p:spPr/>
        <p:txBody>
          <a:bodyPr/>
          <a:lstStyle/>
          <a:p>
            <a:pPr eaLnBrk="1" hangingPunct="1">
              <a:lnSpc>
                <a:spcPct val="90000"/>
              </a:lnSpc>
              <a:buFontTx/>
              <a:buNone/>
            </a:pPr>
            <a:r>
              <a:rPr lang="fr-FR" altLang="fr-FR" sz="2800" i="1" smtClean="0">
                <a:solidFill>
                  <a:schemeClr val="bg1"/>
                </a:solidFill>
              </a:rPr>
              <a:t>Problème de santé publique des zones d’élevage en voie de </a:t>
            </a:r>
            <a:r>
              <a:rPr lang="fr-FR" altLang="fr-FR" sz="2800" i="1" smtClean="0">
                <a:solidFill>
                  <a:srgbClr val="000000"/>
                </a:solidFill>
              </a:rPr>
              <a:t>développement, l’hydatidose hépatique voit son pronostic modifié par les possibilités thérapeutiques nouvelles et par les mesures prophylactiques qui se développent dans ces pays d’endémie.</a:t>
            </a:r>
          </a:p>
          <a:p>
            <a:pPr eaLnBrk="1" hangingPunct="1">
              <a:lnSpc>
                <a:spcPct val="90000"/>
              </a:lnSpc>
              <a:buFontTx/>
              <a:buNone/>
            </a:pPr>
            <a:endParaRPr lang="fr-FR" altLang="fr-FR" sz="2800" i="1" smtClean="0">
              <a:solidFill>
                <a:srgbClr val="000000"/>
              </a:solidFill>
            </a:endParaRPr>
          </a:p>
        </p:txBody>
      </p:sp>
    </p:spTree>
  </p:cSld>
  <p:clrMapOvr>
    <a:masterClrMapping/>
  </p:clrMapOv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8194" name="Picture 4"/>
          <p:cNvPicPr>
            <a:picLocks noChangeAspect="1" noChangeArrowheads="1"/>
          </p:cNvPicPr>
          <p:nvPr/>
        </p:nvPicPr>
        <p:blipFill>
          <a:blip r:embed="rId2"/>
          <a:srcRect/>
          <a:stretch>
            <a:fillRect/>
          </a:stretch>
        </p:blipFill>
        <p:spPr bwMode="auto">
          <a:xfrm>
            <a:off x="900113" y="188913"/>
            <a:ext cx="6696075" cy="6283325"/>
          </a:xfrm>
          <a:prstGeom prst="rect">
            <a:avLst/>
          </a:prstGeom>
          <a:noFill/>
          <a:ln w="9525">
            <a:noFill/>
            <a:miter lim="800000"/>
            <a:headEnd/>
            <a:tailEnd/>
          </a:ln>
        </p:spPr>
      </p:pic>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fr-FR" altLang="fr-FR" b="1" smtClean="0"/>
              <a:t>EPIDEMIOLOGIE</a:t>
            </a:r>
          </a:p>
        </p:txBody>
      </p:sp>
      <p:sp>
        <p:nvSpPr>
          <p:cNvPr id="9219" name="Rectangle 3"/>
          <p:cNvSpPr>
            <a:spLocks noGrp="1" noChangeArrowheads="1"/>
          </p:cNvSpPr>
          <p:nvPr>
            <p:ph idx="1"/>
          </p:nvPr>
        </p:nvSpPr>
        <p:spPr>
          <a:xfrm>
            <a:off x="685800" y="1628775"/>
            <a:ext cx="7773988" cy="4465638"/>
          </a:xfrm>
        </p:spPr>
        <p:txBody>
          <a:bodyPr lIns="90000" tIns="46800" rIns="90000" bIns="46800"/>
          <a:lstStyle/>
          <a:p>
            <a:pPr eaLnBrk="1" hangingPunct="1">
              <a:lnSpc>
                <a:spcPct val="80000"/>
              </a:lnSpc>
              <a:buFontTx/>
              <a:buNone/>
            </a:pPr>
            <a:r>
              <a:rPr lang="fr-FR" altLang="fr-FR" sz="2800" smtClean="0">
                <a:sym typeface="Wingdings" pitchFamily="2" charset="2"/>
              </a:rPr>
              <a:t>Modes de contamination humaine</a:t>
            </a:r>
          </a:p>
          <a:p>
            <a:pPr eaLnBrk="1" hangingPunct="1">
              <a:lnSpc>
                <a:spcPct val="80000"/>
              </a:lnSpc>
              <a:buFontTx/>
              <a:buNone/>
            </a:pPr>
            <a:r>
              <a:rPr lang="fr-FR" altLang="fr-FR" sz="2000" smtClean="0">
                <a:sym typeface="Wingdings" pitchFamily="2" charset="2"/>
              </a:rPr>
              <a:t>L’homme contracte la maladie par ingestion des œufs selon 2 modalités:</a:t>
            </a:r>
          </a:p>
          <a:p>
            <a:pPr eaLnBrk="1" hangingPunct="1">
              <a:lnSpc>
                <a:spcPct val="80000"/>
              </a:lnSpc>
              <a:buFontTx/>
              <a:buNone/>
            </a:pPr>
            <a:endParaRPr lang="fr-FR" altLang="fr-FR" sz="2000" smtClean="0">
              <a:sym typeface="Wingdings" pitchFamily="2" charset="2"/>
            </a:endParaRPr>
          </a:p>
          <a:p>
            <a:pPr eaLnBrk="1" hangingPunct="1">
              <a:lnSpc>
                <a:spcPct val="80000"/>
              </a:lnSpc>
              <a:buFontTx/>
              <a:buNone/>
            </a:pPr>
            <a:endParaRPr lang="fr-FR" altLang="fr-FR" sz="2000" smtClean="0">
              <a:sym typeface="Wingdings" pitchFamily="2" charset="2"/>
            </a:endParaRPr>
          </a:p>
          <a:p>
            <a:pPr eaLnBrk="1" hangingPunct="1">
              <a:lnSpc>
                <a:spcPct val="80000"/>
              </a:lnSpc>
              <a:buFontTx/>
              <a:buNone/>
            </a:pPr>
            <a:r>
              <a:rPr lang="fr-FR" altLang="fr-FR" sz="2000" smtClean="0">
                <a:sym typeface="Wingdings" pitchFamily="2" charset="2"/>
              </a:rPr>
              <a:t>          </a:t>
            </a:r>
            <a:r>
              <a:rPr lang="fr-FR" altLang="fr-FR" sz="2000" u="sng" smtClean="0">
                <a:sym typeface="Wingdings" pitchFamily="2" charset="2"/>
              </a:rPr>
              <a:t>*voie directe</a:t>
            </a:r>
            <a:r>
              <a:rPr lang="fr-FR" altLang="fr-FR" sz="2000" smtClean="0">
                <a:sym typeface="Wingdings" pitchFamily="2" charset="2"/>
              </a:rPr>
              <a:t>: le chien se lèche et souille sa langue puis contamine l’homme en lui léchant le visage ou en se faisant caressé </a:t>
            </a:r>
          </a:p>
          <a:p>
            <a:pPr eaLnBrk="1" hangingPunct="1">
              <a:lnSpc>
                <a:spcPct val="80000"/>
              </a:lnSpc>
              <a:buFontTx/>
              <a:buNone/>
            </a:pPr>
            <a:endParaRPr lang="fr-FR" altLang="fr-FR" sz="2000" smtClean="0">
              <a:sym typeface="Wingdings" pitchFamily="2" charset="2"/>
            </a:endParaRPr>
          </a:p>
          <a:p>
            <a:pPr eaLnBrk="1" hangingPunct="1">
              <a:lnSpc>
                <a:spcPct val="80000"/>
              </a:lnSpc>
              <a:buFontTx/>
              <a:buNone/>
            </a:pPr>
            <a:r>
              <a:rPr lang="fr-FR" altLang="fr-FR" sz="2000" smtClean="0">
                <a:sym typeface="Wingdings" pitchFamily="2" charset="2"/>
              </a:rPr>
              <a:t>          </a:t>
            </a:r>
            <a:r>
              <a:rPr lang="fr-FR" altLang="fr-FR" sz="2000" u="sng" smtClean="0">
                <a:sym typeface="Wingdings" pitchFamily="2" charset="2"/>
              </a:rPr>
              <a:t>*voie indirecte</a:t>
            </a:r>
            <a:r>
              <a:rPr lang="fr-FR" altLang="fr-FR" sz="2000" smtClean="0">
                <a:sym typeface="Wingdings" pitchFamily="2" charset="2"/>
              </a:rPr>
              <a:t>: par l’eau de boisson .fruits ramassées à terre ,les légumes crus souillés .</a:t>
            </a:r>
          </a:p>
          <a:p>
            <a:pPr eaLnBrk="1" hangingPunct="1">
              <a:lnSpc>
                <a:spcPct val="80000"/>
              </a:lnSpc>
              <a:buFontTx/>
              <a:buNone/>
            </a:pPr>
            <a:r>
              <a:rPr lang="fr-FR" altLang="fr-FR" sz="1600" b="1" smtClean="0"/>
              <a:t> </a:t>
            </a:r>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fr-FR" altLang="fr-FR" b="1" smtClean="0"/>
              <a:t>EPIDEMIOLOGIE</a:t>
            </a:r>
          </a:p>
        </p:txBody>
      </p:sp>
      <p:sp>
        <p:nvSpPr>
          <p:cNvPr id="10243" name="Rectangle 3"/>
          <p:cNvSpPr>
            <a:spLocks noGrp="1" noChangeArrowheads="1"/>
          </p:cNvSpPr>
          <p:nvPr>
            <p:ph idx="1"/>
          </p:nvPr>
        </p:nvSpPr>
        <p:spPr>
          <a:xfrm>
            <a:off x="685800" y="1628775"/>
            <a:ext cx="7773988" cy="4465638"/>
          </a:xfrm>
        </p:spPr>
        <p:txBody>
          <a:bodyPr lIns="90000" tIns="46800" rIns="90000" bIns="46800"/>
          <a:lstStyle/>
          <a:p>
            <a:pPr eaLnBrk="1" hangingPunct="1">
              <a:lnSpc>
                <a:spcPct val="80000"/>
              </a:lnSpc>
              <a:buFontTx/>
              <a:buNone/>
            </a:pPr>
            <a:r>
              <a:rPr lang="fr-FR" altLang="fr-FR" sz="2800" smtClean="0">
                <a:sym typeface="Wingdings" pitchFamily="2" charset="2"/>
              </a:rPr>
              <a:t>Modes de contamination humaine</a:t>
            </a:r>
          </a:p>
          <a:p>
            <a:pPr eaLnBrk="1" hangingPunct="1">
              <a:lnSpc>
                <a:spcPct val="80000"/>
              </a:lnSpc>
              <a:buFontTx/>
              <a:buNone/>
            </a:pPr>
            <a:r>
              <a:rPr lang="fr-FR" altLang="fr-FR" sz="2000" smtClean="0">
                <a:sym typeface="Wingdings" pitchFamily="2" charset="2"/>
              </a:rPr>
              <a:t>L’homme contracte la maladie par ingestion des œufs selon 2 modalités:</a:t>
            </a:r>
          </a:p>
          <a:p>
            <a:pPr eaLnBrk="1" hangingPunct="1">
              <a:lnSpc>
                <a:spcPct val="80000"/>
              </a:lnSpc>
              <a:buFontTx/>
              <a:buNone/>
            </a:pPr>
            <a:endParaRPr lang="fr-FR" altLang="fr-FR" sz="2000" smtClean="0">
              <a:sym typeface="Wingdings" pitchFamily="2" charset="2"/>
            </a:endParaRPr>
          </a:p>
          <a:p>
            <a:pPr eaLnBrk="1" hangingPunct="1">
              <a:lnSpc>
                <a:spcPct val="80000"/>
              </a:lnSpc>
              <a:buFontTx/>
              <a:buNone/>
            </a:pPr>
            <a:endParaRPr lang="fr-FR" altLang="fr-FR" sz="2000" smtClean="0">
              <a:sym typeface="Wingdings" pitchFamily="2" charset="2"/>
            </a:endParaRPr>
          </a:p>
          <a:p>
            <a:pPr eaLnBrk="1" hangingPunct="1">
              <a:lnSpc>
                <a:spcPct val="80000"/>
              </a:lnSpc>
              <a:buFontTx/>
              <a:buNone/>
            </a:pPr>
            <a:r>
              <a:rPr lang="fr-FR" altLang="fr-FR" sz="2000" smtClean="0">
                <a:sym typeface="Wingdings" pitchFamily="2" charset="2"/>
              </a:rPr>
              <a:t>          </a:t>
            </a:r>
            <a:r>
              <a:rPr lang="fr-FR" altLang="fr-FR" sz="2000" u="sng" smtClean="0">
                <a:sym typeface="Wingdings" pitchFamily="2" charset="2"/>
              </a:rPr>
              <a:t>*voie directe</a:t>
            </a:r>
            <a:r>
              <a:rPr lang="fr-FR" altLang="fr-FR" sz="2000" smtClean="0">
                <a:sym typeface="Wingdings" pitchFamily="2" charset="2"/>
              </a:rPr>
              <a:t>: le chien se lèche et souille sa langue puis contamine l’homme en lui léchant le visage ou en se faisant caressé </a:t>
            </a:r>
          </a:p>
          <a:p>
            <a:pPr eaLnBrk="1" hangingPunct="1">
              <a:lnSpc>
                <a:spcPct val="80000"/>
              </a:lnSpc>
              <a:buFontTx/>
              <a:buNone/>
            </a:pPr>
            <a:endParaRPr lang="fr-FR" altLang="fr-FR" sz="2000" smtClean="0">
              <a:sym typeface="Wingdings" pitchFamily="2" charset="2"/>
            </a:endParaRPr>
          </a:p>
          <a:p>
            <a:pPr eaLnBrk="1" hangingPunct="1">
              <a:lnSpc>
                <a:spcPct val="80000"/>
              </a:lnSpc>
              <a:buFontTx/>
              <a:buNone/>
            </a:pPr>
            <a:r>
              <a:rPr lang="fr-FR" altLang="fr-FR" sz="2000" smtClean="0">
                <a:sym typeface="Wingdings" pitchFamily="2" charset="2"/>
              </a:rPr>
              <a:t>          </a:t>
            </a:r>
            <a:r>
              <a:rPr lang="fr-FR" altLang="fr-FR" sz="2000" u="sng" smtClean="0">
                <a:sym typeface="Wingdings" pitchFamily="2" charset="2"/>
              </a:rPr>
              <a:t>*voie indirecte</a:t>
            </a:r>
            <a:r>
              <a:rPr lang="fr-FR" altLang="fr-FR" sz="2000" smtClean="0">
                <a:sym typeface="Wingdings" pitchFamily="2" charset="2"/>
              </a:rPr>
              <a:t>: par l’eau de boisson .fruits ramassées à terre ,les légumes crus souillés .</a:t>
            </a:r>
          </a:p>
          <a:p>
            <a:pPr eaLnBrk="1" hangingPunct="1">
              <a:lnSpc>
                <a:spcPct val="80000"/>
              </a:lnSpc>
              <a:buFontTx/>
              <a:buNone/>
            </a:pPr>
            <a:endParaRPr lang="fr-FR" altLang="fr-FR" sz="2000" smtClean="0">
              <a:sym typeface="Wingdings" pitchFamily="2" charset="2"/>
            </a:endParaRPr>
          </a:p>
          <a:p>
            <a:pPr eaLnBrk="1" hangingPunct="1">
              <a:lnSpc>
                <a:spcPct val="80000"/>
              </a:lnSpc>
              <a:buFontTx/>
              <a:buNone/>
            </a:pPr>
            <a:r>
              <a:rPr lang="fr-FR" altLang="fr-FR" sz="2000" b="1" smtClean="0">
                <a:sym typeface="Wingdings" pitchFamily="2" charset="2"/>
              </a:rPr>
              <a:t>La transmission inter-humaine est impossible</a:t>
            </a:r>
          </a:p>
          <a:p>
            <a:pPr eaLnBrk="1" hangingPunct="1">
              <a:lnSpc>
                <a:spcPct val="80000"/>
              </a:lnSpc>
              <a:buFontTx/>
              <a:buNone/>
            </a:pPr>
            <a:endParaRPr lang="fr-FR" altLang="fr-FR" sz="2000" b="1" smtClean="0">
              <a:sym typeface="Wingdings" pitchFamily="2" charset="2"/>
            </a:endParaRPr>
          </a:p>
          <a:p>
            <a:pPr eaLnBrk="1" hangingPunct="1">
              <a:lnSpc>
                <a:spcPct val="80000"/>
              </a:lnSpc>
              <a:buFontTx/>
              <a:buNone/>
            </a:pPr>
            <a:r>
              <a:rPr lang="fr-FR" altLang="fr-FR" sz="1600" b="1" smtClean="0"/>
              <a:t> </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5681</TotalTime>
  <Words>3020</Words>
  <Application>Microsoft PowerPoint</Application>
  <PresentationFormat>Affichage à l'écran (4:3)</PresentationFormat>
  <Paragraphs>449</Paragraphs>
  <Slides>61</Slides>
  <Notes>0</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61</vt:i4>
      </vt:variant>
    </vt:vector>
  </HeadingPairs>
  <TitlesOfParts>
    <vt:vector size="69" baseType="lpstr">
      <vt:lpstr>Comic Sans MS</vt:lpstr>
      <vt:lpstr>Arial</vt:lpstr>
      <vt:lpstr>Calibri</vt:lpstr>
      <vt:lpstr>Arial Narrow</vt:lpstr>
      <vt:lpstr>Wingdings</vt:lpstr>
      <vt:lpstr>Wingdings 2</vt:lpstr>
      <vt:lpstr>Times New Roman</vt:lpstr>
      <vt:lpstr>Thème Office</vt:lpstr>
      <vt:lpstr>Diapositive 1</vt:lpstr>
      <vt:lpstr>LE KYSTE HYDATIQUE DU FOIE</vt:lpstr>
      <vt:lpstr>INTRODUCTION</vt:lpstr>
      <vt:lpstr>EPIDEMIOLOGIE</vt:lpstr>
      <vt:lpstr>EPIDEMIOLOGIE</vt:lpstr>
      <vt:lpstr>EPIDEMIOLOGIE</vt:lpstr>
      <vt:lpstr>Diapositive 7</vt:lpstr>
      <vt:lpstr>EPIDEMIOLOGIE</vt:lpstr>
      <vt:lpstr>EPIDEMIOLOGIE</vt:lpstr>
      <vt:lpstr>EPIDEMIOLOGIE</vt:lpstr>
      <vt:lpstr>EPIDEMIOLOGIE</vt:lpstr>
      <vt:lpstr>EPIDEMIOLOGIE</vt:lpstr>
      <vt:lpstr>Structure du kyste</vt:lpstr>
      <vt:lpstr>PHYSIOPATHOLOGIE ET ANATOMOPATHOLOGIE</vt:lpstr>
      <vt:lpstr>PHYSIOPATHOLOGIE ET ANATOMOPATHOLOGIE</vt:lpstr>
      <vt:lpstr>Clinique</vt:lpstr>
      <vt:lpstr>Clinique</vt:lpstr>
      <vt:lpstr>Clinique </vt:lpstr>
      <vt:lpstr>Clinique</vt:lpstr>
      <vt:lpstr>Clinique</vt:lpstr>
      <vt:lpstr>Clinique </vt:lpstr>
      <vt:lpstr>Clinique </vt:lpstr>
      <vt:lpstr>Clinique</vt:lpstr>
      <vt:lpstr>Clinique</vt:lpstr>
      <vt:lpstr>Clinique</vt:lpstr>
      <vt:lpstr>Clinique</vt:lpstr>
      <vt:lpstr>Clinique</vt:lpstr>
      <vt:lpstr>Eléments du diagnostic</vt:lpstr>
      <vt:lpstr>Sérologie</vt:lpstr>
      <vt:lpstr>Sérologie</vt:lpstr>
      <vt:lpstr>Sérologie</vt:lpstr>
      <vt:lpstr>DIAGNOSTIC MORPHOLOGIQUE</vt:lpstr>
      <vt:lpstr>DIAGNOSTIC MORPHOLOGIQUE</vt:lpstr>
      <vt:lpstr>DIAGNOSTIC MORPHOLOGIQUE</vt:lpstr>
      <vt:lpstr>Diapositive 35</vt:lpstr>
      <vt:lpstr>TYPE 1 Scanner sans injection : kyste hydatique de densité liquide pure (découverte fortuite). Dg diff :Kyste biliaire (lorsque la paroi n’est pas évidente</vt:lpstr>
      <vt:lpstr>TYPE 2 Scanner : décollement de membranes endocavitaires. Le seul diagnostic différentiel envisageable, dans certaines formes, est celui de textilome (le contexte anamnestique est différent). </vt:lpstr>
      <vt:lpstr>TYPE 3 Échographie : nombreuses vésicules éparses, de tailles diverses, réalisant la classique image en « nid d’abeille » (type 3 de Gharbi). </vt:lpstr>
      <vt:lpstr>TYPE 4 Échographie : forme focale solide non homogène (présence de quelques vésicules). Dg diff :Angiome, adénome  Hépatocarcinome, métastases, Amoebome, abcès apyogène</vt:lpstr>
      <vt:lpstr>TYPE 5 Abdomen sans préparation : kyste hydatique à paroi finement calcifiée. Dg diff : Hématome ancien</vt:lpstr>
      <vt:lpstr>Surinfection sur kyste hydatique connu. Surélévation de la coupole diaphragmatique droite (1)et niveau liquide hydrogazeux(2).</vt:lpstr>
      <vt:lpstr>LE TRAITEMENT </vt:lpstr>
      <vt:lpstr>Traitement </vt:lpstr>
      <vt:lpstr>TRAITEMENT </vt:lpstr>
      <vt:lpstr>Traitement </vt:lpstr>
      <vt:lpstr>TRAITEMENT </vt:lpstr>
      <vt:lpstr>TRAITEMENT </vt:lpstr>
      <vt:lpstr>Diapositive 48</vt:lpstr>
      <vt:lpstr>Diapositive 49</vt:lpstr>
      <vt:lpstr>Diapositive 50</vt:lpstr>
      <vt:lpstr>Diapositive 51</vt:lpstr>
      <vt:lpstr>Diapositive 52</vt:lpstr>
      <vt:lpstr>Diapositive 53</vt:lpstr>
      <vt:lpstr>Les solutions scolicides</vt:lpstr>
      <vt:lpstr>TRAITEMENT</vt:lpstr>
      <vt:lpstr>Diapositive 56</vt:lpstr>
      <vt:lpstr>Diapositive 57</vt:lpstr>
      <vt:lpstr>Diapositive 58</vt:lpstr>
      <vt:lpstr>Diapositive 59</vt:lpstr>
      <vt:lpstr>Prévention</vt:lpstr>
      <vt:lpstr>Conclusion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TAHRAOUI hicham</dc:creator>
  <cp:lastModifiedBy>médecine</cp:lastModifiedBy>
  <cp:revision>221</cp:revision>
  <dcterms:created xsi:type="dcterms:W3CDTF">2003-10-24T21:15:25Z</dcterms:created>
  <dcterms:modified xsi:type="dcterms:W3CDTF">2016-11-20T19:01:35Z</dcterms:modified>
</cp:coreProperties>
</file>