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64" r:id="rId4"/>
    <p:sldId id="263" r:id="rId5"/>
    <p:sldId id="262" r:id="rId6"/>
    <p:sldId id="258" r:id="rId7"/>
    <p:sldId id="260" r:id="rId8"/>
    <p:sldId id="265" r:id="rId9"/>
    <p:sldId id="266" r:id="rId10"/>
    <p:sldId id="267" r:id="rId11"/>
    <p:sldId id="268" r:id="rId12"/>
    <p:sldId id="269" r:id="rId13"/>
    <p:sldId id="270" r:id="rId14"/>
    <p:sldId id="271" r:id="rId15"/>
    <p:sldId id="272" r:id="rId16"/>
    <p:sldId id="277" r:id="rId17"/>
    <p:sldId id="273" r:id="rId18"/>
    <p:sldId id="274" r:id="rId19"/>
    <p:sldId id="275" r:id="rId20"/>
    <p:sldId id="276" r:id="rId21"/>
    <p:sldId id="278" r:id="rId22"/>
    <p:sldId id="279" r:id="rId23"/>
    <p:sldId id="280" r:id="rId24"/>
    <p:sldId id="281" r:id="rId25"/>
    <p:sldId id="282" r:id="rId26"/>
    <p:sldId id="286" r:id="rId27"/>
    <p:sldId id="283" r:id="rId28"/>
    <p:sldId id="284" r:id="rId29"/>
    <p:sldId id="285" r:id="rId30"/>
    <p:sldId id="287" r:id="rId31"/>
    <p:sldId id="288" r:id="rId32"/>
    <p:sldId id="289" r:id="rId33"/>
    <p:sldId id="290" r:id="rId34"/>
    <p:sldId id="291" r:id="rId35"/>
    <p:sldId id="292" r:id="rId36"/>
    <p:sldId id="293" r:id="rId37"/>
    <p:sldId id="295" r:id="rId38"/>
    <p:sldId id="296" r:id="rId39"/>
    <p:sldId id="297" r:id="rId40"/>
    <p:sldId id="298" r:id="rId41"/>
    <p:sldId id="300" r:id="rId42"/>
    <p:sldId id="305" r:id="rId43"/>
    <p:sldId id="301" r:id="rId44"/>
    <p:sldId id="307" r:id="rId45"/>
    <p:sldId id="302" r:id="rId46"/>
    <p:sldId id="303" r:id="rId47"/>
    <p:sldId id="308" r:id="rId48"/>
    <p:sldId id="304"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599" autoAdjust="0"/>
  </p:normalViewPr>
  <p:slideViewPr>
    <p:cSldViewPr>
      <p:cViewPr varScale="1">
        <p:scale>
          <a:sx n="65" d="100"/>
          <a:sy n="65"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06B993-6C37-4275-A467-5DC714B7BB93}"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4F621D-653D-48AA-BFC1-2B76FF4237A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6B993-6C37-4275-A467-5DC714B7BB93}" type="datetimeFigureOut">
              <a:rPr lang="fr-FR" smtClean="0"/>
              <a:pPr/>
              <a:t>20/10/2016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F621D-653D-48AA-BFC1-2B76FF4237A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ormAutofit fontScale="90000"/>
          </a:bodyPr>
          <a:lstStyle/>
          <a:p>
            <a:r>
              <a:rPr lang="fr-FR" b="1" u="sng" dirty="0" smtClean="0"/>
              <a:t>Cancer des Voies Biliaires Extra Hépatiques</a:t>
            </a:r>
            <a:br>
              <a:rPr lang="fr-FR" b="1" u="sng" dirty="0" smtClean="0"/>
            </a:br>
            <a:r>
              <a:rPr lang="fr-FR" sz="3600" dirty="0" smtClean="0">
                <a:solidFill>
                  <a:schemeClr val="tx1"/>
                </a:solidFill>
              </a:rPr>
              <a:t>4eme année médecine </a:t>
            </a:r>
            <a:r>
              <a:rPr lang="fr-FR" b="1" u="sng" dirty="0" smtClean="0"/>
              <a:t/>
            </a:r>
            <a:br>
              <a:rPr lang="fr-FR" b="1" u="sng" dirty="0" smtClean="0"/>
            </a:br>
            <a:r>
              <a:rPr lang="fr-FR" b="1" u="sng" dirty="0" smtClean="0"/>
              <a:t/>
            </a:r>
            <a:br>
              <a:rPr lang="fr-FR" b="1" u="sng" dirty="0" smtClean="0"/>
            </a:br>
            <a:endParaRPr lang="fr-FR" dirty="0"/>
          </a:p>
        </p:txBody>
      </p:sp>
      <p:sp>
        <p:nvSpPr>
          <p:cNvPr id="8" name="Sous-titre 7"/>
          <p:cNvSpPr>
            <a:spLocks noGrp="1"/>
          </p:cNvSpPr>
          <p:nvPr>
            <p:ph type="subTitle" idx="1"/>
          </p:nvPr>
        </p:nvSpPr>
        <p:spPr>
          <a:xfrm>
            <a:off x="1371600" y="3886200"/>
            <a:ext cx="7272366" cy="1752600"/>
          </a:xfrm>
        </p:spPr>
        <p:txBody>
          <a:bodyPr/>
          <a:lstStyle/>
          <a:p>
            <a:r>
              <a:rPr lang="fr-FR" dirty="0" smtClean="0">
                <a:solidFill>
                  <a:schemeClr val="tx1"/>
                </a:solidFill>
              </a:rPr>
              <a:t>                                        Pr A.Bedjaoui</a:t>
            </a:r>
          </a:p>
          <a:p>
            <a:r>
              <a:rPr lang="fr-FR" dirty="0" smtClean="0">
                <a:solidFill>
                  <a:schemeClr val="tx1"/>
                </a:solidFill>
              </a:rPr>
              <a:t>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sz="3600" b="1" dirty="0" smtClean="0"/>
              <a:t>ANATOMOPATHOLOGIE </a:t>
            </a:r>
            <a:endParaRPr lang="fr-FR" sz="3600" dirty="0"/>
          </a:p>
        </p:txBody>
      </p:sp>
      <p:sp>
        <p:nvSpPr>
          <p:cNvPr id="3" name="Espace réservé du contenu 2"/>
          <p:cNvSpPr>
            <a:spLocks noGrp="1"/>
          </p:cNvSpPr>
          <p:nvPr>
            <p:ph idx="1"/>
          </p:nvPr>
        </p:nvSpPr>
        <p:spPr>
          <a:xfrm>
            <a:off x="0" y="785794"/>
            <a:ext cx="9001156" cy="5929354"/>
          </a:xfrm>
        </p:spPr>
        <p:txBody>
          <a:bodyPr>
            <a:normAutofit fontScale="92500" lnSpcReduction="20000"/>
          </a:bodyPr>
          <a:lstStyle/>
          <a:p>
            <a:pPr>
              <a:buNone/>
            </a:pPr>
            <a:r>
              <a:rPr lang="fr-FR" b="1" i="1" u="sng" dirty="0" smtClean="0"/>
              <a:t>Aspects macroscopiques</a:t>
            </a:r>
            <a:r>
              <a:rPr lang="fr-FR" dirty="0" smtClean="0"/>
              <a:t> :</a:t>
            </a:r>
          </a:p>
          <a:p>
            <a:pPr>
              <a:buNone/>
            </a:pPr>
            <a:r>
              <a:rPr lang="fr-FR" dirty="0" smtClean="0"/>
              <a:t>- 57% des cancers de la vésicule biliaire réalisent une atteinte diffuse de la vésicule, </a:t>
            </a:r>
          </a:p>
          <a:p>
            <a:pPr>
              <a:buNone/>
            </a:pPr>
            <a:r>
              <a:rPr lang="fr-FR" dirty="0" smtClean="0"/>
              <a:t>-13% sont localisés dans la région du fond, </a:t>
            </a:r>
          </a:p>
          <a:p>
            <a:pPr>
              <a:buNone/>
            </a:pPr>
            <a:r>
              <a:rPr lang="fr-FR" dirty="0" smtClean="0"/>
              <a:t>- 17% dans le corps et 13% dans le col. </a:t>
            </a:r>
          </a:p>
          <a:p>
            <a:pPr>
              <a:buNone/>
            </a:pPr>
            <a:r>
              <a:rPr lang="fr-FR" dirty="0" smtClean="0"/>
              <a:t>On distingue la forme polypoide ou végétante et la forme infiltrante.</a:t>
            </a:r>
          </a:p>
          <a:p>
            <a:r>
              <a:rPr lang="fr-FR" dirty="0" smtClean="0"/>
              <a:t>Les cancers avancés atteignent le parenchyme  hépatique par contiguïté et peuvent donner un aspect de masse tumorale dans laquelle est encastrée la vésicule.</a:t>
            </a:r>
          </a:p>
          <a:p>
            <a:r>
              <a:rPr lang="fr-FR" dirty="0" smtClean="0"/>
              <a:t>L’aspect macroscopique le plus fréquent est infiltrant, nodulaire ou sténosant.</a:t>
            </a:r>
          </a:p>
          <a:p>
            <a:pPr>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86874" cy="6286544"/>
          </a:xfrm>
        </p:spPr>
        <p:txBody>
          <a:bodyPr>
            <a:normAutofit fontScale="70000" lnSpcReduction="20000"/>
          </a:bodyPr>
          <a:lstStyle/>
          <a:p>
            <a:pPr>
              <a:buNone/>
            </a:pPr>
            <a:r>
              <a:rPr lang="fr-FR" sz="4600" b="1" i="1" u="sng" dirty="0" smtClean="0"/>
              <a:t>Aspects microscopiques</a:t>
            </a:r>
            <a:r>
              <a:rPr lang="fr-FR" sz="4600" dirty="0" smtClean="0"/>
              <a:t> :</a:t>
            </a:r>
          </a:p>
          <a:p>
            <a:pPr lvl="0"/>
            <a:r>
              <a:rPr lang="fr-FR" sz="3400" b="1" i="1" dirty="0" smtClean="0"/>
              <a:t>Adénocarcinome </a:t>
            </a:r>
            <a:r>
              <a:rPr lang="fr-FR" sz="3400" dirty="0" smtClean="0"/>
              <a:t>: le type histologique le plus fréquent, (½ des cas est l’adénocarcinome bien différencié).</a:t>
            </a:r>
          </a:p>
          <a:p>
            <a:pPr lvl="0"/>
            <a:r>
              <a:rPr lang="fr-FR" sz="3400" b="1" i="1" dirty="0" smtClean="0"/>
              <a:t>Autre formes histologiques </a:t>
            </a:r>
            <a:r>
              <a:rPr lang="fr-FR" sz="3400" dirty="0" smtClean="0"/>
              <a:t>:</a:t>
            </a:r>
          </a:p>
          <a:p>
            <a:pPr>
              <a:buNone/>
            </a:pPr>
            <a:r>
              <a:rPr lang="fr-FR" sz="3400" b="1" i="1" dirty="0" smtClean="0"/>
              <a:t>*</a:t>
            </a:r>
            <a:r>
              <a:rPr lang="fr-FR" sz="3400" dirty="0" smtClean="0"/>
              <a:t>Le carcinome épidermoide représente ≈ 4% des cancers de la vésicule biliaire.</a:t>
            </a:r>
          </a:p>
          <a:p>
            <a:pPr>
              <a:buNone/>
            </a:pPr>
            <a:r>
              <a:rPr lang="fr-FR" sz="3400" b="1" i="1" dirty="0" smtClean="0"/>
              <a:t>*</a:t>
            </a:r>
            <a:r>
              <a:rPr lang="fr-FR" sz="3400" dirty="0" smtClean="0"/>
              <a:t>Le carcinome à petites cellules  est un carcinome neuroendocrine dont les cellules  se disposent en travées ou en amas.</a:t>
            </a:r>
          </a:p>
          <a:p>
            <a:pPr>
              <a:buNone/>
            </a:pPr>
            <a:r>
              <a:rPr lang="fr-FR" sz="3400" dirty="0" smtClean="0"/>
              <a:t>*Le carcinome indifférencié représente 5% des cancers de la vésicule biliaire. Il s’agit habituellement d’une tumeur  volumineuse détruisant la vésicule et infiltrant les organes adjacents.</a:t>
            </a:r>
          </a:p>
          <a:p>
            <a:pPr>
              <a:buNone/>
            </a:pPr>
            <a:r>
              <a:rPr lang="fr-FR" sz="3400" dirty="0" smtClean="0"/>
              <a:t>*Les autres tumeurs malignes sont très rares : léiomyosarcomes, rhabdomyosarcomes, lymphomes et mélanomes biliaires primitifs. </a:t>
            </a:r>
          </a:p>
          <a:p>
            <a:pPr>
              <a:buNone/>
            </a:pPr>
            <a:r>
              <a:rPr lang="fr-FR" sz="3400" dirty="0" smtClean="0"/>
              <a:t>*Les tumeurs secondaires sont rares et sont de découverte autopsique. Elles surviennent le plus fréquemment par voie péritonéale dans le cadre d’une carcinose provenant d’une tumeur intra-abdominale.</a:t>
            </a:r>
          </a:p>
          <a:p>
            <a:endParaRPr lang="fr-FR" sz="3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sz="3600" b="1" dirty="0" smtClean="0"/>
              <a:t>ANATOMOPATHOLOGIE</a:t>
            </a:r>
            <a:endParaRPr lang="fr-FR" sz="3600" dirty="0"/>
          </a:p>
        </p:txBody>
      </p:sp>
      <p:sp>
        <p:nvSpPr>
          <p:cNvPr id="3" name="Espace réservé du contenu 2"/>
          <p:cNvSpPr>
            <a:spLocks noGrp="1"/>
          </p:cNvSpPr>
          <p:nvPr>
            <p:ph idx="1"/>
          </p:nvPr>
        </p:nvSpPr>
        <p:spPr>
          <a:xfrm>
            <a:off x="0" y="857232"/>
            <a:ext cx="9144000" cy="6000768"/>
          </a:xfrm>
        </p:spPr>
        <p:txBody>
          <a:bodyPr>
            <a:normAutofit fontScale="85000" lnSpcReduction="20000"/>
          </a:bodyPr>
          <a:lstStyle/>
          <a:p>
            <a:pPr>
              <a:buNone/>
            </a:pPr>
            <a:r>
              <a:rPr lang="fr-FR" b="1" i="1" u="sng" dirty="0" smtClean="0"/>
              <a:t>-Extension</a:t>
            </a:r>
            <a:r>
              <a:rPr lang="fr-FR" dirty="0" smtClean="0"/>
              <a:t> :</a:t>
            </a:r>
          </a:p>
          <a:p>
            <a:r>
              <a:rPr lang="fr-FR" dirty="0" smtClean="0"/>
              <a:t>La plus part des cancers des VBEH sont découverts à un stade d’extension avancé. </a:t>
            </a:r>
          </a:p>
          <a:p>
            <a:r>
              <a:rPr lang="fr-FR" dirty="0" smtClean="0"/>
              <a:t>Du fait de son siège, le cancer de la vésicule s’étend avant tout par contiguïté au foie, plus rarement à l’estomac, au duodénum, ou au colon transverse, pouvant alors entraîner une fistule </a:t>
            </a:r>
            <a:r>
              <a:rPr lang="fr-FR" dirty="0" err="1" smtClean="0"/>
              <a:t>bilio</a:t>
            </a:r>
            <a:r>
              <a:rPr lang="fr-FR" dirty="0" smtClean="0"/>
              <a:t>-digestive. </a:t>
            </a:r>
          </a:p>
          <a:p>
            <a:r>
              <a:rPr lang="fr-FR" dirty="0" smtClean="0"/>
              <a:t>La perforation tumorale de la vésicule est responsable d’une dissémination péritonéale pouvant se compliquer d’une atteinte ovarienne réalisant une tumeur de </a:t>
            </a:r>
            <a:r>
              <a:rPr lang="fr-FR" dirty="0" err="1" smtClean="0"/>
              <a:t>Krukenberg</a:t>
            </a:r>
            <a:r>
              <a:rPr lang="fr-FR" dirty="0" smtClean="0"/>
              <a:t>. </a:t>
            </a:r>
          </a:p>
          <a:p>
            <a:r>
              <a:rPr lang="fr-FR" dirty="0" smtClean="0"/>
              <a:t>L’atteinte ganglionnaire est souvent rapide et présente chez la moitié des malades au moment du diagnostic. </a:t>
            </a:r>
          </a:p>
          <a:p>
            <a:r>
              <a:rPr lang="fr-FR" dirty="0" smtClean="0"/>
              <a:t>Les métastases par voie </a:t>
            </a:r>
            <a:r>
              <a:rPr lang="fr-FR" dirty="0" err="1" smtClean="0"/>
              <a:t>hématogéne</a:t>
            </a:r>
            <a:r>
              <a:rPr lang="fr-FR" dirty="0" smtClean="0"/>
              <a:t> sont moins fréquentes et concernent surtout le foie et les poumons, rarement le colon ou le rectum.</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r>
              <a:rPr lang="fr-FR" b="1" dirty="0" smtClean="0"/>
              <a:t>ANATOMOPATHOLOGIE</a:t>
            </a:r>
            <a:endParaRPr lang="fr-FR" dirty="0"/>
          </a:p>
        </p:txBody>
      </p:sp>
      <p:sp>
        <p:nvSpPr>
          <p:cNvPr id="3" name="Espace réservé du contenu 2"/>
          <p:cNvSpPr>
            <a:spLocks noGrp="1"/>
          </p:cNvSpPr>
          <p:nvPr>
            <p:ph idx="1"/>
          </p:nvPr>
        </p:nvSpPr>
        <p:spPr>
          <a:xfrm>
            <a:off x="0" y="714356"/>
            <a:ext cx="9144000" cy="6143644"/>
          </a:xfrm>
        </p:spPr>
        <p:txBody>
          <a:bodyPr>
            <a:normAutofit fontScale="70000" lnSpcReduction="20000"/>
          </a:bodyPr>
          <a:lstStyle/>
          <a:p>
            <a:pPr>
              <a:buNone/>
            </a:pPr>
            <a:r>
              <a:rPr lang="fr-FR" dirty="0" smtClean="0"/>
              <a:t>Les cancers de la VBP se répartissent en cancers du 1/3 supérieur, du 1/3 moyen et du 1/3 inférieur:</a:t>
            </a:r>
          </a:p>
          <a:p>
            <a:pPr>
              <a:buFontTx/>
              <a:buChar char="-"/>
            </a:pPr>
            <a:r>
              <a:rPr lang="fr-FR" dirty="0" smtClean="0"/>
              <a:t>Les cancers du 1/3 supérieur (ou de la convergence biliaire ou cancers du hile ou tumeur de </a:t>
            </a:r>
            <a:r>
              <a:rPr lang="fr-FR" dirty="0" err="1" smtClean="0"/>
              <a:t>Klatskin</a:t>
            </a:r>
            <a:r>
              <a:rPr lang="fr-FR" dirty="0" smtClean="0"/>
              <a:t>) sont les plus fréquents( 56%) , Ils siègent du foie à la confluence </a:t>
            </a:r>
            <a:r>
              <a:rPr lang="fr-FR" dirty="0" err="1" smtClean="0"/>
              <a:t>cysticohépatique</a:t>
            </a:r>
            <a:r>
              <a:rPr lang="fr-FR" dirty="0" smtClean="0"/>
              <a:t>. </a:t>
            </a:r>
          </a:p>
          <a:p>
            <a:pPr>
              <a:buNone/>
            </a:pPr>
            <a:r>
              <a:rPr lang="fr-FR" dirty="0" smtClean="0"/>
              <a:t>Classification de Bismuth  décrit 4 types anatomiques de cancers du hile </a:t>
            </a:r>
          </a:p>
          <a:p>
            <a:pPr>
              <a:buNone/>
            </a:pPr>
            <a:r>
              <a:rPr lang="fr-FR" dirty="0" smtClean="0"/>
              <a:t>           .La tumeur respecte la convergence principale (type 1) </a:t>
            </a:r>
          </a:p>
          <a:p>
            <a:pPr>
              <a:buNone/>
            </a:pPr>
            <a:r>
              <a:rPr lang="fr-FR" dirty="0" smtClean="0"/>
              <a:t>           .La tumeur  interrompe  la convergence principale (type 2) </a:t>
            </a:r>
          </a:p>
          <a:p>
            <a:pPr>
              <a:buNone/>
            </a:pPr>
            <a:r>
              <a:rPr lang="fr-FR" dirty="0" smtClean="0"/>
              <a:t>           .La tumeur associe a l'interruption de la convergence principale celle d'une seule convergence secondaire (type 3) </a:t>
            </a:r>
          </a:p>
          <a:p>
            <a:pPr>
              <a:buNone/>
            </a:pPr>
            <a:r>
              <a:rPr lang="fr-FR" dirty="0" smtClean="0"/>
              <a:t>           .Ou encore les deux convergences secondaires (type 4). </a:t>
            </a:r>
            <a:br>
              <a:rPr lang="fr-FR" dirty="0" smtClean="0"/>
            </a:br>
            <a:endParaRPr lang="fr-FR" dirty="0" smtClean="0"/>
          </a:p>
          <a:p>
            <a:pPr>
              <a:buFontTx/>
              <a:buChar char="-"/>
            </a:pPr>
            <a:r>
              <a:rPr lang="fr-FR" dirty="0" smtClean="0"/>
              <a:t>Les cancers du 1/3 moyen (12.6 %) siègent de la confluence </a:t>
            </a:r>
            <a:r>
              <a:rPr lang="fr-FR" dirty="0" err="1" smtClean="0"/>
              <a:t>cysticohépatique</a:t>
            </a:r>
            <a:r>
              <a:rPr lang="fr-FR" dirty="0" smtClean="0"/>
              <a:t> au bord supérieur du pancréas.</a:t>
            </a:r>
          </a:p>
          <a:p>
            <a:pPr>
              <a:buFontTx/>
              <a:buChar char="-"/>
            </a:pPr>
            <a:r>
              <a:rPr lang="fr-FR" dirty="0" smtClean="0"/>
              <a:t> Les cancers du 1/3 inférieur (17,7 %) siègent du bord supérieur du pancréas à l'ampoule de Vater. </a:t>
            </a:r>
          </a:p>
          <a:p>
            <a:pPr>
              <a:buFontTx/>
              <a:buChar char="-"/>
            </a:pPr>
            <a:r>
              <a:rPr lang="fr-FR" dirty="0" smtClean="0"/>
              <a:t>Les formes diffuses ne sont pas rares (13.1 %). </a:t>
            </a:r>
            <a:br>
              <a:rPr lang="fr-FR" dirty="0" smtClean="0"/>
            </a:b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6643710"/>
          </a:xfrm>
        </p:spPr>
        <p:txBody>
          <a:bodyPr>
            <a:normAutofit/>
          </a:bodyPr>
          <a:lstStyle/>
          <a:p>
            <a:r>
              <a:rPr lang="fr-FR" sz="2400" dirty="0" smtClean="0"/>
              <a:t>Macroscopiquement elles se présentent sous une forme sclérosante ou nodulaire, plus rarement papillaire. Elles sont le plus souvent infiltrantes et associées à une fibrose importante. </a:t>
            </a:r>
          </a:p>
          <a:p>
            <a:r>
              <a:rPr lang="fr-FR" sz="2400" dirty="0" err="1" smtClean="0"/>
              <a:t>Microscopiquement</a:t>
            </a:r>
            <a:r>
              <a:rPr lang="fr-FR" sz="2400" dirty="0" smtClean="0"/>
              <a:t> ces tumeurs sont des adénocarcinomes bien différenciés. </a:t>
            </a:r>
          </a:p>
          <a:p>
            <a:r>
              <a:rPr lang="fr-FR" sz="2400" dirty="0" smtClean="0"/>
              <a:t>L'extension se fait le plus souvent localement. L'envahissement des gaines nerveuses est fréquente et source de récidives locales. L'envahissement peut se faire de proche en proche le long des parois des canaux biliaires et notamment vers le lobe caudé. Les autres éléments du pédicule hépatique (veine porte. artère hépatique) sont envahis progressivement notamment au niveau de leur branches de bifurcation, ce qui complique la chirurgie d'exérèse. Enfin, la survenue de métastases ganglionnaires et plus rarement de métastases hépatiques peut s'observer.</a:t>
            </a:r>
          </a:p>
          <a:p>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42918"/>
            <a:ext cx="9144000" cy="6000792"/>
          </a:xfrm>
        </p:spPr>
        <p:txBody>
          <a:bodyPr>
            <a:normAutofit fontScale="62500" lnSpcReduction="20000"/>
          </a:bodyPr>
          <a:lstStyle/>
          <a:p>
            <a:pPr>
              <a:buNone/>
            </a:pPr>
            <a:r>
              <a:rPr lang="fr-FR" sz="5800" dirty="0" smtClean="0"/>
              <a:t>Classification</a:t>
            </a:r>
            <a:r>
              <a:rPr lang="fr-FR" dirty="0" smtClean="0"/>
              <a:t> : Actuellement,  ou utilise surtout la classification TNM :</a:t>
            </a:r>
          </a:p>
          <a:p>
            <a:r>
              <a:rPr lang="fr-FR" u="sng" dirty="0" smtClean="0"/>
              <a:t>Tumeur primitive</a:t>
            </a:r>
            <a:r>
              <a:rPr lang="fr-FR" dirty="0" smtClean="0"/>
              <a:t>		 To : pas de tumeur évidente.</a:t>
            </a:r>
          </a:p>
          <a:p>
            <a:pPr>
              <a:buNone/>
            </a:pPr>
            <a:r>
              <a:rPr lang="fr-FR" dirty="0" smtClean="0"/>
              <a:t>				                 Tis : carcinome in-situ.</a:t>
            </a:r>
          </a:p>
          <a:p>
            <a:pPr>
              <a:buNone/>
            </a:pPr>
            <a:r>
              <a:rPr lang="fr-FR" dirty="0" smtClean="0"/>
              <a:t>				                 T1 : atteinte de la muqueuse ou musculeuse.</a:t>
            </a:r>
          </a:p>
          <a:p>
            <a:pPr>
              <a:buNone/>
            </a:pPr>
            <a:r>
              <a:rPr lang="fr-FR" dirty="0" smtClean="0"/>
              <a:t>				                 T1a : atteinte limitée à la muqueuse.</a:t>
            </a:r>
          </a:p>
          <a:p>
            <a:pPr>
              <a:buNone/>
            </a:pPr>
            <a:r>
              <a:rPr lang="fr-FR" dirty="0" smtClean="0"/>
              <a:t>				                 T1b : atteinte de la musculeuse.</a:t>
            </a:r>
          </a:p>
          <a:p>
            <a:pPr>
              <a:buNone/>
            </a:pPr>
            <a:r>
              <a:rPr lang="fr-FR" dirty="0" smtClean="0"/>
              <a:t>				                 T2 : atteinte du tissu celluleux péri musculaire.</a:t>
            </a:r>
          </a:p>
          <a:p>
            <a:pPr>
              <a:buNone/>
            </a:pPr>
            <a:r>
              <a:rPr lang="fr-FR" dirty="0" smtClean="0"/>
              <a:t>				                 T3 : atteinte d’organes adjacents.</a:t>
            </a:r>
          </a:p>
          <a:p>
            <a:pPr>
              <a:buNone/>
            </a:pPr>
            <a:r>
              <a:rPr lang="fr-FR" dirty="0" smtClean="0"/>
              <a:t> </a:t>
            </a:r>
          </a:p>
          <a:p>
            <a:r>
              <a:rPr lang="fr-FR" u="sng" dirty="0" smtClean="0"/>
              <a:t>Ganglions lymphatiques régionaux</a:t>
            </a:r>
            <a:r>
              <a:rPr lang="fr-FR" dirty="0" smtClean="0"/>
              <a:t>	</a:t>
            </a:r>
          </a:p>
          <a:p>
            <a:pPr>
              <a:buNone/>
            </a:pPr>
            <a:r>
              <a:rPr lang="fr-FR" dirty="0" smtClean="0"/>
              <a:t>                                          No : absence d’atteinte ganglionnaire</a:t>
            </a:r>
          </a:p>
          <a:p>
            <a:pPr>
              <a:buNone/>
            </a:pPr>
            <a:r>
              <a:rPr lang="fr-FR" dirty="0" smtClean="0"/>
              <a:t>			          N1 : atteinte ganglionnaire.</a:t>
            </a:r>
          </a:p>
          <a:p>
            <a:pPr>
              <a:buNone/>
            </a:pPr>
            <a:r>
              <a:rPr lang="fr-FR" dirty="0" smtClean="0"/>
              <a:t>                                          N1a : atteinte des ganglions du ligament hépato-duodénal.                                                                                                           </a:t>
            </a:r>
          </a:p>
          <a:p>
            <a:pPr>
              <a:buNone/>
            </a:pPr>
            <a:r>
              <a:rPr lang="fr-FR" dirty="0" smtClean="0"/>
              <a:t>                                          N1b : atteinte des ganglions pancréatiques, duodénaux, portaux, cœliaques ou mésentériques sup.    </a:t>
            </a:r>
          </a:p>
          <a:p>
            <a:pPr>
              <a:buNone/>
            </a:pPr>
            <a:r>
              <a:rPr lang="fr-FR" dirty="0" smtClean="0"/>
              <a:t>                                                                                        </a:t>
            </a:r>
          </a:p>
          <a:p>
            <a:r>
              <a:rPr lang="fr-FR" u="sng" dirty="0" smtClean="0"/>
              <a:t>Métastases à distance</a:t>
            </a:r>
            <a:r>
              <a:rPr lang="fr-FR" dirty="0" smtClean="0"/>
              <a:t>		Mo : absence de métastases.</a:t>
            </a:r>
          </a:p>
          <a:p>
            <a:pPr>
              <a:buNone/>
            </a:pPr>
            <a:r>
              <a:rPr lang="fr-FR" dirty="0" smtClean="0"/>
              <a:t>    		                                                 M1 : présence de métastases.</a:t>
            </a:r>
          </a:p>
          <a:p>
            <a:endParaRPr lang="fr-FR" sz="4000" dirty="0" smtClean="0"/>
          </a:p>
          <a:p>
            <a:endParaRPr lang="fr-FR"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b="1" i="1" u="sng" dirty="0" smtClean="0"/>
          </a:p>
          <a:p>
            <a:pPr>
              <a:buNone/>
            </a:pPr>
            <a:endParaRPr lang="fr-FR" b="1" i="1" u="sng" dirty="0" smtClean="0"/>
          </a:p>
          <a:p>
            <a:pPr>
              <a:buNone/>
            </a:pPr>
            <a:r>
              <a:rPr lang="fr-FR" b="1" dirty="0" smtClean="0"/>
              <a:t>               1-Cancer de la vésicule biliaire</a:t>
            </a:r>
            <a:r>
              <a:rPr lang="fr-FR"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357190"/>
          </a:xfrm>
        </p:spPr>
        <p:txBody>
          <a:bodyPr>
            <a:noAutofit/>
          </a:bodyPr>
          <a:lstStyle/>
          <a:p>
            <a:r>
              <a:rPr lang="fr-FR" sz="3600" b="1" dirty="0" smtClean="0"/>
              <a:t>Manifestations cliniques</a:t>
            </a:r>
            <a:r>
              <a:rPr lang="fr-FR" sz="3600" dirty="0" smtClean="0"/>
              <a:t> </a:t>
            </a:r>
            <a:br>
              <a:rPr lang="fr-FR" sz="3600" dirty="0" smtClean="0"/>
            </a:br>
            <a:endParaRPr lang="fr-FR" sz="3600" dirty="0"/>
          </a:p>
        </p:txBody>
      </p:sp>
      <p:sp>
        <p:nvSpPr>
          <p:cNvPr id="3" name="Espace réservé du contenu 2"/>
          <p:cNvSpPr>
            <a:spLocks noGrp="1"/>
          </p:cNvSpPr>
          <p:nvPr>
            <p:ph idx="1"/>
          </p:nvPr>
        </p:nvSpPr>
        <p:spPr>
          <a:xfrm>
            <a:off x="142844" y="642918"/>
            <a:ext cx="9001156" cy="6000792"/>
          </a:xfrm>
        </p:spPr>
        <p:txBody>
          <a:bodyPr>
            <a:normAutofit fontScale="92500" lnSpcReduction="10000"/>
          </a:bodyPr>
          <a:lstStyle/>
          <a:p>
            <a:pPr>
              <a:buNone/>
            </a:pPr>
            <a:r>
              <a:rPr lang="fr-FR" sz="3000" dirty="0" smtClean="0"/>
              <a:t>-Le cancer de la vésicule est longtemps asymptomatique, et la majorité des patients ont une maladie évoluée au moment du diagnostic.</a:t>
            </a:r>
          </a:p>
          <a:p>
            <a:pPr>
              <a:buNone/>
            </a:pPr>
            <a:r>
              <a:rPr lang="fr-FR" sz="3000" dirty="0" smtClean="0"/>
              <a:t> -Le symptôme le plus constant est la douleur, de type biliaire, siégeant dans l’hypochondre droit, intense, irradiant dans le dos et s’accompagnant d’inhibition respiratoire. </a:t>
            </a:r>
          </a:p>
          <a:p>
            <a:pPr>
              <a:buNone/>
            </a:pPr>
            <a:r>
              <a:rPr lang="fr-FR" sz="3000" dirty="0" smtClean="0"/>
              <a:t>-Les autres signes révélateurs sont l’ictère de type retentionnel, un amaigrissement, une fièvre, des nausées et des vomissements, une masse de l’hypochondre droit. </a:t>
            </a:r>
          </a:p>
          <a:p>
            <a:pPr>
              <a:buNone/>
            </a:pPr>
            <a:r>
              <a:rPr lang="fr-FR" sz="3000" dirty="0" smtClean="0"/>
              <a:t>-A l’opposé, le cancer de la vésicule peut se présenter sous le masque d’une maladie biliaire bénigne, telle une cholécystite aiguë pour laquelle est posée une indication opératoire.</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sz="3600" dirty="0" smtClean="0"/>
              <a:t>Biologie</a:t>
            </a:r>
            <a:endParaRPr lang="fr-FR" sz="3600" dirty="0"/>
          </a:p>
        </p:txBody>
      </p:sp>
      <p:sp>
        <p:nvSpPr>
          <p:cNvPr id="3" name="Espace réservé du contenu 2"/>
          <p:cNvSpPr>
            <a:spLocks noGrp="1"/>
          </p:cNvSpPr>
          <p:nvPr>
            <p:ph idx="1"/>
          </p:nvPr>
        </p:nvSpPr>
        <p:spPr>
          <a:xfrm>
            <a:off x="0" y="1000108"/>
            <a:ext cx="9144000" cy="5643602"/>
          </a:xfrm>
        </p:spPr>
        <p:txBody>
          <a:bodyPr>
            <a:normAutofit/>
          </a:bodyPr>
          <a:lstStyle/>
          <a:p>
            <a:pPr>
              <a:buNone/>
            </a:pPr>
            <a:endParaRPr lang="fr-FR" sz="2800" dirty="0" smtClean="0"/>
          </a:p>
          <a:p>
            <a:pPr>
              <a:buNone/>
            </a:pPr>
            <a:r>
              <a:rPr lang="fr-FR" sz="2800" dirty="0" smtClean="0"/>
              <a:t>-En cas de cancer in-situ du bas fond vésiculaire, le bilan hépatique est normal.</a:t>
            </a:r>
          </a:p>
          <a:p>
            <a:pPr>
              <a:buNone/>
            </a:pPr>
            <a:r>
              <a:rPr lang="fr-FR" sz="2800" dirty="0" smtClean="0"/>
              <a:t>-En cas d’envahissement de la voie biliaire principale, on aura les signes biologiques habituels d’un ictère cholestatique.</a:t>
            </a:r>
          </a:p>
          <a:p>
            <a:pPr>
              <a:buNone/>
            </a:pPr>
            <a:r>
              <a:rPr lang="fr-FR" sz="2800" dirty="0" smtClean="0"/>
              <a:t>-Les marqueurs tumoraux ACE,  alphafoetoproteine et CA19-9 peuvent être augmentés de façon très importante.</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dirty="0" smtClean="0"/>
              <a:t>Imagerie</a:t>
            </a:r>
            <a:endParaRPr lang="fr-FR" dirty="0"/>
          </a:p>
        </p:txBody>
      </p:sp>
      <p:sp>
        <p:nvSpPr>
          <p:cNvPr id="3" name="Espace réservé du contenu 2"/>
          <p:cNvSpPr>
            <a:spLocks noGrp="1"/>
          </p:cNvSpPr>
          <p:nvPr>
            <p:ph idx="1"/>
          </p:nvPr>
        </p:nvSpPr>
        <p:spPr>
          <a:xfrm>
            <a:off x="0" y="857232"/>
            <a:ext cx="9286908" cy="5715040"/>
          </a:xfrm>
        </p:spPr>
        <p:txBody>
          <a:bodyPr/>
          <a:lstStyle/>
          <a:p>
            <a:pPr>
              <a:buNone/>
            </a:pPr>
            <a:endParaRPr lang="fr-FR" dirty="0" smtClean="0"/>
          </a:p>
          <a:p>
            <a:pPr>
              <a:buNone/>
            </a:pPr>
            <a:r>
              <a:rPr lang="fr-FR" dirty="0" smtClean="0"/>
              <a:t>L’échographie, la TDM et l’IRM ont un but diagnostique en visualisant la tumeur, et pronostic en évaluant l’extension </a:t>
            </a:r>
            <a:r>
              <a:rPr lang="fr-FR" dirty="0" err="1" smtClean="0"/>
              <a:t>loco-régionale</a:t>
            </a:r>
            <a:r>
              <a:rPr lang="fr-FR" dirty="0" smtClean="0"/>
              <a:t>.</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dirty="0" smtClean="0"/>
              <a:t>Sommaire</a:t>
            </a:r>
            <a:endParaRPr lang="fr-FR" dirty="0"/>
          </a:p>
        </p:txBody>
      </p:sp>
      <p:sp>
        <p:nvSpPr>
          <p:cNvPr id="3" name="Espace réservé du contenu 2"/>
          <p:cNvSpPr>
            <a:spLocks noGrp="1"/>
          </p:cNvSpPr>
          <p:nvPr>
            <p:ph idx="1"/>
          </p:nvPr>
        </p:nvSpPr>
        <p:spPr>
          <a:xfrm>
            <a:off x="0" y="642918"/>
            <a:ext cx="9144000" cy="6215082"/>
          </a:xfrm>
        </p:spPr>
        <p:txBody>
          <a:bodyPr>
            <a:normAutofit fontScale="92500" lnSpcReduction="10000"/>
          </a:bodyPr>
          <a:lstStyle/>
          <a:p>
            <a:pPr>
              <a:buNone/>
            </a:pPr>
            <a:r>
              <a:rPr lang="fr-FR" sz="3000" dirty="0" smtClean="0"/>
              <a:t>I/ Introduction</a:t>
            </a:r>
          </a:p>
          <a:p>
            <a:pPr>
              <a:buNone/>
            </a:pPr>
            <a:r>
              <a:rPr lang="fr-FR" sz="3000" dirty="0" smtClean="0"/>
              <a:t>II/ Rappel anatomique</a:t>
            </a:r>
          </a:p>
          <a:p>
            <a:pPr>
              <a:buNone/>
            </a:pPr>
            <a:r>
              <a:rPr lang="fr-FR" sz="3000" dirty="0" smtClean="0"/>
              <a:t>III/</a:t>
            </a:r>
            <a:r>
              <a:rPr lang="fr-FR" sz="3000" dirty="0" err="1" smtClean="0"/>
              <a:t>Epidemiologie</a:t>
            </a:r>
            <a:endParaRPr lang="fr-FR" sz="3000" dirty="0" smtClean="0"/>
          </a:p>
          <a:p>
            <a:pPr>
              <a:buNone/>
            </a:pPr>
            <a:r>
              <a:rPr lang="fr-FR" sz="3000" dirty="0" smtClean="0"/>
              <a:t>IV/ </a:t>
            </a:r>
            <a:r>
              <a:rPr lang="fr-FR" sz="3000" dirty="0" err="1" smtClean="0"/>
              <a:t>Anapathologie</a:t>
            </a:r>
            <a:r>
              <a:rPr lang="fr-FR" sz="3000" dirty="0" smtClean="0"/>
              <a:t> </a:t>
            </a:r>
          </a:p>
          <a:p>
            <a:pPr>
              <a:buNone/>
            </a:pPr>
            <a:r>
              <a:rPr lang="fr-FR" sz="3000" dirty="0" smtClean="0"/>
              <a:t>V/Manifestations cliniques et paracliniques</a:t>
            </a:r>
          </a:p>
          <a:p>
            <a:pPr>
              <a:buNone/>
            </a:pPr>
            <a:r>
              <a:rPr lang="fr-FR" sz="3000" dirty="0" smtClean="0"/>
              <a:t>    -Cancer de la vésicule biliaire</a:t>
            </a:r>
          </a:p>
          <a:p>
            <a:pPr>
              <a:buNone/>
            </a:pPr>
            <a:r>
              <a:rPr lang="fr-FR" sz="3000" dirty="0" smtClean="0"/>
              <a:t>    -Cancer de la voie biliaire principale</a:t>
            </a:r>
          </a:p>
          <a:p>
            <a:pPr>
              <a:buNone/>
            </a:pPr>
            <a:r>
              <a:rPr lang="fr-FR" sz="3000" dirty="0" smtClean="0"/>
              <a:t>VI/Diagnostic différentiel</a:t>
            </a:r>
          </a:p>
          <a:p>
            <a:pPr>
              <a:buNone/>
            </a:pPr>
            <a:r>
              <a:rPr lang="fr-FR" sz="3000" dirty="0" smtClean="0"/>
              <a:t>VII/Evolution et pronostic</a:t>
            </a:r>
          </a:p>
          <a:p>
            <a:pPr>
              <a:buNone/>
            </a:pPr>
            <a:r>
              <a:rPr lang="fr-FR" sz="3000" dirty="0" smtClean="0"/>
              <a:t>VIII/Traitement</a:t>
            </a:r>
          </a:p>
          <a:p>
            <a:pPr>
              <a:buNone/>
            </a:pPr>
            <a:endParaRPr lang="fr-FR" sz="2800" dirty="0" smtClean="0"/>
          </a:p>
          <a:p>
            <a:pPr>
              <a:buNone/>
            </a:pPr>
            <a:r>
              <a:rPr lang="fr-FR" sz="2800" dirty="0" smtClean="0"/>
              <a:t/>
            </a:r>
            <a:br>
              <a:rPr lang="fr-FR" sz="2800" dirty="0" smtClean="0"/>
            </a:b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a:bodyPr>
          <a:lstStyle/>
          <a:p>
            <a:r>
              <a:rPr lang="fr-FR" sz="3600" b="1" dirty="0" smtClean="0"/>
              <a:t>Diagnostic différentiel</a:t>
            </a:r>
            <a:endParaRPr lang="fr-FR" sz="3600" dirty="0"/>
          </a:p>
        </p:txBody>
      </p:sp>
      <p:sp>
        <p:nvSpPr>
          <p:cNvPr id="3" name="Espace réservé du contenu 2"/>
          <p:cNvSpPr>
            <a:spLocks noGrp="1"/>
          </p:cNvSpPr>
          <p:nvPr>
            <p:ph idx="1"/>
          </p:nvPr>
        </p:nvSpPr>
        <p:spPr>
          <a:xfrm>
            <a:off x="142844" y="1357298"/>
            <a:ext cx="8543956" cy="4768865"/>
          </a:xfrm>
        </p:spPr>
        <p:txBody>
          <a:bodyPr/>
          <a:lstStyle/>
          <a:p>
            <a:r>
              <a:rPr lang="fr-FR" b="1" dirty="0" smtClean="0"/>
              <a:t>Le polype </a:t>
            </a:r>
            <a:r>
              <a:rPr lang="fr-FR" b="1" dirty="0" err="1" smtClean="0"/>
              <a:t>adénomateux</a:t>
            </a:r>
            <a:r>
              <a:rPr lang="fr-FR" dirty="0" smtClean="0"/>
              <a:t>, </a:t>
            </a:r>
            <a:r>
              <a:rPr lang="fr-FR" sz="2800" dirty="0" smtClean="0"/>
              <a:t>donne une image </a:t>
            </a:r>
            <a:r>
              <a:rPr lang="fr-FR" sz="2800" dirty="0" err="1" smtClean="0"/>
              <a:t>hyperéchogéne</a:t>
            </a:r>
            <a:r>
              <a:rPr lang="fr-FR" sz="2800" dirty="0" smtClean="0"/>
              <a:t>  arrondie, pédiculée on sessile, fixée à la paroi,  sans cône d’ombre.</a:t>
            </a:r>
          </a:p>
          <a:p>
            <a:r>
              <a:rPr lang="fr-FR" b="1" dirty="0" smtClean="0"/>
              <a:t>L’</a:t>
            </a:r>
            <a:r>
              <a:rPr lang="fr-FR" b="1" dirty="0" err="1" smtClean="0"/>
              <a:t>adénomyomatose</a:t>
            </a:r>
            <a:r>
              <a:rPr lang="fr-FR" dirty="0" smtClean="0"/>
              <a:t> </a:t>
            </a:r>
            <a:r>
              <a:rPr lang="fr-FR" sz="2800" dirty="0" smtClean="0"/>
              <a:t>se traduit par un épaississement pariétal diffus ou localisé avec diverticules intra muraux.</a:t>
            </a:r>
          </a:p>
          <a:p>
            <a:r>
              <a:rPr lang="fr-FR" b="1" dirty="0" smtClean="0"/>
              <a:t>La cholécystite aiguë </a:t>
            </a:r>
            <a:r>
              <a:rPr lang="fr-FR" sz="2800" dirty="0" smtClean="0"/>
              <a:t>se traduit par un épaississement vésiculaire. Le diagnostic se confirme à l’</a:t>
            </a:r>
            <a:r>
              <a:rPr lang="fr-FR" sz="2800" dirty="0" err="1" smtClean="0"/>
              <a:t>anapath</a:t>
            </a:r>
            <a:r>
              <a:rPr lang="fr-FR" sz="2800" dirty="0" smtClean="0"/>
              <a:t>. Dans la plupart des cas.</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b="1" dirty="0" smtClean="0"/>
          </a:p>
          <a:p>
            <a:pPr>
              <a:buNone/>
            </a:pPr>
            <a:endParaRPr lang="fr-FR" b="1" dirty="0" smtClean="0"/>
          </a:p>
          <a:p>
            <a:pPr>
              <a:buNone/>
            </a:pPr>
            <a:r>
              <a:rPr lang="fr-FR" b="1" dirty="0" smtClean="0"/>
              <a:t>          2 Cancer de la voie biliaire principale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490754" y="711219"/>
            <a:ext cx="8229600" cy="74575"/>
          </a:xfrm>
        </p:spPr>
        <p:txBody>
          <a:bodyPr>
            <a:normAutofit fontScale="90000"/>
          </a:bodyPr>
          <a:lstStyle/>
          <a:p>
            <a:r>
              <a:rPr lang="fr-FR" b="1" dirty="0" smtClean="0"/>
              <a:t>Manifestations cliniques</a:t>
            </a:r>
            <a:r>
              <a:rPr lang="fr-FR" dirty="0" smtClean="0"/>
              <a:t> </a:t>
            </a:r>
            <a:br>
              <a:rPr lang="fr-FR" dirty="0" smtClean="0"/>
            </a:br>
            <a:endParaRPr lang="fr-FR" dirty="0"/>
          </a:p>
        </p:txBody>
      </p:sp>
      <p:sp>
        <p:nvSpPr>
          <p:cNvPr id="3" name="Espace réservé du contenu 2"/>
          <p:cNvSpPr>
            <a:spLocks noGrp="1"/>
          </p:cNvSpPr>
          <p:nvPr>
            <p:ph idx="1"/>
          </p:nvPr>
        </p:nvSpPr>
        <p:spPr>
          <a:xfrm>
            <a:off x="214282" y="1071546"/>
            <a:ext cx="8786874" cy="5500726"/>
          </a:xfrm>
        </p:spPr>
        <p:txBody>
          <a:bodyPr>
            <a:normAutofit/>
          </a:bodyPr>
          <a:lstStyle/>
          <a:p>
            <a:pPr>
              <a:buNone/>
            </a:pPr>
            <a:r>
              <a:rPr lang="fr-FR" sz="2800" dirty="0" smtClean="0"/>
              <a:t>-Le cancer de la VBP se manifeste dans 90% des cas sous la forme d’un ictère de type retentionnel non fébrile, pouvant être prurigineux. </a:t>
            </a:r>
          </a:p>
          <a:p>
            <a:pPr>
              <a:buNone/>
            </a:pPr>
            <a:r>
              <a:rPr lang="fr-FR" sz="2800" dirty="0" smtClean="0"/>
              <a:t>-Il existe une altération de l’état général avec perte de poids, anorexie ainsi que de vagues douleurs abdominales.</a:t>
            </a:r>
          </a:p>
          <a:p>
            <a:pPr>
              <a:buNone/>
            </a:pPr>
            <a:r>
              <a:rPr lang="fr-FR" sz="2800" dirty="0" smtClean="0"/>
              <a:t> -La présence d’</a:t>
            </a:r>
            <a:r>
              <a:rPr lang="fr-FR" sz="2800" dirty="0" err="1" smtClean="0"/>
              <a:t>hémobilie</a:t>
            </a:r>
            <a:r>
              <a:rPr lang="fr-FR" sz="2800" dirty="0" smtClean="0"/>
              <a:t> est suspectée en cas de méléna.</a:t>
            </a:r>
          </a:p>
          <a:p>
            <a:pPr>
              <a:buNone/>
            </a:pPr>
            <a:r>
              <a:rPr lang="fr-FR" sz="2800" dirty="0" smtClean="0"/>
              <a:t>-La palpation permet dans certains cas de noter une hépatomégalie, la présence d’une masse abdominale ou d’une vésicule biliaire distendue.</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714380"/>
          </a:xfrm>
        </p:spPr>
        <p:txBody>
          <a:bodyPr>
            <a:normAutofit fontScale="90000"/>
          </a:bodyPr>
          <a:lstStyle/>
          <a:p>
            <a:r>
              <a:rPr lang="fr-FR" dirty="0" smtClean="0"/>
              <a:t>Biologie</a:t>
            </a:r>
            <a:endParaRPr lang="fr-FR" dirty="0"/>
          </a:p>
        </p:txBody>
      </p:sp>
      <p:sp>
        <p:nvSpPr>
          <p:cNvPr id="3" name="Espace réservé du contenu 2"/>
          <p:cNvSpPr>
            <a:spLocks noGrp="1"/>
          </p:cNvSpPr>
          <p:nvPr>
            <p:ph idx="1"/>
          </p:nvPr>
        </p:nvSpPr>
        <p:spPr>
          <a:xfrm>
            <a:off x="214282" y="1071546"/>
            <a:ext cx="8472518" cy="5429288"/>
          </a:xfrm>
        </p:spPr>
        <p:txBody>
          <a:bodyPr>
            <a:normAutofit/>
          </a:bodyPr>
          <a:lstStyle/>
          <a:p>
            <a:pPr>
              <a:buNone/>
            </a:pPr>
            <a:r>
              <a:rPr lang="fr-FR" sz="2800" dirty="0" smtClean="0"/>
              <a:t>-le tableau biologique est le plus souvent celui d’une cholestase ictérique à prédominance de bilirubine conjuguée.</a:t>
            </a:r>
          </a:p>
          <a:p>
            <a:pPr>
              <a:buNone/>
            </a:pPr>
            <a:r>
              <a:rPr lang="fr-FR" sz="2800" dirty="0" smtClean="0"/>
              <a:t>-Une cytolyse et une anémie sont parfois associées et le TP peut être bas. </a:t>
            </a:r>
          </a:p>
          <a:p>
            <a:pPr>
              <a:buNone/>
            </a:pPr>
            <a:r>
              <a:rPr lang="fr-FR" sz="2800" dirty="0" smtClean="0"/>
              <a:t>-Un syndrome inflammatoire (plaquettes, alpha 2 globuline, CRP augmentées) peur être présent.</a:t>
            </a:r>
          </a:p>
          <a:p>
            <a:pPr>
              <a:buNone/>
            </a:pPr>
            <a:r>
              <a:rPr lang="fr-FR" sz="2800" dirty="0" smtClean="0"/>
              <a:t>-L’antigène CA 19-9 est élevé dans les tumeurs </a:t>
            </a:r>
            <a:r>
              <a:rPr lang="fr-FR" sz="2800" dirty="0" err="1" smtClean="0"/>
              <a:t>bilio</a:t>
            </a:r>
            <a:r>
              <a:rPr lang="fr-FR" sz="2800" dirty="0" smtClean="0"/>
              <a:t>-pancréatiques.</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dirty="0" smtClean="0"/>
              <a:t>Imagerie</a:t>
            </a:r>
            <a:endParaRPr lang="fr-FR" dirty="0"/>
          </a:p>
        </p:txBody>
      </p:sp>
      <p:sp>
        <p:nvSpPr>
          <p:cNvPr id="3" name="Espace réservé du contenu 2"/>
          <p:cNvSpPr>
            <a:spLocks noGrp="1"/>
          </p:cNvSpPr>
          <p:nvPr>
            <p:ph idx="1"/>
          </p:nvPr>
        </p:nvSpPr>
        <p:spPr>
          <a:xfrm>
            <a:off x="142844" y="1000108"/>
            <a:ext cx="8786874" cy="5715040"/>
          </a:xfrm>
        </p:spPr>
        <p:txBody>
          <a:bodyPr/>
          <a:lstStyle/>
          <a:p>
            <a:r>
              <a:rPr lang="fr-FR" u="sng" dirty="0" smtClean="0"/>
              <a:t>Echographie</a:t>
            </a:r>
            <a:r>
              <a:rPr lang="fr-FR" dirty="0" smtClean="0"/>
              <a:t> : </a:t>
            </a:r>
            <a:r>
              <a:rPr lang="fr-FR" sz="2000" dirty="0" smtClean="0"/>
              <a:t>c’est l’examen de 1ére intention dans le bilan d’une cholestase. Lorsqu’il existe une dilatation des VBIH et/ ou de la VBP,   l’échographie permet le diagnostic positif d’un ictère obstructif dans 80-97% des cas.                                                                                                                                       Elle localise le siège de l’obstacle. Une dilatation de la VBP est suspectée par l’apparition d’une image en Canon de fusil.                                                                         L’échographie détecte des adénopathies ou des métastases hépatiques.</a:t>
            </a:r>
          </a:p>
          <a:p>
            <a:r>
              <a:rPr lang="fr-FR" u="sng" dirty="0" smtClean="0"/>
              <a:t>Scanner</a:t>
            </a:r>
            <a:r>
              <a:rPr lang="fr-FR" dirty="0" smtClean="0"/>
              <a:t> : </a:t>
            </a:r>
            <a:r>
              <a:rPr lang="fr-FR" sz="2000" dirty="0" smtClean="0"/>
              <a:t>le scanner conventionnel apporte le même type d’information.</a:t>
            </a:r>
          </a:p>
          <a:p>
            <a:pPr>
              <a:buNone/>
            </a:pPr>
            <a:r>
              <a:rPr lang="fr-FR" sz="2000" dirty="0" smtClean="0"/>
              <a:t>      Le scanner hélicoïdal autorise un bilan d’extension plus performant pour l’étude des axes vasculaires.</a:t>
            </a:r>
          </a:p>
          <a:p>
            <a:r>
              <a:rPr lang="fr-FR" u="sng" dirty="0" smtClean="0"/>
              <a:t>Echoendoscopie</a:t>
            </a:r>
            <a:r>
              <a:rPr lang="fr-FR" dirty="0" smtClean="0"/>
              <a:t> :</a:t>
            </a:r>
            <a:r>
              <a:rPr lang="fr-FR" sz="2000" b="1" dirty="0" smtClean="0"/>
              <a:t> </a:t>
            </a:r>
            <a:r>
              <a:rPr lang="fr-FR" sz="2000" dirty="0" smtClean="0"/>
              <a:t>Elle apprécie finement les rapports de la tumeur avec les axes vasculaires et elle prédit avec exactitude la résécabilité dans 80% des cas de cancers de la VBP.</a:t>
            </a:r>
          </a:p>
          <a:p>
            <a:endParaRPr lang="fr-FR" sz="2000" dirty="0" smtClean="0"/>
          </a:p>
          <a:p>
            <a:pPr>
              <a:buNone/>
            </a:pPr>
            <a:r>
              <a:rPr lang="fr-FR" sz="2000" dirty="0" smtClean="0"/>
              <a:t> </a:t>
            </a:r>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dirty="0" smtClean="0"/>
              <a:t>Imagerie</a:t>
            </a:r>
            <a:endParaRPr lang="fr-FR" dirty="0"/>
          </a:p>
        </p:txBody>
      </p:sp>
      <p:sp>
        <p:nvSpPr>
          <p:cNvPr id="3" name="Espace réservé du contenu 2"/>
          <p:cNvSpPr>
            <a:spLocks noGrp="1"/>
          </p:cNvSpPr>
          <p:nvPr>
            <p:ph idx="1"/>
          </p:nvPr>
        </p:nvSpPr>
        <p:spPr>
          <a:xfrm>
            <a:off x="0" y="714356"/>
            <a:ext cx="9144000" cy="6143644"/>
          </a:xfrm>
        </p:spPr>
        <p:txBody>
          <a:bodyPr>
            <a:normAutofit fontScale="47500" lnSpcReduction="20000"/>
          </a:bodyPr>
          <a:lstStyle/>
          <a:p>
            <a:pPr>
              <a:buNone/>
            </a:pPr>
            <a:r>
              <a:rPr lang="fr-FR" sz="4200" b="1" dirty="0" smtClean="0"/>
              <a:t>Opacification de l’arbre biliaire : </a:t>
            </a:r>
            <a:r>
              <a:rPr lang="fr-FR" dirty="0" smtClean="0"/>
              <a:t>elle précise le siège et la hauteur de l’obstacle :</a:t>
            </a:r>
          </a:p>
          <a:p>
            <a:r>
              <a:rPr lang="fr-FR" sz="3800" u="sng" dirty="0" err="1" smtClean="0"/>
              <a:t>Cholangiographie</a:t>
            </a:r>
            <a:r>
              <a:rPr lang="fr-FR" sz="3800" u="sng" dirty="0" smtClean="0"/>
              <a:t> </a:t>
            </a:r>
            <a:r>
              <a:rPr lang="fr-FR" sz="3800" u="sng" dirty="0" err="1" smtClean="0"/>
              <a:t>transhépatique</a:t>
            </a:r>
            <a:r>
              <a:rPr lang="fr-FR" sz="3800" u="sng" dirty="0" smtClean="0"/>
              <a:t> (CTH)</a:t>
            </a:r>
            <a:r>
              <a:rPr lang="fr-FR" sz="3800" dirty="0" smtClean="0"/>
              <a:t> : </a:t>
            </a:r>
            <a:r>
              <a:rPr lang="fr-FR" sz="3400" dirty="0" smtClean="0"/>
              <a:t>Elle visualise le pole  supérieur de l’obstacle ainsi que l’envahissement éventuel aux canaux hépatiques droits et gauches.</a:t>
            </a:r>
          </a:p>
          <a:p>
            <a:r>
              <a:rPr lang="fr-FR" sz="3800" u="sng" dirty="0" err="1" smtClean="0"/>
              <a:t>Cholangiopancréatographie</a:t>
            </a:r>
            <a:r>
              <a:rPr lang="fr-FR" sz="3800" u="sng" dirty="0" smtClean="0"/>
              <a:t> rétrograde endoscopique (CPRE)</a:t>
            </a:r>
            <a:r>
              <a:rPr lang="fr-FR" sz="3800" dirty="0" smtClean="0"/>
              <a:t> :</a:t>
            </a:r>
          </a:p>
          <a:p>
            <a:pPr>
              <a:buNone/>
            </a:pPr>
            <a:r>
              <a:rPr lang="fr-FR" sz="3400" dirty="0" smtClean="0"/>
              <a:t>        C’est la technique de choix lorsque le patient est inopérable et qu’il s’agit d’un obstacle distal. Elle permet l’opacification rétrograde de l’arbre biliaire ou du pole inférieur de la tumeur.</a:t>
            </a:r>
          </a:p>
          <a:p>
            <a:r>
              <a:rPr lang="fr-FR" sz="3800" u="sng" dirty="0" err="1" smtClean="0"/>
              <a:t>Cholangiopancréatographie</a:t>
            </a:r>
            <a:r>
              <a:rPr lang="fr-FR" sz="3800" u="sng" dirty="0" smtClean="0"/>
              <a:t> IRM</a:t>
            </a:r>
            <a:r>
              <a:rPr lang="fr-FR" sz="3800" dirty="0" smtClean="0"/>
              <a:t> :</a:t>
            </a:r>
            <a:r>
              <a:rPr lang="fr-FR" sz="3400" dirty="0" smtClean="0"/>
              <a:t>L’avantage de la CPIRM est d’obtenir un </a:t>
            </a:r>
            <a:r>
              <a:rPr lang="fr-FR" sz="3400" dirty="0" err="1" smtClean="0"/>
              <a:t>cholangiogramme</a:t>
            </a:r>
            <a:r>
              <a:rPr lang="fr-FR" sz="3400" dirty="0" smtClean="0"/>
              <a:t> et des données sur l’extension tumorale à distance.</a:t>
            </a:r>
          </a:p>
          <a:p>
            <a:pPr>
              <a:buNone/>
            </a:pPr>
            <a:r>
              <a:rPr lang="fr-FR" sz="3400" dirty="0" smtClean="0"/>
              <a:t>Les données du </a:t>
            </a:r>
            <a:r>
              <a:rPr lang="fr-FR" sz="3400" dirty="0" err="1" smtClean="0"/>
              <a:t>cholangiogramme</a:t>
            </a:r>
            <a:r>
              <a:rPr lang="fr-FR" sz="3400" dirty="0" smtClean="0"/>
              <a:t> font l’objet de deux classifications qui orientent sur la résécabilité et le pronostic :</a:t>
            </a:r>
          </a:p>
          <a:p>
            <a:pPr>
              <a:buNone/>
            </a:pPr>
            <a:r>
              <a:rPr lang="fr-FR" dirty="0" smtClean="0">
                <a:solidFill>
                  <a:srgbClr val="FF0000"/>
                </a:solidFill>
              </a:rPr>
              <a:t>-Classification de Bismuth : </a:t>
            </a:r>
            <a:r>
              <a:rPr lang="fr-FR" dirty="0" smtClean="0"/>
              <a:t> 1/3 &gt;  (Tm KLATSKIN) </a:t>
            </a:r>
            <a:endParaRPr lang="fr-FR" dirty="0" smtClean="0">
              <a:solidFill>
                <a:srgbClr val="FF0000"/>
              </a:solidFill>
            </a:endParaRPr>
          </a:p>
          <a:p>
            <a:pPr>
              <a:buNone/>
            </a:pPr>
            <a:r>
              <a:rPr lang="fr-FR" dirty="0" smtClean="0"/>
              <a:t>                                            * Type I : lésion respectant la convergence principale.</a:t>
            </a:r>
          </a:p>
          <a:p>
            <a:pPr>
              <a:buNone/>
            </a:pPr>
            <a:r>
              <a:rPr lang="fr-FR" dirty="0" smtClean="0"/>
              <a:t>                                            * Type II : lésion interrompant la convergence principale.</a:t>
            </a:r>
          </a:p>
          <a:p>
            <a:pPr>
              <a:buNone/>
            </a:pPr>
            <a:r>
              <a:rPr lang="fr-FR" dirty="0" smtClean="0"/>
              <a:t>                                            * Type III : lésion associant à l’interruption de la convergence principale celle d’une seule     convergence secondaire.</a:t>
            </a:r>
          </a:p>
          <a:p>
            <a:pPr>
              <a:buNone/>
            </a:pPr>
            <a:r>
              <a:rPr lang="fr-FR" dirty="0" smtClean="0"/>
              <a:t>                                            * Type IV : lésion associant l’interruption de la convergence principale et des 2 convergences secondaires.</a:t>
            </a:r>
          </a:p>
          <a:p>
            <a:pPr>
              <a:buNone/>
            </a:pPr>
            <a:r>
              <a:rPr lang="fr-FR" dirty="0" smtClean="0"/>
              <a:t> </a:t>
            </a:r>
          </a:p>
          <a:p>
            <a:pPr>
              <a:buNone/>
            </a:pPr>
            <a:r>
              <a:rPr lang="fr-FR" dirty="0" smtClean="0">
                <a:solidFill>
                  <a:srgbClr val="FF0000"/>
                </a:solidFill>
              </a:rPr>
              <a:t>-Classification de </a:t>
            </a:r>
            <a:r>
              <a:rPr lang="fr-FR" dirty="0" err="1" smtClean="0">
                <a:solidFill>
                  <a:srgbClr val="FF0000"/>
                </a:solidFill>
              </a:rPr>
              <a:t>Liguory</a:t>
            </a:r>
            <a:r>
              <a:rPr lang="fr-FR" dirty="0" smtClean="0">
                <a:solidFill>
                  <a:srgbClr val="FF0000"/>
                </a:solidFill>
              </a:rPr>
              <a:t> et Canard :</a:t>
            </a:r>
          </a:p>
          <a:p>
            <a:pPr>
              <a:buNone/>
            </a:pPr>
            <a:r>
              <a:rPr lang="fr-FR" dirty="0" smtClean="0"/>
              <a:t>                                                             *Type obstructif (70%).</a:t>
            </a:r>
          </a:p>
          <a:p>
            <a:pPr>
              <a:buNone/>
            </a:pPr>
            <a:r>
              <a:rPr lang="fr-FR" dirty="0" smtClean="0"/>
              <a:t>         1/3 moyen+ inférieur              *Type sténosant (24%).</a:t>
            </a:r>
          </a:p>
          <a:p>
            <a:pPr>
              <a:buNone/>
            </a:pPr>
            <a:r>
              <a:rPr lang="fr-FR" dirty="0" smtClean="0"/>
              <a:t>                                                             *Type bourgeonnant (6%).</a:t>
            </a:r>
          </a:p>
          <a:p>
            <a:pPr>
              <a:buNone/>
            </a:pPr>
            <a:r>
              <a:rPr lang="fr-FR" dirty="0" smtClean="0"/>
              <a:t> </a:t>
            </a:r>
          </a:p>
          <a:p>
            <a:pPr>
              <a:buNone/>
            </a:pPr>
            <a:r>
              <a:rPr lang="fr-FR" sz="4200" b="1" dirty="0" smtClean="0"/>
              <a:t>Artériographie : </a:t>
            </a:r>
            <a:r>
              <a:rPr lang="fr-FR" sz="3800" dirty="0" smtClean="0"/>
              <a:t>lorsqu’une exérèse de la tumeur est envisagée, une artériographie avec temps veineux est indiquée afin de mieux préciser l’extension vasculaire.</a:t>
            </a:r>
            <a:endParaRPr lang="fr-FR" sz="3800" dirty="0"/>
          </a:p>
        </p:txBody>
      </p:sp>
      <p:sp>
        <p:nvSpPr>
          <p:cNvPr id="4" name="Accolade ouvrante 3"/>
          <p:cNvSpPr/>
          <p:nvPr/>
        </p:nvSpPr>
        <p:spPr>
          <a:xfrm>
            <a:off x="2285984" y="5143512"/>
            <a:ext cx="71438" cy="5715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
            </a:r>
            <a:br>
              <a:rPr lang="fr-FR" dirty="0" smtClean="0"/>
            </a:br>
            <a:r>
              <a:rPr lang="fr-FR" dirty="0" smtClean="0"/>
              <a:t>Classification de Bismuth et </a:t>
            </a:r>
            <a:r>
              <a:rPr lang="fr-FR" dirty="0" err="1" smtClean="0"/>
              <a:t>Corlette</a:t>
            </a:r>
            <a:r>
              <a:rPr lang="fr-FR" dirty="0" smtClean="0"/>
              <a:t> </a:t>
            </a:r>
            <a:endParaRPr lang="fr-FR" dirty="0"/>
          </a:p>
        </p:txBody>
      </p:sp>
      <p:pic>
        <p:nvPicPr>
          <p:cNvPr id="4" name="Espace réservé du contenu 3"/>
          <p:cNvPicPr>
            <a:picLocks noGrp="1"/>
          </p:cNvPicPr>
          <p:nvPr>
            <p:ph idx="1"/>
          </p:nvPr>
        </p:nvPicPr>
        <p:blipFill>
          <a:blip r:embed="rId2"/>
          <a:srcRect/>
          <a:stretch>
            <a:fillRect/>
          </a:stretch>
        </p:blipFill>
        <p:spPr bwMode="auto">
          <a:xfrm>
            <a:off x="4643438" y="1600200"/>
            <a:ext cx="2643205" cy="4525963"/>
          </a:xfrm>
          <a:prstGeom prst="rect">
            <a:avLst/>
          </a:prstGeom>
          <a:noFill/>
          <a:ln w="9525">
            <a:noFill/>
            <a:miter lim="800000"/>
            <a:headEnd/>
            <a:tailEnd/>
          </a:ln>
        </p:spPr>
      </p:pic>
      <p:sp>
        <p:nvSpPr>
          <p:cNvPr id="5" name="Rectangle 4"/>
          <p:cNvSpPr/>
          <p:nvPr/>
        </p:nvSpPr>
        <p:spPr>
          <a:xfrm>
            <a:off x="642910" y="2143116"/>
            <a:ext cx="3286148" cy="3416320"/>
          </a:xfrm>
          <a:prstGeom prst="rect">
            <a:avLst/>
          </a:prstGeom>
        </p:spPr>
        <p:txBody>
          <a:bodyPr wrap="square">
            <a:spAutoFit/>
          </a:bodyPr>
          <a:lstStyle/>
          <a:p>
            <a:endParaRPr lang="fr-FR" dirty="0" smtClean="0"/>
          </a:p>
          <a:p>
            <a:r>
              <a:rPr lang="fr-FR" dirty="0" smtClean="0"/>
              <a:t>Type I : respect de la convergence primaire </a:t>
            </a:r>
          </a:p>
          <a:p>
            <a:r>
              <a:rPr lang="fr-FR" dirty="0" smtClean="0"/>
              <a:t>Type II : atteinte de la convergence primaire </a:t>
            </a:r>
          </a:p>
          <a:p>
            <a:r>
              <a:rPr lang="fr-FR" dirty="0" smtClean="0"/>
              <a:t>Type III a : atteinte de la convergence secondaire droite </a:t>
            </a:r>
          </a:p>
          <a:p>
            <a:r>
              <a:rPr lang="fr-FR" dirty="0" smtClean="0"/>
              <a:t>Type III b : atteinte de la convergence secondaire gauche </a:t>
            </a:r>
          </a:p>
          <a:p>
            <a:r>
              <a:rPr lang="fr-FR" dirty="0" smtClean="0"/>
              <a:t>Type IV : atteinte de la convergence secondaire bilatérale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571504"/>
          </a:xfrm>
        </p:spPr>
        <p:txBody>
          <a:bodyPr>
            <a:normAutofit fontScale="90000"/>
          </a:bodyPr>
          <a:lstStyle/>
          <a:p>
            <a:r>
              <a:rPr lang="fr-FR" b="1" dirty="0" smtClean="0"/>
              <a:t>Diagnostic différentiel</a:t>
            </a:r>
            <a:endParaRPr lang="fr-FR" dirty="0"/>
          </a:p>
        </p:txBody>
      </p:sp>
      <p:sp>
        <p:nvSpPr>
          <p:cNvPr id="3" name="Espace réservé du contenu 2"/>
          <p:cNvSpPr>
            <a:spLocks noGrp="1"/>
          </p:cNvSpPr>
          <p:nvPr>
            <p:ph idx="1"/>
          </p:nvPr>
        </p:nvSpPr>
        <p:spPr>
          <a:xfrm>
            <a:off x="142844" y="1071546"/>
            <a:ext cx="9001156" cy="5643602"/>
          </a:xfrm>
        </p:spPr>
        <p:txBody>
          <a:bodyPr>
            <a:normAutofit fontScale="70000" lnSpcReduction="20000"/>
          </a:bodyPr>
          <a:lstStyle/>
          <a:p>
            <a:pPr>
              <a:buNone/>
            </a:pPr>
            <a:r>
              <a:rPr lang="fr-FR" dirty="0" smtClean="0"/>
              <a:t> -En cas d’ictère cholestatique, l’absence de dilatation de l’arbre biliaire en échographie ou au scanner oriente vers une </a:t>
            </a:r>
            <a:r>
              <a:rPr lang="fr-FR" b="1" dirty="0" smtClean="0"/>
              <a:t>cholestase intra hépatique. </a:t>
            </a:r>
          </a:p>
          <a:p>
            <a:pPr>
              <a:buNone/>
            </a:pPr>
            <a:r>
              <a:rPr lang="fr-FR" dirty="0" smtClean="0"/>
              <a:t> -</a:t>
            </a:r>
            <a:r>
              <a:rPr lang="fr-FR" b="1" dirty="0" smtClean="0"/>
              <a:t>Les calculs de la VBP</a:t>
            </a:r>
            <a:r>
              <a:rPr lang="fr-FR" dirty="0" smtClean="0"/>
              <a:t>.</a:t>
            </a:r>
          </a:p>
          <a:p>
            <a:pPr>
              <a:buNone/>
            </a:pPr>
            <a:r>
              <a:rPr lang="fr-FR" dirty="0" smtClean="0"/>
              <a:t> -En cas de sténose basse, le diagnostic différentiel est celui d’un </a:t>
            </a:r>
            <a:r>
              <a:rPr lang="fr-FR" b="1" dirty="0" smtClean="0"/>
              <a:t>cancer du pancréas</a:t>
            </a:r>
            <a:r>
              <a:rPr lang="fr-FR" dirty="0" smtClean="0"/>
              <a:t>. Sur le </a:t>
            </a:r>
            <a:r>
              <a:rPr lang="fr-FR" dirty="0" err="1" smtClean="0"/>
              <a:t>cholangiogramme</a:t>
            </a:r>
            <a:r>
              <a:rPr lang="fr-FR" dirty="0" smtClean="0"/>
              <a:t>, un arrêt en culot d’obus est en faveur d’une tumeur du cholédoque, alors qu’un aspect en queue de radis oriente vers une lésion pancréatique.</a:t>
            </a:r>
          </a:p>
          <a:p>
            <a:pPr>
              <a:buNone/>
            </a:pPr>
            <a:r>
              <a:rPr lang="fr-FR" dirty="0" smtClean="0"/>
              <a:t> -Une </a:t>
            </a:r>
            <a:r>
              <a:rPr lang="fr-FR" b="1" dirty="0" smtClean="0"/>
              <a:t>tumeur ampullaire </a:t>
            </a:r>
            <a:r>
              <a:rPr lang="fr-FR" dirty="0" smtClean="0"/>
              <a:t>est suspectée lorsqu’il existe une dilatation de l’ensemble du canal pancréatique associée à celle de l’arbre biliaire.</a:t>
            </a:r>
          </a:p>
          <a:p>
            <a:pPr>
              <a:buNone/>
            </a:pPr>
            <a:r>
              <a:rPr lang="fr-FR" dirty="0" smtClean="0"/>
              <a:t> -Lorsque l’obstacle est plus haut situé, il peut s’agir d’une </a:t>
            </a:r>
            <a:r>
              <a:rPr lang="fr-FR" b="1" dirty="0" smtClean="0"/>
              <a:t>compression (syndrome de </a:t>
            </a:r>
            <a:r>
              <a:rPr lang="fr-FR" b="1" dirty="0" err="1" smtClean="0"/>
              <a:t>Mirizzi</a:t>
            </a:r>
            <a:r>
              <a:rPr lang="fr-FR" b="1" dirty="0" smtClean="0"/>
              <a:t>, adénopathie</a:t>
            </a:r>
            <a:r>
              <a:rPr lang="fr-FR" dirty="0" smtClean="0"/>
              <a:t>) ou d’un </a:t>
            </a:r>
            <a:r>
              <a:rPr lang="fr-FR" b="1" dirty="0" smtClean="0"/>
              <a:t>envahissement  extrinsèque malin.</a:t>
            </a:r>
          </a:p>
          <a:p>
            <a:pPr>
              <a:buNone/>
            </a:pPr>
            <a:r>
              <a:rPr lang="fr-FR" dirty="0" smtClean="0"/>
              <a:t> -En cas de </a:t>
            </a:r>
            <a:r>
              <a:rPr lang="fr-FR" b="1" dirty="0" err="1" smtClean="0"/>
              <a:t>cholangite</a:t>
            </a:r>
            <a:r>
              <a:rPr lang="fr-FR" b="1" dirty="0" smtClean="0"/>
              <a:t> sclérosante</a:t>
            </a:r>
            <a:r>
              <a:rPr lang="fr-FR" dirty="0" smtClean="0"/>
              <a:t>, la méthode diagnostique de référence est l’opacification de l’arbre biliaire qui retrouve des sténoses étagées sur les VBI et VBEH, irrégulières avec une alternance de dilatation.</a:t>
            </a:r>
          </a:p>
          <a:p>
            <a:pPr>
              <a:buNone/>
            </a:pPr>
            <a:r>
              <a:rPr lang="fr-FR" dirty="0" smtClean="0"/>
              <a:t> -</a:t>
            </a:r>
            <a:r>
              <a:rPr lang="fr-FR" b="1" dirty="0" smtClean="0"/>
              <a:t>Lésion bénignes</a:t>
            </a:r>
            <a:r>
              <a:rPr lang="fr-FR" dirty="0" smtClean="0"/>
              <a:t> : kystes du cholédoque, </a:t>
            </a:r>
            <a:r>
              <a:rPr lang="fr-FR" dirty="0" err="1" smtClean="0"/>
              <a:t>adénomatose</a:t>
            </a:r>
            <a:r>
              <a:rPr lang="fr-FR" dirty="0" smtClean="0"/>
              <a:t>  biliaire, </a:t>
            </a:r>
            <a:r>
              <a:rPr lang="fr-FR" dirty="0" err="1" smtClean="0"/>
              <a:t>cystadénomes</a:t>
            </a:r>
            <a:r>
              <a:rPr lang="fr-FR" dirty="0" smtClean="0"/>
              <a:t> </a:t>
            </a:r>
            <a:r>
              <a:rPr lang="fr-FR" dirty="0" err="1" smtClean="0"/>
              <a:t>mucineux</a:t>
            </a:r>
            <a:r>
              <a:rPr lang="fr-FR" dirty="0" smtClean="0"/>
              <a:t>.</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457200" y="785793"/>
            <a:ext cx="8229600" cy="45719"/>
          </a:xfrm>
        </p:spPr>
        <p:txBody>
          <a:bodyPr>
            <a:noAutofit/>
          </a:bodyPr>
          <a:lstStyle/>
          <a:p>
            <a:pPr lvl="0"/>
            <a:r>
              <a:rPr lang="fr-FR" sz="3600" b="1" dirty="0" smtClean="0"/>
              <a:t>Evolution et pronostic</a:t>
            </a:r>
            <a:r>
              <a:rPr lang="fr-FR" sz="3600" dirty="0" smtClean="0"/>
              <a:t> </a:t>
            </a:r>
            <a:br>
              <a:rPr lang="fr-FR" sz="3600" dirty="0" smtClean="0"/>
            </a:br>
            <a:endParaRPr lang="fr-FR" sz="3600" dirty="0"/>
          </a:p>
        </p:txBody>
      </p:sp>
      <p:sp>
        <p:nvSpPr>
          <p:cNvPr id="3" name="Espace réservé du contenu 2"/>
          <p:cNvSpPr>
            <a:spLocks noGrp="1"/>
          </p:cNvSpPr>
          <p:nvPr>
            <p:ph idx="1"/>
          </p:nvPr>
        </p:nvSpPr>
        <p:spPr>
          <a:xfrm>
            <a:off x="457200" y="1285860"/>
            <a:ext cx="8229600" cy="4840303"/>
          </a:xfrm>
        </p:spPr>
        <p:txBody>
          <a:bodyPr/>
          <a:lstStyle/>
          <a:p>
            <a:pPr>
              <a:buNone/>
            </a:pPr>
            <a:r>
              <a:rPr lang="fr-FR" dirty="0" smtClean="0"/>
              <a:t>Le seul espoir de guérison en cas de cancer de la VBP réside dans l’exérèse chirurgicale de la tumeur et en l’absence de tout traitement, la plupart des patients décèdent au cours des 3 mois qui suivent l’apparition de l’ictère.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857256"/>
          </a:xfrm>
        </p:spPr>
        <p:txBody>
          <a:bodyPr>
            <a:normAutofit/>
          </a:bodyPr>
          <a:lstStyle/>
          <a:p>
            <a:r>
              <a:rPr lang="fr-FR" sz="3600" b="1" dirty="0" smtClean="0"/>
              <a:t>TRAITEMENT</a:t>
            </a:r>
            <a:endParaRPr lang="fr-FR" sz="3600" dirty="0"/>
          </a:p>
        </p:txBody>
      </p:sp>
      <p:sp>
        <p:nvSpPr>
          <p:cNvPr id="3" name="Espace réservé du contenu 2"/>
          <p:cNvSpPr>
            <a:spLocks noGrp="1"/>
          </p:cNvSpPr>
          <p:nvPr>
            <p:ph idx="1"/>
          </p:nvPr>
        </p:nvSpPr>
        <p:spPr>
          <a:xfrm>
            <a:off x="214282" y="1428736"/>
            <a:ext cx="8472518" cy="4697427"/>
          </a:xfrm>
        </p:spPr>
        <p:txBody>
          <a:bodyPr/>
          <a:lstStyle/>
          <a:p>
            <a:r>
              <a:rPr lang="fr-FR" dirty="0" smtClean="0"/>
              <a:t>But:</a:t>
            </a:r>
            <a:r>
              <a:rPr lang="fr-FR" sz="2400" dirty="0" smtClean="0"/>
              <a:t> Améliorer le confort et la survie du patient (pronostic).</a:t>
            </a:r>
          </a:p>
          <a:p>
            <a:r>
              <a:rPr lang="fr-FR" dirty="0" smtClean="0"/>
              <a:t>Méthodes :</a:t>
            </a:r>
            <a:r>
              <a:rPr lang="fr-FR" sz="2400" dirty="0" smtClean="0"/>
              <a:t> chirurgicales et non chirurgicales.</a:t>
            </a:r>
          </a:p>
          <a:p>
            <a:r>
              <a:rPr lang="fr-FR" dirty="0" smtClean="0"/>
              <a:t>Indications : </a:t>
            </a:r>
            <a:r>
              <a:rPr lang="fr-FR" sz="2400" dirty="0" smtClean="0"/>
              <a:t>en fonction du siège et de l’envahissement tumoral.</a:t>
            </a:r>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sz="3600" dirty="0" smtClean="0">
                <a:solidFill>
                  <a:schemeClr val="tx1"/>
                </a:solidFill>
              </a:rPr>
              <a:t>INTRODUCTION</a:t>
            </a:r>
            <a:endParaRPr lang="fr-FR" sz="3600" dirty="0"/>
          </a:p>
        </p:txBody>
      </p:sp>
      <p:sp>
        <p:nvSpPr>
          <p:cNvPr id="3" name="Espace réservé du contenu 2"/>
          <p:cNvSpPr>
            <a:spLocks noGrp="1"/>
          </p:cNvSpPr>
          <p:nvPr>
            <p:ph idx="1"/>
          </p:nvPr>
        </p:nvSpPr>
        <p:spPr>
          <a:xfrm>
            <a:off x="214282" y="1214422"/>
            <a:ext cx="8786874" cy="5643578"/>
          </a:xfrm>
        </p:spPr>
        <p:txBody>
          <a:bodyPr>
            <a:normAutofit fontScale="70000" lnSpcReduction="20000"/>
          </a:bodyPr>
          <a:lstStyle/>
          <a:p>
            <a:r>
              <a:rPr lang="fr-FR" dirty="0" smtClean="0">
                <a:solidFill>
                  <a:schemeClr val="tx1"/>
                </a:solidFill>
              </a:rPr>
              <a:t>Le cancer des voies biliaires intra et extra-hépatiques est rare.</a:t>
            </a:r>
          </a:p>
          <a:p>
            <a:r>
              <a:rPr lang="fr-FR" dirty="0" smtClean="0"/>
              <a:t> Le diagnostic précoce est exceptionnel en raison de la latence clinique de ces tumeurs. Tout doit être mis en </a:t>
            </a:r>
            <a:r>
              <a:rPr lang="fr-FR" dirty="0" err="1" smtClean="0"/>
              <a:t>oeuvre</a:t>
            </a:r>
            <a:r>
              <a:rPr lang="fr-FR" dirty="0" smtClean="0"/>
              <a:t> pour que le diagnostic puisse être porté tôt afin d'envisager une exérèse chirurgicale, seule chance de guérison de ces cancers.</a:t>
            </a:r>
            <a:br>
              <a:rPr lang="fr-FR" dirty="0" smtClean="0"/>
            </a:br>
            <a:endParaRPr lang="fr-FR" dirty="0" smtClean="0">
              <a:solidFill>
                <a:schemeClr val="tx1"/>
              </a:solidFill>
            </a:endParaRPr>
          </a:p>
          <a:p>
            <a:r>
              <a:rPr lang="fr-FR" dirty="0" smtClean="0">
                <a:solidFill>
                  <a:schemeClr val="tx1"/>
                </a:solidFill>
              </a:rPr>
              <a:t> Le cancer des VBEH : tumeurs développées de la région hilaire jusqu’à la partie terminale de la voie biliaire dans le duodénum.</a:t>
            </a:r>
          </a:p>
          <a:p>
            <a:pPr>
              <a:buNone/>
            </a:pPr>
            <a:r>
              <a:rPr lang="fr-FR" dirty="0" smtClean="0">
                <a:solidFill>
                  <a:schemeClr val="tx1"/>
                </a:solidFill>
              </a:rPr>
              <a:t>       - les cancers de la voie biliaire accessoire ( cancers de la vésicule biliaire)         </a:t>
            </a:r>
          </a:p>
          <a:p>
            <a:pPr>
              <a:buNone/>
            </a:pPr>
            <a:r>
              <a:rPr lang="fr-FR" dirty="0" smtClean="0"/>
              <a:t>       -</a:t>
            </a:r>
            <a:r>
              <a:rPr lang="fr-FR" dirty="0" smtClean="0">
                <a:solidFill>
                  <a:schemeClr val="tx1"/>
                </a:solidFill>
              </a:rPr>
              <a:t> le cancer de la VBP.</a:t>
            </a:r>
          </a:p>
          <a:p>
            <a:r>
              <a:rPr lang="fr-FR" dirty="0" smtClean="0">
                <a:solidFill>
                  <a:schemeClr val="tx1"/>
                </a:solidFill>
              </a:rPr>
              <a:t>La classification du carcinome des voies biliaires comprend :</a:t>
            </a:r>
          </a:p>
          <a:p>
            <a:pPr lvl="0">
              <a:buNone/>
            </a:pPr>
            <a:r>
              <a:rPr lang="fr-FR" dirty="0" smtClean="0">
                <a:solidFill>
                  <a:schemeClr val="tx1"/>
                </a:solidFill>
              </a:rPr>
              <a:t> -Le cholangiocarcinome.</a:t>
            </a:r>
          </a:p>
          <a:p>
            <a:pPr lvl="0">
              <a:buNone/>
            </a:pPr>
            <a:r>
              <a:rPr lang="fr-FR" dirty="0" smtClean="0">
                <a:solidFill>
                  <a:schemeClr val="tx1"/>
                </a:solidFill>
              </a:rPr>
              <a:t> -Le carcinome de la vésicule biliaire.</a:t>
            </a:r>
          </a:p>
          <a:p>
            <a:pPr lvl="0">
              <a:buNone/>
            </a:pPr>
            <a:r>
              <a:rPr lang="fr-FR" dirty="0" smtClean="0">
                <a:solidFill>
                  <a:schemeClr val="tx1"/>
                </a:solidFill>
              </a:rPr>
              <a:t> -Le carcinome des voies biliaires extra-hépatiques.</a:t>
            </a:r>
          </a:p>
          <a:p>
            <a:pPr lvl="0">
              <a:buNone/>
            </a:pPr>
            <a:r>
              <a:rPr lang="fr-FR" dirty="0" smtClean="0">
                <a:solidFill>
                  <a:schemeClr val="tx1"/>
                </a:solidFill>
              </a:rPr>
              <a:t> -Le carcinome de l’ampoule de Vater.</a:t>
            </a:r>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9144000" cy="5768997"/>
          </a:xfrm>
        </p:spPr>
        <p:txBody>
          <a:bodyPr>
            <a:normAutofit/>
          </a:bodyPr>
          <a:lstStyle/>
          <a:p>
            <a:pPr>
              <a:buNone/>
            </a:pPr>
            <a:endParaRPr lang="fr-FR" b="1" i="1" dirty="0" smtClean="0"/>
          </a:p>
          <a:p>
            <a:pPr>
              <a:buNone/>
            </a:pPr>
            <a:r>
              <a:rPr lang="fr-FR" b="1" u="sng" dirty="0" smtClean="0"/>
              <a:t>I</a:t>
            </a:r>
            <a:r>
              <a:rPr lang="fr-FR" b="1" i="1" u="sng" dirty="0" smtClean="0"/>
              <a:t>/</a:t>
            </a:r>
            <a:r>
              <a:rPr lang="fr-FR" b="1" u="sng" dirty="0" smtClean="0"/>
              <a:t>Traitement chirurgical</a:t>
            </a:r>
            <a:r>
              <a:rPr lang="fr-FR" b="1" dirty="0" smtClean="0"/>
              <a:t> :</a:t>
            </a:r>
          </a:p>
          <a:p>
            <a:r>
              <a:rPr lang="fr-FR" sz="2400" dirty="0" smtClean="0"/>
              <a:t>La chirurgie curative a pour objectif l’exérèse de la totalité des tissus cancéreux : la tumeur primitive et ses ganglions lymphatiques satellites, mais aussi les viscères voisins s’ils sont envahis.                                          L’étendue de l’exérèse sera donc conditionnée par le siège et l’extension de la tumeur primitive.</a:t>
            </a:r>
          </a:p>
          <a:p>
            <a:r>
              <a:rPr lang="fr-FR" sz="2400" dirty="0" smtClean="0"/>
              <a:t>La chirurgie palliative est définie par une exérèse incomplète des tissus néoplasiques. Son but est d’assurer le drainage de la bile vers le tube digestif en cas de sténose.</a:t>
            </a:r>
          </a:p>
          <a:p>
            <a:pPr>
              <a:buNone/>
            </a:pP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001156" cy="6643710"/>
          </a:xfrm>
        </p:spPr>
        <p:txBody>
          <a:bodyPr>
            <a:normAutofit fontScale="55000" lnSpcReduction="20000"/>
          </a:bodyPr>
          <a:lstStyle/>
          <a:p>
            <a:pPr>
              <a:buNone/>
            </a:pPr>
            <a:r>
              <a:rPr lang="fr-FR" b="1" u="sng" dirty="0" smtClean="0"/>
              <a:t>A/Chirurgie Curative </a:t>
            </a:r>
            <a:r>
              <a:rPr lang="fr-FR" b="1" dirty="0" smtClean="0"/>
              <a:t>:</a:t>
            </a:r>
          </a:p>
          <a:p>
            <a:pPr>
              <a:buNone/>
            </a:pPr>
            <a:r>
              <a:rPr lang="fr-FR" b="1" i="1" u="sng" dirty="0" smtClean="0"/>
              <a:t>    a/ Cancer de la vésicule biliaire</a:t>
            </a:r>
            <a:r>
              <a:rPr lang="fr-FR" b="1" dirty="0" smtClean="0"/>
              <a:t> :</a:t>
            </a:r>
          </a:p>
          <a:p>
            <a:pPr>
              <a:buNone/>
            </a:pPr>
            <a:r>
              <a:rPr lang="fr-FR" u="sng" dirty="0" smtClean="0"/>
              <a:t> Méthodes </a:t>
            </a:r>
            <a:r>
              <a:rPr lang="fr-FR" dirty="0" smtClean="0"/>
              <a:t>:	</a:t>
            </a:r>
          </a:p>
          <a:p>
            <a:pPr>
              <a:buNone/>
            </a:pPr>
            <a:r>
              <a:rPr lang="fr-FR" u="sng" dirty="0" smtClean="0"/>
              <a:t>        -Cholécystectomie simple</a:t>
            </a:r>
            <a:r>
              <a:rPr lang="fr-FR" dirty="0" smtClean="0"/>
              <a:t> :</a:t>
            </a:r>
          </a:p>
          <a:p>
            <a:pPr>
              <a:buNone/>
            </a:pPr>
            <a:r>
              <a:rPr lang="fr-FR" dirty="0" smtClean="0"/>
              <a:t>	Elle ne diffère en rien de celle préconisée pour le traitement de la lithiase.</a:t>
            </a:r>
          </a:p>
          <a:p>
            <a:pPr>
              <a:buNone/>
            </a:pPr>
            <a:r>
              <a:rPr lang="fr-FR" dirty="0" smtClean="0"/>
              <a:t>        - </a:t>
            </a:r>
            <a:r>
              <a:rPr lang="fr-FR" u="sng" dirty="0" smtClean="0"/>
              <a:t>Cholécystectomies élargies au parenchyme péri vésiculaire</a:t>
            </a:r>
            <a:r>
              <a:rPr lang="fr-FR" dirty="0" smtClean="0"/>
              <a:t> :</a:t>
            </a:r>
          </a:p>
          <a:p>
            <a:pPr>
              <a:buNone/>
            </a:pPr>
            <a:r>
              <a:rPr lang="fr-FR" b="1" dirty="0" smtClean="0"/>
              <a:t>Cholécystectomie élargie au lit vésiculaire selon GLENN :</a:t>
            </a:r>
          </a:p>
          <a:p>
            <a:pPr>
              <a:buNone/>
            </a:pPr>
            <a:r>
              <a:rPr lang="fr-FR" dirty="0" smtClean="0"/>
              <a:t>      Elle réalise l’exérèse de la vésicule biliaire et de la totalité du canal cystique, une résection hépatique atypique effectuée aux dépens des segments IV et V sur une épaisseur de 03 cm, et un curage </a:t>
            </a:r>
            <a:r>
              <a:rPr lang="fr-FR" dirty="0" err="1" smtClean="0"/>
              <a:t>cellulolymphatique</a:t>
            </a:r>
            <a:r>
              <a:rPr lang="fr-FR" dirty="0" smtClean="0"/>
              <a:t> pédiculaire étendu du hile du foie au bord supérieur du  1</a:t>
            </a:r>
            <a:r>
              <a:rPr lang="fr-FR" baseline="30000" dirty="0" smtClean="0"/>
              <a:t>ér</a:t>
            </a:r>
            <a:r>
              <a:rPr lang="fr-FR" dirty="0" smtClean="0"/>
              <a:t> duodénum.</a:t>
            </a:r>
          </a:p>
          <a:p>
            <a:pPr>
              <a:buNone/>
            </a:pPr>
            <a:r>
              <a:rPr lang="fr-FR" b="1" dirty="0" smtClean="0"/>
              <a:t>Cholécystectomie avec bisegmentectomie antérieure IV et V :</a:t>
            </a:r>
          </a:p>
          <a:p>
            <a:pPr>
              <a:buNone/>
            </a:pPr>
            <a:r>
              <a:rPr lang="fr-FR" dirty="0" smtClean="0"/>
              <a:t>      Elle représente une exérèse hépatique péri vésiculaire réglée, enlevant la totalité du segment V et la moitié antérieure du segment IV.</a:t>
            </a:r>
          </a:p>
          <a:p>
            <a:pPr>
              <a:buNone/>
            </a:pPr>
            <a:r>
              <a:rPr lang="fr-FR" b="1" dirty="0" smtClean="0"/>
              <a:t>Cholécystectomie avec plurisegmentectomies :</a:t>
            </a:r>
          </a:p>
          <a:p>
            <a:pPr>
              <a:buNone/>
            </a:pPr>
            <a:r>
              <a:rPr lang="fr-FR" dirty="0" smtClean="0"/>
              <a:t>      Soit, exérèse des segments IV, V et VIII du fait des difficultés de repérage entre les segments V et VIII et les risques de propagation à la totalité de segment IV.</a:t>
            </a:r>
          </a:p>
          <a:p>
            <a:pPr>
              <a:buNone/>
            </a:pPr>
            <a:r>
              <a:rPr lang="fr-FR" dirty="0" smtClean="0"/>
              <a:t>      Soit, exérèse de la partie antérieure du segment IV et des segments V et VI, compte tenu des possibilités de drainage veineux vésiculaire parfois retrouvés dans le segment VI.</a:t>
            </a:r>
          </a:p>
          <a:p>
            <a:pPr>
              <a:buNone/>
            </a:pPr>
            <a:r>
              <a:rPr lang="fr-FR" b="1" dirty="0" smtClean="0"/>
              <a:t>Cholécystectomie avec hépatectomie droite élargie au IV :</a:t>
            </a:r>
          </a:p>
          <a:p>
            <a:pPr>
              <a:buNone/>
            </a:pPr>
            <a:r>
              <a:rPr lang="fr-FR" dirty="0" smtClean="0"/>
              <a:t>       </a:t>
            </a:r>
            <a:r>
              <a:rPr lang="fr-FR" dirty="0" err="1" smtClean="0"/>
              <a:t>Carcinologiquement</a:t>
            </a:r>
            <a:r>
              <a:rPr lang="fr-FR" dirty="0" smtClean="0"/>
              <a:t> très satisfaisante, elle ne peut être réalisée que si le lobe gauche est de taille suffisante, représentant 15-20% du volume total du foie.</a:t>
            </a:r>
          </a:p>
          <a:p>
            <a:pPr>
              <a:buNone/>
            </a:pPr>
            <a:r>
              <a:rPr lang="fr-FR" u="sng" dirty="0" smtClean="0"/>
              <a:t>       -Hépatectomie totale suivie de transplantation </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000233" y="1000108"/>
            <a:ext cx="542928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214414" y="1071546"/>
            <a:ext cx="692948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357158" y="928670"/>
            <a:ext cx="828680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472518" cy="5840435"/>
          </a:xfrm>
        </p:spPr>
        <p:txBody>
          <a:bodyPr>
            <a:normAutofit fontScale="25000" lnSpcReduction="20000"/>
          </a:bodyPr>
          <a:lstStyle/>
          <a:p>
            <a:pPr>
              <a:buNone/>
            </a:pPr>
            <a:endParaRPr lang="fr-FR" b="1" dirty="0" smtClean="0"/>
          </a:p>
          <a:p>
            <a:pPr>
              <a:buNone/>
            </a:pPr>
            <a:r>
              <a:rPr lang="fr-FR" sz="7200" b="1" i="1" u="sng" dirty="0" smtClean="0"/>
              <a:t>b/Cancer de la voie biliaire principale</a:t>
            </a:r>
            <a:r>
              <a:rPr lang="fr-FR" sz="7200" dirty="0" smtClean="0"/>
              <a:t> :</a:t>
            </a:r>
          </a:p>
          <a:p>
            <a:pPr>
              <a:buNone/>
            </a:pPr>
            <a:r>
              <a:rPr lang="fr-FR" sz="7200" b="1" u="sng" dirty="0" smtClean="0"/>
              <a:t>Cancers du tiers supérieur</a:t>
            </a:r>
            <a:r>
              <a:rPr lang="fr-FR" sz="7200" dirty="0" smtClean="0"/>
              <a:t> :</a:t>
            </a:r>
          </a:p>
          <a:p>
            <a:pPr>
              <a:buNone/>
            </a:pPr>
            <a:r>
              <a:rPr lang="fr-FR" sz="7200" b="1" dirty="0" smtClean="0"/>
              <a:t>  - </a:t>
            </a:r>
            <a:r>
              <a:rPr lang="fr-FR" sz="7200" b="1" u="sng" dirty="0" smtClean="0"/>
              <a:t>Exérèses tumorales sans résection hépatique</a:t>
            </a:r>
            <a:r>
              <a:rPr lang="fr-FR" sz="7200" b="1" dirty="0" smtClean="0"/>
              <a:t> :</a:t>
            </a:r>
          </a:p>
          <a:p>
            <a:pPr>
              <a:buNone/>
            </a:pPr>
            <a:r>
              <a:rPr lang="fr-FR" sz="7200" dirty="0" smtClean="0"/>
              <a:t>     - En l’absence d’atteinte du tronc porte ou d’une de ses branches, la résection tumorale simple peut être envisagée. Le cholédoque est sectionné au bord supérieur du duodénum et disséqué de bas en haut vers les canaux biliaires intra hépatiques. Il s’agit d’une résection monobloc, mettant à nu le tronc porte et l’artère hépatique.</a:t>
            </a:r>
          </a:p>
          <a:p>
            <a:pPr>
              <a:buNone/>
            </a:pPr>
            <a:r>
              <a:rPr lang="fr-FR" sz="7200" dirty="0" smtClean="0"/>
              <a:t>        Lorsque les canaux biliaires dilatés sont exposés, ils peuvent être sectionnés à 1 cm au-dessus de la tumeur. Il faut dés lors rétablir la continuité </a:t>
            </a:r>
            <a:r>
              <a:rPr lang="fr-FR" sz="7200" dirty="0" err="1" smtClean="0"/>
              <a:t>bilio</a:t>
            </a:r>
            <a:r>
              <a:rPr lang="fr-FR" sz="7200" dirty="0" smtClean="0"/>
              <a:t>-digestive au moyen d’une anse en y de 80 cm de long. </a:t>
            </a:r>
          </a:p>
          <a:p>
            <a:pPr>
              <a:buNone/>
            </a:pPr>
            <a:r>
              <a:rPr lang="fr-FR" sz="7200" b="1" dirty="0" smtClean="0"/>
              <a:t>    - </a:t>
            </a:r>
            <a:r>
              <a:rPr lang="fr-FR" sz="7200" b="1" u="sng" dirty="0" smtClean="0"/>
              <a:t>Exérèses tumorales avec résections hépatiques</a:t>
            </a:r>
            <a:r>
              <a:rPr lang="fr-FR" sz="7200" b="1" dirty="0" smtClean="0"/>
              <a:t> :</a:t>
            </a:r>
          </a:p>
          <a:p>
            <a:pPr>
              <a:buNone/>
            </a:pPr>
            <a:r>
              <a:rPr lang="fr-FR" sz="7200" b="1" dirty="0" smtClean="0"/>
              <a:t>         </a:t>
            </a:r>
            <a:r>
              <a:rPr lang="fr-FR" sz="7200" b="1" dirty="0" err="1" smtClean="0"/>
              <a:t>Segmentectomie</a:t>
            </a:r>
            <a:r>
              <a:rPr lang="fr-FR" sz="7200" b="1" dirty="0" smtClean="0"/>
              <a:t> IV </a:t>
            </a:r>
            <a:r>
              <a:rPr lang="fr-FR" sz="7200" dirty="0" smtClean="0"/>
              <a:t>: elle est davantage un facteur d’exposition qu’une nécessite carcinologique, permettant une excellente exposition sur les cancers du 1/3 supérieur.</a:t>
            </a:r>
          </a:p>
          <a:p>
            <a:pPr>
              <a:buNone/>
            </a:pPr>
            <a:r>
              <a:rPr lang="fr-FR" sz="7200" b="1" dirty="0" smtClean="0"/>
              <a:t>         Hépatectomies gauches et droites</a:t>
            </a:r>
            <a:r>
              <a:rPr lang="fr-FR" sz="7200" dirty="0" smtClean="0"/>
              <a:t> : sont indiquées pour des raisons vasculaires et biliaires. Une atteinte d’une branche droite ou gauche du tronc porte implique une hépatectomie du même coté.</a:t>
            </a:r>
          </a:p>
          <a:p>
            <a:pPr>
              <a:buNone/>
            </a:pPr>
            <a:r>
              <a:rPr lang="fr-FR" sz="7200" dirty="0" smtClean="0"/>
              <a:t>Le rétablissement de la continuité peut être effectué, soit sur le canal biliaire droit ou gauche, soit sur une convergence secondaire.</a:t>
            </a:r>
          </a:p>
          <a:p>
            <a:pPr>
              <a:buNone/>
            </a:pPr>
            <a:r>
              <a:rPr lang="fr-FR" sz="7200" b="1" u="sng" dirty="0" smtClean="0"/>
              <a:t>    -Exérèses hépatiques avec exérèses vasculaires</a:t>
            </a:r>
            <a:r>
              <a:rPr lang="fr-FR" sz="7200" b="1" dirty="0" smtClean="0"/>
              <a:t> :</a:t>
            </a:r>
          </a:p>
          <a:p>
            <a:pPr>
              <a:buNone/>
            </a:pPr>
            <a:r>
              <a:rPr lang="fr-FR" sz="7200" b="1" dirty="0" smtClean="0"/>
              <a:t>           Hépatectomie totale avec transplantation hépatique :</a:t>
            </a:r>
          </a:p>
          <a:p>
            <a:pPr>
              <a:buNone/>
            </a:pPr>
            <a:r>
              <a:rPr lang="fr-FR" sz="7200" b="1" dirty="0" smtClean="0"/>
              <a:t>          Hépatectomie totale et pancréatectomie totale avec transplantation hépatique et pancréatique</a:t>
            </a:r>
            <a:r>
              <a:rPr lang="fr-FR" sz="7200" dirty="0" smtClean="0"/>
              <a:t> </a:t>
            </a:r>
            <a:endParaRPr lang="fr-FR" sz="7200" b="1" dirty="0" smtClean="0"/>
          </a:p>
          <a:p>
            <a:endParaRPr lang="fr-FR"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buNone/>
            </a:pPr>
            <a:r>
              <a:rPr lang="fr-FR" sz="2000" b="1" i="1" u="sng" dirty="0" smtClean="0"/>
              <a:t>Cancers du tiers moyen :</a:t>
            </a:r>
            <a:endParaRPr lang="fr-FR" sz="2000" dirty="0" smtClean="0"/>
          </a:p>
          <a:p>
            <a:r>
              <a:rPr lang="fr-FR" sz="2000" u="sng" dirty="0" smtClean="0"/>
              <a:t>Techniques d’exérèse</a:t>
            </a:r>
            <a:r>
              <a:rPr lang="fr-FR" sz="2000" dirty="0" smtClean="0"/>
              <a:t> :</a:t>
            </a:r>
          </a:p>
          <a:p>
            <a:pPr>
              <a:buNone/>
            </a:pPr>
            <a:r>
              <a:rPr lang="fr-FR" sz="2000" dirty="0" smtClean="0"/>
              <a:t>       Plutôt qu’une exérèse palliative, il serait préférable de réaliser une </a:t>
            </a:r>
            <a:r>
              <a:rPr lang="fr-FR" sz="2000" dirty="0" err="1" smtClean="0"/>
              <a:t>duodéno</a:t>
            </a:r>
            <a:r>
              <a:rPr lang="fr-FR" sz="2000" dirty="0" smtClean="0"/>
              <a:t>-pancréatectomie céphalique ou une résection de la convergence biliaire en fonction de l’extension. Habituellement, l’anastomose </a:t>
            </a:r>
            <a:r>
              <a:rPr lang="fr-FR" sz="2000" dirty="0" err="1" smtClean="0"/>
              <a:t>bilio</a:t>
            </a:r>
            <a:r>
              <a:rPr lang="fr-FR" sz="2000" dirty="0" smtClean="0"/>
              <a:t>-digestive siège au niveau de la convergence.</a:t>
            </a:r>
          </a:p>
          <a:p>
            <a:pPr>
              <a:buNone/>
            </a:pPr>
            <a:r>
              <a:rPr lang="fr-FR" sz="2000" b="1" i="1" u="sng" dirty="0" smtClean="0"/>
              <a:t>Cancers du tiers inférieur :</a:t>
            </a:r>
            <a:endParaRPr lang="fr-FR" sz="2000" dirty="0" smtClean="0"/>
          </a:p>
          <a:p>
            <a:r>
              <a:rPr lang="fr-FR" sz="2000" u="sng" dirty="0" smtClean="0"/>
              <a:t>Techniques d’exérèse :</a:t>
            </a:r>
            <a:endParaRPr lang="fr-FR" sz="2000" dirty="0" smtClean="0"/>
          </a:p>
          <a:p>
            <a:pPr>
              <a:buNone/>
            </a:pPr>
            <a:r>
              <a:rPr lang="fr-FR" sz="2000" b="1" dirty="0" smtClean="0"/>
              <a:t>    - </a:t>
            </a:r>
            <a:r>
              <a:rPr lang="fr-FR" sz="2000" b="1" dirty="0" err="1" smtClean="0"/>
              <a:t>Duodéno</a:t>
            </a:r>
            <a:r>
              <a:rPr lang="fr-FR" sz="2000" b="1" dirty="0" smtClean="0"/>
              <a:t>-pancréatectomie céphalique</a:t>
            </a:r>
            <a:r>
              <a:rPr lang="fr-FR" sz="2000" dirty="0" smtClean="0"/>
              <a:t> :</a:t>
            </a:r>
          </a:p>
          <a:p>
            <a:pPr>
              <a:buNone/>
            </a:pPr>
            <a:r>
              <a:rPr lang="fr-FR" sz="2000" dirty="0" smtClean="0"/>
              <a:t>      Elle réalise l’ablation en bloc de l’antre gastrique, de la voie biliaire principale et du bloc </a:t>
            </a:r>
            <a:r>
              <a:rPr lang="fr-FR" sz="2000" dirty="0" err="1" smtClean="0"/>
              <a:t>duodéno</a:t>
            </a:r>
            <a:r>
              <a:rPr lang="fr-FR" sz="2000" dirty="0" smtClean="0"/>
              <a:t>-pancréatique avec triple anastomose : </a:t>
            </a:r>
            <a:r>
              <a:rPr lang="fr-FR" sz="2000" dirty="0" err="1" smtClean="0"/>
              <a:t>gastro</a:t>
            </a:r>
            <a:r>
              <a:rPr lang="fr-FR" sz="2000" dirty="0" smtClean="0"/>
              <a:t>-jéjunale, </a:t>
            </a:r>
            <a:r>
              <a:rPr lang="fr-FR" sz="2000" dirty="0" err="1" smtClean="0"/>
              <a:t>cholédoco</a:t>
            </a:r>
            <a:r>
              <a:rPr lang="fr-FR" sz="2000" dirty="0" smtClean="0"/>
              <a:t>-jéjunale et </a:t>
            </a:r>
            <a:r>
              <a:rPr lang="fr-FR" sz="2000" dirty="0" err="1" smtClean="0"/>
              <a:t>pancréatico</a:t>
            </a:r>
            <a:r>
              <a:rPr lang="fr-FR" sz="2000" dirty="0" smtClean="0"/>
              <a:t>-jéjunale ou </a:t>
            </a:r>
            <a:r>
              <a:rPr lang="fr-FR" sz="2000" dirty="0" err="1" smtClean="0"/>
              <a:t>pancréatico</a:t>
            </a:r>
            <a:r>
              <a:rPr lang="fr-FR" sz="2000" dirty="0" smtClean="0"/>
              <a:t>-gastrique et curage ganglionnaire.</a:t>
            </a:r>
          </a:p>
          <a:p>
            <a:pPr>
              <a:buNone/>
            </a:pPr>
            <a:endParaRPr lang="fr-F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smtClean="0"/>
          </a:p>
          <a:p>
            <a:endParaRPr lang="fr-FR" dirty="0" smtClean="0"/>
          </a:p>
          <a:p>
            <a:endParaRPr lang="fr-FR" dirty="0"/>
          </a:p>
        </p:txBody>
      </p:sp>
      <p:pic>
        <p:nvPicPr>
          <p:cNvPr id="4" name="Picture 2"/>
          <p:cNvPicPr>
            <a:picLocks noChangeAspect="1" noChangeArrowheads="1"/>
          </p:cNvPicPr>
          <p:nvPr/>
        </p:nvPicPr>
        <p:blipFill>
          <a:blip r:embed="rId2"/>
          <a:srcRect/>
          <a:stretch>
            <a:fillRect/>
          </a:stretch>
        </p:blipFill>
        <p:spPr bwMode="auto">
          <a:xfrm>
            <a:off x="1428728" y="1357298"/>
            <a:ext cx="5786478" cy="521497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214414" y="428604"/>
            <a:ext cx="6429420" cy="550072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500166" y="1071546"/>
            <a:ext cx="6143668" cy="492922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5860"/>
            <a:ext cx="8229600" cy="4840303"/>
          </a:xfrm>
        </p:spPr>
        <p:txBody>
          <a:bodyPr/>
          <a:lstStyle/>
          <a:p>
            <a:pPr>
              <a:buNone/>
            </a:pPr>
            <a:endParaRPr lang="fr-FR" dirty="0" smtClean="0"/>
          </a:p>
          <a:p>
            <a:pPr>
              <a:buNone/>
            </a:pPr>
            <a:endParaRPr lang="fr-FR" dirty="0"/>
          </a:p>
          <a:p>
            <a:pPr>
              <a:buNone/>
            </a:pPr>
            <a:r>
              <a:rPr lang="fr-FR" dirty="0" smtClean="0"/>
              <a:t>                  </a:t>
            </a:r>
            <a:r>
              <a:rPr lang="fr-FR" sz="4800" dirty="0" smtClean="0"/>
              <a:t>Rappel Anatomique</a:t>
            </a:r>
            <a:endParaRPr lang="fr-FR"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smtClean="0"/>
          </a:p>
          <a:p>
            <a:endParaRPr lang="fr-FR" dirty="0"/>
          </a:p>
        </p:txBody>
      </p:sp>
      <p:pic>
        <p:nvPicPr>
          <p:cNvPr id="4" name="Picture 2"/>
          <p:cNvPicPr>
            <a:picLocks noChangeAspect="1" noChangeArrowheads="1"/>
          </p:cNvPicPr>
          <p:nvPr/>
        </p:nvPicPr>
        <p:blipFill>
          <a:blip r:embed="rId2"/>
          <a:srcRect/>
          <a:stretch>
            <a:fillRect/>
          </a:stretch>
        </p:blipFill>
        <p:spPr bwMode="auto">
          <a:xfrm>
            <a:off x="1000100" y="1214422"/>
            <a:ext cx="6858048" cy="4119581"/>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9144000" cy="6215106"/>
          </a:xfrm>
        </p:spPr>
        <p:txBody>
          <a:bodyPr>
            <a:normAutofit fontScale="92500" lnSpcReduction="10000"/>
          </a:bodyPr>
          <a:lstStyle/>
          <a:p>
            <a:pPr>
              <a:buNone/>
            </a:pPr>
            <a:r>
              <a:rPr lang="fr-FR" sz="2400" b="1" u="sng" dirty="0" smtClean="0"/>
              <a:t>Chirurgie Palliative:</a:t>
            </a:r>
          </a:p>
          <a:p>
            <a:pPr>
              <a:buNone/>
            </a:pPr>
            <a:r>
              <a:rPr lang="fr-FR" sz="2400" dirty="0" smtClean="0"/>
              <a:t>Son objectif est de permettre le passage de la bile du foie vers le tube digestif. Les méthodes utilisées sont : les drainages </a:t>
            </a:r>
            <a:r>
              <a:rPr lang="fr-FR" sz="2400" dirty="0" err="1" smtClean="0"/>
              <a:t>transtumoraux</a:t>
            </a:r>
            <a:r>
              <a:rPr lang="fr-FR" sz="2400" dirty="0" smtClean="0"/>
              <a:t>, et les anastomoses </a:t>
            </a:r>
            <a:r>
              <a:rPr lang="fr-FR" sz="2400" dirty="0" err="1" smtClean="0"/>
              <a:t>biliodigestives</a:t>
            </a:r>
            <a:r>
              <a:rPr lang="fr-FR" sz="2400" dirty="0" smtClean="0"/>
              <a:t>.</a:t>
            </a:r>
          </a:p>
          <a:p>
            <a:r>
              <a:rPr lang="fr-FR" sz="2400" b="1" i="1" u="sng" dirty="0" smtClean="0"/>
              <a:t>Techniques de dérivation</a:t>
            </a:r>
            <a:r>
              <a:rPr lang="fr-FR" sz="2400" b="1" dirty="0" smtClean="0"/>
              <a:t> </a:t>
            </a:r>
            <a:r>
              <a:rPr lang="fr-FR" sz="2400" dirty="0" smtClean="0"/>
              <a:t>: pour le 1/3 supérieur:</a:t>
            </a:r>
          </a:p>
          <a:p>
            <a:pPr>
              <a:buNone/>
            </a:pPr>
            <a:r>
              <a:rPr lang="fr-FR" sz="2400" b="1" dirty="0" smtClean="0"/>
              <a:t>1/ Intubations </a:t>
            </a:r>
            <a:r>
              <a:rPr lang="fr-FR" sz="2400" b="1" dirty="0" err="1" smtClean="0"/>
              <a:t>transtumorales</a:t>
            </a:r>
            <a:r>
              <a:rPr lang="fr-FR" sz="2400" b="1" dirty="0" smtClean="0"/>
              <a:t> : </a:t>
            </a:r>
          </a:p>
          <a:p>
            <a:pPr>
              <a:buNone/>
            </a:pPr>
            <a:r>
              <a:rPr lang="fr-FR" sz="2400" dirty="0" smtClean="0"/>
              <a:t>          Intubation </a:t>
            </a:r>
            <a:r>
              <a:rPr lang="fr-FR" sz="2400" dirty="0" err="1" smtClean="0"/>
              <a:t>transtumorale</a:t>
            </a:r>
            <a:r>
              <a:rPr lang="fr-FR" sz="2400" dirty="0" smtClean="0"/>
              <a:t> en séton à drainage externe </a:t>
            </a:r>
          </a:p>
          <a:p>
            <a:pPr>
              <a:buNone/>
            </a:pPr>
            <a:r>
              <a:rPr lang="fr-FR" sz="2400" dirty="0" smtClean="0"/>
              <a:t>          Intubations </a:t>
            </a:r>
            <a:r>
              <a:rPr lang="fr-FR" sz="2400" dirty="0" err="1" smtClean="0"/>
              <a:t>transtumorales</a:t>
            </a:r>
            <a:r>
              <a:rPr lang="fr-FR" sz="2400" dirty="0" smtClean="0"/>
              <a:t> à drain perdu </a:t>
            </a:r>
          </a:p>
          <a:p>
            <a:pPr>
              <a:buNone/>
            </a:pPr>
            <a:r>
              <a:rPr lang="fr-FR" sz="2400" dirty="0" smtClean="0"/>
              <a:t>          Prothèse de Kron :</a:t>
            </a:r>
          </a:p>
          <a:p>
            <a:pPr>
              <a:buNone/>
            </a:pPr>
            <a:endParaRPr lang="fr-FR" sz="2400" dirty="0" smtClean="0"/>
          </a:p>
          <a:p>
            <a:pPr>
              <a:buNone/>
            </a:pPr>
            <a:r>
              <a:rPr lang="fr-FR" sz="2400" b="1" dirty="0" smtClean="0"/>
              <a:t>2/ Anastomoses </a:t>
            </a:r>
            <a:r>
              <a:rPr lang="fr-FR" sz="2400" b="1" dirty="0" err="1" smtClean="0"/>
              <a:t>biliodigestives</a:t>
            </a:r>
            <a:r>
              <a:rPr lang="fr-FR" sz="2400" b="1" dirty="0" smtClean="0"/>
              <a:t> :</a:t>
            </a:r>
          </a:p>
          <a:p>
            <a:pPr>
              <a:buNone/>
            </a:pPr>
            <a:r>
              <a:rPr lang="fr-FR" sz="2400" dirty="0" smtClean="0"/>
              <a:t>Lorsque la convergence des 2 canaux est respectée : anastomose intra-hépatique gauche      </a:t>
            </a:r>
          </a:p>
          <a:p>
            <a:pPr>
              <a:buNone/>
            </a:pPr>
            <a:r>
              <a:rPr lang="fr-FR" sz="2400" dirty="0" smtClean="0"/>
              <a:t>Lorsque la convergence est envahie, il y a 03 possibilités :</a:t>
            </a:r>
          </a:p>
          <a:p>
            <a:pPr lvl="0">
              <a:buNone/>
            </a:pPr>
            <a:r>
              <a:rPr lang="fr-FR" sz="2400" dirty="0" smtClean="0"/>
              <a:t>                                              -Anastomose intra-hépatique gauche </a:t>
            </a:r>
          </a:p>
          <a:p>
            <a:pPr lvl="0">
              <a:buNone/>
            </a:pPr>
            <a:r>
              <a:rPr lang="fr-FR" sz="2400" dirty="0" smtClean="0"/>
              <a:t>                                              -Anastomose intra-hépatique droite </a:t>
            </a:r>
          </a:p>
          <a:p>
            <a:pPr lvl="0">
              <a:buNone/>
            </a:pPr>
            <a:r>
              <a:rPr lang="fr-FR" sz="2400" dirty="0" smtClean="0"/>
              <a:t>                                              -Anastomose intra-hépatique bilatérale  </a:t>
            </a:r>
          </a:p>
          <a:p>
            <a:pPr>
              <a:buNone/>
            </a:pPr>
            <a:endParaRPr lang="fr-FR" sz="2400" b="1" u="sng" dirty="0" smtClean="0"/>
          </a:p>
          <a:p>
            <a:endParaRPr lang="fr-F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fontScale="70000" lnSpcReduction="20000"/>
          </a:bodyPr>
          <a:lstStyle/>
          <a:p>
            <a:r>
              <a:rPr lang="fr-FR" b="1" u="sng" dirty="0" smtClean="0"/>
              <a:t>Techniques de dérivation</a:t>
            </a:r>
            <a:r>
              <a:rPr lang="fr-FR" b="1" dirty="0" smtClean="0"/>
              <a:t> :</a:t>
            </a:r>
          </a:p>
          <a:p>
            <a:pPr>
              <a:buNone/>
            </a:pPr>
            <a:r>
              <a:rPr lang="fr-FR" dirty="0" smtClean="0"/>
              <a:t>En cas d’</a:t>
            </a:r>
            <a:r>
              <a:rPr lang="fr-FR" dirty="0" err="1" smtClean="0"/>
              <a:t>irrésécabilité</a:t>
            </a:r>
            <a:r>
              <a:rPr lang="fr-FR" dirty="0" smtClean="0"/>
              <a:t> </a:t>
            </a:r>
          </a:p>
          <a:p>
            <a:pPr>
              <a:buNone/>
            </a:pPr>
            <a:r>
              <a:rPr lang="fr-FR" dirty="0" smtClean="0"/>
              <a:t>     pour le 1/3 moyen: </a:t>
            </a:r>
            <a:r>
              <a:rPr lang="fr-FR" b="1" dirty="0" smtClean="0"/>
              <a:t>une anastomose palliative sus-tumorale </a:t>
            </a:r>
            <a:r>
              <a:rPr lang="fr-FR" dirty="0" smtClean="0"/>
              <a:t>est possible. Par contre, </a:t>
            </a:r>
            <a:r>
              <a:rPr lang="fr-FR" b="1" dirty="0" smtClean="0"/>
              <a:t>la prothèse de Kron </a:t>
            </a:r>
            <a:r>
              <a:rPr lang="fr-FR" dirty="0" smtClean="0"/>
              <a:t>placée en sus-tumoral pour court-circuiter la tumeur et s’implantant à distance dans le duodénum ou le grêle, trouve ici sa meilleure indication.</a:t>
            </a:r>
          </a:p>
          <a:p>
            <a:pPr>
              <a:buNone/>
            </a:pPr>
            <a:r>
              <a:rPr lang="fr-FR" dirty="0" smtClean="0"/>
              <a:t>Pour le 1/3 inf.</a:t>
            </a:r>
          </a:p>
          <a:p>
            <a:pPr>
              <a:buNone/>
            </a:pPr>
            <a:r>
              <a:rPr lang="fr-FR" b="1" dirty="0" smtClean="0"/>
              <a:t>  - </a:t>
            </a:r>
            <a:r>
              <a:rPr lang="fr-FR" b="1" u="sng" dirty="0" smtClean="0"/>
              <a:t>Dérivations biliaires</a:t>
            </a:r>
            <a:r>
              <a:rPr lang="fr-FR" b="1" dirty="0" smtClean="0"/>
              <a:t> :</a:t>
            </a:r>
          </a:p>
          <a:p>
            <a:pPr lvl="0">
              <a:buNone/>
            </a:pPr>
            <a:r>
              <a:rPr lang="fr-FR" dirty="0" smtClean="0"/>
              <a:t>     Anastomoses </a:t>
            </a:r>
            <a:r>
              <a:rPr lang="fr-FR" dirty="0" err="1" smtClean="0"/>
              <a:t>cholécysto</a:t>
            </a:r>
            <a:r>
              <a:rPr lang="fr-FR" dirty="0" smtClean="0"/>
              <a:t>-digestives : ces anastomoses peuvent être effectuées soit avec l’estomac, le duodénum, ou le jéjunum sur une anse en Y.</a:t>
            </a:r>
          </a:p>
          <a:p>
            <a:pPr lvl="0">
              <a:buNone/>
            </a:pPr>
            <a:r>
              <a:rPr lang="fr-FR" dirty="0" smtClean="0"/>
              <a:t>     Anastomoses </a:t>
            </a:r>
            <a:r>
              <a:rPr lang="fr-FR" dirty="0" err="1" smtClean="0"/>
              <a:t>cholédoco</a:t>
            </a:r>
            <a:r>
              <a:rPr lang="fr-FR" dirty="0" smtClean="0"/>
              <a:t>-digestives : elles paraissent plus sures et dérivent le flux biliaire d’emblée et complètement.</a:t>
            </a:r>
          </a:p>
          <a:p>
            <a:pPr>
              <a:buNone/>
            </a:pPr>
            <a:r>
              <a:rPr lang="fr-FR" b="1" dirty="0" smtClean="0"/>
              <a:t>  - </a:t>
            </a:r>
            <a:r>
              <a:rPr lang="fr-FR" b="1" u="sng" dirty="0" smtClean="0"/>
              <a:t>Dérivations gastriques</a:t>
            </a:r>
            <a:r>
              <a:rPr lang="fr-FR" b="1" dirty="0" smtClean="0"/>
              <a:t> :</a:t>
            </a:r>
          </a:p>
          <a:p>
            <a:pPr>
              <a:buNone/>
            </a:pPr>
            <a:r>
              <a:rPr lang="fr-FR" dirty="0" smtClean="0"/>
              <a:t>    Une </a:t>
            </a:r>
            <a:r>
              <a:rPr lang="fr-FR" dirty="0" err="1" smtClean="0"/>
              <a:t>gastro</a:t>
            </a:r>
            <a:r>
              <a:rPr lang="fr-FR" dirty="0" smtClean="0"/>
              <a:t>-</a:t>
            </a:r>
            <a:r>
              <a:rPr lang="fr-FR" dirty="0" err="1" smtClean="0"/>
              <a:t>enterostomie</a:t>
            </a:r>
            <a:r>
              <a:rPr lang="fr-FR" dirty="0" smtClean="0"/>
              <a:t> doit toujours être associée à la dérivation biliaire. Elle est de préférence pré-colique, réalisée sur la 1 </a:t>
            </a:r>
            <a:r>
              <a:rPr lang="fr-FR" baseline="30000" dirty="0" err="1" smtClean="0"/>
              <a:t>ére</a:t>
            </a:r>
            <a:r>
              <a:rPr lang="fr-FR" dirty="0" smtClean="0"/>
              <a:t> anse jéjunale.</a:t>
            </a:r>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14282" y="1000108"/>
            <a:ext cx="4071966" cy="53578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643438" y="1000108"/>
            <a:ext cx="4357718"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214414" y="928670"/>
            <a:ext cx="678661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28596" y="428604"/>
            <a:ext cx="4143404" cy="6072229"/>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786314" y="428604"/>
            <a:ext cx="435768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686800" cy="6286544"/>
          </a:xfrm>
        </p:spPr>
        <p:txBody>
          <a:bodyPr>
            <a:normAutofit fontScale="85000" lnSpcReduction="20000"/>
          </a:bodyPr>
          <a:lstStyle/>
          <a:p>
            <a:pPr>
              <a:buNone/>
            </a:pPr>
            <a:r>
              <a:rPr lang="fr-FR" b="1" dirty="0" smtClean="0"/>
              <a:t>II/</a:t>
            </a:r>
            <a:r>
              <a:rPr lang="fr-FR" b="1" u="sng" dirty="0" smtClean="0"/>
              <a:t>Traitement non-chirurgical :</a:t>
            </a:r>
            <a:endParaRPr lang="fr-FR" dirty="0" smtClean="0"/>
          </a:p>
          <a:p>
            <a:pPr>
              <a:buNone/>
            </a:pPr>
            <a:r>
              <a:rPr lang="fr-FR" dirty="0" smtClean="0"/>
              <a:t>L’intubation </a:t>
            </a:r>
            <a:r>
              <a:rPr lang="fr-FR" dirty="0" err="1" smtClean="0"/>
              <a:t>transtumorale</a:t>
            </a:r>
            <a:r>
              <a:rPr lang="fr-FR" dirty="0" smtClean="0"/>
              <a:t> est une alternative à la dérivation </a:t>
            </a:r>
            <a:r>
              <a:rPr lang="fr-FR" dirty="0" err="1" smtClean="0"/>
              <a:t>biliodigestive</a:t>
            </a:r>
            <a:r>
              <a:rPr lang="fr-FR" dirty="0" smtClean="0"/>
              <a:t> dans le traitement palliatif. Ces intubations peuvent être réalisées par voie endoscopique ou par voie </a:t>
            </a:r>
            <a:r>
              <a:rPr lang="fr-FR" dirty="0" err="1" smtClean="0"/>
              <a:t>transpariétale</a:t>
            </a:r>
            <a:r>
              <a:rPr lang="fr-FR" dirty="0" smtClean="0"/>
              <a:t>.</a:t>
            </a:r>
          </a:p>
          <a:p>
            <a:pPr>
              <a:buNone/>
            </a:pPr>
            <a:r>
              <a:rPr lang="fr-FR" b="1" dirty="0" smtClean="0"/>
              <a:t>  * Traitement endoscopique</a:t>
            </a:r>
            <a:r>
              <a:rPr lang="fr-FR" dirty="0" smtClean="0"/>
              <a:t> :</a:t>
            </a:r>
          </a:p>
          <a:p>
            <a:pPr>
              <a:buNone/>
            </a:pPr>
            <a:r>
              <a:rPr lang="fr-FR" dirty="0" smtClean="0"/>
              <a:t>        - </a:t>
            </a:r>
            <a:r>
              <a:rPr lang="fr-FR" b="1" i="1" dirty="0" err="1" smtClean="0"/>
              <a:t>Endoprothéses</a:t>
            </a:r>
            <a:r>
              <a:rPr lang="fr-FR" b="1" i="1" dirty="0" smtClean="0"/>
              <a:t> en plastique</a:t>
            </a:r>
            <a:r>
              <a:rPr lang="fr-FR" dirty="0" smtClean="0"/>
              <a:t> :.</a:t>
            </a:r>
          </a:p>
          <a:p>
            <a:pPr>
              <a:buNone/>
            </a:pPr>
            <a:r>
              <a:rPr lang="fr-FR" dirty="0" smtClean="0"/>
              <a:t>        - </a:t>
            </a:r>
            <a:r>
              <a:rPr lang="fr-FR" b="1" i="1" dirty="0" smtClean="0"/>
              <a:t>Prothèses métalliques expansives (PME)</a:t>
            </a:r>
            <a:r>
              <a:rPr lang="fr-FR" dirty="0" smtClean="0"/>
              <a:t> : </a:t>
            </a:r>
          </a:p>
          <a:p>
            <a:pPr>
              <a:buNone/>
            </a:pPr>
            <a:r>
              <a:rPr lang="fr-FR" b="1" dirty="0" smtClean="0"/>
              <a:t>         -Techniques particulières endoscopiques</a:t>
            </a:r>
            <a:r>
              <a:rPr lang="fr-FR" dirty="0" smtClean="0"/>
              <a:t> :</a:t>
            </a:r>
          </a:p>
          <a:p>
            <a:pPr lvl="0">
              <a:buNone/>
            </a:pPr>
            <a:r>
              <a:rPr lang="fr-FR" dirty="0" smtClean="0"/>
              <a:t>        Méthode du</a:t>
            </a:r>
            <a:r>
              <a:rPr lang="ar-DZ" dirty="0" smtClean="0"/>
              <a:t>"</a:t>
            </a:r>
            <a:r>
              <a:rPr lang="fr-FR" dirty="0" smtClean="0"/>
              <a:t> rendez-vous</a:t>
            </a:r>
            <a:r>
              <a:rPr lang="ar-DZ" dirty="0" smtClean="0"/>
              <a:t>"</a:t>
            </a:r>
            <a:r>
              <a:rPr lang="fr-FR" dirty="0" smtClean="0"/>
              <a:t> : combine la voie percutanée </a:t>
            </a:r>
            <a:r>
              <a:rPr lang="fr-FR" dirty="0" err="1" smtClean="0"/>
              <a:t>transpariétale</a:t>
            </a:r>
            <a:r>
              <a:rPr lang="fr-FR" dirty="0" smtClean="0"/>
              <a:t> et endoscopique rétrograde.</a:t>
            </a:r>
          </a:p>
          <a:p>
            <a:pPr>
              <a:buNone/>
            </a:pPr>
            <a:r>
              <a:rPr lang="fr-FR" b="1" dirty="0" smtClean="0"/>
              <a:t>  * </a:t>
            </a:r>
            <a:r>
              <a:rPr lang="fr-FR" b="1" dirty="0" err="1" smtClean="0"/>
              <a:t>Cholangiographie</a:t>
            </a:r>
            <a:r>
              <a:rPr lang="fr-FR" b="1" dirty="0" smtClean="0"/>
              <a:t> </a:t>
            </a:r>
            <a:r>
              <a:rPr lang="fr-FR" b="1" dirty="0" err="1" smtClean="0"/>
              <a:t>transtrépatique</a:t>
            </a:r>
            <a:r>
              <a:rPr lang="fr-FR" b="1" dirty="0" smtClean="0"/>
              <a:t> percutanée :</a:t>
            </a:r>
            <a:endParaRPr lang="fr-FR" dirty="0" smtClean="0"/>
          </a:p>
          <a:p>
            <a:pPr>
              <a:buNone/>
            </a:pPr>
            <a:r>
              <a:rPr lang="fr-FR" dirty="0" smtClean="0"/>
              <a:t>        La </a:t>
            </a:r>
            <a:r>
              <a:rPr lang="fr-FR" dirty="0" err="1" smtClean="0"/>
              <a:t>cholangiographie</a:t>
            </a:r>
            <a:r>
              <a:rPr lang="fr-FR" dirty="0" smtClean="0"/>
              <a:t> </a:t>
            </a:r>
            <a:r>
              <a:rPr lang="fr-FR" dirty="0" err="1" smtClean="0"/>
              <a:t>transhépatique</a:t>
            </a:r>
            <a:r>
              <a:rPr lang="fr-FR" dirty="0" smtClean="0"/>
              <a:t> est utilisée à titre diagnostique et thérapeutique : drainage percutané, pose d’</a:t>
            </a:r>
            <a:r>
              <a:rPr lang="fr-FR" dirty="0" err="1" smtClean="0"/>
              <a:t>endoprothése</a:t>
            </a:r>
            <a:r>
              <a:rPr lang="fr-FR" dirty="0" smtClean="0"/>
              <a:t>, dilatation de sténose, biopsie et cytologie biliaire.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01156" cy="6858000"/>
          </a:xfrm>
        </p:spPr>
        <p:txBody>
          <a:bodyPr>
            <a:normAutofit fontScale="85000" lnSpcReduction="10000"/>
          </a:bodyPr>
          <a:lstStyle/>
          <a:p>
            <a:pPr>
              <a:buNone/>
            </a:pPr>
            <a:r>
              <a:rPr lang="fr-FR" b="1" dirty="0" smtClean="0"/>
              <a:t>III/ </a:t>
            </a:r>
            <a:r>
              <a:rPr lang="fr-FR" b="1" u="sng" dirty="0" smtClean="0"/>
              <a:t>Traitement adjuvant</a:t>
            </a:r>
            <a:r>
              <a:rPr lang="fr-FR" b="1" dirty="0" smtClean="0"/>
              <a:t> :</a:t>
            </a:r>
            <a:endParaRPr lang="fr-FR" dirty="0" smtClean="0"/>
          </a:p>
          <a:p>
            <a:r>
              <a:rPr lang="fr-FR" b="1" i="1" u="sng" dirty="0" smtClean="0"/>
              <a:t>Radiothérapie</a:t>
            </a:r>
            <a:r>
              <a:rPr lang="fr-FR" b="1" dirty="0" smtClean="0"/>
              <a:t> :</a:t>
            </a:r>
            <a:endParaRPr lang="fr-FR" dirty="0" smtClean="0"/>
          </a:p>
          <a:p>
            <a:pPr>
              <a:buNone/>
            </a:pPr>
            <a:r>
              <a:rPr lang="fr-FR" b="1" u="sng" dirty="0" smtClean="0"/>
              <a:t>Radiothérapie externe</a:t>
            </a:r>
            <a:r>
              <a:rPr lang="fr-FR" dirty="0" smtClean="0"/>
              <a:t> :</a:t>
            </a:r>
          </a:p>
          <a:p>
            <a:pPr>
              <a:buNone/>
            </a:pPr>
            <a:r>
              <a:rPr lang="fr-FR" dirty="0" smtClean="0"/>
              <a:t> Elle ne peut être qu’une thérapeutique associée soit à une résection tumorale, soit à différents procédés de décompression biliaire. Elle comporte un risque iatrogène pour les tissus voisins.</a:t>
            </a:r>
          </a:p>
          <a:p>
            <a:pPr>
              <a:buNone/>
            </a:pPr>
            <a:r>
              <a:rPr lang="fr-FR" b="1" u="sng" dirty="0" smtClean="0"/>
              <a:t>Radiothérapie localisée par voie endoscopique</a:t>
            </a:r>
            <a:r>
              <a:rPr lang="fr-FR" dirty="0" smtClean="0"/>
              <a:t> : </a:t>
            </a:r>
          </a:p>
          <a:p>
            <a:pPr>
              <a:buNone/>
            </a:pPr>
            <a:r>
              <a:rPr lang="fr-FR" dirty="0" smtClean="0"/>
              <a:t>Après mise en place d’un drain </a:t>
            </a:r>
            <a:r>
              <a:rPr lang="fr-FR" dirty="0" err="1" smtClean="0"/>
              <a:t>nasobiliaire</a:t>
            </a:r>
            <a:r>
              <a:rPr lang="fr-FR" dirty="0" smtClean="0"/>
              <a:t> par voie endoscopique, une irradiation locale de courte durée (8 minutes) est réalisée. La dose délivrée/ séance est de 12 grays ; 3 –4 séances sont réalisées à 3 jours d’intervalle.</a:t>
            </a:r>
          </a:p>
          <a:p>
            <a:r>
              <a:rPr lang="fr-FR" b="1" i="1" u="sng" dirty="0" smtClean="0"/>
              <a:t>Chimiothérapie :</a:t>
            </a:r>
            <a:endParaRPr lang="fr-FR" u="sng" dirty="0" smtClean="0"/>
          </a:p>
          <a:p>
            <a:pPr>
              <a:buNone/>
            </a:pPr>
            <a:r>
              <a:rPr lang="fr-FR" dirty="0" smtClean="0"/>
              <a:t>Les rares études publiées montrent la difficulté de la chimiothérapie systémique chez ces patients dénutris et présentant d’autres pathologies associées.</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70000" lnSpcReduction="20000"/>
          </a:bodyPr>
          <a:lstStyle/>
          <a:p>
            <a:r>
              <a:rPr lang="fr-FR" sz="4400" b="1" dirty="0" smtClean="0"/>
              <a:t>VII. </a:t>
            </a:r>
            <a:r>
              <a:rPr lang="fr-FR" sz="4400" b="1" u="sng" dirty="0" smtClean="0"/>
              <a:t>CONCLUSION</a:t>
            </a:r>
            <a:r>
              <a:rPr lang="fr-FR" sz="4400" b="1" dirty="0" smtClean="0"/>
              <a:t> </a:t>
            </a:r>
          </a:p>
          <a:p>
            <a:endParaRPr lang="fr-FR" sz="4400" b="1" dirty="0" smtClean="0"/>
          </a:p>
          <a:p>
            <a:pPr>
              <a:buNone/>
            </a:pPr>
            <a:r>
              <a:rPr lang="fr-FR" b="1" dirty="0" smtClean="0"/>
              <a:t>-     Le </a:t>
            </a:r>
            <a:r>
              <a:rPr lang="fr-FR" b="1" dirty="0" smtClean="0"/>
              <a:t>cancer des voies biliaires extra-hépatiques est une affection rare. </a:t>
            </a:r>
          </a:p>
          <a:p>
            <a:pPr>
              <a:buNone/>
            </a:pPr>
            <a:r>
              <a:rPr lang="fr-FR" b="1" dirty="0" smtClean="0"/>
              <a:t>-     Les </a:t>
            </a:r>
            <a:r>
              <a:rPr lang="fr-FR" b="1" dirty="0" smtClean="0"/>
              <a:t>techniques d’imagerie se sont développés avec en particulier l’écho endoscopie et la </a:t>
            </a:r>
            <a:r>
              <a:rPr lang="fr-FR" b="1" dirty="0" err="1" smtClean="0"/>
              <a:t>cholangio</a:t>
            </a:r>
            <a:r>
              <a:rPr lang="fr-FR" b="1" dirty="0" smtClean="0"/>
              <a:t>-IRM permettant une meilleure appréciation de l’extension </a:t>
            </a:r>
            <a:r>
              <a:rPr lang="fr-FR" b="1" dirty="0" err="1" smtClean="0"/>
              <a:t>loco-régionale</a:t>
            </a:r>
            <a:r>
              <a:rPr lang="fr-FR" b="1" dirty="0" smtClean="0"/>
              <a:t> et donc de l’</a:t>
            </a:r>
            <a:r>
              <a:rPr lang="fr-FR" b="1" dirty="0" err="1" smtClean="0"/>
              <a:t>extirpabilité</a:t>
            </a:r>
            <a:r>
              <a:rPr lang="fr-FR" b="1" dirty="0" smtClean="0"/>
              <a:t> de ces tumeurs.</a:t>
            </a:r>
          </a:p>
          <a:p>
            <a:pPr>
              <a:buNone/>
            </a:pPr>
            <a:r>
              <a:rPr lang="fr-FR" b="1" dirty="0" smtClean="0"/>
              <a:t>-   </a:t>
            </a:r>
            <a:r>
              <a:rPr lang="fr-FR" b="1" dirty="0" smtClean="0"/>
              <a:t>L’exérèse doit toujours être envisagée.</a:t>
            </a:r>
          </a:p>
          <a:p>
            <a:pPr>
              <a:buNone/>
            </a:pPr>
            <a:r>
              <a:rPr lang="fr-FR" b="1" dirty="0" smtClean="0"/>
              <a:t>-   Les </a:t>
            </a:r>
            <a:r>
              <a:rPr lang="fr-FR" b="1" dirty="0" smtClean="0"/>
              <a:t>procédés palliatifs sont nombreux, chirurgicaux et endoscopiques.</a:t>
            </a:r>
          </a:p>
          <a:p>
            <a:pPr>
              <a:buFontTx/>
              <a:buChar char="-"/>
            </a:pPr>
            <a:r>
              <a:rPr lang="fr-FR" b="1" dirty="0" smtClean="0"/>
              <a:t>L’apport des </a:t>
            </a:r>
            <a:r>
              <a:rPr lang="fr-FR" b="1" dirty="0" err="1" smtClean="0"/>
              <a:t>endoprothéses</a:t>
            </a:r>
            <a:r>
              <a:rPr lang="fr-FR" b="1" dirty="0" smtClean="0"/>
              <a:t>  métalliques dans le traitement endoscopique palliatif a permis l’amélioration du confort de ces patients. </a:t>
            </a:r>
          </a:p>
          <a:p>
            <a:pPr>
              <a:buFontTx/>
              <a:buChar char="-"/>
            </a:pPr>
            <a:r>
              <a:rPr lang="fr-FR" b="1" dirty="0" smtClean="0"/>
              <a:t>En fait, la stratégie thérapeutique doit résulter d’une démarche coordonnée, tenant compte de l’expérience du chirurgien, de l’</a:t>
            </a:r>
            <a:r>
              <a:rPr lang="fr-FR" b="1" dirty="0" err="1" smtClean="0"/>
              <a:t>endoscopiste</a:t>
            </a:r>
            <a:r>
              <a:rPr lang="fr-FR" b="1" dirty="0" smtClean="0"/>
              <a:t> et du radiologue.</a:t>
            </a:r>
          </a:p>
          <a:p>
            <a:pPr>
              <a:buNone/>
            </a:pPr>
            <a:r>
              <a:rPr lang="fr-FR" b="1" dirty="0" smtClean="0"/>
              <a:t>-    Quoiqu’il </a:t>
            </a:r>
            <a:r>
              <a:rPr lang="fr-FR" b="1" dirty="0" smtClean="0"/>
              <a:t>en soit, cette pathologie reste grave avec une médiane de survie de 8-10 mois dans le cas de traitement palliatif, et aucune survie à 5 ans.</a:t>
            </a:r>
          </a:p>
          <a:p>
            <a:pPr lvl="0"/>
            <a:endParaRPr lang="fr-FR" sz="2400"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endParaRPr lang="fr-FR"/>
          </a:p>
        </p:txBody>
      </p:sp>
      <p:pic>
        <p:nvPicPr>
          <p:cNvPr id="4" name="Image 3" descr="http://www.docteurclic.com/galerie-photos/image_3519_m.jpg"/>
          <p:cNvPicPr/>
          <p:nvPr/>
        </p:nvPicPr>
        <p:blipFill>
          <a:blip r:embed="rId2"/>
          <a:srcRect/>
          <a:stretch>
            <a:fillRect/>
          </a:stretch>
        </p:blipFill>
        <p:spPr bwMode="auto">
          <a:xfrm>
            <a:off x="214282" y="214290"/>
            <a:ext cx="8715436" cy="642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500063"/>
            <a:ext cx="4294188" cy="4559300"/>
          </a:xfrm>
          <a:prstGeom prst="rect">
            <a:avLst/>
          </a:prstGeom>
          <a:noFill/>
          <a:ln w="9525">
            <a:noFill/>
            <a:miter lim="800000"/>
            <a:headEnd/>
            <a:tailEnd/>
          </a:ln>
          <a:effectLst/>
        </p:spPr>
        <p:txBody>
          <a:bodyPr/>
          <a:lstStyle/>
          <a:p>
            <a:pPr marL="533400" indent="-533400" algn="l" rtl="0">
              <a:spcBef>
                <a:spcPct val="20000"/>
              </a:spcBef>
              <a:buClr>
                <a:schemeClr val="hlink"/>
              </a:buClr>
              <a:buSzPct val="75000"/>
              <a:defRPr/>
            </a:pPr>
            <a:r>
              <a:rPr lang="fr-FR" sz="2400" dirty="0">
                <a:effectLst>
                  <a:outerShdw blurRad="38100" dist="38100" dir="2700000" algn="tl">
                    <a:srgbClr val="C0C0C0"/>
                  </a:outerShdw>
                </a:effectLst>
                <a:latin typeface="Arial" pitchFamily="34" charset="0"/>
                <a:cs typeface="Arial" pitchFamily="34" charset="0"/>
              </a:rPr>
              <a:t>2 segments:</a:t>
            </a:r>
            <a:r>
              <a:rPr lang="en-US" sz="2400" dirty="0">
                <a:effectLst>
                  <a:outerShdw blurRad="38100" dist="38100" dir="2700000" algn="tl">
                    <a:srgbClr val="C0C0C0"/>
                  </a:outerShdw>
                </a:effectLst>
                <a:latin typeface="Arial" pitchFamily="34" charset="0"/>
                <a:cs typeface="Arial" pitchFamily="34" charset="0"/>
              </a:rPr>
              <a:t> </a:t>
            </a:r>
            <a:endParaRPr lang="fr-FR" sz="1700" dirty="0">
              <a:latin typeface="Arial" pitchFamily="34" charset="0"/>
              <a:cs typeface="Arial" pitchFamily="34" charset="0"/>
            </a:endParaRPr>
          </a:p>
          <a:p>
            <a:pPr marL="914400" lvl="1" indent="-457200" algn="l" rtl="0">
              <a:spcBef>
                <a:spcPct val="20000"/>
              </a:spcBef>
              <a:buClr>
                <a:schemeClr val="tx2"/>
              </a:buClr>
              <a:buSzPct val="75000"/>
              <a:buFont typeface="Wingdings" pitchFamily="2" charset="2"/>
              <a:buChar char="l"/>
              <a:defRPr/>
            </a:pPr>
            <a:r>
              <a:rPr lang="fr-FR" sz="2000" dirty="0">
                <a:effectLst>
                  <a:outerShdw blurRad="38100" dist="38100" dir="2700000" algn="tl">
                    <a:srgbClr val="C0C0C0"/>
                  </a:outerShdw>
                </a:effectLst>
                <a:latin typeface="Arial" pitchFamily="34" charset="0"/>
                <a:cs typeface="Arial" pitchFamily="34" charset="0"/>
              </a:rPr>
              <a:t>Canal hépatique</a:t>
            </a:r>
            <a:r>
              <a:rPr lang="en-US" sz="2000" dirty="0">
                <a:effectLst>
                  <a:outerShdw blurRad="38100" dist="38100" dir="2700000" algn="tl">
                    <a:srgbClr val="C0C0C0"/>
                  </a:outerShdw>
                </a:effectLst>
                <a:latin typeface="Arial" pitchFamily="34" charset="0"/>
                <a:cs typeface="Arial" pitchFamily="34" charset="0"/>
              </a:rPr>
              <a:t> </a:t>
            </a:r>
            <a:r>
              <a:rPr lang="en-US" sz="2000" dirty="0" smtClean="0">
                <a:effectLst>
                  <a:outerShdw blurRad="38100" dist="38100" dir="2700000" algn="tl">
                    <a:srgbClr val="C0C0C0"/>
                  </a:outerShdw>
                </a:effectLst>
                <a:latin typeface="Arial" pitchFamily="34" charset="0"/>
                <a:cs typeface="Arial" pitchFamily="34" charset="0"/>
              </a:rPr>
              <a:t>commun</a:t>
            </a:r>
            <a:endParaRPr lang="fr-FR" sz="1700" dirty="0">
              <a:latin typeface="Arial" pitchFamily="34" charset="0"/>
              <a:cs typeface="Arial" pitchFamily="34" charset="0"/>
            </a:endParaRPr>
          </a:p>
          <a:p>
            <a:pPr marL="914400" lvl="1" indent="-457200" algn="l" rtl="0">
              <a:spcBef>
                <a:spcPct val="20000"/>
              </a:spcBef>
              <a:buClr>
                <a:schemeClr val="tx2"/>
              </a:buClr>
              <a:buSzPct val="75000"/>
              <a:buFont typeface="Wingdings" pitchFamily="2" charset="2"/>
              <a:buChar char="l"/>
              <a:defRPr/>
            </a:pPr>
            <a:r>
              <a:rPr lang="fr-FR" sz="2000" dirty="0">
                <a:effectLst>
                  <a:outerShdw blurRad="38100" dist="38100" dir="2700000" algn="tl">
                    <a:srgbClr val="C0C0C0"/>
                  </a:outerShdw>
                </a:effectLst>
                <a:latin typeface="Arial" pitchFamily="34" charset="0"/>
                <a:cs typeface="Arial" pitchFamily="34" charset="0"/>
              </a:rPr>
              <a:t>Canal cholédoque</a:t>
            </a:r>
            <a:r>
              <a:rPr lang="en-US" sz="2000" dirty="0">
                <a:effectLst>
                  <a:outerShdw blurRad="38100" dist="38100" dir="2700000" algn="tl">
                    <a:srgbClr val="C0C0C0"/>
                  </a:outerShdw>
                </a:effectLst>
                <a:latin typeface="Arial" pitchFamily="34" charset="0"/>
                <a:cs typeface="Arial" pitchFamily="34" charset="0"/>
              </a:rPr>
              <a:t> </a:t>
            </a:r>
            <a:endParaRPr lang="fr-FR" sz="1700" dirty="0">
              <a:latin typeface="Arial" pitchFamily="34" charset="0"/>
              <a:cs typeface="Arial" pitchFamily="34" charset="0"/>
            </a:endParaRPr>
          </a:p>
          <a:p>
            <a:pPr marL="533400" indent="-533400" algn="l" rtl="0">
              <a:spcBef>
                <a:spcPct val="20000"/>
              </a:spcBef>
              <a:buClr>
                <a:schemeClr val="hlink"/>
              </a:buClr>
              <a:buSzPct val="75000"/>
              <a:defRPr/>
            </a:pPr>
            <a:endParaRPr lang="fr-FR" sz="2800" dirty="0">
              <a:latin typeface="Arial" pitchFamily="34" charset="0"/>
              <a:cs typeface="Arial" pitchFamily="34" charset="0"/>
            </a:endParaRPr>
          </a:p>
        </p:txBody>
      </p:sp>
      <p:sp>
        <p:nvSpPr>
          <p:cNvPr id="9219" name="Line 2"/>
          <p:cNvSpPr>
            <a:spLocks noChangeShapeType="1"/>
          </p:cNvSpPr>
          <p:nvPr/>
        </p:nvSpPr>
        <p:spPr bwMode="auto">
          <a:xfrm>
            <a:off x="3779838" y="2708275"/>
            <a:ext cx="3744912" cy="215900"/>
          </a:xfrm>
          <a:prstGeom prst="line">
            <a:avLst/>
          </a:prstGeom>
          <a:noFill/>
          <a:ln w="19050">
            <a:solidFill>
              <a:srgbClr val="FFFFFF"/>
            </a:solidFill>
            <a:round/>
            <a:headEnd/>
            <a:tailEnd type="triangle" w="lg" len="med"/>
          </a:ln>
        </p:spPr>
        <p:txBody>
          <a:bodyPr/>
          <a:lstStyle/>
          <a:p>
            <a:endParaRPr lang="fr-FR"/>
          </a:p>
        </p:txBody>
      </p:sp>
      <p:sp>
        <p:nvSpPr>
          <p:cNvPr id="9220" name="Line 1"/>
          <p:cNvSpPr>
            <a:spLocks noChangeShapeType="1"/>
          </p:cNvSpPr>
          <p:nvPr/>
        </p:nvSpPr>
        <p:spPr bwMode="auto">
          <a:xfrm>
            <a:off x="3995738" y="3213100"/>
            <a:ext cx="3384550" cy="792163"/>
          </a:xfrm>
          <a:prstGeom prst="line">
            <a:avLst/>
          </a:prstGeom>
          <a:noFill/>
          <a:ln w="19050">
            <a:solidFill>
              <a:srgbClr val="FFFFFF"/>
            </a:solidFill>
            <a:round/>
            <a:headEnd/>
            <a:tailEnd type="triangle" w="lg" len="med"/>
          </a:ln>
        </p:spPr>
        <p:txBody>
          <a:bodyPr/>
          <a:lstStyle/>
          <a:p>
            <a:endParaRPr lang="fr-FR"/>
          </a:p>
        </p:txBody>
      </p:sp>
      <p:sp>
        <p:nvSpPr>
          <p:cNvPr id="9221" name="ZoneTexte 5"/>
          <p:cNvSpPr txBox="1">
            <a:spLocks noChangeArrowheads="1"/>
          </p:cNvSpPr>
          <p:nvPr/>
        </p:nvSpPr>
        <p:spPr bwMode="auto">
          <a:xfrm>
            <a:off x="3071802" y="0"/>
            <a:ext cx="8572511" cy="584775"/>
          </a:xfrm>
          <a:prstGeom prst="rect">
            <a:avLst/>
          </a:prstGeom>
          <a:noFill/>
          <a:ln w="9525">
            <a:noFill/>
            <a:miter lim="800000"/>
            <a:headEnd/>
            <a:tailEnd/>
          </a:ln>
        </p:spPr>
        <p:txBody>
          <a:bodyPr wrap="square">
            <a:spAutoFit/>
          </a:bodyPr>
          <a:lstStyle/>
          <a:p>
            <a:pPr algn="l" rtl="0"/>
            <a:r>
              <a:rPr lang="fr-FR" sz="3200" b="1" dirty="0"/>
              <a:t>Voie biliaire principale</a:t>
            </a:r>
            <a:endParaRPr lang="ar-DZ" sz="3200" b="1" dirty="0"/>
          </a:p>
        </p:txBody>
      </p:sp>
      <p:pic>
        <p:nvPicPr>
          <p:cNvPr id="9222" name="Picture 7" descr="D:\echo+anatomie\anatomie netter\276-1.JPG"/>
          <p:cNvPicPr>
            <a:picLocks noChangeAspect="1" noChangeArrowheads="1"/>
          </p:cNvPicPr>
          <p:nvPr/>
        </p:nvPicPr>
        <p:blipFill>
          <a:blip r:embed="rId2"/>
          <a:srcRect/>
          <a:stretch>
            <a:fillRect/>
          </a:stretch>
        </p:blipFill>
        <p:spPr bwMode="auto">
          <a:xfrm>
            <a:off x="1500166" y="1795919"/>
            <a:ext cx="7643834" cy="5062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vbeh section"/>
          <p:cNvPicPr>
            <a:picLocks noChangeAspect="1" noChangeArrowheads="1"/>
          </p:cNvPicPr>
          <p:nvPr/>
        </p:nvPicPr>
        <p:blipFill>
          <a:blip r:embed="rId2">
            <a:lum bright="-24000" contrast="24000"/>
          </a:blip>
          <a:srcRect b="12163"/>
          <a:stretch>
            <a:fillRect/>
          </a:stretch>
        </p:blipFill>
        <p:spPr bwMode="auto">
          <a:xfrm>
            <a:off x="4214810" y="1000108"/>
            <a:ext cx="4929190" cy="5857892"/>
          </a:xfrm>
          <a:prstGeom prst="rect">
            <a:avLst/>
          </a:prstGeom>
          <a:noFill/>
          <a:ln w="9525">
            <a:noFill/>
            <a:miter lim="800000"/>
            <a:headEnd/>
            <a:tailEnd/>
          </a:ln>
        </p:spPr>
      </p:pic>
      <p:sp>
        <p:nvSpPr>
          <p:cNvPr id="10243"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pPr algn="ctr" rtl="0"/>
            <a:endParaRPr lang="en-US" sz="4400">
              <a:solidFill>
                <a:schemeClr val="tx2"/>
              </a:solidFill>
            </a:endParaRPr>
          </a:p>
        </p:txBody>
      </p:sp>
      <p:sp>
        <p:nvSpPr>
          <p:cNvPr id="30721" name="Rectangle 1"/>
          <p:cNvSpPr>
            <a:spLocks noChangeArrowheads="1"/>
          </p:cNvSpPr>
          <p:nvPr/>
        </p:nvSpPr>
        <p:spPr bwMode="auto">
          <a:xfrm>
            <a:off x="0" y="1600200"/>
            <a:ext cx="8929718" cy="4530725"/>
          </a:xfrm>
          <a:prstGeom prst="rect">
            <a:avLst/>
          </a:prstGeom>
          <a:noFill/>
          <a:ln w="9525">
            <a:noFill/>
            <a:miter lim="800000"/>
            <a:headEnd/>
            <a:tailEnd/>
          </a:ln>
          <a:effectLst/>
        </p:spPr>
        <p:txBody>
          <a:bodyPr/>
          <a:lstStyle/>
          <a:p>
            <a:pPr marL="342900" indent="-342900" algn="l" rtl="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Arial" pitchFamily="34" charset="0"/>
                <a:cs typeface="Arial" pitchFamily="34" charset="0"/>
              </a:rPr>
              <a:t>Dimensions </a:t>
            </a:r>
            <a:endParaRPr lang="fr-FR" sz="1700" dirty="0">
              <a:latin typeface="Arial" pitchFamily="34" charset="0"/>
              <a:cs typeface="Arial" pitchFamily="34" charset="0"/>
            </a:endParaRPr>
          </a:p>
          <a:p>
            <a:pPr marL="342900" indent="-342900" algn="l" rtl="0">
              <a:spcBef>
                <a:spcPct val="20000"/>
              </a:spcBef>
              <a:buClr>
                <a:schemeClr val="hlink"/>
              </a:buClr>
              <a:buSzPct val="75000"/>
              <a:defRPr/>
            </a:pPr>
            <a:r>
              <a:rPr lang="en-US" sz="2800" dirty="0">
                <a:effectLst>
                  <a:outerShdw blurRad="38100" dist="38100" dir="2700000" algn="tl">
                    <a:srgbClr val="C0C0C0"/>
                  </a:outerShdw>
                </a:effectLst>
                <a:latin typeface="Arial" pitchFamily="34" charset="0"/>
                <a:cs typeface="Arial" pitchFamily="34" charset="0"/>
              </a:rPr>
              <a:t>L= 8-10 cm, </a:t>
            </a:r>
            <a:endParaRPr lang="en-US" sz="2800" dirty="0" smtClean="0">
              <a:effectLst>
                <a:outerShdw blurRad="38100" dist="38100" dir="2700000" algn="tl">
                  <a:srgbClr val="C0C0C0"/>
                </a:outerShdw>
              </a:effectLst>
              <a:latin typeface="Arial" pitchFamily="34" charset="0"/>
              <a:cs typeface="Arial" pitchFamily="34" charset="0"/>
            </a:endParaRPr>
          </a:p>
          <a:p>
            <a:pPr marL="342900" indent="-342900" algn="l" rtl="0">
              <a:spcBef>
                <a:spcPct val="20000"/>
              </a:spcBef>
              <a:buClr>
                <a:schemeClr val="hlink"/>
              </a:buClr>
              <a:buSzPct val="75000"/>
              <a:defRPr/>
            </a:pPr>
            <a:r>
              <a:rPr lang="en-US" sz="2800" dirty="0" err="1" smtClean="0">
                <a:effectLst>
                  <a:outerShdw blurRad="38100" dist="38100" dir="2700000" algn="tl">
                    <a:srgbClr val="C0C0C0"/>
                  </a:outerShdw>
                </a:effectLst>
                <a:latin typeface="Arial" pitchFamily="34" charset="0"/>
                <a:cs typeface="Arial" pitchFamily="34" charset="0"/>
              </a:rPr>
              <a:t>diam</a:t>
            </a:r>
            <a:r>
              <a:rPr lang="en-US" sz="2800" dirty="0">
                <a:effectLst>
                  <a:outerShdw blurRad="38100" dist="38100" dir="2700000" algn="tl">
                    <a:srgbClr val="C0C0C0"/>
                  </a:outerShdw>
                </a:effectLst>
                <a:latin typeface="Arial" pitchFamily="34" charset="0"/>
                <a:cs typeface="Arial" pitchFamily="34" charset="0"/>
              </a:rPr>
              <a:t>= 5 </a:t>
            </a:r>
            <a:r>
              <a:rPr lang="en-US" sz="2800" dirty="0" smtClean="0">
                <a:effectLst>
                  <a:outerShdw blurRad="38100" dist="38100" dir="2700000" algn="tl">
                    <a:srgbClr val="C0C0C0"/>
                  </a:outerShdw>
                </a:effectLst>
                <a:latin typeface="Arial" pitchFamily="34" charset="0"/>
                <a:cs typeface="Arial" pitchFamily="34" charset="0"/>
              </a:rPr>
              <a:t>mm à 8 mm </a:t>
            </a:r>
            <a:endParaRPr lang="fr-FR" sz="1700" dirty="0">
              <a:latin typeface="Arial" pitchFamily="34" charset="0"/>
              <a:cs typeface="Arial" pitchFamily="34" charset="0"/>
            </a:endParaRPr>
          </a:p>
          <a:p>
            <a:pPr marL="342900" indent="-342900" algn="l" rtl="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Arial" pitchFamily="34" charset="0"/>
                <a:cs typeface="Arial" pitchFamily="34" charset="0"/>
              </a:rPr>
              <a:t> </a:t>
            </a:r>
            <a:endParaRPr lang="fr-FR" sz="1700" dirty="0">
              <a:latin typeface="Arial" pitchFamily="34" charset="0"/>
              <a:cs typeface="Arial" pitchFamily="34" charset="0"/>
            </a:endParaRPr>
          </a:p>
          <a:p>
            <a:pPr marL="342900" indent="-342900" algn="l" rtl="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Arial" pitchFamily="34" charset="0"/>
                <a:cs typeface="Arial" pitchFamily="34" charset="0"/>
              </a:rPr>
              <a:t>5.Structure </a:t>
            </a:r>
            <a:endParaRPr lang="fr-FR" sz="1700" dirty="0">
              <a:latin typeface="Arial" pitchFamily="34" charset="0"/>
              <a:cs typeface="Arial" pitchFamily="34" charset="0"/>
            </a:endParaRPr>
          </a:p>
          <a:p>
            <a:pPr marL="342900" indent="-342900" algn="l" rtl="0">
              <a:spcBef>
                <a:spcPct val="20000"/>
              </a:spcBef>
              <a:buClr>
                <a:schemeClr val="hlink"/>
              </a:buClr>
              <a:buSzPct val="75000"/>
              <a:buFont typeface="Wingdings" pitchFamily="2" charset="2"/>
              <a:buChar char="l"/>
              <a:defRPr/>
            </a:pPr>
            <a:r>
              <a:rPr lang="en-US" sz="2800" dirty="0">
                <a:effectLst>
                  <a:outerShdw blurRad="38100" dist="38100" dir="2700000" algn="tl">
                    <a:srgbClr val="C0C0C0"/>
                  </a:outerShdw>
                </a:effectLst>
                <a:latin typeface="Arial" pitchFamily="34" charset="0"/>
                <a:cs typeface="Arial" pitchFamily="34" charset="0"/>
              </a:rPr>
              <a:t>2 tuniques </a:t>
            </a:r>
            <a:endParaRPr lang="fr-FR" sz="1700" dirty="0">
              <a:effectLst>
                <a:outerShdw blurRad="38100" dist="38100" dir="2700000" algn="tl">
                  <a:srgbClr val="C0C0C0"/>
                </a:outerShdw>
              </a:effectLst>
              <a:latin typeface="Arial" pitchFamily="34" charset="0"/>
              <a:cs typeface="Arial" pitchFamily="34" charset="0"/>
            </a:endParaRPr>
          </a:p>
          <a:p>
            <a:pPr marL="342900" indent="-342900" algn="l" rtl="0">
              <a:spcBef>
                <a:spcPct val="20000"/>
              </a:spcBef>
              <a:buClr>
                <a:schemeClr val="hlink"/>
              </a:buClr>
              <a:buSzPct val="75000"/>
              <a:defRPr/>
            </a:pPr>
            <a:r>
              <a:rPr lang="fr-FR" sz="1700" dirty="0">
                <a:effectLst>
                  <a:outerShdw blurRad="38100" dist="38100" dir="2700000" algn="tl">
                    <a:srgbClr val="C0C0C0"/>
                  </a:outerShdw>
                </a:effectLst>
                <a:latin typeface="Arial" pitchFamily="34" charset="0"/>
                <a:cs typeface="Arial" pitchFamily="34" charset="0"/>
              </a:rPr>
              <a:t>-</a:t>
            </a:r>
            <a:r>
              <a:rPr lang="en-US" sz="2400" dirty="0" smtClean="0">
                <a:effectLst>
                  <a:outerShdw blurRad="38100" dist="38100" dir="2700000" algn="tl">
                    <a:srgbClr val="C0C0C0"/>
                  </a:outerShdw>
                </a:effectLst>
                <a:latin typeface="Arial" pitchFamily="34" charset="0"/>
                <a:cs typeface="Arial" pitchFamily="34" charset="0"/>
              </a:rPr>
              <a:t>interne</a:t>
            </a:r>
            <a:r>
              <a:rPr lang="en-US" sz="2400" dirty="0">
                <a:effectLst>
                  <a:outerShdw blurRad="38100" dist="38100" dir="2700000" algn="tl">
                    <a:srgbClr val="C0C0C0"/>
                  </a:outerShdw>
                </a:effectLst>
                <a:latin typeface="Arial" pitchFamily="34" charset="0"/>
                <a:cs typeface="Arial" pitchFamily="34" charset="0"/>
              </a:rPr>
              <a:t>, muqueuse </a:t>
            </a:r>
            <a:endParaRPr lang="fr-FR" sz="1700" dirty="0">
              <a:effectLst>
                <a:outerShdw blurRad="38100" dist="38100" dir="2700000" algn="tl">
                  <a:srgbClr val="C0C0C0"/>
                </a:outerShdw>
              </a:effectLst>
              <a:latin typeface="Arial" pitchFamily="34" charset="0"/>
              <a:cs typeface="Arial" pitchFamily="34" charset="0"/>
            </a:endParaRPr>
          </a:p>
          <a:p>
            <a:pPr marL="342900" indent="-342900" algn="l" rtl="0">
              <a:spcBef>
                <a:spcPct val="20000"/>
              </a:spcBef>
              <a:buClr>
                <a:schemeClr val="hlink"/>
              </a:buClr>
              <a:buSzPct val="75000"/>
              <a:defRPr/>
            </a:pPr>
            <a:r>
              <a:rPr lang="fr-FR" sz="1700" dirty="0">
                <a:effectLst>
                  <a:outerShdw blurRad="38100" dist="38100" dir="2700000" algn="tl">
                    <a:srgbClr val="C0C0C0"/>
                  </a:outerShdw>
                </a:effectLst>
                <a:latin typeface="Arial" pitchFamily="34" charset="0"/>
                <a:cs typeface="Arial" pitchFamily="34" charset="0"/>
              </a:rPr>
              <a:t>-</a:t>
            </a:r>
            <a:r>
              <a:rPr lang="en-US" sz="2400" dirty="0" smtClean="0">
                <a:effectLst>
                  <a:outerShdw blurRad="38100" dist="38100" dir="2700000" algn="tl">
                    <a:srgbClr val="C0C0C0"/>
                  </a:outerShdw>
                </a:effectLst>
                <a:latin typeface="Arial" pitchFamily="34" charset="0"/>
                <a:cs typeface="Arial" pitchFamily="34" charset="0"/>
              </a:rPr>
              <a:t>externe</a:t>
            </a:r>
            <a:r>
              <a:rPr lang="en-US" sz="2400" dirty="0">
                <a:effectLst>
                  <a:outerShdw blurRad="38100" dist="38100" dir="2700000" algn="tl">
                    <a:srgbClr val="C0C0C0"/>
                  </a:outerShdw>
                </a:effectLst>
                <a:latin typeface="Arial" pitchFamily="34" charset="0"/>
                <a:cs typeface="Arial" pitchFamily="34" charset="0"/>
              </a:rPr>
              <a:t>, </a:t>
            </a:r>
            <a:r>
              <a:rPr lang="en-US" sz="2400" dirty="0" err="1">
                <a:effectLst>
                  <a:outerShdw blurRad="38100" dist="38100" dir="2700000" algn="tl">
                    <a:srgbClr val="C0C0C0"/>
                  </a:outerShdw>
                </a:effectLst>
                <a:latin typeface="Arial" pitchFamily="34" charset="0"/>
                <a:cs typeface="Arial" pitchFamily="34" charset="0"/>
              </a:rPr>
              <a:t>conjonctivo-élastique</a:t>
            </a:r>
            <a:r>
              <a:rPr lang="en-US" sz="2400" dirty="0">
                <a:effectLst>
                  <a:outerShdw blurRad="38100" dist="38100" dir="2700000" algn="tl">
                    <a:srgbClr val="C0C0C0"/>
                  </a:outerShdw>
                </a:effectLst>
                <a:latin typeface="Arial" pitchFamily="34" charset="0"/>
                <a:cs typeface="Arial" pitchFamily="34" charset="0"/>
              </a:rPr>
              <a:t> </a:t>
            </a:r>
            <a:endParaRPr lang="fr-FR" sz="1700" dirty="0">
              <a:latin typeface="Arial" pitchFamily="34" charset="0"/>
              <a:cs typeface="Arial" pitchFamily="34" charset="0"/>
            </a:endParaRPr>
          </a:p>
          <a:p>
            <a:pPr marL="342900" indent="-342900" algn="l" rtl="0">
              <a:spcBef>
                <a:spcPct val="20000"/>
              </a:spcBef>
              <a:buClr>
                <a:schemeClr val="hlink"/>
              </a:buClr>
              <a:buSzPct val="75000"/>
              <a:buFont typeface="Wingdings" pitchFamily="2" charset="2"/>
              <a:buChar char="l"/>
              <a:defRPr/>
            </a:pPr>
            <a:r>
              <a:rPr lang="en-US" sz="2800" dirty="0" smtClean="0">
                <a:effectLst>
                  <a:outerShdw blurRad="38100" dist="38100" dir="2700000" algn="tl">
                    <a:srgbClr val="C0C0C0"/>
                  </a:outerShdw>
                </a:effectLst>
                <a:latin typeface="Arial" pitchFamily="34" charset="0"/>
                <a:cs typeface="Arial" pitchFamily="34" charset="0"/>
              </a:rPr>
              <a:t>Sphincter </a:t>
            </a:r>
            <a:r>
              <a:rPr lang="en-US" sz="2800" dirty="0">
                <a:effectLst>
                  <a:outerShdw blurRad="38100" dist="38100" dir="2700000" algn="tl">
                    <a:srgbClr val="C0C0C0"/>
                  </a:outerShdw>
                </a:effectLst>
                <a:latin typeface="Arial" pitchFamily="34" charset="0"/>
                <a:cs typeface="Arial" pitchFamily="34" charset="0"/>
              </a:rPr>
              <a:t>de l’ampoule </a:t>
            </a:r>
            <a:endParaRPr lang="fr-FR" sz="1700" dirty="0">
              <a:latin typeface="Arial" pitchFamily="34" charset="0"/>
              <a:cs typeface="Arial" pitchFamily="34" charset="0"/>
            </a:endParaRPr>
          </a:p>
          <a:p>
            <a:pPr marL="742950" lvl="1" indent="-285750" algn="l" rtl="0">
              <a:spcBef>
                <a:spcPct val="20000"/>
              </a:spcBef>
              <a:buClr>
                <a:schemeClr val="tx2"/>
              </a:buClr>
              <a:buSzPct val="75000"/>
              <a:defRPr/>
            </a:pPr>
            <a:r>
              <a:rPr lang="en-US" sz="2400" dirty="0">
                <a:effectLst>
                  <a:outerShdw blurRad="38100" dist="38100" dir="2700000" algn="tl">
                    <a:srgbClr val="C0C0C0"/>
                  </a:outerShdw>
                </a:effectLst>
                <a:latin typeface="Arial" pitchFamily="34" charset="0"/>
                <a:cs typeface="Arial" pitchFamily="34" charset="0"/>
              </a:rPr>
              <a:t> </a:t>
            </a:r>
            <a:endParaRPr lang="en-US" sz="2800" dirty="0">
              <a:latin typeface="Arial" pitchFamily="34" charset="0"/>
              <a:cs typeface="Arial" pitchFamily="34" charset="0"/>
            </a:endParaRPr>
          </a:p>
        </p:txBody>
      </p:sp>
      <p:sp>
        <p:nvSpPr>
          <p:cNvPr id="10245" name="ZoneTexte 4"/>
          <p:cNvSpPr txBox="1">
            <a:spLocks noChangeArrowheads="1"/>
          </p:cNvSpPr>
          <p:nvPr/>
        </p:nvSpPr>
        <p:spPr bwMode="auto">
          <a:xfrm flipH="1">
            <a:off x="2000250" y="357188"/>
            <a:ext cx="6602413" cy="646112"/>
          </a:xfrm>
          <a:prstGeom prst="rect">
            <a:avLst/>
          </a:prstGeom>
          <a:noFill/>
          <a:ln w="9525">
            <a:noFill/>
            <a:miter lim="800000"/>
            <a:headEnd/>
            <a:tailEnd/>
          </a:ln>
        </p:spPr>
        <p:txBody>
          <a:bodyPr>
            <a:spAutoFit/>
          </a:bodyPr>
          <a:lstStyle/>
          <a:p>
            <a:pPr algn="l" rtl="0"/>
            <a:r>
              <a:rPr lang="fr-FR" b="1" u="sng" dirty="0" smtClean="0"/>
              <a:t> </a:t>
            </a:r>
            <a:endParaRPr lang="fr-FR" b="1" u="sng" dirty="0"/>
          </a:p>
          <a:p>
            <a:pPr algn="l" rtl="0"/>
            <a:endParaRPr lang="ar-DZ" b="1" u="sng" dirty="0"/>
          </a:p>
        </p:txBody>
      </p:sp>
      <p:sp>
        <p:nvSpPr>
          <p:cNvPr id="6" name="Rectangle 5"/>
          <p:cNvSpPr/>
          <p:nvPr/>
        </p:nvSpPr>
        <p:spPr>
          <a:xfrm>
            <a:off x="2000232" y="142852"/>
            <a:ext cx="6429419" cy="584775"/>
          </a:xfrm>
          <a:prstGeom prst="rect">
            <a:avLst/>
          </a:prstGeom>
        </p:spPr>
        <p:txBody>
          <a:bodyPr wrap="square">
            <a:spAutoFit/>
          </a:bodyPr>
          <a:lstStyle/>
          <a:p>
            <a:r>
              <a:rPr lang="fr-FR" b="1" dirty="0" smtClean="0"/>
              <a:t>               </a:t>
            </a:r>
            <a:r>
              <a:rPr lang="fr-FR" sz="3200" b="1" dirty="0" smtClean="0"/>
              <a:t>Voie biliaire principale</a:t>
            </a:r>
            <a:endParaRPr lang="ar-DZ"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sz="3600" b="1" dirty="0" smtClean="0">
                <a:solidFill>
                  <a:schemeClr val="tx1"/>
                </a:solidFill>
              </a:rPr>
              <a:t>EPIDEMOLOGIE</a:t>
            </a:r>
            <a:endParaRPr lang="fr-FR" sz="3600" dirty="0"/>
          </a:p>
        </p:txBody>
      </p:sp>
      <p:sp>
        <p:nvSpPr>
          <p:cNvPr id="3" name="Espace réservé du contenu 2"/>
          <p:cNvSpPr>
            <a:spLocks noGrp="1"/>
          </p:cNvSpPr>
          <p:nvPr>
            <p:ph idx="1"/>
          </p:nvPr>
        </p:nvSpPr>
        <p:spPr>
          <a:xfrm>
            <a:off x="0" y="785794"/>
            <a:ext cx="9001156" cy="6072206"/>
          </a:xfrm>
        </p:spPr>
        <p:txBody>
          <a:bodyPr>
            <a:normAutofit fontScale="77500" lnSpcReduction="20000"/>
          </a:bodyPr>
          <a:lstStyle/>
          <a:p>
            <a:pPr>
              <a:buNone/>
            </a:pPr>
            <a:r>
              <a:rPr lang="fr-FR" dirty="0" smtClean="0">
                <a:solidFill>
                  <a:schemeClr val="tx1"/>
                </a:solidFill>
              </a:rPr>
              <a:t>-Le carcinome de la vésicule biliaire est le plus fréquent des cancers biliaires (1/5 des </a:t>
            </a:r>
            <a:r>
              <a:rPr lang="fr-FR" dirty="0" err="1" smtClean="0">
                <a:solidFill>
                  <a:schemeClr val="tx1"/>
                </a:solidFill>
              </a:rPr>
              <a:t>kcs</a:t>
            </a:r>
            <a:r>
              <a:rPr lang="fr-FR" dirty="0" smtClean="0">
                <a:solidFill>
                  <a:schemeClr val="tx1"/>
                </a:solidFill>
              </a:rPr>
              <a:t> digestifs). </a:t>
            </a:r>
          </a:p>
          <a:p>
            <a:pPr>
              <a:buNone/>
            </a:pPr>
            <a:r>
              <a:rPr lang="fr-FR" dirty="0" smtClean="0">
                <a:solidFill>
                  <a:schemeClr val="tx1"/>
                </a:solidFill>
              </a:rPr>
              <a:t>-Il est présent Sur 1-2% des cholécystectomies réalisées. </a:t>
            </a:r>
          </a:p>
          <a:p>
            <a:pPr>
              <a:buNone/>
            </a:pPr>
            <a:r>
              <a:rPr lang="fr-FR" dirty="0" smtClean="0">
                <a:solidFill>
                  <a:schemeClr val="tx1"/>
                </a:solidFill>
              </a:rPr>
              <a:t>-Le cancer des VBEH :prévalence autopsique de 0.01-0.5% avec un pronostic beaucoup plus péjoratif en cas de localisation hilaire.</a:t>
            </a:r>
          </a:p>
          <a:p>
            <a:pPr>
              <a:buNone/>
            </a:pPr>
            <a:r>
              <a:rPr lang="fr-FR" dirty="0" smtClean="0">
                <a:solidFill>
                  <a:schemeClr val="tx1"/>
                </a:solidFill>
              </a:rPr>
              <a:t>-Les facteurs de risque de la carcinogenèse biliaire sont mal connus ; ou distingue :</a:t>
            </a:r>
          </a:p>
          <a:p>
            <a:pPr lvl="0"/>
            <a:r>
              <a:rPr lang="fr-FR" dirty="0" smtClean="0">
                <a:solidFill>
                  <a:schemeClr val="tx1"/>
                </a:solidFill>
              </a:rPr>
              <a:t>Les lésions cystiques congénitales.</a:t>
            </a:r>
          </a:p>
          <a:p>
            <a:pPr lvl="0"/>
            <a:r>
              <a:rPr lang="fr-FR" dirty="0" smtClean="0">
                <a:solidFill>
                  <a:schemeClr val="tx1"/>
                </a:solidFill>
              </a:rPr>
              <a:t>La maladie de </a:t>
            </a:r>
            <a:r>
              <a:rPr lang="fr-FR" dirty="0" err="1" smtClean="0">
                <a:solidFill>
                  <a:schemeClr val="tx1"/>
                </a:solidFill>
              </a:rPr>
              <a:t>Caroli</a:t>
            </a:r>
            <a:r>
              <a:rPr lang="fr-FR" dirty="0" smtClean="0">
                <a:solidFill>
                  <a:schemeClr val="tx1"/>
                </a:solidFill>
              </a:rPr>
              <a:t>.</a:t>
            </a:r>
          </a:p>
          <a:p>
            <a:pPr lvl="0"/>
            <a:r>
              <a:rPr lang="fr-FR" dirty="0" smtClean="0">
                <a:solidFill>
                  <a:schemeClr val="tx1"/>
                </a:solidFill>
              </a:rPr>
              <a:t>La malformation des canaux </a:t>
            </a:r>
            <a:r>
              <a:rPr lang="fr-FR" dirty="0" err="1" smtClean="0">
                <a:solidFill>
                  <a:schemeClr val="tx1"/>
                </a:solidFill>
              </a:rPr>
              <a:t>bilio</a:t>
            </a:r>
            <a:r>
              <a:rPr lang="fr-FR" dirty="0" smtClean="0">
                <a:solidFill>
                  <a:schemeClr val="tx1"/>
                </a:solidFill>
              </a:rPr>
              <a:t>-pancréatiques.</a:t>
            </a:r>
          </a:p>
          <a:p>
            <a:pPr lvl="0"/>
            <a:r>
              <a:rPr lang="fr-FR" dirty="0" smtClean="0">
                <a:solidFill>
                  <a:schemeClr val="tx1"/>
                </a:solidFill>
              </a:rPr>
              <a:t>Les calculs </a:t>
            </a:r>
            <a:r>
              <a:rPr lang="fr-FR" dirty="0" smtClean="0">
                <a:solidFill>
                  <a:schemeClr val="tx1"/>
                </a:solidFill>
              </a:rPr>
              <a:t>biliaires </a:t>
            </a:r>
            <a:r>
              <a:rPr lang="fr-FR" dirty="0" err="1" smtClean="0">
                <a:solidFill>
                  <a:schemeClr val="tx1"/>
                </a:solidFill>
              </a:rPr>
              <a:t>stt</a:t>
            </a:r>
            <a:r>
              <a:rPr lang="fr-FR" dirty="0" smtClean="0">
                <a:solidFill>
                  <a:schemeClr val="tx1"/>
                </a:solidFill>
              </a:rPr>
              <a:t> la </a:t>
            </a:r>
            <a:r>
              <a:rPr lang="fr-FR" dirty="0" err="1" smtClean="0">
                <a:solidFill>
                  <a:schemeClr val="tx1"/>
                </a:solidFill>
              </a:rPr>
              <a:t>monomacrolithiase</a:t>
            </a:r>
            <a:r>
              <a:rPr lang="fr-FR" dirty="0" smtClean="0"/>
              <a:t>.</a:t>
            </a:r>
            <a:endParaRPr lang="fr-FR" dirty="0" smtClean="0">
              <a:solidFill>
                <a:schemeClr val="tx1"/>
              </a:solidFill>
            </a:endParaRPr>
          </a:p>
          <a:p>
            <a:pPr lvl="0"/>
            <a:r>
              <a:rPr lang="fr-FR" dirty="0" smtClean="0">
                <a:solidFill>
                  <a:schemeClr val="tx1"/>
                </a:solidFill>
              </a:rPr>
              <a:t>Les cholécystites ou </a:t>
            </a:r>
            <a:r>
              <a:rPr lang="fr-FR" dirty="0" err="1" smtClean="0">
                <a:solidFill>
                  <a:schemeClr val="tx1"/>
                </a:solidFill>
              </a:rPr>
              <a:t>cholangites</a:t>
            </a:r>
            <a:r>
              <a:rPr lang="fr-FR" dirty="0" smtClean="0">
                <a:solidFill>
                  <a:schemeClr val="tx1"/>
                </a:solidFill>
              </a:rPr>
              <a:t>.</a:t>
            </a:r>
          </a:p>
          <a:p>
            <a:pPr lvl="0"/>
            <a:r>
              <a:rPr lang="fr-FR" dirty="0" smtClean="0">
                <a:solidFill>
                  <a:schemeClr val="tx1"/>
                </a:solidFill>
              </a:rPr>
              <a:t>Les maladies inflammatoires du tube digestif (RCH).</a:t>
            </a:r>
          </a:p>
          <a:p>
            <a:pPr lvl="0"/>
            <a:r>
              <a:rPr lang="fr-FR" dirty="0" smtClean="0">
                <a:solidFill>
                  <a:schemeClr val="tx1"/>
                </a:solidFill>
              </a:rPr>
              <a:t>La </a:t>
            </a:r>
            <a:r>
              <a:rPr lang="fr-FR" dirty="0" err="1" smtClean="0">
                <a:solidFill>
                  <a:schemeClr val="tx1"/>
                </a:solidFill>
              </a:rPr>
              <a:t>polypose</a:t>
            </a:r>
            <a:r>
              <a:rPr lang="fr-FR" dirty="0" smtClean="0">
                <a:solidFill>
                  <a:schemeClr val="tx1"/>
                </a:solidFill>
              </a:rPr>
              <a:t> </a:t>
            </a:r>
            <a:r>
              <a:rPr lang="fr-FR" dirty="0" err="1" smtClean="0">
                <a:solidFill>
                  <a:schemeClr val="tx1"/>
                </a:solidFill>
              </a:rPr>
              <a:t>adénomatose</a:t>
            </a:r>
            <a:r>
              <a:rPr lang="fr-FR" dirty="0" smtClean="0">
                <a:solidFill>
                  <a:schemeClr val="tx1"/>
                </a:solidFill>
              </a:rPr>
              <a:t> familiale.</a:t>
            </a:r>
          </a:p>
          <a:p>
            <a:pPr lvl="0"/>
            <a:r>
              <a:rPr lang="fr-FR" dirty="0" smtClean="0">
                <a:solidFill>
                  <a:schemeClr val="tx1"/>
                </a:solidFill>
              </a:rPr>
              <a:t>Le </a:t>
            </a:r>
            <a:r>
              <a:rPr lang="fr-FR" dirty="0" err="1" smtClean="0">
                <a:solidFill>
                  <a:schemeClr val="tx1"/>
                </a:solidFill>
              </a:rPr>
              <a:t>thorotrast</a:t>
            </a:r>
            <a:r>
              <a:rPr lang="fr-FR" dirty="0" smtClean="0">
                <a:solidFill>
                  <a:schemeClr val="tx1"/>
                </a:solidFill>
              </a:rPr>
              <a:t> ; produit de contraste radiologique.</a:t>
            </a:r>
          </a:p>
          <a:p>
            <a:pPr lvl="0"/>
            <a:r>
              <a:rPr lang="fr-FR" dirty="0" smtClean="0">
                <a:solidFill>
                  <a:schemeClr val="tx1"/>
                </a:solidFill>
              </a:rPr>
              <a:t>Les parasites hépatiques, tels que </a:t>
            </a:r>
            <a:r>
              <a:rPr lang="fr-FR" dirty="0" err="1" smtClean="0">
                <a:solidFill>
                  <a:schemeClr val="tx1"/>
                </a:solidFill>
              </a:rPr>
              <a:t>clonorchis</a:t>
            </a:r>
            <a:r>
              <a:rPr lang="fr-FR" dirty="0" smtClean="0">
                <a:solidFill>
                  <a:schemeClr val="tx1"/>
                </a:solidFill>
              </a:rPr>
              <a:t> </a:t>
            </a:r>
            <a:r>
              <a:rPr lang="fr-FR" dirty="0" err="1" smtClean="0">
                <a:solidFill>
                  <a:schemeClr val="tx1"/>
                </a:solidFill>
              </a:rPr>
              <a:t>sinensis</a:t>
            </a:r>
            <a:r>
              <a:rPr lang="fr-FR" dirty="0" smtClean="0">
                <a:solidFill>
                  <a:schemeClr val="tx1"/>
                </a:solidFill>
              </a:rPr>
              <a:t>.</a:t>
            </a:r>
          </a:p>
          <a:p>
            <a:pPr>
              <a:buNone/>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endParaRPr lang="fr-FR" dirty="0"/>
          </a:p>
        </p:txBody>
      </p:sp>
      <p:sp>
        <p:nvSpPr>
          <p:cNvPr id="3" name="Espace réservé du contenu 2"/>
          <p:cNvSpPr>
            <a:spLocks noGrp="1"/>
          </p:cNvSpPr>
          <p:nvPr>
            <p:ph idx="1"/>
          </p:nvPr>
        </p:nvSpPr>
        <p:spPr>
          <a:xfrm>
            <a:off x="457200" y="857232"/>
            <a:ext cx="8229600" cy="5268931"/>
          </a:xfrm>
        </p:spPr>
        <p:txBody>
          <a:bodyPr>
            <a:normAutofit/>
          </a:bodyPr>
          <a:lstStyle/>
          <a:p>
            <a:r>
              <a:rPr lang="fr-FR" dirty="0" smtClean="0">
                <a:solidFill>
                  <a:schemeClr val="tx1"/>
                </a:solidFill>
              </a:rPr>
              <a:t>Pour le cancer de la vésicule: forte prédominance féminine, avec un âge moyen de 67 ans pour les hommes, et de 69 ans pour les femmes.</a:t>
            </a:r>
          </a:p>
          <a:p>
            <a:r>
              <a:rPr lang="fr-FR" dirty="0" smtClean="0">
                <a:solidFill>
                  <a:schemeClr val="tx1"/>
                </a:solidFill>
              </a:rPr>
              <a:t>Pour le cancer de la VBP: prédominance masculine, Il</a:t>
            </a:r>
            <a:r>
              <a:rPr lang="fr-FR" dirty="0" smtClean="0"/>
              <a:t> atteint le plus fréquemment l’homme à partir de 60 ans. L</a:t>
            </a:r>
            <a:r>
              <a:rPr lang="fr-FR" dirty="0" smtClean="0">
                <a:solidFill>
                  <a:schemeClr val="tx1"/>
                </a:solidFill>
              </a:rPr>
              <a:t>es hommes étant significativement plus jeunes que les femmes.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1258</Words>
  <Application>Microsoft Office PowerPoint</Application>
  <PresentationFormat>Affichage à l'écran (4:3)</PresentationFormat>
  <Paragraphs>287</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Cancer des Voies Biliaires Extra Hépatiques 4eme année médecine   </vt:lpstr>
      <vt:lpstr>Sommaire</vt:lpstr>
      <vt:lpstr>INTRODUCTION</vt:lpstr>
      <vt:lpstr>Diapositive 4</vt:lpstr>
      <vt:lpstr>Diapositive 5</vt:lpstr>
      <vt:lpstr>Diapositive 6</vt:lpstr>
      <vt:lpstr>Diapositive 7</vt:lpstr>
      <vt:lpstr>EPIDEMOLOGIE</vt:lpstr>
      <vt:lpstr>Diapositive 9</vt:lpstr>
      <vt:lpstr>ANATOMOPATHOLOGIE </vt:lpstr>
      <vt:lpstr>Diapositive 11</vt:lpstr>
      <vt:lpstr>ANATOMOPATHOLOGIE</vt:lpstr>
      <vt:lpstr>ANATOMOPATHOLOGIE</vt:lpstr>
      <vt:lpstr>Diapositive 14</vt:lpstr>
      <vt:lpstr>Diapositive 15</vt:lpstr>
      <vt:lpstr>Diapositive 16</vt:lpstr>
      <vt:lpstr>Manifestations cliniques  </vt:lpstr>
      <vt:lpstr>Biologie</vt:lpstr>
      <vt:lpstr>Imagerie</vt:lpstr>
      <vt:lpstr>Diagnostic différentiel</vt:lpstr>
      <vt:lpstr>Diapositive 21</vt:lpstr>
      <vt:lpstr>Manifestations cliniques  </vt:lpstr>
      <vt:lpstr>Biologie</vt:lpstr>
      <vt:lpstr>Imagerie</vt:lpstr>
      <vt:lpstr>Imagerie</vt:lpstr>
      <vt:lpstr> Classification de Bismuth et Corlette </vt:lpstr>
      <vt:lpstr>Diagnostic différentiel</vt:lpstr>
      <vt:lpstr>Evolution et pronostic  </vt:lpstr>
      <vt:lpstr>TRAITEMENT</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BEDJAOUI</dc:creator>
  <cp:lastModifiedBy>Dr BEDJAOUI</cp:lastModifiedBy>
  <cp:revision>152</cp:revision>
  <dcterms:created xsi:type="dcterms:W3CDTF">2016-10-11T11:04:55Z</dcterms:created>
  <dcterms:modified xsi:type="dcterms:W3CDTF">2016-10-20T07:58:06Z</dcterms:modified>
</cp:coreProperties>
</file>