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71" r:id="rId11"/>
    <p:sldId id="264" r:id="rId12"/>
    <p:sldId id="265" r:id="rId13"/>
    <p:sldId id="266" r:id="rId14"/>
    <p:sldId id="273" r:id="rId15"/>
    <p:sldId id="274" r:id="rId16"/>
    <p:sldId id="272" r:id="rId17"/>
    <p:sldId id="267" r:id="rId18"/>
    <p:sldId id="269" r:id="rId19"/>
    <p:sldId id="270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3115C5B8-0877-4BEF-B6A8-49CB494E4F28}" type="datetimeFigureOut">
              <a:rPr lang="fr-FR" smtClean="0"/>
              <a:t>18/10/2016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6364FBCE-09FF-46DF-B970-383DC9F034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759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C5B8-0877-4BEF-B6A8-49CB494E4F28}" type="datetimeFigureOut">
              <a:rPr lang="fr-FR" smtClean="0"/>
              <a:t>18/10/2016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4FBCE-09FF-46DF-B970-383DC9F034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5510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C5B8-0877-4BEF-B6A8-49CB494E4F28}" type="datetimeFigureOut">
              <a:rPr lang="fr-FR" smtClean="0"/>
              <a:t>18/10/2016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4FBCE-09FF-46DF-B970-383DC9F034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7919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C5B8-0877-4BEF-B6A8-49CB494E4F28}" type="datetimeFigureOut">
              <a:rPr lang="fr-FR" smtClean="0"/>
              <a:t>18/10/2016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4FBCE-09FF-46DF-B970-383DC9F034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877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C5B8-0877-4BEF-B6A8-49CB494E4F28}" type="datetimeFigureOut">
              <a:rPr lang="fr-FR" smtClean="0"/>
              <a:t>18/10/2016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4FBCE-09FF-46DF-B970-383DC9F034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5562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C5B8-0877-4BEF-B6A8-49CB494E4F28}" type="datetimeFigureOut">
              <a:rPr lang="fr-FR" smtClean="0"/>
              <a:t>18/10/2016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4FBCE-09FF-46DF-B970-383DC9F034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5541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C5B8-0877-4BEF-B6A8-49CB494E4F28}" type="datetimeFigureOut">
              <a:rPr lang="fr-FR" smtClean="0"/>
              <a:t>18/10/2016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4FBCE-09FF-46DF-B970-383DC9F034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154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C5B8-0877-4BEF-B6A8-49CB494E4F28}" type="datetimeFigureOut">
              <a:rPr lang="fr-FR" smtClean="0"/>
              <a:t>18/10/2016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4FBCE-09FF-46DF-B970-383DC9F034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161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C5B8-0877-4BEF-B6A8-49CB494E4F28}" type="datetimeFigureOut">
              <a:rPr lang="fr-FR" smtClean="0"/>
              <a:t>18/10/2016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4FBCE-09FF-46DF-B970-383DC9F034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9594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C5B8-0877-4BEF-B6A8-49CB494E4F28}" type="datetimeFigureOut">
              <a:rPr lang="fr-FR" smtClean="0"/>
              <a:t>18/10/2016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4FBCE-09FF-46DF-B970-383DC9F034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3669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C5B8-0877-4BEF-B6A8-49CB494E4F28}" type="datetimeFigureOut">
              <a:rPr lang="fr-FR" smtClean="0"/>
              <a:t>18/10/2016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4FBCE-09FF-46DF-B970-383DC9F034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6874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C5B8-0877-4BEF-B6A8-49CB494E4F28}" type="datetimeFigureOut">
              <a:rPr lang="fr-FR" smtClean="0"/>
              <a:t>18/10/2016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4FBCE-09FF-46DF-B970-383DC9F034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9258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C5B8-0877-4BEF-B6A8-49CB494E4F28}" type="datetimeFigureOut">
              <a:rPr lang="fr-FR" smtClean="0"/>
              <a:t>18/10/2016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4FBCE-09FF-46DF-B970-383DC9F034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6935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C5B8-0877-4BEF-B6A8-49CB494E4F28}" type="datetimeFigureOut">
              <a:rPr lang="fr-FR" smtClean="0"/>
              <a:t>18/10/2016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4FBCE-09FF-46DF-B970-383DC9F034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55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C5B8-0877-4BEF-B6A8-49CB494E4F28}" type="datetimeFigureOut">
              <a:rPr lang="fr-FR" smtClean="0"/>
              <a:t>18/10/2016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4FBCE-09FF-46DF-B970-383DC9F034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9007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C5B8-0877-4BEF-B6A8-49CB494E4F28}" type="datetimeFigureOut">
              <a:rPr lang="fr-FR" smtClean="0"/>
              <a:t>18/10/2016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4FBCE-09FF-46DF-B970-383DC9F034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1177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C5B8-0877-4BEF-B6A8-49CB494E4F28}" type="datetimeFigureOut">
              <a:rPr lang="fr-FR" smtClean="0"/>
              <a:t>18/10/2016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4FBCE-09FF-46DF-B970-383DC9F034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3518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115C5B8-0877-4BEF-B6A8-49CB494E4F28}" type="datetimeFigureOut">
              <a:rPr lang="fr-FR" smtClean="0"/>
              <a:t>18/10/2016</a:t>
            </a:fld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364FBCE-09FF-46DF-B970-383DC9F034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7096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54954" y="2099733"/>
            <a:ext cx="10178453" cy="2677648"/>
          </a:xfrm>
        </p:spPr>
        <p:txBody>
          <a:bodyPr/>
          <a:lstStyle/>
          <a:p>
            <a:r>
              <a:rPr lang="fr-FR" dirty="0" smtClean="0"/>
              <a:t>Carcinome </a:t>
            </a:r>
            <a:r>
              <a:rPr lang="fr-FR" dirty="0" err="1" smtClean="0"/>
              <a:t>hepato-cellulaire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Dr Benamara</a:t>
            </a:r>
          </a:p>
        </p:txBody>
      </p:sp>
    </p:spTree>
    <p:extLst>
      <p:ext uri="{BB962C8B-B14F-4D97-AF65-F5344CB8AC3E}">
        <p14:creationId xmlns:p14="http://schemas.microsoft.com/office/powerpoint/2010/main" val="621703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983347" y="853517"/>
            <a:ext cx="7570788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85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dirty="0" smtClean="0"/>
              <a:t>• </a:t>
            </a:r>
            <a:r>
              <a:rPr lang="fr-FR" sz="2000" b="1" dirty="0" smtClean="0"/>
              <a:t>L’IRM avec injection de gadolinium est parfois plus sensible pour dépister des CHC de petite taille et faire le diagnostic différentiel avec nodule de régénération.</a:t>
            </a:r>
          </a:p>
          <a:p>
            <a:pPr marL="0" indent="0">
              <a:lnSpc>
                <a:spcPct val="150000"/>
              </a:lnSpc>
              <a:buNone/>
            </a:pPr>
            <a:endParaRPr lang="fr-FR" sz="2000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fr-FR" sz="2000" b="1" dirty="0" smtClean="0"/>
              <a:t>• La ponction biopsie </a:t>
            </a:r>
            <a:r>
              <a:rPr lang="fr-FR" sz="2000" b="1" dirty="0" err="1" smtClean="0"/>
              <a:t>échoguidée</a:t>
            </a:r>
            <a:r>
              <a:rPr lang="fr-FR" sz="2000" b="1" dirty="0" smtClean="0"/>
              <a:t> à l'aiguille fine apporte une certitude diagnostique dans 60 à 90 % des cas. Elle est indiquée dès qu'un doute persiste quant à la nature de la tumeur.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2551382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b="1" dirty="0" smtClean="0"/>
              <a:t>Chirurgie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54954" y="2603500"/>
            <a:ext cx="9367085" cy="34163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dirty="0" smtClean="0"/>
              <a:t>Seuls </a:t>
            </a:r>
            <a:r>
              <a:rPr lang="fr-FR" dirty="0"/>
              <a:t>sont opérables les CHC de petite taille et d'extension intrahépatique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dirty="0" smtClean="0"/>
              <a:t> limitée</a:t>
            </a:r>
            <a:r>
              <a:rPr lang="fr-FR" dirty="0"/>
              <a:t>, non compliqués de thrombose portale, non métastasés et chez un </a:t>
            </a:r>
            <a:r>
              <a:rPr lang="fr-FR" dirty="0" smtClean="0"/>
              <a:t>patient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dirty="0"/>
              <a:t> </a:t>
            </a:r>
            <a:r>
              <a:rPr lang="fr-FR" dirty="0" smtClean="0"/>
              <a:t>n'ayant </a:t>
            </a:r>
            <a:r>
              <a:rPr lang="fr-FR" dirty="0"/>
              <a:t>pas d'insuffisance </a:t>
            </a:r>
            <a:r>
              <a:rPr lang="fr-FR" dirty="0" smtClean="0"/>
              <a:t>hépatocellulaire.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004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TRAITEMENTS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la chimiothérapie par voie générale</a:t>
            </a:r>
          </a:p>
          <a:p>
            <a:r>
              <a:rPr lang="fr-FR" dirty="0" smtClean="0"/>
              <a:t>la </a:t>
            </a:r>
            <a:r>
              <a:rPr lang="fr-FR" dirty="0" err="1" smtClean="0"/>
              <a:t>chimiolipioembolisation</a:t>
            </a:r>
            <a:endParaRPr lang="fr-FR" dirty="0" smtClean="0"/>
          </a:p>
          <a:p>
            <a:r>
              <a:rPr lang="fr-FR" dirty="0" smtClean="0"/>
              <a:t>Le traitement chirurgical</a:t>
            </a:r>
          </a:p>
        </p:txBody>
      </p:sp>
    </p:spTree>
    <p:extLst>
      <p:ext uri="{BB962C8B-B14F-4D97-AF65-F5344CB8AC3E}">
        <p14:creationId xmlns:p14="http://schemas.microsoft.com/office/powerpoint/2010/main" val="4291800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b="1" dirty="0" smtClean="0"/>
              <a:t>chimio-embolisation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54954" y="2603500"/>
            <a:ext cx="9998150" cy="3416300"/>
          </a:xfrm>
        </p:spPr>
        <p:txBody>
          <a:bodyPr/>
          <a:lstStyle/>
          <a:p>
            <a:endParaRPr lang="fr-FR" dirty="0" smtClean="0"/>
          </a:p>
          <a:p>
            <a:r>
              <a:rPr lang="fr-FR" sz="2400" dirty="0" smtClean="0"/>
              <a:t>CHC: </a:t>
            </a:r>
            <a:r>
              <a:rPr lang="fr-FR" sz="2400" dirty="0" err="1" smtClean="0"/>
              <a:t>néovascularisation</a:t>
            </a:r>
            <a:r>
              <a:rPr lang="fr-FR" sz="2400" dirty="0" smtClean="0"/>
              <a:t> intense</a:t>
            </a:r>
          </a:p>
          <a:p>
            <a:endParaRPr lang="fr-FR" sz="2400" dirty="0" smtClean="0"/>
          </a:p>
          <a:p>
            <a:r>
              <a:rPr lang="fr-FR" sz="2400" dirty="0" smtClean="0"/>
              <a:t>Injection artérielle </a:t>
            </a:r>
            <a:r>
              <a:rPr lang="fr-FR" sz="2400" dirty="0" err="1" smtClean="0"/>
              <a:t>suprasélective</a:t>
            </a:r>
            <a:r>
              <a:rPr lang="fr-FR" sz="2400" dirty="0"/>
              <a:t> </a:t>
            </a:r>
            <a:r>
              <a:rPr lang="fr-FR" sz="2400" dirty="0" smtClean="0"/>
              <a:t>de produit cytotoxique (</a:t>
            </a:r>
            <a:r>
              <a:rPr lang="fr-FR" sz="2400" dirty="0" err="1" smtClean="0"/>
              <a:t>cisplatine</a:t>
            </a:r>
            <a:r>
              <a:rPr lang="fr-FR" sz="2400" dirty="0" smtClean="0"/>
              <a:t>, </a:t>
            </a:r>
            <a:r>
              <a:rPr lang="fr-FR" sz="2400" dirty="0" err="1" smtClean="0"/>
              <a:t>doxorubicine</a:t>
            </a:r>
            <a:r>
              <a:rPr lang="fr-FR" sz="2400" dirty="0" smtClean="0"/>
              <a:t>)</a:t>
            </a:r>
          </a:p>
          <a:p>
            <a:pPr marL="0" indent="0">
              <a:buNone/>
            </a:pPr>
            <a:r>
              <a:rPr lang="fr-FR" sz="2400" dirty="0"/>
              <a:t> </a:t>
            </a:r>
            <a:r>
              <a:rPr lang="fr-FR" sz="2400" dirty="0" smtClean="0"/>
              <a:t>  puis embolisation de l’artère : effet ischémique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617039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3439" y="716100"/>
            <a:ext cx="8761413" cy="728480"/>
          </a:xfrm>
        </p:spPr>
        <p:txBody>
          <a:bodyPr/>
          <a:lstStyle/>
          <a:p>
            <a:r>
              <a:rPr lang="fr-FR" b="1" dirty="0" smtClean="0"/>
              <a:t>Chimio-embolisation</a:t>
            </a:r>
            <a:endParaRPr lang="fr-FR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0322" y="1393065"/>
            <a:ext cx="6413679" cy="541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551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515155" y="265158"/>
            <a:ext cx="8761413" cy="728662"/>
          </a:xfrm>
        </p:spPr>
        <p:txBody>
          <a:bodyPr/>
          <a:lstStyle/>
          <a:p>
            <a:r>
              <a:rPr lang="fr-FR" sz="4000" b="1" dirty="0" smtClean="0">
                <a:solidFill>
                  <a:srgbClr val="C00000"/>
                </a:solidFill>
              </a:rPr>
              <a:t>Radiofréquence</a:t>
            </a:r>
            <a:endParaRPr lang="fr-FR" sz="4000" b="1" dirty="0">
              <a:solidFill>
                <a:srgbClr val="C0000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766453" y="1159725"/>
            <a:ext cx="6527800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070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Le traitement préventif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FR" dirty="0" smtClean="0"/>
              <a:t>Prévention primaire : vaccination contre l'hépatite B des sujets à risque, de l'environnement</a:t>
            </a:r>
          </a:p>
          <a:p>
            <a:pPr marL="0" indent="0">
              <a:buNone/>
            </a:pPr>
            <a:r>
              <a:rPr lang="fr-FR" dirty="0" smtClean="0"/>
              <a:t>familial, identification chez les donneurs de sang des porteurs du VHC, lutte contre</a:t>
            </a:r>
          </a:p>
          <a:p>
            <a:pPr marL="0" indent="0">
              <a:buNone/>
            </a:pPr>
            <a:r>
              <a:rPr lang="fr-FR" dirty="0" smtClean="0"/>
              <a:t>l'alcoolisme et dépistage et traitement de l'hémochromatose génétique.</a:t>
            </a:r>
          </a:p>
          <a:p>
            <a:pPr marL="0" indent="0">
              <a:buNone/>
            </a:pPr>
            <a:r>
              <a:rPr lang="fr-FR" dirty="0" smtClean="0"/>
              <a:t>Prévention secondaire : dépistage précoce du CHC chez les patients porteurs d'une</a:t>
            </a:r>
          </a:p>
          <a:p>
            <a:pPr marL="0" indent="0">
              <a:buNone/>
            </a:pPr>
            <a:r>
              <a:rPr lang="fr-FR" dirty="0" err="1" smtClean="0"/>
              <a:t>hépatopathie</a:t>
            </a:r>
            <a:r>
              <a:rPr lang="fr-FR" dirty="0" smtClean="0"/>
              <a:t> chronique par le dosage systématique de l'alpha-</a:t>
            </a:r>
            <a:r>
              <a:rPr lang="fr-FR" dirty="0" err="1" smtClean="0"/>
              <a:t>foeto</a:t>
            </a:r>
            <a:r>
              <a:rPr lang="fr-FR" dirty="0" smtClean="0"/>
              <a:t>-protéine et pratique d'une</a:t>
            </a:r>
          </a:p>
          <a:p>
            <a:pPr marL="0" indent="0">
              <a:buNone/>
            </a:pPr>
            <a:r>
              <a:rPr lang="fr-FR" dirty="0" smtClean="0"/>
              <a:t>échographie hépatique tous les 6 mois.</a:t>
            </a:r>
          </a:p>
          <a:p>
            <a:pPr marL="0" indent="0">
              <a:buNone/>
            </a:pPr>
            <a:r>
              <a:rPr lang="fr-FR" dirty="0" smtClean="0"/>
              <a:t>Malgré l'ensemble de ces thérapeutiques et les mesures de prévention, le pronostic du CHC</a:t>
            </a:r>
          </a:p>
          <a:p>
            <a:pPr marL="0" indent="0">
              <a:buNone/>
            </a:pPr>
            <a:r>
              <a:rPr lang="fr-FR" dirty="0" smtClean="0"/>
              <a:t>reste redoutable avec survie rarement supérieure à 12 mois.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7066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Surveillance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      Méthode:</a:t>
            </a:r>
          </a:p>
          <a:p>
            <a:r>
              <a:rPr lang="fr-FR" dirty="0" smtClean="0"/>
              <a:t>soumettre régulièrement à une méthode diagnostique une population à risque</a:t>
            </a:r>
          </a:p>
          <a:p>
            <a:r>
              <a:rPr lang="fr-FR" dirty="0" smtClean="0"/>
              <a:t>But: détecter </a:t>
            </a:r>
            <a:r>
              <a:rPr lang="fr-FR" dirty="0" err="1" smtClean="0"/>
              <a:t>précocément</a:t>
            </a:r>
            <a:r>
              <a:rPr lang="fr-FR" dirty="0" smtClean="0"/>
              <a:t> un CHC (&lt;2 cm)</a:t>
            </a:r>
          </a:p>
          <a:p>
            <a:r>
              <a:rPr lang="fr-FR" dirty="0" smtClean="0"/>
              <a:t>Chance maximale de traitement efficace gain de 3 mois de vie</a:t>
            </a:r>
          </a:p>
          <a:p>
            <a:r>
              <a:rPr lang="fr-FR" dirty="0" smtClean="0"/>
              <a:t>À &lt; 50’000 $ par année de vie sauvée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0145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Population à risque à dépister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   Pts avec cirrhose</a:t>
            </a:r>
          </a:p>
          <a:p>
            <a:r>
              <a:rPr lang="fr-FR" dirty="0" smtClean="0"/>
              <a:t>CHILD A et B</a:t>
            </a:r>
          </a:p>
          <a:p>
            <a:r>
              <a:rPr lang="fr-FR" dirty="0" smtClean="0"/>
              <a:t>CHILD C en attente de TH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   Pts sans cirrhose</a:t>
            </a:r>
          </a:p>
          <a:p>
            <a:r>
              <a:rPr lang="fr-FR" dirty="0" smtClean="0"/>
              <a:t>Avec réplication virale B &gt; 10</a:t>
            </a:r>
            <a:r>
              <a:rPr lang="fr-FR" sz="1800" dirty="0" smtClean="0"/>
              <a:t>5</a:t>
            </a:r>
            <a:r>
              <a:rPr lang="fr-FR" dirty="0" smtClean="0"/>
              <a:t> et/ou AF de CHC</a:t>
            </a:r>
          </a:p>
          <a:p>
            <a:r>
              <a:rPr lang="fr-FR" dirty="0" smtClean="0"/>
              <a:t>Avec réplication virale C et F3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725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DONNÉES</a:t>
            </a:r>
            <a:br>
              <a:rPr lang="fr-FR" dirty="0" smtClean="0"/>
            </a:br>
            <a:r>
              <a:rPr lang="fr-FR" dirty="0" smtClean="0"/>
              <a:t>ÉPIDÉMIOLOGIQUES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54954" y="2603500"/>
            <a:ext cx="9392843" cy="34163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sz="2400" b="1" dirty="0" smtClean="0">
                <a:latin typeface="Calibri" panose="020F0502020204030204" pitchFamily="34" charset="0"/>
              </a:rPr>
              <a:t>Environ 8 200 nouveaux cas de cancer du foie en France</a:t>
            </a:r>
          </a:p>
          <a:p>
            <a:pPr>
              <a:lnSpc>
                <a:spcPct val="150000"/>
              </a:lnSpc>
            </a:pPr>
            <a:r>
              <a:rPr lang="fr-FR" sz="2400" b="1" dirty="0" smtClean="0">
                <a:latin typeface="Calibri" panose="020F0502020204030204" pitchFamily="34" charset="0"/>
              </a:rPr>
              <a:t>80% des cas de cancer du foie sont masculins.</a:t>
            </a:r>
          </a:p>
          <a:p>
            <a:pPr>
              <a:lnSpc>
                <a:spcPct val="150000"/>
              </a:lnSpc>
            </a:pPr>
            <a:r>
              <a:rPr lang="fr-FR" sz="2400" b="1" dirty="0" smtClean="0">
                <a:latin typeface="Calibri" panose="020F0502020204030204" pitchFamily="34" charset="0"/>
              </a:rPr>
              <a:t>Le cancer du foie survient en moyenne à l’âge de 63 ans</a:t>
            </a:r>
            <a:r>
              <a:rPr lang="fr-FR" b="1" dirty="0" smtClean="0">
                <a:latin typeface="Calibri" panose="020F0502020204030204" pitchFamily="34" charset="0"/>
              </a:rPr>
              <a:t>.</a:t>
            </a:r>
            <a:endParaRPr lang="fr-FR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00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b="1" dirty="0" smtClean="0"/>
              <a:t>Facteurs de risques 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54954" y="2603499"/>
            <a:ext cx="9753452" cy="3784421"/>
          </a:xfrm>
        </p:spPr>
        <p:txBody>
          <a:bodyPr>
            <a:normAutofit/>
          </a:bodyPr>
          <a:lstStyle/>
          <a:p>
            <a:r>
              <a:rPr lang="fr-FR" sz="2300" b="1" dirty="0" smtClean="0">
                <a:latin typeface="Calibri" panose="020F0502020204030204" pitchFamily="34" charset="0"/>
              </a:rPr>
              <a:t>il se développe le plus souvent sur un foie souffrant déjà d’une cirrhose.</a:t>
            </a:r>
          </a:p>
          <a:p>
            <a:r>
              <a:rPr lang="fr-FR" sz="2300" b="1" dirty="0" smtClean="0">
                <a:latin typeface="Calibri" panose="020F0502020204030204" pitchFamily="34" charset="0"/>
              </a:rPr>
              <a:t>Une consommation répétée et prolongée sur le long terme de boissons alcoolisées</a:t>
            </a:r>
          </a:p>
          <a:p>
            <a:r>
              <a:rPr lang="fr-FR" sz="2300" b="1" dirty="0" smtClean="0">
                <a:latin typeface="Calibri" panose="020F0502020204030204" pitchFamily="34" charset="0"/>
              </a:rPr>
              <a:t>Les hépatites B et C 30% des cirrhotiques développent un CHC          </a:t>
            </a:r>
          </a:p>
          <a:p>
            <a:pPr marL="0" indent="0">
              <a:buNone/>
            </a:pPr>
            <a:r>
              <a:rPr lang="fr-FR" sz="2300" b="1" dirty="0">
                <a:latin typeface="Calibri" panose="020F0502020204030204" pitchFamily="34" charset="0"/>
              </a:rPr>
              <a:t> </a:t>
            </a:r>
            <a:r>
              <a:rPr lang="fr-FR" sz="2300" b="1" dirty="0" smtClean="0">
                <a:latin typeface="Calibri" panose="020F0502020204030204" pitchFamily="34" charset="0"/>
              </a:rPr>
              <a:t>    1-8%/an des patients avec cirrhose développe un CHC</a:t>
            </a:r>
          </a:p>
          <a:p>
            <a:r>
              <a:rPr lang="fr-FR" sz="2300" b="1" dirty="0" smtClean="0">
                <a:latin typeface="Calibri" panose="020F0502020204030204" pitchFamily="34" charset="0"/>
              </a:rPr>
              <a:t>l’hémochromatose, </a:t>
            </a:r>
          </a:p>
          <a:p>
            <a:r>
              <a:rPr lang="fr-FR" sz="2300" b="1" dirty="0" smtClean="0">
                <a:latin typeface="Calibri" panose="020F0502020204030204" pitchFamily="34" charset="0"/>
              </a:rPr>
              <a:t>déficience en alpha1 antitrypsine.</a:t>
            </a:r>
          </a:p>
          <a:p>
            <a:r>
              <a:rPr lang="fr-FR" sz="2300" b="1" dirty="0" smtClean="0">
                <a:latin typeface="Calibri" panose="020F0502020204030204" pitchFamily="34" charset="0"/>
              </a:rPr>
              <a:t>L’hygiène de vie (le surpoids et l’obésité) et tabagisme</a:t>
            </a:r>
            <a:endParaRPr lang="fr-FR" sz="23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48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4954" y="1050952"/>
            <a:ext cx="8761413" cy="728480"/>
          </a:xfrm>
        </p:spPr>
        <p:txBody>
          <a:bodyPr/>
          <a:lstStyle/>
          <a:p>
            <a:r>
              <a:rPr lang="fr-FR" sz="4000" b="1" dirty="0" smtClean="0"/>
              <a:t>Circonstances de découverte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2580" y="2603500"/>
            <a:ext cx="10315978" cy="34163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sz="2400" dirty="0" smtClean="0"/>
              <a:t>• douleurs de l'hypochondre droit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400" dirty="0" smtClean="0"/>
              <a:t>• altération de l'état général avec amaigrissement et asthénie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400" dirty="0" smtClean="0"/>
              <a:t>• découverte systématique chez un patient, porteur d'une cirrhose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400" dirty="0" smtClean="0"/>
              <a:t>• décompensation d'une cirrhose sous-jacente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04507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4954" y="1038073"/>
            <a:ext cx="8761413" cy="728480"/>
          </a:xfrm>
        </p:spPr>
        <p:txBody>
          <a:bodyPr/>
          <a:lstStyle/>
          <a:p>
            <a:r>
              <a:rPr lang="fr-FR" b="1" dirty="0" smtClean="0"/>
              <a:t>Examen clinique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54954" y="3672447"/>
            <a:ext cx="10152697" cy="149198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2400" dirty="0" smtClean="0"/>
              <a:t>hépatomégalie ± irrégulière, volumineuse, nodulaire, sensible, parfois soufflante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247561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4954" y="1076710"/>
            <a:ext cx="8761413" cy="728480"/>
          </a:xfrm>
        </p:spPr>
        <p:txBody>
          <a:bodyPr/>
          <a:lstStyle/>
          <a:p>
            <a:r>
              <a:rPr lang="fr-FR" b="1" dirty="0" smtClean="0"/>
              <a:t>Examens biologiques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5763" y="2603500"/>
            <a:ext cx="10393251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 smtClean="0">
                <a:latin typeface="Calibri" panose="020F0502020204030204" pitchFamily="34" charset="0"/>
              </a:rPr>
              <a:t>• l'alpha-</a:t>
            </a:r>
            <a:r>
              <a:rPr lang="fr-FR" sz="2400" b="1" dirty="0" err="1" smtClean="0">
                <a:latin typeface="Calibri" panose="020F0502020204030204" pitchFamily="34" charset="0"/>
              </a:rPr>
              <a:t>foeto</a:t>
            </a:r>
            <a:r>
              <a:rPr lang="fr-FR" sz="2400" b="1" dirty="0" smtClean="0">
                <a:latin typeface="Calibri" panose="020F0502020204030204" pitchFamily="34" charset="0"/>
              </a:rPr>
              <a:t>-protéine : augmentée dans 60 à 95 % des CHC </a:t>
            </a:r>
          </a:p>
          <a:p>
            <a:pPr marL="0" indent="0">
              <a:buNone/>
            </a:pPr>
            <a:r>
              <a:rPr lang="fr-FR" sz="2400" b="1" dirty="0">
                <a:latin typeface="Calibri" panose="020F0502020204030204" pitchFamily="34" charset="0"/>
              </a:rPr>
              <a:t> </a:t>
            </a:r>
            <a:r>
              <a:rPr lang="fr-FR" sz="2400" b="1" dirty="0" smtClean="0">
                <a:latin typeface="Calibri" panose="020F0502020204030204" pitchFamily="34" charset="0"/>
              </a:rPr>
              <a:t>    (&gt; 20 </a:t>
            </a:r>
            <a:r>
              <a:rPr lang="fr-FR" sz="2400" b="1" dirty="0" err="1" smtClean="0">
                <a:latin typeface="Calibri" panose="020F0502020204030204" pitchFamily="34" charset="0"/>
              </a:rPr>
              <a:t>ng</a:t>
            </a:r>
            <a:r>
              <a:rPr lang="fr-FR" sz="2400" b="1" dirty="0" smtClean="0">
                <a:latin typeface="Calibri" panose="020F0502020204030204" pitchFamily="34" charset="0"/>
              </a:rPr>
              <a:t>/ml).</a:t>
            </a:r>
          </a:p>
          <a:p>
            <a:pPr marL="0" indent="0">
              <a:buNone/>
            </a:pPr>
            <a:endParaRPr lang="fr-FR" sz="2400" b="1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sz="2400" b="1" dirty="0" smtClean="0">
                <a:latin typeface="Calibri" panose="020F0502020204030204" pitchFamily="34" charset="0"/>
              </a:rPr>
              <a:t>• Taux supérieur ou égal 500 </a:t>
            </a:r>
            <a:r>
              <a:rPr lang="fr-FR" sz="2400" b="1" dirty="0" err="1" smtClean="0">
                <a:latin typeface="Calibri" panose="020F0502020204030204" pitchFamily="34" charset="0"/>
              </a:rPr>
              <a:t>ng</a:t>
            </a:r>
            <a:r>
              <a:rPr lang="fr-FR" sz="2400" b="1" dirty="0" smtClean="0">
                <a:latin typeface="Calibri" panose="020F0502020204030204" pitchFamily="34" charset="0"/>
              </a:rPr>
              <a:t>/ml spécifiques de CHC</a:t>
            </a:r>
          </a:p>
          <a:p>
            <a:pPr marL="0" indent="0">
              <a:buNone/>
            </a:pPr>
            <a:r>
              <a:rPr lang="fr-FR" sz="2400" b="1" dirty="0" smtClean="0">
                <a:latin typeface="Calibri" panose="020F0502020204030204" pitchFamily="34" charset="0"/>
              </a:rPr>
              <a:t>• autres marqueurs peu utiles</a:t>
            </a:r>
            <a:endParaRPr lang="fr-FR" sz="2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440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4954" y="1166860"/>
            <a:ext cx="8761413" cy="728480"/>
          </a:xfrm>
        </p:spPr>
        <p:txBody>
          <a:bodyPr/>
          <a:lstStyle/>
          <a:p>
            <a:r>
              <a:rPr lang="fr-FR" b="1" dirty="0" smtClean="0"/>
              <a:t>Examens morphologiques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dirty="0" smtClean="0"/>
              <a:t>• </a:t>
            </a:r>
            <a:r>
              <a:rPr lang="fr-FR" sz="2200" b="1" dirty="0" smtClean="0"/>
              <a:t>L'échographie abdominale : </a:t>
            </a:r>
            <a:r>
              <a:rPr lang="fr-FR" dirty="0" smtClean="0"/>
              <a:t>méthode plus spécifique que sensible : la lésion est </a:t>
            </a:r>
            <a:r>
              <a:rPr lang="fr-FR" dirty="0" err="1" smtClean="0"/>
              <a:t>hypoéchogène</a:t>
            </a:r>
            <a:r>
              <a:rPr lang="fr-FR" dirty="0" smtClean="0"/>
              <a:t>, hyperéchogène ou mixte, unique ou multiple à contours nets ou mal définissables. Les formes les plus fréquentes sont la forme </a:t>
            </a:r>
            <a:r>
              <a:rPr lang="fr-FR" dirty="0" err="1" smtClean="0"/>
              <a:t>infiltrante</a:t>
            </a:r>
            <a:r>
              <a:rPr lang="fr-FR" dirty="0" smtClean="0"/>
              <a:t> </a:t>
            </a:r>
            <a:r>
              <a:rPr lang="fr-FR" dirty="0" err="1" smtClean="0"/>
              <a:t>isoéchogène</a:t>
            </a:r>
            <a:r>
              <a:rPr lang="fr-FR" dirty="0" smtClean="0"/>
              <a:t>, la forme nodulaire de petite taille </a:t>
            </a:r>
            <a:r>
              <a:rPr lang="fr-FR" dirty="0" err="1" smtClean="0"/>
              <a:t>hypoéchogène</a:t>
            </a:r>
            <a:r>
              <a:rPr lang="fr-FR" dirty="0" smtClean="0"/>
              <a:t> et la forme nodulaire de grande taille hyperéchogène avec en son sein des zones </a:t>
            </a:r>
            <a:r>
              <a:rPr lang="fr-FR" dirty="0" err="1" smtClean="0"/>
              <a:t>hypoéchogènes</a:t>
            </a:r>
            <a:r>
              <a:rPr lang="fr-FR" dirty="0" smtClean="0"/>
              <a:t>. Ces aspects ne sont pas spécifiques du CHC. Seule en fait la découverte d'un thrombus porta, visualisable lorsqu'il atteint les grosses bronches portes permet d'évoquer le diagnostic.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9725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4953" y="1179740"/>
            <a:ext cx="8761413" cy="728480"/>
          </a:xfrm>
        </p:spPr>
        <p:txBody>
          <a:bodyPr/>
          <a:lstStyle/>
          <a:p>
            <a:r>
              <a:rPr lang="fr-FR" b="1" dirty="0" smtClean="0"/>
              <a:t>La tomodensitométrie (TDM)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réalisée selon le mode hélicoïdal montre avant</a:t>
            </a:r>
          </a:p>
          <a:p>
            <a:r>
              <a:rPr lang="fr-FR" dirty="0" smtClean="0"/>
              <a:t>injection, une lésion </a:t>
            </a:r>
            <a:r>
              <a:rPr lang="fr-FR" dirty="0" err="1" smtClean="0"/>
              <a:t>hypodense</a:t>
            </a:r>
            <a:r>
              <a:rPr lang="fr-FR" dirty="0" smtClean="0"/>
              <a:t> ou rarement </a:t>
            </a:r>
            <a:r>
              <a:rPr lang="fr-FR" dirty="0" err="1" smtClean="0"/>
              <a:t>isodense</a:t>
            </a:r>
            <a:r>
              <a:rPr lang="fr-FR" dirty="0" smtClean="0"/>
              <a:t>. L'injection met en évidence le</a:t>
            </a:r>
          </a:p>
          <a:p>
            <a:r>
              <a:rPr lang="fr-FR" dirty="0" smtClean="0"/>
              <a:t>caractère </a:t>
            </a:r>
            <a:r>
              <a:rPr lang="fr-FR" dirty="0" err="1" smtClean="0"/>
              <a:t>hypervascularisé</a:t>
            </a:r>
            <a:r>
              <a:rPr lang="fr-FR" dirty="0" smtClean="0"/>
              <a:t> de la tumeur qui prend rapidement le produit de contraste.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3199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030309" y="1326703"/>
            <a:ext cx="10058400" cy="404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8896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le d’ions">
  <a:themeElements>
    <a:clrScheme name="Salle d’ions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Salle d’ions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le d’ions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944</TotalTime>
  <Words>635</Words>
  <Application>Microsoft Office PowerPoint</Application>
  <PresentationFormat>Grand écran</PresentationFormat>
  <Paragraphs>75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Century Gothic</vt:lpstr>
      <vt:lpstr>Wingdings 3</vt:lpstr>
      <vt:lpstr>Salle d’ions</vt:lpstr>
      <vt:lpstr>Carcinome hepato-cellulaire </vt:lpstr>
      <vt:lpstr>LES DONNÉES ÉPIDÉMIOLOGIQUES</vt:lpstr>
      <vt:lpstr>Facteurs de risques </vt:lpstr>
      <vt:lpstr>Circonstances de découverte </vt:lpstr>
      <vt:lpstr>Examen clinique </vt:lpstr>
      <vt:lpstr>Examens biologiques </vt:lpstr>
      <vt:lpstr>Examens morphologiques </vt:lpstr>
      <vt:lpstr>La tomodensitométrie (TDM) </vt:lpstr>
      <vt:lpstr>Présentation PowerPoint</vt:lpstr>
      <vt:lpstr>Présentation PowerPoint</vt:lpstr>
      <vt:lpstr>Présentation PowerPoint</vt:lpstr>
      <vt:lpstr>Chirurgie</vt:lpstr>
      <vt:lpstr>TRAITEMENTS</vt:lpstr>
      <vt:lpstr>chimio-embolisation </vt:lpstr>
      <vt:lpstr>Chimio-embolisation</vt:lpstr>
      <vt:lpstr>Radiofréquence</vt:lpstr>
      <vt:lpstr>Le traitement préventif </vt:lpstr>
      <vt:lpstr>Surveillance </vt:lpstr>
      <vt:lpstr>Population à risque à dépister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A. Djedour</dc:creator>
  <cp:lastModifiedBy>A. Djedour</cp:lastModifiedBy>
  <cp:revision>19</cp:revision>
  <dcterms:created xsi:type="dcterms:W3CDTF">2016-10-18T21:35:43Z</dcterms:created>
  <dcterms:modified xsi:type="dcterms:W3CDTF">2016-10-19T13:20:12Z</dcterms:modified>
</cp:coreProperties>
</file>