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257" r:id="rId3"/>
    <p:sldId id="260" r:id="rId4"/>
    <p:sldId id="261" r:id="rId5"/>
    <p:sldId id="262" r:id="rId6"/>
    <p:sldId id="264" r:id="rId7"/>
    <p:sldId id="265" r:id="rId8"/>
    <p:sldId id="266" r:id="rId9"/>
    <p:sldId id="267" r:id="rId10"/>
    <p:sldId id="268" r:id="rId11"/>
    <p:sldId id="269" r:id="rId12"/>
    <p:sldId id="263" r:id="rId13"/>
    <p:sldId id="270" r:id="rId14"/>
    <p:sldId id="272" r:id="rId15"/>
    <p:sldId id="271" r:id="rId16"/>
    <p:sldId id="273" r:id="rId17"/>
    <p:sldId id="274" r:id="rId18"/>
    <p:sldId id="275" r:id="rId19"/>
    <p:sldId id="276" r:id="rId20"/>
    <p:sldId id="295" r:id="rId21"/>
    <p:sldId id="277" r:id="rId22"/>
    <p:sldId id="278" r:id="rId23"/>
    <p:sldId id="279" r:id="rId24"/>
    <p:sldId id="285" r:id="rId25"/>
    <p:sldId id="281" r:id="rId26"/>
    <p:sldId id="286" r:id="rId27"/>
    <p:sldId id="287" r:id="rId28"/>
    <p:sldId id="282" r:id="rId29"/>
    <p:sldId id="288" r:id="rId30"/>
    <p:sldId id="289" r:id="rId31"/>
    <p:sldId id="290" r:id="rId32"/>
    <p:sldId id="291" r:id="rId33"/>
    <p:sldId id="283" r:id="rId34"/>
    <p:sldId id="292" r:id="rId35"/>
    <p:sldId id="293" r:id="rId36"/>
    <p:sldId id="294" r:id="rId37"/>
    <p:sldId id="284" r:id="rId38"/>
    <p:sldId id="280" r:id="rId3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E46D09-C4D8-4110-8A0C-815E3D69F046}" type="datetimeFigureOut">
              <a:rPr lang="fr-FR" smtClean="0"/>
              <a:pPr/>
              <a:t>23/10/2018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8DD7BF-4154-42B0-AB02-1C924536588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E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8DD7BF-4154-42B0-AB02-1C9245365880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3623D-F5A8-4926-A48C-D2E112AD1BC3}" type="datetimeFigureOut">
              <a:rPr lang="fr-FR" smtClean="0"/>
              <a:pPr/>
              <a:t>23/10/2018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D929C-9EE2-489B-BD61-31BA16B5D4C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3623D-F5A8-4926-A48C-D2E112AD1BC3}" type="datetimeFigureOut">
              <a:rPr lang="fr-FR" smtClean="0"/>
              <a:pPr/>
              <a:t>23/10/2018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D929C-9EE2-489B-BD61-31BA16B5D4C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3623D-F5A8-4926-A48C-D2E112AD1BC3}" type="datetimeFigureOut">
              <a:rPr lang="fr-FR" smtClean="0"/>
              <a:pPr/>
              <a:t>23/10/2018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D929C-9EE2-489B-BD61-31BA16B5D4C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3623D-F5A8-4926-A48C-D2E112AD1BC3}" type="datetimeFigureOut">
              <a:rPr lang="fr-FR" smtClean="0"/>
              <a:pPr/>
              <a:t>23/10/2018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D929C-9EE2-489B-BD61-31BA16B5D4C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3623D-F5A8-4926-A48C-D2E112AD1BC3}" type="datetimeFigureOut">
              <a:rPr lang="fr-FR" smtClean="0"/>
              <a:pPr/>
              <a:t>23/10/2018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D929C-9EE2-489B-BD61-31BA16B5D4C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3623D-F5A8-4926-A48C-D2E112AD1BC3}" type="datetimeFigureOut">
              <a:rPr lang="fr-FR" smtClean="0"/>
              <a:pPr/>
              <a:t>23/10/2018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D929C-9EE2-489B-BD61-31BA16B5D4C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3623D-F5A8-4926-A48C-D2E112AD1BC3}" type="datetimeFigureOut">
              <a:rPr lang="fr-FR" smtClean="0"/>
              <a:pPr/>
              <a:t>23/10/2018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D929C-9EE2-489B-BD61-31BA16B5D4C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3623D-F5A8-4926-A48C-D2E112AD1BC3}" type="datetimeFigureOut">
              <a:rPr lang="fr-FR" smtClean="0"/>
              <a:pPr/>
              <a:t>23/10/2018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D929C-9EE2-489B-BD61-31BA16B5D4C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3623D-F5A8-4926-A48C-D2E112AD1BC3}" type="datetimeFigureOut">
              <a:rPr lang="fr-FR" smtClean="0"/>
              <a:pPr/>
              <a:t>23/10/2018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D929C-9EE2-489B-BD61-31BA16B5D4C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3623D-F5A8-4926-A48C-D2E112AD1BC3}" type="datetimeFigureOut">
              <a:rPr lang="fr-FR" smtClean="0"/>
              <a:pPr/>
              <a:t>23/10/2018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D929C-9EE2-489B-BD61-31BA16B5D4C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3623D-F5A8-4926-A48C-D2E112AD1BC3}" type="datetimeFigureOut">
              <a:rPr lang="fr-FR" smtClean="0"/>
              <a:pPr/>
              <a:t>23/10/2018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D929C-9EE2-489B-BD61-31BA16B5D4C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33623D-F5A8-4926-A48C-D2E112AD1BC3}" type="datetimeFigureOut">
              <a:rPr lang="fr-FR" smtClean="0"/>
              <a:pPr/>
              <a:t>23/10/2018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AD929C-9EE2-489B-BD61-31BA16B5D4C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fr-FR" b="1" dirty="0" smtClean="0">
                <a:solidFill>
                  <a:schemeClr val="tx1"/>
                </a:solidFill>
              </a:rPr>
              <a:t>Arthrologie du membre supérieur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528"/>
          </a:xfrm>
        </p:spPr>
        <p:txBody>
          <a:bodyPr>
            <a:normAutofit fontScale="90000"/>
          </a:bodyPr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268931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fr-FR" sz="2400" b="1" dirty="0" smtClean="0"/>
              <a:t>Articulation par emboitement réciproque (en selle)</a:t>
            </a:r>
            <a:r>
              <a:rPr lang="fr-FR" sz="2400" dirty="0" smtClean="0"/>
              <a:t>: </a:t>
            </a:r>
            <a:r>
              <a:rPr lang="fr-FR" sz="2400" dirty="0" err="1" smtClean="0"/>
              <a:t>exp</a:t>
            </a:r>
            <a:r>
              <a:rPr lang="fr-FR" sz="2400" dirty="0" smtClean="0"/>
              <a:t>: articulation carpo-métacarpienne du pouce.</a:t>
            </a:r>
            <a:endParaRPr lang="fr-FR" sz="24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lum bright="-10000" contrast="38000"/>
          </a:blip>
          <a:srcRect/>
          <a:stretch>
            <a:fillRect/>
          </a:stretch>
        </p:blipFill>
        <p:spPr bwMode="auto">
          <a:xfrm>
            <a:off x="928662" y="1714488"/>
            <a:ext cx="6786610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 fontScale="90000"/>
          </a:bodyPr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749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fr-FR" sz="2400" b="1" dirty="0" smtClean="0"/>
              <a:t>Articulation plane (arthrodie): </a:t>
            </a:r>
            <a:r>
              <a:rPr lang="fr-FR" sz="2400" b="1" dirty="0" err="1" smtClean="0"/>
              <a:t>exp</a:t>
            </a:r>
            <a:r>
              <a:rPr lang="fr-FR" sz="2400" dirty="0" smtClean="0"/>
              <a:t>: articulation entre les os du carpe.</a:t>
            </a:r>
            <a:endParaRPr lang="fr-FR" sz="24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785926"/>
            <a:ext cx="5786478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528"/>
          </a:xfrm>
        </p:spPr>
        <p:txBody>
          <a:bodyPr>
            <a:normAutofit fontScale="90000"/>
          </a:bodyPr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158" y="1071546"/>
            <a:ext cx="8286808" cy="450059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fr-FR" sz="2800" b="1" dirty="0" smtClean="0"/>
              <a:t>Description: plan d’étude d’une articulation:</a:t>
            </a:r>
          </a:p>
          <a:p>
            <a:pPr marL="514350" indent="-514350"/>
            <a:r>
              <a:rPr lang="fr-FR" sz="2800" b="1" dirty="0" smtClean="0"/>
              <a:t>Définition:</a:t>
            </a:r>
          </a:p>
          <a:p>
            <a:pPr marL="514350" indent="-514350"/>
            <a:r>
              <a:rPr lang="fr-FR" sz="2800" b="1" dirty="0" smtClean="0"/>
              <a:t>Surfaces articulaires</a:t>
            </a:r>
            <a:r>
              <a:rPr lang="fr-FR" sz="2400" b="1" dirty="0" smtClean="0"/>
              <a:t>: </a:t>
            </a:r>
            <a:r>
              <a:rPr lang="fr-FR" sz="2400" dirty="0" smtClean="0"/>
              <a:t>recouvertes de cartilage + </a:t>
            </a:r>
            <a:r>
              <a:rPr lang="fr-FR" sz="2400" b="1" dirty="0" smtClean="0"/>
              <a:t>fibrocartilages:</a:t>
            </a:r>
            <a:r>
              <a:rPr lang="fr-FR" sz="2400" dirty="0" smtClean="0"/>
              <a:t> </a:t>
            </a:r>
            <a:r>
              <a:rPr lang="fr-FR" sz="2400" dirty="0" err="1" smtClean="0"/>
              <a:t>labrum</a:t>
            </a:r>
            <a:r>
              <a:rPr lang="fr-FR" sz="2400" dirty="0" smtClean="0"/>
              <a:t> (bourrelet), ménisques.</a:t>
            </a:r>
          </a:p>
          <a:p>
            <a:pPr marL="514350" indent="-514350"/>
            <a:r>
              <a:rPr lang="fr-FR" sz="2800" b="1" dirty="0" smtClean="0"/>
              <a:t>Les moyens d’unions: 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fr-FR" sz="2400" b="1" dirty="0" smtClean="0"/>
              <a:t>Capsule articulaire: </a:t>
            </a:r>
            <a:r>
              <a:rPr lang="fr-FR" sz="2400" dirty="0" smtClean="0"/>
              <a:t>manchon fibreux + insertions.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fr-FR" sz="2400" b="1" dirty="0" smtClean="0"/>
              <a:t>Les ligaments: </a:t>
            </a:r>
            <a:r>
              <a:rPr lang="fr-FR" sz="2400" dirty="0" smtClean="0"/>
              <a:t>renforcent la capsule (passifs=vrais, actifs: faux= tendons des muscles péri-articulaire.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4572008"/>
            <a:ext cx="8229600" cy="1554155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lum bright="-33000" contrast="34000"/>
          </a:blip>
          <a:srcRect/>
          <a:stretch>
            <a:fillRect/>
          </a:stretch>
        </p:blipFill>
        <p:spPr bwMode="auto">
          <a:xfrm>
            <a:off x="71438" y="485775"/>
            <a:ext cx="9001125" cy="588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528"/>
          </a:xfrm>
        </p:spPr>
        <p:txBody>
          <a:bodyPr>
            <a:normAutofit fontScale="90000"/>
          </a:bodyPr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5214950"/>
            <a:ext cx="8229600" cy="911213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214290"/>
            <a:ext cx="4076700" cy="637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528"/>
          </a:xfrm>
        </p:spPr>
        <p:txBody>
          <a:bodyPr>
            <a:normAutofit fontScale="90000"/>
          </a:bodyPr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4500570"/>
            <a:ext cx="8229600" cy="1625593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lum bright="-16000" contrast="31000"/>
          </a:blip>
          <a:srcRect/>
          <a:stretch>
            <a:fillRect/>
          </a:stretch>
        </p:blipFill>
        <p:spPr bwMode="auto">
          <a:xfrm>
            <a:off x="1614488" y="1185863"/>
            <a:ext cx="5915025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5404"/>
          </a:xfrm>
        </p:spPr>
        <p:txBody>
          <a:bodyPr>
            <a:normAutofit fontScale="90000"/>
          </a:bodyPr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785794"/>
            <a:ext cx="3757610" cy="5340369"/>
          </a:xfrm>
        </p:spPr>
        <p:txBody>
          <a:bodyPr>
            <a:normAutofit fontScale="92500"/>
          </a:bodyPr>
          <a:lstStyle/>
          <a:p>
            <a:r>
              <a:rPr lang="fr-FR" sz="3000" b="1" dirty="0" smtClean="0"/>
              <a:t>Le moyen de glissement: la synoviale:</a:t>
            </a:r>
          </a:p>
          <a:p>
            <a:pPr>
              <a:buNone/>
            </a:pPr>
            <a:r>
              <a:rPr lang="fr-FR" sz="2800" dirty="0" smtClean="0"/>
              <a:t>Membrane fine qui tapisse la face profonde de la capsule.</a:t>
            </a:r>
          </a:p>
          <a:p>
            <a:pPr>
              <a:buNone/>
            </a:pPr>
            <a:r>
              <a:rPr lang="fr-FR" sz="2800" dirty="0" smtClean="0"/>
              <a:t>Elle secrète un liquide : </a:t>
            </a:r>
            <a:r>
              <a:rPr lang="fr-FR" sz="2800" b="1" dirty="0" smtClean="0"/>
              <a:t>liquide synovial= synovie </a:t>
            </a:r>
            <a:r>
              <a:rPr lang="fr-FR" sz="2800" dirty="0" smtClean="0"/>
              <a:t>qui joue un rôle dans la lubrification et la nutrition du cartilage articulaire. </a:t>
            </a:r>
            <a:endParaRPr lang="fr-FR" sz="28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lum bright="-30000" contrast="17000"/>
          </a:blip>
          <a:srcRect/>
          <a:stretch>
            <a:fillRect/>
          </a:stretch>
        </p:blipFill>
        <p:spPr bwMode="auto">
          <a:xfrm>
            <a:off x="4500562" y="857232"/>
            <a:ext cx="4029075" cy="5043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 fontScale="90000"/>
          </a:bodyPr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/>
          <a:lstStyle/>
          <a:p>
            <a:r>
              <a:rPr lang="fr-FR" sz="2800" b="1" dirty="0" smtClean="0"/>
              <a:t>Physiologie articulaire:</a:t>
            </a:r>
          </a:p>
          <a:p>
            <a:pPr>
              <a:buNone/>
            </a:pPr>
            <a:r>
              <a:rPr lang="fr-FR" sz="2800" dirty="0" smtClean="0"/>
              <a:t>Autour de 3 axes:</a:t>
            </a:r>
          </a:p>
          <a:p>
            <a:pPr>
              <a:buFont typeface="Wingdings" pitchFamily="2" charset="2"/>
              <a:buChar char="ü"/>
            </a:pPr>
            <a:r>
              <a:rPr lang="fr-FR" sz="2800" b="1" dirty="0" smtClean="0"/>
              <a:t>Axe sagittal (plan frontal):</a:t>
            </a:r>
            <a:r>
              <a:rPr lang="fr-FR" sz="2800" dirty="0" smtClean="0"/>
              <a:t> abduction, adduction.</a:t>
            </a:r>
          </a:p>
          <a:p>
            <a:pPr>
              <a:buFont typeface="Wingdings" pitchFamily="2" charset="2"/>
              <a:buChar char="ü"/>
            </a:pPr>
            <a:r>
              <a:rPr lang="fr-FR" sz="2800" b="1" dirty="0" smtClean="0"/>
              <a:t>Axe transversal (plan sagittal)</a:t>
            </a:r>
            <a:r>
              <a:rPr lang="fr-FR" sz="2800" dirty="0" smtClean="0"/>
              <a:t>: flexion, extension.</a:t>
            </a:r>
          </a:p>
          <a:p>
            <a:pPr>
              <a:buFont typeface="Wingdings" pitchFamily="2" charset="2"/>
              <a:buChar char="ü"/>
            </a:pPr>
            <a:r>
              <a:rPr lang="fr-FR" sz="2800" b="1" dirty="0" smtClean="0"/>
              <a:t>Axe vertical (plan transversal)</a:t>
            </a:r>
            <a:r>
              <a:rPr lang="fr-FR" sz="2800" dirty="0" smtClean="0"/>
              <a:t>: rotation médiale, rotation latérale. </a:t>
            </a:r>
            <a:endParaRPr lang="fr-F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71472" y="2643182"/>
            <a:ext cx="8229600" cy="939784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fr-FR" b="1" dirty="0" smtClean="0"/>
              <a:t>Articulation de l’épaule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5404"/>
          </a:xfrm>
        </p:spPr>
        <p:txBody>
          <a:bodyPr>
            <a:normAutofit fontScale="90000"/>
          </a:bodyPr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1071546"/>
            <a:ext cx="8686800" cy="5054617"/>
          </a:xfrm>
        </p:spPr>
        <p:txBody>
          <a:bodyPr/>
          <a:lstStyle/>
          <a:p>
            <a:pPr>
              <a:buNone/>
            </a:pPr>
            <a:r>
              <a:rPr lang="fr-FR" b="1" dirty="0" smtClean="0"/>
              <a:t>Le complexe articulaire de l’épaule </a:t>
            </a:r>
            <a:r>
              <a:rPr lang="fr-FR" dirty="0" smtClean="0"/>
              <a:t>est constitué de </a:t>
            </a:r>
            <a:r>
              <a:rPr lang="fr-FR" b="1" dirty="0" smtClean="0"/>
              <a:t>5 articulations: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800" b="1" dirty="0" smtClean="0"/>
              <a:t>L’articulation scapulo-humérale (vraie articulation):+++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800" b="1" dirty="0" smtClean="0"/>
              <a:t>L’articulation </a:t>
            </a:r>
            <a:r>
              <a:rPr lang="fr-FR" sz="2800" b="1" dirty="0" err="1" smtClean="0"/>
              <a:t>acromio</a:t>
            </a:r>
            <a:r>
              <a:rPr lang="fr-FR" sz="2800" b="1" dirty="0" smtClean="0"/>
              <a:t>-claviculaire (vraie articulation)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800" b="1" dirty="0" smtClean="0"/>
              <a:t>L’articulation </a:t>
            </a:r>
            <a:r>
              <a:rPr lang="fr-FR" sz="2800" b="1" dirty="0" err="1" smtClean="0"/>
              <a:t>sterno</a:t>
            </a:r>
            <a:r>
              <a:rPr lang="fr-FR" sz="2800" b="1" dirty="0" smtClean="0"/>
              <a:t>-claviculaire (vraie articulation)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800" b="1" dirty="0" smtClean="0"/>
              <a:t>L’articulation </a:t>
            </a:r>
            <a:r>
              <a:rPr lang="fr-FR" sz="2800" b="1" dirty="0" err="1" smtClean="0"/>
              <a:t>scapulo</a:t>
            </a:r>
            <a:r>
              <a:rPr lang="fr-FR" sz="2800" b="1" dirty="0" smtClean="0"/>
              <a:t>-thoracique (fausse articulation)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800" b="1" dirty="0" smtClean="0"/>
              <a:t>L’articulation sous-</a:t>
            </a:r>
            <a:r>
              <a:rPr lang="fr-FR" sz="2800" b="1" dirty="0" err="1" smtClean="0"/>
              <a:t>deltoidienne</a:t>
            </a:r>
            <a:r>
              <a:rPr lang="fr-FR" sz="2800" b="1" dirty="0" smtClean="0"/>
              <a:t>.</a:t>
            </a:r>
            <a:endParaRPr lang="fr-FR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3966"/>
          </a:xfrm>
        </p:spPr>
        <p:txBody>
          <a:bodyPr>
            <a:normAutofit fontScale="90000"/>
          </a:bodyPr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/>
          <a:lstStyle/>
          <a:p>
            <a:pPr>
              <a:buNone/>
            </a:pPr>
            <a:r>
              <a:rPr lang="fr-FR" b="1" dirty="0" smtClean="0"/>
              <a:t>Introduction a l’arthrologie: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800" b="1" dirty="0" smtClean="0"/>
              <a:t>Définition:</a:t>
            </a:r>
          </a:p>
          <a:p>
            <a:pPr>
              <a:buNone/>
            </a:pPr>
            <a:r>
              <a:rPr lang="fr-FR" sz="2400" b="1" dirty="0" smtClean="0"/>
              <a:t>L’arthrologie  est l’étude des articulations.</a:t>
            </a:r>
          </a:p>
          <a:p>
            <a:pPr>
              <a:buNone/>
            </a:pPr>
            <a:r>
              <a:rPr lang="fr-FR" sz="2400" b="1" dirty="0" smtClean="0"/>
              <a:t>Une articulation  est l’union entre des pièces osseuses.</a:t>
            </a:r>
          </a:p>
          <a:p>
            <a:pPr>
              <a:buNone/>
            </a:pPr>
            <a:r>
              <a:rPr lang="fr-FR" sz="2400" b="1" dirty="0" smtClean="0"/>
              <a:t>Rôle important dans la biomécanique.</a:t>
            </a:r>
          </a:p>
          <a:p>
            <a:pPr>
              <a:buNone/>
            </a:pPr>
            <a:r>
              <a:rPr lang="fr-FR" sz="2400" b="1" dirty="0" smtClean="0"/>
              <a:t>Elle peuvent être le siège d’une atteinte pathologique (arthrite, arthrose) ou traumatique (entorse, luxation)</a:t>
            </a:r>
          </a:p>
          <a:p>
            <a:pPr marL="514350" indent="-514350">
              <a:buNone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6842"/>
          </a:xfrm>
        </p:spPr>
        <p:txBody>
          <a:bodyPr>
            <a:normAutofit fontScale="90000"/>
          </a:bodyPr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5929330"/>
            <a:ext cx="8229600" cy="196833"/>
          </a:xfrm>
        </p:spPr>
        <p:txBody>
          <a:bodyPr>
            <a:normAutofit fontScale="25000" lnSpcReduction="20000"/>
          </a:bodyPr>
          <a:lstStyle/>
          <a:p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0"/>
            <a:ext cx="407196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40369"/>
          </a:xfrm>
        </p:spPr>
        <p:txBody>
          <a:bodyPr/>
          <a:lstStyle/>
          <a:p>
            <a:r>
              <a:rPr lang="fr-FR" b="1" dirty="0" smtClean="0"/>
              <a:t>L’articulation scapulo-humérale:</a:t>
            </a:r>
          </a:p>
          <a:p>
            <a:pPr>
              <a:buNone/>
            </a:pPr>
            <a:r>
              <a:rPr lang="fr-FR" sz="2800" b="1" dirty="0" smtClean="0"/>
              <a:t>Définition: </a:t>
            </a:r>
          </a:p>
          <a:p>
            <a:pPr>
              <a:buNone/>
            </a:pPr>
            <a:r>
              <a:rPr lang="fr-FR" sz="2800" dirty="0" smtClean="0"/>
              <a:t>Articulation proximale du membre supérieur.</a:t>
            </a:r>
          </a:p>
          <a:p>
            <a:pPr>
              <a:buNone/>
            </a:pPr>
            <a:r>
              <a:rPr lang="fr-FR" sz="2800" dirty="0" smtClean="0"/>
              <a:t>Unit cavité glénoïde a la tête humérale.</a:t>
            </a:r>
          </a:p>
          <a:p>
            <a:pPr>
              <a:buNone/>
            </a:pPr>
            <a:r>
              <a:rPr lang="fr-FR" sz="2800" dirty="0" smtClean="0"/>
              <a:t>Synoviale/ sphéroïde.</a:t>
            </a:r>
          </a:p>
          <a:p>
            <a:pPr>
              <a:buNone/>
            </a:pPr>
            <a:r>
              <a:rPr lang="fr-FR" sz="2800" dirty="0" smtClean="0"/>
              <a:t>Très mobile mais fragile (luxations).</a:t>
            </a:r>
          </a:p>
          <a:p>
            <a:pPr>
              <a:buNone/>
            </a:pPr>
            <a:endParaRPr lang="fr-FR" sz="2800" dirty="0" smtClean="0"/>
          </a:p>
          <a:p>
            <a:pPr>
              <a:buNone/>
            </a:pPr>
            <a:endParaRPr lang="fr-F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3966"/>
          </a:xfrm>
        </p:spPr>
        <p:txBody>
          <a:bodyPr>
            <a:normAutofit fontScale="90000"/>
          </a:bodyPr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428604"/>
            <a:ext cx="3829048" cy="569755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2800" b="1" dirty="0" smtClean="0"/>
              <a:t>Surfaces articulaires:</a:t>
            </a:r>
          </a:p>
          <a:p>
            <a:pPr>
              <a:buFont typeface="Wingdings" pitchFamily="2" charset="2"/>
              <a:buChar char="§"/>
            </a:pPr>
            <a:r>
              <a:rPr lang="fr-FR" sz="2800" b="1" dirty="0" smtClean="0"/>
              <a:t>La tête humérale:</a:t>
            </a:r>
          </a:p>
          <a:p>
            <a:pPr>
              <a:buNone/>
            </a:pPr>
            <a:r>
              <a:rPr lang="fr-FR" sz="2800" dirty="0" smtClean="0"/>
              <a:t>1/3 de sphère de 30 mm de rayon.</a:t>
            </a:r>
          </a:p>
          <a:p>
            <a:pPr>
              <a:buNone/>
            </a:pPr>
            <a:r>
              <a:rPr lang="fr-FR" sz="2800" dirty="0" smtClean="0"/>
              <a:t>Regarde en DD, en haut et en arrière.</a:t>
            </a:r>
          </a:p>
          <a:p>
            <a:pPr>
              <a:buNone/>
            </a:pPr>
            <a:r>
              <a:rPr lang="fr-FR" sz="2800" dirty="0" smtClean="0"/>
              <a:t>Col anatomique.</a:t>
            </a:r>
          </a:p>
          <a:p>
            <a:pPr>
              <a:buNone/>
            </a:pPr>
            <a:r>
              <a:rPr lang="fr-FR" sz="2800" dirty="0" smtClean="0"/>
              <a:t>Angle d’inclinaison du col: 130°.</a:t>
            </a:r>
            <a:endParaRPr lang="fr-FR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bright="9000" contrast="-16000"/>
          </a:blip>
          <a:srcRect/>
          <a:stretch>
            <a:fillRect/>
          </a:stretch>
        </p:blipFill>
        <p:spPr bwMode="auto">
          <a:xfrm>
            <a:off x="4286248" y="285750"/>
            <a:ext cx="4533900" cy="657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9000" contrast="6000"/>
          </a:blip>
          <a:srcRect/>
          <a:stretch>
            <a:fillRect/>
          </a:stretch>
        </p:blipFill>
        <p:spPr bwMode="auto">
          <a:xfrm>
            <a:off x="5072066" y="571480"/>
            <a:ext cx="3857652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ZoneTexte 4"/>
          <p:cNvSpPr txBox="1"/>
          <p:nvPr/>
        </p:nvSpPr>
        <p:spPr>
          <a:xfrm>
            <a:off x="285720" y="714356"/>
            <a:ext cx="4941546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fr-FR" sz="2800" b="1" dirty="0" smtClean="0"/>
              <a:t>Cavite glénoïdale:</a:t>
            </a:r>
          </a:p>
          <a:p>
            <a:r>
              <a:rPr lang="fr-FR" sz="2800" dirty="0" smtClean="0"/>
              <a:t>Elle est située a l’angle latérale</a:t>
            </a:r>
          </a:p>
          <a:p>
            <a:r>
              <a:rPr lang="fr-FR" sz="2800" dirty="0" smtClean="0"/>
              <a:t>De la scapula.</a:t>
            </a:r>
          </a:p>
          <a:p>
            <a:r>
              <a:rPr lang="fr-FR" sz="2800" dirty="0" smtClean="0"/>
              <a:t>Orientée en bas en dehors et en </a:t>
            </a:r>
          </a:p>
          <a:p>
            <a:r>
              <a:rPr lang="fr-FR" sz="2800" dirty="0" smtClean="0"/>
              <a:t>Avant.</a:t>
            </a:r>
          </a:p>
          <a:p>
            <a:r>
              <a:rPr lang="fr-FR" sz="2800" dirty="0" smtClean="0"/>
              <a:t>Tubercule glénoïdal.</a:t>
            </a:r>
          </a:p>
          <a:p>
            <a:endParaRPr lang="fr-F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fr-FR" sz="2800" b="1" dirty="0" smtClean="0"/>
              <a:t>Bourrelet glénoïdal: </a:t>
            </a:r>
            <a:r>
              <a:rPr lang="fr-FR" sz="2800" dirty="0" err="1" smtClean="0"/>
              <a:t>fibro-cartilage</a:t>
            </a:r>
            <a:r>
              <a:rPr lang="fr-FR" sz="2800" dirty="0" smtClean="0"/>
              <a:t> prismatique situé au pourtour de la cavité glénoïdale.</a:t>
            </a:r>
          </a:p>
          <a:p>
            <a:pPr>
              <a:buNone/>
            </a:pPr>
            <a:r>
              <a:rPr lang="fr-FR" sz="2800" dirty="0" smtClean="0"/>
              <a:t>Augmente la surface articulaire (congruence insuffisante =&gt; luxation de l’épaule). </a:t>
            </a:r>
            <a:endParaRPr lang="fr-FR" sz="28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5572140"/>
            <a:ext cx="8229600" cy="554023"/>
          </a:xfrm>
        </p:spPr>
        <p:txBody>
          <a:bodyPr>
            <a:normAutofit lnSpcReduction="10000"/>
          </a:bodyPr>
          <a:lstStyle/>
          <a:p>
            <a:endParaRPr lang="fr-FR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lum bright="-29000" contrast="19000"/>
          </a:blip>
          <a:srcRect/>
          <a:stretch>
            <a:fillRect/>
          </a:stretch>
        </p:blipFill>
        <p:spPr bwMode="auto">
          <a:xfrm>
            <a:off x="714348" y="0"/>
            <a:ext cx="740568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rmAutofit fontScale="90000"/>
          </a:bodyPr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500042"/>
            <a:ext cx="8115328" cy="562612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2800" b="1" dirty="0" smtClean="0"/>
              <a:t>Moyens d’union:</a:t>
            </a:r>
          </a:p>
          <a:p>
            <a:pPr>
              <a:buFont typeface="Wingdings" pitchFamily="2" charset="2"/>
              <a:buChar char="Ø"/>
            </a:pPr>
            <a:r>
              <a:rPr lang="fr-FR" sz="2800" b="1" dirty="0" smtClean="0"/>
              <a:t>Capsule: </a:t>
            </a:r>
            <a:r>
              <a:rPr lang="fr-FR" sz="2800" dirty="0" smtClean="0"/>
              <a:t>mince et lâche</a:t>
            </a:r>
          </a:p>
          <a:p>
            <a:pPr>
              <a:buNone/>
            </a:pPr>
            <a:r>
              <a:rPr lang="fr-FR" sz="2800" b="1" dirty="0" smtClean="0"/>
              <a:t> </a:t>
            </a:r>
            <a:r>
              <a:rPr lang="fr-FR" sz="2800" dirty="0" smtClean="0"/>
              <a:t>s’insère:</a:t>
            </a:r>
          </a:p>
          <a:p>
            <a:pPr>
              <a:buNone/>
            </a:pPr>
            <a:r>
              <a:rPr lang="fr-FR" sz="2800" dirty="0" smtClean="0"/>
              <a:t>Scapula: autour de la cavité glénoïdale+face périphérique du bourrelet.</a:t>
            </a:r>
          </a:p>
          <a:p>
            <a:pPr>
              <a:buNone/>
            </a:pPr>
            <a:r>
              <a:rPr lang="fr-FR" sz="2800" dirty="0" smtClean="0"/>
              <a:t>Humérus:</a:t>
            </a:r>
          </a:p>
          <a:p>
            <a:pPr>
              <a:buNone/>
            </a:pPr>
            <a:r>
              <a:rPr lang="fr-FR" sz="2800" dirty="0" smtClean="0"/>
              <a:t>Col anatomique, col chirurgical (en dedans).</a:t>
            </a:r>
          </a:p>
          <a:p>
            <a:pPr>
              <a:buNone/>
            </a:pPr>
            <a:r>
              <a:rPr lang="fr-FR" sz="2800" dirty="0" smtClean="0"/>
              <a:t>Chef long du biceps est intra-capsulaire.</a:t>
            </a:r>
          </a:p>
          <a:p>
            <a:pPr>
              <a:buNone/>
            </a:pPr>
            <a:endParaRPr lang="fr-FR" sz="2800" dirty="0" smtClean="0"/>
          </a:p>
          <a:p>
            <a:pPr>
              <a:buNone/>
            </a:pPr>
            <a:endParaRPr lang="fr-FR" sz="28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 fontScale="90000"/>
          </a:bodyPr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714357"/>
            <a:ext cx="8401080" cy="307183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fr-FR" sz="2800" b="1" dirty="0" smtClean="0"/>
              <a:t>Les ligaments passifs: tous antérieurs</a:t>
            </a:r>
          </a:p>
          <a:p>
            <a:pPr>
              <a:buNone/>
            </a:pPr>
            <a:r>
              <a:rPr lang="fr-FR" sz="2800" b="1" dirty="0" smtClean="0"/>
              <a:t>Ligament </a:t>
            </a:r>
            <a:r>
              <a:rPr lang="fr-FR" sz="2800" b="1" dirty="0" err="1" smtClean="0"/>
              <a:t>coraco</a:t>
            </a:r>
            <a:r>
              <a:rPr lang="fr-FR" sz="2800" b="1" dirty="0" smtClean="0"/>
              <a:t>-huméral: </a:t>
            </a:r>
            <a:r>
              <a:rPr lang="fr-FR" sz="2800" dirty="0" smtClean="0"/>
              <a:t>épais, le plus résistant.</a:t>
            </a:r>
          </a:p>
          <a:p>
            <a:pPr>
              <a:buNone/>
            </a:pPr>
            <a:r>
              <a:rPr lang="fr-FR" sz="2800" dirty="0" smtClean="0"/>
              <a:t>Origine: processus coracoïde.</a:t>
            </a:r>
          </a:p>
          <a:p>
            <a:pPr>
              <a:buNone/>
            </a:pPr>
            <a:r>
              <a:rPr lang="fr-FR" sz="2800" dirty="0" smtClean="0"/>
              <a:t>Terminaison: tubercule majeur et mineur.</a:t>
            </a:r>
          </a:p>
          <a:p>
            <a:pPr>
              <a:buNone/>
            </a:pPr>
            <a:endParaRPr lang="fr-FR" sz="28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4143380"/>
            <a:ext cx="8229600" cy="1982783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lum bright="-13000" contrast="11000"/>
          </a:blip>
          <a:srcRect/>
          <a:stretch>
            <a:fillRect/>
          </a:stretch>
        </p:blipFill>
        <p:spPr bwMode="auto">
          <a:xfrm>
            <a:off x="0" y="1000108"/>
            <a:ext cx="9144000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528"/>
          </a:xfrm>
        </p:spPr>
        <p:txBody>
          <a:bodyPr>
            <a:normAutofit fontScale="90000"/>
          </a:bodyPr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2800" b="1" dirty="0" smtClean="0"/>
              <a:t>Les ligaments </a:t>
            </a:r>
            <a:r>
              <a:rPr lang="fr-FR" sz="2800" b="1" dirty="0" err="1" smtClean="0"/>
              <a:t>gléno</a:t>
            </a:r>
            <a:r>
              <a:rPr lang="fr-FR" sz="2800" b="1" dirty="0" smtClean="0"/>
              <a:t>-huméraux: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800" b="1" dirty="0" err="1" smtClean="0"/>
              <a:t>Lig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gléno</a:t>
            </a:r>
            <a:r>
              <a:rPr lang="fr-FR" sz="2800" b="1" dirty="0" smtClean="0"/>
              <a:t>-huméral supérieur: </a:t>
            </a:r>
            <a:endParaRPr lang="fr-FR" sz="2800" dirty="0" smtClean="0"/>
          </a:p>
          <a:p>
            <a:pPr marL="514350" indent="-514350">
              <a:buNone/>
            </a:pPr>
            <a:r>
              <a:rPr lang="fr-FR" sz="2400" b="1" dirty="0" smtClean="0"/>
              <a:t>Origine</a:t>
            </a:r>
            <a:r>
              <a:rPr lang="fr-FR" sz="2400" dirty="0" smtClean="0"/>
              <a:t>: partie supérieure de cavité glénoïdale.</a:t>
            </a:r>
          </a:p>
          <a:p>
            <a:pPr marL="514350" indent="-514350">
              <a:buNone/>
            </a:pPr>
            <a:r>
              <a:rPr lang="fr-FR" sz="2400" b="1" dirty="0" smtClean="0"/>
              <a:t>Terminaison</a:t>
            </a:r>
            <a:r>
              <a:rPr lang="fr-FR" sz="2400" dirty="0" smtClean="0"/>
              <a:t>: col anatomique (au dessus tubercule mineur)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fr-FR" sz="2800" b="1" dirty="0" err="1" smtClean="0"/>
              <a:t>lig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gléno</a:t>
            </a:r>
            <a:r>
              <a:rPr lang="fr-FR" sz="2800" b="1" dirty="0" smtClean="0"/>
              <a:t>-huméral moyen:</a:t>
            </a:r>
          </a:p>
          <a:p>
            <a:pPr marL="514350" indent="-514350">
              <a:buNone/>
            </a:pPr>
            <a:r>
              <a:rPr lang="fr-FR" sz="2400" dirty="0" smtClean="0"/>
              <a:t>Origine: partie antérieure de la cavité glénoïdale.</a:t>
            </a:r>
          </a:p>
          <a:p>
            <a:pPr marL="514350" indent="-514350">
              <a:buNone/>
            </a:pPr>
            <a:r>
              <a:rPr lang="fr-FR" sz="2400" dirty="0" smtClean="0"/>
              <a:t>Terminaison: partie inférieure du tubercule mineur.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fr-FR" sz="2800" b="1" dirty="0" err="1" smtClean="0"/>
              <a:t>Lig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gléno</a:t>
            </a:r>
            <a:r>
              <a:rPr lang="fr-FR" sz="2800" b="1" dirty="0" smtClean="0"/>
              <a:t>-huméral inférieur: </a:t>
            </a:r>
          </a:p>
          <a:p>
            <a:pPr marL="514350" indent="-514350">
              <a:buNone/>
            </a:pPr>
            <a:r>
              <a:rPr lang="fr-FR" sz="2400" dirty="0" smtClean="0"/>
              <a:t>Origine: au dessous du précédant.</a:t>
            </a:r>
          </a:p>
          <a:p>
            <a:pPr marL="514350" indent="-514350">
              <a:buNone/>
            </a:pPr>
            <a:r>
              <a:rPr lang="fr-FR" sz="2400" dirty="0" smtClean="0"/>
              <a:t>Terminaison: col chirurgical.</a:t>
            </a:r>
          </a:p>
          <a:p>
            <a:pPr marL="514350" indent="-514350">
              <a:buNone/>
            </a:pPr>
            <a:r>
              <a:rPr lang="fr-FR" sz="2400" dirty="0" smtClean="0"/>
              <a:t>Entre ces 3 ligaments, on a 2 espaces (foramen ovale (luxation antérieures, foramen triangulaire)</a:t>
            </a:r>
          </a:p>
          <a:p>
            <a:pPr marL="514350" indent="-514350">
              <a:buNone/>
            </a:pPr>
            <a:endParaRPr lang="fr-FR" sz="2400" dirty="0" smtClean="0"/>
          </a:p>
          <a:p>
            <a:endParaRPr lang="fr-FR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flipV="1">
            <a:off x="457200" y="214290"/>
            <a:ext cx="8229600" cy="60348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fr-FR" sz="2800" b="1" dirty="0" smtClean="0"/>
              <a:t>Classification:</a:t>
            </a:r>
          </a:p>
          <a:p>
            <a:pPr marL="514350" indent="-514350"/>
            <a:r>
              <a:rPr lang="fr-FR" sz="2800" dirty="0" smtClean="0"/>
              <a:t>Articulation </a:t>
            </a:r>
            <a:r>
              <a:rPr lang="fr-FR" sz="2800" b="1" dirty="0" smtClean="0"/>
              <a:t>immobile</a:t>
            </a:r>
            <a:r>
              <a:rPr lang="fr-FR" sz="2800" dirty="0" smtClean="0"/>
              <a:t> (synarthrose): fibreuse </a:t>
            </a:r>
            <a:r>
              <a:rPr lang="fr-FR" sz="2800" dirty="0" err="1" smtClean="0"/>
              <a:t>exp</a:t>
            </a:r>
            <a:r>
              <a:rPr lang="fr-FR" sz="2800" dirty="0" smtClean="0"/>
              <a:t>: les os du crane.</a:t>
            </a:r>
            <a:endParaRPr lang="fr-FR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bright="-17000" contrast="15000"/>
          </a:blip>
          <a:stretch>
            <a:fillRect/>
          </a:stretch>
        </p:blipFill>
        <p:spPr bwMode="auto">
          <a:xfrm>
            <a:off x="3357554" y="2357430"/>
            <a:ext cx="3114675" cy="3609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3966"/>
          </a:xfrm>
        </p:spPr>
        <p:txBody>
          <a:bodyPr>
            <a:normAutofit fontScale="90000"/>
          </a:bodyPr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fr-FR" sz="2800" b="1" dirty="0" smtClean="0"/>
              <a:t>Ligaments actifs: </a:t>
            </a:r>
            <a:r>
              <a:rPr lang="fr-FR" sz="2800" dirty="0" smtClean="0"/>
              <a:t>indispensable a la statique de l’articulation.</a:t>
            </a:r>
          </a:p>
          <a:p>
            <a:pPr>
              <a:buNone/>
            </a:pPr>
            <a:r>
              <a:rPr lang="fr-FR" sz="2800" dirty="0" smtClean="0"/>
              <a:t>Ce sont: </a:t>
            </a:r>
          </a:p>
          <a:p>
            <a:pPr>
              <a:buNone/>
            </a:pPr>
            <a:r>
              <a:rPr lang="fr-FR" sz="2800" dirty="0" smtClean="0"/>
              <a:t>En haut: tendon du muscle supra-épineux.</a:t>
            </a:r>
          </a:p>
          <a:p>
            <a:pPr>
              <a:buNone/>
            </a:pPr>
            <a:r>
              <a:rPr lang="fr-FR" sz="2800" dirty="0" smtClean="0"/>
              <a:t>En avant: muscle supra-scapulaire.</a:t>
            </a:r>
          </a:p>
          <a:p>
            <a:pPr>
              <a:buNone/>
            </a:pPr>
            <a:r>
              <a:rPr lang="fr-FR" sz="2800" dirty="0" smtClean="0"/>
              <a:t>En arrière: infra-épineux et petit rond.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528"/>
          </a:xfrm>
        </p:spPr>
        <p:txBody>
          <a:bodyPr>
            <a:normAutofit fontScale="90000"/>
          </a:bodyPr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lum bright="-29000" contrast="19000"/>
          </a:blip>
          <a:srcRect/>
          <a:stretch>
            <a:fillRect/>
          </a:stretch>
        </p:blipFill>
        <p:spPr bwMode="auto">
          <a:xfrm>
            <a:off x="714348" y="0"/>
            <a:ext cx="740568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5404"/>
          </a:xfrm>
        </p:spPr>
        <p:txBody>
          <a:bodyPr>
            <a:normAutofit fontScale="90000"/>
          </a:bodyPr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7493"/>
          </a:xfrm>
        </p:spPr>
        <p:txBody>
          <a:bodyPr/>
          <a:lstStyle/>
          <a:p>
            <a:pPr>
              <a:buNone/>
            </a:pPr>
            <a:r>
              <a:rPr lang="fr-FR" sz="2800" b="1" dirty="0" smtClean="0"/>
              <a:t>Moyen de glissement: la synoviale.</a:t>
            </a:r>
          </a:p>
          <a:p>
            <a:pPr>
              <a:buNone/>
            </a:pPr>
            <a:r>
              <a:rPr lang="fr-FR" sz="2800" dirty="0" smtClean="0"/>
              <a:t>Elle entoure la portion intra-articulaire du chef long du biceps.</a:t>
            </a:r>
          </a:p>
          <a:p>
            <a:endParaRPr lang="fr-FR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28000" contrast="22000"/>
          </a:blip>
          <a:srcRect/>
          <a:stretch>
            <a:fillRect/>
          </a:stretch>
        </p:blipFill>
        <p:spPr bwMode="auto">
          <a:xfrm>
            <a:off x="777707" y="1600200"/>
            <a:ext cx="758858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285728"/>
          </a:xfrm>
        </p:spPr>
        <p:txBody>
          <a:bodyPr>
            <a:normAutofit fontScale="90000"/>
          </a:bodyPr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571480"/>
            <a:ext cx="8686800" cy="555468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2800" b="1" dirty="0" smtClean="0"/>
              <a:t>Physiologie articulaire:</a:t>
            </a:r>
          </a:p>
          <a:p>
            <a:pPr>
              <a:buNone/>
            </a:pPr>
            <a:r>
              <a:rPr lang="fr-FR" sz="2800" b="1" dirty="0" smtClean="0"/>
              <a:t>Autour de l’axe </a:t>
            </a:r>
            <a:r>
              <a:rPr lang="fr-FR" sz="2800" b="1" dirty="0" err="1" smtClean="0"/>
              <a:t>antéro-postérieur</a:t>
            </a:r>
            <a:r>
              <a:rPr lang="fr-FR" sz="2800" b="1" dirty="0" smtClean="0"/>
              <a:t>:</a:t>
            </a:r>
          </a:p>
          <a:p>
            <a:r>
              <a:rPr lang="fr-FR" sz="2800" b="1" dirty="0" smtClean="0"/>
              <a:t>Abduction</a:t>
            </a:r>
            <a:r>
              <a:rPr lang="fr-FR" sz="2800" dirty="0" smtClean="0"/>
              <a:t>: mouvement qui porte le bras en de dehors de l’axe du corps .Amplitude: 180°.Muscles : supra-</a:t>
            </a:r>
            <a:r>
              <a:rPr lang="fr-FR" sz="2800" dirty="0" err="1" smtClean="0"/>
              <a:t>epineux</a:t>
            </a:r>
            <a:r>
              <a:rPr lang="fr-FR" sz="2800" dirty="0" smtClean="0"/>
              <a:t>, deltoïde.</a:t>
            </a:r>
          </a:p>
          <a:p>
            <a:r>
              <a:rPr lang="fr-FR" sz="2800" b="1" dirty="0" smtClean="0"/>
              <a:t>Adduction</a:t>
            </a:r>
            <a:r>
              <a:rPr lang="fr-FR" sz="2800" dirty="0" smtClean="0"/>
              <a:t>: mouvement qui rapproche le bras de l’axe du corps. Amplitude: 30° 45°. Muscles: grand pectoral, grand rond</a:t>
            </a:r>
          </a:p>
          <a:p>
            <a:endParaRPr lang="fr-FR" sz="2800" dirty="0" smtClean="0"/>
          </a:p>
          <a:p>
            <a:endParaRPr lang="fr-FR" sz="2800" dirty="0" smtClean="0"/>
          </a:p>
          <a:p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2800" b="1" dirty="0" smtClean="0"/>
              <a:t>Autour de l’axe transversal:</a:t>
            </a:r>
          </a:p>
          <a:p>
            <a:r>
              <a:rPr lang="fr-FR" sz="2800" b="1" dirty="0" err="1" smtClean="0"/>
              <a:t>Anté-pulsion</a:t>
            </a:r>
            <a:r>
              <a:rPr lang="fr-FR" sz="2800" b="1" dirty="0" smtClean="0"/>
              <a:t> (flexion):</a:t>
            </a:r>
            <a:r>
              <a:rPr lang="fr-FR" sz="2800" dirty="0" smtClean="0"/>
              <a:t> porte le bras en avant de l’axe du corps. Amplitude: 180°. Muscles:  deltoïde </a:t>
            </a:r>
            <a:r>
              <a:rPr lang="fr-FR" sz="2800" dirty="0" err="1" smtClean="0"/>
              <a:t>coraco</a:t>
            </a:r>
            <a:r>
              <a:rPr lang="fr-FR" sz="2800" dirty="0" smtClean="0"/>
              <a:t>-brachial.</a:t>
            </a:r>
          </a:p>
          <a:p>
            <a:r>
              <a:rPr lang="fr-FR" sz="2800" b="1" dirty="0" smtClean="0"/>
              <a:t>Rétro-pulsion (extension):</a:t>
            </a:r>
            <a:r>
              <a:rPr lang="fr-FR" sz="2800" dirty="0" smtClean="0"/>
              <a:t> porte le bras en </a:t>
            </a:r>
            <a:r>
              <a:rPr lang="fr-FR" sz="2800" dirty="0" err="1" smtClean="0"/>
              <a:t>arriere</a:t>
            </a:r>
            <a:r>
              <a:rPr lang="fr-FR" sz="2800" dirty="0" smtClean="0"/>
              <a:t> de l’axe du corps. Amplitude: 45°60°. Muscles: grand rond</a:t>
            </a:r>
          </a:p>
          <a:p>
            <a:endParaRPr lang="fr-FR" sz="2800" dirty="0" smtClean="0"/>
          </a:p>
          <a:p>
            <a:endParaRPr lang="fr-FR" sz="28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fr-FR" sz="2800" b="1" dirty="0" smtClean="0"/>
              <a:t>Autour de l’axe vertical: </a:t>
            </a:r>
          </a:p>
          <a:p>
            <a:r>
              <a:rPr lang="fr-FR" sz="2800" b="1" dirty="0" smtClean="0"/>
              <a:t>Rotation médiale:</a:t>
            </a:r>
            <a:r>
              <a:rPr lang="fr-FR" sz="2800" dirty="0" smtClean="0"/>
              <a:t> Muscle: </a:t>
            </a:r>
            <a:r>
              <a:rPr lang="fr-FR" sz="2800" dirty="0" err="1" smtClean="0"/>
              <a:t>sub</a:t>
            </a:r>
            <a:r>
              <a:rPr lang="fr-FR" sz="2800" dirty="0" smtClean="0"/>
              <a:t>-scapulaire.</a:t>
            </a:r>
          </a:p>
          <a:p>
            <a:r>
              <a:rPr lang="fr-FR" sz="2800" b="1" dirty="0" smtClean="0"/>
              <a:t>Rotation </a:t>
            </a:r>
            <a:r>
              <a:rPr lang="fr-FR" sz="2800" b="1" smtClean="0"/>
              <a:t>latérale</a:t>
            </a:r>
            <a:r>
              <a:rPr lang="fr-FR" sz="2800" smtClean="0"/>
              <a:t>: </a:t>
            </a:r>
            <a:r>
              <a:rPr lang="fr-FR" sz="2800" dirty="0" smtClean="0"/>
              <a:t>Muscle: infra-épineux petit rond. </a:t>
            </a:r>
            <a:endParaRPr lang="fr-FR" sz="28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928670"/>
            <a:ext cx="4071966" cy="1554155"/>
          </a:xfrm>
        </p:spPr>
        <p:txBody>
          <a:bodyPr>
            <a:normAutofit/>
          </a:bodyPr>
          <a:lstStyle/>
          <a:p>
            <a:r>
              <a:rPr lang="fr-FR" sz="2800" b="1" dirty="0" smtClean="0"/>
              <a:t>Circumduction: 360°</a:t>
            </a:r>
          </a:p>
          <a:p>
            <a:pPr>
              <a:buNone/>
            </a:pPr>
            <a:r>
              <a:rPr lang="fr-FR" sz="2800" dirty="0" smtClean="0"/>
              <a:t>Cône de circumduction</a:t>
            </a:r>
            <a:endParaRPr lang="fr-FR" sz="2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lum bright="-45000" contrast="39000"/>
          </a:blip>
          <a:srcRect/>
          <a:stretch>
            <a:fillRect/>
          </a:stretch>
        </p:blipFill>
        <p:spPr bwMode="auto">
          <a:xfrm>
            <a:off x="4143372" y="0"/>
            <a:ext cx="4705350" cy="646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143240" y="1500174"/>
            <a:ext cx="475297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>
            <a:normAutofit/>
          </a:bodyPr>
          <a:lstStyle/>
          <a:p>
            <a:r>
              <a:rPr lang="fr-FR" sz="2800" b="1" dirty="0" smtClean="0"/>
              <a:t>Articulation semi-mobile</a:t>
            </a:r>
            <a:r>
              <a:rPr lang="fr-FR" sz="2800" dirty="0" smtClean="0"/>
              <a:t> (amphiarthrose): cartilagineuse. </a:t>
            </a:r>
            <a:r>
              <a:rPr lang="fr-FR" sz="2800" dirty="0" err="1" smtClean="0"/>
              <a:t>Exp</a:t>
            </a:r>
            <a:r>
              <a:rPr lang="fr-FR" sz="2800" dirty="0" smtClean="0"/>
              <a:t>: symphyse pubienne.</a:t>
            </a:r>
            <a:endParaRPr lang="fr-FR" sz="28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lum bright="-31000" contrast="28000"/>
          </a:blip>
          <a:srcRect/>
          <a:stretch>
            <a:fillRect/>
          </a:stretch>
        </p:blipFill>
        <p:spPr bwMode="auto">
          <a:xfrm>
            <a:off x="3000364" y="2357430"/>
            <a:ext cx="308610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Connecteur droit avec flèche 6"/>
          <p:cNvCxnSpPr/>
          <p:nvPr/>
        </p:nvCxnSpPr>
        <p:spPr>
          <a:xfrm rot="5400000">
            <a:off x="3536149" y="2821777"/>
            <a:ext cx="2286016" cy="121444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034" y="-255578"/>
            <a:ext cx="8229600" cy="511156"/>
          </a:xfrm>
        </p:spPr>
        <p:txBody>
          <a:bodyPr>
            <a:normAutofit fontScale="90000"/>
          </a:bodyPr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596" y="500042"/>
            <a:ext cx="8229600" cy="5126055"/>
          </a:xfrm>
        </p:spPr>
        <p:txBody>
          <a:bodyPr>
            <a:normAutofit/>
          </a:bodyPr>
          <a:lstStyle/>
          <a:p>
            <a:pPr marL="514350" indent="-514350"/>
            <a:r>
              <a:rPr lang="fr-FR" sz="2800" b="1" dirty="0" smtClean="0"/>
              <a:t>Articulation mobile (diarthrose): synoviale.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lum bright="-30000" contrast="17000"/>
          </a:blip>
          <a:srcRect/>
          <a:stretch>
            <a:fillRect/>
          </a:stretch>
        </p:blipFill>
        <p:spPr bwMode="auto">
          <a:xfrm>
            <a:off x="4572000" y="1000108"/>
            <a:ext cx="4029075" cy="5043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ZoneTexte 5"/>
          <p:cNvSpPr txBox="1"/>
          <p:nvPr/>
        </p:nvSpPr>
        <p:spPr>
          <a:xfrm>
            <a:off x="500034" y="2071678"/>
            <a:ext cx="371477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2800" b="1" dirty="0" smtClean="0"/>
              <a:t>Surfaces articulaires recouvertes de cartilage.</a:t>
            </a:r>
          </a:p>
          <a:p>
            <a:pPr>
              <a:buFont typeface="Arial" pitchFamily="34" charset="0"/>
              <a:buChar char="•"/>
            </a:pPr>
            <a:r>
              <a:rPr lang="fr-FR" sz="2800" b="1" dirty="0" smtClean="0"/>
              <a:t>Cavité articulaire.</a:t>
            </a:r>
          </a:p>
          <a:p>
            <a:pPr>
              <a:buFont typeface="Arial" pitchFamily="34" charset="0"/>
              <a:buChar char="•"/>
            </a:pPr>
            <a:r>
              <a:rPr lang="fr-FR" sz="2800" b="1" dirty="0" smtClean="0"/>
              <a:t>Capsule articulaire.</a:t>
            </a:r>
          </a:p>
          <a:p>
            <a:pPr>
              <a:buFont typeface="Arial" pitchFamily="34" charset="0"/>
              <a:buChar char="•"/>
            </a:pPr>
            <a:r>
              <a:rPr lang="fr-FR" sz="2800" b="1" dirty="0" smtClean="0"/>
              <a:t>Membrane synoviale.</a:t>
            </a:r>
          </a:p>
          <a:p>
            <a:pPr>
              <a:buFont typeface="Arial" pitchFamily="34" charset="0"/>
              <a:buChar char="•"/>
            </a:pPr>
            <a:r>
              <a:rPr lang="fr-FR" sz="2800" b="1" dirty="0" smtClean="0"/>
              <a:t>Liquide synoviale.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5404"/>
          </a:xfrm>
        </p:spPr>
        <p:txBody>
          <a:bodyPr>
            <a:normAutofit fontScale="90000"/>
          </a:bodyPr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7493"/>
          </a:xfrm>
        </p:spPr>
        <p:txBody>
          <a:bodyPr>
            <a:normAutofit/>
          </a:bodyPr>
          <a:lstStyle/>
          <a:p>
            <a:r>
              <a:rPr lang="fr-FR" b="1" dirty="0" smtClean="0"/>
              <a:t>Surfaces articulaires</a:t>
            </a:r>
            <a:r>
              <a:rPr lang="fr-FR" dirty="0" smtClean="0"/>
              <a:t>: </a:t>
            </a:r>
            <a:r>
              <a:rPr lang="fr-FR" sz="2800" dirty="0" smtClean="0"/>
              <a:t>en fonction de leurs formes on distingue:</a:t>
            </a:r>
          </a:p>
          <a:p>
            <a:pPr>
              <a:buFont typeface="Wingdings" pitchFamily="2" charset="2"/>
              <a:buChar char="§"/>
            </a:pPr>
            <a:r>
              <a:rPr lang="fr-FR" sz="2800" b="1" dirty="0" smtClean="0"/>
              <a:t>Sphéroïde (énarthrose)</a:t>
            </a:r>
            <a:r>
              <a:rPr lang="fr-FR" sz="2800" dirty="0" smtClean="0"/>
              <a:t>: surface </a:t>
            </a:r>
          </a:p>
          <a:p>
            <a:pPr>
              <a:buNone/>
            </a:pPr>
            <a:r>
              <a:rPr lang="fr-FR" sz="2800" dirty="0" smtClean="0"/>
              <a:t>sphérique (3 degré de liberté) </a:t>
            </a:r>
          </a:p>
          <a:p>
            <a:pPr>
              <a:buNone/>
            </a:pPr>
            <a:r>
              <a:rPr lang="fr-FR" sz="2800" dirty="0" err="1" smtClean="0"/>
              <a:t>exp</a:t>
            </a:r>
            <a:r>
              <a:rPr lang="fr-FR" sz="2800" dirty="0" smtClean="0"/>
              <a:t>: scapulo-humérale. </a:t>
            </a:r>
          </a:p>
          <a:p>
            <a:pPr>
              <a:buNone/>
            </a:pPr>
            <a:endParaRPr lang="fr-FR" sz="2800" dirty="0" smtClean="0"/>
          </a:p>
          <a:p>
            <a:endParaRPr lang="fr-FR" sz="28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lum bright="-24000" contrast="24000"/>
          </a:blip>
          <a:srcRect/>
          <a:stretch>
            <a:fillRect/>
          </a:stretch>
        </p:blipFill>
        <p:spPr bwMode="auto">
          <a:xfrm>
            <a:off x="4929190" y="2643158"/>
            <a:ext cx="4214810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3966"/>
          </a:xfrm>
        </p:spPr>
        <p:txBody>
          <a:bodyPr>
            <a:normAutofit fontScale="90000"/>
          </a:bodyPr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40369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fr-FR" sz="2800" b="1" dirty="0" smtClean="0"/>
              <a:t>Articulation ellipsoïde (condylienne</a:t>
            </a:r>
            <a:r>
              <a:rPr lang="fr-FR" sz="2800" dirty="0" smtClean="0"/>
              <a:t>): surface ellipsoïdale, 2 degrés de liberté. </a:t>
            </a:r>
            <a:r>
              <a:rPr lang="fr-FR" sz="2800" dirty="0" err="1" smtClean="0"/>
              <a:t>Exp</a:t>
            </a:r>
            <a:r>
              <a:rPr lang="fr-FR" sz="2800" dirty="0" smtClean="0"/>
              <a:t>: la radio-carpienne</a:t>
            </a:r>
            <a:r>
              <a:rPr lang="fr-FR" sz="2400" dirty="0" smtClean="0"/>
              <a:t>.</a:t>
            </a:r>
          </a:p>
          <a:p>
            <a:pPr>
              <a:buFont typeface="Wingdings" pitchFamily="2" charset="2"/>
              <a:buChar char="§"/>
            </a:pPr>
            <a:endParaRPr lang="fr-FR" sz="2400" dirty="0" smtClean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lum bright="-27000" contrast="33000"/>
          </a:blip>
          <a:srcRect/>
          <a:stretch>
            <a:fillRect/>
          </a:stretch>
        </p:blipFill>
        <p:spPr bwMode="auto">
          <a:xfrm>
            <a:off x="3857620" y="1643050"/>
            <a:ext cx="4929222" cy="52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5404"/>
          </a:xfrm>
        </p:spPr>
        <p:txBody>
          <a:bodyPr>
            <a:normAutofit fontScale="90000"/>
          </a:bodyPr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fr-FR" sz="2400" b="1" dirty="0" smtClean="0"/>
              <a:t>Articulation ginglyme (trochléenne): </a:t>
            </a:r>
            <a:r>
              <a:rPr lang="fr-FR" sz="2400" dirty="0" smtClean="0"/>
              <a:t>surface articulaire en forme de poulie ,1 degré de liberté. </a:t>
            </a:r>
            <a:r>
              <a:rPr lang="fr-FR" sz="2400" dirty="0" err="1" smtClean="0"/>
              <a:t>Exp</a:t>
            </a:r>
            <a:r>
              <a:rPr lang="fr-FR" sz="2400" dirty="0" smtClean="0"/>
              <a:t>: </a:t>
            </a:r>
            <a:r>
              <a:rPr lang="fr-FR" sz="2400" dirty="0" err="1" smtClean="0"/>
              <a:t>huméro</a:t>
            </a:r>
            <a:r>
              <a:rPr lang="fr-FR" sz="2400" dirty="0" smtClean="0"/>
              <a:t>-ulnaire.</a:t>
            </a:r>
          </a:p>
          <a:p>
            <a:pPr>
              <a:buFont typeface="Wingdings" pitchFamily="2" charset="2"/>
              <a:buChar char="§"/>
            </a:pPr>
            <a:endParaRPr lang="fr-FR" sz="24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lum bright="-16000" contrast="19000"/>
          </a:blip>
          <a:srcRect/>
          <a:stretch>
            <a:fillRect/>
          </a:stretch>
        </p:blipFill>
        <p:spPr bwMode="auto">
          <a:xfrm>
            <a:off x="1428728" y="1857364"/>
            <a:ext cx="5572164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6842"/>
          </a:xfrm>
        </p:spPr>
        <p:txBody>
          <a:bodyPr>
            <a:normAutofit fontScale="90000"/>
          </a:bodyPr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268931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fr-FR" sz="2400" b="1" dirty="0" smtClean="0"/>
              <a:t>Trochoïde</a:t>
            </a:r>
            <a:r>
              <a:rPr lang="fr-FR" sz="2400" dirty="0" smtClean="0"/>
              <a:t>: avec segment de cylindre osseux. </a:t>
            </a:r>
            <a:r>
              <a:rPr lang="fr-FR" sz="2400" dirty="0" err="1" smtClean="0"/>
              <a:t>Exp</a:t>
            </a:r>
            <a:r>
              <a:rPr lang="fr-FR" sz="2400" dirty="0" smtClean="0"/>
              <a:t>: radio-ulnaire proximale.</a:t>
            </a:r>
            <a:endParaRPr lang="fr-FR" sz="24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lum bright="-17000" contrast="21000"/>
          </a:blip>
          <a:srcRect/>
          <a:stretch>
            <a:fillRect/>
          </a:stretch>
        </p:blipFill>
        <p:spPr bwMode="auto">
          <a:xfrm>
            <a:off x="1785918" y="1928802"/>
            <a:ext cx="5357849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756</TotalTime>
  <Words>845</Words>
  <Application>Microsoft Office PowerPoint</Application>
  <PresentationFormat>Affichage à l'écran (4:3)</PresentationFormat>
  <Paragraphs>112</Paragraphs>
  <Slides>38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38</vt:i4>
      </vt:variant>
    </vt:vector>
  </HeadingPairs>
  <TitlesOfParts>
    <vt:vector size="39" baseType="lpstr">
      <vt:lpstr>Thème Office</vt:lpstr>
      <vt:lpstr>Arthrologie du membre supérieur</vt:lpstr>
      <vt:lpstr>Diapositive 2</vt:lpstr>
      <vt:lpstr>r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Articulation de l’épaule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Diapositive 37</vt:lpstr>
      <vt:lpstr>Diapositive 38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Arthrologie du membre supérieur</dc:title>
  <dc:creator>user</dc:creator>
  <cp:lastModifiedBy>user</cp:lastModifiedBy>
  <cp:revision>84</cp:revision>
  <dcterms:created xsi:type="dcterms:W3CDTF">2018-10-07T21:58:17Z</dcterms:created>
  <dcterms:modified xsi:type="dcterms:W3CDTF">2018-10-23T05:34:20Z</dcterms:modified>
</cp:coreProperties>
</file>