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62" r:id="rId5"/>
    <p:sldId id="275" r:id="rId6"/>
    <p:sldId id="258" r:id="rId7"/>
    <p:sldId id="263" r:id="rId8"/>
    <p:sldId id="273" r:id="rId9"/>
    <p:sldId id="271" r:id="rId10"/>
    <p:sldId id="272" r:id="rId11"/>
    <p:sldId id="264" r:id="rId12"/>
    <p:sldId id="276" r:id="rId13"/>
    <p:sldId id="277" r:id="rId14"/>
    <p:sldId id="278" r:id="rId15"/>
    <p:sldId id="265" r:id="rId16"/>
    <p:sldId id="280" r:id="rId17"/>
    <p:sldId id="281" r:id="rId18"/>
    <p:sldId id="266" r:id="rId19"/>
    <p:sldId id="283" r:id="rId20"/>
    <p:sldId id="259" r:id="rId21"/>
    <p:sldId id="284" r:id="rId22"/>
    <p:sldId id="260" r:id="rId23"/>
    <p:sldId id="261" r:id="rId24"/>
    <p:sldId id="267" r:id="rId25"/>
    <p:sldId id="268" r:id="rId26"/>
    <p:sldId id="269" r:id="rId27"/>
    <p:sldId id="270" r:id="rId28"/>
    <p:sldId id="286" r:id="rId29"/>
    <p:sldId id="285"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318C7E24-DAF8-43B2-A7F0-000A46236C66}" type="datetimeFigureOut">
              <a:rPr lang="fr-FR" smtClean="0"/>
              <a:pPr/>
              <a:t>15/09/2015</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5A83C060-87FE-4B77-95AE-09A14F60BF5C}"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18C7E24-DAF8-43B2-A7F0-000A46236C66}" type="datetimeFigureOut">
              <a:rPr lang="fr-FR" smtClean="0"/>
              <a:pPr/>
              <a:t>15/09/2015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83C060-87FE-4B77-95AE-09A14F60BF5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18C7E24-DAF8-43B2-A7F0-000A46236C66}" type="datetimeFigureOut">
              <a:rPr lang="fr-FR" smtClean="0"/>
              <a:pPr/>
              <a:t>15/09/2015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83C060-87FE-4B77-95AE-09A14F60BF5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18C7E24-DAF8-43B2-A7F0-000A46236C66}" type="datetimeFigureOut">
              <a:rPr lang="fr-FR" smtClean="0"/>
              <a:pPr/>
              <a:t>15/09/2015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83C060-87FE-4B77-95AE-09A14F60BF5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318C7E24-DAF8-43B2-A7F0-000A46236C66}" type="datetimeFigureOut">
              <a:rPr lang="fr-FR" smtClean="0"/>
              <a:pPr/>
              <a:t>15/09/2015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5A83C060-87FE-4B77-95AE-09A14F60BF5C}"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18C7E24-DAF8-43B2-A7F0-000A46236C66}" type="datetimeFigureOut">
              <a:rPr lang="fr-FR" smtClean="0"/>
              <a:pPr/>
              <a:t>15/09/2015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83C060-87FE-4B77-95AE-09A14F60BF5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318C7E24-DAF8-43B2-A7F0-000A46236C66}" type="datetimeFigureOut">
              <a:rPr lang="fr-FR" smtClean="0"/>
              <a:pPr/>
              <a:t>15/09/2015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A83C060-87FE-4B77-95AE-09A14F60BF5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18C7E24-DAF8-43B2-A7F0-000A46236C66}" type="datetimeFigureOut">
              <a:rPr lang="fr-FR" smtClean="0"/>
              <a:pPr/>
              <a:t>15/09/2015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A83C060-87FE-4B77-95AE-09A14F60BF5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18C7E24-DAF8-43B2-A7F0-000A46236C66}" type="datetimeFigureOut">
              <a:rPr lang="fr-FR" smtClean="0"/>
              <a:pPr/>
              <a:t>15/09/2015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A83C060-87FE-4B77-95AE-09A14F60BF5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18C7E24-DAF8-43B2-A7F0-000A46236C66}" type="datetimeFigureOut">
              <a:rPr lang="fr-FR" smtClean="0"/>
              <a:pPr/>
              <a:t>15/09/2015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83C060-87FE-4B77-95AE-09A14F60BF5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18C7E24-DAF8-43B2-A7F0-000A46236C66}" type="datetimeFigureOut">
              <a:rPr lang="fr-FR" smtClean="0"/>
              <a:pPr/>
              <a:t>15/09/2015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83C060-87FE-4B77-95AE-09A14F60BF5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18C7E24-DAF8-43B2-A7F0-000A46236C66}" type="datetimeFigureOut">
              <a:rPr lang="fr-FR" smtClean="0"/>
              <a:pPr/>
              <a:t>15/09/2015</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A83C060-87FE-4B77-95AE-09A14F60BF5C}"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476672"/>
            <a:ext cx="8229600" cy="1143000"/>
          </a:xfrm>
        </p:spPr>
        <p:txBody>
          <a:bodyPr>
            <a:noAutofit/>
          </a:bodyPr>
          <a:lstStyle/>
          <a:p>
            <a:r>
              <a:rPr lang="fr-FR" sz="6000" dirty="0" smtClean="0">
                <a:solidFill>
                  <a:srgbClr val="FFFF00"/>
                </a:solidFill>
              </a:rPr>
              <a:t>LES ARTERES</a:t>
            </a:r>
            <a:br>
              <a:rPr lang="fr-FR" sz="6000" dirty="0" smtClean="0">
                <a:solidFill>
                  <a:srgbClr val="FFFF00"/>
                </a:solidFill>
              </a:rPr>
            </a:br>
            <a:endParaRPr lang="fr-FR" sz="6000" dirty="0">
              <a:solidFill>
                <a:srgbClr val="FFFF00"/>
              </a:solidFill>
            </a:endParaRPr>
          </a:p>
        </p:txBody>
      </p:sp>
      <p:sp>
        <p:nvSpPr>
          <p:cNvPr id="5" name="Espace réservé du contenu 4"/>
          <p:cNvSpPr>
            <a:spLocks noGrp="1"/>
          </p:cNvSpPr>
          <p:nvPr>
            <p:ph idx="1"/>
          </p:nvPr>
        </p:nvSpPr>
        <p:spPr/>
        <p:txBody>
          <a:bodyPr>
            <a:normAutofit/>
          </a:bodyPr>
          <a:lstStyle/>
          <a:p>
            <a:pPr>
              <a:buNone/>
            </a:pPr>
            <a:r>
              <a:rPr lang="fr-FR" b="1" dirty="0" smtClean="0">
                <a:solidFill>
                  <a:srgbClr val="FFFF00"/>
                </a:solidFill>
              </a:rPr>
              <a:t>1. INTRODUCTION </a:t>
            </a:r>
          </a:p>
          <a:p>
            <a:pPr>
              <a:buNone/>
            </a:pPr>
            <a:r>
              <a:rPr lang="fr-FR" b="1" dirty="0" smtClean="0">
                <a:solidFill>
                  <a:srgbClr val="FFFF00"/>
                </a:solidFill>
              </a:rPr>
              <a:t>2. STRUCTURE  DE LA PAROI ARTERIELLE</a:t>
            </a:r>
          </a:p>
          <a:p>
            <a:pPr>
              <a:buNone/>
            </a:pPr>
            <a:r>
              <a:rPr lang="fr-FR" b="1" dirty="0" smtClean="0">
                <a:solidFill>
                  <a:srgbClr val="FFFF00"/>
                </a:solidFill>
              </a:rPr>
              <a:t>		2.1 Architecture générale </a:t>
            </a:r>
          </a:p>
          <a:p>
            <a:pPr>
              <a:buNone/>
            </a:pPr>
            <a:r>
              <a:rPr lang="fr-FR" b="1" dirty="0" smtClean="0">
                <a:solidFill>
                  <a:srgbClr val="FFFF00"/>
                </a:solidFill>
              </a:rPr>
              <a:t>		2.2 Les artères musculaires </a:t>
            </a:r>
          </a:p>
          <a:p>
            <a:pPr>
              <a:buNone/>
            </a:pPr>
            <a:r>
              <a:rPr lang="fr-FR" b="1" dirty="0" smtClean="0">
                <a:solidFill>
                  <a:srgbClr val="FFFF00"/>
                </a:solidFill>
              </a:rPr>
              <a:t>		2.3 Les artères élastiques </a:t>
            </a:r>
          </a:p>
          <a:p>
            <a:pPr>
              <a:buNone/>
            </a:pPr>
            <a:r>
              <a:rPr lang="fr-FR" b="1" dirty="0" smtClean="0">
                <a:solidFill>
                  <a:srgbClr val="FFFF00"/>
                </a:solidFill>
              </a:rPr>
              <a:t>		2.4 Les artérioles</a:t>
            </a:r>
          </a:p>
          <a:p>
            <a:pPr>
              <a:buNone/>
            </a:pPr>
            <a:r>
              <a:rPr lang="fr-FR" b="1" dirty="0" smtClean="0">
                <a:solidFill>
                  <a:srgbClr val="FFFF00"/>
                </a:solidFill>
              </a:rPr>
              <a:t>		2.5 Les artères de structure atypique  </a:t>
            </a:r>
          </a:p>
          <a:p>
            <a:pPr>
              <a:buNone/>
            </a:pPr>
            <a:r>
              <a:rPr lang="fr-FR" b="1" dirty="0" smtClean="0">
                <a:solidFill>
                  <a:srgbClr val="FFFF00"/>
                </a:solidFill>
              </a:rPr>
              <a:t>3.VASCULARISATION et INNERVATION</a:t>
            </a:r>
          </a:p>
          <a:p>
            <a:pPr>
              <a:buNone/>
            </a:pPr>
            <a:r>
              <a:rPr lang="fr-FR" b="1" dirty="0" smtClean="0">
                <a:solidFill>
                  <a:srgbClr val="FFFF00"/>
                </a:solidFill>
              </a:rPr>
              <a:t>5.HISTOPHYSIOLOGIE</a:t>
            </a:r>
            <a:endParaRPr lang="fr-FR"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980728"/>
            <a:ext cx="9144000" cy="5877272"/>
          </a:xfrm>
          <a:prstGeom prst="rect">
            <a:avLst/>
          </a:prstGeom>
          <a:noFill/>
          <a:ln w="9525">
            <a:noFill/>
            <a:miter lim="800000"/>
            <a:headEnd/>
            <a:tailEnd/>
          </a:ln>
        </p:spPr>
      </p:pic>
      <p:sp>
        <p:nvSpPr>
          <p:cNvPr id="5" name="Titre 1"/>
          <p:cNvSpPr>
            <a:spLocks noGrp="1"/>
          </p:cNvSpPr>
          <p:nvPr>
            <p:ph type="title"/>
          </p:nvPr>
        </p:nvSpPr>
        <p:spPr>
          <a:xfrm>
            <a:off x="457200" y="-99392"/>
            <a:ext cx="8229600" cy="1143000"/>
          </a:xfrm>
        </p:spPr>
        <p:txBody>
          <a:bodyPr/>
          <a:lstStyle/>
          <a:p>
            <a:r>
              <a:rPr lang="fr-FR" dirty="0" smtClean="0">
                <a:solidFill>
                  <a:srgbClr val="FFFF00"/>
                </a:solidFill>
              </a:rPr>
              <a:t>LES ARTÈRES MUSCULAIRES </a:t>
            </a:r>
            <a:endParaRPr lang="fr-FR" dirty="0">
              <a:solidFill>
                <a:srgbClr val="FFFF00"/>
              </a:solidFill>
            </a:endParaRPr>
          </a:p>
        </p:txBody>
      </p:sp>
      <p:cxnSp>
        <p:nvCxnSpPr>
          <p:cNvPr id="7" name="Connecteur droit avec flèche 6"/>
          <p:cNvCxnSpPr/>
          <p:nvPr/>
        </p:nvCxnSpPr>
        <p:spPr>
          <a:xfrm flipV="1">
            <a:off x="611560" y="5085184"/>
            <a:ext cx="72008" cy="720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2699792" y="4293096"/>
            <a:ext cx="360040" cy="15121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flipV="1">
            <a:off x="4860032" y="3861048"/>
            <a:ext cx="144016" cy="20162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4932040" y="3284984"/>
            <a:ext cx="792088" cy="12961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7308304" y="4581128"/>
            <a:ext cx="360040" cy="15841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flipV="1">
            <a:off x="1475656" y="4221088"/>
            <a:ext cx="288032" cy="20162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flipV="1">
            <a:off x="3491880" y="2060848"/>
            <a:ext cx="432048" cy="41044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flipV="1">
            <a:off x="3347864" y="3284984"/>
            <a:ext cx="360040"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LES ARTÈRES ÉLASTIQUES </a:t>
            </a:r>
            <a:endParaRPr lang="fr-FR" dirty="0">
              <a:solidFill>
                <a:srgbClr val="FFFF00"/>
              </a:solidFill>
            </a:endParaRPr>
          </a:p>
        </p:txBody>
      </p:sp>
      <p:sp>
        <p:nvSpPr>
          <p:cNvPr id="3" name="Espace réservé du contenu 2"/>
          <p:cNvSpPr>
            <a:spLocks noGrp="1"/>
          </p:cNvSpPr>
          <p:nvPr>
            <p:ph idx="1"/>
          </p:nvPr>
        </p:nvSpPr>
        <p:spPr>
          <a:xfrm>
            <a:off x="457200" y="1960200"/>
            <a:ext cx="8229600" cy="4709160"/>
          </a:xfrm>
        </p:spPr>
        <p:txBody>
          <a:bodyPr>
            <a:normAutofit/>
          </a:bodyPr>
          <a:lstStyle/>
          <a:p>
            <a:r>
              <a:rPr lang="fr-FR" sz="3600" dirty="0" smtClean="0">
                <a:solidFill>
                  <a:srgbClr val="FFFF00"/>
                </a:solidFill>
              </a:rPr>
              <a:t>D’un calibre en général supérieur à 7 mm, ce sont les grosses artères proches du cœur.</a:t>
            </a:r>
          </a:p>
          <a:p>
            <a:endParaRPr lang="fr-FR" sz="3600"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99392"/>
            <a:ext cx="8229600" cy="1143000"/>
          </a:xfrm>
        </p:spPr>
        <p:txBody>
          <a:bodyPr/>
          <a:lstStyle/>
          <a:p>
            <a:r>
              <a:rPr lang="fr-FR" dirty="0" smtClean="0">
                <a:solidFill>
                  <a:srgbClr val="FFFF00"/>
                </a:solidFill>
              </a:rPr>
              <a:t>LES ARTÈRES ÉLASTIQUES </a:t>
            </a:r>
            <a:endParaRPr lang="fr-FR" dirty="0">
              <a:solidFill>
                <a:srgbClr val="FFFF00"/>
              </a:solidFill>
            </a:endParaRPr>
          </a:p>
        </p:txBody>
      </p:sp>
      <p:pic>
        <p:nvPicPr>
          <p:cNvPr id="5" name="Espace réservé du contenu 4"/>
          <p:cNvPicPr>
            <a:picLocks noGrp="1"/>
          </p:cNvPicPr>
          <p:nvPr>
            <p:ph idx="1"/>
          </p:nvPr>
        </p:nvPicPr>
        <p:blipFill>
          <a:blip r:embed="rId2" cstate="print"/>
          <a:srcRect/>
          <a:stretch>
            <a:fillRect/>
          </a:stretch>
        </p:blipFill>
        <p:spPr bwMode="auto">
          <a:xfrm>
            <a:off x="0" y="980728"/>
            <a:ext cx="9143999" cy="5877272"/>
          </a:xfrm>
          <a:prstGeom prst="rect">
            <a:avLst/>
          </a:prstGeom>
          <a:noFill/>
          <a:ln w="9525">
            <a:noFill/>
            <a:miter lim="800000"/>
            <a:headEnd/>
            <a:tailEnd/>
          </a:ln>
        </p:spPr>
      </p:pic>
      <p:cxnSp>
        <p:nvCxnSpPr>
          <p:cNvPr id="7" name="Connecteur droit avec flèche 6"/>
          <p:cNvCxnSpPr/>
          <p:nvPr/>
        </p:nvCxnSpPr>
        <p:spPr>
          <a:xfrm flipV="1">
            <a:off x="1619672" y="1052736"/>
            <a:ext cx="1440160" cy="49685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4572000" y="1268760"/>
            <a:ext cx="144016" cy="47525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6300192" y="3501008"/>
            <a:ext cx="216024" cy="25202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flipV="1">
            <a:off x="5868144" y="2852936"/>
            <a:ext cx="504056" cy="180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4" name="Titre 1"/>
          <p:cNvSpPr>
            <a:spLocks noGrp="1"/>
          </p:cNvSpPr>
          <p:nvPr>
            <p:ph type="title"/>
          </p:nvPr>
        </p:nvSpPr>
        <p:spPr/>
        <p:txBody>
          <a:bodyPr/>
          <a:lstStyle/>
          <a:p>
            <a:r>
              <a:rPr lang="fr-FR" dirty="0" smtClean="0">
                <a:solidFill>
                  <a:srgbClr val="FFFF00"/>
                </a:solidFill>
              </a:rPr>
              <a:t>LES ARTÈRES ÉLASTIQUES </a:t>
            </a:r>
            <a:endParaRPr lang="fr-FR" dirty="0">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99392"/>
            <a:ext cx="8229600" cy="1143000"/>
          </a:xfrm>
        </p:spPr>
        <p:txBody>
          <a:bodyPr/>
          <a:lstStyle/>
          <a:p>
            <a:r>
              <a:rPr lang="fr-FR" dirty="0" smtClean="0">
                <a:solidFill>
                  <a:srgbClr val="FFFF00"/>
                </a:solidFill>
              </a:rPr>
              <a:t>LES ARTÈRES ÉLASTIQUES </a:t>
            </a:r>
            <a:endParaRPr lang="fr-FR" dirty="0">
              <a:solidFill>
                <a:srgbClr val="FFFF00"/>
              </a:solidFill>
            </a:endParaRPr>
          </a:p>
        </p:txBody>
      </p:sp>
      <p:pic>
        <p:nvPicPr>
          <p:cNvPr id="5" name="Espace réservé du contenu 4"/>
          <p:cNvPicPr>
            <a:picLocks noGrp="1"/>
          </p:cNvPicPr>
          <p:nvPr>
            <p:ph idx="1"/>
          </p:nvPr>
        </p:nvPicPr>
        <p:blipFill>
          <a:blip r:embed="rId2" cstate="print"/>
          <a:srcRect/>
          <a:stretch>
            <a:fillRect/>
          </a:stretch>
        </p:blipFill>
        <p:spPr bwMode="auto">
          <a:xfrm>
            <a:off x="1" y="836712"/>
            <a:ext cx="9144000" cy="6021288"/>
          </a:xfrm>
          <a:prstGeom prst="rect">
            <a:avLst/>
          </a:prstGeom>
          <a:noFill/>
          <a:ln w="9525">
            <a:noFill/>
            <a:miter lim="800000"/>
            <a:headEnd/>
            <a:tailEnd/>
          </a:ln>
        </p:spPr>
      </p:pic>
      <p:cxnSp>
        <p:nvCxnSpPr>
          <p:cNvPr id="7" name="Connecteur droit avec flèche 6"/>
          <p:cNvCxnSpPr/>
          <p:nvPr/>
        </p:nvCxnSpPr>
        <p:spPr>
          <a:xfrm flipV="1">
            <a:off x="6156176" y="4437112"/>
            <a:ext cx="432048" cy="1800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flipV="1">
            <a:off x="5652120" y="4005064"/>
            <a:ext cx="720080" cy="122413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2195736" y="3861048"/>
            <a:ext cx="864096" cy="237626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flipV="1">
            <a:off x="1403648" y="4077072"/>
            <a:ext cx="1008112" cy="144016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LES ARTÉRIOLES </a:t>
            </a:r>
            <a:endParaRPr lang="fr-FR" dirty="0">
              <a:solidFill>
                <a:srgbClr val="FFFF00"/>
              </a:solidFill>
            </a:endParaRPr>
          </a:p>
        </p:txBody>
      </p:sp>
      <p:sp>
        <p:nvSpPr>
          <p:cNvPr id="3" name="Espace réservé du contenu 2"/>
          <p:cNvSpPr>
            <a:spLocks noGrp="1"/>
          </p:cNvSpPr>
          <p:nvPr>
            <p:ph idx="1"/>
          </p:nvPr>
        </p:nvSpPr>
        <p:spPr/>
        <p:txBody>
          <a:bodyPr>
            <a:normAutofit/>
          </a:bodyPr>
          <a:lstStyle/>
          <a:p>
            <a:r>
              <a:rPr lang="fr-FR" sz="3200" dirty="0" smtClean="0">
                <a:solidFill>
                  <a:srgbClr val="FFFF00"/>
                </a:solidFill>
              </a:rPr>
              <a:t>Ce sont les branches artérielles dont le diamètre est inférieur à 100µm. </a:t>
            </a:r>
          </a:p>
          <a:p>
            <a:pPr>
              <a:buNone/>
            </a:pPr>
            <a:endParaRPr lang="fr-FR" sz="3200" dirty="0" smtClean="0">
              <a:solidFill>
                <a:srgbClr val="FFFF00"/>
              </a:solidFill>
            </a:endParaRPr>
          </a:p>
          <a:p>
            <a:r>
              <a:rPr lang="fr-FR" sz="3200" dirty="0" smtClean="0">
                <a:solidFill>
                  <a:srgbClr val="FFFF00"/>
                </a:solidFill>
              </a:rPr>
              <a:t>leur paroi est mince, avec une limitante élastique interne très fine et discontinue.</a:t>
            </a:r>
          </a:p>
          <a:p>
            <a:pPr>
              <a:buNone/>
            </a:pPr>
            <a:endParaRPr lang="fr-FR" sz="3200" dirty="0" smtClean="0">
              <a:solidFill>
                <a:srgbClr val="FFFF00"/>
              </a:solidFill>
            </a:endParaRPr>
          </a:p>
          <a:p>
            <a:r>
              <a:rPr lang="fr-FR" sz="3200" dirty="0" smtClean="0">
                <a:solidFill>
                  <a:srgbClr val="FFFF00"/>
                </a:solidFill>
              </a:rPr>
              <a:t>la média ne comportant qu’une à trois couches musculaires.</a:t>
            </a:r>
          </a:p>
          <a:p>
            <a:endParaRPr lang="fr-FR" sz="3200"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384"/>
            <a:ext cx="8229600" cy="1143000"/>
          </a:xfrm>
        </p:spPr>
        <p:txBody>
          <a:bodyPr/>
          <a:lstStyle/>
          <a:p>
            <a:r>
              <a:rPr lang="fr-FR" dirty="0" smtClean="0">
                <a:solidFill>
                  <a:srgbClr val="FFFF00"/>
                </a:solidFill>
              </a:rPr>
              <a:t>LES ARTÉRIOLES </a:t>
            </a:r>
            <a:endParaRPr lang="fr-FR" dirty="0">
              <a:solidFill>
                <a:srgbClr val="FFFF00"/>
              </a:solidFill>
            </a:endParaRPr>
          </a:p>
        </p:txBody>
      </p:sp>
      <p:pic>
        <p:nvPicPr>
          <p:cNvPr id="5" name="Espace réservé du contenu 4"/>
          <p:cNvPicPr>
            <a:picLocks noGrp="1"/>
          </p:cNvPicPr>
          <p:nvPr>
            <p:ph idx="1"/>
          </p:nvPr>
        </p:nvPicPr>
        <p:blipFill>
          <a:blip r:embed="rId2" cstate="print"/>
          <a:srcRect/>
          <a:stretch>
            <a:fillRect/>
          </a:stretch>
        </p:blipFill>
        <p:spPr bwMode="auto">
          <a:xfrm>
            <a:off x="0" y="1052736"/>
            <a:ext cx="9144000" cy="5805264"/>
          </a:xfrm>
          <a:prstGeom prst="rect">
            <a:avLst/>
          </a:prstGeom>
          <a:noFill/>
          <a:ln w="9525">
            <a:noFill/>
            <a:miter lim="800000"/>
            <a:headEnd/>
            <a:tailEnd/>
          </a:ln>
        </p:spPr>
      </p:pic>
      <p:cxnSp>
        <p:nvCxnSpPr>
          <p:cNvPr id="7" name="Connecteur droit avec flèche 6"/>
          <p:cNvCxnSpPr/>
          <p:nvPr/>
        </p:nvCxnSpPr>
        <p:spPr>
          <a:xfrm flipH="1" flipV="1">
            <a:off x="251520" y="4869160"/>
            <a:ext cx="72008" cy="115212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4355976" y="2348880"/>
            <a:ext cx="1800200" cy="367240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1403648" y="4725144"/>
            <a:ext cx="1152128" cy="158417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6372200" y="4941168"/>
            <a:ext cx="1080120" cy="108012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flipV="1">
            <a:off x="6444208" y="2708920"/>
            <a:ext cx="504056" cy="280831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flipV="1">
            <a:off x="7596336" y="3933056"/>
            <a:ext cx="1080120" cy="230425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
        <p:nvSpPr>
          <p:cNvPr id="5" name="Titre 1"/>
          <p:cNvSpPr>
            <a:spLocks noGrp="1"/>
          </p:cNvSpPr>
          <p:nvPr>
            <p:ph type="title"/>
          </p:nvPr>
        </p:nvSpPr>
        <p:spPr>
          <a:xfrm>
            <a:off x="457200" y="-171400"/>
            <a:ext cx="8229600" cy="1143000"/>
          </a:xfrm>
        </p:spPr>
        <p:txBody>
          <a:bodyPr/>
          <a:lstStyle/>
          <a:p>
            <a:r>
              <a:rPr lang="fr-FR" dirty="0" smtClean="0">
                <a:solidFill>
                  <a:srgbClr val="FFFF00"/>
                </a:solidFill>
              </a:rPr>
              <a:t>LES ARTÉRIOLES </a:t>
            </a:r>
            <a:endParaRPr lang="fr-FR" dirty="0">
              <a:solidFill>
                <a:srgbClr val="FFFF00"/>
              </a:solidFill>
            </a:endParaRPr>
          </a:p>
        </p:txBody>
      </p:sp>
      <p:cxnSp>
        <p:nvCxnSpPr>
          <p:cNvPr id="7" name="Connecteur droit avec flèche 6"/>
          <p:cNvCxnSpPr/>
          <p:nvPr/>
        </p:nvCxnSpPr>
        <p:spPr>
          <a:xfrm flipV="1">
            <a:off x="2123728" y="4221088"/>
            <a:ext cx="360040" cy="187220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7452320" y="3861048"/>
            <a:ext cx="288032" cy="230425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flipV="1">
            <a:off x="5436096" y="3645024"/>
            <a:ext cx="2088232" cy="172819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FF00"/>
                </a:solidFill>
              </a:rPr>
              <a:t>Les artères de structure atypique </a:t>
            </a:r>
            <a:endParaRPr lang="fr-FR" dirty="0">
              <a:solidFill>
                <a:srgbClr val="FFFF00"/>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solidFill>
                  <a:srgbClr val="FFFF00"/>
                </a:solidFill>
              </a:rPr>
              <a:t>Ce sont les artères qui ne répondent pas au schéma général :</a:t>
            </a:r>
          </a:p>
          <a:p>
            <a:pPr lvl="0"/>
            <a:r>
              <a:rPr lang="fr-FR" dirty="0" smtClean="0">
                <a:solidFill>
                  <a:srgbClr val="FFFF00"/>
                </a:solidFill>
              </a:rPr>
              <a:t>Les artères à paroi mince et pauvres en fibres élastiques : ce sont les artères intracrâniennes, cérébrales et durales, qui sont très peu extensibles.</a:t>
            </a:r>
          </a:p>
          <a:p>
            <a:pPr lvl="0"/>
            <a:r>
              <a:rPr lang="fr-FR" dirty="0" smtClean="0">
                <a:solidFill>
                  <a:srgbClr val="FFFF00"/>
                </a:solidFill>
              </a:rPr>
              <a:t>Les artères à paroi mince et riches en fibres élastiques : ce sont les artères pulmonaires, elles sont peu contractiles.</a:t>
            </a:r>
          </a:p>
          <a:p>
            <a:pPr lvl="0"/>
            <a:r>
              <a:rPr lang="fr-FR" dirty="0" smtClean="0">
                <a:solidFill>
                  <a:srgbClr val="FFFF00"/>
                </a:solidFill>
              </a:rPr>
              <a:t>Les artères présentant des structures particulières :</a:t>
            </a:r>
          </a:p>
          <a:p>
            <a:pPr lvl="0">
              <a:buNone/>
            </a:pPr>
            <a:r>
              <a:rPr lang="fr-FR" dirty="0" smtClean="0">
                <a:solidFill>
                  <a:srgbClr val="FFFF00"/>
                </a:solidFill>
              </a:rPr>
              <a:t>Les artères coronaires présentent une musculature striée de type cardiaque.</a:t>
            </a:r>
          </a:p>
          <a:p>
            <a:endParaRPr lang="fr-FR" dirty="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solidFill>
                  <a:srgbClr val="FFFF00"/>
                </a:solidFill>
              </a:rPr>
              <a:t>Artère du SNC </a:t>
            </a:r>
            <a:r>
              <a:rPr lang="fr-FR" sz="2800" dirty="0" smtClean="0">
                <a:solidFill>
                  <a:srgbClr val="FFFF00"/>
                </a:solidFill>
              </a:rPr>
              <a:t> Coupe longitudinale</a:t>
            </a:r>
            <a:r>
              <a:rPr lang="fr-FR" sz="2800" dirty="0" smtClean="0">
                <a:solidFill>
                  <a:srgbClr val="FFFF00"/>
                </a:solidFill>
              </a:rPr>
              <a:t/>
            </a:r>
            <a:br>
              <a:rPr lang="fr-FR" sz="2800" dirty="0" smtClean="0">
                <a:solidFill>
                  <a:srgbClr val="FFFF00"/>
                </a:solidFill>
              </a:rPr>
            </a:br>
            <a:r>
              <a:rPr lang="fr-FR" sz="2800" dirty="0" smtClean="0">
                <a:solidFill>
                  <a:srgbClr val="FFFF00"/>
                </a:solidFill>
              </a:rPr>
              <a:t>Noter </a:t>
            </a:r>
            <a:r>
              <a:rPr lang="fr-FR" sz="2800" dirty="0" smtClean="0">
                <a:solidFill>
                  <a:srgbClr val="FFFF00"/>
                </a:solidFill>
              </a:rPr>
              <a:t>la paroi fine en regard du diamètre de l'artère. </a:t>
            </a:r>
            <a:br>
              <a:rPr lang="fr-FR" sz="2800" dirty="0" smtClean="0">
                <a:solidFill>
                  <a:srgbClr val="FFFF00"/>
                </a:solidFill>
              </a:rPr>
            </a:br>
            <a:endParaRPr lang="fr-FR" sz="2800" dirty="0">
              <a:solidFill>
                <a:srgbClr val="FFFF00"/>
              </a:solidFill>
            </a:endParaRPr>
          </a:p>
        </p:txBody>
      </p:sp>
      <p:pic>
        <p:nvPicPr>
          <p:cNvPr id="40962" name="Picture 2" descr="C:\Users\client\Pictures\arpar07.jpg"/>
          <p:cNvPicPr>
            <a:picLocks noGrp="1" noChangeAspect="1" noChangeArrowheads="1"/>
          </p:cNvPicPr>
          <p:nvPr>
            <p:ph idx="1"/>
          </p:nvPr>
        </p:nvPicPr>
        <p:blipFill>
          <a:blip r:embed="rId2" cstate="print"/>
          <a:srcRect/>
          <a:stretch>
            <a:fillRect/>
          </a:stretch>
        </p:blipFill>
        <p:spPr bwMode="auto">
          <a:xfrm>
            <a:off x="0" y="1268760"/>
            <a:ext cx="9144000" cy="55892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800" dirty="0" smtClean="0">
                <a:solidFill>
                  <a:srgbClr val="FFFF00"/>
                </a:solidFill>
              </a:rPr>
              <a:t>INTRODUCTION </a:t>
            </a:r>
            <a:br>
              <a:rPr lang="fr-FR" sz="4800" dirty="0" smtClean="0">
                <a:solidFill>
                  <a:srgbClr val="FFFF00"/>
                </a:solidFill>
              </a:rPr>
            </a:br>
            <a:endParaRPr lang="fr-FR" sz="4800" dirty="0">
              <a:solidFill>
                <a:srgbClr val="FFFF00"/>
              </a:solidFill>
            </a:endParaRPr>
          </a:p>
        </p:txBody>
      </p:sp>
      <p:sp>
        <p:nvSpPr>
          <p:cNvPr id="3" name="Espace réservé du contenu 2"/>
          <p:cNvSpPr>
            <a:spLocks noGrp="1"/>
          </p:cNvSpPr>
          <p:nvPr>
            <p:ph idx="1"/>
          </p:nvPr>
        </p:nvSpPr>
        <p:spPr>
          <a:xfrm>
            <a:off x="457200" y="2104216"/>
            <a:ext cx="8229600" cy="4709160"/>
          </a:xfrm>
        </p:spPr>
        <p:txBody>
          <a:bodyPr>
            <a:noAutofit/>
          </a:bodyPr>
          <a:lstStyle/>
          <a:p>
            <a:r>
              <a:rPr lang="fr-FR" dirty="0" smtClean="0">
                <a:solidFill>
                  <a:srgbClr val="FFFF00"/>
                </a:solidFill>
              </a:rPr>
              <a:t>Les artères conduisent le sang du cœur vers les réseaux capillaires. </a:t>
            </a:r>
          </a:p>
          <a:p>
            <a:r>
              <a:rPr lang="fr-FR" dirty="0" smtClean="0">
                <a:solidFill>
                  <a:srgbClr val="FFFF00"/>
                </a:solidFill>
              </a:rPr>
              <a:t>Leur calibre décroît de l'aorte jusqu'aux artérioles et leur constitution varie selon ces niveaux. </a:t>
            </a:r>
          </a:p>
          <a:p>
            <a:r>
              <a:rPr lang="fr-FR" dirty="0" smtClean="0">
                <a:solidFill>
                  <a:srgbClr val="FFFF00"/>
                </a:solidFill>
              </a:rPr>
              <a:t>La paroi artérielle comporte de manière concentrique et de dedans en dehors l'intima, la média et l'adventice.</a:t>
            </a:r>
          </a:p>
          <a:p>
            <a:endParaRPr lang="fr-FR"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FF00"/>
                </a:solidFill>
              </a:rPr>
              <a:t>VASCULARISATION DE LA PAROI ARTERIELLE </a:t>
            </a:r>
            <a:br>
              <a:rPr lang="fr-FR" dirty="0" smtClean="0">
                <a:solidFill>
                  <a:srgbClr val="FFFF00"/>
                </a:solidFill>
              </a:rPr>
            </a:br>
            <a:endParaRPr lang="fr-FR" dirty="0"/>
          </a:p>
        </p:txBody>
      </p:sp>
      <p:sp>
        <p:nvSpPr>
          <p:cNvPr id="3" name="Espace réservé du contenu 2"/>
          <p:cNvSpPr>
            <a:spLocks noGrp="1"/>
          </p:cNvSpPr>
          <p:nvPr>
            <p:ph idx="1"/>
          </p:nvPr>
        </p:nvSpPr>
        <p:spPr/>
        <p:txBody>
          <a:bodyPr/>
          <a:lstStyle/>
          <a:p>
            <a:r>
              <a:rPr lang="fr-FR" dirty="0" smtClean="0">
                <a:solidFill>
                  <a:srgbClr val="FFFF00"/>
                </a:solidFill>
              </a:rPr>
              <a:t>La nutrition de la paroi vasculaire est bipolaire, assurée par les vasa vasorum et le sang circulant.</a:t>
            </a:r>
          </a:p>
          <a:p>
            <a:endParaRPr lang="fr-FR" dirty="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fontScale="90000"/>
          </a:bodyPr>
          <a:lstStyle/>
          <a:p>
            <a:r>
              <a:rPr lang="fr-FR" dirty="0" smtClean="0">
                <a:solidFill>
                  <a:srgbClr val="FFFF00"/>
                </a:solidFill>
              </a:rPr>
              <a:t>Artère musculaire et vasa vasorum</a:t>
            </a:r>
            <a:endParaRPr lang="fr-FR" dirty="0">
              <a:solidFill>
                <a:srgbClr val="FFFF00"/>
              </a:solidFill>
            </a:endParaRPr>
          </a:p>
        </p:txBody>
      </p:sp>
      <p:pic>
        <p:nvPicPr>
          <p:cNvPr id="41986" name="Picture 2" descr="C:\Users\client\Pictures\armu02.jpg"/>
          <p:cNvPicPr>
            <a:picLocks noGrp="1" noChangeAspect="1" noChangeArrowheads="1"/>
          </p:cNvPicPr>
          <p:nvPr>
            <p:ph idx="1"/>
          </p:nvPr>
        </p:nvPicPr>
        <p:blipFill>
          <a:blip r:embed="rId2" cstate="print"/>
          <a:srcRect/>
          <a:stretch>
            <a:fillRect/>
          </a:stretch>
        </p:blipFill>
        <p:spPr bwMode="auto">
          <a:xfrm>
            <a:off x="0" y="980728"/>
            <a:ext cx="9144000" cy="587727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FF00"/>
                </a:solidFill>
              </a:rPr>
              <a:t>INNERVATION DE LA PAROI ARTERIELLE </a:t>
            </a:r>
            <a:br>
              <a:rPr lang="fr-FR" dirty="0" smtClean="0">
                <a:solidFill>
                  <a:srgbClr val="FFFF00"/>
                </a:solidFill>
              </a:rPr>
            </a:br>
            <a:endParaRPr lang="fr-FR" dirty="0"/>
          </a:p>
        </p:txBody>
      </p:sp>
      <p:sp>
        <p:nvSpPr>
          <p:cNvPr id="3" name="Espace réservé du contenu 2"/>
          <p:cNvSpPr>
            <a:spLocks noGrp="1"/>
          </p:cNvSpPr>
          <p:nvPr>
            <p:ph idx="1"/>
          </p:nvPr>
        </p:nvSpPr>
        <p:spPr/>
        <p:txBody>
          <a:bodyPr/>
          <a:lstStyle/>
          <a:p>
            <a:r>
              <a:rPr lang="fr-FR" dirty="0" smtClean="0">
                <a:solidFill>
                  <a:srgbClr val="FFFF00"/>
                </a:solidFill>
              </a:rPr>
              <a:t>Les fibres vasomotrices constituent la quasi-totalité des fibres nerveuses destinées aux parois artérielles.</a:t>
            </a:r>
            <a:br>
              <a:rPr lang="fr-FR" dirty="0" smtClean="0">
                <a:solidFill>
                  <a:srgbClr val="FFFF00"/>
                </a:solidFill>
              </a:rPr>
            </a:br>
            <a:r>
              <a:rPr lang="fr-FR" dirty="0" smtClean="0">
                <a:solidFill>
                  <a:srgbClr val="FFFF00"/>
                </a:solidFill>
              </a:rPr>
              <a:t>Il s'agit principalement de fibres orthosympathiques (vasoconstrictrices avec des récepteurs α, parfois vasodilatatrices avec des récepteurs β). Dans certaines artères, il existe de plus quelques fibres parasympathiques. </a:t>
            </a:r>
          </a:p>
          <a:p>
            <a:endParaRPr lang="fr-FR" dirty="0">
              <a:solidFill>
                <a:srgbClr val="FFFF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FF00"/>
                </a:solidFill>
              </a:rPr>
              <a:t>HISTOPHYSIOLOGIE</a:t>
            </a:r>
            <a:br>
              <a:rPr lang="fr-FR" dirty="0" smtClean="0">
                <a:solidFill>
                  <a:srgbClr val="FFFF00"/>
                </a:solidFill>
              </a:rPr>
            </a:br>
            <a:endParaRPr lang="fr-FR" dirty="0"/>
          </a:p>
        </p:txBody>
      </p:sp>
      <p:sp>
        <p:nvSpPr>
          <p:cNvPr id="3" name="Espace réservé du contenu 2"/>
          <p:cNvSpPr>
            <a:spLocks noGrp="1"/>
          </p:cNvSpPr>
          <p:nvPr>
            <p:ph idx="1"/>
          </p:nvPr>
        </p:nvSpPr>
        <p:spPr/>
        <p:txBody>
          <a:bodyPr/>
          <a:lstStyle/>
          <a:p>
            <a:r>
              <a:rPr lang="fr-FR" b="1" dirty="0" smtClean="0">
                <a:solidFill>
                  <a:srgbClr val="FFFF00"/>
                </a:solidFill>
              </a:rPr>
              <a:t>La distribution des artères </a:t>
            </a:r>
            <a:endParaRPr lang="fr-FR" b="1" dirty="0" smtClean="0">
              <a:solidFill>
                <a:srgbClr val="FFFF00"/>
              </a:solidFill>
            </a:endParaRPr>
          </a:p>
          <a:p>
            <a:r>
              <a:rPr lang="fr-FR" b="1" dirty="0" smtClean="0">
                <a:solidFill>
                  <a:srgbClr val="FFFF00"/>
                </a:solidFill>
              </a:rPr>
              <a:t>L'endothélium artériel </a:t>
            </a:r>
            <a:endParaRPr lang="fr-FR" b="1" dirty="0" smtClean="0">
              <a:solidFill>
                <a:srgbClr val="FFFF00"/>
              </a:solidFill>
            </a:endParaRPr>
          </a:p>
          <a:p>
            <a:r>
              <a:rPr lang="fr-FR" b="1" dirty="0" smtClean="0">
                <a:solidFill>
                  <a:srgbClr val="FFFF00"/>
                </a:solidFill>
              </a:rPr>
              <a:t>Le rôle hémodynamique des artères </a:t>
            </a:r>
            <a:endParaRPr lang="fr-FR" b="1" dirty="0" smtClean="0">
              <a:solidFill>
                <a:srgbClr val="FFFF00"/>
              </a:solidFill>
            </a:endParaRPr>
          </a:p>
          <a:p>
            <a:r>
              <a:rPr lang="fr-FR" b="1" dirty="0" smtClean="0">
                <a:solidFill>
                  <a:srgbClr val="FFFF00"/>
                </a:solidFill>
              </a:rPr>
              <a:t>L’adaptation de la structure </a:t>
            </a:r>
            <a:endParaRPr lang="fr-FR" b="1" dirty="0" smtClean="0">
              <a:solidFill>
                <a:srgbClr val="FFFF00"/>
              </a:solidFill>
            </a:endParaRPr>
          </a:p>
          <a:p>
            <a:r>
              <a:rPr lang="fr-FR" b="1" dirty="0" smtClean="0">
                <a:solidFill>
                  <a:srgbClr val="FFFF00"/>
                </a:solidFill>
              </a:rPr>
              <a:t>Les modifications avec l'âge </a:t>
            </a:r>
            <a:endParaRPr lang="fr-FR" dirty="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1784"/>
            <a:ext cx="8229600" cy="1143000"/>
          </a:xfrm>
        </p:spPr>
        <p:txBody>
          <a:bodyPr/>
          <a:lstStyle/>
          <a:p>
            <a:r>
              <a:rPr lang="fr-FR" dirty="0" smtClean="0">
                <a:solidFill>
                  <a:srgbClr val="FFFF00"/>
                </a:solidFill>
              </a:rPr>
              <a:t>La distribution des artères</a:t>
            </a:r>
            <a:endParaRPr lang="fr-FR" dirty="0">
              <a:solidFill>
                <a:srgbClr val="FFFF00"/>
              </a:solidFill>
            </a:endParaRPr>
          </a:p>
        </p:txBody>
      </p:sp>
      <p:pic>
        <p:nvPicPr>
          <p:cNvPr id="4" name="Espace réservé du contenu 3"/>
          <p:cNvPicPr>
            <a:picLocks noGrp="1"/>
          </p:cNvPicPr>
          <p:nvPr>
            <p:ph idx="1"/>
          </p:nvPr>
        </p:nvPicPr>
        <p:blipFill>
          <a:blip r:embed="rId2" cstate="print"/>
          <a:srcRect/>
          <a:stretch>
            <a:fillRect/>
          </a:stretch>
        </p:blipFill>
        <p:spPr bwMode="auto">
          <a:xfrm>
            <a:off x="0" y="1340768"/>
            <a:ext cx="9144000" cy="4536504"/>
          </a:xfrm>
          <a:prstGeom prst="rect">
            <a:avLst/>
          </a:prstGeom>
          <a:noFill/>
          <a:ln w="9525">
            <a:noFill/>
            <a:miter lim="800000"/>
            <a:headEnd/>
            <a:tailEnd/>
          </a:ln>
        </p:spPr>
      </p:pic>
      <p:sp>
        <p:nvSpPr>
          <p:cNvPr id="7" name="ZoneTexte 6"/>
          <p:cNvSpPr txBox="1"/>
          <p:nvPr/>
        </p:nvSpPr>
        <p:spPr>
          <a:xfrm>
            <a:off x="537606" y="6021288"/>
            <a:ext cx="4262705" cy="523220"/>
          </a:xfrm>
          <a:prstGeom prst="rect">
            <a:avLst/>
          </a:prstGeom>
          <a:noFill/>
        </p:spPr>
        <p:txBody>
          <a:bodyPr wrap="none" rtlCol="0">
            <a:spAutoFit/>
          </a:bodyPr>
          <a:lstStyle/>
          <a:p>
            <a:r>
              <a:rPr lang="fr-FR" sz="2800" b="1" dirty="0" smtClean="0">
                <a:solidFill>
                  <a:srgbClr val="FFFF00"/>
                </a:solidFill>
              </a:rPr>
              <a:t>les </a:t>
            </a:r>
            <a:r>
              <a:rPr lang="fr-FR" sz="2800" b="1" dirty="0" smtClean="0">
                <a:solidFill>
                  <a:srgbClr val="FFFF00"/>
                </a:solidFill>
              </a:rPr>
              <a:t>artères </a:t>
            </a:r>
            <a:r>
              <a:rPr lang="fr-FR" sz="2800" b="1" dirty="0" smtClean="0">
                <a:solidFill>
                  <a:srgbClr val="FFFF00"/>
                </a:solidFill>
              </a:rPr>
              <a:t>anastomosées </a:t>
            </a:r>
            <a:endParaRPr lang="fr-FR" sz="2800" b="1" dirty="0">
              <a:solidFill>
                <a:srgbClr val="FFFF00"/>
              </a:solidFill>
            </a:endParaRPr>
          </a:p>
        </p:txBody>
      </p:sp>
      <p:sp>
        <p:nvSpPr>
          <p:cNvPr id="8" name="ZoneTexte 7"/>
          <p:cNvSpPr txBox="1"/>
          <p:nvPr/>
        </p:nvSpPr>
        <p:spPr>
          <a:xfrm>
            <a:off x="5364088" y="6021288"/>
            <a:ext cx="3744936" cy="523220"/>
          </a:xfrm>
          <a:prstGeom prst="rect">
            <a:avLst/>
          </a:prstGeom>
          <a:noFill/>
        </p:spPr>
        <p:txBody>
          <a:bodyPr wrap="none" rtlCol="0">
            <a:spAutoFit/>
          </a:bodyPr>
          <a:lstStyle/>
          <a:p>
            <a:r>
              <a:rPr lang="fr-FR" sz="2800" b="1" dirty="0" smtClean="0">
                <a:solidFill>
                  <a:srgbClr val="FFFF00"/>
                </a:solidFill>
              </a:rPr>
              <a:t>les artères </a:t>
            </a:r>
            <a:r>
              <a:rPr lang="fr-FR" sz="2800" b="1" dirty="0" smtClean="0">
                <a:solidFill>
                  <a:srgbClr val="FFFF00"/>
                </a:solidFill>
              </a:rPr>
              <a:t> </a:t>
            </a:r>
            <a:r>
              <a:rPr lang="fr-FR" sz="2800" b="1" dirty="0" smtClean="0">
                <a:solidFill>
                  <a:srgbClr val="FFFF00"/>
                </a:solidFill>
              </a:rPr>
              <a:t>terminales</a:t>
            </a:r>
            <a:endParaRPr lang="fr-FR" sz="2800" b="1" dirty="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L'endothélium artériel </a:t>
            </a:r>
            <a:endParaRPr lang="fr-FR" dirty="0">
              <a:solidFill>
                <a:srgbClr val="FFFF00"/>
              </a:solidFill>
            </a:endParaRPr>
          </a:p>
        </p:txBody>
      </p:sp>
      <p:sp>
        <p:nvSpPr>
          <p:cNvPr id="3" name="Espace réservé du contenu 2"/>
          <p:cNvSpPr>
            <a:spLocks noGrp="1"/>
          </p:cNvSpPr>
          <p:nvPr>
            <p:ph idx="1"/>
          </p:nvPr>
        </p:nvSpPr>
        <p:spPr/>
        <p:txBody>
          <a:bodyPr>
            <a:normAutofit fontScale="92500"/>
          </a:bodyPr>
          <a:lstStyle/>
          <a:p>
            <a:r>
              <a:rPr lang="fr-FR" dirty="0" smtClean="0">
                <a:solidFill>
                  <a:srgbClr val="FFFF00"/>
                </a:solidFill>
              </a:rPr>
              <a:t>Rôle mécanique, en tant qu'épithélium de revêtement,</a:t>
            </a:r>
          </a:p>
          <a:p>
            <a:r>
              <a:rPr lang="fr-FR" dirty="0" smtClean="0">
                <a:solidFill>
                  <a:srgbClr val="FFFF00"/>
                </a:solidFill>
              </a:rPr>
              <a:t>Échanges métaboliques et gazeux entre le sang et les tissus. </a:t>
            </a:r>
          </a:p>
          <a:p>
            <a:r>
              <a:rPr lang="fr-FR" dirty="0" smtClean="0">
                <a:solidFill>
                  <a:srgbClr val="FFFF00"/>
                </a:solidFill>
              </a:rPr>
              <a:t>Les cellules endothéliales synthétisent </a:t>
            </a:r>
            <a:r>
              <a:rPr lang="fr-FR" dirty="0" smtClean="0">
                <a:solidFill>
                  <a:srgbClr val="FFFF00"/>
                </a:solidFill>
              </a:rPr>
              <a:t>et libèrent dans le plasma des facteurs de la coagulation et de la </a:t>
            </a:r>
            <a:r>
              <a:rPr lang="fr-FR" dirty="0" err="1" smtClean="0">
                <a:solidFill>
                  <a:srgbClr val="FFFF00"/>
                </a:solidFill>
              </a:rPr>
              <a:t>prostacycline</a:t>
            </a:r>
            <a:r>
              <a:rPr lang="fr-FR" dirty="0" smtClean="0">
                <a:solidFill>
                  <a:srgbClr val="FFFF00"/>
                </a:solidFill>
              </a:rPr>
              <a:t> (puissant inhibiteur de l'agrégation plaquettaire). </a:t>
            </a:r>
            <a:endParaRPr lang="fr-FR" dirty="0" smtClean="0">
              <a:solidFill>
                <a:srgbClr val="FFFF00"/>
              </a:solidFill>
            </a:endParaRPr>
          </a:p>
          <a:p>
            <a:r>
              <a:rPr lang="fr-FR" dirty="0" smtClean="0">
                <a:solidFill>
                  <a:srgbClr val="FFFF00"/>
                </a:solidFill>
              </a:rPr>
              <a:t>Le </a:t>
            </a:r>
            <a:r>
              <a:rPr lang="fr-FR" dirty="0" err="1" smtClean="0">
                <a:solidFill>
                  <a:srgbClr val="FFFF00"/>
                </a:solidFill>
              </a:rPr>
              <a:t>glycolemme</a:t>
            </a:r>
            <a:r>
              <a:rPr lang="fr-FR" dirty="0" smtClean="0">
                <a:solidFill>
                  <a:srgbClr val="FFFF00"/>
                </a:solidFill>
              </a:rPr>
              <a:t> des cellules endothéliales possède un rôle anticoagulant et </a:t>
            </a:r>
            <a:r>
              <a:rPr lang="fr-FR" dirty="0" smtClean="0">
                <a:solidFill>
                  <a:srgbClr val="FFFF00"/>
                </a:solidFill>
              </a:rPr>
              <a:t>fibrinolytique, porte </a:t>
            </a:r>
            <a:r>
              <a:rPr lang="fr-FR" dirty="0" smtClean="0">
                <a:solidFill>
                  <a:srgbClr val="FFFF00"/>
                </a:solidFill>
              </a:rPr>
              <a:t>les antigènes A et B des groupes sanguins.</a:t>
            </a:r>
            <a:endParaRPr lang="fr-FR" dirty="0">
              <a:solidFill>
                <a:srgbClr val="FF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FF00"/>
                </a:solidFill>
              </a:rPr>
              <a:t>Le rôle hémodynamique des artères </a:t>
            </a:r>
            <a:endParaRPr lang="fr-FR" dirty="0">
              <a:solidFill>
                <a:srgbClr val="FFFF00"/>
              </a:solidFill>
            </a:endParaRPr>
          </a:p>
        </p:txBody>
      </p:sp>
      <p:sp>
        <p:nvSpPr>
          <p:cNvPr id="3" name="Espace réservé du contenu 2"/>
          <p:cNvSpPr>
            <a:spLocks noGrp="1"/>
          </p:cNvSpPr>
          <p:nvPr>
            <p:ph idx="1"/>
          </p:nvPr>
        </p:nvSpPr>
        <p:spPr/>
        <p:txBody>
          <a:bodyPr/>
          <a:lstStyle/>
          <a:p>
            <a:r>
              <a:rPr lang="fr-FR" dirty="0" smtClean="0">
                <a:solidFill>
                  <a:srgbClr val="FFFF00"/>
                </a:solidFill>
              </a:rPr>
              <a:t>Les </a:t>
            </a:r>
            <a:r>
              <a:rPr lang="fr-FR" dirty="0" smtClean="0">
                <a:solidFill>
                  <a:srgbClr val="FFFF00"/>
                </a:solidFill>
              </a:rPr>
              <a:t>constituants élastiques, principalement au niveau des grosses artères, interviennent pour soulager le travail cardiaque et réduire les à-coups de pression. </a:t>
            </a:r>
            <a:br>
              <a:rPr lang="fr-FR" dirty="0" smtClean="0">
                <a:solidFill>
                  <a:srgbClr val="FFFF00"/>
                </a:solidFill>
              </a:rPr>
            </a:br>
            <a:endParaRPr lang="fr-FR" dirty="0" smtClean="0">
              <a:solidFill>
                <a:srgbClr val="FFFF00"/>
              </a:solidFill>
            </a:endParaRPr>
          </a:p>
          <a:p>
            <a:r>
              <a:rPr lang="fr-FR" dirty="0" smtClean="0">
                <a:solidFill>
                  <a:srgbClr val="FFFF00"/>
                </a:solidFill>
              </a:rPr>
              <a:t>Les </a:t>
            </a:r>
            <a:r>
              <a:rPr lang="fr-FR" dirty="0" smtClean="0">
                <a:solidFill>
                  <a:srgbClr val="FFFF00"/>
                </a:solidFill>
              </a:rPr>
              <a:t>constituants musculaires, contrôlent le débit vers les différents tissus. Par leur tonus, principalement au niveau des artérioles, ils contrôlent la pression sanguine. </a:t>
            </a:r>
          </a:p>
          <a:p>
            <a:endParaRPr lang="fr-FR" dirty="0">
              <a:solidFill>
                <a:srgbClr val="FFFF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L’adaptation de la structure </a:t>
            </a:r>
            <a:endParaRPr lang="fr-FR" dirty="0">
              <a:solidFill>
                <a:srgbClr val="FFFF00"/>
              </a:solidFill>
            </a:endParaRPr>
          </a:p>
        </p:txBody>
      </p:sp>
      <p:sp>
        <p:nvSpPr>
          <p:cNvPr id="3" name="Espace réservé du contenu 2"/>
          <p:cNvSpPr>
            <a:spLocks noGrp="1"/>
          </p:cNvSpPr>
          <p:nvPr>
            <p:ph idx="1"/>
          </p:nvPr>
        </p:nvSpPr>
        <p:spPr/>
        <p:txBody>
          <a:bodyPr/>
          <a:lstStyle/>
          <a:p>
            <a:r>
              <a:rPr lang="fr-FR" dirty="0" smtClean="0">
                <a:solidFill>
                  <a:srgbClr val="FFFF00"/>
                </a:solidFill>
              </a:rPr>
              <a:t>Les artères s'adaptent aux conditions hémodynamiques. </a:t>
            </a:r>
            <a:br>
              <a:rPr lang="fr-FR" dirty="0" smtClean="0">
                <a:solidFill>
                  <a:srgbClr val="FFFF00"/>
                </a:solidFill>
              </a:rPr>
            </a:br>
            <a:r>
              <a:rPr lang="fr-FR" dirty="0" smtClean="0">
                <a:solidFill>
                  <a:srgbClr val="FFFF00"/>
                </a:solidFill>
              </a:rPr>
              <a:t>Ce sont les caractéristiques du flux sanguin qui déterminent le caractère élastique ou musculaire du vaisseau. Un segment d'artère d'un type donné, greffé dans une zone d'un autre type, se transforme et acquiert la structure des segments </a:t>
            </a:r>
            <a:r>
              <a:rPr lang="fr-FR" dirty="0" smtClean="0">
                <a:solidFill>
                  <a:srgbClr val="FFFF00"/>
                </a:solidFill>
              </a:rPr>
              <a:t>voisins.</a:t>
            </a:r>
            <a:endParaRPr lang="fr-FR"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Les modifications avec l'âge </a:t>
            </a:r>
            <a:endParaRPr lang="fr-FR" dirty="0">
              <a:solidFill>
                <a:srgbClr val="FFFF00"/>
              </a:solidFill>
            </a:endParaRPr>
          </a:p>
        </p:txBody>
      </p:sp>
      <p:sp>
        <p:nvSpPr>
          <p:cNvPr id="3" name="Espace réservé du contenu 2"/>
          <p:cNvSpPr>
            <a:spLocks noGrp="1"/>
          </p:cNvSpPr>
          <p:nvPr>
            <p:ph idx="1"/>
          </p:nvPr>
        </p:nvSpPr>
        <p:spPr/>
        <p:txBody>
          <a:bodyPr/>
          <a:lstStyle/>
          <a:p>
            <a:r>
              <a:rPr lang="fr-FR" dirty="0" smtClean="0">
                <a:solidFill>
                  <a:srgbClr val="FFFF00"/>
                </a:solidFill>
              </a:rPr>
              <a:t>La paroi des grosses artères augmente d'épaisseur jusqu'à l'âge de 25 ans environ. A partir de la quarantaine, du collagène et des protéoglycanes s'accumulent, principalement au niveau de l'intima, et la paroi devient moins souple par diminution des fibres élastiques.</a:t>
            </a:r>
            <a:endParaRPr lang="fr-FR" dirty="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ampus.cerimes.fr/anatomie-pathologique/enseignement/anapath_4/site/html/images/figure21.jpg"/>
          <p:cNvPicPr>
            <a:picLocks noChangeAspect="1" noChangeArrowheads="1"/>
          </p:cNvPicPr>
          <p:nvPr/>
        </p:nvPicPr>
        <p:blipFill>
          <a:blip r:embed="rId2" cstate="print"/>
          <a:srcRect/>
          <a:stretch>
            <a:fillRect/>
          </a:stretch>
        </p:blipFill>
        <p:spPr bwMode="auto">
          <a:xfrm>
            <a:off x="0" y="0"/>
            <a:ext cx="9144000" cy="5085184"/>
          </a:xfrm>
          <a:prstGeom prst="rect">
            <a:avLst/>
          </a:prstGeom>
          <a:noFill/>
        </p:spPr>
      </p:pic>
      <p:sp>
        <p:nvSpPr>
          <p:cNvPr id="4" name="ZoneTexte 3"/>
          <p:cNvSpPr txBox="1"/>
          <p:nvPr/>
        </p:nvSpPr>
        <p:spPr>
          <a:xfrm>
            <a:off x="827584" y="5085184"/>
            <a:ext cx="7704856" cy="1200329"/>
          </a:xfrm>
          <a:prstGeom prst="rect">
            <a:avLst/>
          </a:prstGeom>
          <a:noFill/>
        </p:spPr>
        <p:txBody>
          <a:bodyPr wrap="square" rtlCol="0">
            <a:spAutoFit/>
          </a:bodyPr>
          <a:lstStyle/>
          <a:p>
            <a:pPr algn="ctr"/>
            <a:r>
              <a:rPr lang="fr-FR" sz="2400" dirty="0" smtClean="0">
                <a:solidFill>
                  <a:srgbClr val="FFFF00"/>
                </a:solidFill>
              </a:rPr>
              <a:t>Principaux constituants d’une plaque athéroscléreuse constituée. La plaque se développe dans l’intima et refoule la média en profondeur. </a:t>
            </a:r>
            <a:endParaRPr lang="fr-FR" sz="2400" dirty="0">
              <a:solidFill>
                <a:srgbClr val="FFFF00"/>
              </a:solidFill>
            </a:endParaRPr>
          </a:p>
        </p:txBody>
      </p:sp>
      <p:sp>
        <p:nvSpPr>
          <p:cNvPr id="5" name="Rectangle 4"/>
          <p:cNvSpPr/>
          <p:nvPr/>
        </p:nvSpPr>
        <p:spPr>
          <a:xfrm>
            <a:off x="0" y="6237312"/>
            <a:ext cx="9144000" cy="646331"/>
          </a:xfrm>
          <a:prstGeom prst="rect">
            <a:avLst/>
          </a:prstGeom>
        </p:spPr>
        <p:txBody>
          <a:bodyPr wrap="square">
            <a:spAutoFit/>
          </a:bodyPr>
          <a:lstStyle/>
          <a:p>
            <a:pPr algn="r"/>
            <a:r>
              <a:rPr lang="fr-FR" dirty="0" smtClean="0"/>
              <a:t>http://campus.cerimes.fr/anatomie-pathologique/enseignement/anapath_4/site/html/4.html</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800" dirty="0" smtClean="0">
                <a:solidFill>
                  <a:srgbClr val="FFFF00"/>
                </a:solidFill>
              </a:rPr>
              <a:t>INTRODUCTION </a:t>
            </a:r>
            <a:br>
              <a:rPr lang="fr-FR" sz="4800" dirty="0" smtClean="0">
                <a:solidFill>
                  <a:srgbClr val="FFFF00"/>
                </a:solidFill>
              </a:rPr>
            </a:br>
            <a:endParaRPr lang="fr-FR" sz="4800" dirty="0">
              <a:solidFill>
                <a:srgbClr val="FFFF00"/>
              </a:solidFill>
            </a:endParaRPr>
          </a:p>
        </p:txBody>
      </p:sp>
      <p:sp>
        <p:nvSpPr>
          <p:cNvPr id="3" name="Espace réservé du contenu 2"/>
          <p:cNvSpPr>
            <a:spLocks noGrp="1"/>
          </p:cNvSpPr>
          <p:nvPr>
            <p:ph idx="1"/>
          </p:nvPr>
        </p:nvSpPr>
        <p:spPr>
          <a:xfrm>
            <a:off x="457200" y="1196752"/>
            <a:ext cx="8229600" cy="4709160"/>
          </a:xfrm>
        </p:spPr>
        <p:txBody>
          <a:bodyPr>
            <a:noAutofit/>
          </a:bodyPr>
          <a:lstStyle/>
          <a:p>
            <a:pPr>
              <a:buNone/>
            </a:pPr>
            <a:r>
              <a:rPr lang="fr-FR" sz="3000" dirty="0" smtClean="0">
                <a:solidFill>
                  <a:srgbClr val="FFFF00"/>
                </a:solidFill>
              </a:rPr>
              <a:t>On distingue quatre types d’artères :</a:t>
            </a:r>
          </a:p>
          <a:p>
            <a:r>
              <a:rPr lang="fr-FR" sz="3000" dirty="0" smtClean="0">
                <a:solidFill>
                  <a:srgbClr val="FFFF00"/>
                </a:solidFill>
              </a:rPr>
              <a:t>Les artères de gros calibre, de type élastique, situées prés du cœur, assurant la collection et la propulsion du sang. </a:t>
            </a:r>
          </a:p>
          <a:p>
            <a:r>
              <a:rPr lang="fr-FR" sz="3000" dirty="0" smtClean="0">
                <a:solidFill>
                  <a:srgbClr val="FFFF00"/>
                </a:solidFill>
              </a:rPr>
              <a:t>Les artères de moyen calibre, de type musculaire, assurant la distribution du sang. </a:t>
            </a:r>
          </a:p>
          <a:p>
            <a:r>
              <a:rPr lang="fr-FR" sz="3000" dirty="0" smtClean="0">
                <a:solidFill>
                  <a:srgbClr val="FFFF00"/>
                </a:solidFill>
              </a:rPr>
              <a:t>Les artères musculaires de petit calibre pénétrant dans les organes.</a:t>
            </a:r>
          </a:p>
          <a:p>
            <a:r>
              <a:rPr lang="fr-FR" sz="3000" dirty="0" smtClean="0">
                <a:solidFill>
                  <a:srgbClr val="FFFF00"/>
                </a:solidFill>
              </a:rPr>
              <a:t>Les artères de transition à la fois musculaires et élastiques.</a:t>
            </a:r>
          </a:p>
          <a:p>
            <a:endParaRPr lang="fr-FR" sz="3000"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FF00"/>
                </a:solidFill>
              </a:rPr>
              <a:t>STRUCTURE GENERALE DE LA PAROI ARTERIELLE </a:t>
            </a:r>
            <a:br>
              <a:rPr lang="fr-FR" dirty="0" smtClean="0">
                <a:solidFill>
                  <a:srgbClr val="FFFF00"/>
                </a:solidFill>
              </a:rPr>
            </a:br>
            <a:endParaRPr lang="fr-FR" dirty="0">
              <a:solidFill>
                <a:srgbClr val="FFFF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cxnSp>
        <p:nvCxnSpPr>
          <p:cNvPr id="6" name="Connecteur droit avec flèche 5"/>
          <p:cNvCxnSpPr/>
          <p:nvPr/>
        </p:nvCxnSpPr>
        <p:spPr>
          <a:xfrm flipV="1">
            <a:off x="2195736" y="2420888"/>
            <a:ext cx="2232248" cy="352839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3635896" y="3212976"/>
            <a:ext cx="1008112" cy="28083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5148064" y="3501008"/>
            <a:ext cx="72008" cy="244827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flipV="1">
            <a:off x="6012160" y="3645024"/>
            <a:ext cx="720080" cy="237626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LES ARTÈRES MUSCULAIRES </a:t>
            </a:r>
            <a:endParaRPr lang="fr-FR" dirty="0">
              <a:solidFill>
                <a:srgbClr val="FFFF00"/>
              </a:solidFill>
            </a:endParaRPr>
          </a:p>
        </p:txBody>
      </p:sp>
      <p:sp>
        <p:nvSpPr>
          <p:cNvPr id="3" name="Espace réservé du contenu 2"/>
          <p:cNvSpPr>
            <a:spLocks noGrp="1"/>
          </p:cNvSpPr>
          <p:nvPr>
            <p:ph idx="1"/>
          </p:nvPr>
        </p:nvSpPr>
        <p:spPr/>
        <p:txBody>
          <a:bodyPr>
            <a:normAutofit lnSpcReduction="10000"/>
          </a:bodyPr>
          <a:lstStyle/>
          <a:p>
            <a:r>
              <a:rPr lang="fr-FR" sz="3000" dirty="0" smtClean="0">
                <a:solidFill>
                  <a:srgbClr val="FFFF00"/>
                </a:solidFill>
              </a:rPr>
              <a:t>Ce sont les plus nombreuses, artères d’organe et de distribution à paroi relativement épaisse.</a:t>
            </a:r>
          </a:p>
          <a:p>
            <a:r>
              <a:rPr lang="fr-FR" sz="3000" dirty="0" smtClean="0">
                <a:solidFill>
                  <a:srgbClr val="FFFF00"/>
                </a:solidFill>
              </a:rPr>
              <a:t>Elles sont représentées par :</a:t>
            </a:r>
          </a:p>
          <a:p>
            <a:pPr lvl="1"/>
            <a:r>
              <a:rPr lang="fr-FR" dirty="0" smtClean="0">
                <a:solidFill>
                  <a:srgbClr val="FFFF00"/>
                </a:solidFill>
              </a:rPr>
              <a:t>De petites artères (moins de 2 mm de diamètre).</a:t>
            </a:r>
          </a:p>
          <a:p>
            <a:pPr lvl="1">
              <a:buNone/>
            </a:pPr>
            <a:r>
              <a:rPr lang="fr-FR" dirty="0" smtClean="0">
                <a:solidFill>
                  <a:srgbClr val="FFFF00"/>
                </a:solidFill>
              </a:rPr>
              <a:t> </a:t>
            </a:r>
          </a:p>
          <a:p>
            <a:pPr lvl="1"/>
            <a:r>
              <a:rPr lang="fr-FR" sz="2600" dirty="0" smtClean="0">
                <a:solidFill>
                  <a:srgbClr val="FFFF00"/>
                </a:solidFill>
              </a:rPr>
              <a:t>Des artères moyennes (moins de 5 mm) .</a:t>
            </a:r>
          </a:p>
          <a:p>
            <a:pPr lvl="1">
              <a:buNone/>
            </a:pPr>
            <a:endParaRPr lang="fr-FR" sz="2600" dirty="0" smtClean="0">
              <a:solidFill>
                <a:srgbClr val="FFFF00"/>
              </a:solidFill>
            </a:endParaRPr>
          </a:p>
          <a:p>
            <a:pPr lvl="1"/>
            <a:r>
              <a:rPr lang="fr-FR" sz="2600" dirty="0" smtClean="0">
                <a:solidFill>
                  <a:srgbClr val="FFFF00"/>
                </a:solidFill>
              </a:rPr>
              <a:t>Quelques grosses artères telles que l’iliaque externe.</a:t>
            </a:r>
          </a:p>
          <a:p>
            <a:endParaRPr lang="fr-FR" sz="3000"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27384"/>
            <a:ext cx="8229600" cy="1143000"/>
          </a:xfrm>
        </p:spPr>
        <p:txBody>
          <a:bodyPr/>
          <a:lstStyle/>
          <a:p>
            <a:r>
              <a:rPr lang="fr-FR" dirty="0" smtClean="0">
                <a:solidFill>
                  <a:srgbClr val="FFFF00"/>
                </a:solidFill>
              </a:rPr>
              <a:t>LES ARTÈRES MUSCULAIRES </a:t>
            </a:r>
            <a:endParaRPr lang="fr-FR" dirty="0">
              <a:solidFill>
                <a:srgbClr val="FFFF00"/>
              </a:solidFill>
            </a:endParaRPr>
          </a:p>
        </p:txBody>
      </p:sp>
      <p:pic>
        <p:nvPicPr>
          <p:cNvPr id="5123" name="Picture 3"/>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99392"/>
            <a:ext cx="8229600" cy="1143000"/>
          </a:xfrm>
        </p:spPr>
        <p:txBody>
          <a:bodyPr/>
          <a:lstStyle/>
          <a:p>
            <a:r>
              <a:rPr lang="fr-FR" dirty="0" smtClean="0">
                <a:solidFill>
                  <a:srgbClr val="FFFF00"/>
                </a:solidFill>
              </a:rPr>
              <a:t>LES ARTÈRES MUSCULAIRES </a:t>
            </a:r>
            <a:endParaRPr lang="fr-FR" dirty="0">
              <a:solidFill>
                <a:srgbClr val="FFFF0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980728"/>
            <a:ext cx="9143999" cy="5877272"/>
          </a:xfrm>
          <a:prstGeom prst="rect">
            <a:avLst/>
          </a:prstGeom>
          <a:noFill/>
          <a:ln w="9525">
            <a:noFill/>
            <a:miter lim="800000"/>
            <a:headEnd/>
            <a:tailEnd/>
          </a:ln>
        </p:spPr>
      </p:pic>
      <p:cxnSp>
        <p:nvCxnSpPr>
          <p:cNvPr id="7" name="Connecteur droit avec flèche 6"/>
          <p:cNvCxnSpPr/>
          <p:nvPr/>
        </p:nvCxnSpPr>
        <p:spPr>
          <a:xfrm flipV="1">
            <a:off x="683568" y="4077072"/>
            <a:ext cx="3672408" cy="180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1835696" y="4941168"/>
            <a:ext cx="1512168" cy="10081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4427984" y="4941168"/>
            <a:ext cx="144016" cy="10081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flipV="1">
            <a:off x="6732240" y="5229200"/>
            <a:ext cx="360040" cy="720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flipV="1">
            <a:off x="7452320" y="5013176"/>
            <a:ext cx="1152128" cy="12961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251520" y="4797152"/>
            <a:ext cx="144016" cy="15121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318</TotalTime>
  <Words>435</Words>
  <Application>Microsoft Office PowerPoint</Application>
  <PresentationFormat>Affichage à l'écran (4:3)</PresentationFormat>
  <Paragraphs>80</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Apex</vt:lpstr>
      <vt:lpstr>LES ARTERES </vt:lpstr>
      <vt:lpstr>INTRODUCTION  </vt:lpstr>
      <vt:lpstr>Diapositive 3</vt:lpstr>
      <vt:lpstr>INTRODUCTION  </vt:lpstr>
      <vt:lpstr>Diapositive 5</vt:lpstr>
      <vt:lpstr>STRUCTURE GENERALE DE LA PAROI ARTERIELLE  </vt:lpstr>
      <vt:lpstr>LES ARTÈRES MUSCULAIRES </vt:lpstr>
      <vt:lpstr>LES ARTÈRES MUSCULAIRES </vt:lpstr>
      <vt:lpstr>LES ARTÈRES MUSCULAIRES </vt:lpstr>
      <vt:lpstr>LES ARTÈRES MUSCULAIRES </vt:lpstr>
      <vt:lpstr>LES ARTÈRES ÉLASTIQUES </vt:lpstr>
      <vt:lpstr>LES ARTÈRES ÉLASTIQUES </vt:lpstr>
      <vt:lpstr>LES ARTÈRES ÉLASTIQUES </vt:lpstr>
      <vt:lpstr>LES ARTÈRES ÉLASTIQUES </vt:lpstr>
      <vt:lpstr>LES ARTÉRIOLES </vt:lpstr>
      <vt:lpstr>LES ARTÉRIOLES </vt:lpstr>
      <vt:lpstr>LES ARTÉRIOLES </vt:lpstr>
      <vt:lpstr>Les artères de structure atypique </vt:lpstr>
      <vt:lpstr>Artère du SNC  Coupe longitudinale Noter la paroi fine en regard du diamètre de l'artère.  </vt:lpstr>
      <vt:lpstr>VASCULARISATION DE LA PAROI ARTERIELLE  </vt:lpstr>
      <vt:lpstr>Artère musculaire et vasa vasorum</vt:lpstr>
      <vt:lpstr>INNERVATION DE LA PAROI ARTERIELLE  </vt:lpstr>
      <vt:lpstr>HISTOPHYSIOLOGIE </vt:lpstr>
      <vt:lpstr>La distribution des artères</vt:lpstr>
      <vt:lpstr>L'endothélium artériel </vt:lpstr>
      <vt:lpstr>Le rôle hémodynamique des artères </vt:lpstr>
      <vt:lpstr>L’adaptation de la structure </vt:lpstr>
      <vt:lpstr>Les modifications avec l'âge </vt:lpstr>
      <vt:lpstr>Diapositive 29</vt:lpstr>
    </vt:vector>
  </TitlesOfParts>
  <Company>Sweet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ARTERES </dc:title>
  <dc:creator>client</dc:creator>
  <cp:lastModifiedBy>client</cp:lastModifiedBy>
  <cp:revision>44</cp:revision>
  <dcterms:created xsi:type="dcterms:W3CDTF">2015-09-10T08:30:30Z</dcterms:created>
  <dcterms:modified xsi:type="dcterms:W3CDTF">2015-09-15T20:16:22Z</dcterms:modified>
</cp:coreProperties>
</file>