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42"/>
  </p:notesMasterIdLst>
  <p:sldIdLst>
    <p:sldId id="320" r:id="rId2"/>
    <p:sldId id="321" r:id="rId3"/>
    <p:sldId id="305" r:id="rId4"/>
    <p:sldId id="284" r:id="rId5"/>
    <p:sldId id="312" r:id="rId6"/>
    <p:sldId id="256" r:id="rId7"/>
    <p:sldId id="269" r:id="rId8"/>
    <p:sldId id="307" r:id="rId9"/>
    <p:sldId id="327" r:id="rId10"/>
    <p:sldId id="328" r:id="rId11"/>
    <p:sldId id="329" r:id="rId12"/>
    <p:sldId id="330" r:id="rId13"/>
    <p:sldId id="257" r:id="rId14"/>
    <p:sldId id="318" r:id="rId15"/>
    <p:sldId id="319" r:id="rId16"/>
    <p:sldId id="309" r:id="rId17"/>
    <p:sldId id="325" r:id="rId18"/>
    <p:sldId id="310" r:id="rId19"/>
    <p:sldId id="311" r:id="rId20"/>
    <p:sldId id="294" r:id="rId21"/>
    <p:sldId id="295" r:id="rId22"/>
    <p:sldId id="300" r:id="rId23"/>
    <p:sldId id="332" r:id="rId24"/>
    <p:sldId id="259" r:id="rId25"/>
    <p:sldId id="299" r:id="rId26"/>
    <p:sldId id="313" r:id="rId27"/>
    <p:sldId id="315" r:id="rId28"/>
    <p:sldId id="314" r:id="rId29"/>
    <p:sldId id="261" r:id="rId30"/>
    <p:sldId id="293" r:id="rId31"/>
    <p:sldId id="263" r:id="rId32"/>
    <p:sldId id="333" r:id="rId33"/>
    <p:sldId id="323" r:id="rId34"/>
    <p:sldId id="322" r:id="rId35"/>
    <p:sldId id="266" r:id="rId36"/>
    <p:sldId id="268" r:id="rId37"/>
    <p:sldId id="334" r:id="rId38"/>
    <p:sldId id="335" r:id="rId39"/>
    <p:sldId id="337" r:id="rId40"/>
    <p:sldId id="338" r:id="rId41"/>
  </p:sldIdLst>
  <p:sldSz cx="9144000" cy="6858000" type="screen4x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>
      <p:cViewPr>
        <p:scale>
          <a:sx n="50" d="100"/>
          <a:sy n="50" d="100"/>
        </p:scale>
        <p:origin x="-81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4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53494DD-B3E4-4503-9CE9-83AA3836FC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537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E4144-52DC-44BC-A509-F46C8E526DE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37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C5BD-C430-417B-9ABF-E217BB74C78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40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66F66-3529-4358-9693-139A65C7F4E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46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95513-5CAA-4954-B68A-1EDF29B3D34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DC47-F972-45F6-90A0-0347423D402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98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202C-D4AD-4B45-B396-30B9919248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04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A5AEF-632B-43C9-BD4F-33099526543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9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5A490-E810-415F-B9D9-041AAA5A162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38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05C13-B0B4-4CBA-BBCD-6778107337C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3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5948-82A9-4E6F-A919-2BE9FE52803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50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C0F7A-9125-4798-8100-B13557A1DC9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05/03/2009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0EFC4E-3E62-4067-96D2-3D9205BBCF9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4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Faculté de médecine</a:t>
            </a:r>
            <a:r>
              <a:rPr lang="fr-FR" sz="2800" dirty="0" smtClean="0"/>
              <a:t> </a:t>
            </a:r>
            <a:r>
              <a:rPr lang="fr-FR" sz="1600" dirty="0" smtClean="0"/>
              <a:t>B. BENZERDJEB </a:t>
            </a:r>
            <a:r>
              <a:rPr lang="fr-FR" sz="3200" dirty="0" smtClean="0"/>
              <a:t>TLEMCEN</a:t>
            </a:r>
            <a:endParaRPr lang="fr-FR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6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02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D01295-3B1F-405D-9E85-97D4FEE9A81A}" type="slidenum">
              <a:rPr lang="fr-FR" smtClean="0"/>
              <a:pPr/>
              <a:t>1</a:t>
            </a:fld>
            <a:endParaRPr lang="fr-FR" smtClean="0"/>
          </a:p>
        </p:txBody>
      </p:sp>
      <p:pic>
        <p:nvPicPr>
          <p:cNvPr id="10243" name="Picture 4" descr="top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 4" descr="BENZERJEBBENADOU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000375"/>
            <a:ext cx="1214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000" dirty="0" smtClean="0"/>
              <a:t>Production et régulation</a:t>
            </a:r>
            <a:endParaRPr lang="fr-FR" sz="20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1971675" cy="456088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397764">
              <a:buClr>
                <a:schemeClr val="tx1">
                  <a:lumMod val="6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fr-BE" sz="1800" dirty="0" smtClean="0"/>
              <a:t>Cellules  pluripotentes</a:t>
            </a:r>
          </a:p>
          <a:p>
            <a:pPr marL="397764">
              <a:buClr>
                <a:schemeClr val="tx1">
                  <a:lumMod val="6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fr-BE" sz="1800" dirty="0" smtClean="0"/>
              <a:t>Cellule souche myéloïde</a:t>
            </a:r>
          </a:p>
          <a:p>
            <a:pPr marL="397764">
              <a:buClr>
                <a:schemeClr val="tx1">
                  <a:lumMod val="65000"/>
                </a:schemeClr>
              </a:buClr>
              <a:buFont typeface="Wingdings" pitchFamily="2" charset="2"/>
              <a:buNone/>
              <a:defRPr/>
            </a:pPr>
            <a:r>
              <a:rPr lang="fr-BE" sz="1800" dirty="0" smtClean="0"/>
              <a:t> 	Pro génitrice commune aux granulocytes  neutrophiles et cellules  mononuclées (mono/macro et cellules dendritiques </a:t>
            </a:r>
            <a:endParaRPr lang="fr-FR" sz="1800" dirty="0"/>
          </a:p>
        </p:txBody>
      </p:sp>
      <p:pic>
        <p:nvPicPr>
          <p:cNvPr id="19462" name="Picture 4" descr="F02-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857375"/>
            <a:ext cx="6143625" cy="4560888"/>
          </a:xfrm>
        </p:spPr>
      </p:pic>
      <p:sp>
        <p:nvSpPr>
          <p:cNvPr id="19459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946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71D9BA-B595-4C61-B9C7-83042EC37B74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043363" y="4286250"/>
            <a:ext cx="1600200" cy="1524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Production et régulation</a:t>
            </a:r>
            <a:endParaRPr lang="fr-FR" sz="20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1971675" cy="456088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397764">
              <a:buClr>
                <a:schemeClr val="tx1">
                  <a:lumMod val="6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fr-BE" sz="1800" dirty="0" smtClean="0"/>
              <a:t>Cellules  pluripotentes</a:t>
            </a:r>
          </a:p>
          <a:p>
            <a:pPr marL="397764">
              <a:buClr>
                <a:schemeClr val="tx1">
                  <a:lumMod val="6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fr-BE" sz="1800" dirty="0" smtClean="0"/>
              <a:t>Cellule souche myéloïde</a:t>
            </a:r>
          </a:p>
          <a:p>
            <a:pPr marL="397764">
              <a:buClr>
                <a:schemeClr val="tx1">
                  <a:lumMod val="65000"/>
                </a:schemeClr>
              </a:buClr>
              <a:buFont typeface="Wingdings" pitchFamily="2" charset="2"/>
              <a:buNone/>
              <a:defRPr/>
            </a:pPr>
            <a:r>
              <a:rPr lang="fr-BE" sz="1800" dirty="0" smtClean="0"/>
              <a:t>	Rôle des cytokines dans la différenciation  des </a:t>
            </a:r>
          </a:p>
          <a:p>
            <a:pPr marL="1082675" lvl="1" indent="-342900">
              <a:buClr>
                <a:schemeClr val="tx1">
                  <a:lumMod val="65000"/>
                </a:schemeClr>
              </a:buClr>
              <a:buFont typeface="Corbel" pitchFamily="34" charset="0"/>
              <a:buChar char="−"/>
              <a:defRPr/>
            </a:pPr>
            <a:r>
              <a:rPr lang="fr-BE" sz="1400" dirty="0" smtClean="0"/>
              <a:t>GM-CSF</a:t>
            </a:r>
          </a:p>
          <a:p>
            <a:pPr marL="1082675" lvl="1" indent="-342900">
              <a:buClr>
                <a:schemeClr val="tx1">
                  <a:lumMod val="65000"/>
                </a:schemeClr>
              </a:buClr>
              <a:buFont typeface="Corbel" pitchFamily="34" charset="0"/>
              <a:buChar char="−"/>
              <a:defRPr/>
            </a:pPr>
            <a:r>
              <a:rPr lang="fr-BE" sz="1400" dirty="0" smtClean="0"/>
              <a:t>G-CSF</a:t>
            </a:r>
          </a:p>
          <a:p>
            <a:pPr marL="1082675" lvl="1" indent="-342900">
              <a:buClr>
                <a:schemeClr val="tx1">
                  <a:lumMod val="65000"/>
                </a:schemeClr>
              </a:buClr>
              <a:buFont typeface="Corbel" pitchFamily="34" charset="0"/>
              <a:buChar char="−"/>
              <a:defRPr/>
            </a:pPr>
            <a:r>
              <a:rPr lang="fr-BE" sz="1400" dirty="0" smtClean="0"/>
              <a:t>M-CSF</a:t>
            </a:r>
          </a:p>
          <a:p>
            <a:pPr marL="1082675" lvl="1" indent="-342900">
              <a:buClr>
                <a:schemeClr val="tx1">
                  <a:lumMod val="65000"/>
                </a:schemeClr>
              </a:buClr>
              <a:buFont typeface="Corbel" pitchFamily="34" charset="0"/>
              <a:buChar char="−"/>
              <a:defRPr/>
            </a:pPr>
            <a:r>
              <a:rPr lang="fr-BE" sz="1400" dirty="0" smtClean="0"/>
              <a:t>Interleukines et</a:t>
            </a:r>
          </a:p>
          <a:p>
            <a:pPr marL="1082675" lvl="1" indent="-342900">
              <a:buClr>
                <a:schemeClr val="tx1">
                  <a:lumMod val="65000"/>
                </a:schemeClr>
              </a:buClr>
              <a:buFont typeface="Corbel" pitchFamily="34" charset="0"/>
              <a:buChar char="−"/>
              <a:defRPr/>
            </a:pPr>
            <a:r>
              <a:rPr lang="fr-BE" sz="1400" dirty="0" smtClean="0"/>
              <a:t>EPO</a:t>
            </a:r>
            <a:endParaRPr lang="fr-FR" dirty="0" smtClean="0"/>
          </a:p>
          <a:p>
            <a:pPr>
              <a:defRPr/>
            </a:pPr>
            <a:endParaRPr lang="fr-FR" dirty="0"/>
          </a:p>
        </p:txBody>
      </p:sp>
      <p:pic>
        <p:nvPicPr>
          <p:cNvPr id="20482" name="Picture 4" descr="F02-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857375"/>
            <a:ext cx="6072187" cy="4560888"/>
          </a:xfrm>
        </p:spPr>
      </p:pic>
      <p:sp>
        <p:nvSpPr>
          <p:cNvPr id="20484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048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240B2DA-B4A8-4861-8718-F42AEA43A16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20486" name="Oval 3"/>
          <p:cNvSpPr>
            <a:spLocks noChangeArrowheads="1"/>
          </p:cNvSpPr>
          <p:nvPr/>
        </p:nvSpPr>
        <p:spPr bwMode="auto">
          <a:xfrm>
            <a:off x="6215063" y="3714750"/>
            <a:ext cx="785812" cy="785813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7" name="Oval 3"/>
          <p:cNvSpPr>
            <a:spLocks noChangeAspect="1" noChangeArrowheads="1"/>
          </p:cNvSpPr>
          <p:nvPr/>
        </p:nvSpPr>
        <p:spPr bwMode="auto">
          <a:xfrm>
            <a:off x="4143375" y="4143375"/>
            <a:ext cx="539750" cy="53975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Production et régulation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1971675" cy="4560888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BE" sz="1600" dirty="0" smtClean="0"/>
              <a:t>Cellules  pluripotentes</a:t>
            </a:r>
          </a:p>
          <a:p>
            <a:pPr>
              <a:defRPr/>
            </a:pPr>
            <a:r>
              <a:rPr lang="fr-BE" sz="1600" dirty="0" smtClean="0"/>
              <a:t>Cellule souche myéloïde</a:t>
            </a:r>
          </a:p>
          <a:p>
            <a:pPr>
              <a:buFont typeface="Wingdings" pitchFamily="2" charset="2"/>
              <a:buNone/>
              <a:defRPr/>
            </a:pPr>
            <a:r>
              <a:rPr lang="fr-BE" sz="1600" dirty="0" smtClean="0"/>
              <a:t> 	</a:t>
            </a:r>
          </a:p>
          <a:p>
            <a:pPr>
              <a:defRPr/>
            </a:pPr>
            <a:r>
              <a:rPr lang="fr-BE" sz="1600" dirty="0" smtClean="0"/>
              <a:t>Rôle des cytokines dans la différenciation  des : </a:t>
            </a:r>
          </a:p>
          <a:p>
            <a:pPr lvl="1">
              <a:defRPr/>
            </a:pPr>
            <a:r>
              <a:rPr lang="fr-BE" sz="1400" dirty="0" smtClean="0"/>
              <a:t>GM-CSF</a:t>
            </a:r>
          </a:p>
          <a:p>
            <a:pPr lvl="1">
              <a:defRPr/>
            </a:pPr>
            <a:r>
              <a:rPr lang="fr-BE" sz="1400" dirty="0" smtClean="0"/>
              <a:t>G-CSF</a:t>
            </a:r>
          </a:p>
          <a:p>
            <a:pPr lvl="1">
              <a:defRPr/>
            </a:pPr>
            <a:r>
              <a:rPr lang="fr-BE" sz="1400" dirty="0" smtClean="0"/>
              <a:t>M-CSF</a:t>
            </a:r>
          </a:p>
          <a:p>
            <a:pPr lvl="1">
              <a:defRPr/>
            </a:pPr>
            <a:r>
              <a:rPr lang="fr-BE" sz="1400" dirty="0" smtClean="0"/>
              <a:t>Interleukines et</a:t>
            </a:r>
          </a:p>
          <a:p>
            <a:pPr lvl="1">
              <a:defRPr/>
            </a:pPr>
            <a:r>
              <a:rPr lang="fr-BE" sz="1400" dirty="0" smtClean="0"/>
              <a:t>EPO</a:t>
            </a:r>
            <a:endParaRPr lang="fr-FR" sz="1400" dirty="0" smtClean="0"/>
          </a:p>
          <a:p>
            <a:pPr>
              <a:defRPr/>
            </a:pPr>
            <a:endParaRPr lang="fr-FR" sz="1600" dirty="0"/>
          </a:p>
        </p:txBody>
      </p:sp>
      <p:pic>
        <p:nvPicPr>
          <p:cNvPr id="21508" name="Picture 4" descr="F02-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857375"/>
            <a:ext cx="6072187" cy="4560888"/>
          </a:xfrm>
        </p:spPr>
      </p:pic>
      <p:sp>
        <p:nvSpPr>
          <p:cNvPr id="21509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151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87ECF9E-1B91-40A4-945E-8E8AEFBF0FD5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1511" name="Oval 3"/>
          <p:cNvSpPr>
            <a:spLocks noChangeArrowheads="1"/>
          </p:cNvSpPr>
          <p:nvPr/>
        </p:nvSpPr>
        <p:spPr bwMode="auto">
          <a:xfrm>
            <a:off x="4214813" y="1571625"/>
            <a:ext cx="2928937" cy="1285875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Organe lymphoïde primaire</a:t>
            </a:r>
            <a:endParaRPr lang="fr-FR" dirty="0"/>
          </a:p>
        </p:txBody>
      </p:sp>
      <p:sp>
        <p:nvSpPr>
          <p:cNvPr id="22531" name="Espace réservé du texte 11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Fonction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fr-FR" sz="2000" dirty="0" smtClean="0"/>
              <a:t>Lieu de différenciation des lymphoblastes pro B et B en lymphocytes B  circulants  caractérisés par la présence de récepteurs cellulaire de type B (BCR) à leur surface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Les cellules du stroma de la moelle produisent des facteurs de croissance nécessaires à la multiplication des lymphocytes B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endParaRPr lang="fr-FR" sz="2000" dirty="0" smtClean="0"/>
          </a:p>
        </p:txBody>
      </p:sp>
      <p:sp>
        <p:nvSpPr>
          <p:cNvPr id="22532" name="Espace réservé du texte 12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Lymphopoïèse</a:t>
            </a:r>
          </a:p>
        </p:txBody>
      </p:sp>
      <p:pic>
        <p:nvPicPr>
          <p:cNvPr id="22534" name="Espace réservé du contenu 15" descr="Lymphopoïès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801614"/>
            <a:ext cx="4041775" cy="2697810"/>
          </a:xfrm>
        </p:spPr>
      </p:pic>
      <p:sp>
        <p:nvSpPr>
          <p:cNvPr id="22535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25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05E706E-0994-49E9-9838-5CF5D872B0BB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Lymphopoïèse B</a:t>
            </a:r>
            <a:endParaRPr lang="fr-FR" sz="2400" dirty="0"/>
          </a:p>
        </p:txBody>
      </p:sp>
      <p:pic>
        <p:nvPicPr>
          <p:cNvPr id="23555" name="Espace réservé du contenu 8" descr="Lymphopoïèse 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28875"/>
            <a:ext cx="8258175" cy="4000500"/>
          </a:xfrm>
        </p:spPr>
      </p:pic>
      <p:sp>
        <p:nvSpPr>
          <p:cNvPr id="2355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355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26E67E-C3B6-4C04-B168-8732EB70B08F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000" dirty="0" smtClean="0"/>
              <a:t>Lymphopoïèse T</a:t>
            </a:r>
            <a:endParaRPr lang="fr-FR" dirty="0"/>
          </a:p>
        </p:txBody>
      </p:sp>
      <p:pic>
        <p:nvPicPr>
          <p:cNvPr id="24579" name="Espace réservé du contenu 8" descr="Lymphopoïèse 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28875"/>
            <a:ext cx="8258175" cy="4000500"/>
          </a:xfrm>
        </p:spPr>
      </p:pic>
      <p:sp>
        <p:nvSpPr>
          <p:cNvPr id="24580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458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C4E90F-69F8-4489-B882-6BAAA32F1240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Sélection médullaire</a:t>
            </a:r>
            <a:endParaRPr lang="fr-FR" dirty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Les cellules de la moelle osseuse expriment des antigènes de classe I et de classe II du CMH qu'elles présentent aux BCR des lymphoblastes pro B, early B et pro B</a:t>
            </a:r>
          </a:p>
          <a:p>
            <a:pPr lvl="1">
              <a:defRPr/>
            </a:pPr>
            <a:r>
              <a:rPr lang="fr-FR" sz="2400" dirty="0" smtClean="0"/>
              <a:t>Si le BCR reconnaît les molécules du CMH, le lymphocyte meurt par apoptose</a:t>
            </a:r>
          </a:p>
          <a:p>
            <a:pPr lvl="1">
              <a:defRPr/>
            </a:pPr>
            <a:r>
              <a:rPr lang="fr-FR" sz="2400" dirty="0" smtClean="0"/>
              <a:t>Si le BCR ne reconnaît pas de molécules du CMH, il est sélectionné, devient immunocompétent et rejoint la circulation sanguine et lymphatique</a:t>
            </a:r>
          </a:p>
        </p:txBody>
      </p:sp>
      <p:sp>
        <p:nvSpPr>
          <p:cNvPr id="2560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56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ABABB4F-01B6-44E4-B40C-0DBF7AF744F4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Exploration</a:t>
            </a:r>
            <a:endParaRPr lang="fr-FR" dirty="0"/>
          </a:p>
        </p:txBody>
      </p:sp>
      <p:sp>
        <p:nvSpPr>
          <p:cNvPr id="2662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8258175" cy="4560888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dirty="0" smtClean="0"/>
              <a:t>Examens microscopiques : obligatoire dans le diagnostic et la surveillance thérapeutique des hémopathies malignes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r-FR" sz="2400" dirty="0" smtClean="0"/>
              <a:t> Myélogramme 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FR" sz="2000" dirty="0" smtClean="0"/>
              <a:t>Ponction-aspiration médullaire sur os du sternum et des crêtes iliaques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FR" sz="2000" dirty="0" smtClean="0"/>
              <a:t>Confection d’un frottis coloré au MGG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FR" sz="2000" dirty="0" smtClean="0"/>
              <a:t>Détermination du  % des précurseurs médullaire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r-FR" sz="2400" dirty="0" smtClean="0"/>
              <a:t>Biopsie ostéo-médullaire 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FR" sz="2000" dirty="0" smtClean="0"/>
              <a:t>Confection de coupes histologiques du tissu médullaire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FR" sz="2000" dirty="0" smtClean="0"/>
              <a:t>Evaluation de la richesse cellulaire et l’architecture médullaire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dirty="0" smtClean="0"/>
              <a:t>Mise en culture des cellules souches et progénitures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fr-FR" sz="2400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2662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46FD10-95F1-448D-BF1C-DEB1F4CD5D08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bourse de Fabricius</a:t>
            </a:r>
            <a:endParaRPr lang="fr-FR" dirty="0"/>
          </a:p>
        </p:txBody>
      </p:sp>
      <p:sp>
        <p:nvSpPr>
          <p:cNvPr id="23555" name="Rectangle 7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Organe lymphoïde exclusif des oiseaux</a:t>
            </a:r>
          </a:p>
          <a:p>
            <a:pPr>
              <a:defRPr/>
            </a:pPr>
            <a:r>
              <a:rPr lang="fr-FR" dirty="0" smtClean="0"/>
              <a:t>Lieu de maturation des lymphocytes B chez les oiseaux</a:t>
            </a:r>
          </a:p>
          <a:p>
            <a:pPr>
              <a:defRPr/>
            </a:pPr>
            <a:r>
              <a:rPr lang="fr-FR" dirty="0" smtClean="0"/>
              <a:t>La moelle osseuse est son équivalent chez l’homme</a:t>
            </a:r>
          </a:p>
        </p:txBody>
      </p:sp>
      <p:pic>
        <p:nvPicPr>
          <p:cNvPr id="27652" name="Espace réservé du contenu 15" descr="Bourse de Fabriciu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51375" y="3021806"/>
            <a:ext cx="4029075" cy="2257425"/>
          </a:xfrm>
        </p:spPr>
      </p:pic>
      <p:sp>
        <p:nvSpPr>
          <p:cNvPr id="2765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765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183A5F-DF70-4438-B2F0-32F71C6C48B0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thymus</a:t>
            </a:r>
            <a:br>
              <a:rPr lang="fr-FR" dirty="0" smtClean="0"/>
            </a:br>
            <a:r>
              <a:rPr lang="fr-FR" sz="2400" dirty="0" smtClean="0"/>
              <a:t>Situation anatomique</a:t>
            </a:r>
            <a:endParaRPr lang="fr-FR" sz="2400" dirty="0"/>
          </a:p>
        </p:txBody>
      </p:sp>
      <p:pic>
        <p:nvPicPr>
          <p:cNvPr id="28675" name="Picture 2" descr="C:\Mes documents\Mes images\Picture1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28875"/>
            <a:ext cx="4040188" cy="4000500"/>
          </a:xfrm>
        </p:spPr>
      </p:pic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Le thymus est situé </a:t>
            </a:r>
          </a:p>
          <a:p>
            <a:pPr lvl="1">
              <a:defRPr/>
            </a:pPr>
            <a:r>
              <a:rPr lang="fr-FR" dirty="0" smtClean="0"/>
              <a:t>Derrière le sternum</a:t>
            </a:r>
          </a:p>
          <a:p>
            <a:pPr lvl="1">
              <a:defRPr/>
            </a:pPr>
            <a:r>
              <a:rPr lang="fr-FR" dirty="0" smtClean="0"/>
              <a:t>Dans le médiastin Antérieur</a:t>
            </a:r>
          </a:p>
          <a:p>
            <a:pPr lvl="1">
              <a:defRPr/>
            </a:pPr>
            <a:r>
              <a:rPr lang="fr-FR" dirty="0" smtClean="0"/>
              <a:t>Au-dessus du cœur</a:t>
            </a:r>
          </a:p>
          <a:p>
            <a:pPr>
              <a:defRPr/>
            </a:pPr>
            <a:r>
              <a:rPr lang="fr-FR" dirty="0" smtClean="0"/>
              <a:t>« manteau du cœur »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2867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86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2F6CF9D-4202-471A-81B9-15C9CFA337CA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Enseignement d’immunologie</a:t>
            </a:r>
            <a:endParaRPr lang="fr-FR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dirty="0" smtClean="0"/>
              <a:t>2014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Troisième année de médecine</a:t>
            </a:r>
          </a:p>
        </p:txBody>
      </p:sp>
      <p:sp>
        <p:nvSpPr>
          <p:cNvPr id="1126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8194338-7E44-430B-B10F-486710315318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thymus</a:t>
            </a:r>
            <a:br>
              <a:rPr lang="fr-FR" dirty="0" smtClean="0"/>
            </a:br>
            <a:r>
              <a:rPr lang="fr-FR" sz="2000" dirty="0" smtClean="0"/>
              <a:t>Histologie (1)</a:t>
            </a:r>
            <a:endParaRPr lang="fr-FR" sz="2000" dirty="0"/>
          </a:p>
        </p:txBody>
      </p:sp>
      <p:sp>
        <p:nvSpPr>
          <p:cNvPr id="25603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Organe lymphoépithélial constitué de deux lobes séparés par une cloison et entouré d'une capsule 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Irrigué par des vaisseaux provenant des artères thoraciques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Chaque lobe thymique est divisé en lobules par des travées conjonctives </a:t>
            </a:r>
          </a:p>
        </p:txBody>
      </p:sp>
      <p:sp>
        <p:nvSpPr>
          <p:cNvPr id="2970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297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9C159D-B270-4EE3-95DB-79AB35D46BE3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thymus</a:t>
            </a:r>
            <a:br>
              <a:rPr lang="fr-FR" dirty="0"/>
            </a:br>
            <a:r>
              <a:rPr lang="fr-FR" sz="2000" dirty="0"/>
              <a:t>Histologie (2)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5536" y="1484784"/>
            <a:ext cx="8258175" cy="3959225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2800" dirty="0" smtClean="0"/>
              <a:t>Chaque lobule comprend deux zones</a:t>
            </a:r>
          </a:p>
          <a:p>
            <a:pPr lvl="1" eaLnBrk="1" hangingPunct="1">
              <a:defRPr/>
            </a:pPr>
            <a:r>
              <a:rPr lang="fr-FR" sz="2400" dirty="0" smtClean="0"/>
              <a:t>Une zone  corticale ou cortex, peuplée de « thymocytes corticaux » produits par multiplication des pro thymocytes de la moelle osseuse </a:t>
            </a:r>
          </a:p>
          <a:p>
            <a:pPr lvl="1" eaLnBrk="1" hangingPunct="1">
              <a:defRPr/>
            </a:pPr>
            <a:r>
              <a:rPr lang="fr-FR" sz="2400" dirty="0" smtClean="0"/>
              <a:t>Une zone médullaire , contenant  en densité plus faible, des lymphocytes T matures</a:t>
            </a:r>
          </a:p>
          <a:p>
            <a:pPr eaLnBrk="1" hangingPunct="1">
              <a:defRPr/>
            </a:pPr>
            <a:r>
              <a:rPr lang="fr-FR" sz="2800" dirty="0" smtClean="0"/>
              <a:t>On trouve, tant au niveau de la corticale que de la médullaire</a:t>
            </a:r>
          </a:p>
          <a:p>
            <a:pPr lvl="1" eaLnBrk="1" hangingPunct="1">
              <a:defRPr/>
            </a:pPr>
            <a:r>
              <a:rPr lang="fr-FR" sz="2400" dirty="0" smtClean="0"/>
              <a:t>Des cellules épithéliales </a:t>
            </a:r>
          </a:p>
          <a:p>
            <a:pPr lvl="1" eaLnBrk="1" hangingPunct="1">
              <a:defRPr/>
            </a:pPr>
            <a:r>
              <a:rPr lang="fr-FR" sz="2400" dirty="0" smtClean="0"/>
              <a:t>Des cellules dendritiques </a:t>
            </a:r>
          </a:p>
          <a:p>
            <a:pPr lvl="1" eaLnBrk="1" hangingPunct="1">
              <a:defRPr/>
            </a:pPr>
            <a:r>
              <a:rPr lang="fr-FR" sz="2400" dirty="0" smtClean="0"/>
              <a:t>Des macrophages</a:t>
            </a:r>
          </a:p>
        </p:txBody>
      </p:sp>
      <p:sp>
        <p:nvSpPr>
          <p:cNvPr id="3072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1B1F5C8-78DB-4EFC-839E-C30CA4EADFA1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Le thymus</a:t>
            </a:r>
            <a:br>
              <a:rPr lang="fr-FR" dirty="0" smtClean="0"/>
            </a:br>
            <a:r>
              <a:rPr lang="fr-FR" sz="2800" dirty="0" smtClean="0">
                <a:solidFill>
                  <a:schemeClr val="tx1"/>
                </a:solidFill>
              </a:rPr>
              <a:t>Histologie (3)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8258175" cy="4632325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cellules épithéliales corticales et para  corticales produisent des hormones thymiques qui influencent la maturation des thymocytes</a:t>
            </a:r>
          </a:p>
          <a:p>
            <a:pPr>
              <a:defRPr/>
            </a:pPr>
            <a:r>
              <a:rPr lang="fr-FR" dirty="0" smtClean="0"/>
              <a:t>Les cellules épithéliales médullaires forment les corpuscules de HASSAL.</a:t>
            </a:r>
          </a:p>
          <a:p>
            <a:pPr>
              <a:defRPr/>
            </a:pPr>
            <a:r>
              <a:rPr lang="fr-FR" dirty="0" smtClean="0"/>
              <a:t>Les cellules dendritiques et les macrophages sont des cellules présentatrices d'antigène (CPA) qui expriment les molécules de classe I et II du complexe majeur d'histocompatibilité.</a:t>
            </a:r>
          </a:p>
          <a:p>
            <a:pPr>
              <a:defRPr/>
            </a:pPr>
            <a:r>
              <a:rPr lang="fr-FR" dirty="0" smtClean="0"/>
              <a:t>Le thymus subit, à partir de la puberté, une involution très progressive mais ne disparaît jamais complètement</a:t>
            </a:r>
          </a:p>
          <a:p>
            <a:pPr>
              <a:defRPr/>
            </a:pPr>
            <a:r>
              <a:rPr lang="fr-FR" dirty="0" smtClean="0"/>
              <a:t>Existence probable d’une différenciation T extra thymique dans le tube digestif </a:t>
            </a:r>
          </a:p>
          <a:p>
            <a:pPr>
              <a:defRPr/>
            </a:pPr>
            <a:endParaRPr lang="fr-FR" sz="2800" dirty="0" smtClean="0"/>
          </a:p>
        </p:txBody>
      </p:sp>
      <p:sp>
        <p:nvSpPr>
          <p:cNvPr id="3174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17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4105782-AE60-4F37-BF6E-81DE1B5BC6AF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thymus</a:t>
            </a:r>
            <a:br>
              <a:rPr lang="fr-FR" dirty="0" smtClean="0"/>
            </a:br>
            <a:r>
              <a:rPr lang="fr-FR" sz="2000" dirty="0" smtClean="0"/>
              <a:t>Récepteurs de membrane des thymocytes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5329238" cy="4560888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dirty="0" smtClean="0"/>
              <a:t>	Du cortex à la médullaire : différenciation progressive du  thymocyte exprimant des CD « Cluster Différenciation » différents</a:t>
            </a:r>
          </a:p>
          <a:p>
            <a:pPr>
              <a:defRPr/>
            </a:pPr>
            <a:r>
              <a:rPr lang="fr-FR" dirty="0" smtClean="0"/>
              <a:t>Thymocyte cortical : CD1</a:t>
            </a:r>
          </a:p>
          <a:p>
            <a:pPr>
              <a:defRPr/>
            </a:pPr>
            <a:r>
              <a:rPr lang="fr-FR" dirty="0" smtClean="0"/>
              <a:t>Thymocyte médullaire</a:t>
            </a:r>
          </a:p>
          <a:p>
            <a:pPr lvl="1">
              <a:defRPr/>
            </a:pPr>
            <a:r>
              <a:rPr lang="fr-FR" dirty="0" smtClean="0"/>
              <a:t>N’exprime plus CD1 </a:t>
            </a:r>
          </a:p>
          <a:p>
            <a:pPr lvl="1">
              <a:defRPr/>
            </a:pPr>
            <a:r>
              <a:rPr lang="fr-FR" dirty="0" smtClean="0"/>
              <a:t>Expriment CD4 et CD8</a:t>
            </a:r>
            <a:endParaRPr lang="fr-FR" sz="2400" dirty="0" smtClean="0"/>
          </a:p>
          <a:p>
            <a:pPr>
              <a:defRPr/>
            </a:pPr>
            <a:r>
              <a:rPr lang="fr-FR" dirty="0" smtClean="0"/>
              <a:t>Thymocyte dit jeune exprime </a:t>
            </a:r>
          </a:p>
          <a:p>
            <a:pPr lvl="1">
              <a:defRPr/>
            </a:pPr>
            <a:r>
              <a:rPr lang="fr-FR" sz="1800" dirty="0" smtClean="0"/>
              <a:t>Soit CD4</a:t>
            </a:r>
          </a:p>
          <a:p>
            <a:pPr lvl="1">
              <a:defRPr/>
            </a:pPr>
            <a:r>
              <a:rPr lang="fr-FR" sz="1800" dirty="0" smtClean="0"/>
              <a:t>Soit CD8</a:t>
            </a:r>
          </a:p>
          <a:p>
            <a:pPr>
              <a:defRPr/>
            </a:pPr>
            <a:r>
              <a:rPr lang="fr-FR" dirty="0" smtClean="0"/>
              <a:t>Tout thymocyte exprime </a:t>
            </a:r>
          </a:p>
          <a:p>
            <a:pPr lvl="1">
              <a:defRPr/>
            </a:pPr>
            <a:r>
              <a:rPr lang="fr-FR" dirty="0" smtClean="0"/>
              <a:t>CD3 associé au TCR</a:t>
            </a:r>
          </a:p>
          <a:p>
            <a:pPr lvl="1">
              <a:defRPr/>
            </a:pPr>
            <a:r>
              <a:rPr lang="fr-FR" dirty="0" smtClean="0"/>
              <a:t>Classe II du CMH </a:t>
            </a:r>
            <a:r>
              <a:rPr lang="fr-FR" dirty="0" smtClean="0">
                <a:latin typeface="Symbol" pitchFamily="18" charset="2"/>
              </a:rPr>
              <a:t>ab </a:t>
            </a:r>
            <a:r>
              <a:rPr lang="fr-FR" dirty="0" smtClean="0"/>
              <a:t>et</a:t>
            </a:r>
            <a:r>
              <a:rPr lang="fr-FR" dirty="0" smtClean="0">
                <a:latin typeface="Symbol" pitchFamily="18" charset="2"/>
              </a:rPr>
              <a:t> gd </a:t>
            </a:r>
          </a:p>
          <a:p>
            <a:pPr lvl="2">
              <a:defRPr/>
            </a:pPr>
            <a:endParaRPr lang="fr-FR" sz="2000" dirty="0"/>
          </a:p>
        </p:txBody>
      </p:sp>
      <p:pic>
        <p:nvPicPr>
          <p:cNvPr id="32772" name="Espace réservé du contenu 7" descr="Marqueurs des thymocte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953125" y="1857375"/>
            <a:ext cx="2762250" cy="4560888"/>
          </a:xfrm>
        </p:spPr>
      </p:pic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277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CEFD4F-8F69-4E98-96B6-7E1782D04AB0}" type="slidenum">
              <a:rPr lang="fr-FR" smtClean="0"/>
              <a:pPr/>
              <a:t>23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thymus</a:t>
            </a:r>
            <a:br>
              <a:rPr lang="fr-FR" dirty="0"/>
            </a:br>
            <a:r>
              <a:rPr lang="fr-FR" sz="2000" dirty="0"/>
              <a:t>Fonction</a:t>
            </a:r>
            <a:endParaRPr lang="fr-FR" sz="2800" dirty="0"/>
          </a:p>
        </p:txBody>
      </p:sp>
      <p:sp>
        <p:nvSpPr>
          <p:cNvPr id="33795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smtClean="0"/>
              <a:t>Lieu de maturation des lymphocytes T post médullaires « école des LT »</a:t>
            </a:r>
          </a:p>
          <a:p>
            <a:pPr eaLnBrk="1" hangingPunct="1">
              <a:defRPr/>
            </a:pPr>
            <a:endParaRPr lang="fr-FR" sz="3600" dirty="0" smtClean="0"/>
          </a:p>
          <a:p>
            <a:pPr eaLnBrk="1" hangingPunct="1">
              <a:defRPr/>
            </a:pPr>
            <a:r>
              <a:rPr lang="fr-FR" sz="3600" dirty="0" smtClean="0"/>
              <a:t>Sélection thymique positive</a:t>
            </a:r>
          </a:p>
          <a:p>
            <a:pPr eaLnBrk="1" hangingPunct="1">
              <a:defRPr/>
            </a:pPr>
            <a:endParaRPr lang="fr-FR" sz="3600" dirty="0" smtClean="0"/>
          </a:p>
          <a:p>
            <a:pPr eaLnBrk="1" hangingPunct="1">
              <a:defRPr/>
            </a:pPr>
            <a:r>
              <a:rPr lang="fr-FR" sz="3600" dirty="0" smtClean="0"/>
              <a:t>Sélection thymique négative</a:t>
            </a:r>
          </a:p>
          <a:p>
            <a:pPr eaLnBrk="1" hangingPunct="1">
              <a:defRPr/>
            </a:pPr>
            <a:endParaRPr lang="fr-FR" sz="3600" dirty="0" smtClean="0"/>
          </a:p>
        </p:txBody>
      </p:sp>
      <p:sp>
        <p:nvSpPr>
          <p:cNvPr id="3379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37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B7FC99-7B5A-4EC4-9018-5CDE6ABA1A99}" type="slidenum">
              <a:rPr lang="fr-FR" smtClean="0"/>
              <a:pPr/>
              <a:t>24</a:t>
            </a:fld>
            <a:endParaRPr lang="fr-FR" smtClean="0"/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thymus</a:t>
            </a:r>
            <a:br>
              <a:rPr lang="fr-FR" dirty="0"/>
            </a:br>
            <a:r>
              <a:rPr lang="fr-FR" sz="2000" dirty="0"/>
              <a:t>Sélection </a:t>
            </a:r>
            <a:r>
              <a:rPr lang="fr-FR" sz="2000" dirty="0" smtClean="0"/>
              <a:t>corticale thymique </a:t>
            </a:r>
            <a:r>
              <a:rPr lang="fr-FR" sz="2000" dirty="0"/>
              <a:t>positive </a:t>
            </a:r>
            <a:r>
              <a:rPr lang="fr-FR" sz="2000" dirty="0" smtClean="0"/>
              <a:t>(étape 1</a:t>
            </a:r>
            <a:r>
              <a:rPr lang="fr-FR" sz="2000" dirty="0"/>
              <a:t>)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Sélection thymique double positive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Les CPA présentent les molécules du CMH aux TCR des thymocytes :</a:t>
            </a:r>
          </a:p>
          <a:p>
            <a:pPr lvl="1" eaLnBrk="1" hangingPunct="1">
              <a:defRPr/>
            </a:pPr>
            <a:r>
              <a:rPr lang="fr-FR" dirty="0" smtClean="0"/>
              <a:t>Apoptose des thymocytes qui ne reconnaissent pas les antigènes du CMH</a:t>
            </a:r>
          </a:p>
          <a:p>
            <a:pPr lvl="1" eaLnBrk="1" hangingPunct="1">
              <a:defRPr/>
            </a:pPr>
            <a:r>
              <a:rPr lang="fr-FR" dirty="0" smtClean="0"/>
              <a:t>Survie (sélection, conservation) des thymocytes qui reconnaissent les antigènes du CMH</a:t>
            </a:r>
          </a:p>
          <a:p>
            <a:pPr eaLnBrk="1" hangingPunct="1">
              <a:defRPr/>
            </a:pPr>
            <a:r>
              <a:rPr lang="fr-FR" sz="2800" dirty="0" smtClean="0"/>
              <a:t>5 % de ces thymocytes sont conservés</a:t>
            </a:r>
          </a:p>
          <a:p>
            <a:pPr lvl="1" eaLnBrk="1" hangingPunct="1">
              <a:defRPr/>
            </a:pPr>
            <a:endParaRPr lang="fr-FR" dirty="0" smtClean="0"/>
          </a:p>
        </p:txBody>
      </p:sp>
      <p:sp>
        <p:nvSpPr>
          <p:cNvPr id="3482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48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87D990-582C-4B19-8680-0534D27C2A56}" type="slidenum">
              <a:rPr lang="fr-FR" smtClean="0"/>
              <a:pPr/>
              <a:t>25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thymus</a:t>
            </a:r>
            <a:br>
              <a:rPr lang="fr-FR" dirty="0"/>
            </a:br>
            <a:r>
              <a:rPr lang="fr-FR" sz="2000" dirty="0" smtClean="0"/>
              <a:t>Sélection corticale thymique positive (étape 2)</a:t>
            </a:r>
            <a:endParaRPr lang="fr-FR" sz="2000" dirty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Sélection thymique simple positive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Les thymocytes qui ont reconnu un antigène de classe I du CMH deviendront des thymocytes CD</a:t>
            </a:r>
            <a:r>
              <a:rPr lang="fr-FR" baseline="-25000" dirty="0" smtClean="0"/>
              <a:t>8</a:t>
            </a:r>
            <a:r>
              <a:rPr lang="fr-FR" dirty="0" smtClean="0"/>
              <a:t>+  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Les thymocytes qui ont reconnu un antigène de classe II du CMH deviendront des thymocytes CD</a:t>
            </a:r>
            <a:r>
              <a:rPr lang="fr-FR" baseline="-25000" dirty="0" smtClean="0"/>
              <a:t>4</a:t>
            </a:r>
            <a:r>
              <a:rPr lang="fr-FR" dirty="0" smtClean="0"/>
              <a:t>+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Les thymocytes conservés migrent ensuite vers la médullaire</a:t>
            </a:r>
          </a:p>
        </p:txBody>
      </p:sp>
      <p:sp>
        <p:nvSpPr>
          <p:cNvPr id="3584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58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E04963-F719-49DD-BEA4-21443366FEAA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thymus</a:t>
            </a:r>
            <a:br>
              <a:rPr lang="fr-FR" dirty="0"/>
            </a:br>
            <a:r>
              <a:rPr lang="fr-FR" sz="2000" dirty="0"/>
              <a:t>Sélection </a:t>
            </a:r>
            <a:r>
              <a:rPr lang="fr-FR" sz="2000" dirty="0" smtClean="0"/>
              <a:t>médullaire thymique négative</a:t>
            </a:r>
            <a:endParaRPr lang="fr-FR" sz="2000" dirty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3528" y="1772816"/>
            <a:ext cx="8258175" cy="3959225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marL="411163" lvl="1" indent="-342900" algn="ctr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fr-FR" sz="3200" dirty="0" smtClean="0"/>
              <a:t>Tolérance du soi et rejet du non soi</a:t>
            </a:r>
          </a:p>
          <a:p>
            <a:pPr eaLnBrk="1" hangingPunct="1">
              <a:defRPr/>
            </a:pPr>
            <a:endParaRPr lang="fr-FR" sz="3200" dirty="0" smtClean="0"/>
          </a:p>
          <a:p>
            <a:pPr eaLnBrk="1" hangingPunct="1">
              <a:defRPr/>
            </a:pPr>
            <a:r>
              <a:rPr lang="fr-FR" sz="2800" dirty="0" smtClean="0"/>
              <a:t>Apoptose des thymocytes qui reconnaissant un auto-antigène (peptide) du soi associés à une molécule du CMH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Survie (sélection, conservation) des thymocytes qui  tolèrent un auto antigène (peptide) du soi associés à une molécule du CMH</a:t>
            </a:r>
            <a:endParaRPr lang="fr-FR" sz="2000" dirty="0" smtClean="0"/>
          </a:p>
        </p:txBody>
      </p:sp>
      <p:sp>
        <p:nvSpPr>
          <p:cNvPr id="3686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68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6D8D49-95E0-4532-9041-A491D8B3CA68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Le thymus</a:t>
            </a:r>
            <a:br>
              <a:rPr lang="fr-FR" dirty="0"/>
            </a:br>
            <a:r>
              <a:rPr lang="fr-FR" sz="2000" dirty="0"/>
              <a:t>Sélection </a:t>
            </a:r>
            <a:r>
              <a:rPr lang="fr-FR" sz="2000" dirty="0" smtClean="0"/>
              <a:t>finale</a:t>
            </a:r>
            <a:endParaRPr lang="fr-FR" sz="2000" dirty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dirty="0" smtClean="0"/>
              <a:t>Les thymocytes conservés sont des lymphocytes immunocompétents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Ils peuvent quitter le thymus pour aller coloniser les organes lymphoïdes périphériques</a:t>
            </a:r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dirty="0" smtClean="0"/>
              <a:t>Le thymus n’ayant pas de circulation lymphatique, les lymphocytes T qui en sortent n'y reviennent jamais</a:t>
            </a:r>
          </a:p>
        </p:txBody>
      </p:sp>
      <p:sp>
        <p:nvSpPr>
          <p:cNvPr id="3789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78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128742A-9C00-4DB6-9C00-333BA031CA78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Organes lymphoïdes secondaires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Caractéristiques communes</a:t>
            </a:r>
            <a:endParaRPr lang="fr-FR" sz="2000" dirty="0"/>
          </a:p>
        </p:txBody>
      </p:sp>
      <p:sp>
        <p:nvSpPr>
          <p:cNvPr id="3891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Sites de libération des lymphocytes B et T </a:t>
            </a:r>
          </a:p>
          <a:p>
            <a:pPr>
              <a:defRPr/>
            </a:pPr>
            <a:r>
              <a:rPr lang="fr-FR" dirty="0" smtClean="0"/>
              <a:t>Colonisation dépendante des organes lymphoïdes primaires</a:t>
            </a:r>
          </a:p>
          <a:p>
            <a:pPr>
              <a:defRPr/>
            </a:pPr>
            <a:r>
              <a:rPr lang="fr-FR" dirty="0" smtClean="0"/>
              <a:t>Structure  sous forme de centre germinatif ou follicule lymphoïde avec  présence de HEV</a:t>
            </a:r>
          </a:p>
          <a:p>
            <a:pPr>
              <a:defRPr/>
            </a:pPr>
            <a:r>
              <a:rPr lang="fr-FR" dirty="0" smtClean="0"/>
              <a:t>Développement post natal, fonction de l'environnement </a:t>
            </a:r>
            <a:r>
              <a:rPr lang="fr-FR" sz="1800" dirty="0" smtClean="0"/>
              <a:t>(le lait d'une Scandinave n'a pas les propriétés du lait d'une Sud-Américaine)</a:t>
            </a:r>
          </a:p>
          <a:p>
            <a:pPr>
              <a:defRPr/>
            </a:pPr>
            <a:r>
              <a:rPr lang="fr-FR" dirty="0" smtClean="0"/>
              <a:t>Deux types histologiques : </a:t>
            </a:r>
          </a:p>
          <a:p>
            <a:pPr lvl="1">
              <a:defRPr/>
            </a:pPr>
            <a:r>
              <a:rPr lang="fr-FR" dirty="0" smtClean="0"/>
              <a:t>Organes lymphoïdes secondaires systémiques</a:t>
            </a:r>
          </a:p>
          <a:p>
            <a:pPr lvl="1">
              <a:defRPr/>
            </a:pPr>
            <a:r>
              <a:rPr lang="fr-FR" dirty="0" smtClean="0"/>
              <a:t>Organes lymphoïdes secondaires associés muqueux ou MALT </a:t>
            </a:r>
            <a:r>
              <a:rPr lang="fr-FR" sz="2400" dirty="0" smtClean="0"/>
              <a:t> </a:t>
            </a:r>
          </a:p>
          <a:p>
            <a:pPr eaLnBrk="1" hangingPunct="1"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</p:txBody>
      </p:sp>
      <p:sp>
        <p:nvSpPr>
          <p:cNvPr id="3891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89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0BFFA01-C792-4EFD-BAE3-BC6C7DD1545C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organes du système immunitaire</a:t>
            </a:r>
            <a:endParaRPr lang="fr-FR" dirty="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Les organes lymphoïdes</a:t>
            </a:r>
          </a:p>
        </p:txBody>
      </p:sp>
      <p:sp>
        <p:nvSpPr>
          <p:cNvPr id="12293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229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428-170D-4835-81A2-6CE82030CD4B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Organes lymphoïdes secondaires</a:t>
            </a:r>
            <a:br>
              <a:rPr lang="fr-FR" sz="3600" dirty="0"/>
            </a:br>
            <a:r>
              <a:rPr lang="fr-FR" sz="2000" dirty="0"/>
              <a:t>Follicule lymphoïde (1)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5536" y="1844824"/>
            <a:ext cx="8258175" cy="406938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/>
              <a:t>Structure de base des organes lymphoïdes secondaires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/>
              <a:t>N'existe pas dans les organes lymphoïdes primaires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/>
              <a:t>Histologie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Zone claire correspondant à une zone d'amplification d'une réponse immunitaire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Zone cytologique occupée par le clone d'un lymphocyte activé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Zone sphérique augmentant de diamètre, causant un gonflement physiologique de l’organe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Régresse après l'infection </a:t>
            </a:r>
          </a:p>
        </p:txBody>
      </p:sp>
      <p:sp>
        <p:nvSpPr>
          <p:cNvPr id="3994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3994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984A2A-7C3A-4EB0-ACEC-74EF0DBC9463}" type="slidenum">
              <a:rPr lang="fr-FR" smtClean="0"/>
              <a:pPr/>
              <a:t>30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Organes lymphoïdes secondaires</a:t>
            </a:r>
            <a:br>
              <a:rPr lang="fr-FR" sz="3600" dirty="0" smtClean="0"/>
            </a:br>
            <a:r>
              <a:rPr lang="fr-FR" sz="2000" dirty="0" smtClean="0"/>
              <a:t>Follicule lymphoïde (2)</a:t>
            </a:r>
            <a:endParaRPr lang="fr-FR" sz="3600" dirty="0"/>
          </a:p>
        </p:txBody>
      </p:sp>
      <p:sp>
        <p:nvSpPr>
          <p:cNvPr id="41987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57200" y="1916832"/>
            <a:ext cx="8258175" cy="4501431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De l'extérieur vers l'intérieur</a:t>
            </a:r>
          </a:p>
          <a:p>
            <a:pPr lvl="1">
              <a:defRPr/>
            </a:pPr>
            <a:r>
              <a:rPr lang="fr-FR" sz="2400" dirty="0" smtClean="0"/>
              <a:t>Une nappe périphérique de tissu lymphoïde riche en lymphocytes T et en cellules inter digitées</a:t>
            </a:r>
          </a:p>
          <a:p>
            <a:pPr lvl="1">
              <a:defRPr/>
            </a:pPr>
            <a:r>
              <a:rPr lang="fr-FR" sz="2400" dirty="0" smtClean="0"/>
              <a:t>Une couronne riche en lymphocytes B </a:t>
            </a:r>
            <a:r>
              <a:rPr lang="fr-FR" sz="2400" dirty="0" smtClean="0">
                <a:sym typeface="Symbol" pitchFamily="18" charset="2"/>
              </a:rPr>
              <a:t></a:t>
            </a:r>
            <a:r>
              <a:rPr lang="fr-FR" sz="2400" dirty="0" smtClean="0"/>
              <a:t>+</a:t>
            </a:r>
            <a:r>
              <a:rPr lang="fr-FR" sz="2400" dirty="0" smtClean="0">
                <a:sym typeface="Symbol" pitchFamily="18" charset="2"/>
              </a:rPr>
              <a:t></a:t>
            </a:r>
            <a:r>
              <a:rPr lang="fr-FR" sz="2400" dirty="0" smtClean="0"/>
              <a:t>+ quiescent </a:t>
            </a:r>
            <a:r>
              <a:rPr lang="fr-FR" sz="1800" dirty="0" smtClean="0"/>
              <a:t>(attente d'un signal, n'ayant pas encore reconnu d'antigène)</a:t>
            </a:r>
            <a:endParaRPr lang="fr-FR" sz="2400" dirty="0" smtClean="0"/>
          </a:p>
          <a:p>
            <a:pPr lvl="1">
              <a:defRPr/>
            </a:pPr>
            <a:r>
              <a:rPr lang="fr-FR" sz="2400" dirty="0" smtClean="0"/>
              <a:t>Un centre occupé par des cellules folliculeuses dendritiques et des lymphocytes B activés</a:t>
            </a:r>
          </a:p>
          <a:p>
            <a:pPr lvl="1">
              <a:defRPr/>
            </a:pPr>
            <a:r>
              <a:rPr lang="fr-FR" sz="2400" dirty="0" smtClean="0"/>
              <a:t>Les lymphocytes B activés se différencient en plasmocytes sécréteurs d'anticorps</a:t>
            </a:r>
          </a:p>
        </p:txBody>
      </p:sp>
      <p:sp>
        <p:nvSpPr>
          <p:cNvPr id="4096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09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5D9FFDD-9F05-4735-A64A-EAD58BFA94B1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Organes lymphoïdes secondaires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Follicule lymphoïde (2)</a:t>
            </a:r>
            <a:endParaRPr lang="fr-FR" dirty="0"/>
          </a:p>
        </p:txBody>
      </p:sp>
      <p:sp>
        <p:nvSpPr>
          <p:cNvPr id="41987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025"/>
            <a:r>
              <a:rPr lang="fr-FR" smtClean="0"/>
              <a:t>Appendice iléocæcale</a:t>
            </a:r>
          </a:p>
        </p:txBody>
      </p:sp>
      <p:pic>
        <p:nvPicPr>
          <p:cNvPr id="41989" name="Espace réservé du contenu 7" descr="Appendice iléocéca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40493"/>
            <a:ext cx="4040188" cy="2820051"/>
          </a:xfrm>
        </p:spPr>
      </p:pic>
      <p:sp>
        <p:nvSpPr>
          <p:cNvPr id="41988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73025"/>
            <a:r>
              <a:rPr lang="fr-FR" smtClean="0"/>
              <a:t>Plaque de PEYER</a:t>
            </a:r>
          </a:p>
        </p:txBody>
      </p:sp>
      <p:pic>
        <p:nvPicPr>
          <p:cNvPr id="41990" name="Espace réservé du contenu 8" descr="Pl de Pey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84399"/>
            <a:ext cx="4041775" cy="2732239"/>
          </a:xfrm>
        </p:spPr>
      </p:pic>
      <p:sp>
        <p:nvSpPr>
          <p:cNvPr id="41991" name="Espace réservé du pied de page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199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C6BEBEF-800D-48D8-8A0E-BB3EF112BE85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ganglion lymphatique</a:t>
            </a:r>
            <a:br>
              <a:rPr lang="fr-FR" dirty="0" smtClean="0"/>
            </a:br>
            <a:r>
              <a:rPr lang="fr-FR" sz="2000" dirty="0" smtClean="0"/>
              <a:t>Histologie</a:t>
            </a:r>
            <a:endParaRPr lang="fr-FR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fr-FR" sz="2000" dirty="0" smtClean="0"/>
              <a:t>Appartenance à une chaîne ganglionnaire</a:t>
            </a:r>
          </a:p>
          <a:p>
            <a:pPr>
              <a:defRPr/>
            </a:pPr>
            <a:r>
              <a:rPr lang="fr-FR" sz="2000" dirty="0" smtClean="0"/>
              <a:t>Drainage lymphatique assuré par un réseau lymphatique afférent développé</a:t>
            </a:r>
          </a:p>
          <a:p>
            <a:pPr>
              <a:defRPr/>
            </a:pPr>
            <a:r>
              <a:rPr lang="fr-FR" sz="2000" dirty="0" smtClean="0"/>
              <a:t>Zone para corticale riche en lymphocytes T</a:t>
            </a:r>
          </a:p>
          <a:p>
            <a:pPr>
              <a:defRPr/>
            </a:pPr>
            <a:r>
              <a:rPr lang="fr-FR" sz="2000" dirty="0" smtClean="0"/>
              <a:t>Zone corticale, zone de développement du centre germinatif, riche en plasmocytes</a:t>
            </a:r>
          </a:p>
          <a:p>
            <a:pPr>
              <a:defRPr/>
            </a:pPr>
            <a:r>
              <a:rPr lang="fr-FR" sz="2000" dirty="0" smtClean="0"/>
              <a:t>Zone médullaire riche en lymphocytes et en plasmocytes</a:t>
            </a:r>
          </a:p>
        </p:txBody>
      </p:sp>
      <p:pic>
        <p:nvPicPr>
          <p:cNvPr id="9" name="Picture 5" descr="C:\Mes documents\Immunologie\ganglion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94275" y="2471738"/>
            <a:ext cx="3649663" cy="3886200"/>
          </a:xfrm>
          <a:solidFill>
            <a:schemeClr val="accent1">
              <a:alpha val="50000"/>
            </a:schemeClr>
          </a:solidFill>
          <a:ln>
            <a:solidFill>
              <a:schemeClr val="accent5"/>
            </a:solidFill>
          </a:ln>
        </p:spPr>
      </p:pic>
      <p:sp>
        <p:nvSpPr>
          <p:cNvPr id="4301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301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6FA8FA-E23A-49DA-A828-EAF2486975CB}" type="slidenum">
              <a:rPr lang="fr-FR" smtClean="0"/>
              <a:pPr/>
              <a:t>33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465138" y="2500313"/>
            <a:ext cx="4038600" cy="379571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dirty="0">
                <a:latin typeface="+mn-lt"/>
              </a:rPr>
              <a:t>Vascularisation abondante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dirty="0">
                <a:latin typeface="+mn-lt"/>
              </a:rPr>
              <a:t>Pulpe rouge riche en macrophages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dirty="0">
                <a:latin typeface="+mn-lt"/>
              </a:rPr>
              <a:t>Fonction de destruction des hématies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dirty="0">
                <a:latin typeface="+mn-lt"/>
              </a:rPr>
              <a:t>Fonction hématopoïétique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dirty="0">
                <a:latin typeface="+mn-lt"/>
              </a:rPr>
              <a:t>Pulpe blanche péri artériolaire de nature lymphoïde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fr-FR" dirty="0">
              <a:latin typeface="+mn-lt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rate</a:t>
            </a:r>
            <a:br>
              <a:rPr lang="fr-FR" dirty="0" smtClean="0"/>
            </a:br>
            <a:r>
              <a:rPr lang="fr-FR" sz="2000" dirty="0" smtClean="0"/>
              <a:t>Situation anatomique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Organe bi fonctionnel</a:t>
            </a:r>
            <a:endParaRPr lang="fr-FR" dirty="0"/>
          </a:p>
        </p:txBody>
      </p:sp>
      <p:pic>
        <p:nvPicPr>
          <p:cNvPr id="17" name="Espace réservé du contenu 16" descr="Rate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85938"/>
            <a:ext cx="4040187" cy="2360612"/>
          </a:xfrm>
          <a:ln>
            <a:solidFill>
              <a:schemeClr val="accent5"/>
            </a:solidFill>
          </a:ln>
        </p:spPr>
      </p:pic>
      <p:pic>
        <p:nvPicPr>
          <p:cNvPr id="15" name="Espace réservé du contenu 14" descr="rat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158447"/>
            <a:ext cx="4041775" cy="1984144"/>
          </a:xfrm>
          <a:ln>
            <a:solidFill>
              <a:schemeClr val="accent5"/>
            </a:solidFill>
          </a:ln>
        </p:spPr>
      </p:pic>
      <p:sp>
        <p:nvSpPr>
          <p:cNvPr id="44039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404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2611C3-0B62-44C0-9591-BFF6CEB60BBA}" type="slidenum">
              <a:rPr lang="fr-FR" smtClean="0"/>
              <a:pPr/>
              <a:t>34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MALT</a:t>
            </a:r>
            <a:br>
              <a:rPr lang="fr-FR" dirty="0" smtClean="0"/>
            </a:br>
            <a:r>
              <a:rPr lang="fr-FR" sz="2000" dirty="0" smtClean="0"/>
              <a:t>Présentation générale</a:t>
            </a:r>
            <a:endParaRPr lang="fr-FR" sz="2000" dirty="0"/>
          </a:p>
        </p:txBody>
      </p:sp>
      <p:sp>
        <p:nvSpPr>
          <p:cNvPr id="48131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395536" y="1700808"/>
            <a:ext cx="8258175" cy="3959225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2800" b="1" dirty="0" smtClean="0"/>
              <a:t>M</a:t>
            </a:r>
            <a:r>
              <a:rPr lang="fr-FR" dirty="0" smtClean="0"/>
              <a:t>ucosae</a:t>
            </a:r>
            <a:r>
              <a:rPr lang="fr-FR" sz="2800" dirty="0" smtClean="0"/>
              <a:t> </a:t>
            </a:r>
            <a:r>
              <a:rPr lang="fr-FR" sz="2800" b="1" dirty="0" smtClean="0"/>
              <a:t>A</a:t>
            </a:r>
            <a:r>
              <a:rPr lang="fr-FR" dirty="0" smtClean="0"/>
              <a:t>ssociated</a:t>
            </a:r>
            <a:r>
              <a:rPr lang="fr-FR" sz="2800" dirty="0" smtClean="0"/>
              <a:t> </a:t>
            </a:r>
            <a:r>
              <a:rPr lang="fr-FR" sz="2800" b="1" dirty="0" smtClean="0"/>
              <a:t>L</a:t>
            </a:r>
            <a:r>
              <a:rPr lang="fr-FR" dirty="0" smtClean="0"/>
              <a:t>ymphoid</a:t>
            </a:r>
            <a:r>
              <a:rPr lang="fr-FR" sz="2800" dirty="0" smtClean="0"/>
              <a:t> </a:t>
            </a:r>
            <a:r>
              <a:rPr lang="fr-FR" sz="2800" b="1" dirty="0" smtClean="0"/>
              <a:t>T</a:t>
            </a:r>
            <a:r>
              <a:rPr lang="fr-FR" dirty="0" smtClean="0"/>
              <a:t>issue</a:t>
            </a:r>
          </a:p>
          <a:p>
            <a:pPr eaLnBrk="1" hangingPunct="1">
              <a:defRPr/>
            </a:pPr>
            <a:r>
              <a:rPr lang="fr-FR" sz="2800" b="1" dirty="0" smtClean="0"/>
              <a:t>T</a:t>
            </a:r>
            <a:r>
              <a:rPr lang="fr-FR" dirty="0" smtClean="0"/>
              <a:t>issu</a:t>
            </a:r>
            <a:r>
              <a:rPr lang="fr-FR" sz="2800" dirty="0" smtClean="0"/>
              <a:t> </a:t>
            </a:r>
            <a:r>
              <a:rPr lang="fr-FR" sz="2800" b="1" dirty="0" smtClean="0"/>
              <a:t>L</a:t>
            </a:r>
            <a:r>
              <a:rPr lang="fr-FR" dirty="0" smtClean="0"/>
              <a:t>ymphoïde</a:t>
            </a:r>
            <a:r>
              <a:rPr lang="fr-FR" sz="2800" dirty="0" smtClean="0"/>
              <a:t> </a:t>
            </a:r>
            <a:r>
              <a:rPr lang="fr-FR" sz="2800" b="1" dirty="0" smtClean="0"/>
              <a:t>A</a:t>
            </a:r>
            <a:r>
              <a:rPr lang="fr-FR" dirty="0" smtClean="0"/>
              <a:t>ssocié</a:t>
            </a:r>
            <a:r>
              <a:rPr lang="fr-FR" sz="2800" dirty="0" smtClean="0"/>
              <a:t> aux </a:t>
            </a:r>
            <a:r>
              <a:rPr lang="fr-FR" sz="2800" b="1" dirty="0" smtClean="0"/>
              <a:t>M</a:t>
            </a:r>
            <a:r>
              <a:rPr lang="fr-FR" dirty="0" smtClean="0"/>
              <a:t>uqueuses</a:t>
            </a:r>
          </a:p>
          <a:p>
            <a:pPr eaLnBrk="1" hangingPunct="1">
              <a:defRPr/>
            </a:pPr>
            <a:r>
              <a:rPr lang="fr-FR" sz="2800" dirty="0" smtClean="0"/>
              <a:t>Tissu lymphoïde non encapsulé</a:t>
            </a:r>
          </a:p>
          <a:p>
            <a:pPr eaLnBrk="1" hangingPunct="1">
              <a:defRPr/>
            </a:pPr>
            <a:r>
              <a:rPr lang="fr-FR" sz="2800" dirty="0" smtClean="0"/>
              <a:t>Porté par une surface muqueuse importante :</a:t>
            </a:r>
          </a:p>
          <a:p>
            <a:pPr lvl="1" eaLnBrk="1" hangingPunct="1">
              <a:defRPr/>
            </a:pPr>
            <a:r>
              <a:rPr lang="fr-FR" sz="2400" dirty="0" smtClean="0"/>
              <a:t>600 m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 de contact avec le milieu extérieur environ </a:t>
            </a:r>
          </a:p>
          <a:p>
            <a:pPr lvl="2" eaLnBrk="1" hangingPunct="1">
              <a:defRPr/>
            </a:pPr>
            <a:r>
              <a:rPr lang="fr-FR" sz="2400" dirty="0" smtClean="0"/>
              <a:t>400 m</a:t>
            </a:r>
            <a:r>
              <a:rPr lang="fr-FR" sz="2000" baseline="30000" dirty="0" smtClean="0"/>
              <a:t>2</a:t>
            </a:r>
            <a:r>
              <a:rPr lang="fr-FR" sz="2400" dirty="0" smtClean="0"/>
              <a:t> de surface intestinale </a:t>
            </a:r>
          </a:p>
          <a:p>
            <a:pPr lvl="2" eaLnBrk="1" hangingPunct="1">
              <a:defRPr/>
            </a:pPr>
            <a:r>
              <a:rPr lang="fr-FR" sz="2400" dirty="0" smtClean="0"/>
              <a:t>80 m</a:t>
            </a:r>
            <a:r>
              <a:rPr lang="fr-FR" sz="2000" baseline="30000" dirty="0" smtClean="0"/>
              <a:t>2</a:t>
            </a:r>
            <a:r>
              <a:rPr lang="fr-FR" sz="2400" dirty="0" smtClean="0"/>
              <a:t> de surface alvéolaire en expiration et 100 en expiration </a:t>
            </a:r>
          </a:p>
          <a:p>
            <a:pPr lvl="1" eaLnBrk="1" hangingPunct="1">
              <a:defRPr/>
            </a:pPr>
            <a:r>
              <a:rPr lang="fr-FR" sz="2400" dirty="0" smtClean="0"/>
              <a:t>+ les muqueuses ORL, urogénitales et la peau</a:t>
            </a:r>
          </a:p>
          <a:p>
            <a:pPr eaLnBrk="1" hangingPunct="1">
              <a:defRPr/>
            </a:pPr>
            <a:r>
              <a:rPr lang="fr-FR" sz="2800" dirty="0" smtClean="0"/>
              <a:t>Quantitativement le tissu lymphoïde le plus important</a:t>
            </a:r>
          </a:p>
        </p:txBody>
      </p:sp>
      <p:sp>
        <p:nvSpPr>
          <p:cNvPr id="4506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506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2E754D-D718-40D4-AD1C-EFCD885CF969}" type="slidenum">
              <a:rPr lang="fr-FR" smtClean="0"/>
              <a:pPr/>
              <a:t>35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MALT</a:t>
            </a:r>
            <a:br>
              <a:rPr lang="fr-FR" dirty="0" smtClean="0"/>
            </a:br>
            <a:r>
              <a:rPr lang="fr-FR" sz="2000" dirty="0" smtClean="0"/>
              <a:t>Tissu lymphoïde organisé (1)</a:t>
            </a:r>
            <a:endParaRPr lang="fr-FR" sz="2000" dirty="0"/>
          </a:p>
        </p:txBody>
      </p:sp>
      <p:sp>
        <p:nvSpPr>
          <p:cNvPr id="49155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57200" y="2174875"/>
            <a:ext cx="4834880" cy="3951288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fr-FR" sz="3600" dirty="0" smtClean="0"/>
              <a:t>Anneau de WALDEYER</a:t>
            </a:r>
          </a:p>
          <a:p>
            <a:pPr lvl="1">
              <a:defRPr/>
            </a:pPr>
            <a:endParaRPr lang="fr-FR" sz="3200" dirty="0" smtClean="0"/>
          </a:p>
          <a:p>
            <a:pPr lvl="1">
              <a:defRPr/>
            </a:pPr>
            <a:r>
              <a:rPr lang="fr-FR" sz="3200" dirty="0" smtClean="0"/>
              <a:t>Amygdales palatines</a:t>
            </a:r>
          </a:p>
          <a:p>
            <a:pPr lvl="1">
              <a:defRPr/>
            </a:pPr>
            <a:r>
              <a:rPr lang="fr-FR" sz="3200" dirty="0" smtClean="0"/>
              <a:t>Amygdales pharyngées</a:t>
            </a:r>
          </a:p>
          <a:p>
            <a:pPr lvl="1">
              <a:defRPr/>
            </a:pPr>
            <a:r>
              <a:rPr lang="fr-FR" sz="3200" dirty="0" smtClean="0"/>
              <a:t>Amygdales linguales</a:t>
            </a:r>
          </a:p>
          <a:p>
            <a:pPr lvl="1">
              <a:defRPr/>
            </a:pPr>
            <a:r>
              <a:rPr lang="fr-FR" sz="3200" dirty="0" smtClean="0"/>
              <a:t>Végétations adénoïdes </a:t>
            </a:r>
          </a:p>
        </p:txBody>
      </p:sp>
      <p:pic>
        <p:nvPicPr>
          <p:cNvPr id="46084" name="Espace réservé du contenu 5" descr="amygdale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055" y="2209772"/>
            <a:ext cx="3619111" cy="2056234"/>
          </a:xfrm>
        </p:spPr>
      </p:pic>
      <p:sp>
        <p:nvSpPr>
          <p:cNvPr id="46085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60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D59F4E1-6BF9-4A26-9573-0E71194C579C}" type="slidenum">
              <a:rPr lang="fr-FR" smtClean="0"/>
              <a:pPr/>
              <a:t>36</a:t>
            </a:fld>
            <a:endParaRPr lang="fr-FR" smtClean="0"/>
          </a:p>
        </p:txBody>
      </p:sp>
      <p:pic>
        <p:nvPicPr>
          <p:cNvPr id="46087" name="Espace réservé du contenu 6" descr="Repli amygdali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293096"/>
            <a:ext cx="3402658" cy="213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MALT</a:t>
            </a:r>
            <a:br>
              <a:rPr lang="fr-FR" dirty="0" smtClean="0"/>
            </a:br>
            <a:r>
              <a:rPr lang="fr-FR" sz="2000" dirty="0" smtClean="0"/>
              <a:t>Tissu lymphoïde organisé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834880" cy="3951288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/>
              <a:t>Plaques de PEYER du tube digestif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Taches blanches pouvant atteindre 15 cm chez l'homme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/>
              <a:t>Nombre et aspect dépendent de l'environnement</a:t>
            </a:r>
          </a:p>
        </p:txBody>
      </p:sp>
      <p:pic>
        <p:nvPicPr>
          <p:cNvPr id="47108" name="Espace réservé du contenu 5" descr="Pl de Peyer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52120" y="2784399"/>
            <a:ext cx="3034680" cy="2732239"/>
          </a:xfrm>
        </p:spPr>
      </p:pic>
      <p:sp>
        <p:nvSpPr>
          <p:cNvPr id="4710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17707F3-91B3-4D35-AE21-81F7137F9F61}" type="slidenum">
              <a:rPr lang="fr-FR" smtClean="0"/>
              <a:pPr/>
              <a:t>37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MALT</a:t>
            </a:r>
            <a:br>
              <a:rPr lang="fr-FR" dirty="0" smtClean="0"/>
            </a:br>
            <a:r>
              <a:rPr lang="fr-FR" sz="2000" dirty="0" smtClean="0"/>
              <a:t>Tissu lymphoïde organisé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834880" cy="3951288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Appendice iléo-coécale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Ganglions mésentériques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Nodules solitaires (sortes de petites plaques de Peyer)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/>
          </a:p>
        </p:txBody>
      </p:sp>
      <p:pic>
        <p:nvPicPr>
          <p:cNvPr id="48132" name="Espace réservé du contenu 5" descr="Appendice iléocécal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08104" y="2739940"/>
            <a:ext cx="3178696" cy="2821158"/>
          </a:xfrm>
        </p:spPr>
      </p:pic>
      <p:sp>
        <p:nvSpPr>
          <p:cNvPr id="4813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813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386103-E91F-40DB-BF7B-5A11E80C9BE5}" type="slidenum">
              <a:rPr lang="fr-FR" smtClean="0"/>
              <a:pPr/>
              <a:t>38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MALT</a:t>
            </a:r>
            <a:br>
              <a:rPr lang="fr-FR" dirty="0" smtClean="0"/>
            </a:br>
            <a:r>
              <a:rPr lang="fr-FR" sz="2400" dirty="0" smtClean="0"/>
              <a:t>Tissu lymphoïde diffus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762872" cy="3951288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Incarné par la Lamina pro pria</a:t>
            </a:r>
          </a:p>
          <a:p>
            <a:pPr>
              <a:defRPr/>
            </a:pPr>
            <a:r>
              <a:rPr lang="fr-FR" sz="2800" dirty="0" smtClean="0"/>
              <a:t>Base histologique de toutes les muqueuses</a:t>
            </a:r>
          </a:p>
          <a:p>
            <a:pPr lvl="1">
              <a:defRPr/>
            </a:pPr>
            <a:r>
              <a:rPr lang="fr-FR" sz="2400" dirty="0" smtClean="0"/>
              <a:t>Génito-urinaires</a:t>
            </a:r>
          </a:p>
          <a:p>
            <a:pPr lvl="1">
              <a:defRPr/>
            </a:pPr>
            <a:r>
              <a:rPr lang="fr-FR" sz="2400" dirty="0" smtClean="0"/>
              <a:t>Respiratoires</a:t>
            </a:r>
          </a:p>
          <a:p>
            <a:pPr lvl="1">
              <a:defRPr/>
            </a:pPr>
            <a:r>
              <a:rPr lang="fr-FR" sz="2400" dirty="0" smtClean="0"/>
              <a:t>Digestives....</a:t>
            </a:r>
          </a:p>
          <a:p>
            <a:pPr>
              <a:defRPr/>
            </a:pPr>
            <a:endParaRPr lang="fr-FR" sz="2800" dirty="0"/>
          </a:p>
        </p:txBody>
      </p:sp>
      <p:pic>
        <p:nvPicPr>
          <p:cNvPr id="49156" name="Picture 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8064" y="2857151"/>
            <a:ext cx="3538736" cy="2586736"/>
          </a:xfrm>
        </p:spPr>
      </p:pic>
      <p:sp>
        <p:nvSpPr>
          <p:cNvPr id="4915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4915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7E1337-A7AB-46F6-81BB-894AB63223E3}" type="slidenum">
              <a:rPr lang="fr-FR" smtClean="0"/>
              <a:pPr/>
              <a:t>39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1757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8258175" cy="463232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dirty="0" smtClean="0"/>
              <a:t>Les organes lymphoïdes primaires</a:t>
            </a:r>
          </a:p>
          <a:p>
            <a:pPr lvl="1">
              <a:defRPr/>
            </a:pPr>
            <a:r>
              <a:rPr lang="fr-FR" sz="2400" dirty="0" smtClean="0"/>
              <a:t>La moelle osseuse</a:t>
            </a:r>
          </a:p>
          <a:p>
            <a:pPr lvl="1">
              <a:defRPr/>
            </a:pPr>
            <a:r>
              <a:rPr lang="fr-FR" sz="2400" dirty="0" smtClean="0"/>
              <a:t>La bourse de FABRICIUS</a:t>
            </a:r>
          </a:p>
          <a:p>
            <a:pPr lvl="1">
              <a:defRPr/>
            </a:pPr>
            <a:r>
              <a:rPr lang="fr-FR" sz="2400" dirty="0" smtClean="0"/>
              <a:t>Le thymus</a:t>
            </a:r>
          </a:p>
          <a:p>
            <a:pPr>
              <a:defRPr/>
            </a:pPr>
            <a:r>
              <a:rPr lang="fr-FR" sz="2800" dirty="0" smtClean="0"/>
              <a:t>Les organes lymphoïdes secondaires</a:t>
            </a:r>
          </a:p>
          <a:p>
            <a:pPr lvl="1">
              <a:defRPr/>
            </a:pPr>
            <a:r>
              <a:rPr lang="fr-FR" sz="2400" dirty="0" smtClean="0"/>
              <a:t>Caractéristiques communes</a:t>
            </a:r>
          </a:p>
          <a:p>
            <a:pPr lvl="1">
              <a:defRPr/>
            </a:pPr>
            <a:r>
              <a:rPr lang="fr-FR" sz="2400" dirty="0" smtClean="0"/>
              <a:t>Les organes lymphoïdes systémiques</a:t>
            </a:r>
          </a:p>
          <a:p>
            <a:pPr lvl="2">
              <a:defRPr/>
            </a:pPr>
            <a:r>
              <a:rPr lang="fr-FR" sz="2000" dirty="0" smtClean="0"/>
              <a:t>La rate</a:t>
            </a:r>
          </a:p>
          <a:p>
            <a:pPr lvl="2">
              <a:defRPr/>
            </a:pPr>
            <a:r>
              <a:rPr lang="fr-FR" sz="2000" dirty="0" smtClean="0"/>
              <a:t>Le ganglion lymphatique</a:t>
            </a:r>
          </a:p>
          <a:p>
            <a:pPr lvl="1">
              <a:defRPr/>
            </a:pPr>
            <a:r>
              <a:rPr lang="fr-FR" sz="2400" dirty="0" smtClean="0"/>
              <a:t>Les tissus lymphoïdes associés aux muqueuses ou MALT</a:t>
            </a:r>
          </a:p>
        </p:txBody>
      </p:sp>
      <p:sp>
        <p:nvSpPr>
          <p:cNvPr id="1331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33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4B3DE88-FDED-49C9-B3B3-80546F72BE12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0179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OLC : 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Lieu de différenciation des cellules immunocompétentes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OLP : 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Lieu d’exercice de la fonction des cellules immunocompétentes</a:t>
            </a:r>
          </a:p>
        </p:txBody>
      </p:sp>
      <p:sp>
        <p:nvSpPr>
          <p:cNvPr id="5018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5018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2221A8-4EAA-4CF0-B16A-F9871FAEDA5A}" type="slidenum">
              <a:rPr lang="fr-FR" smtClean="0"/>
              <a:pPr/>
              <a:t>40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Organes lymphoïdes</a:t>
            </a:r>
            <a:endParaRPr lang="fr-FR" dirty="0"/>
          </a:p>
        </p:txBody>
      </p:sp>
      <p:pic>
        <p:nvPicPr>
          <p:cNvPr id="14339" name="Espace réservé du contenu 38" descr="Organes lyphoïd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2571" y="1997003"/>
            <a:ext cx="7507432" cy="4221306"/>
          </a:xfrm>
        </p:spPr>
      </p:pic>
      <p:sp>
        <p:nvSpPr>
          <p:cNvPr id="1434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434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6077465-E729-4ADC-AA77-5DFC497CC558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03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/>
              <a:t>Organes lymphoïdes primaires</a:t>
            </a:r>
            <a:endParaRPr lang="fr-FR" sz="3600" dirty="0"/>
          </a:p>
        </p:txBody>
      </p:sp>
      <p:sp>
        <p:nvSpPr>
          <p:cNvPr id="15363" name="Rectangle 103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La moelle osseuse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 a bourse de FABRICIUS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Le thymus</a:t>
            </a:r>
          </a:p>
        </p:txBody>
      </p:sp>
      <p:sp>
        <p:nvSpPr>
          <p:cNvPr id="1536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536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BC8E86-4733-4EED-A016-A37C363EFF25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Aperçu anatomo-histologique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Description</a:t>
            </a:r>
            <a:endParaRPr lang="fr-FR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fr-FR" sz="1800" dirty="0" smtClean="0"/>
              <a:t>Siège de l’hématopoïèse</a:t>
            </a:r>
          </a:p>
          <a:p>
            <a:pPr>
              <a:defRPr/>
            </a:pPr>
            <a:r>
              <a:rPr lang="fr-FR" sz="1800" dirty="0" smtClean="0"/>
              <a:t>Localisée dans </a:t>
            </a:r>
          </a:p>
          <a:p>
            <a:pPr lvl="1">
              <a:defRPr/>
            </a:pPr>
            <a:r>
              <a:rPr lang="fr-FR" sz="1600" dirty="0" smtClean="0"/>
              <a:t>Les os plats </a:t>
            </a:r>
          </a:p>
          <a:p>
            <a:pPr lvl="1">
              <a:defRPr/>
            </a:pPr>
            <a:r>
              <a:rPr lang="fr-FR" sz="1600" dirty="0" smtClean="0"/>
              <a:t>Les os courts et </a:t>
            </a:r>
          </a:p>
          <a:p>
            <a:pPr lvl="1">
              <a:defRPr/>
            </a:pPr>
            <a:r>
              <a:rPr lang="fr-FR" sz="1600" dirty="0" smtClean="0"/>
              <a:t>Les épiphyses des os longs </a:t>
            </a:r>
          </a:p>
          <a:p>
            <a:pPr>
              <a:defRPr/>
            </a:pPr>
            <a:r>
              <a:rPr lang="fr-FR" sz="1800" dirty="0" smtClean="0"/>
              <a:t>Constituée d'un réseau de fibrilles, vascularisée par des sinus sanguins </a:t>
            </a:r>
          </a:p>
          <a:p>
            <a:pPr>
              <a:defRPr/>
            </a:pPr>
            <a:r>
              <a:rPr lang="fr-FR" sz="1800" dirty="0" smtClean="0"/>
              <a:t>Contient des</a:t>
            </a:r>
          </a:p>
          <a:p>
            <a:pPr lvl="1">
              <a:defRPr/>
            </a:pPr>
            <a:r>
              <a:rPr lang="fr-FR" sz="1600" dirty="0" smtClean="0"/>
              <a:t>Cellules adipeuses et du</a:t>
            </a:r>
          </a:p>
          <a:p>
            <a:pPr lvl="1">
              <a:defRPr/>
            </a:pPr>
            <a:r>
              <a:rPr lang="fr-FR" sz="1600" dirty="0" smtClean="0"/>
              <a:t>Tissu hématopoïétique dans lequel se trouvent les cellules souches hématopoïétiques</a:t>
            </a:r>
            <a:endParaRPr lang="fr-FR" sz="160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Coupe histologique</a:t>
            </a:r>
            <a:endParaRPr lang="fr-FR" dirty="0"/>
          </a:p>
        </p:txBody>
      </p:sp>
      <p:pic>
        <p:nvPicPr>
          <p:cNvPr id="1639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850415"/>
            <a:ext cx="4041775" cy="2600208"/>
          </a:xfrm>
        </p:spPr>
      </p:pic>
      <p:sp>
        <p:nvSpPr>
          <p:cNvPr id="16391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63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2D0A494-420F-4DB4-93BA-BF487A505242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000" dirty="0" smtClean="0"/>
              <a:t>Organe hématopoïétique</a:t>
            </a:r>
            <a:endParaRPr lang="fr-FR" sz="2000" dirty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57200" y="1857375"/>
            <a:ext cx="4040188" cy="2214563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1600" dirty="0" smtClean="0"/>
              <a:t>Fonctionnelle en fin de gestation (remplace le foie et de la rate au cours de la vie fœtale)</a:t>
            </a:r>
          </a:p>
          <a:p>
            <a:pPr eaLnBrk="1" hangingPunct="1">
              <a:defRPr/>
            </a:pPr>
            <a:r>
              <a:rPr lang="fr-FR" sz="1600" dirty="0" smtClean="0"/>
              <a:t>Siège de la différenciation des cellules hématopoïétiques totipotentes en pro géniteurs</a:t>
            </a:r>
          </a:p>
          <a:p>
            <a:pPr eaLnBrk="1" hangingPunct="1">
              <a:defRPr/>
            </a:pPr>
            <a:r>
              <a:rPr lang="fr-FR" sz="1600" dirty="0" smtClean="0"/>
              <a:t>A l'origine de toutes les cellules sanguines </a:t>
            </a:r>
          </a:p>
        </p:txBody>
      </p:sp>
      <p:pic>
        <p:nvPicPr>
          <p:cNvPr id="17412" name="Espace réservé du contenu 13" descr="Hématopoïès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857375"/>
            <a:ext cx="4041775" cy="2214563"/>
          </a:xfrm>
        </p:spPr>
      </p:pic>
      <p:sp>
        <p:nvSpPr>
          <p:cNvPr id="1741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74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DBE0F0B-97AD-457A-8AFF-5EF8FD6979FE}" type="slidenum">
              <a:rPr lang="fr-FR" smtClean="0"/>
              <a:pPr/>
              <a:t>8</a:t>
            </a:fld>
            <a:endParaRPr lang="fr-FR" smtClean="0"/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14813"/>
            <a:ext cx="4071937" cy="22034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7416" name="Picture 3" descr="figure2crop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13225"/>
            <a:ext cx="40719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moelle osseuse</a:t>
            </a:r>
            <a:br>
              <a:rPr lang="fr-FR" dirty="0" smtClean="0"/>
            </a:br>
            <a:r>
              <a:rPr lang="fr-FR" sz="2400" dirty="0" smtClean="0"/>
              <a:t>Production et régulation</a:t>
            </a: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2114550" cy="4560888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BE" sz="1800" dirty="0" smtClean="0"/>
              <a:t>Cellules  pluripotentes</a:t>
            </a:r>
          </a:p>
          <a:p>
            <a:pPr>
              <a:buFont typeface="Wingdings" pitchFamily="2" charset="2"/>
              <a:buNone/>
              <a:defRPr/>
            </a:pPr>
            <a:r>
              <a:rPr lang="fr-BE" sz="1800" dirty="0" smtClean="0"/>
              <a:t>	</a:t>
            </a:r>
          </a:p>
          <a:p>
            <a:pPr>
              <a:defRPr/>
            </a:pPr>
            <a:r>
              <a:rPr lang="fr-BE" sz="1800" dirty="0" smtClean="0"/>
              <a:t>Capacité d’auto-renouvellement et de différenciation</a:t>
            </a:r>
          </a:p>
          <a:p>
            <a:pPr>
              <a:defRPr/>
            </a:pPr>
            <a:endParaRPr lang="fr-BE" sz="1800" dirty="0" smtClean="0"/>
          </a:p>
          <a:p>
            <a:pPr>
              <a:defRPr/>
            </a:pPr>
            <a:r>
              <a:rPr lang="fr-BE" sz="1800" dirty="0" smtClean="0"/>
              <a:t>Différenciation en CSM et CSL</a:t>
            </a:r>
            <a:endParaRPr lang="fr-FR" sz="1800" dirty="0" smtClean="0"/>
          </a:p>
          <a:p>
            <a:pPr>
              <a:defRPr/>
            </a:pPr>
            <a:endParaRPr lang="fr-FR" sz="1800" dirty="0"/>
          </a:p>
        </p:txBody>
      </p:sp>
      <p:pic>
        <p:nvPicPr>
          <p:cNvPr id="18438" name="Picture 4" descr="F02-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857375"/>
            <a:ext cx="6000750" cy="4560888"/>
          </a:xfrm>
        </p:spPr>
      </p:pic>
      <p:sp>
        <p:nvSpPr>
          <p:cNvPr id="1843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Immunologie fondamentale par le Pr A GHAFFOUR</a:t>
            </a:r>
          </a:p>
        </p:txBody>
      </p:sp>
      <p:sp>
        <p:nvSpPr>
          <p:cNvPr id="184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EABE55-4A05-4EFE-A09D-9A8EA8D4900C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</TotalTime>
  <Words>1500</Words>
  <Application>Microsoft Office PowerPoint</Application>
  <PresentationFormat>Affichage à l'écran (4:3)</PresentationFormat>
  <Paragraphs>327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Faculté de médecine B. BENZERDJEB TLEMCEN</vt:lpstr>
      <vt:lpstr>Enseignement d’immunologie</vt:lpstr>
      <vt:lpstr>organes du système immunitaire</vt:lpstr>
      <vt:lpstr>Plan</vt:lpstr>
      <vt:lpstr>Organes lymphoïdes</vt:lpstr>
      <vt:lpstr>Organes lymphoïdes primaires</vt:lpstr>
      <vt:lpstr>La moelle osseuse Aperçu anatomo-histologique</vt:lpstr>
      <vt:lpstr>La moelle osseuse Organe hématopoïétique</vt:lpstr>
      <vt:lpstr>La moelle osseuse Production et régulation</vt:lpstr>
      <vt:lpstr>La moelle osseuse Production et régulation</vt:lpstr>
      <vt:lpstr>La moelle osseuse Production et régulation</vt:lpstr>
      <vt:lpstr>La moelle osseuse Production et régulation</vt:lpstr>
      <vt:lpstr>La moelle osseuse Organe lymphoïde primaire</vt:lpstr>
      <vt:lpstr>La moelle osseuse Lymphopoïèse B</vt:lpstr>
      <vt:lpstr>La moelle osseuse Lymphopoïèse T</vt:lpstr>
      <vt:lpstr>La moelle osseuse Sélection médullaire</vt:lpstr>
      <vt:lpstr>La moelle osseuse Exploration</vt:lpstr>
      <vt:lpstr>La bourse de Fabricius</vt:lpstr>
      <vt:lpstr>Le thymus Situation anatomique</vt:lpstr>
      <vt:lpstr>Le thymus Histologie (1)</vt:lpstr>
      <vt:lpstr>Le thymus Histologie (2)</vt:lpstr>
      <vt:lpstr>Le thymus Histologie (3)</vt:lpstr>
      <vt:lpstr>Le thymus Récepteurs de membrane des thymocytes</vt:lpstr>
      <vt:lpstr>Le thymus Fonction</vt:lpstr>
      <vt:lpstr>Le thymus Sélection corticale thymique positive (étape 1)</vt:lpstr>
      <vt:lpstr>Le thymus Sélection corticale thymique positive (étape 2)</vt:lpstr>
      <vt:lpstr>Le thymus Sélection médullaire thymique négative</vt:lpstr>
      <vt:lpstr>Le thymus Sélection finale</vt:lpstr>
      <vt:lpstr>Organes lymphoïdes secondaires  Caractéristiques communes</vt:lpstr>
      <vt:lpstr>Organes lymphoïdes secondaires Follicule lymphoïde (1)</vt:lpstr>
      <vt:lpstr>Organes lymphoïdes secondaires Follicule lymphoïde (2)</vt:lpstr>
      <vt:lpstr>Organes lymphoïdes secondaires Follicule lymphoïde (2)</vt:lpstr>
      <vt:lpstr>Le ganglion lymphatique Histologie</vt:lpstr>
      <vt:lpstr>La rate Situation anatomique</vt:lpstr>
      <vt:lpstr>MALT Présentation générale</vt:lpstr>
      <vt:lpstr>MALT Tissu lymphoïde organisé (1)</vt:lpstr>
      <vt:lpstr>MALT Tissu lymphoïde organisé (2)</vt:lpstr>
      <vt:lpstr>MALT Tissu lymphoïde organisé (3)</vt:lpstr>
      <vt:lpstr>MALT Tissu lymphoïde diffus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organes du système immunitaire</dc:title>
  <dc:creator>INFOPLUS</dc:creator>
  <cp:lastModifiedBy>Ghaffour</cp:lastModifiedBy>
  <cp:revision>188</cp:revision>
  <dcterms:created xsi:type="dcterms:W3CDTF">2003-10-11T08:57:24Z</dcterms:created>
  <dcterms:modified xsi:type="dcterms:W3CDTF">2015-09-14T19:26:15Z</dcterms:modified>
</cp:coreProperties>
</file>