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99" r:id="rId8"/>
    <p:sldId id="278" r:id="rId9"/>
    <p:sldId id="300" r:id="rId10"/>
    <p:sldId id="276" r:id="rId11"/>
    <p:sldId id="301" r:id="rId12"/>
    <p:sldId id="277" r:id="rId13"/>
    <p:sldId id="270" r:id="rId14"/>
    <p:sldId id="271" r:id="rId15"/>
    <p:sldId id="272" r:id="rId16"/>
    <p:sldId id="273" r:id="rId17"/>
    <p:sldId id="274" r:id="rId18"/>
    <p:sldId id="281" r:id="rId19"/>
    <p:sldId id="283" r:id="rId20"/>
    <p:sldId id="282" r:id="rId21"/>
    <p:sldId id="280" r:id="rId22"/>
    <p:sldId id="275" r:id="rId23"/>
    <p:sldId id="298" r:id="rId24"/>
    <p:sldId id="290" r:id="rId25"/>
    <p:sldId id="291" r:id="rId26"/>
    <p:sldId id="292" r:id="rId27"/>
    <p:sldId id="293" r:id="rId28"/>
    <p:sldId id="303" r:id="rId29"/>
    <p:sldId id="294" r:id="rId30"/>
    <p:sldId id="296" r:id="rId31"/>
    <p:sldId id="297" r:id="rId32"/>
    <p:sldId id="304" r:id="rId3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C0C0C-A4E9-4B3C-B835-BC9ACC4E8200}" type="datetimeFigureOut">
              <a:rPr lang="fr-FR" smtClean="0"/>
              <a:pPr/>
              <a:t>25/10/2018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A22A3-98E1-45FF-A2BC-FE311A970A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Il atteint le cœur, les articulations, le système nerveux, la peau et les tissus sous cutanés.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22A3-98E1-45FF-A2BC-FE311A970A7D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6F48-682D-46C5-8A63-E68CEE4B8D66}" type="datetimeFigureOut">
              <a:rPr lang="fr-FR" smtClean="0"/>
              <a:pPr/>
              <a:t>25/10/2018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F12B-3270-484E-9740-3B4C42BE93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6F48-682D-46C5-8A63-E68CEE4B8D66}" type="datetimeFigureOut">
              <a:rPr lang="fr-FR" smtClean="0"/>
              <a:pPr/>
              <a:t>25/10/2018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F12B-3270-484E-9740-3B4C42BE93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6F48-682D-46C5-8A63-E68CEE4B8D66}" type="datetimeFigureOut">
              <a:rPr lang="fr-FR" smtClean="0"/>
              <a:pPr/>
              <a:t>25/10/2018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F12B-3270-484E-9740-3B4C42BE93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6F48-682D-46C5-8A63-E68CEE4B8D66}" type="datetimeFigureOut">
              <a:rPr lang="fr-FR" smtClean="0"/>
              <a:pPr/>
              <a:t>25/10/2018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F12B-3270-484E-9740-3B4C42BE93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6F48-682D-46C5-8A63-E68CEE4B8D66}" type="datetimeFigureOut">
              <a:rPr lang="fr-FR" smtClean="0"/>
              <a:pPr/>
              <a:t>25/10/2018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F12B-3270-484E-9740-3B4C42BE93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6F48-682D-46C5-8A63-E68CEE4B8D66}" type="datetimeFigureOut">
              <a:rPr lang="fr-FR" smtClean="0"/>
              <a:pPr/>
              <a:t>25/10/2018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F12B-3270-484E-9740-3B4C42BE93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6F48-682D-46C5-8A63-E68CEE4B8D66}" type="datetimeFigureOut">
              <a:rPr lang="fr-FR" smtClean="0"/>
              <a:pPr/>
              <a:t>25/10/2018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F12B-3270-484E-9740-3B4C42BE93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6F48-682D-46C5-8A63-E68CEE4B8D66}" type="datetimeFigureOut">
              <a:rPr lang="fr-FR" smtClean="0"/>
              <a:pPr/>
              <a:t>25/10/2018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F12B-3270-484E-9740-3B4C42BE93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6F48-682D-46C5-8A63-E68CEE4B8D66}" type="datetimeFigureOut">
              <a:rPr lang="fr-FR" smtClean="0"/>
              <a:pPr/>
              <a:t>25/10/2018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F12B-3270-484E-9740-3B4C42BE93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6F48-682D-46C5-8A63-E68CEE4B8D66}" type="datetimeFigureOut">
              <a:rPr lang="fr-FR" smtClean="0"/>
              <a:pPr/>
              <a:t>25/10/2018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F12B-3270-484E-9740-3B4C42BE93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6F48-682D-46C5-8A63-E68CEE4B8D66}" type="datetimeFigureOut">
              <a:rPr lang="fr-FR" smtClean="0"/>
              <a:pPr/>
              <a:t>25/10/2018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F12B-3270-484E-9740-3B4C42BE93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16F48-682D-46C5-8A63-E68CEE4B8D66}" type="datetimeFigureOut">
              <a:rPr lang="fr-FR" smtClean="0"/>
              <a:pPr/>
              <a:t>25/10/2018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9F12B-3270-484E-9740-3B4C42BE93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Rhumatisme articulaire aigue</a:t>
            </a: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La cardite: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l’atteinte inflammatoire du cœur peut toucher les 3 tuniques (pan- cardite) mais souvent une seule tunique est atteinte</a:t>
            </a:r>
          </a:p>
          <a:p>
            <a:r>
              <a:rPr lang="fr-FR" sz="2800" dirty="0" smtClean="0"/>
              <a:t>Apparition d’un souffle d'endocardite valvulaire chez l’enfant sain ou modification d’un souffle d’un enfant au ATCD de RAA</a:t>
            </a:r>
          </a:p>
          <a:p>
            <a:r>
              <a:rPr lang="fr-FR" sz="2800" dirty="0" smtClean="0"/>
              <a:t>La péricardite aiguë</a:t>
            </a:r>
          </a:p>
          <a:p>
            <a:r>
              <a:rPr lang="fr-FR" sz="2800" dirty="0" smtClean="0"/>
              <a:t> L'insuffisance cardiaque congestive 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Cardite :	Classification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/>
              <a:t> La cardite est classée en 3 catégories en fonction de la sévérité:</a:t>
            </a:r>
          </a:p>
          <a:p>
            <a:pPr lvl="0"/>
            <a:r>
              <a:rPr lang="fr-FR" sz="2800" b="1" dirty="0" smtClean="0"/>
              <a:t>Cardite légère : </a:t>
            </a:r>
            <a:r>
              <a:rPr lang="fr-FR" sz="2800" dirty="0" smtClean="0"/>
              <a:t>souffle discret, cœur non dilaté, péricardite isolée</a:t>
            </a:r>
          </a:p>
          <a:p>
            <a:pPr lvl="0"/>
            <a:r>
              <a:rPr lang="fr-FR" sz="2800" b="1" dirty="0" smtClean="0"/>
              <a:t>Cardite modérée : </a:t>
            </a:r>
            <a:r>
              <a:rPr lang="fr-FR" sz="2800" dirty="0" smtClean="0"/>
              <a:t>souffle intense persistant après la crise, cardiomégalie discrète ICT&lt;0,55</a:t>
            </a:r>
          </a:p>
          <a:p>
            <a:pPr lvl="0"/>
            <a:r>
              <a:rPr lang="fr-FR" sz="2800" b="1" dirty="0" smtClean="0"/>
              <a:t>Cardite sévère : </a:t>
            </a:r>
            <a:r>
              <a:rPr lang="fr-FR" sz="2800" dirty="0" smtClean="0"/>
              <a:t>régurgitation mitrale ou aortique a gros débit, cardiomégalie importante ICT&gt;0,55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La polyarthrite: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 Manifestation majeure la plus fréquente</a:t>
            </a:r>
          </a:p>
          <a:p>
            <a:r>
              <a:rPr lang="fr-FR" sz="2800" dirty="0" smtClean="0"/>
              <a:t>Les manifestations typiques prennent la forme d'une polyarthrite aiguë, fugace et migratrice touchant les grosses articulations</a:t>
            </a:r>
          </a:p>
          <a:p>
            <a:r>
              <a:rPr lang="fr-FR" sz="2800" dirty="0" smtClean="0"/>
              <a:t>Elle est pratiquement toujours migratrice sauf en cas d'administration prématurée d'anti-inflammatoire</a:t>
            </a:r>
          </a:p>
          <a:p>
            <a:r>
              <a:rPr lang="fr-FR" sz="2800" dirty="0" smtClean="0"/>
              <a:t>L'atteinte articulaire dans le RAA n'entraîne jamais de déformations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La chorée de Sydenham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Manifestation tardive du RAA caractérisée par des mouvements amples, rapides, involontaires et non coordonnés du tronc et des membres, souvent associés à une faiblesse musculaire et une labilité émotionnelle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779686"/>
          </a:xfrm>
        </p:spPr>
        <p:txBody>
          <a:bodyPr>
            <a:noAutofit/>
          </a:bodyPr>
          <a:lstStyle/>
          <a:p>
            <a:r>
              <a:rPr lang="fr-FR" sz="3200" dirty="0" smtClean="0"/>
              <a:t>              </a:t>
            </a:r>
            <a:r>
              <a:rPr lang="fr-FR" sz="3200" b="0" dirty="0" smtClean="0"/>
              <a:t>Erythème marginé de </a:t>
            </a:r>
            <a:r>
              <a:rPr lang="fr-FR" sz="3200" b="0" dirty="0" err="1" smtClean="0"/>
              <a:t>Besnier</a:t>
            </a:r>
            <a:endParaRPr lang="fr-FR" sz="3200" b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754760" cy="4691063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fr-FR" sz="3000" dirty="0" smtClean="0"/>
              <a:t>rare mais caractéristique du RAA</a:t>
            </a:r>
          </a:p>
          <a:p>
            <a:pPr>
              <a:buFont typeface="Arial" pitchFamily="34" charset="0"/>
              <a:buChar char="•"/>
            </a:pPr>
            <a:r>
              <a:rPr lang="fr-FR" sz="3000" dirty="0" smtClean="0"/>
              <a:t>Eruption </a:t>
            </a:r>
            <a:r>
              <a:rPr lang="fr-FR" sz="3000" dirty="0" err="1" smtClean="0"/>
              <a:t>érythèmateuse</a:t>
            </a:r>
            <a:r>
              <a:rPr lang="fr-FR" sz="3000" dirty="0" smtClean="0"/>
              <a:t>  transitoire, migratrice, non prurigineuse et s'efface à la vitro-pression</a:t>
            </a:r>
          </a:p>
          <a:p>
            <a:pPr>
              <a:buFont typeface="Arial" pitchFamily="34" charset="0"/>
              <a:buChar char="•"/>
            </a:pPr>
            <a:r>
              <a:rPr lang="fr-FR" sz="3000" dirty="0" err="1" smtClean="0"/>
              <a:t>Siége</a:t>
            </a:r>
            <a:r>
              <a:rPr lang="fr-FR" sz="3000" dirty="0" smtClean="0"/>
              <a:t>: électivement sur le tronc et les parties proximales des membres respectant le visage </a:t>
            </a:r>
          </a:p>
          <a:p>
            <a:endParaRPr lang="fr-FR" dirty="0"/>
          </a:p>
        </p:txBody>
      </p:sp>
      <p:pic>
        <p:nvPicPr>
          <p:cNvPr id="5" name="image40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55976" y="2060848"/>
            <a:ext cx="4320480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851694"/>
          </a:xfrm>
        </p:spPr>
        <p:txBody>
          <a:bodyPr>
            <a:noAutofit/>
          </a:bodyPr>
          <a:lstStyle/>
          <a:p>
            <a:r>
              <a:rPr lang="fr-FR" sz="3200" b="0" dirty="0" smtClean="0"/>
              <a:t>        Les nodosités sous-cutanées de </a:t>
            </a:r>
            <a:r>
              <a:rPr lang="fr-FR" sz="3200" b="0" dirty="0" err="1" smtClean="0"/>
              <a:t>Meynet</a:t>
            </a:r>
            <a:endParaRPr lang="fr-FR" sz="3200" b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sz="28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sz="2800" dirty="0" smtClean="0"/>
              <a:t>Exceptionnelles</a:t>
            </a:r>
          </a:p>
          <a:p>
            <a:r>
              <a:rPr lang="fr-FR" sz="2800" dirty="0" smtClean="0"/>
              <a:t>nodules fermes, indolores sur les faces d’extensions des articulations </a:t>
            </a:r>
          </a:p>
          <a:p>
            <a:r>
              <a:rPr lang="fr-FR" sz="2800" dirty="0" smtClean="0"/>
              <a:t> disparaissant en 3 à 6 jours sans laisser de séquelles</a:t>
            </a:r>
          </a:p>
          <a:p>
            <a:endParaRPr lang="fr-FR" dirty="0"/>
          </a:p>
        </p:txBody>
      </p:sp>
      <p:pic>
        <p:nvPicPr>
          <p:cNvPr id="5" name="image4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95936" y="2060848"/>
            <a:ext cx="4320480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B- Les critères mineurs de Jones: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fr-FR" sz="2800" dirty="0" smtClean="0"/>
              <a:t>Signes cliniques :</a:t>
            </a:r>
          </a:p>
          <a:p>
            <a:pPr marL="514350" indent="-514350"/>
            <a:r>
              <a:rPr lang="fr-FR" sz="2800" dirty="0" smtClean="0"/>
              <a:t>Les arthralgies diffuses et variables d'une ou de plusieurs articulations, sans signes inflammatoires, sans douleur ou limitation à la mobilisation </a:t>
            </a:r>
          </a:p>
          <a:p>
            <a:pPr marL="514350" indent="-514350"/>
            <a:r>
              <a:rPr lang="fr-FR" sz="2800" dirty="0" smtClean="0"/>
              <a:t> La fièvre au moins à 38 °C </a:t>
            </a:r>
          </a:p>
          <a:p>
            <a:pPr marL="514350" indent="-514350"/>
            <a:r>
              <a:rPr lang="fr-FR" sz="2800" dirty="0" smtClean="0"/>
              <a:t>Erythème noueux</a:t>
            </a:r>
          </a:p>
          <a:p>
            <a:pPr marL="514350" indent="-514350">
              <a:buNone/>
            </a:pPr>
            <a:r>
              <a:rPr lang="fr-FR" sz="2800" dirty="0" smtClean="0"/>
              <a:t>2. Signes para-cliniques </a:t>
            </a:r>
          </a:p>
          <a:p>
            <a:pPr marL="514350" indent="-514350"/>
            <a:r>
              <a:rPr lang="fr-FR" sz="2800" dirty="0" smtClean="0"/>
              <a:t>L'accélération  VS  souvent supérieure à 50 mm</a:t>
            </a:r>
          </a:p>
          <a:p>
            <a:pPr marL="514350" indent="-514350"/>
            <a:r>
              <a:rPr lang="fr-FR" sz="2800" dirty="0" smtClean="0"/>
              <a:t> positivité de la CRP </a:t>
            </a:r>
          </a:p>
          <a:p>
            <a:pPr marL="514350" indent="-514350"/>
            <a:r>
              <a:rPr lang="fr-FR" sz="2800" dirty="0" smtClean="0"/>
              <a:t> L’allongement de PR à l'ECG (fréquent) + + +&gt; 0,20 s 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C. La preuve de l’infection streptococcique: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fr-FR" sz="3000" dirty="0" smtClean="0"/>
              <a:t>Le dosage des Anticorps antistreptococciques:</a:t>
            </a:r>
          </a:p>
          <a:p>
            <a:pPr marL="514350" indent="-514350"/>
            <a:r>
              <a:rPr lang="fr-FR" sz="3000" dirty="0" smtClean="0"/>
              <a:t>ASLO un titre supérieur ou égal à 400 UI/ml est considéré comme le témoin d'une infection streptococcique en cours</a:t>
            </a:r>
          </a:p>
          <a:p>
            <a:r>
              <a:rPr lang="fr-FR" sz="3000" dirty="0" smtClean="0"/>
              <a:t> Les autres anticorps : - </a:t>
            </a:r>
            <a:r>
              <a:rPr lang="fr-FR" sz="3000" dirty="0" err="1" smtClean="0"/>
              <a:t>Antistreptokinase</a:t>
            </a:r>
            <a:r>
              <a:rPr lang="fr-FR" sz="3000" dirty="0" smtClean="0"/>
              <a:t>, </a:t>
            </a:r>
            <a:r>
              <a:rPr lang="fr-FR" sz="3000" dirty="0" err="1" smtClean="0"/>
              <a:t>antihyaluronidase</a:t>
            </a:r>
            <a:r>
              <a:rPr lang="fr-FR" sz="3000" dirty="0" smtClean="0"/>
              <a:t> anti-</a:t>
            </a:r>
            <a:r>
              <a:rPr lang="fr-FR" sz="3000" dirty="0" err="1" smtClean="0"/>
              <a:t>desoxyribonucléase</a:t>
            </a:r>
            <a:r>
              <a:rPr lang="fr-FR" sz="3000" dirty="0" smtClean="0"/>
              <a:t> B (anti D Nase B) peuvent être également recherchées</a:t>
            </a:r>
          </a:p>
          <a:p>
            <a:pPr>
              <a:buNone/>
            </a:pPr>
            <a:r>
              <a:rPr lang="fr-FR" sz="3000" dirty="0" smtClean="0"/>
              <a:t>2. Le prélèvement de gorge :</a:t>
            </a:r>
          </a:p>
          <a:p>
            <a:r>
              <a:rPr lang="fr-FR" sz="3000" dirty="0" smtClean="0"/>
              <a:t> ECB des sécrétions </a:t>
            </a:r>
            <a:r>
              <a:rPr lang="fr-FR" sz="3000" dirty="0" err="1" smtClean="0"/>
              <a:t>buccopharyngées</a:t>
            </a:r>
            <a:endParaRPr lang="fr-FR" sz="3000" dirty="0" smtClean="0"/>
          </a:p>
          <a:p>
            <a:r>
              <a:rPr lang="fr-FR" sz="3000" dirty="0" smtClean="0"/>
              <a:t>Sa valeur reste discutable</a:t>
            </a:r>
          </a:p>
          <a:p>
            <a:pPr marL="514350" indent="-514350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Critères du diagnostic positif: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02 critères majeurs</a:t>
            </a:r>
          </a:p>
          <a:p>
            <a:pPr>
              <a:buNone/>
            </a:pPr>
            <a:r>
              <a:rPr lang="fr-FR" sz="2800" dirty="0" smtClean="0"/>
              <a:t>OU</a:t>
            </a:r>
          </a:p>
          <a:p>
            <a:r>
              <a:rPr lang="fr-FR" sz="2800" dirty="0" smtClean="0"/>
              <a:t> 01critère majeur +02 critères mineurs </a:t>
            </a:r>
          </a:p>
          <a:p>
            <a:pPr>
              <a:buNone/>
            </a:pPr>
            <a:r>
              <a:rPr lang="fr-FR" sz="2800" dirty="0" smtClean="0"/>
              <a:t>Avec preuves d'une infection streptococcique récente 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b="1" dirty="0" smtClean="0"/>
              <a:t>NB :</a:t>
            </a:r>
          </a:p>
          <a:p>
            <a:r>
              <a:rPr lang="fr-FR" sz="2800" dirty="0" smtClean="0"/>
              <a:t> En cas de récidive: le diagnostic  peut être retenu même en absence de critère majeur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3600" dirty="0" smtClean="0"/>
              <a:t>Diagnostic différentiel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Généralisées: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 </a:t>
            </a:r>
            <a:r>
              <a:rPr lang="fr-FR" sz="2800" dirty="0" smtClean="0"/>
              <a:t>Le Rhumatisme Articulaire Aigu (RAA) est une maladie inflammatoire non suppurative, survenant à distance d'une infection des voies aériennes supérieures, due au Streptocoque Béta Hémolytique du groupe A 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Devant une polyarthrite: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Arthrite juvénile idiopathique dans sa forme </a:t>
            </a:r>
            <a:r>
              <a:rPr lang="fr-FR" sz="2800" dirty="0" err="1" smtClean="0"/>
              <a:t>polyarticulaire</a:t>
            </a:r>
            <a:r>
              <a:rPr lang="fr-FR" sz="2800" dirty="0" smtClean="0"/>
              <a:t> aiguë fébrile (maladie de </a:t>
            </a:r>
            <a:r>
              <a:rPr lang="fr-FR" sz="2800" dirty="0" err="1" smtClean="0"/>
              <a:t>Still</a:t>
            </a:r>
            <a:r>
              <a:rPr lang="fr-FR" sz="2800" dirty="0" smtClean="0"/>
              <a:t>) </a:t>
            </a:r>
          </a:p>
          <a:p>
            <a:r>
              <a:rPr lang="fr-FR" sz="2800" dirty="0" smtClean="0"/>
              <a:t> Purpura rhumatoïde </a:t>
            </a:r>
          </a:p>
          <a:p>
            <a:r>
              <a:rPr lang="fr-FR" sz="2800" dirty="0" smtClean="0"/>
              <a:t>Lupus érythémateux disséminé </a:t>
            </a:r>
          </a:p>
          <a:p>
            <a:r>
              <a:rPr lang="fr-FR" sz="2800" dirty="0" smtClean="0"/>
              <a:t> Les </a:t>
            </a:r>
            <a:r>
              <a:rPr lang="fr-FR" sz="2800" dirty="0" err="1" smtClean="0"/>
              <a:t>polyarthralgies</a:t>
            </a:r>
            <a:r>
              <a:rPr lang="fr-FR" sz="2800" dirty="0" smtClean="0"/>
              <a:t> pré-ictériques de l'hépatite virale</a:t>
            </a:r>
          </a:p>
          <a:p>
            <a:r>
              <a:rPr lang="fr-FR" sz="2800" dirty="0" smtClean="0"/>
              <a:t>les hémopathies malignes </a:t>
            </a:r>
          </a:p>
          <a:p>
            <a:r>
              <a:rPr lang="fr-FR" sz="2800" dirty="0" smtClean="0"/>
              <a:t> la drépanocytose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Devant une cardite: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 Endocardite rhumatismale : endocardite infectieuse, cardiopathies congénitales </a:t>
            </a:r>
          </a:p>
          <a:p>
            <a:r>
              <a:rPr lang="fr-FR" sz="2800" dirty="0" smtClean="0"/>
              <a:t>Myocardite rhumatismale : myocardite virale , myocardiopathies </a:t>
            </a:r>
            <a:endParaRPr lang="fr-FR" sz="2800" dirty="0"/>
          </a:p>
          <a:p>
            <a:r>
              <a:rPr lang="fr-FR" sz="2800" dirty="0" smtClean="0"/>
              <a:t>Péricardite rhumatismale : péricardites aiguës bénignes (surtout virales), péricardite purulente et péricardite tuberculeuse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Devant une chorée de Sydenham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Les mouvements choréiques ne doivent pas être confondus avec les tics</a:t>
            </a:r>
          </a:p>
          <a:p>
            <a:r>
              <a:rPr lang="fr-FR" sz="2800" dirty="0" smtClean="0"/>
              <a:t>Les mouvements choréiques de la maladie de Huntington</a:t>
            </a:r>
          </a:p>
          <a:p>
            <a:r>
              <a:rPr lang="fr-FR" sz="2800" dirty="0" smtClean="0"/>
              <a:t>Les mouvements athétosiques ou </a:t>
            </a:r>
            <a:r>
              <a:rPr lang="fr-FR" sz="2800" dirty="0" err="1" smtClean="0"/>
              <a:t>hyperkinétiques</a:t>
            </a:r>
            <a:endParaRPr lang="fr-FR" sz="28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Traitement: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1. Mesures générales :</a:t>
            </a:r>
          </a:p>
          <a:p>
            <a:r>
              <a:rPr lang="fr-FR" sz="2800" dirty="0" smtClean="0"/>
              <a:t> Hospitalisation de l'enfant surtout à la phase aiguë avec atteinte cardiaque et/ou articulaire</a:t>
            </a:r>
          </a:p>
          <a:p>
            <a:r>
              <a:rPr lang="fr-FR" sz="2800" dirty="0" smtClean="0"/>
              <a:t>Repos au lit strict indiqué jusqu'à la disparition des signes généraux et normalisation de la VS</a:t>
            </a:r>
          </a:p>
          <a:p>
            <a:r>
              <a:rPr lang="fr-FR" sz="2800" dirty="0" smtClean="0"/>
              <a:t> La reprise de l'activité doit être progressive</a:t>
            </a:r>
          </a:p>
          <a:p>
            <a:r>
              <a:rPr lang="fr-FR" sz="2800" dirty="0" smtClean="0"/>
              <a:t> La scolarité ne sera reprise qu'au bout d'un mois de traitement</a:t>
            </a:r>
          </a:p>
          <a:p>
            <a:r>
              <a:rPr lang="fr-FR" sz="2800" dirty="0" smtClean="0"/>
              <a:t>en cas de cardite elle n'est permise qu'à la fin du traitement 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Traitement: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fr-FR" sz="11200" dirty="0" smtClean="0"/>
              <a:t>2. Antibiothérapie </a:t>
            </a:r>
            <a:r>
              <a:rPr lang="fr-FR" sz="11200" b="1" dirty="0" smtClean="0"/>
              <a:t>: </a:t>
            </a:r>
          </a:p>
          <a:p>
            <a:pPr lvl="0">
              <a:buNone/>
            </a:pPr>
            <a:r>
              <a:rPr lang="fr-FR" sz="11200" b="1" dirty="0" smtClean="0"/>
              <a:t>  </a:t>
            </a:r>
            <a:r>
              <a:rPr lang="fr-FR" sz="11200" dirty="0" smtClean="0"/>
              <a:t>Même si les manifestations cliniques de la pharyngite ont disparus le traitement antibiotique reste indiqué</a:t>
            </a:r>
          </a:p>
          <a:p>
            <a:pPr>
              <a:buNone/>
            </a:pPr>
            <a:r>
              <a:rPr lang="fr-FR" sz="11200" dirty="0" smtClean="0"/>
              <a:t> </a:t>
            </a:r>
            <a:r>
              <a:rPr lang="fr-FR" sz="11200" b="1" dirty="0" smtClean="0"/>
              <a:t>       -</a:t>
            </a:r>
            <a:r>
              <a:rPr lang="fr-FR" sz="11200" b="1" dirty="0" err="1" smtClean="0"/>
              <a:t>Benzathine</a:t>
            </a:r>
            <a:r>
              <a:rPr lang="fr-FR" sz="11200" b="1" dirty="0" smtClean="0"/>
              <a:t>-</a:t>
            </a:r>
            <a:r>
              <a:rPr lang="fr-FR" sz="11200" b="1" dirty="0" err="1" smtClean="0"/>
              <a:t>benzyl</a:t>
            </a:r>
            <a:r>
              <a:rPr lang="fr-FR" sz="11200" b="1" dirty="0" smtClean="0"/>
              <a:t> pénicilline : </a:t>
            </a:r>
            <a:r>
              <a:rPr lang="fr-FR" sz="11200" dirty="0" smtClean="0"/>
              <a:t>une injection IM</a:t>
            </a:r>
          </a:p>
          <a:p>
            <a:pPr>
              <a:buNone/>
            </a:pPr>
            <a:r>
              <a:rPr lang="en-US" sz="11200" dirty="0" smtClean="0"/>
              <a:t>      </a:t>
            </a:r>
            <a:r>
              <a:rPr lang="fr-FR" sz="11200" dirty="0" smtClean="0"/>
              <a:t>	600 000 UI si le poids &lt; 30kg</a:t>
            </a:r>
          </a:p>
          <a:p>
            <a:pPr>
              <a:buNone/>
            </a:pPr>
            <a:r>
              <a:rPr lang="en-US" sz="11200" dirty="0" smtClean="0"/>
              <a:t>               </a:t>
            </a:r>
            <a:r>
              <a:rPr lang="fr-FR" sz="11200" dirty="0" smtClean="0"/>
              <a:t>1 200 000 UI si le poids &gt; 30kg</a:t>
            </a:r>
          </a:p>
          <a:p>
            <a:pPr>
              <a:buNone/>
            </a:pPr>
            <a:r>
              <a:rPr lang="fr-FR" sz="11200" dirty="0" smtClean="0"/>
              <a:t> </a:t>
            </a:r>
            <a:r>
              <a:rPr lang="fr-FR" sz="11200" b="1" dirty="0" smtClean="0"/>
              <a:t>       -Pénicilline V </a:t>
            </a:r>
            <a:r>
              <a:rPr lang="fr-FR" sz="11200" dirty="0" smtClean="0"/>
              <a:t>(50 a 100 000 UI/kg/j sans dépasser 3 millions d’UI/j) per os en 3 prises et pendant 10 j en cas de contre indication a l’IM</a:t>
            </a:r>
          </a:p>
          <a:p>
            <a:pPr>
              <a:buNone/>
            </a:pPr>
            <a:r>
              <a:rPr lang="fr-FR" sz="11200" dirty="0" smtClean="0"/>
              <a:t> </a:t>
            </a:r>
            <a:r>
              <a:rPr lang="fr-FR" sz="11200" b="1" dirty="0" smtClean="0"/>
              <a:t>      -Erythromycine </a:t>
            </a:r>
            <a:r>
              <a:rPr lang="fr-FR" sz="11200" dirty="0" smtClean="0"/>
              <a:t>(30 à 40mg/kg/j) per os en 2 prises pendant 10 j en cas d’allergie à la pénicilline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Traitement: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400600"/>
          </a:xfrm>
        </p:spPr>
        <p:txBody>
          <a:bodyPr>
            <a:noAutofit/>
          </a:bodyPr>
          <a:lstStyle/>
          <a:p>
            <a:r>
              <a:rPr lang="fr-FR" sz="2400" b="1" dirty="0" smtClean="0"/>
              <a:t>Traitement anti-inflammatoire :Corticoïdes :</a:t>
            </a:r>
            <a:r>
              <a:rPr lang="fr-FR" sz="2400" dirty="0" smtClean="0"/>
              <a:t>  </a:t>
            </a:r>
            <a:r>
              <a:rPr lang="fr-FR" sz="2400" dirty="0" err="1" smtClean="0"/>
              <a:t>prédnisone</a:t>
            </a:r>
            <a:r>
              <a:rPr lang="fr-FR" sz="2400" dirty="0" smtClean="0"/>
              <a:t> per os en 2 prise avant 14h aux milieux des repas</a:t>
            </a:r>
          </a:p>
          <a:p>
            <a:pPr>
              <a:buNone/>
            </a:pPr>
            <a:r>
              <a:rPr lang="en-US" sz="2400" b="1" dirty="0" smtClean="0"/>
              <a:t>   </a:t>
            </a:r>
            <a:r>
              <a:rPr lang="en-US" sz="2400" b="1" dirty="0" err="1" smtClean="0"/>
              <a:t>Posologie</a:t>
            </a:r>
            <a:r>
              <a:rPr lang="en-US" sz="2400" b="1" dirty="0" smtClean="0"/>
              <a:t>:</a:t>
            </a:r>
            <a:endParaRPr lang="fr-FR" sz="2400" b="1" dirty="0" smtClean="0"/>
          </a:p>
          <a:p>
            <a:pPr lvl="0">
              <a:buNone/>
            </a:pPr>
            <a:r>
              <a:rPr lang="fr-FR" sz="2400" i="1" dirty="0" smtClean="0"/>
              <a:t>     Phase d’attaque </a:t>
            </a:r>
            <a:r>
              <a:rPr lang="fr-FR" sz="2400" dirty="0" smtClean="0"/>
              <a:t>: 2mg/kg/j sans dépasser 80mg/j</a:t>
            </a:r>
          </a:p>
          <a:p>
            <a:pPr lvl="0">
              <a:buNone/>
            </a:pPr>
            <a:r>
              <a:rPr lang="fr-FR" sz="2400" i="1" dirty="0" smtClean="0"/>
              <a:t>     Phase d’entretien </a:t>
            </a:r>
            <a:r>
              <a:rPr lang="fr-FR" sz="2400" dirty="0" smtClean="0"/>
              <a:t>: dégression des doses par pallier de 5mg/S</a:t>
            </a:r>
          </a:p>
          <a:p>
            <a:pPr>
              <a:buNone/>
            </a:pPr>
            <a:r>
              <a:rPr lang="en-US" sz="2400" b="1" dirty="0" smtClean="0"/>
              <a:t>     </a:t>
            </a:r>
            <a:r>
              <a:rPr lang="en-US" sz="2400" b="1" dirty="0" err="1" smtClean="0"/>
              <a:t>Durée</a:t>
            </a:r>
            <a:r>
              <a:rPr lang="en-US" sz="2400" b="1" dirty="0" smtClean="0"/>
              <a:t>:</a:t>
            </a:r>
            <a:endParaRPr lang="fr-FR" sz="2400" b="1" dirty="0" smtClean="0"/>
          </a:p>
          <a:p>
            <a:pPr lvl="0">
              <a:buNone/>
            </a:pPr>
            <a:r>
              <a:rPr lang="fr-FR" sz="2400" i="1" dirty="0" smtClean="0"/>
              <a:t>     RAA sans cardite : </a:t>
            </a:r>
            <a:r>
              <a:rPr lang="fr-FR" sz="2400" dirty="0" smtClean="0"/>
              <a:t>2 S d’attaque et 6 S d’entretien</a:t>
            </a:r>
          </a:p>
          <a:p>
            <a:pPr lvl="0">
              <a:buNone/>
            </a:pPr>
            <a:r>
              <a:rPr lang="fr-FR" sz="2400" i="1" dirty="0" smtClean="0"/>
              <a:t>     RAA avec cardite légère ou modérée : </a:t>
            </a:r>
            <a:r>
              <a:rPr lang="fr-FR" sz="2400" dirty="0" smtClean="0"/>
              <a:t>3 S d’attaque et 6 S d’entretien</a:t>
            </a:r>
          </a:p>
          <a:p>
            <a:pPr lvl="0">
              <a:buNone/>
            </a:pPr>
            <a:r>
              <a:rPr lang="fr-FR" sz="2400" i="1" dirty="0" smtClean="0"/>
              <a:t>     RAA avec cardite sévère : </a:t>
            </a:r>
            <a:r>
              <a:rPr lang="fr-FR" sz="2400" dirty="0" smtClean="0"/>
              <a:t>3 S d’attaque et 9 S d’entretien</a:t>
            </a:r>
          </a:p>
          <a:p>
            <a:pPr lvl="0">
              <a:buNone/>
            </a:pPr>
            <a:endParaRPr lang="fr-FR" sz="2400" dirty="0" smtClean="0"/>
          </a:p>
          <a:p>
            <a:r>
              <a:rPr lang="fr-FR" sz="2400" b="1" dirty="0" smtClean="0"/>
              <a:t>TRT adjuvant</a:t>
            </a:r>
          </a:p>
          <a:p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Traitement: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La chorée</a:t>
            </a:r>
          </a:p>
          <a:p>
            <a:pPr>
              <a:buNone/>
            </a:pPr>
            <a:r>
              <a:rPr lang="fr-FR" sz="2800" dirty="0" smtClean="0"/>
              <a:t>     halopéridol a 0,2 mg/kg/j (neuroleptique)</a:t>
            </a:r>
          </a:p>
          <a:p>
            <a:pPr>
              <a:buNone/>
            </a:pPr>
            <a:r>
              <a:rPr lang="fr-FR" sz="2800" dirty="0" smtClean="0"/>
              <a:t>     Si syndrome inflammatoire contemporain (antibiothérapie et corticothérapie)</a:t>
            </a:r>
          </a:p>
          <a:p>
            <a:pPr>
              <a:buNone/>
            </a:pPr>
            <a:r>
              <a:rPr lang="fr-FR" sz="2800" dirty="0" smtClean="0"/>
              <a:t>     En l’absence de syndrome inflammatoire (juste une antibiothérapie)</a:t>
            </a:r>
          </a:p>
          <a:p>
            <a:pPr>
              <a:buNone/>
            </a:pPr>
            <a:endParaRPr lang="fr-FR" sz="2800" dirty="0" smtClean="0"/>
          </a:p>
          <a:p>
            <a:r>
              <a:rPr lang="fr-FR" sz="2800" b="1" dirty="0" smtClean="0"/>
              <a:t>L’insuffisance cardiaque : </a:t>
            </a:r>
            <a:r>
              <a:rPr lang="fr-FR" sz="2800" dirty="0" smtClean="0"/>
              <a:t>traitement classique de l’insuffisance cardiaque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Surveillance: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sz="3300" b="1" dirty="0" smtClean="0"/>
              <a:t>Examen clinique </a:t>
            </a:r>
            <a:r>
              <a:rPr lang="fr-FR" sz="3300" dirty="0" smtClean="0"/>
              <a:t>quotidien avec:</a:t>
            </a:r>
          </a:p>
          <a:p>
            <a:pPr>
              <a:buNone/>
            </a:pPr>
            <a:r>
              <a:rPr lang="fr-FR" sz="3300" dirty="0" smtClean="0"/>
              <a:t>- prise de la T°, poids, TA</a:t>
            </a:r>
          </a:p>
          <a:p>
            <a:pPr>
              <a:buNone/>
            </a:pPr>
            <a:r>
              <a:rPr lang="fr-FR" sz="3300" dirty="0" smtClean="0"/>
              <a:t>- examen cardiaque , neurologique </a:t>
            </a:r>
          </a:p>
          <a:p>
            <a:pPr>
              <a:buNone/>
            </a:pPr>
            <a:r>
              <a:rPr lang="fr-FR" sz="3300" dirty="0" smtClean="0"/>
              <a:t> </a:t>
            </a:r>
          </a:p>
          <a:p>
            <a:r>
              <a:rPr lang="fr-FR" sz="3300" dirty="0" smtClean="0"/>
              <a:t>Une </a:t>
            </a:r>
            <a:r>
              <a:rPr lang="fr-FR" sz="3300" b="1" dirty="0" smtClean="0"/>
              <a:t>VS / S</a:t>
            </a:r>
            <a:r>
              <a:rPr lang="fr-FR" sz="3300" dirty="0" smtClean="0"/>
              <a:t> jusqu'à sa normalisation en générale en 2 S puis chaque 15 j jusqu'à l’arrêt du traitement</a:t>
            </a:r>
          </a:p>
          <a:p>
            <a:pPr>
              <a:buNone/>
            </a:pPr>
            <a:r>
              <a:rPr lang="fr-FR" sz="3300" dirty="0" smtClean="0"/>
              <a:t> </a:t>
            </a:r>
          </a:p>
          <a:p>
            <a:r>
              <a:rPr lang="fr-FR" sz="3300" b="1" dirty="0" smtClean="0"/>
              <a:t>Un ECG et un </a:t>
            </a:r>
            <a:r>
              <a:rPr lang="fr-FR" sz="3300" b="1" dirty="0" err="1" smtClean="0"/>
              <a:t>Echodoppler</a:t>
            </a:r>
            <a:r>
              <a:rPr lang="fr-FR" sz="3300" b="1" dirty="0" smtClean="0"/>
              <a:t> cardiaque </a:t>
            </a:r>
            <a:r>
              <a:rPr lang="fr-FR" sz="3300" dirty="0" smtClean="0"/>
              <a:t>au début et a la fin du traitement puis 6 mois après à la recherche d’une </a:t>
            </a:r>
            <a:r>
              <a:rPr lang="fr-FR" sz="3300" dirty="0" err="1" smtClean="0"/>
              <a:t>valvulopathie</a:t>
            </a:r>
            <a:r>
              <a:rPr lang="fr-FR" sz="3300" dirty="0" smtClean="0"/>
              <a:t> </a:t>
            </a:r>
            <a:r>
              <a:rPr lang="fr-FR" sz="3300" dirty="0" err="1" smtClean="0"/>
              <a:t>séquellaire</a:t>
            </a:r>
            <a:endParaRPr lang="fr-FR" sz="33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/>
              <a:t>Le </a:t>
            </a:r>
            <a:r>
              <a:rPr lang="en-US" b="1" dirty="0" err="1" smtClean="0"/>
              <a:t>rebond</a:t>
            </a:r>
            <a:r>
              <a:rPr lang="en-US" b="1" dirty="0" smtClean="0"/>
              <a:t> :</a:t>
            </a:r>
            <a:r>
              <a:rPr lang="fr-FR" dirty="0" smtClean="0"/>
              <a:t> reprise du syndrome inflammatoire biologique (VS ou CRP) durant la phase d’entretien ou a sa fin ,adjoindre l’aspirine a 100mg/kg/j durant quelques jours  ou prolonger la phase d’entretien d’1 ou 2 S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pPr lvl="0"/>
            <a:r>
              <a:rPr lang="en-US" b="1" dirty="0" smtClean="0"/>
              <a:t>La reprise :</a:t>
            </a:r>
            <a:r>
              <a:rPr lang="fr-FR" dirty="0" smtClean="0"/>
              <a:t>réapparition du syndrome </a:t>
            </a:r>
            <a:r>
              <a:rPr lang="fr-FR" dirty="0" err="1" smtClean="0"/>
              <a:t>inflam-matoire</a:t>
            </a:r>
            <a:r>
              <a:rPr lang="fr-FR" dirty="0" smtClean="0"/>
              <a:t> clinique et biologique (reprendre la dose d’attaque durant une semaine puis dégression en quelques semaines)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Traitement prophylactique: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Prophylaxie primaire :</a:t>
            </a:r>
          </a:p>
          <a:p>
            <a:pPr>
              <a:buNone/>
            </a:pPr>
            <a:r>
              <a:rPr lang="fr-FR" sz="2800" dirty="0" smtClean="0"/>
              <a:t>    l’attitude recommandée par le PNL contre le RAA est </a:t>
            </a:r>
            <a:r>
              <a:rPr lang="fr-FR" sz="2800" b="1" dirty="0" smtClean="0"/>
              <a:t>le traitement de tout angine par une 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 </a:t>
            </a:r>
            <a:r>
              <a:rPr lang="fr-FR" sz="2800" b="1" dirty="0" smtClean="0"/>
              <a:t>injection de </a:t>
            </a:r>
            <a:r>
              <a:rPr lang="fr-FR" sz="2800" b="1" dirty="0" err="1" smtClean="0"/>
              <a:t>benzathine</a:t>
            </a:r>
            <a:r>
              <a:rPr lang="fr-FR" sz="2800" b="1" dirty="0" smtClean="0"/>
              <a:t>-</a:t>
            </a:r>
            <a:r>
              <a:rPr lang="fr-FR" sz="2800" b="1" dirty="0" err="1" smtClean="0"/>
              <a:t>benzyl</a:t>
            </a:r>
            <a:r>
              <a:rPr lang="fr-FR" sz="2800" b="1" dirty="0" smtClean="0"/>
              <a:t> pénicilline ,</a:t>
            </a:r>
          </a:p>
          <a:p>
            <a:pPr>
              <a:buNone/>
            </a:pPr>
            <a:r>
              <a:rPr lang="fr-FR" sz="2800" b="1" dirty="0" smtClean="0"/>
              <a:t>    </a:t>
            </a:r>
            <a:r>
              <a:rPr lang="fr-FR" sz="2800" b="1" dirty="0" err="1" smtClean="0"/>
              <a:t>peni</a:t>
            </a:r>
            <a:r>
              <a:rPr lang="fr-FR" sz="2800" b="1" dirty="0" smtClean="0"/>
              <a:t> V ou </a:t>
            </a:r>
            <a:r>
              <a:rPr lang="fr-FR" sz="2800" b="1" dirty="0" err="1" smtClean="0"/>
              <a:t>erythromycine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 </a:t>
            </a:r>
          </a:p>
          <a:p>
            <a:r>
              <a:rPr lang="fr-FR" sz="2800" dirty="0" smtClean="0"/>
              <a:t>L’OMS propose  une stratégie diagnostique distinguant une angine streptococcique (30% des angines) et une angine virale (70% des angines)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Intérêt: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Grave en raison du risque de développer des </a:t>
            </a:r>
            <a:r>
              <a:rPr lang="fr-FR" sz="2800" dirty="0" err="1" smtClean="0"/>
              <a:t>valvulopathies</a:t>
            </a:r>
            <a:r>
              <a:rPr lang="fr-FR" sz="2800" dirty="0" smtClean="0"/>
              <a:t> </a:t>
            </a:r>
            <a:r>
              <a:rPr lang="fr-FR" sz="2800" dirty="0" err="1" smtClean="0"/>
              <a:t>séquellaires</a:t>
            </a:r>
            <a:r>
              <a:rPr lang="fr-FR" sz="2800" dirty="0" smtClean="0"/>
              <a:t> graves</a:t>
            </a:r>
          </a:p>
          <a:p>
            <a:r>
              <a:rPr lang="fr-FR" sz="2800" dirty="0" smtClean="0"/>
              <a:t> Nécessité d'un diagnostic rapide fondé sur des critères précis </a:t>
            </a:r>
          </a:p>
          <a:p>
            <a:r>
              <a:rPr lang="fr-FR" sz="2800" dirty="0" smtClean="0"/>
              <a:t> Intérêt d'une prévention primaire et d’une prophylaxie secondaire </a:t>
            </a:r>
          </a:p>
          <a:p>
            <a:r>
              <a:rPr lang="fr-FR" sz="2800" dirty="0" smtClean="0"/>
              <a:t> La mise en place d'un programme national de lutte contre le R.A.A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Traitement prophylactique: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000" b="1" dirty="0" smtClean="0"/>
              <a:t>Prophylaxie secondaire :</a:t>
            </a:r>
            <a:endParaRPr lang="fr-FR" sz="3000" dirty="0" smtClean="0"/>
          </a:p>
          <a:p>
            <a:pPr>
              <a:buNone/>
            </a:pPr>
            <a:r>
              <a:rPr lang="fr-FR" sz="3000" dirty="0" smtClean="0"/>
              <a:t>   Antibiothérapie antistreptococcique prolongée :</a:t>
            </a:r>
          </a:p>
          <a:p>
            <a:pPr>
              <a:buNone/>
            </a:pPr>
            <a:r>
              <a:rPr lang="fr-FR" sz="3000" dirty="0" smtClean="0"/>
              <a:t>   </a:t>
            </a:r>
            <a:r>
              <a:rPr lang="fr-FR" sz="3000" dirty="0" err="1" smtClean="0"/>
              <a:t>Benzathine</a:t>
            </a:r>
            <a:r>
              <a:rPr lang="fr-FR" sz="3000" dirty="0" smtClean="0"/>
              <a:t>-</a:t>
            </a:r>
            <a:r>
              <a:rPr lang="fr-FR" sz="3000" dirty="0" err="1" smtClean="0"/>
              <a:t>benzyl</a:t>
            </a:r>
            <a:r>
              <a:rPr lang="fr-FR" sz="3000" dirty="0" smtClean="0"/>
              <a:t> pénicilline 1 une injection IM chaque 21 jours en fonction du poids</a:t>
            </a:r>
          </a:p>
          <a:p>
            <a:pPr>
              <a:buNone/>
            </a:pPr>
            <a:r>
              <a:rPr lang="fr-FR" sz="3000" dirty="0" smtClean="0"/>
              <a:t> </a:t>
            </a:r>
          </a:p>
          <a:p>
            <a:r>
              <a:rPr lang="fr-FR" sz="3000" b="1" dirty="0" smtClean="0"/>
              <a:t>PENI V </a:t>
            </a:r>
            <a:r>
              <a:rPr lang="fr-FR" sz="3000" dirty="0" smtClean="0"/>
              <a:t>(si </a:t>
            </a:r>
            <a:r>
              <a:rPr lang="fr-FR" sz="3000" dirty="0" smtClean="0"/>
              <a:t>contre indication de l’IM)</a:t>
            </a:r>
          </a:p>
          <a:p>
            <a:pPr>
              <a:buNone/>
            </a:pPr>
            <a:r>
              <a:rPr lang="fr-FR" sz="3000" dirty="0" smtClean="0"/>
              <a:t> </a:t>
            </a:r>
          </a:p>
          <a:p>
            <a:r>
              <a:rPr lang="fr-FR" sz="3000" b="1" dirty="0" smtClean="0"/>
              <a:t>Erythromycine </a:t>
            </a:r>
            <a:r>
              <a:rPr lang="fr-FR" sz="3000" dirty="0" smtClean="0"/>
              <a:t> </a:t>
            </a:r>
            <a:r>
              <a:rPr lang="fr-FR" sz="3000" dirty="0" smtClean="0"/>
              <a:t>(si allergie a la pénicilline)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Traitement prophylactique: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3300" b="1" dirty="0" smtClean="0"/>
              <a:t>Prophylaxie secondaire :</a:t>
            </a:r>
            <a:endParaRPr lang="fr-FR" sz="3300" dirty="0" smtClean="0"/>
          </a:p>
          <a:p>
            <a:pPr>
              <a:buNone/>
            </a:pPr>
            <a:r>
              <a:rPr lang="fr-FR" sz="3300" b="1" i="1" dirty="0" smtClean="0"/>
              <a:t>Durée :</a:t>
            </a:r>
            <a:endParaRPr lang="fr-FR" sz="3300" dirty="0" smtClean="0"/>
          </a:p>
          <a:p>
            <a:pPr>
              <a:buNone/>
            </a:pPr>
            <a:r>
              <a:rPr lang="fr-FR" sz="3300" b="1" dirty="0" smtClean="0"/>
              <a:t>-Après un RAA sans cardite :</a:t>
            </a:r>
            <a:r>
              <a:rPr lang="fr-FR" sz="3300" dirty="0" smtClean="0"/>
              <a:t>Minimum 5 ans ou jusqu’a l’</a:t>
            </a:r>
            <a:r>
              <a:rPr lang="fr-FR" sz="3300" dirty="0" err="1" smtClean="0"/>
              <a:t>age</a:t>
            </a:r>
            <a:r>
              <a:rPr lang="fr-FR" sz="3300" dirty="0" smtClean="0"/>
              <a:t> de 21ans</a:t>
            </a:r>
          </a:p>
          <a:p>
            <a:pPr>
              <a:buNone/>
            </a:pPr>
            <a:endParaRPr lang="fr-FR" sz="3300" dirty="0" smtClean="0"/>
          </a:p>
          <a:p>
            <a:pPr>
              <a:buNone/>
            </a:pPr>
            <a:r>
              <a:rPr lang="fr-FR" sz="3300" dirty="0" smtClean="0"/>
              <a:t> </a:t>
            </a:r>
            <a:r>
              <a:rPr lang="fr-FR" sz="3300" b="1" dirty="0" smtClean="0"/>
              <a:t>-Apres un RAA avec cardite mais sans cardiopathie rhumatismale </a:t>
            </a:r>
            <a:r>
              <a:rPr lang="fr-FR" sz="3300" b="1" dirty="0" err="1" smtClean="0"/>
              <a:t>séquellaire</a:t>
            </a:r>
            <a:r>
              <a:rPr lang="fr-FR" sz="3300" b="1" dirty="0" smtClean="0"/>
              <a:t> :</a:t>
            </a:r>
            <a:r>
              <a:rPr lang="fr-FR" sz="3300" dirty="0" smtClean="0"/>
              <a:t>Minimum 10 ans ou jusqu'à l’</a:t>
            </a:r>
            <a:r>
              <a:rPr lang="fr-FR" sz="3300" dirty="0" err="1" smtClean="0"/>
              <a:t>age</a:t>
            </a:r>
            <a:r>
              <a:rPr lang="fr-FR" sz="3300" dirty="0" smtClean="0"/>
              <a:t> de 25 ans</a:t>
            </a:r>
          </a:p>
          <a:p>
            <a:pPr>
              <a:buNone/>
            </a:pPr>
            <a:r>
              <a:rPr lang="fr-FR" sz="3300" dirty="0" smtClean="0"/>
              <a:t> </a:t>
            </a:r>
          </a:p>
          <a:p>
            <a:pPr>
              <a:buNone/>
            </a:pPr>
            <a:r>
              <a:rPr lang="fr-FR" sz="3300" b="1" dirty="0" smtClean="0"/>
              <a:t>-Apres un RAA avec cardite et cardiopathie rhumatismale </a:t>
            </a:r>
            <a:r>
              <a:rPr lang="fr-FR" sz="3300" b="1" dirty="0" err="1" smtClean="0"/>
              <a:t>séquellaire</a:t>
            </a:r>
            <a:r>
              <a:rPr lang="fr-FR" sz="3300" b="1" dirty="0" smtClean="0"/>
              <a:t> :</a:t>
            </a:r>
            <a:r>
              <a:rPr lang="fr-FR" sz="3300" dirty="0" smtClean="0"/>
              <a:t>Minimum 10 ans ou jusqu'à l’</a:t>
            </a:r>
            <a:r>
              <a:rPr lang="fr-FR" sz="3300" dirty="0" err="1" smtClean="0"/>
              <a:t>age</a:t>
            </a:r>
            <a:r>
              <a:rPr lang="fr-FR" sz="3300" dirty="0" smtClean="0"/>
              <a:t> de 40ans, parfois a vie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prophylactique: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8574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b="1" dirty="0" smtClean="0"/>
              <a:t>Prophylaxie de la greffe bactérienne: </a:t>
            </a:r>
            <a:r>
              <a:rPr lang="fr-FR" sz="2800" dirty="0" smtClean="0"/>
              <a:t>Indiquée en cas RAA avec cardite </a:t>
            </a:r>
          </a:p>
          <a:p>
            <a:r>
              <a:rPr lang="fr-FR" sz="2800" dirty="0" smtClean="0"/>
              <a:t>Education sanitaire +++ </a:t>
            </a:r>
          </a:p>
          <a:p>
            <a:r>
              <a:rPr lang="fr-FR" sz="2800" dirty="0" smtClean="0"/>
              <a:t>Maintenir une hygiène buccodentaire </a:t>
            </a:r>
          </a:p>
          <a:p>
            <a:r>
              <a:rPr lang="fr-FR" sz="2800" dirty="0" smtClean="0"/>
              <a:t>Antibiothérapie adaptée tous les épisodes infectieux </a:t>
            </a:r>
          </a:p>
          <a:p>
            <a:r>
              <a:rPr lang="fr-FR" sz="2800" dirty="0" smtClean="0"/>
              <a:t>ATB prophylactique devant tout acte médical: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    Si manipulation sus diaphragmatique: </a:t>
            </a:r>
          </a:p>
          <a:p>
            <a:pPr>
              <a:buNone/>
            </a:pPr>
            <a:r>
              <a:rPr lang="fr-FR" sz="2800" dirty="0" err="1" smtClean="0"/>
              <a:t>Amoxicilline</a:t>
            </a:r>
            <a:r>
              <a:rPr lang="fr-FR" sz="2800" dirty="0" smtClean="0"/>
              <a:t> 40mg/kg 1h avant l’acte et 8h après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Si manipulation sous diaphragmatique:</a:t>
            </a:r>
          </a:p>
          <a:p>
            <a:pPr>
              <a:buNone/>
            </a:pPr>
            <a:r>
              <a:rPr lang="fr-FR" sz="2800" dirty="0" smtClean="0"/>
              <a:t>Utilisation d’une double antibiothérapie</a:t>
            </a:r>
          </a:p>
          <a:p>
            <a:pPr>
              <a:buNone/>
            </a:pP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Épidémiologie: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 L'âge: 4-15 ans</a:t>
            </a:r>
          </a:p>
          <a:p>
            <a:r>
              <a:rPr lang="fr-FR" sz="2800" dirty="0" smtClean="0"/>
              <a:t> Sexe : Les deux sexes sont touchés de façon égale</a:t>
            </a:r>
          </a:p>
          <a:p>
            <a:r>
              <a:rPr lang="fr-FR" sz="2800" dirty="0" smtClean="0"/>
              <a:t> Saison :Le RAA survient surtout en hiver (septembre, octobre) et au printemps (Février)</a:t>
            </a:r>
          </a:p>
          <a:p>
            <a:r>
              <a:rPr lang="fr-FR" sz="2800" dirty="0" smtClean="0"/>
              <a:t> Niveau socio-économique  L'incidence du RAA et de ses séquelles augmente en cas de :</a:t>
            </a:r>
          </a:p>
          <a:p>
            <a:pPr>
              <a:buNone/>
            </a:pPr>
            <a:r>
              <a:rPr lang="fr-FR" sz="2800" dirty="0" smtClean="0"/>
              <a:t>   - Pauvreté (niveau économique bas) </a:t>
            </a:r>
          </a:p>
          <a:p>
            <a:pPr>
              <a:buNone/>
            </a:pPr>
            <a:r>
              <a:rPr lang="fr-FR" sz="2800" dirty="0" smtClean="0"/>
              <a:t>   - Malnutrition </a:t>
            </a:r>
          </a:p>
          <a:p>
            <a:pPr>
              <a:buNone/>
            </a:pPr>
            <a:r>
              <a:rPr lang="fr-FR" sz="2800" dirty="0"/>
              <a:t> </a:t>
            </a:r>
            <a:r>
              <a:rPr lang="fr-FR" sz="2800" dirty="0" smtClean="0"/>
              <a:t>  - Promiscuité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Pathogénie: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 smtClean="0"/>
              <a:t>A l'origine du RAA, on retrouve toujours des streptocoques bêta hémolytiques du groupe A</a:t>
            </a:r>
          </a:p>
          <a:p>
            <a:r>
              <a:rPr lang="fr-FR" sz="2800" dirty="0" err="1" smtClean="0"/>
              <a:t>Cocci</a:t>
            </a:r>
            <a:r>
              <a:rPr lang="fr-FR" sz="2800" dirty="0" smtClean="0"/>
              <a:t> gram+</a:t>
            </a:r>
          </a:p>
          <a:p>
            <a:endParaRPr lang="fr-FR" sz="2800" dirty="0" smtClean="0"/>
          </a:p>
          <a:p>
            <a:r>
              <a:rPr lang="fr-FR" sz="2800" dirty="0" smtClean="0"/>
              <a:t> La porte d’entrée est la gorge ( peau)</a:t>
            </a:r>
          </a:p>
          <a:p>
            <a:endParaRPr lang="fr-FR" sz="2800" dirty="0" smtClean="0"/>
          </a:p>
          <a:p>
            <a:r>
              <a:rPr lang="fr-FR" sz="2800" dirty="0" smtClean="0"/>
              <a:t>Il existe toujours un délai entre l'infection streptococcique causale pharyngée et les premières manifestations du RAA ( 20 jours) </a:t>
            </a:r>
          </a:p>
          <a:p>
            <a:pPr>
              <a:buNone/>
            </a:pPr>
            <a:r>
              <a:rPr lang="fr-FR" sz="2800" dirty="0" smtClean="0"/>
              <a:t> 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Pathogénie: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 smtClean="0"/>
              <a:t> le streptocoque A secrète plusieurs variétés d'antigènes diffusibles : les </a:t>
            </a:r>
            <a:r>
              <a:rPr lang="fr-FR" sz="2800" dirty="0" err="1" smtClean="0"/>
              <a:t>streptolysines</a:t>
            </a:r>
            <a:r>
              <a:rPr lang="fr-FR" sz="2800" dirty="0" smtClean="0"/>
              <a:t> O, les </a:t>
            </a:r>
            <a:r>
              <a:rPr lang="fr-FR" sz="2800" dirty="0" err="1" smtClean="0"/>
              <a:t>streptodornases</a:t>
            </a:r>
            <a:r>
              <a:rPr lang="fr-FR" sz="2800" dirty="0" smtClean="0"/>
              <a:t>, une </a:t>
            </a:r>
            <a:r>
              <a:rPr lang="fr-FR" sz="2800" dirty="0" err="1" smtClean="0"/>
              <a:t>streptokinase</a:t>
            </a:r>
            <a:r>
              <a:rPr lang="fr-FR" sz="2800" dirty="0" smtClean="0"/>
              <a:t>, une </a:t>
            </a:r>
            <a:r>
              <a:rPr lang="fr-FR" sz="2800" dirty="0" err="1" smtClean="0"/>
              <a:t>hyaluronidase</a:t>
            </a:r>
            <a:endParaRPr lang="fr-FR" sz="2800" dirty="0" smtClean="0"/>
          </a:p>
          <a:p>
            <a:r>
              <a:rPr lang="fr-FR" sz="2800" dirty="0" smtClean="0"/>
              <a:t> Ces antigènes entraînent l'apparition d'anticorps antistreptococciques d'un intérêt diagnostique essentiel</a:t>
            </a:r>
          </a:p>
          <a:p>
            <a:r>
              <a:rPr lang="fr-FR" sz="2800" dirty="0" smtClean="0"/>
              <a:t> Le complexe </a:t>
            </a:r>
            <a:r>
              <a:rPr lang="fr-FR" sz="2800" dirty="0" err="1" smtClean="0"/>
              <a:t>antigène–anticorps</a:t>
            </a:r>
            <a:r>
              <a:rPr lang="fr-FR" sz="2800" dirty="0" smtClean="0"/>
              <a:t> va circuler dans le sang et va attaquer les organes cibles (cœur, articulations, rein…)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Diagnostic: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fr-FR" sz="2800" dirty="0" smtClean="0"/>
              <a:t>Le diagnostic du RAA repose sur un faisceau d’arguments:</a:t>
            </a:r>
          </a:p>
          <a:p>
            <a:pPr lvl="0"/>
            <a:r>
              <a:rPr lang="en-US" sz="2800" dirty="0" err="1" smtClean="0"/>
              <a:t>anamnestiques</a:t>
            </a:r>
            <a:endParaRPr lang="fr-FR" sz="2800" dirty="0" smtClean="0"/>
          </a:p>
          <a:p>
            <a:pPr lvl="0"/>
            <a:r>
              <a:rPr lang="en-US" sz="2800" dirty="0" err="1" smtClean="0"/>
              <a:t>cliniques</a:t>
            </a:r>
            <a:endParaRPr lang="fr-FR" sz="2800" dirty="0" smtClean="0"/>
          </a:p>
          <a:p>
            <a:pPr lvl="0"/>
            <a:r>
              <a:rPr lang="en-US" sz="2800" dirty="0" err="1" smtClean="0"/>
              <a:t>biologiques</a:t>
            </a:r>
            <a:endParaRPr lang="fr-FR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  <a:endParaRPr lang="fr-FR" sz="2800" dirty="0" smtClean="0"/>
          </a:p>
          <a:p>
            <a:pPr lvl="0">
              <a:buNone/>
            </a:pPr>
            <a:r>
              <a:rPr lang="fr-FR" sz="2800" dirty="0" smtClean="0"/>
              <a:t>Mais aucun signe pathognomonique peut a lui seul faire le diagnostic du RAA.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Diagnostic positif: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A- Les critères majeurs de Jones:</a:t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Manifestations </a:t>
            </a:r>
            <a:r>
              <a:rPr lang="en-US" sz="2800" dirty="0" err="1" smtClean="0"/>
              <a:t>majeures</a:t>
            </a:r>
            <a:r>
              <a:rPr lang="en-US" sz="2800" dirty="0" smtClean="0"/>
              <a:t>:</a:t>
            </a:r>
            <a:endParaRPr lang="fr-FR" sz="2800" dirty="0" smtClean="0"/>
          </a:p>
          <a:p>
            <a:pPr lvl="0"/>
            <a:r>
              <a:rPr lang="en-US" sz="2800" dirty="0" err="1" smtClean="0"/>
              <a:t>Cardite</a:t>
            </a:r>
            <a:endParaRPr lang="fr-FR" sz="2800" dirty="0" smtClean="0"/>
          </a:p>
          <a:p>
            <a:pPr lvl="0"/>
            <a:r>
              <a:rPr lang="en-US" sz="2800" dirty="0" err="1" smtClean="0"/>
              <a:t>Polyarthrite</a:t>
            </a:r>
            <a:endParaRPr lang="fr-FR" sz="2800" dirty="0" smtClean="0"/>
          </a:p>
          <a:p>
            <a:pPr lvl="0"/>
            <a:r>
              <a:rPr lang="en-US" sz="2800" dirty="0" err="1" smtClean="0"/>
              <a:t>Chorée</a:t>
            </a:r>
            <a:endParaRPr lang="fr-FR" sz="2800" dirty="0" smtClean="0"/>
          </a:p>
          <a:p>
            <a:pPr lvl="0"/>
            <a:r>
              <a:rPr lang="en-US" sz="2800" dirty="0" err="1" smtClean="0"/>
              <a:t>Erythème</a:t>
            </a:r>
            <a:r>
              <a:rPr lang="en-US" sz="2800" dirty="0" smtClean="0"/>
              <a:t> </a:t>
            </a:r>
            <a:r>
              <a:rPr lang="en-US" sz="2800" dirty="0" err="1" smtClean="0"/>
              <a:t>marginé</a:t>
            </a:r>
            <a:endParaRPr lang="fr-FR" sz="2800" dirty="0" smtClean="0"/>
          </a:p>
          <a:p>
            <a:pPr lvl="0"/>
            <a:r>
              <a:rPr lang="en-US" sz="2800" dirty="0" smtClean="0"/>
              <a:t>Nodules </a:t>
            </a:r>
            <a:r>
              <a:rPr lang="en-US" sz="2800" dirty="0" err="1" smtClean="0"/>
              <a:t>sous-cutanés</a:t>
            </a:r>
            <a:endParaRPr lang="fr-FR" sz="28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1256</Words>
  <Application>Microsoft Office PowerPoint</Application>
  <PresentationFormat>Affichage à l'écran (4:3)</PresentationFormat>
  <Paragraphs>187</Paragraphs>
  <Slides>32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Thème Office</vt:lpstr>
      <vt:lpstr>Rhumatisme articulaire aigue</vt:lpstr>
      <vt:lpstr>Généralisées:</vt:lpstr>
      <vt:lpstr>Intérêt:</vt:lpstr>
      <vt:lpstr>Épidémiologie:</vt:lpstr>
      <vt:lpstr>Pathogénie:</vt:lpstr>
      <vt:lpstr>Pathogénie:</vt:lpstr>
      <vt:lpstr>Diagnostic:</vt:lpstr>
      <vt:lpstr>Diagnostic positif:</vt:lpstr>
      <vt:lpstr> A- Les critères majeurs de Jones: </vt:lpstr>
      <vt:lpstr>La cardite:</vt:lpstr>
      <vt:lpstr>Cardite : Classification</vt:lpstr>
      <vt:lpstr>La polyarthrite:</vt:lpstr>
      <vt:lpstr>La chorée de Sydenham</vt:lpstr>
      <vt:lpstr>              Erythème marginé de Besnier</vt:lpstr>
      <vt:lpstr>        Les nodosités sous-cutanées de Meynet</vt:lpstr>
      <vt:lpstr>B- Les critères mineurs de Jones:</vt:lpstr>
      <vt:lpstr>C. La preuve de l’infection streptococcique:</vt:lpstr>
      <vt:lpstr>Critères du diagnostic positif:</vt:lpstr>
      <vt:lpstr>Diagnostic différentiel:</vt:lpstr>
      <vt:lpstr>Devant une polyarthrite:</vt:lpstr>
      <vt:lpstr>Devant une cardite:</vt:lpstr>
      <vt:lpstr>Devant une chorée de Sydenham:</vt:lpstr>
      <vt:lpstr>Traitement:</vt:lpstr>
      <vt:lpstr>Traitement:</vt:lpstr>
      <vt:lpstr>Traitement:</vt:lpstr>
      <vt:lpstr>Traitement:</vt:lpstr>
      <vt:lpstr>Surveillance:</vt:lpstr>
      <vt:lpstr>Diapositive 28</vt:lpstr>
      <vt:lpstr>Traitement prophylactique:</vt:lpstr>
      <vt:lpstr>Traitement prophylactique:</vt:lpstr>
      <vt:lpstr>Traitement prophylactique:</vt:lpstr>
      <vt:lpstr>Traitement prophylactique: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60</cp:revision>
  <dcterms:created xsi:type="dcterms:W3CDTF">2018-10-17T09:57:33Z</dcterms:created>
  <dcterms:modified xsi:type="dcterms:W3CDTF">2018-10-25T08:25:07Z</dcterms:modified>
</cp:coreProperties>
</file>