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2" r:id="rId5"/>
    <p:sldId id="263" r:id="rId6"/>
    <p:sldId id="264" r:id="rId7"/>
    <p:sldId id="275" r:id="rId8"/>
    <p:sldId id="276" r:id="rId9"/>
    <p:sldId id="301" r:id="rId10"/>
    <p:sldId id="277" r:id="rId11"/>
    <p:sldId id="278" r:id="rId12"/>
    <p:sldId id="279" r:id="rId13"/>
    <p:sldId id="280" r:id="rId14"/>
    <p:sldId id="281" r:id="rId15"/>
    <p:sldId id="302" r:id="rId16"/>
    <p:sldId id="309" r:id="rId17"/>
    <p:sldId id="303" r:id="rId18"/>
    <p:sldId id="284" r:id="rId19"/>
    <p:sldId id="285" r:id="rId20"/>
    <p:sldId id="286" r:id="rId21"/>
    <p:sldId id="287" r:id="rId22"/>
    <p:sldId id="288" r:id="rId23"/>
    <p:sldId id="289" r:id="rId24"/>
    <p:sldId id="310" r:id="rId25"/>
    <p:sldId id="290" r:id="rId26"/>
    <p:sldId id="291" r:id="rId27"/>
    <p:sldId id="292" r:id="rId28"/>
    <p:sldId id="304" r:id="rId29"/>
    <p:sldId id="305" r:id="rId30"/>
    <p:sldId id="306" r:id="rId31"/>
    <p:sldId id="307" r:id="rId32"/>
    <p:sldId id="308" r:id="rId33"/>
    <p:sldId id="313" r:id="rId34"/>
    <p:sldId id="314" r:id="rId35"/>
    <p:sldId id="293" r:id="rId36"/>
    <p:sldId id="294" r:id="rId37"/>
    <p:sldId id="295" r:id="rId38"/>
    <p:sldId id="296" r:id="rId39"/>
    <p:sldId id="297" r:id="rId40"/>
    <p:sldId id="312" r:id="rId41"/>
    <p:sldId id="315" r:id="rId42"/>
    <p:sldId id="316"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fontAlgn="base">
              <a:spcBef>
                <a:spcPct val="0"/>
              </a:spcBef>
              <a:spcAft>
                <a:spcPct val="0"/>
              </a:spcAft>
              <a:defRPr/>
            </a:pPr>
            <a:endParaRPr lang="fr-FR">
              <a:solidFill>
                <a:srgbClr val="FFFFFF"/>
              </a:solidFill>
            </a:endParaRPr>
          </a:p>
        </p:txBody>
      </p:sp>
      <p:sp>
        <p:nvSpPr>
          <p:cNvPr id="17" name="Footer Placeholder 16"/>
          <p:cNvSpPr>
            <a:spLocks noGrp="1"/>
          </p:cNvSpPr>
          <p:nvPr>
            <p:ph type="ftr" sz="quarter" idx="11"/>
          </p:nvPr>
        </p:nvSpPr>
        <p:spPr>
          <a:xfrm>
            <a:off x="5410200" y="4205288"/>
            <a:ext cx="1295400" cy="457200"/>
          </a:xfrm>
        </p:spPr>
        <p:txBody>
          <a:bodyPr/>
          <a:lstStyle/>
          <a:p>
            <a:pPr fontAlgn="base">
              <a:spcBef>
                <a:spcPct val="0"/>
              </a:spcBef>
              <a:spcAft>
                <a:spcPct val="0"/>
              </a:spcAft>
              <a:defRPr/>
            </a:pPr>
            <a:endParaRPr lang="fr-FR">
              <a:solidFill>
                <a:srgbClr val="FFFFFF"/>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fontAlgn="base">
              <a:spcBef>
                <a:spcPct val="0"/>
              </a:spcBef>
              <a:spcAft>
                <a:spcPct val="0"/>
              </a:spcAft>
              <a:defRPr/>
            </a:pPr>
            <a:fld id="{CA88A768-F352-4EE9-9130-32765CE94CE0}" type="slidenum">
              <a:rPr lang="fr-FR" smtClean="0">
                <a:solidFill>
                  <a:srgbClr val="FFFFFF"/>
                </a:solidFill>
              </a:rPr>
              <a:pPr fontAlgn="base">
                <a:spcBef>
                  <a:spcPct val="0"/>
                </a:spcBef>
                <a:spcAft>
                  <a:spcPct val="0"/>
                </a:spcAft>
                <a:defRPr/>
              </a:pPr>
              <a:t>‹N°›</a:t>
            </a:fld>
            <a:endParaRPr lang="fr-FR">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fr-F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fr-F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A88A768-F352-4EE9-9130-32765CE94CE0}" type="slidenum">
              <a:rPr lang="fr-FR" smtClean="0">
                <a:solidFill>
                  <a:srgbClr val="FFFFFF"/>
                </a:solidFill>
              </a:rPr>
              <a:pPr fontAlgn="base">
                <a:spcBef>
                  <a:spcPct val="0"/>
                </a:spcBef>
                <a:spcAft>
                  <a:spcPct val="0"/>
                </a:spcAft>
                <a:defRPr/>
              </a:pPr>
              <a:t>‹N°›</a:t>
            </a:fld>
            <a:endParaRPr lang="fr-FR">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fr-F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fr-F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A88A768-F352-4EE9-9130-32765CE94CE0}" type="slidenum">
              <a:rPr lang="fr-FR" smtClean="0">
                <a:solidFill>
                  <a:srgbClr val="FFFFFF"/>
                </a:solidFill>
              </a:rPr>
              <a:pPr fontAlgn="base">
                <a:spcBef>
                  <a:spcPct val="0"/>
                </a:spcBef>
                <a:spcAft>
                  <a:spcPct val="0"/>
                </a:spcAft>
                <a:defRPr/>
              </a:pPr>
              <a:t>‹N°›</a:t>
            </a:fld>
            <a:endParaRPr lang="fr-FR">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fr-F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fr-F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A88A768-F352-4EE9-9130-32765CE94CE0}" type="slidenum">
              <a:rPr lang="fr-FR" smtClean="0">
                <a:solidFill>
                  <a:srgbClr val="FFFFFF"/>
                </a:solidFill>
              </a:rPr>
              <a:pPr fontAlgn="base">
                <a:spcBef>
                  <a:spcPct val="0"/>
                </a:spcBef>
                <a:spcAft>
                  <a:spcPct val="0"/>
                </a:spcAft>
                <a:defRPr/>
              </a:pPr>
              <a:t>‹N°›</a:t>
            </a:fld>
            <a:endParaRPr lang="fr-FR">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fr-F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fr-F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A88A768-F352-4EE9-9130-32765CE94CE0}" type="slidenum">
              <a:rPr lang="fr-FR" smtClean="0">
                <a:solidFill>
                  <a:srgbClr val="FFFFFF"/>
                </a:solidFill>
              </a:rPr>
              <a:pPr fontAlgn="base">
                <a:spcBef>
                  <a:spcPct val="0"/>
                </a:spcBef>
                <a:spcAft>
                  <a:spcPct val="0"/>
                </a:spcAft>
                <a:defRPr/>
              </a:pPr>
              <a:t>‹N°›</a:t>
            </a:fld>
            <a:endParaRPr lang="fr-FR">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fr-FR">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fr-FR">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A88A768-F352-4EE9-9130-32765CE94CE0}" type="slidenum">
              <a:rPr lang="fr-FR" smtClean="0">
                <a:solidFill>
                  <a:srgbClr val="FFFFFF"/>
                </a:solidFill>
              </a:rPr>
              <a:pPr fontAlgn="base">
                <a:spcBef>
                  <a:spcPct val="0"/>
                </a:spcBef>
                <a:spcAft>
                  <a:spcPct val="0"/>
                </a:spcAft>
                <a:defRPr/>
              </a:pPr>
              <a:t>‹N°›</a:t>
            </a:fld>
            <a:endParaRPr lang="fr-FR">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fontAlgn="base">
              <a:spcBef>
                <a:spcPct val="0"/>
              </a:spcBef>
              <a:spcAft>
                <a:spcPct val="0"/>
              </a:spcAft>
              <a:defRPr/>
            </a:pPr>
            <a:endParaRPr lang="fr-FR">
              <a:solidFill>
                <a:srgbClr val="FFFFFF"/>
              </a:solidFill>
            </a:endParaRPr>
          </a:p>
        </p:txBody>
      </p:sp>
      <p:sp>
        <p:nvSpPr>
          <p:cNvPr id="27" name="Slide Number Placeholder 26"/>
          <p:cNvSpPr>
            <a:spLocks noGrp="1"/>
          </p:cNvSpPr>
          <p:nvPr>
            <p:ph type="sldNum" sz="quarter" idx="11"/>
          </p:nvPr>
        </p:nvSpPr>
        <p:spPr/>
        <p:txBody>
          <a:bodyPr rtlCol="0"/>
          <a:lstStyle/>
          <a:p>
            <a:pPr fontAlgn="base">
              <a:spcBef>
                <a:spcPct val="0"/>
              </a:spcBef>
              <a:spcAft>
                <a:spcPct val="0"/>
              </a:spcAft>
              <a:defRPr/>
            </a:pPr>
            <a:fld id="{CA88A768-F352-4EE9-9130-32765CE94CE0}" type="slidenum">
              <a:rPr lang="fr-FR" smtClean="0">
                <a:solidFill>
                  <a:srgbClr val="FFFFFF"/>
                </a:solidFill>
              </a:rPr>
              <a:pPr fontAlgn="base">
                <a:spcBef>
                  <a:spcPct val="0"/>
                </a:spcBef>
                <a:spcAft>
                  <a:spcPct val="0"/>
                </a:spcAft>
                <a:defRPr/>
              </a:pPr>
              <a:t>‹N°›</a:t>
            </a:fld>
            <a:endParaRPr lang="fr-FR">
              <a:solidFill>
                <a:srgbClr val="FFFFFF"/>
              </a:solidFill>
            </a:endParaRPr>
          </a:p>
        </p:txBody>
      </p:sp>
      <p:sp>
        <p:nvSpPr>
          <p:cNvPr id="28" name="Footer Placeholder 27"/>
          <p:cNvSpPr>
            <a:spLocks noGrp="1"/>
          </p:cNvSpPr>
          <p:nvPr>
            <p:ph type="ftr" sz="quarter" idx="12"/>
          </p:nvPr>
        </p:nvSpPr>
        <p:spPr/>
        <p:txBody>
          <a:bodyPr rtlCol="0"/>
          <a:lstStyle/>
          <a:p>
            <a:pPr fontAlgn="base">
              <a:spcBef>
                <a:spcPct val="0"/>
              </a:spcBef>
              <a:spcAft>
                <a:spcPct val="0"/>
              </a:spcAft>
              <a:defRPr/>
            </a:pPr>
            <a:endParaRPr lang="fr-FR">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fontAlgn="base">
              <a:spcBef>
                <a:spcPct val="0"/>
              </a:spcBef>
              <a:spcAft>
                <a:spcPct val="0"/>
              </a:spcAft>
              <a:defRPr/>
            </a:pPr>
            <a:endParaRPr lang="fr-FR">
              <a:solidFill>
                <a:srgbClr val="FFFFFF"/>
              </a:solidFill>
            </a:endParaRPr>
          </a:p>
        </p:txBody>
      </p:sp>
      <p:sp>
        <p:nvSpPr>
          <p:cNvPr id="4" name="Footer Placeholder 3"/>
          <p:cNvSpPr>
            <a:spLocks noGrp="1"/>
          </p:cNvSpPr>
          <p:nvPr>
            <p:ph type="ftr" sz="quarter" idx="11"/>
          </p:nvPr>
        </p:nvSpPr>
        <p:spPr>
          <a:xfrm>
            <a:off x="5257800" y="612648"/>
            <a:ext cx="1325880" cy="457200"/>
          </a:xfrm>
        </p:spPr>
        <p:txBody>
          <a:bodyPr/>
          <a:lstStyle/>
          <a:p>
            <a:pPr fontAlgn="base">
              <a:spcBef>
                <a:spcPct val="0"/>
              </a:spcBef>
              <a:spcAft>
                <a:spcPct val="0"/>
              </a:spcAft>
              <a:defRPr/>
            </a:pPr>
            <a:endParaRPr lang="fr-FR">
              <a:solidFill>
                <a:srgbClr val="FFFFFF"/>
              </a:solidFill>
            </a:endParaRPr>
          </a:p>
        </p:txBody>
      </p:sp>
      <p:sp>
        <p:nvSpPr>
          <p:cNvPr id="5" name="Slide Number Placeholder 4"/>
          <p:cNvSpPr>
            <a:spLocks noGrp="1"/>
          </p:cNvSpPr>
          <p:nvPr>
            <p:ph type="sldNum" sz="quarter" idx="12"/>
          </p:nvPr>
        </p:nvSpPr>
        <p:spPr>
          <a:xfrm>
            <a:off x="8174736" y="2272"/>
            <a:ext cx="762000" cy="365760"/>
          </a:xfrm>
        </p:spPr>
        <p:txBody>
          <a:bodyPr/>
          <a:lstStyle/>
          <a:p>
            <a:pPr fontAlgn="base">
              <a:spcBef>
                <a:spcPct val="0"/>
              </a:spcBef>
              <a:spcAft>
                <a:spcPct val="0"/>
              </a:spcAft>
              <a:defRPr/>
            </a:pPr>
            <a:fld id="{CA88A768-F352-4EE9-9130-32765CE94CE0}" type="slidenum">
              <a:rPr lang="fr-FR" smtClean="0">
                <a:solidFill>
                  <a:srgbClr val="FFFFFF"/>
                </a:solidFill>
              </a:rPr>
              <a:pPr fontAlgn="base">
                <a:spcBef>
                  <a:spcPct val="0"/>
                </a:spcBef>
                <a:spcAft>
                  <a:spcPct val="0"/>
                </a:spcAft>
                <a:defRPr/>
              </a:pPr>
              <a:t>‹N°›</a:t>
            </a:fld>
            <a:endParaRPr lang="fr-F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fr-FR">
              <a:solidFill>
                <a:srgbClr val="FFFFFF"/>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fr-FR">
              <a:solidFill>
                <a:srgbClr val="FFFFFF"/>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CA88A768-F352-4EE9-9130-32765CE94CE0}" type="slidenum">
              <a:rPr lang="fr-FR" smtClean="0">
                <a:solidFill>
                  <a:srgbClr val="FFFFFF"/>
                </a:solidFill>
              </a:rPr>
              <a:pPr fontAlgn="base">
                <a:spcBef>
                  <a:spcPct val="0"/>
                </a:spcBef>
                <a:spcAft>
                  <a:spcPct val="0"/>
                </a:spcAft>
                <a:defRPr/>
              </a:pPr>
              <a:t>‹N°›</a:t>
            </a:fld>
            <a:endParaRPr lang="fr-FR">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fr-FR">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fr-FR">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A88A768-F352-4EE9-9130-32765CE94CE0}" type="slidenum">
              <a:rPr lang="fr-FR" smtClean="0">
                <a:solidFill>
                  <a:srgbClr val="FFFFFF"/>
                </a:solidFill>
              </a:rPr>
              <a:pPr fontAlgn="base">
                <a:spcBef>
                  <a:spcPct val="0"/>
                </a:spcBef>
                <a:spcAft>
                  <a:spcPct val="0"/>
                </a:spcAft>
                <a:defRPr/>
              </a:pPr>
              <a:t>‹N°›</a:t>
            </a:fld>
            <a:endParaRPr lang="fr-FR">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fr-FR">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fr-FR">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A88A768-F352-4EE9-9130-32765CE94CE0}" type="slidenum">
              <a:rPr lang="fr-FR" smtClean="0">
                <a:solidFill>
                  <a:srgbClr val="FFFFFF"/>
                </a:solidFill>
              </a:rPr>
              <a:pPr fontAlgn="base">
                <a:spcBef>
                  <a:spcPct val="0"/>
                </a:spcBef>
                <a:spcAft>
                  <a:spcPct val="0"/>
                </a:spcAft>
                <a:defRPr/>
              </a:pPr>
              <a:t>‹N°›</a:t>
            </a:fld>
            <a:endParaRPr lang="fr-FR">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fontAlgn="base">
              <a:spcBef>
                <a:spcPct val="0"/>
              </a:spcBef>
              <a:spcAft>
                <a:spcPct val="0"/>
              </a:spcAft>
              <a:defRPr/>
            </a:pPr>
            <a:endParaRPr lang="fr-FR">
              <a:solidFill>
                <a:srgbClr val="FFFFFF"/>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fontAlgn="base">
              <a:spcBef>
                <a:spcPct val="0"/>
              </a:spcBef>
              <a:spcAft>
                <a:spcPct val="0"/>
              </a:spcAft>
              <a:defRPr/>
            </a:pPr>
            <a:endParaRPr lang="fr-FR">
              <a:solidFill>
                <a:srgbClr val="FFFFFF"/>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fontAlgn="base">
              <a:spcBef>
                <a:spcPct val="0"/>
              </a:spcBef>
              <a:spcAft>
                <a:spcPct val="0"/>
              </a:spcAft>
              <a:defRPr/>
            </a:pPr>
            <a:fld id="{CA88A768-F352-4EE9-9130-32765CE94CE0}" type="slidenum">
              <a:rPr lang="fr-FR" smtClean="0">
                <a:solidFill>
                  <a:srgbClr val="FFFFFF"/>
                </a:solidFill>
              </a:rPr>
              <a:pPr fontAlgn="base">
                <a:spcBef>
                  <a:spcPct val="0"/>
                </a:spcBef>
                <a:spcAft>
                  <a:spcPct val="0"/>
                </a:spcAft>
                <a:defRPr/>
              </a:pPr>
              <a:t>‹N°›</a:t>
            </a:fld>
            <a:endParaRPr lang="fr-FR">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4282" y="0"/>
            <a:ext cx="8601076" cy="2970199"/>
          </a:xfrm>
        </p:spPr>
        <p:txBody>
          <a:bodyPr>
            <a:normAutofit fontScale="90000"/>
          </a:bodyPr>
          <a:lstStyle/>
          <a:p>
            <a:pPr algn="ctr" eaLnBrk="1" hangingPunct="1">
              <a:defRPr/>
            </a:pPr>
            <a:r>
              <a:rPr lang="fr-FR" i="1" dirty="0" smtClean="0"/>
              <a:t>Enseignement gradué</a:t>
            </a:r>
            <a:br>
              <a:rPr lang="fr-FR" i="1" dirty="0" smtClean="0"/>
            </a:br>
            <a:r>
              <a:rPr lang="fr-FR" i="1" dirty="0" smtClean="0"/>
              <a:t>2016-2017</a:t>
            </a:r>
            <a:br>
              <a:rPr lang="fr-FR" i="1" dirty="0" smtClean="0"/>
            </a:br>
            <a:r>
              <a:rPr lang="fr-FR" sz="4000" b="0" i="1" dirty="0" smtClean="0"/>
              <a:t>SYNDROMES CORONAIRES AIGUS ST(+)</a:t>
            </a:r>
            <a:br>
              <a:rPr lang="fr-FR" sz="4000" b="0" i="1" dirty="0" smtClean="0"/>
            </a:br>
            <a:r>
              <a:rPr lang="fr-FR" sz="4000" i="1" dirty="0" smtClean="0"/>
              <a:t>STEMI</a:t>
            </a:r>
            <a:endParaRPr lang="fr-FR" sz="4000" b="0" i="1" dirty="0" smtClean="0"/>
          </a:p>
        </p:txBody>
      </p:sp>
      <p:sp>
        <p:nvSpPr>
          <p:cNvPr id="2051" name="Rectangle 3"/>
          <p:cNvSpPr>
            <a:spLocks noGrp="1" noChangeArrowheads="1"/>
          </p:cNvSpPr>
          <p:nvPr>
            <p:ph type="subTitle" idx="1"/>
          </p:nvPr>
        </p:nvSpPr>
        <p:spPr>
          <a:xfrm>
            <a:off x="611560" y="4143375"/>
            <a:ext cx="7992888" cy="1928813"/>
          </a:xfrm>
        </p:spPr>
        <p:txBody>
          <a:bodyPr>
            <a:normAutofit fontScale="70000" lnSpcReduction="20000"/>
          </a:bodyPr>
          <a:lstStyle/>
          <a:p>
            <a:pPr eaLnBrk="1" hangingPunct="1">
              <a:defRPr/>
            </a:pPr>
            <a:r>
              <a:rPr lang="en-US" b="1" dirty="0" smtClean="0"/>
              <a:t>          </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r>
              <a:rPr lang="en-US" sz="3300" b="1" i="1" dirty="0" smtClean="0"/>
              <a:t>Pr </a:t>
            </a:r>
            <a:r>
              <a:rPr lang="en-US" sz="3300" b="1" i="1" dirty="0" err="1" smtClean="0"/>
              <a:t>Meziane</a:t>
            </a:r>
            <a:r>
              <a:rPr lang="en-US" sz="3300" b="1" i="1" dirty="0" smtClean="0"/>
              <a:t> </a:t>
            </a:r>
            <a:r>
              <a:rPr lang="en-US" sz="3300" b="1" i="1" dirty="0" err="1" smtClean="0"/>
              <a:t>Tani</a:t>
            </a:r>
            <a:r>
              <a:rPr lang="en-US" sz="3300" b="1" i="1" dirty="0" smtClean="0"/>
              <a:t>  A.</a:t>
            </a:r>
            <a:r>
              <a:rPr lang="en-US" sz="2000" i="1" dirty="0" smtClean="0"/>
              <a:t>                                                                     </a:t>
            </a:r>
            <a:r>
              <a:rPr lang="en-US" sz="2900" b="1" i="1" dirty="0" smtClean="0"/>
              <a:t>17/04/2017</a:t>
            </a:r>
            <a:endParaRPr lang="en-US" sz="2000" b="1" i="1" dirty="0" smtClean="0"/>
          </a:p>
          <a:p>
            <a:pPr eaLnBrk="1" hangingPunct="1">
              <a:defRPr/>
            </a:pPr>
            <a:endParaRPr lang="en-US" i="1" dirty="0" smtClean="0">
              <a:latin typeface="Algerian" pitchFamily="82" charset="0"/>
            </a:endParaRPr>
          </a:p>
          <a:p>
            <a:pPr>
              <a:defRPr/>
            </a:pPr>
            <a:r>
              <a:rPr lang="en-US" i="1" dirty="0" smtClean="0">
                <a:latin typeface="Algerian" pitchFamily="82" charset="0"/>
              </a:rPr>
              <a:t>   </a:t>
            </a:r>
            <a:endParaRPr lang="en-US" sz="2100" i="1" dirty="0" smtClean="0">
              <a:latin typeface="Algerian" pitchFamily="82" charset="0"/>
            </a:endParaRPr>
          </a:p>
          <a:p>
            <a:pPr eaLnBrk="1" hangingPunct="1">
              <a:defRPr/>
            </a:pPr>
            <a:endParaRPr lang="en-US" dirty="0" smtClean="0"/>
          </a:p>
          <a:p>
            <a:pPr eaLnBrk="1" hangingPunct="1">
              <a:defRPr/>
            </a:pPr>
            <a:endParaRPr lang="fr-FR" dirty="0"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323528" y="548680"/>
            <a:ext cx="8229600" cy="1066800"/>
          </a:xfrm>
        </p:spPr>
        <p:txBody>
          <a:bodyPr/>
          <a:lstStyle/>
          <a:p>
            <a:pPr eaLnBrk="1" hangingPunct="1"/>
            <a:r>
              <a:rPr lang="fr-FR" i="1" dirty="0" smtClean="0">
                <a:solidFill>
                  <a:schemeClr val="hlink"/>
                </a:solidFill>
                <a:effectLst/>
              </a:rPr>
              <a:t>Diagnostic (2)</a:t>
            </a:r>
          </a:p>
        </p:txBody>
      </p:sp>
      <p:sp>
        <p:nvSpPr>
          <p:cNvPr id="23555" name="Rectangle 3"/>
          <p:cNvSpPr>
            <a:spLocks noGrp="1" noChangeArrowheads="1"/>
          </p:cNvSpPr>
          <p:nvPr>
            <p:ph idx="1"/>
          </p:nvPr>
        </p:nvSpPr>
        <p:spPr>
          <a:xfrm>
            <a:off x="457200" y="1600200"/>
            <a:ext cx="8362950" cy="4525963"/>
          </a:xfrm>
        </p:spPr>
        <p:txBody>
          <a:bodyPr/>
          <a:lstStyle/>
          <a:p>
            <a:pPr eaLnBrk="1" hangingPunct="1">
              <a:lnSpc>
                <a:spcPct val="140000"/>
              </a:lnSpc>
              <a:buFont typeface="Wingdings" pitchFamily="2" charset="2"/>
              <a:buNone/>
            </a:pPr>
            <a:r>
              <a:rPr lang="fr-FR" u="sng" dirty="0" smtClean="0">
                <a:effectLst/>
              </a:rPr>
              <a:t>La douleur thoracique de type « infarctoïde »</a:t>
            </a:r>
            <a:r>
              <a:rPr lang="fr-FR" dirty="0" smtClean="0">
                <a:effectLst/>
              </a:rPr>
              <a:t> :</a:t>
            </a:r>
          </a:p>
          <a:p>
            <a:pPr eaLnBrk="1" hangingPunct="1">
              <a:lnSpc>
                <a:spcPct val="140000"/>
              </a:lnSpc>
              <a:buFont typeface="Wingdings" pitchFamily="2" charset="2"/>
              <a:buChar char="Ø"/>
            </a:pPr>
            <a:r>
              <a:rPr lang="fr-FR" dirty="0" smtClean="0">
                <a:effectLst/>
              </a:rPr>
              <a:t> est une douleur angineuse </a:t>
            </a:r>
          </a:p>
          <a:p>
            <a:pPr eaLnBrk="1" hangingPunct="1">
              <a:lnSpc>
                <a:spcPct val="140000"/>
              </a:lnSpc>
              <a:buFont typeface="Wingdings" pitchFamily="2" charset="2"/>
              <a:buChar char="Ø"/>
            </a:pPr>
            <a:r>
              <a:rPr lang="fr-FR" dirty="0" smtClean="0">
                <a:effectLst/>
              </a:rPr>
              <a:t> typiquement plus intense</a:t>
            </a:r>
          </a:p>
          <a:p>
            <a:pPr eaLnBrk="1" hangingPunct="1">
              <a:lnSpc>
                <a:spcPct val="140000"/>
              </a:lnSpc>
              <a:buFont typeface="Wingdings" pitchFamily="2" charset="2"/>
              <a:buChar char="Ø"/>
            </a:pPr>
            <a:r>
              <a:rPr lang="fr-FR" dirty="0" smtClean="0">
                <a:effectLst/>
              </a:rPr>
              <a:t> pendant une durée &gt; 30 minutes.</a:t>
            </a:r>
          </a:p>
          <a:p>
            <a:pPr eaLnBrk="1" hangingPunct="1">
              <a:lnSpc>
                <a:spcPct val="140000"/>
              </a:lnSpc>
              <a:buFont typeface="Wingdings" pitchFamily="2" charset="2"/>
              <a:buChar char="Ø"/>
            </a:pPr>
            <a:r>
              <a:rPr lang="fr-FR" dirty="0" smtClean="0">
                <a:effectLst/>
              </a:rPr>
              <a:t> ne cédant pas…aux de dérivés nitrés</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r>
              <a:rPr lang="fr-FR" i="1" dirty="0" smtClean="0">
                <a:solidFill>
                  <a:schemeClr val="hlink"/>
                </a:solidFill>
                <a:effectLst/>
              </a:rPr>
              <a:t>Diagnostic (3)</a:t>
            </a:r>
          </a:p>
        </p:txBody>
      </p:sp>
      <p:sp>
        <p:nvSpPr>
          <p:cNvPr id="24579" name="Rectangle 3"/>
          <p:cNvSpPr>
            <a:spLocks noGrp="1" noChangeArrowheads="1"/>
          </p:cNvSpPr>
          <p:nvPr>
            <p:ph idx="1"/>
          </p:nvPr>
        </p:nvSpPr>
        <p:spPr/>
        <p:txBody>
          <a:bodyPr/>
          <a:lstStyle/>
          <a:p>
            <a:pPr eaLnBrk="1" hangingPunct="1">
              <a:lnSpc>
                <a:spcPct val="130000"/>
              </a:lnSpc>
              <a:buFont typeface="Wingdings" pitchFamily="2" charset="2"/>
              <a:buNone/>
            </a:pPr>
            <a:r>
              <a:rPr lang="fr-FR" u="sng" dirty="0" smtClean="0">
                <a:effectLst/>
              </a:rPr>
              <a:t>L ’ECG est le plus souvent anormal</a:t>
            </a:r>
          </a:p>
          <a:p>
            <a:pPr eaLnBrk="1" hangingPunct="1">
              <a:lnSpc>
                <a:spcPct val="130000"/>
              </a:lnSpc>
              <a:buFont typeface="Wingdings" pitchFamily="2" charset="2"/>
              <a:buChar char="Ø"/>
            </a:pPr>
            <a:r>
              <a:rPr lang="fr-FR" dirty="0" smtClean="0">
                <a:effectLst/>
              </a:rPr>
              <a:t> Ischémie sous endocardique</a:t>
            </a:r>
          </a:p>
          <a:p>
            <a:pPr eaLnBrk="1" hangingPunct="1">
              <a:lnSpc>
                <a:spcPct val="130000"/>
              </a:lnSpc>
              <a:buFont typeface="Wingdings" pitchFamily="2" charset="2"/>
              <a:buChar char="Ø"/>
            </a:pPr>
            <a:r>
              <a:rPr lang="fr-FR" dirty="0" smtClean="0">
                <a:effectLst/>
              </a:rPr>
              <a:t> Lésion sous épicardique (onde de paradée) </a:t>
            </a:r>
          </a:p>
          <a:p>
            <a:pPr eaLnBrk="1" hangingPunct="1">
              <a:lnSpc>
                <a:spcPct val="130000"/>
              </a:lnSpc>
              <a:buFont typeface="Wingdings" pitchFamily="2" charset="2"/>
              <a:buChar char="Ø"/>
            </a:pPr>
            <a:r>
              <a:rPr lang="fr-FR" dirty="0" smtClean="0">
                <a:effectLst/>
              </a:rPr>
              <a:t> Apparition d ’une onde « Q »</a:t>
            </a:r>
          </a:p>
          <a:p>
            <a:pPr eaLnBrk="1" hangingPunct="1">
              <a:lnSpc>
                <a:spcPct val="130000"/>
              </a:lnSpc>
              <a:buFont typeface="Wingdings" pitchFamily="2" charset="2"/>
              <a:buChar char="Ø"/>
            </a:pPr>
            <a:r>
              <a:rPr lang="fr-FR" dirty="0" smtClean="0">
                <a:effectLst/>
              </a:rPr>
              <a:t> Puis diminution du sus décalage et négativation des ondes T</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836712"/>
            <a:ext cx="8229600" cy="5737824"/>
          </a:xfrm>
        </p:spPr>
        <p:txBody>
          <a:bodyPr>
            <a:normAutofit lnSpcReduction="10000"/>
          </a:bodyPr>
          <a:lstStyle/>
          <a:p>
            <a:pPr eaLnBrk="1" hangingPunct="1">
              <a:lnSpc>
                <a:spcPct val="130000"/>
              </a:lnSpc>
              <a:buFont typeface="Wingdings" pitchFamily="2" charset="2"/>
              <a:buNone/>
            </a:pPr>
            <a:r>
              <a:rPr lang="fr-FR" u="sng" dirty="0" smtClean="0">
                <a:effectLst/>
              </a:rPr>
              <a:t>L ’E.C.G permet également de </a:t>
            </a:r>
            <a:r>
              <a:rPr lang="fr-FR" dirty="0" smtClean="0">
                <a:effectLst/>
              </a:rPr>
              <a:t>:</a:t>
            </a:r>
          </a:p>
          <a:p>
            <a:pPr eaLnBrk="1" hangingPunct="1">
              <a:lnSpc>
                <a:spcPct val="130000"/>
              </a:lnSpc>
              <a:buFont typeface="Wingdings" pitchFamily="2" charset="2"/>
              <a:buNone/>
            </a:pPr>
            <a:endParaRPr lang="fr-FR" dirty="0" smtClean="0">
              <a:effectLst/>
            </a:endParaRPr>
          </a:p>
          <a:p>
            <a:pPr eaLnBrk="1" hangingPunct="1">
              <a:lnSpc>
                <a:spcPct val="130000"/>
              </a:lnSpc>
              <a:buFont typeface="Wingdings" pitchFamily="2" charset="2"/>
              <a:buChar char="Ø"/>
            </a:pPr>
            <a:r>
              <a:rPr lang="fr-FR" i="1" u="sng" dirty="0" smtClean="0">
                <a:effectLst/>
              </a:rPr>
              <a:t>Localiser le territoire infarci</a:t>
            </a:r>
            <a:r>
              <a:rPr lang="fr-FR" dirty="0" smtClean="0">
                <a:effectLst/>
              </a:rPr>
              <a:t> </a:t>
            </a:r>
          </a:p>
          <a:p>
            <a:pPr eaLnBrk="1" hangingPunct="1">
              <a:lnSpc>
                <a:spcPct val="130000"/>
              </a:lnSpc>
              <a:buNone/>
            </a:pPr>
            <a:r>
              <a:rPr lang="fr-FR" dirty="0" smtClean="0"/>
              <a:t>     - </a:t>
            </a:r>
            <a:r>
              <a:rPr lang="fr-FR" dirty="0" smtClean="0">
                <a:effectLst/>
              </a:rPr>
              <a:t>D1-</a:t>
            </a:r>
            <a:r>
              <a:rPr lang="fr-FR" dirty="0" err="1" smtClean="0">
                <a:effectLst/>
              </a:rPr>
              <a:t>aVL</a:t>
            </a:r>
            <a:r>
              <a:rPr lang="fr-FR" dirty="0" smtClean="0">
                <a:effectLst/>
              </a:rPr>
              <a:t> : latéral haut,</a:t>
            </a:r>
          </a:p>
          <a:p>
            <a:pPr eaLnBrk="1" hangingPunct="1">
              <a:lnSpc>
                <a:spcPct val="130000"/>
              </a:lnSpc>
              <a:buNone/>
            </a:pPr>
            <a:r>
              <a:rPr lang="fr-FR" dirty="0" smtClean="0"/>
              <a:t>     - </a:t>
            </a:r>
            <a:r>
              <a:rPr lang="fr-FR" dirty="0" smtClean="0">
                <a:effectLst/>
              </a:rPr>
              <a:t>D2-D3-</a:t>
            </a:r>
            <a:r>
              <a:rPr lang="fr-FR" dirty="0" err="1" smtClean="0">
                <a:effectLst/>
              </a:rPr>
              <a:t>aVF</a:t>
            </a:r>
            <a:r>
              <a:rPr lang="fr-FR" dirty="0" smtClean="0">
                <a:effectLst/>
              </a:rPr>
              <a:t> : inférieur, </a:t>
            </a:r>
          </a:p>
          <a:p>
            <a:pPr eaLnBrk="1" hangingPunct="1">
              <a:lnSpc>
                <a:spcPct val="130000"/>
              </a:lnSpc>
              <a:buNone/>
            </a:pPr>
            <a:r>
              <a:rPr lang="fr-FR" dirty="0" smtClean="0"/>
              <a:t>     - </a:t>
            </a:r>
            <a:r>
              <a:rPr lang="fr-FR" dirty="0" smtClean="0">
                <a:effectLst/>
              </a:rPr>
              <a:t>V1-V2-V3 :</a:t>
            </a:r>
            <a:r>
              <a:rPr lang="fr-FR" dirty="0" err="1" smtClean="0">
                <a:effectLst/>
              </a:rPr>
              <a:t>antéro</a:t>
            </a:r>
            <a:r>
              <a:rPr lang="fr-FR" dirty="0" smtClean="0">
                <a:effectLst/>
              </a:rPr>
              <a:t> septal,</a:t>
            </a:r>
          </a:p>
          <a:p>
            <a:pPr eaLnBrk="1" hangingPunct="1">
              <a:lnSpc>
                <a:spcPct val="130000"/>
              </a:lnSpc>
              <a:buNone/>
            </a:pPr>
            <a:r>
              <a:rPr lang="fr-FR" dirty="0" smtClean="0"/>
              <a:t>     - </a:t>
            </a:r>
            <a:r>
              <a:rPr lang="fr-FR" dirty="0" smtClean="0">
                <a:effectLst/>
              </a:rPr>
              <a:t>V4 : apical, V5-V6 : latéral bas,</a:t>
            </a:r>
          </a:p>
          <a:p>
            <a:pPr eaLnBrk="1" hangingPunct="1">
              <a:lnSpc>
                <a:spcPct val="130000"/>
              </a:lnSpc>
              <a:buNone/>
            </a:pPr>
            <a:r>
              <a:rPr lang="fr-FR" dirty="0" smtClean="0"/>
              <a:t>     - </a:t>
            </a:r>
            <a:r>
              <a:rPr lang="fr-FR" dirty="0" smtClean="0">
                <a:effectLst/>
              </a:rPr>
              <a:t>V7-V8-V9 : basal,</a:t>
            </a:r>
          </a:p>
          <a:p>
            <a:pPr eaLnBrk="1" hangingPunct="1">
              <a:lnSpc>
                <a:spcPct val="130000"/>
              </a:lnSpc>
              <a:buNone/>
            </a:pPr>
            <a:r>
              <a:rPr lang="fr-FR" dirty="0" smtClean="0"/>
              <a:t>     - </a:t>
            </a:r>
            <a:r>
              <a:rPr lang="fr-FR" dirty="0" smtClean="0">
                <a:effectLst/>
              </a:rPr>
              <a:t>V3r-V4r : ventricule droit</a:t>
            </a:r>
          </a:p>
          <a:p>
            <a:pPr eaLnBrk="1" hangingPunct="1">
              <a:lnSpc>
                <a:spcPct val="130000"/>
              </a:lnSpc>
              <a:buFont typeface="Wingdings" pitchFamily="2" charset="2"/>
              <a:buChar char="Ø"/>
            </a:pPr>
            <a:r>
              <a:rPr lang="fr-FR" i="1" u="sng" dirty="0" smtClean="0">
                <a:effectLst/>
              </a:rPr>
              <a:t>Rechercher un miroir</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p:cNvPicPr>
            <a:picLocks noChangeAspect="1" noChangeArrowheads="1"/>
          </p:cNvPicPr>
          <p:nvPr/>
        </p:nvPicPr>
        <p:blipFill>
          <a:blip r:embed="rId2" cstate="print"/>
          <a:srcRect/>
          <a:stretch>
            <a:fillRect/>
          </a:stretch>
        </p:blipFill>
        <p:spPr bwMode="auto">
          <a:xfrm>
            <a:off x="0" y="571480"/>
            <a:ext cx="4427538" cy="6026170"/>
          </a:xfrm>
          <a:prstGeom prst="rect">
            <a:avLst/>
          </a:prstGeom>
          <a:noFill/>
          <a:ln w="9525">
            <a:noFill/>
            <a:miter lim="800000"/>
            <a:headEnd/>
            <a:tailEnd/>
          </a:ln>
        </p:spPr>
      </p:pic>
      <p:pic>
        <p:nvPicPr>
          <p:cNvPr id="26628" name="Picture 5"/>
          <p:cNvPicPr>
            <a:picLocks noChangeAspect="1" noChangeArrowheads="1"/>
          </p:cNvPicPr>
          <p:nvPr/>
        </p:nvPicPr>
        <p:blipFill>
          <a:blip r:embed="rId3" cstate="print"/>
          <a:srcRect/>
          <a:stretch>
            <a:fillRect/>
          </a:stretch>
        </p:blipFill>
        <p:spPr bwMode="auto">
          <a:xfrm>
            <a:off x="4500562" y="571480"/>
            <a:ext cx="4643438" cy="595314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p:cNvPicPr>
            <a:picLocks noChangeAspect="1" noChangeArrowheads="1"/>
          </p:cNvPicPr>
          <p:nvPr/>
        </p:nvPicPr>
        <p:blipFill>
          <a:blip r:embed="rId2" cstate="print"/>
          <a:srcRect/>
          <a:stretch>
            <a:fillRect/>
          </a:stretch>
        </p:blipFill>
        <p:spPr bwMode="auto">
          <a:xfrm>
            <a:off x="1" y="357166"/>
            <a:ext cx="4522788" cy="6500833"/>
          </a:xfrm>
          <a:prstGeom prst="rect">
            <a:avLst/>
          </a:prstGeom>
          <a:noFill/>
          <a:ln w="9525">
            <a:noFill/>
            <a:miter lim="800000"/>
            <a:headEnd/>
            <a:tailEnd/>
          </a:ln>
        </p:spPr>
      </p:pic>
      <p:pic>
        <p:nvPicPr>
          <p:cNvPr id="27652" name="Picture 5"/>
          <p:cNvPicPr>
            <a:picLocks noChangeAspect="1" noChangeArrowheads="1"/>
          </p:cNvPicPr>
          <p:nvPr/>
        </p:nvPicPr>
        <p:blipFill>
          <a:blip r:embed="rId3" cstate="print"/>
          <a:srcRect/>
          <a:stretch>
            <a:fillRect/>
          </a:stretch>
        </p:blipFill>
        <p:spPr bwMode="auto">
          <a:xfrm>
            <a:off x="4572000" y="357167"/>
            <a:ext cx="4571999" cy="650083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endParaRPr lang="fr-FR" smtClean="0"/>
          </a:p>
        </p:txBody>
      </p:sp>
      <p:pic>
        <p:nvPicPr>
          <p:cNvPr id="18435" name="Picture 2"/>
          <p:cNvPicPr>
            <a:picLocks noGrp="1" noChangeAspect="1" noChangeArrowheads="1"/>
          </p:cNvPicPr>
          <p:nvPr>
            <p:ph idx="1"/>
          </p:nvPr>
        </p:nvPicPr>
        <p:blipFill>
          <a:blip r:embed="rId2" cstate="print"/>
          <a:srcRect l="11809" t="6613" r="11986" b="36703"/>
          <a:stretch>
            <a:fillRect/>
          </a:stretch>
        </p:blipFill>
        <p:spPr>
          <a:xfrm>
            <a:off x="0" y="285750"/>
            <a:ext cx="9144000" cy="707234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500042"/>
            <a:ext cx="9144000" cy="6357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endParaRPr lang="fr-FR" smtClean="0"/>
          </a:p>
        </p:txBody>
      </p:sp>
      <p:sp>
        <p:nvSpPr>
          <p:cNvPr id="19459" name="Espace réservé du contenu 2"/>
          <p:cNvSpPr>
            <a:spLocks noGrp="1"/>
          </p:cNvSpPr>
          <p:nvPr>
            <p:ph idx="1"/>
          </p:nvPr>
        </p:nvSpPr>
        <p:spPr/>
        <p:txBody>
          <a:bodyPr/>
          <a:lstStyle/>
          <a:p>
            <a:endParaRPr lang="fr-FR" smtClean="0"/>
          </a:p>
        </p:txBody>
      </p:sp>
      <p:pic>
        <p:nvPicPr>
          <p:cNvPr id="19460" name="Picture 2" descr="Slide1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normAutofit fontScale="90000"/>
          </a:bodyPr>
          <a:lstStyle/>
          <a:p>
            <a:pPr eaLnBrk="1" hangingPunct="1"/>
            <a:r>
              <a:rPr lang="fr-FR" i="1" dirty="0" smtClean="0">
                <a:solidFill>
                  <a:schemeClr val="hlink"/>
                </a:solidFill>
                <a:effectLst/>
              </a:rPr>
              <a:t>Examens Complémentaires en urgences</a:t>
            </a:r>
          </a:p>
        </p:txBody>
      </p:sp>
      <p:sp>
        <p:nvSpPr>
          <p:cNvPr id="30723" name="Rectangle 3"/>
          <p:cNvSpPr>
            <a:spLocks noGrp="1" noChangeArrowheads="1"/>
          </p:cNvSpPr>
          <p:nvPr>
            <p:ph idx="1"/>
          </p:nvPr>
        </p:nvSpPr>
        <p:spPr/>
        <p:txBody>
          <a:bodyPr/>
          <a:lstStyle/>
          <a:p>
            <a:pPr eaLnBrk="1" hangingPunct="1">
              <a:lnSpc>
                <a:spcPct val="130000"/>
              </a:lnSpc>
            </a:pPr>
            <a:r>
              <a:rPr lang="fr-FR" dirty="0" smtClean="0">
                <a:effectLst/>
              </a:rPr>
              <a:t>Groupe, Rhésus, RAI</a:t>
            </a:r>
          </a:p>
          <a:p>
            <a:pPr eaLnBrk="1" hangingPunct="1">
              <a:lnSpc>
                <a:spcPct val="130000"/>
              </a:lnSpc>
            </a:pPr>
            <a:r>
              <a:rPr lang="fr-FR" dirty="0" smtClean="0">
                <a:effectLst/>
              </a:rPr>
              <a:t>Hémostase TP, TCA</a:t>
            </a:r>
          </a:p>
          <a:p>
            <a:pPr eaLnBrk="1" hangingPunct="1">
              <a:lnSpc>
                <a:spcPct val="130000"/>
              </a:lnSpc>
            </a:pPr>
            <a:r>
              <a:rPr lang="fr-FR" dirty="0" smtClean="0">
                <a:effectLst/>
              </a:rPr>
              <a:t>NFS-plaquettes</a:t>
            </a:r>
          </a:p>
          <a:p>
            <a:pPr eaLnBrk="1" hangingPunct="1">
              <a:lnSpc>
                <a:spcPct val="130000"/>
              </a:lnSpc>
            </a:pPr>
            <a:r>
              <a:rPr lang="fr-FR" dirty="0" smtClean="0">
                <a:effectLst/>
              </a:rPr>
              <a:t>Ionogramme sanguin</a:t>
            </a:r>
          </a:p>
          <a:p>
            <a:pPr eaLnBrk="1" hangingPunct="1">
              <a:lnSpc>
                <a:spcPct val="130000"/>
              </a:lnSpc>
            </a:pPr>
            <a:r>
              <a:rPr lang="fr-FR" dirty="0" smtClean="0">
                <a:effectLst/>
              </a:rPr>
              <a:t>Glycémie à jeun</a:t>
            </a:r>
          </a:p>
          <a:p>
            <a:pPr eaLnBrk="1" hangingPunct="1">
              <a:lnSpc>
                <a:spcPct val="130000"/>
              </a:lnSpc>
            </a:pPr>
            <a:r>
              <a:rPr lang="fr-FR" dirty="0" smtClean="0">
                <a:effectLst/>
              </a:rPr>
              <a:t>Bilan lipidique</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r>
              <a:rPr lang="fr-FR" i="1" smtClean="0">
                <a:solidFill>
                  <a:schemeClr val="hlink"/>
                </a:solidFill>
                <a:effectLst/>
              </a:rPr>
              <a:t>FORMES CLINIQUES (1)</a:t>
            </a:r>
          </a:p>
        </p:txBody>
      </p:sp>
      <p:sp>
        <p:nvSpPr>
          <p:cNvPr id="31747" name="Rectangle 3"/>
          <p:cNvSpPr>
            <a:spLocks noGrp="1" noChangeArrowheads="1"/>
          </p:cNvSpPr>
          <p:nvPr>
            <p:ph idx="1"/>
          </p:nvPr>
        </p:nvSpPr>
        <p:spPr/>
        <p:txBody>
          <a:bodyPr/>
          <a:lstStyle/>
          <a:p>
            <a:pPr eaLnBrk="1" hangingPunct="1">
              <a:lnSpc>
                <a:spcPct val="90000"/>
              </a:lnSpc>
            </a:pPr>
            <a:r>
              <a:rPr lang="fr-FR" u="sng" dirty="0" smtClean="0">
                <a:effectLst/>
              </a:rPr>
              <a:t>IDM silencieux</a:t>
            </a:r>
          </a:p>
          <a:p>
            <a:pPr lvl="1" eaLnBrk="1" hangingPunct="1">
              <a:lnSpc>
                <a:spcPct val="90000"/>
              </a:lnSpc>
            </a:pPr>
            <a:r>
              <a:rPr lang="fr-FR" dirty="0" smtClean="0">
                <a:effectLst/>
              </a:rPr>
              <a:t>+ fréquent chez le diabétique, transplanté et              l ’insuffisant rénal chronique</a:t>
            </a:r>
          </a:p>
          <a:p>
            <a:pPr lvl="1" eaLnBrk="1" hangingPunct="1">
              <a:lnSpc>
                <a:spcPct val="90000"/>
              </a:lnSpc>
            </a:pPr>
            <a:r>
              <a:rPr lang="fr-FR" dirty="0" smtClean="0">
                <a:effectLst/>
              </a:rPr>
              <a:t>découvert sur E.C.G systématique ou à l ’occasion de complications(A.V.C, I.V.G, B.A.V….}</a:t>
            </a:r>
          </a:p>
          <a:p>
            <a:pPr lvl="1" eaLnBrk="1" hangingPunct="1">
              <a:lnSpc>
                <a:spcPct val="90000"/>
              </a:lnSpc>
            </a:pPr>
            <a:endParaRPr lang="fr-FR" dirty="0" smtClean="0">
              <a:effectLst/>
            </a:endParaRPr>
          </a:p>
          <a:p>
            <a:pPr eaLnBrk="1" hangingPunct="1">
              <a:lnSpc>
                <a:spcPct val="90000"/>
              </a:lnSpc>
            </a:pPr>
            <a:r>
              <a:rPr lang="fr-FR" u="sng" dirty="0" smtClean="0">
                <a:effectLst/>
              </a:rPr>
              <a:t>IDM atypiques</a:t>
            </a:r>
          </a:p>
          <a:p>
            <a:pPr lvl="1" eaLnBrk="1" hangingPunct="1">
              <a:lnSpc>
                <a:spcPct val="90000"/>
              </a:lnSpc>
            </a:pPr>
            <a:r>
              <a:rPr lang="fr-FR" dirty="0" smtClean="0">
                <a:effectLst/>
              </a:rPr>
              <a:t>douleurs atypiques </a:t>
            </a:r>
          </a:p>
          <a:p>
            <a:pPr lvl="1" eaLnBrk="1" hangingPunct="1">
              <a:lnSpc>
                <a:spcPct val="90000"/>
              </a:lnSpc>
            </a:pPr>
            <a:r>
              <a:rPr lang="fr-FR" dirty="0" smtClean="0">
                <a:effectLst/>
              </a:rPr>
              <a:t>formes digestives dans les IDM inférieurs</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79512" y="476672"/>
            <a:ext cx="8229600" cy="1066800"/>
          </a:xfrm>
        </p:spPr>
        <p:txBody>
          <a:bodyPr/>
          <a:lstStyle/>
          <a:p>
            <a:pPr eaLnBrk="1" hangingPunct="1"/>
            <a:r>
              <a:rPr lang="fr-FR" i="1" dirty="0" smtClean="0">
                <a:solidFill>
                  <a:schemeClr val="hlink"/>
                </a:solidFill>
                <a:effectLst/>
              </a:rPr>
              <a:t>INTRODUCTION</a:t>
            </a:r>
          </a:p>
        </p:txBody>
      </p:sp>
      <p:grpSp>
        <p:nvGrpSpPr>
          <p:cNvPr id="2" name="Group 25"/>
          <p:cNvGrpSpPr>
            <a:grpSpLocks/>
          </p:cNvGrpSpPr>
          <p:nvPr/>
        </p:nvGrpSpPr>
        <p:grpSpPr bwMode="auto">
          <a:xfrm>
            <a:off x="5795963" y="1700213"/>
            <a:ext cx="2916237" cy="719137"/>
            <a:chOff x="1791" y="2115"/>
            <a:chExt cx="1837" cy="453"/>
          </a:xfrm>
        </p:grpSpPr>
        <p:sp>
          <p:nvSpPr>
            <p:cNvPr id="4118" name="Oval 17"/>
            <p:cNvSpPr>
              <a:spLocks noChangeArrowheads="1"/>
            </p:cNvSpPr>
            <p:nvPr/>
          </p:nvSpPr>
          <p:spPr bwMode="auto">
            <a:xfrm>
              <a:off x="1791" y="2115"/>
              <a:ext cx="1837" cy="453"/>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US" smtClean="0">
                <a:solidFill>
                  <a:srgbClr val="FFFFFF"/>
                </a:solidFill>
              </a:endParaRPr>
            </a:p>
          </p:txBody>
        </p:sp>
        <p:sp>
          <p:nvSpPr>
            <p:cNvPr id="4119" name="Text Box 18"/>
            <p:cNvSpPr txBox="1">
              <a:spLocks noChangeArrowheads="1"/>
            </p:cNvSpPr>
            <p:nvPr/>
          </p:nvSpPr>
          <p:spPr bwMode="auto">
            <a:xfrm>
              <a:off x="1900" y="2223"/>
              <a:ext cx="1634" cy="285"/>
            </a:xfrm>
            <a:prstGeom prst="rect">
              <a:avLst/>
            </a:prstGeom>
            <a:noFill/>
            <a:ln w="9525">
              <a:noFill/>
              <a:miter lim="800000"/>
              <a:headEnd/>
              <a:tailEnd/>
            </a:ln>
          </p:spPr>
          <p:txBody>
            <a:bodyPr wrap="none"/>
            <a:lstStyle/>
            <a:p>
              <a:pPr algn="ctr" fontAlgn="base">
                <a:spcBef>
                  <a:spcPct val="0"/>
                </a:spcBef>
                <a:spcAft>
                  <a:spcPct val="0"/>
                </a:spcAft>
              </a:pPr>
              <a:r>
                <a:rPr lang="fr-FR" sz="1600" b="1" smtClean="0">
                  <a:solidFill>
                    <a:srgbClr val="000514"/>
                  </a:solidFill>
                  <a:latin typeface="TimesNewRoman" charset="0"/>
                </a:rPr>
                <a:t>ISCHEMIE SILENCIEUSE</a:t>
              </a:r>
            </a:p>
          </p:txBody>
        </p:sp>
      </p:grpSp>
      <p:grpSp>
        <p:nvGrpSpPr>
          <p:cNvPr id="3" name="Group 29"/>
          <p:cNvGrpSpPr>
            <a:grpSpLocks/>
          </p:cNvGrpSpPr>
          <p:nvPr/>
        </p:nvGrpSpPr>
        <p:grpSpPr bwMode="auto">
          <a:xfrm>
            <a:off x="611188" y="1730375"/>
            <a:ext cx="2916237" cy="719138"/>
            <a:chOff x="1791" y="2115"/>
            <a:chExt cx="1837" cy="453"/>
          </a:xfrm>
        </p:grpSpPr>
        <p:sp>
          <p:nvSpPr>
            <p:cNvPr id="4116" name="Oval 30"/>
            <p:cNvSpPr>
              <a:spLocks noChangeArrowheads="1"/>
            </p:cNvSpPr>
            <p:nvPr/>
          </p:nvSpPr>
          <p:spPr bwMode="auto">
            <a:xfrm>
              <a:off x="1791" y="2115"/>
              <a:ext cx="1837" cy="453"/>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US" smtClean="0">
                <a:solidFill>
                  <a:srgbClr val="FFFFFF"/>
                </a:solidFill>
              </a:endParaRPr>
            </a:p>
          </p:txBody>
        </p:sp>
        <p:sp>
          <p:nvSpPr>
            <p:cNvPr id="4117" name="Text Box 31"/>
            <p:cNvSpPr txBox="1">
              <a:spLocks noChangeArrowheads="1"/>
            </p:cNvSpPr>
            <p:nvPr/>
          </p:nvSpPr>
          <p:spPr bwMode="auto">
            <a:xfrm>
              <a:off x="1900" y="2223"/>
              <a:ext cx="1634" cy="285"/>
            </a:xfrm>
            <a:prstGeom prst="rect">
              <a:avLst/>
            </a:prstGeom>
            <a:noFill/>
            <a:ln w="9525">
              <a:noFill/>
              <a:miter lim="800000"/>
              <a:headEnd/>
              <a:tailEnd/>
            </a:ln>
          </p:spPr>
          <p:txBody>
            <a:bodyPr wrap="none"/>
            <a:lstStyle/>
            <a:p>
              <a:pPr algn="ctr" fontAlgn="base">
                <a:spcBef>
                  <a:spcPct val="0"/>
                </a:spcBef>
                <a:spcAft>
                  <a:spcPct val="0"/>
                </a:spcAft>
              </a:pPr>
              <a:r>
                <a:rPr lang="fr-FR" sz="1600" b="1" smtClean="0">
                  <a:solidFill>
                    <a:srgbClr val="000514"/>
                  </a:solidFill>
                  <a:latin typeface="TimesNewRoman" charset="0"/>
                </a:rPr>
                <a:t>SANS CONSEQUENCE </a:t>
              </a:r>
            </a:p>
          </p:txBody>
        </p:sp>
      </p:grpSp>
      <p:grpSp>
        <p:nvGrpSpPr>
          <p:cNvPr id="4" name="Group 32"/>
          <p:cNvGrpSpPr>
            <a:grpSpLocks/>
          </p:cNvGrpSpPr>
          <p:nvPr/>
        </p:nvGrpSpPr>
        <p:grpSpPr bwMode="auto">
          <a:xfrm>
            <a:off x="85725" y="3429000"/>
            <a:ext cx="2916238" cy="719138"/>
            <a:chOff x="1791" y="2115"/>
            <a:chExt cx="1837" cy="453"/>
          </a:xfrm>
        </p:grpSpPr>
        <p:sp>
          <p:nvSpPr>
            <p:cNvPr id="4114" name="Oval 33"/>
            <p:cNvSpPr>
              <a:spLocks noChangeArrowheads="1"/>
            </p:cNvSpPr>
            <p:nvPr/>
          </p:nvSpPr>
          <p:spPr bwMode="auto">
            <a:xfrm>
              <a:off x="1791" y="2115"/>
              <a:ext cx="1837" cy="453"/>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US" smtClean="0">
                <a:solidFill>
                  <a:srgbClr val="FFFFFF"/>
                </a:solidFill>
              </a:endParaRPr>
            </a:p>
          </p:txBody>
        </p:sp>
        <p:sp>
          <p:nvSpPr>
            <p:cNvPr id="4115" name="Text Box 34"/>
            <p:cNvSpPr txBox="1">
              <a:spLocks noChangeArrowheads="1"/>
            </p:cNvSpPr>
            <p:nvPr/>
          </p:nvSpPr>
          <p:spPr bwMode="auto">
            <a:xfrm>
              <a:off x="1900" y="2223"/>
              <a:ext cx="1634" cy="285"/>
            </a:xfrm>
            <a:prstGeom prst="rect">
              <a:avLst/>
            </a:prstGeom>
            <a:noFill/>
            <a:ln w="9525">
              <a:noFill/>
              <a:miter lim="800000"/>
              <a:headEnd/>
              <a:tailEnd/>
            </a:ln>
          </p:spPr>
          <p:txBody>
            <a:bodyPr wrap="none"/>
            <a:lstStyle/>
            <a:p>
              <a:pPr algn="ctr" fontAlgn="base">
                <a:spcBef>
                  <a:spcPct val="0"/>
                </a:spcBef>
                <a:spcAft>
                  <a:spcPct val="0"/>
                </a:spcAft>
              </a:pPr>
              <a:r>
                <a:rPr lang="fr-FR" sz="1600" b="1" smtClean="0">
                  <a:solidFill>
                    <a:srgbClr val="000514"/>
                  </a:solidFill>
                  <a:latin typeface="TimesNewRoman" charset="0"/>
                </a:rPr>
                <a:t>MORT SUBITE</a:t>
              </a:r>
            </a:p>
          </p:txBody>
        </p:sp>
      </p:grpSp>
      <p:grpSp>
        <p:nvGrpSpPr>
          <p:cNvPr id="5" name="Group 44"/>
          <p:cNvGrpSpPr>
            <a:grpSpLocks/>
          </p:cNvGrpSpPr>
          <p:nvPr/>
        </p:nvGrpSpPr>
        <p:grpSpPr bwMode="auto">
          <a:xfrm>
            <a:off x="539750" y="5445125"/>
            <a:ext cx="2916238" cy="719138"/>
            <a:chOff x="0" y="3294"/>
            <a:chExt cx="1837" cy="453"/>
          </a:xfrm>
        </p:grpSpPr>
        <p:sp>
          <p:nvSpPr>
            <p:cNvPr id="4112" name="Oval 36"/>
            <p:cNvSpPr>
              <a:spLocks noChangeArrowheads="1"/>
            </p:cNvSpPr>
            <p:nvPr/>
          </p:nvSpPr>
          <p:spPr bwMode="auto">
            <a:xfrm>
              <a:off x="0" y="3294"/>
              <a:ext cx="1837" cy="453"/>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US" smtClean="0">
                <a:solidFill>
                  <a:srgbClr val="FFFFFF"/>
                </a:solidFill>
              </a:endParaRPr>
            </a:p>
          </p:txBody>
        </p:sp>
        <p:sp>
          <p:nvSpPr>
            <p:cNvPr id="4113" name="Text Box 37"/>
            <p:cNvSpPr txBox="1">
              <a:spLocks noChangeArrowheads="1"/>
            </p:cNvSpPr>
            <p:nvPr/>
          </p:nvSpPr>
          <p:spPr bwMode="auto">
            <a:xfrm>
              <a:off x="109" y="3357"/>
              <a:ext cx="1634" cy="285"/>
            </a:xfrm>
            <a:prstGeom prst="rect">
              <a:avLst/>
            </a:prstGeom>
            <a:noFill/>
            <a:ln w="9525">
              <a:noFill/>
              <a:miter lim="800000"/>
              <a:headEnd/>
              <a:tailEnd/>
            </a:ln>
          </p:spPr>
          <p:txBody>
            <a:bodyPr wrap="none"/>
            <a:lstStyle/>
            <a:p>
              <a:pPr algn="ctr" fontAlgn="base">
                <a:spcBef>
                  <a:spcPct val="0"/>
                </a:spcBef>
                <a:spcAft>
                  <a:spcPct val="0"/>
                </a:spcAft>
              </a:pPr>
              <a:r>
                <a:rPr lang="fr-FR" sz="1600" b="1" smtClean="0">
                  <a:solidFill>
                    <a:srgbClr val="000514"/>
                  </a:solidFill>
                  <a:latin typeface="TimesNewRoman" charset="0"/>
                </a:rPr>
                <a:t>INFARCTUS DU </a:t>
              </a:r>
            </a:p>
            <a:p>
              <a:pPr algn="ctr" fontAlgn="base">
                <a:spcBef>
                  <a:spcPct val="0"/>
                </a:spcBef>
                <a:spcAft>
                  <a:spcPct val="0"/>
                </a:spcAft>
              </a:pPr>
              <a:r>
                <a:rPr lang="fr-FR" sz="1600" b="1" smtClean="0">
                  <a:solidFill>
                    <a:srgbClr val="000514"/>
                  </a:solidFill>
                  <a:latin typeface="TimesNewRoman" charset="0"/>
                </a:rPr>
                <a:t>MYOCARD</a:t>
              </a:r>
            </a:p>
          </p:txBody>
        </p:sp>
      </p:grpSp>
      <p:grpSp>
        <p:nvGrpSpPr>
          <p:cNvPr id="6" name="Group 38"/>
          <p:cNvGrpSpPr>
            <a:grpSpLocks/>
          </p:cNvGrpSpPr>
          <p:nvPr/>
        </p:nvGrpSpPr>
        <p:grpSpPr bwMode="auto">
          <a:xfrm>
            <a:off x="5724525" y="5445125"/>
            <a:ext cx="2916238" cy="719138"/>
            <a:chOff x="1791" y="2115"/>
            <a:chExt cx="1837" cy="453"/>
          </a:xfrm>
        </p:grpSpPr>
        <p:sp>
          <p:nvSpPr>
            <p:cNvPr id="4110" name="Oval 39"/>
            <p:cNvSpPr>
              <a:spLocks noChangeArrowheads="1"/>
            </p:cNvSpPr>
            <p:nvPr/>
          </p:nvSpPr>
          <p:spPr bwMode="auto">
            <a:xfrm>
              <a:off x="1791" y="2115"/>
              <a:ext cx="1837" cy="453"/>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US" smtClean="0">
                <a:solidFill>
                  <a:srgbClr val="FFFFFF"/>
                </a:solidFill>
              </a:endParaRPr>
            </a:p>
          </p:txBody>
        </p:sp>
        <p:sp>
          <p:nvSpPr>
            <p:cNvPr id="4111" name="Text Box 40"/>
            <p:cNvSpPr txBox="1">
              <a:spLocks noChangeArrowheads="1"/>
            </p:cNvSpPr>
            <p:nvPr/>
          </p:nvSpPr>
          <p:spPr bwMode="auto">
            <a:xfrm>
              <a:off x="1900" y="2223"/>
              <a:ext cx="1634" cy="285"/>
            </a:xfrm>
            <a:prstGeom prst="rect">
              <a:avLst/>
            </a:prstGeom>
            <a:noFill/>
            <a:ln w="9525">
              <a:noFill/>
              <a:miter lim="800000"/>
              <a:headEnd/>
              <a:tailEnd/>
            </a:ln>
          </p:spPr>
          <p:txBody>
            <a:bodyPr wrap="none"/>
            <a:lstStyle/>
            <a:p>
              <a:pPr algn="ctr" fontAlgn="base">
                <a:spcBef>
                  <a:spcPct val="0"/>
                </a:spcBef>
                <a:spcAft>
                  <a:spcPct val="0"/>
                </a:spcAft>
              </a:pPr>
              <a:r>
                <a:rPr lang="fr-FR" sz="1600" b="1" smtClean="0">
                  <a:solidFill>
                    <a:srgbClr val="000514"/>
                  </a:solidFill>
                  <a:latin typeface="TimesNewRoman" charset="0"/>
                </a:rPr>
                <a:t>ANGOR INSTABLE</a:t>
              </a:r>
            </a:p>
          </p:txBody>
        </p:sp>
      </p:grpSp>
      <p:grpSp>
        <p:nvGrpSpPr>
          <p:cNvPr id="7" name="Group 41"/>
          <p:cNvGrpSpPr>
            <a:grpSpLocks/>
          </p:cNvGrpSpPr>
          <p:nvPr/>
        </p:nvGrpSpPr>
        <p:grpSpPr bwMode="auto">
          <a:xfrm>
            <a:off x="6156325" y="3444875"/>
            <a:ext cx="2916238" cy="719138"/>
            <a:chOff x="1791" y="2115"/>
            <a:chExt cx="1837" cy="453"/>
          </a:xfrm>
        </p:grpSpPr>
        <p:sp>
          <p:nvSpPr>
            <p:cNvPr id="4108" name="Oval 42"/>
            <p:cNvSpPr>
              <a:spLocks noChangeArrowheads="1"/>
            </p:cNvSpPr>
            <p:nvPr/>
          </p:nvSpPr>
          <p:spPr bwMode="auto">
            <a:xfrm>
              <a:off x="1791" y="2115"/>
              <a:ext cx="1837" cy="453"/>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US" smtClean="0">
                <a:solidFill>
                  <a:srgbClr val="FFFFFF"/>
                </a:solidFill>
              </a:endParaRPr>
            </a:p>
          </p:txBody>
        </p:sp>
        <p:sp>
          <p:nvSpPr>
            <p:cNvPr id="4109" name="Text Box 43"/>
            <p:cNvSpPr txBox="1">
              <a:spLocks noChangeArrowheads="1"/>
            </p:cNvSpPr>
            <p:nvPr/>
          </p:nvSpPr>
          <p:spPr bwMode="auto">
            <a:xfrm>
              <a:off x="1900" y="2223"/>
              <a:ext cx="1634" cy="285"/>
            </a:xfrm>
            <a:prstGeom prst="rect">
              <a:avLst/>
            </a:prstGeom>
            <a:noFill/>
            <a:ln w="9525">
              <a:noFill/>
              <a:miter lim="800000"/>
              <a:headEnd/>
              <a:tailEnd/>
            </a:ln>
          </p:spPr>
          <p:txBody>
            <a:bodyPr wrap="none"/>
            <a:lstStyle/>
            <a:p>
              <a:pPr algn="ctr" fontAlgn="base">
                <a:spcBef>
                  <a:spcPct val="0"/>
                </a:spcBef>
                <a:spcAft>
                  <a:spcPct val="0"/>
                </a:spcAft>
              </a:pPr>
              <a:r>
                <a:rPr lang="fr-FR" sz="1600" b="1" smtClean="0">
                  <a:solidFill>
                    <a:srgbClr val="000514"/>
                  </a:solidFill>
                  <a:latin typeface="TimesNewRoman" charset="0"/>
                </a:rPr>
                <a:t>ANGOR STABLE</a:t>
              </a:r>
            </a:p>
          </p:txBody>
        </p:sp>
      </p:grpSp>
      <p:grpSp>
        <p:nvGrpSpPr>
          <p:cNvPr id="8" name="Group 47"/>
          <p:cNvGrpSpPr>
            <a:grpSpLocks/>
          </p:cNvGrpSpPr>
          <p:nvPr/>
        </p:nvGrpSpPr>
        <p:grpSpPr bwMode="auto">
          <a:xfrm>
            <a:off x="3117850" y="3330575"/>
            <a:ext cx="2927350" cy="844550"/>
            <a:chOff x="1964" y="2098"/>
            <a:chExt cx="1844" cy="532"/>
          </a:xfrm>
        </p:grpSpPr>
        <p:sp>
          <p:nvSpPr>
            <p:cNvPr id="4106" name="AutoShape 45"/>
            <p:cNvSpPr>
              <a:spLocks noChangeArrowheads="1"/>
            </p:cNvSpPr>
            <p:nvPr/>
          </p:nvSpPr>
          <p:spPr bwMode="auto">
            <a:xfrm>
              <a:off x="1964" y="2098"/>
              <a:ext cx="1844" cy="532"/>
            </a:xfrm>
            <a:prstGeom prst="bevel">
              <a:avLst>
                <a:gd name="adj" fmla="val 12500"/>
              </a:avLst>
            </a:prstGeom>
            <a:solidFill>
              <a:srgbClr val="FFFF66"/>
            </a:solidFill>
            <a:ln w="9525">
              <a:solidFill>
                <a:srgbClr val="000000"/>
              </a:solidFill>
              <a:miter lim="800000"/>
              <a:headEnd/>
              <a:tailEnd/>
            </a:ln>
          </p:spPr>
          <p:txBody>
            <a:bodyPr/>
            <a:lstStyle/>
            <a:p>
              <a:pPr fontAlgn="base">
                <a:spcBef>
                  <a:spcPct val="0"/>
                </a:spcBef>
                <a:spcAft>
                  <a:spcPct val="0"/>
                </a:spcAft>
              </a:pPr>
              <a:endParaRPr lang="en-US" smtClean="0">
                <a:solidFill>
                  <a:srgbClr val="FFFFFF"/>
                </a:solidFill>
              </a:endParaRPr>
            </a:p>
          </p:txBody>
        </p:sp>
        <p:sp>
          <p:nvSpPr>
            <p:cNvPr id="4107" name="Text Box 46"/>
            <p:cNvSpPr txBox="1">
              <a:spLocks noChangeArrowheads="1"/>
            </p:cNvSpPr>
            <p:nvPr/>
          </p:nvSpPr>
          <p:spPr bwMode="auto">
            <a:xfrm>
              <a:off x="2001" y="2261"/>
              <a:ext cx="1777" cy="288"/>
            </a:xfrm>
            <a:prstGeom prst="rect">
              <a:avLst/>
            </a:prstGeom>
            <a:noFill/>
            <a:ln w="9525">
              <a:noFill/>
              <a:miter lim="800000"/>
              <a:headEnd/>
              <a:tailEnd/>
            </a:ln>
          </p:spPr>
          <p:txBody>
            <a:bodyPr wrap="none"/>
            <a:lstStyle/>
            <a:p>
              <a:pPr algn="ctr" fontAlgn="base">
                <a:spcBef>
                  <a:spcPct val="0"/>
                </a:spcBef>
                <a:spcAft>
                  <a:spcPct val="0"/>
                </a:spcAft>
              </a:pPr>
              <a:r>
                <a:rPr lang="fr-FR" sz="1700" b="1" smtClean="0">
                  <a:solidFill>
                    <a:srgbClr val="FF00FF"/>
                  </a:solidFill>
                  <a:latin typeface="TimesNewRoman" charset="0"/>
                </a:rPr>
                <a:t>ATHEROME CORONAIRE</a:t>
              </a:r>
              <a:endParaRPr lang="fr-FR" sz="1700" b="1" smtClean="0">
                <a:solidFill>
                  <a:srgbClr val="FF00FF"/>
                </a:solidFill>
              </a:endParaRPr>
            </a:p>
          </p:txBody>
        </p:sp>
      </p:gr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r>
              <a:rPr lang="fr-FR" i="1" smtClean="0">
                <a:solidFill>
                  <a:schemeClr val="hlink"/>
                </a:solidFill>
                <a:effectLst/>
              </a:rPr>
              <a:t>FORMES CLINIQUES (2)</a:t>
            </a:r>
          </a:p>
        </p:txBody>
      </p:sp>
      <p:sp>
        <p:nvSpPr>
          <p:cNvPr id="32771" name="Rectangle 3"/>
          <p:cNvSpPr>
            <a:spLocks noGrp="1" noChangeArrowheads="1"/>
          </p:cNvSpPr>
          <p:nvPr>
            <p:ph idx="1"/>
          </p:nvPr>
        </p:nvSpPr>
        <p:spPr/>
        <p:txBody>
          <a:bodyPr/>
          <a:lstStyle/>
          <a:p>
            <a:pPr eaLnBrk="1" hangingPunct="1">
              <a:lnSpc>
                <a:spcPct val="110000"/>
              </a:lnSpc>
            </a:pPr>
            <a:r>
              <a:rPr lang="fr-FR" u="sng" dirty="0" smtClean="0">
                <a:effectLst/>
              </a:rPr>
              <a:t>E.C.G non interprétables</a:t>
            </a:r>
          </a:p>
          <a:p>
            <a:pPr lvl="1" eaLnBrk="1" hangingPunct="1">
              <a:lnSpc>
                <a:spcPct val="110000"/>
              </a:lnSpc>
            </a:pPr>
            <a:r>
              <a:rPr lang="fr-FR" dirty="0" smtClean="0">
                <a:effectLst/>
              </a:rPr>
              <a:t>C ’est le cas du BBG, P.M, syndrome de W.P.W</a:t>
            </a:r>
          </a:p>
          <a:p>
            <a:pPr lvl="1" eaLnBrk="1" hangingPunct="1">
              <a:lnSpc>
                <a:spcPct val="110000"/>
              </a:lnSpc>
            </a:pPr>
            <a:r>
              <a:rPr lang="fr-FR" dirty="0" smtClean="0">
                <a:effectLst/>
              </a:rPr>
              <a:t>Le diagnostic est évoqué sur le caractère typique des douleurs.</a:t>
            </a:r>
          </a:p>
          <a:p>
            <a:pPr lvl="1" eaLnBrk="1" hangingPunct="1">
              <a:lnSpc>
                <a:spcPct val="110000"/>
              </a:lnSpc>
            </a:pPr>
            <a:r>
              <a:rPr lang="fr-FR" dirty="0" smtClean="0">
                <a:effectLst/>
              </a:rPr>
              <a:t>Les enzymes cardiaques sont peu utiles (délai ++)</a:t>
            </a:r>
          </a:p>
          <a:p>
            <a:pPr lvl="1" eaLnBrk="1" hangingPunct="1">
              <a:lnSpc>
                <a:spcPct val="110000"/>
              </a:lnSpc>
            </a:pPr>
            <a:r>
              <a:rPr lang="fr-FR" dirty="0" smtClean="0">
                <a:effectLst/>
              </a:rPr>
              <a:t>L’échographie recherche une zone </a:t>
            </a:r>
            <a:r>
              <a:rPr lang="fr-FR" dirty="0" err="1" smtClean="0">
                <a:effectLst/>
              </a:rPr>
              <a:t>akinétique</a:t>
            </a:r>
            <a:endParaRPr lang="fr-FR" dirty="0" smtClean="0">
              <a:effectLst/>
            </a:endParaRPr>
          </a:p>
          <a:p>
            <a:pPr lvl="1" eaLnBrk="1" hangingPunct="1">
              <a:lnSpc>
                <a:spcPct val="110000"/>
              </a:lnSpc>
            </a:pPr>
            <a:r>
              <a:rPr lang="fr-FR" dirty="0" smtClean="0">
                <a:effectLst/>
              </a:rPr>
              <a:t>Intérêt de la coronarographie en urgence à la recherche d ’une occlusion coronaire</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r>
              <a:rPr lang="fr-FR" i="1" smtClean="0">
                <a:solidFill>
                  <a:schemeClr val="hlink"/>
                </a:solidFill>
                <a:effectLst/>
              </a:rPr>
              <a:t>TRAITEMENT</a:t>
            </a:r>
          </a:p>
        </p:txBody>
      </p:sp>
      <p:sp>
        <p:nvSpPr>
          <p:cNvPr id="33795" name="Rectangle 3"/>
          <p:cNvSpPr>
            <a:spLocks noGrp="1" noChangeArrowheads="1"/>
          </p:cNvSpPr>
          <p:nvPr>
            <p:ph idx="1"/>
          </p:nvPr>
        </p:nvSpPr>
        <p:spPr/>
        <p:txBody>
          <a:bodyPr/>
          <a:lstStyle/>
          <a:p>
            <a:pPr eaLnBrk="1" hangingPunct="1">
              <a:lnSpc>
                <a:spcPct val="130000"/>
              </a:lnSpc>
            </a:pPr>
            <a:r>
              <a:rPr lang="fr-FR" smtClean="0">
                <a:effectLst/>
              </a:rPr>
              <a:t>L ’objectif initial est de </a:t>
            </a:r>
            <a:r>
              <a:rPr lang="fr-FR" u="sng" smtClean="0">
                <a:effectLst/>
              </a:rPr>
              <a:t>recanaliser </a:t>
            </a:r>
            <a:r>
              <a:rPr lang="fr-FR" smtClean="0">
                <a:effectLst/>
              </a:rPr>
              <a:t>l ’artère responsable de l ’infarctus.</a:t>
            </a:r>
          </a:p>
          <a:p>
            <a:pPr eaLnBrk="1" hangingPunct="1">
              <a:lnSpc>
                <a:spcPct val="130000"/>
              </a:lnSpc>
            </a:pPr>
            <a:r>
              <a:rPr lang="fr-FR" smtClean="0">
                <a:effectLst/>
              </a:rPr>
              <a:t>Ceci peut être réaliser par la </a:t>
            </a:r>
            <a:r>
              <a:rPr lang="fr-FR" u="sng" smtClean="0">
                <a:effectLst/>
              </a:rPr>
              <a:t>fibrinolyse</a:t>
            </a:r>
            <a:r>
              <a:rPr lang="fr-FR" smtClean="0">
                <a:effectLst/>
              </a:rPr>
              <a:t> ou par </a:t>
            </a:r>
            <a:r>
              <a:rPr lang="fr-FR" u="sng" smtClean="0">
                <a:effectLst/>
              </a:rPr>
              <a:t>l’angioplastie</a:t>
            </a:r>
            <a:r>
              <a:rPr lang="fr-FR" smtClean="0">
                <a:effectLst/>
              </a:rPr>
              <a:t> dite primaire.</a:t>
            </a:r>
          </a:p>
          <a:p>
            <a:pPr eaLnBrk="1" hangingPunct="1">
              <a:lnSpc>
                <a:spcPct val="130000"/>
              </a:lnSpc>
            </a:pPr>
            <a:r>
              <a:rPr lang="fr-FR" smtClean="0">
                <a:effectLst/>
              </a:rPr>
              <a:t>Ce traitement sera d ’autant plus efficace  qu ’il est mis en route </a:t>
            </a:r>
            <a:r>
              <a:rPr lang="fr-FR" u="sng" smtClean="0">
                <a:effectLst/>
              </a:rPr>
              <a:t>précocement</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r>
              <a:rPr lang="fr-FR" i="1" smtClean="0">
                <a:solidFill>
                  <a:schemeClr val="hlink"/>
                </a:solidFill>
                <a:effectLst/>
              </a:rPr>
              <a:t>Fibrinolyse </a:t>
            </a:r>
          </a:p>
        </p:txBody>
      </p:sp>
      <p:sp>
        <p:nvSpPr>
          <p:cNvPr id="34819" name="Rectangle 3"/>
          <p:cNvSpPr>
            <a:spLocks noGrp="1" noChangeArrowheads="1"/>
          </p:cNvSpPr>
          <p:nvPr>
            <p:ph idx="1"/>
          </p:nvPr>
        </p:nvSpPr>
        <p:spPr/>
        <p:txBody>
          <a:bodyPr/>
          <a:lstStyle/>
          <a:p>
            <a:pPr eaLnBrk="1" hangingPunct="1"/>
            <a:r>
              <a:rPr lang="fr-FR" smtClean="0">
                <a:effectLst/>
              </a:rPr>
              <a:t>Thrombolyse diminue la mortalité.</a:t>
            </a:r>
          </a:p>
          <a:p>
            <a:pPr eaLnBrk="1" hangingPunct="1"/>
            <a:endParaRPr lang="fr-FR" smtClean="0">
              <a:effectLst/>
            </a:endParaRPr>
          </a:p>
          <a:p>
            <a:pPr eaLnBrk="1" hangingPunct="1"/>
            <a:r>
              <a:rPr lang="fr-FR" smtClean="0">
                <a:effectLst/>
              </a:rPr>
              <a:t>Effet d'autant + bénéfique , début précoce</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67544" y="548680"/>
            <a:ext cx="8229600" cy="1066800"/>
          </a:xfrm>
        </p:spPr>
        <p:txBody>
          <a:bodyPr>
            <a:normAutofit fontScale="90000"/>
          </a:bodyPr>
          <a:lstStyle/>
          <a:p>
            <a:pPr eaLnBrk="1" hangingPunct="1"/>
            <a:r>
              <a:rPr lang="fr-FR" sz="4000" i="1" dirty="0" smtClean="0">
                <a:solidFill>
                  <a:schemeClr val="hlink"/>
                </a:solidFill>
                <a:effectLst/>
              </a:rPr>
              <a:t>Fibrinolyse : critères de </a:t>
            </a:r>
            <a:r>
              <a:rPr lang="fr-FR" sz="4000" i="1" dirty="0" err="1" smtClean="0">
                <a:solidFill>
                  <a:schemeClr val="hlink"/>
                </a:solidFill>
                <a:effectLst/>
              </a:rPr>
              <a:t>reperfusion</a:t>
            </a:r>
            <a:endParaRPr lang="fr-FR" sz="4000" i="1" dirty="0" smtClean="0">
              <a:solidFill>
                <a:schemeClr val="hlink"/>
              </a:solidFill>
              <a:effectLst/>
            </a:endParaRPr>
          </a:p>
        </p:txBody>
      </p:sp>
      <p:sp>
        <p:nvSpPr>
          <p:cNvPr id="35843" name="Rectangle 3"/>
          <p:cNvSpPr>
            <a:spLocks noGrp="1" noChangeArrowheads="1"/>
          </p:cNvSpPr>
          <p:nvPr>
            <p:ph idx="1"/>
          </p:nvPr>
        </p:nvSpPr>
        <p:spPr>
          <a:xfrm>
            <a:off x="457200" y="1600200"/>
            <a:ext cx="8435975" cy="4525963"/>
          </a:xfrm>
        </p:spPr>
        <p:txBody>
          <a:bodyPr/>
          <a:lstStyle/>
          <a:p>
            <a:pPr eaLnBrk="1" hangingPunct="1"/>
            <a:r>
              <a:rPr lang="fr-FR" u="sng" dirty="0" smtClean="0">
                <a:effectLst/>
              </a:rPr>
              <a:t>Clinique </a:t>
            </a:r>
            <a:r>
              <a:rPr lang="fr-FR" dirty="0" smtClean="0">
                <a:effectLst/>
              </a:rPr>
              <a:t>: sédation brutale de la douleur, syndrome bradycardie et  hypotension dans les I.D.M inférieurs</a:t>
            </a:r>
          </a:p>
          <a:p>
            <a:pPr eaLnBrk="1" hangingPunct="1"/>
            <a:endParaRPr lang="fr-FR" dirty="0" smtClean="0">
              <a:effectLst/>
            </a:endParaRPr>
          </a:p>
          <a:p>
            <a:pPr eaLnBrk="1" hangingPunct="1"/>
            <a:r>
              <a:rPr lang="fr-FR" u="sng" dirty="0" smtClean="0">
                <a:effectLst/>
              </a:rPr>
              <a:t>E.C.G</a:t>
            </a:r>
            <a:r>
              <a:rPr lang="fr-FR" dirty="0" smtClean="0">
                <a:effectLst/>
              </a:rPr>
              <a:t>: diminution brutale de + de 50% du sus décalage de ST, RIVA, TV ou FV</a:t>
            </a:r>
          </a:p>
          <a:p>
            <a:pPr eaLnBrk="1" hangingPunct="1"/>
            <a:endParaRPr lang="fr-FR" dirty="0" smtClean="0">
              <a:effectLst/>
            </a:endParaRPr>
          </a:p>
          <a:p>
            <a:pPr eaLnBrk="1" hangingPunct="1"/>
            <a:r>
              <a:rPr lang="fr-FR" u="sng" dirty="0" smtClean="0">
                <a:effectLst/>
              </a:rPr>
              <a:t>Biologie</a:t>
            </a:r>
            <a:r>
              <a:rPr lang="fr-FR" dirty="0" smtClean="0">
                <a:effectLst/>
              </a:rPr>
              <a:t> : pic précoce enzymatique</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714356"/>
            <a:ext cx="8929718" cy="6143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r>
              <a:rPr lang="fr-FR" i="1" smtClean="0">
                <a:solidFill>
                  <a:schemeClr val="hlink"/>
                </a:solidFill>
                <a:effectLst/>
              </a:rPr>
              <a:t>Angioplastie coronaire (1)</a:t>
            </a:r>
          </a:p>
        </p:txBody>
      </p:sp>
      <p:sp>
        <p:nvSpPr>
          <p:cNvPr id="36867" name="Rectangle 3"/>
          <p:cNvSpPr>
            <a:spLocks noGrp="1" noChangeArrowheads="1"/>
          </p:cNvSpPr>
          <p:nvPr>
            <p:ph idx="1"/>
          </p:nvPr>
        </p:nvSpPr>
        <p:spPr/>
        <p:txBody>
          <a:bodyPr/>
          <a:lstStyle/>
          <a:p>
            <a:pPr eaLnBrk="1" hangingPunct="1">
              <a:lnSpc>
                <a:spcPct val="130000"/>
              </a:lnSpc>
            </a:pPr>
            <a:r>
              <a:rPr lang="fr-FR" sz="2800" smtClean="0">
                <a:effectLst/>
              </a:rPr>
              <a:t>Nécessite une équipe entraînée disponible 24h/24</a:t>
            </a:r>
          </a:p>
          <a:p>
            <a:pPr eaLnBrk="1" hangingPunct="1">
              <a:lnSpc>
                <a:spcPct val="130000"/>
              </a:lnSpc>
            </a:pPr>
            <a:r>
              <a:rPr lang="fr-FR" sz="2800" smtClean="0">
                <a:effectLst/>
              </a:rPr>
              <a:t>Coronarographie permettant d’apprécier la sévérité des lésions coronaires</a:t>
            </a:r>
          </a:p>
          <a:p>
            <a:pPr eaLnBrk="1" hangingPunct="1">
              <a:lnSpc>
                <a:spcPct val="130000"/>
              </a:lnSpc>
            </a:pPr>
            <a:r>
              <a:rPr lang="fr-FR" sz="2800" smtClean="0">
                <a:effectLst/>
              </a:rPr>
              <a:t>Efficacité de l’ordre de 90 % en terme de recanalisation complète .</a:t>
            </a:r>
          </a:p>
          <a:p>
            <a:pPr eaLnBrk="1" hangingPunct="1">
              <a:lnSpc>
                <a:spcPct val="130000"/>
              </a:lnSpc>
            </a:pPr>
            <a:r>
              <a:rPr lang="fr-FR" sz="2800" smtClean="0">
                <a:effectLst/>
              </a:rPr>
              <a:t>Traite l’occlusion et plaque qui s’est rompue</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cstate="print"/>
          <a:srcRect/>
          <a:stretch>
            <a:fillRect/>
          </a:stretch>
        </p:blipFill>
        <p:spPr bwMode="auto">
          <a:xfrm>
            <a:off x="468313" y="333375"/>
            <a:ext cx="3816350" cy="3057525"/>
          </a:xfrm>
          <a:prstGeom prst="rect">
            <a:avLst/>
          </a:prstGeom>
          <a:noFill/>
          <a:ln w="9525">
            <a:noFill/>
            <a:miter lim="800000"/>
            <a:headEnd/>
            <a:tailEnd/>
          </a:ln>
        </p:spPr>
      </p:pic>
      <p:pic>
        <p:nvPicPr>
          <p:cNvPr id="37891" name="Picture 5"/>
          <p:cNvPicPr>
            <a:picLocks noChangeAspect="1" noChangeArrowheads="1"/>
          </p:cNvPicPr>
          <p:nvPr/>
        </p:nvPicPr>
        <p:blipFill>
          <a:blip r:embed="rId3" cstate="print"/>
          <a:srcRect/>
          <a:stretch>
            <a:fillRect/>
          </a:stretch>
        </p:blipFill>
        <p:spPr bwMode="auto">
          <a:xfrm>
            <a:off x="4716463" y="333375"/>
            <a:ext cx="3816350" cy="3097213"/>
          </a:xfrm>
          <a:prstGeom prst="rect">
            <a:avLst/>
          </a:prstGeom>
          <a:noFill/>
          <a:ln w="9525">
            <a:noFill/>
            <a:miter lim="800000"/>
            <a:headEnd/>
            <a:tailEnd/>
          </a:ln>
        </p:spPr>
      </p:pic>
      <p:pic>
        <p:nvPicPr>
          <p:cNvPr id="37892" name="Picture 6"/>
          <p:cNvPicPr>
            <a:picLocks noChangeAspect="1" noChangeArrowheads="1"/>
          </p:cNvPicPr>
          <p:nvPr/>
        </p:nvPicPr>
        <p:blipFill>
          <a:blip r:embed="rId4" cstate="print"/>
          <a:srcRect/>
          <a:stretch>
            <a:fillRect/>
          </a:stretch>
        </p:blipFill>
        <p:spPr bwMode="auto">
          <a:xfrm>
            <a:off x="2771775" y="3644900"/>
            <a:ext cx="3816350" cy="30241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cstate="print"/>
          <a:srcRect/>
          <a:stretch>
            <a:fillRect/>
          </a:stretch>
        </p:blipFill>
        <p:spPr bwMode="auto">
          <a:xfrm>
            <a:off x="323850" y="333375"/>
            <a:ext cx="3960813" cy="2851150"/>
          </a:xfrm>
          <a:prstGeom prst="rect">
            <a:avLst/>
          </a:prstGeom>
          <a:noFill/>
          <a:ln w="9525">
            <a:noFill/>
            <a:miter lim="800000"/>
            <a:headEnd/>
            <a:tailEnd/>
          </a:ln>
        </p:spPr>
      </p:pic>
      <p:pic>
        <p:nvPicPr>
          <p:cNvPr id="38915" name="Picture 5"/>
          <p:cNvPicPr>
            <a:picLocks noChangeAspect="1" noChangeArrowheads="1"/>
          </p:cNvPicPr>
          <p:nvPr/>
        </p:nvPicPr>
        <p:blipFill>
          <a:blip r:embed="rId3" cstate="print"/>
          <a:srcRect/>
          <a:stretch>
            <a:fillRect/>
          </a:stretch>
        </p:blipFill>
        <p:spPr bwMode="auto">
          <a:xfrm>
            <a:off x="4500563" y="333375"/>
            <a:ext cx="4033837" cy="2879725"/>
          </a:xfrm>
          <a:prstGeom prst="rect">
            <a:avLst/>
          </a:prstGeom>
          <a:noFill/>
          <a:ln w="9525">
            <a:noFill/>
            <a:miter lim="800000"/>
            <a:headEnd/>
            <a:tailEnd/>
          </a:ln>
        </p:spPr>
      </p:pic>
      <p:pic>
        <p:nvPicPr>
          <p:cNvPr id="38916" name="Picture 6"/>
          <p:cNvPicPr>
            <a:picLocks noChangeAspect="1" noChangeArrowheads="1"/>
          </p:cNvPicPr>
          <p:nvPr/>
        </p:nvPicPr>
        <p:blipFill>
          <a:blip r:embed="rId4" cstate="print"/>
          <a:srcRect/>
          <a:stretch>
            <a:fillRect/>
          </a:stretch>
        </p:blipFill>
        <p:spPr bwMode="auto">
          <a:xfrm>
            <a:off x="323850" y="3429000"/>
            <a:ext cx="3960813" cy="2879725"/>
          </a:xfrm>
          <a:prstGeom prst="rect">
            <a:avLst/>
          </a:prstGeom>
          <a:noFill/>
          <a:ln w="9525">
            <a:noFill/>
            <a:miter lim="800000"/>
            <a:headEnd/>
            <a:tailEnd/>
          </a:ln>
        </p:spPr>
      </p:pic>
      <p:pic>
        <p:nvPicPr>
          <p:cNvPr id="38917" name="Picture 7"/>
          <p:cNvPicPr>
            <a:picLocks noChangeAspect="1" noChangeArrowheads="1"/>
          </p:cNvPicPr>
          <p:nvPr/>
        </p:nvPicPr>
        <p:blipFill>
          <a:blip r:embed="rId5" cstate="print"/>
          <a:srcRect/>
          <a:stretch>
            <a:fillRect/>
          </a:stretch>
        </p:blipFill>
        <p:spPr bwMode="auto">
          <a:xfrm>
            <a:off x="4529138" y="3441700"/>
            <a:ext cx="3960812" cy="28797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16967"/>
            <a:ext cx="8229600" cy="1139825"/>
          </a:xfrm>
        </p:spPr>
        <p:txBody>
          <a:bodyPr>
            <a:normAutofit fontScale="90000"/>
          </a:bodyPr>
          <a:lstStyle/>
          <a:p>
            <a:pPr eaLnBrk="1" hangingPunct="1"/>
            <a:r>
              <a:rPr lang="fr-FR" dirty="0" smtClean="0"/>
              <a:t>Angioplastie coronaire ou fibrinolyse ? </a:t>
            </a:r>
          </a:p>
        </p:txBody>
      </p:sp>
      <p:sp>
        <p:nvSpPr>
          <p:cNvPr id="3" name="Rectangle 3"/>
          <p:cNvSpPr txBox="1">
            <a:spLocks noChangeArrowheads="1"/>
          </p:cNvSpPr>
          <p:nvPr/>
        </p:nvSpPr>
        <p:spPr bwMode="auto">
          <a:xfrm>
            <a:off x="467544" y="1988840"/>
            <a:ext cx="8229600" cy="4530725"/>
          </a:xfrm>
          <a:prstGeom prst="rect">
            <a:avLst/>
          </a:prstGeom>
          <a:noFill/>
          <a:ln w="9525">
            <a:noFill/>
            <a:miter lim="800000"/>
            <a:headEnd/>
            <a:tailEnd/>
          </a:ln>
        </p:spPr>
        <p:txBody>
          <a:bodyPr/>
          <a:lstStyle/>
          <a:p>
            <a:pPr marL="342900" indent="-342900">
              <a:spcBef>
                <a:spcPct val="20000"/>
              </a:spcBef>
              <a:buFontTx/>
              <a:buChar char="•"/>
              <a:defRPr/>
            </a:pPr>
            <a:r>
              <a:rPr lang="fr-FR" sz="2200" b="0" kern="0" dirty="0">
                <a:solidFill>
                  <a:schemeClr val="tx1"/>
                </a:solidFill>
                <a:latin typeface="+mn-lt"/>
                <a:cs typeface="+mn-cs"/>
              </a:rPr>
              <a:t>Evaluation bénéfices/risques dans une situation donnée,</a:t>
            </a:r>
          </a:p>
          <a:p>
            <a:pPr marL="342900" indent="-342900">
              <a:spcBef>
                <a:spcPct val="20000"/>
              </a:spcBef>
              <a:buFontTx/>
              <a:buChar char="•"/>
              <a:defRPr/>
            </a:pPr>
            <a:endParaRPr lang="fr-FR" sz="2200" b="0" kern="0" dirty="0">
              <a:solidFill>
                <a:schemeClr val="tx1"/>
              </a:solidFill>
              <a:latin typeface="+mn-lt"/>
              <a:cs typeface="+mn-cs"/>
            </a:endParaRPr>
          </a:p>
          <a:p>
            <a:pPr marL="342900" indent="-342900">
              <a:spcBef>
                <a:spcPct val="20000"/>
              </a:spcBef>
              <a:buFontTx/>
              <a:buChar char="•"/>
              <a:defRPr/>
            </a:pPr>
            <a:r>
              <a:rPr lang="fr-FR" sz="2200" b="0" kern="0" dirty="0">
                <a:solidFill>
                  <a:schemeClr val="tx1"/>
                </a:solidFill>
                <a:latin typeface="+mn-lt"/>
                <a:cs typeface="+mn-cs"/>
              </a:rPr>
              <a:t>Angioplastie primaire : réouverture dans 90 % des cas,</a:t>
            </a:r>
          </a:p>
          <a:p>
            <a:pPr marL="342900" indent="-342900">
              <a:spcBef>
                <a:spcPct val="20000"/>
              </a:spcBef>
              <a:buFontTx/>
              <a:buChar char="•"/>
              <a:defRPr/>
            </a:pPr>
            <a:endParaRPr lang="fr-FR" sz="2200" b="0" kern="0" dirty="0">
              <a:solidFill>
                <a:schemeClr val="tx1"/>
              </a:solidFill>
              <a:latin typeface="+mn-lt"/>
              <a:cs typeface="+mn-cs"/>
            </a:endParaRPr>
          </a:p>
          <a:p>
            <a:pPr marL="342900" indent="-342900">
              <a:spcBef>
                <a:spcPct val="20000"/>
              </a:spcBef>
              <a:buFontTx/>
              <a:buChar char="•"/>
              <a:defRPr/>
            </a:pPr>
            <a:r>
              <a:rPr lang="fr-FR" sz="2200" b="0" kern="0" dirty="0">
                <a:solidFill>
                  <a:schemeClr val="tx1"/>
                </a:solidFill>
                <a:latin typeface="+mn-lt"/>
                <a:cs typeface="+mn-cs"/>
              </a:rPr>
              <a:t>Fibrinolyse : réouverture dans 60 % des cas, efficacité optimale au cours des 3 premières heures qui suivent le début des symptômes, risque hémorragique </a:t>
            </a:r>
            <a:r>
              <a:rPr lang="fr-FR" sz="2200" b="0" kern="0" dirty="0" smtClean="0">
                <a:solidFill>
                  <a:schemeClr val="tx1"/>
                </a:solidFill>
                <a:latin typeface="+mn-lt"/>
                <a:cs typeface="+mn-cs"/>
              </a:rPr>
              <a:t> </a:t>
            </a:r>
            <a:r>
              <a:rPr lang="fr-FR" sz="2200" b="0" kern="0" dirty="0" err="1" smtClean="0">
                <a:solidFill>
                  <a:schemeClr val="tx1"/>
                </a:solidFill>
                <a:latin typeface="+mn-lt"/>
                <a:cs typeface="+mn-cs"/>
              </a:rPr>
              <a:t>intra-cérébral</a:t>
            </a:r>
            <a:r>
              <a:rPr lang="fr-FR" sz="2200" b="0" kern="0" dirty="0" smtClean="0">
                <a:solidFill>
                  <a:schemeClr val="tx1"/>
                </a:solidFill>
                <a:latin typeface="+mn-lt"/>
                <a:cs typeface="+mn-cs"/>
              </a:rPr>
              <a:t>  de          0.5  à  </a:t>
            </a:r>
            <a:r>
              <a:rPr lang="fr-FR" sz="2200" b="0" kern="0" dirty="0">
                <a:solidFill>
                  <a:schemeClr val="tx1"/>
                </a:solidFill>
                <a:latin typeface="+mn-lt"/>
                <a:cs typeface="+mn-cs"/>
              </a:rPr>
              <a:t>1 %,</a:t>
            </a:r>
          </a:p>
          <a:p>
            <a:pPr marL="342900" indent="-342900">
              <a:spcBef>
                <a:spcPct val="20000"/>
              </a:spcBef>
              <a:buFontTx/>
              <a:buChar char="•"/>
              <a:defRPr/>
            </a:pPr>
            <a:endParaRPr lang="fr-FR" sz="2200" b="0" kern="0" dirty="0">
              <a:solidFill>
                <a:schemeClr val="tx1"/>
              </a:solidFill>
              <a:latin typeface="+mn-lt"/>
              <a:cs typeface="+mn-cs"/>
            </a:endParaRPr>
          </a:p>
          <a:p>
            <a:pPr marL="342900" indent="-342900">
              <a:spcBef>
                <a:spcPct val="20000"/>
              </a:spcBef>
              <a:buFontTx/>
              <a:buChar char="•"/>
              <a:defRPr/>
            </a:pPr>
            <a:endParaRPr lang="fr-FR" sz="2200" b="0" kern="0" dirty="0">
              <a:solidFill>
                <a:schemeClr val="tx1"/>
              </a:solidFill>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7813"/>
            <a:ext cx="8229600" cy="1139825"/>
          </a:xfrm>
        </p:spPr>
        <p:txBody>
          <a:bodyPr/>
          <a:lstStyle/>
          <a:p>
            <a:pPr eaLnBrk="1" hangingPunct="1"/>
            <a:r>
              <a:rPr lang="fr-FR" smtClean="0"/>
              <a:t>Thrombolyse (1)</a:t>
            </a:r>
          </a:p>
        </p:txBody>
      </p:sp>
      <p:sp>
        <p:nvSpPr>
          <p:cNvPr id="3" name="Rectangle 3"/>
          <p:cNvSpPr txBox="1">
            <a:spLocks noChangeArrowheads="1"/>
          </p:cNvSpPr>
          <p:nvPr/>
        </p:nvSpPr>
        <p:spPr bwMode="auto">
          <a:xfrm>
            <a:off x="395288" y="1600200"/>
            <a:ext cx="8291512" cy="4708525"/>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fr-FR" sz="2200" b="0" kern="0" dirty="0">
                <a:solidFill>
                  <a:schemeClr val="tx1"/>
                </a:solidFill>
                <a:latin typeface="+mn-lt"/>
                <a:cs typeface="+mn-cs"/>
              </a:rPr>
              <a:t>Possible en pré-hospitalier,</a:t>
            </a:r>
          </a:p>
          <a:p>
            <a:pPr marL="342900" indent="-342900">
              <a:lnSpc>
                <a:spcPct val="80000"/>
              </a:lnSpc>
              <a:spcBef>
                <a:spcPct val="20000"/>
              </a:spcBef>
              <a:buFont typeface="Wingdings" pitchFamily="2" charset="2"/>
              <a:buNone/>
              <a:defRPr/>
            </a:pPr>
            <a:endParaRPr lang="fr-FR" sz="2200" b="0" kern="0" dirty="0">
              <a:solidFill>
                <a:schemeClr val="tx1"/>
              </a:solidFill>
              <a:latin typeface="+mn-lt"/>
              <a:cs typeface="+mn-cs"/>
            </a:endParaRPr>
          </a:p>
          <a:p>
            <a:pPr marL="342900" indent="-342900">
              <a:lnSpc>
                <a:spcPct val="80000"/>
              </a:lnSpc>
              <a:spcBef>
                <a:spcPct val="20000"/>
              </a:spcBef>
              <a:buFontTx/>
              <a:buChar char="•"/>
              <a:defRPr/>
            </a:pPr>
            <a:r>
              <a:rPr lang="fr-FR" sz="2200" b="0" kern="0" dirty="0" smtClean="0">
                <a:solidFill>
                  <a:schemeClr val="tx1"/>
                </a:solidFill>
                <a:latin typeface="+mn-lt"/>
                <a:cs typeface="+mn-cs"/>
              </a:rPr>
              <a:t>Contre-indications </a:t>
            </a:r>
            <a:r>
              <a:rPr lang="fr-FR" sz="2200" b="0" kern="0" dirty="0">
                <a:solidFill>
                  <a:schemeClr val="tx1"/>
                </a:solidFill>
                <a:latin typeface="+mn-lt"/>
                <a:cs typeface="+mn-cs"/>
              </a:rPr>
              <a:t>nombreuses mais rares,</a:t>
            </a:r>
          </a:p>
          <a:p>
            <a:pPr marL="342900" indent="-342900">
              <a:lnSpc>
                <a:spcPct val="80000"/>
              </a:lnSpc>
              <a:spcBef>
                <a:spcPct val="20000"/>
              </a:spcBef>
              <a:buFont typeface="Wingdings" pitchFamily="2" charset="2"/>
              <a:buNone/>
              <a:defRPr/>
            </a:pPr>
            <a:endParaRPr lang="fr-FR" sz="2200" b="0" kern="0" dirty="0">
              <a:solidFill>
                <a:schemeClr val="tx1"/>
              </a:solidFill>
              <a:latin typeface="+mn-lt"/>
              <a:cs typeface="+mn-cs"/>
            </a:endParaRPr>
          </a:p>
          <a:p>
            <a:pPr marL="342900" indent="-342900">
              <a:lnSpc>
                <a:spcPct val="80000"/>
              </a:lnSpc>
              <a:spcBef>
                <a:spcPct val="20000"/>
              </a:spcBef>
              <a:buFontTx/>
              <a:buChar char="•"/>
              <a:defRPr/>
            </a:pPr>
            <a:r>
              <a:rPr lang="fr-FR" sz="2200" b="0" kern="0" dirty="0">
                <a:solidFill>
                  <a:schemeClr val="tx1"/>
                </a:solidFill>
                <a:latin typeface="+mn-lt"/>
                <a:cs typeface="+mn-cs"/>
              </a:rPr>
              <a:t>Complications rares (hémorragies « graves » : 5</a:t>
            </a:r>
            <a:r>
              <a:rPr lang="fr-FR" sz="2200" b="0" kern="0" dirty="0" smtClean="0">
                <a:solidFill>
                  <a:schemeClr val="tx1"/>
                </a:solidFill>
                <a:latin typeface="+mn-lt"/>
                <a:cs typeface="+mn-cs"/>
              </a:rPr>
              <a:t>%</a:t>
            </a:r>
          </a:p>
          <a:p>
            <a:pPr marL="342900" indent="-342900">
              <a:lnSpc>
                <a:spcPct val="80000"/>
              </a:lnSpc>
              <a:spcBef>
                <a:spcPct val="20000"/>
              </a:spcBef>
              <a:defRPr/>
            </a:pPr>
            <a:r>
              <a:rPr lang="fr-FR" sz="2200" kern="0" dirty="0" smtClean="0"/>
              <a:t>     </a:t>
            </a:r>
            <a:r>
              <a:rPr lang="fr-FR" sz="2200" b="0" kern="0" dirty="0" smtClean="0">
                <a:solidFill>
                  <a:schemeClr val="tx1"/>
                </a:solidFill>
                <a:latin typeface="+mn-lt"/>
                <a:cs typeface="+mn-cs"/>
              </a:rPr>
              <a:t>AVC </a:t>
            </a:r>
            <a:r>
              <a:rPr lang="fr-FR" sz="2200" b="0" kern="0" dirty="0">
                <a:solidFill>
                  <a:schemeClr val="tx1"/>
                </a:solidFill>
                <a:latin typeface="+mn-lt"/>
                <a:cs typeface="+mn-cs"/>
              </a:rPr>
              <a:t>: </a:t>
            </a:r>
            <a:r>
              <a:rPr lang="fr-FR" sz="2200" b="0" kern="0" dirty="0" smtClean="0">
                <a:solidFill>
                  <a:schemeClr val="tx1"/>
                </a:solidFill>
                <a:latin typeface="+mn-lt"/>
                <a:cs typeface="+mn-cs"/>
              </a:rPr>
              <a:t>hémorragies </a:t>
            </a:r>
            <a:r>
              <a:rPr lang="fr-FR" sz="2200" b="0" kern="0" dirty="0">
                <a:solidFill>
                  <a:schemeClr val="tx1"/>
                </a:solidFill>
                <a:latin typeface="+mn-lt"/>
                <a:cs typeface="+mn-cs"/>
              </a:rPr>
              <a:t>cérébrales </a:t>
            </a:r>
            <a:r>
              <a:rPr lang="fr-FR" sz="2200" b="0" kern="0" dirty="0" smtClean="0">
                <a:solidFill>
                  <a:schemeClr val="tx1"/>
                </a:solidFill>
                <a:latin typeface="+mn-lt"/>
                <a:cs typeface="+mn-cs"/>
              </a:rPr>
              <a:t>:  0.5-1%,</a:t>
            </a:r>
            <a:endParaRPr lang="fr-FR" sz="2200" b="0" kern="0" dirty="0">
              <a:solidFill>
                <a:schemeClr val="tx1"/>
              </a:solidFill>
              <a:latin typeface="+mn-lt"/>
              <a:cs typeface="+mn-cs"/>
            </a:endParaRPr>
          </a:p>
          <a:p>
            <a:pPr marL="342900" indent="-342900">
              <a:lnSpc>
                <a:spcPct val="80000"/>
              </a:lnSpc>
              <a:spcBef>
                <a:spcPct val="20000"/>
              </a:spcBef>
              <a:buFont typeface="Wingdings" pitchFamily="2" charset="2"/>
              <a:buNone/>
              <a:defRPr/>
            </a:pPr>
            <a:endParaRPr lang="fr-FR" sz="2200" b="0" u="sng" kern="0" dirty="0">
              <a:solidFill>
                <a:schemeClr val="tx1"/>
              </a:solidFill>
              <a:latin typeface="+mn-lt"/>
              <a:cs typeface="+mn-cs"/>
            </a:endParaRPr>
          </a:p>
          <a:p>
            <a:pPr marL="342900" indent="-342900">
              <a:lnSpc>
                <a:spcPct val="80000"/>
              </a:lnSpc>
              <a:spcBef>
                <a:spcPct val="20000"/>
              </a:spcBef>
              <a:buFontTx/>
              <a:buChar char="•"/>
              <a:defRPr/>
            </a:pPr>
            <a:r>
              <a:rPr lang="fr-FR" sz="2200" b="0" u="sng" kern="0" dirty="0">
                <a:solidFill>
                  <a:schemeClr val="tx1"/>
                </a:solidFill>
                <a:latin typeface="+mn-lt"/>
                <a:cs typeface="+mn-cs"/>
              </a:rPr>
              <a:t>Mais </a:t>
            </a:r>
            <a:r>
              <a:rPr lang="fr-FR" sz="2200" b="0" u="sng" kern="0" dirty="0" err="1" smtClean="0">
                <a:solidFill>
                  <a:schemeClr val="tx1"/>
                </a:solidFill>
                <a:latin typeface="+mn-lt"/>
                <a:cs typeface="+mn-cs"/>
              </a:rPr>
              <a:t>réocclusions</a:t>
            </a:r>
            <a:r>
              <a:rPr lang="fr-FR" sz="2200" b="0" kern="0" dirty="0" smtClean="0">
                <a:solidFill>
                  <a:schemeClr val="tx1"/>
                </a:solidFill>
                <a:latin typeface="+mn-lt"/>
                <a:cs typeface="+mn-cs"/>
              </a:rPr>
              <a:t>  - </a:t>
            </a:r>
            <a:r>
              <a:rPr lang="fr-FR" sz="2200" b="0" kern="0" dirty="0">
                <a:solidFill>
                  <a:schemeClr val="tx1"/>
                </a:solidFill>
                <a:latin typeface="+mn-lt"/>
                <a:cs typeface="+mn-cs"/>
              </a:rPr>
              <a:t>précoces : 6 - 13%</a:t>
            </a:r>
          </a:p>
          <a:p>
            <a:pPr marL="342900" indent="-342900">
              <a:lnSpc>
                <a:spcPct val="80000"/>
              </a:lnSpc>
              <a:spcBef>
                <a:spcPct val="20000"/>
              </a:spcBef>
              <a:buFont typeface="Wingdings" pitchFamily="2" charset="2"/>
              <a:buNone/>
              <a:defRPr/>
            </a:pPr>
            <a:r>
              <a:rPr lang="fr-FR" sz="2200" b="0" kern="0" dirty="0">
                <a:solidFill>
                  <a:schemeClr val="tx1"/>
                </a:solidFill>
                <a:latin typeface="+mn-lt"/>
                <a:cs typeface="+mn-cs"/>
              </a:rPr>
              <a:t>				- à 1 mois : 30%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r>
              <a:rPr lang="fr-FR" i="1" smtClean="0">
                <a:solidFill>
                  <a:schemeClr val="hlink"/>
                </a:solidFill>
                <a:effectLst/>
              </a:rPr>
              <a:t>Athérosclérose : définitions</a:t>
            </a:r>
          </a:p>
        </p:txBody>
      </p:sp>
      <p:sp>
        <p:nvSpPr>
          <p:cNvPr id="5123" name="Rectangle 3"/>
          <p:cNvSpPr>
            <a:spLocks noGrp="1" noChangeArrowheads="1"/>
          </p:cNvSpPr>
          <p:nvPr>
            <p:ph idx="1"/>
          </p:nvPr>
        </p:nvSpPr>
        <p:spPr/>
        <p:txBody>
          <a:bodyPr/>
          <a:lstStyle/>
          <a:p>
            <a:pPr eaLnBrk="1" hangingPunct="1">
              <a:lnSpc>
                <a:spcPct val="140000"/>
              </a:lnSpc>
            </a:pPr>
            <a:r>
              <a:rPr lang="fr-FR" u="sng" smtClean="0">
                <a:effectLst/>
              </a:rPr>
              <a:t>Athérosclérose </a:t>
            </a:r>
            <a:r>
              <a:rPr lang="fr-FR" smtClean="0">
                <a:effectLst/>
              </a:rPr>
              <a:t>: association de remaniements de l’intima avec accumulation locale de lipides, de glucides complexes, de sang et de produits sanguins, de tissus fibreux et de dépôts calcaires.</a:t>
            </a:r>
          </a:p>
          <a:p>
            <a:pPr eaLnBrk="1" hangingPunct="1">
              <a:lnSpc>
                <a:spcPct val="140000"/>
              </a:lnSpc>
            </a:pPr>
            <a:r>
              <a:rPr lang="fr-FR" u="sng" smtClean="0">
                <a:effectLst/>
              </a:rPr>
              <a:t>Athérome</a:t>
            </a:r>
            <a:r>
              <a:rPr lang="fr-FR" smtClean="0">
                <a:effectLst/>
              </a:rPr>
              <a:t> : portion de plaques athéroscléreuses</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7813"/>
            <a:ext cx="8229600" cy="1139825"/>
          </a:xfrm>
        </p:spPr>
        <p:txBody>
          <a:bodyPr/>
          <a:lstStyle/>
          <a:p>
            <a:pPr eaLnBrk="1" hangingPunct="1"/>
            <a:r>
              <a:rPr lang="fr-FR" smtClean="0"/>
              <a:t>Thrombolyse (2)</a:t>
            </a:r>
          </a:p>
        </p:txBody>
      </p:sp>
      <p:sp>
        <p:nvSpPr>
          <p:cNvPr id="3" name="Rectangle 3"/>
          <p:cNvSpPr txBox="1">
            <a:spLocks noChangeArrowheads="1"/>
          </p:cNvSpPr>
          <p:nvPr/>
        </p:nvSpPr>
        <p:spPr bwMode="auto">
          <a:xfrm>
            <a:off x="179512" y="2060848"/>
            <a:ext cx="4824214" cy="5140325"/>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None/>
              <a:defRPr/>
            </a:pPr>
            <a:r>
              <a:rPr lang="fr-FR" b="0" u="sng" kern="0" dirty="0" smtClean="0">
                <a:solidFill>
                  <a:schemeClr val="tx1"/>
                </a:solidFill>
                <a:latin typeface="+mn-lt"/>
                <a:cs typeface="+mn-cs"/>
              </a:rPr>
              <a:t>Absolues :</a:t>
            </a:r>
          </a:p>
          <a:p>
            <a:pPr marL="342900" indent="-342900">
              <a:lnSpc>
                <a:spcPct val="80000"/>
              </a:lnSpc>
              <a:spcBef>
                <a:spcPct val="20000"/>
              </a:spcBef>
              <a:buFont typeface="Wingdings" pitchFamily="2" charset="2"/>
              <a:buNone/>
              <a:defRPr/>
            </a:pPr>
            <a:endParaRPr lang="fr-FR" b="0" u="sng" kern="0" dirty="0">
              <a:solidFill>
                <a:schemeClr val="tx1"/>
              </a:solidFill>
              <a:latin typeface="+mn-lt"/>
              <a:cs typeface="+mn-cs"/>
            </a:endParaRPr>
          </a:p>
          <a:p>
            <a:pPr marL="342900" indent="-342900">
              <a:lnSpc>
                <a:spcPct val="80000"/>
              </a:lnSpc>
              <a:spcBef>
                <a:spcPct val="20000"/>
              </a:spcBef>
              <a:buFontTx/>
              <a:buChar char="•"/>
              <a:defRPr/>
            </a:pPr>
            <a:r>
              <a:rPr lang="fr-FR" b="0" kern="0" dirty="0">
                <a:solidFill>
                  <a:schemeClr val="tx1"/>
                </a:solidFill>
                <a:latin typeface="+mn-lt"/>
                <a:cs typeface="+mn-cs"/>
              </a:rPr>
              <a:t>Suspicion de </a:t>
            </a:r>
            <a:r>
              <a:rPr lang="fr-FR" b="0" kern="0" dirty="0" smtClean="0">
                <a:solidFill>
                  <a:schemeClr val="tx1"/>
                </a:solidFill>
                <a:latin typeface="+mn-lt"/>
                <a:cs typeface="+mn-cs"/>
              </a:rPr>
              <a:t>D.A </a:t>
            </a:r>
            <a:r>
              <a:rPr lang="fr-FR" b="0" kern="0" dirty="0">
                <a:solidFill>
                  <a:schemeClr val="tx1"/>
                </a:solidFill>
                <a:latin typeface="+mn-lt"/>
                <a:cs typeface="+mn-cs"/>
              </a:rPr>
              <a:t>ou de péricardite,</a:t>
            </a:r>
          </a:p>
          <a:p>
            <a:pPr marL="342900" indent="-342900">
              <a:lnSpc>
                <a:spcPct val="80000"/>
              </a:lnSpc>
              <a:spcBef>
                <a:spcPct val="20000"/>
              </a:spcBef>
              <a:buFontTx/>
              <a:buChar char="•"/>
              <a:defRPr/>
            </a:pPr>
            <a:r>
              <a:rPr lang="fr-FR" b="0" kern="0" dirty="0">
                <a:solidFill>
                  <a:schemeClr val="tx1"/>
                </a:solidFill>
                <a:latin typeface="+mn-lt"/>
                <a:cs typeface="+mn-cs"/>
              </a:rPr>
              <a:t>Ulcère digestif évolutif. </a:t>
            </a:r>
            <a:r>
              <a:rPr lang="fr-FR" b="0" kern="0" dirty="0" smtClean="0">
                <a:solidFill>
                  <a:schemeClr val="tx1"/>
                </a:solidFill>
                <a:latin typeface="+mn-lt"/>
                <a:cs typeface="+mn-cs"/>
              </a:rPr>
              <a:t>I.T.V </a:t>
            </a:r>
            <a:r>
              <a:rPr lang="fr-FR" b="0" kern="0" dirty="0">
                <a:solidFill>
                  <a:schemeClr val="tx1"/>
                </a:solidFill>
                <a:latin typeface="+mn-lt"/>
                <a:cs typeface="+mn-cs"/>
              </a:rPr>
              <a:t>chirurgicale &lt;1mois,</a:t>
            </a:r>
          </a:p>
          <a:p>
            <a:pPr marL="342900" indent="-342900">
              <a:lnSpc>
                <a:spcPct val="80000"/>
              </a:lnSpc>
              <a:spcBef>
                <a:spcPct val="20000"/>
              </a:spcBef>
              <a:buFontTx/>
              <a:buChar char="•"/>
              <a:defRPr/>
            </a:pPr>
            <a:r>
              <a:rPr lang="fr-FR" b="0" kern="0" dirty="0" smtClean="0">
                <a:solidFill>
                  <a:schemeClr val="tx1"/>
                </a:solidFill>
                <a:latin typeface="+mn-lt"/>
                <a:cs typeface="+mn-cs"/>
              </a:rPr>
              <a:t>Intervention </a:t>
            </a:r>
            <a:r>
              <a:rPr lang="fr-FR" b="0" kern="0" dirty="0" err="1" smtClean="0">
                <a:solidFill>
                  <a:schemeClr val="tx1"/>
                </a:solidFill>
                <a:latin typeface="+mn-lt"/>
                <a:cs typeface="+mn-cs"/>
              </a:rPr>
              <a:t>intra-crânienne</a:t>
            </a:r>
            <a:r>
              <a:rPr lang="fr-FR" b="0" kern="0" dirty="0" smtClean="0">
                <a:solidFill>
                  <a:schemeClr val="tx1"/>
                </a:solidFill>
                <a:latin typeface="+mn-lt"/>
                <a:cs typeface="+mn-cs"/>
              </a:rPr>
              <a:t> ou médullaire &lt;6mois,</a:t>
            </a:r>
          </a:p>
          <a:p>
            <a:pPr marL="342900" indent="-342900">
              <a:lnSpc>
                <a:spcPct val="80000"/>
              </a:lnSpc>
              <a:spcBef>
                <a:spcPct val="20000"/>
              </a:spcBef>
              <a:buFontTx/>
              <a:buChar char="•"/>
              <a:defRPr/>
            </a:pPr>
            <a:r>
              <a:rPr lang="fr-FR" b="0" kern="0" dirty="0" smtClean="0">
                <a:solidFill>
                  <a:schemeClr val="tx1"/>
                </a:solidFill>
                <a:latin typeface="+mn-lt"/>
                <a:cs typeface="+mn-cs"/>
              </a:rPr>
              <a:t>ATCD </a:t>
            </a:r>
            <a:r>
              <a:rPr lang="fr-FR" b="0" kern="0" dirty="0">
                <a:solidFill>
                  <a:schemeClr val="tx1"/>
                </a:solidFill>
                <a:latin typeface="+mn-lt"/>
                <a:cs typeface="+mn-cs"/>
              </a:rPr>
              <a:t>même lointain d’AVC ou d’hémorragie méningée,</a:t>
            </a:r>
          </a:p>
          <a:p>
            <a:pPr marL="342900" indent="-342900">
              <a:lnSpc>
                <a:spcPct val="80000"/>
              </a:lnSpc>
              <a:spcBef>
                <a:spcPct val="20000"/>
              </a:spcBef>
              <a:buFontTx/>
              <a:buChar char="•"/>
              <a:defRPr/>
            </a:pPr>
            <a:r>
              <a:rPr lang="fr-FR" b="0" kern="0" dirty="0" smtClean="0">
                <a:solidFill>
                  <a:schemeClr val="tx1"/>
                </a:solidFill>
                <a:latin typeface="+mn-lt"/>
                <a:cs typeface="+mn-cs"/>
              </a:rPr>
              <a:t>Ponction </a:t>
            </a:r>
            <a:r>
              <a:rPr lang="fr-FR" b="0" kern="0" dirty="0">
                <a:solidFill>
                  <a:schemeClr val="tx1"/>
                </a:solidFill>
                <a:latin typeface="+mn-lt"/>
                <a:cs typeface="+mn-cs"/>
              </a:rPr>
              <a:t>artérielle &lt;15 jours,</a:t>
            </a:r>
          </a:p>
          <a:p>
            <a:pPr marL="342900" indent="-342900">
              <a:lnSpc>
                <a:spcPct val="80000"/>
              </a:lnSpc>
              <a:spcBef>
                <a:spcPct val="20000"/>
              </a:spcBef>
              <a:buFontTx/>
              <a:buChar char="•"/>
              <a:defRPr/>
            </a:pPr>
            <a:r>
              <a:rPr lang="fr-FR" b="0" kern="0" dirty="0">
                <a:solidFill>
                  <a:schemeClr val="tx1"/>
                </a:solidFill>
                <a:latin typeface="+mn-lt"/>
                <a:cs typeface="+mn-cs"/>
              </a:rPr>
              <a:t>Néoplasie ou malformation vasculaire </a:t>
            </a:r>
            <a:r>
              <a:rPr lang="fr-FR" b="0" kern="0" dirty="0" err="1">
                <a:solidFill>
                  <a:schemeClr val="tx1"/>
                </a:solidFill>
                <a:latin typeface="+mn-lt"/>
                <a:cs typeface="+mn-cs"/>
              </a:rPr>
              <a:t>intra-crâniennes</a:t>
            </a:r>
            <a:r>
              <a:rPr lang="fr-FR" b="0" kern="0" dirty="0">
                <a:solidFill>
                  <a:schemeClr val="tx1"/>
                </a:solidFill>
                <a:latin typeface="+mn-lt"/>
                <a:cs typeface="+mn-cs"/>
              </a:rPr>
              <a:t>,</a:t>
            </a:r>
          </a:p>
          <a:p>
            <a:pPr marL="342900" indent="-342900">
              <a:lnSpc>
                <a:spcPct val="80000"/>
              </a:lnSpc>
              <a:spcBef>
                <a:spcPct val="20000"/>
              </a:spcBef>
              <a:buFontTx/>
              <a:buChar char="•"/>
              <a:defRPr/>
            </a:pPr>
            <a:r>
              <a:rPr lang="fr-FR" b="0" kern="0" dirty="0">
                <a:solidFill>
                  <a:schemeClr val="tx1"/>
                </a:solidFill>
                <a:latin typeface="+mn-lt"/>
                <a:cs typeface="+mn-cs"/>
              </a:rPr>
              <a:t>HTA sévère non contrôlée,</a:t>
            </a:r>
          </a:p>
          <a:p>
            <a:pPr marL="342900" indent="-342900">
              <a:lnSpc>
                <a:spcPct val="80000"/>
              </a:lnSpc>
              <a:spcBef>
                <a:spcPct val="20000"/>
              </a:spcBef>
              <a:buFontTx/>
              <a:buChar char="•"/>
              <a:defRPr/>
            </a:pPr>
            <a:r>
              <a:rPr lang="fr-FR" b="0" kern="0" dirty="0">
                <a:solidFill>
                  <a:schemeClr val="tx1"/>
                </a:solidFill>
                <a:latin typeface="+mn-lt"/>
                <a:cs typeface="+mn-cs"/>
              </a:rPr>
              <a:t>Hémorragie en cours ou récente,</a:t>
            </a:r>
          </a:p>
          <a:p>
            <a:pPr marL="342900" indent="-342900">
              <a:lnSpc>
                <a:spcPct val="80000"/>
              </a:lnSpc>
              <a:spcBef>
                <a:spcPct val="20000"/>
              </a:spcBef>
              <a:buFontTx/>
              <a:buChar char="•"/>
              <a:defRPr/>
            </a:pPr>
            <a:r>
              <a:rPr lang="fr-FR" b="0" kern="0" dirty="0">
                <a:solidFill>
                  <a:schemeClr val="tx1"/>
                </a:solidFill>
                <a:latin typeface="+mn-lt"/>
                <a:cs typeface="+mn-cs"/>
              </a:rPr>
              <a:t>Pathologie de l’hémostase,</a:t>
            </a:r>
          </a:p>
          <a:p>
            <a:pPr marL="342900" indent="-342900">
              <a:lnSpc>
                <a:spcPct val="80000"/>
              </a:lnSpc>
              <a:spcBef>
                <a:spcPct val="20000"/>
              </a:spcBef>
              <a:buFontTx/>
              <a:buChar char="•"/>
              <a:defRPr/>
            </a:pPr>
            <a:r>
              <a:rPr lang="fr-FR" b="0" kern="0" dirty="0">
                <a:solidFill>
                  <a:schemeClr val="tx1"/>
                </a:solidFill>
                <a:latin typeface="+mn-lt"/>
                <a:cs typeface="+mn-cs"/>
              </a:rPr>
              <a:t>Grossesse et post-partum</a:t>
            </a:r>
            <a:r>
              <a:rPr lang="fr-FR" b="0" kern="0" dirty="0" smtClean="0">
                <a:solidFill>
                  <a:schemeClr val="tx1"/>
                </a:solidFill>
                <a:latin typeface="+mn-lt"/>
                <a:cs typeface="+mn-cs"/>
              </a:rPr>
              <a:t>.</a:t>
            </a:r>
            <a:endParaRPr lang="fr-FR" b="0" kern="0" dirty="0">
              <a:solidFill>
                <a:schemeClr val="tx1"/>
              </a:solidFill>
              <a:latin typeface="+mn-lt"/>
              <a:cs typeface="+mn-cs"/>
            </a:endParaRPr>
          </a:p>
        </p:txBody>
      </p:sp>
      <p:sp>
        <p:nvSpPr>
          <p:cNvPr id="4" name="TextBox 3"/>
          <p:cNvSpPr txBox="1"/>
          <p:nvPr/>
        </p:nvSpPr>
        <p:spPr>
          <a:xfrm>
            <a:off x="5508104" y="1988840"/>
            <a:ext cx="3168352" cy="3194721"/>
          </a:xfrm>
          <a:prstGeom prst="rect">
            <a:avLst/>
          </a:prstGeom>
          <a:noFill/>
        </p:spPr>
        <p:txBody>
          <a:bodyPr wrap="square" rtlCol="0">
            <a:spAutoFit/>
          </a:bodyPr>
          <a:lstStyle/>
          <a:p>
            <a:pPr marL="342900" indent="-342900">
              <a:lnSpc>
                <a:spcPct val="80000"/>
              </a:lnSpc>
              <a:spcBef>
                <a:spcPct val="20000"/>
              </a:spcBef>
              <a:buFont typeface="Wingdings" pitchFamily="2" charset="2"/>
              <a:buNone/>
              <a:defRPr/>
            </a:pPr>
            <a:r>
              <a:rPr lang="fr-FR" u="sng" kern="0" dirty="0" smtClean="0"/>
              <a:t>Relatives :</a:t>
            </a:r>
          </a:p>
          <a:p>
            <a:pPr marL="342900" indent="-342900">
              <a:lnSpc>
                <a:spcPct val="80000"/>
              </a:lnSpc>
              <a:spcBef>
                <a:spcPct val="20000"/>
              </a:spcBef>
              <a:buFont typeface="Wingdings" pitchFamily="2" charset="2"/>
              <a:buNone/>
              <a:defRPr/>
            </a:pPr>
            <a:endParaRPr lang="fr-FR" u="sng" kern="0" dirty="0" smtClean="0"/>
          </a:p>
          <a:p>
            <a:pPr marL="342900" indent="-342900">
              <a:lnSpc>
                <a:spcPct val="80000"/>
              </a:lnSpc>
              <a:spcBef>
                <a:spcPct val="20000"/>
              </a:spcBef>
              <a:buFontTx/>
              <a:buChar char="•"/>
              <a:defRPr/>
            </a:pPr>
            <a:r>
              <a:rPr lang="fr-FR" kern="0" dirty="0" smtClean="0"/>
              <a:t>HTA non contrôlée,</a:t>
            </a:r>
          </a:p>
          <a:p>
            <a:pPr marL="342900" indent="-342900">
              <a:lnSpc>
                <a:spcPct val="80000"/>
              </a:lnSpc>
              <a:spcBef>
                <a:spcPct val="20000"/>
              </a:spcBef>
              <a:buFontTx/>
              <a:buChar char="•"/>
              <a:defRPr/>
            </a:pPr>
            <a:r>
              <a:rPr lang="fr-FR" kern="0" dirty="0" smtClean="0"/>
              <a:t>Insuffisance hépatique ou rénale sévère,</a:t>
            </a:r>
          </a:p>
          <a:p>
            <a:pPr marL="342900" indent="-342900">
              <a:lnSpc>
                <a:spcPct val="80000"/>
              </a:lnSpc>
              <a:spcBef>
                <a:spcPct val="20000"/>
              </a:spcBef>
              <a:buFontTx/>
              <a:buChar char="•"/>
              <a:defRPr/>
            </a:pPr>
            <a:r>
              <a:rPr lang="fr-FR" kern="0" dirty="0" smtClean="0"/>
              <a:t>Traumatisme récent,</a:t>
            </a:r>
          </a:p>
          <a:p>
            <a:pPr marL="342900" indent="-342900">
              <a:lnSpc>
                <a:spcPct val="80000"/>
              </a:lnSpc>
              <a:spcBef>
                <a:spcPct val="20000"/>
              </a:spcBef>
              <a:buFontTx/>
              <a:buChar char="•"/>
              <a:defRPr/>
            </a:pPr>
            <a:r>
              <a:rPr lang="fr-FR" kern="0" dirty="0" smtClean="0"/>
              <a:t>Tumeur à potentiel hémorragique,</a:t>
            </a:r>
          </a:p>
          <a:p>
            <a:pPr marL="342900" indent="-342900">
              <a:lnSpc>
                <a:spcPct val="80000"/>
              </a:lnSpc>
              <a:spcBef>
                <a:spcPct val="20000"/>
              </a:spcBef>
              <a:buFontTx/>
              <a:buChar char="•"/>
              <a:defRPr/>
            </a:pPr>
            <a:r>
              <a:rPr lang="fr-FR" kern="0" dirty="0" smtClean="0"/>
              <a:t>AVK,</a:t>
            </a:r>
          </a:p>
          <a:p>
            <a:pPr marL="342900" indent="-342900">
              <a:lnSpc>
                <a:spcPct val="80000"/>
              </a:lnSpc>
              <a:spcBef>
                <a:spcPct val="20000"/>
              </a:spcBef>
              <a:buFontTx/>
              <a:buChar char="•"/>
              <a:defRPr/>
            </a:pPr>
            <a:r>
              <a:rPr lang="fr-FR" kern="0" dirty="0" smtClean="0"/>
              <a:t>Diabète avec rétinopathie.</a:t>
            </a:r>
          </a:p>
          <a:p>
            <a:endParaRPr lang="en-US" dirty="0"/>
          </a:p>
        </p:txBody>
      </p:sp>
      <p:sp>
        <p:nvSpPr>
          <p:cNvPr id="5" name="TextBox 4"/>
          <p:cNvSpPr txBox="1"/>
          <p:nvPr/>
        </p:nvSpPr>
        <p:spPr>
          <a:xfrm>
            <a:off x="971600" y="1268760"/>
            <a:ext cx="5400600" cy="830997"/>
          </a:xfrm>
          <a:prstGeom prst="rect">
            <a:avLst/>
          </a:prstGeom>
          <a:noFill/>
        </p:spPr>
        <p:txBody>
          <a:bodyPr wrap="square" rtlCol="0">
            <a:spAutoFit/>
          </a:bodyPr>
          <a:lstStyle/>
          <a:p>
            <a:r>
              <a:rPr lang="fr-FR" sz="2400" kern="0" dirty="0" smtClean="0">
                <a:solidFill>
                  <a:srgbClr val="0066FF"/>
                </a:solidFill>
              </a:rPr>
              <a:t>Contre-indications de la thrombolyse :</a:t>
            </a:r>
          </a:p>
          <a:p>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7813"/>
            <a:ext cx="8229600" cy="1139825"/>
          </a:xfrm>
        </p:spPr>
        <p:txBody>
          <a:bodyPr/>
          <a:lstStyle/>
          <a:p>
            <a:pPr eaLnBrk="1" hangingPunct="1"/>
            <a:r>
              <a:rPr lang="fr-FR" smtClean="0"/>
              <a:t>Angioplastie coronaire</a:t>
            </a:r>
          </a:p>
        </p:txBody>
      </p:sp>
      <p:sp>
        <p:nvSpPr>
          <p:cNvPr id="3" name="Rectangle 3"/>
          <p:cNvSpPr txBox="1">
            <a:spLocks noChangeArrowheads="1"/>
          </p:cNvSpPr>
          <p:nvPr/>
        </p:nvSpPr>
        <p:spPr bwMode="auto">
          <a:xfrm>
            <a:off x="395288" y="1268413"/>
            <a:ext cx="8229600" cy="4924425"/>
          </a:xfrm>
          <a:prstGeom prst="rect">
            <a:avLst/>
          </a:prstGeom>
          <a:noFill/>
          <a:ln w="9525">
            <a:noFill/>
            <a:miter lim="800000"/>
            <a:headEnd/>
            <a:tailEnd/>
          </a:ln>
        </p:spPr>
        <p:txBody>
          <a:bodyPr/>
          <a:lstStyle/>
          <a:p>
            <a:pPr marL="342900" indent="-342900">
              <a:lnSpc>
                <a:spcPct val="90000"/>
              </a:lnSpc>
              <a:spcBef>
                <a:spcPct val="25000"/>
              </a:spcBef>
              <a:spcAft>
                <a:spcPct val="20000"/>
              </a:spcAft>
              <a:buFontTx/>
              <a:buChar char="•"/>
              <a:defRPr/>
            </a:pPr>
            <a:endParaRPr lang="fr-FR" sz="2200" b="0" kern="0" dirty="0">
              <a:solidFill>
                <a:schemeClr val="tx1"/>
              </a:solidFill>
              <a:latin typeface="+mn-lt"/>
              <a:cs typeface="+mn-cs"/>
            </a:endParaRPr>
          </a:p>
          <a:p>
            <a:pPr marL="342900" indent="-342900">
              <a:lnSpc>
                <a:spcPct val="90000"/>
              </a:lnSpc>
              <a:spcBef>
                <a:spcPct val="25000"/>
              </a:spcBef>
              <a:spcAft>
                <a:spcPct val="20000"/>
              </a:spcAft>
              <a:buFontTx/>
              <a:buChar char="•"/>
              <a:defRPr/>
            </a:pPr>
            <a:r>
              <a:rPr lang="fr-FR" sz="2200" b="0" kern="0" dirty="0">
                <a:solidFill>
                  <a:schemeClr val="tx1"/>
                </a:solidFill>
                <a:latin typeface="+mn-lt"/>
                <a:cs typeface="+mn-cs"/>
              </a:rPr>
              <a:t>Traite en même temps occlusion et sténose sous-jacente,</a:t>
            </a:r>
          </a:p>
          <a:p>
            <a:pPr marL="342900" indent="-342900">
              <a:lnSpc>
                <a:spcPct val="90000"/>
              </a:lnSpc>
              <a:spcBef>
                <a:spcPct val="25000"/>
              </a:spcBef>
              <a:spcAft>
                <a:spcPct val="20000"/>
              </a:spcAft>
              <a:buFontTx/>
              <a:buChar char="•"/>
              <a:defRPr/>
            </a:pPr>
            <a:r>
              <a:rPr lang="fr-FR" sz="2200" b="0" kern="0" dirty="0">
                <a:solidFill>
                  <a:schemeClr val="tx1"/>
                </a:solidFill>
                <a:latin typeface="+mn-lt"/>
                <a:cs typeface="+mn-cs"/>
              </a:rPr>
              <a:t>Moins de complications cérébrales hémorragiques,</a:t>
            </a:r>
          </a:p>
          <a:p>
            <a:pPr marL="342900" indent="-342900">
              <a:lnSpc>
                <a:spcPct val="90000"/>
              </a:lnSpc>
              <a:spcBef>
                <a:spcPct val="25000"/>
              </a:spcBef>
              <a:spcAft>
                <a:spcPct val="20000"/>
              </a:spcAft>
              <a:buFontTx/>
              <a:buChar char="•"/>
              <a:defRPr/>
            </a:pPr>
            <a:r>
              <a:rPr lang="fr-FR" sz="2200" b="0" kern="0" dirty="0">
                <a:solidFill>
                  <a:schemeClr val="tx1"/>
                </a:solidFill>
                <a:latin typeface="+mn-lt"/>
                <a:cs typeface="+mn-cs"/>
              </a:rPr>
              <a:t>N’ assure pas de gain significatif de </a:t>
            </a:r>
            <a:r>
              <a:rPr lang="fr-FR" sz="2200" b="0" kern="0" dirty="0" err="1">
                <a:solidFill>
                  <a:schemeClr val="tx1"/>
                </a:solidFill>
                <a:latin typeface="+mn-lt"/>
                <a:cs typeface="+mn-cs"/>
              </a:rPr>
              <a:t>morbi</a:t>
            </a:r>
            <a:r>
              <a:rPr lang="fr-FR" sz="2200" b="0" kern="0" dirty="0">
                <a:solidFill>
                  <a:schemeClr val="tx1"/>
                </a:solidFill>
                <a:latin typeface="+mn-lt"/>
                <a:cs typeface="+mn-cs"/>
              </a:rPr>
              <a:t>-mortalité,</a:t>
            </a:r>
          </a:p>
          <a:p>
            <a:pPr marL="342900" indent="-342900">
              <a:lnSpc>
                <a:spcPct val="90000"/>
              </a:lnSpc>
              <a:spcBef>
                <a:spcPct val="25000"/>
              </a:spcBef>
              <a:spcAft>
                <a:spcPct val="20000"/>
              </a:spcAft>
              <a:buFontTx/>
              <a:buChar char="•"/>
              <a:defRPr/>
            </a:pPr>
            <a:r>
              <a:rPr lang="fr-FR" sz="2200" b="0" kern="0" dirty="0">
                <a:solidFill>
                  <a:schemeClr val="tx1"/>
                </a:solidFill>
                <a:latin typeface="+mn-lt"/>
                <a:cs typeface="+mn-cs"/>
              </a:rPr>
              <a:t>15 % de </a:t>
            </a:r>
            <a:r>
              <a:rPr lang="fr-FR" sz="2200" b="0" kern="0" dirty="0" err="1">
                <a:solidFill>
                  <a:schemeClr val="tx1"/>
                </a:solidFill>
                <a:latin typeface="+mn-lt"/>
                <a:cs typeface="+mn-cs"/>
              </a:rPr>
              <a:t>réocclusion</a:t>
            </a:r>
            <a:r>
              <a:rPr lang="fr-FR" sz="2200" b="0" kern="0" dirty="0">
                <a:solidFill>
                  <a:schemeClr val="tx1"/>
                </a:solidFill>
                <a:latin typeface="+mn-lt"/>
                <a:cs typeface="+mn-cs"/>
              </a:rPr>
              <a:t> à 1 mois si pas de </a:t>
            </a:r>
            <a:r>
              <a:rPr lang="fr-FR" sz="2200" b="0" kern="0" dirty="0" err="1">
                <a:solidFill>
                  <a:schemeClr val="tx1"/>
                </a:solidFill>
                <a:latin typeface="+mn-lt"/>
                <a:cs typeface="+mn-cs"/>
              </a:rPr>
              <a:t>stent</a:t>
            </a:r>
            <a:r>
              <a:rPr lang="fr-FR" sz="2200" b="0" kern="0" dirty="0">
                <a:solidFill>
                  <a:schemeClr val="tx1"/>
                </a:solidFill>
                <a:latin typeface="+mn-lt"/>
                <a:cs typeface="+mn-cs"/>
              </a:rPr>
              <a:t>,</a:t>
            </a:r>
          </a:p>
          <a:p>
            <a:pPr marL="342900" indent="-342900">
              <a:lnSpc>
                <a:spcPct val="90000"/>
              </a:lnSpc>
              <a:spcBef>
                <a:spcPct val="25000"/>
              </a:spcBef>
              <a:spcAft>
                <a:spcPct val="20000"/>
              </a:spcAft>
              <a:buFontTx/>
              <a:buChar char="•"/>
              <a:defRPr/>
            </a:pPr>
            <a:r>
              <a:rPr lang="fr-FR" sz="2200" b="0" kern="0" dirty="0">
                <a:solidFill>
                  <a:schemeClr val="tx1"/>
                </a:solidFill>
                <a:latin typeface="+mn-lt"/>
                <a:cs typeface="+mn-cs"/>
              </a:rPr>
              <a:t>50% de </a:t>
            </a:r>
            <a:r>
              <a:rPr lang="fr-FR" sz="2200" b="0" kern="0" dirty="0" err="1">
                <a:solidFill>
                  <a:schemeClr val="tx1"/>
                </a:solidFill>
                <a:latin typeface="+mn-lt"/>
                <a:cs typeface="+mn-cs"/>
              </a:rPr>
              <a:t>resténose</a:t>
            </a:r>
            <a:r>
              <a:rPr lang="fr-FR" sz="2200" b="0" kern="0" dirty="0">
                <a:solidFill>
                  <a:schemeClr val="tx1"/>
                </a:solidFill>
                <a:latin typeface="+mn-lt"/>
                <a:cs typeface="+mn-cs"/>
              </a:rPr>
              <a:t>  à 6 mois si pas de </a:t>
            </a:r>
            <a:r>
              <a:rPr lang="fr-FR" sz="2200" b="0" kern="0" dirty="0" err="1">
                <a:solidFill>
                  <a:schemeClr val="tx1"/>
                </a:solidFill>
                <a:latin typeface="+mn-lt"/>
                <a:cs typeface="+mn-cs"/>
              </a:rPr>
              <a:t>stent</a:t>
            </a:r>
            <a:r>
              <a:rPr lang="fr-FR" sz="2200" b="0" kern="0" dirty="0">
                <a:solidFill>
                  <a:schemeClr val="tx1"/>
                </a:solidFill>
                <a:latin typeface="+mn-lt"/>
                <a:cs typeface="+mn-cs"/>
              </a:rPr>
              <a:t>,</a:t>
            </a:r>
          </a:p>
          <a:p>
            <a:pPr marL="342900" indent="-342900">
              <a:lnSpc>
                <a:spcPct val="90000"/>
              </a:lnSpc>
              <a:spcBef>
                <a:spcPct val="25000"/>
              </a:spcBef>
              <a:spcAft>
                <a:spcPct val="25000"/>
              </a:spcAft>
              <a:buFontTx/>
              <a:buChar char="•"/>
              <a:defRPr/>
            </a:pPr>
            <a:r>
              <a:rPr lang="fr-FR" sz="2200" b="0" kern="0" dirty="0">
                <a:solidFill>
                  <a:schemeClr val="tx1"/>
                </a:solidFill>
                <a:latin typeface="+mn-lt"/>
                <a:cs typeface="+mn-cs"/>
              </a:rPr>
              <a:t>Rapport étroit entre mortalité à 30 jours et délai de réalisation de l’angioplastie primaire (GUSTO-IIB) : </a:t>
            </a:r>
          </a:p>
          <a:p>
            <a:pPr marL="342900" indent="-342900" algn="ctr">
              <a:lnSpc>
                <a:spcPct val="90000"/>
              </a:lnSpc>
              <a:spcBef>
                <a:spcPct val="20000"/>
              </a:spcBef>
              <a:buFont typeface="Wingdings" pitchFamily="2" charset="2"/>
              <a:buChar char="Ø"/>
              <a:defRPr/>
            </a:pPr>
            <a:r>
              <a:rPr lang="fr-FR" sz="1800" b="0" kern="0" dirty="0">
                <a:solidFill>
                  <a:schemeClr val="tx1"/>
                </a:solidFill>
                <a:latin typeface="+mn-lt"/>
                <a:cs typeface="+mn-cs"/>
              </a:rPr>
              <a:t>1% si angioplastie &lt;60 min</a:t>
            </a:r>
          </a:p>
          <a:p>
            <a:pPr marL="342900" indent="-342900" algn="ctr">
              <a:lnSpc>
                <a:spcPct val="90000"/>
              </a:lnSpc>
              <a:spcBef>
                <a:spcPct val="20000"/>
              </a:spcBef>
              <a:buFont typeface="Wingdings" pitchFamily="2" charset="2"/>
              <a:buChar char="Ø"/>
              <a:defRPr/>
            </a:pPr>
            <a:r>
              <a:rPr lang="fr-FR" sz="1800" b="0" kern="0" dirty="0">
                <a:solidFill>
                  <a:schemeClr val="tx1"/>
                </a:solidFill>
                <a:latin typeface="+mn-lt"/>
                <a:cs typeface="+mn-cs"/>
              </a:rPr>
              <a:t>6,4% si angioplastie &gt;91 min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7813"/>
            <a:ext cx="8507413" cy="1139825"/>
          </a:xfrm>
        </p:spPr>
        <p:txBody>
          <a:bodyPr>
            <a:normAutofit fontScale="90000"/>
          </a:bodyPr>
          <a:lstStyle/>
          <a:p>
            <a:pPr eaLnBrk="1" hangingPunct="1"/>
            <a:r>
              <a:rPr lang="fr-FR" sz="3800" smtClean="0"/>
              <a:t>Etude CAPTIM : fibrinolyse vs angioplastie</a:t>
            </a:r>
          </a:p>
        </p:txBody>
      </p:sp>
      <p:pic>
        <p:nvPicPr>
          <p:cNvPr id="28675" name="Picture 7"/>
          <p:cNvPicPr>
            <a:picLocks noChangeAspect="1" noChangeArrowheads="1"/>
          </p:cNvPicPr>
          <p:nvPr/>
        </p:nvPicPr>
        <p:blipFill>
          <a:blip r:embed="rId2" cstate="print"/>
          <a:srcRect/>
          <a:stretch>
            <a:fillRect/>
          </a:stretch>
        </p:blipFill>
        <p:spPr bwMode="auto">
          <a:xfrm>
            <a:off x="1476375" y="2133600"/>
            <a:ext cx="5922963" cy="2840038"/>
          </a:xfrm>
          <a:prstGeom prst="rect">
            <a:avLst/>
          </a:prstGeom>
          <a:noFill/>
          <a:ln w="9525">
            <a:noFill/>
            <a:miter lim="800000"/>
            <a:headEnd/>
            <a:tailEnd/>
          </a:ln>
        </p:spPr>
      </p:pic>
      <p:sp>
        <p:nvSpPr>
          <p:cNvPr id="28676" name="Text Box 8"/>
          <p:cNvSpPr txBox="1">
            <a:spLocks noChangeArrowheads="1"/>
          </p:cNvSpPr>
          <p:nvPr/>
        </p:nvSpPr>
        <p:spPr bwMode="auto">
          <a:xfrm>
            <a:off x="755650" y="5300663"/>
            <a:ext cx="7747000" cy="641350"/>
          </a:xfrm>
          <a:prstGeom prst="rect">
            <a:avLst/>
          </a:prstGeom>
          <a:noFill/>
          <a:ln w="9525">
            <a:noFill/>
            <a:miter lim="800000"/>
            <a:headEnd/>
            <a:tailEnd/>
          </a:ln>
        </p:spPr>
        <p:txBody>
          <a:bodyPr>
            <a:spAutoFit/>
          </a:bodyPr>
          <a:lstStyle/>
          <a:p>
            <a:r>
              <a:rPr lang="fr-FR"/>
              <a:t>Dans sous-groupe (pech&lt;2h du début des symptômes) : mortalité 2.2 % (TPH) vs 5.7 % (angioplastie), p=0.006.</a:t>
            </a:r>
          </a:p>
        </p:txBody>
      </p:sp>
      <p:sp>
        <p:nvSpPr>
          <p:cNvPr id="28677" name="Oval 9"/>
          <p:cNvSpPr>
            <a:spLocks noChangeArrowheads="1"/>
          </p:cNvSpPr>
          <p:nvPr/>
        </p:nvSpPr>
        <p:spPr bwMode="auto">
          <a:xfrm>
            <a:off x="3132138" y="3616325"/>
            <a:ext cx="576262" cy="287338"/>
          </a:xfrm>
          <a:prstGeom prst="ellipse">
            <a:avLst/>
          </a:prstGeom>
          <a:noFill/>
          <a:ln w="28575">
            <a:solidFill>
              <a:srgbClr val="FF0066"/>
            </a:solidFill>
            <a:round/>
            <a:headEnd/>
            <a:tailEnd/>
          </a:ln>
        </p:spPr>
        <p:txBody>
          <a:bodyPr wrap="none" anchor="ctr"/>
          <a:lstStyle/>
          <a:p>
            <a:pPr algn="ctr"/>
            <a:endParaRPr lang="fr-FR">
              <a:solidFill>
                <a:srgbClr val="FF0066"/>
              </a:solidFill>
            </a:endParaRPr>
          </a:p>
        </p:txBody>
      </p:sp>
      <p:sp>
        <p:nvSpPr>
          <p:cNvPr id="28678" name="Oval 10"/>
          <p:cNvSpPr>
            <a:spLocks noChangeArrowheads="1"/>
          </p:cNvSpPr>
          <p:nvPr/>
        </p:nvSpPr>
        <p:spPr bwMode="auto">
          <a:xfrm>
            <a:off x="4211638" y="3602038"/>
            <a:ext cx="576262" cy="287337"/>
          </a:xfrm>
          <a:prstGeom prst="ellipse">
            <a:avLst/>
          </a:prstGeom>
          <a:noFill/>
          <a:ln w="28575">
            <a:solidFill>
              <a:srgbClr val="FF0066"/>
            </a:solidFill>
            <a:round/>
            <a:headEnd/>
            <a:tailEnd/>
          </a:ln>
        </p:spPr>
        <p:txBody>
          <a:bodyPr wrap="none" anchor="ctr"/>
          <a:lstStyle/>
          <a:p>
            <a:pPr algn="ctr"/>
            <a:endParaRPr lang="fr-FR">
              <a:solidFill>
                <a:srgbClr val="FF0066"/>
              </a:solidFill>
            </a:endParaRPr>
          </a:p>
        </p:txBody>
      </p:sp>
      <p:sp>
        <p:nvSpPr>
          <p:cNvPr id="28679" name="Oval 11"/>
          <p:cNvSpPr>
            <a:spLocks noChangeArrowheads="1"/>
          </p:cNvSpPr>
          <p:nvPr/>
        </p:nvSpPr>
        <p:spPr bwMode="auto">
          <a:xfrm>
            <a:off x="6775450" y="3602038"/>
            <a:ext cx="576263" cy="287337"/>
          </a:xfrm>
          <a:prstGeom prst="ellipse">
            <a:avLst/>
          </a:prstGeom>
          <a:noFill/>
          <a:ln w="28575">
            <a:solidFill>
              <a:srgbClr val="FF0066"/>
            </a:solidFill>
            <a:round/>
            <a:headEnd/>
            <a:tailEnd/>
          </a:ln>
        </p:spPr>
        <p:txBody>
          <a:bodyPr wrap="none" anchor="ctr"/>
          <a:lstStyle/>
          <a:p>
            <a:pPr algn="ctr"/>
            <a:endParaRPr lang="fr-FR">
              <a:solidFill>
                <a:srgbClr val="FF0066"/>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301080"/>
          </a:xfrm>
        </p:spPr>
        <p:txBody>
          <a:bodyPr/>
          <a:lstStyle/>
          <a:p>
            <a:r>
              <a:rPr lang="fr-FR" dirty="0" smtClean="0"/>
              <a:t>Thrombolyse ou angioplastie?</a:t>
            </a:r>
            <a:endParaRPr lang="en-US" dirty="0"/>
          </a:p>
        </p:txBody>
      </p:sp>
      <p:sp>
        <p:nvSpPr>
          <p:cNvPr id="3" name="Content Placeholder 2"/>
          <p:cNvSpPr>
            <a:spLocks noGrp="1"/>
          </p:cNvSpPr>
          <p:nvPr>
            <p:ph idx="1"/>
          </p:nvPr>
        </p:nvSpPr>
        <p:spPr/>
        <p:txBody>
          <a:bodyPr>
            <a:normAutofit fontScale="85000" lnSpcReduction="20000"/>
          </a:bodyPr>
          <a:lstStyle/>
          <a:p>
            <a:r>
              <a:rPr lang="fr-FR" dirty="0" smtClean="0"/>
              <a:t>Le choix entre la thrombolyse et l'angioplastie est une question de délais : délai écoulé depuis l'apparition des symptômes, d'une part, délai de transport jusqu'à une structure hospitalière, d'autre part. Pour les patients pris en charge précocement, dans les 2 à 3 heures suivants l'apparition des symptômes, une thrombolyse pré-hospitalière est préférable. </a:t>
            </a:r>
          </a:p>
          <a:p>
            <a:pPr>
              <a:buNone/>
            </a:pPr>
            <a:endParaRPr lang="fr-FR" dirty="0" smtClean="0"/>
          </a:p>
          <a:p>
            <a:r>
              <a:rPr lang="fr-FR" dirty="0" smtClean="0"/>
              <a:t>Lorsque l'angioplastie peut être réalisée dans les 90 minutes (une heure de transport) qui suivent la prise en charge, elle est, en revanche, recommandée, de nombreuses études montrent sa supériorité sur la thrombolyse hospitalière, au moins.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737824"/>
          </a:xfrm>
        </p:spPr>
        <p:txBody>
          <a:bodyPr>
            <a:normAutofit fontScale="92500"/>
          </a:bodyPr>
          <a:lstStyle/>
          <a:p>
            <a:endParaRPr lang="en-US" dirty="0" smtClean="0"/>
          </a:p>
          <a:p>
            <a:r>
              <a:rPr lang="fr-FR" dirty="0" smtClean="0"/>
              <a:t>L'étude </a:t>
            </a:r>
            <a:r>
              <a:rPr lang="fr-FR" b="1" dirty="0" smtClean="0"/>
              <a:t>CAPTIM</a:t>
            </a:r>
            <a:r>
              <a:rPr lang="fr-FR" dirty="0" smtClean="0"/>
              <a:t> </a:t>
            </a:r>
            <a:r>
              <a:rPr lang="fr-FR" b="1" dirty="0" smtClean="0"/>
              <a:t>(</a:t>
            </a:r>
            <a:r>
              <a:rPr lang="fr-FR" b="1" dirty="0" err="1" smtClean="0"/>
              <a:t>Comparison</a:t>
            </a:r>
            <a:r>
              <a:rPr lang="fr-FR" b="1" dirty="0" smtClean="0"/>
              <a:t> of Angioplastie and </a:t>
            </a:r>
            <a:r>
              <a:rPr lang="fr-FR" b="1" dirty="0" err="1" smtClean="0"/>
              <a:t>Pre</a:t>
            </a:r>
            <a:r>
              <a:rPr lang="fr-FR" b="1" dirty="0" smtClean="0"/>
              <a:t>-</a:t>
            </a:r>
            <a:r>
              <a:rPr lang="fr-FR" b="1" dirty="0" err="1" smtClean="0"/>
              <a:t>hospital</a:t>
            </a:r>
            <a:r>
              <a:rPr lang="fr-FR" b="1" dirty="0" smtClean="0"/>
              <a:t> </a:t>
            </a:r>
            <a:r>
              <a:rPr lang="fr-FR" b="1" dirty="0" err="1" smtClean="0"/>
              <a:t>Thrombolysis</a:t>
            </a:r>
            <a:r>
              <a:rPr lang="fr-FR" b="1" dirty="0" smtClean="0"/>
              <a:t> in Acute </a:t>
            </a:r>
            <a:r>
              <a:rPr lang="fr-FR" b="1" dirty="0" err="1" smtClean="0"/>
              <a:t>Myocardial</a:t>
            </a:r>
            <a:r>
              <a:rPr lang="fr-FR" b="1" dirty="0" smtClean="0"/>
              <a:t> </a:t>
            </a:r>
            <a:r>
              <a:rPr lang="fr-FR" b="1" dirty="0" err="1" smtClean="0"/>
              <a:t>Infarction</a:t>
            </a:r>
            <a:r>
              <a:rPr lang="fr-FR" b="1" dirty="0" smtClean="0"/>
              <a:t>)</a:t>
            </a:r>
            <a:r>
              <a:rPr lang="fr-FR" dirty="0" smtClean="0"/>
              <a:t> avait montré que la thrombolyse pré-hospitalière, suivie d'angioplastie , sont équivalentes en terme d'efficacité à 30 jours.</a:t>
            </a:r>
            <a:endParaRPr lang="en-US" dirty="0" smtClean="0"/>
          </a:p>
          <a:p>
            <a:r>
              <a:rPr lang="fr-FR" dirty="0" smtClean="0"/>
              <a:t> Le </a:t>
            </a:r>
            <a:r>
              <a:rPr lang="fr-FR" b="1" dirty="0" smtClean="0"/>
              <a:t>Pr Jacques </a:t>
            </a:r>
            <a:r>
              <a:rPr lang="fr-FR" b="1" dirty="0" err="1" smtClean="0"/>
              <a:t>Machecourt</a:t>
            </a:r>
            <a:r>
              <a:rPr lang="fr-FR" b="1" dirty="0" smtClean="0"/>
              <a:t> (CHU Grenoble</a:t>
            </a:r>
            <a:r>
              <a:rPr lang="fr-FR" dirty="0" smtClean="0"/>
              <a:t>) précise toutefois que </a:t>
            </a:r>
            <a:r>
              <a:rPr lang="fr-FR" i="1" dirty="0" smtClean="0"/>
              <a:t>"la thrombolyse garde une place importante. Dans la majorité des cas, en effet, le délai de transport excède une heure. Par ailleurs, la thrombolyse pré-hospitalière reste très utile pour les IDM pris en charge précocement, moins de 2 à 3 heures après l'apparition des symptômes, et ceci, quel que soit le temps de transport"</a:t>
            </a:r>
            <a:r>
              <a:rPr lang="fr-FR"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23528" y="620688"/>
            <a:ext cx="8229600" cy="1066800"/>
          </a:xfrm>
        </p:spPr>
        <p:txBody>
          <a:bodyPr/>
          <a:lstStyle/>
          <a:p>
            <a:pPr eaLnBrk="1" hangingPunct="1"/>
            <a:r>
              <a:rPr lang="fr-FR" i="1" dirty="0" smtClean="0">
                <a:solidFill>
                  <a:schemeClr val="hlink"/>
                </a:solidFill>
                <a:effectLst/>
              </a:rPr>
              <a:t>Traitements adjuvants</a:t>
            </a:r>
          </a:p>
        </p:txBody>
      </p:sp>
      <p:sp>
        <p:nvSpPr>
          <p:cNvPr id="39939" name="Rectangle 3"/>
          <p:cNvSpPr>
            <a:spLocks noGrp="1" noChangeArrowheads="1"/>
          </p:cNvSpPr>
          <p:nvPr>
            <p:ph idx="1"/>
          </p:nvPr>
        </p:nvSpPr>
        <p:spPr>
          <a:xfrm>
            <a:off x="179388" y="1600200"/>
            <a:ext cx="8785225" cy="4525963"/>
          </a:xfrm>
        </p:spPr>
        <p:txBody>
          <a:bodyPr>
            <a:normAutofit lnSpcReduction="10000"/>
          </a:bodyPr>
          <a:lstStyle/>
          <a:p>
            <a:pPr eaLnBrk="1" hangingPunct="1">
              <a:lnSpc>
                <a:spcPct val="110000"/>
              </a:lnSpc>
            </a:pPr>
            <a:r>
              <a:rPr lang="fr-FR" sz="2400" dirty="0" smtClean="0">
                <a:effectLst/>
              </a:rPr>
              <a:t>Hospitalisation en USIC avec monitorage ECG et PA</a:t>
            </a:r>
          </a:p>
          <a:p>
            <a:pPr eaLnBrk="1" hangingPunct="1">
              <a:lnSpc>
                <a:spcPct val="110000"/>
              </a:lnSpc>
            </a:pPr>
            <a:r>
              <a:rPr lang="fr-FR" sz="2400" dirty="0" smtClean="0">
                <a:effectLst/>
              </a:rPr>
              <a:t>Aspirine : 160 à 250 mg/jour</a:t>
            </a:r>
          </a:p>
          <a:p>
            <a:pPr eaLnBrk="1" hangingPunct="1">
              <a:lnSpc>
                <a:spcPct val="110000"/>
              </a:lnSpc>
            </a:pPr>
            <a:r>
              <a:rPr lang="fr-FR" sz="2400" dirty="0" smtClean="0">
                <a:effectLst/>
              </a:rPr>
              <a:t>Héparine non fractionnée à dose efficace</a:t>
            </a:r>
          </a:p>
          <a:p>
            <a:pPr eaLnBrk="1" hangingPunct="1">
              <a:lnSpc>
                <a:spcPct val="110000"/>
              </a:lnSpc>
            </a:pPr>
            <a:r>
              <a:rPr lang="fr-FR" sz="2400" dirty="0" smtClean="0">
                <a:effectLst/>
              </a:rPr>
              <a:t>Bêtabloquant I.V ou P.O (</a:t>
            </a:r>
            <a:r>
              <a:rPr lang="fr-FR" sz="2400" dirty="0" err="1" smtClean="0">
                <a:effectLst/>
              </a:rPr>
              <a:t>Ténormine</a:t>
            </a:r>
            <a:r>
              <a:rPr lang="fr-FR" sz="2400" dirty="0" smtClean="0">
                <a:effectLst/>
              </a:rPr>
              <a:t> 100 mg/j)</a:t>
            </a:r>
          </a:p>
          <a:p>
            <a:pPr eaLnBrk="1" hangingPunct="1">
              <a:lnSpc>
                <a:spcPct val="110000"/>
              </a:lnSpc>
            </a:pPr>
            <a:r>
              <a:rPr lang="fr-FR" sz="2400" dirty="0" err="1" smtClean="0">
                <a:effectLst/>
              </a:rPr>
              <a:t>Clopidogrel</a:t>
            </a:r>
            <a:r>
              <a:rPr lang="fr-FR" sz="2400" dirty="0" smtClean="0">
                <a:effectLst/>
              </a:rPr>
              <a:t> : après traitement </a:t>
            </a:r>
            <a:r>
              <a:rPr lang="fr-FR" sz="2400" dirty="0" err="1" smtClean="0">
                <a:effectLst/>
              </a:rPr>
              <a:t>thrombolytique</a:t>
            </a:r>
            <a:r>
              <a:rPr lang="fr-FR" sz="2400" dirty="0" smtClean="0">
                <a:effectLst/>
              </a:rPr>
              <a:t> (étude </a:t>
            </a:r>
            <a:r>
              <a:rPr lang="fr-FR" sz="2400" dirty="0" err="1" smtClean="0">
                <a:effectLst/>
              </a:rPr>
              <a:t>Clarity</a:t>
            </a:r>
            <a:r>
              <a:rPr lang="fr-FR" sz="2400" dirty="0" smtClean="0">
                <a:effectLst/>
              </a:rPr>
              <a:t> /</a:t>
            </a:r>
            <a:r>
              <a:rPr lang="fr-FR" sz="2400" dirty="0" err="1" smtClean="0">
                <a:effectLst/>
              </a:rPr>
              <a:t>Timi</a:t>
            </a:r>
            <a:r>
              <a:rPr lang="fr-FR" sz="2400" dirty="0" smtClean="0">
                <a:effectLst/>
              </a:rPr>
              <a:t> )</a:t>
            </a:r>
          </a:p>
          <a:p>
            <a:pPr eaLnBrk="1" hangingPunct="1">
              <a:lnSpc>
                <a:spcPct val="110000"/>
              </a:lnSpc>
            </a:pPr>
            <a:r>
              <a:rPr lang="fr-FR" sz="2400" dirty="0" smtClean="0">
                <a:effectLst/>
              </a:rPr>
              <a:t>Antalgiques majeurs: morphine</a:t>
            </a:r>
          </a:p>
          <a:p>
            <a:pPr eaLnBrk="1" hangingPunct="1">
              <a:lnSpc>
                <a:spcPct val="110000"/>
              </a:lnSpc>
            </a:pPr>
            <a:r>
              <a:rPr lang="fr-FR" sz="2400" dirty="0" smtClean="0">
                <a:effectLst/>
              </a:rPr>
              <a:t>I.E.C notamment en cas d’I.C ou de fraction d’éjection &lt; 45%.</a:t>
            </a:r>
          </a:p>
          <a:p>
            <a:pPr eaLnBrk="1" hangingPunct="1">
              <a:lnSpc>
                <a:spcPct val="110000"/>
              </a:lnSpc>
            </a:pPr>
            <a:r>
              <a:rPr lang="fr-FR" sz="2400" dirty="0" smtClean="0">
                <a:effectLst/>
              </a:rPr>
              <a:t>Nitré IV si I.C ou récidive ischémique</a:t>
            </a:r>
          </a:p>
          <a:p>
            <a:pPr eaLnBrk="1" hangingPunct="1">
              <a:lnSpc>
                <a:spcPct val="110000"/>
              </a:lnSpc>
            </a:pPr>
            <a:r>
              <a:rPr lang="fr-FR" sz="2400" dirty="0" smtClean="0">
                <a:effectLst/>
              </a:rPr>
              <a:t>Anxiolytiques</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r>
              <a:rPr lang="fr-FR" i="1" smtClean="0">
                <a:solidFill>
                  <a:schemeClr val="hlink"/>
                </a:solidFill>
                <a:effectLst/>
              </a:rPr>
              <a:t>Bilan post IDM</a:t>
            </a:r>
          </a:p>
        </p:txBody>
      </p:sp>
      <p:sp>
        <p:nvSpPr>
          <p:cNvPr id="40963" name="Rectangle 3"/>
          <p:cNvSpPr>
            <a:spLocks noGrp="1" noChangeArrowheads="1"/>
          </p:cNvSpPr>
          <p:nvPr>
            <p:ph idx="1"/>
          </p:nvPr>
        </p:nvSpPr>
        <p:spPr/>
        <p:txBody>
          <a:bodyPr/>
          <a:lstStyle/>
          <a:p>
            <a:pPr eaLnBrk="1" hangingPunct="1">
              <a:lnSpc>
                <a:spcPct val="90000"/>
              </a:lnSpc>
            </a:pPr>
            <a:r>
              <a:rPr lang="fr-FR" sz="2400" smtClean="0">
                <a:effectLst/>
              </a:rPr>
              <a:t>Bilan ayant pour but de dépister des facteurs de mauvais pronostics ultérieurs</a:t>
            </a:r>
          </a:p>
          <a:p>
            <a:pPr lvl="1" eaLnBrk="1" hangingPunct="1">
              <a:lnSpc>
                <a:spcPct val="90000"/>
              </a:lnSpc>
            </a:pPr>
            <a:r>
              <a:rPr lang="fr-FR" sz="2000" u="sng" smtClean="0">
                <a:effectLst/>
              </a:rPr>
              <a:t>T.D.R ventriculaire</a:t>
            </a:r>
            <a:r>
              <a:rPr lang="fr-FR" sz="2000" smtClean="0">
                <a:effectLst/>
              </a:rPr>
              <a:t> : holter ECG  a la recherche de trouble du rythme ou d’ excitabilité</a:t>
            </a:r>
          </a:p>
          <a:p>
            <a:pPr lvl="1" eaLnBrk="1" hangingPunct="1">
              <a:lnSpc>
                <a:spcPct val="90000"/>
              </a:lnSpc>
            </a:pPr>
            <a:r>
              <a:rPr lang="fr-FR" sz="2000" u="sng" smtClean="0">
                <a:effectLst/>
              </a:rPr>
              <a:t>Dysfonction ventriculaire gauche</a:t>
            </a:r>
            <a:r>
              <a:rPr lang="fr-FR" sz="2000" smtClean="0">
                <a:effectLst/>
              </a:rPr>
              <a:t> : échographie, </a:t>
            </a:r>
          </a:p>
          <a:p>
            <a:pPr lvl="1" eaLnBrk="1" hangingPunct="1">
              <a:lnSpc>
                <a:spcPct val="90000"/>
              </a:lnSpc>
            </a:pPr>
            <a:r>
              <a:rPr lang="fr-FR" sz="2000" u="sng" smtClean="0">
                <a:effectLst/>
              </a:rPr>
              <a:t>Ischémie myocardique résiduelle</a:t>
            </a:r>
            <a:r>
              <a:rPr lang="fr-FR" sz="2000" smtClean="0">
                <a:effectLst/>
              </a:rPr>
              <a:t> : épreuve d ’effort,  écho de stress ou scintigraphie myocardique</a:t>
            </a:r>
          </a:p>
          <a:p>
            <a:pPr lvl="1" eaLnBrk="1" hangingPunct="1">
              <a:lnSpc>
                <a:spcPct val="90000"/>
              </a:lnSpc>
            </a:pPr>
            <a:endParaRPr lang="fr-FR" sz="2000" smtClean="0">
              <a:effectLst/>
            </a:endParaRPr>
          </a:p>
          <a:p>
            <a:pPr eaLnBrk="1" hangingPunct="1">
              <a:lnSpc>
                <a:spcPct val="90000"/>
              </a:lnSpc>
            </a:pPr>
            <a:r>
              <a:rPr lang="fr-FR" sz="2400" smtClean="0">
                <a:effectLst/>
              </a:rPr>
              <a:t>Bilan ayant pour but de dépister des facteurs de risque cardio- vasculaire </a:t>
            </a:r>
          </a:p>
          <a:p>
            <a:pPr eaLnBrk="1" hangingPunct="1">
              <a:lnSpc>
                <a:spcPct val="90000"/>
              </a:lnSpc>
            </a:pPr>
            <a:endParaRPr lang="fr-FR" sz="2400" smtClean="0">
              <a:effectLst/>
            </a:endParaRPr>
          </a:p>
          <a:p>
            <a:pPr eaLnBrk="1" hangingPunct="1">
              <a:lnSpc>
                <a:spcPct val="90000"/>
              </a:lnSpc>
            </a:pPr>
            <a:r>
              <a:rPr lang="fr-FR" sz="2400" smtClean="0">
                <a:effectLst/>
              </a:rPr>
              <a:t>Bilan ayant pour but de dépister une autre localisation de la maladie athéromateuse</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395536" y="836712"/>
            <a:ext cx="8229600" cy="1066800"/>
          </a:xfrm>
        </p:spPr>
        <p:txBody>
          <a:bodyPr/>
          <a:lstStyle/>
          <a:p>
            <a:pPr eaLnBrk="1" hangingPunct="1"/>
            <a:r>
              <a:rPr lang="fr-FR" i="1" dirty="0" smtClean="0">
                <a:solidFill>
                  <a:schemeClr val="hlink"/>
                </a:solidFill>
                <a:effectLst/>
              </a:rPr>
              <a:t>Ordonnance de sortie</a:t>
            </a:r>
          </a:p>
        </p:txBody>
      </p:sp>
      <p:sp>
        <p:nvSpPr>
          <p:cNvPr id="41987" name="Rectangle 3"/>
          <p:cNvSpPr>
            <a:spLocks noGrp="1" noChangeArrowheads="1"/>
          </p:cNvSpPr>
          <p:nvPr>
            <p:ph idx="1"/>
          </p:nvPr>
        </p:nvSpPr>
        <p:spPr>
          <a:xfrm>
            <a:off x="457200" y="1600200"/>
            <a:ext cx="8435975" cy="4525963"/>
          </a:xfrm>
        </p:spPr>
        <p:txBody>
          <a:bodyPr>
            <a:normAutofit fontScale="85000" lnSpcReduction="10000"/>
          </a:bodyPr>
          <a:lstStyle/>
          <a:p>
            <a:pPr eaLnBrk="1" hangingPunct="1">
              <a:lnSpc>
                <a:spcPct val="150000"/>
              </a:lnSpc>
            </a:pPr>
            <a:r>
              <a:rPr lang="fr-FR" sz="2600" dirty="0" smtClean="0">
                <a:effectLst/>
              </a:rPr>
              <a:t>Aspirine 100 à 250 mg/jour</a:t>
            </a:r>
          </a:p>
          <a:p>
            <a:pPr eaLnBrk="1" hangingPunct="1">
              <a:lnSpc>
                <a:spcPct val="150000"/>
              </a:lnSpc>
            </a:pPr>
            <a:r>
              <a:rPr lang="fr-FR" sz="2600" dirty="0" err="1" smtClean="0">
                <a:effectLst/>
              </a:rPr>
              <a:t>Plavix</a:t>
            </a:r>
            <a:r>
              <a:rPr lang="fr-FR" sz="2600" dirty="0" smtClean="0">
                <a:effectLst/>
              </a:rPr>
              <a:t> 75 mg/jour</a:t>
            </a:r>
          </a:p>
          <a:p>
            <a:pPr eaLnBrk="1" hangingPunct="1">
              <a:lnSpc>
                <a:spcPct val="150000"/>
              </a:lnSpc>
            </a:pPr>
            <a:r>
              <a:rPr lang="fr-FR" sz="2600" dirty="0" smtClean="0">
                <a:effectLst/>
              </a:rPr>
              <a:t>Bêtabloquant : </a:t>
            </a:r>
            <a:r>
              <a:rPr lang="fr-FR" sz="2600" dirty="0" err="1" smtClean="0">
                <a:effectLst/>
              </a:rPr>
              <a:t>Ténormine</a:t>
            </a:r>
            <a:r>
              <a:rPr lang="fr-FR" sz="2600" dirty="0" smtClean="0">
                <a:effectLst/>
              </a:rPr>
              <a:t> 100 mg/j</a:t>
            </a:r>
          </a:p>
          <a:p>
            <a:pPr eaLnBrk="1" hangingPunct="1">
              <a:lnSpc>
                <a:spcPct val="150000"/>
              </a:lnSpc>
            </a:pPr>
            <a:r>
              <a:rPr lang="fr-FR" sz="2600" dirty="0" smtClean="0">
                <a:effectLst/>
              </a:rPr>
              <a:t>IEC : </a:t>
            </a:r>
            <a:r>
              <a:rPr lang="fr-FR" sz="2600" dirty="0" err="1" smtClean="0">
                <a:effectLst/>
              </a:rPr>
              <a:t>Zestril</a:t>
            </a:r>
            <a:r>
              <a:rPr lang="fr-FR" sz="2600" dirty="0" smtClean="0">
                <a:effectLst/>
              </a:rPr>
              <a:t> 10 mg/jour , </a:t>
            </a:r>
            <a:r>
              <a:rPr lang="fr-FR" sz="2600" dirty="0" err="1" smtClean="0">
                <a:effectLst/>
              </a:rPr>
              <a:t>Lopril</a:t>
            </a:r>
            <a:r>
              <a:rPr lang="fr-FR" sz="2600" dirty="0" smtClean="0">
                <a:effectLst/>
              </a:rPr>
              <a:t> 25 à 50 mg/jour(surtout si IC ou FE &lt; 45%)</a:t>
            </a:r>
          </a:p>
          <a:p>
            <a:pPr eaLnBrk="1" hangingPunct="1">
              <a:lnSpc>
                <a:spcPct val="150000"/>
              </a:lnSpc>
            </a:pPr>
            <a:r>
              <a:rPr lang="fr-FR" sz="2600" dirty="0" smtClean="0">
                <a:effectLst/>
              </a:rPr>
              <a:t>Statines (ex </a:t>
            </a:r>
            <a:r>
              <a:rPr lang="fr-FR" sz="2600" dirty="0" err="1" smtClean="0">
                <a:effectLst/>
              </a:rPr>
              <a:t>Pravastatine</a:t>
            </a:r>
            <a:r>
              <a:rPr lang="fr-FR" sz="2600" dirty="0" smtClean="0">
                <a:effectLst/>
              </a:rPr>
              <a:t> 20 à 40 mg/jour) : LDL cible &lt; 1g/l</a:t>
            </a:r>
          </a:p>
          <a:p>
            <a:pPr eaLnBrk="1" hangingPunct="1">
              <a:lnSpc>
                <a:spcPct val="150000"/>
              </a:lnSpc>
            </a:pPr>
            <a:r>
              <a:rPr lang="fr-FR" sz="2600" dirty="0" smtClean="0">
                <a:effectLst/>
              </a:rPr>
              <a:t>TNT d’action rapide si douleur thoracique</a:t>
            </a:r>
          </a:p>
          <a:p>
            <a:pPr eaLnBrk="1" hangingPunct="1">
              <a:lnSpc>
                <a:spcPct val="150000"/>
              </a:lnSpc>
            </a:pPr>
            <a:r>
              <a:rPr lang="fr-FR" sz="2600" dirty="0" smtClean="0">
                <a:effectLst/>
              </a:rPr>
              <a:t>Éducation du patient</a:t>
            </a: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r>
              <a:rPr lang="fr-FR" i="1" smtClean="0">
                <a:solidFill>
                  <a:schemeClr val="hlink"/>
                </a:solidFill>
                <a:effectLst/>
              </a:rPr>
              <a:t>complications</a:t>
            </a:r>
          </a:p>
        </p:txBody>
      </p:sp>
      <p:sp>
        <p:nvSpPr>
          <p:cNvPr id="43011" name="Rectangle 3"/>
          <p:cNvSpPr>
            <a:spLocks noGrp="1" noChangeArrowheads="1"/>
          </p:cNvSpPr>
          <p:nvPr>
            <p:ph idx="1"/>
          </p:nvPr>
        </p:nvSpPr>
        <p:spPr/>
        <p:txBody>
          <a:bodyPr/>
          <a:lstStyle/>
          <a:p>
            <a:pPr eaLnBrk="1" hangingPunct="1"/>
            <a:r>
              <a:rPr lang="fr-FR" u="sng" smtClean="0">
                <a:effectLst/>
              </a:rPr>
              <a:t>Complications précoces </a:t>
            </a:r>
            <a:r>
              <a:rPr lang="fr-FR" smtClean="0">
                <a:effectLst/>
              </a:rPr>
              <a:t>: leur survenue justifie l’hospitalisation initiale en USI. Leur fréquence a été réduit depuis l’ère de la recanalisation coronaire</a:t>
            </a:r>
          </a:p>
          <a:p>
            <a:pPr eaLnBrk="1" hangingPunct="1"/>
            <a:r>
              <a:rPr lang="fr-FR" u="sng" smtClean="0">
                <a:effectLst/>
              </a:rPr>
              <a:t>Complications tardives </a:t>
            </a:r>
            <a:r>
              <a:rPr lang="fr-FR" smtClean="0">
                <a:effectLst/>
              </a:rPr>
              <a:t>sont dominées par l’insuffisance cardiaque, les troubles du rythme ventriculaire avec le risque de mort subite et par l’évolutivité de la maladie coronaire.</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395288" y="260350"/>
            <a:ext cx="8497887" cy="6597650"/>
          </a:xfrm>
        </p:spPr>
        <p:txBody>
          <a:bodyPr/>
          <a:lstStyle/>
          <a:p>
            <a:pPr eaLnBrk="1" hangingPunct="1">
              <a:lnSpc>
                <a:spcPct val="90000"/>
              </a:lnSpc>
              <a:defRPr/>
            </a:pPr>
            <a:r>
              <a:rPr lang="fr-FR" sz="2100" b="1" u="sng" smtClean="0"/>
              <a:t>Complications précoces</a:t>
            </a:r>
            <a:r>
              <a:rPr lang="fr-FR" sz="2100" smtClean="0"/>
              <a:t> :</a:t>
            </a:r>
          </a:p>
          <a:p>
            <a:pPr lvl="1" eaLnBrk="1" hangingPunct="1">
              <a:lnSpc>
                <a:spcPct val="90000"/>
              </a:lnSpc>
              <a:defRPr/>
            </a:pPr>
            <a:r>
              <a:rPr lang="fr-FR" sz="2100" smtClean="0"/>
              <a:t>TDR </a:t>
            </a:r>
            <a:r>
              <a:rPr lang="fr-FR" sz="2100" u="sng" smtClean="0"/>
              <a:t>: supraVentriculaires</a:t>
            </a:r>
            <a:r>
              <a:rPr lang="fr-FR" sz="2100" smtClean="0"/>
              <a:t> (Tachycardie sinusale, TSA, FA, Flutter), </a:t>
            </a:r>
            <a:r>
              <a:rPr lang="fr-FR" sz="2100" u="sng" smtClean="0"/>
              <a:t>Ventriculaires </a:t>
            </a:r>
            <a:r>
              <a:rPr lang="fr-FR" sz="2100" smtClean="0"/>
              <a:t>(ESV, TV, RIVA, FV)</a:t>
            </a:r>
          </a:p>
          <a:p>
            <a:pPr lvl="1" eaLnBrk="1" hangingPunct="1">
              <a:lnSpc>
                <a:spcPct val="90000"/>
              </a:lnSpc>
              <a:defRPr/>
            </a:pPr>
            <a:r>
              <a:rPr lang="fr-FR" sz="2100" smtClean="0"/>
              <a:t>Troubles conductifs :BSA, BAV</a:t>
            </a:r>
          </a:p>
          <a:p>
            <a:pPr lvl="1" eaLnBrk="1" hangingPunct="1">
              <a:lnSpc>
                <a:spcPct val="90000"/>
              </a:lnSpc>
              <a:defRPr/>
            </a:pPr>
            <a:r>
              <a:rPr lang="fr-FR" sz="2100" smtClean="0"/>
              <a:t>Insuffisance cardiaque et état de choc</a:t>
            </a:r>
          </a:p>
          <a:p>
            <a:pPr lvl="1" eaLnBrk="1" hangingPunct="1">
              <a:lnSpc>
                <a:spcPct val="90000"/>
              </a:lnSpc>
              <a:defRPr/>
            </a:pPr>
            <a:r>
              <a:rPr lang="fr-FR" sz="2100" smtClean="0"/>
              <a:t>extension au VD</a:t>
            </a:r>
          </a:p>
          <a:p>
            <a:pPr lvl="1" eaLnBrk="1" hangingPunct="1">
              <a:lnSpc>
                <a:spcPct val="90000"/>
              </a:lnSpc>
              <a:defRPr/>
            </a:pPr>
            <a:r>
              <a:rPr lang="fr-FR" sz="2100" smtClean="0"/>
              <a:t>Complications précoces mécaniques (Rupture de paroi libre du VG, Insuffisance mitrale aiguë ;Perforation septale avec communication interventriculaire)</a:t>
            </a:r>
          </a:p>
          <a:p>
            <a:pPr lvl="1" eaLnBrk="1" hangingPunct="1">
              <a:lnSpc>
                <a:spcPct val="90000"/>
              </a:lnSpc>
              <a:defRPr/>
            </a:pPr>
            <a:r>
              <a:rPr lang="fr-FR" sz="2100" smtClean="0"/>
              <a:t>Récidive d’IDM ou menace d’extension</a:t>
            </a:r>
          </a:p>
          <a:p>
            <a:pPr lvl="1" eaLnBrk="1" hangingPunct="1">
              <a:lnSpc>
                <a:spcPct val="90000"/>
              </a:lnSpc>
              <a:defRPr/>
            </a:pPr>
            <a:r>
              <a:rPr lang="fr-FR" sz="2100" smtClean="0"/>
              <a:t>Autre : Péricardite aiguë, complications thromboemboliques.</a:t>
            </a:r>
          </a:p>
          <a:p>
            <a:pPr lvl="1" eaLnBrk="1" hangingPunct="1">
              <a:lnSpc>
                <a:spcPct val="90000"/>
              </a:lnSpc>
              <a:defRPr/>
            </a:pPr>
            <a:endParaRPr lang="fr-FR" sz="2100" smtClean="0"/>
          </a:p>
          <a:p>
            <a:pPr eaLnBrk="1" hangingPunct="1">
              <a:lnSpc>
                <a:spcPct val="90000"/>
              </a:lnSpc>
              <a:defRPr/>
            </a:pPr>
            <a:r>
              <a:rPr lang="fr-FR" sz="2100" b="1" u="sng" smtClean="0"/>
              <a:t>Complications tardives</a:t>
            </a:r>
            <a:r>
              <a:rPr lang="fr-FR" sz="2100" smtClean="0"/>
              <a:t> : </a:t>
            </a:r>
          </a:p>
          <a:p>
            <a:pPr lvl="1" eaLnBrk="1" hangingPunct="1">
              <a:lnSpc>
                <a:spcPct val="90000"/>
              </a:lnSpc>
              <a:defRPr/>
            </a:pPr>
            <a:r>
              <a:rPr lang="fr-FR" sz="2100" smtClean="0"/>
              <a:t>Insuffisance cardiaque</a:t>
            </a:r>
          </a:p>
          <a:p>
            <a:pPr lvl="1" eaLnBrk="1" hangingPunct="1">
              <a:lnSpc>
                <a:spcPct val="90000"/>
              </a:lnSpc>
              <a:defRPr/>
            </a:pPr>
            <a:r>
              <a:rPr lang="fr-FR" sz="2100" smtClean="0"/>
              <a:t>reprise évolutive de la maladie coronaire </a:t>
            </a:r>
          </a:p>
          <a:p>
            <a:pPr lvl="1" eaLnBrk="1" hangingPunct="1">
              <a:lnSpc>
                <a:spcPct val="90000"/>
              </a:lnSpc>
              <a:defRPr/>
            </a:pPr>
            <a:r>
              <a:rPr lang="fr-FR" sz="2100" smtClean="0"/>
              <a:t>anévrisme ventriculaire gauche </a:t>
            </a:r>
          </a:p>
          <a:p>
            <a:pPr lvl="1" eaLnBrk="1" hangingPunct="1">
              <a:lnSpc>
                <a:spcPct val="90000"/>
              </a:lnSpc>
              <a:defRPr/>
            </a:pPr>
            <a:r>
              <a:rPr lang="fr-FR" sz="2100" smtClean="0"/>
              <a:t>insuffisance mitrale chronique </a:t>
            </a:r>
          </a:p>
          <a:p>
            <a:pPr lvl="1" eaLnBrk="1" hangingPunct="1">
              <a:lnSpc>
                <a:spcPct val="90000"/>
              </a:lnSpc>
              <a:defRPr/>
            </a:pPr>
            <a:r>
              <a:rPr lang="fr-FR" sz="2100" smtClean="0"/>
              <a:t>Syndrome de Dressler</a:t>
            </a:r>
          </a:p>
          <a:p>
            <a:pPr lvl="1" eaLnBrk="1" hangingPunct="1">
              <a:lnSpc>
                <a:spcPct val="90000"/>
              </a:lnSpc>
              <a:defRPr/>
            </a:pPr>
            <a:r>
              <a:rPr lang="fr-FR" sz="2100" smtClean="0"/>
              <a:t>Syndrome de Dressler</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fr-FR" i="1" smtClean="0">
                <a:solidFill>
                  <a:schemeClr val="hlink"/>
                </a:solidFill>
                <a:effectLst/>
              </a:rPr>
              <a:t>Localisation de l ’athérosclérose</a:t>
            </a:r>
          </a:p>
        </p:txBody>
      </p:sp>
      <p:sp>
        <p:nvSpPr>
          <p:cNvPr id="8195" name="Rectangle 3"/>
          <p:cNvSpPr>
            <a:spLocks noGrp="1" noChangeArrowheads="1"/>
          </p:cNvSpPr>
          <p:nvPr>
            <p:ph idx="1"/>
          </p:nvPr>
        </p:nvSpPr>
        <p:spPr/>
        <p:txBody>
          <a:bodyPr/>
          <a:lstStyle/>
          <a:p>
            <a:pPr eaLnBrk="1" hangingPunct="1">
              <a:lnSpc>
                <a:spcPct val="120000"/>
              </a:lnSpc>
            </a:pPr>
            <a:r>
              <a:rPr lang="fr-FR" smtClean="0">
                <a:effectLst/>
              </a:rPr>
              <a:t>Aorte</a:t>
            </a:r>
          </a:p>
          <a:p>
            <a:pPr eaLnBrk="1" hangingPunct="1">
              <a:lnSpc>
                <a:spcPct val="120000"/>
              </a:lnSpc>
            </a:pPr>
            <a:r>
              <a:rPr lang="fr-FR" smtClean="0">
                <a:effectLst/>
              </a:rPr>
              <a:t>Carotides internes et artères cérébrales</a:t>
            </a:r>
          </a:p>
          <a:p>
            <a:pPr eaLnBrk="1" hangingPunct="1">
              <a:lnSpc>
                <a:spcPct val="120000"/>
              </a:lnSpc>
            </a:pPr>
            <a:r>
              <a:rPr lang="fr-FR" smtClean="0">
                <a:effectLst/>
              </a:rPr>
              <a:t>Artères coronaires</a:t>
            </a:r>
          </a:p>
          <a:p>
            <a:pPr eaLnBrk="1" hangingPunct="1">
              <a:lnSpc>
                <a:spcPct val="120000"/>
              </a:lnSpc>
            </a:pPr>
            <a:r>
              <a:rPr lang="fr-FR" smtClean="0">
                <a:effectLst/>
              </a:rPr>
              <a:t>Branches de l’aorte à destinée viscérale (tronc coeliaque, mésentériques, rénales)</a:t>
            </a:r>
          </a:p>
          <a:p>
            <a:pPr eaLnBrk="1" hangingPunct="1">
              <a:lnSpc>
                <a:spcPct val="120000"/>
              </a:lnSpc>
            </a:pPr>
            <a:r>
              <a:rPr lang="fr-FR" smtClean="0">
                <a:effectLst/>
              </a:rPr>
              <a:t>Artères des membres inférieures</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cstate="print"/>
          <a:srcRect l="19531" t="15625" r="16667" b="4514"/>
          <a:stretch>
            <a:fillRect/>
          </a:stretch>
        </p:blipFill>
        <p:spPr bwMode="auto">
          <a:xfrm>
            <a:off x="0" y="1"/>
            <a:ext cx="9144000" cy="6885384"/>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descr="C:\Users\MEZIANE\Desktop\Photos salle de cathé\20141105_12425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C:\Users\meziane\Desktop\salle de coro\20151024_180524.jpg"/>
          <p:cNvPicPr>
            <a:picLocks noGrp="1" noChangeAspect="1" noChangeArrowheads="1"/>
          </p:cNvPicPr>
          <p:nvPr>
            <p:ph idx="1"/>
          </p:nvPr>
        </p:nvPicPr>
        <p:blipFill>
          <a:blip r:embed="rId2" cstate="print"/>
          <a:srcRect/>
          <a:stretch>
            <a:fillRect/>
          </a:stretch>
        </p:blipFill>
        <p:spPr bwMode="auto">
          <a:xfrm>
            <a:off x="0" y="548680"/>
            <a:ext cx="9144000" cy="602515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179512" y="548680"/>
            <a:ext cx="8229600" cy="1066800"/>
          </a:xfrm>
        </p:spPr>
        <p:txBody>
          <a:bodyPr/>
          <a:lstStyle/>
          <a:p>
            <a:pPr eaLnBrk="1" hangingPunct="1"/>
            <a:r>
              <a:rPr lang="fr-FR" i="1" dirty="0" smtClean="0">
                <a:solidFill>
                  <a:schemeClr val="hlink"/>
                </a:solidFill>
                <a:effectLst/>
              </a:rPr>
              <a:t>Complication : rupture de plaque</a:t>
            </a:r>
          </a:p>
        </p:txBody>
      </p:sp>
      <p:pic>
        <p:nvPicPr>
          <p:cNvPr id="9219" name="Picture 4"/>
          <p:cNvPicPr>
            <a:picLocks noChangeAspect="1" noChangeArrowheads="1"/>
          </p:cNvPicPr>
          <p:nvPr/>
        </p:nvPicPr>
        <p:blipFill>
          <a:blip r:embed="rId2" cstate="print"/>
          <a:srcRect/>
          <a:stretch>
            <a:fillRect/>
          </a:stretch>
        </p:blipFill>
        <p:spPr bwMode="auto">
          <a:xfrm rot="5400000">
            <a:off x="-338138" y="2578101"/>
            <a:ext cx="4105275" cy="2927350"/>
          </a:xfrm>
          <a:prstGeom prst="rect">
            <a:avLst/>
          </a:prstGeom>
          <a:noFill/>
          <a:ln w="9525">
            <a:noFill/>
            <a:miter lim="800000"/>
            <a:headEnd/>
            <a:tailEnd/>
          </a:ln>
        </p:spPr>
      </p:pic>
      <p:pic>
        <p:nvPicPr>
          <p:cNvPr id="9220" name="Picture 5"/>
          <p:cNvPicPr>
            <a:picLocks noChangeAspect="1" noChangeArrowheads="1"/>
          </p:cNvPicPr>
          <p:nvPr/>
        </p:nvPicPr>
        <p:blipFill>
          <a:blip r:embed="rId3" cstate="print"/>
          <a:srcRect/>
          <a:stretch>
            <a:fillRect/>
          </a:stretch>
        </p:blipFill>
        <p:spPr bwMode="auto">
          <a:xfrm>
            <a:off x="5003800" y="1484313"/>
            <a:ext cx="3168650" cy="2259012"/>
          </a:xfrm>
          <a:prstGeom prst="rect">
            <a:avLst/>
          </a:prstGeom>
          <a:noFill/>
          <a:ln w="9525">
            <a:noFill/>
            <a:miter lim="800000"/>
            <a:headEnd/>
            <a:tailEnd/>
          </a:ln>
        </p:spPr>
      </p:pic>
      <p:pic>
        <p:nvPicPr>
          <p:cNvPr id="9221" name="Picture 6"/>
          <p:cNvPicPr>
            <a:picLocks noChangeAspect="1" noChangeArrowheads="1"/>
          </p:cNvPicPr>
          <p:nvPr/>
        </p:nvPicPr>
        <p:blipFill>
          <a:blip r:embed="rId4" cstate="print"/>
          <a:srcRect/>
          <a:stretch>
            <a:fillRect/>
          </a:stretch>
        </p:blipFill>
        <p:spPr bwMode="auto">
          <a:xfrm>
            <a:off x="4932363" y="3789363"/>
            <a:ext cx="3455987" cy="3027362"/>
          </a:xfrm>
          <a:prstGeom prst="rect">
            <a:avLst/>
          </a:prstGeom>
          <a:noFill/>
          <a:ln w="9525">
            <a:noFill/>
            <a:miter lim="800000"/>
            <a:headEnd/>
            <a:tailEnd/>
          </a:ln>
        </p:spPr>
      </p:pic>
      <p:sp>
        <p:nvSpPr>
          <p:cNvPr id="9222" name="Line 7"/>
          <p:cNvSpPr>
            <a:spLocks noChangeShapeType="1"/>
          </p:cNvSpPr>
          <p:nvPr/>
        </p:nvSpPr>
        <p:spPr bwMode="auto">
          <a:xfrm flipV="1">
            <a:off x="3348038" y="2997200"/>
            <a:ext cx="1368425" cy="936625"/>
          </a:xfrm>
          <a:prstGeom prst="line">
            <a:avLst/>
          </a:prstGeom>
          <a:noFill/>
          <a:ln w="44450">
            <a:solidFill>
              <a:schemeClr val="hlink"/>
            </a:solidFill>
            <a:round/>
            <a:headEnd/>
            <a:tailEnd type="triangle" w="med" len="med"/>
          </a:ln>
        </p:spPr>
        <p:txBody>
          <a:bodyPr/>
          <a:lstStyle/>
          <a:p>
            <a:pPr fontAlgn="base">
              <a:spcBef>
                <a:spcPct val="0"/>
              </a:spcBef>
              <a:spcAft>
                <a:spcPct val="0"/>
              </a:spcAft>
            </a:pPr>
            <a:endParaRPr lang="en-US" smtClean="0">
              <a:solidFill>
                <a:srgbClr val="FFFFFF"/>
              </a:solidFill>
            </a:endParaRPr>
          </a:p>
        </p:txBody>
      </p:sp>
      <p:sp>
        <p:nvSpPr>
          <p:cNvPr id="9223" name="Line 8"/>
          <p:cNvSpPr>
            <a:spLocks noChangeShapeType="1"/>
          </p:cNvSpPr>
          <p:nvPr/>
        </p:nvSpPr>
        <p:spPr bwMode="auto">
          <a:xfrm>
            <a:off x="3362325" y="4232275"/>
            <a:ext cx="1281113" cy="1052513"/>
          </a:xfrm>
          <a:prstGeom prst="line">
            <a:avLst/>
          </a:prstGeom>
          <a:noFill/>
          <a:ln w="44450">
            <a:solidFill>
              <a:schemeClr val="hlink"/>
            </a:solidFill>
            <a:round/>
            <a:headEnd/>
            <a:tailEnd type="triangle" w="med" len="med"/>
          </a:ln>
        </p:spPr>
        <p:txBody>
          <a:bodyPr/>
          <a:lstStyle/>
          <a:p>
            <a:pPr fontAlgn="base">
              <a:spcBef>
                <a:spcPct val="0"/>
              </a:spcBef>
              <a:spcAft>
                <a:spcPct val="0"/>
              </a:spcAft>
            </a:pPr>
            <a:endParaRPr lang="en-US" smtClean="0">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764704"/>
            <a:ext cx="8362950" cy="5759921"/>
          </a:xfrm>
        </p:spPr>
        <p:txBody>
          <a:bodyPr>
            <a:normAutofit fontScale="85000" lnSpcReduction="20000"/>
          </a:bodyPr>
          <a:lstStyle/>
          <a:p>
            <a:pPr eaLnBrk="1" hangingPunct="1">
              <a:buFont typeface="Wingdings" pitchFamily="2" charset="2"/>
              <a:buNone/>
            </a:pPr>
            <a:r>
              <a:rPr lang="fr-FR" sz="3600" b="1" i="1" dirty="0" smtClean="0">
                <a:solidFill>
                  <a:srgbClr val="0070C0"/>
                </a:solidFill>
                <a:effectLst/>
              </a:rPr>
              <a:t>Définition</a:t>
            </a:r>
          </a:p>
          <a:p>
            <a:pPr algn="ctr" eaLnBrk="1" hangingPunct="1">
              <a:buFont typeface="Wingdings" pitchFamily="2" charset="2"/>
              <a:buNone/>
            </a:pPr>
            <a:endParaRPr lang="fr-FR" sz="3600" b="1" i="1" dirty="0" smtClean="0">
              <a:solidFill>
                <a:srgbClr val="FF00FF"/>
              </a:solidFill>
              <a:effectLst/>
            </a:endParaRPr>
          </a:p>
          <a:p>
            <a:r>
              <a:rPr lang="fr-FR" dirty="0" smtClean="0">
                <a:effectLst/>
              </a:rPr>
              <a:t>Ischémie myocardique sévère transitoire faisant</a:t>
            </a:r>
          </a:p>
          <a:p>
            <a:pPr eaLnBrk="1" hangingPunct="1">
              <a:buFont typeface="Wingdings" pitchFamily="2" charset="2"/>
              <a:buNone/>
            </a:pPr>
            <a:r>
              <a:rPr lang="fr-FR" dirty="0" smtClean="0">
                <a:effectLst/>
              </a:rPr>
              <a:t>intervenir une rupture de plaque athéromateuse</a:t>
            </a:r>
          </a:p>
          <a:p>
            <a:pPr eaLnBrk="1" hangingPunct="1">
              <a:buFont typeface="Wingdings" pitchFamily="2" charset="2"/>
              <a:buNone/>
            </a:pPr>
            <a:r>
              <a:rPr lang="fr-FR" dirty="0" smtClean="0">
                <a:effectLst/>
              </a:rPr>
              <a:t>compliquée de thrombose coronaire +/- occlusive,</a:t>
            </a:r>
          </a:p>
          <a:p>
            <a:pPr eaLnBrk="1" hangingPunct="1">
              <a:buFont typeface="Wingdings" pitchFamily="2" charset="2"/>
              <a:buNone/>
            </a:pPr>
            <a:r>
              <a:rPr lang="fr-FR" dirty="0" smtClean="0">
                <a:effectLst/>
              </a:rPr>
              <a:t>souvent aggravée par des phénomènes spastiques.</a:t>
            </a:r>
          </a:p>
          <a:p>
            <a:pPr eaLnBrk="1" hangingPunct="1">
              <a:buFont typeface="Wingdings" pitchFamily="2" charset="2"/>
              <a:buNone/>
            </a:pPr>
            <a:r>
              <a:rPr lang="fr-FR" dirty="0" smtClean="0">
                <a:effectLst/>
              </a:rPr>
              <a:t>L’angor spastique pur est appelé angor de</a:t>
            </a:r>
          </a:p>
          <a:p>
            <a:pPr eaLnBrk="1" hangingPunct="1">
              <a:buFont typeface="Wingdings" pitchFamily="2" charset="2"/>
              <a:buNone/>
            </a:pPr>
            <a:r>
              <a:rPr lang="fr-FR" dirty="0" smtClean="0">
                <a:effectLst/>
              </a:rPr>
              <a:t>Printzmétal.</a:t>
            </a:r>
          </a:p>
          <a:p>
            <a:pPr eaLnBrk="1" hangingPunct="1">
              <a:buFont typeface="Wingdings" pitchFamily="2" charset="2"/>
              <a:buNone/>
            </a:pPr>
            <a:endParaRPr lang="fr-FR" dirty="0" smtClean="0">
              <a:effectLst/>
            </a:endParaRPr>
          </a:p>
          <a:p>
            <a:pPr>
              <a:lnSpc>
                <a:spcPct val="110000"/>
              </a:lnSpc>
            </a:pPr>
            <a:r>
              <a:rPr lang="fr-FR" dirty="0" smtClean="0"/>
              <a:t>Incidence de l’ordre de 100 000 nouveaux cas an en France</a:t>
            </a:r>
          </a:p>
          <a:p>
            <a:pPr>
              <a:lnSpc>
                <a:spcPct val="110000"/>
              </a:lnSpc>
            </a:pPr>
            <a:endParaRPr lang="fr-FR" dirty="0" smtClean="0"/>
          </a:p>
          <a:p>
            <a:pPr>
              <a:lnSpc>
                <a:spcPct val="110000"/>
              </a:lnSpc>
            </a:pPr>
            <a:r>
              <a:rPr lang="fr-FR" dirty="0" smtClean="0"/>
              <a:t>Mortalité de l’ordre de 10-15 % en nette régression ces 20 dernières années grâce au développement de la fibrinolyse et de l’angioplastie primaire</a:t>
            </a:r>
          </a:p>
          <a:p>
            <a:pPr algn="ctr" eaLnBrk="1" hangingPunct="1">
              <a:buFont typeface="Wingdings" pitchFamily="2" charset="2"/>
              <a:buNone/>
            </a:pPr>
            <a:endParaRPr lang="fr-FR" dirty="0" smtClean="0">
              <a:effectLst/>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r>
              <a:rPr lang="fr-FR" i="1" smtClean="0">
                <a:solidFill>
                  <a:schemeClr val="hlink"/>
                </a:solidFill>
                <a:effectLst/>
              </a:rPr>
              <a:t>Physiopathologie</a:t>
            </a:r>
          </a:p>
        </p:txBody>
      </p:sp>
      <p:sp>
        <p:nvSpPr>
          <p:cNvPr id="21507" name="Rectangle 3"/>
          <p:cNvSpPr>
            <a:spLocks noGrp="1" noChangeArrowheads="1"/>
          </p:cNvSpPr>
          <p:nvPr>
            <p:ph idx="1"/>
          </p:nvPr>
        </p:nvSpPr>
        <p:spPr/>
        <p:txBody>
          <a:bodyPr>
            <a:normAutofit fontScale="92500"/>
          </a:bodyPr>
          <a:lstStyle/>
          <a:p>
            <a:pPr eaLnBrk="1" hangingPunct="1">
              <a:lnSpc>
                <a:spcPct val="120000"/>
              </a:lnSpc>
              <a:buFont typeface="Wingdings" pitchFamily="2" charset="2"/>
              <a:buNone/>
            </a:pPr>
            <a:r>
              <a:rPr lang="fr-FR" sz="2800" dirty="0" smtClean="0">
                <a:effectLst/>
              </a:rPr>
              <a:t>    - Survenue d’une </a:t>
            </a:r>
            <a:r>
              <a:rPr lang="fr-FR" sz="2800" u="sng" dirty="0" smtClean="0">
                <a:effectLst/>
              </a:rPr>
              <a:t>rupture d’une plaque</a:t>
            </a:r>
            <a:r>
              <a:rPr lang="fr-FR" sz="2800" dirty="0" smtClean="0">
                <a:effectLst/>
              </a:rPr>
              <a:t> d’athérome (le plus souvent modérée, peu </a:t>
            </a:r>
            <a:r>
              <a:rPr lang="fr-FR" sz="2800" dirty="0" err="1" smtClean="0">
                <a:effectLst/>
              </a:rPr>
              <a:t>sténosante</a:t>
            </a:r>
            <a:r>
              <a:rPr lang="fr-FR" sz="2800" dirty="0" smtClean="0">
                <a:effectLst/>
              </a:rPr>
              <a:t>), avec thrombose plaquettaire et occlusion coronaire aiguë.</a:t>
            </a:r>
          </a:p>
          <a:p>
            <a:pPr eaLnBrk="1" hangingPunct="1">
              <a:lnSpc>
                <a:spcPct val="120000"/>
              </a:lnSpc>
              <a:buFont typeface="Wingdings" pitchFamily="2" charset="2"/>
              <a:buNone/>
            </a:pPr>
            <a:r>
              <a:rPr lang="fr-FR" sz="2800" dirty="0" smtClean="0">
                <a:effectLst/>
              </a:rPr>
              <a:t>     - </a:t>
            </a:r>
            <a:r>
              <a:rPr lang="fr-FR" sz="2800" u="sng" dirty="0" smtClean="0">
                <a:effectLst/>
              </a:rPr>
              <a:t>L’étendue de la nécrose</a:t>
            </a:r>
            <a:r>
              <a:rPr lang="fr-FR" sz="2800" dirty="0" smtClean="0">
                <a:effectLst/>
              </a:rPr>
              <a:t> dépend de l’artère responsable, du siège distal ou proximal de l’occlusion, de l’étendue du lit d’aval et de l’existence et du développement d’une circulation collatérale.</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r>
              <a:rPr lang="fr-FR" i="1" smtClean="0">
                <a:solidFill>
                  <a:schemeClr val="hlink"/>
                </a:solidFill>
                <a:effectLst/>
              </a:rPr>
              <a:t>Diagnostic (1)</a:t>
            </a:r>
          </a:p>
        </p:txBody>
      </p:sp>
      <p:sp>
        <p:nvSpPr>
          <p:cNvPr id="22531" name="Rectangle 3"/>
          <p:cNvSpPr>
            <a:spLocks noGrp="1" noChangeArrowheads="1"/>
          </p:cNvSpPr>
          <p:nvPr>
            <p:ph idx="1"/>
          </p:nvPr>
        </p:nvSpPr>
        <p:spPr/>
        <p:txBody>
          <a:bodyPr/>
          <a:lstStyle/>
          <a:p>
            <a:pPr eaLnBrk="1" hangingPunct="1">
              <a:lnSpc>
                <a:spcPct val="120000"/>
              </a:lnSpc>
            </a:pPr>
            <a:r>
              <a:rPr lang="fr-FR" smtClean="0">
                <a:effectLst/>
              </a:rPr>
              <a:t>Le diagnostic repose sur la triade : douleur angineuse + sus décalage de ST + non modifiés par la TNT.</a:t>
            </a:r>
          </a:p>
          <a:p>
            <a:pPr eaLnBrk="1" hangingPunct="1">
              <a:lnSpc>
                <a:spcPct val="120000"/>
              </a:lnSpc>
            </a:pPr>
            <a:endParaRPr lang="fr-FR" smtClean="0">
              <a:effectLst/>
            </a:endParaRPr>
          </a:p>
          <a:p>
            <a:pPr eaLnBrk="1" hangingPunct="1">
              <a:lnSpc>
                <a:spcPct val="120000"/>
              </a:lnSpc>
            </a:pPr>
            <a:r>
              <a:rPr lang="fr-FR" smtClean="0">
                <a:effectLst/>
              </a:rPr>
              <a:t>A noter que 50% des IDM sont précédés par un angor instable souvent négligé.</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Espace réservé du contenu 6" descr="1.bmp"/>
          <p:cNvPicPr>
            <a:picLocks noGrp="1" noChangeAspect="1"/>
          </p:cNvPicPr>
          <p:nvPr>
            <p:ph idx="1"/>
          </p:nvPr>
        </p:nvPicPr>
        <p:blipFill>
          <a:blip r:embed="rId2" cstate="print"/>
          <a:srcRect/>
          <a:stretch>
            <a:fillRect/>
          </a:stretch>
        </p:blipFill>
        <p:spPr>
          <a:xfrm>
            <a:off x="0" y="0"/>
            <a:ext cx="8953500" cy="6715125"/>
          </a:xfrm>
        </p:spPr>
      </p:pic>
      <p:sp>
        <p:nvSpPr>
          <p:cNvPr id="9" name="Rectangle 2"/>
          <p:cNvSpPr txBox="1">
            <a:spLocks noChangeArrowheads="1"/>
          </p:cNvSpPr>
          <p:nvPr/>
        </p:nvSpPr>
        <p:spPr bwMode="auto">
          <a:xfrm>
            <a:off x="500063" y="0"/>
            <a:ext cx="7772400" cy="1143000"/>
          </a:xfrm>
          <a:prstGeom prst="rect">
            <a:avLst/>
          </a:prstGeom>
          <a:noFill/>
          <a:ln w="9525">
            <a:noFill/>
            <a:miter lim="800000"/>
            <a:headEnd/>
            <a:tailEnd/>
          </a:ln>
        </p:spPr>
        <p:txBody>
          <a:bodyPr anchor="ctr"/>
          <a:lstStyle/>
          <a:p>
            <a:pPr algn="ctr">
              <a:defRPr/>
            </a:pPr>
            <a:r>
              <a:rPr lang="pt-BR" sz="4400" kern="0" dirty="0">
                <a:solidFill>
                  <a:srgbClr val="FF0000"/>
                </a:solidFill>
                <a:ea typeface="+mj-ea"/>
                <a:cs typeface="+mj-cs"/>
              </a:rPr>
              <a:t>Diagnostic</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247</TotalTime>
  <Words>1302</Words>
  <Application>Microsoft Office PowerPoint</Application>
  <PresentationFormat>Affichage à l'écran (4:3)</PresentationFormat>
  <Paragraphs>213</Paragraphs>
  <Slides>42</Slides>
  <Notes>0</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Urban</vt:lpstr>
      <vt:lpstr>Enseignement gradué 2016-2017 SYNDROMES CORONAIRES AIGUS ST(+) STEMI</vt:lpstr>
      <vt:lpstr>INTRODUCTION</vt:lpstr>
      <vt:lpstr>Athérosclérose : définitions</vt:lpstr>
      <vt:lpstr>Localisation de l ’athérosclérose</vt:lpstr>
      <vt:lpstr>Complication : rupture de plaque</vt:lpstr>
      <vt:lpstr>Diapositive 6</vt:lpstr>
      <vt:lpstr>Physiopathologie</vt:lpstr>
      <vt:lpstr>Diagnostic (1)</vt:lpstr>
      <vt:lpstr>Diapositive 9</vt:lpstr>
      <vt:lpstr>Diagnostic (2)</vt:lpstr>
      <vt:lpstr>Diagnostic (3)</vt:lpstr>
      <vt:lpstr>Diapositive 12</vt:lpstr>
      <vt:lpstr>Diapositive 13</vt:lpstr>
      <vt:lpstr>Diapositive 14</vt:lpstr>
      <vt:lpstr>Diapositive 15</vt:lpstr>
      <vt:lpstr>Diapositive 16</vt:lpstr>
      <vt:lpstr>Diapositive 17</vt:lpstr>
      <vt:lpstr>Examens Complémentaires en urgences</vt:lpstr>
      <vt:lpstr>FORMES CLINIQUES (1)</vt:lpstr>
      <vt:lpstr>FORMES CLINIQUES (2)</vt:lpstr>
      <vt:lpstr>TRAITEMENT</vt:lpstr>
      <vt:lpstr>Fibrinolyse </vt:lpstr>
      <vt:lpstr>Fibrinolyse : critères de reperfusion</vt:lpstr>
      <vt:lpstr>Diapositive 24</vt:lpstr>
      <vt:lpstr>Angioplastie coronaire (1)</vt:lpstr>
      <vt:lpstr>Diapositive 26</vt:lpstr>
      <vt:lpstr>Diapositive 27</vt:lpstr>
      <vt:lpstr>Angioplastie coronaire ou fibrinolyse ? </vt:lpstr>
      <vt:lpstr>Thrombolyse (1)</vt:lpstr>
      <vt:lpstr>Thrombolyse (2)</vt:lpstr>
      <vt:lpstr>Angioplastie coronaire</vt:lpstr>
      <vt:lpstr>Etude CAPTIM : fibrinolyse vs angioplastie</vt:lpstr>
      <vt:lpstr>Thrombolyse ou angioplastie?</vt:lpstr>
      <vt:lpstr>Diapositive 34</vt:lpstr>
      <vt:lpstr>Traitements adjuvants</vt:lpstr>
      <vt:lpstr>Bilan post IDM</vt:lpstr>
      <vt:lpstr>Ordonnance de sortie</vt:lpstr>
      <vt:lpstr>complications</vt:lpstr>
      <vt:lpstr>Diapositive 39</vt:lpstr>
      <vt:lpstr>Diapositive 40</vt:lpstr>
      <vt:lpstr>Diapositive 41</vt:lpstr>
      <vt:lpstr>Diapositive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SYNDROMES CORONARIENS</dc:title>
  <dc:creator>TOSHIBA</dc:creator>
  <cp:lastModifiedBy>médecine</cp:lastModifiedBy>
  <cp:revision>34</cp:revision>
  <dcterms:created xsi:type="dcterms:W3CDTF">2013-05-16T17:58:44Z</dcterms:created>
  <dcterms:modified xsi:type="dcterms:W3CDTF">2017-05-13T18:50:10Z</dcterms:modified>
</cp:coreProperties>
</file>