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wmf" ContentType="image/x-wmf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51"/>
  </p:notesMasterIdLst>
  <p:sldIdLst>
    <p:sldId id="257" r:id="rId2"/>
    <p:sldId id="258" r:id="rId3"/>
    <p:sldId id="260" r:id="rId4"/>
    <p:sldId id="261" r:id="rId5"/>
    <p:sldId id="325" r:id="rId6"/>
    <p:sldId id="263" r:id="rId7"/>
    <p:sldId id="264" r:id="rId8"/>
    <p:sldId id="326" r:id="rId9"/>
    <p:sldId id="268" r:id="rId10"/>
    <p:sldId id="327" r:id="rId11"/>
    <p:sldId id="269" r:id="rId12"/>
    <p:sldId id="270" r:id="rId13"/>
    <p:sldId id="274" r:id="rId14"/>
    <p:sldId id="328" r:id="rId15"/>
    <p:sldId id="279" r:id="rId16"/>
    <p:sldId id="280" r:id="rId17"/>
    <p:sldId id="281" r:id="rId18"/>
    <p:sldId id="329" r:id="rId19"/>
    <p:sldId id="282" r:id="rId20"/>
    <p:sldId id="283" r:id="rId21"/>
    <p:sldId id="284" r:id="rId22"/>
    <p:sldId id="285" r:id="rId23"/>
    <p:sldId id="286" r:id="rId24"/>
    <p:sldId id="287" r:id="rId25"/>
    <p:sldId id="289" r:id="rId26"/>
    <p:sldId id="292" r:id="rId27"/>
    <p:sldId id="330" r:id="rId28"/>
    <p:sldId id="295" r:id="rId29"/>
    <p:sldId id="296" r:id="rId30"/>
    <p:sldId id="297" r:id="rId31"/>
    <p:sldId id="300" r:id="rId32"/>
    <p:sldId id="301" r:id="rId33"/>
    <p:sldId id="302" r:id="rId34"/>
    <p:sldId id="303" r:id="rId35"/>
    <p:sldId id="304" r:id="rId36"/>
    <p:sldId id="305" r:id="rId37"/>
    <p:sldId id="311" r:id="rId38"/>
    <p:sldId id="312" r:id="rId39"/>
    <p:sldId id="313" r:id="rId40"/>
    <p:sldId id="314" r:id="rId41"/>
    <p:sldId id="315" r:id="rId42"/>
    <p:sldId id="316" r:id="rId43"/>
    <p:sldId id="317" r:id="rId44"/>
    <p:sldId id="319" r:id="rId45"/>
    <p:sldId id="320" r:id="rId46"/>
    <p:sldId id="321" r:id="rId47"/>
    <p:sldId id="322" r:id="rId48"/>
    <p:sldId id="323" r:id="rId49"/>
    <p:sldId id="324" r:id="rId5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CEAAF-A075-456D-82CF-A377038E9072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343278-FABA-4A18-A8EC-D28F1BCA49F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222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9E7A625-85E4-4EE0-B758-B4137A58593C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10EF5E2-5E27-471B-9FF7-F8B488CBFD0B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32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FFFE3D9-2E1F-4BB5-969A-377626ED5DFC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42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D668F3D-0E24-4662-9C16-6EFD4C15FC13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53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02FF08-9275-48A4-AE14-D7831BD03480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63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C934268-D4BD-4519-83D1-EA0834D67A8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19</a:t>
            </a:fld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73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876C8E-EC80-4944-AA0A-3D76CE7F0E9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83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13072A-B62D-4318-AFF9-953169D28D2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21</a:t>
            </a:fld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5939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2DA8A2C-48AC-4662-9895-AF611C948CDE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04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E973BD-7F7B-458C-83C1-58D450EEE76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14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B1C1AC0-B5A8-4799-AE84-CB04CD57E41E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E09057-37EE-4119-A7B6-3B6A76BC8A2C}" type="slidenum">
              <a:rPr lang="fr-FR" smtClean="0"/>
              <a:pPr>
                <a:defRPr/>
              </a:pPr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34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04AED7F-B6EC-4D60-8005-BB56F342963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85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665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9EE4A28-CA3E-4FDF-84FB-81214D4EED2E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26</a:t>
            </a:fld>
            <a:endParaRPr 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737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5CD2A90-759D-409C-81A0-0CF47490DA5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28</a:t>
            </a:fld>
            <a:endParaRPr lang="fr-FR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7475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1EFC2BE-F11F-4078-BADE-4A96CDE8E02D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29</a:t>
            </a:fld>
            <a:endParaRPr lang="fr-FR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7578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D8B666-0F4D-4B10-9C72-BE58A9B238DA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fr-FR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7885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6075C9-70CA-456A-9F03-F69180D759D9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fr-FR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7987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C65098-6094-409B-A0AF-74BEDC588BC0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32</a:t>
            </a:fld>
            <a:endParaRPr lang="fr-FR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8090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1F0AEAE-452E-4536-9296-25574ED85A3B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33</a:t>
            </a:fld>
            <a:endParaRPr lang="fr-FR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8192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601E70B-A6E2-46BC-A142-3B21C3A68273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34</a:t>
            </a:fld>
            <a:endParaRPr lang="fr-FR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8294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F3FB2C5-EC0F-423D-AB2D-D69523D98297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35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CBE460D-A50C-4597-8666-B593F7655133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8397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4D456A-90E1-44B1-925F-3FF1B0ECA4E5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36</a:t>
            </a:fld>
            <a:endParaRPr lang="fr-FR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8602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1C0C53F-E2EC-43A8-8CC9-619AAE5D4327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37</a:t>
            </a:fld>
            <a:endParaRPr lang="fr-FR" smtClean="0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8704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004A9C-F1C5-43DC-9AAD-2DC46007B188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38</a:t>
            </a:fld>
            <a:endParaRPr lang="fr-FR" smtClean="0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8806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7E024C-14FF-486D-BC09-CD3971A9D707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39</a:t>
            </a:fld>
            <a:endParaRPr lang="fr-FR" smtClean="0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8909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03B4A1-AF8B-45B7-AD90-E17E2EE47304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40</a:t>
            </a:fld>
            <a:endParaRPr lang="fr-FR" smtClean="0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9011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34A701A-B8A9-4A21-8621-E8FFD6FAE381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41</a:t>
            </a:fld>
            <a:endParaRPr lang="fr-FR" smtClean="0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911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220474-F764-4492-8FFC-37AD59A9BDB0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42</a:t>
            </a:fld>
            <a:endParaRPr lang="fr-FR" smtClean="0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9216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2B918EF-CE07-44DA-9D4D-F0330CA80BD7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43</a:t>
            </a:fld>
            <a:endParaRPr lang="fr-FR" smtClean="0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9421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C97CBAF-B7E8-4433-B7FA-ADF6A34DEA23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44</a:t>
            </a:fld>
            <a:endParaRPr lang="fr-FR" smtClean="0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72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952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54E799-6AD8-4654-9D09-20C1533DFF26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45</a:t>
            </a:fld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66E22B9-3887-46D5-BF90-17027A801F34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962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5290A6-4D8B-4F5E-BE72-D5DD03F7D38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46</a:t>
            </a:fld>
            <a:endParaRPr lang="fr-FR" smtClean="0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972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3AEBB74-363D-4BA4-B1B9-85849BE4D523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47</a:t>
            </a:fld>
            <a:endParaRPr lang="fr-FR" smtClean="0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98308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4C3503B-22DE-4F4D-86E8-390F39BABE7F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48</a:t>
            </a:fld>
            <a:endParaRPr lang="fr-FR" smtClean="0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99332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3C16DD-24FA-4F4D-9E8F-1CB5AC23D65C}" type="slidenum">
              <a:rPr lang="fr-FR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49</a:t>
            </a:fld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F8279D9-B551-4963-9673-69E9D0E61BDC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9EB5E1-CB36-4357-8EAD-2CA259127202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397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A6FC287-B414-4FAA-AA2B-C169103E109A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DBA6951-E1AF-431C-8273-53D91952803B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E28657D-1910-41A0-9A2D-B05BA4B13926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3FD-5D2E-4158-98AA-0BC1A29FA821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2F4-AC5C-41C1-9C3B-7AC9B9820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3FD-5D2E-4158-98AA-0BC1A29FA821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2F4-AC5C-41C1-9C3B-7AC9B9820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3FD-5D2E-4158-98AA-0BC1A29FA821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2F4-AC5C-41C1-9C3B-7AC9B9820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3FD-5D2E-4158-98AA-0BC1A29FA821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2F4-AC5C-41C1-9C3B-7AC9B9820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3FD-5D2E-4158-98AA-0BC1A29FA821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2F4-AC5C-41C1-9C3B-7AC9B9820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3FD-5D2E-4158-98AA-0BC1A29FA821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2F4-AC5C-41C1-9C3B-7AC9B9820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3FD-5D2E-4158-98AA-0BC1A29FA821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2F4-AC5C-41C1-9C3B-7AC9B9820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3FD-5D2E-4158-98AA-0BC1A29FA821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2F4-AC5C-41C1-9C3B-7AC9B9820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3FD-5D2E-4158-98AA-0BC1A29FA821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2F4-AC5C-41C1-9C3B-7AC9B9820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3FD-5D2E-4158-98AA-0BC1A29FA821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2F4-AC5C-41C1-9C3B-7AC9B98203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7E3FD-5D2E-4158-98AA-0BC1A29FA821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71E62F4-AC5C-41C1-9C3B-7AC9B98203A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B37E3FD-5D2E-4158-98AA-0BC1A29FA821}" type="datetimeFigureOut">
              <a:rPr lang="fr-FR" smtClean="0"/>
              <a:pPr/>
              <a:t>04/10/2016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71E62F4-AC5C-41C1-9C3B-7AC9B98203AF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0" y="1428736"/>
            <a:ext cx="8610600" cy="18288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fr-FR" sz="60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MALADIE COELIAQUE</a:t>
            </a:r>
            <a:br>
              <a:rPr lang="fr-FR" sz="6000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fr-FR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type="subTitle" idx="1"/>
          </p:nvPr>
        </p:nvSpPr>
        <p:spPr>
          <a:xfrm>
            <a:off x="642910" y="4000504"/>
            <a:ext cx="7854696" cy="1752600"/>
          </a:xfrm>
        </p:spPr>
        <p:txBody>
          <a:bodyPr>
            <a:normAutofit fontScale="47500" lnSpcReduction="20000"/>
          </a:bodyPr>
          <a:lstStyle/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6000" b="1" i="1" dirty="0" smtClean="0">
                <a:solidFill>
                  <a:schemeClr val="accent2">
                    <a:lumMod val="50000"/>
                  </a:schemeClr>
                </a:solidFill>
              </a:rPr>
              <a:t>Dr ZENNAKI 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6000" b="1" i="1" dirty="0" smtClean="0">
                <a:solidFill>
                  <a:schemeClr val="accent2">
                    <a:lumMod val="50000"/>
                  </a:schemeClr>
                </a:solidFill>
              </a:rPr>
              <a:t>MAITRE ASSISTANTE EN HEPATO GASTROENTEROLOGIE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6000" b="1" i="1" dirty="0" smtClean="0">
                <a:solidFill>
                  <a:schemeClr val="accent2">
                    <a:lumMod val="50000"/>
                  </a:schemeClr>
                </a:solidFill>
              </a:rPr>
              <a:t>CHU TLEMCEN</a:t>
            </a: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7200" b="1" i="1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274320" indent="-274320" algn="ctr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7200" b="1" i="1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643182"/>
            <a:ext cx="8305800" cy="121444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ANATOMOPATHOLOGIE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endParaRPr lang="fr-FR" sz="5400" b="1" u="sng" dirty="0" smtClean="0">
              <a:solidFill>
                <a:schemeClr val="accent2"/>
              </a:solidFill>
              <a:latin typeface="Arial Unicode MS" pitchFamily="34" charset="-128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b="1" dirty="0" smtClean="0">
                <a:latin typeface="Arial Unicode MS" pitchFamily="34" charset="-128"/>
              </a:rPr>
              <a:t>      </a:t>
            </a:r>
            <a:r>
              <a:rPr lang="fr-FR" sz="2800" b="1" u="sng" dirty="0" smtClean="0">
                <a:latin typeface="Arial Unicode MS" pitchFamily="34" charset="-128"/>
              </a:rPr>
              <a:t>Macroscopie:</a:t>
            </a:r>
          </a:p>
          <a:p>
            <a:pPr eaLnBrk="1" hangingPunct="1">
              <a:buFont typeface="Wingdings 2" pitchFamily="18" charset="2"/>
              <a:buNone/>
            </a:pPr>
            <a:endParaRPr lang="fr-FR" sz="2800" b="1" u="sng" dirty="0" smtClean="0">
              <a:latin typeface="Arial Unicode MS" pitchFamily="34" charset="-128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dirty="0" smtClean="0">
                <a:latin typeface="Arial Unicode MS" pitchFamily="34" charset="-128"/>
              </a:rPr>
              <a:t>       </a:t>
            </a:r>
            <a:r>
              <a:rPr lang="fr-FR" b="1" dirty="0" smtClean="0">
                <a:latin typeface="Arial Unicode MS" pitchFamily="34" charset="-128"/>
              </a:rPr>
              <a:t>topographie:  </a:t>
            </a:r>
            <a:r>
              <a:rPr lang="fr-FR" dirty="0" smtClean="0">
                <a:latin typeface="Arial Unicode MS" pitchFamily="34" charset="-128"/>
              </a:rPr>
              <a:t>proximale </a:t>
            </a:r>
            <a:r>
              <a:rPr lang="fr-FR" dirty="0" smtClean="0">
                <a:latin typeface="Arial Unicode MS" pitchFamily="34" charset="-128"/>
              </a:rPr>
              <a:t>,rarement étendue(iléon),des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dirty="0" smtClean="0">
                <a:latin typeface="Arial Unicode MS" pitchFamily="34" charset="-128"/>
              </a:rPr>
              <a:t>                anomalies de la muqueuse gastrique et rectale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dirty="0" smtClean="0">
                <a:latin typeface="Arial Unicode MS" pitchFamily="34" charset="-128"/>
              </a:rPr>
              <a:t>                </a:t>
            </a:r>
            <a:r>
              <a:rPr lang="fr-FR" dirty="0" smtClean="0">
                <a:solidFill>
                  <a:srgbClr val="000000"/>
                </a:solidFill>
                <a:latin typeface="Arial Unicode MS" pitchFamily="34" charset="-128"/>
              </a:rPr>
              <a:t>peuvent parfois être observées ;</a:t>
            </a:r>
            <a:r>
              <a:rPr lang="fr-FR" dirty="0" smtClean="0">
                <a:latin typeface="Arial Unicode MS" pitchFamily="34" charset="-128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dirty="0" smtClean="0">
                <a:latin typeface="Arial Unicode MS" pitchFamily="34" charset="-128"/>
              </a:rPr>
              <a:t>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dirty="0" smtClean="0">
                <a:latin typeface="Arial Unicode MS" pitchFamily="34" charset="-128"/>
              </a:rPr>
              <a:t>      </a:t>
            </a:r>
            <a:r>
              <a:rPr lang="fr-FR" b="1" dirty="0" smtClean="0">
                <a:latin typeface="Arial Unicode MS" pitchFamily="34" charset="-128"/>
              </a:rPr>
              <a:t> Aspect</a:t>
            </a:r>
            <a:r>
              <a:rPr lang="fr-FR" dirty="0" smtClean="0">
                <a:latin typeface="Arial Unicode MS" pitchFamily="34" charset="-128"/>
              </a:rPr>
              <a:t>: muqueuse paraît plate et lisse;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dirty="0" smtClean="0">
                <a:latin typeface="Arial Unicode MS" pitchFamily="34" charset="-128"/>
              </a:rPr>
              <a:t>                    valvules conniventes </a:t>
            </a:r>
            <a:r>
              <a:rPr lang="fr-FR" dirty="0" smtClean="0">
                <a:latin typeface="Arial Unicode MS" pitchFamily="34" charset="-128"/>
              </a:rPr>
              <a:t>étroites , </a:t>
            </a:r>
            <a:r>
              <a:rPr lang="fr-FR" dirty="0" smtClean="0">
                <a:latin typeface="Arial Unicode MS" pitchFamily="34" charset="-128"/>
              </a:rPr>
              <a:t>crénelé;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dirty="0" smtClean="0">
                <a:latin typeface="Arial Unicode MS" pitchFamily="34" charset="-128"/>
              </a:rPr>
              <a:t>                    </a:t>
            </a:r>
            <a:r>
              <a:rPr lang="fr-FR" dirty="0" smtClean="0">
                <a:latin typeface="Arial Unicode MS" pitchFamily="34" charset="-128"/>
              </a:rPr>
              <a:t> hachuré, en </a:t>
            </a:r>
            <a:r>
              <a:rPr lang="fr-FR" dirty="0" smtClean="0">
                <a:latin typeface="Arial Unicode MS" pitchFamily="34" charset="-128"/>
              </a:rPr>
              <a:t>mosaïque.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eaLnBrk="1" hangingPunct="1">
              <a:buFont typeface="Wingdings 2" pitchFamily="18" charset="2"/>
              <a:buNone/>
            </a:pPr>
            <a:endParaRPr lang="fr-FR" dirty="0" smtClean="0"/>
          </a:p>
          <a:p>
            <a:pPr eaLnBrk="1" hangingPunct="1">
              <a:buFont typeface="Wingdings 2" pitchFamily="18" charset="2"/>
              <a:buNone/>
            </a:pPr>
            <a:r>
              <a:rPr lang="fr-FR" sz="2800" b="1" u="sng" dirty="0" smtClean="0">
                <a:latin typeface="Arial Unicode MS" pitchFamily="34" charset="-128"/>
              </a:rPr>
              <a:t>Microscopie</a:t>
            </a:r>
            <a:r>
              <a:rPr lang="fr-FR" sz="2800" b="1" u="sng" dirty="0" smtClean="0">
                <a:latin typeface="Arial Unicode MS" pitchFamily="34" charset="-128"/>
              </a:rPr>
              <a:t>:</a:t>
            </a:r>
          </a:p>
          <a:p>
            <a:pPr eaLnBrk="1" hangingPunct="1"/>
            <a:r>
              <a:rPr lang="fr-FR" b="1" dirty="0" smtClean="0">
                <a:latin typeface="Arial Unicode MS" pitchFamily="34" charset="-128"/>
              </a:rPr>
              <a:t>Lésions caractéristiques</a:t>
            </a:r>
            <a:r>
              <a:rPr lang="fr-FR" dirty="0" smtClean="0">
                <a:latin typeface="Arial Unicode MS" pitchFamily="34" charset="-128"/>
              </a:rPr>
              <a:t>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dirty="0" smtClean="0">
                <a:latin typeface="Arial Unicode MS" pitchFamily="34" charset="-128"/>
              </a:rPr>
              <a:t> </a:t>
            </a:r>
            <a:r>
              <a:rPr lang="fr-FR" b="1" dirty="0" smtClean="0">
                <a:latin typeface="Arial Unicode MS" pitchFamily="34" charset="-128"/>
              </a:rPr>
              <a:t>Atrophie </a:t>
            </a:r>
            <a:r>
              <a:rPr lang="fr-FR" b="1" dirty="0" err="1" smtClean="0">
                <a:latin typeface="Arial Unicode MS" pitchFamily="34" charset="-128"/>
              </a:rPr>
              <a:t>villositaire</a:t>
            </a:r>
            <a:r>
              <a:rPr lang="fr-FR" dirty="0" smtClean="0">
                <a:latin typeface="Arial Unicode MS" pitchFamily="34" charset="-128"/>
              </a:rPr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dirty="0" smtClean="0">
                <a:latin typeface="Arial Unicode MS" pitchFamily="34" charset="-128"/>
              </a:rPr>
              <a:t>          Av partielle: si villosité/crypte =1;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dirty="0" smtClean="0">
                <a:latin typeface="Arial Unicode MS" pitchFamily="34" charset="-128"/>
              </a:rPr>
              <a:t>          Av </a:t>
            </a:r>
            <a:r>
              <a:rPr lang="fr-FR" dirty="0" err="1" smtClean="0">
                <a:latin typeface="Arial Unicode MS" pitchFamily="34" charset="-128"/>
              </a:rPr>
              <a:t>sub</a:t>
            </a:r>
            <a:r>
              <a:rPr lang="fr-FR" dirty="0" smtClean="0">
                <a:latin typeface="Arial Unicode MS" pitchFamily="34" charset="-128"/>
              </a:rPr>
              <a:t> totale: si v/c&lt; 1;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dirty="0" smtClean="0">
                <a:latin typeface="Arial Unicode MS" pitchFamily="34" charset="-128"/>
              </a:rPr>
              <a:t>          Av totale :aspect d’une muqueuse plate.</a:t>
            </a:r>
          </a:p>
          <a:p>
            <a:pPr>
              <a:buFont typeface="Wingdings" pitchFamily="2" charset="2"/>
              <a:buChar char="Ø"/>
            </a:pPr>
            <a:r>
              <a:rPr lang="fr-FR" b="1" dirty="0" smtClean="0">
                <a:latin typeface="Arial Unicode MS" pitchFamily="34" charset="-128"/>
              </a:rPr>
              <a:t>Hyperplasie cryptique:</a:t>
            </a:r>
            <a:r>
              <a:rPr lang="fr-FR" b="1" dirty="0" smtClean="0">
                <a:latin typeface="Arial Unicode MS" pitchFamily="34" charset="-128"/>
              </a:rPr>
              <a:t> </a:t>
            </a:r>
            <a:r>
              <a:rPr lang="fr-FR" dirty="0" smtClean="0">
                <a:latin typeface="Arial Unicode MS" pitchFamily="34" charset="-128"/>
              </a:rPr>
              <a:t>l</a:t>
            </a:r>
            <a:r>
              <a:rPr lang="fr-FR" dirty="0" smtClean="0">
                <a:latin typeface="Arial Unicode MS" pitchFamily="34" charset="-128"/>
              </a:rPr>
              <a:t>’ hypertrophie compense l’av</a:t>
            </a:r>
            <a:r>
              <a:rPr lang="fr-FR" dirty="0" smtClean="0">
                <a:latin typeface="Arial Unicode MS" pitchFamily="34" charset="-128"/>
              </a:rPr>
              <a:t>.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fr-FR" b="1" dirty="0" smtClean="0">
                <a:latin typeface="Arial Unicode MS" pitchFamily="34" charset="-128"/>
              </a:rPr>
              <a:t>Infiltration </a:t>
            </a:r>
            <a:r>
              <a:rPr lang="fr-FR" b="1" dirty="0" err="1" smtClean="0">
                <a:latin typeface="Arial Unicode MS" pitchFamily="34" charset="-128"/>
              </a:rPr>
              <a:t>cell</a:t>
            </a:r>
            <a:r>
              <a:rPr lang="fr-FR" b="1" dirty="0" smtClean="0">
                <a:latin typeface="Arial Unicode MS" pitchFamily="34" charset="-128"/>
              </a:rPr>
              <a:t> de la lamina P et l ’</a:t>
            </a:r>
            <a:r>
              <a:rPr lang="fr-FR" b="1" dirty="0" err="1" smtClean="0">
                <a:latin typeface="Arial Unicode MS" pitchFamily="34" charset="-128"/>
              </a:rPr>
              <a:t>epith</a:t>
            </a:r>
            <a:r>
              <a:rPr lang="fr-FR" b="1" dirty="0" smtClean="0">
                <a:latin typeface="Arial Unicode MS" pitchFamily="34" charset="-128"/>
              </a:rPr>
              <a:t> intestinal:</a:t>
            </a:r>
          </a:p>
          <a:p>
            <a:pPr>
              <a:lnSpc>
                <a:spcPct val="90000"/>
              </a:lnSpc>
              <a:buNone/>
            </a:pPr>
            <a:r>
              <a:rPr lang="fr-FR" dirty="0" smtClean="0">
                <a:latin typeface="Arial Unicode MS" pitchFamily="34" charset="-128"/>
              </a:rPr>
              <a:t>        plasmocyte et PN infiltrent toute la paroi.</a:t>
            </a:r>
          </a:p>
          <a:p>
            <a:pPr>
              <a:lnSpc>
                <a:spcPct val="90000"/>
              </a:lnSpc>
              <a:buNone/>
            </a:pPr>
            <a:r>
              <a:rPr lang="fr-FR" u="sng" dirty="0" err="1" smtClean="0">
                <a:latin typeface="Arial Unicode MS" pitchFamily="34" charset="-128"/>
              </a:rPr>
              <a:t>Epith</a:t>
            </a:r>
            <a:r>
              <a:rPr lang="fr-FR" dirty="0" smtClean="0">
                <a:latin typeface="Arial Unicode MS" pitchFamily="34" charset="-128"/>
              </a:rPr>
              <a:t>: </a:t>
            </a:r>
            <a:r>
              <a:rPr lang="fr-FR" b="1" dirty="0" smtClean="0">
                <a:latin typeface="Arial Unicode MS" pitchFamily="34" charset="-128"/>
              </a:rPr>
              <a:t>LIE &gt;40cell /100cell </a:t>
            </a:r>
            <a:r>
              <a:rPr lang="fr-FR" b="1" dirty="0" err="1" smtClean="0">
                <a:latin typeface="Arial Unicode MS" pitchFamily="34" charset="-128"/>
              </a:rPr>
              <a:t>epith</a:t>
            </a:r>
            <a:r>
              <a:rPr lang="fr-FR" dirty="0" smtClean="0">
                <a:latin typeface="Arial Unicode MS" pitchFamily="34" charset="-128"/>
              </a:rPr>
              <a:t>(</a:t>
            </a:r>
            <a:r>
              <a:rPr lang="fr-FR" dirty="0" err="1" smtClean="0">
                <a:latin typeface="Arial Unicode MS" pitchFamily="34" charset="-128"/>
              </a:rPr>
              <a:t>nle</a:t>
            </a:r>
            <a:r>
              <a:rPr lang="fr-FR" dirty="0" smtClean="0">
                <a:latin typeface="Arial Unicode MS" pitchFamily="34" charset="-128"/>
              </a:rPr>
              <a:t> 20a40);</a:t>
            </a:r>
          </a:p>
          <a:p>
            <a:pPr>
              <a:lnSpc>
                <a:spcPct val="90000"/>
              </a:lnSpc>
              <a:buNone/>
            </a:pPr>
            <a:r>
              <a:rPr lang="fr-FR" u="sng" dirty="0" smtClean="0">
                <a:latin typeface="Arial Unicode MS" pitchFamily="34" charset="-128"/>
              </a:rPr>
              <a:t>Chorion</a:t>
            </a:r>
            <a:r>
              <a:rPr lang="fr-FR" dirty="0" smtClean="0">
                <a:latin typeface="Arial Unicode MS" pitchFamily="34" charset="-128"/>
              </a:rPr>
              <a:t>:  </a:t>
            </a:r>
            <a:r>
              <a:rPr lang="fr-FR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↗</a:t>
            </a:r>
            <a:r>
              <a:rPr lang="fr-FR" dirty="0" smtClean="0">
                <a:latin typeface="Arial Unicode MS" pitchFamily="34" charset="-128"/>
              </a:rPr>
              <a:t> CD4</a:t>
            </a:r>
            <a:r>
              <a:rPr lang="fr-FR" dirty="0" smtClean="0">
                <a:latin typeface="Arial Unicode MS" pitchFamily="34" charset="-128"/>
              </a:rPr>
              <a:t>, éosinophiles, plasmocytes</a:t>
            </a:r>
            <a:endParaRPr lang="fr-FR" dirty="0" smtClean="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/>
          </p:cNvSpPr>
          <p:nvPr>
            <p:ph idx="1"/>
          </p:nvPr>
        </p:nvSpPr>
        <p:spPr>
          <a:xfrm>
            <a:off x="0" y="457200"/>
            <a:ext cx="9144000" cy="64008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endParaRPr lang="fr-FR" sz="2000" b="1" u="sng" dirty="0" smtClean="0">
              <a:solidFill>
                <a:schemeClr val="accent2"/>
              </a:solidFill>
            </a:endParaRPr>
          </a:p>
          <a:p>
            <a:pPr eaLnBrk="1" hangingPunct="1"/>
            <a:r>
              <a:rPr lang="fr-FR" b="1" dirty="0" smtClean="0">
                <a:latin typeface="Arial Unicode MS" pitchFamily="34" charset="-128"/>
              </a:rPr>
              <a:t>Autres </a:t>
            </a:r>
            <a:r>
              <a:rPr lang="fr-FR" b="1" dirty="0" smtClean="0">
                <a:latin typeface="Arial Unicode MS" pitchFamily="34" charset="-128"/>
              </a:rPr>
              <a:t>formes </a:t>
            </a:r>
            <a:r>
              <a:rPr lang="fr-FR" b="1" dirty="0" smtClean="0">
                <a:latin typeface="Arial Unicode MS" pitchFamily="34" charset="-128"/>
              </a:rPr>
              <a:t>:</a:t>
            </a:r>
          </a:p>
          <a:p>
            <a:pPr>
              <a:buNone/>
            </a:pPr>
            <a:r>
              <a:rPr lang="fr-FR" sz="1600" dirty="0" smtClean="0">
                <a:latin typeface="Arial Unicode MS" pitchFamily="34" charset="-128"/>
              </a:rPr>
              <a:t>A coté de la forme classique caractéristique , il y’a  un éventail </a:t>
            </a:r>
            <a:r>
              <a:rPr lang="fr-FR" sz="1600" dirty="0" err="1" smtClean="0">
                <a:latin typeface="Arial Unicode MS" pitchFamily="34" charset="-128"/>
              </a:rPr>
              <a:t>histopath</a:t>
            </a:r>
            <a:r>
              <a:rPr lang="fr-FR" sz="1600" dirty="0" smtClean="0">
                <a:latin typeface="Arial Unicode MS" pitchFamily="34" charset="-128"/>
              </a:rPr>
              <a:t> allant de la forme latente a la forme sévère ,regroupé dans une classification anatomopathologique</a:t>
            </a:r>
            <a:endParaRPr lang="fr-FR" sz="1600" b="1" dirty="0" smtClean="0">
              <a:latin typeface="Arial Unicode MS" pitchFamily="34" charset="-128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b="1" dirty="0" smtClean="0">
                <a:latin typeface="Arial Unicode MS" pitchFamily="34" charset="-128"/>
              </a:rPr>
              <a:t>  </a:t>
            </a:r>
            <a:r>
              <a:rPr lang="fr-FR" sz="2800" b="1" dirty="0" smtClean="0">
                <a:solidFill>
                  <a:schemeClr val="accent1"/>
                </a:solidFill>
                <a:latin typeface="Arial Unicode MS" pitchFamily="34" charset="-128"/>
              </a:rPr>
              <a:t>Classification de Marsh :</a:t>
            </a:r>
          </a:p>
          <a:p>
            <a:pPr eaLnBrk="1" hangingPunct="1">
              <a:buFont typeface="Wingdings 2" pitchFamily="18" charset="2"/>
              <a:buNone/>
            </a:pPr>
            <a:endParaRPr lang="fr-FR" sz="2400" dirty="0" smtClean="0">
              <a:solidFill>
                <a:schemeClr val="accent1"/>
              </a:solidFill>
              <a:latin typeface="Arial Unicode MS" pitchFamily="34" charset="-128"/>
            </a:endParaRPr>
          </a:p>
          <a:p>
            <a:pPr eaLnBrk="1" hangingPunct="1"/>
            <a:r>
              <a:rPr lang="fr-FR" sz="2400" b="1" dirty="0" smtClean="0">
                <a:solidFill>
                  <a:srgbClr val="000000"/>
                </a:solidFill>
                <a:latin typeface="Arial Unicode MS" pitchFamily="34" charset="-128"/>
              </a:rPr>
              <a:t>Stade 0</a:t>
            </a:r>
            <a:r>
              <a:rPr lang="fr-FR" sz="2400" dirty="0" smtClean="0">
                <a:solidFill>
                  <a:srgbClr val="000000"/>
                </a:solidFill>
                <a:latin typeface="Arial Unicode MS" pitchFamily="34" charset="-128"/>
              </a:rPr>
              <a:t> :     Muqueuse pré-infiltrée 	</a:t>
            </a:r>
          </a:p>
          <a:p>
            <a:r>
              <a:rPr lang="fr-FR" sz="2400" b="1" dirty="0" smtClean="0">
                <a:solidFill>
                  <a:srgbClr val="000000"/>
                </a:solidFill>
                <a:latin typeface="Arial Unicode MS" pitchFamily="34" charset="-128"/>
              </a:rPr>
              <a:t>Stade I</a:t>
            </a:r>
            <a:r>
              <a:rPr lang="fr-FR" sz="2400" dirty="0" smtClean="0">
                <a:solidFill>
                  <a:srgbClr val="000000"/>
                </a:solidFill>
                <a:latin typeface="Arial Unicode MS" pitchFamily="34" charset="-128"/>
              </a:rPr>
              <a:t> :     stade </a:t>
            </a:r>
            <a:r>
              <a:rPr lang="fr-FR" sz="2400" dirty="0" err="1" smtClean="0">
                <a:solidFill>
                  <a:srgbClr val="000000"/>
                </a:solidFill>
                <a:latin typeface="Arial Unicode MS" pitchFamily="34" charset="-128"/>
              </a:rPr>
              <a:t>infiltratif</a:t>
            </a:r>
            <a:r>
              <a:rPr lang="fr-FR" sz="2400" dirty="0" smtClean="0">
                <a:solidFill>
                  <a:srgbClr val="000000"/>
                </a:solidFill>
                <a:latin typeface="Arial Unicode MS" pitchFamily="34" charset="-128"/>
              </a:rPr>
              <a:t>. </a:t>
            </a:r>
            <a:r>
              <a:rPr lang="fr-FR" sz="2400" dirty="0" smtClean="0">
                <a:solidFill>
                  <a:srgbClr val="000000"/>
                </a:solidFill>
                <a:latin typeface="Arial Unicode MS" pitchFamily="34" charset="-128"/>
              </a:rPr>
              <a:t>(</a:t>
            </a:r>
            <a:r>
              <a:rPr lang="fr-FR" sz="2000" dirty="0" smtClean="0">
                <a:solidFill>
                  <a:srgbClr val="000000"/>
                </a:solidFill>
                <a:latin typeface="Arial Unicode MS" pitchFamily="34" charset="-128"/>
              </a:rPr>
              <a:t>Augmentation </a:t>
            </a:r>
            <a:r>
              <a:rPr lang="fr-FR" sz="2000" dirty="0" smtClean="0">
                <a:solidFill>
                  <a:srgbClr val="000000"/>
                </a:solidFill>
                <a:latin typeface="Arial Unicode MS" pitchFamily="34" charset="-128"/>
              </a:rPr>
              <a:t>du nombre </a:t>
            </a:r>
            <a:r>
              <a:rPr lang="fr-FR" sz="2000" dirty="0" smtClean="0">
                <a:solidFill>
                  <a:srgbClr val="000000"/>
                </a:solidFill>
                <a:latin typeface="Arial Unicode MS" pitchFamily="34" charset="-128"/>
              </a:rPr>
              <a:t>des LIE à </a:t>
            </a:r>
            <a:r>
              <a:rPr lang="fr-FR" sz="2000" dirty="0" smtClean="0">
                <a:solidFill>
                  <a:srgbClr val="000000"/>
                </a:solidFill>
                <a:latin typeface="Arial Unicode MS" pitchFamily="34" charset="-128"/>
              </a:rPr>
              <a:t>plus de 30 pour 100 </a:t>
            </a:r>
            <a:r>
              <a:rPr lang="fr-FR" sz="2000" dirty="0" err="1" smtClean="0">
                <a:solidFill>
                  <a:srgbClr val="000000"/>
                </a:solidFill>
                <a:latin typeface="Arial Unicode MS" pitchFamily="34" charset="-128"/>
              </a:rPr>
              <a:t>entérocytes</a:t>
            </a:r>
            <a:r>
              <a:rPr lang="fr-FR" sz="2400" dirty="0" smtClean="0">
                <a:solidFill>
                  <a:srgbClr val="000000"/>
                </a:solidFill>
                <a:latin typeface="Arial Unicode MS" pitchFamily="34" charset="-128"/>
              </a:rPr>
              <a:t>)</a:t>
            </a:r>
            <a:r>
              <a:rPr lang="fr-FR" sz="2400" dirty="0" smtClean="0">
                <a:solidFill>
                  <a:srgbClr val="000000"/>
                </a:solidFill>
                <a:latin typeface="Arial Unicode MS" pitchFamily="34" charset="-128"/>
              </a:rPr>
              <a:t>	</a:t>
            </a:r>
          </a:p>
          <a:p>
            <a:r>
              <a:rPr lang="fr-FR" sz="2400" b="1" dirty="0" smtClean="0">
                <a:solidFill>
                  <a:srgbClr val="000000"/>
                </a:solidFill>
                <a:latin typeface="Arial Unicode MS" pitchFamily="34" charset="-128"/>
              </a:rPr>
              <a:t>Stade II</a:t>
            </a:r>
            <a:r>
              <a:rPr lang="fr-FR" sz="2400" dirty="0" smtClean="0">
                <a:solidFill>
                  <a:srgbClr val="000000"/>
                </a:solidFill>
                <a:latin typeface="Arial Unicode MS" pitchFamily="34" charset="-128"/>
              </a:rPr>
              <a:t> :    stade " </a:t>
            </a:r>
            <a:r>
              <a:rPr lang="fr-FR" sz="2400" dirty="0" err="1" smtClean="0">
                <a:solidFill>
                  <a:srgbClr val="000000"/>
                </a:solidFill>
                <a:latin typeface="Arial Unicode MS" pitchFamily="34" charset="-128"/>
              </a:rPr>
              <a:t>infiltratif</a:t>
            </a:r>
            <a:r>
              <a:rPr lang="fr-FR" sz="2400" dirty="0" smtClean="0">
                <a:solidFill>
                  <a:srgbClr val="000000"/>
                </a:solidFill>
                <a:latin typeface="Arial Unicode MS" pitchFamily="34" charset="-128"/>
              </a:rPr>
              <a:t>-hyperplasique </a:t>
            </a:r>
            <a:r>
              <a:rPr lang="fr-FR" sz="2400" dirty="0" smtClean="0">
                <a:solidFill>
                  <a:srgbClr val="000000"/>
                </a:solidFill>
                <a:latin typeface="Arial Unicode MS" pitchFamily="34" charset="-128"/>
              </a:rPr>
              <a:t>" </a:t>
            </a:r>
            <a:r>
              <a:rPr lang="fr-FR" sz="2400" dirty="0" smtClean="0">
                <a:solidFill>
                  <a:srgbClr val="000000"/>
                </a:solidFill>
                <a:latin typeface="Arial Unicode MS" pitchFamily="34" charset="-128"/>
              </a:rPr>
              <a:t>(</a:t>
            </a:r>
            <a:r>
              <a:rPr lang="fr-FR" sz="2000" dirty="0" smtClean="0">
                <a:solidFill>
                  <a:srgbClr val="000000"/>
                </a:solidFill>
                <a:latin typeface="Arial Unicode MS" pitchFamily="34" charset="-128"/>
              </a:rPr>
              <a:t>Aspect </a:t>
            </a:r>
            <a:r>
              <a:rPr lang="fr-FR" sz="2000" dirty="0" smtClean="0">
                <a:solidFill>
                  <a:srgbClr val="000000"/>
                </a:solidFill>
                <a:latin typeface="Arial Unicode MS" pitchFamily="34" charset="-128"/>
              </a:rPr>
              <a:t>similaire au précédent mais comporte, de plus, une hypertrophie cryptique avec augmentation de l'activité mitotique et infiltration lymphoïde du </a:t>
            </a:r>
            <a:r>
              <a:rPr lang="fr-FR" sz="2000" dirty="0" smtClean="0">
                <a:solidFill>
                  <a:srgbClr val="000000"/>
                </a:solidFill>
                <a:latin typeface="Arial Unicode MS" pitchFamily="34" charset="-128"/>
              </a:rPr>
              <a:t>chorion)</a:t>
            </a:r>
            <a:endParaRPr lang="fr-FR" sz="2000" dirty="0" smtClean="0">
              <a:solidFill>
                <a:srgbClr val="000000"/>
              </a:solidFill>
              <a:latin typeface="Arial Unicode MS" pitchFamily="34" charset="-128"/>
            </a:endParaRPr>
          </a:p>
          <a:p>
            <a:pPr eaLnBrk="1" hangingPunct="1"/>
            <a:r>
              <a:rPr lang="fr-FR" sz="2400" b="1" dirty="0" smtClean="0">
                <a:solidFill>
                  <a:srgbClr val="000000"/>
                </a:solidFill>
                <a:latin typeface="Arial Unicode MS" pitchFamily="34" charset="-128"/>
              </a:rPr>
              <a:t>Stade III</a:t>
            </a:r>
            <a:r>
              <a:rPr lang="fr-FR" sz="2400" dirty="0" smtClean="0">
                <a:solidFill>
                  <a:srgbClr val="000000"/>
                </a:solidFill>
                <a:latin typeface="Arial Unicode MS" pitchFamily="34" charset="-128"/>
              </a:rPr>
              <a:t> :   stade " atrophique-hyperplasique ", correspond à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400" dirty="0" smtClean="0">
                <a:solidFill>
                  <a:srgbClr val="000000"/>
                </a:solidFill>
                <a:latin typeface="Arial Unicode MS" pitchFamily="34" charset="-128"/>
              </a:rPr>
              <a:t>                     l'aspect dit classique de la Maladie cœliaque. 	</a:t>
            </a:r>
            <a:endParaRPr lang="fr-FR" sz="2400" dirty="0" smtClean="0">
              <a:solidFill>
                <a:srgbClr val="000000"/>
              </a:solidFill>
              <a:latin typeface="Arial Unicode MS" pitchFamily="34" charset="-128"/>
            </a:endParaRPr>
          </a:p>
          <a:p>
            <a:pPr>
              <a:buNone/>
            </a:pPr>
            <a:r>
              <a:rPr lang="fr-FR" sz="2400" dirty="0" smtClean="0">
                <a:solidFill>
                  <a:srgbClr val="000000"/>
                </a:solidFill>
                <a:latin typeface="Arial Unicode MS" pitchFamily="34" charset="-128"/>
              </a:rPr>
              <a:t>L‘AV </a:t>
            </a:r>
            <a:r>
              <a:rPr lang="fr-FR" sz="2400" dirty="0" smtClean="0">
                <a:solidFill>
                  <a:srgbClr val="000000"/>
                </a:solidFill>
                <a:latin typeface="Arial Unicode MS" pitchFamily="34" charset="-128"/>
              </a:rPr>
              <a:t>est partielle dans la classe III A, </a:t>
            </a:r>
            <a:r>
              <a:rPr lang="fr-FR" sz="2400" dirty="0" err="1" smtClean="0">
                <a:solidFill>
                  <a:srgbClr val="000000"/>
                </a:solidFill>
                <a:latin typeface="Arial Unicode MS" pitchFamily="34" charset="-128"/>
              </a:rPr>
              <a:t>sub-totale</a:t>
            </a:r>
            <a:r>
              <a:rPr lang="fr-FR" sz="2400" dirty="0" smtClean="0">
                <a:solidFill>
                  <a:srgbClr val="000000"/>
                </a:solidFill>
                <a:latin typeface="Arial Unicode MS" pitchFamily="34" charset="-128"/>
              </a:rPr>
              <a:t> dans la classe III B et totale dans la classe III C</a:t>
            </a:r>
            <a:endParaRPr lang="fr-FR" sz="2400" dirty="0" smtClean="0">
              <a:solidFill>
                <a:srgbClr val="000000"/>
              </a:solidFill>
              <a:latin typeface="Arial Unicode MS" pitchFamily="34" charset="-128"/>
            </a:endParaRPr>
          </a:p>
          <a:p>
            <a:pPr eaLnBrk="1" hangingPunct="1"/>
            <a:r>
              <a:rPr lang="fr-FR" sz="2400" b="1" dirty="0" smtClean="0">
                <a:solidFill>
                  <a:srgbClr val="000000"/>
                </a:solidFill>
                <a:latin typeface="Arial Unicode MS" pitchFamily="34" charset="-128"/>
              </a:rPr>
              <a:t>Stade IV</a:t>
            </a:r>
            <a:r>
              <a:rPr lang="fr-FR" sz="2400" dirty="0" smtClean="0">
                <a:solidFill>
                  <a:srgbClr val="000000"/>
                </a:solidFill>
                <a:latin typeface="Arial Unicode MS" pitchFamily="34" charset="-128"/>
              </a:rPr>
              <a:t> :   Atrophie </a:t>
            </a:r>
            <a:r>
              <a:rPr lang="fr-FR" sz="2400" dirty="0" err="1" smtClean="0">
                <a:solidFill>
                  <a:srgbClr val="000000"/>
                </a:solidFill>
                <a:latin typeface="Arial Unicode MS" pitchFamily="34" charset="-128"/>
              </a:rPr>
              <a:t>villositaire</a:t>
            </a:r>
            <a:r>
              <a:rPr lang="fr-FR" sz="2400" dirty="0" smtClean="0">
                <a:solidFill>
                  <a:srgbClr val="000000"/>
                </a:solidFill>
                <a:latin typeface="Arial Unicode MS" pitchFamily="34" charset="-128"/>
              </a:rPr>
              <a:t> totale.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CLINIQUE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Espace réservé du contenu 2"/>
          <p:cNvSpPr>
            <a:spLocks noGrp="1"/>
          </p:cNvSpPr>
          <p:nvPr>
            <p:ph idx="4294967295"/>
          </p:nvPr>
        </p:nvSpPr>
        <p:spPr>
          <a:xfrm>
            <a:off x="214313" y="500042"/>
            <a:ext cx="8929687" cy="5572164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1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-Signes 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généraux: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AMG,asthénie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appetit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variable, F°absente(si +    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Cpl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)</a:t>
            </a:r>
            <a:endParaRPr lang="fr-FR" sz="2000" b="1" u="sng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2000" b="1" u="sng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-Signes </a:t>
            </a:r>
            <a:r>
              <a:rPr lang="fr-FR" sz="2000" b="1" u="sng" dirty="0" smtClean="0">
                <a:latin typeface="Arial" pitchFamily="34" charset="0"/>
                <a:cs typeface="Arial" pitchFamily="34" charset="0"/>
              </a:rPr>
              <a:t>digestifs: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*trouble du transit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l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diarrhée chronique 40-70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% hydrique ou graisseuse, </a:t>
            </a:r>
            <a:r>
              <a:rPr lang="fr-FR" sz="2000" dirty="0" smtClean="0">
                <a:latin typeface="Calibri"/>
                <a:cs typeface="Calibri"/>
              </a:rPr>
              <a:t>≈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 4-6 selles/j, d’évolution continue ou intermittente,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pfs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exacerbée par les troubles émotionnels                             </a:t>
            </a:r>
          </a:p>
          <a:p>
            <a:pPr algn="l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constipation: 33% forme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sèche                               </a:t>
            </a:r>
          </a:p>
          <a:p>
            <a:pPr algn="l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-alternance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D-C                               </a:t>
            </a:r>
          </a:p>
          <a:p>
            <a:pPr algn="l" eaLnBrk="1" hangingPunct="1">
              <a:lnSpc>
                <a:spcPct val="12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transit peut  être normal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* douleurs abdominales: modérées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*ballonnement abdominal et flatulence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*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Nausée-vomissements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*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Aphtose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buccale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recurrente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5857884" y="1000108"/>
            <a:ext cx="285750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u contenu 2"/>
          <p:cNvSpPr>
            <a:spLocks noGrp="1"/>
          </p:cNvSpPr>
          <p:nvPr>
            <p:ph idx="1"/>
          </p:nvPr>
        </p:nvSpPr>
        <p:spPr>
          <a:xfrm>
            <a:off x="428625" y="214290"/>
            <a:ext cx="9144000" cy="6429398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-Signes 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extra-digestifs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Sd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carentiels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*manifestations d’anémie: dyspnée, vertige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céphalée,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paleur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*S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neuro-musculaires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: crampe musculaire, crise de tétanie,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Neuropathie périphérique (carence en vit B1B6)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Neuropathie centrale (carence en Vit E)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*Manif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osteo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-articulaire: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osteoporose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-ostéomalacie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(dl osseuses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Fr pathologiques ,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tassement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vertebral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*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Sd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hémorragique:épistaxis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,hématurie…(carence en vit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K )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Sg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psychiques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irritabilité ,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trble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du sommeil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de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l’attention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SgEndocriniens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(hypogonadisme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):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oligo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amenorrhée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 retard pubertaire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   *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Sg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cutanés: peau sèche squameuse, cheveux secs, fins, cassant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Espace réservé du contenu 2"/>
          <p:cNvSpPr>
            <a:spLocks noGrp="1"/>
          </p:cNvSpPr>
          <p:nvPr>
            <p:ph idx="1"/>
          </p:nvPr>
        </p:nvSpPr>
        <p:spPr>
          <a:xfrm>
            <a:off x="71438" y="1071563"/>
            <a:ext cx="9144000" cy="5483225"/>
          </a:xfrm>
        </p:spPr>
        <p:txBody>
          <a:bodyPr/>
          <a:lstStyle/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4- 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Signes 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Physiques: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*Ex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abd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svt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Nl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*S carentiels secondaires à la MA: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-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trbles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trophiques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cutanéo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-muqueux(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koilonichie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hippocratisme digital,   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   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glossite,aphtose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récurrente...)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-retard de croissance, caractères sexuels II peu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dvp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-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synd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oedémato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-ascitique (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hypoalb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-ADP périphériques absentes (si +    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cpl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150000"/>
              </a:lnSpc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</a:t>
            </a:r>
          </a:p>
        </p:txBody>
      </p:sp>
      <p:sp>
        <p:nvSpPr>
          <p:cNvPr id="3" name="Flèche droite 2"/>
          <p:cNvSpPr/>
          <p:nvPr/>
        </p:nvSpPr>
        <p:spPr>
          <a:xfrm>
            <a:off x="4714875" y="5072063"/>
            <a:ext cx="214313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00034" y="2071678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fr-FR" sz="54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54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54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54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54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54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54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54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fr-FR" sz="54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Examens complémentaires</a:t>
            </a:r>
            <a:r>
              <a:rPr lang="fr-FR" sz="54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fr-FR" sz="54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fr-F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467350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2800" b="1" u="sng" dirty="0" smtClean="0">
              <a:solidFill>
                <a:srgbClr val="28288C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800" b="1" i="1" u="sng" dirty="0" smtClean="0">
                <a:solidFill>
                  <a:srgbClr val="28288C"/>
                </a:solidFill>
                <a:latin typeface="Arial" pitchFamily="34" charset="0"/>
                <a:cs typeface="Arial" pitchFamily="34" charset="0"/>
              </a:rPr>
              <a:t>1- Biologie</a:t>
            </a:r>
            <a:r>
              <a:rPr lang="fr-FR" sz="2800" b="1" i="1" u="sng" dirty="0" smtClean="0">
                <a:solidFill>
                  <a:srgbClr val="28288C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*Ex visant à apprécier le retentissement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*Ex visant à </a:t>
            </a:r>
            <a:r>
              <a:rPr lang="fr-FR" sz="2800" b="1" dirty="0" err="1" smtClean="0">
                <a:latin typeface="Arial" pitchFamily="34" charset="0"/>
                <a:cs typeface="Arial" pitchFamily="34" charset="0"/>
              </a:rPr>
              <a:t>mev</a:t>
            </a: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une MA intestinale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800" b="1" dirty="0" smtClean="0">
                <a:latin typeface="Arial" pitchFamily="34" charset="0"/>
                <a:cs typeface="Arial" pitchFamily="34" charset="0"/>
              </a:rPr>
              <a:t> *Bilans immunologiques</a:t>
            </a:r>
          </a:p>
          <a:p>
            <a:pPr marL="274320" lvl="1" indent="-274320" eaLnBrk="1" fontAlgn="auto" hangingPunct="1"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defRPr/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  </a:t>
            </a:r>
            <a:endParaRPr lang="fr-FR" sz="2800" b="1" i="1" u="sng" dirty="0" smtClean="0">
              <a:solidFill>
                <a:srgbClr val="28288C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2800" b="1" i="1" u="sng" dirty="0" smtClean="0">
              <a:solidFill>
                <a:srgbClr val="28288C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4800" b="1" u="sng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lnSpcReduction="10000"/>
          </a:bodyPr>
          <a:lstStyle/>
          <a:p>
            <a:pPr eaLnBrk="1" hangingPunct="1">
              <a:buClr>
                <a:schemeClr val="tx1"/>
              </a:buClr>
              <a:buFont typeface="Wingdings 2" pitchFamily="18" charset="2"/>
              <a:buNone/>
            </a:pPr>
            <a:endParaRPr lang="fr-FR" sz="3500" b="1" dirty="0" smtClean="0">
              <a:latin typeface="Times New Roman" pitchFamily="18" charset="0"/>
            </a:endParaRPr>
          </a:p>
          <a:p>
            <a:pPr eaLnBrk="1" hangingPunct="1">
              <a:buClr>
                <a:schemeClr val="tx1"/>
              </a:buClr>
              <a:buFont typeface="Wingdings 2" pitchFamily="18" charset="2"/>
              <a:buNone/>
            </a:pPr>
            <a:r>
              <a:rPr lang="fr-FR" sz="5400" b="1" dirty="0" smtClean="0">
                <a:latin typeface="Times New Roman" pitchFamily="18" charset="0"/>
              </a:rPr>
              <a:t> </a:t>
            </a:r>
            <a:r>
              <a:rPr lang="fr-FR" sz="5400" b="1" u="sng" dirty="0" smtClean="0">
                <a:solidFill>
                  <a:schemeClr val="accent2"/>
                </a:solidFill>
                <a:latin typeface="Arial Unicode MS" pitchFamily="34" charset="-128"/>
              </a:rPr>
              <a:t>Définition:</a:t>
            </a:r>
          </a:p>
          <a:p>
            <a:pPr eaLnBrk="1" hangingPunct="1">
              <a:buFont typeface="Wingdings 2" pitchFamily="18" charset="2"/>
              <a:buNone/>
            </a:pPr>
            <a:endParaRPr lang="fr-FR" sz="5400" b="1" u="sng" dirty="0" smtClean="0">
              <a:latin typeface="Arial Unicode MS" pitchFamily="34" charset="-128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dirty="0" smtClean="0">
                <a:latin typeface="Arial Unicode MS" pitchFamily="34" charset="-128"/>
              </a:rPr>
              <a:t>     Entéropathie </a:t>
            </a:r>
            <a:r>
              <a:rPr lang="fr-FR" u="sng" dirty="0" smtClean="0">
                <a:latin typeface="Arial Unicode MS" pitchFamily="34" charset="-128"/>
              </a:rPr>
              <a:t>auto-immune </a:t>
            </a:r>
            <a:r>
              <a:rPr lang="fr-FR" dirty="0" smtClean="0">
                <a:latin typeface="Arial Unicode MS" pitchFamily="34" charset="-128"/>
              </a:rPr>
              <a:t>induite par </a:t>
            </a:r>
            <a:r>
              <a:rPr lang="fr-FR" u="sng" dirty="0" smtClean="0">
                <a:latin typeface="Arial Unicode MS" pitchFamily="34" charset="-128"/>
              </a:rPr>
              <a:t>l’ingestion du gluten</a:t>
            </a:r>
            <a:r>
              <a:rPr lang="fr-FR" dirty="0" smtClean="0">
                <a:latin typeface="Arial Unicode MS" pitchFamily="34" charset="-128"/>
              </a:rPr>
              <a:t> chez des </a:t>
            </a:r>
            <a:r>
              <a:rPr lang="fr-FR" u="sng" dirty="0" smtClean="0">
                <a:latin typeface="Arial Unicode MS" pitchFamily="34" charset="-128"/>
              </a:rPr>
              <a:t>sujets génétiquement prédisposés</a:t>
            </a:r>
            <a:r>
              <a:rPr lang="fr-FR" dirty="0" smtClean="0">
                <a:latin typeface="Arial Unicode MS" pitchFamily="34" charset="-128"/>
              </a:rPr>
              <a:t>; caractérisée par: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dirty="0" smtClean="0">
                <a:latin typeface="Arial Unicode MS" pitchFamily="34" charset="-128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dirty="0" smtClean="0">
                <a:latin typeface="Arial Unicode MS" pitchFamily="34" charset="-128"/>
              </a:rPr>
              <a:t>          -Syndrome de malabsorption clinique et biologique;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dirty="0" smtClean="0">
                <a:latin typeface="Arial Unicode MS" pitchFamily="34" charset="-128"/>
              </a:rPr>
              <a:t>          -Atrophie </a:t>
            </a:r>
            <a:r>
              <a:rPr lang="fr-FR" dirty="0" err="1" smtClean="0">
                <a:latin typeface="Arial Unicode MS" pitchFamily="34" charset="-128"/>
              </a:rPr>
              <a:t>villositaire</a:t>
            </a:r>
            <a:r>
              <a:rPr lang="fr-FR" dirty="0" smtClean="0">
                <a:latin typeface="Arial Unicode MS" pitchFamily="34" charset="-128"/>
              </a:rPr>
              <a:t> totale ou </a:t>
            </a:r>
            <a:r>
              <a:rPr lang="fr-FR" dirty="0" err="1" smtClean="0">
                <a:latin typeface="Arial Unicode MS" pitchFamily="34" charset="-128"/>
              </a:rPr>
              <a:t>sub</a:t>
            </a:r>
            <a:r>
              <a:rPr lang="fr-FR" dirty="0" smtClean="0">
                <a:latin typeface="Arial Unicode MS" pitchFamily="34" charset="-128"/>
              </a:rPr>
              <a:t> totale (prédominante sur le grêle proximal);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dirty="0" smtClean="0">
                <a:latin typeface="Arial Unicode MS" pitchFamily="34" charset="-128"/>
              </a:rPr>
              <a:t>          -Régression des signes cliniques, biologiques et histologiques  s/RSG.</a:t>
            </a:r>
          </a:p>
          <a:p>
            <a:pPr eaLnBrk="1" hangingPunct="1"/>
            <a:endParaRPr lang="fr-FR" dirty="0" smtClean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389437"/>
          </a:xfrm>
        </p:spPr>
        <p:txBody>
          <a:bodyPr>
            <a:normAutofit fontScale="92500" lnSpcReduction="2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* Ex visant à apprécier le retentissement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Σ carentiel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1-FNS: 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Anémie, leucopénie, thrombopénie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2-TP bas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3-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Na,K,Ph,Ca,Mg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↓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4-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prot,alb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/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TG,chol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↓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b="1" dirty="0" smtClean="0">
                <a:latin typeface="Arial" pitchFamily="34" charset="0"/>
                <a:cs typeface="Arial" pitchFamily="34" charset="0"/>
              </a:rPr>
              <a:t>*Ex visant à </a:t>
            </a:r>
            <a:r>
              <a:rPr lang="fr-FR" b="1" dirty="0" err="1" smtClean="0">
                <a:latin typeface="Arial" pitchFamily="34" charset="0"/>
                <a:cs typeface="Arial" pitchFamily="34" charset="0"/>
              </a:rPr>
              <a:t>mev</a:t>
            </a:r>
            <a:r>
              <a:rPr lang="fr-FR" b="1" dirty="0" smtClean="0">
                <a:latin typeface="Arial" pitchFamily="34" charset="0"/>
                <a:cs typeface="Arial" pitchFamily="34" charset="0"/>
              </a:rPr>
              <a:t> une MA intestinale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: test d’absorption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-test au D-xylose: Sb mais non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spc</a:t>
            </a: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-stéatorrhée &gt; 5g/24h (80% cas)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-test de </a:t>
            </a:r>
            <a:r>
              <a:rPr lang="fr-FR" dirty="0" err="1" smtClean="0">
                <a:latin typeface="Arial" pitchFamily="34" charset="0"/>
                <a:cs typeface="Arial" pitchFamily="34" charset="0"/>
              </a:rPr>
              <a:t>schilling:MA</a:t>
            </a:r>
            <a:r>
              <a:rPr lang="fr-FR" dirty="0" smtClean="0">
                <a:latin typeface="Arial" pitchFamily="34" charset="0"/>
                <a:cs typeface="Arial" pitchFamily="34" charset="0"/>
              </a:rPr>
              <a:t> vit B12 ( atteinte de l’iléon)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dirty="0" smtClean="0">
                <a:latin typeface="Arial" pitchFamily="34" charset="0"/>
                <a:cs typeface="Arial" pitchFamily="34" charset="0"/>
              </a:rPr>
              <a:t>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785813"/>
            <a:ext cx="9144000" cy="6572250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  *bilans immunologique: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1-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Ig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A sérique augmentés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2-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Ac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sériques: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Dépendent du degré de l’AV et de l’étendue des lésions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  la détermination de la classe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IgA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améliore la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spc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   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Intérêt du dosage des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IgG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AGA et AEM en cas de déficit en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IgA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(2-5 % des MC)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None/>
              <a:defRPr/>
            </a:pPr>
            <a:r>
              <a:rPr lang="fr-FR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Anticorps</a:t>
            </a: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anti-</a:t>
            </a:r>
            <a:r>
              <a:rPr lang="fr-FR" sz="2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endomysium</a:t>
            </a: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=AEM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Détectés par IFI: sur coupe d’œsophage de singe ou cordon ombilical humain(sensibilité et spécificité &gt; avec coût </a:t>
            </a:r>
            <a:r>
              <a:rPr lang="fr-FR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)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Anticorps </a:t>
            </a:r>
            <a:r>
              <a:rPr lang="fr-FR" sz="2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antitransglutaminase</a:t>
            </a: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(ATG)</a:t>
            </a:r>
          </a:p>
          <a:p>
            <a:pPr marL="640080" lvl="1" indent="-246888" eaLnBrk="1" fontAlgn="auto" hangingPunct="1">
              <a:spcAft>
                <a:spcPts val="0"/>
              </a:spcAft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Dosés par ELISA (facilité </a:t>
            </a:r>
            <a:r>
              <a:rPr lang="fr-FR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, coût )</a:t>
            </a: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sz="20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fr-FR" sz="2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            </a:t>
            </a:r>
            <a:endParaRPr lang="fr-FR" sz="2000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MC" sz="2000" b="1" dirty="0" smtClean="0">
              <a:latin typeface="Arial" pitchFamily="34" charset="0"/>
              <a:cs typeface="Arial" pitchFamily="34" charset="0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sz="2000" b="1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sz="2000" b="1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endParaRPr lang="fr-FR" sz="2000" b="1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sz="2000" b="1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640080" lvl="1" indent="-246888" eaLnBrk="1" fontAlgn="auto" hangingPunct="1">
              <a:spcAft>
                <a:spcPts val="0"/>
              </a:spcAft>
              <a:buFont typeface="Wingdings 2"/>
              <a:buChar char=""/>
              <a:defRPr/>
            </a:pPr>
            <a:endParaRPr lang="fr-FR" sz="2000" b="1" dirty="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tx2"/>
              </a:buClr>
              <a:buFont typeface="Wingdings 2"/>
              <a:buChar char=""/>
              <a:defRPr/>
            </a:pPr>
            <a:endParaRPr lang="fr-FR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fr-MC" sz="2000" b="1" dirty="0" smtClean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MC" sz="2000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Espace réservé du contenu 2"/>
          <p:cNvSpPr>
            <a:spLocks noGrp="1"/>
          </p:cNvSpPr>
          <p:nvPr>
            <p:ph idx="1"/>
          </p:nvPr>
        </p:nvSpPr>
        <p:spPr>
          <a:xfrm>
            <a:off x="0" y="1285875"/>
            <a:ext cx="9001125" cy="6500813"/>
          </a:xfrm>
        </p:spPr>
        <p:txBody>
          <a:bodyPr/>
          <a:lstStyle/>
          <a:p>
            <a:pPr lvl="1" eaLnBrk="1" hangingPunct="1">
              <a:buFont typeface="Wingdings 2" pitchFamily="18" charset="2"/>
              <a:buNone/>
            </a:pPr>
            <a:r>
              <a:rPr lang="fr-FR" sz="200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anticorps atigliadine (AGA)</a:t>
            </a:r>
          </a:p>
          <a:p>
            <a:pPr lvl="1" eaLnBrk="1" hangingPunct="1"/>
            <a:r>
              <a:rPr lang="fr-FR" sz="2000" smtClean="0">
                <a:latin typeface="Arial" pitchFamily="34" charset="0"/>
                <a:cs typeface="Arial" pitchFamily="34" charset="0"/>
                <a:sym typeface="Symbol" pitchFamily="18" charset="2"/>
              </a:rPr>
              <a:t> détécté par ELISA</a:t>
            </a:r>
          </a:p>
          <a:p>
            <a:pPr lvl="1" eaLnBrk="1" hangingPunct="1"/>
            <a:r>
              <a:rPr lang="fr-FR" sz="2000" smtClean="0">
                <a:latin typeface="Arial" pitchFamily="34" charset="0"/>
                <a:cs typeface="Arial" pitchFamily="34" charset="0"/>
                <a:sym typeface="Symbol" pitchFamily="18" charset="2"/>
              </a:rPr>
              <a:t>spc &lt; AEM</a:t>
            </a:r>
          </a:p>
          <a:p>
            <a:pPr lvl="1" eaLnBrk="1" hangingPunct="1"/>
            <a:r>
              <a:rPr lang="fr-FR" sz="2000" smtClean="0">
                <a:latin typeface="Arial" pitchFamily="34" charset="0"/>
                <a:cs typeface="Arial" pitchFamily="34" charset="0"/>
                <a:sym typeface="Symbol" pitchFamily="18" charset="2"/>
              </a:rPr>
              <a:t> presents dans d’autre affections( maladie bulleuse cutannée sans AV)</a:t>
            </a:r>
          </a:p>
          <a:p>
            <a:pPr lvl="1" eaLnBrk="1" hangingPunct="1"/>
            <a:r>
              <a:rPr lang="fr-FR" sz="2000" smtClean="0">
                <a:latin typeface="Arial" pitchFamily="34" charset="0"/>
                <a:cs typeface="Arial" pitchFamily="34" charset="0"/>
                <a:sym typeface="Symbol" pitchFamily="18" charset="2"/>
              </a:rPr>
              <a:t> surveillance du RSG </a:t>
            </a:r>
          </a:p>
          <a:p>
            <a:pPr lvl="1" eaLnBrk="1" hangingPunct="1">
              <a:buFont typeface="Wingdings 2" pitchFamily="18" charset="2"/>
              <a:buNone/>
            </a:pPr>
            <a:endParaRPr lang="fr-FR" sz="200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1" eaLnBrk="1" hangingPunct="1">
              <a:buFont typeface="Wingdings 2" pitchFamily="18" charset="2"/>
              <a:buNone/>
            </a:pPr>
            <a:endParaRPr lang="fr-FR" sz="200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1" eaLnBrk="1" hangingPunct="1">
              <a:buFont typeface="Wingdings 2" pitchFamily="18" charset="2"/>
              <a:buNone/>
            </a:pPr>
            <a:endParaRPr lang="fr-FR" sz="200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1" eaLnBrk="1" hangingPunct="1">
              <a:buFont typeface="Wingdings 2" pitchFamily="18" charset="2"/>
              <a:buNone/>
            </a:pPr>
            <a:endParaRPr lang="fr-FR" sz="200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1" eaLnBrk="1" hangingPunct="1">
              <a:buFont typeface="Wingdings 2" pitchFamily="18" charset="2"/>
              <a:buNone/>
            </a:pPr>
            <a:endParaRPr lang="fr-FR" sz="200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1" eaLnBrk="1" hangingPunct="1">
              <a:buFont typeface="Wingdings 2" pitchFamily="18" charset="2"/>
              <a:buNone/>
            </a:pPr>
            <a:r>
              <a:rPr lang="fr-FR" sz="2000" smtClean="0">
                <a:latin typeface="Arial" pitchFamily="34" charset="0"/>
                <a:cs typeface="Arial" pitchFamily="34" charset="0"/>
                <a:sym typeface="Symbol" pitchFamily="18" charset="2"/>
              </a:rPr>
              <a:t>      Sensibilité et spécificité des marqueurs Serologiques de la </a:t>
            </a:r>
          </a:p>
          <a:p>
            <a:pPr lvl="1" eaLnBrk="1" hangingPunct="1">
              <a:buFont typeface="Wingdings 2" pitchFamily="18" charset="2"/>
              <a:buNone/>
            </a:pPr>
            <a:endParaRPr lang="fr-FR" sz="2000" b="1" smtClean="0">
              <a:solidFill>
                <a:srgbClr val="28288C"/>
              </a:solidFill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1" eaLnBrk="1" hangingPunct="1">
              <a:buFont typeface="Wingdings 2" pitchFamily="18" charset="2"/>
              <a:buNone/>
            </a:pPr>
            <a:r>
              <a:rPr lang="fr-FR" sz="2000" b="1" smtClean="0">
                <a:solidFill>
                  <a:srgbClr val="28288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            </a:t>
            </a:r>
            <a:r>
              <a:rPr lang="fr-FR" b="1" smtClean="0">
                <a:solidFill>
                  <a:srgbClr val="28288C"/>
                </a:solidFill>
                <a:latin typeface="Arial" pitchFamily="34" charset="0"/>
                <a:cs typeface="Arial" pitchFamily="34" charset="0"/>
                <a:sym typeface="Symbol" pitchFamily="18" charset="2"/>
              </a:rPr>
              <a:t>Guidelines 2007: AEM spc+ sb (100%) &gt; ATG</a:t>
            </a:r>
          </a:p>
          <a:p>
            <a:pPr lvl="1" eaLnBrk="1" hangingPunct="1">
              <a:buFont typeface="Wingdings 2" pitchFamily="18" charset="2"/>
              <a:buNone/>
            </a:pPr>
            <a:endParaRPr lang="fr-FR" sz="200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1" eaLnBrk="1" hangingPunct="1">
              <a:buFont typeface="Wingdings 2" pitchFamily="18" charset="2"/>
              <a:buNone/>
            </a:pPr>
            <a:endParaRPr lang="fr-FR" sz="200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1" eaLnBrk="1" hangingPunct="1">
              <a:buFont typeface="Wingdings 2" pitchFamily="18" charset="2"/>
              <a:buNone/>
            </a:pPr>
            <a:endParaRPr lang="fr-FR" sz="200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1" eaLnBrk="1" hangingPunct="1">
              <a:buFont typeface="Wingdings 2" pitchFamily="18" charset="2"/>
              <a:buNone/>
            </a:pPr>
            <a:endParaRPr lang="fr-FR" sz="200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1" eaLnBrk="1" hangingPunct="1">
              <a:buFont typeface="Wingdings 2" pitchFamily="18" charset="2"/>
              <a:buNone/>
            </a:pPr>
            <a:endParaRPr lang="fr-FR" sz="2000" smtClean="0">
              <a:latin typeface="Arial" pitchFamily="34" charset="0"/>
              <a:cs typeface="Arial" pitchFamily="34" charset="0"/>
              <a:sym typeface="Symbol" pitchFamily="18" charset="2"/>
            </a:endParaRPr>
          </a:p>
          <a:p>
            <a:pPr lvl="1" eaLnBrk="1" hangingPunct="1">
              <a:buFont typeface="Wingdings 2" pitchFamily="18" charset="2"/>
              <a:buNone/>
            </a:pPr>
            <a:endParaRPr lang="fr-FR" sz="2000" smtClean="0">
              <a:latin typeface="Arial" pitchFamily="34" charset="0"/>
              <a:cs typeface="Arial" pitchFamily="34" charset="0"/>
              <a:sym typeface="Symbol" pitchFamily="18" charset="2"/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500063" y="3278188"/>
          <a:ext cx="8001060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12"/>
                <a:gridCol w="1600212"/>
                <a:gridCol w="1600212"/>
                <a:gridCol w="1600212"/>
                <a:gridCol w="1600212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AEM (</a:t>
                      </a:r>
                      <a:r>
                        <a:rPr kumimoji="0" lang="fr-FR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Ig</a:t>
                      </a:r>
                      <a:r>
                        <a:rPr kumimoji="0" lang="fr-F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A)</a:t>
                      </a:r>
                    </a:p>
                    <a:p>
                      <a:pPr algn="ctr"/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ATG  (</a:t>
                      </a:r>
                      <a:r>
                        <a:rPr lang="fr-FR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IgA</a:t>
                      </a:r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fr-FR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AGA (</a:t>
                      </a:r>
                      <a:r>
                        <a:rPr lang="fr-FR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IgA</a:t>
                      </a:r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fr-FR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AGA (</a:t>
                      </a:r>
                      <a:r>
                        <a:rPr lang="fr-FR" b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IgG</a:t>
                      </a:r>
                      <a:r>
                        <a:rPr lang="fr-FR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</a:t>
                      </a:r>
                      <a:endParaRPr lang="fr-FR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Sensibilité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 &gt; 90%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 &gt; 90%</a:t>
                      </a:r>
                    </a:p>
                    <a:p>
                      <a:pPr algn="ctr"/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 &gt; 90%</a:t>
                      </a:r>
                    </a:p>
                    <a:p>
                      <a:pPr algn="ctr"/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75%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spécificité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 &gt; 95%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99%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85%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>
                          <a:latin typeface="Arial" pitchFamily="34" charset="0"/>
                          <a:cs typeface="Arial" pitchFamily="34" charset="0"/>
                        </a:rPr>
                        <a:t>90%</a:t>
                      </a:r>
                      <a:endParaRPr lang="fr-FR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Espace réservé du contenu 2"/>
          <p:cNvSpPr>
            <a:spLocks noGrp="1"/>
          </p:cNvSpPr>
          <p:nvPr>
            <p:ph idx="1"/>
          </p:nvPr>
        </p:nvSpPr>
        <p:spPr>
          <a:xfrm>
            <a:off x="342900" y="1754188"/>
            <a:ext cx="8229600" cy="4389437"/>
          </a:xfrm>
        </p:spPr>
        <p:txBody>
          <a:bodyPr/>
          <a:lstStyle/>
          <a:p>
            <a:pPr lvl="1" eaLnBrk="1" hangingPunct="1">
              <a:buFont typeface="Wingdings 2" pitchFamily="18" charset="2"/>
              <a:buNone/>
            </a:pPr>
            <a:r>
              <a:rPr lang="fr-FR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3-typage HLA:</a:t>
            </a:r>
            <a:r>
              <a:rPr lang="fr-FR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 95% MC         DQ2  </a:t>
            </a:r>
            <a:r>
              <a:rPr lang="fr-FR" sz="2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/</a:t>
            </a:r>
            <a:r>
              <a:rPr lang="fr-FR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 5% MC        DQ8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fr-FR" sz="2000" b="1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            </a:t>
            </a:r>
            <a:r>
              <a:rPr lang="fr-FR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dépistage </a:t>
            </a:r>
            <a:r>
              <a:rPr lang="fr-FR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des </a:t>
            </a:r>
            <a:r>
              <a:rPr lang="fr-FR" sz="2000" dirty="0" err="1" smtClean="0">
                <a:latin typeface="Arial" pitchFamily="34" charset="0"/>
                <a:cs typeface="Arial" pitchFamily="34" charset="0"/>
                <a:sym typeface="Symbol" pitchFamily="18" charset="2"/>
              </a:rPr>
              <a:t>mdes</a:t>
            </a:r>
            <a:r>
              <a:rPr lang="fr-FR" sz="2000" dirty="0" smtClean="0">
                <a:latin typeface="Arial" pitchFamily="34" charset="0"/>
                <a:cs typeface="Arial" pitchFamily="34" charset="0"/>
                <a:sym typeface="Symbol" pitchFamily="18" charset="2"/>
              </a:rPr>
              <a:t> asymptomatiques</a:t>
            </a:r>
          </a:p>
          <a:p>
            <a:pPr lvl="1" eaLnBrk="1" hangingPunct="1">
              <a:buFont typeface="Wingdings" pitchFamily="2" charset="2"/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 typeface="Wingdings" pitchFamily="2" charset="2"/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2000" dirty="0" smtClean="0"/>
          </a:p>
        </p:txBody>
      </p:sp>
      <p:sp>
        <p:nvSpPr>
          <p:cNvPr id="4" name="Flèche droite 3"/>
          <p:cNvSpPr/>
          <p:nvPr/>
        </p:nvSpPr>
        <p:spPr>
          <a:xfrm>
            <a:off x="4000500" y="1928813"/>
            <a:ext cx="428625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6286500" y="1928813"/>
            <a:ext cx="428625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-71438" y="1285875"/>
            <a:ext cx="9215438" cy="6357938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800" b="1" i="1" dirty="0" smtClean="0">
                <a:solidFill>
                  <a:srgbClr val="28288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r-FR" sz="2800" b="1" i="1" u="sng" dirty="0" smtClean="0">
                <a:solidFill>
                  <a:srgbClr val="28288C"/>
                </a:solidFill>
                <a:latin typeface="Arial" pitchFamily="34" charset="0"/>
                <a:cs typeface="Arial" pitchFamily="34" charset="0"/>
              </a:rPr>
              <a:t>2-morphologie: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400" b="1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*</a:t>
            </a:r>
            <a:r>
              <a:rPr lang="fr-FR" sz="2400" b="1" u="sng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FOGD</a:t>
            </a:r>
            <a:r>
              <a:rPr lang="fr-FR" sz="2400" u="sng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permet de 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</a:t>
            </a: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examiner la muqueuse duodénale: les aspects évocateurs 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-Diminution du plissement valvulaire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-Aspect en mosaïque avec disparition du relief microvillositaire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fr-FR" sz="2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Réaliser La coloration au bleu de méthylène permet de mieux apprécier le relief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villositaire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et d’orienter les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Bx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•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réaliser des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Bx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-Site: sous papillaire= 2ème,3ème duodénum</a:t>
            </a:r>
          </a:p>
          <a:p>
            <a:pPr marL="990600" lvl="1" indent="-533400">
              <a:lnSpc>
                <a:spcPct val="90000"/>
              </a:lnSpc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-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Nombre &gt; 3 (</a:t>
            </a:r>
            <a:r>
              <a:rPr lang="en-US" sz="20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  <a:cs typeface="Arial" pitchFamily="34" charset="0"/>
                <a:sym typeface="Symbol" pitchFamily="18" charset="2"/>
              </a:rPr>
              <a:t>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6) de façon perpendiculaire à la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muq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marL="609600" indent="-609600">
              <a:lnSpc>
                <a:spcPct val="90000"/>
              </a:lnSpc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8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•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trouver des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cpl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ou lésions associées</a:t>
            </a:r>
          </a:p>
          <a:p>
            <a:pPr marL="990600" lvl="1" indent="-53340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marL="609600" indent="-609600" eaLnBrk="1" fontAlgn="auto" hangingPunct="1">
              <a:lnSpc>
                <a:spcPct val="9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5072063" y="1714500"/>
            <a:ext cx="3429000" cy="3429000"/>
          </a:xfrm>
        </p:spPr>
      </p:pic>
      <p:pic>
        <p:nvPicPr>
          <p:cNvPr id="3686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88" y="1714500"/>
            <a:ext cx="3429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Rectangle 5"/>
          <p:cNvSpPr>
            <a:spLocks noChangeArrowheads="1"/>
          </p:cNvSpPr>
          <p:nvPr/>
        </p:nvSpPr>
        <p:spPr bwMode="auto">
          <a:xfrm>
            <a:off x="5572125" y="528637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onstantia" pitchFamily="18" charset="0"/>
              </a:rPr>
              <a:t>Aspect d’atrophie</a:t>
            </a:r>
          </a:p>
          <a:p>
            <a:r>
              <a:rPr lang="fr-FR" b="1">
                <a:latin typeface="Constantia" pitchFamily="18" charset="0"/>
              </a:rPr>
              <a:t>villositaire</a:t>
            </a:r>
            <a:endParaRPr lang="fr-FR">
              <a:latin typeface="Constantia" pitchFamily="18" charset="0"/>
            </a:endParaRPr>
          </a:p>
        </p:txBody>
      </p:sp>
      <p:sp>
        <p:nvSpPr>
          <p:cNvPr id="36869" name="Rectangle 6"/>
          <p:cNvSpPr>
            <a:spLocks noChangeArrowheads="1"/>
          </p:cNvSpPr>
          <p:nvPr/>
        </p:nvSpPr>
        <p:spPr bwMode="auto">
          <a:xfrm>
            <a:off x="1643063" y="5357813"/>
            <a:ext cx="4572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b="1">
                <a:latin typeface="Constantia" pitchFamily="18" charset="0"/>
              </a:rPr>
              <a:t>Duodénum</a:t>
            </a:r>
          </a:p>
          <a:p>
            <a:r>
              <a:rPr lang="fr-FR" b="1">
                <a:latin typeface="Constantia" pitchFamily="18" charset="0"/>
              </a:rPr>
              <a:t>normal</a:t>
            </a:r>
            <a:endParaRPr lang="fr-FR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03338"/>
            <a:ext cx="8229600" cy="576897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*Radio standards: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ASP,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Rx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du squelette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*</a:t>
            </a:r>
            <a:r>
              <a:rPr lang="fr-FR" sz="2400" b="1" u="sng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Ostéodensitometrie</a:t>
            </a:r>
            <a:r>
              <a:rPr lang="fr-FR" sz="24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fr-FR" sz="2400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à la recherche de signes d’ostéoporose ou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                                       d’ostéomalacie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b="1" u="sng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*TG: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pas systématique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anomalies les plus évocatrices: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    -hypotonie  des anses jéjunales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    -augmentation du calibre des anses intestinales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     -raréfaction du plissement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     -une stase avec floculation du produit dans l’iléon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fr-FR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FORMES CLINIQUES</a:t>
            </a:r>
            <a:endParaRPr lang="fr-FR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50" y="642938"/>
            <a:ext cx="8929688" cy="6072187"/>
          </a:xfrm>
        </p:spPr>
        <p:txBody>
          <a:bodyPr>
            <a:normAutofit fontScale="92500" lnSpcReduction="10000"/>
          </a:bodyPr>
          <a:lstStyle/>
          <a:p>
            <a:pPr marL="274320" indent="-274320" eaLnBrk="1" fontAlgn="auto" hangingPunct="1">
              <a:lnSpc>
                <a:spcPct val="17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800" b="1" u="sng" dirty="0" smtClean="0">
                <a:solidFill>
                  <a:srgbClr val="28288C"/>
                </a:solidFill>
                <a:latin typeface="Arial" pitchFamily="34" charset="0"/>
                <a:cs typeface="Arial" pitchFamily="34" charset="0"/>
              </a:rPr>
              <a:t>1-F </a:t>
            </a:r>
            <a:r>
              <a:rPr lang="fr-FR" sz="2800" b="1" u="sng" dirty="0" err="1" smtClean="0">
                <a:solidFill>
                  <a:srgbClr val="28288C"/>
                </a:solidFill>
                <a:latin typeface="Arial" pitchFamily="34" charset="0"/>
                <a:cs typeface="Arial" pitchFamily="34" charset="0"/>
              </a:rPr>
              <a:t>sypmtomatiques</a:t>
            </a:r>
            <a:r>
              <a:rPr lang="fr-FR" sz="2800" b="1" u="sng" dirty="0" smtClean="0">
                <a:solidFill>
                  <a:srgbClr val="28288C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F latentes: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      état d’hypersensibilité au gluten pouvant évoluer vers AVT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      parents de 1</a:t>
            </a:r>
            <a:r>
              <a:rPr lang="fr-FR" sz="2400" baseline="30000" dirty="0" smtClean="0">
                <a:latin typeface="Arial" pitchFamily="34" charset="0"/>
                <a:cs typeface="Arial" pitchFamily="34" charset="0"/>
              </a:rPr>
              <a:t>er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degrés d’un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coeliaque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      asymptomatique, sérologie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Θ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      Dg: ↑ LIE  TCR </a:t>
            </a:r>
            <a:r>
              <a:rPr lang="el-GR" sz="2400" dirty="0" smtClean="0">
                <a:latin typeface="Calibri"/>
                <a:cs typeface="Arial" pitchFamily="34" charset="0"/>
              </a:rPr>
              <a:t>α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/</a:t>
            </a:r>
            <a:r>
              <a:rPr lang="el-GR" sz="2400" dirty="0" smtClean="0">
                <a:latin typeface="Arial" pitchFamily="34" charset="0"/>
                <a:cs typeface="Arial" pitchFamily="34" charset="0"/>
              </a:rPr>
              <a:t>δ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à l’IHC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               détermination des marqueurs génétiques(typage HLA)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 *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F sèche: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      pas de diarrhée remplacée par constipation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      manifestations extra-digestives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 *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F asymptomatique= F silencieuse: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      Clinique:asymptomatiqe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      </a:t>
            </a:r>
            <a:r>
              <a:rPr lang="fr-FR" sz="2400" dirty="0" err="1" smtClean="0">
                <a:latin typeface="Arial" pitchFamily="34" charset="0"/>
                <a:cs typeface="Arial" pitchFamily="34" charset="0"/>
              </a:rPr>
              <a:t>histo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: AV   sérologie +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      Dg chez les apparentés du 1</a:t>
            </a:r>
            <a:r>
              <a:rPr lang="fr-FR" sz="2400" baseline="30000" dirty="0" smtClean="0">
                <a:latin typeface="Arial" pitchFamily="34" charset="0"/>
                <a:cs typeface="Arial" pitchFamily="34" charset="0"/>
              </a:rPr>
              <a:t>er</a:t>
            </a:r>
            <a:r>
              <a:rPr lang="fr-FR" sz="2400" dirty="0" smtClean="0">
                <a:latin typeface="Arial" pitchFamily="34" charset="0"/>
                <a:cs typeface="Arial" pitchFamily="34" charset="0"/>
              </a:rPr>
              <a:t> degrés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         </a:t>
            </a:r>
            <a:endParaRPr lang="fr-F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Espace réservé du contenu 2"/>
          <p:cNvSpPr>
            <a:spLocks noGrp="1"/>
          </p:cNvSpPr>
          <p:nvPr>
            <p:ph idx="1"/>
          </p:nvPr>
        </p:nvSpPr>
        <p:spPr>
          <a:xfrm>
            <a:off x="357188" y="1285875"/>
            <a:ext cx="9144000" cy="62865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z="3600" b="1" u="sng" smtClean="0">
                <a:solidFill>
                  <a:srgbClr val="28288C"/>
                </a:solidFill>
                <a:latin typeface="Arial" pitchFamily="34" charset="0"/>
                <a:cs typeface="Arial" pitchFamily="34" charset="0"/>
              </a:rPr>
              <a:t>2-F associées: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800" smtClean="0">
                <a:latin typeface="Arial" pitchFamily="34" charset="0"/>
                <a:cs typeface="Arial" pitchFamily="34" charset="0"/>
              </a:rPr>
              <a:t>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800" smtClean="0">
                <a:latin typeface="Arial" pitchFamily="34" charset="0"/>
                <a:cs typeface="Arial" pitchFamily="34" charset="0"/>
              </a:rPr>
              <a:t>                              atteintes cutanéo-muqueuses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800" smtClean="0">
                <a:latin typeface="Arial" pitchFamily="34" charset="0"/>
                <a:cs typeface="Arial" pitchFamily="34" charset="0"/>
              </a:rPr>
              <a:t>                              atteinte neuropsychique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800" smtClean="0">
                <a:latin typeface="Arial" pitchFamily="34" charset="0"/>
                <a:cs typeface="Arial" pitchFamily="34" charset="0"/>
              </a:rPr>
              <a:t>                              atteintes ostéo-articulaire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800" smtClean="0">
                <a:latin typeface="Arial" pitchFamily="34" charset="0"/>
                <a:cs typeface="Arial" pitchFamily="34" charset="0"/>
              </a:rPr>
              <a:t>                              atteintes hépato-biliaires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800" smtClean="0">
                <a:latin typeface="Arial" pitchFamily="34" charset="0"/>
                <a:cs typeface="Arial" pitchFamily="34" charset="0"/>
              </a:rPr>
              <a:t>                              atteinte endocrinienne</a:t>
            </a:r>
          </a:p>
          <a:p>
            <a:pPr eaLnBrk="1" hangingPunct="1">
              <a:buFont typeface="Wingdings 2" pitchFamily="18" charset="2"/>
              <a:buNone/>
            </a:pPr>
            <a:endParaRPr lang="fr-FR" sz="2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2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2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28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2800" smtClean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7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sz="3000" b="1" smtClean="0">
              <a:latin typeface="Arial Unicode MS" pitchFamily="34" charset="-128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5400" b="1" smtClean="0">
                <a:solidFill>
                  <a:schemeClr val="accent2"/>
                </a:solidFill>
                <a:latin typeface="Arial Unicode MS" pitchFamily="34" charset="-128"/>
              </a:rPr>
              <a:t>Intérêt :</a:t>
            </a:r>
          </a:p>
          <a:p>
            <a:pPr eaLnBrk="1" hangingPunct="1">
              <a:buFont typeface="Wingdings 2" pitchFamily="18" charset="2"/>
              <a:buNone/>
            </a:pPr>
            <a:endParaRPr lang="fr-FR" sz="3000" b="1" smtClean="0">
              <a:latin typeface="Arial Unicode MS" pitchFamily="34" charset="-128"/>
            </a:endParaRPr>
          </a:p>
          <a:p>
            <a:pPr eaLnBrk="1" hangingPunct="1"/>
            <a:r>
              <a:rPr lang="fr-FR" smtClean="0">
                <a:latin typeface="Arial Unicode MS" pitchFamily="34" charset="-128"/>
              </a:rPr>
              <a:t>Fréquence: affection fréquente mais sous estimée (formes infra cliniques).</a:t>
            </a:r>
          </a:p>
          <a:p>
            <a:pPr eaLnBrk="1" hangingPunct="1"/>
            <a:r>
              <a:rPr lang="fr-FR" smtClean="0">
                <a:latin typeface="Arial Unicode MS" pitchFamily="34" charset="-128"/>
              </a:rPr>
              <a:t>Physiopath: pas complètement élucidée.</a:t>
            </a:r>
          </a:p>
          <a:p>
            <a:pPr eaLnBrk="1" hangingPunct="1"/>
            <a:r>
              <a:rPr lang="fr-FR" smtClean="0">
                <a:latin typeface="Arial Unicode MS" pitchFamily="34" charset="-128"/>
              </a:rPr>
              <a:t>Polymorphisme clinique.</a:t>
            </a:r>
          </a:p>
          <a:p>
            <a:pPr eaLnBrk="1" hangingPunct="1"/>
            <a:r>
              <a:rPr lang="fr-FR" smtClean="0">
                <a:latin typeface="Arial Unicode MS" pitchFamily="34" charset="-128"/>
              </a:rPr>
              <a:t>Pronostic : précocité du Dgc.</a:t>
            </a:r>
          </a:p>
          <a:p>
            <a:pPr eaLnBrk="1" hangingPunct="1"/>
            <a:r>
              <a:rPr lang="fr-FR" smtClean="0">
                <a:latin typeface="Arial Unicode MS" pitchFamily="34" charset="-128"/>
              </a:rPr>
              <a:t>Traitement:RSG a vie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0" y="1000125"/>
            <a:ext cx="9144000" cy="53244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Atteinte CM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fr-FR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a-dermatite herpétiforme: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-lésions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vesiculo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-papuleuses prurigineuses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symetriques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douloureuses,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siège: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coude, genoux,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face ,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cuir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chevelu .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cicatrisation en 7à10j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-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freq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de la MC au cours de la DH:70-100%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-réponse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au RSG ++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-Dg: FOGD+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Bx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+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serologie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fr-FR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b-autre: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-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vascularite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cutanée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necrotique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purpura,plaques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nécrotiques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parfois ulcérées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-RSG n’entraine pas tjrs la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régression 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-CTC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svt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nécessaire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fr-FR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313" y="1143000"/>
            <a:ext cx="9001125" cy="62150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Atteinte neuropsychique: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-atteinte du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SNC:le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plus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svt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bilaterale,symetrique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  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synd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cordonal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post,cerebelleux,ataxie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…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-neuropathies périphériques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-épilepsie associées à des calcifications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intra-cérébrales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-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Synd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dépressif ou anxiété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b="1" dirty="0" smtClean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RSG: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efficace sur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tbles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psychiques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n’est pas efficace sur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tbles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neuro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(recours aux immunosuppresseurs)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Atteintes </a:t>
            </a:r>
            <a:r>
              <a:rPr lang="fr-FR" sz="2400" b="1" u="sng" dirty="0" err="1" smtClean="0">
                <a:latin typeface="Arial" pitchFamily="34" charset="0"/>
                <a:cs typeface="Arial" pitchFamily="34" charset="0"/>
              </a:rPr>
              <a:t>ostéo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-articulaire: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-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oligoarthrite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++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sero</a:t>
            </a:r>
            <a:r>
              <a:rPr lang="el-GR" sz="2000" dirty="0" smtClean="0">
                <a:latin typeface="Arial" pitchFamily="34" charset="0"/>
                <a:cs typeface="Arial" pitchFamily="34" charset="0"/>
              </a:rPr>
              <a:t>Θ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cheville,genoux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hanche,rachis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lombaire)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-ostéoporose-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ostéomalcie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avec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hyperPTH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IIaire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(dl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osseuse,Fr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patho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-amélioration incomplète sous RSG</a:t>
            </a: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313" y="714375"/>
            <a:ext cx="9358312" cy="6000750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Atteintes </a:t>
            </a:r>
            <a:r>
              <a:rPr lang="fr-FR" sz="2400" b="1" u="sng" dirty="0" err="1" smtClean="0">
                <a:latin typeface="Arial" pitchFamily="34" charset="0"/>
                <a:cs typeface="Arial" pitchFamily="34" charset="0"/>
              </a:rPr>
              <a:t>hépato-biliaires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fr-FR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-cytolyse: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devant cytolyse inexpliquée         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sero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MC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TSM se normalisent après RSG(3à12 mois)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fr-FR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-CBP:</a:t>
            </a:r>
            <a:r>
              <a:rPr lang="fr-F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</a:t>
            </a:r>
            <a:r>
              <a:rPr lang="fr-FR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association assez fréquente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devant toute MC rechercher CBP et vis versa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le RSG pourrais améliorer la CBP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fr-FR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-HAI:</a:t>
            </a:r>
            <a:r>
              <a:rPr lang="fr-F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    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faiblement associée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évolution non influencée par RSG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fr-FR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-stéatose: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macrovésiculaire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+++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apparait si MA sévère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HPM+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cholestase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+IHC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régresse s/RSG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</a:t>
            </a: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Atteinte endocrinienne: </a:t>
            </a:r>
            <a:endParaRPr lang="fr-FR" sz="2000" b="1" u="sng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                      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DID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dysthyroidie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addison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RSG efficace</a:t>
            </a: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lèche droite 4"/>
          <p:cNvSpPr/>
          <p:nvPr/>
        </p:nvSpPr>
        <p:spPr>
          <a:xfrm>
            <a:off x="5143504" y="1285860"/>
            <a:ext cx="57150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Espace réservé du contenu 2"/>
          <p:cNvSpPr>
            <a:spLocks noGrp="1"/>
          </p:cNvSpPr>
          <p:nvPr>
            <p:ph idx="1"/>
          </p:nvPr>
        </p:nvSpPr>
        <p:spPr>
          <a:xfrm>
            <a:off x="314325" y="1935163"/>
            <a:ext cx="8829675" cy="43894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z="36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fr-FR" sz="36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F compliquées: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lesions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malignes : 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LMNH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Ulcerations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DD-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jejuno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-iléales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sprue collagène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hyposplénisme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et cavitation ganglionnaire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                                              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mesentérique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fr-FR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Espace réservé du contenu 2"/>
          <p:cNvSpPr>
            <a:spLocks noGrp="1"/>
          </p:cNvSpPr>
          <p:nvPr>
            <p:ph idx="1"/>
          </p:nvPr>
        </p:nvSpPr>
        <p:spPr>
          <a:xfrm>
            <a:off x="0" y="500063"/>
            <a:ext cx="9144000" cy="62150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*</a:t>
            </a:r>
            <a:r>
              <a:rPr lang="fr-FR" sz="2400" b="1" u="sng" dirty="0" err="1" smtClean="0">
                <a:latin typeface="Arial" pitchFamily="34" charset="0"/>
                <a:cs typeface="Arial" pitchFamily="34" charset="0"/>
              </a:rPr>
              <a:t>lesions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 malignes: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5à15% dans MC non traitée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fr-FR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LMNH: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-50% des Tm malignes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-après 20 à 40ans d’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evolution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-mortalité/LMNH  X 30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-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svt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lymphome T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-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siège:estomac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10%,colon 10%,IG 80%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(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jejunum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++:angle D-J,1ere anse jéjunale/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Duod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rarement atteint)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-Dg de MC: avant LMNH 25-65%,simultanée 20-70%,après 10%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-RSG bien suivi         ↓ risque de LMNH au bout de 10 ans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-signes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evocateurs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: S d’obstruction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intestinale,F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°,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HD,Dl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                       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abd,hypoalb,ADP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résistance au RSG</a:t>
            </a:r>
          </a:p>
          <a:p>
            <a:pPr eaLnBrk="1" hangingPunct="1">
              <a:buFont typeface="Wingdings 2" pitchFamily="18" charset="2"/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                       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Flèche droite 2"/>
          <p:cNvSpPr/>
          <p:nvPr/>
        </p:nvSpPr>
        <p:spPr>
          <a:xfrm>
            <a:off x="3357563" y="4071938"/>
            <a:ext cx="500062" cy="714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u contenu 2"/>
          <p:cNvSpPr>
            <a:spLocks noGrp="1"/>
          </p:cNvSpPr>
          <p:nvPr>
            <p:ph idx="1"/>
          </p:nvPr>
        </p:nvSpPr>
        <p:spPr>
          <a:xfrm>
            <a:off x="357158" y="500042"/>
            <a:ext cx="9144000" cy="6786566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Ulcérations 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DD-</a:t>
            </a:r>
            <a:r>
              <a:rPr lang="fr-FR" sz="2400" b="1" u="sng" dirty="0" err="1" smtClean="0">
                <a:latin typeface="Arial" pitchFamily="34" charset="0"/>
                <a:cs typeface="Arial" pitchFamily="34" charset="0"/>
              </a:rPr>
              <a:t>jejuno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-iléales: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-segmentaires ou étendues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-cause classique de résistance au RSG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-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cpl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: sténose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perforation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-Dg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: TG,TDM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abd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entéroscanner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 laparotomie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++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-lésion à haut risque de transformation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lymphomateuse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-si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échec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de CTC+NPT        résection chirurgicale(si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lésions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localisées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sprue collagène: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-apparition d’une épaisse bande de matériel hyalin éosinophile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dans la lamina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propria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s/épithéliale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-cause classique de sprue réfractaire  d’évolution fatale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-cause de résistance au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RSG ,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mais aussi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cpl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d’écarts répétés au RSG</a:t>
            </a:r>
          </a:p>
          <a:p>
            <a:pPr eaLnBrk="1" hangingPunct="1">
              <a:buFont typeface="Wingdings 2" pitchFamily="18" charset="2"/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Flèche droite 4"/>
          <p:cNvSpPr/>
          <p:nvPr/>
        </p:nvSpPr>
        <p:spPr>
          <a:xfrm flipV="1">
            <a:off x="3500430" y="2928934"/>
            <a:ext cx="500063" cy="968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Espace réservé du contenu 2"/>
          <p:cNvSpPr>
            <a:spLocks noGrp="1"/>
          </p:cNvSpPr>
          <p:nvPr>
            <p:ph idx="1"/>
          </p:nvPr>
        </p:nvSpPr>
        <p:spPr>
          <a:xfrm>
            <a:off x="214313" y="1285875"/>
            <a:ext cx="8786812" cy="5072063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fr-FR" sz="2400" b="1" u="sng" dirty="0" err="1" smtClean="0">
                <a:latin typeface="Arial" pitchFamily="34" charset="0"/>
                <a:cs typeface="Arial" pitchFamily="34" charset="0"/>
              </a:rPr>
              <a:t>Hyposplénisme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 et cavitation ganglionnaire </a:t>
            </a:r>
            <a:r>
              <a:rPr lang="fr-FR" sz="2400" b="1" u="sng" dirty="0" err="1" smtClean="0">
                <a:latin typeface="Arial" pitchFamily="34" charset="0"/>
                <a:cs typeface="Arial" pitchFamily="34" charset="0"/>
              </a:rPr>
              <a:t>mesentérique</a:t>
            </a:r>
            <a:r>
              <a:rPr lang="fr-FR" sz="2400" b="1" u="sng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</a:t>
            </a:r>
            <a:r>
              <a:rPr lang="fr-FR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HS: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-anomalies fonctionnelles liées à l’atrophie acquise de la rate (MC     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cause la plus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fréq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-causes d’infections graves(notamment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pneumococcique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eaLnBrk="1" hangingPunct="1">
              <a:buFont typeface="Wingdings 2" pitchFamily="18" charset="2"/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2000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fr-FR" sz="2000" b="1" u="sng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syndrome de CGM: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HS+AV+masse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GG mésentériques excavées</a:t>
            </a:r>
          </a:p>
          <a:p>
            <a:pPr eaLnBrk="1" hangingPunct="1">
              <a:buFont typeface="Wingdings 2" pitchFamily="18" charset="2"/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Espace réservé du contenu 2"/>
          <p:cNvSpPr>
            <a:spLocks noGrp="1"/>
          </p:cNvSpPr>
          <p:nvPr>
            <p:ph idx="1"/>
          </p:nvPr>
        </p:nvSpPr>
        <p:spPr>
          <a:xfrm>
            <a:off x="2700338" y="2111375"/>
            <a:ext cx="8229600" cy="4389438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z="9600" b="1" u="sng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TRT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Espace réservé du contenu 2"/>
          <p:cNvSpPr>
            <a:spLocks noGrp="1"/>
          </p:cNvSpPr>
          <p:nvPr>
            <p:ph idx="1"/>
          </p:nvPr>
        </p:nvSpPr>
        <p:spPr>
          <a:xfrm>
            <a:off x="357188" y="1357313"/>
            <a:ext cx="9072562" cy="650081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z="2400" b="1" u="sng" dirty="0" smtClean="0">
                <a:solidFill>
                  <a:srgbClr val="28288C"/>
                </a:solidFill>
                <a:latin typeface="Arial" pitchFamily="34" charset="0"/>
                <a:cs typeface="Arial" pitchFamily="34" charset="0"/>
              </a:rPr>
              <a:t>1-But: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-Amendement des symptômes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-Amélioration de l’état nutritionnel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-Prévention de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certaines complications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400" b="1" u="sng" dirty="0" smtClean="0">
                <a:solidFill>
                  <a:srgbClr val="28288C"/>
                </a:solidFill>
                <a:latin typeface="Arial" pitchFamily="34" charset="0"/>
                <a:cs typeface="Arial" pitchFamily="34" charset="0"/>
              </a:rPr>
              <a:t>2-moyens: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-TRT symptomatique: -correction des troubles hydro-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éléctrolytique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,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                          déficit en vit,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oligo-éléments,minéraux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                  -transfusion si anémie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                  -NPT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pdt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2 à 3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semaines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si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dénutrition sévère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                  -exclusion des produits laitiers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-TRT spécifique: RSG à vie</a:t>
            </a:r>
          </a:p>
          <a:p>
            <a:pPr eaLnBrk="1" hangingPunct="1">
              <a:buFont typeface="Wingdings 2" pitchFamily="18" charset="2"/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75" y="1357313"/>
            <a:ext cx="8715375" cy="4389437"/>
          </a:xfrm>
        </p:spPr>
        <p:txBody>
          <a:bodyPr>
            <a:normAutofit fontScale="85000"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3100" b="1" u="sng" dirty="0" smtClean="0">
                <a:solidFill>
                  <a:srgbClr val="28288C"/>
                </a:solidFill>
                <a:latin typeface="Arial" pitchFamily="34" charset="0"/>
                <a:cs typeface="Arial" pitchFamily="34" charset="0"/>
              </a:rPr>
              <a:t>3- modalités du TRT: RSG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-Théoriquement simple : suppression complète et définitive de 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     l’alimentation :du blé, de l’orge et du seigle ( l’avoine est  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     actuellement autorisé ) remplacés par le riz et le mais</a:t>
            </a:r>
          </a:p>
          <a:p>
            <a:pPr marL="274320" indent="-27432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                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RSG strict =  régime très faible en gluten 0,02%</a:t>
            </a:r>
          </a:p>
          <a:p>
            <a:pPr marL="274320" indent="-274320" eaLnBrk="1" fontAlgn="auto" hangingPunct="1">
              <a:spcBef>
                <a:spcPct val="50000"/>
              </a:spcBef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0,3 à 2g/j : reprise </a:t>
            </a:r>
            <a:r>
              <a:rPr lang="fr-FR" sz="28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des lésion </a:t>
            </a:r>
            <a:r>
              <a:rPr lang="fr-FR" sz="2800" b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histo</a:t>
            </a:r>
            <a:endParaRPr lang="fr-FR" sz="2800" b="1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 -Mais difficile à appliquer(Sources cachées de gluten: préparations alimentaires , produits cosmétiques ,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mdt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…)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028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  <a:noFill/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endParaRPr lang="fr-FR" sz="3000" b="1" dirty="0" smtClean="0">
              <a:latin typeface="Arial Unicode MS" pitchFamily="34" charset="-128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5400" b="1" dirty="0" smtClean="0">
                <a:solidFill>
                  <a:schemeClr val="accent2"/>
                </a:solidFill>
                <a:latin typeface="Arial Unicode MS" pitchFamily="34" charset="-128"/>
              </a:rPr>
              <a:t>Épidémiologie :</a:t>
            </a:r>
            <a:endParaRPr lang="fr-FR" sz="2800" dirty="0" smtClean="0">
              <a:latin typeface="Arial Unicode MS" pitchFamily="34" charset="-128"/>
            </a:endParaRPr>
          </a:p>
          <a:p>
            <a:pPr eaLnBrk="1" hangingPunct="1">
              <a:buSzPct val="104000"/>
              <a:buFont typeface="Arial" pitchFamily="34" charset="0"/>
              <a:buChar char="•"/>
            </a:pPr>
            <a:r>
              <a:rPr lang="fr-FR" sz="2800" dirty="0" smtClean="0">
                <a:solidFill>
                  <a:srgbClr val="000000"/>
                </a:solidFill>
                <a:latin typeface="Arial Unicode MS" pitchFamily="34" charset="-128"/>
              </a:rPr>
              <a:t>  fréquente dans le monde entier ,1/300 des individus.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800" dirty="0" smtClean="0">
                <a:solidFill>
                  <a:srgbClr val="000000"/>
                </a:solidFill>
                <a:latin typeface="Arial Unicode MS" pitchFamily="34" charset="-128"/>
              </a:rPr>
              <a:t>      Prévalence sous estimée: caractéristiques d'un iceberg -plus de cas non diagnostiqués (en dessous du niveau de l'eau) que de cas diagnostiqués (au dessus du niveau de l'eau). </a:t>
            </a:r>
          </a:p>
          <a:p>
            <a:r>
              <a:rPr lang="fr-FR" sz="2800" dirty="0" smtClean="0">
                <a:latin typeface="Arial Unicode MS" pitchFamily="34" charset="-128"/>
              </a:rPr>
              <a:t>Sexe : 3 </a:t>
            </a:r>
            <a:r>
              <a:rPr lang="fr-FR" sz="28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♁</a:t>
            </a:r>
            <a:r>
              <a:rPr lang="fr-FR" sz="2800" dirty="0" smtClean="0">
                <a:latin typeface="Arial Unicode MS" pitchFamily="34" charset="-128"/>
              </a:rPr>
              <a:t> /</a:t>
            </a:r>
            <a:r>
              <a:rPr lang="fr-FR" sz="2800" b="1" dirty="0" smtClean="0">
                <a:solidFill>
                  <a:srgbClr val="0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♂</a:t>
            </a:r>
            <a:endParaRPr lang="fr-FR" sz="2800" b="1" dirty="0" smtClean="0">
              <a:latin typeface="Arial Unicode MS" pitchFamily="34" charset="-128"/>
            </a:endParaRPr>
          </a:p>
          <a:p>
            <a:r>
              <a:rPr lang="fr-FR" sz="2800" dirty="0" smtClean="0">
                <a:latin typeface="Arial Unicode MS" pitchFamily="34" charset="-128"/>
              </a:rPr>
              <a:t>Age: 2 pics de fréquence : </a:t>
            </a:r>
          </a:p>
          <a:p>
            <a:pPr>
              <a:buNone/>
            </a:pPr>
            <a:r>
              <a:rPr lang="fr-FR" sz="2800" dirty="0" smtClean="0">
                <a:latin typeface="Arial Unicode MS" pitchFamily="34" charset="-128"/>
              </a:rPr>
              <a:t>     dans l’enfance et à l’âge adulte entre 20 et 40 ans   </a:t>
            </a:r>
          </a:p>
          <a:p>
            <a:pPr>
              <a:buNone/>
            </a:pPr>
            <a:r>
              <a:rPr lang="fr-FR" sz="2800" dirty="0" smtClean="0">
                <a:latin typeface="Arial Unicode MS" pitchFamily="34" charset="-128"/>
              </a:rPr>
              <a:t>     (cependant 20 % chez les &gt; 60 ans)</a:t>
            </a:r>
          </a:p>
          <a:p>
            <a:pPr eaLnBrk="1" hangingPunct="1">
              <a:buFont typeface="Wingdings 2" pitchFamily="18" charset="2"/>
              <a:buNone/>
            </a:pPr>
            <a:endParaRPr lang="fr-FR" sz="2800" dirty="0" smtClean="0">
              <a:solidFill>
                <a:srgbClr val="000000"/>
              </a:solidFill>
              <a:latin typeface="Arial Unicode MS" pitchFamily="34" charset="-128"/>
            </a:endParaRPr>
          </a:p>
          <a:p>
            <a:pPr lvl="2" eaLnBrk="1" hangingPunct="1">
              <a:buFont typeface="Wingdings 2" pitchFamily="18" charset="2"/>
              <a:buNone/>
            </a:pPr>
            <a:endParaRPr lang="fr-FR" sz="2800" dirty="0" smtClean="0">
              <a:latin typeface="Arial Unicode MS" pitchFamily="34" charset="-128"/>
            </a:endParaRPr>
          </a:p>
          <a:p>
            <a:pPr eaLnBrk="1" hangingPunct="1"/>
            <a:endParaRPr lang="fr-FR" dirty="0" smtClean="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2875" y="642938"/>
            <a:ext cx="9001125" cy="6072187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b="1" u="sng" dirty="0" smtClean="0">
                <a:solidFill>
                  <a:srgbClr val="28288C"/>
                </a:solidFill>
                <a:latin typeface="Arial" pitchFamily="34" charset="0"/>
                <a:cs typeface="Arial" pitchFamily="34" charset="0"/>
              </a:rPr>
              <a:t>4-Résultats: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-Efficacité est indiscutable et unanime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-Disparition des symptômes , la correction des déficits , prise pondérale , amélioration du statut osseux , amélioration de la qualité de vie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-Prévention des complications auto-immunes et néoplasiques 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-Mais taux d’observance est faible ( &lt; 50 % ), en particulier chez les adolescents , les adultes avec  formes pauci ou asymptomatiques diagnostiquées par dépistage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i="1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Effets secondaires :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Influence négative sur la vie sociale 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Ballonnements , constipation , baisse du statut vitaminique , anxiété , dépression</a:t>
            </a: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lnSpc>
                <a:spcPct val="15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Espace réservé du contenu 2"/>
          <p:cNvSpPr>
            <a:spLocks noGrp="1"/>
          </p:cNvSpPr>
          <p:nvPr>
            <p:ph idx="1"/>
          </p:nvPr>
        </p:nvSpPr>
        <p:spPr>
          <a:xfrm>
            <a:off x="0" y="928688"/>
            <a:ext cx="9286875" cy="6215062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z="2400" b="1" u="sng" dirty="0" smtClean="0">
                <a:solidFill>
                  <a:srgbClr val="28288C"/>
                </a:solidFill>
                <a:latin typeface="Arial" pitchFamily="34" charset="0"/>
                <a:cs typeface="Arial" pitchFamily="34" charset="0"/>
              </a:rPr>
              <a:t>5-surveillance: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000" b="1" dirty="0" smtClean="0">
                <a:latin typeface="Arial" pitchFamily="34" charset="0"/>
                <a:cs typeface="Arial" pitchFamily="34" charset="0"/>
              </a:rPr>
              <a:t>*bonne réponse: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-clinique: amélioration amorcée dés la 2</a:t>
            </a:r>
            <a:r>
              <a:rPr lang="fr-FR" sz="2000" baseline="30000" dirty="0" smtClean="0">
                <a:latin typeface="Arial" pitchFamily="34" charset="0"/>
                <a:cs typeface="Arial" pitchFamily="34" charset="0"/>
              </a:rPr>
              <a:t>ème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semaine, évaluation à 3 et 6 mois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-biologique: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FNS,Fer,ph,ca,mg,EFH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(TSM)         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Nl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en 1 à 3 mois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-sérologie: </a:t>
            </a:r>
            <a:endParaRPr lang="fr-FR" sz="2000" dirty="0" smtClean="0">
              <a:latin typeface="Arial" pitchFamily="34" charset="0"/>
              <a:cs typeface="Arial" pitchFamily="34" charset="0"/>
              <a:sym typeface="Monotype Sorts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tendance à la négativation en 6 à 12 mois</a:t>
            </a:r>
          </a:p>
          <a:p>
            <a:pPr eaLnBrk="1" hangingPunct="1">
              <a:spcBef>
                <a:spcPct val="50000"/>
              </a:spcBef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-FOGD/histologie:</a:t>
            </a:r>
            <a:endParaRPr lang="fr-FR" sz="2000" u="sng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Réparation histologique commence par le grêle distal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Repousse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villositaire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est lente démarre après 6 mois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svt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de façon incomplète </a:t>
            </a:r>
          </a:p>
          <a:p>
            <a:pPr eaLnBrk="1" hangingPunct="1">
              <a:buNone/>
            </a:pPr>
            <a:endParaRPr lang="fr-FR" sz="2000" dirty="0" smtClean="0">
              <a:latin typeface="Arial" pitchFamily="34" charset="0"/>
              <a:cs typeface="Arial" pitchFamily="34" charset="0"/>
              <a:sym typeface="Monotype Sorts"/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5286375" y="2286000"/>
            <a:ext cx="500063" cy="460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313" y="1357313"/>
            <a:ext cx="8929687" cy="6143625"/>
          </a:xfrm>
        </p:spPr>
        <p:txBody>
          <a:bodyPr>
            <a:no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*</a:t>
            </a:r>
            <a:r>
              <a:rPr lang="fr-FR" sz="2400" b="1" dirty="0" err="1" smtClean="0">
                <a:latin typeface="Arial" pitchFamily="34" charset="0"/>
                <a:cs typeface="Arial" pitchFamily="34" charset="0"/>
              </a:rPr>
              <a:t>échec:que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faire? 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Il faut évoquer: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                          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1-Non observance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2-Resistance vraie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                                    3-erreur Dg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1-</a:t>
            </a:r>
            <a:r>
              <a:rPr lang="fr-FR" sz="2000" u="sng" dirty="0" smtClean="0">
                <a:latin typeface="Arial" pitchFamily="34" charset="0"/>
                <a:cs typeface="Arial" pitchFamily="34" charset="0"/>
              </a:rPr>
              <a:t>une non observance: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.volontaire ou non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.confirmée par 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Ac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Antigliadine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de type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IgG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sbt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↑↑)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143000"/>
            <a:ext cx="9429750" cy="6215063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fr-FR" sz="2000" u="sng" dirty="0" smtClean="0">
                <a:latin typeface="Arial" pitchFamily="34" charset="0"/>
                <a:cs typeface="Arial" pitchFamily="34" charset="0"/>
              </a:rPr>
              <a:t>une </a:t>
            </a:r>
            <a:r>
              <a:rPr lang="fr-FR" sz="2000" u="sng" dirty="0" smtClean="0">
                <a:latin typeface="Arial" pitchFamily="34" charset="0"/>
                <a:cs typeface="Arial" pitchFamily="34" charset="0"/>
              </a:rPr>
              <a:t>résistance </a:t>
            </a:r>
            <a:r>
              <a:rPr lang="fr-FR" sz="2000" u="sng" dirty="0" smtClean="0">
                <a:latin typeface="Arial" pitchFamily="34" charset="0"/>
                <a:cs typeface="Arial" pitchFamily="34" charset="0"/>
              </a:rPr>
              <a:t>vraie: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-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déf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: absence de réponse clinique et histologique après un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délais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de respectivement 6 et 12 mois à un RSG strict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-causes: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infections associées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giadiase,pullulation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microbienne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néoplasie: LMNH+++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lésions histologiques 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sévère avec atrophie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irréversible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des cryptes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ulcérations du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grêle</a:t>
            </a: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sprue </a:t>
            </a:r>
            <a:r>
              <a:rPr lang="fr-FR" sz="2000" dirty="0" err="1" smtClean="0">
                <a:latin typeface="Arial" pitchFamily="34" charset="0"/>
                <a:cs typeface="Arial" pitchFamily="34" charset="0"/>
              </a:rPr>
              <a:t>collagene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/sprue réfractaire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fr-FR" sz="2000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NB:</a:t>
            </a: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une </a:t>
            </a: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résistance </a:t>
            </a: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purement clinique peut </a:t>
            </a: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être </a:t>
            </a: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due à: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           </a:t>
            </a: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Intolérance à d’autre protéines, MA </a:t>
            </a: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du lactose ou du fructose</a:t>
            </a: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fr-FR" sz="2000" dirty="0" err="1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SII,colite</a:t>
            </a: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microscopique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fr-FR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ccolade fermante 3"/>
          <p:cNvSpPr/>
          <p:nvPr/>
        </p:nvSpPr>
        <p:spPr>
          <a:xfrm>
            <a:off x="4929188" y="3000375"/>
            <a:ext cx="214312" cy="35718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65539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pic>
        <p:nvPicPr>
          <p:cNvPr id="6554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078913" cy="6237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5541" name="Text Box 5"/>
          <p:cNvSpPr txBox="1">
            <a:spLocks noChangeArrowheads="1"/>
          </p:cNvSpPr>
          <p:nvPr/>
        </p:nvSpPr>
        <p:spPr bwMode="auto">
          <a:xfrm>
            <a:off x="900113" y="6165850"/>
            <a:ext cx="727233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3600" b="1">
                <a:solidFill>
                  <a:srgbClr val="FF0066"/>
                </a:solidFill>
                <a:latin typeface="Constantia" pitchFamily="18" charset="0"/>
              </a:rPr>
              <a:t>               SUIVI DU RSG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Espace réservé du contenu 2"/>
          <p:cNvSpPr>
            <a:spLocks noGrp="1"/>
          </p:cNvSpPr>
          <p:nvPr>
            <p:ph idx="1"/>
          </p:nvPr>
        </p:nvSpPr>
        <p:spPr>
          <a:xfrm>
            <a:off x="2414588" y="2462213"/>
            <a:ext cx="8229600" cy="5324475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z="6600" u="sng" smtClean="0">
                <a:solidFill>
                  <a:schemeClr val="tx2"/>
                </a:solidFill>
              </a:rPr>
              <a:t>Dépistage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Espace réservé du contenu 2"/>
          <p:cNvSpPr>
            <a:spLocks noGrp="1"/>
          </p:cNvSpPr>
          <p:nvPr>
            <p:ph idx="1"/>
          </p:nvPr>
        </p:nvSpPr>
        <p:spPr>
          <a:xfrm>
            <a:off x="214313" y="1017588"/>
            <a:ext cx="9144000" cy="5697537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z="2400" b="1" u="sng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*Pourquoi dépister</a:t>
            </a:r>
          </a:p>
          <a:p>
            <a:pPr eaLnBrk="1" hangingPunct="1">
              <a:buFontTx/>
              <a:buNone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Le diagnostic précoce de la MC          </a:t>
            </a:r>
            <a:r>
              <a:rPr lang="fr-FR" sz="2000" smtClean="0">
                <a:latin typeface="Arial" pitchFamily="34" charset="0"/>
                <a:cs typeface="Arial" pitchFamily="34" charset="0"/>
                <a:sym typeface="Symbol" pitchFamily="18" charset="2"/>
              </a:rPr>
              <a:t>RSG         Ceci permettra</a:t>
            </a:r>
            <a:r>
              <a:rPr lang="fr-FR" sz="200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   D’éviter le retard staturo-pondéral chez l’enfant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   D’améliorer les symptômes liés à la MC: </a:t>
            </a:r>
          </a:p>
          <a:p>
            <a:pPr lvl="1" eaLnBrk="1" hangingPunct="1"/>
            <a:r>
              <a:rPr lang="fr-FR" sz="2000" smtClean="0">
                <a:latin typeface="Arial" pitchFamily="34" charset="0"/>
                <a:cs typeface="Arial" pitchFamily="34" charset="0"/>
              </a:rPr>
              <a:t>Troubles digestifs  </a:t>
            </a:r>
          </a:p>
          <a:p>
            <a:pPr lvl="1" eaLnBrk="1" hangingPunct="1"/>
            <a:r>
              <a:rPr lang="fr-FR" sz="2000" smtClean="0">
                <a:latin typeface="Arial" pitchFamily="34" charset="0"/>
                <a:cs typeface="Arial" pitchFamily="34" charset="0"/>
              </a:rPr>
              <a:t>Normalisation des transaminases (cytolyse inexpliquée associée à la MC): 90 % cas après un an de RSG </a:t>
            </a:r>
          </a:p>
          <a:p>
            <a:pPr lvl="1" eaLnBrk="1" hangingPunct="1"/>
            <a:r>
              <a:rPr lang="fr-FR" sz="2000" smtClean="0">
                <a:latin typeface="Arial" pitchFamily="34" charset="0"/>
                <a:cs typeface="Arial" pitchFamily="34" charset="0"/>
              </a:rPr>
              <a:t>Tbles neurologiques centraux et périphériques</a:t>
            </a:r>
          </a:p>
          <a:p>
            <a:pPr lvl="1" eaLnBrk="1" hangingPunct="1"/>
            <a:r>
              <a:rPr lang="fr-FR" sz="2000" smtClean="0">
                <a:latin typeface="Arial" pitchFamily="34" charset="0"/>
                <a:cs typeface="Arial" pitchFamily="34" charset="0"/>
              </a:rPr>
              <a:t>Eviter les avortements à répétition et l’hypotrophie fœtale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   D’améliorer les MAI associées à la MC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Dermatite herpétiforme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Urticaire auto-immun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Psoriasis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Alopécie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Ataxie </a:t>
            </a:r>
          </a:p>
          <a:p>
            <a:pPr lvl="1" eaLnBrk="1" hangingPunct="1">
              <a:lnSpc>
                <a:spcPct val="90000"/>
              </a:lnSpc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Les autres MAI ne sont pas sensibles au RSG</a:t>
            </a:r>
          </a:p>
          <a:p>
            <a:pPr lvl="1" eaLnBrk="1" hangingPunct="1">
              <a:buFont typeface="Wingdings 2" pitchFamily="18" charset="2"/>
              <a:buNone/>
            </a:pPr>
            <a:endParaRPr lang="fr-FR" sz="2000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buFont typeface="Wingdings 2" pitchFamily="18" charset="2"/>
              <a:buNone/>
            </a:pPr>
            <a:endParaRPr lang="fr-FR" sz="200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200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lèche droite 3"/>
          <p:cNvSpPr/>
          <p:nvPr/>
        </p:nvSpPr>
        <p:spPr>
          <a:xfrm>
            <a:off x="3929063" y="1571625"/>
            <a:ext cx="500062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5143500" y="1571625"/>
            <a:ext cx="500063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Espace réservé du contenu 2"/>
          <p:cNvSpPr>
            <a:spLocks noGrp="1"/>
          </p:cNvSpPr>
          <p:nvPr>
            <p:ph idx="1"/>
          </p:nvPr>
        </p:nvSpPr>
        <p:spPr>
          <a:xfrm>
            <a:off x="142875" y="874713"/>
            <a:ext cx="9144000" cy="6197600"/>
          </a:xfrm>
        </p:spPr>
        <p:txBody>
          <a:bodyPr/>
          <a:lstStyle/>
          <a:p>
            <a:pPr eaLnBrk="1" hangingPunct="1">
              <a:buFont typeface="Wingdings 2" pitchFamily="18" charset="2"/>
              <a:buNone/>
            </a:pPr>
            <a:r>
              <a:rPr lang="fr-FR" sz="2400" b="1" u="sng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*Comment dépister?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  - test serologiques/-biopsies duodénales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u="sng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*qui dépister?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b="1" smtClean="0">
                <a:latin typeface="Arial" pitchFamily="34" charset="0"/>
                <a:cs typeface="Arial" pitchFamily="34" charset="0"/>
              </a:rPr>
              <a:t>  </a:t>
            </a:r>
            <a:r>
              <a:rPr lang="fr-FR" sz="2000" smtClean="0">
                <a:latin typeface="Arial" pitchFamily="34" charset="0"/>
                <a:cs typeface="Arial" pitchFamily="34" charset="0"/>
              </a:rPr>
              <a:t>-Le dépistage de masse n’est pas recommandé 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   -Le dépistage doit être ciblé et s’adresser aux patients à risque 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        .Apparentés au 1</a:t>
            </a:r>
            <a:r>
              <a:rPr lang="fr-FR" sz="2000" baseline="30000" smtClean="0">
                <a:latin typeface="Arial" pitchFamily="34" charset="0"/>
                <a:cs typeface="Arial" pitchFamily="34" charset="0"/>
              </a:rPr>
              <a:t>er</a:t>
            </a:r>
            <a:r>
              <a:rPr lang="fr-FR" sz="2000" smtClean="0">
                <a:latin typeface="Arial" pitchFamily="34" charset="0"/>
                <a:cs typeface="Arial" pitchFamily="34" charset="0"/>
              </a:rPr>
              <a:t> degré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        .dermatite herpétiforme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.Maladies autoimmunes: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      DNID / Thyroïdite autoimmune</a:t>
            </a:r>
          </a:p>
          <a:p>
            <a:pPr lvl="1"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     CBP / HAI 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.Anémie par carence en fer -folates -vit B 12// Cytolyse hépatique inexpliquée,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.Trisomie 21 /Crampes/crises de tétanie/Ostéoporose inexpliquée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.Aphtose buccale récidivante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.Tbl gynécologiques: Aménorrhée I et II aires,Infertilité,AVT à répétition </a:t>
            </a: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r>
              <a:rPr lang="fr-FR" sz="2000" smtClean="0">
                <a:latin typeface="Arial" pitchFamily="34" charset="0"/>
                <a:cs typeface="Arial" pitchFamily="34" charset="0"/>
              </a:rPr>
              <a:t>.Tbl neurologiques de cause inconnue : épilepsie, ataxie,polyneuropathie</a:t>
            </a:r>
          </a:p>
          <a:p>
            <a:pPr eaLnBrk="1" hangingPunct="1">
              <a:lnSpc>
                <a:spcPct val="80000"/>
              </a:lnSpc>
            </a:pPr>
            <a:endParaRPr lang="fr-FR" sz="2000" b="1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fr-FR" sz="2000" b="1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fr-FR" sz="2000" b="1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80000"/>
              </a:lnSpc>
              <a:buFont typeface="Wingdings 2" pitchFamily="18" charset="2"/>
              <a:buNone/>
            </a:pPr>
            <a:endParaRPr lang="fr-FR" sz="2000" b="1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fr-FR" sz="2000" b="1" smtClean="0">
              <a:latin typeface="Arial" pitchFamily="34" charset="0"/>
              <a:cs typeface="Arial" pitchFamily="34" charset="0"/>
            </a:endParaRPr>
          </a:p>
          <a:p>
            <a:pPr lvl="1" eaLnBrk="1" hangingPunct="1">
              <a:lnSpc>
                <a:spcPct val="90000"/>
              </a:lnSpc>
            </a:pPr>
            <a:endParaRPr lang="fr-FR" sz="2000" b="1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70000"/>
              </a:lnSpc>
              <a:buFontTx/>
              <a:buNone/>
            </a:pPr>
            <a:endParaRPr lang="fr-FR" sz="2000" b="1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fr-FR" sz="2000" b="1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Wingdings 2" pitchFamily="18" charset="2"/>
              <a:buNone/>
            </a:pPr>
            <a:endParaRPr lang="fr-FR" sz="200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2590800" y="76200"/>
            <a:ext cx="441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>
                <a:latin typeface="Constantia" pitchFamily="18" charset="0"/>
              </a:rPr>
              <a:t>Suspicion clinique de MC</a:t>
            </a:r>
          </a:p>
        </p:txBody>
      </p:sp>
      <p:sp>
        <p:nvSpPr>
          <p:cNvPr id="69635" name="Text Box 5"/>
          <p:cNvSpPr txBox="1">
            <a:spLocks noChangeArrowheads="1"/>
          </p:cNvSpPr>
          <p:nvPr/>
        </p:nvSpPr>
        <p:spPr bwMode="auto">
          <a:xfrm>
            <a:off x="6553200" y="533400"/>
            <a:ext cx="2362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latin typeface="Constantia" pitchFamily="18" charset="0"/>
              </a:rPr>
              <a:t>Forte suspicion</a:t>
            </a:r>
          </a:p>
        </p:txBody>
      </p:sp>
      <p:sp>
        <p:nvSpPr>
          <p:cNvPr id="69636" name="Text Box 6"/>
          <p:cNvSpPr txBox="1">
            <a:spLocks noChangeArrowheads="1"/>
          </p:cNvSpPr>
          <p:nvPr/>
        </p:nvSpPr>
        <p:spPr bwMode="auto">
          <a:xfrm>
            <a:off x="304800" y="609600"/>
            <a:ext cx="3505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latin typeface="Constantia" pitchFamily="18" charset="0"/>
              </a:rPr>
              <a:t>Faible suspicion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4800" y="1676400"/>
            <a:ext cx="3962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2000">
                <a:latin typeface="+mn-lt"/>
                <a:cs typeface="+mn-cs"/>
              </a:rPr>
              <a:t>IgA AEM ou IgA ATg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2000" b="1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+mn-cs"/>
              </a:rPr>
              <a:t>+</a:t>
            </a:r>
          </a:p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fr-FR" sz="2000">
                <a:latin typeface="+mn-lt"/>
                <a:cs typeface="+mn-cs"/>
              </a:rPr>
              <a:t>Dosage des IgA sérique</a:t>
            </a:r>
          </a:p>
        </p:txBody>
      </p:sp>
      <p:sp>
        <p:nvSpPr>
          <p:cNvPr id="69638" name="Text Box 8"/>
          <p:cNvSpPr txBox="1">
            <a:spLocks noChangeArrowheads="1"/>
          </p:cNvSpPr>
          <p:nvPr/>
        </p:nvSpPr>
        <p:spPr bwMode="auto">
          <a:xfrm>
            <a:off x="228600" y="35814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latin typeface="Constantia" pitchFamily="18" charset="0"/>
              </a:rPr>
              <a:t>Tous les tests: -</a:t>
            </a:r>
            <a:r>
              <a:rPr lang="fr-FR">
                <a:latin typeface="Constantia" pitchFamily="18" charset="0"/>
              </a:rPr>
              <a:t> </a:t>
            </a:r>
          </a:p>
        </p:txBody>
      </p:sp>
      <p:sp>
        <p:nvSpPr>
          <p:cNvPr id="69639" name="Rectangle 10"/>
          <p:cNvSpPr>
            <a:spLocks noChangeArrowheads="1"/>
          </p:cNvSpPr>
          <p:nvPr/>
        </p:nvSpPr>
        <p:spPr bwMode="auto">
          <a:xfrm>
            <a:off x="152400" y="3657600"/>
            <a:ext cx="20574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onstantia" pitchFamily="18" charset="0"/>
            </a:endParaRPr>
          </a:p>
        </p:txBody>
      </p:sp>
      <p:sp>
        <p:nvSpPr>
          <p:cNvPr id="69640" name="Text Box 11"/>
          <p:cNvSpPr txBox="1">
            <a:spLocks noChangeArrowheads="1"/>
          </p:cNvSpPr>
          <p:nvPr/>
        </p:nvSpPr>
        <p:spPr bwMode="auto">
          <a:xfrm>
            <a:off x="2514600" y="3657600"/>
            <a:ext cx="2209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latin typeface="Constantia" pitchFamily="18" charset="0"/>
              </a:rPr>
              <a:t>Un des tests: +</a:t>
            </a:r>
          </a:p>
        </p:txBody>
      </p:sp>
      <p:sp>
        <p:nvSpPr>
          <p:cNvPr id="69641" name="Rectangle 12"/>
          <p:cNvSpPr>
            <a:spLocks noChangeArrowheads="1"/>
          </p:cNvSpPr>
          <p:nvPr/>
        </p:nvSpPr>
        <p:spPr bwMode="auto">
          <a:xfrm>
            <a:off x="2362200" y="3657600"/>
            <a:ext cx="19812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onstantia" pitchFamily="18" charset="0"/>
            </a:endParaRPr>
          </a:p>
        </p:txBody>
      </p:sp>
      <p:sp>
        <p:nvSpPr>
          <p:cNvPr id="69642" name="Text Box 13"/>
          <p:cNvSpPr txBox="1">
            <a:spLocks noChangeArrowheads="1"/>
          </p:cNvSpPr>
          <p:nvPr/>
        </p:nvSpPr>
        <p:spPr bwMode="auto">
          <a:xfrm>
            <a:off x="-304800" y="4953000"/>
            <a:ext cx="2438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latin typeface="Constantia" pitchFamily="18" charset="0"/>
              </a:rPr>
              <a:t>Dg exclu</a:t>
            </a:r>
          </a:p>
        </p:txBody>
      </p:sp>
      <p:sp>
        <p:nvSpPr>
          <p:cNvPr id="69643" name="Text Box 15"/>
          <p:cNvSpPr txBox="1">
            <a:spLocks noChangeArrowheads="1"/>
          </p:cNvSpPr>
          <p:nvPr/>
        </p:nvSpPr>
        <p:spPr bwMode="auto">
          <a:xfrm>
            <a:off x="2209800" y="4876800"/>
            <a:ext cx="1981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>
                <a:latin typeface="Constantia" pitchFamily="18" charset="0"/>
              </a:rPr>
              <a:t>Bx duodénale</a:t>
            </a:r>
          </a:p>
        </p:txBody>
      </p:sp>
      <p:sp>
        <p:nvSpPr>
          <p:cNvPr id="69644" name="Line 17"/>
          <p:cNvSpPr>
            <a:spLocks noChangeShapeType="1"/>
          </p:cNvSpPr>
          <p:nvPr/>
        </p:nvSpPr>
        <p:spPr bwMode="auto">
          <a:xfrm>
            <a:off x="2057400" y="1066800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r-FR"/>
          </a:p>
        </p:txBody>
      </p:sp>
      <p:sp>
        <p:nvSpPr>
          <p:cNvPr id="69645" name="Line 18"/>
          <p:cNvSpPr>
            <a:spLocks noChangeShapeType="1"/>
          </p:cNvSpPr>
          <p:nvPr/>
        </p:nvSpPr>
        <p:spPr bwMode="auto">
          <a:xfrm>
            <a:off x="990600" y="4038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r-FR"/>
          </a:p>
        </p:txBody>
      </p:sp>
      <p:sp>
        <p:nvSpPr>
          <p:cNvPr id="69646" name="Line 19"/>
          <p:cNvSpPr>
            <a:spLocks noChangeShapeType="1"/>
          </p:cNvSpPr>
          <p:nvPr/>
        </p:nvSpPr>
        <p:spPr bwMode="auto">
          <a:xfrm>
            <a:off x="2971800" y="40386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r-FR"/>
          </a:p>
        </p:txBody>
      </p:sp>
      <p:sp>
        <p:nvSpPr>
          <p:cNvPr id="69647" name="Line 20"/>
          <p:cNvSpPr>
            <a:spLocks noChangeShapeType="1"/>
          </p:cNvSpPr>
          <p:nvPr/>
        </p:nvSpPr>
        <p:spPr bwMode="auto">
          <a:xfrm flipH="1">
            <a:off x="914400" y="2895600"/>
            <a:ext cx="914400" cy="685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r-FR"/>
          </a:p>
        </p:txBody>
      </p:sp>
      <p:sp>
        <p:nvSpPr>
          <p:cNvPr id="69648" name="Text Box 22"/>
          <p:cNvSpPr txBox="1">
            <a:spLocks noChangeArrowheads="1"/>
          </p:cNvSpPr>
          <p:nvPr/>
        </p:nvSpPr>
        <p:spPr bwMode="auto">
          <a:xfrm>
            <a:off x="6172200" y="1219200"/>
            <a:ext cx="2362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000">
                <a:latin typeface="Constantia" pitchFamily="18" charset="0"/>
              </a:rPr>
              <a:t>IgA ATg ou AEM</a:t>
            </a:r>
          </a:p>
          <a:p>
            <a:pPr algn="ctr">
              <a:spcBef>
                <a:spcPct val="50000"/>
              </a:spcBef>
            </a:pPr>
            <a:r>
              <a:rPr lang="fr-FR" sz="2000">
                <a:latin typeface="Constantia" pitchFamily="18" charset="0"/>
              </a:rPr>
              <a:t>+</a:t>
            </a:r>
          </a:p>
          <a:p>
            <a:pPr algn="ctr">
              <a:spcBef>
                <a:spcPct val="50000"/>
              </a:spcBef>
            </a:pPr>
            <a:r>
              <a:rPr lang="fr-FR" sz="2000">
                <a:latin typeface="Constantia" pitchFamily="18" charset="0"/>
              </a:rPr>
              <a:t>Biopsie duodénale</a:t>
            </a:r>
          </a:p>
        </p:txBody>
      </p:sp>
      <p:sp>
        <p:nvSpPr>
          <p:cNvPr id="69649" name="Text Box 25"/>
          <p:cNvSpPr txBox="1">
            <a:spLocks noChangeArrowheads="1"/>
          </p:cNvSpPr>
          <p:nvPr/>
        </p:nvSpPr>
        <p:spPr bwMode="auto">
          <a:xfrm>
            <a:off x="5334000" y="2819400"/>
            <a:ext cx="3962400" cy="394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r>
              <a:rPr lang="fr-FR" sz="2000" b="1" u="sng">
                <a:latin typeface="Constantia" pitchFamily="18" charset="0"/>
              </a:rPr>
              <a:t>1-Sérologie + , histo -.</a:t>
            </a:r>
          </a:p>
          <a:p>
            <a:pPr marL="457200" indent="-457200">
              <a:spcBef>
                <a:spcPct val="50000"/>
              </a:spcBef>
            </a:pPr>
            <a:r>
              <a:rPr lang="fr-FR" sz="2000">
                <a:latin typeface="Constantia" pitchFamily="18" charset="0"/>
              </a:rPr>
              <a:t>Refaire les Bx, et follow up</a:t>
            </a:r>
          </a:p>
          <a:p>
            <a:pPr marL="457200" indent="-457200">
              <a:spcBef>
                <a:spcPct val="50000"/>
              </a:spcBef>
            </a:pPr>
            <a:r>
              <a:rPr lang="fr-FR" sz="2000" b="1" u="sng">
                <a:latin typeface="Constantia" pitchFamily="18" charset="0"/>
              </a:rPr>
              <a:t>2-Sérologie + , histo +</a:t>
            </a:r>
            <a:r>
              <a:rPr lang="fr-FR" sz="2000">
                <a:latin typeface="Constantia" pitchFamily="18" charset="0"/>
              </a:rPr>
              <a:t> .</a:t>
            </a:r>
          </a:p>
          <a:p>
            <a:pPr marL="457200" indent="-457200">
              <a:spcBef>
                <a:spcPct val="50000"/>
              </a:spcBef>
            </a:pPr>
            <a:r>
              <a:rPr lang="fr-FR" sz="2000">
                <a:latin typeface="Constantia" pitchFamily="18" charset="0"/>
              </a:rPr>
              <a:t>Dg certain de MC</a:t>
            </a:r>
          </a:p>
          <a:p>
            <a:pPr marL="457200" indent="-457200">
              <a:spcBef>
                <a:spcPct val="50000"/>
              </a:spcBef>
            </a:pPr>
            <a:r>
              <a:rPr lang="fr-FR" sz="2000" b="1" u="sng">
                <a:latin typeface="Constantia" pitchFamily="18" charset="0"/>
              </a:rPr>
              <a:t>3-Sérologie - , histo + .</a:t>
            </a:r>
          </a:p>
          <a:p>
            <a:pPr marL="457200" indent="-457200">
              <a:spcBef>
                <a:spcPct val="50000"/>
              </a:spcBef>
            </a:pPr>
            <a:r>
              <a:rPr lang="fr-FR" sz="2000">
                <a:latin typeface="Constantia" pitchFamily="18" charset="0"/>
              </a:rPr>
              <a:t>Rechercher une autre cause d’atrophie villositaire..</a:t>
            </a:r>
          </a:p>
          <a:p>
            <a:pPr marL="457200" indent="-457200">
              <a:spcBef>
                <a:spcPct val="50000"/>
              </a:spcBef>
            </a:pPr>
            <a:r>
              <a:rPr lang="fr-FR" sz="2000">
                <a:latin typeface="Constantia" pitchFamily="18" charset="0"/>
              </a:rPr>
              <a:t>Si pas d’étiologie =&gt; RSG.</a:t>
            </a:r>
          </a:p>
          <a:p>
            <a:pPr marL="457200" indent="-457200">
              <a:spcBef>
                <a:spcPct val="50000"/>
              </a:spcBef>
            </a:pPr>
            <a:r>
              <a:rPr lang="fr-FR" sz="2000" b="1" u="sng">
                <a:latin typeface="Constantia" pitchFamily="18" charset="0"/>
              </a:rPr>
              <a:t>4-Sérologie - , histo -:</a:t>
            </a:r>
            <a:r>
              <a:rPr lang="fr-FR" sz="2000">
                <a:latin typeface="Constantia" pitchFamily="18" charset="0"/>
              </a:rPr>
              <a:t> pas de MC</a:t>
            </a:r>
          </a:p>
        </p:txBody>
      </p:sp>
      <p:sp>
        <p:nvSpPr>
          <p:cNvPr id="69650" name="Line 26"/>
          <p:cNvSpPr>
            <a:spLocks noChangeShapeType="1"/>
          </p:cNvSpPr>
          <p:nvPr/>
        </p:nvSpPr>
        <p:spPr bwMode="auto">
          <a:xfrm>
            <a:off x="7315200" y="1066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r-FR"/>
          </a:p>
        </p:txBody>
      </p:sp>
      <p:sp>
        <p:nvSpPr>
          <p:cNvPr id="69651" name="Line 27"/>
          <p:cNvSpPr>
            <a:spLocks noChangeShapeType="1"/>
          </p:cNvSpPr>
          <p:nvPr/>
        </p:nvSpPr>
        <p:spPr bwMode="auto">
          <a:xfrm>
            <a:off x="7391400" y="25146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r-FR"/>
          </a:p>
        </p:txBody>
      </p:sp>
      <p:sp>
        <p:nvSpPr>
          <p:cNvPr id="69652" name="Rectangle 30"/>
          <p:cNvSpPr>
            <a:spLocks noChangeArrowheads="1"/>
          </p:cNvSpPr>
          <p:nvPr/>
        </p:nvSpPr>
        <p:spPr bwMode="auto">
          <a:xfrm>
            <a:off x="5334000" y="2714625"/>
            <a:ext cx="3810000" cy="4038600"/>
          </a:xfrm>
          <a:prstGeom prst="rect">
            <a:avLst/>
          </a:prstGeom>
          <a:noFill/>
          <a:ln w="57150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onstantia" pitchFamily="18" charset="0"/>
            </a:endParaRPr>
          </a:p>
        </p:txBody>
      </p:sp>
      <p:sp>
        <p:nvSpPr>
          <p:cNvPr id="69653" name="Line 31"/>
          <p:cNvSpPr>
            <a:spLocks noChangeShapeType="1"/>
          </p:cNvSpPr>
          <p:nvPr/>
        </p:nvSpPr>
        <p:spPr bwMode="auto">
          <a:xfrm>
            <a:off x="2286000" y="2971800"/>
            <a:ext cx="533400" cy="53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r-FR"/>
          </a:p>
        </p:txBody>
      </p:sp>
      <p:sp>
        <p:nvSpPr>
          <p:cNvPr id="69654" name="Rectangle 32"/>
          <p:cNvSpPr>
            <a:spLocks noChangeArrowheads="1"/>
          </p:cNvSpPr>
          <p:nvPr/>
        </p:nvSpPr>
        <p:spPr bwMode="auto">
          <a:xfrm>
            <a:off x="381000" y="4953000"/>
            <a:ext cx="1066800" cy="3810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onstantia" pitchFamily="18" charset="0"/>
            </a:endParaRPr>
          </a:p>
        </p:txBody>
      </p:sp>
      <p:sp>
        <p:nvSpPr>
          <p:cNvPr id="69655" name="Rectangle 33"/>
          <p:cNvSpPr>
            <a:spLocks noChangeArrowheads="1"/>
          </p:cNvSpPr>
          <p:nvPr/>
        </p:nvSpPr>
        <p:spPr bwMode="auto">
          <a:xfrm>
            <a:off x="2214563" y="4929188"/>
            <a:ext cx="1643062" cy="3048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onstantia" pitchFamily="18" charset="0"/>
            </a:endParaRPr>
          </a:p>
        </p:txBody>
      </p:sp>
      <p:sp>
        <p:nvSpPr>
          <p:cNvPr id="69656" name="Line 34"/>
          <p:cNvSpPr>
            <a:spLocks noChangeShapeType="1"/>
          </p:cNvSpPr>
          <p:nvPr/>
        </p:nvSpPr>
        <p:spPr bwMode="auto">
          <a:xfrm>
            <a:off x="3886200" y="510540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r-FR"/>
          </a:p>
        </p:txBody>
      </p:sp>
      <p:sp>
        <p:nvSpPr>
          <p:cNvPr id="69657" name="Text Box 38"/>
          <p:cNvSpPr txBox="1">
            <a:spLocks noChangeArrowheads="1"/>
          </p:cNvSpPr>
          <p:nvPr/>
        </p:nvSpPr>
        <p:spPr bwMode="auto">
          <a:xfrm>
            <a:off x="228600" y="5715000"/>
            <a:ext cx="5181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b="1">
                <a:solidFill>
                  <a:srgbClr val="E42B00"/>
                </a:solidFill>
                <a:latin typeface="Constantia" pitchFamily="18" charset="0"/>
              </a:rPr>
              <a:t>STRATÉGIE DE DÉPISTAGE DE LA MC</a:t>
            </a:r>
          </a:p>
        </p:txBody>
      </p:sp>
      <p:sp>
        <p:nvSpPr>
          <p:cNvPr id="69658" name="Oval 42"/>
          <p:cNvSpPr>
            <a:spLocks noChangeArrowheads="1"/>
          </p:cNvSpPr>
          <p:nvPr/>
        </p:nvSpPr>
        <p:spPr bwMode="auto">
          <a:xfrm>
            <a:off x="1066800" y="533400"/>
            <a:ext cx="1905000" cy="533400"/>
          </a:xfrm>
          <a:prstGeom prst="ellipse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onstantia" pitchFamily="18" charset="0"/>
            </a:endParaRPr>
          </a:p>
        </p:txBody>
      </p:sp>
      <p:sp>
        <p:nvSpPr>
          <p:cNvPr id="69659" name="Oval 44"/>
          <p:cNvSpPr>
            <a:spLocks noChangeArrowheads="1"/>
          </p:cNvSpPr>
          <p:nvPr/>
        </p:nvSpPr>
        <p:spPr bwMode="auto">
          <a:xfrm>
            <a:off x="6400800" y="457200"/>
            <a:ext cx="1905000" cy="533400"/>
          </a:xfrm>
          <a:prstGeom prst="ellipse">
            <a:avLst/>
          </a:prstGeom>
          <a:noFill/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>
              <a:latin typeface="Constantia" pitchFamily="18" charset="0"/>
            </a:endParaRPr>
          </a:p>
        </p:txBody>
      </p:sp>
      <p:sp>
        <p:nvSpPr>
          <p:cNvPr id="69660" name="Line 45"/>
          <p:cNvSpPr>
            <a:spLocks noChangeShapeType="1"/>
          </p:cNvSpPr>
          <p:nvPr/>
        </p:nvSpPr>
        <p:spPr bwMode="auto">
          <a:xfrm flipH="1">
            <a:off x="2743200" y="3048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r-FR"/>
          </a:p>
        </p:txBody>
      </p:sp>
      <p:sp>
        <p:nvSpPr>
          <p:cNvPr id="69661" name="Line 46"/>
          <p:cNvSpPr>
            <a:spLocks noChangeShapeType="1"/>
          </p:cNvSpPr>
          <p:nvPr/>
        </p:nvSpPr>
        <p:spPr bwMode="auto">
          <a:xfrm>
            <a:off x="6400800" y="3048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  <p:txBody>
          <a:bodyPr wrap="none"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u contenu 2"/>
          <p:cNvSpPr>
            <a:spLocks noGrp="1"/>
          </p:cNvSpPr>
          <p:nvPr>
            <p:ph idx="1"/>
          </p:nvPr>
        </p:nvSpPr>
        <p:spPr>
          <a:xfrm>
            <a:off x="214313" y="928688"/>
            <a:ext cx="8472487" cy="6572250"/>
          </a:xfrm>
        </p:spPr>
        <p:txBody>
          <a:bodyPr/>
          <a:lstStyle/>
          <a:p>
            <a:pPr eaLnBrk="1" hangingPunct="1">
              <a:spcBef>
                <a:spcPct val="50000"/>
              </a:spcBef>
              <a:buFont typeface="Wingdings 2" pitchFamily="18" charset="2"/>
              <a:buNone/>
            </a:pPr>
            <a:r>
              <a:rPr lang="fr-FR" sz="2800" b="1" i="1" u="sng" dirty="0" smtClean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CONCLUSION</a:t>
            </a:r>
          </a:p>
          <a:p>
            <a:pPr eaLnBrk="1" hangingPunct="1">
              <a:spcBef>
                <a:spcPct val="50000"/>
              </a:spcBef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</a:t>
            </a:r>
          </a:p>
          <a:p>
            <a:pPr eaLnBrk="1" hangingPunct="1">
              <a:spcBef>
                <a:spcPct val="50000"/>
              </a:spcBef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MALADIE COELIAQUE A VU AU FIL DES ANNEES…………….</a:t>
            </a:r>
          </a:p>
          <a:p>
            <a:pPr eaLnBrk="1" hangingPunct="1">
              <a:spcBef>
                <a:spcPct val="50000"/>
              </a:spcBef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SON SPECTRE CLINIQUE SE MODIFIER                       </a:t>
            </a:r>
          </a:p>
          <a:p>
            <a:pPr eaLnBrk="1" hangingPunct="1">
              <a:spcBef>
                <a:spcPct val="50000"/>
              </a:spcBef>
              <a:buFont typeface="Wingdings 2" pitchFamily="18" charset="2"/>
              <a:buNone/>
            </a:pPr>
            <a:r>
              <a:rPr lang="fr-FR" sz="2000" b="1" dirty="0" smtClean="0">
                <a:solidFill>
                  <a:srgbClr val="28288C"/>
                </a:solidFill>
                <a:latin typeface="Arial" pitchFamily="34" charset="0"/>
                <a:cs typeface="Arial" pitchFamily="34" charset="0"/>
              </a:rPr>
              <a:t>1-</a:t>
            </a:r>
            <a:r>
              <a:rPr lang="fr-FR" sz="2000" dirty="0" smtClean="0">
                <a:solidFill>
                  <a:srgbClr val="28288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SAVOIR LA RECONNAÎTRE SOUS SES MULTIPLES EXPRESSIONS</a:t>
            </a:r>
          </a:p>
          <a:p>
            <a:pPr eaLnBrk="1" hangingPunct="1">
              <a:spcBef>
                <a:spcPct val="50000"/>
              </a:spcBef>
              <a:buFont typeface="Wingdings 2" pitchFamily="18" charset="2"/>
              <a:buNone/>
            </a:pPr>
            <a:r>
              <a:rPr lang="fr-FR" sz="2000" b="1" dirty="0" smtClean="0">
                <a:solidFill>
                  <a:srgbClr val="28288C"/>
                </a:solidFill>
                <a:latin typeface="Arial" pitchFamily="34" charset="0"/>
                <a:cs typeface="Arial" pitchFamily="34" charset="0"/>
              </a:rPr>
              <a:t>2-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DEMANDER &amp; INTERPRETER =  HISTOLOGIE  &amp;   SEROLOGIES </a:t>
            </a:r>
          </a:p>
          <a:p>
            <a:pPr eaLnBrk="1" hangingPunct="1">
              <a:spcBef>
                <a:spcPct val="50000"/>
              </a:spcBef>
              <a:buFont typeface="Wingdings 2" pitchFamily="18" charset="2"/>
              <a:buNone/>
            </a:pPr>
            <a:r>
              <a:rPr lang="fr-FR" sz="2000" b="1" dirty="0" smtClean="0">
                <a:solidFill>
                  <a:srgbClr val="28288C"/>
                </a:solidFill>
                <a:latin typeface="Arial" pitchFamily="34" charset="0"/>
                <a:cs typeface="Arial" pitchFamily="34" charset="0"/>
              </a:rPr>
              <a:t>3-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INSTAURER SURVEILLANCE CLINIQUE &amp; BIOLOGIQUE                        </a:t>
            </a:r>
          </a:p>
          <a:p>
            <a:pPr eaLnBrk="1" hangingPunct="1">
              <a:spcBef>
                <a:spcPct val="50000"/>
              </a:spcBef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afin de détecter : CPL/MAI       </a:t>
            </a:r>
          </a:p>
          <a:p>
            <a:pPr eaLnBrk="1" hangingPunct="1">
              <a:spcBef>
                <a:spcPct val="50000"/>
              </a:spcBef>
              <a:buFont typeface="Wingdings 2" pitchFamily="18" charset="2"/>
              <a:buNone/>
            </a:pPr>
            <a:r>
              <a:rPr lang="fr-FR" sz="2000" b="1" dirty="0" smtClean="0">
                <a:solidFill>
                  <a:srgbClr val="28288C"/>
                </a:solidFill>
                <a:latin typeface="Arial" pitchFamily="34" charset="0"/>
                <a:cs typeface="Arial" pitchFamily="34" charset="0"/>
              </a:rPr>
              <a:t>4-</a:t>
            </a:r>
            <a:r>
              <a:rPr lang="fr-FR" sz="2000" dirty="0" smtClean="0">
                <a:latin typeface="Arial" pitchFamily="34" charset="0"/>
                <a:cs typeface="Arial" pitchFamily="34" charset="0"/>
              </a:rPr>
              <a:t> VERIFIER RESISTANCE AU RSG</a:t>
            </a:r>
          </a:p>
          <a:p>
            <a:pPr eaLnBrk="1" hangingPunct="1">
              <a:spcBef>
                <a:spcPct val="50000"/>
              </a:spcBef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point de départ d’une enquête orientée vers la découverte de </a:t>
            </a:r>
          </a:p>
          <a:p>
            <a:pPr eaLnBrk="1" hangingPunct="1">
              <a:spcBef>
                <a:spcPct val="50000"/>
              </a:spcBef>
              <a:buFont typeface="Wingdings 2" pitchFamily="18" charset="2"/>
              <a:buNone/>
            </a:pPr>
            <a:r>
              <a:rPr lang="fr-FR" sz="2000" dirty="0" smtClean="0">
                <a:latin typeface="Arial" pitchFamily="34" charset="0"/>
                <a:cs typeface="Arial" pitchFamily="34" charset="0"/>
              </a:rPr>
              <a:t>                                                         sprue réfractaire ou  de néoplasie</a:t>
            </a:r>
          </a:p>
          <a:p>
            <a:pPr eaLnBrk="1" hangingPunct="1">
              <a:spcBef>
                <a:spcPct val="50000"/>
              </a:spcBef>
              <a:buFont typeface="Wingdings 2" pitchFamily="18" charset="2"/>
              <a:buNone/>
            </a:pPr>
            <a:endParaRPr lang="fr-FR" sz="2000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fr-FR" sz="20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457200" y="2143116"/>
            <a:ext cx="8305800" cy="2357454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fr-FR" sz="8000" dirty="0" smtClean="0"/>
              <a:t>ETIOPATHOGENIE</a:t>
            </a:r>
            <a:endParaRPr lang="fr-FR" sz="8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fr-FR" sz="5100" b="1" dirty="0" smtClean="0">
              <a:solidFill>
                <a:schemeClr val="accent2"/>
              </a:solidFill>
              <a:latin typeface="Arial Unicode MS" pitchFamily="34" charset="-128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2200" dirty="0" smtClean="0">
                <a:latin typeface="Arial Unicode MS" pitchFamily="34" charset="-128"/>
              </a:rPr>
              <a:t>   A-  </a:t>
            </a:r>
            <a:r>
              <a:rPr lang="fr-FR" b="1" u="sng" dirty="0" smtClean="0">
                <a:latin typeface="Arial Unicode MS" pitchFamily="34" charset="-128"/>
              </a:rPr>
              <a:t>Facteurs étiologiques: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 Unicode MS" pitchFamily="34" charset="-128"/>
              </a:rPr>
              <a:t>      A-1/ </a:t>
            </a:r>
            <a:r>
              <a:rPr lang="fr-FR" sz="2200" b="1" u="sng" dirty="0" smtClean="0">
                <a:latin typeface="Arial Unicode MS" pitchFamily="34" charset="-128"/>
              </a:rPr>
              <a:t>Facteurs exogènes</a:t>
            </a:r>
            <a:r>
              <a:rPr lang="fr-FR" sz="2200" u="sng" dirty="0" smtClean="0">
                <a:latin typeface="Arial Unicode MS" pitchFamily="34" charset="-128"/>
              </a:rPr>
              <a:t> :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2000" b="1" dirty="0" smtClean="0">
                <a:latin typeface="Arial Unicode MS" pitchFamily="34" charset="-128"/>
              </a:rPr>
              <a:t>   </a:t>
            </a:r>
            <a:r>
              <a:rPr lang="fr-FR" sz="2200" b="1" dirty="0" smtClean="0">
                <a:latin typeface="Arial Unicode MS" pitchFamily="34" charset="-128"/>
              </a:rPr>
              <a:t>Gluten</a:t>
            </a:r>
            <a:r>
              <a:rPr lang="fr-FR" sz="2200" dirty="0" smtClean="0">
                <a:latin typeface="Arial Unicode MS" pitchFamily="34" charset="-128"/>
              </a:rPr>
              <a:t> : masse protéique restante après extraction de l’amidon du blé. C’est un constituant des principale céréale: blé, orge ,seigle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200" dirty="0" smtClean="0">
                <a:latin typeface="Arial Unicode MS" pitchFamily="34" charset="-128"/>
              </a:rPr>
              <a:t>      </a:t>
            </a:r>
            <a:r>
              <a:rPr lang="fr-FR" sz="2200" dirty="0" smtClean="0">
                <a:solidFill>
                  <a:srgbClr val="FF0000"/>
                </a:solidFill>
                <a:latin typeface="Arial Unicode MS" pitchFamily="34" charset="-128"/>
              </a:rPr>
              <a:t>Gliadine</a:t>
            </a:r>
            <a:r>
              <a:rPr lang="fr-FR" sz="2200" dirty="0" smtClean="0">
                <a:latin typeface="Arial Unicode MS" pitchFamily="34" charset="-128"/>
              </a:rPr>
              <a:t>: Fraction protéique du gluten (</a:t>
            </a:r>
            <a:r>
              <a:rPr lang="fr-F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⍺</a:t>
            </a:r>
            <a:r>
              <a:rPr lang="fr-FR" sz="2200" dirty="0" smtClean="0">
                <a:latin typeface="Arial Unicode MS" pitchFamily="34" charset="-128"/>
              </a:rPr>
              <a:t>, </a:t>
            </a:r>
            <a:r>
              <a:rPr lang="fr-FR" sz="2200" dirty="0" smtClean="0">
                <a:latin typeface="Arial Unicode MS" pitchFamily="34" charset="-128"/>
                <a:cs typeface="Arial" pitchFamily="34" charset="0"/>
              </a:rPr>
              <a:t>β</a:t>
            </a:r>
            <a:r>
              <a:rPr lang="fr-FR" sz="2200" dirty="0" smtClean="0">
                <a:latin typeface="Arial Unicode MS" pitchFamily="34" charset="-128"/>
              </a:rPr>
              <a:t>, </a:t>
            </a:r>
            <a:r>
              <a:rPr lang="fr-FR" sz="2200" dirty="0" smtClean="0">
                <a:latin typeface="Arial Unicode MS" pitchFamily="34" charset="-128"/>
                <a:cs typeface="Arial" pitchFamily="34" charset="0"/>
              </a:rPr>
              <a:t>γ, </a:t>
            </a:r>
            <a:r>
              <a:rPr lang="fr-FR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⍵</a:t>
            </a:r>
            <a:r>
              <a:rPr lang="fr-FR" sz="2200" dirty="0" smtClean="0">
                <a:latin typeface="Arial Unicode MS" pitchFamily="34" charset="-128"/>
              </a:rPr>
              <a:t>);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200" dirty="0" smtClean="0">
                <a:latin typeface="Arial Unicode MS" pitchFamily="34" charset="-128"/>
              </a:rPr>
              <a:t>      </a:t>
            </a:r>
            <a:r>
              <a:rPr lang="fr-FR" sz="2200" dirty="0" smtClean="0">
                <a:solidFill>
                  <a:srgbClr val="FF0000"/>
                </a:solidFill>
                <a:latin typeface="Arial Unicode MS" pitchFamily="34" charset="-128"/>
              </a:rPr>
              <a:t>La gliadine A</a:t>
            </a:r>
            <a:r>
              <a:rPr lang="fr-FR" sz="2200" dirty="0" smtClean="0">
                <a:latin typeface="Arial Unicode MS" pitchFamily="34" charset="-128"/>
              </a:rPr>
              <a:t> ( N terminale de la </a:t>
            </a:r>
            <a:r>
              <a:rPr lang="fr-FR" sz="2200" dirty="0" err="1" smtClean="0">
                <a:latin typeface="Arial Unicode MS" pitchFamily="34" charset="-128"/>
              </a:rPr>
              <a:t>fr</a:t>
            </a:r>
            <a:r>
              <a:rPr lang="fr-FR" sz="2200" dirty="0" smtClean="0">
                <a:latin typeface="Arial Unicode MS" pitchFamily="34" charset="-128"/>
              </a:rPr>
              <a:t> alpha) : molécule toxique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200" dirty="0" smtClean="0">
                <a:latin typeface="Arial Unicode MS" pitchFamily="34" charset="-128"/>
              </a:rPr>
              <a:t>        responsable de la majorité des troubles;</a:t>
            </a:r>
          </a:p>
          <a:p>
            <a:pPr eaLnBrk="1" hangingPunct="1">
              <a:buFont typeface="Wingdings 2" pitchFamily="18" charset="2"/>
              <a:buNone/>
            </a:pPr>
            <a:endParaRPr lang="fr-FR" sz="2200" dirty="0" smtClean="0">
              <a:latin typeface="Arial Unicode MS" pitchFamily="34" charset="-128"/>
            </a:endParaRPr>
          </a:p>
          <a:p>
            <a:pPr eaLnBrk="1" hangingPunct="1">
              <a:buFont typeface="Wingdings 2" pitchFamily="18" charset="2"/>
              <a:buNone/>
            </a:pPr>
            <a:r>
              <a:rPr lang="fr-FR" sz="2200" b="1" dirty="0" smtClean="0">
                <a:latin typeface="Arial Unicode MS" pitchFamily="34" charset="-128"/>
              </a:rPr>
              <a:t>  </a:t>
            </a:r>
            <a:endParaRPr lang="fr-FR" sz="2200" dirty="0" smtClean="0">
              <a:latin typeface="Arial Unicode MS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 2" pitchFamily="18" charset="2"/>
              <a:buNone/>
            </a:pPr>
            <a:r>
              <a:rPr lang="fr-FR" b="1" u="sng" dirty="0" smtClean="0">
                <a:latin typeface="Arial Unicode MS" pitchFamily="34" charset="-128"/>
              </a:rPr>
              <a:t>Facteurs étiologiques: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 Unicode MS" pitchFamily="34" charset="-128"/>
              </a:rPr>
              <a:t>      A-2 / </a:t>
            </a:r>
            <a:r>
              <a:rPr lang="fr-FR" sz="2200" b="1" u="sng" dirty="0" err="1" smtClean="0">
                <a:latin typeface="Arial Unicode MS" pitchFamily="34" charset="-128"/>
              </a:rPr>
              <a:t>Facteuts</a:t>
            </a:r>
            <a:r>
              <a:rPr lang="fr-FR" sz="2200" b="1" u="sng" dirty="0" smtClean="0">
                <a:latin typeface="Arial Unicode MS" pitchFamily="34" charset="-128"/>
              </a:rPr>
              <a:t> endogènes</a:t>
            </a:r>
            <a:r>
              <a:rPr lang="fr-FR" sz="2200" u="sng" dirty="0" smtClean="0">
                <a:latin typeface="Arial Unicode MS" pitchFamily="34" charset="-128"/>
              </a:rPr>
              <a:t> :</a:t>
            </a:r>
            <a:r>
              <a:rPr lang="fr-FR" sz="1800" dirty="0" smtClean="0">
                <a:latin typeface="Arial Unicode MS" pitchFamily="34" charset="-128"/>
              </a:rPr>
              <a:t> 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fr-FR" sz="1800" dirty="0" smtClean="0">
                <a:latin typeface="Arial Unicode MS" pitchFamily="34" charset="-128"/>
              </a:rPr>
              <a:t>   </a:t>
            </a:r>
            <a:r>
              <a:rPr lang="fr-FR" sz="2200" b="1" dirty="0" smtClean="0">
                <a:solidFill>
                  <a:srgbClr val="002060"/>
                </a:solidFill>
                <a:latin typeface="Arial Unicode MS" pitchFamily="34" charset="-128"/>
              </a:rPr>
              <a:t>Anomalies de la perméabilité </a:t>
            </a:r>
            <a:r>
              <a:rPr lang="fr-FR" sz="2200" b="1" dirty="0" err="1" smtClean="0">
                <a:solidFill>
                  <a:srgbClr val="002060"/>
                </a:solidFill>
                <a:latin typeface="Arial Unicode MS" pitchFamily="34" charset="-128"/>
              </a:rPr>
              <a:t>entérocytaire</a:t>
            </a:r>
            <a:r>
              <a:rPr lang="fr-FR" sz="2200" b="1" dirty="0" smtClean="0">
                <a:solidFill>
                  <a:srgbClr val="002060"/>
                </a:solidFill>
                <a:latin typeface="Arial Unicode MS" pitchFamily="34" charset="-128"/>
              </a:rPr>
              <a:t> :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1800" dirty="0" smtClean="0">
                <a:latin typeface="Arial Unicode MS" pitchFamily="34" charset="-128"/>
              </a:rPr>
              <a:t>     </a:t>
            </a:r>
            <a:r>
              <a:rPr lang="fr-FR" sz="20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↗</a:t>
            </a:r>
            <a:r>
              <a:rPr lang="fr-FR" sz="1800" dirty="0" smtClean="0">
                <a:latin typeface="Arial Unicode MS" pitchFamily="34" charset="-128"/>
              </a:rPr>
              <a:t> </a:t>
            </a:r>
            <a:r>
              <a:rPr lang="fr-FR" sz="2000" dirty="0" smtClean="0">
                <a:latin typeface="Arial Unicode MS" pitchFamily="34" charset="-128"/>
              </a:rPr>
              <a:t>perméabilité par anomalie des jonctions serrées</a:t>
            </a:r>
          </a:p>
          <a:p>
            <a:pPr eaLnBrk="1" hangingPunct="1">
              <a:buFont typeface="Wingdings 2" pitchFamily="18" charset="2"/>
              <a:buNone/>
            </a:pPr>
            <a:endParaRPr lang="fr-FR" sz="1800" dirty="0" smtClean="0">
              <a:latin typeface="Arial Unicode MS" pitchFamily="34" charset="-128"/>
            </a:endParaRPr>
          </a:p>
          <a:p>
            <a:pPr eaLnBrk="1" hangingPunct="1">
              <a:buFont typeface="Wingdings" pitchFamily="2" charset="2"/>
              <a:buChar char="Ø"/>
            </a:pPr>
            <a:r>
              <a:rPr lang="fr-FR" sz="1800" dirty="0" smtClean="0">
                <a:solidFill>
                  <a:srgbClr val="002060"/>
                </a:solidFill>
                <a:latin typeface="Arial Unicode MS" pitchFamily="34" charset="-128"/>
              </a:rPr>
              <a:t>  </a:t>
            </a:r>
            <a:r>
              <a:rPr lang="fr-FR" sz="2200" b="1" dirty="0" smtClean="0">
                <a:solidFill>
                  <a:srgbClr val="002060"/>
                </a:solidFill>
                <a:latin typeface="Arial Unicode MS" pitchFamily="34" charset="-128"/>
              </a:rPr>
              <a:t>Facteurs génétiques :</a:t>
            </a:r>
            <a:r>
              <a:rPr lang="fr-FR" sz="1800" dirty="0" smtClean="0">
                <a:solidFill>
                  <a:srgbClr val="002060"/>
                </a:solidFill>
                <a:latin typeface="Arial Unicode MS" pitchFamily="34" charset="-128"/>
              </a:rPr>
              <a:t> </a:t>
            </a:r>
          </a:p>
          <a:p>
            <a:pPr eaLnBrk="1" hangingPunct="1"/>
            <a:r>
              <a:rPr lang="fr-FR" sz="1800" dirty="0" smtClean="0">
                <a:latin typeface="Arial Unicode MS" pitchFamily="34" charset="-128"/>
              </a:rPr>
              <a:t>  </a:t>
            </a:r>
            <a:r>
              <a:rPr lang="fr-FR" sz="2000" dirty="0" smtClean="0">
                <a:latin typeface="Arial Unicode MS" pitchFamily="34" charset="-128"/>
              </a:rPr>
              <a:t>La prévalence chez les parents du 1er degrés 8-18% et atteint 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 Unicode MS" pitchFamily="34" charset="-128"/>
              </a:rPr>
              <a:t>      70% chez les jumeaux monozygotes ;  </a:t>
            </a:r>
          </a:p>
          <a:p>
            <a:pPr eaLnBrk="1" hangingPunct="1"/>
            <a:r>
              <a:rPr lang="fr-FR" sz="2000" dirty="0" smtClean="0">
                <a:latin typeface="Arial Unicode MS" pitchFamily="34" charset="-128"/>
              </a:rPr>
              <a:t>   La MC est liée au complexe CMH ( chromosome 6) 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 Unicode MS" pitchFamily="34" charset="-128"/>
              </a:rPr>
              <a:t>     </a:t>
            </a:r>
            <a:r>
              <a:rPr lang="fr-FR" sz="2000" dirty="0" smtClean="0">
                <a:solidFill>
                  <a:schemeClr val="accent1"/>
                </a:solidFill>
                <a:latin typeface="Arial Unicode MS" pitchFamily="34" charset="-128"/>
              </a:rPr>
              <a:t>HLA B8+</a:t>
            </a:r>
            <a:r>
              <a:rPr lang="fr-FR" sz="2000" dirty="0" smtClean="0">
                <a:latin typeface="Arial Unicode MS" pitchFamily="34" charset="-128"/>
              </a:rPr>
              <a:t>dans &gt;50% MC;</a:t>
            </a:r>
            <a:endParaRPr lang="fr-FR" sz="2000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eaLnBrk="1" hangingPunct="1"/>
            <a:r>
              <a:rPr lang="fr-FR" sz="2000" dirty="0" smtClean="0">
                <a:latin typeface="Arial Unicode MS" pitchFamily="34" charset="-128"/>
              </a:rPr>
              <a:t>   Les </a:t>
            </a:r>
            <a:r>
              <a:rPr lang="fr-FR" sz="2000" dirty="0" err="1" smtClean="0">
                <a:latin typeface="Arial Unicode MS" pitchFamily="34" charset="-128"/>
              </a:rPr>
              <a:t>halotypes</a:t>
            </a:r>
            <a:r>
              <a:rPr lang="fr-FR" sz="2000" dirty="0" smtClean="0">
                <a:latin typeface="Arial Unicode MS" pitchFamily="34" charset="-128"/>
              </a:rPr>
              <a:t> </a:t>
            </a:r>
            <a:r>
              <a:rPr lang="fr-FR" sz="2000" dirty="0" smtClean="0">
                <a:solidFill>
                  <a:schemeClr val="accent1"/>
                </a:solidFill>
                <a:latin typeface="Arial Unicode MS" pitchFamily="34" charset="-128"/>
              </a:rPr>
              <a:t>HLA Dr3 Dq2</a:t>
            </a:r>
            <a:r>
              <a:rPr lang="fr-FR" sz="2000" dirty="0" smtClean="0">
                <a:latin typeface="Arial Unicode MS" pitchFamily="34" charset="-128"/>
              </a:rPr>
              <a:t> et </a:t>
            </a:r>
            <a:r>
              <a:rPr lang="fr-FR" sz="2000" dirty="0" smtClean="0">
                <a:solidFill>
                  <a:schemeClr val="accent1"/>
                </a:solidFill>
                <a:latin typeface="Arial Unicode MS" pitchFamily="34" charset="-128"/>
              </a:rPr>
              <a:t>Dr7 Dq2</a:t>
            </a:r>
            <a:r>
              <a:rPr lang="fr-FR" sz="2000" dirty="0" smtClean="0">
                <a:latin typeface="Arial Unicode MS" pitchFamily="34" charset="-128"/>
              </a:rPr>
              <a:t> fortement retrouvés ;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 Unicode MS" pitchFamily="34" charset="-128"/>
              </a:rPr>
              <a:t>     Dq2 est + chez &gt; 95% ,5% sont Dq2 - et sont alors Dq8+.</a:t>
            </a:r>
          </a:p>
          <a:p>
            <a:pPr eaLnBrk="1" hangingPunct="1">
              <a:buFont typeface="Wingdings 2" pitchFamily="18" charset="2"/>
              <a:buNone/>
            </a:pPr>
            <a:endParaRPr lang="fr-FR" sz="2000" dirty="0" smtClean="0">
              <a:latin typeface="Arial Unicode MS" pitchFamily="34" charset="-128"/>
            </a:endParaRPr>
          </a:p>
          <a:p>
            <a:pPr>
              <a:buFont typeface="Wingdings" pitchFamily="2" charset="2"/>
              <a:buChar char="Ø"/>
            </a:pPr>
            <a:r>
              <a:rPr lang="fr-FR" sz="2200" b="1" dirty="0" smtClean="0">
                <a:solidFill>
                  <a:srgbClr val="002060"/>
                </a:solidFill>
                <a:latin typeface="Arial Unicode MS" pitchFamily="34" charset="-128"/>
              </a:rPr>
              <a:t>Facteurs immunologiques:</a:t>
            </a:r>
          </a:p>
          <a:p>
            <a:pPr>
              <a:buNone/>
            </a:pPr>
            <a:r>
              <a:rPr lang="fr-FR" sz="2000" dirty="0" smtClean="0">
                <a:latin typeface="Arial Unicode MS" pitchFamily="34" charset="-128"/>
              </a:rPr>
              <a:t>         - Présence d’</a:t>
            </a:r>
            <a:r>
              <a:rPr lang="fr-FR" sz="2000" dirty="0" err="1" smtClean="0">
                <a:latin typeface="Arial Unicode MS" pitchFamily="34" charset="-128"/>
              </a:rPr>
              <a:t>ac</a:t>
            </a:r>
            <a:r>
              <a:rPr lang="fr-FR" sz="2000" dirty="0" smtClean="0">
                <a:latin typeface="Arial Unicode MS" pitchFamily="34" charset="-128"/>
              </a:rPr>
              <a:t> circulants </a:t>
            </a:r>
            <a:r>
              <a:rPr lang="fr-FR" sz="2000" dirty="0" err="1" smtClean="0">
                <a:latin typeface="Arial Unicode MS" pitchFamily="34" charset="-128"/>
              </a:rPr>
              <a:t>Ig</a:t>
            </a:r>
            <a:r>
              <a:rPr lang="fr-FR" sz="2000" dirty="0" smtClean="0">
                <a:latin typeface="Arial Unicode MS" pitchFamily="34" charset="-128"/>
              </a:rPr>
              <a:t> A induit par le gluten et disparaissant sous RSG (</a:t>
            </a:r>
            <a:r>
              <a:rPr lang="fr-FR" sz="2000" dirty="0" err="1" smtClean="0">
                <a:latin typeface="Arial Unicode MS" pitchFamily="34" charset="-128"/>
              </a:rPr>
              <a:t>Ac</a:t>
            </a:r>
            <a:r>
              <a:rPr lang="fr-FR" sz="2000" dirty="0" smtClean="0">
                <a:latin typeface="Arial Unicode MS" pitchFamily="34" charset="-128"/>
              </a:rPr>
              <a:t> </a:t>
            </a:r>
            <a:r>
              <a:rPr lang="fr-FR" sz="2000" dirty="0" err="1" smtClean="0">
                <a:latin typeface="Arial Unicode MS" pitchFamily="34" charset="-128"/>
              </a:rPr>
              <a:t>antigliadine</a:t>
            </a:r>
            <a:r>
              <a:rPr lang="fr-FR" sz="2000" dirty="0" smtClean="0">
                <a:latin typeface="Arial Unicode MS" pitchFamily="34" charset="-128"/>
              </a:rPr>
              <a:t>, </a:t>
            </a:r>
            <a:r>
              <a:rPr lang="fr-FR" sz="2000" dirty="0" err="1" smtClean="0">
                <a:latin typeface="Arial Unicode MS" pitchFamily="34" charset="-128"/>
              </a:rPr>
              <a:t>Ac</a:t>
            </a:r>
            <a:r>
              <a:rPr lang="fr-FR" sz="2000" dirty="0" smtClean="0">
                <a:latin typeface="Arial Unicode MS" pitchFamily="34" charset="-128"/>
              </a:rPr>
              <a:t> anti </a:t>
            </a:r>
            <a:r>
              <a:rPr lang="fr-FR" sz="2000" dirty="0" err="1" smtClean="0">
                <a:latin typeface="Arial Unicode MS" pitchFamily="34" charset="-128"/>
              </a:rPr>
              <a:t>endomysium</a:t>
            </a:r>
            <a:r>
              <a:rPr lang="fr-FR" sz="2000" dirty="0" smtClean="0">
                <a:latin typeface="Arial Unicode MS" pitchFamily="34" charset="-128"/>
              </a:rPr>
              <a:t>, </a:t>
            </a:r>
            <a:r>
              <a:rPr lang="fr-FR" sz="2000" dirty="0" err="1" smtClean="0">
                <a:latin typeface="Arial Unicode MS" pitchFamily="34" charset="-128"/>
              </a:rPr>
              <a:t>ac</a:t>
            </a:r>
            <a:r>
              <a:rPr lang="fr-FR" sz="2000" dirty="0" smtClean="0">
                <a:latin typeface="Arial Unicode MS" pitchFamily="34" charset="-128"/>
              </a:rPr>
              <a:t> anti </a:t>
            </a:r>
            <a:r>
              <a:rPr lang="fr-FR" sz="2000" dirty="0" err="1" smtClean="0">
                <a:latin typeface="Arial Unicode MS" pitchFamily="34" charset="-128"/>
              </a:rPr>
              <a:t>transglutaminase</a:t>
            </a:r>
            <a:r>
              <a:rPr lang="fr-FR" sz="2000" dirty="0" smtClean="0">
                <a:latin typeface="Arial Unicode MS" pitchFamily="34" charset="-128"/>
              </a:rPr>
              <a:t> , </a:t>
            </a:r>
            <a:r>
              <a:rPr lang="fr-FR" sz="2000" dirty="0" err="1" smtClean="0">
                <a:latin typeface="Arial Unicode MS" pitchFamily="34" charset="-128"/>
              </a:rPr>
              <a:t>Ac</a:t>
            </a:r>
            <a:r>
              <a:rPr lang="fr-FR" sz="2000" dirty="0" smtClean="0">
                <a:latin typeface="Arial Unicode MS" pitchFamily="34" charset="-128"/>
              </a:rPr>
              <a:t> anti réticuline</a:t>
            </a:r>
            <a:r>
              <a:rPr lang="fr-FR" sz="2400" dirty="0" smtClean="0">
                <a:latin typeface="Arial Unicode MS" pitchFamily="34" charset="-128"/>
              </a:rPr>
              <a:t>.)</a:t>
            </a:r>
            <a:endParaRPr lang="fr-FR" sz="2000" dirty="0" smtClean="0">
              <a:latin typeface="Arial Unicode MS" pitchFamily="34" charset="-128"/>
            </a:endParaRPr>
          </a:p>
          <a:p>
            <a:pPr>
              <a:buNone/>
            </a:pPr>
            <a:r>
              <a:rPr lang="fr-FR" sz="2000" dirty="0" smtClean="0">
                <a:latin typeface="Arial Unicode MS" pitchFamily="34" charset="-128"/>
              </a:rPr>
              <a:t>          - Forte association  MC -HLA Dq2.</a:t>
            </a:r>
          </a:p>
          <a:p>
            <a:pPr>
              <a:buNone/>
            </a:pPr>
            <a:r>
              <a:rPr lang="fr-FR" sz="2000" dirty="0" smtClean="0">
                <a:latin typeface="Arial Unicode MS" pitchFamily="34" charset="-128"/>
              </a:rPr>
              <a:t>          - Infiltration du chorion par les LT.</a:t>
            </a:r>
          </a:p>
          <a:p>
            <a:pPr>
              <a:buNone/>
            </a:pPr>
            <a:r>
              <a:rPr lang="fr-FR" sz="2000" dirty="0" smtClean="0">
                <a:latin typeface="Arial Unicode MS" pitchFamily="34" charset="-128"/>
              </a:rPr>
              <a:t>          - Association fréquente avec d’autres maladies auto-immune.</a:t>
            </a:r>
          </a:p>
          <a:p>
            <a:pPr eaLnBrk="1" hangingPunct="1">
              <a:buFont typeface="Wingdings 2" pitchFamily="18" charset="2"/>
              <a:buNone/>
            </a:pPr>
            <a:r>
              <a:rPr lang="fr-FR" sz="2000" dirty="0" smtClean="0">
                <a:latin typeface="Arial Unicode MS" pitchFamily="34" charset="-128"/>
              </a:rPr>
              <a:t>       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B/ Mécanisme </a:t>
            </a:r>
            <a:r>
              <a:rPr lang="fr-FR" dirty="0" smtClean="0"/>
              <a:t>de toxicité du gluten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gliadine est </a:t>
            </a:r>
            <a:r>
              <a:rPr lang="fr-FR" dirty="0" err="1" smtClean="0"/>
              <a:t>déamidée</a:t>
            </a:r>
            <a:r>
              <a:rPr lang="fr-FR" dirty="0" smtClean="0"/>
              <a:t> par une enzyme libérée par les macrophages tissulaires et les </a:t>
            </a:r>
            <a:r>
              <a:rPr lang="fr-FR" dirty="0" err="1" smtClean="0"/>
              <a:t>entérocytes</a:t>
            </a:r>
            <a:r>
              <a:rPr lang="fr-FR" dirty="0" smtClean="0"/>
              <a:t> (</a:t>
            </a:r>
            <a:r>
              <a:rPr lang="fr-FR" dirty="0" err="1" smtClean="0"/>
              <a:t>transglutaminase</a:t>
            </a:r>
            <a:r>
              <a:rPr lang="fr-FR" dirty="0" smtClean="0"/>
              <a:t> tissulaire)</a:t>
            </a:r>
          </a:p>
          <a:p>
            <a:r>
              <a:rPr lang="fr-FR" dirty="0" smtClean="0"/>
              <a:t>Les lymphocytes du chorion vont répondre à certains peptides de la gliadine présentés par les molécules HLA DQ2 ou DQ8          cascades de réactions immunologiques (formation de cytokines pro-inflammatoires, recrutement d’autres cellules inflammatoires)            destruction </a:t>
            </a:r>
            <a:r>
              <a:rPr lang="fr-FR" dirty="0" err="1" smtClean="0"/>
              <a:t>entérocytaire</a:t>
            </a:r>
            <a:r>
              <a:rPr lang="fr-FR" dirty="0" smtClean="0"/>
              <a:t> et atrophie </a:t>
            </a:r>
            <a:r>
              <a:rPr lang="fr-FR" dirty="0" err="1" smtClean="0"/>
              <a:t>villositaire</a:t>
            </a:r>
            <a:r>
              <a:rPr lang="fr-FR" dirty="0" smtClean="0"/>
              <a:t> </a:t>
            </a:r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3500430" y="421481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avec flèche 6"/>
          <p:cNvCxnSpPr/>
          <p:nvPr/>
        </p:nvCxnSpPr>
        <p:spPr>
          <a:xfrm>
            <a:off x="3214678" y="542926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6324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22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                                  </a:t>
            </a:r>
            <a:r>
              <a:rPr lang="fr-FR" sz="24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↗</a:t>
            </a:r>
            <a:r>
              <a:rPr lang="fr-FR" sz="2400" b="1" dirty="0" smtClean="0"/>
              <a:t> Perméabilité </a:t>
            </a:r>
            <a:r>
              <a:rPr lang="fr-FR" sz="2400" b="1" dirty="0" err="1" smtClean="0"/>
              <a:t>cell</a:t>
            </a:r>
            <a:endParaRPr lang="fr-FR" sz="2400" b="1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fr-FR" sz="22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2200" dirty="0" smtClean="0"/>
              <a:t>                                                </a:t>
            </a:r>
            <a:r>
              <a:rPr lang="fr-FR" sz="2200" b="1" dirty="0" smtClean="0"/>
              <a:t>Gliadine</a:t>
            </a:r>
            <a:r>
              <a:rPr lang="fr-FR" sz="2200" dirty="0" smtClean="0"/>
              <a:t>             </a:t>
            </a:r>
            <a:r>
              <a:rPr lang="fr-FR" sz="1800" dirty="0" smtClean="0"/>
              <a:t>lamina </a:t>
            </a:r>
            <a:r>
              <a:rPr lang="fr-FR" sz="1800" dirty="0" err="1" smtClean="0"/>
              <a:t>propria</a:t>
            </a:r>
            <a:endParaRPr lang="fr-FR" sz="18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fr-FR" sz="22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4200" b="1" u="sng" dirty="0" err="1" smtClean="0">
                <a:solidFill>
                  <a:schemeClr val="accent2"/>
                </a:solidFill>
              </a:rPr>
              <a:t>mécanisme</a:t>
            </a:r>
            <a:r>
              <a:rPr lang="fr-FR" sz="3200" b="1" u="sng" dirty="0" err="1" smtClean="0">
                <a:solidFill>
                  <a:schemeClr val="accent2"/>
                </a:solidFill>
              </a:rPr>
              <a:t>S</a:t>
            </a:r>
            <a:r>
              <a:rPr lang="fr-FR" sz="4200" dirty="0" smtClean="0">
                <a:solidFill>
                  <a:schemeClr val="accent2"/>
                </a:solidFill>
              </a:rPr>
              <a:t>      </a:t>
            </a:r>
            <a:r>
              <a:rPr lang="fr-FR" sz="2200" dirty="0" err="1" smtClean="0"/>
              <a:t>déamidée</a:t>
            </a:r>
            <a:endParaRPr lang="fr-FR" sz="22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2200" dirty="0" smtClean="0"/>
              <a:t>                                                 </a:t>
            </a:r>
            <a:r>
              <a:rPr lang="fr-FR" sz="2400" b="1" dirty="0" smtClean="0"/>
              <a:t>T</a:t>
            </a:r>
            <a:r>
              <a:rPr lang="fr-FR" sz="2400" dirty="0" smtClean="0"/>
              <a:t>   </a:t>
            </a:r>
            <a:r>
              <a:rPr lang="fr-FR" sz="2400" b="1" dirty="0" smtClean="0"/>
              <a:t>G</a:t>
            </a:r>
            <a:r>
              <a:rPr lang="fr-FR" sz="2200" dirty="0" smtClean="0"/>
              <a:t>                   </a:t>
            </a:r>
            <a:r>
              <a:rPr lang="fr-FR" sz="1800" dirty="0" smtClean="0"/>
              <a:t>duodénum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2200" dirty="0" smtClean="0"/>
              <a:t>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2200" dirty="0" smtClean="0"/>
              <a:t>                                            </a:t>
            </a:r>
            <a:r>
              <a:rPr lang="fr-FR" sz="2200" b="1" dirty="0" smtClean="0"/>
              <a:t>TG -Gliadine</a:t>
            </a:r>
            <a:r>
              <a:rPr lang="fr-FR" sz="2200" dirty="0" smtClean="0"/>
              <a:t>         </a:t>
            </a:r>
            <a:r>
              <a:rPr lang="fr-FR" sz="2400" dirty="0" smtClean="0">
                <a:solidFill>
                  <a:srgbClr val="FF0000"/>
                </a:solidFill>
              </a:rPr>
              <a:t>HLA Dq2 ou Dq8</a:t>
            </a:r>
            <a:r>
              <a:rPr lang="fr-FR" sz="2200" dirty="0" smtClean="0"/>
              <a:t> 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2200" dirty="0" smtClean="0"/>
              <a:t>                           </a:t>
            </a:r>
            <a:endParaRPr lang="fr-FR" sz="24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endParaRPr lang="fr-FR" sz="2200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2200" dirty="0" smtClean="0"/>
              <a:t>                                                </a:t>
            </a:r>
            <a:r>
              <a:rPr lang="fr-FR" sz="2200" b="1" dirty="0" smtClean="0"/>
              <a:t>LT</a:t>
            </a:r>
            <a:r>
              <a:rPr lang="fr-FR" sz="2200" dirty="0" smtClean="0"/>
              <a:t> </a:t>
            </a:r>
            <a:r>
              <a:rPr lang="fr-FR" sz="2200" b="1" dirty="0" smtClean="0"/>
              <a:t>CD4</a:t>
            </a:r>
            <a:r>
              <a:rPr lang="fr-FR" sz="2200" dirty="0" smtClean="0"/>
              <a:t>                       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2200" dirty="0" smtClean="0"/>
              <a:t>          </a:t>
            </a:r>
            <a:r>
              <a:rPr lang="fr-FR" sz="2200" u="sng" dirty="0" smtClean="0"/>
              <a:t>TH1</a:t>
            </a:r>
            <a:r>
              <a:rPr lang="fr-FR" sz="2200" dirty="0" smtClean="0"/>
              <a:t>                                </a:t>
            </a:r>
            <a:r>
              <a:rPr lang="fr-FR" sz="1500" b="1" dirty="0" smtClean="0">
                <a:solidFill>
                  <a:schemeClr val="accent1"/>
                </a:solidFill>
              </a:rPr>
              <a:t>TNF   INF </a:t>
            </a:r>
            <a:r>
              <a:rPr lang="fr-FR" sz="2200" b="1" dirty="0" smtClean="0">
                <a:solidFill>
                  <a:schemeClr val="accent1"/>
                </a:solidFill>
                <a:cs typeface="Times New Roman" pitchFamily="18" charset="0"/>
              </a:rPr>
              <a:t>γ                        </a:t>
            </a:r>
            <a:r>
              <a:rPr lang="fr-FR" sz="1500" b="1" dirty="0" smtClean="0">
                <a:solidFill>
                  <a:schemeClr val="accent1"/>
                </a:solidFill>
              </a:rPr>
              <a:t> </a:t>
            </a:r>
            <a:r>
              <a:rPr lang="fr-FR" sz="1800" u="sng" dirty="0" smtClean="0"/>
              <a:t>FIBROBLASTES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2200" dirty="0" smtClean="0"/>
              <a:t>                                                     </a:t>
            </a:r>
            <a:r>
              <a:rPr lang="fr-FR" sz="2000" u="sng" dirty="0" smtClean="0"/>
              <a:t>TH2</a:t>
            </a:r>
            <a:endParaRPr lang="fr-FR" sz="1800" u="sng" dirty="0" smtClean="0"/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2200" dirty="0" smtClean="0"/>
              <a:t>    </a:t>
            </a:r>
            <a:r>
              <a:rPr lang="fr-FR" sz="1800" dirty="0" smtClean="0"/>
              <a:t>+ </a:t>
            </a:r>
            <a:r>
              <a:rPr lang="fr-FR" sz="2000" dirty="0" smtClean="0"/>
              <a:t>plasmocytes </a:t>
            </a:r>
            <a:r>
              <a:rPr lang="fr-FR" sz="1800" dirty="0" smtClean="0"/>
              <a:t>                              +LIE (CD8),PN</a:t>
            </a:r>
            <a:r>
              <a:rPr lang="fr-FR" sz="2200" dirty="0" smtClean="0"/>
              <a:t>                </a:t>
            </a:r>
            <a:r>
              <a:rPr lang="fr-FR" sz="1800" dirty="0" smtClean="0"/>
              <a:t>METALLOPROTEINES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1800" dirty="0" smtClean="0"/>
              <a:t>     AC ATG,AC AG                                macro                                                                                      </a:t>
            </a:r>
          </a:p>
          <a:p>
            <a:pPr eaLnBrk="1" hangingPunct="1">
              <a:lnSpc>
                <a:spcPct val="90000"/>
              </a:lnSpc>
              <a:buFont typeface="Wingdings 2" pitchFamily="18" charset="2"/>
              <a:buNone/>
            </a:pPr>
            <a:r>
              <a:rPr lang="fr-FR" sz="1800" dirty="0" smtClean="0"/>
              <a:t>                                                           </a:t>
            </a:r>
            <a:r>
              <a:rPr lang="fr-FR" sz="2400" b="1" dirty="0" err="1" smtClean="0"/>
              <a:t>cytotoxicité</a:t>
            </a:r>
            <a:endParaRPr lang="fr-FR" sz="2400" b="1" dirty="0" smtClean="0"/>
          </a:p>
          <a:p>
            <a:pPr eaLnBrk="1" hangingPunct="1">
              <a:lnSpc>
                <a:spcPct val="90000"/>
              </a:lnSpc>
            </a:pPr>
            <a:endParaRPr lang="fr-FR" sz="2400" b="1" dirty="0" smtClean="0"/>
          </a:p>
        </p:txBody>
      </p:sp>
      <p:sp>
        <p:nvSpPr>
          <p:cNvPr id="15363" name="AutoShape 4"/>
          <p:cNvSpPr>
            <a:spLocks noChangeArrowheads="1"/>
          </p:cNvSpPr>
          <p:nvPr/>
        </p:nvSpPr>
        <p:spPr bwMode="auto">
          <a:xfrm>
            <a:off x="3733800" y="914400"/>
            <a:ext cx="2286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64" name="AutoShape 5"/>
          <p:cNvSpPr>
            <a:spLocks noChangeArrowheads="1"/>
          </p:cNvSpPr>
          <p:nvPr/>
        </p:nvSpPr>
        <p:spPr bwMode="auto">
          <a:xfrm>
            <a:off x="3733800" y="1752600"/>
            <a:ext cx="228600" cy="1828800"/>
          </a:xfrm>
          <a:prstGeom prst="downArrow">
            <a:avLst>
              <a:gd name="adj1" fmla="val 50000"/>
              <a:gd name="adj2" fmla="val 20000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65" name="AutoShape 6"/>
          <p:cNvSpPr>
            <a:spLocks noChangeArrowheads="1"/>
          </p:cNvSpPr>
          <p:nvPr/>
        </p:nvSpPr>
        <p:spPr bwMode="auto">
          <a:xfrm rot="5400000">
            <a:off x="3390900" y="3390900"/>
            <a:ext cx="609600" cy="1905000"/>
          </a:xfrm>
          <a:custGeom>
            <a:avLst/>
            <a:gdLst>
              <a:gd name="T0" fmla="*/ 425422 w 21600"/>
              <a:gd name="T1" fmla="*/ 0 h 21600"/>
              <a:gd name="T2" fmla="*/ 425422 w 21600"/>
              <a:gd name="T3" fmla="*/ 1072268 h 21600"/>
              <a:gd name="T4" fmla="*/ 27799 w 21600"/>
              <a:gd name="T5" fmla="*/ 1905000 h 21600"/>
              <a:gd name="T6" fmla="*/ 609600 w 21600"/>
              <a:gd name="T7" fmla="*/ 536134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5116 h 21600"/>
              <a:gd name="T14" fmla="*/ 20566 w 21600"/>
              <a:gd name="T15" fmla="*/ 704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074" y="0"/>
                </a:lnTo>
                <a:lnTo>
                  <a:pt x="15074" y="5116"/>
                </a:lnTo>
                <a:lnTo>
                  <a:pt x="12427" y="5116"/>
                </a:lnTo>
                <a:cubicBezTo>
                  <a:pt x="5564" y="5116"/>
                  <a:pt x="0" y="8269"/>
                  <a:pt x="0" y="12158"/>
                </a:cubicBezTo>
                <a:lnTo>
                  <a:pt x="0" y="21600"/>
                </a:lnTo>
                <a:lnTo>
                  <a:pt x="1969" y="21600"/>
                </a:lnTo>
                <a:lnTo>
                  <a:pt x="1969" y="12158"/>
                </a:lnTo>
                <a:cubicBezTo>
                  <a:pt x="1969" y="9333"/>
                  <a:pt x="6651" y="7042"/>
                  <a:pt x="12427" y="7042"/>
                </a:cubicBezTo>
                <a:lnTo>
                  <a:pt x="15074" y="7042"/>
                </a:lnTo>
                <a:lnTo>
                  <a:pt x="15074" y="12158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66" name="Oval 7"/>
          <p:cNvSpPr>
            <a:spLocks noChangeArrowheads="1"/>
          </p:cNvSpPr>
          <p:nvPr/>
        </p:nvSpPr>
        <p:spPr bwMode="auto">
          <a:xfrm>
            <a:off x="2590800" y="4648200"/>
            <a:ext cx="28956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200"/>
              <a:t>LT CD4</a:t>
            </a:r>
          </a:p>
        </p:txBody>
      </p:sp>
      <p:sp>
        <p:nvSpPr>
          <p:cNvPr id="15367" name="AutoShape 8"/>
          <p:cNvSpPr>
            <a:spLocks noChangeArrowheads="1"/>
          </p:cNvSpPr>
          <p:nvPr/>
        </p:nvSpPr>
        <p:spPr bwMode="auto">
          <a:xfrm rot="10792886">
            <a:off x="1905000" y="5029200"/>
            <a:ext cx="4189413" cy="457200"/>
          </a:xfrm>
          <a:custGeom>
            <a:avLst/>
            <a:gdLst>
              <a:gd name="T0" fmla="*/ 2094707 w 21600"/>
              <a:gd name="T1" fmla="*/ 0 h 21600"/>
              <a:gd name="T2" fmla="*/ 0 w 21600"/>
              <a:gd name="T3" fmla="*/ 387371 h 21600"/>
              <a:gd name="T4" fmla="*/ 2094707 w 21600"/>
              <a:gd name="T5" fmla="*/ 390208 h 21600"/>
              <a:gd name="T6" fmla="*/ 4189413 w 21600"/>
              <a:gd name="T7" fmla="*/ 387371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100 w 21600"/>
              <a:gd name="T13" fmla="*/ 18167 h 21600"/>
              <a:gd name="T14" fmla="*/ 21500 w 21600"/>
              <a:gd name="T15" fmla="*/ 1843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8853" y="4178"/>
                </a:lnTo>
                <a:lnTo>
                  <a:pt x="10721" y="4178"/>
                </a:lnTo>
                <a:lnTo>
                  <a:pt x="10721" y="18167"/>
                </a:lnTo>
                <a:lnTo>
                  <a:pt x="2466" y="18167"/>
                </a:lnTo>
                <a:lnTo>
                  <a:pt x="2466" y="15002"/>
                </a:lnTo>
                <a:lnTo>
                  <a:pt x="0" y="18301"/>
                </a:lnTo>
                <a:lnTo>
                  <a:pt x="2466" y="21600"/>
                </a:lnTo>
                <a:lnTo>
                  <a:pt x="2466" y="18435"/>
                </a:lnTo>
                <a:lnTo>
                  <a:pt x="19134" y="18435"/>
                </a:lnTo>
                <a:lnTo>
                  <a:pt x="19134" y="21600"/>
                </a:lnTo>
                <a:lnTo>
                  <a:pt x="21600" y="18301"/>
                </a:lnTo>
                <a:lnTo>
                  <a:pt x="19134" y="15002"/>
                </a:lnTo>
                <a:lnTo>
                  <a:pt x="19134" y="18167"/>
                </a:lnTo>
                <a:lnTo>
                  <a:pt x="10879" y="18167"/>
                </a:lnTo>
                <a:lnTo>
                  <a:pt x="10879" y="4178"/>
                </a:lnTo>
                <a:lnTo>
                  <a:pt x="12747" y="417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68" name="AutoShape 11"/>
          <p:cNvSpPr>
            <a:spLocks noChangeArrowheads="1"/>
          </p:cNvSpPr>
          <p:nvPr/>
        </p:nvSpPr>
        <p:spPr bwMode="auto">
          <a:xfrm rot="-10715330">
            <a:off x="6477000" y="6172200"/>
            <a:ext cx="685800" cy="685800"/>
          </a:xfrm>
          <a:custGeom>
            <a:avLst/>
            <a:gdLst>
              <a:gd name="T0" fmla="*/ 478599 w 21600"/>
              <a:gd name="T1" fmla="*/ 0 h 21600"/>
              <a:gd name="T2" fmla="*/ 478599 w 21600"/>
              <a:gd name="T3" fmla="*/ 386016 h 21600"/>
              <a:gd name="T4" fmla="*/ 31274 w 21600"/>
              <a:gd name="T5" fmla="*/ 685800 h 21600"/>
              <a:gd name="T6" fmla="*/ 685800 w 21600"/>
              <a:gd name="T7" fmla="*/ 193008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5116 h 21600"/>
              <a:gd name="T14" fmla="*/ 20566 w 21600"/>
              <a:gd name="T15" fmla="*/ 704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074" y="0"/>
                </a:lnTo>
                <a:lnTo>
                  <a:pt x="15074" y="5116"/>
                </a:lnTo>
                <a:lnTo>
                  <a:pt x="12427" y="5116"/>
                </a:lnTo>
                <a:cubicBezTo>
                  <a:pt x="5564" y="5116"/>
                  <a:pt x="0" y="8269"/>
                  <a:pt x="0" y="12158"/>
                </a:cubicBezTo>
                <a:lnTo>
                  <a:pt x="0" y="21600"/>
                </a:lnTo>
                <a:lnTo>
                  <a:pt x="1969" y="21600"/>
                </a:lnTo>
                <a:lnTo>
                  <a:pt x="1969" y="12158"/>
                </a:lnTo>
                <a:cubicBezTo>
                  <a:pt x="1969" y="9333"/>
                  <a:pt x="6651" y="7042"/>
                  <a:pt x="12427" y="7042"/>
                </a:cubicBezTo>
                <a:lnTo>
                  <a:pt x="15074" y="7042"/>
                </a:lnTo>
                <a:lnTo>
                  <a:pt x="15074" y="12158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69" name="AutoShape 12"/>
          <p:cNvSpPr>
            <a:spLocks noChangeArrowheads="1"/>
          </p:cNvSpPr>
          <p:nvPr/>
        </p:nvSpPr>
        <p:spPr bwMode="auto">
          <a:xfrm rot="10715330" flipH="1">
            <a:off x="1450975" y="6405563"/>
            <a:ext cx="1143000" cy="304800"/>
          </a:xfrm>
          <a:custGeom>
            <a:avLst/>
            <a:gdLst>
              <a:gd name="T0" fmla="*/ 797666 w 21600"/>
              <a:gd name="T1" fmla="*/ 0 h 21600"/>
              <a:gd name="T2" fmla="*/ 797666 w 21600"/>
              <a:gd name="T3" fmla="*/ 171563 h 21600"/>
              <a:gd name="T4" fmla="*/ 52123 w 21600"/>
              <a:gd name="T5" fmla="*/ 304800 h 21600"/>
              <a:gd name="T6" fmla="*/ 1143000 w 21600"/>
              <a:gd name="T7" fmla="*/ 85781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5116 h 21600"/>
              <a:gd name="T14" fmla="*/ 20566 w 21600"/>
              <a:gd name="T15" fmla="*/ 704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074" y="0"/>
                </a:lnTo>
                <a:lnTo>
                  <a:pt x="15074" y="5116"/>
                </a:lnTo>
                <a:lnTo>
                  <a:pt x="12427" y="5116"/>
                </a:lnTo>
                <a:cubicBezTo>
                  <a:pt x="5564" y="5116"/>
                  <a:pt x="0" y="8269"/>
                  <a:pt x="0" y="12158"/>
                </a:cubicBezTo>
                <a:lnTo>
                  <a:pt x="0" y="21600"/>
                </a:lnTo>
                <a:lnTo>
                  <a:pt x="1969" y="21600"/>
                </a:lnTo>
                <a:lnTo>
                  <a:pt x="1969" y="12158"/>
                </a:lnTo>
                <a:cubicBezTo>
                  <a:pt x="1969" y="9333"/>
                  <a:pt x="6651" y="7042"/>
                  <a:pt x="12427" y="7042"/>
                </a:cubicBezTo>
                <a:lnTo>
                  <a:pt x="15074" y="7042"/>
                </a:lnTo>
                <a:lnTo>
                  <a:pt x="15074" y="12158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FR"/>
          </a:p>
        </p:txBody>
      </p:sp>
      <p:sp>
        <p:nvSpPr>
          <p:cNvPr id="15370" name="AutoShape 13"/>
          <p:cNvSpPr>
            <a:spLocks noChangeArrowheads="1"/>
          </p:cNvSpPr>
          <p:nvPr/>
        </p:nvSpPr>
        <p:spPr bwMode="auto">
          <a:xfrm>
            <a:off x="990600" y="3733800"/>
            <a:ext cx="1524000" cy="609600"/>
          </a:xfrm>
          <a:custGeom>
            <a:avLst/>
            <a:gdLst>
              <a:gd name="T0" fmla="*/ 762000 w 21600"/>
              <a:gd name="T1" fmla="*/ 0 h 21600"/>
              <a:gd name="T2" fmla="*/ 223167 w 21600"/>
              <a:gd name="T3" fmla="*/ 89267 h 21600"/>
              <a:gd name="T4" fmla="*/ 0 w 21600"/>
              <a:gd name="T5" fmla="*/ 304800 h 21600"/>
              <a:gd name="T6" fmla="*/ 223167 w 21600"/>
              <a:gd name="T7" fmla="*/ 520333 h 21600"/>
              <a:gd name="T8" fmla="*/ 762000 w 21600"/>
              <a:gd name="T9" fmla="*/ 609600 h 21600"/>
              <a:gd name="T10" fmla="*/ 1300833 w 21600"/>
              <a:gd name="T11" fmla="*/ 520333 h 21600"/>
              <a:gd name="T12" fmla="*/ 1524000 w 21600"/>
              <a:gd name="T13" fmla="*/ 304800 h 21600"/>
              <a:gd name="T14" fmla="*/ 1300833 w 21600"/>
              <a:gd name="T15" fmla="*/ 8926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accent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FR" sz="3200" b="1">
                <a:solidFill>
                  <a:srgbClr val="150D53"/>
                </a:solidFill>
              </a:rPr>
              <a:t>CPA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4841</TotalTime>
  <Words>2806</Words>
  <Application>Microsoft Office PowerPoint</Application>
  <PresentationFormat>Affichage à l'écran (4:3)</PresentationFormat>
  <Paragraphs>539</Paragraphs>
  <Slides>49</Slides>
  <Notes>43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49</vt:i4>
      </vt:variant>
    </vt:vector>
  </HeadingPairs>
  <TitlesOfParts>
    <vt:vector size="50" baseType="lpstr">
      <vt:lpstr>Débit</vt:lpstr>
      <vt:lpstr>MALADIE COELIAQUE </vt:lpstr>
      <vt:lpstr>Diapositive 2</vt:lpstr>
      <vt:lpstr>Diapositive 3</vt:lpstr>
      <vt:lpstr>Diapositive 4</vt:lpstr>
      <vt:lpstr>ETIOPATHOGENIE</vt:lpstr>
      <vt:lpstr>Diapositive 6</vt:lpstr>
      <vt:lpstr>Diapositive 7</vt:lpstr>
      <vt:lpstr>B/ Mécanisme de toxicité du gluten</vt:lpstr>
      <vt:lpstr>Diapositive 9</vt:lpstr>
      <vt:lpstr>ANATOMOPATHOLOGIE</vt:lpstr>
      <vt:lpstr>Diapositive 11</vt:lpstr>
      <vt:lpstr>Diapositive 12</vt:lpstr>
      <vt:lpstr>Diapositive 13</vt:lpstr>
      <vt:lpstr>CLINIQUE</vt:lpstr>
      <vt:lpstr>Diapositive 15</vt:lpstr>
      <vt:lpstr>Diapositive 16</vt:lpstr>
      <vt:lpstr>Diapositive 17</vt:lpstr>
      <vt:lpstr>    Examens complémentaires 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FORMES CLINIQUES</vt:lpstr>
      <vt:lpstr>Diapositive 28</vt:lpstr>
      <vt:lpstr>Diapositive 29</vt:lpstr>
      <vt:lpstr>Diapositive 30</vt:lpstr>
      <vt:lpstr>Diapositive 31</vt:lpstr>
      <vt:lpstr>Diapositive 32</vt:lpstr>
      <vt:lpstr>Diapositive 33</vt:lpstr>
      <vt:lpstr>Diapositive 34</vt:lpstr>
      <vt:lpstr>Diapositive 35</vt:lpstr>
      <vt:lpstr>Diapositive 36</vt:lpstr>
      <vt:lpstr>Diapositive 37</vt:lpstr>
      <vt:lpstr>Diapositive 38</vt:lpstr>
      <vt:lpstr>Diapositive 39</vt:lpstr>
      <vt:lpstr>Diapositive 40</vt:lpstr>
      <vt:lpstr>Diapositive 41</vt:lpstr>
      <vt:lpstr>Diapositive 42</vt:lpstr>
      <vt:lpstr>Diapositive 43</vt:lpstr>
      <vt:lpstr>Diapositive 44</vt:lpstr>
      <vt:lpstr>Diapositive 45</vt:lpstr>
      <vt:lpstr>Diapositive 46</vt:lpstr>
      <vt:lpstr>Diapositive 47</vt:lpstr>
      <vt:lpstr>Diapositive 48</vt:lpstr>
      <vt:lpstr>Diapositive 49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MALADIE COELIAQUE </dc:title>
  <dc:creator>samsung</dc:creator>
  <cp:lastModifiedBy>samsung</cp:lastModifiedBy>
  <cp:revision>5</cp:revision>
  <dcterms:created xsi:type="dcterms:W3CDTF">2016-09-26T17:41:32Z</dcterms:created>
  <dcterms:modified xsi:type="dcterms:W3CDTF">2016-10-04T20:34:58Z</dcterms:modified>
</cp:coreProperties>
</file>