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859" r:id="rId2"/>
    <p:sldMasterId id="2147484871" r:id="rId3"/>
    <p:sldMasterId id="2147484883" r:id="rId4"/>
    <p:sldMasterId id="2147484897" r:id="rId5"/>
    <p:sldMasterId id="2147484911" r:id="rId6"/>
    <p:sldMasterId id="2147484925" r:id="rId7"/>
    <p:sldMasterId id="2147484939" r:id="rId8"/>
    <p:sldMasterId id="2147484953" r:id="rId9"/>
    <p:sldMasterId id="2147484966" r:id="rId10"/>
  </p:sldMasterIdLst>
  <p:notesMasterIdLst>
    <p:notesMasterId r:id="rId71"/>
  </p:notesMasterIdLst>
  <p:handoutMasterIdLst>
    <p:handoutMasterId r:id="rId72"/>
  </p:handoutMasterIdLst>
  <p:sldIdLst>
    <p:sldId id="257" r:id="rId11"/>
    <p:sldId id="401" r:id="rId12"/>
    <p:sldId id="337" r:id="rId13"/>
    <p:sldId id="380" r:id="rId14"/>
    <p:sldId id="407" r:id="rId15"/>
    <p:sldId id="373" r:id="rId16"/>
    <p:sldId id="374" r:id="rId17"/>
    <p:sldId id="345" r:id="rId18"/>
    <p:sldId id="402" r:id="rId19"/>
    <p:sldId id="403" r:id="rId20"/>
    <p:sldId id="404" r:id="rId21"/>
    <p:sldId id="405" r:id="rId22"/>
    <p:sldId id="340" r:id="rId23"/>
    <p:sldId id="342" r:id="rId24"/>
    <p:sldId id="383" r:id="rId25"/>
    <p:sldId id="341" r:id="rId26"/>
    <p:sldId id="384" r:id="rId27"/>
    <p:sldId id="375" r:id="rId28"/>
    <p:sldId id="376" r:id="rId29"/>
    <p:sldId id="409" r:id="rId30"/>
    <p:sldId id="346" r:id="rId31"/>
    <p:sldId id="347" r:id="rId32"/>
    <p:sldId id="348" r:id="rId33"/>
    <p:sldId id="410" r:id="rId34"/>
    <p:sldId id="408" r:id="rId35"/>
    <p:sldId id="349" r:id="rId36"/>
    <p:sldId id="350" r:id="rId37"/>
    <p:sldId id="352" r:id="rId38"/>
    <p:sldId id="387" r:id="rId39"/>
    <p:sldId id="355" r:id="rId40"/>
    <p:sldId id="386" r:id="rId41"/>
    <p:sldId id="388" r:id="rId42"/>
    <p:sldId id="393" r:id="rId43"/>
    <p:sldId id="389" r:id="rId44"/>
    <p:sldId id="390" r:id="rId45"/>
    <p:sldId id="391" r:id="rId46"/>
    <p:sldId id="392" r:id="rId47"/>
    <p:sldId id="361" r:id="rId48"/>
    <p:sldId id="385" r:id="rId49"/>
    <p:sldId id="362" r:id="rId50"/>
    <p:sldId id="398" r:id="rId51"/>
    <p:sldId id="399" r:id="rId52"/>
    <p:sldId id="400" r:id="rId53"/>
    <p:sldId id="363" r:id="rId54"/>
    <p:sldId id="394" r:id="rId55"/>
    <p:sldId id="395" r:id="rId56"/>
    <p:sldId id="396" r:id="rId57"/>
    <p:sldId id="397" r:id="rId58"/>
    <p:sldId id="364" r:id="rId59"/>
    <p:sldId id="365" r:id="rId60"/>
    <p:sldId id="366" r:id="rId61"/>
    <p:sldId id="367" r:id="rId62"/>
    <p:sldId id="368" r:id="rId63"/>
    <p:sldId id="369" r:id="rId64"/>
    <p:sldId id="370" r:id="rId65"/>
    <p:sldId id="377" r:id="rId66"/>
    <p:sldId id="378" r:id="rId67"/>
    <p:sldId id="371" r:id="rId68"/>
    <p:sldId id="372" r:id="rId69"/>
    <p:sldId id="379" r:id="rId7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7817" autoAdjust="0"/>
    <p:restoredTop sz="84074" autoAdjust="0"/>
  </p:normalViewPr>
  <p:slideViewPr>
    <p:cSldViewPr>
      <p:cViewPr varScale="1">
        <p:scale>
          <a:sx n="49" d="100"/>
          <a:sy n="49" d="100"/>
        </p:scale>
        <p:origin x="-108" y="-306"/>
      </p:cViewPr>
      <p:guideLst>
        <p:guide orient="horz" pos="2160"/>
        <p:guide pos="2880"/>
      </p:guideLst>
    </p:cSldViewPr>
  </p:slideViewPr>
  <p:notesTextViewPr>
    <p:cViewPr>
      <p:scale>
        <a:sx n="100" d="100"/>
        <a:sy n="100" d="100"/>
      </p:scale>
      <p:origin x="0" y="10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9DB02-13A0-4EA4-B43E-8F73F7EBD9F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fr-FR"/>
        </a:p>
      </dgm:t>
    </dgm:pt>
    <dgm:pt modelId="{FE5B7A78-CFEF-495E-A31D-55F571B2CD6A}">
      <dgm:prSet phldrT="[Texte]" custT="1"/>
      <dgm:spPr>
        <a:solidFill>
          <a:schemeClr val="bg1"/>
        </a:solidFill>
        <a:ln>
          <a:solidFill>
            <a:schemeClr val="tx1"/>
          </a:solidFill>
        </a:ln>
      </dgm:spPr>
      <dgm:t>
        <a:bodyPr/>
        <a:lstStyle/>
        <a:p>
          <a:r>
            <a:rPr lang="fr-FR" sz="2000" b="1" dirty="0">
              <a:solidFill>
                <a:sysClr val="windowText" lastClr="000000"/>
              </a:solidFill>
            </a:rPr>
            <a:t>Allaitement                                                                          </a:t>
          </a:r>
          <a:r>
            <a:rPr lang="fr-FR" sz="2000" b="1" dirty="0" smtClean="0">
              <a:solidFill>
                <a:sysClr val="windowText" lastClr="000000"/>
              </a:solidFill>
            </a:rPr>
            <a:t>   36 </a:t>
          </a:r>
          <a:r>
            <a:rPr lang="fr-FR" sz="2000" b="1" dirty="0">
              <a:solidFill>
                <a:sysClr val="windowText" lastClr="000000"/>
              </a:solidFill>
            </a:rPr>
            <a:t>%</a:t>
          </a:r>
        </a:p>
      </dgm:t>
    </dgm:pt>
    <dgm:pt modelId="{8D92D13E-845D-424D-B7C3-4ACCE96453DF}" type="parTrans" cxnId="{0BC9DE9D-9450-4846-99B1-3CF28E87C84B}">
      <dgm:prSet/>
      <dgm:spPr/>
      <dgm:t>
        <a:bodyPr/>
        <a:lstStyle/>
        <a:p>
          <a:endParaRPr lang="fr-FR"/>
        </a:p>
      </dgm:t>
    </dgm:pt>
    <dgm:pt modelId="{A3DDE8D5-3655-4D9B-9424-CB0F47DD50B5}" type="sibTrans" cxnId="{0BC9DE9D-9450-4846-99B1-3CF28E87C84B}">
      <dgm:prSet/>
      <dgm:spPr/>
      <dgm:t>
        <a:bodyPr/>
        <a:lstStyle/>
        <a:p>
          <a:endParaRPr lang="fr-FR"/>
        </a:p>
      </dgm:t>
    </dgm:pt>
    <dgm:pt modelId="{D48350E8-911E-454A-BC20-7A6225C55AF3}">
      <dgm:prSet phldrT="[Texte]" custT="1"/>
      <dgm:spPr/>
      <dgm:t>
        <a:bodyPr/>
        <a:lstStyle/>
        <a:p>
          <a:r>
            <a:rPr lang="fr-FR" sz="1800" b="0" dirty="0"/>
            <a:t>Formules infantiles                                                                      </a:t>
          </a:r>
          <a:r>
            <a:rPr lang="fr-FR" sz="1800" b="0" dirty="0" smtClean="0"/>
            <a:t>30 </a:t>
          </a:r>
          <a:r>
            <a:rPr lang="fr-FR" sz="1800" b="0" dirty="0"/>
            <a:t>%</a:t>
          </a:r>
        </a:p>
      </dgm:t>
    </dgm:pt>
    <dgm:pt modelId="{1ECBCDF8-2C1A-4AF3-87D0-0D4BCF5B9768}" type="parTrans" cxnId="{C82A116E-2A3E-4B40-A2BC-C2463B5DA899}">
      <dgm:prSet/>
      <dgm:spPr/>
      <dgm:t>
        <a:bodyPr/>
        <a:lstStyle/>
        <a:p>
          <a:endParaRPr lang="fr-FR"/>
        </a:p>
      </dgm:t>
    </dgm:pt>
    <dgm:pt modelId="{822E280C-9DD2-43EE-86C0-0D38BA3527B9}" type="sibTrans" cxnId="{C82A116E-2A3E-4B40-A2BC-C2463B5DA899}">
      <dgm:prSet/>
      <dgm:spPr/>
      <dgm:t>
        <a:bodyPr/>
        <a:lstStyle/>
        <a:p>
          <a:endParaRPr lang="fr-FR"/>
        </a:p>
      </dgm:t>
    </dgm:pt>
    <dgm:pt modelId="{ABC657FA-BBC6-40F6-9374-8BC872425190}">
      <dgm:prSet phldrT="[Texte]" custT="1"/>
      <dgm:spPr/>
      <dgm:t>
        <a:bodyPr/>
        <a:lstStyle/>
        <a:p>
          <a:r>
            <a:rPr lang="fr-FR" sz="1800" b="0" dirty="0"/>
            <a:t>Lait de vache en poudre                                                               </a:t>
          </a:r>
          <a:r>
            <a:rPr lang="fr-FR" sz="1800" b="0" dirty="0" smtClean="0"/>
            <a:t>4 </a:t>
          </a:r>
          <a:r>
            <a:rPr lang="fr-FR" sz="1800" b="0" dirty="0"/>
            <a:t>%</a:t>
          </a:r>
        </a:p>
      </dgm:t>
    </dgm:pt>
    <dgm:pt modelId="{7C87854C-4076-410C-A28F-944A9DF5A240}" type="parTrans" cxnId="{EFD7A623-70B5-4DF4-89A7-8D084C8BAE29}">
      <dgm:prSet/>
      <dgm:spPr/>
      <dgm:t>
        <a:bodyPr/>
        <a:lstStyle/>
        <a:p>
          <a:endParaRPr lang="fr-FR"/>
        </a:p>
      </dgm:t>
    </dgm:pt>
    <dgm:pt modelId="{63C51F97-0259-4849-971C-1CE3C1D58D79}" type="sibTrans" cxnId="{EFD7A623-70B5-4DF4-89A7-8D084C8BAE29}">
      <dgm:prSet/>
      <dgm:spPr/>
      <dgm:t>
        <a:bodyPr/>
        <a:lstStyle/>
        <a:p>
          <a:endParaRPr lang="fr-FR"/>
        </a:p>
      </dgm:t>
    </dgm:pt>
    <dgm:pt modelId="{C19E7616-D9E7-43E8-A61A-0D45439D7ECF}">
      <dgm:prSet phldrT="[Texte]" custT="1"/>
      <dgm:spPr>
        <a:noFill/>
        <a:ln>
          <a:solidFill>
            <a:schemeClr val="tx1"/>
          </a:solidFill>
        </a:ln>
      </dgm:spPr>
      <dgm:t>
        <a:bodyPr/>
        <a:lstStyle/>
        <a:p>
          <a:r>
            <a:rPr lang="fr-FR" sz="2000" b="1" dirty="0">
              <a:solidFill>
                <a:sysClr val="windowText" lastClr="000000"/>
              </a:solidFill>
            </a:rPr>
            <a:t>Aliments de complément                                               </a:t>
          </a:r>
          <a:r>
            <a:rPr lang="fr-FR" sz="2000" b="1" dirty="0" smtClean="0">
              <a:solidFill>
                <a:sysClr val="windowText" lastClr="000000"/>
              </a:solidFill>
            </a:rPr>
            <a:t>     64 </a:t>
          </a:r>
          <a:r>
            <a:rPr lang="fr-FR" sz="2000" b="1" dirty="0">
              <a:solidFill>
                <a:sysClr val="windowText" lastClr="000000"/>
              </a:solidFill>
            </a:rPr>
            <a:t>%</a:t>
          </a:r>
        </a:p>
      </dgm:t>
    </dgm:pt>
    <dgm:pt modelId="{DC08F8D8-4404-4CC9-A613-4025D613ECD0}" type="parTrans" cxnId="{4AAB0978-A0B9-4673-B26E-21BA791B22D1}">
      <dgm:prSet/>
      <dgm:spPr/>
      <dgm:t>
        <a:bodyPr/>
        <a:lstStyle/>
        <a:p>
          <a:endParaRPr lang="fr-FR"/>
        </a:p>
      </dgm:t>
    </dgm:pt>
    <dgm:pt modelId="{47FC3161-63B5-40DE-812A-D6102B21CD18}" type="sibTrans" cxnId="{4AAB0978-A0B9-4673-B26E-21BA791B22D1}">
      <dgm:prSet/>
      <dgm:spPr/>
      <dgm:t>
        <a:bodyPr/>
        <a:lstStyle/>
        <a:p>
          <a:endParaRPr lang="fr-FR"/>
        </a:p>
      </dgm:t>
    </dgm:pt>
    <dgm:pt modelId="{BF7301D5-46DF-45D0-9178-2BEEC08FE37F}">
      <dgm:prSet phldrT="[Texte]" custT="1"/>
      <dgm:spPr>
        <a:solidFill>
          <a:srgbClr val="FFFF00">
            <a:alpha val="49000"/>
          </a:srgbClr>
        </a:solidFill>
      </dgm:spPr>
      <dgm:t>
        <a:bodyPr/>
        <a:lstStyle/>
        <a:p>
          <a:r>
            <a:rPr lang="fr-FR" sz="1800" b="1" dirty="0">
              <a:solidFill>
                <a:sysClr val="windowText" lastClr="000000"/>
              </a:solidFill>
            </a:rPr>
            <a:t>Pains, Céréales et féculents                                                            30 %</a:t>
          </a:r>
        </a:p>
      </dgm:t>
    </dgm:pt>
    <dgm:pt modelId="{654341B6-4EED-40EA-8C44-01F75C22F473}" type="parTrans" cxnId="{148E2544-D60E-4C85-A496-4F66FE593EF2}">
      <dgm:prSet/>
      <dgm:spPr/>
      <dgm:t>
        <a:bodyPr/>
        <a:lstStyle/>
        <a:p>
          <a:endParaRPr lang="fr-FR"/>
        </a:p>
      </dgm:t>
    </dgm:pt>
    <dgm:pt modelId="{A97BF314-F7AC-4AC5-9193-906C46F28BF8}" type="sibTrans" cxnId="{148E2544-D60E-4C85-A496-4F66FE593EF2}">
      <dgm:prSet/>
      <dgm:spPr/>
      <dgm:t>
        <a:bodyPr/>
        <a:lstStyle/>
        <a:p>
          <a:endParaRPr lang="fr-FR"/>
        </a:p>
      </dgm:t>
    </dgm:pt>
    <dgm:pt modelId="{489AA0E2-BE55-4A94-AB18-4CE06E2EB3B6}">
      <dgm:prSet phldrT="[Texte]" custT="1"/>
      <dgm:spPr>
        <a:solidFill>
          <a:srgbClr val="00B050">
            <a:alpha val="51000"/>
          </a:srgbClr>
        </a:solidFill>
      </dgm:spPr>
      <dgm:t>
        <a:bodyPr/>
        <a:lstStyle/>
        <a:p>
          <a:r>
            <a:rPr lang="fr-FR" sz="1800" b="1" dirty="0">
              <a:solidFill>
                <a:sysClr val="windowText" lastClr="000000"/>
              </a:solidFill>
            </a:rPr>
            <a:t>Fruits et Légumes                                                                             25 %</a:t>
          </a:r>
        </a:p>
      </dgm:t>
    </dgm:pt>
    <dgm:pt modelId="{6FD636B0-8308-4672-ADB2-08709EE48A3D}" type="parTrans" cxnId="{3D29AF80-C788-41E7-BE6C-F0506635F0D1}">
      <dgm:prSet/>
      <dgm:spPr/>
      <dgm:t>
        <a:bodyPr/>
        <a:lstStyle/>
        <a:p>
          <a:endParaRPr lang="fr-FR"/>
        </a:p>
      </dgm:t>
    </dgm:pt>
    <dgm:pt modelId="{1030C914-4770-4C6F-A6C5-BC0230D0F0CE}" type="sibTrans" cxnId="{3D29AF80-C788-41E7-BE6C-F0506635F0D1}">
      <dgm:prSet/>
      <dgm:spPr/>
      <dgm:t>
        <a:bodyPr/>
        <a:lstStyle/>
        <a:p>
          <a:endParaRPr lang="fr-FR"/>
        </a:p>
      </dgm:t>
    </dgm:pt>
    <dgm:pt modelId="{9C11089B-A7A5-4DAC-955B-2066995A02A7}">
      <dgm:prSet phldrT="[Texte]" custT="1"/>
      <dgm:spPr/>
      <dgm:t>
        <a:bodyPr/>
        <a:lstStyle/>
        <a:p>
          <a:r>
            <a:rPr lang="fr-FR" sz="1800" b="0" dirty="0"/>
            <a:t>Allaitement maternel                                                                    </a:t>
          </a:r>
          <a:r>
            <a:rPr lang="fr-FR" sz="1800" b="0" dirty="0" smtClean="0"/>
            <a:t>2 </a:t>
          </a:r>
          <a:r>
            <a:rPr lang="fr-FR" sz="1800" b="0" dirty="0"/>
            <a:t>%</a:t>
          </a:r>
        </a:p>
      </dgm:t>
    </dgm:pt>
    <dgm:pt modelId="{12E7D8C7-9F28-451E-9F08-EC9B0C15011F}" type="parTrans" cxnId="{EF0EFE3D-2AC8-4371-B8AE-13EB07FB9A8E}">
      <dgm:prSet/>
      <dgm:spPr/>
      <dgm:t>
        <a:bodyPr/>
        <a:lstStyle/>
        <a:p>
          <a:endParaRPr lang="fr-FR"/>
        </a:p>
      </dgm:t>
    </dgm:pt>
    <dgm:pt modelId="{B9AFDFA7-5E89-4563-8C1C-D3B213581EE4}" type="sibTrans" cxnId="{EF0EFE3D-2AC8-4371-B8AE-13EB07FB9A8E}">
      <dgm:prSet/>
      <dgm:spPr/>
      <dgm:t>
        <a:bodyPr/>
        <a:lstStyle/>
        <a:p>
          <a:endParaRPr lang="fr-FR"/>
        </a:p>
      </dgm:t>
    </dgm:pt>
    <dgm:pt modelId="{F68B8640-6C80-48E4-8BA6-0C2BBDE606A9}">
      <dgm:prSet phldrT="[Texte]" custT="1"/>
      <dgm:spPr>
        <a:solidFill>
          <a:srgbClr val="FF0000">
            <a:alpha val="51000"/>
          </a:srgbClr>
        </a:solidFill>
      </dgm:spPr>
      <dgm:t>
        <a:bodyPr/>
        <a:lstStyle/>
        <a:p>
          <a:r>
            <a:rPr lang="fr-FR" sz="1800" b="1" dirty="0">
              <a:solidFill>
                <a:sysClr val="windowText" lastClr="000000"/>
              </a:solidFill>
            </a:rPr>
            <a:t>Viandes, Poissons, Œufs                                                                   5 %</a:t>
          </a:r>
        </a:p>
      </dgm:t>
    </dgm:pt>
    <dgm:pt modelId="{CEA70755-1BC6-4C35-AF4C-D596C462F853}" type="parTrans" cxnId="{E1A18E7D-A2F3-4A40-993C-BC1F7B5F1A51}">
      <dgm:prSet/>
      <dgm:spPr/>
      <dgm:t>
        <a:bodyPr/>
        <a:lstStyle/>
        <a:p>
          <a:endParaRPr lang="fr-FR"/>
        </a:p>
      </dgm:t>
    </dgm:pt>
    <dgm:pt modelId="{5542D798-D2A4-4D00-B7EA-CE6F6AAE88C8}" type="sibTrans" cxnId="{E1A18E7D-A2F3-4A40-993C-BC1F7B5F1A51}">
      <dgm:prSet/>
      <dgm:spPr/>
      <dgm:t>
        <a:bodyPr/>
        <a:lstStyle/>
        <a:p>
          <a:endParaRPr lang="fr-FR"/>
        </a:p>
      </dgm:t>
    </dgm:pt>
    <dgm:pt modelId="{6DFC3066-5402-4DF2-B89F-BF63999A9BC8}">
      <dgm:prSet phldrT="[Texte]" custT="1"/>
      <dgm:spPr>
        <a:solidFill>
          <a:schemeClr val="bg2">
            <a:lumMod val="90000"/>
          </a:schemeClr>
        </a:solidFill>
      </dgm:spPr>
      <dgm:t>
        <a:bodyPr/>
        <a:lstStyle/>
        <a:p>
          <a:r>
            <a:rPr lang="fr-FR" sz="1800" b="1" dirty="0">
              <a:solidFill>
                <a:sysClr val="windowText" lastClr="000000"/>
              </a:solidFill>
            </a:rPr>
            <a:t>Produits laitiers                                                                                  3 %</a:t>
          </a:r>
        </a:p>
      </dgm:t>
    </dgm:pt>
    <dgm:pt modelId="{7E0A6F17-E08D-463E-9A49-CC779A11DDC3}" type="parTrans" cxnId="{D84DD29B-76EC-4D46-BDD0-9FD23915F2D2}">
      <dgm:prSet/>
      <dgm:spPr/>
      <dgm:t>
        <a:bodyPr/>
        <a:lstStyle/>
        <a:p>
          <a:endParaRPr lang="fr-FR"/>
        </a:p>
      </dgm:t>
    </dgm:pt>
    <dgm:pt modelId="{B01CF5AD-38CA-4BA7-B410-6ED9BA2DFBF1}" type="sibTrans" cxnId="{D84DD29B-76EC-4D46-BDD0-9FD23915F2D2}">
      <dgm:prSet/>
      <dgm:spPr/>
      <dgm:t>
        <a:bodyPr/>
        <a:lstStyle/>
        <a:p>
          <a:endParaRPr lang="fr-FR"/>
        </a:p>
      </dgm:t>
    </dgm:pt>
    <dgm:pt modelId="{40321B43-A56F-470C-A000-605EFA4818BB}">
      <dgm:prSet phldrT="[Texte]" custT="1"/>
      <dgm:spPr>
        <a:solidFill>
          <a:schemeClr val="accent5">
            <a:hueOff val="-9933876"/>
            <a:satOff val="39811"/>
            <a:lumOff val="8628"/>
            <a:alpha val="50000"/>
          </a:schemeClr>
        </a:solidFill>
      </dgm:spPr>
      <dgm:t>
        <a:bodyPr/>
        <a:lstStyle/>
        <a:p>
          <a:r>
            <a:rPr lang="fr-FR" sz="1800" b="1" dirty="0">
              <a:solidFill>
                <a:sysClr val="windowText" lastClr="000000"/>
              </a:solidFill>
            </a:rPr>
            <a:t>Produits Sucrés                                                                                   1 % </a:t>
          </a:r>
        </a:p>
      </dgm:t>
    </dgm:pt>
    <dgm:pt modelId="{94A6A133-660B-47B5-83FD-D5F91C8A2F51}" type="parTrans" cxnId="{FF9D60D2-4DCD-46E9-88A9-44AAB0F64003}">
      <dgm:prSet/>
      <dgm:spPr/>
      <dgm:t>
        <a:bodyPr/>
        <a:lstStyle/>
        <a:p>
          <a:endParaRPr lang="fr-FR"/>
        </a:p>
      </dgm:t>
    </dgm:pt>
    <dgm:pt modelId="{75DBE023-0322-4453-B1E7-D176906C77B8}" type="sibTrans" cxnId="{FF9D60D2-4DCD-46E9-88A9-44AAB0F64003}">
      <dgm:prSet/>
      <dgm:spPr/>
      <dgm:t>
        <a:bodyPr/>
        <a:lstStyle/>
        <a:p>
          <a:endParaRPr lang="fr-FR"/>
        </a:p>
      </dgm:t>
    </dgm:pt>
    <dgm:pt modelId="{68EB5B07-49F1-4F9D-AC98-C61D957AF6E6}">
      <dgm:prSet phldrT="[Texte]" custT="1"/>
      <dgm:spPr/>
      <dgm:t>
        <a:bodyPr/>
        <a:lstStyle/>
        <a:p>
          <a:r>
            <a:rPr lang="fr-FR" sz="1800" b="0" dirty="0"/>
            <a:t>Farines infantiles                                                                             8 %</a:t>
          </a:r>
        </a:p>
      </dgm:t>
    </dgm:pt>
    <dgm:pt modelId="{3C355990-3F81-43FC-880A-413722305823}" type="parTrans" cxnId="{1128D226-B2E1-4C91-AFCB-9063B88D3C9C}">
      <dgm:prSet/>
      <dgm:spPr/>
      <dgm:t>
        <a:bodyPr/>
        <a:lstStyle/>
        <a:p>
          <a:endParaRPr lang="fr-FR"/>
        </a:p>
      </dgm:t>
    </dgm:pt>
    <dgm:pt modelId="{66C8E6E2-8A51-4082-AEC4-82E09C8812C0}" type="sibTrans" cxnId="{1128D226-B2E1-4C91-AFCB-9063B88D3C9C}">
      <dgm:prSet/>
      <dgm:spPr/>
      <dgm:t>
        <a:bodyPr/>
        <a:lstStyle/>
        <a:p>
          <a:endParaRPr lang="fr-FR"/>
        </a:p>
      </dgm:t>
    </dgm:pt>
    <dgm:pt modelId="{C7CEB839-170E-4075-BD04-01494221D531}">
      <dgm:prSet phldrT="[Texte]" custT="1"/>
      <dgm:spPr/>
      <dgm:t>
        <a:bodyPr/>
        <a:lstStyle/>
        <a:p>
          <a:r>
            <a:rPr lang="fr-FR" sz="1800" b="0" dirty="0"/>
            <a:t>Autres aliments céréaliers                                                          22 %</a:t>
          </a:r>
        </a:p>
      </dgm:t>
    </dgm:pt>
    <dgm:pt modelId="{334BC90B-E1B9-4A3E-B61C-9B1B25F44A3B}" type="parTrans" cxnId="{04CF7204-7A51-4366-B802-E7CA50DFEBCF}">
      <dgm:prSet/>
      <dgm:spPr/>
      <dgm:t>
        <a:bodyPr/>
        <a:lstStyle/>
        <a:p>
          <a:endParaRPr lang="fr-FR"/>
        </a:p>
      </dgm:t>
    </dgm:pt>
    <dgm:pt modelId="{914C02C3-B34E-49AD-B13A-CAD59B12FA49}" type="sibTrans" cxnId="{04CF7204-7A51-4366-B802-E7CA50DFEBCF}">
      <dgm:prSet/>
      <dgm:spPr/>
      <dgm:t>
        <a:bodyPr/>
        <a:lstStyle/>
        <a:p>
          <a:endParaRPr lang="fr-FR"/>
        </a:p>
      </dgm:t>
    </dgm:pt>
    <dgm:pt modelId="{72592CA6-339F-4852-97B0-B5CFAA050B71}">
      <dgm:prSet phldrT="[Texte]" custT="1"/>
      <dgm:spPr/>
      <dgm:t>
        <a:bodyPr/>
        <a:lstStyle/>
        <a:p>
          <a:r>
            <a:rPr lang="fr-FR" sz="1800" b="0" dirty="0"/>
            <a:t>Viandes et poissons                                                                      3 %</a:t>
          </a:r>
        </a:p>
      </dgm:t>
    </dgm:pt>
    <dgm:pt modelId="{771D79B2-ECC9-4C72-9033-9DC8ADE13C58}" type="parTrans" cxnId="{9C249CED-CF70-46D6-B8C6-32265DA43022}">
      <dgm:prSet/>
      <dgm:spPr/>
      <dgm:t>
        <a:bodyPr/>
        <a:lstStyle/>
        <a:p>
          <a:endParaRPr lang="fr-FR"/>
        </a:p>
      </dgm:t>
    </dgm:pt>
    <dgm:pt modelId="{BE576188-3B7A-46D1-988B-66DB7DB9488F}" type="sibTrans" cxnId="{9C249CED-CF70-46D6-B8C6-32265DA43022}">
      <dgm:prSet/>
      <dgm:spPr/>
      <dgm:t>
        <a:bodyPr/>
        <a:lstStyle/>
        <a:p>
          <a:endParaRPr lang="fr-FR"/>
        </a:p>
      </dgm:t>
    </dgm:pt>
    <dgm:pt modelId="{D6A003A8-7F9C-4A58-A1B9-ED15C54B7DF9}">
      <dgm:prSet phldrT="[Texte]" custT="1"/>
      <dgm:spPr/>
      <dgm:t>
        <a:bodyPr/>
        <a:lstStyle/>
        <a:p>
          <a:r>
            <a:rPr lang="fr-FR" sz="1800" b="0" dirty="0"/>
            <a:t>Œufs                                                                                                2 %</a:t>
          </a:r>
        </a:p>
      </dgm:t>
    </dgm:pt>
    <dgm:pt modelId="{752A548D-C8B6-4E41-AFEA-4E706D890733}" type="parTrans" cxnId="{AF5785FA-C6EF-48DA-B436-C2B78C9C5002}">
      <dgm:prSet/>
      <dgm:spPr/>
      <dgm:t>
        <a:bodyPr/>
        <a:lstStyle/>
        <a:p>
          <a:endParaRPr lang="fr-FR"/>
        </a:p>
      </dgm:t>
    </dgm:pt>
    <dgm:pt modelId="{E38F0360-1C0B-41E0-B678-4DCCADFD4C2F}" type="sibTrans" cxnId="{AF5785FA-C6EF-48DA-B436-C2B78C9C5002}">
      <dgm:prSet/>
      <dgm:spPr/>
      <dgm:t>
        <a:bodyPr/>
        <a:lstStyle/>
        <a:p>
          <a:endParaRPr lang="fr-FR"/>
        </a:p>
      </dgm:t>
    </dgm:pt>
    <dgm:pt modelId="{10752D16-C2D7-49D7-B991-BA1BE19769BD}" type="pres">
      <dgm:prSet presAssocID="{51D9DB02-13A0-4EA4-B43E-8F73F7EBD9FF}" presName="linear" presStyleCnt="0">
        <dgm:presLayoutVars>
          <dgm:animLvl val="lvl"/>
          <dgm:resizeHandles val="exact"/>
        </dgm:presLayoutVars>
      </dgm:prSet>
      <dgm:spPr/>
      <dgm:t>
        <a:bodyPr/>
        <a:lstStyle/>
        <a:p>
          <a:endParaRPr lang="fr-FR"/>
        </a:p>
      </dgm:t>
    </dgm:pt>
    <dgm:pt modelId="{6268CEAF-A737-4D27-88B4-53971427964E}" type="pres">
      <dgm:prSet presAssocID="{FE5B7A78-CFEF-495E-A31D-55F571B2CD6A}" presName="parentText" presStyleLbl="node1" presStyleIdx="0" presStyleCnt="7" custLinFactNeighborY="-7290">
        <dgm:presLayoutVars>
          <dgm:chMax val="0"/>
          <dgm:bulletEnabled val="1"/>
        </dgm:presLayoutVars>
      </dgm:prSet>
      <dgm:spPr/>
      <dgm:t>
        <a:bodyPr/>
        <a:lstStyle/>
        <a:p>
          <a:endParaRPr lang="fr-FR"/>
        </a:p>
      </dgm:t>
    </dgm:pt>
    <dgm:pt modelId="{C6C3CAD6-0EA1-4B7B-96DC-D036E35FA6D3}" type="pres">
      <dgm:prSet presAssocID="{FE5B7A78-CFEF-495E-A31D-55F571B2CD6A}" presName="childText" presStyleLbl="revTx" presStyleIdx="0" presStyleCnt="3">
        <dgm:presLayoutVars>
          <dgm:bulletEnabled val="1"/>
        </dgm:presLayoutVars>
      </dgm:prSet>
      <dgm:spPr/>
      <dgm:t>
        <a:bodyPr/>
        <a:lstStyle/>
        <a:p>
          <a:endParaRPr lang="fr-FR"/>
        </a:p>
      </dgm:t>
    </dgm:pt>
    <dgm:pt modelId="{2A9B7AC8-4955-4A3A-A832-7CBF46C72F62}" type="pres">
      <dgm:prSet presAssocID="{C19E7616-D9E7-43E8-A61A-0D45439D7ECF}" presName="parentText" presStyleLbl="node1" presStyleIdx="1" presStyleCnt="7" custLinFactY="12848" custLinFactNeighborY="100000">
        <dgm:presLayoutVars>
          <dgm:chMax val="0"/>
          <dgm:bulletEnabled val="1"/>
        </dgm:presLayoutVars>
      </dgm:prSet>
      <dgm:spPr/>
      <dgm:t>
        <a:bodyPr/>
        <a:lstStyle/>
        <a:p>
          <a:endParaRPr lang="fr-FR"/>
        </a:p>
      </dgm:t>
    </dgm:pt>
    <dgm:pt modelId="{645E80BF-85D1-4CC1-9684-7DFE404E7B4A}" type="pres">
      <dgm:prSet presAssocID="{47FC3161-63B5-40DE-812A-D6102B21CD18}" presName="spacer" presStyleCnt="0"/>
      <dgm:spPr/>
    </dgm:pt>
    <dgm:pt modelId="{A0CEBEDC-5397-4871-B741-4781947B0D33}" type="pres">
      <dgm:prSet presAssocID="{BF7301D5-46DF-45D0-9178-2BEEC08FE37F}" presName="parentText" presStyleLbl="node1" presStyleIdx="2" presStyleCnt="7" custLinFactNeighborY="2024">
        <dgm:presLayoutVars>
          <dgm:chMax val="0"/>
          <dgm:bulletEnabled val="1"/>
        </dgm:presLayoutVars>
      </dgm:prSet>
      <dgm:spPr/>
      <dgm:t>
        <a:bodyPr/>
        <a:lstStyle/>
        <a:p>
          <a:endParaRPr lang="fr-FR"/>
        </a:p>
      </dgm:t>
    </dgm:pt>
    <dgm:pt modelId="{B582336D-E9B5-43E7-996C-500643D508D3}" type="pres">
      <dgm:prSet presAssocID="{BF7301D5-46DF-45D0-9178-2BEEC08FE37F}" presName="childText" presStyleLbl="revTx" presStyleIdx="1" presStyleCnt="3">
        <dgm:presLayoutVars>
          <dgm:bulletEnabled val="1"/>
        </dgm:presLayoutVars>
      </dgm:prSet>
      <dgm:spPr/>
      <dgm:t>
        <a:bodyPr/>
        <a:lstStyle/>
        <a:p>
          <a:endParaRPr lang="fr-FR"/>
        </a:p>
      </dgm:t>
    </dgm:pt>
    <dgm:pt modelId="{17746BB4-DA3E-4CC5-BB4D-363F6ED68781}" type="pres">
      <dgm:prSet presAssocID="{489AA0E2-BE55-4A94-AB18-4CE06E2EB3B6}" presName="parentText" presStyleLbl="node1" presStyleIdx="3" presStyleCnt="7">
        <dgm:presLayoutVars>
          <dgm:chMax val="0"/>
          <dgm:bulletEnabled val="1"/>
        </dgm:presLayoutVars>
      </dgm:prSet>
      <dgm:spPr/>
      <dgm:t>
        <a:bodyPr/>
        <a:lstStyle/>
        <a:p>
          <a:endParaRPr lang="fr-FR"/>
        </a:p>
      </dgm:t>
    </dgm:pt>
    <dgm:pt modelId="{7A24A278-36B6-4336-8900-33DF9713A76C}" type="pres">
      <dgm:prSet presAssocID="{1030C914-4770-4C6F-A6C5-BC0230D0F0CE}" presName="spacer" presStyleCnt="0"/>
      <dgm:spPr/>
    </dgm:pt>
    <dgm:pt modelId="{C8FF7133-4AB5-424A-80D6-33BC14C7B784}" type="pres">
      <dgm:prSet presAssocID="{F68B8640-6C80-48E4-8BA6-0C2BBDE606A9}" presName="parentText" presStyleLbl="node1" presStyleIdx="4" presStyleCnt="7">
        <dgm:presLayoutVars>
          <dgm:chMax val="0"/>
          <dgm:bulletEnabled val="1"/>
        </dgm:presLayoutVars>
      </dgm:prSet>
      <dgm:spPr/>
      <dgm:t>
        <a:bodyPr/>
        <a:lstStyle/>
        <a:p>
          <a:endParaRPr lang="fr-FR"/>
        </a:p>
      </dgm:t>
    </dgm:pt>
    <dgm:pt modelId="{A11F5682-C673-4525-BBB7-C4B33485FC8A}" type="pres">
      <dgm:prSet presAssocID="{F68B8640-6C80-48E4-8BA6-0C2BBDE606A9}" presName="childText" presStyleLbl="revTx" presStyleIdx="2" presStyleCnt="3">
        <dgm:presLayoutVars>
          <dgm:bulletEnabled val="1"/>
        </dgm:presLayoutVars>
      </dgm:prSet>
      <dgm:spPr/>
      <dgm:t>
        <a:bodyPr/>
        <a:lstStyle/>
        <a:p>
          <a:endParaRPr lang="fr-FR"/>
        </a:p>
      </dgm:t>
    </dgm:pt>
    <dgm:pt modelId="{CED28B3B-4CFA-4BDD-A483-813EAF76649F}" type="pres">
      <dgm:prSet presAssocID="{6DFC3066-5402-4DF2-B89F-BF63999A9BC8}" presName="parentText" presStyleLbl="node1" presStyleIdx="5" presStyleCnt="7">
        <dgm:presLayoutVars>
          <dgm:chMax val="0"/>
          <dgm:bulletEnabled val="1"/>
        </dgm:presLayoutVars>
      </dgm:prSet>
      <dgm:spPr/>
      <dgm:t>
        <a:bodyPr/>
        <a:lstStyle/>
        <a:p>
          <a:endParaRPr lang="fr-FR"/>
        </a:p>
      </dgm:t>
    </dgm:pt>
    <dgm:pt modelId="{22E2EBE0-819E-469B-8A35-4D2500FA9225}" type="pres">
      <dgm:prSet presAssocID="{B01CF5AD-38CA-4BA7-B410-6ED9BA2DFBF1}" presName="spacer" presStyleCnt="0"/>
      <dgm:spPr/>
    </dgm:pt>
    <dgm:pt modelId="{3B462715-A7AF-4F56-981E-BA94DEAB9E1C}" type="pres">
      <dgm:prSet presAssocID="{40321B43-A56F-470C-A000-605EFA4818BB}" presName="parentText" presStyleLbl="node1" presStyleIdx="6" presStyleCnt="7" custLinFactNeighborX="0" custLinFactNeighborY="35270">
        <dgm:presLayoutVars>
          <dgm:chMax val="0"/>
          <dgm:bulletEnabled val="1"/>
        </dgm:presLayoutVars>
      </dgm:prSet>
      <dgm:spPr/>
      <dgm:t>
        <a:bodyPr/>
        <a:lstStyle/>
        <a:p>
          <a:endParaRPr lang="fr-FR"/>
        </a:p>
      </dgm:t>
    </dgm:pt>
  </dgm:ptLst>
  <dgm:cxnLst>
    <dgm:cxn modelId="{C82A116E-2A3E-4B40-A2BC-C2463B5DA899}" srcId="{FE5B7A78-CFEF-495E-A31D-55F571B2CD6A}" destId="{D48350E8-911E-454A-BC20-7A6225C55AF3}" srcOrd="0" destOrd="0" parTransId="{1ECBCDF8-2C1A-4AF3-87D0-0D4BCF5B9768}" sibTransId="{822E280C-9DD2-43EE-86C0-0D38BA3527B9}"/>
    <dgm:cxn modelId="{44E7340F-EC8C-4913-AFC7-6385ED986E71}" type="presOf" srcId="{BF7301D5-46DF-45D0-9178-2BEEC08FE37F}" destId="{A0CEBEDC-5397-4871-B741-4781947B0D33}" srcOrd="0" destOrd="0" presId="urn:microsoft.com/office/officeart/2005/8/layout/vList2"/>
    <dgm:cxn modelId="{BC50F2F8-D341-43E9-8BA5-B330870FD933}" type="presOf" srcId="{51D9DB02-13A0-4EA4-B43E-8F73F7EBD9FF}" destId="{10752D16-C2D7-49D7-B991-BA1BE19769BD}" srcOrd="0" destOrd="0" presId="urn:microsoft.com/office/officeart/2005/8/layout/vList2"/>
    <dgm:cxn modelId="{36D6C7A8-36A9-4363-A54C-52AF45463CB9}" type="presOf" srcId="{6DFC3066-5402-4DF2-B89F-BF63999A9BC8}" destId="{CED28B3B-4CFA-4BDD-A483-813EAF76649F}" srcOrd="0" destOrd="0" presId="urn:microsoft.com/office/officeart/2005/8/layout/vList2"/>
    <dgm:cxn modelId="{FF9D60D2-4DCD-46E9-88A9-44AAB0F64003}" srcId="{51D9DB02-13A0-4EA4-B43E-8F73F7EBD9FF}" destId="{40321B43-A56F-470C-A000-605EFA4818BB}" srcOrd="6" destOrd="0" parTransId="{94A6A133-660B-47B5-83FD-D5F91C8A2F51}" sibTransId="{75DBE023-0322-4453-B1E7-D176906C77B8}"/>
    <dgm:cxn modelId="{65B53CFE-FD7C-4DB0-BCE1-081A1EB4DB04}" type="presOf" srcId="{D6A003A8-7F9C-4A58-A1B9-ED15C54B7DF9}" destId="{A11F5682-C673-4525-BBB7-C4B33485FC8A}" srcOrd="0" destOrd="1" presId="urn:microsoft.com/office/officeart/2005/8/layout/vList2"/>
    <dgm:cxn modelId="{D84DD29B-76EC-4D46-BDD0-9FD23915F2D2}" srcId="{51D9DB02-13A0-4EA4-B43E-8F73F7EBD9FF}" destId="{6DFC3066-5402-4DF2-B89F-BF63999A9BC8}" srcOrd="5" destOrd="0" parTransId="{7E0A6F17-E08D-463E-9A49-CC779A11DDC3}" sibTransId="{B01CF5AD-38CA-4BA7-B410-6ED9BA2DFBF1}"/>
    <dgm:cxn modelId="{04CF7204-7A51-4366-B802-E7CA50DFEBCF}" srcId="{BF7301D5-46DF-45D0-9178-2BEEC08FE37F}" destId="{C7CEB839-170E-4075-BD04-01494221D531}" srcOrd="1" destOrd="0" parTransId="{334BC90B-E1B9-4A3E-B61C-9B1B25F44A3B}" sibTransId="{914C02C3-B34E-49AD-B13A-CAD59B12FA49}"/>
    <dgm:cxn modelId="{5967F4EB-31AA-4B28-B194-91EA3E5536C4}" type="presOf" srcId="{C19E7616-D9E7-43E8-A61A-0D45439D7ECF}" destId="{2A9B7AC8-4955-4A3A-A832-7CBF46C72F62}" srcOrd="0" destOrd="0" presId="urn:microsoft.com/office/officeart/2005/8/layout/vList2"/>
    <dgm:cxn modelId="{0BC9DE9D-9450-4846-99B1-3CF28E87C84B}" srcId="{51D9DB02-13A0-4EA4-B43E-8F73F7EBD9FF}" destId="{FE5B7A78-CFEF-495E-A31D-55F571B2CD6A}" srcOrd="0" destOrd="0" parTransId="{8D92D13E-845D-424D-B7C3-4ACCE96453DF}" sibTransId="{A3DDE8D5-3655-4D9B-9424-CB0F47DD50B5}"/>
    <dgm:cxn modelId="{1128D226-B2E1-4C91-AFCB-9063B88D3C9C}" srcId="{BF7301D5-46DF-45D0-9178-2BEEC08FE37F}" destId="{68EB5B07-49F1-4F9D-AC98-C61D957AF6E6}" srcOrd="0" destOrd="0" parTransId="{3C355990-3F81-43FC-880A-413722305823}" sibTransId="{66C8E6E2-8A51-4082-AEC4-82E09C8812C0}"/>
    <dgm:cxn modelId="{9657257A-322D-46BC-B410-46B8522C0C3C}" type="presOf" srcId="{F68B8640-6C80-48E4-8BA6-0C2BBDE606A9}" destId="{C8FF7133-4AB5-424A-80D6-33BC14C7B784}" srcOrd="0" destOrd="0" presId="urn:microsoft.com/office/officeart/2005/8/layout/vList2"/>
    <dgm:cxn modelId="{3D29AF80-C788-41E7-BE6C-F0506635F0D1}" srcId="{51D9DB02-13A0-4EA4-B43E-8F73F7EBD9FF}" destId="{489AA0E2-BE55-4A94-AB18-4CE06E2EB3B6}" srcOrd="3" destOrd="0" parTransId="{6FD636B0-8308-4672-ADB2-08709EE48A3D}" sibTransId="{1030C914-4770-4C6F-A6C5-BC0230D0F0CE}"/>
    <dgm:cxn modelId="{EFD7A623-70B5-4DF4-89A7-8D084C8BAE29}" srcId="{FE5B7A78-CFEF-495E-A31D-55F571B2CD6A}" destId="{ABC657FA-BBC6-40F6-9374-8BC872425190}" srcOrd="1" destOrd="0" parTransId="{7C87854C-4076-410C-A28F-944A9DF5A240}" sibTransId="{63C51F97-0259-4849-971C-1CE3C1D58D79}"/>
    <dgm:cxn modelId="{570C41F2-3756-4D50-9F86-95708DF15800}" type="presOf" srcId="{D48350E8-911E-454A-BC20-7A6225C55AF3}" destId="{C6C3CAD6-0EA1-4B7B-96DC-D036E35FA6D3}" srcOrd="0" destOrd="0" presId="urn:microsoft.com/office/officeart/2005/8/layout/vList2"/>
    <dgm:cxn modelId="{E1A18E7D-A2F3-4A40-993C-BC1F7B5F1A51}" srcId="{51D9DB02-13A0-4EA4-B43E-8F73F7EBD9FF}" destId="{F68B8640-6C80-48E4-8BA6-0C2BBDE606A9}" srcOrd="4" destOrd="0" parTransId="{CEA70755-1BC6-4C35-AF4C-D596C462F853}" sibTransId="{5542D798-D2A4-4D00-B7EA-CE6F6AAE88C8}"/>
    <dgm:cxn modelId="{CE6D3754-DF48-4FC6-83D4-C9CF8CE03CB7}" type="presOf" srcId="{FE5B7A78-CFEF-495E-A31D-55F571B2CD6A}" destId="{6268CEAF-A737-4D27-88B4-53971427964E}" srcOrd="0" destOrd="0" presId="urn:microsoft.com/office/officeart/2005/8/layout/vList2"/>
    <dgm:cxn modelId="{04B9FA43-8645-4CAC-A3CC-1B379E6A446E}" type="presOf" srcId="{72592CA6-339F-4852-97B0-B5CFAA050B71}" destId="{A11F5682-C673-4525-BBB7-C4B33485FC8A}" srcOrd="0" destOrd="0" presId="urn:microsoft.com/office/officeart/2005/8/layout/vList2"/>
    <dgm:cxn modelId="{1D1FF28A-F642-4FB1-A06A-C82D33E26DF7}" type="presOf" srcId="{C7CEB839-170E-4075-BD04-01494221D531}" destId="{B582336D-E9B5-43E7-996C-500643D508D3}" srcOrd="0" destOrd="1" presId="urn:microsoft.com/office/officeart/2005/8/layout/vList2"/>
    <dgm:cxn modelId="{EF0EFE3D-2AC8-4371-B8AE-13EB07FB9A8E}" srcId="{FE5B7A78-CFEF-495E-A31D-55F571B2CD6A}" destId="{9C11089B-A7A5-4DAC-955B-2066995A02A7}" srcOrd="2" destOrd="0" parTransId="{12E7D8C7-9F28-451E-9F08-EC9B0C15011F}" sibTransId="{B9AFDFA7-5E89-4563-8C1C-D3B213581EE4}"/>
    <dgm:cxn modelId="{AF5785FA-C6EF-48DA-B436-C2B78C9C5002}" srcId="{F68B8640-6C80-48E4-8BA6-0C2BBDE606A9}" destId="{D6A003A8-7F9C-4A58-A1B9-ED15C54B7DF9}" srcOrd="1" destOrd="0" parTransId="{752A548D-C8B6-4E41-AFEA-4E706D890733}" sibTransId="{E38F0360-1C0B-41E0-B678-4DCCADFD4C2F}"/>
    <dgm:cxn modelId="{148E2544-D60E-4C85-A496-4F66FE593EF2}" srcId="{51D9DB02-13A0-4EA4-B43E-8F73F7EBD9FF}" destId="{BF7301D5-46DF-45D0-9178-2BEEC08FE37F}" srcOrd="2" destOrd="0" parTransId="{654341B6-4EED-40EA-8C44-01F75C22F473}" sibTransId="{A97BF314-F7AC-4AC5-9193-906C46F28BF8}"/>
    <dgm:cxn modelId="{9C249CED-CF70-46D6-B8C6-32265DA43022}" srcId="{F68B8640-6C80-48E4-8BA6-0C2BBDE606A9}" destId="{72592CA6-339F-4852-97B0-B5CFAA050B71}" srcOrd="0" destOrd="0" parTransId="{771D79B2-ECC9-4C72-9033-9DC8ADE13C58}" sibTransId="{BE576188-3B7A-46D1-988B-66DB7DB9488F}"/>
    <dgm:cxn modelId="{6230B16C-7043-442C-9858-F096F6211500}" type="presOf" srcId="{68EB5B07-49F1-4F9D-AC98-C61D957AF6E6}" destId="{B582336D-E9B5-43E7-996C-500643D508D3}" srcOrd="0" destOrd="0" presId="urn:microsoft.com/office/officeart/2005/8/layout/vList2"/>
    <dgm:cxn modelId="{FA78752F-0BF0-4CE6-92B1-505442BAE909}" type="presOf" srcId="{ABC657FA-BBC6-40F6-9374-8BC872425190}" destId="{C6C3CAD6-0EA1-4B7B-96DC-D036E35FA6D3}" srcOrd="0" destOrd="1" presId="urn:microsoft.com/office/officeart/2005/8/layout/vList2"/>
    <dgm:cxn modelId="{4AAB0978-A0B9-4673-B26E-21BA791B22D1}" srcId="{51D9DB02-13A0-4EA4-B43E-8F73F7EBD9FF}" destId="{C19E7616-D9E7-43E8-A61A-0D45439D7ECF}" srcOrd="1" destOrd="0" parTransId="{DC08F8D8-4404-4CC9-A613-4025D613ECD0}" sibTransId="{47FC3161-63B5-40DE-812A-D6102B21CD18}"/>
    <dgm:cxn modelId="{C6DA7BAB-DA24-448D-8490-7EF184838768}" type="presOf" srcId="{9C11089B-A7A5-4DAC-955B-2066995A02A7}" destId="{C6C3CAD6-0EA1-4B7B-96DC-D036E35FA6D3}" srcOrd="0" destOrd="2" presId="urn:microsoft.com/office/officeart/2005/8/layout/vList2"/>
    <dgm:cxn modelId="{62E49310-2270-4A29-9296-24D6514E1EF5}" type="presOf" srcId="{40321B43-A56F-470C-A000-605EFA4818BB}" destId="{3B462715-A7AF-4F56-981E-BA94DEAB9E1C}" srcOrd="0" destOrd="0" presId="urn:microsoft.com/office/officeart/2005/8/layout/vList2"/>
    <dgm:cxn modelId="{A1AD9E67-5226-4912-9591-EAE3CDDE7661}" type="presOf" srcId="{489AA0E2-BE55-4A94-AB18-4CE06E2EB3B6}" destId="{17746BB4-DA3E-4CC5-BB4D-363F6ED68781}" srcOrd="0" destOrd="0" presId="urn:microsoft.com/office/officeart/2005/8/layout/vList2"/>
    <dgm:cxn modelId="{14C10761-454D-4D14-B23A-55B95E7B4C2A}" type="presParOf" srcId="{10752D16-C2D7-49D7-B991-BA1BE19769BD}" destId="{6268CEAF-A737-4D27-88B4-53971427964E}" srcOrd="0" destOrd="0" presId="urn:microsoft.com/office/officeart/2005/8/layout/vList2"/>
    <dgm:cxn modelId="{54D0788A-F858-4AD4-8C45-A12AD6795F46}" type="presParOf" srcId="{10752D16-C2D7-49D7-B991-BA1BE19769BD}" destId="{C6C3CAD6-0EA1-4B7B-96DC-D036E35FA6D3}" srcOrd="1" destOrd="0" presId="urn:microsoft.com/office/officeart/2005/8/layout/vList2"/>
    <dgm:cxn modelId="{2492FE4E-34CC-4337-8143-130DA4CA4B3B}" type="presParOf" srcId="{10752D16-C2D7-49D7-B991-BA1BE19769BD}" destId="{2A9B7AC8-4955-4A3A-A832-7CBF46C72F62}" srcOrd="2" destOrd="0" presId="urn:microsoft.com/office/officeart/2005/8/layout/vList2"/>
    <dgm:cxn modelId="{A594C7A9-EAF2-43F5-9DB4-22AE3DADEE6A}" type="presParOf" srcId="{10752D16-C2D7-49D7-B991-BA1BE19769BD}" destId="{645E80BF-85D1-4CC1-9684-7DFE404E7B4A}" srcOrd="3" destOrd="0" presId="urn:microsoft.com/office/officeart/2005/8/layout/vList2"/>
    <dgm:cxn modelId="{7E5A7367-96A3-426B-B2AC-3501660A19B8}" type="presParOf" srcId="{10752D16-C2D7-49D7-B991-BA1BE19769BD}" destId="{A0CEBEDC-5397-4871-B741-4781947B0D33}" srcOrd="4" destOrd="0" presId="urn:microsoft.com/office/officeart/2005/8/layout/vList2"/>
    <dgm:cxn modelId="{2D9AC25E-8530-4DC1-A232-C5930D4CC607}" type="presParOf" srcId="{10752D16-C2D7-49D7-B991-BA1BE19769BD}" destId="{B582336D-E9B5-43E7-996C-500643D508D3}" srcOrd="5" destOrd="0" presId="urn:microsoft.com/office/officeart/2005/8/layout/vList2"/>
    <dgm:cxn modelId="{47F8D93B-EB5B-4995-9A60-5BA4211B0828}" type="presParOf" srcId="{10752D16-C2D7-49D7-B991-BA1BE19769BD}" destId="{17746BB4-DA3E-4CC5-BB4D-363F6ED68781}" srcOrd="6" destOrd="0" presId="urn:microsoft.com/office/officeart/2005/8/layout/vList2"/>
    <dgm:cxn modelId="{91E364B3-E282-44E7-8620-91321921F0B6}" type="presParOf" srcId="{10752D16-C2D7-49D7-B991-BA1BE19769BD}" destId="{7A24A278-36B6-4336-8900-33DF9713A76C}" srcOrd="7" destOrd="0" presId="urn:microsoft.com/office/officeart/2005/8/layout/vList2"/>
    <dgm:cxn modelId="{40A09F88-720C-457B-A623-234FD6881D0C}" type="presParOf" srcId="{10752D16-C2D7-49D7-B991-BA1BE19769BD}" destId="{C8FF7133-4AB5-424A-80D6-33BC14C7B784}" srcOrd="8" destOrd="0" presId="urn:microsoft.com/office/officeart/2005/8/layout/vList2"/>
    <dgm:cxn modelId="{A3998F06-6525-4963-A92E-6664792DB798}" type="presParOf" srcId="{10752D16-C2D7-49D7-B991-BA1BE19769BD}" destId="{A11F5682-C673-4525-BBB7-C4B33485FC8A}" srcOrd="9" destOrd="0" presId="urn:microsoft.com/office/officeart/2005/8/layout/vList2"/>
    <dgm:cxn modelId="{11A058FD-F218-444F-908E-4B568DBF421A}" type="presParOf" srcId="{10752D16-C2D7-49D7-B991-BA1BE19769BD}" destId="{CED28B3B-4CFA-4BDD-A483-813EAF76649F}" srcOrd="10" destOrd="0" presId="urn:microsoft.com/office/officeart/2005/8/layout/vList2"/>
    <dgm:cxn modelId="{7327E422-CD9C-4F55-8B17-E2B8DC542B2B}" type="presParOf" srcId="{10752D16-C2D7-49D7-B991-BA1BE19769BD}" destId="{22E2EBE0-819E-469B-8A35-4D2500FA9225}" srcOrd="11" destOrd="0" presId="urn:microsoft.com/office/officeart/2005/8/layout/vList2"/>
    <dgm:cxn modelId="{41FBCBB5-1A2D-4AAD-8B88-139F40301396}" type="presParOf" srcId="{10752D16-C2D7-49D7-B991-BA1BE19769BD}" destId="{3B462715-A7AF-4F56-981E-BA94DEAB9E1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C47C2F-7149-4B26-992D-01CFC0144054}"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fr-FR"/>
        </a:p>
      </dgm:t>
    </dgm:pt>
    <dgm:pt modelId="{5DB363C1-FC6F-49E9-8B41-6740EF40F318}">
      <dgm:prSet custT="1"/>
      <dgm:spPr>
        <a:solidFill>
          <a:schemeClr val="bg2">
            <a:alpha val="80000"/>
          </a:schemeClr>
        </a:solidFill>
        <a:ln>
          <a:noFill/>
        </a:ln>
        <a:effectLst>
          <a:outerShdw blurRad="50800" dist="38100" dir="5400000" algn="t" rotWithShape="0">
            <a:prstClr val="black">
              <a:alpha val="40000"/>
            </a:prstClr>
          </a:outerShdw>
        </a:effectLst>
      </dgm:spPr>
      <dgm:t>
        <a:bodyPr/>
        <a:lstStyle/>
        <a:p>
          <a:pPr rtl="0"/>
          <a:r>
            <a:rPr lang="fr-FR" sz="6600" b="1" i="1" dirty="0" smtClean="0">
              <a:solidFill>
                <a:schemeClr val="accent6">
                  <a:lumMod val="60000"/>
                  <a:lumOff val="40000"/>
                </a:schemeClr>
              </a:solidFill>
            </a:rPr>
            <a:t>Pourquoi le fer est-il aussi important ?</a:t>
          </a:r>
          <a:endParaRPr lang="fr-FR" sz="6600" b="1" i="1" dirty="0">
            <a:solidFill>
              <a:schemeClr val="accent6">
                <a:lumMod val="60000"/>
                <a:lumOff val="40000"/>
              </a:schemeClr>
            </a:solidFill>
          </a:endParaRPr>
        </a:p>
      </dgm:t>
    </dgm:pt>
    <dgm:pt modelId="{50BB623D-586D-44F8-A71E-24403206FD91}" type="parTrans" cxnId="{1A940AFD-3003-4FC9-BF17-9D63D7D591AB}">
      <dgm:prSet/>
      <dgm:spPr/>
      <dgm:t>
        <a:bodyPr/>
        <a:lstStyle/>
        <a:p>
          <a:endParaRPr lang="fr-FR"/>
        </a:p>
      </dgm:t>
    </dgm:pt>
    <dgm:pt modelId="{7DC9C17E-0B3A-45C3-AC4D-79C25A970A64}" type="sibTrans" cxnId="{1A940AFD-3003-4FC9-BF17-9D63D7D591AB}">
      <dgm:prSet/>
      <dgm:spPr/>
      <dgm:t>
        <a:bodyPr/>
        <a:lstStyle/>
        <a:p>
          <a:endParaRPr lang="fr-FR"/>
        </a:p>
      </dgm:t>
    </dgm:pt>
    <dgm:pt modelId="{8847187F-48BC-406C-B92A-225FF101D109}" type="pres">
      <dgm:prSet presAssocID="{4EC47C2F-7149-4B26-992D-01CFC0144054}" presName="diagram" presStyleCnt="0">
        <dgm:presLayoutVars>
          <dgm:dir/>
          <dgm:resizeHandles val="exact"/>
        </dgm:presLayoutVars>
      </dgm:prSet>
      <dgm:spPr/>
      <dgm:t>
        <a:bodyPr/>
        <a:lstStyle/>
        <a:p>
          <a:endParaRPr lang="fr-FR"/>
        </a:p>
      </dgm:t>
    </dgm:pt>
    <dgm:pt modelId="{9C021B26-27FC-48E9-8697-5D8BC5FB8E16}" type="pres">
      <dgm:prSet presAssocID="{5DB363C1-FC6F-49E9-8B41-6740EF40F318}" presName="node" presStyleLbl="node1" presStyleIdx="0" presStyleCnt="1" custScaleY="125000">
        <dgm:presLayoutVars>
          <dgm:bulletEnabled val="1"/>
        </dgm:presLayoutVars>
      </dgm:prSet>
      <dgm:spPr/>
      <dgm:t>
        <a:bodyPr/>
        <a:lstStyle/>
        <a:p>
          <a:endParaRPr lang="fr-FR"/>
        </a:p>
      </dgm:t>
    </dgm:pt>
  </dgm:ptLst>
  <dgm:cxnLst>
    <dgm:cxn modelId="{D38EF1AC-F4A7-4648-B8E0-AEDE64568EA1}" type="presOf" srcId="{4EC47C2F-7149-4B26-992D-01CFC0144054}" destId="{8847187F-48BC-406C-B92A-225FF101D109}" srcOrd="0" destOrd="0" presId="urn:microsoft.com/office/officeart/2005/8/layout/default#1"/>
    <dgm:cxn modelId="{8405E25A-1F2C-4C10-B694-A1C68A1D9FFD}" type="presOf" srcId="{5DB363C1-FC6F-49E9-8B41-6740EF40F318}" destId="{9C021B26-27FC-48E9-8697-5D8BC5FB8E16}" srcOrd="0" destOrd="0" presId="urn:microsoft.com/office/officeart/2005/8/layout/default#1"/>
    <dgm:cxn modelId="{1A940AFD-3003-4FC9-BF17-9D63D7D591AB}" srcId="{4EC47C2F-7149-4B26-992D-01CFC0144054}" destId="{5DB363C1-FC6F-49E9-8B41-6740EF40F318}" srcOrd="0" destOrd="0" parTransId="{50BB623D-586D-44F8-A71E-24403206FD91}" sibTransId="{7DC9C17E-0B3A-45C3-AC4D-79C25A970A64}"/>
    <dgm:cxn modelId="{61362FC3-FE1B-4387-B8D9-CFBC15AAAC3F}" type="presParOf" srcId="{8847187F-48BC-406C-B92A-225FF101D109}" destId="{9C021B26-27FC-48E9-8697-5D8BC5FB8E16}"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C47C2F-7149-4B26-992D-01CFC0144054}"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fr-FR"/>
        </a:p>
      </dgm:t>
    </dgm:pt>
    <dgm:pt modelId="{5DB363C1-FC6F-49E9-8B41-6740EF40F318}">
      <dgm:prSet custT="1"/>
      <dgm:spPr>
        <a:solidFill>
          <a:schemeClr val="bg2">
            <a:alpha val="80000"/>
          </a:schemeClr>
        </a:solidFill>
        <a:ln>
          <a:noFill/>
        </a:ln>
        <a:effectLst>
          <a:outerShdw blurRad="50800" dist="38100" dir="5400000" algn="t" rotWithShape="0">
            <a:prstClr val="black">
              <a:alpha val="40000"/>
            </a:prstClr>
          </a:outerShdw>
        </a:effectLst>
      </dgm:spPr>
      <dgm:t>
        <a:bodyPr/>
        <a:lstStyle/>
        <a:p>
          <a:pPr rtl="0"/>
          <a:r>
            <a:rPr lang="fr-FR" sz="6600" b="1" i="1" dirty="0" smtClean="0">
              <a:solidFill>
                <a:schemeClr val="accent6">
                  <a:lumMod val="60000"/>
                  <a:lumOff val="40000"/>
                </a:schemeClr>
              </a:solidFill>
            </a:rPr>
            <a:t>Quels sont les indicateurs de la carence en fer ?</a:t>
          </a:r>
          <a:endParaRPr lang="fr-FR" sz="6600" b="1" i="1" dirty="0">
            <a:solidFill>
              <a:schemeClr val="accent6">
                <a:lumMod val="60000"/>
                <a:lumOff val="40000"/>
              </a:schemeClr>
            </a:solidFill>
          </a:endParaRPr>
        </a:p>
      </dgm:t>
    </dgm:pt>
    <dgm:pt modelId="{50BB623D-586D-44F8-A71E-24403206FD91}" type="parTrans" cxnId="{1A940AFD-3003-4FC9-BF17-9D63D7D591AB}">
      <dgm:prSet/>
      <dgm:spPr/>
      <dgm:t>
        <a:bodyPr/>
        <a:lstStyle/>
        <a:p>
          <a:endParaRPr lang="fr-FR"/>
        </a:p>
      </dgm:t>
    </dgm:pt>
    <dgm:pt modelId="{7DC9C17E-0B3A-45C3-AC4D-79C25A970A64}" type="sibTrans" cxnId="{1A940AFD-3003-4FC9-BF17-9D63D7D591AB}">
      <dgm:prSet/>
      <dgm:spPr/>
      <dgm:t>
        <a:bodyPr/>
        <a:lstStyle/>
        <a:p>
          <a:endParaRPr lang="fr-FR"/>
        </a:p>
      </dgm:t>
    </dgm:pt>
    <dgm:pt modelId="{8847187F-48BC-406C-B92A-225FF101D109}" type="pres">
      <dgm:prSet presAssocID="{4EC47C2F-7149-4B26-992D-01CFC0144054}" presName="diagram" presStyleCnt="0">
        <dgm:presLayoutVars>
          <dgm:dir/>
          <dgm:resizeHandles val="exact"/>
        </dgm:presLayoutVars>
      </dgm:prSet>
      <dgm:spPr/>
      <dgm:t>
        <a:bodyPr/>
        <a:lstStyle/>
        <a:p>
          <a:endParaRPr lang="fr-FR"/>
        </a:p>
      </dgm:t>
    </dgm:pt>
    <dgm:pt modelId="{9C021B26-27FC-48E9-8697-5D8BC5FB8E16}" type="pres">
      <dgm:prSet presAssocID="{5DB363C1-FC6F-49E9-8B41-6740EF40F318}" presName="node" presStyleLbl="node1" presStyleIdx="0" presStyleCnt="1" custScaleY="125000">
        <dgm:presLayoutVars>
          <dgm:bulletEnabled val="1"/>
        </dgm:presLayoutVars>
      </dgm:prSet>
      <dgm:spPr/>
      <dgm:t>
        <a:bodyPr/>
        <a:lstStyle/>
        <a:p>
          <a:endParaRPr lang="fr-FR"/>
        </a:p>
      </dgm:t>
    </dgm:pt>
  </dgm:ptLst>
  <dgm:cxnLst>
    <dgm:cxn modelId="{6A7D35D3-CBF7-4D32-AC7E-6AF58FC18898}" type="presOf" srcId="{4EC47C2F-7149-4B26-992D-01CFC0144054}" destId="{8847187F-48BC-406C-B92A-225FF101D109}" srcOrd="0" destOrd="0" presId="urn:microsoft.com/office/officeart/2005/8/layout/default#2"/>
    <dgm:cxn modelId="{71F03033-6A05-48B7-A873-EBB709755A70}" type="presOf" srcId="{5DB363C1-FC6F-49E9-8B41-6740EF40F318}" destId="{9C021B26-27FC-48E9-8697-5D8BC5FB8E16}" srcOrd="0" destOrd="0" presId="urn:microsoft.com/office/officeart/2005/8/layout/default#2"/>
    <dgm:cxn modelId="{1A940AFD-3003-4FC9-BF17-9D63D7D591AB}" srcId="{4EC47C2F-7149-4B26-992D-01CFC0144054}" destId="{5DB363C1-FC6F-49E9-8B41-6740EF40F318}" srcOrd="0" destOrd="0" parTransId="{50BB623D-586D-44F8-A71E-24403206FD91}" sibTransId="{7DC9C17E-0B3A-45C3-AC4D-79C25A970A64}"/>
    <dgm:cxn modelId="{69B3B378-513D-4A97-AD5B-EEF74607658D}" type="presParOf" srcId="{8847187F-48BC-406C-B92A-225FF101D109}" destId="{9C021B26-27FC-48E9-8697-5D8BC5FB8E16}" srcOrd="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F8535A-4CAF-4334-AA37-B9C63ADDF004}" type="doc">
      <dgm:prSet loTypeId="urn:microsoft.com/office/officeart/2005/8/layout/matrix1" loCatId="matrix" qsTypeId="urn:microsoft.com/office/officeart/2005/8/quickstyle/simple4" qsCatId="simple" csTypeId="urn:microsoft.com/office/officeart/2005/8/colors/accent0_3" csCatId="mainScheme" phldr="1"/>
      <dgm:spPr/>
      <dgm:t>
        <a:bodyPr/>
        <a:lstStyle/>
        <a:p>
          <a:endParaRPr lang="fr-FR"/>
        </a:p>
      </dgm:t>
    </dgm:pt>
    <dgm:pt modelId="{A62227AF-B1B9-4373-83D7-109B68B3E286}">
      <dgm:prSet phldrT="[Texte]"/>
      <dgm:spPr>
        <a:solidFill>
          <a:schemeClr val="bg2"/>
        </a:solidFill>
      </dgm:spPr>
      <dgm:t>
        <a:bodyPr/>
        <a:lstStyle/>
        <a:p>
          <a:r>
            <a:rPr lang="fr-FR" b="1" dirty="0" smtClean="0">
              <a:solidFill>
                <a:schemeClr val="accent6">
                  <a:lumMod val="60000"/>
                  <a:lumOff val="40000"/>
                </a:schemeClr>
              </a:solidFill>
            </a:rPr>
            <a:t>Quels sont les aliments riches </a:t>
          </a:r>
        </a:p>
        <a:p>
          <a:r>
            <a:rPr lang="fr-FR" b="1" dirty="0" smtClean="0">
              <a:solidFill>
                <a:schemeClr val="accent6">
                  <a:lumMod val="60000"/>
                  <a:lumOff val="40000"/>
                </a:schemeClr>
              </a:solidFill>
            </a:rPr>
            <a:t>en fer ?</a:t>
          </a:r>
          <a:endParaRPr lang="fr-FR" b="1" dirty="0">
            <a:solidFill>
              <a:schemeClr val="accent6">
                <a:lumMod val="60000"/>
                <a:lumOff val="40000"/>
              </a:schemeClr>
            </a:solidFill>
          </a:endParaRPr>
        </a:p>
      </dgm:t>
    </dgm:pt>
    <dgm:pt modelId="{BDA5BC82-325A-4A58-BAC5-D7E273908F08}" type="parTrans" cxnId="{9FA69BE4-015C-4357-91F6-7569B24A3649}">
      <dgm:prSet/>
      <dgm:spPr/>
      <dgm:t>
        <a:bodyPr/>
        <a:lstStyle/>
        <a:p>
          <a:endParaRPr lang="fr-FR"/>
        </a:p>
      </dgm:t>
    </dgm:pt>
    <dgm:pt modelId="{29D978D0-390C-43A5-9FB3-6DB9EACD9F4F}" type="sibTrans" cxnId="{9FA69BE4-015C-4357-91F6-7569B24A3649}">
      <dgm:prSet/>
      <dgm:spPr/>
      <dgm:t>
        <a:bodyPr/>
        <a:lstStyle/>
        <a:p>
          <a:endParaRPr lang="fr-FR"/>
        </a:p>
      </dgm:t>
    </dgm:pt>
    <dgm:pt modelId="{C898B1C3-3A5F-4EDC-AB29-0E76EFB8FC93}">
      <dgm:prSet phldrT="[Texte]" phldr="1"/>
      <dgm:spPr/>
      <dgm:t>
        <a:bodyPr/>
        <a:lstStyle/>
        <a:p>
          <a:endParaRPr lang="fr-FR" dirty="0"/>
        </a:p>
      </dgm:t>
    </dgm:pt>
    <dgm:pt modelId="{D9994E4C-526E-4260-B2FB-49316785A1FD}" type="parTrans" cxnId="{F2121753-B242-437C-8A28-970492C00BBB}">
      <dgm:prSet/>
      <dgm:spPr/>
      <dgm:t>
        <a:bodyPr/>
        <a:lstStyle/>
        <a:p>
          <a:endParaRPr lang="fr-FR"/>
        </a:p>
      </dgm:t>
    </dgm:pt>
    <dgm:pt modelId="{504D03CC-B8F8-4ED5-B92D-3801AD4CDEFE}" type="sibTrans" cxnId="{F2121753-B242-437C-8A28-970492C00BBB}">
      <dgm:prSet/>
      <dgm:spPr/>
      <dgm:t>
        <a:bodyPr/>
        <a:lstStyle/>
        <a:p>
          <a:endParaRPr lang="fr-FR"/>
        </a:p>
      </dgm:t>
    </dgm:pt>
    <dgm:pt modelId="{D633D25E-CD19-47EC-AD81-27736914CB7A}">
      <dgm:prSet/>
      <dgm:spPr/>
      <dgm:t>
        <a:bodyPr/>
        <a:lstStyle/>
        <a:p>
          <a:endParaRPr lang="fr-FR" dirty="0"/>
        </a:p>
      </dgm:t>
    </dgm:pt>
    <dgm:pt modelId="{0C253B73-78E6-4802-8A23-61269BD5AA73}" type="parTrans" cxnId="{11B68441-9245-46F0-8117-9D1CC2361A20}">
      <dgm:prSet/>
      <dgm:spPr/>
      <dgm:t>
        <a:bodyPr/>
        <a:lstStyle/>
        <a:p>
          <a:endParaRPr lang="fr-FR"/>
        </a:p>
      </dgm:t>
    </dgm:pt>
    <dgm:pt modelId="{5C810EC2-37F9-4F32-BEA4-3DA68F066C08}" type="sibTrans" cxnId="{11B68441-9245-46F0-8117-9D1CC2361A20}">
      <dgm:prSet/>
      <dgm:spPr/>
      <dgm:t>
        <a:bodyPr/>
        <a:lstStyle/>
        <a:p>
          <a:endParaRPr lang="fr-FR"/>
        </a:p>
      </dgm:t>
    </dgm:pt>
    <dgm:pt modelId="{9B1D4F25-2643-4EAE-844B-635277F68572}" type="pres">
      <dgm:prSet presAssocID="{CEF8535A-4CAF-4334-AA37-B9C63ADDF004}" presName="diagram" presStyleCnt="0">
        <dgm:presLayoutVars>
          <dgm:chMax val="1"/>
          <dgm:dir/>
          <dgm:animLvl val="ctr"/>
          <dgm:resizeHandles val="exact"/>
        </dgm:presLayoutVars>
      </dgm:prSet>
      <dgm:spPr/>
      <dgm:t>
        <a:bodyPr/>
        <a:lstStyle/>
        <a:p>
          <a:endParaRPr lang="fr-FR"/>
        </a:p>
      </dgm:t>
    </dgm:pt>
    <dgm:pt modelId="{63CB946C-52FC-42A2-AEB0-C9656493CA09}" type="pres">
      <dgm:prSet presAssocID="{CEF8535A-4CAF-4334-AA37-B9C63ADDF004}" presName="matrix" presStyleCnt="0"/>
      <dgm:spPr/>
    </dgm:pt>
    <dgm:pt modelId="{35300441-2D2D-44E5-9351-2216C9391E72}" type="pres">
      <dgm:prSet presAssocID="{CEF8535A-4CAF-4334-AA37-B9C63ADDF004}" presName="tile1" presStyleLbl="node1" presStyleIdx="0" presStyleCnt="4"/>
      <dgm:spPr/>
      <dgm:t>
        <a:bodyPr/>
        <a:lstStyle/>
        <a:p>
          <a:endParaRPr lang="fr-FR"/>
        </a:p>
      </dgm:t>
    </dgm:pt>
    <dgm:pt modelId="{FC428153-AE82-4CC8-8754-B41B1853D7CB}" type="pres">
      <dgm:prSet presAssocID="{CEF8535A-4CAF-4334-AA37-B9C63ADDF004}" presName="tile1text" presStyleLbl="node1" presStyleIdx="0" presStyleCnt="4">
        <dgm:presLayoutVars>
          <dgm:chMax val="0"/>
          <dgm:chPref val="0"/>
          <dgm:bulletEnabled val="1"/>
        </dgm:presLayoutVars>
      </dgm:prSet>
      <dgm:spPr/>
      <dgm:t>
        <a:bodyPr/>
        <a:lstStyle/>
        <a:p>
          <a:endParaRPr lang="fr-FR"/>
        </a:p>
      </dgm:t>
    </dgm:pt>
    <dgm:pt modelId="{189DD5AE-6469-49F7-98D5-5315A150892F}" type="pres">
      <dgm:prSet presAssocID="{CEF8535A-4CAF-4334-AA37-B9C63ADDF004}" presName="tile2" presStyleLbl="node1" presStyleIdx="1" presStyleCnt="4" custScaleX="46875"/>
      <dgm:spPr/>
      <dgm:t>
        <a:bodyPr/>
        <a:lstStyle/>
        <a:p>
          <a:endParaRPr lang="fr-FR"/>
        </a:p>
      </dgm:t>
    </dgm:pt>
    <dgm:pt modelId="{F9DF8349-B42C-4FAA-A6CD-DB6871040BF9}" type="pres">
      <dgm:prSet presAssocID="{CEF8535A-4CAF-4334-AA37-B9C63ADDF004}" presName="tile2text" presStyleLbl="node1" presStyleIdx="1" presStyleCnt="4">
        <dgm:presLayoutVars>
          <dgm:chMax val="0"/>
          <dgm:chPref val="0"/>
          <dgm:bulletEnabled val="1"/>
        </dgm:presLayoutVars>
      </dgm:prSet>
      <dgm:spPr/>
    </dgm:pt>
    <dgm:pt modelId="{D8FEA200-EA1E-4FD0-A145-AB04794B494A}" type="pres">
      <dgm:prSet presAssocID="{CEF8535A-4CAF-4334-AA37-B9C63ADDF004}" presName="tile3" presStyleLbl="node1" presStyleIdx="2" presStyleCnt="4"/>
      <dgm:spPr/>
    </dgm:pt>
    <dgm:pt modelId="{8E6DAD97-9A1D-48CF-B3F3-1B85C15A5A7F}" type="pres">
      <dgm:prSet presAssocID="{CEF8535A-4CAF-4334-AA37-B9C63ADDF004}" presName="tile3text" presStyleLbl="node1" presStyleIdx="2" presStyleCnt="4">
        <dgm:presLayoutVars>
          <dgm:chMax val="0"/>
          <dgm:chPref val="0"/>
          <dgm:bulletEnabled val="1"/>
        </dgm:presLayoutVars>
      </dgm:prSet>
      <dgm:spPr/>
    </dgm:pt>
    <dgm:pt modelId="{0BBC5C1C-D34A-47F0-A316-87120A6AED25}" type="pres">
      <dgm:prSet presAssocID="{CEF8535A-4CAF-4334-AA37-B9C63ADDF004}" presName="tile4" presStyleLbl="node1" presStyleIdx="3" presStyleCnt="4" custScaleX="40625"/>
      <dgm:spPr/>
      <dgm:t>
        <a:bodyPr/>
        <a:lstStyle/>
        <a:p>
          <a:endParaRPr lang="fr-FR"/>
        </a:p>
      </dgm:t>
    </dgm:pt>
    <dgm:pt modelId="{1121AF02-623B-4EF2-8975-8607EF9EBD9B}" type="pres">
      <dgm:prSet presAssocID="{CEF8535A-4CAF-4334-AA37-B9C63ADDF004}" presName="tile4text" presStyleLbl="node1" presStyleIdx="3" presStyleCnt="4">
        <dgm:presLayoutVars>
          <dgm:chMax val="0"/>
          <dgm:chPref val="0"/>
          <dgm:bulletEnabled val="1"/>
        </dgm:presLayoutVars>
      </dgm:prSet>
      <dgm:spPr/>
    </dgm:pt>
    <dgm:pt modelId="{F1885A14-62DC-41F1-B898-C702F19C272C}" type="pres">
      <dgm:prSet presAssocID="{CEF8535A-4CAF-4334-AA37-B9C63ADDF004}" presName="centerTile" presStyleLbl="fgShp" presStyleIdx="0" presStyleCnt="1" custScaleX="333333" custScaleY="400000">
        <dgm:presLayoutVars>
          <dgm:chMax val="0"/>
          <dgm:chPref val="0"/>
        </dgm:presLayoutVars>
      </dgm:prSet>
      <dgm:spPr/>
      <dgm:t>
        <a:bodyPr/>
        <a:lstStyle/>
        <a:p>
          <a:endParaRPr lang="fr-FR"/>
        </a:p>
      </dgm:t>
    </dgm:pt>
  </dgm:ptLst>
  <dgm:cxnLst>
    <dgm:cxn modelId="{11B68441-9245-46F0-8117-9D1CC2361A20}" srcId="{CEF8535A-4CAF-4334-AA37-B9C63ADDF004}" destId="{D633D25E-CD19-47EC-AD81-27736914CB7A}" srcOrd="1" destOrd="0" parTransId="{0C253B73-78E6-4802-8A23-61269BD5AA73}" sibTransId="{5C810EC2-37F9-4F32-BEA4-3DA68F066C08}"/>
    <dgm:cxn modelId="{2E366C48-AA64-422A-9D36-81763D2FC860}" type="presOf" srcId="{A62227AF-B1B9-4373-83D7-109B68B3E286}" destId="{F1885A14-62DC-41F1-B898-C702F19C272C}" srcOrd="0" destOrd="0" presId="urn:microsoft.com/office/officeart/2005/8/layout/matrix1"/>
    <dgm:cxn modelId="{3CC20612-231A-4746-A09F-EDDD0A8FDC5F}" type="presOf" srcId="{C898B1C3-3A5F-4EDC-AB29-0E76EFB8FC93}" destId="{35300441-2D2D-44E5-9351-2216C9391E72}" srcOrd="0" destOrd="0" presId="urn:microsoft.com/office/officeart/2005/8/layout/matrix1"/>
    <dgm:cxn modelId="{F2121753-B242-437C-8A28-970492C00BBB}" srcId="{A62227AF-B1B9-4373-83D7-109B68B3E286}" destId="{C898B1C3-3A5F-4EDC-AB29-0E76EFB8FC93}" srcOrd="0" destOrd="0" parTransId="{D9994E4C-526E-4260-B2FB-49316785A1FD}" sibTransId="{504D03CC-B8F8-4ED5-B92D-3801AD4CDEFE}"/>
    <dgm:cxn modelId="{7F1AE55D-47BB-47DD-AA01-5F1FBEC72F4E}" type="presOf" srcId="{C898B1C3-3A5F-4EDC-AB29-0E76EFB8FC93}" destId="{FC428153-AE82-4CC8-8754-B41B1853D7CB}" srcOrd="1" destOrd="0" presId="urn:microsoft.com/office/officeart/2005/8/layout/matrix1"/>
    <dgm:cxn modelId="{9C9D28E1-E6FA-4C67-A50D-8095A964C566}" type="presOf" srcId="{CEF8535A-4CAF-4334-AA37-B9C63ADDF004}" destId="{9B1D4F25-2643-4EAE-844B-635277F68572}" srcOrd="0" destOrd="0" presId="urn:microsoft.com/office/officeart/2005/8/layout/matrix1"/>
    <dgm:cxn modelId="{9FA69BE4-015C-4357-91F6-7569B24A3649}" srcId="{CEF8535A-4CAF-4334-AA37-B9C63ADDF004}" destId="{A62227AF-B1B9-4373-83D7-109B68B3E286}" srcOrd="0" destOrd="0" parTransId="{BDA5BC82-325A-4A58-BAC5-D7E273908F08}" sibTransId="{29D978D0-390C-43A5-9FB3-6DB9EACD9F4F}"/>
    <dgm:cxn modelId="{3D6CAF49-24D3-45AB-99F2-790B52A1DDF7}" type="presParOf" srcId="{9B1D4F25-2643-4EAE-844B-635277F68572}" destId="{63CB946C-52FC-42A2-AEB0-C9656493CA09}" srcOrd="0" destOrd="0" presId="urn:microsoft.com/office/officeart/2005/8/layout/matrix1"/>
    <dgm:cxn modelId="{F4303C90-8208-47F0-94BB-12CB6F8F3EA6}" type="presParOf" srcId="{63CB946C-52FC-42A2-AEB0-C9656493CA09}" destId="{35300441-2D2D-44E5-9351-2216C9391E72}" srcOrd="0" destOrd="0" presId="urn:microsoft.com/office/officeart/2005/8/layout/matrix1"/>
    <dgm:cxn modelId="{C64D6BA0-831A-41F7-8292-6651DA4086FB}" type="presParOf" srcId="{63CB946C-52FC-42A2-AEB0-C9656493CA09}" destId="{FC428153-AE82-4CC8-8754-B41B1853D7CB}" srcOrd="1" destOrd="0" presId="urn:microsoft.com/office/officeart/2005/8/layout/matrix1"/>
    <dgm:cxn modelId="{FEC1A163-F934-42E4-9D60-E3F65C9A494F}" type="presParOf" srcId="{63CB946C-52FC-42A2-AEB0-C9656493CA09}" destId="{189DD5AE-6469-49F7-98D5-5315A150892F}" srcOrd="2" destOrd="0" presId="urn:microsoft.com/office/officeart/2005/8/layout/matrix1"/>
    <dgm:cxn modelId="{5D4AF7BE-6CA7-4B09-B872-EE6D2A196643}" type="presParOf" srcId="{63CB946C-52FC-42A2-AEB0-C9656493CA09}" destId="{F9DF8349-B42C-4FAA-A6CD-DB6871040BF9}" srcOrd="3" destOrd="0" presId="urn:microsoft.com/office/officeart/2005/8/layout/matrix1"/>
    <dgm:cxn modelId="{D6F43622-DD66-4336-9776-9C7A766223D6}" type="presParOf" srcId="{63CB946C-52FC-42A2-AEB0-C9656493CA09}" destId="{D8FEA200-EA1E-4FD0-A145-AB04794B494A}" srcOrd="4" destOrd="0" presId="urn:microsoft.com/office/officeart/2005/8/layout/matrix1"/>
    <dgm:cxn modelId="{85945C09-C227-429E-9A18-4AF23EC5019A}" type="presParOf" srcId="{63CB946C-52FC-42A2-AEB0-C9656493CA09}" destId="{8E6DAD97-9A1D-48CF-B3F3-1B85C15A5A7F}" srcOrd="5" destOrd="0" presId="urn:microsoft.com/office/officeart/2005/8/layout/matrix1"/>
    <dgm:cxn modelId="{F9CBCD0E-3DA8-4549-B4B3-66D4E23A1EFF}" type="presParOf" srcId="{63CB946C-52FC-42A2-AEB0-C9656493CA09}" destId="{0BBC5C1C-D34A-47F0-A316-87120A6AED25}" srcOrd="6" destOrd="0" presId="urn:microsoft.com/office/officeart/2005/8/layout/matrix1"/>
    <dgm:cxn modelId="{FC3751FC-8FFE-4351-9ED9-4A81AE19F759}" type="presParOf" srcId="{63CB946C-52FC-42A2-AEB0-C9656493CA09}" destId="{1121AF02-623B-4EF2-8975-8607EF9EBD9B}" srcOrd="7" destOrd="0" presId="urn:microsoft.com/office/officeart/2005/8/layout/matrix1"/>
    <dgm:cxn modelId="{E6AB560A-670B-4AD1-BEF6-922D8D2D91EB}" type="presParOf" srcId="{9B1D4F25-2643-4EAE-844B-635277F68572}" destId="{F1885A14-62DC-41F1-B898-C702F19C272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58EE0-0346-46AF-9D96-96105A86EC2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fr-FR"/>
        </a:p>
      </dgm:t>
    </dgm:pt>
    <dgm:pt modelId="{7EABB184-E6A0-47E2-BA40-D828E830F630}">
      <dgm:prSet phldrT="[Texte]" custT="1"/>
      <dgm:spPr>
        <a:solidFill>
          <a:srgbClr val="0043C8"/>
        </a:solidFill>
        <a:ln>
          <a:noFill/>
        </a:ln>
      </dgm:spPr>
      <dgm:t>
        <a:bodyPr/>
        <a:lstStyle/>
        <a:p>
          <a:r>
            <a:rPr lang="fr-FR" sz="3600" b="1" dirty="0" smtClean="0">
              <a:solidFill>
                <a:schemeClr val="bg1"/>
              </a:solidFill>
            </a:rPr>
            <a:t>Fortification</a:t>
          </a:r>
          <a:endParaRPr lang="fr-FR" sz="3600" b="1" dirty="0">
            <a:solidFill>
              <a:schemeClr val="bg1"/>
            </a:solidFill>
          </a:endParaRPr>
        </a:p>
      </dgm:t>
    </dgm:pt>
    <dgm:pt modelId="{4A693906-A65D-4F96-8E20-517EA1C6A7C8}" type="parTrans" cxnId="{9D715BDB-0D4C-45C5-9414-3007E9400492}">
      <dgm:prSet/>
      <dgm:spPr/>
      <dgm:t>
        <a:bodyPr/>
        <a:lstStyle/>
        <a:p>
          <a:endParaRPr lang="fr-FR"/>
        </a:p>
      </dgm:t>
    </dgm:pt>
    <dgm:pt modelId="{EB8114B4-ED05-4E3A-AE70-A79AAC63196F}" type="sibTrans" cxnId="{9D715BDB-0D4C-45C5-9414-3007E9400492}">
      <dgm:prSet/>
      <dgm:spPr/>
      <dgm:t>
        <a:bodyPr/>
        <a:lstStyle/>
        <a:p>
          <a:endParaRPr lang="fr-FR"/>
        </a:p>
      </dgm:t>
    </dgm:pt>
    <dgm:pt modelId="{38A51F97-4591-4C58-90C9-59A6309C4BC6}">
      <dgm:prSet phldrT="[Texte]" custT="1"/>
      <dgm:spPr>
        <a:solidFill>
          <a:srgbClr val="0043C8"/>
        </a:solidFill>
      </dgm:spPr>
      <dgm:t>
        <a:bodyPr/>
        <a:lstStyle/>
        <a:p>
          <a:r>
            <a:rPr lang="fr-FR" sz="2000" b="1" dirty="0" smtClean="0">
              <a:solidFill>
                <a:schemeClr val="bg1"/>
              </a:solidFill>
            </a:rPr>
            <a:t>Universelle</a:t>
          </a:r>
          <a:r>
            <a:rPr lang="fr-FR" sz="2000" b="0" dirty="0" smtClean="0">
              <a:solidFill>
                <a:schemeClr val="bg1"/>
              </a:solidFill>
            </a:rPr>
            <a:t> </a:t>
          </a:r>
        </a:p>
        <a:p>
          <a:r>
            <a:rPr lang="fr-FR" sz="2000" b="0" dirty="0" smtClean="0">
              <a:solidFill>
                <a:schemeClr val="bg1"/>
              </a:solidFill>
            </a:rPr>
            <a:t>(de masse)</a:t>
          </a:r>
          <a:endParaRPr lang="fr-FR" sz="2000" b="0" dirty="0">
            <a:solidFill>
              <a:schemeClr val="bg1"/>
            </a:solidFill>
          </a:endParaRPr>
        </a:p>
      </dgm:t>
    </dgm:pt>
    <dgm:pt modelId="{E5F5B9C1-6EBC-4069-85FA-2F3BD7BBAFA5}" type="parTrans" cxnId="{BE3056AF-2AD3-4C6E-8763-37253AC0C1D6}">
      <dgm:prSet/>
      <dgm:spPr/>
      <dgm:t>
        <a:bodyPr/>
        <a:lstStyle/>
        <a:p>
          <a:endParaRPr lang="fr-FR"/>
        </a:p>
      </dgm:t>
    </dgm:pt>
    <dgm:pt modelId="{C1722355-B724-4356-A2E6-B0CE43F74BF2}" type="sibTrans" cxnId="{BE3056AF-2AD3-4C6E-8763-37253AC0C1D6}">
      <dgm:prSet/>
      <dgm:spPr/>
      <dgm:t>
        <a:bodyPr/>
        <a:lstStyle/>
        <a:p>
          <a:endParaRPr lang="fr-FR"/>
        </a:p>
      </dgm:t>
    </dgm:pt>
    <dgm:pt modelId="{BC0F336E-16CD-4515-980B-310B261C994D}">
      <dgm:prSet phldrT="[Texte]" custT="1"/>
      <dgm:spPr>
        <a:solidFill>
          <a:srgbClr val="0043C8"/>
        </a:solidFill>
      </dgm:spPr>
      <dgm:t>
        <a:bodyPr/>
        <a:lstStyle/>
        <a:p>
          <a:r>
            <a:rPr lang="fr-FR" sz="2000" b="1" dirty="0" smtClean="0">
              <a:solidFill>
                <a:schemeClr val="bg1"/>
              </a:solidFill>
            </a:rPr>
            <a:t>En « libre marché » </a:t>
          </a:r>
        </a:p>
        <a:p>
          <a:r>
            <a:rPr lang="fr-FR" sz="2000" b="0" dirty="0" smtClean="0">
              <a:solidFill>
                <a:schemeClr val="bg1"/>
              </a:solidFill>
            </a:rPr>
            <a:t>(volontaire)</a:t>
          </a:r>
          <a:endParaRPr lang="fr-FR" sz="2000" dirty="0">
            <a:solidFill>
              <a:schemeClr val="bg1"/>
            </a:solidFill>
          </a:endParaRPr>
        </a:p>
      </dgm:t>
    </dgm:pt>
    <dgm:pt modelId="{112302DB-FBE4-4C28-A294-4C31510A3292}" type="parTrans" cxnId="{FE03C819-867A-4E6A-B85E-B20F74215928}">
      <dgm:prSet/>
      <dgm:spPr/>
      <dgm:t>
        <a:bodyPr/>
        <a:lstStyle/>
        <a:p>
          <a:endParaRPr lang="fr-FR"/>
        </a:p>
      </dgm:t>
    </dgm:pt>
    <dgm:pt modelId="{FAA98441-D861-4657-B5DC-5150869A1A35}" type="sibTrans" cxnId="{FE03C819-867A-4E6A-B85E-B20F74215928}">
      <dgm:prSet/>
      <dgm:spPr/>
      <dgm:t>
        <a:bodyPr/>
        <a:lstStyle/>
        <a:p>
          <a:endParaRPr lang="fr-FR"/>
        </a:p>
      </dgm:t>
    </dgm:pt>
    <dgm:pt modelId="{61D2C9C6-95A0-4D3A-A1CD-13655AE81AF3}">
      <dgm:prSet phldrT="[Texte]" custT="1"/>
      <dgm:spPr>
        <a:solidFill>
          <a:srgbClr val="0043C8"/>
        </a:solidFill>
      </dgm:spPr>
      <dgm:t>
        <a:bodyPr/>
        <a:lstStyle/>
        <a:p>
          <a:r>
            <a:rPr lang="fr-FR" sz="2000" b="1" dirty="0" smtClean="0">
              <a:solidFill>
                <a:schemeClr val="bg1"/>
              </a:solidFill>
            </a:rPr>
            <a:t>Ciblée</a:t>
          </a:r>
          <a:endParaRPr lang="fr-FR" sz="2000" b="1" dirty="0">
            <a:solidFill>
              <a:schemeClr val="bg1"/>
            </a:solidFill>
          </a:endParaRPr>
        </a:p>
      </dgm:t>
    </dgm:pt>
    <dgm:pt modelId="{674BD99A-38C5-4B57-9D81-869E760E72F9}" type="parTrans" cxnId="{C157CD39-09EE-45DC-A61D-F65A217F9FB2}">
      <dgm:prSet/>
      <dgm:spPr/>
      <dgm:t>
        <a:bodyPr/>
        <a:lstStyle/>
        <a:p>
          <a:endParaRPr lang="fr-FR"/>
        </a:p>
      </dgm:t>
    </dgm:pt>
    <dgm:pt modelId="{F1663E8A-4876-478B-A9C9-DAA08EF340FB}" type="sibTrans" cxnId="{C157CD39-09EE-45DC-A61D-F65A217F9FB2}">
      <dgm:prSet/>
      <dgm:spPr/>
      <dgm:t>
        <a:bodyPr/>
        <a:lstStyle/>
        <a:p>
          <a:endParaRPr lang="fr-FR"/>
        </a:p>
      </dgm:t>
    </dgm:pt>
    <dgm:pt modelId="{12E93D35-9C7D-4144-B3F0-DFD702C7126E}">
      <dgm:prSet phldrT="[Texte]" custT="1"/>
      <dgm:spPr>
        <a:solidFill>
          <a:srgbClr val="0043C8"/>
        </a:solidFill>
      </dgm:spPr>
      <dgm:t>
        <a:bodyPr/>
        <a:lstStyle/>
        <a:p>
          <a:r>
            <a:rPr lang="fr-FR" sz="2000" b="1" dirty="0" err="1" smtClean="0">
              <a:solidFill>
                <a:schemeClr val="bg1"/>
              </a:solidFill>
            </a:rPr>
            <a:t>Biofortification</a:t>
          </a:r>
          <a:endParaRPr lang="fr-FR" sz="2000" b="1" dirty="0">
            <a:solidFill>
              <a:schemeClr val="bg1"/>
            </a:solidFill>
          </a:endParaRPr>
        </a:p>
      </dgm:t>
    </dgm:pt>
    <dgm:pt modelId="{5B6234F1-741A-4681-A257-611841EA4D3F}" type="parTrans" cxnId="{51D4C2B9-5872-4E12-98B3-D8246D82D2D9}">
      <dgm:prSet/>
      <dgm:spPr/>
      <dgm:t>
        <a:bodyPr/>
        <a:lstStyle/>
        <a:p>
          <a:endParaRPr lang="fr-FR"/>
        </a:p>
      </dgm:t>
    </dgm:pt>
    <dgm:pt modelId="{812CF8E0-BD1E-42C7-A536-A4D31AAC6A08}" type="sibTrans" cxnId="{51D4C2B9-5872-4E12-98B3-D8246D82D2D9}">
      <dgm:prSet/>
      <dgm:spPr/>
      <dgm:t>
        <a:bodyPr/>
        <a:lstStyle/>
        <a:p>
          <a:endParaRPr lang="fr-FR"/>
        </a:p>
      </dgm:t>
    </dgm:pt>
    <dgm:pt modelId="{8B2675D5-EEE4-42BE-8830-893B7DB13D7D}">
      <dgm:prSet phldrT="[Texte]" custT="1"/>
      <dgm:spPr>
        <a:solidFill>
          <a:srgbClr val="0043C8"/>
        </a:solidFill>
      </dgm:spPr>
      <dgm:t>
        <a:bodyPr/>
        <a:lstStyle/>
        <a:p>
          <a:r>
            <a:rPr lang="fr-FR" sz="2000" b="1" dirty="0" smtClean="0">
              <a:solidFill>
                <a:schemeClr val="bg1"/>
              </a:solidFill>
            </a:rPr>
            <a:t>« Domestique » </a:t>
          </a:r>
        </a:p>
        <a:p>
          <a:r>
            <a:rPr lang="fr-FR" sz="2000" b="0" dirty="0" smtClean="0">
              <a:solidFill>
                <a:schemeClr val="bg1"/>
              </a:solidFill>
            </a:rPr>
            <a:t>(de communauté)</a:t>
          </a:r>
          <a:endParaRPr lang="fr-FR" sz="2000" b="0" dirty="0">
            <a:solidFill>
              <a:schemeClr val="bg1"/>
            </a:solidFill>
          </a:endParaRPr>
        </a:p>
      </dgm:t>
    </dgm:pt>
    <dgm:pt modelId="{880ADF7B-54C9-4954-A21A-CB779505699A}" type="parTrans" cxnId="{2D5258E1-996B-41AF-A992-1E9E97FC24CE}">
      <dgm:prSet/>
      <dgm:spPr/>
      <dgm:t>
        <a:bodyPr/>
        <a:lstStyle/>
        <a:p>
          <a:endParaRPr lang="fr-FR"/>
        </a:p>
      </dgm:t>
    </dgm:pt>
    <dgm:pt modelId="{2A658CA0-DB93-4C05-88B5-69BDD862E380}" type="sibTrans" cxnId="{2D5258E1-996B-41AF-A992-1E9E97FC24CE}">
      <dgm:prSet/>
      <dgm:spPr/>
      <dgm:t>
        <a:bodyPr/>
        <a:lstStyle/>
        <a:p>
          <a:endParaRPr lang="fr-FR"/>
        </a:p>
      </dgm:t>
    </dgm:pt>
    <dgm:pt modelId="{FC09D4EB-1B58-4DAF-A15F-6937E938EF23}">
      <dgm:prSet/>
      <dgm:spPr/>
      <dgm:t>
        <a:bodyPr/>
        <a:lstStyle/>
        <a:p>
          <a:endParaRPr lang="fr-FR" dirty="0"/>
        </a:p>
      </dgm:t>
    </dgm:pt>
    <dgm:pt modelId="{78B86528-AFDC-49BD-85F3-89F539BBDE46}" type="parTrans" cxnId="{56EAEFD9-2AC7-40DD-B6C6-D39B5A2C46EA}">
      <dgm:prSet/>
      <dgm:spPr/>
      <dgm:t>
        <a:bodyPr/>
        <a:lstStyle/>
        <a:p>
          <a:endParaRPr lang="fr-FR"/>
        </a:p>
      </dgm:t>
    </dgm:pt>
    <dgm:pt modelId="{06351F2F-6BB0-4A7A-9616-88315AC47A75}" type="sibTrans" cxnId="{56EAEFD9-2AC7-40DD-B6C6-D39B5A2C46EA}">
      <dgm:prSet/>
      <dgm:spPr/>
      <dgm:t>
        <a:bodyPr/>
        <a:lstStyle/>
        <a:p>
          <a:endParaRPr lang="fr-FR"/>
        </a:p>
      </dgm:t>
    </dgm:pt>
    <dgm:pt modelId="{35CA5488-0191-4E03-9A99-B4951731BE09}" type="pres">
      <dgm:prSet presAssocID="{76758EE0-0346-46AF-9D96-96105A86EC29}" presName="Name0" presStyleCnt="0">
        <dgm:presLayoutVars>
          <dgm:chMax val="1"/>
          <dgm:dir/>
          <dgm:animLvl val="ctr"/>
          <dgm:resizeHandles val="exact"/>
        </dgm:presLayoutVars>
      </dgm:prSet>
      <dgm:spPr/>
      <dgm:t>
        <a:bodyPr/>
        <a:lstStyle/>
        <a:p>
          <a:endParaRPr lang="fr-FR"/>
        </a:p>
      </dgm:t>
    </dgm:pt>
    <dgm:pt modelId="{28ACE9D0-E6E2-42F3-889A-972D07306763}" type="pres">
      <dgm:prSet presAssocID="{7EABB184-E6A0-47E2-BA40-D828E830F630}" presName="centerShape" presStyleLbl="node0" presStyleIdx="0" presStyleCnt="1" custScaleX="138555"/>
      <dgm:spPr/>
      <dgm:t>
        <a:bodyPr/>
        <a:lstStyle/>
        <a:p>
          <a:endParaRPr lang="fr-FR"/>
        </a:p>
      </dgm:t>
    </dgm:pt>
    <dgm:pt modelId="{FB1DEBF3-E079-4EB7-80F8-7E430E27D053}" type="pres">
      <dgm:prSet presAssocID="{38A51F97-4591-4C58-90C9-59A6309C4BC6}" presName="node" presStyleLbl="node1" presStyleIdx="0" presStyleCnt="5" custScaleX="168294" custScaleY="86749">
        <dgm:presLayoutVars>
          <dgm:bulletEnabled val="1"/>
        </dgm:presLayoutVars>
      </dgm:prSet>
      <dgm:spPr/>
      <dgm:t>
        <a:bodyPr/>
        <a:lstStyle/>
        <a:p>
          <a:endParaRPr lang="fr-FR"/>
        </a:p>
      </dgm:t>
    </dgm:pt>
    <dgm:pt modelId="{4F0A04B0-5559-479B-A878-67B95CFD17FB}" type="pres">
      <dgm:prSet presAssocID="{38A51F97-4591-4C58-90C9-59A6309C4BC6}" presName="dummy" presStyleCnt="0"/>
      <dgm:spPr/>
    </dgm:pt>
    <dgm:pt modelId="{E3719AE2-1E9E-4B34-A717-60BB6269B7AC}" type="pres">
      <dgm:prSet presAssocID="{C1722355-B724-4356-A2E6-B0CE43F74BF2}" presName="sibTrans" presStyleLbl="sibTrans2D1" presStyleIdx="0" presStyleCnt="5"/>
      <dgm:spPr/>
      <dgm:t>
        <a:bodyPr/>
        <a:lstStyle/>
        <a:p>
          <a:endParaRPr lang="fr-FR"/>
        </a:p>
      </dgm:t>
    </dgm:pt>
    <dgm:pt modelId="{BA54337A-2082-4AFE-AC36-B9922CA2F325}" type="pres">
      <dgm:prSet presAssocID="{BC0F336E-16CD-4515-980B-310B261C994D}" presName="node" presStyleLbl="node1" presStyleIdx="1" presStyleCnt="5" custScaleX="165294" custScaleY="91118">
        <dgm:presLayoutVars>
          <dgm:bulletEnabled val="1"/>
        </dgm:presLayoutVars>
      </dgm:prSet>
      <dgm:spPr/>
      <dgm:t>
        <a:bodyPr/>
        <a:lstStyle/>
        <a:p>
          <a:endParaRPr lang="fr-FR"/>
        </a:p>
      </dgm:t>
    </dgm:pt>
    <dgm:pt modelId="{D33401B1-8991-41B5-A3B0-36FF038BC074}" type="pres">
      <dgm:prSet presAssocID="{BC0F336E-16CD-4515-980B-310B261C994D}" presName="dummy" presStyleCnt="0"/>
      <dgm:spPr/>
    </dgm:pt>
    <dgm:pt modelId="{65BAFC41-BEE3-4AFC-B6AD-813CFCAED24E}" type="pres">
      <dgm:prSet presAssocID="{FAA98441-D861-4657-B5DC-5150869A1A35}" presName="sibTrans" presStyleLbl="sibTrans2D1" presStyleIdx="1" presStyleCnt="5"/>
      <dgm:spPr/>
      <dgm:t>
        <a:bodyPr/>
        <a:lstStyle/>
        <a:p>
          <a:endParaRPr lang="fr-FR"/>
        </a:p>
      </dgm:t>
    </dgm:pt>
    <dgm:pt modelId="{467CE06A-065A-426E-A717-1F9FDC1165DA}" type="pres">
      <dgm:prSet presAssocID="{61D2C9C6-95A0-4D3A-A1CD-13655AE81AF3}" presName="node" presStyleLbl="node1" presStyleIdx="2" presStyleCnt="5" custScaleX="136104" custScaleY="83540">
        <dgm:presLayoutVars>
          <dgm:bulletEnabled val="1"/>
        </dgm:presLayoutVars>
      </dgm:prSet>
      <dgm:spPr/>
      <dgm:t>
        <a:bodyPr/>
        <a:lstStyle/>
        <a:p>
          <a:endParaRPr lang="fr-FR"/>
        </a:p>
      </dgm:t>
    </dgm:pt>
    <dgm:pt modelId="{7BAB757F-C1DE-4442-A5A0-0E1E88AA0BD7}" type="pres">
      <dgm:prSet presAssocID="{61D2C9C6-95A0-4D3A-A1CD-13655AE81AF3}" presName="dummy" presStyleCnt="0"/>
      <dgm:spPr/>
    </dgm:pt>
    <dgm:pt modelId="{03ED2CBC-BAE9-4512-8151-96E7FE8616E6}" type="pres">
      <dgm:prSet presAssocID="{F1663E8A-4876-478B-A9C9-DAA08EF340FB}" presName="sibTrans" presStyleLbl="sibTrans2D1" presStyleIdx="2" presStyleCnt="5"/>
      <dgm:spPr/>
      <dgm:t>
        <a:bodyPr/>
        <a:lstStyle/>
        <a:p>
          <a:endParaRPr lang="fr-FR"/>
        </a:p>
      </dgm:t>
    </dgm:pt>
    <dgm:pt modelId="{19D3F70E-0558-4CE6-AA8C-E345C8F08B66}" type="pres">
      <dgm:prSet presAssocID="{12E93D35-9C7D-4144-B3F0-DFD702C7126E}" presName="node" presStyleLbl="node1" presStyleIdx="3" presStyleCnt="5" custScaleX="132840" custScaleY="83540">
        <dgm:presLayoutVars>
          <dgm:bulletEnabled val="1"/>
        </dgm:presLayoutVars>
      </dgm:prSet>
      <dgm:spPr/>
      <dgm:t>
        <a:bodyPr/>
        <a:lstStyle/>
        <a:p>
          <a:endParaRPr lang="fr-FR"/>
        </a:p>
      </dgm:t>
    </dgm:pt>
    <dgm:pt modelId="{0CC4DFFA-30FA-478F-B60D-D5033040B956}" type="pres">
      <dgm:prSet presAssocID="{12E93D35-9C7D-4144-B3F0-DFD702C7126E}" presName="dummy" presStyleCnt="0"/>
      <dgm:spPr/>
    </dgm:pt>
    <dgm:pt modelId="{6E13A1B0-81EE-4959-A423-CEDB91B27529}" type="pres">
      <dgm:prSet presAssocID="{812CF8E0-BD1E-42C7-A536-A4D31AAC6A08}" presName="sibTrans" presStyleLbl="sibTrans2D1" presStyleIdx="3" presStyleCnt="5"/>
      <dgm:spPr/>
      <dgm:t>
        <a:bodyPr/>
        <a:lstStyle/>
        <a:p>
          <a:endParaRPr lang="fr-FR"/>
        </a:p>
      </dgm:t>
    </dgm:pt>
    <dgm:pt modelId="{57A0FE1D-5468-420B-AC8A-26E4887B2A4B}" type="pres">
      <dgm:prSet presAssocID="{8B2675D5-EEE4-42BE-8830-893B7DB13D7D}" presName="node" presStyleLbl="node1" presStyleIdx="4" presStyleCnt="5" custScaleX="154390" custScaleY="82101" custRadScaleRad="100588" custRadScaleInc="-1358">
        <dgm:presLayoutVars>
          <dgm:bulletEnabled val="1"/>
        </dgm:presLayoutVars>
      </dgm:prSet>
      <dgm:spPr/>
      <dgm:t>
        <a:bodyPr/>
        <a:lstStyle/>
        <a:p>
          <a:endParaRPr lang="fr-FR"/>
        </a:p>
      </dgm:t>
    </dgm:pt>
    <dgm:pt modelId="{6600BA11-C0D9-4FC0-BFAE-B6F606811624}" type="pres">
      <dgm:prSet presAssocID="{8B2675D5-EEE4-42BE-8830-893B7DB13D7D}" presName="dummy" presStyleCnt="0"/>
      <dgm:spPr/>
    </dgm:pt>
    <dgm:pt modelId="{02D68F63-5152-422A-86B6-7D20E22072C8}" type="pres">
      <dgm:prSet presAssocID="{2A658CA0-DB93-4C05-88B5-69BDD862E380}" presName="sibTrans" presStyleLbl="sibTrans2D1" presStyleIdx="4" presStyleCnt="5"/>
      <dgm:spPr/>
      <dgm:t>
        <a:bodyPr/>
        <a:lstStyle/>
        <a:p>
          <a:endParaRPr lang="fr-FR"/>
        </a:p>
      </dgm:t>
    </dgm:pt>
  </dgm:ptLst>
  <dgm:cxnLst>
    <dgm:cxn modelId="{457D6C8C-F858-4E5A-B0B3-BD4C135FD2F8}" type="presOf" srcId="{8B2675D5-EEE4-42BE-8830-893B7DB13D7D}" destId="{57A0FE1D-5468-420B-AC8A-26E4887B2A4B}" srcOrd="0" destOrd="0" presId="urn:microsoft.com/office/officeart/2005/8/layout/radial6"/>
    <dgm:cxn modelId="{9070938E-32F3-4096-A887-6E52A327E6B4}" type="presOf" srcId="{7EABB184-E6A0-47E2-BA40-D828E830F630}" destId="{28ACE9D0-E6E2-42F3-889A-972D07306763}" srcOrd="0" destOrd="0" presId="urn:microsoft.com/office/officeart/2005/8/layout/radial6"/>
    <dgm:cxn modelId="{C63589BC-B198-4E0A-98D9-DF0F6C3CCB92}" type="presOf" srcId="{12E93D35-9C7D-4144-B3F0-DFD702C7126E}" destId="{19D3F70E-0558-4CE6-AA8C-E345C8F08B66}" srcOrd="0" destOrd="0" presId="urn:microsoft.com/office/officeart/2005/8/layout/radial6"/>
    <dgm:cxn modelId="{9D715BDB-0D4C-45C5-9414-3007E9400492}" srcId="{76758EE0-0346-46AF-9D96-96105A86EC29}" destId="{7EABB184-E6A0-47E2-BA40-D828E830F630}" srcOrd="0" destOrd="0" parTransId="{4A693906-A65D-4F96-8E20-517EA1C6A7C8}" sibTransId="{EB8114B4-ED05-4E3A-AE70-A79AAC63196F}"/>
    <dgm:cxn modelId="{BE3056AF-2AD3-4C6E-8763-37253AC0C1D6}" srcId="{7EABB184-E6A0-47E2-BA40-D828E830F630}" destId="{38A51F97-4591-4C58-90C9-59A6309C4BC6}" srcOrd="0" destOrd="0" parTransId="{E5F5B9C1-6EBC-4069-85FA-2F3BD7BBAFA5}" sibTransId="{C1722355-B724-4356-A2E6-B0CE43F74BF2}"/>
    <dgm:cxn modelId="{FE03C819-867A-4E6A-B85E-B20F74215928}" srcId="{7EABB184-E6A0-47E2-BA40-D828E830F630}" destId="{BC0F336E-16CD-4515-980B-310B261C994D}" srcOrd="1" destOrd="0" parTransId="{112302DB-FBE4-4C28-A294-4C31510A3292}" sibTransId="{FAA98441-D861-4657-B5DC-5150869A1A35}"/>
    <dgm:cxn modelId="{06461E0D-B1C7-4809-854A-5DA667B01321}" type="presOf" srcId="{812CF8E0-BD1E-42C7-A536-A4D31AAC6A08}" destId="{6E13A1B0-81EE-4959-A423-CEDB91B27529}" srcOrd="0" destOrd="0" presId="urn:microsoft.com/office/officeart/2005/8/layout/radial6"/>
    <dgm:cxn modelId="{5EF0AB3E-A5A6-47B1-924C-4673AFFAE962}" type="presOf" srcId="{BC0F336E-16CD-4515-980B-310B261C994D}" destId="{BA54337A-2082-4AFE-AC36-B9922CA2F325}" srcOrd="0" destOrd="0" presId="urn:microsoft.com/office/officeart/2005/8/layout/radial6"/>
    <dgm:cxn modelId="{A098D5FD-39A7-4538-942D-BD24DA5353C1}" type="presOf" srcId="{76758EE0-0346-46AF-9D96-96105A86EC29}" destId="{35CA5488-0191-4E03-9A99-B4951731BE09}" srcOrd="0" destOrd="0" presId="urn:microsoft.com/office/officeart/2005/8/layout/radial6"/>
    <dgm:cxn modelId="{DD43D0AA-5DD2-4E91-9FAA-66BC07E9AA93}" type="presOf" srcId="{2A658CA0-DB93-4C05-88B5-69BDD862E380}" destId="{02D68F63-5152-422A-86B6-7D20E22072C8}" srcOrd="0" destOrd="0" presId="urn:microsoft.com/office/officeart/2005/8/layout/radial6"/>
    <dgm:cxn modelId="{2D5258E1-996B-41AF-A992-1E9E97FC24CE}" srcId="{7EABB184-E6A0-47E2-BA40-D828E830F630}" destId="{8B2675D5-EEE4-42BE-8830-893B7DB13D7D}" srcOrd="4" destOrd="0" parTransId="{880ADF7B-54C9-4954-A21A-CB779505699A}" sibTransId="{2A658CA0-DB93-4C05-88B5-69BDD862E380}"/>
    <dgm:cxn modelId="{06051227-4053-402F-878D-151BF6632CB3}" type="presOf" srcId="{FAA98441-D861-4657-B5DC-5150869A1A35}" destId="{65BAFC41-BEE3-4AFC-B6AD-813CFCAED24E}" srcOrd="0" destOrd="0" presId="urn:microsoft.com/office/officeart/2005/8/layout/radial6"/>
    <dgm:cxn modelId="{4944EE26-D569-41B9-A56A-3920A64B1F73}" type="presOf" srcId="{61D2C9C6-95A0-4D3A-A1CD-13655AE81AF3}" destId="{467CE06A-065A-426E-A717-1F9FDC1165DA}" srcOrd="0" destOrd="0" presId="urn:microsoft.com/office/officeart/2005/8/layout/radial6"/>
    <dgm:cxn modelId="{56EAEFD9-2AC7-40DD-B6C6-D39B5A2C46EA}" srcId="{76758EE0-0346-46AF-9D96-96105A86EC29}" destId="{FC09D4EB-1B58-4DAF-A15F-6937E938EF23}" srcOrd="1" destOrd="0" parTransId="{78B86528-AFDC-49BD-85F3-89F539BBDE46}" sibTransId="{06351F2F-6BB0-4A7A-9616-88315AC47A75}"/>
    <dgm:cxn modelId="{72990E3A-0483-4B2D-8400-223D1DCA9B4E}" type="presOf" srcId="{F1663E8A-4876-478B-A9C9-DAA08EF340FB}" destId="{03ED2CBC-BAE9-4512-8151-96E7FE8616E6}" srcOrd="0" destOrd="0" presId="urn:microsoft.com/office/officeart/2005/8/layout/radial6"/>
    <dgm:cxn modelId="{887FFB29-AAA2-4C87-B868-0E2370EB8604}" type="presOf" srcId="{C1722355-B724-4356-A2E6-B0CE43F74BF2}" destId="{E3719AE2-1E9E-4B34-A717-60BB6269B7AC}" srcOrd="0" destOrd="0" presId="urn:microsoft.com/office/officeart/2005/8/layout/radial6"/>
    <dgm:cxn modelId="{01574404-D7F5-4D2C-8151-35C24CC3246E}" type="presOf" srcId="{38A51F97-4591-4C58-90C9-59A6309C4BC6}" destId="{FB1DEBF3-E079-4EB7-80F8-7E430E27D053}" srcOrd="0" destOrd="0" presId="urn:microsoft.com/office/officeart/2005/8/layout/radial6"/>
    <dgm:cxn modelId="{51D4C2B9-5872-4E12-98B3-D8246D82D2D9}" srcId="{7EABB184-E6A0-47E2-BA40-D828E830F630}" destId="{12E93D35-9C7D-4144-B3F0-DFD702C7126E}" srcOrd="3" destOrd="0" parTransId="{5B6234F1-741A-4681-A257-611841EA4D3F}" sibTransId="{812CF8E0-BD1E-42C7-A536-A4D31AAC6A08}"/>
    <dgm:cxn modelId="{C157CD39-09EE-45DC-A61D-F65A217F9FB2}" srcId="{7EABB184-E6A0-47E2-BA40-D828E830F630}" destId="{61D2C9C6-95A0-4D3A-A1CD-13655AE81AF3}" srcOrd="2" destOrd="0" parTransId="{674BD99A-38C5-4B57-9D81-869E760E72F9}" sibTransId="{F1663E8A-4876-478B-A9C9-DAA08EF340FB}"/>
    <dgm:cxn modelId="{702DB3A7-AF7C-4131-908F-1B24060E5FCC}" type="presParOf" srcId="{35CA5488-0191-4E03-9A99-B4951731BE09}" destId="{28ACE9D0-E6E2-42F3-889A-972D07306763}" srcOrd="0" destOrd="0" presId="urn:microsoft.com/office/officeart/2005/8/layout/radial6"/>
    <dgm:cxn modelId="{C0708C7C-6A00-4ED4-B6BA-A3AF0A543426}" type="presParOf" srcId="{35CA5488-0191-4E03-9A99-B4951731BE09}" destId="{FB1DEBF3-E079-4EB7-80F8-7E430E27D053}" srcOrd="1" destOrd="0" presId="urn:microsoft.com/office/officeart/2005/8/layout/radial6"/>
    <dgm:cxn modelId="{A124069F-E0A3-447B-9279-963B332D21A8}" type="presParOf" srcId="{35CA5488-0191-4E03-9A99-B4951731BE09}" destId="{4F0A04B0-5559-479B-A878-67B95CFD17FB}" srcOrd="2" destOrd="0" presId="urn:microsoft.com/office/officeart/2005/8/layout/radial6"/>
    <dgm:cxn modelId="{3477643D-FB92-47EA-9857-B4BFD5D0960F}" type="presParOf" srcId="{35CA5488-0191-4E03-9A99-B4951731BE09}" destId="{E3719AE2-1E9E-4B34-A717-60BB6269B7AC}" srcOrd="3" destOrd="0" presId="urn:microsoft.com/office/officeart/2005/8/layout/radial6"/>
    <dgm:cxn modelId="{1F177CDE-1193-454C-B486-3DD7D6FB5D97}" type="presParOf" srcId="{35CA5488-0191-4E03-9A99-B4951731BE09}" destId="{BA54337A-2082-4AFE-AC36-B9922CA2F325}" srcOrd="4" destOrd="0" presId="urn:microsoft.com/office/officeart/2005/8/layout/radial6"/>
    <dgm:cxn modelId="{C23C77DF-9F5D-4BDF-9847-5E51D30EDCFE}" type="presParOf" srcId="{35CA5488-0191-4E03-9A99-B4951731BE09}" destId="{D33401B1-8991-41B5-A3B0-36FF038BC074}" srcOrd="5" destOrd="0" presId="urn:microsoft.com/office/officeart/2005/8/layout/radial6"/>
    <dgm:cxn modelId="{5F6A266A-EF51-4BD7-8E11-2CF4620F3F0E}" type="presParOf" srcId="{35CA5488-0191-4E03-9A99-B4951731BE09}" destId="{65BAFC41-BEE3-4AFC-B6AD-813CFCAED24E}" srcOrd="6" destOrd="0" presId="urn:microsoft.com/office/officeart/2005/8/layout/radial6"/>
    <dgm:cxn modelId="{75CD476D-C303-4204-AF16-31D034B13F19}" type="presParOf" srcId="{35CA5488-0191-4E03-9A99-B4951731BE09}" destId="{467CE06A-065A-426E-A717-1F9FDC1165DA}" srcOrd="7" destOrd="0" presId="urn:microsoft.com/office/officeart/2005/8/layout/radial6"/>
    <dgm:cxn modelId="{361EB1C5-1DCF-4224-B17E-93E1D464B61A}" type="presParOf" srcId="{35CA5488-0191-4E03-9A99-B4951731BE09}" destId="{7BAB757F-C1DE-4442-A5A0-0E1E88AA0BD7}" srcOrd="8" destOrd="0" presId="urn:microsoft.com/office/officeart/2005/8/layout/radial6"/>
    <dgm:cxn modelId="{4548FB10-FF2A-45EB-8341-31EDCFBBC5FB}" type="presParOf" srcId="{35CA5488-0191-4E03-9A99-B4951731BE09}" destId="{03ED2CBC-BAE9-4512-8151-96E7FE8616E6}" srcOrd="9" destOrd="0" presId="urn:microsoft.com/office/officeart/2005/8/layout/radial6"/>
    <dgm:cxn modelId="{67C75B50-86F4-4A63-9CDE-74CDA4C1AE0E}" type="presParOf" srcId="{35CA5488-0191-4E03-9A99-B4951731BE09}" destId="{19D3F70E-0558-4CE6-AA8C-E345C8F08B66}" srcOrd="10" destOrd="0" presId="urn:microsoft.com/office/officeart/2005/8/layout/radial6"/>
    <dgm:cxn modelId="{CDA5202D-A2BF-4355-B52E-BD7F2EAF93F5}" type="presParOf" srcId="{35CA5488-0191-4E03-9A99-B4951731BE09}" destId="{0CC4DFFA-30FA-478F-B60D-D5033040B956}" srcOrd="11" destOrd="0" presId="urn:microsoft.com/office/officeart/2005/8/layout/radial6"/>
    <dgm:cxn modelId="{DDD3CAE2-496F-4C4A-BD42-171208B08462}" type="presParOf" srcId="{35CA5488-0191-4E03-9A99-B4951731BE09}" destId="{6E13A1B0-81EE-4959-A423-CEDB91B27529}" srcOrd="12" destOrd="0" presId="urn:microsoft.com/office/officeart/2005/8/layout/radial6"/>
    <dgm:cxn modelId="{DD5536A3-7150-44F0-8950-70CF1CB3E244}" type="presParOf" srcId="{35CA5488-0191-4E03-9A99-B4951731BE09}" destId="{57A0FE1D-5468-420B-AC8A-26E4887B2A4B}" srcOrd="13" destOrd="0" presId="urn:microsoft.com/office/officeart/2005/8/layout/radial6"/>
    <dgm:cxn modelId="{97D990C6-C35D-49CF-AB1C-B66CB0D27FB3}" type="presParOf" srcId="{35CA5488-0191-4E03-9A99-B4951731BE09}" destId="{6600BA11-C0D9-4FC0-BFAE-B6F606811624}" srcOrd="14" destOrd="0" presId="urn:microsoft.com/office/officeart/2005/8/layout/radial6"/>
    <dgm:cxn modelId="{E74EC87B-0286-4E12-B29C-12D22B1EBC44}" type="presParOf" srcId="{35CA5488-0191-4E03-9A99-B4951731BE09}" destId="{02D68F63-5152-422A-86B6-7D20E22072C8}"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8CEAF-A737-4D27-88B4-53971427964E}">
      <dsp:nvSpPr>
        <dsp:cNvPr id="0" name=""/>
        <dsp:cNvSpPr/>
      </dsp:nvSpPr>
      <dsp:spPr>
        <a:xfrm>
          <a:off x="0" y="0"/>
          <a:ext cx="7128792" cy="423539"/>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1" kern="1200" dirty="0">
              <a:solidFill>
                <a:sysClr val="windowText" lastClr="000000"/>
              </a:solidFill>
            </a:rPr>
            <a:t>Allaitement                                                                          </a:t>
          </a:r>
          <a:r>
            <a:rPr lang="fr-FR" sz="2000" b="1" kern="1200" dirty="0" smtClean="0">
              <a:solidFill>
                <a:sysClr val="windowText" lastClr="000000"/>
              </a:solidFill>
            </a:rPr>
            <a:t>   36 </a:t>
          </a:r>
          <a:r>
            <a:rPr lang="fr-FR" sz="2000" b="1" kern="1200" dirty="0">
              <a:solidFill>
                <a:sysClr val="windowText" lastClr="000000"/>
              </a:solidFill>
            </a:rPr>
            <a:t>%</a:t>
          </a:r>
        </a:p>
      </dsp:txBody>
      <dsp:txXfrm>
        <a:off x="20675" y="20675"/>
        <a:ext cx="7087442" cy="382189"/>
      </dsp:txXfrm>
    </dsp:sp>
    <dsp:sp modelId="{C6C3CAD6-0EA1-4B7B-96DC-D036E35FA6D3}">
      <dsp:nvSpPr>
        <dsp:cNvPr id="0" name=""/>
        <dsp:cNvSpPr/>
      </dsp:nvSpPr>
      <dsp:spPr>
        <a:xfrm>
          <a:off x="0" y="428260"/>
          <a:ext cx="7128792" cy="822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3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FR" sz="1800" b="0" kern="1200" dirty="0"/>
            <a:t>Formules infantiles                                                                      </a:t>
          </a:r>
          <a:r>
            <a:rPr lang="fr-FR" sz="1800" b="0" kern="1200" dirty="0" smtClean="0"/>
            <a:t>30 </a:t>
          </a:r>
          <a:r>
            <a:rPr lang="fr-FR" sz="1800" b="0" kern="1200" dirty="0"/>
            <a:t>%</a:t>
          </a:r>
        </a:p>
        <a:p>
          <a:pPr marL="171450" lvl="1" indent="-171450" algn="l" defTabSz="800100">
            <a:lnSpc>
              <a:spcPct val="90000"/>
            </a:lnSpc>
            <a:spcBef>
              <a:spcPct val="0"/>
            </a:spcBef>
            <a:spcAft>
              <a:spcPct val="20000"/>
            </a:spcAft>
            <a:buChar char="••"/>
          </a:pPr>
          <a:r>
            <a:rPr lang="fr-FR" sz="1800" b="0" kern="1200" dirty="0"/>
            <a:t>Lait de vache en poudre                                                               </a:t>
          </a:r>
          <a:r>
            <a:rPr lang="fr-FR" sz="1800" b="0" kern="1200" dirty="0" smtClean="0"/>
            <a:t>4 </a:t>
          </a:r>
          <a:r>
            <a:rPr lang="fr-FR" sz="1800" b="0" kern="1200" dirty="0"/>
            <a:t>%</a:t>
          </a:r>
        </a:p>
        <a:p>
          <a:pPr marL="171450" lvl="1" indent="-171450" algn="l" defTabSz="800100">
            <a:lnSpc>
              <a:spcPct val="90000"/>
            </a:lnSpc>
            <a:spcBef>
              <a:spcPct val="0"/>
            </a:spcBef>
            <a:spcAft>
              <a:spcPct val="20000"/>
            </a:spcAft>
            <a:buChar char="••"/>
          </a:pPr>
          <a:r>
            <a:rPr lang="fr-FR" sz="1800" b="0" kern="1200" dirty="0"/>
            <a:t>Allaitement maternel                                                                    </a:t>
          </a:r>
          <a:r>
            <a:rPr lang="fr-FR" sz="1800" b="0" kern="1200" dirty="0" smtClean="0"/>
            <a:t>2 </a:t>
          </a:r>
          <a:r>
            <a:rPr lang="fr-FR" sz="1800" b="0" kern="1200" dirty="0"/>
            <a:t>%</a:t>
          </a:r>
        </a:p>
      </dsp:txBody>
      <dsp:txXfrm>
        <a:off x="0" y="428260"/>
        <a:ext cx="7128792" cy="822445"/>
      </dsp:txXfrm>
    </dsp:sp>
    <dsp:sp modelId="{2A9B7AC8-4955-4A3A-A832-7CBF46C72F62}">
      <dsp:nvSpPr>
        <dsp:cNvPr id="0" name=""/>
        <dsp:cNvSpPr/>
      </dsp:nvSpPr>
      <dsp:spPr>
        <a:xfrm>
          <a:off x="0" y="1317836"/>
          <a:ext cx="7128792" cy="423539"/>
        </a:xfrm>
        <a:prstGeom prst="round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1" kern="1200" dirty="0">
              <a:solidFill>
                <a:sysClr val="windowText" lastClr="000000"/>
              </a:solidFill>
            </a:rPr>
            <a:t>Aliments de complément                                               </a:t>
          </a:r>
          <a:r>
            <a:rPr lang="fr-FR" sz="2000" b="1" kern="1200" dirty="0" smtClean="0">
              <a:solidFill>
                <a:sysClr val="windowText" lastClr="000000"/>
              </a:solidFill>
            </a:rPr>
            <a:t>     64 </a:t>
          </a:r>
          <a:r>
            <a:rPr lang="fr-FR" sz="2000" b="1" kern="1200" dirty="0">
              <a:solidFill>
                <a:sysClr val="windowText" lastClr="000000"/>
              </a:solidFill>
            </a:rPr>
            <a:t>%</a:t>
          </a:r>
        </a:p>
      </dsp:txBody>
      <dsp:txXfrm>
        <a:off x="20675" y="1338511"/>
        <a:ext cx="7087442" cy="382189"/>
      </dsp:txXfrm>
    </dsp:sp>
    <dsp:sp modelId="{A0CEBEDC-5397-4871-B741-4781947B0D33}">
      <dsp:nvSpPr>
        <dsp:cNvPr id="0" name=""/>
        <dsp:cNvSpPr/>
      </dsp:nvSpPr>
      <dsp:spPr>
        <a:xfrm>
          <a:off x="0" y="1697872"/>
          <a:ext cx="7128792" cy="423539"/>
        </a:xfrm>
        <a:prstGeom prst="roundRect">
          <a:avLst/>
        </a:prstGeom>
        <a:solidFill>
          <a:srgbClr val="FFFF00">
            <a:alpha val="4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a:solidFill>
                <a:sysClr val="windowText" lastClr="000000"/>
              </a:solidFill>
            </a:rPr>
            <a:t>Pains, Céréales et féculents                                                            30 %</a:t>
          </a:r>
        </a:p>
      </dsp:txBody>
      <dsp:txXfrm>
        <a:off x="20675" y="1718547"/>
        <a:ext cx="7087442" cy="382189"/>
      </dsp:txXfrm>
    </dsp:sp>
    <dsp:sp modelId="{B582336D-E9B5-43E7-996C-500643D508D3}">
      <dsp:nvSpPr>
        <dsp:cNvPr id="0" name=""/>
        <dsp:cNvSpPr/>
      </dsp:nvSpPr>
      <dsp:spPr>
        <a:xfrm>
          <a:off x="0" y="2110499"/>
          <a:ext cx="7128792" cy="539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3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FR" sz="1800" b="0" kern="1200" dirty="0"/>
            <a:t>Farines infantiles                                                                             8 %</a:t>
          </a:r>
        </a:p>
        <a:p>
          <a:pPr marL="171450" lvl="1" indent="-171450" algn="l" defTabSz="800100">
            <a:lnSpc>
              <a:spcPct val="90000"/>
            </a:lnSpc>
            <a:spcBef>
              <a:spcPct val="0"/>
            </a:spcBef>
            <a:spcAft>
              <a:spcPct val="20000"/>
            </a:spcAft>
            <a:buChar char="••"/>
          </a:pPr>
          <a:r>
            <a:rPr lang="fr-FR" sz="1800" b="0" kern="1200" dirty="0"/>
            <a:t>Autres aliments céréaliers                                                          22 %</a:t>
          </a:r>
        </a:p>
      </dsp:txBody>
      <dsp:txXfrm>
        <a:off x="0" y="2110499"/>
        <a:ext cx="7128792" cy="539158"/>
      </dsp:txXfrm>
    </dsp:sp>
    <dsp:sp modelId="{17746BB4-DA3E-4CC5-BB4D-363F6ED68781}">
      <dsp:nvSpPr>
        <dsp:cNvPr id="0" name=""/>
        <dsp:cNvSpPr/>
      </dsp:nvSpPr>
      <dsp:spPr>
        <a:xfrm>
          <a:off x="0" y="2649658"/>
          <a:ext cx="7128792" cy="423539"/>
        </a:xfrm>
        <a:prstGeom prst="roundRect">
          <a:avLst/>
        </a:prstGeom>
        <a:solidFill>
          <a:srgbClr val="00B050">
            <a:alpha val="51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a:solidFill>
                <a:sysClr val="windowText" lastClr="000000"/>
              </a:solidFill>
            </a:rPr>
            <a:t>Fruits et Légumes                                                                             25 %</a:t>
          </a:r>
        </a:p>
      </dsp:txBody>
      <dsp:txXfrm>
        <a:off x="20675" y="2670333"/>
        <a:ext cx="7087442" cy="382189"/>
      </dsp:txXfrm>
    </dsp:sp>
    <dsp:sp modelId="{C8FF7133-4AB5-424A-80D6-33BC14C7B784}">
      <dsp:nvSpPr>
        <dsp:cNvPr id="0" name=""/>
        <dsp:cNvSpPr/>
      </dsp:nvSpPr>
      <dsp:spPr>
        <a:xfrm>
          <a:off x="0" y="3085912"/>
          <a:ext cx="7128792" cy="423539"/>
        </a:xfrm>
        <a:prstGeom prst="roundRect">
          <a:avLst/>
        </a:prstGeom>
        <a:solidFill>
          <a:srgbClr val="FF0000">
            <a:alpha val="51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a:solidFill>
                <a:sysClr val="windowText" lastClr="000000"/>
              </a:solidFill>
            </a:rPr>
            <a:t>Viandes, Poissons, Œufs                                                                   5 %</a:t>
          </a:r>
        </a:p>
      </dsp:txBody>
      <dsp:txXfrm>
        <a:off x="20675" y="3106587"/>
        <a:ext cx="7087442" cy="382189"/>
      </dsp:txXfrm>
    </dsp:sp>
    <dsp:sp modelId="{A11F5682-C673-4525-BBB7-C4B33485FC8A}">
      <dsp:nvSpPr>
        <dsp:cNvPr id="0" name=""/>
        <dsp:cNvSpPr/>
      </dsp:nvSpPr>
      <dsp:spPr>
        <a:xfrm>
          <a:off x="0" y="3509451"/>
          <a:ext cx="7128792" cy="539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3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fr-FR" sz="1800" b="0" kern="1200" dirty="0"/>
            <a:t>Viandes et poissons                                                                      3 %</a:t>
          </a:r>
        </a:p>
        <a:p>
          <a:pPr marL="171450" lvl="1" indent="-171450" algn="l" defTabSz="800100">
            <a:lnSpc>
              <a:spcPct val="90000"/>
            </a:lnSpc>
            <a:spcBef>
              <a:spcPct val="0"/>
            </a:spcBef>
            <a:spcAft>
              <a:spcPct val="20000"/>
            </a:spcAft>
            <a:buChar char="••"/>
          </a:pPr>
          <a:r>
            <a:rPr lang="fr-FR" sz="1800" b="0" kern="1200" dirty="0"/>
            <a:t>Œufs                                                                                                2 %</a:t>
          </a:r>
        </a:p>
      </dsp:txBody>
      <dsp:txXfrm>
        <a:off x="0" y="3509451"/>
        <a:ext cx="7128792" cy="539158"/>
      </dsp:txXfrm>
    </dsp:sp>
    <dsp:sp modelId="{CED28B3B-4CFA-4BDD-A483-813EAF76649F}">
      <dsp:nvSpPr>
        <dsp:cNvPr id="0" name=""/>
        <dsp:cNvSpPr/>
      </dsp:nvSpPr>
      <dsp:spPr>
        <a:xfrm>
          <a:off x="0" y="4048610"/>
          <a:ext cx="7128792" cy="423539"/>
        </a:xfrm>
        <a:prstGeom prst="roundRect">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a:solidFill>
                <a:sysClr val="windowText" lastClr="000000"/>
              </a:solidFill>
            </a:rPr>
            <a:t>Produits laitiers                                                                                  3 %</a:t>
          </a:r>
        </a:p>
      </dsp:txBody>
      <dsp:txXfrm>
        <a:off x="20675" y="4069285"/>
        <a:ext cx="7087442" cy="382189"/>
      </dsp:txXfrm>
    </dsp:sp>
    <dsp:sp modelId="{3B462715-A7AF-4F56-981E-BA94DEAB9E1C}">
      <dsp:nvSpPr>
        <dsp:cNvPr id="0" name=""/>
        <dsp:cNvSpPr/>
      </dsp:nvSpPr>
      <dsp:spPr>
        <a:xfrm>
          <a:off x="0" y="4489348"/>
          <a:ext cx="7128792" cy="423539"/>
        </a:xfrm>
        <a:prstGeom prst="roundRect">
          <a:avLst/>
        </a:prstGeom>
        <a:solidFill>
          <a:schemeClr val="accent5">
            <a:hueOff val="-9933876"/>
            <a:satOff val="39811"/>
            <a:lumOff val="8628"/>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a:solidFill>
                <a:sysClr val="windowText" lastClr="000000"/>
              </a:solidFill>
            </a:rPr>
            <a:t>Produits Sucrés                                                                                   1 % </a:t>
          </a:r>
        </a:p>
      </dsp:txBody>
      <dsp:txXfrm>
        <a:off x="20675" y="4510023"/>
        <a:ext cx="7087442" cy="382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21B26-27FC-48E9-8697-5D8BC5FB8E16}">
      <dsp:nvSpPr>
        <dsp:cNvPr id="0" name=""/>
        <dsp:cNvSpPr/>
      </dsp:nvSpPr>
      <dsp:spPr>
        <a:xfrm>
          <a:off x="0" y="0"/>
          <a:ext cx="9144000" cy="6858000"/>
        </a:xfrm>
        <a:prstGeom prst="rect">
          <a:avLst/>
        </a:prstGeom>
        <a:solidFill>
          <a:schemeClr val="bg2">
            <a:alpha val="80000"/>
          </a:schemeClr>
        </a:soli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fr-FR" sz="6600" b="1" i="1" kern="1200" dirty="0" smtClean="0">
              <a:solidFill>
                <a:schemeClr val="accent6">
                  <a:lumMod val="60000"/>
                  <a:lumOff val="40000"/>
                </a:schemeClr>
              </a:solidFill>
            </a:rPr>
            <a:t>Pourquoi le fer est-il aussi important ?</a:t>
          </a:r>
          <a:endParaRPr lang="fr-FR" sz="6600" b="1" i="1" kern="1200" dirty="0">
            <a:solidFill>
              <a:schemeClr val="accent6">
                <a:lumMod val="60000"/>
                <a:lumOff val="40000"/>
              </a:schemeClr>
            </a:solidFill>
          </a:endParaRPr>
        </a:p>
      </dsp:txBody>
      <dsp:txXfrm>
        <a:off x="0" y="0"/>
        <a:ext cx="9144000" cy="685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21B26-27FC-48E9-8697-5D8BC5FB8E16}">
      <dsp:nvSpPr>
        <dsp:cNvPr id="0" name=""/>
        <dsp:cNvSpPr/>
      </dsp:nvSpPr>
      <dsp:spPr>
        <a:xfrm>
          <a:off x="0" y="0"/>
          <a:ext cx="9144000" cy="6858000"/>
        </a:xfrm>
        <a:prstGeom prst="rect">
          <a:avLst/>
        </a:prstGeom>
        <a:solidFill>
          <a:schemeClr val="bg2">
            <a:alpha val="80000"/>
          </a:schemeClr>
        </a:soli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fr-FR" sz="6600" b="1" i="1" kern="1200" dirty="0" smtClean="0">
              <a:solidFill>
                <a:schemeClr val="accent6">
                  <a:lumMod val="60000"/>
                  <a:lumOff val="40000"/>
                </a:schemeClr>
              </a:solidFill>
            </a:rPr>
            <a:t>Quels sont les indicateurs de la carence en fer ?</a:t>
          </a:r>
          <a:endParaRPr lang="fr-FR" sz="6600" b="1" i="1" kern="1200" dirty="0">
            <a:solidFill>
              <a:schemeClr val="accent6">
                <a:lumMod val="60000"/>
                <a:lumOff val="40000"/>
              </a:schemeClr>
            </a:solidFill>
          </a:endParaRPr>
        </a:p>
      </dsp:txBody>
      <dsp:txXfrm>
        <a:off x="0" y="0"/>
        <a:ext cx="9144000" cy="6858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00441-2D2D-44E5-9351-2216C9391E72}">
      <dsp:nvSpPr>
        <dsp:cNvPr id="0" name=""/>
        <dsp:cNvSpPr/>
      </dsp:nvSpPr>
      <dsp:spPr>
        <a:xfrm rot="16200000">
          <a:off x="625072" y="-625072"/>
          <a:ext cx="3321855" cy="4572000"/>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5168" tIns="455168" rIns="455168" bIns="455168" numCol="1" spcCol="1270" anchor="ctr" anchorCtr="0">
          <a:noAutofit/>
        </a:bodyPr>
        <a:lstStyle/>
        <a:p>
          <a:pPr lvl="0" algn="ctr" defTabSz="2844800">
            <a:lnSpc>
              <a:spcPct val="90000"/>
            </a:lnSpc>
            <a:spcBef>
              <a:spcPct val="0"/>
            </a:spcBef>
            <a:spcAft>
              <a:spcPct val="35000"/>
            </a:spcAft>
          </a:pPr>
          <a:endParaRPr lang="fr-FR" sz="6400" kern="1200" dirty="0"/>
        </a:p>
      </dsp:txBody>
      <dsp:txXfrm rot="5400000">
        <a:off x="0" y="0"/>
        <a:ext cx="4572000" cy="2491391"/>
      </dsp:txXfrm>
    </dsp:sp>
    <dsp:sp modelId="{189DD5AE-6469-49F7-98D5-5315A150892F}">
      <dsp:nvSpPr>
        <dsp:cNvPr id="0" name=""/>
        <dsp:cNvSpPr/>
      </dsp:nvSpPr>
      <dsp:spPr>
        <a:xfrm>
          <a:off x="5786437" y="0"/>
          <a:ext cx="2143125" cy="3321855"/>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FEA200-EA1E-4FD0-A145-AB04794B494A}">
      <dsp:nvSpPr>
        <dsp:cNvPr id="0" name=""/>
        <dsp:cNvSpPr/>
      </dsp:nvSpPr>
      <dsp:spPr>
        <a:xfrm rot="10800000">
          <a:off x="0" y="3321855"/>
          <a:ext cx="4572000" cy="3321855"/>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BC5C1C-D34A-47F0-A316-87120A6AED25}">
      <dsp:nvSpPr>
        <dsp:cNvPr id="0" name=""/>
        <dsp:cNvSpPr/>
      </dsp:nvSpPr>
      <dsp:spPr>
        <a:xfrm rot="5400000">
          <a:off x="5197072" y="4054095"/>
          <a:ext cx="3321855" cy="1857375"/>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885A14-62DC-41F1-B898-C702F19C272C}">
      <dsp:nvSpPr>
        <dsp:cNvPr id="0" name=""/>
        <dsp:cNvSpPr/>
      </dsp:nvSpPr>
      <dsp:spPr>
        <a:xfrm>
          <a:off x="4" y="0"/>
          <a:ext cx="9143990" cy="6643710"/>
        </a:xfrm>
        <a:prstGeom prst="roundRect">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fr-FR" sz="6400" b="1" kern="1200" dirty="0" smtClean="0">
              <a:solidFill>
                <a:schemeClr val="accent6">
                  <a:lumMod val="60000"/>
                  <a:lumOff val="40000"/>
                </a:schemeClr>
              </a:solidFill>
            </a:rPr>
            <a:t>Quels sont les aliments riches </a:t>
          </a:r>
        </a:p>
        <a:p>
          <a:pPr lvl="0" algn="ctr" defTabSz="2844800">
            <a:lnSpc>
              <a:spcPct val="90000"/>
            </a:lnSpc>
            <a:spcBef>
              <a:spcPct val="0"/>
            </a:spcBef>
            <a:spcAft>
              <a:spcPct val="35000"/>
            </a:spcAft>
          </a:pPr>
          <a:r>
            <a:rPr lang="fr-FR" sz="6400" b="1" kern="1200" dirty="0" smtClean="0">
              <a:solidFill>
                <a:schemeClr val="accent6">
                  <a:lumMod val="60000"/>
                  <a:lumOff val="40000"/>
                </a:schemeClr>
              </a:solidFill>
            </a:rPr>
            <a:t>en fer ?</a:t>
          </a:r>
          <a:endParaRPr lang="fr-FR" sz="6400" b="1" kern="1200" dirty="0">
            <a:solidFill>
              <a:schemeClr val="accent6">
                <a:lumMod val="60000"/>
                <a:lumOff val="40000"/>
              </a:schemeClr>
            </a:solidFill>
          </a:endParaRPr>
        </a:p>
      </dsp:txBody>
      <dsp:txXfrm>
        <a:off x="324323" y="324319"/>
        <a:ext cx="8495352" cy="59950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68F63-5152-422A-86B6-7D20E22072C8}">
      <dsp:nvSpPr>
        <dsp:cNvPr id="0" name=""/>
        <dsp:cNvSpPr/>
      </dsp:nvSpPr>
      <dsp:spPr>
        <a:xfrm>
          <a:off x="1683750" y="786047"/>
          <a:ext cx="5643333" cy="5643333"/>
        </a:xfrm>
        <a:prstGeom prst="blockArc">
          <a:avLst>
            <a:gd name="adj1" fmla="val 11866819"/>
            <a:gd name="adj2" fmla="val 1622120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13A1B0-81EE-4959-A423-CEDB91B27529}">
      <dsp:nvSpPr>
        <dsp:cNvPr id="0" name=""/>
        <dsp:cNvSpPr/>
      </dsp:nvSpPr>
      <dsp:spPr>
        <a:xfrm>
          <a:off x="1686914" y="776114"/>
          <a:ext cx="5643333" cy="5643333"/>
        </a:xfrm>
        <a:prstGeom prst="blockArc">
          <a:avLst>
            <a:gd name="adj1" fmla="val 7538721"/>
            <a:gd name="adj2" fmla="val 11853817"/>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D2CBC-BAE9-4512-8151-96E7FE8616E6}">
      <dsp:nvSpPr>
        <dsp:cNvPr id="0" name=""/>
        <dsp:cNvSpPr/>
      </dsp:nvSpPr>
      <dsp:spPr>
        <a:xfrm>
          <a:off x="1700747" y="786099"/>
          <a:ext cx="5643333" cy="5643333"/>
        </a:xfrm>
        <a:prstGeom prst="blockArc">
          <a:avLst>
            <a:gd name="adj1" fmla="val 3240000"/>
            <a:gd name="adj2" fmla="val 756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BAFC41-BEE3-4AFC-B6AD-813CFCAED24E}">
      <dsp:nvSpPr>
        <dsp:cNvPr id="0" name=""/>
        <dsp:cNvSpPr/>
      </dsp:nvSpPr>
      <dsp:spPr>
        <a:xfrm>
          <a:off x="1700747" y="786099"/>
          <a:ext cx="5643333" cy="5643333"/>
        </a:xfrm>
        <a:prstGeom prst="blockArc">
          <a:avLst>
            <a:gd name="adj1" fmla="val 20520000"/>
            <a:gd name="adj2" fmla="val 324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719AE2-1E9E-4B34-A717-60BB6269B7AC}">
      <dsp:nvSpPr>
        <dsp:cNvPr id="0" name=""/>
        <dsp:cNvSpPr/>
      </dsp:nvSpPr>
      <dsp:spPr>
        <a:xfrm>
          <a:off x="1700747" y="786099"/>
          <a:ext cx="5643333" cy="5643333"/>
        </a:xfrm>
        <a:prstGeom prst="blockArc">
          <a:avLst>
            <a:gd name="adj1" fmla="val 16200000"/>
            <a:gd name="adj2" fmla="val 2052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ACE9D0-E6E2-42F3-889A-972D07306763}">
      <dsp:nvSpPr>
        <dsp:cNvPr id="0" name=""/>
        <dsp:cNvSpPr/>
      </dsp:nvSpPr>
      <dsp:spPr>
        <a:xfrm>
          <a:off x="2722211" y="2308496"/>
          <a:ext cx="3600405" cy="2598539"/>
        </a:xfrm>
        <a:prstGeom prst="ellipse">
          <a:avLst/>
        </a:prstGeom>
        <a:solidFill>
          <a:srgbClr val="0043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FR" sz="3600" b="1" kern="1200" dirty="0" smtClean="0">
              <a:solidFill>
                <a:schemeClr val="bg1"/>
              </a:solidFill>
            </a:rPr>
            <a:t>Fortification</a:t>
          </a:r>
          <a:endParaRPr lang="fr-FR" sz="3600" b="1" kern="1200" dirty="0">
            <a:solidFill>
              <a:schemeClr val="bg1"/>
            </a:solidFill>
          </a:endParaRPr>
        </a:p>
      </dsp:txBody>
      <dsp:txXfrm>
        <a:off x="3249478" y="2689043"/>
        <a:ext cx="2545871" cy="1837445"/>
      </dsp:txXfrm>
    </dsp:sp>
    <dsp:sp modelId="{FB1DEBF3-E079-4EB7-80F8-7E430E27D053}">
      <dsp:nvSpPr>
        <dsp:cNvPr id="0" name=""/>
        <dsp:cNvSpPr/>
      </dsp:nvSpPr>
      <dsp:spPr>
        <a:xfrm>
          <a:off x="2991799" y="62610"/>
          <a:ext cx="3061229" cy="1577944"/>
        </a:xfrm>
        <a:prstGeom prst="ellipse">
          <a:avLst/>
        </a:prstGeom>
        <a:solidFill>
          <a:srgbClr val="0043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Universelle</a:t>
          </a:r>
          <a:r>
            <a:rPr lang="fr-FR" sz="2000" b="0" kern="1200" dirty="0" smtClean="0">
              <a:solidFill>
                <a:schemeClr val="bg1"/>
              </a:solidFill>
            </a:rPr>
            <a:t> </a:t>
          </a:r>
        </a:p>
        <a:p>
          <a:pPr lvl="0" algn="ctr" defTabSz="889000">
            <a:lnSpc>
              <a:spcPct val="90000"/>
            </a:lnSpc>
            <a:spcBef>
              <a:spcPct val="0"/>
            </a:spcBef>
            <a:spcAft>
              <a:spcPct val="35000"/>
            </a:spcAft>
          </a:pPr>
          <a:r>
            <a:rPr lang="fr-FR" sz="2000" b="0" kern="1200" dirty="0" smtClean="0">
              <a:solidFill>
                <a:schemeClr val="bg1"/>
              </a:solidFill>
            </a:rPr>
            <a:t>(de masse)</a:t>
          </a:r>
          <a:endParaRPr lang="fr-FR" sz="2000" b="0" kern="1200" dirty="0">
            <a:solidFill>
              <a:schemeClr val="bg1"/>
            </a:solidFill>
          </a:endParaRPr>
        </a:p>
      </dsp:txBody>
      <dsp:txXfrm>
        <a:off x="3440106" y="293695"/>
        <a:ext cx="2164615" cy="1115774"/>
      </dsp:txXfrm>
    </dsp:sp>
    <dsp:sp modelId="{BA54337A-2082-4AFE-AC36-B9922CA2F325}">
      <dsp:nvSpPr>
        <dsp:cNvPr id="0" name=""/>
        <dsp:cNvSpPr/>
      </dsp:nvSpPr>
      <dsp:spPr>
        <a:xfrm>
          <a:off x="5640370" y="1927351"/>
          <a:ext cx="3006660" cy="1657415"/>
        </a:xfrm>
        <a:prstGeom prst="ellipse">
          <a:avLst/>
        </a:prstGeom>
        <a:solidFill>
          <a:srgbClr val="0043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En « libre marché » </a:t>
          </a:r>
        </a:p>
        <a:p>
          <a:pPr lvl="0" algn="ctr" defTabSz="889000">
            <a:lnSpc>
              <a:spcPct val="90000"/>
            </a:lnSpc>
            <a:spcBef>
              <a:spcPct val="0"/>
            </a:spcBef>
            <a:spcAft>
              <a:spcPct val="35000"/>
            </a:spcAft>
          </a:pPr>
          <a:r>
            <a:rPr lang="fr-FR" sz="2000" b="0" kern="1200" dirty="0" smtClean="0">
              <a:solidFill>
                <a:schemeClr val="bg1"/>
              </a:solidFill>
            </a:rPr>
            <a:t>(volontaire)</a:t>
          </a:r>
          <a:endParaRPr lang="fr-FR" sz="2000" kern="1200" dirty="0">
            <a:solidFill>
              <a:schemeClr val="bg1"/>
            </a:solidFill>
          </a:endParaRPr>
        </a:p>
      </dsp:txBody>
      <dsp:txXfrm>
        <a:off x="6080685" y="2170074"/>
        <a:ext cx="2126030" cy="1171969"/>
      </dsp:txXfrm>
    </dsp:sp>
    <dsp:sp modelId="{467CE06A-065A-426E-A717-1F9FDC1165DA}">
      <dsp:nvSpPr>
        <dsp:cNvPr id="0" name=""/>
        <dsp:cNvSpPr/>
      </dsp:nvSpPr>
      <dsp:spPr>
        <a:xfrm>
          <a:off x="4904608" y="5077779"/>
          <a:ext cx="2475700" cy="1519573"/>
        </a:xfrm>
        <a:prstGeom prst="ellipse">
          <a:avLst/>
        </a:prstGeom>
        <a:solidFill>
          <a:srgbClr val="0043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Ciblée</a:t>
          </a:r>
          <a:endParaRPr lang="fr-FR" sz="2000" b="1" kern="1200" dirty="0">
            <a:solidFill>
              <a:schemeClr val="bg1"/>
            </a:solidFill>
          </a:endParaRPr>
        </a:p>
      </dsp:txBody>
      <dsp:txXfrm>
        <a:off x="5267166" y="5300315"/>
        <a:ext cx="1750584" cy="1074501"/>
      </dsp:txXfrm>
    </dsp:sp>
    <dsp:sp modelId="{19D3F70E-0558-4CE6-AA8C-E345C8F08B66}">
      <dsp:nvSpPr>
        <dsp:cNvPr id="0" name=""/>
        <dsp:cNvSpPr/>
      </dsp:nvSpPr>
      <dsp:spPr>
        <a:xfrm>
          <a:off x="1694205" y="5077779"/>
          <a:ext cx="2416329" cy="1519573"/>
        </a:xfrm>
        <a:prstGeom prst="ellipse">
          <a:avLst/>
        </a:prstGeom>
        <a:solidFill>
          <a:srgbClr val="0043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err="1" smtClean="0">
              <a:solidFill>
                <a:schemeClr val="bg1"/>
              </a:solidFill>
            </a:rPr>
            <a:t>Biofortification</a:t>
          </a:r>
          <a:endParaRPr lang="fr-FR" sz="2000" b="1" kern="1200" dirty="0">
            <a:solidFill>
              <a:schemeClr val="bg1"/>
            </a:solidFill>
          </a:endParaRPr>
        </a:p>
      </dsp:txBody>
      <dsp:txXfrm>
        <a:off x="2048068" y="5300315"/>
        <a:ext cx="1708603" cy="1074501"/>
      </dsp:txXfrm>
    </dsp:sp>
    <dsp:sp modelId="{57A0FE1D-5468-420B-AC8A-26E4887B2A4B}">
      <dsp:nvSpPr>
        <dsp:cNvPr id="0" name=""/>
        <dsp:cNvSpPr/>
      </dsp:nvSpPr>
      <dsp:spPr>
        <a:xfrm>
          <a:off x="476724" y="2019363"/>
          <a:ext cx="2808319" cy="1493398"/>
        </a:xfrm>
        <a:prstGeom prst="ellipse">
          <a:avLst/>
        </a:prstGeom>
        <a:solidFill>
          <a:srgbClr val="0043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 Domestique » </a:t>
          </a:r>
        </a:p>
        <a:p>
          <a:pPr lvl="0" algn="ctr" defTabSz="889000">
            <a:lnSpc>
              <a:spcPct val="90000"/>
            </a:lnSpc>
            <a:spcBef>
              <a:spcPct val="0"/>
            </a:spcBef>
            <a:spcAft>
              <a:spcPct val="35000"/>
            </a:spcAft>
          </a:pPr>
          <a:r>
            <a:rPr lang="fr-FR" sz="2000" b="0" kern="1200" dirty="0" smtClean="0">
              <a:solidFill>
                <a:schemeClr val="bg1"/>
              </a:solidFill>
            </a:rPr>
            <a:t>(de communauté)</a:t>
          </a:r>
          <a:endParaRPr lang="fr-FR" sz="2000" b="0" kern="1200" dirty="0">
            <a:solidFill>
              <a:schemeClr val="bg1"/>
            </a:solidFill>
          </a:endParaRPr>
        </a:p>
      </dsp:txBody>
      <dsp:txXfrm>
        <a:off x="887993" y="2238066"/>
        <a:ext cx="1985781" cy="10559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3AD3D7-8651-4AA2-B8A6-429309D860B4}" type="datetimeFigureOut">
              <a:rPr lang="fr-FR" smtClean="0"/>
              <a:pPr/>
              <a:t>22/02/2019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9F59CD-7388-4939-92EC-0C820C1598FA}" type="slidenum">
              <a:rPr lang="fr-FR" smtClean="0"/>
              <a:pPr/>
              <a:t>‹N°›</a:t>
            </a:fld>
            <a:endParaRPr lang="fr-FR"/>
          </a:p>
        </p:txBody>
      </p:sp>
    </p:spTree>
    <p:extLst>
      <p:ext uri="{BB962C8B-B14F-4D97-AF65-F5344CB8AC3E}">
        <p14:creationId xmlns:p14="http://schemas.microsoft.com/office/powerpoint/2010/main" val="1015745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5ED7232-6749-4393-84DA-6E827CEAF6F0}" type="datetimeFigureOut">
              <a:rPr lang="fr-FR"/>
              <a:pPr>
                <a:defRPr/>
              </a:pPr>
              <a:t>22/02/2019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FBFB0A3-DCC1-42BB-A96D-805601FA0A5F}" type="slidenum">
              <a:rPr lang="fr-FR"/>
              <a:pPr>
                <a:defRPr/>
              </a:pPr>
              <a:t>‹N°›</a:t>
            </a:fld>
            <a:endParaRPr lang="fr-FR"/>
          </a:p>
        </p:txBody>
      </p:sp>
    </p:spTree>
    <p:extLst>
      <p:ext uri="{BB962C8B-B14F-4D97-AF65-F5344CB8AC3E}">
        <p14:creationId xmlns:p14="http://schemas.microsoft.com/office/powerpoint/2010/main" val="39337087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Espace réservé de l'image des diapositives 1"/>
          <p:cNvSpPr>
            <a:spLocks noGrp="1" noRot="1" noChangeAspect="1" noTextEdit="1"/>
          </p:cNvSpPr>
          <p:nvPr>
            <p:ph type="sldImg"/>
          </p:nvPr>
        </p:nvSpPr>
        <p:spPr bwMode="auto">
          <a:xfrm>
            <a:off x="1122363" y="655638"/>
            <a:ext cx="4611687" cy="3457575"/>
          </a:xfrm>
          <a:noFill/>
          <a:ln>
            <a:solidFill>
              <a:srgbClr val="000000"/>
            </a:solidFill>
            <a:miter lim="800000"/>
            <a:headEnd/>
            <a:tailEnd/>
          </a:ln>
        </p:spPr>
      </p:sp>
      <p:sp>
        <p:nvSpPr>
          <p:cNvPr id="437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372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9E9C67-FC0B-491A-AEA7-B7275EB9C4F8}" type="slidenum">
              <a:rPr lang="en-US">
                <a:solidFill>
                  <a:srgbClr val="000000"/>
                </a:solidFill>
              </a:rPr>
              <a:pPr fontAlgn="base">
                <a:spcBef>
                  <a:spcPct val="0"/>
                </a:spcBef>
                <a:spcAft>
                  <a:spcPct val="0"/>
                </a:spcAft>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r>
              <a:rPr lang="fr-FR" sz="1200" kern="1200" baseline="0" dirty="0" smtClean="0">
                <a:solidFill>
                  <a:schemeClr val="tx1"/>
                </a:solidFill>
                <a:latin typeface="+mn-lt"/>
                <a:ea typeface="+mn-ea"/>
                <a:cs typeface="+mn-cs"/>
              </a:rPr>
              <a:t>Le fer est un élément indispensable au bon fonctionnement de </a:t>
            </a:r>
            <a:r>
              <a:rPr lang="fr-FR" sz="1200" kern="1200" baseline="0" dirty="0" err="1" smtClean="0">
                <a:solidFill>
                  <a:schemeClr val="tx1"/>
                </a:solidFill>
                <a:latin typeface="+mn-lt"/>
                <a:ea typeface="+mn-ea"/>
                <a:cs typeface="+mn-cs"/>
              </a:rPr>
              <a:t>l‟organisme</a:t>
            </a:r>
            <a:r>
              <a:rPr lang="fr-FR" sz="1200" kern="1200" baseline="0" dirty="0" smtClean="0">
                <a:solidFill>
                  <a:schemeClr val="tx1"/>
                </a:solidFill>
                <a:latin typeface="+mn-lt"/>
                <a:ea typeface="+mn-ea"/>
                <a:cs typeface="+mn-cs"/>
              </a:rPr>
              <a:t>. Il est en</a:t>
            </a:r>
          </a:p>
          <a:p>
            <a:r>
              <a:rPr lang="fr-FR" sz="1200" kern="1200" baseline="0" dirty="0" smtClean="0">
                <a:solidFill>
                  <a:schemeClr val="tx1"/>
                </a:solidFill>
                <a:latin typeface="+mn-lt"/>
                <a:ea typeface="+mn-ea"/>
                <a:cs typeface="+mn-cs"/>
              </a:rPr>
              <a:t>outre requis pour le transport de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et la catalyse de réactions enzymatiques</a:t>
            </a:r>
          </a:p>
          <a:p>
            <a:r>
              <a:rPr lang="fr-FR" sz="1200" kern="1200" baseline="0" dirty="0" smtClean="0">
                <a:solidFill>
                  <a:schemeClr val="tx1"/>
                </a:solidFill>
                <a:latin typeface="+mn-lt"/>
                <a:ea typeface="+mn-ea"/>
                <a:cs typeface="+mn-cs"/>
              </a:rPr>
              <a:t>impliquées dans le transfert </a:t>
            </a:r>
            <a:r>
              <a:rPr lang="fr-FR" sz="1200" kern="1200" baseline="0" dirty="0" err="1" smtClean="0">
                <a:solidFill>
                  <a:schemeClr val="tx1"/>
                </a:solidFill>
                <a:latin typeface="+mn-lt"/>
                <a:ea typeface="+mn-ea"/>
                <a:cs typeface="+mn-cs"/>
              </a:rPr>
              <a:t>d‟électrons</a:t>
            </a:r>
            <a:r>
              <a:rPr lang="fr-FR" sz="1200" kern="1200" baseline="0" dirty="0" smtClean="0">
                <a:solidFill>
                  <a:schemeClr val="tx1"/>
                </a:solidFill>
                <a:latin typeface="+mn-lt"/>
                <a:ea typeface="+mn-ea"/>
                <a:cs typeface="+mn-cs"/>
              </a:rPr>
              <a:t> et la synthèse </a:t>
            </a:r>
            <a:r>
              <a:rPr lang="fr-FR" sz="1200" kern="1200" baseline="0" dirty="0" err="1" smtClean="0">
                <a:solidFill>
                  <a:schemeClr val="tx1"/>
                </a:solidFill>
                <a:latin typeface="+mn-lt"/>
                <a:ea typeface="+mn-ea"/>
                <a:cs typeface="+mn-cs"/>
              </a:rPr>
              <a:t>d‟ADN</a:t>
            </a:r>
            <a:r>
              <a:rPr lang="fr-FR" sz="1200" kern="1200" baseline="0" dirty="0" smtClean="0">
                <a:solidFill>
                  <a:schemeClr val="tx1"/>
                </a:solidFill>
                <a:latin typeface="+mn-lt"/>
                <a:ea typeface="+mn-ea"/>
                <a:cs typeface="+mn-cs"/>
              </a:rPr>
              <a:t>. Le fer en excès est</a:t>
            </a:r>
          </a:p>
          <a:p>
            <a:r>
              <a:rPr lang="fr-FR" sz="1200" kern="1200" baseline="0" dirty="0" smtClean="0">
                <a:solidFill>
                  <a:schemeClr val="tx1"/>
                </a:solidFill>
                <a:latin typeface="+mn-lt"/>
                <a:ea typeface="+mn-ea"/>
                <a:cs typeface="+mn-cs"/>
              </a:rPr>
              <a:t>cependant toxique, sa réaction avec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se traduisant par la formation de radicaux</a:t>
            </a:r>
          </a:p>
          <a:p>
            <a:r>
              <a:rPr lang="fr-FR" sz="1200" kern="1200" baseline="0" dirty="0" smtClean="0">
                <a:solidFill>
                  <a:schemeClr val="tx1"/>
                </a:solidFill>
                <a:latin typeface="+mn-lt"/>
                <a:ea typeface="+mn-ea"/>
                <a:cs typeface="+mn-cs"/>
              </a:rPr>
              <a:t>libres altérant les membranes cellulaires et </a:t>
            </a:r>
            <a:r>
              <a:rPr lang="fr-FR" sz="1200" kern="1200" baseline="0" dirty="0" err="1" smtClean="0">
                <a:solidFill>
                  <a:schemeClr val="tx1"/>
                </a:solidFill>
                <a:latin typeface="+mn-lt"/>
                <a:ea typeface="+mn-ea"/>
                <a:cs typeface="+mn-cs"/>
              </a:rPr>
              <a:t>l‟ADN</a:t>
            </a:r>
            <a:r>
              <a:rPr lang="fr-FR" sz="1200" kern="1200" baseline="0" dirty="0" smtClean="0">
                <a:solidFill>
                  <a:schemeClr val="tx1"/>
                </a:solidFill>
                <a:latin typeface="+mn-lt"/>
                <a:ea typeface="+mn-ea"/>
                <a:cs typeface="+mn-cs"/>
              </a:rPr>
              <a:t>.</a:t>
            </a:r>
          </a:p>
          <a:p>
            <a:pPr marL="342900" lvl="1" indent="-342900">
              <a:buClr>
                <a:schemeClr val="accent1">
                  <a:lumMod val="75000"/>
                </a:schemeClr>
              </a:buClr>
              <a:buFont typeface="Wingdings" pitchFamily="2" charset="2"/>
              <a:buChar char="q"/>
              <a:defRPr/>
            </a:pPr>
            <a:r>
              <a:rPr lang="fr-FR" sz="2700" dirty="0" smtClean="0"/>
              <a:t>Répartition du fer dans l’organisme</a:t>
            </a:r>
          </a:p>
          <a:p>
            <a:pPr>
              <a:buClr>
                <a:schemeClr val="accent1"/>
              </a:buClr>
              <a:buFont typeface="Wingdings" pitchFamily="2" charset="2"/>
              <a:buChar char="§"/>
            </a:pPr>
            <a:r>
              <a:rPr lang="fr-FR" sz="2700" dirty="0" smtClean="0"/>
              <a:t>Le fer existe dans l’organisme sous plusieurs formes</a:t>
            </a:r>
          </a:p>
          <a:p>
            <a:pPr>
              <a:buClr>
                <a:schemeClr val="accent1"/>
              </a:buClr>
              <a:buFont typeface="Wingdings" pitchFamily="2" charset="2"/>
              <a:buChar char="§"/>
            </a:pPr>
            <a:r>
              <a:rPr lang="fr-FR" sz="2700" dirty="0" smtClean="0"/>
              <a:t>Formes métaboliquement actives essentielles au fonctionnement de la cellule, étroitement liées au transport et l’utilisation cellulaire de l’O2. Elles incluent l’</a:t>
            </a:r>
            <a:r>
              <a:rPr lang="fr-FR" sz="2700" dirty="0" err="1" smtClean="0"/>
              <a:t>Hb</a:t>
            </a:r>
            <a:r>
              <a:rPr lang="fr-FR" sz="2700" dirty="0" smtClean="0"/>
              <a:t>, 65 % du pool total du fer, la myoglobine, 5 % du pool total les cytochromes et les </a:t>
            </a:r>
            <a:r>
              <a:rPr lang="fr-FR" sz="2700" dirty="0" err="1" smtClean="0"/>
              <a:t>flavoprotéines</a:t>
            </a:r>
            <a:r>
              <a:rPr lang="fr-FR" sz="2700" dirty="0" smtClean="0"/>
              <a:t>.</a:t>
            </a:r>
          </a:p>
          <a:p>
            <a:pPr>
              <a:buClr>
                <a:schemeClr val="accent1"/>
              </a:buClr>
              <a:buFont typeface="Wingdings" pitchFamily="2" charset="2"/>
              <a:buChar char="§"/>
            </a:pPr>
            <a:r>
              <a:rPr lang="fr-FR" sz="2700" dirty="0" smtClean="0"/>
              <a:t>La forme de transport : le fer circule lié à une protéine, la transferrine.</a:t>
            </a:r>
          </a:p>
          <a:p>
            <a:pPr>
              <a:buClr>
                <a:schemeClr val="accent1"/>
              </a:buClr>
              <a:buFont typeface="Wingdings" pitchFamily="2" charset="2"/>
              <a:buChar char="§"/>
            </a:pPr>
            <a:r>
              <a:rPr lang="fr-FR" sz="2700" dirty="0" smtClean="0"/>
              <a:t>Les formes de réserve : le fer est stocké sous deux formes :</a:t>
            </a:r>
          </a:p>
          <a:p>
            <a:pPr>
              <a:buClr>
                <a:schemeClr val="accent1"/>
              </a:buClr>
              <a:buNone/>
            </a:pPr>
            <a:r>
              <a:rPr lang="fr-FR" sz="2700" dirty="0" smtClean="0"/>
              <a:t>      → fraction soluble, la </a:t>
            </a:r>
            <a:r>
              <a:rPr lang="fr-FR" sz="2700" dirty="0" err="1" smtClean="0"/>
              <a:t>ferritine</a:t>
            </a:r>
            <a:r>
              <a:rPr lang="fr-FR" sz="2700" dirty="0" smtClean="0"/>
              <a:t> facilement mobilisable ;</a:t>
            </a:r>
          </a:p>
          <a:p>
            <a:pPr>
              <a:buClr>
                <a:schemeClr val="accent1"/>
              </a:buClr>
              <a:buNone/>
            </a:pPr>
            <a:r>
              <a:rPr lang="fr-FR" sz="2700" dirty="0" smtClean="0"/>
              <a:t>      → fraction insoluble l’hémosidérine.</a:t>
            </a:r>
          </a:p>
          <a:p>
            <a:pPr>
              <a:buClr>
                <a:schemeClr val="accent1"/>
              </a:buClr>
              <a:buFont typeface="Wingdings" pitchFamily="2" charset="2"/>
              <a:buChar char="§"/>
            </a:pPr>
            <a:r>
              <a:rPr lang="fr-FR" sz="2700" dirty="0" smtClean="0"/>
              <a:t>Les formes de stockage ont un rôle essentiel de protection des structures cellulaires contre l’effet oxydant du fer </a:t>
            </a:r>
            <a:r>
              <a:rPr lang="fr-FR" sz="2700" b="1" dirty="0" smtClean="0"/>
              <a:t>[31].</a:t>
            </a:r>
            <a:endParaRPr lang="fr-FR" sz="2700" dirty="0" smtClean="0"/>
          </a:p>
          <a:p>
            <a:pPr marL="342900" lvl="1" indent="-342900">
              <a:buClr>
                <a:schemeClr val="accent1">
                  <a:lumMod val="75000"/>
                </a:schemeClr>
              </a:buClr>
              <a:buNone/>
              <a:defRPr/>
            </a:pPr>
            <a:endParaRPr lang="fr-FR" sz="1900" dirty="0" smtClean="0"/>
          </a:p>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13</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algn="l"/>
            <a:r>
              <a:rPr lang="fr-FR" sz="1200" baseline="0" dirty="0" smtClean="0">
                <a:latin typeface="Times New Roman"/>
              </a:rPr>
              <a:t>L’absorption du fer alimentaire s’effectue au niveau de la partie proximale de l’intestin grêle, par les </a:t>
            </a:r>
            <a:r>
              <a:rPr lang="fr-FR" sz="1200" baseline="0" dirty="0" err="1" smtClean="0">
                <a:latin typeface="Times New Roman"/>
              </a:rPr>
              <a:t>entérocytes</a:t>
            </a:r>
            <a:r>
              <a:rPr lang="fr-FR" sz="1200" baseline="0" dirty="0" smtClean="0">
                <a:latin typeface="Times New Roman"/>
              </a:rPr>
              <a:t> matures des villosités duodénales. Le fer alimentaire non </a:t>
            </a:r>
            <a:r>
              <a:rPr lang="fr-FR" sz="1200" baseline="0" dirty="0" err="1" smtClean="0">
                <a:latin typeface="Times New Roman"/>
              </a:rPr>
              <a:t>héminique</a:t>
            </a:r>
            <a:r>
              <a:rPr lang="fr-FR" sz="1200" baseline="0" dirty="0" smtClean="0">
                <a:latin typeface="Times New Roman"/>
              </a:rPr>
              <a:t> est réduit puis absorbé au niveau de la bordure en brosse intestinale, par l’action coordonnée d’une réductase (</a:t>
            </a:r>
            <a:r>
              <a:rPr lang="fr-FR" sz="1200" baseline="0" dirty="0" err="1" smtClean="0">
                <a:latin typeface="Times New Roman"/>
              </a:rPr>
              <a:t>Dcytb</a:t>
            </a:r>
            <a:r>
              <a:rPr lang="fr-FR" sz="1200" baseline="0" dirty="0" smtClean="0">
                <a:latin typeface="Times New Roman"/>
              </a:rPr>
              <a:t>) et du transporteur de fer Nramp2 (</a:t>
            </a:r>
            <a:r>
              <a:rPr lang="fr-FR" sz="1200" baseline="0" dirty="0" err="1" smtClean="0">
                <a:latin typeface="Times New Roman"/>
              </a:rPr>
              <a:t>natural</a:t>
            </a:r>
            <a:r>
              <a:rPr lang="fr-FR" sz="1200" baseline="0" dirty="0" smtClean="0">
                <a:latin typeface="Times New Roman"/>
              </a:rPr>
              <a:t> </a:t>
            </a:r>
            <a:r>
              <a:rPr lang="fr-FR" sz="1200" baseline="0" dirty="0" err="1" smtClean="0">
                <a:latin typeface="Times New Roman"/>
              </a:rPr>
              <a:t>resistance</a:t>
            </a:r>
            <a:r>
              <a:rPr lang="fr-FR" sz="1200" baseline="0" dirty="0" smtClean="0">
                <a:latin typeface="Times New Roman"/>
              </a:rPr>
              <a:t>-</a:t>
            </a:r>
            <a:r>
              <a:rPr lang="fr-FR" sz="1200" baseline="0" dirty="0" err="1" smtClean="0">
                <a:latin typeface="Times New Roman"/>
              </a:rPr>
              <a:t>associated</a:t>
            </a:r>
            <a:r>
              <a:rPr lang="fr-FR" sz="1200" baseline="0" dirty="0" smtClean="0">
                <a:latin typeface="Times New Roman"/>
              </a:rPr>
              <a:t> macrophage </a:t>
            </a:r>
            <a:r>
              <a:rPr lang="fr-FR" sz="1200" baseline="0" dirty="0" err="1" smtClean="0">
                <a:latin typeface="Times New Roman"/>
              </a:rPr>
              <a:t>protein</a:t>
            </a:r>
            <a:r>
              <a:rPr lang="fr-FR" sz="1200" baseline="0" dirty="0" smtClean="0">
                <a:latin typeface="Times New Roman"/>
              </a:rPr>
              <a:t> 2)/DMT1 (divalent </a:t>
            </a:r>
            <a:r>
              <a:rPr lang="fr-FR" sz="1200" baseline="0" dirty="0" err="1" smtClean="0">
                <a:latin typeface="Times New Roman"/>
              </a:rPr>
              <a:t>metal</a:t>
            </a:r>
            <a:r>
              <a:rPr lang="fr-FR" sz="1200" baseline="0" dirty="0" smtClean="0">
                <a:latin typeface="Times New Roman"/>
              </a:rPr>
              <a:t> transporter 1) </a:t>
            </a:r>
            <a:r>
              <a:rPr lang="fr-FR" sz="800" b="1" baseline="0" dirty="0" smtClean="0">
                <a:latin typeface="Times New Roman,Bold"/>
              </a:rPr>
              <a:t>[55] </a:t>
            </a:r>
            <a:r>
              <a:rPr lang="fr-FR" sz="1200" b="0" baseline="0" dirty="0" smtClean="0">
                <a:latin typeface="Times New Roman"/>
              </a:rPr>
              <a:t>L’absorption du fer </a:t>
            </a:r>
            <a:r>
              <a:rPr lang="fr-FR" sz="1200" b="0" baseline="0" dirty="0" err="1" smtClean="0">
                <a:latin typeface="Times New Roman"/>
              </a:rPr>
              <a:t>héminique</a:t>
            </a:r>
            <a:r>
              <a:rPr lang="fr-FR" sz="1200" b="0" baseline="0" dirty="0" smtClean="0">
                <a:latin typeface="Times New Roman"/>
              </a:rPr>
              <a:t> s’effectue vraisemblablement par le </a:t>
            </a:r>
            <a:r>
              <a:rPr lang="fr-FR" sz="1200" baseline="0" dirty="0" smtClean="0">
                <a:latin typeface="Times New Roman"/>
              </a:rPr>
              <a:t>transporteur apical spécifique HCP1 (</a:t>
            </a:r>
            <a:r>
              <a:rPr lang="fr-FR" sz="1200" baseline="0" dirty="0" err="1" smtClean="0">
                <a:latin typeface="Times New Roman"/>
              </a:rPr>
              <a:t>Heme</a:t>
            </a:r>
            <a:r>
              <a:rPr lang="fr-FR" sz="1200" baseline="0" dirty="0" smtClean="0">
                <a:latin typeface="Times New Roman"/>
              </a:rPr>
              <a:t> Carrier </a:t>
            </a:r>
            <a:r>
              <a:rPr lang="fr-FR" sz="1200" baseline="0" dirty="0" err="1" smtClean="0">
                <a:latin typeface="Times New Roman"/>
              </a:rPr>
              <a:t>Protein</a:t>
            </a:r>
            <a:r>
              <a:rPr lang="fr-FR" sz="1200" baseline="0" dirty="0" smtClean="0">
                <a:latin typeface="Times New Roman"/>
              </a:rPr>
              <a:t> 1) </a:t>
            </a:r>
            <a:r>
              <a:rPr lang="fr-FR" sz="800" b="1" baseline="0" dirty="0" smtClean="0">
                <a:latin typeface="Times New Roman,Bold"/>
              </a:rPr>
              <a:t>[56]</a:t>
            </a:r>
            <a:r>
              <a:rPr lang="fr-FR" sz="1200" b="1" baseline="0" dirty="0" smtClean="0">
                <a:latin typeface="Times New Roman"/>
              </a:rPr>
              <a:t>. </a:t>
            </a:r>
            <a:r>
              <a:rPr lang="fr-FR" sz="1200" b="0" baseline="0" dirty="0" smtClean="0">
                <a:latin typeface="Times New Roman"/>
              </a:rPr>
              <a:t>Le catabolisme </a:t>
            </a:r>
            <a:r>
              <a:rPr lang="fr-FR" sz="1200" baseline="0" dirty="0" smtClean="0">
                <a:latin typeface="Times New Roman"/>
              </a:rPr>
              <a:t>successif de </a:t>
            </a:r>
            <a:r>
              <a:rPr lang="fr-FR" sz="1200" baseline="0" dirty="0" err="1" smtClean="0">
                <a:latin typeface="Times New Roman"/>
              </a:rPr>
              <a:t>l‟hème</a:t>
            </a:r>
            <a:r>
              <a:rPr lang="fr-FR" sz="1200" baseline="0" dirty="0" smtClean="0">
                <a:latin typeface="Times New Roman"/>
              </a:rPr>
              <a:t> par </a:t>
            </a:r>
            <a:r>
              <a:rPr lang="fr-FR" sz="1200" baseline="0" dirty="0" err="1" smtClean="0">
                <a:latin typeface="Times New Roman"/>
              </a:rPr>
              <a:t>l‟HO</a:t>
            </a:r>
            <a:r>
              <a:rPr lang="fr-FR" sz="1200" baseline="0" dirty="0" smtClean="0">
                <a:latin typeface="Times New Roman"/>
              </a:rPr>
              <a:t>-1 (hème oxygénase 1) libère le fer ferreux, qui peut ainsi rejoindre le pool de fer non </a:t>
            </a:r>
            <a:r>
              <a:rPr lang="fr-FR" sz="1200" baseline="0" dirty="0" err="1" smtClean="0">
                <a:latin typeface="Times New Roman"/>
              </a:rPr>
              <a:t>héminique</a:t>
            </a:r>
            <a:r>
              <a:rPr lang="fr-FR" sz="1200" baseline="0" dirty="0" smtClean="0">
                <a:latin typeface="Times New Roman"/>
              </a:rPr>
              <a:t> internalisé par Nramp2/DMT1. Le fer est ensuite soit stocké dans la </a:t>
            </a:r>
            <a:r>
              <a:rPr lang="fr-FR" sz="1200" baseline="0" dirty="0" err="1" smtClean="0">
                <a:latin typeface="Times New Roman"/>
              </a:rPr>
              <a:t>ferritine</a:t>
            </a:r>
            <a:r>
              <a:rPr lang="fr-FR" sz="1200" baseline="0" dirty="0" smtClean="0">
                <a:latin typeface="Times New Roman"/>
              </a:rPr>
              <a:t> (ou </a:t>
            </a:r>
            <a:r>
              <a:rPr lang="fr-FR" sz="1200" baseline="0" dirty="0" err="1" smtClean="0">
                <a:latin typeface="Times New Roman"/>
              </a:rPr>
              <a:t>l‟hémosidérine</a:t>
            </a:r>
            <a:r>
              <a:rPr lang="fr-FR" sz="1200" baseline="0" dirty="0" smtClean="0">
                <a:latin typeface="Times New Roman"/>
              </a:rPr>
              <a:t>), soit exporté au pôle </a:t>
            </a:r>
            <a:r>
              <a:rPr lang="fr-FR" sz="1200" baseline="0" dirty="0" err="1" smtClean="0">
                <a:latin typeface="Times New Roman"/>
              </a:rPr>
              <a:t>basolatéral</a:t>
            </a:r>
            <a:r>
              <a:rPr lang="fr-FR" sz="1200" baseline="0" dirty="0" smtClean="0">
                <a:latin typeface="Times New Roman"/>
              </a:rPr>
              <a:t> de</a:t>
            </a:r>
          </a:p>
          <a:p>
            <a:pPr algn="l"/>
            <a:r>
              <a:rPr lang="fr-FR" sz="1200" baseline="0" dirty="0" smtClean="0">
                <a:latin typeface="Times New Roman"/>
              </a:rPr>
              <a:t>L’</a:t>
            </a:r>
            <a:r>
              <a:rPr lang="fr-FR" sz="1200" baseline="0" dirty="0" err="1" smtClean="0">
                <a:latin typeface="Times New Roman"/>
              </a:rPr>
              <a:t>entérocyte</a:t>
            </a:r>
            <a:r>
              <a:rPr lang="fr-FR" sz="1200" baseline="0" dirty="0" smtClean="0">
                <a:latin typeface="Times New Roman"/>
              </a:rPr>
              <a:t> par </a:t>
            </a:r>
            <a:r>
              <a:rPr lang="fr-FR" sz="1200" baseline="0" dirty="0" err="1" smtClean="0">
                <a:latin typeface="Times New Roman"/>
              </a:rPr>
              <a:t>l‟action</a:t>
            </a:r>
            <a:r>
              <a:rPr lang="fr-FR" sz="1200" baseline="0" dirty="0" smtClean="0">
                <a:latin typeface="Times New Roman"/>
              </a:rPr>
              <a:t> coordonnée de la </a:t>
            </a:r>
            <a:r>
              <a:rPr lang="fr-FR" sz="1200" baseline="0" dirty="0" err="1" smtClean="0">
                <a:latin typeface="Times New Roman"/>
              </a:rPr>
              <a:t>ferroportine</a:t>
            </a:r>
            <a:r>
              <a:rPr lang="fr-FR" sz="1200" baseline="0" dirty="0" smtClean="0">
                <a:latin typeface="Times New Roman"/>
              </a:rPr>
              <a:t> -1(</a:t>
            </a:r>
            <a:r>
              <a:rPr lang="fr-FR" sz="1200" baseline="0" dirty="0" err="1" smtClean="0">
                <a:latin typeface="Times New Roman"/>
              </a:rPr>
              <a:t>FPNl</a:t>
            </a:r>
            <a:r>
              <a:rPr lang="fr-FR" sz="1200" baseline="0" dirty="0" smtClean="0">
                <a:latin typeface="Times New Roman"/>
              </a:rPr>
              <a:t>)</a:t>
            </a:r>
            <a:r>
              <a:rPr lang="fr-FR" sz="800" b="1" baseline="0" dirty="0" smtClean="0">
                <a:latin typeface="Times New Roman,Bold"/>
              </a:rPr>
              <a:t>[57-59] </a:t>
            </a:r>
            <a:r>
              <a:rPr lang="fr-FR" sz="1200" b="0" baseline="0" dirty="0" smtClean="0">
                <a:latin typeface="Times New Roman"/>
              </a:rPr>
              <a:t>et de </a:t>
            </a:r>
            <a:r>
              <a:rPr lang="fr-FR" sz="1200" b="0" baseline="0" dirty="0" err="1" smtClean="0">
                <a:latin typeface="Times New Roman"/>
              </a:rPr>
              <a:t>l‟héphaestine</a:t>
            </a:r>
            <a:r>
              <a:rPr lang="fr-FR" sz="1200" b="0" baseline="0" dirty="0" smtClean="0">
                <a:latin typeface="Times New Roman"/>
              </a:rPr>
              <a:t> </a:t>
            </a:r>
            <a:r>
              <a:rPr lang="fr-FR" sz="800" b="1" baseline="0" dirty="0" smtClean="0">
                <a:latin typeface="Times New Roman,Bold"/>
              </a:rPr>
              <a:t>[60]</a:t>
            </a:r>
            <a:r>
              <a:rPr lang="fr-FR" sz="1200" b="1" baseline="0" dirty="0" smtClean="0">
                <a:latin typeface="Times New Roman"/>
              </a:rPr>
              <a:t>, </a:t>
            </a:r>
            <a:r>
              <a:rPr lang="fr-FR" sz="1200" b="0" baseline="0" dirty="0" smtClean="0">
                <a:latin typeface="Times New Roman"/>
              </a:rPr>
              <a:t>voire de la </a:t>
            </a:r>
            <a:r>
              <a:rPr lang="fr-FR" sz="1200" b="0" baseline="0" dirty="0" err="1" smtClean="0">
                <a:latin typeface="Times New Roman"/>
              </a:rPr>
              <a:t>céruloplasmine</a:t>
            </a:r>
            <a:r>
              <a:rPr lang="fr-FR" sz="1200" b="0" baseline="0" dirty="0" smtClean="0">
                <a:latin typeface="Times New Roman"/>
              </a:rPr>
              <a:t> </a:t>
            </a:r>
            <a:r>
              <a:rPr lang="fr-FR" sz="800" b="1" baseline="0" dirty="0" smtClean="0">
                <a:latin typeface="Times New Roman,Bold"/>
              </a:rPr>
              <a:t>[61] </a:t>
            </a:r>
            <a:r>
              <a:rPr lang="fr-FR" sz="1200" b="0" baseline="0" dirty="0" smtClean="0">
                <a:latin typeface="Times New Roman"/>
              </a:rPr>
              <a:t>pour rejoindre la circulation sanguine.</a:t>
            </a:r>
          </a:p>
          <a:p>
            <a:r>
              <a:rPr lang="fr-FR" sz="1200" kern="1200" baseline="0" dirty="0" smtClean="0">
                <a:solidFill>
                  <a:schemeClr val="tx1"/>
                </a:solidFill>
                <a:latin typeface="+mn-lt"/>
                <a:ea typeface="+mn-ea"/>
                <a:cs typeface="+mn-cs"/>
              </a:rPr>
              <a:t>En 2001, une hormone peptidique </a:t>
            </a:r>
            <a:r>
              <a:rPr lang="fr-FR" sz="1200" kern="1200" baseline="0" dirty="0" err="1" smtClean="0">
                <a:solidFill>
                  <a:schemeClr val="tx1"/>
                </a:solidFill>
                <a:latin typeface="+mn-lt"/>
                <a:ea typeface="+mn-ea"/>
                <a:cs typeface="+mn-cs"/>
              </a:rPr>
              <a:t>d‟abord</a:t>
            </a:r>
            <a:r>
              <a:rPr lang="fr-FR" sz="1200" kern="1200" baseline="0" dirty="0" smtClean="0">
                <a:solidFill>
                  <a:schemeClr val="tx1"/>
                </a:solidFill>
                <a:latin typeface="+mn-lt"/>
                <a:ea typeface="+mn-ea"/>
                <a:cs typeface="+mn-cs"/>
              </a:rPr>
              <a:t> identifiée pour son activité antimicrobienne : l’</a:t>
            </a:r>
            <a:r>
              <a:rPr lang="fr-FR" sz="1200" kern="1200" baseline="0" dirty="0" err="1" smtClean="0">
                <a:solidFill>
                  <a:schemeClr val="tx1"/>
                </a:solidFill>
                <a:latin typeface="+mn-lt"/>
                <a:ea typeface="+mn-ea"/>
                <a:cs typeface="+mn-cs"/>
              </a:rPr>
              <a:t>hepcidine</a:t>
            </a:r>
            <a:r>
              <a:rPr lang="fr-FR" sz="1200" kern="1200" baseline="0" dirty="0" smtClean="0">
                <a:solidFill>
                  <a:schemeClr val="tx1"/>
                </a:solidFill>
                <a:latin typeface="+mn-lt"/>
                <a:ea typeface="+mn-ea"/>
                <a:cs typeface="+mn-cs"/>
              </a:rPr>
              <a:t>, s’est révélée jouer un rôle central dans le métabolisme du fer, en inhibant l’absorption intestinale du fer alimentaire et le recyclage du fer </a:t>
            </a:r>
            <a:r>
              <a:rPr lang="fr-FR" sz="1200" kern="1200" baseline="0" dirty="0" err="1" smtClean="0">
                <a:solidFill>
                  <a:schemeClr val="tx1"/>
                </a:solidFill>
                <a:latin typeface="+mn-lt"/>
                <a:ea typeface="+mn-ea"/>
                <a:cs typeface="+mn-cs"/>
              </a:rPr>
              <a:t>héminique</a:t>
            </a:r>
            <a:r>
              <a:rPr lang="fr-FR" sz="1200" kern="1200" baseline="0" dirty="0" smtClean="0">
                <a:solidFill>
                  <a:schemeClr val="tx1"/>
                </a:solidFill>
                <a:latin typeface="+mn-lt"/>
                <a:ea typeface="+mn-ea"/>
                <a:cs typeface="+mn-cs"/>
              </a:rPr>
              <a:t> des macrophages.</a:t>
            </a:r>
          </a:p>
          <a:p>
            <a:r>
              <a:rPr lang="fr-FR" sz="1200" kern="1200" baseline="0" dirty="0" smtClean="0">
                <a:solidFill>
                  <a:schemeClr val="tx1"/>
                </a:solidFill>
                <a:latin typeface="+mn-lt"/>
                <a:ea typeface="+mn-ea"/>
                <a:cs typeface="+mn-cs"/>
              </a:rPr>
              <a:t>L’action de </a:t>
            </a:r>
            <a:r>
              <a:rPr lang="fr-FR" sz="1200" kern="1200" baseline="0" dirty="0" err="1" smtClean="0">
                <a:solidFill>
                  <a:schemeClr val="tx1"/>
                </a:solidFill>
                <a:latin typeface="+mn-lt"/>
                <a:ea typeface="+mn-ea"/>
                <a:cs typeface="+mn-cs"/>
              </a:rPr>
              <a:t>l‟hepcidine</a:t>
            </a:r>
            <a:r>
              <a:rPr lang="fr-FR" sz="1200" kern="1200" baseline="0" dirty="0" smtClean="0">
                <a:solidFill>
                  <a:schemeClr val="tx1"/>
                </a:solidFill>
                <a:latin typeface="+mn-lt"/>
                <a:ea typeface="+mn-ea"/>
                <a:cs typeface="+mn-cs"/>
              </a:rPr>
              <a:t> passe par sa liaison à la </a:t>
            </a:r>
            <a:r>
              <a:rPr lang="fr-FR" sz="1200" kern="1200" baseline="0" dirty="0" err="1" smtClean="0">
                <a:solidFill>
                  <a:schemeClr val="tx1"/>
                </a:solidFill>
                <a:latin typeface="+mn-lt"/>
                <a:ea typeface="+mn-ea"/>
                <a:cs typeface="+mn-cs"/>
              </a:rPr>
              <a:t>ferroportine</a:t>
            </a:r>
            <a:r>
              <a:rPr lang="fr-FR" sz="1200" kern="1200" baseline="0" dirty="0" smtClean="0">
                <a:solidFill>
                  <a:schemeClr val="tx1"/>
                </a:solidFill>
                <a:latin typeface="+mn-lt"/>
                <a:ea typeface="+mn-ea"/>
                <a:cs typeface="+mn-cs"/>
              </a:rPr>
              <a:t> et par </a:t>
            </a:r>
            <a:r>
              <a:rPr lang="fr-FR" sz="1200" kern="1200" baseline="0" dirty="0" err="1" smtClean="0">
                <a:solidFill>
                  <a:schemeClr val="tx1"/>
                </a:solidFill>
                <a:latin typeface="+mn-lt"/>
                <a:ea typeface="+mn-ea"/>
                <a:cs typeface="+mn-cs"/>
              </a:rPr>
              <a:t>l‟internalisation</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intralysosomale</a:t>
            </a:r>
            <a:r>
              <a:rPr lang="fr-FR" sz="1200" kern="1200" baseline="0" dirty="0" smtClean="0">
                <a:solidFill>
                  <a:schemeClr val="tx1"/>
                </a:solidFill>
                <a:latin typeface="+mn-lt"/>
                <a:ea typeface="+mn-ea"/>
                <a:cs typeface="+mn-cs"/>
              </a:rPr>
              <a:t> de </a:t>
            </a:r>
            <a:r>
              <a:rPr lang="fr-FR" sz="1200" kern="1200" baseline="0" dirty="0" err="1" smtClean="0">
                <a:solidFill>
                  <a:schemeClr val="tx1"/>
                </a:solidFill>
                <a:latin typeface="+mn-lt"/>
                <a:ea typeface="+mn-ea"/>
                <a:cs typeface="+mn-cs"/>
              </a:rPr>
              <a:t>l‟exporteur</a:t>
            </a:r>
            <a:r>
              <a:rPr lang="fr-FR" sz="1200" kern="1200" baseline="0" dirty="0" smtClean="0">
                <a:solidFill>
                  <a:schemeClr val="tx1"/>
                </a:solidFill>
                <a:latin typeface="+mn-lt"/>
                <a:ea typeface="+mn-ea"/>
                <a:cs typeface="+mn-cs"/>
              </a:rPr>
              <a:t>, conduisant ainsi à sa dégradation </a:t>
            </a:r>
            <a:r>
              <a:rPr lang="fr-FR" sz="1200" b="1" kern="1200" baseline="0" dirty="0" smtClean="0">
                <a:solidFill>
                  <a:schemeClr val="tx1"/>
                </a:solidFill>
                <a:latin typeface="+mn-lt"/>
                <a:ea typeface="+mn-ea"/>
                <a:cs typeface="+mn-cs"/>
              </a:rPr>
              <a:t>[64, 65]</a:t>
            </a:r>
            <a:r>
              <a:rPr lang="fr-FR" sz="1200" b="0" kern="1200" baseline="0" dirty="0" smtClean="0">
                <a:solidFill>
                  <a:schemeClr val="tx1"/>
                </a:solidFill>
                <a:latin typeface="+mn-lt"/>
                <a:ea typeface="+mn-ea"/>
                <a:cs typeface="+mn-cs"/>
              </a:rPr>
              <a:t>.</a:t>
            </a:r>
          </a:p>
          <a:p>
            <a:r>
              <a:rPr lang="fr-FR" sz="1200" kern="1200" baseline="0" dirty="0" smtClean="0">
                <a:solidFill>
                  <a:schemeClr val="tx1"/>
                </a:solidFill>
                <a:latin typeface="+mn-lt"/>
                <a:ea typeface="+mn-ea"/>
                <a:cs typeface="+mn-cs"/>
              </a:rPr>
              <a:t>L’expression de l’</a:t>
            </a:r>
            <a:r>
              <a:rPr lang="fr-FR" sz="1200" kern="1200" baseline="0" dirty="0" err="1" smtClean="0">
                <a:solidFill>
                  <a:schemeClr val="tx1"/>
                </a:solidFill>
                <a:latin typeface="+mn-lt"/>
                <a:ea typeface="+mn-ea"/>
                <a:cs typeface="+mn-cs"/>
              </a:rPr>
              <a:t>hepcidine</a:t>
            </a:r>
            <a:r>
              <a:rPr lang="fr-FR" sz="1200" kern="1200" baseline="0" dirty="0" smtClean="0">
                <a:solidFill>
                  <a:schemeClr val="tx1"/>
                </a:solidFill>
                <a:latin typeface="+mn-lt"/>
                <a:ea typeface="+mn-ea"/>
                <a:cs typeface="+mn-cs"/>
              </a:rPr>
              <a:t> est augmentée par un régime riche en fer et par l’inflammation (chronique ou aiguë) et le gène est au contraire réprimé par l’hypoxie, la carence en fer et l’anémie </a:t>
            </a:r>
            <a:r>
              <a:rPr lang="fr-FR" sz="1200" b="1" kern="1200" baseline="0" dirty="0" smtClean="0">
                <a:solidFill>
                  <a:schemeClr val="tx1"/>
                </a:solidFill>
                <a:latin typeface="+mn-lt"/>
                <a:ea typeface="+mn-ea"/>
                <a:cs typeface="+mn-cs"/>
              </a:rPr>
              <a:t>[63]. </a:t>
            </a:r>
            <a:r>
              <a:rPr lang="fr-FR" sz="1200" b="0" kern="1200" baseline="0" dirty="0" smtClean="0">
                <a:solidFill>
                  <a:schemeClr val="tx1"/>
                </a:solidFill>
                <a:latin typeface="+mn-lt"/>
                <a:ea typeface="+mn-ea"/>
                <a:cs typeface="+mn-cs"/>
              </a:rPr>
              <a:t>Cependant, le contrôle de ce processus chez les nourrissons </a:t>
            </a:r>
            <a:r>
              <a:rPr lang="fr-FR" sz="1200" kern="1200" baseline="0" dirty="0" smtClean="0">
                <a:solidFill>
                  <a:schemeClr val="tx1"/>
                </a:solidFill>
                <a:latin typeface="+mn-lt"/>
                <a:ea typeface="+mn-ea"/>
                <a:cs typeface="+mn-cs"/>
              </a:rPr>
              <a:t>n’est pas encore bien compris </a:t>
            </a:r>
            <a:r>
              <a:rPr lang="fr-FR" sz="1200" b="1" kern="1200" baseline="0" dirty="0" smtClean="0">
                <a:solidFill>
                  <a:schemeClr val="tx1"/>
                </a:solidFill>
                <a:latin typeface="+mn-lt"/>
                <a:ea typeface="+mn-ea"/>
                <a:cs typeface="+mn-cs"/>
              </a:rPr>
              <a:t>[34].</a:t>
            </a:r>
          </a:p>
          <a:p>
            <a:r>
              <a:rPr lang="fr-FR" sz="1200" kern="1200" baseline="0" dirty="0" err="1" smtClean="0">
                <a:solidFill>
                  <a:schemeClr val="tx1"/>
                </a:solidFill>
                <a:latin typeface="+mn-lt"/>
                <a:ea typeface="+mn-ea"/>
                <a:cs typeface="+mn-cs"/>
              </a:rPr>
              <a:t>L‟homéostasie</a:t>
            </a:r>
            <a:r>
              <a:rPr lang="fr-FR" sz="1200" kern="1200" baseline="0" dirty="0" smtClean="0">
                <a:solidFill>
                  <a:schemeClr val="tx1"/>
                </a:solidFill>
                <a:latin typeface="+mn-lt"/>
                <a:ea typeface="+mn-ea"/>
                <a:cs typeface="+mn-cs"/>
              </a:rPr>
              <a:t> du fer est principalement liée chez </a:t>
            </a:r>
            <a:r>
              <a:rPr lang="fr-FR" sz="1200" kern="1200" baseline="0" dirty="0" err="1" smtClean="0">
                <a:solidFill>
                  <a:schemeClr val="tx1"/>
                </a:solidFill>
                <a:latin typeface="+mn-lt"/>
                <a:ea typeface="+mn-ea"/>
                <a:cs typeface="+mn-cs"/>
              </a:rPr>
              <a:t>l‟adulte</a:t>
            </a:r>
            <a:r>
              <a:rPr lang="fr-FR" sz="1200" kern="1200" baseline="0" dirty="0" smtClean="0">
                <a:solidFill>
                  <a:schemeClr val="tx1"/>
                </a:solidFill>
                <a:latin typeface="+mn-lt"/>
                <a:ea typeface="+mn-ea"/>
                <a:cs typeface="+mn-cs"/>
              </a:rPr>
              <a:t>, à </a:t>
            </a:r>
            <a:r>
              <a:rPr lang="fr-FR" sz="1200" kern="1200" baseline="0" dirty="0" err="1" smtClean="0">
                <a:solidFill>
                  <a:schemeClr val="tx1"/>
                </a:solidFill>
                <a:latin typeface="+mn-lt"/>
                <a:ea typeface="+mn-ea"/>
                <a:cs typeface="+mn-cs"/>
              </a:rPr>
              <a:t>l‟étroite</a:t>
            </a:r>
            <a:r>
              <a:rPr lang="fr-FR" sz="1200" kern="1200" baseline="0" dirty="0" smtClean="0">
                <a:solidFill>
                  <a:schemeClr val="tx1"/>
                </a:solidFill>
                <a:latin typeface="+mn-lt"/>
                <a:ea typeface="+mn-ea"/>
                <a:cs typeface="+mn-cs"/>
              </a:rPr>
              <a:t> régulation de son absorption intestinale, maximale au niveau du duodénum. Trois mécanismes «régulateurs» de </a:t>
            </a:r>
            <a:r>
              <a:rPr lang="fr-FR" sz="1200" kern="1200" baseline="0" dirty="0" err="1" smtClean="0">
                <a:solidFill>
                  <a:schemeClr val="tx1"/>
                </a:solidFill>
                <a:latin typeface="+mn-lt"/>
                <a:ea typeface="+mn-ea"/>
                <a:cs typeface="+mn-cs"/>
              </a:rPr>
              <a:t>l‟homéostasie</a:t>
            </a:r>
            <a:r>
              <a:rPr lang="fr-FR" sz="1200" kern="1200" baseline="0" dirty="0" smtClean="0">
                <a:solidFill>
                  <a:schemeClr val="tx1"/>
                </a:solidFill>
                <a:latin typeface="+mn-lt"/>
                <a:ea typeface="+mn-ea"/>
                <a:cs typeface="+mn-cs"/>
              </a:rPr>
              <a:t> du fer, dénommés «régulateur </a:t>
            </a:r>
            <a:r>
              <a:rPr lang="fr-FR" sz="1200" kern="1200" baseline="0" dirty="0" err="1" smtClean="0">
                <a:solidFill>
                  <a:schemeClr val="tx1"/>
                </a:solidFill>
                <a:latin typeface="+mn-lt"/>
                <a:ea typeface="+mn-ea"/>
                <a:cs typeface="+mn-cs"/>
              </a:rPr>
              <a:t>érythropoïétique</a:t>
            </a:r>
            <a:r>
              <a:rPr lang="fr-FR" sz="1200" kern="1200" baseline="0" dirty="0" smtClean="0">
                <a:solidFill>
                  <a:schemeClr val="tx1"/>
                </a:solidFill>
                <a:latin typeface="+mn-lt"/>
                <a:ea typeface="+mn-ea"/>
                <a:cs typeface="+mn-cs"/>
              </a:rPr>
              <a:t>», «régulateur des réserves» et « régulateur diététique », ont été identifiés </a:t>
            </a:r>
            <a:r>
              <a:rPr lang="fr-FR" sz="1200" b="1" kern="1200" baseline="0" dirty="0" smtClean="0">
                <a:solidFill>
                  <a:schemeClr val="tx1"/>
                </a:solidFill>
                <a:latin typeface="+mn-lt"/>
                <a:ea typeface="+mn-ea"/>
                <a:cs typeface="+mn-cs"/>
              </a:rPr>
              <a:t>[45] (cf. figure 3). </a:t>
            </a:r>
            <a:r>
              <a:rPr lang="fr-FR" sz="1200" kern="1200" baseline="0" dirty="0" smtClean="0">
                <a:solidFill>
                  <a:schemeClr val="tx1"/>
                </a:solidFill>
                <a:latin typeface="+mn-lt"/>
                <a:ea typeface="+mn-ea"/>
                <a:cs typeface="+mn-cs"/>
              </a:rPr>
              <a:t>La régulation de ces compartiments est intégré pour contrôler l’absorption du fer, protégeant ainsi à la fois contre la carence et la surcharge martiales. Ceci reflète probablement une réponse hiérarchique dans le maintien de l’homéostasie du fer de telle sorte que le « régulateur </a:t>
            </a:r>
            <a:r>
              <a:rPr lang="fr-FR" sz="1200" kern="1200" baseline="0" dirty="0" err="1" smtClean="0">
                <a:solidFill>
                  <a:schemeClr val="tx1"/>
                </a:solidFill>
                <a:latin typeface="+mn-lt"/>
                <a:ea typeface="+mn-ea"/>
                <a:cs typeface="+mn-cs"/>
              </a:rPr>
              <a:t>érythropoïétique</a:t>
            </a:r>
            <a:r>
              <a:rPr lang="fr-FR" sz="1200" kern="1200" baseline="0" dirty="0" smtClean="0">
                <a:solidFill>
                  <a:schemeClr val="tx1"/>
                </a:solidFill>
                <a:latin typeface="+mn-lt"/>
                <a:ea typeface="+mn-ea"/>
                <a:cs typeface="+mn-cs"/>
              </a:rPr>
              <a:t> » </a:t>
            </a:r>
            <a:r>
              <a:rPr lang="fr-FR" sz="1200" kern="1200" baseline="0" dirty="0" err="1" smtClean="0">
                <a:solidFill>
                  <a:schemeClr val="tx1"/>
                </a:solidFill>
                <a:latin typeface="+mn-lt"/>
                <a:ea typeface="+mn-ea"/>
                <a:cs typeface="+mn-cs"/>
              </a:rPr>
              <a:t>n‟intervienne</a:t>
            </a:r>
            <a:r>
              <a:rPr lang="fr-FR" sz="1200" kern="1200" baseline="0" dirty="0" smtClean="0">
                <a:solidFill>
                  <a:schemeClr val="tx1"/>
                </a:solidFill>
                <a:latin typeface="+mn-lt"/>
                <a:ea typeface="+mn-ea"/>
                <a:cs typeface="+mn-cs"/>
              </a:rPr>
              <a:t> préférentiellement qu’en réponse à l’ACM chronique, que le «régulateur des réserves» joue le rôle prédominant dans le maintien de l’homéostasie du fer en réponse à la déplétion des réserves endogènes de fer</a:t>
            </a:r>
          </a:p>
          <a:p>
            <a:r>
              <a:rPr lang="fr-FR" sz="1200" kern="1200" baseline="0" dirty="0" smtClean="0">
                <a:solidFill>
                  <a:schemeClr val="tx1"/>
                </a:solidFill>
                <a:latin typeface="+mn-lt"/>
                <a:ea typeface="+mn-ea"/>
                <a:cs typeface="+mn-cs"/>
              </a:rPr>
              <a:t>et que le « régulateur diététique » puisse fonctionnellement répondre aux changements aigus dans les apports en fer pour principalement empêcher la surcharge de fer. Bien qu’il y’ait un grand nombre </a:t>
            </a:r>
            <a:r>
              <a:rPr lang="fr-FR" sz="1200" kern="1200" baseline="0" dirty="0" err="1" smtClean="0">
                <a:solidFill>
                  <a:schemeClr val="tx1"/>
                </a:solidFill>
                <a:latin typeface="+mn-lt"/>
                <a:ea typeface="+mn-ea"/>
                <a:cs typeface="+mn-cs"/>
              </a:rPr>
              <a:t>d‟évidences</a:t>
            </a:r>
            <a:r>
              <a:rPr lang="fr-FR" sz="1200" kern="1200" baseline="0" dirty="0" smtClean="0">
                <a:solidFill>
                  <a:schemeClr val="tx1"/>
                </a:solidFill>
                <a:latin typeface="+mn-lt"/>
                <a:ea typeface="+mn-ea"/>
                <a:cs typeface="+mn-cs"/>
              </a:rPr>
              <a:t> scientifiques concernant ces trois mécanismes</a:t>
            </a:r>
          </a:p>
          <a:p>
            <a:r>
              <a:rPr lang="fr-FR" sz="1200" kern="1200" baseline="0" dirty="0" smtClean="0">
                <a:solidFill>
                  <a:schemeClr val="tx1"/>
                </a:solidFill>
                <a:latin typeface="+mn-lt"/>
                <a:ea typeface="+mn-ea"/>
                <a:cs typeface="+mn-cs"/>
              </a:rPr>
              <a:t>régulateurs chez les adultes, l’intégration de ces mécanismes pendant l’enfance et la petite enfance commence à peine à être étudiée </a:t>
            </a:r>
            <a:r>
              <a:rPr lang="fr-FR" sz="1200" b="1" kern="1200" baseline="0" dirty="0" smtClean="0">
                <a:solidFill>
                  <a:schemeClr val="tx1"/>
                </a:solidFill>
                <a:latin typeface="+mn-lt"/>
                <a:ea typeface="+mn-ea"/>
                <a:cs typeface="+mn-cs"/>
              </a:rPr>
              <a:t>[34].</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Bien que la divergence entre ces deux études ne soit pas actuellement bien comprise, prises ensemble ces données suggèrent qu’à la différence de l’adulte, l’absorption du fer chez les jeunes nourrissons est principalement régulée par les changements développementaux de l’activité </a:t>
            </a:r>
            <a:r>
              <a:rPr lang="fr-FR" sz="1200" kern="1200" baseline="0" dirty="0" err="1" smtClean="0">
                <a:solidFill>
                  <a:schemeClr val="tx1"/>
                </a:solidFill>
                <a:latin typeface="+mn-lt"/>
                <a:ea typeface="+mn-ea"/>
                <a:cs typeface="+mn-cs"/>
              </a:rPr>
              <a:t>érythropoïétique</a:t>
            </a:r>
            <a:r>
              <a:rPr lang="fr-FR" sz="1200" kern="1200" baseline="0" dirty="0" smtClean="0">
                <a:solidFill>
                  <a:schemeClr val="tx1"/>
                </a:solidFill>
                <a:latin typeface="+mn-lt"/>
                <a:ea typeface="+mn-ea"/>
                <a:cs typeface="+mn-cs"/>
              </a:rPr>
              <a:t> (« régulateur </a:t>
            </a:r>
            <a:r>
              <a:rPr lang="fr-FR" sz="1200" kern="1200" baseline="0" dirty="0" err="1" smtClean="0">
                <a:solidFill>
                  <a:schemeClr val="tx1"/>
                </a:solidFill>
                <a:latin typeface="+mn-lt"/>
                <a:ea typeface="+mn-ea"/>
                <a:cs typeface="+mn-cs"/>
              </a:rPr>
              <a:t>érythropoïétique</a:t>
            </a:r>
            <a:r>
              <a:rPr lang="fr-FR" sz="1200" kern="1200" baseline="0" dirty="0" smtClean="0">
                <a:solidFill>
                  <a:schemeClr val="tx1"/>
                </a:solidFill>
                <a:latin typeface="+mn-lt"/>
                <a:ea typeface="+mn-ea"/>
                <a:cs typeface="+mn-cs"/>
              </a:rPr>
              <a:t> ») ; secondairement par les apports alimentaires (« régulateur diététique ») ; et de façon moindre par les réserves endogènes en fer (« régulateur des réserves») et que la capacité de réguler de façon optimale (de type adulte) </a:t>
            </a:r>
            <a:r>
              <a:rPr lang="fr-FR" sz="1200" kern="1200" baseline="0" dirty="0" err="1" smtClean="0">
                <a:solidFill>
                  <a:schemeClr val="tx1"/>
                </a:solidFill>
                <a:latin typeface="+mn-lt"/>
                <a:ea typeface="+mn-ea"/>
                <a:cs typeface="+mn-cs"/>
              </a:rPr>
              <a:t>l‟absorption</a:t>
            </a:r>
            <a:r>
              <a:rPr lang="fr-FR" sz="1200" kern="1200" baseline="0" dirty="0" smtClean="0">
                <a:solidFill>
                  <a:schemeClr val="tx1"/>
                </a:solidFill>
                <a:latin typeface="+mn-lt"/>
                <a:ea typeface="+mn-ea"/>
                <a:cs typeface="+mn-cs"/>
              </a:rPr>
              <a:t> du</a:t>
            </a:r>
          </a:p>
          <a:p>
            <a:r>
              <a:rPr lang="fr-FR" sz="1200" kern="1200" baseline="0" dirty="0" smtClean="0">
                <a:solidFill>
                  <a:schemeClr val="tx1"/>
                </a:solidFill>
                <a:latin typeface="+mn-lt"/>
                <a:ea typeface="+mn-ea"/>
                <a:cs typeface="+mn-cs"/>
              </a:rPr>
              <a:t>fer ne s’acquiert que progressivement après la naissance</a:t>
            </a:r>
            <a:r>
              <a:rPr lang="fr-FR" sz="1200" b="1" kern="1200" baseline="0" dirty="0" smtClean="0">
                <a:solidFill>
                  <a:schemeClr val="tx1"/>
                </a:solidFill>
                <a:latin typeface="+mn-lt"/>
                <a:ea typeface="+mn-ea"/>
                <a:cs typeface="+mn-cs"/>
              </a:rPr>
              <a:t>[33]</a:t>
            </a:r>
            <a:r>
              <a:rPr lang="fr-FR" sz="1200" b="0" kern="1200" baseline="0" dirty="0" smtClean="0">
                <a:solidFill>
                  <a:schemeClr val="tx1"/>
                </a:solidFill>
                <a:latin typeface="+mn-lt"/>
                <a:ea typeface="+mn-ea"/>
                <a:cs typeface="+mn-cs"/>
              </a:rPr>
              <a:t>. La question quant à, comment </a:t>
            </a:r>
            <a:r>
              <a:rPr lang="fr-FR" sz="1200" kern="1200" baseline="0" dirty="0" smtClean="0">
                <a:solidFill>
                  <a:schemeClr val="tx1"/>
                </a:solidFill>
                <a:latin typeface="+mn-lt"/>
                <a:ea typeface="+mn-ea"/>
                <a:cs typeface="+mn-cs"/>
              </a:rPr>
              <a:t>et quand ce passage développemental de la mobilisation des réserves endogènes du fer vers la modulation de l’absorption intestinale du fer, demeure pour le moment non encore parfaitement élucidée </a:t>
            </a:r>
            <a:r>
              <a:rPr lang="fr-FR" sz="1200" b="1" kern="1200" baseline="0" dirty="0" smtClean="0">
                <a:solidFill>
                  <a:schemeClr val="tx1"/>
                </a:solidFill>
                <a:latin typeface="+mn-lt"/>
                <a:ea typeface="+mn-ea"/>
                <a:cs typeface="+mn-cs"/>
              </a:rPr>
              <a:t>[34].</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Les mécanismes précis responsables de l’ontogénèse postnatale de l’absorption du fer ne sont pas bien compris. Les considérations éthiques empêchant les études mécanistiques chez </a:t>
            </a:r>
            <a:r>
              <a:rPr lang="fr-FR" sz="1200" kern="1200" baseline="0" dirty="0" err="1" smtClean="0">
                <a:solidFill>
                  <a:schemeClr val="tx1"/>
                </a:solidFill>
                <a:latin typeface="+mn-lt"/>
                <a:ea typeface="+mn-ea"/>
                <a:cs typeface="+mn-cs"/>
              </a:rPr>
              <a:t>l‟enfant</a:t>
            </a:r>
            <a:r>
              <a:rPr lang="fr-FR" sz="1200" kern="1200" baseline="0" dirty="0" smtClean="0">
                <a:solidFill>
                  <a:schemeClr val="tx1"/>
                </a:solidFill>
                <a:latin typeface="+mn-lt"/>
                <a:ea typeface="+mn-ea"/>
                <a:cs typeface="+mn-cs"/>
              </a:rPr>
              <a:t>, Kelleher </a:t>
            </a:r>
            <a:r>
              <a:rPr lang="fr-FR" sz="1200" i="1" kern="1200" baseline="0" dirty="0" smtClean="0">
                <a:solidFill>
                  <a:schemeClr val="tx1"/>
                </a:solidFill>
                <a:latin typeface="+mn-lt"/>
                <a:ea typeface="+mn-ea"/>
                <a:cs typeface="+mn-cs"/>
              </a:rPr>
              <a:t>et al. </a:t>
            </a:r>
            <a:r>
              <a:rPr lang="fr-FR" sz="1200" i="0" kern="1200" baseline="0" dirty="0" smtClean="0">
                <a:solidFill>
                  <a:schemeClr val="tx1"/>
                </a:solidFill>
                <a:latin typeface="+mn-lt"/>
                <a:ea typeface="+mn-ea"/>
                <a:cs typeface="+mn-cs"/>
              </a:rPr>
              <a:t>ont pu montrer sur un modèle murin validé </a:t>
            </a:r>
            <a:r>
              <a:rPr lang="fr-FR" sz="1200" i="1" kern="1200" baseline="0" dirty="0" smtClean="0">
                <a:solidFill>
                  <a:schemeClr val="tx1"/>
                </a:solidFill>
                <a:latin typeface="+mn-lt"/>
                <a:ea typeface="+mn-ea"/>
                <a:cs typeface="+mn-cs"/>
              </a:rPr>
              <a:t>que </a:t>
            </a:r>
            <a:r>
              <a:rPr lang="fr-FR" sz="1200" kern="1200" baseline="0" dirty="0" smtClean="0">
                <a:solidFill>
                  <a:schemeClr val="tx1"/>
                </a:solidFill>
                <a:latin typeface="+mn-lt"/>
                <a:ea typeface="+mn-ea"/>
                <a:cs typeface="+mn-cs"/>
              </a:rPr>
              <a:t>l’augmentation postnatale de l’absorption du fer résulte d’une régulation multifactorielle qui inclut une augmentation de l’expression de </a:t>
            </a:r>
            <a:r>
              <a:rPr lang="fr-FR" sz="1200" kern="1200" baseline="0" dirty="0" err="1" smtClean="0">
                <a:solidFill>
                  <a:schemeClr val="tx1"/>
                </a:solidFill>
                <a:latin typeface="+mn-lt"/>
                <a:ea typeface="+mn-ea"/>
                <a:cs typeface="+mn-cs"/>
              </a:rPr>
              <a:t>DMTl</a:t>
            </a:r>
            <a:r>
              <a:rPr lang="fr-FR" sz="1200" kern="1200" baseline="0" dirty="0" smtClean="0">
                <a:solidFill>
                  <a:schemeClr val="tx1"/>
                </a:solidFill>
                <a:latin typeface="+mn-lt"/>
                <a:ea typeface="+mn-ea"/>
                <a:cs typeface="+mn-cs"/>
              </a:rPr>
              <a:t>, de </a:t>
            </a:r>
            <a:r>
              <a:rPr lang="fr-FR" sz="1200" kern="1200" baseline="0" dirty="0" err="1" smtClean="0">
                <a:solidFill>
                  <a:schemeClr val="tx1"/>
                </a:solidFill>
                <a:latin typeface="+mn-lt"/>
                <a:ea typeface="+mn-ea"/>
                <a:cs typeface="+mn-cs"/>
              </a:rPr>
              <a:t>FPNl</a:t>
            </a:r>
            <a:r>
              <a:rPr lang="fr-FR" sz="1200" kern="1200" baseline="0" dirty="0" smtClean="0">
                <a:solidFill>
                  <a:schemeClr val="tx1"/>
                </a:solidFill>
                <a:latin typeface="+mn-lt"/>
                <a:ea typeface="+mn-ea"/>
                <a:cs typeface="+mn-cs"/>
              </a:rPr>
              <a:t>, et de l’ </a:t>
            </a:r>
            <a:r>
              <a:rPr lang="fr-FR" sz="1200" kern="1200" baseline="0" dirty="0" err="1" smtClean="0">
                <a:solidFill>
                  <a:schemeClr val="tx1"/>
                </a:solidFill>
                <a:latin typeface="+mn-lt"/>
                <a:ea typeface="+mn-ea"/>
                <a:cs typeface="+mn-cs"/>
              </a:rPr>
              <a:t>héphaestine</a:t>
            </a:r>
            <a:r>
              <a:rPr lang="fr-FR" sz="1200" kern="1200" baseline="0" dirty="0" smtClean="0">
                <a:solidFill>
                  <a:schemeClr val="tx1"/>
                </a:solidFill>
                <a:latin typeface="+mn-lt"/>
                <a:ea typeface="+mn-ea"/>
                <a:cs typeface="+mn-cs"/>
              </a:rPr>
              <a:t> et un changement dans la localisation de ces protéines de transport dans l’</a:t>
            </a:r>
            <a:r>
              <a:rPr lang="fr-FR" sz="1200" kern="1200" baseline="0" dirty="0" err="1" smtClean="0">
                <a:solidFill>
                  <a:schemeClr val="tx1"/>
                </a:solidFill>
                <a:latin typeface="+mn-lt"/>
                <a:ea typeface="+mn-ea"/>
                <a:cs typeface="+mn-cs"/>
              </a:rPr>
              <a:t>entérocyte</a:t>
            </a:r>
            <a:r>
              <a:rPr lang="fr-FR" sz="1200" kern="1200" baseline="0" dirty="0" smtClean="0">
                <a:solidFill>
                  <a:schemeClr val="tx1"/>
                </a:solidFill>
                <a:latin typeface="+mn-lt"/>
                <a:ea typeface="+mn-ea"/>
                <a:cs typeface="+mn-cs"/>
              </a:rPr>
              <a:t> lui-même </a:t>
            </a:r>
            <a:r>
              <a:rPr lang="fr-FR" sz="1200" b="1" kern="1200" baseline="0" dirty="0" smtClean="0">
                <a:solidFill>
                  <a:schemeClr val="tx1"/>
                </a:solidFill>
                <a:latin typeface="+mn-lt"/>
                <a:ea typeface="+mn-ea"/>
                <a:cs typeface="+mn-cs"/>
              </a:rPr>
              <a:t>[66]. </a:t>
            </a:r>
            <a:r>
              <a:rPr lang="fr-FR" sz="1200" b="0" kern="1200" baseline="0" dirty="0" smtClean="0">
                <a:solidFill>
                  <a:schemeClr val="tx1"/>
                </a:solidFill>
                <a:latin typeface="+mn-lt"/>
                <a:ea typeface="+mn-ea"/>
                <a:cs typeface="+mn-cs"/>
              </a:rPr>
              <a:t>Avant le sevrage, </a:t>
            </a:r>
            <a:r>
              <a:rPr lang="fr-FR" sz="1200" b="0" kern="1200" baseline="0" dirty="0" err="1" smtClean="0">
                <a:solidFill>
                  <a:schemeClr val="tx1"/>
                </a:solidFill>
                <a:latin typeface="+mn-lt"/>
                <a:ea typeface="+mn-ea"/>
                <a:cs typeface="+mn-cs"/>
              </a:rPr>
              <a:t>DMTl</a:t>
            </a:r>
            <a:r>
              <a:rPr lang="fr-FR" sz="1200" b="0" kern="1200" baseline="0" dirty="0" smtClean="0">
                <a:solidFill>
                  <a:schemeClr val="tx1"/>
                </a:solidFill>
                <a:latin typeface="+mn-lt"/>
                <a:ea typeface="+mn-ea"/>
                <a:cs typeface="+mn-cs"/>
              </a:rPr>
              <a:t> et </a:t>
            </a:r>
            <a:r>
              <a:rPr lang="fr-FR" sz="1200" b="0" kern="1200" baseline="0" dirty="0" err="1" smtClean="0">
                <a:solidFill>
                  <a:schemeClr val="tx1"/>
                </a:solidFill>
                <a:latin typeface="+mn-lt"/>
                <a:ea typeface="+mn-ea"/>
                <a:cs typeface="+mn-cs"/>
              </a:rPr>
              <a:t>FPNl</a:t>
            </a:r>
            <a:r>
              <a:rPr lang="fr-FR" sz="1200" b="0" kern="1200" baseline="0" dirty="0" smtClean="0">
                <a:solidFill>
                  <a:schemeClr val="tx1"/>
                </a:solidFill>
                <a:latin typeface="+mn-lt"/>
                <a:ea typeface="+mn-ea"/>
                <a:cs typeface="+mn-cs"/>
              </a:rPr>
              <a:t> sont localisés à l’intérieur de </a:t>
            </a:r>
            <a:r>
              <a:rPr lang="fr-FR" sz="1200" kern="1200" baseline="0" dirty="0" smtClean="0">
                <a:solidFill>
                  <a:schemeClr val="tx1"/>
                </a:solidFill>
                <a:latin typeface="+mn-lt"/>
                <a:ea typeface="+mn-ea"/>
                <a:cs typeface="+mn-cs"/>
              </a:rPr>
              <a:t>l’</a:t>
            </a:r>
            <a:r>
              <a:rPr lang="fr-FR" sz="1200" kern="1200" baseline="0" dirty="0" err="1" smtClean="0">
                <a:solidFill>
                  <a:schemeClr val="tx1"/>
                </a:solidFill>
                <a:latin typeface="+mn-lt"/>
                <a:ea typeface="+mn-ea"/>
                <a:cs typeface="+mn-cs"/>
              </a:rPr>
              <a:t>entérocyte</a:t>
            </a:r>
            <a:r>
              <a:rPr lang="fr-FR" sz="1200" kern="1200" baseline="0" dirty="0" smtClean="0">
                <a:solidFill>
                  <a:schemeClr val="tx1"/>
                </a:solidFill>
                <a:latin typeface="+mn-lt"/>
                <a:ea typeface="+mn-ea"/>
                <a:cs typeface="+mn-cs"/>
              </a:rPr>
              <a:t>, tandis que pendant le sevrage, </a:t>
            </a:r>
            <a:r>
              <a:rPr lang="fr-FR" sz="1200" kern="1200" baseline="0" dirty="0" err="1" smtClean="0">
                <a:solidFill>
                  <a:schemeClr val="tx1"/>
                </a:solidFill>
                <a:latin typeface="+mn-lt"/>
                <a:ea typeface="+mn-ea"/>
                <a:cs typeface="+mn-cs"/>
              </a:rPr>
              <a:t>DMTl</a:t>
            </a:r>
            <a:r>
              <a:rPr lang="fr-FR" sz="1200" kern="1200" baseline="0" dirty="0" smtClean="0">
                <a:solidFill>
                  <a:schemeClr val="tx1"/>
                </a:solidFill>
                <a:latin typeface="+mn-lt"/>
                <a:ea typeface="+mn-ea"/>
                <a:cs typeface="+mn-cs"/>
              </a:rPr>
              <a:t> et </a:t>
            </a:r>
            <a:r>
              <a:rPr lang="fr-FR" sz="1200" kern="1200" baseline="0" dirty="0" err="1" smtClean="0">
                <a:solidFill>
                  <a:schemeClr val="tx1"/>
                </a:solidFill>
                <a:latin typeface="+mn-lt"/>
                <a:ea typeface="+mn-ea"/>
                <a:cs typeface="+mn-cs"/>
              </a:rPr>
              <a:t>FPNl</a:t>
            </a:r>
            <a:r>
              <a:rPr lang="fr-FR" sz="1200" kern="1200" baseline="0" dirty="0" smtClean="0">
                <a:solidFill>
                  <a:schemeClr val="tx1"/>
                </a:solidFill>
                <a:latin typeface="+mn-lt"/>
                <a:ea typeface="+mn-ea"/>
                <a:cs typeface="+mn-cs"/>
              </a:rPr>
              <a:t> sont convenablement localisés sur les membranes apicales et </a:t>
            </a:r>
            <a:r>
              <a:rPr lang="fr-FR" sz="1200" kern="1200" baseline="0" dirty="0" err="1" smtClean="0">
                <a:solidFill>
                  <a:schemeClr val="tx1"/>
                </a:solidFill>
                <a:latin typeface="+mn-lt"/>
                <a:ea typeface="+mn-ea"/>
                <a:cs typeface="+mn-cs"/>
              </a:rPr>
              <a:t>baso</a:t>
            </a:r>
            <a:r>
              <a:rPr lang="fr-FR" sz="1200" kern="1200" baseline="0" dirty="0" smtClean="0">
                <a:solidFill>
                  <a:schemeClr val="tx1"/>
                </a:solidFill>
                <a:latin typeface="+mn-lt"/>
                <a:ea typeface="+mn-ea"/>
                <a:cs typeface="+mn-cs"/>
              </a:rPr>
              <a:t>-latérale, respectivement. Ceci indique qu’au moins plusieurs des « régulateurs » principaux de l’absorption intestinale du fer pourraient ne pas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latin typeface="+mn-lt"/>
                <a:ea typeface="+mn-ea"/>
                <a:cs typeface="+mn-cs"/>
              </a:rPr>
              <a:t>être convenablement localisés durant les premiers mois, ce qui limiterait la capacité du contrôle homéostatique de l’absorption du fer à cet âge </a:t>
            </a:r>
            <a:r>
              <a:rPr lang="fr-FR" sz="1200" b="1" kern="1200" baseline="0" dirty="0" smtClean="0">
                <a:solidFill>
                  <a:schemeClr val="tx1"/>
                </a:solidFill>
                <a:latin typeface="+mn-lt"/>
                <a:ea typeface="+mn-ea"/>
                <a:cs typeface="+mn-cs"/>
              </a:rPr>
              <a:t>[</a:t>
            </a:r>
            <a:r>
              <a:rPr lang="fr-FR" sz="1200" b="1" kern="1200" baseline="0" dirty="0" err="1" smtClean="0">
                <a:solidFill>
                  <a:schemeClr val="tx1"/>
                </a:solidFill>
                <a:latin typeface="+mn-lt"/>
                <a:ea typeface="+mn-ea"/>
                <a:cs typeface="+mn-cs"/>
              </a:rPr>
              <a:t>Lonnerdal</a:t>
            </a:r>
            <a:r>
              <a:rPr lang="fr-FR" sz="1200" b="1" kern="1200" baseline="0" dirty="0" smtClean="0">
                <a:solidFill>
                  <a:schemeClr val="tx1"/>
                </a:solidFill>
                <a:latin typeface="+mn-lt"/>
                <a:ea typeface="+mn-ea"/>
                <a:cs typeface="+mn-cs"/>
              </a:rPr>
              <a:t> B </a:t>
            </a:r>
            <a:r>
              <a:rPr lang="fr-FR" sz="1200" b="1" i="1" kern="1200" baseline="0" dirty="0" smtClean="0">
                <a:solidFill>
                  <a:schemeClr val="tx1"/>
                </a:solidFill>
                <a:latin typeface="+mn-lt"/>
                <a:ea typeface="+mn-ea"/>
                <a:cs typeface="+mn-cs"/>
              </a:rPr>
              <a:t>et al.</a:t>
            </a:r>
            <a:r>
              <a:rPr lang="fr-FR" sz="1200" b="1" kern="1200" baseline="0" dirty="0" smtClean="0">
                <a:solidFill>
                  <a:schemeClr val="tx1"/>
                </a:solidFill>
                <a:latin typeface="+mn-lt"/>
                <a:ea typeface="+mn-ea"/>
                <a:cs typeface="+mn-cs"/>
              </a:rPr>
              <a:t>, Food and Nutrition Bulletin 2007].</a:t>
            </a:r>
            <a:endParaRPr lang="fr-FR" b="0"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14</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64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Pour le fer, comparé aux apports quotidiens de référence de l’OMS et quelque soit le niveau de biodisponibilité considéré du fer alimentaire, la consommation en général</a:t>
            </a:r>
            <a:r>
              <a:rPr lang="fr-FR" baseline="0" dirty="0" smtClean="0"/>
              <a:t> et celle du fer d’origine animale en particulier était très faible.</a:t>
            </a:r>
            <a:endParaRPr lang="fr-FR" dirty="0" smtClean="0"/>
          </a:p>
        </p:txBody>
      </p:sp>
      <p:sp>
        <p:nvSpPr>
          <p:cNvPr id="4" name="Espace réservé du numéro de diapositive 3"/>
          <p:cNvSpPr>
            <a:spLocks noGrp="1"/>
          </p:cNvSpPr>
          <p:nvPr>
            <p:ph type="sldNum" sz="quarter" idx="5"/>
          </p:nvPr>
        </p:nvSpPr>
        <p:spPr/>
        <p:txBody>
          <a:bodyPr/>
          <a:lstStyle/>
          <a:p>
            <a:pPr>
              <a:defRPr/>
            </a:pPr>
            <a:fld id="{B22FEABB-4223-4202-9CFE-5435B3D3C2DC}" type="slidenum">
              <a:rPr lang="fr-FR" smtClean="0"/>
              <a:pPr>
                <a:defRPr/>
              </a:pPr>
              <a:t>15</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r>
              <a:rPr lang="fr-FR" sz="1200" kern="1200" baseline="0" dirty="0" smtClean="0">
                <a:solidFill>
                  <a:schemeClr val="tx1"/>
                </a:solidFill>
                <a:latin typeface="+mn-lt"/>
                <a:ea typeface="+mn-ea"/>
                <a:cs typeface="+mn-cs"/>
              </a:rPr>
              <a:t>Le fer est un élément indispensable au bon fonctionnement de </a:t>
            </a:r>
            <a:r>
              <a:rPr lang="fr-FR" sz="1200" kern="1200" baseline="0" dirty="0" err="1" smtClean="0">
                <a:solidFill>
                  <a:schemeClr val="tx1"/>
                </a:solidFill>
                <a:latin typeface="+mn-lt"/>
                <a:ea typeface="+mn-ea"/>
                <a:cs typeface="+mn-cs"/>
              </a:rPr>
              <a:t>l‟organisme</a:t>
            </a:r>
            <a:r>
              <a:rPr lang="fr-FR" sz="1200" kern="1200" baseline="0" dirty="0" smtClean="0">
                <a:solidFill>
                  <a:schemeClr val="tx1"/>
                </a:solidFill>
                <a:latin typeface="+mn-lt"/>
                <a:ea typeface="+mn-ea"/>
                <a:cs typeface="+mn-cs"/>
              </a:rPr>
              <a:t>. Il est en</a:t>
            </a:r>
          </a:p>
          <a:p>
            <a:r>
              <a:rPr lang="fr-FR" sz="1200" kern="1200" baseline="0" dirty="0" smtClean="0">
                <a:solidFill>
                  <a:schemeClr val="tx1"/>
                </a:solidFill>
                <a:latin typeface="+mn-lt"/>
                <a:ea typeface="+mn-ea"/>
                <a:cs typeface="+mn-cs"/>
              </a:rPr>
              <a:t>outre requis pour le transport de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et la catalyse de réactions enzymatiques</a:t>
            </a:r>
          </a:p>
          <a:p>
            <a:r>
              <a:rPr lang="fr-FR" sz="1200" kern="1200" baseline="0" dirty="0" smtClean="0">
                <a:solidFill>
                  <a:schemeClr val="tx1"/>
                </a:solidFill>
                <a:latin typeface="+mn-lt"/>
                <a:ea typeface="+mn-ea"/>
                <a:cs typeface="+mn-cs"/>
              </a:rPr>
              <a:t>impliquées dans le transfert </a:t>
            </a:r>
            <a:r>
              <a:rPr lang="fr-FR" sz="1200" kern="1200" baseline="0" dirty="0" err="1" smtClean="0">
                <a:solidFill>
                  <a:schemeClr val="tx1"/>
                </a:solidFill>
                <a:latin typeface="+mn-lt"/>
                <a:ea typeface="+mn-ea"/>
                <a:cs typeface="+mn-cs"/>
              </a:rPr>
              <a:t>d‟électrons</a:t>
            </a:r>
            <a:r>
              <a:rPr lang="fr-FR" sz="1200" kern="1200" baseline="0" dirty="0" smtClean="0">
                <a:solidFill>
                  <a:schemeClr val="tx1"/>
                </a:solidFill>
                <a:latin typeface="+mn-lt"/>
                <a:ea typeface="+mn-ea"/>
                <a:cs typeface="+mn-cs"/>
              </a:rPr>
              <a:t> et la synthèse </a:t>
            </a:r>
            <a:r>
              <a:rPr lang="fr-FR" sz="1200" kern="1200" baseline="0" dirty="0" err="1" smtClean="0">
                <a:solidFill>
                  <a:schemeClr val="tx1"/>
                </a:solidFill>
                <a:latin typeface="+mn-lt"/>
                <a:ea typeface="+mn-ea"/>
                <a:cs typeface="+mn-cs"/>
              </a:rPr>
              <a:t>d‟ADN</a:t>
            </a:r>
            <a:r>
              <a:rPr lang="fr-FR" sz="1200" kern="1200" baseline="0" dirty="0" smtClean="0">
                <a:solidFill>
                  <a:schemeClr val="tx1"/>
                </a:solidFill>
                <a:latin typeface="+mn-lt"/>
                <a:ea typeface="+mn-ea"/>
                <a:cs typeface="+mn-cs"/>
              </a:rPr>
              <a:t>. Le fer en excès est</a:t>
            </a:r>
          </a:p>
          <a:p>
            <a:r>
              <a:rPr lang="fr-FR" sz="1200" kern="1200" baseline="0" dirty="0" smtClean="0">
                <a:solidFill>
                  <a:schemeClr val="tx1"/>
                </a:solidFill>
                <a:latin typeface="+mn-lt"/>
                <a:ea typeface="+mn-ea"/>
                <a:cs typeface="+mn-cs"/>
              </a:rPr>
              <a:t>cependant toxique, sa réaction avec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se traduisant par la formation de radicaux</a:t>
            </a:r>
          </a:p>
          <a:p>
            <a:r>
              <a:rPr lang="fr-FR" sz="1200" kern="1200" baseline="0" dirty="0" smtClean="0">
                <a:solidFill>
                  <a:schemeClr val="tx1"/>
                </a:solidFill>
                <a:latin typeface="+mn-lt"/>
                <a:ea typeface="+mn-ea"/>
                <a:cs typeface="+mn-cs"/>
              </a:rPr>
              <a:t>libres altérant les membranes cellulaires et </a:t>
            </a:r>
            <a:r>
              <a:rPr lang="fr-FR" sz="1200" kern="1200" baseline="0" dirty="0" err="1" smtClean="0">
                <a:solidFill>
                  <a:schemeClr val="tx1"/>
                </a:solidFill>
                <a:latin typeface="+mn-lt"/>
                <a:ea typeface="+mn-ea"/>
                <a:cs typeface="+mn-cs"/>
              </a:rPr>
              <a:t>l‟ADN</a:t>
            </a:r>
            <a:r>
              <a:rPr lang="fr-FR" sz="1200" kern="1200" baseline="0" dirty="0" smtClean="0">
                <a:solidFill>
                  <a:schemeClr val="tx1"/>
                </a:solidFill>
                <a:latin typeface="+mn-lt"/>
                <a:ea typeface="+mn-ea"/>
                <a:cs typeface="+mn-cs"/>
              </a:rPr>
              <a:t>.</a:t>
            </a:r>
          </a:p>
          <a:p>
            <a:pPr marL="342900" lvl="1" indent="-342900">
              <a:buClr>
                <a:schemeClr val="accent1">
                  <a:lumMod val="75000"/>
                </a:schemeClr>
              </a:buClr>
              <a:buFont typeface="Wingdings" pitchFamily="2" charset="2"/>
              <a:buChar char="q"/>
              <a:defRPr/>
            </a:pPr>
            <a:r>
              <a:rPr lang="fr-FR" sz="2700" dirty="0" smtClean="0"/>
              <a:t>Répartition du fer dans l’organisme</a:t>
            </a:r>
          </a:p>
          <a:p>
            <a:pPr>
              <a:buClr>
                <a:schemeClr val="accent1"/>
              </a:buClr>
              <a:buFont typeface="Wingdings" pitchFamily="2" charset="2"/>
              <a:buChar char="§"/>
            </a:pPr>
            <a:r>
              <a:rPr lang="fr-FR" sz="2700" dirty="0" smtClean="0"/>
              <a:t>Le fer existe dans l’organisme sous plusieurs formes</a:t>
            </a:r>
          </a:p>
          <a:p>
            <a:pPr>
              <a:buClr>
                <a:schemeClr val="accent1"/>
              </a:buClr>
              <a:buFont typeface="Wingdings" pitchFamily="2" charset="2"/>
              <a:buChar char="§"/>
            </a:pPr>
            <a:r>
              <a:rPr lang="fr-FR" sz="2700" dirty="0" smtClean="0"/>
              <a:t>Formes métaboliquement actives essentielles au fonctionnement de la cellule, étroitement liées au transport et l’utilisation cellulaire de l’O2. Elles incluent l’</a:t>
            </a:r>
            <a:r>
              <a:rPr lang="fr-FR" sz="2700" dirty="0" err="1" smtClean="0"/>
              <a:t>Hb</a:t>
            </a:r>
            <a:r>
              <a:rPr lang="fr-FR" sz="2700" dirty="0" smtClean="0"/>
              <a:t>, 65 % du pool total du fer, la myoglobine, 5 % du pool total les cytochromes et les </a:t>
            </a:r>
            <a:r>
              <a:rPr lang="fr-FR" sz="2700" dirty="0" err="1" smtClean="0"/>
              <a:t>flavoprotéines</a:t>
            </a:r>
            <a:r>
              <a:rPr lang="fr-FR" sz="2700" dirty="0" smtClean="0"/>
              <a:t>.</a:t>
            </a:r>
          </a:p>
          <a:p>
            <a:pPr>
              <a:buClr>
                <a:schemeClr val="accent1"/>
              </a:buClr>
              <a:buFont typeface="Wingdings" pitchFamily="2" charset="2"/>
              <a:buChar char="§"/>
            </a:pPr>
            <a:r>
              <a:rPr lang="fr-FR" sz="2700" dirty="0" smtClean="0"/>
              <a:t>La forme de transport : le fer circule lié à une protéine, la transferrine.</a:t>
            </a:r>
          </a:p>
          <a:p>
            <a:pPr>
              <a:buClr>
                <a:schemeClr val="accent1"/>
              </a:buClr>
              <a:buFont typeface="Wingdings" pitchFamily="2" charset="2"/>
              <a:buChar char="§"/>
            </a:pPr>
            <a:r>
              <a:rPr lang="fr-FR" sz="2700" dirty="0" smtClean="0"/>
              <a:t>Les formes de réserve : le fer est stocké sous deux formes :</a:t>
            </a:r>
          </a:p>
          <a:p>
            <a:pPr>
              <a:buClr>
                <a:schemeClr val="accent1"/>
              </a:buClr>
              <a:buNone/>
            </a:pPr>
            <a:r>
              <a:rPr lang="fr-FR" sz="2700" dirty="0" smtClean="0"/>
              <a:t>      → fraction soluble, la </a:t>
            </a:r>
            <a:r>
              <a:rPr lang="fr-FR" sz="2700" dirty="0" err="1" smtClean="0"/>
              <a:t>ferritine</a:t>
            </a:r>
            <a:r>
              <a:rPr lang="fr-FR" sz="2700" dirty="0" smtClean="0"/>
              <a:t> facilement mobilisable ;</a:t>
            </a:r>
          </a:p>
          <a:p>
            <a:pPr>
              <a:buClr>
                <a:schemeClr val="accent1"/>
              </a:buClr>
              <a:buNone/>
            </a:pPr>
            <a:r>
              <a:rPr lang="fr-FR" sz="2700" dirty="0" smtClean="0"/>
              <a:t>      → fraction insoluble l’hémosidérine.</a:t>
            </a:r>
          </a:p>
          <a:p>
            <a:pPr>
              <a:buClr>
                <a:schemeClr val="accent1"/>
              </a:buClr>
              <a:buFont typeface="Wingdings" pitchFamily="2" charset="2"/>
              <a:buChar char="§"/>
            </a:pPr>
            <a:r>
              <a:rPr lang="fr-FR" sz="2700" dirty="0" smtClean="0"/>
              <a:t>Les formes de stockage ont un rôle essentiel de protection des structures cellulaires contre l’effet oxydant du fer </a:t>
            </a:r>
            <a:r>
              <a:rPr lang="fr-FR" sz="2700" b="1" dirty="0" smtClean="0"/>
              <a:t>[31].</a:t>
            </a:r>
            <a:endParaRPr lang="fr-FR" sz="2700" dirty="0" smtClean="0"/>
          </a:p>
          <a:p>
            <a:pPr marL="342900" lvl="1" indent="-342900">
              <a:buClr>
                <a:schemeClr val="accent1">
                  <a:lumMod val="75000"/>
                </a:schemeClr>
              </a:buClr>
              <a:buNone/>
              <a:defRPr/>
            </a:pPr>
            <a:endParaRPr lang="fr-FR" sz="1900" dirty="0" smtClean="0"/>
          </a:p>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16</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64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Le fer consommé provenait dans 30 % des cas des formules infantiles</a:t>
            </a:r>
            <a:r>
              <a:rPr lang="fr-FR" smtClean="0"/>
              <a:t>, dans</a:t>
            </a:r>
            <a:r>
              <a:rPr lang="fr-FR" baseline="0" smtClean="0"/>
              <a:t> </a:t>
            </a:r>
            <a:r>
              <a:rPr lang="fr-FR" dirty="0" smtClean="0"/>
              <a:t>8 % des céréales infantiles et 3%</a:t>
            </a:r>
            <a:r>
              <a:rPr lang="fr-FR" baseline="0" dirty="0" smtClean="0"/>
              <a:t> des cas des </a:t>
            </a:r>
            <a:r>
              <a:rPr lang="fr-FR" baseline="0" smtClean="0"/>
              <a:t>aliments carnés.</a:t>
            </a:r>
            <a:endParaRPr lang="fr-FR" dirty="0" smtClean="0"/>
          </a:p>
        </p:txBody>
      </p:sp>
      <p:sp>
        <p:nvSpPr>
          <p:cNvPr id="4" name="Espace réservé du numéro de diapositive 3"/>
          <p:cNvSpPr>
            <a:spLocks noGrp="1"/>
          </p:cNvSpPr>
          <p:nvPr>
            <p:ph type="sldNum" sz="quarter" idx="5"/>
          </p:nvPr>
        </p:nvSpPr>
        <p:spPr/>
        <p:txBody>
          <a:bodyPr/>
          <a:lstStyle/>
          <a:p>
            <a:pPr>
              <a:defRPr/>
            </a:pPr>
            <a:fld id="{B22FEABB-4223-4202-9CFE-5435B3D3C2DC}" type="slidenum">
              <a:rPr lang="fr-FR" smtClean="0"/>
              <a:pPr>
                <a:defRPr/>
              </a:pPr>
              <a:t>17</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64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B22FEABB-4223-4202-9CFE-5435B3D3C2DC}" type="slidenum">
              <a:rPr lang="fr-FR" smtClean="0">
                <a:solidFill>
                  <a:prstClr val="black"/>
                </a:solidFill>
              </a:rPr>
              <a:pPr>
                <a:defRPr/>
              </a:pPr>
              <a:t>18</a:t>
            </a:fld>
            <a:endParaRPr lang="fr-F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64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L’analyse par régression logistique a permis de retenir en plus des</a:t>
            </a:r>
            <a:r>
              <a:rPr lang="fr-FR" baseline="0" dirty="0" smtClean="0"/>
              <a:t> mêmes variables indépendantes retrouvées précédemment pour la CM quelque soit son stade:</a:t>
            </a:r>
          </a:p>
          <a:p>
            <a:r>
              <a:rPr lang="fr-FR" baseline="0" dirty="0" smtClean="0"/>
              <a:t> - Le surpoids</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L’introduction des jus de fruits &gt; 6 mois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baseline="0" dirty="0" smtClean="0"/>
              <a:t> et l’introduction du lait pasteurisé non enrichi &lt; 9 mois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B22FEABB-4223-4202-9CFE-5435B3D3C2DC}" type="slidenum">
              <a:rPr lang="fr-FR" smtClean="0">
                <a:solidFill>
                  <a:prstClr val="black"/>
                </a:solidFill>
              </a:rPr>
              <a:pPr>
                <a:defRPr/>
              </a:pPr>
              <a:t>19</a:t>
            </a:fld>
            <a:endParaRPr lang="fr-FR">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495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327B028-4581-461A-94F4-A06C2278B73B}" type="slidenum">
              <a:rPr lang="fr-FR">
                <a:solidFill>
                  <a:prstClr val="black"/>
                </a:solidFill>
              </a:rPr>
              <a:pPr>
                <a:defRPr/>
              </a:pPr>
              <a:t>20</a:t>
            </a:fld>
            <a:endParaRPr lang="fr-FR"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r>
              <a:rPr lang="fr-FR" sz="1200" kern="1200" baseline="0" dirty="0" smtClean="0">
                <a:solidFill>
                  <a:schemeClr val="tx1"/>
                </a:solidFill>
                <a:latin typeface="+mn-lt"/>
                <a:ea typeface="+mn-ea"/>
                <a:cs typeface="+mn-cs"/>
              </a:rPr>
              <a:t>Le fer est un élément indispensable au bon fonctionnement </a:t>
            </a:r>
            <a:r>
              <a:rPr lang="fr-FR" sz="1200" kern="1200" baseline="0" smtClean="0">
                <a:solidFill>
                  <a:schemeClr val="tx1"/>
                </a:solidFill>
                <a:latin typeface="+mn-lt"/>
                <a:ea typeface="+mn-ea"/>
                <a:cs typeface="+mn-cs"/>
              </a:rPr>
              <a:t>de l‟organisme. </a:t>
            </a:r>
            <a:r>
              <a:rPr lang="fr-FR" sz="1200" kern="1200" baseline="0" dirty="0" smtClean="0">
                <a:solidFill>
                  <a:schemeClr val="tx1"/>
                </a:solidFill>
                <a:latin typeface="+mn-lt"/>
                <a:ea typeface="+mn-ea"/>
                <a:cs typeface="+mn-cs"/>
              </a:rPr>
              <a:t>Il est en</a:t>
            </a:r>
          </a:p>
          <a:p>
            <a:r>
              <a:rPr lang="fr-FR" sz="1200" kern="1200" baseline="0" dirty="0" smtClean="0">
                <a:solidFill>
                  <a:schemeClr val="tx1"/>
                </a:solidFill>
                <a:latin typeface="+mn-lt"/>
                <a:ea typeface="+mn-ea"/>
                <a:cs typeface="+mn-cs"/>
              </a:rPr>
              <a:t>outre requis pour le transport de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et la catalyse de réactions enzymatiques</a:t>
            </a:r>
          </a:p>
          <a:p>
            <a:r>
              <a:rPr lang="fr-FR" sz="1200" kern="1200" baseline="0" dirty="0" smtClean="0">
                <a:solidFill>
                  <a:schemeClr val="tx1"/>
                </a:solidFill>
                <a:latin typeface="+mn-lt"/>
                <a:ea typeface="+mn-ea"/>
                <a:cs typeface="+mn-cs"/>
              </a:rPr>
              <a:t>impliquées dans le transfert </a:t>
            </a:r>
            <a:r>
              <a:rPr lang="fr-FR" sz="1200" kern="1200" baseline="0" dirty="0" err="1" smtClean="0">
                <a:solidFill>
                  <a:schemeClr val="tx1"/>
                </a:solidFill>
                <a:latin typeface="+mn-lt"/>
                <a:ea typeface="+mn-ea"/>
                <a:cs typeface="+mn-cs"/>
              </a:rPr>
              <a:t>d‟électrons</a:t>
            </a:r>
            <a:r>
              <a:rPr lang="fr-FR" sz="1200" kern="1200" baseline="0" dirty="0" smtClean="0">
                <a:solidFill>
                  <a:schemeClr val="tx1"/>
                </a:solidFill>
                <a:latin typeface="+mn-lt"/>
                <a:ea typeface="+mn-ea"/>
                <a:cs typeface="+mn-cs"/>
              </a:rPr>
              <a:t> et la </a:t>
            </a:r>
            <a:r>
              <a:rPr lang="fr-FR" sz="1200" kern="1200" baseline="0" smtClean="0">
                <a:solidFill>
                  <a:schemeClr val="tx1"/>
                </a:solidFill>
                <a:latin typeface="+mn-lt"/>
                <a:ea typeface="+mn-ea"/>
                <a:cs typeface="+mn-cs"/>
              </a:rPr>
              <a:t>synthèse d‟ADN. </a:t>
            </a:r>
            <a:r>
              <a:rPr lang="fr-FR" sz="1200" kern="1200" baseline="0" dirty="0" smtClean="0">
                <a:solidFill>
                  <a:schemeClr val="tx1"/>
                </a:solidFill>
                <a:latin typeface="+mn-lt"/>
                <a:ea typeface="+mn-ea"/>
                <a:cs typeface="+mn-cs"/>
              </a:rPr>
              <a:t>Le fer en excès est</a:t>
            </a:r>
          </a:p>
          <a:p>
            <a:r>
              <a:rPr lang="fr-FR" sz="1200" kern="1200" baseline="0" dirty="0" smtClean="0">
                <a:solidFill>
                  <a:schemeClr val="tx1"/>
                </a:solidFill>
                <a:latin typeface="+mn-lt"/>
                <a:ea typeface="+mn-ea"/>
                <a:cs typeface="+mn-cs"/>
              </a:rPr>
              <a:t>cependant toxique, sa réaction avec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se traduisant par la formation de radicaux</a:t>
            </a:r>
          </a:p>
          <a:p>
            <a:r>
              <a:rPr lang="fr-FR" sz="1200" kern="1200" baseline="0" dirty="0" smtClean="0">
                <a:solidFill>
                  <a:schemeClr val="tx1"/>
                </a:solidFill>
                <a:latin typeface="+mn-lt"/>
                <a:ea typeface="+mn-ea"/>
                <a:cs typeface="+mn-cs"/>
              </a:rPr>
              <a:t>libres altérant les membranes cellulaires </a:t>
            </a:r>
            <a:r>
              <a:rPr lang="fr-FR" sz="1200" kern="1200" baseline="0" smtClean="0">
                <a:solidFill>
                  <a:schemeClr val="tx1"/>
                </a:solidFill>
                <a:latin typeface="+mn-lt"/>
                <a:ea typeface="+mn-ea"/>
                <a:cs typeface="+mn-cs"/>
              </a:rPr>
              <a:t>et l‟ADN.</a:t>
            </a:r>
            <a:endParaRPr lang="fr-FR" sz="1200" kern="1200" baseline="0" dirty="0" smtClean="0">
              <a:solidFill>
                <a:schemeClr val="tx1"/>
              </a:solidFill>
              <a:latin typeface="+mn-lt"/>
              <a:ea typeface="+mn-ea"/>
              <a:cs typeface="+mn-cs"/>
            </a:endParaRPr>
          </a:p>
          <a:p>
            <a:pPr marL="342900" lvl="1" indent="-342900">
              <a:buClr>
                <a:schemeClr val="accent1">
                  <a:lumMod val="75000"/>
                </a:schemeClr>
              </a:buClr>
              <a:buFont typeface="Wingdings" pitchFamily="2" charset="2"/>
              <a:buChar char="q"/>
              <a:defRPr/>
            </a:pPr>
            <a:r>
              <a:rPr lang="fr-FR" sz="2700" dirty="0" smtClean="0"/>
              <a:t>Répartition du fer dans l’organisme</a:t>
            </a:r>
          </a:p>
          <a:p>
            <a:pPr>
              <a:buClr>
                <a:schemeClr val="accent1"/>
              </a:buClr>
              <a:buFont typeface="Wingdings" pitchFamily="2" charset="2"/>
              <a:buChar char="§"/>
            </a:pPr>
            <a:r>
              <a:rPr lang="fr-FR" sz="2700" dirty="0" smtClean="0"/>
              <a:t>Le fer existe dans l’organisme sous plusieurs formes</a:t>
            </a:r>
          </a:p>
          <a:p>
            <a:pPr>
              <a:buClr>
                <a:schemeClr val="accent1"/>
              </a:buClr>
              <a:buFont typeface="Wingdings" pitchFamily="2" charset="2"/>
              <a:buChar char="§"/>
            </a:pPr>
            <a:r>
              <a:rPr lang="fr-FR" sz="2700" dirty="0" smtClean="0"/>
              <a:t>Formes métaboliquement actives essentielles au fonctionnement de la cellule, étroitement liées au transport et l’utilisation cellulaire </a:t>
            </a:r>
            <a:r>
              <a:rPr lang="fr-FR" sz="2700" smtClean="0"/>
              <a:t>de l’O2. </a:t>
            </a:r>
            <a:r>
              <a:rPr lang="fr-FR" sz="2700" dirty="0" smtClean="0"/>
              <a:t>Elles incluent l’</a:t>
            </a:r>
            <a:r>
              <a:rPr lang="fr-FR" sz="2700" dirty="0" err="1" smtClean="0"/>
              <a:t>Hb</a:t>
            </a:r>
            <a:r>
              <a:rPr lang="fr-FR" sz="2700" dirty="0" smtClean="0"/>
              <a:t>, 65 % du pool total du fer, la myoglobine, 5 % du pool total les cytochromes et </a:t>
            </a:r>
            <a:r>
              <a:rPr lang="fr-FR" sz="2700" smtClean="0"/>
              <a:t>les flavoprotéines.</a:t>
            </a:r>
            <a:endParaRPr lang="fr-FR" sz="2700" dirty="0" smtClean="0"/>
          </a:p>
          <a:p>
            <a:pPr>
              <a:buClr>
                <a:schemeClr val="accent1"/>
              </a:buClr>
              <a:buFont typeface="Wingdings" pitchFamily="2" charset="2"/>
              <a:buChar char="§"/>
            </a:pPr>
            <a:r>
              <a:rPr lang="fr-FR" sz="2700" dirty="0" smtClean="0"/>
              <a:t>La forme de transport : le fer circule lié à une protéine, </a:t>
            </a:r>
            <a:r>
              <a:rPr lang="fr-FR" sz="2700" smtClean="0"/>
              <a:t>la transferrine.</a:t>
            </a:r>
            <a:endParaRPr lang="fr-FR" sz="2700" dirty="0" smtClean="0"/>
          </a:p>
          <a:p>
            <a:pPr>
              <a:buClr>
                <a:schemeClr val="accent1"/>
              </a:buClr>
              <a:buFont typeface="Wingdings" pitchFamily="2" charset="2"/>
              <a:buChar char="§"/>
            </a:pPr>
            <a:r>
              <a:rPr lang="fr-FR" sz="2700" dirty="0" smtClean="0"/>
              <a:t>Les formes de réserve : le fer est stocké sous deux formes :</a:t>
            </a:r>
          </a:p>
          <a:p>
            <a:pPr>
              <a:buClr>
                <a:schemeClr val="accent1"/>
              </a:buClr>
              <a:buNone/>
            </a:pPr>
            <a:r>
              <a:rPr lang="fr-FR" sz="2700" dirty="0" smtClean="0"/>
              <a:t>      → fraction soluble, la </a:t>
            </a:r>
            <a:r>
              <a:rPr lang="fr-FR" sz="2700" dirty="0" err="1" smtClean="0"/>
              <a:t>ferritine</a:t>
            </a:r>
            <a:r>
              <a:rPr lang="fr-FR" sz="2700" dirty="0" smtClean="0"/>
              <a:t> facilement mobilisable ;</a:t>
            </a:r>
          </a:p>
          <a:p>
            <a:pPr>
              <a:buClr>
                <a:schemeClr val="accent1"/>
              </a:buClr>
              <a:buNone/>
            </a:pPr>
            <a:r>
              <a:rPr lang="fr-FR" sz="2700" dirty="0" smtClean="0"/>
              <a:t>      → fraction </a:t>
            </a:r>
            <a:r>
              <a:rPr lang="fr-FR" sz="2700" smtClean="0"/>
              <a:t>insoluble l’hémosidérine.</a:t>
            </a:r>
            <a:endParaRPr lang="fr-FR" sz="2700" dirty="0" smtClean="0"/>
          </a:p>
          <a:p>
            <a:pPr>
              <a:buClr>
                <a:schemeClr val="accent1"/>
              </a:buClr>
              <a:buFont typeface="Wingdings" pitchFamily="2" charset="2"/>
              <a:buChar char="§"/>
            </a:pPr>
            <a:r>
              <a:rPr lang="fr-FR" sz="2700" dirty="0" smtClean="0"/>
              <a:t>Les formes de stockage ont un rôle essentiel de protection des structures cellulaires contre l’effet oxydant du fer </a:t>
            </a:r>
            <a:r>
              <a:rPr lang="fr-FR" sz="2700" b="1" dirty="0" smtClean="0"/>
              <a:t>[</a:t>
            </a:r>
            <a:r>
              <a:rPr lang="fr-FR" sz="2700" b="1" smtClean="0"/>
              <a:t>31].</a:t>
            </a:r>
            <a:endParaRPr lang="fr-FR" sz="2700" dirty="0" smtClean="0"/>
          </a:p>
          <a:p>
            <a:pPr marL="342900" lvl="1" indent="-342900">
              <a:buClr>
                <a:schemeClr val="accent1">
                  <a:lumMod val="75000"/>
                </a:schemeClr>
              </a:buClr>
              <a:buNone/>
              <a:defRPr/>
            </a:pPr>
            <a:endParaRPr lang="fr-FR" sz="1900" dirty="0" smtClean="0"/>
          </a:p>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21</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fr-FR" sz="1200" kern="1200" baseline="0" dirty="0" smtClean="0">
                <a:solidFill>
                  <a:schemeClr val="tx1"/>
                </a:solidFill>
                <a:latin typeface="+mn-lt"/>
                <a:ea typeface="+mn-ea"/>
                <a:cs typeface="+mn-cs"/>
              </a:rPr>
              <a:t>La figure 7 montre l’effet combiné sur les scores cognitifs de la CM chronique chez les nourrissons et le risque environnemental cumulé dans l’étude de suivi de cohorte la plus longue disponible (Costa </a:t>
            </a:r>
            <a:r>
              <a:rPr lang="fr-FR" sz="1200" kern="1200" baseline="0" smtClean="0">
                <a:solidFill>
                  <a:schemeClr val="tx1"/>
                </a:solidFill>
                <a:latin typeface="+mn-lt"/>
                <a:ea typeface="+mn-ea"/>
                <a:cs typeface="+mn-cs"/>
              </a:rPr>
              <a:t>Rica).</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Dans un groupe de nourrissons Costaricains, nés à terme et en bonne santé </a:t>
            </a:r>
            <a:r>
              <a:rPr lang="fr-FR" sz="1200" b="1" kern="1200" baseline="0" dirty="0" smtClean="0">
                <a:solidFill>
                  <a:schemeClr val="tx1"/>
                </a:solidFill>
                <a:latin typeface="+mn-lt"/>
                <a:ea typeface="+mn-ea"/>
                <a:cs typeface="+mn-cs"/>
              </a:rPr>
              <a:t>[232] ; </a:t>
            </a:r>
            <a:r>
              <a:rPr lang="fr-FR" sz="1200" b="0" kern="1200" baseline="0" dirty="0" smtClean="0">
                <a:solidFill>
                  <a:schemeClr val="tx1"/>
                </a:solidFill>
                <a:latin typeface="+mn-lt"/>
                <a:ea typeface="+mn-ea"/>
                <a:cs typeface="+mn-cs"/>
              </a:rPr>
              <a:t>l'analyse longitudinale </a:t>
            </a:r>
            <a:r>
              <a:rPr lang="fr-FR" sz="1200" kern="1200" baseline="0" dirty="0" smtClean="0">
                <a:solidFill>
                  <a:schemeClr val="tx1"/>
                </a:solidFill>
                <a:latin typeface="+mn-lt"/>
                <a:ea typeface="+mn-ea"/>
                <a:cs typeface="+mn-cs"/>
              </a:rPr>
              <a:t>(modélisation linéaire hiérarchique) a été utilisée pour examiner les effets indépendants et l'interaction entre le statut en fer dans l'enfance et l’environnement défavorable sur les scores cognitifs initiaux (interception), les changements survenant de l'enfance à l’âge de 5 ans (pente 1), et les changements survenant de 5 ans à 19 ans (pente </a:t>
            </a:r>
            <a:r>
              <a:rPr lang="fr-FR" sz="1200" kern="1200" baseline="0" smtClean="0">
                <a:solidFill>
                  <a:schemeClr val="tx1"/>
                </a:solidFill>
                <a:latin typeface="+mn-lt"/>
                <a:ea typeface="+mn-ea"/>
                <a:cs typeface="+mn-cs"/>
              </a:rPr>
              <a:t>2). </a:t>
            </a:r>
            <a:r>
              <a:rPr lang="fr-FR" sz="1200" kern="1200" baseline="0" dirty="0" smtClean="0">
                <a:solidFill>
                  <a:schemeClr val="tx1"/>
                </a:solidFill>
                <a:latin typeface="+mn-lt"/>
                <a:ea typeface="+mn-ea"/>
                <a:cs typeface="+mn-cs"/>
              </a:rPr>
              <a:t>La CM dans l'enfance et l’environnement défavorable avaient des effets adverses indépendants sur les scores initiaux (p=0,008 et 0,002, </a:t>
            </a:r>
            <a:r>
              <a:rPr lang="fr-FR" sz="1200" kern="1200" baseline="0" smtClean="0">
                <a:solidFill>
                  <a:schemeClr val="tx1"/>
                </a:solidFill>
                <a:latin typeface="+mn-lt"/>
                <a:ea typeface="+mn-ea"/>
                <a:cs typeface="+mn-cs"/>
              </a:rPr>
              <a:t>respectivement). </a:t>
            </a:r>
            <a:r>
              <a:rPr lang="fr-FR" sz="1200" kern="1200" baseline="0" dirty="0" smtClean="0">
                <a:solidFill>
                  <a:schemeClr val="tx1"/>
                </a:solidFill>
                <a:latin typeface="+mn-lt"/>
                <a:ea typeface="+mn-ea"/>
                <a:cs typeface="+mn-cs"/>
              </a:rPr>
              <a:t>Le statut martial interagi avec le risque environnemental au niveau des deux pentes de changements quelque soit le temps (p=0,03 et &lt;0,001 pour pentes 1 et 2, </a:t>
            </a:r>
            <a:r>
              <a:rPr lang="fr-FR" sz="1200" kern="1200" baseline="0" smtClean="0">
                <a:solidFill>
                  <a:schemeClr val="tx1"/>
                </a:solidFill>
                <a:latin typeface="+mn-lt"/>
                <a:ea typeface="+mn-ea"/>
                <a:cs typeface="+mn-cs"/>
              </a:rPr>
              <a:t>respectivement). </a:t>
            </a:r>
            <a:r>
              <a:rPr lang="fr-FR" sz="1200" kern="1200" baseline="0" dirty="0" smtClean="0">
                <a:solidFill>
                  <a:schemeClr val="tx1"/>
                </a:solidFill>
                <a:latin typeface="+mn-lt"/>
                <a:ea typeface="+mn-ea"/>
                <a:cs typeface="+mn-cs"/>
              </a:rPr>
              <a:t>Il y avait un changement significativement différent des scores cognitifs chez le groupe de sujets ayant présenté une CM chronique dans l'enfance associé à un environnement défavorable, comparé à tous </a:t>
            </a:r>
            <a:r>
              <a:rPr lang="fr-FR" sz="1200" kern="1200" baseline="0" smtClean="0">
                <a:solidFill>
                  <a:schemeClr val="tx1"/>
                </a:solidFill>
                <a:latin typeface="+mn-lt"/>
                <a:ea typeface="+mn-ea"/>
                <a:cs typeface="+mn-cs"/>
              </a:rPr>
              <a:t>les autres.</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Abréviations : CM chronique, ACM modérée à l’âge de 12 - 23 mois (</a:t>
            </a:r>
            <a:r>
              <a:rPr lang="fr-FR" sz="1200" kern="1200" baseline="0" dirty="0" err="1" smtClean="0">
                <a:solidFill>
                  <a:schemeClr val="tx1"/>
                </a:solidFill>
                <a:latin typeface="+mn-lt"/>
                <a:ea typeface="+mn-ea"/>
                <a:cs typeface="+mn-cs"/>
              </a:rPr>
              <a:t>Hb</a:t>
            </a:r>
            <a:r>
              <a:rPr lang="fr-FR" sz="1200" kern="1200" baseline="0" dirty="0" smtClean="0">
                <a:solidFill>
                  <a:schemeClr val="tx1"/>
                </a:solidFill>
                <a:latin typeface="+mn-lt"/>
                <a:ea typeface="+mn-ea"/>
                <a:cs typeface="+mn-cs"/>
              </a:rPr>
              <a:t>≤100 g/L) ou CM avec une </a:t>
            </a:r>
            <a:r>
              <a:rPr lang="fr-FR" sz="1200" kern="1200" baseline="0" dirty="0" err="1" smtClean="0">
                <a:solidFill>
                  <a:schemeClr val="tx1"/>
                </a:solidFill>
                <a:latin typeface="+mn-lt"/>
                <a:ea typeface="+mn-ea"/>
                <a:cs typeface="+mn-cs"/>
              </a:rPr>
              <a:t>Hb</a:t>
            </a:r>
            <a:r>
              <a:rPr lang="fr-FR" sz="1200" kern="1200" baseline="0" dirty="0" smtClean="0">
                <a:solidFill>
                  <a:schemeClr val="tx1"/>
                </a:solidFill>
                <a:latin typeface="+mn-lt"/>
                <a:ea typeface="+mn-ea"/>
                <a:cs typeface="+mn-cs"/>
              </a:rPr>
              <a:t> plus élevée et des indicateurs biochimiques non entièrement corrigés après 3 mois de traitement martial ; Bon statut martial, sujet non anémique, non carencé en fer à l'entrée dans l'étude, après traitement, ou tous les deux ; Environnent défavorable, présence de 2 facteurs de risque ou plus parmi : mère avec </a:t>
            </a:r>
            <a:r>
              <a:rPr lang="fr-FR" sz="1200" kern="1200" baseline="0" smtClean="0">
                <a:solidFill>
                  <a:schemeClr val="tx1"/>
                </a:solidFill>
                <a:latin typeface="+mn-lt"/>
                <a:ea typeface="+mn-ea"/>
                <a:cs typeface="+mn-cs"/>
              </a:rPr>
              <a:t>bas Q.I. </a:t>
            </a:r>
            <a:r>
              <a:rPr lang="fr-FR" sz="1200" kern="1200" baseline="0" dirty="0" smtClean="0">
                <a:solidFill>
                  <a:schemeClr val="tx1"/>
                </a:solidFill>
                <a:latin typeface="+mn-lt"/>
                <a:ea typeface="+mn-ea"/>
                <a:cs typeface="+mn-cs"/>
              </a:rPr>
              <a:t>ou évidence de dépression, environnement familial moins stimulant, ou bas statut socio-économique ; Environnent favorable, aucun ou un seul facteur </a:t>
            </a:r>
            <a:r>
              <a:rPr lang="fr-FR" sz="1200" kern="1200" baseline="0" smtClean="0">
                <a:solidFill>
                  <a:schemeClr val="tx1"/>
                </a:solidFill>
                <a:latin typeface="+mn-lt"/>
                <a:ea typeface="+mn-ea"/>
                <a:cs typeface="+mn-cs"/>
              </a:rPr>
              <a:t>de risque.</a:t>
            </a: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22</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noChangeArrowheads="1"/>
          </p:cNvSpPr>
          <p:nvPr>
            <p:ph type="sldNum" sz="quarter" idx="5"/>
          </p:nvPr>
        </p:nvSpPr>
        <p:spPr/>
        <p:txBody>
          <a:bodyPr/>
          <a:lstStyle/>
          <a:p>
            <a:pPr>
              <a:defRPr/>
            </a:pPr>
            <a:fld id="{0032317F-DE55-4F95-880E-D0FC93FE7A72}" type="slidenum">
              <a:rPr lang="en-US">
                <a:solidFill>
                  <a:prstClr val="black"/>
                </a:solidFill>
              </a:rPr>
              <a:pPr>
                <a:defRPr/>
              </a:pPr>
              <a:t>2</a:t>
            </a:fld>
            <a:endParaRPr lang="en-US">
              <a:solidFill>
                <a:prstClr val="black"/>
              </a:solidFill>
            </a:endParaRPr>
          </a:p>
        </p:txBody>
      </p:sp>
      <p:sp>
        <p:nvSpPr>
          <p:cNvPr id="1280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9F6DEF5A-A20A-4334-9E88-B5902E1EBC55}" type="slidenum">
              <a:rPr lang="en-US" sz="1200" smtClean="0">
                <a:solidFill>
                  <a:prstClr val="black"/>
                </a:solidFill>
                <a:latin typeface="Arial" pitchFamily="34" charset="0"/>
                <a:cs typeface="Arial" pitchFamily="34" charset="0"/>
              </a:rPr>
              <a:pPr algn="r"/>
              <a:t>2</a:t>
            </a:fld>
            <a:endParaRPr lang="en-US" sz="1200" smtClean="0">
              <a:solidFill>
                <a:prstClr val="black"/>
              </a:solidFill>
              <a:latin typeface="Arial" pitchFamily="34" charset="0"/>
              <a:cs typeface="Arial" pitchFamily="34" charset="0"/>
            </a:endParaRPr>
          </a:p>
        </p:txBody>
      </p:sp>
      <p:sp>
        <p:nvSpPr>
          <p:cNvPr id="1280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5" name="Rectangle 3"/>
          <p:cNvSpPr>
            <a:spLocks noGrp="1" noChangeArrowheads="1"/>
          </p:cNvSpPr>
          <p:nvPr>
            <p:ph type="body" idx="1"/>
          </p:nvPr>
        </p:nvSpPr>
        <p:spPr bwMode="auto">
          <a:noFill/>
        </p:spPr>
        <p:txBody>
          <a:bodyPr wrap="square" lIns="91435" tIns="45718" rIns="91435" bIns="45718" numCol="1" anchor="t" anchorCtr="0" compatLnSpc="1">
            <a:prstTxWarp prst="textNoShape">
              <a:avLst/>
            </a:prstTxWarp>
          </a:bodyPr>
          <a:lstStyle/>
          <a:p>
            <a:r>
              <a:rPr lang="fr-FR" smtClean="0">
                <a:solidFill>
                  <a:srgbClr val="FFFF00"/>
                </a:solidFill>
              </a:rPr>
              <a:t>Stoltzfus RJ, et al. In: Ezzati M, et al, eds. </a:t>
            </a:r>
            <a:r>
              <a:rPr lang="fr-FR" i="1" smtClean="0">
                <a:solidFill>
                  <a:srgbClr val="FFFF00"/>
                </a:solidFill>
              </a:rPr>
              <a:t>Comparative Quantification </a:t>
            </a:r>
            <a:r>
              <a:rPr lang="en-US" i="1" smtClean="0">
                <a:solidFill>
                  <a:srgbClr val="FFFF00"/>
                </a:solidFill>
              </a:rPr>
              <a:t>of Health Risks: Global and Regional Burden of Disease</a:t>
            </a:r>
          </a:p>
          <a:p>
            <a:r>
              <a:rPr lang="en-US" i="1" smtClean="0">
                <a:solidFill>
                  <a:srgbClr val="FFFF00"/>
                </a:solidFill>
              </a:rPr>
              <a:t>Attributable to Selected Major Risk Factors. Vol 1. Geneva, Switzerland:</a:t>
            </a:r>
            <a:r>
              <a:rPr lang="fr-FR" smtClean="0">
                <a:solidFill>
                  <a:srgbClr val="FFFF00"/>
                </a:solidFill>
              </a:rPr>
              <a:t>World Health Organization; 2004</a:t>
            </a:r>
          </a:p>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r>
              <a:rPr lang="fr-FR" sz="1200" kern="1200" baseline="0" dirty="0" smtClean="0">
                <a:solidFill>
                  <a:schemeClr val="tx1"/>
                </a:solidFill>
                <a:latin typeface="+mn-lt"/>
                <a:ea typeface="+mn-ea"/>
                <a:cs typeface="+mn-cs"/>
              </a:rPr>
              <a:t>Le fer est un élément indispensable au bon fonctionnement </a:t>
            </a:r>
            <a:r>
              <a:rPr lang="fr-FR" sz="1200" kern="1200" baseline="0" smtClean="0">
                <a:solidFill>
                  <a:schemeClr val="tx1"/>
                </a:solidFill>
                <a:latin typeface="+mn-lt"/>
                <a:ea typeface="+mn-ea"/>
                <a:cs typeface="+mn-cs"/>
              </a:rPr>
              <a:t>de l‟organisme. </a:t>
            </a:r>
            <a:r>
              <a:rPr lang="fr-FR" sz="1200" kern="1200" baseline="0" dirty="0" smtClean="0">
                <a:solidFill>
                  <a:schemeClr val="tx1"/>
                </a:solidFill>
                <a:latin typeface="+mn-lt"/>
                <a:ea typeface="+mn-ea"/>
                <a:cs typeface="+mn-cs"/>
              </a:rPr>
              <a:t>Il est en</a:t>
            </a:r>
          </a:p>
          <a:p>
            <a:r>
              <a:rPr lang="fr-FR" sz="1200" kern="1200" baseline="0" dirty="0" smtClean="0">
                <a:solidFill>
                  <a:schemeClr val="tx1"/>
                </a:solidFill>
                <a:latin typeface="+mn-lt"/>
                <a:ea typeface="+mn-ea"/>
                <a:cs typeface="+mn-cs"/>
              </a:rPr>
              <a:t>outre requis pour le transport de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et la catalyse de réactions enzymatiques</a:t>
            </a:r>
          </a:p>
          <a:p>
            <a:r>
              <a:rPr lang="fr-FR" sz="1200" kern="1200" baseline="0" dirty="0" smtClean="0">
                <a:solidFill>
                  <a:schemeClr val="tx1"/>
                </a:solidFill>
                <a:latin typeface="+mn-lt"/>
                <a:ea typeface="+mn-ea"/>
                <a:cs typeface="+mn-cs"/>
              </a:rPr>
              <a:t>impliquées dans le transfert </a:t>
            </a:r>
            <a:r>
              <a:rPr lang="fr-FR" sz="1200" kern="1200" baseline="0" dirty="0" err="1" smtClean="0">
                <a:solidFill>
                  <a:schemeClr val="tx1"/>
                </a:solidFill>
                <a:latin typeface="+mn-lt"/>
                <a:ea typeface="+mn-ea"/>
                <a:cs typeface="+mn-cs"/>
              </a:rPr>
              <a:t>d‟électrons</a:t>
            </a:r>
            <a:r>
              <a:rPr lang="fr-FR" sz="1200" kern="1200" baseline="0" dirty="0" smtClean="0">
                <a:solidFill>
                  <a:schemeClr val="tx1"/>
                </a:solidFill>
                <a:latin typeface="+mn-lt"/>
                <a:ea typeface="+mn-ea"/>
                <a:cs typeface="+mn-cs"/>
              </a:rPr>
              <a:t> et la </a:t>
            </a:r>
            <a:r>
              <a:rPr lang="fr-FR" sz="1200" kern="1200" baseline="0" smtClean="0">
                <a:solidFill>
                  <a:schemeClr val="tx1"/>
                </a:solidFill>
                <a:latin typeface="+mn-lt"/>
                <a:ea typeface="+mn-ea"/>
                <a:cs typeface="+mn-cs"/>
              </a:rPr>
              <a:t>synthèse d‟ADN. </a:t>
            </a:r>
            <a:r>
              <a:rPr lang="fr-FR" sz="1200" kern="1200" baseline="0" dirty="0" smtClean="0">
                <a:solidFill>
                  <a:schemeClr val="tx1"/>
                </a:solidFill>
                <a:latin typeface="+mn-lt"/>
                <a:ea typeface="+mn-ea"/>
                <a:cs typeface="+mn-cs"/>
              </a:rPr>
              <a:t>Le fer en excès est</a:t>
            </a:r>
          </a:p>
          <a:p>
            <a:r>
              <a:rPr lang="fr-FR" sz="1200" kern="1200" baseline="0" dirty="0" smtClean="0">
                <a:solidFill>
                  <a:schemeClr val="tx1"/>
                </a:solidFill>
                <a:latin typeface="+mn-lt"/>
                <a:ea typeface="+mn-ea"/>
                <a:cs typeface="+mn-cs"/>
              </a:rPr>
              <a:t>cependant toxique, sa réaction avec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se traduisant par la formation de radicaux</a:t>
            </a:r>
          </a:p>
          <a:p>
            <a:r>
              <a:rPr lang="fr-FR" sz="1200" kern="1200" baseline="0" dirty="0" smtClean="0">
                <a:solidFill>
                  <a:schemeClr val="tx1"/>
                </a:solidFill>
                <a:latin typeface="+mn-lt"/>
                <a:ea typeface="+mn-ea"/>
                <a:cs typeface="+mn-cs"/>
              </a:rPr>
              <a:t>libres altérant les membranes cellulaires </a:t>
            </a:r>
            <a:r>
              <a:rPr lang="fr-FR" sz="1200" kern="1200" baseline="0" smtClean="0">
                <a:solidFill>
                  <a:schemeClr val="tx1"/>
                </a:solidFill>
                <a:latin typeface="+mn-lt"/>
                <a:ea typeface="+mn-ea"/>
                <a:cs typeface="+mn-cs"/>
              </a:rPr>
              <a:t>et l‟ADN.</a:t>
            </a:r>
            <a:endParaRPr lang="fr-FR" sz="1200" kern="1200" baseline="0" dirty="0" smtClean="0">
              <a:solidFill>
                <a:schemeClr val="tx1"/>
              </a:solidFill>
              <a:latin typeface="+mn-lt"/>
              <a:ea typeface="+mn-ea"/>
              <a:cs typeface="+mn-cs"/>
            </a:endParaRPr>
          </a:p>
          <a:p>
            <a:pPr marL="342900" lvl="1" indent="-342900">
              <a:buClr>
                <a:schemeClr val="accent1">
                  <a:lumMod val="75000"/>
                </a:schemeClr>
              </a:buClr>
              <a:buFont typeface="Wingdings" pitchFamily="2" charset="2"/>
              <a:buChar char="q"/>
              <a:defRPr/>
            </a:pPr>
            <a:r>
              <a:rPr lang="fr-FR" sz="2700" dirty="0" smtClean="0"/>
              <a:t>Répartition du fer dans l’organisme</a:t>
            </a:r>
          </a:p>
          <a:p>
            <a:pPr>
              <a:buClr>
                <a:schemeClr val="accent1"/>
              </a:buClr>
              <a:buFont typeface="Wingdings" pitchFamily="2" charset="2"/>
              <a:buChar char="§"/>
            </a:pPr>
            <a:r>
              <a:rPr lang="fr-FR" sz="2700" dirty="0" smtClean="0"/>
              <a:t>Le fer existe dans l’organisme sous plusieurs formes</a:t>
            </a:r>
          </a:p>
          <a:p>
            <a:pPr>
              <a:buClr>
                <a:schemeClr val="accent1"/>
              </a:buClr>
              <a:buFont typeface="Wingdings" pitchFamily="2" charset="2"/>
              <a:buChar char="§"/>
            </a:pPr>
            <a:r>
              <a:rPr lang="fr-FR" sz="2700" dirty="0" smtClean="0"/>
              <a:t>Formes métaboliquement actives essentielles au fonctionnement de la cellule, étroitement liées au transport et l’utilisation cellulaire </a:t>
            </a:r>
            <a:r>
              <a:rPr lang="fr-FR" sz="2700" smtClean="0"/>
              <a:t>de l’O2. </a:t>
            </a:r>
            <a:r>
              <a:rPr lang="fr-FR" sz="2700" dirty="0" smtClean="0"/>
              <a:t>Elles incluent l’</a:t>
            </a:r>
            <a:r>
              <a:rPr lang="fr-FR" sz="2700" dirty="0" err="1" smtClean="0"/>
              <a:t>Hb</a:t>
            </a:r>
            <a:r>
              <a:rPr lang="fr-FR" sz="2700" dirty="0" smtClean="0"/>
              <a:t>, 65 % du pool total du fer, la myoglobine, 5 % du pool total les cytochromes et </a:t>
            </a:r>
            <a:r>
              <a:rPr lang="fr-FR" sz="2700" smtClean="0"/>
              <a:t>les flavoprotéines.</a:t>
            </a:r>
            <a:endParaRPr lang="fr-FR" sz="2700" dirty="0" smtClean="0"/>
          </a:p>
          <a:p>
            <a:pPr>
              <a:buClr>
                <a:schemeClr val="accent1"/>
              </a:buClr>
              <a:buFont typeface="Wingdings" pitchFamily="2" charset="2"/>
              <a:buChar char="§"/>
            </a:pPr>
            <a:r>
              <a:rPr lang="fr-FR" sz="2700" dirty="0" smtClean="0"/>
              <a:t>La forme de transport : le fer circule lié à une protéine, </a:t>
            </a:r>
            <a:r>
              <a:rPr lang="fr-FR" sz="2700" smtClean="0"/>
              <a:t>la transferrine.</a:t>
            </a:r>
            <a:endParaRPr lang="fr-FR" sz="2700" dirty="0" smtClean="0"/>
          </a:p>
          <a:p>
            <a:pPr>
              <a:buClr>
                <a:schemeClr val="accent1"/>
              </a:buClr>
              <a:buFont typeface="Wingdings" pitchFamily="2" charset="2"/>
              <a:buChar char="§"/>
            </a:pPr>
            <a:r>
              <a:rPr lang="fr-FR" sz="2700" dirty="0" smtClean="0"/>
              <a:t>Les formes de réserve : le fer est stocké sous deux formes :</a:t>
            </a:r>
          </a:p>
          <a:p>
            <a:pPr>
              <a:buClr>
                <a:schemeClr val="accent1"/>
              </a:buClr>
              <a:buNone/>
            </a:pPr>
            <a:r>
              <a:rPr lang="fr-FR" sz="2700" dirty="0" smtClean="0"/>
              <a:t>      → fraction soluble, la </a:t>
            </a:r>
            <a:r>
              <a:rPr lang="fr-FR" sz="2700" dirty="0" err="1" smtClean="0"/>
              <a:t>ferritine</a:t>
            </a:r>
            <a:r>
              <a:rPr lang="fr-FR" sz="2700" dirty="0" smtClean="0"/>
              <a:t> facilement mobilisable ;</a:t>
            </a:r>
          </a:p>
          <a:p>
            <a:pPr>
              <a:buClr>
                <a:schemeClr val="accent1"/>
              </a:buClr>
              <a:buNone/>
            </a:pPr>
            <a:r>
              <a:rPr lang="fr-FR" sz="2700" dirty="0" smtClean="0"/>
              <a:t>      → fraction </a:t>
            </a:r>
            <a:r>
              <a:rPr lang="fr-FR" sz="2700" smtClean="0"/>
              <a:t>insoluble l’hémosidérine.</a:t>
            </a:r>
            <a:endParaRPr lang="fr-FR" sz="2700" dirty="0" smtClean="0"/>
          </a:p>
          <a:p>
            <a:pPr>
              <a:buClr>
                <a:schemeClr val="accent1"/>
              </a:buClr>
              <a:buFont typeface="Wingdings" pitchFamily="2" charset="2"/>
              <a:buChar char="§"/>
            </a:pPr>
            <a:r>
              <a:rPr lang="fr-FR" sz="2700" dirty="0" smtClean="0"/>
              <a:t>Les formes de stockage ont un rôle essentiel de protection des structures cellulaires contre l’effet oxydant du fer </a:t>
            </a:r>
            <a:r>
              <a:rPr lang="fr-FR" sz="2700" b="1" dirty="0" smtClean="0"/>
              <a:t>[</a:t>
            </a:r>
            <a:r>
              <a:rPr lang="fr-FR" sz="2700" b="1" smtClean="0"/>
              <a:t>31].</a:t>
            </a:r>
            <a:endParaRPr lang="fr-FR" sz="2700" dirty="0" smtClean="0"/>
          </a:p>
          <a:p>
            <a:pPr marL="342900" lvl="1" indent="-342900">
              <a:buClr>
                <a:schemeClr val="accent1">
                  <a:lumMod val="75000"/>
                </a:schemeClr>
              </a:buClr>
              <a:buNone/>
              <a:defRPr/>
            </a:pPr>
            <a:endParaRPr lang="fr-FR" sz="1900" dirty="0" smtClean="0"/>
          </a:p>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23</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fr-FR" sz="1200" kern="1200" baseline="0" dirty="0" smtClean="0">
                <a:solidFill>
                  <a:schemeClr val="tx1"/>
                </a:solidFill>
                <a:latin typeface="+mn-lt"/>
                <a:ea typeface="+mn-ea"/>
                <a:cs typeface="+mn-cs"/>
              </a:rPr>
              <a:t>La figure 7 montre l’effet combiné sur les scores cognitifs de la CM chronique chez les nourrissons et le risque environnemental cumulé dans l’étude de suivi de cohorte la plus longue disponible (Costa </a:t>
            </a:r>
            <a:r>
              <a:rPr lang="fr-FR" sz="1200" kern="1200" baseline="0" smtClean="0">
                <a:solidFill>
                  <a:schemeClr val="tx1"/>
                </a:solidFill>
                <a:latin typeface="+mn-lt"/>
                <a:ea typeface="+mn-ea"/>
                <a:cs typeface="+mn-cs"/>
              </a:rPr>
              <a:t>Rica).</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Dans un groupe de nourrissons Costaricains, nés à terme et en bonne santé </a:t>
            </a:r>
            <a:r>
              <a:rPr lang="fr-FR" sz="1200" b="1" kern="1200" baseline="0" dirty="0" smtClean="0">
                <a:solidFill>
                  <a:schemeClr val="tx1"/>
                </a:solidFill>
                <a:latin typeface="+mn-lt"/>
                <a:ea typeface="+mn-ea"/>
                <a:cs typeface="+mn-cs"/>
              </a:rPr>
              <a:t>[232] ; </a:t>
            </a:r>
            <a:r>
              <a:rPr lang="fr-FR" sz="1200" b="0" kern="1200" baseline="0" dirty="0" smtClean="0">
                <a:solidFill>
                  <a:schemeClr val="tx1"/>
                </a:solidFill>
                <a:latin typeface="+mn-lt"/>
                <a:ea typeface="+mn-ea"/>
                <a:cs typeface="+mn-cs"/>
              </a:rPr>
              <a:t>l'analyse longitudinale </a:t>
            </a:r>
            <a:r>
              <a:rPr lang="fr-FR" sz="1200" kern="1200" baseline="0" dirty="0" smtClean="0">
                <a:solidFill>
                  <a:schemeClr val="tx1"/>
                </a:solidFill>
                <a:latin typeface="+mn-lt"/>
                <a:ea typeface="+mn-ea"/>
                <a:cs typeface="+mn-cs"/>
              </a:rPr>
              <a:t>(modélisation linéaire hiérarchique) a été utilisée pour examiner les effets indépendants et l'interaction entre le statut en fer dans l'enfance et l’environnement défavorable sur les scores cognitifs initiaux (interception), les changements survenant de l'enfance à l’âge de 5 ans (pente 1), et les changements survenant de 5 ans à 19 ans (pente </a:t>
            </a:r>
            <a:r>
              <a:rPr lang="fr-FR" sz="1200" kern="1200" baseline="0" smtClean="0">
                <a:solidFill>
                  <a:schemeClr val="tx1"/>
                </a:solidFill>
                <a:latin typeface="+mn-lt"/>
                <a:ea typeface="+mn-ea"/>
                <a:cs typeface="+mn-cs"/>
              </a:rPr>
              <a:t>2). </a:t>
            </a:r>
            <a:r>
              <a:rPr lang="fr-FR" sz="1200" kern="1200" baseline="0" dirty="0" smtClean="0">
                <a:solidFill>
                  <a:schemeClr val="tx1"/>
                </a:solidFill>
                <a:latin typeface="+mn-lt"/>
                <a:ea typeface="+mn-ea"/>
                <a:cs typeface="+mn-cs"/>
              </a:rPr>
              <a:t>La CM dans l'enfance et l’environnement défavorable avaient des effets adverses indépendants sur les scores initiaux (p=0,008 et 0,002, </a:t>
            </a:r>
            <a:r>
              <a:rPr lang="fr-FR" sz="1200" kern="1200" baseline="0" smtClean="0">
                <a:solidFill>
                  <a:schemeClr val="tx1"/>
                </a:solidFill>
                <a:latin typeface="+mn-lt"/>
                <a:ea typeface="+mn-ea"/>
                <a:cs typeface="+mn-cs"/>
              </a:rPr>
              <a:t>respectivement). </a:t>
            </a:r>
            <a:r>
              <a:rPr lang="fr-FR" sz="1200" kern="1200" baseline="0" dirty="0" smtClean="0">
                <a:solidFill>
                  <a:schemeClr val="tx1"/>
                </a:solidFill>
                <a:latin typeface="+mn-lt"/>
                <a:ea typeface="+mn-ea"/>
                <a:cs typeface="+mn-cs"/>
              </a:rPr>
              <a:t>Le statut martial interagi avec le risque environnemental au niveau des deux pentes de changements quelque soit le temps (p=0,03 et &lt;0,001 pour pentes 1 et 2, </a:t>
            </a:r>
            <a:r>
              <a:rPr lang="fr-FR" sz="1200" kern="1200" baseline="0" smtClean="0">
                <a:solidFill>
                  <a:schemeClr val="tx1"/>
                </a:solidFill>
                <a:latin typeface="+mn-lt"/>
                <a:ea typeface="+mn-ea"/>
                <a:cs typeface="+mn-cs"/>
              </a:rPr>
              <a:t>respectivement). </a:t>
            </a:r>
            <a:r>
              <a:rPr lang="fr-FR" sz="1200" kern="1200" baseline="0" dirty="0" smtClean="0">
                <a:solidFill>
                  <a:schemeClr val="tx1"/>
                </a:solidFill>
                <a:latin typeface="+mn-lt"/>
                <a:ea typeface="+mn-ea"/>
                <a:cs typeface="+mn-cs"/>
              </a:rPr>
              <a:t>Il y avait un changement significativement différent des scores cognitifs chez le groupe de sujets ayant présenté une CM chronique dans l'enfance associé à un environnement défavorable, comparé à tous </a:t>
            </a:r>
            <a:r>
              <a:rPr lang="fr-FR" sz="1200" kern="1200" baseline="0" smtClean="0">
                <a:solidFill>
                  <a:schemeClr val="tx1"/>
                </a:solidFill>
                <a:latin typeface="+mn-lt"/>
                <a:ea typeface="+mn-ea"/>
                <a:cs typeface="+mn-cs"/>
              </a:rPr>
              <a:t>les autres.</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Abréviations : CM chronique, ACM modérée à l’âge de 12 - 23 mois (</a:t>
            </a:r>
            <a:r>
              <a:rPr lang="fr-FR" sz="1200" kern="1200" baseline="0" dirty="0" err="1" smtClean="0">
                <a:solidFill>
                  <a:schemeClr val="tx1"/>
                </a:solidFill>
                <a:latin typeface="+mn-lt"/>
                <a:ea typeface="+mn-ea"/>
                <a:cs typeface="+mn-cs"/>
              </a:rPr>
              <a:t>Hb</a:t>
            </a:r>
            <a:r>
              <a:rPr lang="fr-FR" sz="1200" kern="1200" baseline="0" dirty="0" smtClean="0">
                <a:solidFill>
                  <a:schemeClr val="tx1"/>
                </a:solidFill>
                <a:latin typeface="+mn-lt"/>
                <a:ea typeface="+mn-ea"/>
                <a:cs typeface="+mn-cs"/>
              </a:rPr>
              <a:t>≤100 g/L) ou CM avec une </a:t>
            </a:r>
            <a:r>
              <a:rPr lang="fr-FR" sz="1200" kern="1200" baseline="0" dirty="0" err="1" smtClean="0">
                <a:solidFill>
                  <a:schemeClr val="tx1"/>
                </a:solidFill>
                <a:latin typeface="+mn-lt"/>
                <a:ea typeface="+mn-ea"/>
                <a:cs typeface="+mn-cs"/>
              </a:rPr>
              <a:t>Hb</a:t>
            </a:r>
            <a:r>
              <a:rPr lang="fr-FR" sz="1200" kern="1200" baseline="0" dirty="0" smtClean="0">
                <a:solidFill>
                  <a:schemeClr val="tx1"/>
                </a:solidFill>
                <a:latin typeface="+mn-lt"/>
                <a:ea typeface="+mn-ea"/>
                <a:cs typeface="+mn-cs"/>
              </a:rPr>
              <a:t> plus élevée et des indicateurs biochimiques non entièrement corrigés après 3 mois de traitement martial ; Bon statut martial, sujet non anémique, non carencé en fer à l'entrée dans l'étude, après traitement, ou tous les deux ; Environnent défavorable, présence de 2 facteurs de risque ou plus parmi : mère avec </a:t>
            </a:r>
            <a:r>
              <a:rPr lang="fr-FR" sz="1200" kern="1200" baseline="0" smtClean="0">
                <a:solidFill>
                  <a:schemeClr val="tx1"/>
                </a:solidFill>
                <a:latin typeface="+mn-lt"/>
                <a:ea typeface="+mn-ea"/>
                <a:cs typeface="+mn-cs"/>
              </a:rPr>
              <a:t>bas Q.I. </a:t>
            </a:r>
            <a:r>
              <a:rPr lang="fr-FR" sz="1200" kern="1200" baseline="0" dirty="0" smtClean="0">
                <a:solidFill>
                  <a:schemeClr val="tx1"/>
                </a:solidFill>
                <a:latin typeface="+mn-lt"/>
                <a:ea typeface="+mn-ea"/>
                <a:cs typeface="+mn-cs"/>
              </a:rPr>
              <a:t>ou évidence de dépression, environnement familial moins stimulant, ou bas statut socio-économique ; Environnent favorable, aucun ou un seul facteur </a:t>
            </a:r>
            <a:r>
              <a:rPr lang="fr-FR" sz="1200" kern="1200" baseline="0" smtClean="0">
                <a:solidFill>
                  <a:schemeClr val="tx1"/>
                </a:solidFill>
                <a:latin typeface="+mn-lt"/>
                <a:ea typeface="+mn-ea"/>
                <a:cs typeface="+mn-cs"/>
              </a:rPr>
              <a:t>de risque.</a:t>
            </a: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26</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fr-FR" sz="1200" kern="1200" baseline="0" dirty="0" smtClean="0">
                <a:solidFill>
                  <a:schemeClr val="tx1"/>
                </a:solidFill>
                <a:latin typeface="+mn-lt"/>
                <a:ea typeface="+mn-ea"/>
                <a:cs typeface="+mn-cs"/>
              </a:rPr>
              <a:t>La figure 7 montre l’effet combiné sur les scores cognitifs de la CM chronique chez les nourrissons et le risque environnemental cumulé dans l’étude de suivi de cohorte la plus longue disponible (Costa </a:t>
            </a:r>
            <a:r>
              <a:rPr lang="fr-FR" sz="1200" kern="1200" baseline="0" smtClean="0">
                <a:solidFill>
                  <a:schemeClr val="tx1"/>
                </a:solidFill>
                <a:latin typeface="+mn-lt"/>
                <a:ea typeface="+mn-ea"/>
                <a:cs typeface="+mn-cs"/>
              </a:rPr>
              <a:t>Rica).</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Dans un groupe de nourrissons Costaricains, nés à terme et en bonne santé </a:t>
            </a:r>
            <a:r>
              <a:rPr lang="fr-FR" sz="1200" b="1" kern="1200" baseline="0" dirty="0" smtClean="0">
                <a:solidFill>
                  <a:schemeClr val="tx1"/>
                </a:solidFill>
                <a:latin typeface="+mn-lt"/>
                <a:ea typeface="+mn-ea"/>
                <a:cs typeface="+mn-cs"/>
              </a:rPr>
              <a:t>[232] ; </a:t>
            </a:r>
            <a:r>
              <a:rPr lang="fr-FR" sz="1200" b="0" kern="1200" baseline="0" dirty="0" smtClean="0">
                <a:solidFill>
                  <a:schemeClr val="tx1"/>
                </a:solidFill>
                <a:latin typeface="+mn-lt"/>
                <a:ea typeface="+mn-ea"/>
                <a:cs typeface="+mn-cs"/>
              </a:rPr>
              <a:t>l'analyse longitudinale </a:t>
            </a:r>
            <a:r>
              <a:rPr lang="fr-FR" sz="1200" kern="1200" baseline="0" dirty="0" smtClean="0">
                <a:solidFill>
                  <a:schemeClr val="tx1"/>
                </a:solidFill>
                <a:latin typeface="+mn-lt"/>
                <a:ea typeface="+mn-ea"/>
                <a:cs typeface="+mn-cs"/>
              </a:rPr>
              <a:t>(modélisation linéaire hiérarchique) a été utilisée pour examiner les effets indépendants et l'interaction entre le statut en fer dans l'enfance et l’environnement défavorable sur les scores cognitifs initiaux (interception), les changements survenant de l'enfance à l’âge de 5 ans (pente 1), et les changements survenant de 5 ans à 19 ans (pente </a:t>
            </a:r>
            <a:r>
              <a:rPr lang="fr-FR" sz="1200" kern="1200" baseline="0" smtClean="0">
                <a:solidFill>
                  <a:schemeClr val="tx1"/>
                </a:solidFill>
                <a:latin typeface="+mn-lt"/>
                <a:ea typeface="+mn-ea"/>
                <a:cs typeface="+mn-cs"/>
              </a:rPr>
              <a:t>2). </a:t>
            </a:r>
            <a:r>
              <a:rPr lang="fr-FR" sz="1200" kern="1200" baseline="0" dirty="0" smtClean="0">
                <a:solidFill>
                  <a:schemeClr val="tx1"/>
                </a:solidFill>
                <a:latin typeface="+mn-lt"/>
                <a:ea typeface="+mn-ea"/>
                <a:cs typeface="+mn-cs"/>
              </a:rPr>
              <a:t>La CM dans l'enfance et l’environnement défavorable avaient des effets adverses indépendants sur les scores initiaux (p=0,008 et 0,002, </a:t>
            </a:r>
            <a:r>
              <a:rPr lang="fr-FR" sz="1200" kern="1200" baseline="0" smtClean="0">
                <a:solidFill>
                  <a:schemeClr val="tx1"/>
                </a:solidFill>
                <a:latin typeface="+mn-lt"/>
                <a:ea typeface="+mn-ea"/>
                <a:cs typeface="+mn-cs"/>
              </a:rPr>
              <a:t>respectivement). </a:t>
            </a:r>
            <a:r>
              <a:rPr lang="fr-FR" sz="1200" kern="1200" baseline="0" dirty="0" smtClean="0">
                <a:solidFill>
                  <a:schemeClr val="tx1"/>
                </a:solidFill>
                <a:latin typeface="+mn-lt"/>
                <a:ea typeface="+mn-ea"/>
                <a:cs typeface="+mn-cs"/>
              </a:rPr>
              <a:t>Le statut martial interagi avec le risque environnemental au niveau des deux pentes de changements quelque soit le temps (p=0,03 et &lt;0,001 pour pentes 1 et 2, </a:t>
            </a:r>
            <a:r>
              <a:rPr lang="fr-FR" sz="1200" kern="1200" baseline="0" smtClean="0">
                <a:solidFill>
                  <a:schemeClr val="tx1"/>
                </a:solidFill>
                <a:latin typeface="+mn-lt"/>
                <a:ea typeface="+mn-ea"/>
                <a:cs typeface="+mn-cs"/>
              </a:rPr>
              <a:t>respectivement). </a:t>
            </a:r>
            <a:r>
              <a:rPr lang="fr-FR" sz="1200" kern="1200" baseline="0" dirty="0" smtClean="0">
                <a:solidFill>
                  <a:schemeClr val="tx1"/>
                </a:solidFill>
                <a:latin typeface="+mn-lt"/>
                <a:ea typeface="+mn-ea"/>
                <a:cs typeface="+mn-cs"/>
              </a:rPr>
              <a:t>Il y avait un changement significativement différent des scores cognitifs chez le groupe de sujets ayant présenté une CM chronique dans l'enfance associé à un environnement défavorable, comparé à tous </a:t>
            </a:r>
            <a:r>
              <a:rPr lang="fr-FR" sz="1200" kern="1200" baseline="0" smtClean="0">
                <a:solidFill>
                  <a:schemeClr val="tx1"/>
                </a:solidFill>
                <a:latin typeface="+mn-lt"/>
                <a:ea typeface="+mn-ea"/>
                <a:cs typeface="+mn-cs"/>
              </a:rPr>
              <a:t>les autres.</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Abréviations : CM chronique, ACM modérée à l’âge de 12 - 23 mois (</a:t>
            </a:r>
            <a:r>
              <a:rPr lang="fr-FR" sz="1200" kern="1200" baseline="0" dirty="0" err="1" smtClean="0">
                <a:solidFill>
                  <a:schemeClr val="tx1"/>
                </a:solidFill>
                <a:latin typeface="+mn-lt"/>
                <a:ea typeface="+mn-ea"/>
                <a:cs typeface="+mn-cs"/>
              </a:rPr>
              <a:t>Hb</a:t>
            </a:r>
            <a:r>
              <a:rPr lang="fr-FR" sz="1200" kern="1200" baseline="0" dirty="0" smtClean="0">
                <a:solidFill>
                  <a:schemeClr val="tx1"/>
                </a:solidFill>
                <a:latin typeface="+mn-lt"/>
                <a:ea typeface="+mn-ea"/>
                <a:cs typeface="+mn-cs"/>
              </a:rPr>
              <a:t>≤100 g/L) ou CM avec une </a:t>
            </a:r>
            <a:r>
              <a:rPr lang="fr-FR" sz="1200" kern="1200" baseline="0" dirty="0" err="1" smtClean="0">
                <a:solidFill>
                  <a:schemeClr val="tx1"/>
                </a:solidFill>
                <a:latin typeface="+mn-lt"/>
                <a:ea typeface="+mn-ea"/>
                <a:cs typeface="+mn-cs"/>
              </a:rPr>
              <a:t>Hb</a:t>
            </a:r>
            <a:r>
              <a:rPr lang="fr-FR" sz="1200" kern="1200" baseline="0" dirty="0" smtClean="0">
                <a:solidFill>
                  <a:schemeClr val="tx1"/>
                </a:solidFill>
                <a:latin typeface="+mn-lt"/>
                <a:ea typeface="+mn-ea"/>
                <a:cs typeface="+mn-cs"/>
              </a:rPr>
              <a:t> plus élevée et des indicateurs biochimiques non entièrement corrigés après 3 mois de traitement martial ; Bon statut martial, sujet non anémique, non carencé en fer à l'entrée dans l'étude, après traitement, ou tous les deux ; Environnent défavorable, présence de 2 facteurs de risque ou plus parmi : mère avec </a:t>
            </a:r>
            <a:r>
              <a:rPr lang="fr-FR" sz="1200" kern="1200" baseline="0" smtClean="0">
                <a:solidFill>
                  <a:schemeClr val="tx1"/>
                </a:solidFill>
                <a:latin typeface="+mn-lt"/>
                <a:ea typeface="+mn-ea"/>
                <a:cs typeface="+mn-cs"/>
              </a:rPr>
              <a:t>bas Q.I. </a:t>
            </a:r>
            <a:r>
              <a:rPr lang="fr-FR" sz="1200" kern="1200" baseline="0" dirty="0" smtClean="0">
                <a:solidFill>
                  <a:schemeClr val="tx1"/>
                </a:solidFill>
                <a:latin typeface="+mn-lt"/>
                <a:ea typeface="+mn-ea"/>
                <a:cs typeface="+mn-cs"/>
              </a:rPr>
              <a:t>ou évidence de dépression, environnement familial moins stimulant, ou bas statut socio-économique ; Environnent favorable, aucun ou un seul facteur </a:t>
            </a:r>
            <a:r>
              <a:rPr lang="fr-FR" sz="1200" kern="1200" baseline="0" smtClean="0">
                <a:solidFill>
                  <a:schemeClr val="tx1"/>
                </a:solidFill>
                <a:latin typeface="+mn-lt"/>
                <a:ea typeface="+mn-ea"/>
                <a:cs typeface="+mn-cs"/>
              </a:rPr>
              <a:t>de risque.</a:t>
            </a: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27</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fr-FR" sz="1200" b="1" kern="1200" baseline="0" smtClean="0">
                <a:solidFill>
                  <a:schemeClr val="tx1"/>
                </a:solidFill>
                <a:latin typeface="+mn-lt"/>
                <a:ea typeface="+mn-ea"/>
                <a:cs typeface="+mn-cs"/>
              </a:rPr>
              <a:t>5. </a:t>
            </a:r>
            <a:r>
              <a:rPr lang="fr-FR" sz="1200" b="1" kern="1200" baseline="0" dirty="0" smtClean="0">
                <a:solidFill>
                  <a:schemeClr val="tx1"/>
                </a:solidFill>
                <a:latin typeface="+mn-lt"/>
                <a:ea typeface="+mn-ea"/>
                <a:cs typeface="+mn-cs"/>
              </a:rPr>
              <a:t>Retentissement sur la croissance</a:t>
            </a:r>
          </a:p>
          <a:p>
            <a:r>
              <a:rPr lang="fr-FR" sz="1200" kern="1200" baseline="0" dirty="0" smtClean="0">
                <a:solidFill>
                  <a:schemeClr val="tx1"/>
                </a:solidFill>
                <a:latin typeface="+mn-lt"/>
                <a:ea typeface="+mn-ea"/>
                <a:cs typeface="+mn-cs"/>
              </a:rPr>
              <a:t>La CM peut altérer la croissance par ses effets sur </a:t>
            </a:r>
            <a:r>
              <a:rPr lang="fr-FR" sz="1200" kern="1200" baseline="0" dirty="0" err="1" smtClean="0">
                <a:solidFill>
                  <a:schemeClr val="tx1"/>
                </a:solidFill>
                <a:latin typeface="+mn-lt"/>
                <a:ea typeface="+mn-ea"/>
                <a:cs typeface="+mn-cs"/>
              </a:rPr>
              <a:t>l‟immunité</a:t>
            </a:r>
            <a:r>
              <a:rPr lang="fr-FR" sz="1200" kern="1200" baseline="0" dirty="0" smtClean="0">
                <a:solidFill>
                  <a:schemeClr val="tx1"/>
                </a:solidFill>
                <a:latin typeface="+mn-lt"/>
                <a:ea typeface="+mn-ea"/>
                <a:cs typeface="+mn-cs"/>
              </a:rPr>
              <a:t>, sur </a:t>
            </a:r>
            <a:r>
              <a:rPr lang="fr-FR" sz="1200" kern="1200" baseline="0" dirty="0" err="1" smtClean="0">
                <a:solidFill>
                  <a:schemeClr val="tx1"/>
                </a:solidFill>
                <a:latin typeface="+mn-lt"/>
                <a:ea typeface="+mn-ea"/>
                <a:cs typeface="+mn-cs"/>
              </a:rPr>
              <a:t>l‟appétit</a:t>
            </a:r>
            <a:r>
              <a:rPr lang="fr-FR" sz="1200" kern="1200" baseline="0" dirty="0" smtClean="0">
                <a:solidFill>
                  <a:schemeClr val="tx1"/>
                </a:solidFill>
                <a:latin typeface="+mn-lt"/>
                <a:ea typeface="+mn-ea"/>
                <a:cs typeface="+mn-cs"/>
              </a:rPr>
              <a:t>, la</a:t>
            </a:r>
          </a:p>
          <a:p>
            <a:r>
              <a:rPr lang="fr-FR" sz="1200" kern="1200" baseline="0" dirty="0" smtClean="0">
                <a:solidFill>
                  <a:schemeClr val="tx1"/>
                </a:solidFill>
                <a:latin typeface="+mn-lt"/>
                <a:ea typeface="+mn-ea"/>
                <a:cs typeface="+mn-cs"/>
              </a:rPr>
              <a:t>thermogénèse et sur le </a:t>
            </a:r>
            <a:r>
              <a:rPr lang="fr-FR" sz="1200" kern="1200" baseline="0" smtClean="0">
                <a:solidFill>
                  <a:schemeClr val="tx1"/>
                </a:solidFill>
                <a:latin typeface="+mn-lt"/>
                <a:ea typeface="+mn-ea"/>
                <a:cs typeface="+mn-cs"/>
              </a:rPr>
              <a:t>métabolisme hormonal. </a:t>
            </a:r>
            <a:r>
              <a:rPr lang="fr-FR" sz="1200" b="1" kern="1200" baseline="0" dirty="0" smtClean="0">
                <a:solidFill>
                  <a:schemeClr val="tx1"/>
                </a:solidFill>
                <a:latin typeface="+mn-lt"/>
                <a:ea typeface="+mn-ea"/>
                <a:cs typeface="+mn-cs"/>
              </a:rPr>
              <a:t>[298]</a:t>
            </a:r>
          </a:p>
          <a:p>
            <a:r>
              <a:rPr lang="fr-FR" sz="1200" kern="1200" baseline="0" dirty="0" smtClean="0">
                <a:solidFill>
                  <a:schemeClr val="tx1"/>
                </a:solidFill>
                <a:latin typeface="+mn-lt"/>
                <a:ea typeface="+mn-ea"/>
                <a:cs typeface="+mn-cs"/>
              </a:rPr>
              <a:t>Bien que beaucoup </a:t>
            </a:r>
            <a:r>
              <a:rPr lang="fr-FR" sz="1200" kern="1200" baseline="0" dirty="0" err="1" smtClean="0">
                <a:solidFill>
                  <a:schemeClr val="tx1"/>
                </a:solidFill>
                <a:latin typeface="+mn-lt"/>
                <a:ea typeface="+mn-ea"/>
                <a:cs typeface="+mn-cs"/>
              </a:rPr>
              <a:t>d‟études</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d‟observation</a:t>
            </a:r>
            <a:r>
              <a:rPr lang="fr-FR" sz="1200" kern="1200" baseline="0" dirty="0" smtClean="0">
                <a:solidFill>
                  <a:schemeClr val="tx1"/>
                </a:solidFill>
                <a:latin typeface="+mn-lt"/>
                <a:ea typeface="+mn-ea"/>
                <a:cs typeface="+mn-cs"/>
              </a:rPr>
              <a:t> aient examiné le rapport entre CM</a:t>
            </a:r>
          </a:p>
          <a:p>
            <a:r>
              <a:rPr lang="fr-FR" sz="1200" kern="1200" baseline="0" dirty="0" smtClean="0">
                <a:solidFill>
                  <a:schemeClr val="tx1"/>
                </a:solidFill>
                <a:latin typeface="+mn-lt"/>
                <a:ea typeface="+mn-ea"/>
                <a:cs typeface="+mn-cs"/>
              </a:rPr>
              <a:t>(particulièrement </a:t>
            </a:r>
            <a:r>
              <a:rPr lang="fr-FR" sz="1200" kern="1200" baseline="0" dirty="0" err="1" smtClean="0">
                <a:solidFill>
                  <a:schemeClr val="tx1"/>
                </a:solidFill>
                <a:latin typeface="+mn-lt"/>
                <a:ea typeface="+mn-ea"/>
                <a:cs typeface="+mn-cs"/>
              </a:rPr>
              <a:t>l‟ACM</a:t>
            </a:r>
            <a:r>
              <a:rPr lang="fr-FR" sz="1200" kern="1200" baseline="0" dirty="0" smtClean="0">
                <a:solidFill>
                  <a:schemeClr val="tx1"/>
                </a:solidFill>
                <a:latin typeface="+mn-lt"/>
                <a:ea typeface="+mn-ea"/>
                <a:cs typeface="+mn-cs"/>
              </a:rPr>
              <a:t>) et la croissance, il est difficile </a:t>
            </a:r>
            <a:r>
              <a:rPr lang="fr-FR" sz="1200" kern="1200" baseline="0" dirty="0" err="1" smtClean="0">
                <a:solidFill>
                  <a:schemeClr val="tx1"/>
                </a:solidFill>
                <a:latin typeface="+mn-lt"/>
                <a:ea typeface="+mn-ea"/>
                <a:cs typeface="+mn-cs"/>
              </a:rPr>
              <a:t>d‟interpréter</a:t>
            </a:r>
            <a:r>
              <a:rPr lang="fr-FR" sz="1200" kern="1200" baseline="0" dirty="0" smtClean="0">
                <a:solidFill>
                  <a:schemeClr val="tx1"/>
                </a:solidFill>
                <a:latin typeface="+mn-lt"/>
                <a:ea typeface="+mn-ea"/>
                <a:cs typeface="+mn-cs"/>
              </a:rPr>
              <a:t> les résultats,</a:t>
            </a:r>
          </a:p>
          <a:p>
            <a:r>
              <a:rPr lang="fr-FR" sz="1200" kern="1200" baseline="0" dirty="0" smtClean="0">
                <a:solidFill>
                  <a:schemeClr val="tx1"/>
                </a:solidFill>
                <a:latin typeface="+mn-lt"/>
                <a:ea typeface="+mn-ea"/>
                <a:cs typeface="+mn-cs"/>
              </a:rPr>
              <a:t>principalement en raison du potentiel rapport de causalité inverse (une croissance rapide</a:t>
            </a:r>
          </a:p>
          <a:p>
            <a:r>
              <a:rPr lang="fr-FR" sz="1200" kern="1200" baseline="0" dirty="0" smtClean="0">
                <a:solidFill>
                  <a:schemeClr val="tx1"/>
                </a:solidFill>
                <a:latin typeface="+mn-lt"/>
                <a:ea typeface="+mn-ea"/>
                <a:cs typeface="+mn-cs"/>
              </a:rPr>
              <a:t>avec des apports en fer inadéquats peut entrainer une déplétion des réserves) et des</a:t>
            </a:r>
          </a:p>
          <a:p>
            <a:r>
              <a:rPr lang="fr-FR" sz="1200" kern="1200" baseline="0" dirty="0" smtClean="0">
                <a:solidFill>
                  <a:schemeClr val="tx1"/>
                </a:solidFill>
                <a:latin typeface="+mn-lt"/>
                <a:ea typeface="+mn-ea"/>
                <a:cs typeface="+mn-cs"/>
              </a:rPr>
              <a:t>nombreux facteurs confondants (parasitoses, autres déficits en micronutriments</a:t>
            </a:r>
            <a:r>
              <a:rPr lang="fr-FR" sz="1200" kern="1200" baseline="0" smtClean="0">
                <a:solidFill>
                  <a:schemeClr val="tx1"/>
                </a:solidFill>
                <a:latin typeface="+mn-lt"/>
                <a:ea typeface="+mn-ea"/>
                <a:cs typeface="+mn-cs"/>
              </a:rPr>
              <a:t>, ..) </a:t>
            </a:r>
            <a:r>
              <a:rPr lang="fr-FR" sz="1200" b="1" kern="1200" baseline="0" dirty="0" smtClean="0">
                <a:solidFill>
                  <a:schemeClr val="tx1"/>
                </a:solidFill>
                <a:latin typeface="+mn-lt"/>
                <a:ea typeface="+mn-ea"/>
                <a:cs typeface="+mn-cs"/>
              </a:rPr>
              <a:t>[</a:t>
            </a:r>
            <a:r>
              <a:rPr lang="fr-FR" sz="1200" b="1" kern="1200" baseline="0" smtClean="0">
                <a:solidFill>
                  <a:schemeClr val="tx1"/>
                </a:solidFill>
                <a:latin typeface="+mn-lt"/>
                <a:ea typeface="+mn-ea"/>
                <a:cs typeface="+mn-cs"/>
              </a:rPr>
              <a:t>123].</a:t>
            </a:r>
            <a:endParaRPr lang="fr-FR" sz="1200" b="1"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De la revue de la littérature disponible </a:t>
            </a:r>
            <a:r>
              <a:rPr lang="fr-FR" sz="1200" b="1" kern="1200" baseline="0" dirty="0" smtClean="0">
                <a:solidFill>
                  <a:schemeClr val="tx1"/>
                </a:solidFill>
                <a:latin typeface="+mn-lt"/>
                <a:ea typeface="+mn-ea"/>
                <a:cs typeface="+mn-cs"/>
              </a:rPr>
              <a:t>[300, 301], il </a:t>
            </a:r>
            <a:r>
              <a:rPr lang="fr-FR" sz="1200" b="1" kern="1200" baseline="0" dirty="0" err="1" smtClean="0">
                <a:solidFill>
                  <a:schemeClr val="tx1"/>
                </a:solidFill>
                <a:latin typeface="+mn-lt"/>
                <a:ea typeface="+mn-ea"/>
                <a:cs typeface="+mn-cs"/>
              </a:rPr>
              <a:t>s‟avère</a:t>
            </a:r>
            <a:r>
              <a:rPr lang="fr-FR" sz="1200" b="1" kern="1200" baseline="0" dirty="0" smtClean="0">
                <a:solidFill>
                  <a:schemeClr val="tx1"/>
                </a:solidFill>
                <a:latin typeface="+mn-lt"/>
                <a:ea typeface="+mn-ea"/>
                <a:cs typeface="+mn-cs"/>
              </a:rPr>
              <a:t> que la </a:t>
            </a:r>
            <a:r>
              <a:rPr lang="fr-FR" sz="1200" b="1" kern="1200" baseline="0" dirty="0" err="1" smtClean="0">
                <a:solidFill>
                  <a:schemeClr val="tx1"/>
                </a:solidFill>
                <a:latin typeface="+mn-lt"/>
                <a:ea typeface="+mn-ea"/>
                <a:cs typeface="+mn-cs"/>
              </a:rPr>
              <a:t>supplémentation</a:t>
            </a:r>
            <a:r>
              <a:rPr lang="fr-FR" sz="1200" b="1" kern="1200" baseline="0" dirty="0" smtClean="0">
                <a:solidFill>
                  <a:schemeClr val="tx1"/>
                </a:solidFill>
                <a:latin typeface="+mn-lt"/>
                <a:ea typeface="+mn-ea"/>
                <a:cs typeface="+mn-cs"/>
              </a:rPr>
              <a:t> en fer </a:t>
            </a:r>
            <a:r>
              <a:rPr lang="fr-FR" sz="1200" b="1" kern="1200" baseline="0" dirty="0" err="1" smtClean="0">
                <a:solidFill>
                  <a:schemeClr val="tx1"/>
                </a:solidFill>
                <a:latin typeface="+mn-lt"/>
                <a:ea typeface="+mn-ea"/>
                <a:cs typeface="+mn-cs"/>
              </a:rPr>
              <a:t>n‟a</a:t>
            </a:r>
            <a:endParaRPr lang="fr-FR" sz="1200" b="1"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aucun avantage ou peut être un avantage limité sur </a:t>
            </a:r>
            <a:r>
              <a:rPr lang="fr-FR" sz="1200" kern="1200" baseline="0" smtClean="0">
                <a:solidFill>
                  <a:schemeClr val="tx1"/>
                </a:solidFill>
                <a:latin typeface="+mn-lt"/>
                <a:ea typeface="+mn-ea"/>
                <a:cs typeface="+mn-cs"/>
              </a:rPr>
              <a:t>la croissance. </a:t>
            </a:r>
            <a:r>
              <a:rPr lang="fr-FR" sz="1200" kern="1200" baseline="0" dirty="0" smtClean="0">
                <a:solidFill>
                  <a:schemeClr val="tx1"/>
                </a:solidFill>
                <a:latin typeface="+mn-lt"/>
                <a:ea typeface="+mn-ea"/>
                <a:cs typeface="+mn-cs"/>
              </a:rPr>
              <a:t>Les quelques études qui</a:t>
            </a:r>
          </a:p>
          <a:p>
            <a:r>
              <a:rPr lang="fr-FR" sz="1200" kern="1200" baseline="0" dirty="0" smtClean="0">
                <a:solidFill>
                  <a:schemeClr val="tx1"/>
                </a:solidFill>
                <a:latin typeface="+mn-lt"/>
                <a:ea typeface="+mn-ea"/>
                <a:cs typeface="+mn-cs"/>
              </a:rPr>
              <a:t>ont montré un bénéfice, </a:t>
            </a:r>
            <a:r>
              <a:rPr lang="fr-FR" sz="1200" kern="1200" baseline="0" dirty="0" err="1" smtClean="0">
                <a:solidFill>
                  <a:schemeClr val="tx1"/>
                </a:solidFill>
                <a:latin typeface="+mn-lt"/>
                <a:ea typeface="+mn-ea"/>
                <a:cs typeface="+mn-cs"/>
              </a:rPr>
              <a:t>l‟ont</a:t>
            </a:r>
            <a:r>
              <a:rPr lang="fr-FR" sz="1200" kern="1200" baseline="0" dirty="0" smtClean="0">
                <a:solidFill>
                  <a:schemeClr val="tx1"/>
                </a:solidFill>
                <a:latin typeface="+mn-lt"/>
                <a:ea typeface="+mn-ea"/>
                <a:cs typeface="+mn-cs"/>
              </a:rPr>
              <a:t> trouvé principalement chez des enfants antérieurement</a:t>
            </a:r>
          </a:p>
          <a:p>
            <a:r>
              <a:rPr lang="fr-FR" sz="1200" kern="1200" baseline="0" dirty="0" smtClean="0">
                <a:solidFill>
                  <a:schemeClr val="tx1"/>
                </a:solidFill>
                <a:latin typeface="+mn-lt"/>
                <a:ea typeface="+mn-ea"/>
                <a:cs typeface="+mn-cs"/>
              </a:rPr>
              <a:t>carencés </a:t>
            </a:r>
            <a:r>
              <a:rPr lang="fr-FR" sz="1200" kern="1200" baseline="0" smtClean="0">
                <a:solidFill>
                  <a:schemeClr val="tx1"/>
                </a:solidFill>
                <a:latin typeface="+mn-lt"/>
                <a:ea typeface="+mn-ea"/>
                <a:cs typeface="+mn-cs"/>
              </a:rPr>
              <a:t>en fer. </a:t>
            </a:r>
            <a:r>
              <a:rPr lang="fr-FR" sz="1200" kern="1200" baseline="0" dirty="0" smtClean="0">
                <a:solidFill>
                  <a:schemeClr val="tx1"/>
                </a:solidFill>
                <a:latin typeface="+mn-lt"/>
                <a:ea typeface="+mn-ea"/>
                <a:cs typeface="+mn-cs"/>
              </a:rPr>
              <a:t>Il </a:t>
            </a:r>
            <a:r>
              <a:rPr lang="fr-FR" sz="1200" kern="1200" baseline="0" dirty="0" err="1" smtClean="0">
                <a:solidFill>
                  <a:schemeClr val="tx1"/>
                </a:solidFill>
                <a:latin typeface="+mn-lt"/>
                <a:ea typeface="+mn-ea"/>
                <a:cs typeface="+mn-cs"/>
              </a:rPr>
              <a:t>s‟avère</a:t>
            </a:r>
            <a:r>
              <a:rPr lang="fr-FR" sz="1200" kern="1200" baseline="0" dirty="0" smtClean="0">
                <a:solidFill>
                  <a:schemeClr val="tx1"/>
                </a:solidFill>
                <a:latin typeface="+mn-lt"/>
                <a:ea typeface="+mn-ea"/>
                <a:cs typeface="+mn-cs"/>
              </a:rPr>
              <a:t> même que la </a:t>
            </a:r>
            <a:r>
              <a:rPr lang="fr-FR" sz="1200" kern="1200" baseline="0" dirty="0" err="1" smtClean="0">
                <a:solidFill>
                  <a:schemeClr val="tx1"/>
                </a:solidFill>
                <a:latin typeface="+mn-lt"/>
                <a:ea typeface="+mn-ea"/>
                <a:cs typeface="+mn-cs"/>
              </a:rPr>
              <a:t>supplémentation</a:t>
            </a:r>
            <a:r>
              <a:rPr lang="fr-FR" sz="1200" kern="1200" baseline="0" dirty="0" smtClean="0">
                <a:solidFill>
                  <a:schemeClr val="tx1"/>
                </a:solidFill>
                <a:latin typeface="+mn-lt"/>
                <a:ea typeface="+mn-ea"/>
                <a:cs typeface="+mn-cs"/>
              </a:rPr>
              <a:t> en fer des enfants en bas âge, non</a:t>
            </a:r>
          </a:p>
          <a:p>
            <a:r>
              <a:rPr lang="fr-FR" sz="1200" kern="1200" baseline="0" dirty="0" smtClean="0">
                <a:solidFill>
                  <a:schemeClr val="tx1"/>
                </a:solidFill>
                <a:latin typeface="+mn-lt"/>
                <a:ea typeface="+mn-ea"/>
                <a:cs typeface="+mn-cs"/>
              </a:rPr>
              <a:t>carencés en fer, pourrait compromettre leurs gains optimaux en taille et en poids, le fer en</a:t>
            </a:r>
          </a:p>
          <a:p>
            <a:r>
              <a:rPr lang="fr-FR" sz="1200" kern="1200" baseline="0" dirty="0" smtClean="0">
                <a:solidFill>
                  <a:schemeClr val="tx1"/>
                </a:solidFill>
                <a:latin typeface="+mn-lt"/>
                <a:ea typeface="+mn-ea"/>
                <a:cs typeface="+mn-cs"/>
              </a:rPr>
              <a:t>excès pouvant entraver </a:t>
            </a:r>
            <a:r>
              <a:rPr lang="fr-FR" sz="1200" kern="1200" baseline="0" dirty="0" err="1" smtClean="0">
                <a:solidFill>
                  <a:schemeClr val="tx1"/>
                </a:solidFill>
                <a:latin typeface="+mn-lt"/>
                <a:ea typeface="+mn-ea"/>
                <a:cs typeface="+mn-cs"/>
              </a:rPr>
              <a:t>l‟absorption</a:t>
            </a:r>
            <a:r>
              <a:rPr lang="fr-FR" sz="1200" kern="1200" baseline="0" dirty="0" smtClean="0">
                <a:solidFill>
                  <a:schemeClr val="tx1"/>
                </a:solidFill>
                <a:latin typeface="+mn-lt"/>
                <a:ea typeface="+mn-ea"/>
                <a:cs typeface="+mn-cs"/>
              </a:rPr>
              <a:t> du zinc</a:t>
            </a:r>
          </a:p>
          <a:p>
            <a:r>
              <a:rPr lang="fr-FR" sz="1200" b="1" kern="1200" baseline="0" dirty="0" smtClean="0">
                <a:solidFill>
                  <a:schemeClr val="tx1"/>
                </a:solidFill>
                <a:latin typeface="+mn-lt"/>
                <a:ea typeface="+mn-ea"/>
                <a:cs typeface="+mn-cs"/>
              </a:rPr>
              <a:t>[302, </a:t>
            </a:r>
            <a:r>
              <a:rPr lang="fr-FR" sz="1200" b="1" kern="1200" baseline="0" smtClean="0">
                <a:solidFill>
                  <a:schemeClr val="tx1"/>
                </a:solidFill>
                <a:latin typeface="+mn-lt"/>
                <a:ea typeface="+mn-ea"/>
                <a:cs typeface="+mn-cs"/>
              </a:rPr>
              <a:t>303].</a:t>
            </a:r>
            <a:endParaRPr lang="fr-FR" sz="1200" b="1"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La CM pourrait augmenter le risque de saturnisme chez les enfants exposés au plomb</a:t>
            </a:r>
          </a:p>
          <a:p>
            <a:r>
              <a:rPr lang="fr-FR" sz="1200" kern="1200" baseline="0" dirty="0" smtClean="0">
                <a:solidFill>
                  <a:schemeClr val="tx1"/>
                </a:solidFill>
                <a:latin typeface="+mn-lt"/>
                <a:ea typeface="+mn-ea"/>
                <a:cs typeface="+mn-cs"/>
              </a:rPr>
              <a:t>présent </a:t>
            </a:r>
            <a:r>
              <a:rPr lang="fr-FR" sz="1200" kern="1200" baseline="0" smtClean="0">
                <a:solidFill>
                  <a:schemeClr val="tx1"/>
                </a:solidFill>
                <a:latin typeface="+mn-lt"/>
                <a:ea typeface="+mn-ea"/>
                <a:cs typeface="+mn-cs"/>
              </a:rPr>
              <a:t>dans l‟environnement. </a:t>
            </a:r>
            <a:r>
              <a:rPr lang="fr-FR" sz="1200" b="1" kern="1200" baseline="0" dirty="0" smtClean="0">
                <a:solidFill>
                  <a:schemeClr val="tx1"/>
                </a:solidFill>
                <a:latin typeface="+mn-lt"/>
                <a:ea typeface="+mn-ea"/>
                <a:cs typeface="+mn-cs"/>
              </a:rPr>
              <a:t>[304]</a:t>
            </a:r>
          </a:p>
          <a:p>
            <a:r>
              <a:rPr lang="fr-FR" sz="1200" kern="1200" baseline="0" dirty="0" smtClean="0">
                <a:solidFill>
                  <a:schemeClr val="tx1"/>
                </a:solidFill>
                <a:latin typeface="+mn-lt"/>
                <a:ea typeface="+mn-ea"/>
                <a:cs typeface="+mn-cs"/>
              </a:rPr>
              <a:t>La </a:t>
            </a:r>
            <a:r>
              <a:rPr lang="fr-FR" sz="1200" kern="1200" baseline="0" dirty="0" err="1" smtClean="0">
                <a:solidFill>
                  <a:schemeClr val="tx1"/>
                </a:solidFill>
                <a:latin typeface="+mn-lt"/>
                <a:ea typeface="+mn-ea"/>
                <a:cs typeface="+mn-cs"/>
              </a:rPr>
              <a:t>co</a:t>
            </a:r>
            <a:r>
              <a:rPr lang="fr-FR" sz="1200" kern="1200" baseline="0" dirty="0" smtClean="0">
                <a:solidFill>
                  <a:schemeClr val="tx1"/>
                </a:solidFill>
                <a:latin typeface="+mn-lt"/>
                <a:ea typeface="+mn-ea"/>
                <a:cs typeface="+mn-cs"/>
              </a:rPr>
              <a:t>-morbidité CM - saturnisme restes encore exceptionnellement élevée chez les</a:t>
            </a:r>
          </a:p>
          <a:p>
            <a:r>
              <a:rPr lang="fr-FR" sz="1200" kern="1200" baseline="0" dirty="0" smtClean="0">
                <a:solidFill>
                  <a:schemeClr val="tx1"/>
                </a:solidFill>
                <a:latin typeface="+mn-lt"/>
                <a:ea typeface="+mn-ea"/>
                <a:cs typeface="+mn-cs"/>
              </a:rPr>
              <a:t>nourrissons et les enfants dans quelques secteurs urbains défavorisés des pays développés</a:t>
            </a:r>
          </a:p>
          <a:p>
            <a:r>
              <a:rPr lang="fr-FR" sz="1200" kern="1200" baseline="0" dirty="0" smtClean="0">
                <a:solidFill>
                  <a:schemeClr val="tx1"/>
                </a:solidFill>
                <a:latin typeface="+mn-lt"/>
                <a:ea typeface="+mn-ea"/>
                <a:cs typeface="+mn-cs"/>
              </a:rPr>
              <a:t>et dans les pays en voie de développement </a:t>
            </a:r>
            <a:r>
              <a:rPr lang="fr-FR" sz="1200" b="1" kern="1200" baseline="0" dirty="0" smtClean="0">
                <a:solidFill>
                  <a:schemeClr val="tx1"/>
                </a:solidFill>
                <a:latin typeface="+mn-lt"/>
                <a:ea typeface="+mn-ea"/>
                <a:cs typeface="+mn-cs"/>
              </a:rPr>
              <a:t>[</a:t>
            </a:r>
            <a:r>
              <a:rPr lang="fr-FR" sz="1200" b="1" kern="1200" baseline="0" smtClean="0">
                <a:solidFill>
                  <a:schemeClr val="tx1"/>
                </a:solidFill>
                <a:latin typeface="+mn-lt"/>
                <a:ea typeface="+mn-ea"/>
                <a:cs typeface="+mn-cs"/>
              </a:rPr>
              <a:t>305-307].</a:t>
            </a:r>
            <a:endParaRPr lang="fr-FR" sz="1200" b="1"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Les arguments directs en faveur </a:t>
            </a:r>
            <a:r>
              <a:rPr lang="fr-FR" sz="1200" kern="1200" baseline="0" dirty="0" err="1" smtClean="0">
                <a:solidFill>
                  <a:schemeClr val="tx1"/>
                </a:solidFill>
                <a:latin typeface="+mn-lt"/>
                <a:ea typeface="+mn-ea"/>
                <a:cs typeface="+mn-cs"/>
              </a:rPr>
              <a:t>d‟une</a:t>
            </a:r>
            <a:r>
              <a:rPr lang="fr-FR" sz="1200" kern="1200" baseline="0" dirty="0" smtClean="0">
                <a:solidFill>
                  <a:schemeClr val="tx1"/>
                </a:solidFill>
                <a:latin typeface="+mn-lt"/>
                <a:ea typeface="+mn-ea"/>
                <a:cs typeface="+mn-cs"/>
              </a:rPr>
              <a:t> susceptibilité accrue au saturnisme chez les</a:t>
            </a:r>
          </a:p>
          <a:p>
            <a:r>
              <a:rPr lang="fr-FR" sz="1200" kern="1200" baseline="0" dirty="0" smtClean="0">
                <a:solidFill>
                  <a:schemeClr val="tx1"/>
                </a:solidFill>
                <a:latin typeface="+mn-lt"/>
                <a:ea typeface="+mn-ea"/>
                <a:cs typeface="+mn-cs"/>
              </a:rPr>
              <a:t>individus carencés en fer sont faibles, mais un nombre de plus en plus important </a:t>
            </a:r>
            <a:r>
              <a:rPr lang="fr-FR" sz="1200" kern="1200" baseline="0" dirty="0" err="1" smtClean="0">
                <a:solidFill>
                  <a:schemeClr val="tx1"/>
                </a:solidFill>
                <a:latin typeface="+mn-lt"/>
                <a:ea typeface="+mn-ea"/>
                <a:cs typeface="+mn-cs"/>
              </a:rPr>
              <a:t>d‟études</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soutient </a:t>
            </a:r>
            <a:r>
              <a:rPr lang="fr-FR" sz="1200" kern="1200" baseline="0" dirty="0" err="1" smtClean="0">
                <a:solidFill>
                  <a:schemeClr val="tx1"/>
                </a:solidFill>
                <a:latin typeface="+mn-lt"/>
                <a:ea typeface="+mn-ea"/>
                <a:cs typeface="+mn-cs"/>
              </a:rPr>
              <a:t>l‟interaction</a:t>
            </a:r>
            <a:r>
              <a:rPr lang="fr-FR" sz="1200" kern="1200" baseline="0" dirty="0" smtClean="0">
                <a:solidFill>
                  <a:schemeClr val="tx1"/>
                </a:solidFill>
                <a:latin typeface="+mn-lt"/>
                <a:ea typeface="+mn-ea"/>
                <a:cs typeface="+mn-cs"/>
              </a:rPr>
              <a:t> entre la CM et le saturnisme </a:t>
            </a:r>
            <a:r>
              <a:rPr lang="fr-FR" sz="1200" b="1" kern="1200" baseline="0" dirty="0" smtClean="0">
                <a:solidFill>
                  <a:schemeClr val="tx1"/>
                </a:solidFill>
                <a:latin typeface="+mn-lt"/>
                <a:ea typeface="+mn-ea"/>
                <a:cs typeface="+mn-cs"/>
              </a:rPr>
              <a:t>[</a:t>
            </a:r>
            <a:r>
              <a:rPr lang="fr-FR" sz="1200" b="1" kern="1200" baseline="0" smtClean="0">
                <a:solidFill>
                  <a:schemeClr val="tx1"/>
                </a:solidFill>
                <a:latin typeface="+mn-lt"/>
                <a:ea typeface="+mn-ea"/>
                <a:cs typeface="+mn-cs"/>
              </a:rPr>
              <a:t>308].</a:t>
            </a:r>
            <a:endParaRPr lang="fr-FR" sz="1200" b="1"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La CM a été associée à une augmentation de </a:t>
            </a:r>
            <a:r>
              <a:rPr lang="fr-FR" sz="1200" kern="1200" baseline="0" dirty="0" err="1" smtClean="0">
                <a:solidFill>
                  <a:schemeClr val="tx1"/>
                </a:solidFill>
                <a:latin typeface="+mn-lt"/>
                <a:ea typeface="+mn-ea"/>
                <a:cs typeface="+mn-cs"/>
              </a:rPr>
              <a:t>l‟absorption</a:t>
            </a:r>
            <a:r>
              <a:rPr lang="fr-FR" sz="1200" kern="1200" baseline="0" dirty="0" smtClean="0">
                <a:solidFill>
                  <a:schemeClr val="tx1"/>
                </a:solidFill>
                <a:latin typeface="+mn-lt"/>
                <a:ea typeface="+mn-ea"/>
                <a:cs typeface="+mn-cs"/>
              </a:rPr>
              <a:t> et du dépôt du plomb </a:t>
            </a:r>
            <a:r>
              <a:rPr lang="fr-FR" sz="1200" b="1" kern="1200" baseline="0" dirty="0" smtClean="0">
                <a:solidFill>
                  <a:schemeClr val="tx1"/>
                </a:solidFill>
                <a:latin typeface="+mn-lt"/>
                <a:ea typeface="+mn-ea"/>
                <a:cs typeface="+mn-cs"/>
              </a:rPr>
              <a:t>[309],</a:t>
            </a:r>
          </a:p>
          <a:p>
            <a:r>
              <a:rPr lang="fr-FR" sz="1200" kern="1200" baseline="0" dirty="0" smtClean="0">
                <a:solidFill>
                  <a:schemeClr val="tx1"/>
                </a:solidFill>
                <a:latin typeface="+mn-lt"/>
                <a:ea typeface="+mn-ea"/>
                <a:cs typeface="+mn-cs"/>
              </a:rPr>
              <a:t>cependant, le rapport entre le fer et le plomb est complexe et pas </a:t>
            </a:r>
            <a:r>
              <a:rPr lang="fr-FR" sz="1200" kern="1200" baseline="0" smtClean="0">
                <a:solidFill>
                  <a:schemeClr val="tx1"/>
                </a:solidFill>
                <a:latin typeface="+mn-lt"/>
                <a:ea typeface="+mn-ea"/>
                <a:cs typeface="+mn-cs"/>
              </a:rPr>
              <a:t>complètement compris.</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Pendant des périodes de déplétion des réserves en fer, </a:t>
            </a:r>
            <a:r>
              <a:rPr lang="fr-FR" sz="1200" kern="1200" baseline="0" dirty="0" err="1" smtClean="0">
                <a:solidFill>
                  <a:schemeClr val="tx1"/>
                </a:solidFill>
                <a:latin typeface="+mn-lt"/>
                <a:ea typeface="+mn-ea"/>
                <a:cs typeface="+mn-cs"/>
              </a:rPr>
              <a:t>l‟expression</a:t>
            </a:r>
            <a:r>
              <a:rPr lang="fr-FR" sz="1200" kern="1200" baseline="0" dirty="0" smtClean="0">
                <a:solidFill>
                  <a:schemeClr val="tx1"/>
                </a:solidFill>
                <a:latin typeface="+mn-lt"/>
                <a:ea typeface="+mn-ea"/>
                <a:cs typeface="+mn-cs"/>
              </a:rPr>
              <a:t> de DMT1</a:t>
            </a:r>
          </a:p>
          <a:p>
            <a:r>
              <a:rPr lang="fr-FR" sz="1200" kern="1200" baseline="0" dirty="0" smtClean="0">
                <a:solidFill>
                  <a:schemeClr val="tx1"/>
                </a:solidFill>
                <a:latin typeface="+mn-lt"/>
                <a:ea typeface="+mn-ea"/>
                <a:cs typeface="+mn-cs"/>
              </a:rPr>
              <a:t>(transporteur commun du fer et du plomb) dans le duodénum est considérablement</a:t>
            </a:r>
          </a:p>
          <a:p>
            <a:r>
              <a:rPr lang="fr-FR" sz="1200" kern="1200" baseline="0" dirty="0" smtClean="0">
                <a:solidFill>
                  <a:schemeClr val="tx1"/>
                </a:solidFill>
                <a:latin typeface="+mn-lt"/>
                <a:ea typeface="+mn-ea"/>
                <a:cs typeface="+mn-cs"/>
              </a:rPr>
              <a:t>augmentée </a:t>
            </a:r>
            <a:r>
              <a:rPr lang="fr-FR" sz="1200" b="1" kern="1200" baseline="0" dirty="0" smtClean="0">
                <a:solidFill>
                  <a:schemeClr val="tx1"/>
                </a:solidFill>
                <a:latin typeface="+mn-lt"/>
                <a:ea typeface="+mn-ea"/>
                <a:cs typeface="+mn-cs"/>
              </a:rPr>
              <a:t>[90], permettant non seulement </a:t>
            </a:r>
            <a:r>
              <a:rPr lang="fr-FR" sz="1200" b="1" kern="1200" baseline="0" dirty="0" err="1" smtClean="0">
                <a:solidFill>
                  <a:schemeClr val="tx1"/>
                </a:solidFill>
                <a:latin typeface="+mn-lt"/>
                <a:ea typeface="+mn-ea"/>
                <a:cs typeface="+mn-cs"/>
              </a:rPr>
              <a:t>l‟absorption</a:t>
            </a:r>
            <a:r>
              <a:rPr lang="fr-FR" sz="1200" b="1" kern="1200" baseline="0" dirty="0" smtClean="0">
                <a:solidFill>
                  <a:schemeClr val="tx1"/>
                </a:solidFill>
                <a:latin typeface="+mn-lt"/>
                <a:ea typeface="+mn-ea"/>
                <a:cs typeface="+mn-cs"/>
              </a:rPr>
              <a:t> accrue de fer mais également celle</a:t>
            </a:r>
          </a:p>
          <a:p>
            <a:r>
              <a:rPr lang="fr-FR" sz="1200" kern="1200" baseline="0" smtClean="0">
                <a:solidFill>
                  <a:schemeClr val="tx1"/>
                </a:solidFill>
                <a:latin typeface="+mn-lt"/>
                <a:ea typeface="+mn-ea"/>
                <a:cs typeface="+mn-cs"/>
              </a:rPr>
              <a:t>du plomb. </a:t>
            </a:r>
            <a:r>
              <a:rPr lang="fr-FR" sz="1200" kern="1200" baseline="0" dirty="0" smtClean="0">
                <a:solidFill>
                  <a:schemeClr val="tx1"/>
                </a:solidFill>
                <a:latin typeface="+mn-lt"/>
                <a:ea typeface="+mn-ea"/>
                <a:cs typeface="+mn-cs"/>
              </a:rPr>
              <a:t>In vitro, la surexpression expérimentale de DMT1 dans une variété de cellules humaines a eu comme conséquence une augmentation 7 fois plus importante du transport</a:t>
            </a:r>
          </a:p>
          <a:p>
            <a:r>
              <a:rPr lang="fr-FR" sz="1200" kern="1200" baseline="0" dirty="0" smtClean="0">
                <a:solidFill>
                  <a:schemeClr val="tx1"/>
                </a:solidFill>
                <a:latin typeface="+mn-lt"/>
                <a:ea typeface="+mn-ea"/>
                <a:cs typeface="+mn-cs"/>
              </a:rPr>
              <a:t>du plomb comparée aux contrôles </a:t>
            </a:r>
            <a:r>
              <a:rPr lang="fr-FR" sz="1200" b="1" kern="1200" baseline="0" dirty="0" smtClean="0">
                <a:solidFill>
                  <a:schemeClr val="tx1"/>
                </a:solidFill>
                <a:latin typeface="+mn-lt"/>
                <a:ea typeface="+mn-ea"/>
                <a:cs typeface="+mn-cs"/>
              </a:rPr>
              <a:t>[</a:t>
            </a:r>
            <a:r>
              <a:rPr lang="fr-FR" sz="1200" b="1" kern="1200" baseline="0" smtClean="0">
                <a:solidFill>
                  <a:schemeClr val="tx1"/>
                </a:solidFill>
                <a:latin typeface="+mn-lt"/>
                <a:ea typeface="+mn-ea"/>
                <a:cs typeface="+mn-cs"/>
              </a:rPr>
              <a:t>310].</a:t>
            </a:r>
            <a:endParaRPr lang="fr-FR" sz="1200" kern="1200" baseline="0" dirty="0" smtClean="0">
              <a:solidFill>
                <a:schemeClr val="tx1"/>
              </a:solidFill>
              <a:latin typeface="+mn-lt"/>
              <a:ea typeface="+mn-ea"/>
              <a:cs typeface="+mn-cs"/>
            </a:endParaRPr>
          </a:p>
          <a:p>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28</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495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327B028-4581-461A-94F4-A06C2278B73B}" type="slidenum">
              <a:rPr lang="fr-FR">
                <a:solidFill>
                  <a:prstClr val="black"/>
                </a:solidFill>
              </a:rPr>
              <a:pPr>
                <a:defRPr/>
              </a:pPr>
              <a:t>29</a:t>
            </a:fld>
            <a:endParaRPr lang="fr-FR"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r>
              <a:rPr lang="fr-FR" sz="1200" kern="1200" baseline="0" dirty="0" smtClean="0">
                <a:solidFill>
                  <a:schemeClr val="tx1"/>
                </a:solidFill>
                <a:latin typeface="+mn-lt"/>
                <a:ea typeface="+mn-ea"/>
                <a:cs typeface="+mn-cs"/>
              </a:rPr>
              <a:t>Le fer est un élément indispensable au bon fonctionnement </a:t>
            </a:r>
            <a:r>
              <a:rPr lang="fr-FR" sz="1200" kern="1200" baseline="0" smtClean="0">
                <a:solidFill>
                  <a:schemeClr val="tx1"/>
                </a:solidFill>
                <a:latin typeface="+mn-lt"/>
                <a:ea typeface="+mn-ea"/>
                <a:cs typeface="+mn-cs"/>
              </a:rPr>
              <a:t>de l‟organisme. </a:t>
            </a:r>
            <a:r>
              <a:rPr lang="fr-FR" sz="1200" kern="1200" baseline="0" dirty="0" smtClean="0">
                <a:solidFill>
                  <a:schemeClr val="tx1"/>
                </a:solidFill>
                <a:latin typeface="+mn-lt"/>
                <a:ea typeface="+mn-ea"/>
                <a:cs typeface="+mn-cs"/>
              </a:rPr>
              <a:t>Il est en</a:t>
            </a:r>
          </a:p>
          <a:p>
            <a:r>
              <a:rPr lang="fr-FR" sz="1200" kern="1200" baseline="0" dirty="0" smtClean="0">
                <a:solidFill>
                  <a:schemeClr val="tx1"/>
                </a:solidFill>
                <a:latin typeface="+mn-lt"/>
                <a:ea typeface="+mn-ea"/>
                <a:cs typeface="+mn-cs"/>
              </a:rPr>
              <a:t>outre requis pour le transport de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et la catalyse de réactions enzymatiques</a:t>
            </a:r>
          </a:p>
          <a:p>
            <a:r>
              <a:rPr lang="fr-FR" sz="1200" kern="1200" baseline="0" dirty="0" smtClean="0">
                <a:solidFill>
                  <a:schemeClr val="tx1"/>
                </a:solidFill>
                <a:latin typeface="+mn-lt"/>
                <a:ea typeface="+mn-ea"/>
                <a:cs typeface="+mn-cs"/>
              </a:rPr>
              <a:t>impliquées dans le transfert </a:t>
            </a:r>
            <a:r>
              <a:rPr lang="fr-FR" sz="1200" kern="1200" baseline="0" dirty="0" err="1" smtClean="0">
                <a:solidFill>
                  <a:schemeClr val="tx1"/>
                </a:solidFill>
                <a:latin typeface="+mn-lt"/>
                <a:ea typeface="+mn-ea"/>
                <a:cs typeface="+mn-cs"/>
              </a:rPr>
              <a:t>d‟électrons</a:t>
            </a:r>
            <a:r>
              <a:rPr lang="fr-FR" sz="1200" kern="1200" baseline="0" dirty="0" smtClean="0">
                <a:solidFill>
                  <a:schemeClr val="tx1"/>
                </a:solidFill>
                <a:latin typeface="+mn-lt"/>
                <a:ea typeface="+mn-ea"/>
                <a:cs typeface="+mn-cs"/>
              </a:rPr>
              <a:t> et la </a:t>
            </a:r>
            <a:r>
              <a:rPr lang="fr-FR" sz="1200" kern="1200" baseline="0" smtClean="0">
                <a:solidFill>
                  <a:schemeClr val="tx1"/>
                </a:solidFill>
                <a:latin typeface="+mn-lt"/>
                <a:ea typeface="+mn-ea"/>
                <a:cs typeface="+mn-cs"/>
              </a:rPr>
              <a:t>synthèse d‟ADN. </a:t>
            </a:r>
            <a:r>
              <a:rPr lang="fr-FR" sz="1200" kern="1200" baseline="0" dirty="0" smtClean="0">
                <a:solidFill>
                  <a:schemeClr val="tx1"/>
                </a:solidFill>
                <a:latin typeface="+mn-lt"/>
                <a:ea typeface="+mn-ea"/>
                <a:cs typeface="+mn-cs"/>
              </a:rPr>
              <a:t>Le fer en excès est</a:t>
            </a:r>
          </a:p>
          <a:p>
            <a:r>
              <a:rPr lang="fr-FR" sz="1200" kern="1200" baseline="0" dirty="0" smtClean="0">
                <a:solidFill>
                  <a:schemeClr val="tx1"/>
                </a:solidFill>
                <a:latin typeface="+mn-lt"/>
                <a:ea typeface="+mn-ea"/>
                <a:cs typeface="+mn-cs"/>
              </a:rPr>
              <a:t>cependant toxique, sa réaction avec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se traduisant par la formation de radicaux</a:t>
            </a:r>
          </a:p>
          <a:p>
            <a:r>
              <a:rPr lang="fr-FR" sz="1200" kern="1200" baseline="0" dirty="0" smtClean="0">
                <a:solidFill>
                  <a:schemeClr val="tx1"/>
                </a:solidFill>
                <a:latin typeface="+mn-lt"/>
                <a:ea typeface="+mn-ea"/>
                <a:cs typeface="+mn-cs"/>
              </a:rPr>
              <a:t>libres altérant les membranes cellulaires </a:t>
            </a:r>
            <a:r>
              <a:rPr lang="fr-FR" sz="1200" kern="1200" baseline="0" smtClean="0">
                <a:solidFill>
                  <a:schemeClr val="tx1"/>
                </a:solidFill>
                <a:latin typeface="+mn-lt"/>
                <a:ea typeface="+mn-ea"/>
                <a:cs typeface="+mn-cs"/>
              </a:rPr>
              <a:t>et l‟ADN.</a:t>
            </a:r>
            <a:endParaRPr lang="fr-FR" sz="1200" kern="1200" baseline="0" dirty="0" smtClean="0">
              <a:solidFill>
                <a:schemeClr val="tx1"/>
              </a:solidFill>
              <a:latin typeface="+mn-lt"/>
              <a:ea typeface="+mn-ea"/>
              <a:cs typeface="+mn-cs"/>
            </a:endParaRPr>
          </a:p>
          <a:p>
            <a:pPr marL="342900" lvl="1" indent="-342900">
              <a:buClr>
                <a:schemeClr val="accent1">
                  <a:lumMod val="75000"/>
                </a:schemeClr>
              </a:buClr>
              <a:buFont typeface="Wingdings" pitchFamily="2" charset="2"/>
              <a:buChar char="q"/>
              <a:defRPr/>
            </a:pPr>
            <a:r>
              <a:rPr lang="fr-FR" sz="2700" dirty="0" smtClean="0"/>
              <a:t>Répartition du fer dans l’organisme</a:t>
            </a:r>
          </a:p>
          <a:p>
            <a:pPr>
              <a:buClr>
                <a:schemeClr val="accent1"/>
              </a:buClr>
              <a:buFont typeface="Wingdings" pitchFamily="2" charset="2"/>
              <a:buChar char="§"/>
            </a:pPr>
            <a:r>
              <a:rPr lang="fr-FR" sz="2700" dirty="0" smtClean="0"/>
              <a:t>Le fer existe dans l’organisme sous plusieurs formes</a:t>
            </a:r>
          </a:p>
          <a:p>
            <a:pPr>
              <a:buClr>
                <a:schemeClr val="accent1"/>
              </a:buClr>
              <a:buFont typeface="Wingdings" pitchFamily="2" charset="2"/>
              <a:buChar char="§"/>
            </a:pPr>
            <a:r>
              <a:rPr lang="fr-FR" sz="2700" dirty="0" smtClean="0"/>
              <a:t>Formes métaboliquement actives essentielles au fonctionnement de la cellule, étroitement liées au transport et l’utilisation cellulaire </a:t>
            </a:r>
            <a:r>
              <a:rPr lang="fr-FR" sz="2700" smtClean="0"/>
              <a:t>de l’O2. </a:t>
            </a:r>
            <a:r>
              <a:rPr lang="fr-FR" sz="2700" dirty="0" smtClean="0"/>
              <a:t>Elles incluent l’</a:t>
            </a:r>
            <a:r>
              <a:rPr lang="fr-FR" sz="2700" dirty="0" err="1" smtClean="0"/>
              <a:t>Hb</a:t>
            </a:r>
            <a:r>
              <a:rPr lang="fr-FR" sz="2700" dirty="0" smtClean="0"/>
              <a:t>, 65 % du pool total du fer, la myoglobine, 5 % du pool total les cytochromes et </a:t>
            </a:r>
            <a:r>
              <a:rPr lang="fr-FR" sz="2700" smtClean="0"/>
              <a:t>les flavoprotéines.</a:t>
            </a:r>
            <a:endParaRPr lang="fr-FR" sz="2700" dirty="0" smtClean="0"/>
          </a:p>
          <a:p>
            <a:pPr>
              <a:buClr>
                <a:schemeClr val="accent1"/>
              </a:buClr>
              <a:buFont typeface="Wingdings" pitchFamily="2" charset="2"/>
              <a:buChar char="§"/>
            </a:pPr>
            <a:r>
              <a:rPr lang="fr-FR" sz="2700" dirty="0" smtClean="0"/>
              <a:t>La forme de transport : le fer circule lié à une protéine, </a:t>
            </a:r>
            <a:r>
              <a:rPr lang="fr-FR" sz="2700" smtClean="0"/>
              <a:t>la transferrine.</a:t>
            </a:r>
            <a:endParaRPr lang="fr-FR" sz="2700" dirty="0" smtClean="0"/>
          </a:p>
          <a:p>
            <a:pPr>
              <a:buClr>
                <a:schemeClr val="accent1"/>
              </a:buClr>
              <a:buFont typeface="Wingdings" pitchFamily="2" charset="2"/>
              <a:buChar char="§"/>
            </a:pPr>
            <a:r>
              <a:rPr lang="fr-FR" sz="2700" dirty="0" smtClean="0"/>
              <a:t>Les formes de réserve : le fer est stocké sous deux formes :</a:t>
            </a:r>
          </a:p>
          <a:p>
            <a:pPr>
              <a:buClr>
                <a:schemeClr val="accent1"/>
              </a:buClr>
              <a:buNone/>
            </a:pPr>
            <a:r>
              <a:rPr lang="fr-FR" sz="2700" dirty="0" smtClean="0"/>
              <a:t>      → fraction soluble, la </a:t>
            </a:r>
            <a:r>
              <a:rPr lang="fr-FR" sz="2700" dirty="0" err="1" smtClean="0"/>
              <a:t>ferritine</a:t>
            </a:r>
            <a:r>
              <a:rPr lang="fr-FR" sz="2700" dirty="0" smtClean="0"/>
              <a:t> facilement mobilisable ;</a:t>
            </a:r>
          </a:p>
          <a:p>
            <a:pPr>
              <a:buClr>
                <a:schemeClr val="accent1"/>
              </a:buClr>
              <a:buNone/>
            </a:pPr>
            <a:r>
              <a:rPr lang="fr-FR" sz="2700" dirty="0" smtClean="0"/>
              <a:t>      → fraction </a:t>
            </a:r>
            <a:r>
              <a:rPr lang="fr-FR" sz="2700" smtClean="0"/>
              <a:t>insoluble l’hémosidérine.</a:t>
            </a:r>
            <a:endParaRPr lang="fr-FR" sz="2700" dirty="0" smtClean="0"/>
          </a:p>
          <a:p>
            <a:pPr>
              <a:buClr>
                <a:schemeClr val="accent1"/>
              </a:buClr>
              <a:buFont typeface="Wingdings" pitchFamily="2" charset="2"/>
              <a:buChar char="§"/>
            </a:pPr>
            <a:r>
              <a:rPr lang="fr-FR" sz="2700" dirty="0" smtClean="0"/>
              <a:t>Les formes de stockage ont un rôle essentiel de protection des structures cellulaires contre l’effet oxydant du fer </a:t>
            </a:r>
            <a:r>
              <a:rPr lang="fr-FR" sz="2700" b="1" dirty="0" smtClean="0"/>
              <a:t>[</a:t>
            </a:r>
            <a:r>
              <a:rPr lang="fr-FR" sz="2700" b="1" smtClean="0"/>
              <a:t>31].</a:t>
            </a:r>
            <a:endParaRPr lang="fr-FR" sz="2700" dirty="0" smtClean="0"/>
          </a:p>
          <a:p>
            <a:pPr marL="342900" lvl="1" indent="-342900">
              <a:buClr>
                <a:schemeClr val="accent1">
                  <a:lumMod val="75000"/>
                </a:schemeClr>
              </a:buClr>
              <a:buNone/>
              <a:defRPr/>
            </a:pPr>
            <a:endParaRPr lang="fr-FR" sz="1900" dirty="0" smtClean="0"/>
          </a:p>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30</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13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Objective:  to systematically assess the accuracy of clinical signs in the diagnosis of anaemia in children.</a:t>
            </a:r>
          </a:p>
          <a:p>
            <a:pPr eaLnBrk="1" hangingPunct="1"/>
            <a:r>
              <a:rPr lang="en-US" smtClean="0"/>
              <a:t>Methods: A systematic review (Internet search in various databases and an additional reference tracking). </a:t>
            </a:r>
          </a:p>
          <a:p>
            <a:pPr eaLnBrk="1" hangingPunct="1"/>
            <a:r>
              <a:rPr lang="en-US" smtClean="0"/>
              <a:t>Studies had to be on performance of clinical signs in the diagnosis of anaemia, using haemoglobin as the gold standard. We calculated pooled diagnostic likelihood ratios (LR's) and odds ratios (DORperformed in Africa, in children underfive. </a:t>
            </a:r>
          </a:p>
          <a:p>
            <a:pPr eaLnBrk="1" hangingPunct="1"/>
            <a:r>
              <a:rPr lang="en-US" smtClean="0"/>
              <a:t>Pooled DOR at haemoglobin &lt;11 g/dL was 4.3 (95% CI 2.6– 7.2) for palmar pallor, 3.7 (2.3–5.9) for conjunctival pallor, and 3.4 (1.8–6.3) for nailbed pallor. DOR's and LR's were slightly better for nailbed 's) for each clinical sign at different haemoglobin thresholds.</a:t>
            </a:r>
          </a:p>
          <a:p>
            <a:pPr eaLnBrk="1" hangingPunct="1"/>
            <a:r>
              <a:rPr lang="en-US" smtClean="0"/>
              <a:t>Results: 11 articles met the inclusion criteria. Most studies were pallor at all other haemoglobin thresholds. The accuracy did not vary substantially after excluding outliers.</a:t>
            </a:r>
          </a:p>
          <a:p>
            <a:pPr eaLnBrk="1" hangingPunct="1"/>
            <a:r>
              <a:rPr lang="en-US" smtClean="0"/>
              <a:t>Conclusion: This meta-analysis did not document a highly accurate clinical sign of anaemia. In view of poor performance of clinical signs, universal iron supplementation may be an adequate control strategy in high prevalence areas. Further well-designed studies are needed in settings other than Africa. They should assess inter-observer variation, performance of combined clinical signs, phenotypic differences, and different degrees of anaemia.</a:t>
            </a:r>
          </a:p>
          <a:p>
            <a:pPr eaLnBrk="1" hangingPunct="1"/>
            <a:endParaRPr lang="fr-FR" smtClean="0"/>
          </a:p>
        </p:txBody>
      </p:sp>
      <p:sp>
        <p:nvSpPr>
          <p:cNvPr id="4" name="Espace réservé du numéro de diapositive 3"/>
          <p:cNvSpPr>
            <a:spLocks noGrp="1"/>
          </p:cNvSpPr>
          <p:nvPr>
            <p:ph type="sldNum" sz="quarter" idx="5"/>
          </p:nvPr>
        </p:nvSpPr>
        <p:spPr/>
        <p:txBody>
          <a:bodyPr/>
          <a:lstStyle/>
          <a:p>
            <a:pPr>
              <a:defRPr/>
            </a:pPr>
            <a:fld id="{B2D12BB0-BA89-47FA-8762-398F5B24BB69}" type="slidenum">
              <a:rPr lang="fr-FR">
                <a:solidFill>
                  <a:prstClr val="black"/>
                </a:solidFill>
              </a:rPr>
              <a:pPr>
                <a:defRPr/>
              </a:pPr>
              <a:t>31</a:t>
            </a:fld>
            <a:endParaRPr lang="fr-FR">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ACBC1B5B-2361-4135-B50F-E379C871D79C}" type="slidenum">
              <a:rPr lang="es-ES">
                <a:solidFill>
                  <a:prstClr val="black"/>
                </a:solidFill>
              </a:rPr>
              <a:pPr>
                <a:defRPr/>
              </a:pPr>
              <a:t>35</a:t>
            </a:fld>
            <a:endParaRPr lang="es-ES">
              <a:solidFill>
                <a:prstClr val="black"/>
              </a:solidFill>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3858FBAD-A59B-4AC2-9DA8-6DD7A56E5E93}" type="slidenum">
              <a:rPr lang="es-ES">
                <a:solidFill>
                  <a:prstClr val="black"/>
                </a:solidFill>
              </a:rPr>
              <a:pPr>
                <a:defRPr/>
              </a:pPr>
              <a:t>36</a:t>
            </a:fld>
            <a:endParaRPr lang="es-ES">
              <a:solidFill>
                <a:prstClr val="black"/>
              </a:solidFill>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2F108E46-9B0F-42E1-ADFD-56D58302C093}" type="slidenum">
              <a:rPr lang="es-ES">
                <a:solidFill>
                  <a:prstClr val="black"/>
                </a:solidFill>
              </a:rPr>
              <a:pPr>
                <a:defRPr/>
              </a:pPr>
              <a:t>37</a:t>
            </a:fld>
            <a:endParaRPr lang="es-ES">
              <a:solidFill>
                <a:prstClr val="black"/>
              </a:solidFill>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3</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r>
              <a:rPr lang="fr-FR" sz="1200" kern="1200" baseline="0" dirty="0" smtClean="0">
                <a:solidFill>
                  <a:schemeClr val="tx1"/>
                </a:solidFill>
                <a:latin typeface="+mn-lt"/>
                <a:ea typeface="+mn-ea"/>
                <a:cs typeface="+mn-cs"/>
              </a:rPr>
              <a:t>Le fer est un élément indispensable au bon fonctionnement </a:t>
            </a:r>
            <a:r>
              <a:rPr lang="fr-FR" sz="1200" kern="1200" baseline="0" smtClean="0">
                <a:solidFill>
                  <a:schemeClr val="tx1"/>
                </a:solidFill>
                <a:latin typeface="+mn-lt"/>
                <a:ea typeface="+mn-ea"/>
                <a:cs typeface="+mn-cs"/>
              </a:rPr>
              <a:t>de l‟organisme. </a:t>
            </a:r>
            <a:r>
              <a:rPr lang="fr-FR" sz="1200" kern="1200" baseline="0" dirty="0" smtClean="0">
                <a:solidFill>
                  <a:schemeClr val="tx1"/>
                </a:solidFill>
                <a:latin typeface="+mn-lt"/>
                <a:ea typeface="+mn-ea"/>
                <a:cs typeface="+mn-cs"/>
              </a:rPr>
              <a:t>Il est en</a:t>
            </a:r>
          </a:p>
          <a:p>
            <a:r>
              <a:rPr lang="fr-FR" sz="1200" kern="1200" baseline="0" dirty="0" smtClean="0">
                <a:solidFill>
                  <a:schemeClr val="tx1"/>
                </a:solidFill>
                <a:latin typeface="+mn-lt"/>
                <a:ea typeface="+mn-ea"/>
                <a:cs typeface="+mn-cs"/>
              </a:rPr>
              <a:t>outre requis pour le transport de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et la catalyse de réactions enzymatiques</a:t>
            </a:r>
          </a:p>
          <a:p>
            <a:r>
              <a:rPr lang="fr-FR" sz="1200" kern="1200" baseline="0" dirty="0" smtClean="0">
                <a:solidFill>
                  <a:schemeClr val="tx1"/>
                </a:solidFill>
                <a:latin typeface="+mn-lt"/>
                <a:ea typeface="+mn-ea"/>
                <a:cs typeface="+mn-cs"/>
              </a:rPr>
              <a:t>impliquées dans le transfert </a:t>
            </a:r>
            <a:r>
              <a:rPr lang="fr-FR" sz="1200" kern="1200" baseline="0" dirty="0" err="1" smtClean="0">
                <a:solidFill>
                  <a:schemeClr val="tx1"/>
                </a:solidFill>
                <a:latin typeface="+mn-lt"/>
                <a:ea typeface="+mn-ea"/>
                <a:cs typeface="+mn-cs"/>
              </a:rPr>
              <a:t>d‟électrons</a:t>
            </a:r>
            <a:r>
              <a:rPr lang="fr-FR" sz="1200" kern="1200" baseline="0" dirty="0" smtClean="0">
                <a:solidFill>
                  <a:schemeClr val="tx1"/>
                </a:solidFill>
                <a:latin typeface="+mn-lt"/>
                <a:ea typeface="+mn-ea"/>
                <a:cs typeface="+mn-cs"/>
              </a:rPr>
              <a:t> et la </a:t>
            </a:r>
            <a:r>
              <a:rPr lang="fr-FR" sz="1200" kern="1200" baseline="0" smtClean="0">
                <a:solidFill>
                  <a:schemeClr val="tx1"/>
                </a:solidFill>
                <a:latin typeface="+mn-lt"/>
                <a:ea typeface="+mn-ea"/>
                <a:cs typeface="+mn-cs"/>
              </a:rPr>
              <a:t>synthèse d‟ADN. </a:t>
            </a:r>
            <a:r>
              <a:rPr lang="fr-FR" sz="1200" kern="1200" baseline="0" dirty="0" smtClean="0">
                <a:solidFill>
                  <a:schemeClr val="tx1"/>
                </a:solidFill>
                <a:latin typeface="+mn-lt"/>
                <a:ea typeface="+mn-ea"/>
                <a:cs typeface="+mn-cs"/>
              </a:rPr>
              <a:t>Le fer en excès est</a:t>
            </a:r>
          </a:p>
          <a:p>
            <a:r>
              <a:rPr lang="fr-FR" sz="1200" kern="1200" baseline="0" dirty="0" smtClean="0">
                <a:solidFill>
                  <a:schemeClr val="tx1"/>
                </a:solidFill>
                <a:latin typeface="+mn-lt"/>
                <a:ea typeface="+mn-ea"/>
                <a:cs typeface="+mn-cs"/>
              </a:rPr>
              <a:t>cependant toxique, sa réaction avec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se traduisant par la formation de radicaux</a:t>
            </a:r>
          </a:p>
          <a:p>
            <a:r>
              <a:rPr lang="fr-FR" sz="1200" kern="1200" baseline="0" dirty="0" smtClean="0">
                <a:solidFill>
                  <a:schemeClr val="tx1"/>
                </a:solidFill>
                <a:latin typeface="+mn-lt"/>
                <a:ea typeface="+mn-ea"/>
                <a:cs typeface="+mn-cs"/>
              </a:rPr>
              <a:t>libres altérant les membranes cellulaires </a:t>
            </a:r>
            <a:r>
              <a:rPr lang="fr-FR" sz="1200" kern="1200" baseline="0" smtClean="0">
                <a:solidFill>
                  <a:schemeClr val="tx1"/>
                </a:solidFill>
                <a:latin typeface="+mn-lt"/>
                <a:ea typeface="+mn-ea"/>
                <a:cs typeface="+mn-cs"/>
              </a:rPr>
              <a:t>et l‟ADN.</a:t>
            </a:r>
            <a:endParaRPr lang="fr-FR" sz="1200" kern="1200" baseline="0" dirty="0" smtClean="0">
              <a:solidFill>
                <a:schemeClr val="tx1"/>
              </a:solidFill>
              <a:latin typeface="+mn-lt"/>
              <a:ea typeface="+mn-ea"/>
              <a:cs typeface="+mn-cs"/>
            </a:endParaRPr>
          </a:p>
          <a:p>
            <a:pPr marL="342900" lvl="1" indent="-342900">
              <a:buClr>
                <a:schemeClr val="accent1">
                  <a:lumMod val="75000"/>
                </a:schemeClr>
              </a:buClr>
              <a:buFont typeface="Wingdings" pitchFamily="2" charset="2"/>
              <a:buChar char="q"/>
              <a:defRPr/>
            </a:pPr>
            <a:r>
              <a:rPr lang="fr-FR" sz="2700" dirty="0" smtClean="0"/>
              <a:t>Répartition du fer dans l’organisme</a:t>
            </a:r>
          </a:p>
          <a:p>
            <a:pPr>
              <a:buClr>
                <a:schemeClr val="accent1"/>
              </a:buClr>
              <a:buFont typeface="Wingdings" pitchFamily="2" charset="2"/>
              <a:buChar char="§"/>
            </a:pPr>
            <a:r>
              <a:rPr lang="fr-FR" sz="2700" dirty="0" smtClean="0"/>
              <a:t>Le fer existe dans l’organisme sous plusieurs formes</a:t>
            </a:r>
          </a:p>
          <a:p>
            <a:pPr>
              <a:buClr>
                <a:schemeClr val="accent1"/>
              </a:buClr>
              <a:buFont typeface="Wingdings" pitchFamily="2" charset="2"/>
              <a:buChar char="§"/>
            </a:pPr>
            <a:r>
              <a:rPr lang="fr-FR" sz="2700" dirty="0" smtClean="0"/>
              <a:t>Formes métaboliquement actives essentielles au fonctionnement de la cellule, étroitement liées au transport et l’utilisation cellulaire </a:t>
            </a:r>
            <a:r>
              <a:rPr lang="fr-FR" sz="2700" smtClean="0"/>
              <a:t>de l’O2. </a:t>
            </a:r>
            <a:r>
              <a:rPr lang="fr-FR" sz="2700" dirty="0" smtClean="0"/>
              <a:t>Elles incluent l’</a:t>
            </a:r>
            <a:r>
              <a:rPr lang="fr-FR" sz="2700" dirty="0" err="1" smtClean="0"/>
              <a:t>Hb</a:t>
            </a:r>
            <a:r>
              <a:rPr lang="fr-FR" sz="2700" dirty="0" smtClean="0"/>
              <a:t>, 65 % du pool total du fer, la myoglobine, 5 % du pool total les cytochromes et </a:t>
            </a:r>
            <a:r>
              <a:rPr lang="fr-FR" sz="2700" smtClean="0"/>
              <a:t>les flavoprotéines.</a:t>
            </a:r>
            <a:endParaRPr lang="fr-FR" sz="2700" dirty="0" smtClean="0"/>
          </a:p>
          <a:p>
            <a:pPr>
              <a:buClr>
                <a:schemeClr val="accent1"/>
              </a:buClr>
              <a:buFont typeface="Wingdings" pitchFamily="2" charset="2"/>
              <a:buChar char="§"/>
            </a:pPr>
            <a:r>
              <a:rPr lang="fr-FR" sz="2700" dirty="0" smtClean="0"/>
              <a:t>La forme de transport : le fer circule lié à une protéine, </a:t>
            </a:r>
            <a:r>
              <a:rPr lang="fr-FR" sz="2700" smtClean="0"/>
              <a:t>la transferrine.</a:t>
            </a:r>
            <a:endParaRPr lang="fr-FR" sz="2700" dirty="0" smtClean="0"/>
          </a:p>
          <a:p>
            <a:pPr>
              <a:buClr>
                <a:schemeClr val="accent1"/>
              </a:buClr>
              <a:buFont typeface="Wingdings" pitchFamily="2" charset="2"/>
              <a:buChar char="§"/>
            </a:pPr>
            <a:r>
              <a:rPr lang="fr-FR" sz="2700" dirty="0" smtClean="0"/>
              <a:t>Les formes de réserve : le fer est stocké sous deux formes :</a:t>
            </a:r>
          </a:p>
          <a:p>
            <a:pPr>
              <a:buClr>
                <a:schemeClr val="accent1"/>
              </a:buClr>
              <a:buNone/>
            </a:pPr>
            <a:r>
              <a:rPr lang="fr-FR" sz="2700" dirty="0" smtClean="0"/>
              <a:t>      → fraction soluble, la </a:t>
            </a:r>
            <a:r>
              <a:rPr lang="fr-FR" sz="2700" dirty="0" err="1" smtClean="0"/>
              <a:t>ferritine</a:t>
            </a:r>
            <a:r>
              <a:rPr lang="fr-FR" sz="2700" dirty="0" smtClean="0"/>
              <a:t> facilement mobilisable ;</a:t>
            </a:r>
          </a:p>
          <a:p>
            <a:pPr>
              <a:buClr>
                <a:schemeClr val="accent1"/>
              </a:buClr>
              <a:buNone/>
            </a:pPr>
            <a:r>
              <a:rPr lang="fr-FR" sz="2700" dirty="0" smtClean="0"/>
              <a:t>      → fraction </a:t>
            </a:r>
            <a:r>
              <a:rPr lang="fr-FR" sz="2700" smtClean="0"/>
              <a:t>insoluble l’hémosidérine.</a:t>
            </a:r>
            <a:endParaRPr lang="fr-FR" sz="2700" dirty="0" smtClean="0"/>
          </a:p>
          <a:p>
            <a:pPr>
              <a:buClr>
                <a:schemeClr val="accent1"/>
              </a:buClr>
              <a:buFont typeface="Wingdings" pitchFamily="2" charset="2"/>
              <a:buChar char="§"/>
            </a:pPr>
            <a:r>
              <a:rPr lang="fr-FR" sz="2700" dirty="0" smtClean="0"/>
              <a:t>Les formes de stockage ont un rôle essentiel de protection des structures cellulaires contre l’effet oxydant du fer </a:t>
            </a:r>
            <a:r>
              <a:rPr lang="fr-FR" sz="2700" b="1" dirty="0" smtClean="0"/>
              <a:t>[</a:t>
            </a:r>
            <a:r>
              <a:rPr lang="fr-FR" sz="2700" b="1" smtClean="0"/>
              <a:t>31].</a:t>
            </a:r>
            <a:endParaRPr lang="fr-FR" sz="2700" dirty="0" smtClean="0"/>
          </a:p>
          <a:p>
            <a:pPr marL="342900" lvl="1" indent="-342900">
              <a:buClr>
                <a:schemeClr val="accent1">
                  <a:lumMod val="75000"/>
                </a:schemeClr>
              </a:buClr>
              <a:buNone/>
              <a:defRPr/>
            </a:pPr>
            <a:endParaRPr lang="fr-FR" sz="1900" dirty="0" smtClean="0"/>
          </a:p>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38</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distingue 2 niveaux de prévention de la CM chez</a:t>
            </a:r>
            <a:r>
              <a:rPr lang="fr-FR" baseline="0" dirty="0" smtClean="0"/>
              <a:t> les NRS: - une </a:t>
            </a:r>
            <a:r>
              <a:rPr lang="fr-FR" dirty="0" smtClean="0">
                <a:solidFill>
                  <a:prstClr val="black"/>
                </a:solidFill>
              </a:rPr>
              <a:t>prévention dite primaire qui vise à maintenir un statut adéquat en fer depuis la période périnatale et tout au long de la période de sevrage, - et une prévention secondaire qui consiste à dépister précocement puis traiter les enfants carencés.</a:t>
            </a:r>
          </a:p>
          <a:p>
            <a:r>
              <a:rPr lang="fr-FR" dirty="0" smtClean="0"/>
              <a:t>La prévention primaire repose</a:t>
            </a:r>
            <a:r>
              <a:rPr lang="fr-FR" baseline="0" dirty="0" smtClean="0"/>
              <a:t> sur l’optimisation du statut martial du nouveau-né par une </a:t>
            </a:r>
            <a:r>
              <a:rPr lang="fr-FR" baseline="0" dirty="0" err="1" smtClean="0"/>
              <a:t>supplémentation</a:t>
            </a:r>
            <a:r>
              <a:rPr lang="fr-FR" baseline="0" dirty="0" smtClean="0"/>
              <a:t> anténatale et un </a:t>
            </a:r>
            <a:r>
              <a:rPr lang="fr-FR" baseline="0" dirty="0" err="1" smtClean="0"/>
              <a:t>clampage</a:t>
            </a:r>
            <a:r>
              <a:rPr lang="fr-FR" baseline="0" dirty="0" smtClean="0"/>
              <a:t> retardé du cordon à la naissance.</a:t>
            </a:r>
          </a:p>
          <a:p>
            <a:r>
              <a:rPr lang="fr-FR" baseline="0" dirty="0" smtClean="0"/>
              <a:t>Elle repose également sur 3 </a:t>
            </a:r>
            <a:r>
              <a:rPr lang="fr-FR" dirty="0" smtClean="0"/>
              <a:t>approches nutritionnelles, seule ou en combinaison l’une avec la ou les autres:</a:t>
            </a:r>
          </a:p>
          <a:p>
            <a:r>
              <a:rPr lang="fr-FR" dirty="0" smtClean="0"/>
              <a:t>- la promotion des pratiques d’alimentation saines, qui a pour but d’augmenter l’apport en fer alimentaire et d’améliorer sa biodisponibilité,</a:t>
            </a:r>
          </a:p>
          <a:p>
            <a:r>
              <a:rPr lang="fr-FR" dirty="0" smtClean="0"/>
              <a:t>- la </a:t>
            </a:r>
            <a:r>
              <a:rPr lang="fr-FR" dirty="0" err="1" smtClean="0"/>
              <a:t>supplémentation</a:t>
            </a:r>
            <a:r>
              <a:rPr lang="fr-FR" dirty="0" smtClean="0"/>
              <a:t> par du fer oral à doses préventives.</a:t>
            </a:r>
          </a:p>
          <a:p>
            <a:pPr>
              <a:buFontTx/>
              <a:buChar char="-"/>
            </a:pPr>
            <a:r>
              <a:rPr lang="fr-FR" dirty="0" smtClean="0"/>
              <a:t>Et la fortification ou l’enrichissement en micronutriments des aliments).</a:t>
            </a:r>
            <a:r>
              <a:rPr lang="fr-FR" baseline="0" dirty="0" smtClean="0"/>
              <a:t>  </a:t>
            </a:r>
          </a:p>
          <a:p>
            <a:pPr>
              <a:buFontTx/>
              <a:buNone/>
            </a:pPr>
            <a:r>
              <a:rPr lang="fr-FR" baseline="0" dirty="0" smtClean="0"/>
              <a:t>Le traitement repose quant à lui essentiellement sur les s</a:t>
            </a:r>
            <a:r>
              <a:rPr lang="fr-FR" dirty="0" smtClean="0"/>
              <a:t>olutions orales de fer, le recours à la voie parentérale et aux transfusion</a:t>
            </a:r>
            <a:r>
              <a:rPr lang="fr-FR" baseline="0" dirty="0" smtClean="0"/>
              <a:t> reste exceptionnel.</a:t>
            </a:r>
          </a:p>
          <a:p>
            <a:pPr>
              <a:buFontTx/>
              <a:buNone/>
            </a:pPr>
            <a:r>
              <a:rPr lang="fr-FR" baseline="0" dirty="0" smtClean="0"/>
              <a:t>Enfin, il faut signaler que 2 autre alternatives beaucoup moins étudiées et qui sont l’utilisation des formules infantiles et la fortification domestique.</a:t>
            </a:r>
          </a:p>
          <a:p>
            <a:pPr>
              <a:buFontTx/>
              <a:buNone/>
            </a:pPr>
            <a:r>
              <a:rPr lang="fr-FR" baseline="0" dirty="0" smtClean="0"/>
              <a:t>l</a:t>
            </a:r>
            <a:r>
              <a:rPr lang="fr-FR" dirty="0" smtClean="0"/>
              <a:t> </a:t>
            </a:r>
            <a:r>
              <a:rPr lang="fr-FR" baseline="0" dirty="0" smtClean="0"/>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A130838-0A19-42AC-BA2B-7A41C48B4F6D}" type="slidenum">
              <a:rPr lang="fr-FR" smtClean="0"/>
              <a:pPr/>
              <a:t>39</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fr-FR" sz="1200" b="1" kern="1200" baseline="0" dirty="0" smtClean="0">
                <a:solidFill>
                  <a:schemeClr val="tx1"/>
                </a:solidFill>
                <a:latin typeface="+mn-lt"/>
                <a:ea typeface="+mn-ea"/>
                <a:cs typeface="+mn-cs"/>
              </a:rPr>
              <a:t>Optimiser le statut martial du nouveau-né</a:t>
            </a:r>
          </a:p>
          <a:p>
            <a:r>
              <a:rPr lang="fr-FR" sz="1200" kern="1200" baseline="0" dirty="0" smtClean="0">
                <a:solidFill>
                  <a:schemeClr val="tx1"/>
                </a:solidFill>
                <a:latin typeface="+mn-lt"/>
                <a:ea typeface="+mn-ea"/>
                <a:cs typeface="+mn-cs"/>
              </a:rPr>
              <a:t>Les interventions pour prévenir la CM chez les nourrissons doivent commencer tôt au</a:t>
            </a:r>
          </a:p>
          <a:p>
            <a:r>
              <a:rPr lang="fr-FR" sz="1200" kern="1200" baseline="0" dirty="0" smtClean="0">
                <a:solidFill>
                  <a:schemeClr val="tx1"/>
                </a:solidFill>
                <a:latin typeface="+mn-lt"/>
                <a:ea typeface="+mn-ea"/>
                <a:cs typeface="+mn-cs"/>
              </a:rPr>
              <a:t>cours de la grossesse de leur mère (en la supplémentant) et continuer à la naissance en</a:t>
            </a:r>
          </a:p>
          <a:p>
            <a:r>
              <a:rPr lang="fr-FR" sz="1200" kern="1200" baseline="0" dirty="0" smtClean="0">
                <a:solidFill>
                  <a:schemeClr val="tx1"/>
                </a:solidFill>
                <a:latin typeface="+mn-lt"/>
                <a:ea typeface="+mn-ea"/>
                <a:cs typeface="+mn-cs"/>
              </a:rPr>
              <a:t>assurant un transfert placentaire optimal du fer (par un </a:t>
            </a:r>
            <a:r>
              <a:rPr lang="fr-FR" sz="1200" kern="1200" baseline="0" dirty="0" err="1" smtClean="0">
                <a:solidFill>
                  <a:schemeClr val="tx1"/>
                </a:solidFill>
                <a:latin typeface="+mn-lt"/>
                <a:ea typeface="+mn-ea"/>
                <a:cs typeface="+mn-cs"/>
              </a:rPr>
              <a:t>clampage</a:t>
            </a:r>
            <a:r>
              <a:rPr lang="fr-FR" sz="1200" kern="1200" baseline="0" dirty="0" smtClean="0">
                <a:solidFill>
                  <a:schemeClr val="tx1"/>
                </a:solidFill>
                <a:latin typeface="+mn-lt"/>
                <a:ea typeface="+mn-ea"/>
                <a:cs typeface="+mn-cs"/>
              </a:rPr>
              <a:t> retardé du </a:t>
            </a:r>
            <a:r>
              <a:rPr lang="fr-FR" sz="1200" kern="1200" baseline="0" smtClean="0">
                <a:solidFill>
                  <a:schemeClr val="tx1"/>
                </a:solidFill>
                <a:latin typeface="+mn-lt"/>
                <a:ea typeface="+mn-ea"/>
                <a:cs typeface="+mn-cs"/>
              </a:rPr>
              <a:t>cordon). </a:t>
            </a:r>
            <a:r>
              <a:rPr lang="fr-FR" sz="1200" b="1" kern="1200" baseline="0" dirty="0" smtClean="0">
                <a:solidFill>
                  <a:schemeClr val="tx1"/>
                </a:solidFill>
                <a:latin typeface="+mn-lt"/>
                <a:ea typeface="+mn-ea"/>
                <a:cs typeface="+mn-cs"/>
              </a:rPr>
              <a:t>[382]</a:t>
            </a:r>
          </a:p>
          <a:p>
            <a:r>
              <a:rPr lang="fr-FR" sz="1200" b="1" kern="1200" baseline="0" smtClean="0">
                <a:solidFill>
                  <a:schemeClr val="tx1"/>
                </a:solidFill>
                <a:latin typeface="+mn-lt"/>
                <a:ea typeface="+mn-ea"/>
                <a:cs typeface="+mn-cs"/>
              </a:rPr>
              <a:t>1.1.1. </a:t>
            </a:r>
            <a:r>
              <a:rPr lang="fr-FR" sz="1200" b="1" kern="1200" baseline="0" dirty="0" smtClean="0">
                <a:solidFill>
                  <a:schemeClr val="tx1"/>
                </a:solidFill>
                <a:latin typeface="+mn-lt"/>
                <a:ea typeface="+mn-ea"/>
                <a:cs typeface="+mn-cs"/>
              </a:rPr>
              <a:t>Supplémentation martiale de la mère pendant la grossesse</a:t>
            </a:r>
          </a:p>
          <a:p>
            <a:r>
              <a:rPr lang="fr-FR" sz="1200" kern="1200" baseline="0" dirty="0" smtClean="0">
                <a:solidFill>
                  <a:schemeClr val="tx1"/>
                </a:solidFill>
                <a:latin typeface="+mn-lt"/>
                <a:ea typeface="+mn-ea"/>
                <a:cs typeface="+mn-cs"/>
              </a:rPr>
              <a:t>Toutes les femmes enceintes (</a:t>
            </a:r>
            <a:r>
              <a:rPr lang="fr-FR" sz="1200" kern="1200" baseline="0" dirty="0" err="1" smtClean="0">
                <a:solidFill>
                  <a:schemeClr val="tx1"/>
                </a:solidFill>
                <a:latin typeface="+mn-lt"/>
                <a:ea typeface="+mn-ea"/>
                <a:cs typeface="+mn-cs"/>
              </a:rPr>
              <a:t>supplémentation</a:t>
            </a:r>
            <a:r>
              <a:rPr lang="fr-FR" sz="1200" kern="1200" baseline="0" dirty="0" smtClean="0">
                <a:solidFill>
                  <a:schemeClr val="tx1"/>
                </a:solidFill>
                <a:latin typeface="+mn-lt"/>
                <a:ea typeface="+mn-ea"/>
                <a:cs typeface="+mn-cs"/>
              </a:rPr>
              <a:t> universelle) devraient recevoir</a:t>
            </a:r>
          </a:p>
          <a:p>
            <a:r>
              <a:rPr lang="fr-FR" sz="1200" kern="1200" baseline="0" dirty="0" smtClean="0">
                <a:solidFill>
                  <a:schemeClr val="tx1"/>
                </a:solidFill>
                <a:latin typeface="+mn-lt"/>
                <a:ea typeface="+mn-ea"/>
                <a:cs typeface="+mn-cs"/>
              </a:rPr>
              <a:t>quotidiennement 60 mg de fer et 400 </a:t>
            </a:r>
            <a:r>
              <a:rPr lang="fr-FR" sz="1200" kern="1200" baseline="0" dirty="0" err="1" smtClean="0">
                <a:solidFill>
                  <a:schemeClr val="tx1"/>
                </a:solidFill>
                <a:latin typeface="+mn-lt"/>
                <a:ea typeface="+mn-ea"/>
                <a:cs typeface="+mn-cs"/>
              </a:rPr>
              <a:t>μg</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d‟acide</a:t>
            </a:r>
            <a:r>
              <a:rPr lang="fr-FR" sz="1200" kern="1200" baseline="0" dirty="0" smtClean="0">
                <a:solidFill>
                  <a:schemeClr val="tx1"/>
                </a:solidFill>
                <a:latin typeface="+mn-lt"/>
                <a:ea typeface="+mn-ea"/>
                <a:cs typeface="+mn-cs"/>
              </a:rPr>
              <a:t> folique pendant la deuxième moitié de la</a:t>
            </a:r>
          </a:p>
          <a:p>
            <a:r>
              <a:rPr lang="fr-FR" sz="1200" kern="1200" baseline="0" dirty="0" smtClean="0">
                <a:solidFill>
                  <a:schemeClr val="tx1"/>
                </a:solidFill>
                <a:latin typeface="+mn-lt"/>
                <a:ea typeface="+mn-ea"/>
                <a:cs typeface="+mn-cs"/>
              </a:rPr>
              <a:t>grossesse pour prévenir </a:t>
            </a:r>
            <a:r>
              <a:rPr lang="fr-FR" sz="1200" kern="1200" baseline="0" dirty="0" err="1" smtClean="0">
                <a:solidFill>
                  <a:schemeClr val="tx1"/>
                </a:solidFill>
                <a:latin typeface="+mn-lt"/>
                <a:ea typeface="+mn-ea"/>
                <a:cs typeface="+mn-cs"/>
              </a:rPr>
              <a:t>l‟installation</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d‟une</a:t>
            </a:r>
            <a:r>
              <a:rPr lang="fr-FR" sz="1200" kern="1200" baseline="0" dirty="0" smtClean="0">
                <a:solidFill>
                  <a:schemeClr val="tx1"/>
                </a:solidFill>
                <a:latin typeface="+mn-lt"/>
                <a:ea typeface="+mn-ea"/>
                <a:cs typeface="+mn-cs"/>
              </a:rPr>
              <a:t> CM </a:t>
            </a:r>
            <a:r>
              <a:rPr lang="fr-FR" sz="1200" b="1" kern="1200" baseline="0" dirty="0" smtClean="0">
                <a:solidFill>
                  <a:schemeClr val="tx1"/>
                </a:solidFill>
                <a:latin typeface="+mn-lt"/>
                <a:ea typeface="+mn-ea"/>
                <a:cs typeface="+mn-cs"/>
              </a:rPr>
              <a:t>[</a:t>
            </a:r>
            <a:r>
              <a:rPr lang="fr-FR" sz="1200" b="1" kern="1200" baseline="0" smtClean="0">
                <a:solidFill>
                  <a:schemeClr val="tx1"/>
                </a:solidFill>
                <a:latin typeface="+mn-lt"/>
                <a:ea typeface="+mn-ea"/>
                <a:cs typeface="+mn-cs"/>
              </a:rPr>
              <a:t>3]. </a:t>
            </a:r>
            <a:r>
              <a:rPr lang="fr-FR" sz="1200" b="1" kern="1200" baseline="0" dirty="0" smtClean="0">
                <a:solidFill>
                  <a:schemeClr val="tx1"/>
                </a:solidFill>
                <a:latin typeface="+mn-lt"/>
                <a:ea typeface="+mn-ea"/>
                <a:cs typeface="+mn-cs"/>
              </a:rPr>
              <a:t>Cependant, quelques études on</a:t>
            </a:r>
          </a:p>
          <a:p>
            <a:r>
              <a:rPr lang="fr-FR" sz="1200" kern="1200" baseline="0" dirty="0" smtClean="0">
                <a:solidFill>
                  <a:schemeClr val="tx1"/>
                </a:solidFill>
                <a:latin typeface="+mn-lt"/>
                <a:ea typeface="+mn-ea"/>
                <a:cs typeface="+mn-cs"/>
              </a:rPr>
              <a:t>rapporté une efficacité similaire en utilisant de plus petites doses de </a:t>
            </a:r>
            <a:r>
              <a:rPr lang="fr-FR" sz="1200" kern="1200" baseline="0" dirty="0" err="1" smtClean="0">
                <a:solidFill>
                  <a:schemeClr val="tx1"/>
                </a:solidFill>
                <a:latin typeface="+mn-lt"/>
                <a:ea typeface="+mn-ea"/>
                <a:cs typeface="+mn-cs"/>
              </a:rPr>
              <a:t>l‟ordre</a:t>
            </a:r>
            <a:r>
              <a:rPr lang="fr-FR" sz="1200" kern="1200" baseline="0" dirty="0" smtClean="0">
                <a:solidFill>
                  <a:schemeClr val="tx1"/>
                </a:solidFill>
                <a:latin typeface="+mn-lt"/>
                <a:ea typeface="+mn-ea"/>
                <a:cs typeface="+mn-cs"/>
              </a:rPr>
              <a:t> de 30 mg par</a:t>
            </a:r>
          </a:p>
          <a:p>
            <a:r>
              <a:rPr lang="fr-FR" sz="1200" kern="1200" baseline="0" dirty="0" smtClean="0">
                <a:solidFill>
                  <a:schemeClr val="tx1"/>
                </a:solidFill>
                <a:latin typeface="+mn-lt"/>
                <a:ea typeface="+mn-ea"/>
                <a:cs typeface="+mn-cs"/>
              </a:rPr>
              <a:t>jour de fer </a:t>
            </a:r>
            <a:r>
              <a:rPr lang="fr-FR" sz="1200" b="1" kern="1200" baseline="0" dirty="0" smtClean="0">
                <a:solidFill>
                  <a:schemeClr val="tx1"/>
                </a:solidFill>
                <a:latin typeface="+mn-lt"/>
                <a:ea typeface="+mn-ea"/>
                <a:cs typeface="+mn-cs"/>
              </a:rPr>
              <a:t>[383, </a:t>
            </a:r>
            <a:r>
              <a:rPr lang="fr-FR" sz="1200" b="1" kern="1200" baseline="0" smtClean="0">
                <a:solidFill>
                  <a:schemeClr val="tx1"/>
                </a:solidFill>
                <a:latin typeface="+mn-lt"/>
                <a:ea typeface="+mn-ea"/>
                <a:cs typeface="+mn-cs"/>
              </a:rPr>
              <a:t>384].</a:t>
            </a:r>
            <a:endParaRPr lang="fr-FR" sz="1200" b="1" kern="1200" baseline="0" dirty="0" smtClean="0">
              <a:solidFill>
                <a:schemeClr val="tx1"/>
              </a:solidFill>
              <a:latin typeface="+mn-lt"/>
              <a:ea typeface="+mn-ea"/>
              <a:cs typeface="+mn-cs"/>
            </a:endParaRPr>
          </a:p>
          <a:p>
            <a:r>
              <a:rPr lang="fr-FR" sz="1200" b="1" kern="1200" baseline="0" smtClean="0">
                <a:solidFill>
                  <a:schemeClr val="tx1"/>
                </a:solidFill>
                <a:latin typeface="+mn-lt"/>
                <a:ea typeface="+mn-ea"/>
                <a:cs typeface="+mn-cs"/>
              </a:rPr>
              <a:t>1.1.2. </a:t>
            </a:r>
            <a:r>
              <a:rPr lang="fr-FR" sz="1200" b="1" kern="1200" baseline="0" dirty="0" err="1" smtClean="0">
                <a:solidFill>
                  <a:schemeClr val="tx1"/>
                </a:solidFill>
                <a:latin typeface="+mn-lt"/>
                <a:ea typeface="+mn-ea"/>
                <a:cs typeface="+mn-cs"/>
              </a:rPr>
              <a:t>Clampage</a:t>
            </a:r>
            <a:r>
              <a:rPr lang="fr-FR" sz="1200" b="1" kern="1200" baseline="0" dirty="0" smtClean="0">
                <a:solidFill>
                  <a:schemeClr val="tx1"/>
                </a:solidFill>
                <a:latin typeface="+mn-lt"/>
                <a:ea typeface="+mn-ea"/>
                <a:cs typeface="+mn-cs"/>
              </a:rPr>
              <a:t> retardé du cordon ombilical</a:t>
            </a:r>
          </a:p>
          <a:p>
            <a:r>
              <a:rPr lang="fr-FR" sz="1200" kern="1200" baseline="0" dirty="0" smtClean="0">
                <a:solidFill>
                  <a:schemeClr val="tx1"/>
                </a:solidFill>
                <a:latin typeface="+mn-lt"/>
                <a:ea typeface="+mn-ea"/>
                <a:cs typeface="+mn-cs"/>
              </a:rPr>
              <a:t>Retarder le temps de </a:t>
            </a:r>
            <a:r>
              <a:rPr lang="fr-FR" sz="1200" kern="1200" baseline="0" dirty="0" err="1" smtClean="0">
                <a:solidFill>
                  <a:schemeClr val="tx1"/>
                </a:solidFill>
                <a:latin typeface="+mn-lt"/>
                <a:ea typeface="+mn-ea"/>
                <a:cs typeface="+mn-cs"/>
              </a:rPr>
              <a:t>clampage</a:t>
            </a:r>
            <a:r>
              <a:rPr lang="fr-FR" sz="1200" kern="1200" baseline="0" dirty="0" smtClean="0">
                <a:solidFill>
                  <a:schemeClr val="tx1"/>
                </a:solidFill>
                <a:latin typeface="+mn-lt"/>
                <a:ea typeface="+mn-ea"/>
                <a:cs typeface="+mn-cs"/>
              </a:rPr>
              <a:t> du cordon ombilical après la naissance </a:t>
            </a:r>
            <a:r>
              <a:rPr lang="fr-FR" sz="1200" kern="1200" baseline="0" dirty="0" err="1" smtClean="0">
                <a:solidFill>
                  <a:schemeClr val="tx1"/>
                </a:solidFill>
                <a:latin typeface="+mn-lt"/>
                <a:ea typeface="+mn-ea"/>
                <a:cs typeface="+mn-cs"/>
              </a:rPr>
              <a:t>jusqu‟à</a:t>
            </a:r>
            <a:r>
              <a:rPr lang="fr-FR" sz="1200" kern="1200" baseline="0" dirty="0" smtClean="0">
                <a:solidFill>
                  <a:schemeClr val="tx1"/>
                </a:solidFill>
                <a:latin typeface="+mn-lt"/>
                <a:ea typeface="+mn-ea"/>
                <a:cs typeface="+mn-cs"/>
              </a:rPr>
              <a:t> 2 ou 3</a:t>
            </a:r>
          </a:p>
          <a:p>
            <a:r>
              <a:rPr lang="fr-FR" sz="1200" kern="1200" baseline="0" dirty="0" smtClean="0">
                <a:solidFill>
                  <a:schemeClr val="tx1"/>
                </a:solidFill>
                <a:latin typeface="+mn-lt"/>
                <a:ea typeface="+mn-ea"/>
                <a:cs typeface="+mn-cs"/>
              </a:rPr>
              <a:t>minutes de vie (</a:t>
            </a:r>
            <a:r>
              <a:rPr lang="fr-FR" sz="1200" kern="1200" baseline="0" dirty="0" err="1" smtClean="0">
                <a:solidFill>
                  <a:schemeClr val="tx1"/>
                </a:solidFill>
                <a:latin typeface="+mn-lt"/>
                <a:ea typeface="+mn-ea"/>
                <a:cs typeface="+mn-cs"/>
              </a:rPr>
              <a:t>jusqu‟à</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l‟arrêt</a:t>
            </a:r>
            <a:r>
              <a:rPr lang="fr-FR" sz="1200" kern="1200" baseline="0" dirty="0" smtClean="0">
                <a:solidFill>
                  <a:schemeClr val="tx1"/>
                </a:solidFill>
                <a:latin typeface="+mn-lt"/>
                <a:ea typeface="+mn-ea"/>
                <a:cs typeface="+mn-cs"/>
              </a:rPr>
              <a:t> des pulsations), permet une «redistribution» du sang entre</a:t>
            </a:r>
          </a:p>
          <a:p>
            <a:r>
              <a:rPr lang="fr-FR" sz="1200" kern="1200" baseline="0" dirty="0" smtClean="0">
                <a:solidFill>
                  <a:schemeClr val="tx1"/>
                </a:solidFill>
                <a:latin typeface="+mn-lt"/>
                <a:ea typeface="+mn-ea"/>
                <a:cs typeface="+mn-cs"/>
              </a:rPr>
              <a:t>le placenta et nouveau-né, favorisant une «transfusion placentaire» au nouveau-né de</a:t>
            </a:r>
          </a:p>
          <a:p>
            <a:r>
              <a:rPr lang="fr-FR" sz="1200" kern="1200" baseline="0" dirty="0" err="1" smtClean="0">
                <a:solidFill>
                  <a:schemeClr val="tx1"/>
                </a:solidFill>
                <a:latin typeface="+mn-lt"/>
                <a:ea typeface="+mn-ea"/>
                <a:cs typeface="+mn-cs"/>
              </a:rPr>
              <a:t>l‟ordre</a:t>
            </a:r>
            <a:r>
              <a:rPr lang="fr-FR" sz="1200" kern="1200" baseline="0" dirty="0" smtClean="0">
                <a:solidFill>
                  <a:schemeClr val="tx1"/>
                </a:solidFill>
                <a:latin typeface="+mn-lt"/>
                <a:ea typeface="+mn-ea"/>
                <a:cs typeface="+mn-cs"/>
              </a:rPr>
              <a:t> de 35-40 </a:t>
            </a:r>
            <a:r>
              <a:rPr lang="fr-FR" sz="1200" kern="1200" baseline="0" dirty="0" err="1" smtClean="0">
                <a:solidFill>
                  <a:schemeClr val="tx1"/>
                </a:solidFill>
                <a:latin typeface="+mn-lt"/>
                <a:ea typeface="+mn-ea"/>
                <a:cs typeface="+mn-cs"/>
              </a:rPr>
              <a:t>mL</a:t>
            </a:r>
            <a:r>
              <a:rPr lang="fr-FR" sz="1200" kern="1200" baseline="0" dirty="0" smtClean="0">
                <a:solidFill>
                  <a:schemeClr val="tx1"/>
                </a:solidFill>
                <a:latin typeface="+mn-lt"/>
                <a:ea typeface="+mn-ea"/>
                <a:cs typeface="+mn-cs"/>
              </a:rPr>
              <a:t>/kg de </a:t>
            </a:r>
            <a:r>
              <a:rPr lang="fr-FR" sz="1200" kern="1200" baseline="0" smtClean="0">
                <a:solidFill>
                  <a:schemeClr val="tx1"/>
                </a:solidFill>
                <a:latin typeface="+mn-lt"/>
                <a:ea typeface="+mn-ea"/>
                <a:cs typeface="+mn-cs"/>
              </a:rPr>
              <a:t>poids corporel. </a:t>
            </a:r>
            <a:r>
              <a:rPr lang="fr-FR" sz="1200" kern="1200" baseline="0" dirty="0" smtClean="0">
                <a:solidFill>
                  <a:schemeClr val="tx1"/>
                </a:solidFill>
                <a:latin typeface="+mn-lt"/>
                <a:ea typeface="+mn-ea"/>
                <a:cs typeface="+mn-cs"/>
              </a:rPr>
              <a:t>Ce qui représente pour un nouveau-né de 3 kg,</a:t>
            </a:r>
          </a:p>
          <a:p>
            <a:r>
              <a:rPr lang="fr-FR" sz="1200" kern="1200" baseline="0" dirty="0" smtClean="0">
                <a:solidFill>
                  <a:schemeClr val="tx1"/>
                </a:solidFill>
                <a:latin typeface="+mn-lt"/>
                <a:ea typeface="+mn-ea"/>
                <a:cs typeface="+mn-cs"/>
              </a:rPr>
              <a:t>75 mg de fer sous forme </a:t>
            </a:r>
            <a:r>
              <a:rPr lang="fr-FR" sz="1200" kern="1200" baseline="0" dirty="0" err="1" smtClean="0">
                <a:solidFill>
                  <a:schemeClr val="tx1"/>
                </a:solidFill>
                <a:latin typeface="+mn-lt"/>
                <a:ea typeface="+mn-ea"/>
                <a:cs typeface="+mn-cs"/>
              </a:rPr>
              <a:t>d‟hémoglobine</a:t>
            </a:r>
            <a:r>
              <a:rPr lang="fr-FR" sz="1200" kern="1200" baseline="0" dirty="0" smtClean="0">
                <a:solidFill>
                  <a:schemeClr val="tx1"/>
                </a:solidFill>
                <a:latin typeface="+mn-lt"/>
                <a:ea typeface="+mn-ea"/>
                <a:cs typeface="+mn-cs"/>
              </a:rPr>
              <a:t>, soit </a:t>
            </a:r>
            <a:r>
              <a:rPr lang="fr-FR" sz="1200" kern="1200" baseline="0" dirty="0" err="1" smtClean="0">
                <a:solidFill>
                  <a:schemeClr val="tx1"/>
                </a:solidFill>
                <a:latin typeface="+mn-lt"/>
                <a:ea typeface="+mn-ea"/>
                <a:cs typeface="+mn-cs"/>
              </a:rPr>
              <a:t>l‟équivalent</a:t>
            </a:r>
            <a:r>
              <a:rPr lang="fr-FR" sz="1200" kern="1200" baseline="0" dirty="0" smtClean="0">
                <a:solidFill>
                  <a:schemeClr val="tx1"/>
                </a:solidFill>
                <a:latin typeface="+mn-lt"/>
                <a:ea typeface="+mn-ea"/>
                <a:cs typeface="+mn-cs"/>
              </a:rPr>
              <a:t> de 3 mois de besoins en fer </a:t>
            </a:r>
            <a:r>
              <a:rPr lang="fr-FR" sz="1200" b="1" kern="1200" baseline="0" dirty="0" smtClean="0">
                <a:solidFill>
                  <a:schemeClr val="tx1"/>
                </a:solidFill>
                <a:latin typeface="+mn-lt"/>
                <a:ea typeface="+mn-ea"/>
                <a:cs typeface="+mn-cs"/>
              </a:rPr>
              <a:t>[</a:t>
            </a:r>
            <a:r>
              <a:rPr lang="fr-FR" sz="1200" b="1" kern="1200" baseline="0" smtClean="0">
                <a:solidFill>
                  <a:schemeClr val="tx1"/>
                </a:solidFill>
                <a:latin typeface="+mn-lt"/>
                <a:ea typeface="+mn-ea"/>
                <a:cs typeface="+mn-cs"/>
              </a:rPr>
              <a:t>385].</a:t>
            </a:r>
            <a:endParaRPr lang="fr-FR" sz="1200" b="1"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Inversement, le </a:t>
            </a:r>
            <a:r>
              <a:rPr lang="fr-FR" sz="1200" kern="1200" baseline="0" dirty="0" err="1" smtClean="0">
                <a:solidFill>
                  <a:schemeClr val="tx1"/>
                </a:solidFill>
                <a:latin typeface="+mn-lt"/>
                <a:ea typeface="+mn-ea"/>
                <a:cs typeface="+mn-cs"/>
              </a:rPr>
              <a:t>clampage</a:t>
            </a:r>
            <a:r>
              <a:rPr lang="fr-FR" sz="1200" kern="1200" baseline="0" dirty="0" smtClean="0">
                <a:solidFill>
                  <a:schemeClr val="tx1"/>
                </a:solidFill>
                <a:latin typeface="+mn-lt"/>
                <a:ea typeface="+mn-ea"/>
                <a:cs typeface="+mn-cs"/>
              </a:rPr>
              <a:t> immédiat du cordon ombilical </a:t>
            </a:r>
            <a:r>
              <a:rPr lang="fr-FR" sz="1200" kern="1200" baseline="0" smtClean="0">
                <a:solidFill>
                  <a:schemeClr val="tx1"/>
                </a:solidFill>
                <a:latin typeface="+mn-lt"/>
                <a:ea typeface="+mn-ea"/>
                <a:cs typeface="+mn-cs"/>
              </a:rPr>
              <a:t>(c.-à-d., </a:t>
            </a:r>
            <a:r>
              <a:rPr lang="fr-FR" sz="1200" kern="1200" baseline="0" dirty="0" smtClean="0">
                <a:solidFill>
                  <a:schemeClr val="tx1"/>
                </a:solidFill>
                <a:latin typeface="+mn-lt"/>
                <a:ea typeface="+mn-ea"/>
                <a:cs typeface="+mn-cs"/>
              </a:rPr>
              <a:t>à moins de 10-15 s après</a:t>
            </a:r>
          </a:p>
          <a:p>
            <a:r>
              <a:rPr lang="fr-FR" sz="1200" kern="1200" baseline="0" dirty="0" err="1" smtClean="0">
                <a:solidFill>
                  <a:schemeClr val="tx1"/>
                </a:solidFill>
                <a:latin typeface="+mn-lt"/>
                <a:ea typeface="+mn-ea"/>
                <a:cs typeface="+mn-cs"/>
              </a:rPr>
              <a:t>l‟expulsion</a:t>
            </a:r>
            <a:r>
              <a:rPr lang="fr-FR" sz="1200" kern="1200" baseline="0" dirty="0" smtClean="0">
                <a:solidFill>
                  <a:schemeClr val="tx1"/>
                </a:solidFill>
                <a:latin typeface="+mn-lt"/>
                <a:ea typeface="+mn-ea"/>
                <a:cs typeface="+mn-cs"/>
              </a:rPr>
              <a:t>) prive le nouveau-né </a:t>
            </a:r>
            <a:r>
              <a:rPr lang="fr-FR" sz="1200" kern="1200" baseline="0" dirty="0" err="1" smtClean="0">
                <a:solidFill>
                  <a:schemeClr val="tx1"/>
                </a:solidFill>
                <a:latin typeface="+mn-lt"/>
                <a:ea typeface="+mn-ea"/>
                <a:cs typeface="+mn-cs"/>
              </a:rPr>
              <a:t>d‟une</a:t>
            </a:r>
            <a:r>
              <a:rPr lang="fr-FR" sz="1200" kern="1200" baseline="0" dirty="0" smtClean="0">
                <a:solidFill>
                  <a:schemeClr val="tx1"/>
                </a:solidFill>
                <a:latin typeface="+mn-lt"/>
                <a:ea typeface="+mn-ea"/>
                <a:cs typeface="+mn-cs"/>
              </a:rPr>
              <a:t> partie substantielle de fer corporel à </a:t>
            </a:r>
            <a:r>
              <a:rPr lang="fr-FR" sz="1200" kern="1200" baseline="0" smtClean="0">
                <a:solidFill>
                  <a:schemeClr val="tx1"/>
                </a:solidFill>
                <a:latin typeface="+mn-lt"/>
                <a:ea typeface="+mn-ea"/>
                <a:cs typeface="+mn-cs"/>
              </a:rPr>
              <a:t>la naissance.</a:t>
            </a:r>
            <a:endParaRPr lang="fr-FR" sz="1200" kern="1200" baseline="0" dirty="0" smtClean="0">
              <a:solidFill>
                <a:schemeClr val="tx1"/>
              </a:solidFill>
              <a:latin typeface="+mn-lt"/>
              <a:ea typeface="+mn-ea"/>
              <a:cs typeface="+mn-cs"/>
            </a:endParaRPr>
          </a:p>
          <a:p>
            <a:r>
              <a:rPr lang="fr-FR" sz="1200" kern="1200" baseline="0" dirty="0" err="1" smtClean="0">
                <a:solidFill>
                  <a:schemeClr val="tx1"/>
                </a:solidFill>
                <a:latin typeface="+mn-lt"/>
                <a:ea typeface="+mn-ea"/>
                <a:cs typeface="+mn-cs"/>
              </a:rPr>
              <a:t>L‟effet</a:t>
            </a:r>
            <a:r>
              <a:rPr lang="fr-FR" sz="1200" kern="1200" baseline="0" dirty="0" smtClean="0">
                <a:solidFill>
                  <a:schemeClr val="tx1"/>
                </a:solidFill>
                <a:latin typeface="+mn-lt"/>
                <a:ea typeface="+mn-ea"/>
                <a:cs typeface="+mn-cs"/>
              </a:rPr>
              <a:t> bénéfique du </a:t>
            </a:r>
            <a:r>
              <a:rPr lang="fr-FR" sz="1200" kern="1200" baseline="0" dirty="0" err="1" smtClean="0">
                <a:solidFill>
                  <a:schemeClr val="tx1"/>
                </a:solidFill>
                <a:latin typeface="+mn-lt"/>
                <a:ea typeface="+mn-ea"/>
                <a:cs typeface="+mn-cs"/>
              </a:rPr>
              <a:t>clampage</a:t>
            </a:r>
            <a:r>
              <a:rPr lang="fr-FR" sz="1200" kern="1200" baseline="0" dirty="0" smtClean="0">
                <a:solidFill>
                  <a:schemeClr val="tx1"/>
                </a:solidFill>
                <a:latin typeface="+mn-lt"/>
                <a:ea typeface="+mn-ea"/>
                <a:cs typeface="+mn-cs"/>
              </a:rPr>
              <a:t> retardé du cordon ombilical sur le statut martial et</a:t>
            </a:r>
          </a:p>
          <a:p>
            <a:r>
              <a:rPr lang="fr-FR" sz="1200" kern="1200" baseline="0" dirty="0" err="1" smtClean="0">
                <a:solidFill>
                  <a:schemeClr val="tx1"/>
                </a:solidFill>
                <a:latin typeface="+mn-lt"/>
                <a:ea typeface="+mn-ea"/>
                <a:cs typeface="+mn-cs"/>
              </a:rPr>
              <a:t>hématolologique</a:t>
            </a:r>
            <a:r>
              <a:rPr lang="fr-FR" sz="1200" kern="1200" baseline="0" dirty="0" smtClean="0">
                <a:solidFill>
                  <a:schemeClr val="tx1"/>
                </a:solidFill>
                <a:latin typeface="+mn-lt"/>
                <a:ea typeface="+mn-ea"/>
                <a:cs typeface="+mn-cs"/>
              </a:rPr>
              <a:t> du nouveau-né a été ainsi démontré tout au long des 6 premiers mois de</a:t>
            </a:r>
          </a:p>
          <a:p>
            <a:r>
              <a:rPr lang="fr-FR" sz="1200" kern="1200" baseline="0" dirty="0" smtClean="0">
                <a:solidFill>
                  <a:schemeClr val="tx1"/>
                </a:solidFill>
                <a:latin typeface="+mn-lt"/>
                <a:ea typeface="+mn-ea"/>
                <a:cs typeface="+mn-cs"/>
              </a:rPr>
              <a:t>vie </a:t>
            </a:r>
            <a:r>
              <a:rPr lang="fr-FR" sz="1200" b="1" kern="1200" baseline="0" dirty="0" smtClean="0">
                <a:solidFill>
                  <a:schemeClr val="tx1"/>
                </a:solidFill>
                <a:latin typeface="+mn-lt"/>
                <a:ea typeface="+mn-ea"/>
                <a:cs typeface="+mn-cs"/>
              </a:rPr>
              <a:t>[</a:t>
            </a:r>
            <a:r>
              <a:rPr lang="fr-FR" sz="1200" b="1" kern="1200" baseline="0" smtClean="0">
                <a:solidFill>
                  <a:schemeClr val="tx1"/>
                </a:solidFill>
                <a:latin typeface="+mn-lt"/>
                <a:ea typeface="+mn-ea"/>
                <a:cs typeface="+mn-cs"/>
              </a:rPr>
              <a:t>386]. </a:t>
            </a:r>
            <a:r>
              <a:rPr lang="fr-FR" sz="1200" b="1" kern="1200" baseline="0" dirty="0" smtClean="0">
                <a:solidFill>
                  <a:schemeClr val="tx1"/>
                </a:solidFill>
                <a:latin typeface="+mn-lt"/>
                <a:ea typeface="+mn-ea"/>
                <a:cs typeface="+mn-cs"/>
              </a:rPr>
              <a:t>Dans un essai contrôlé, la différence en taille des réserves de fer à </a:t>
            </a:r>
            <a:r>
              <a:rPr lang="fr-FR" sz="1200" b="1" kern="1200" baseline="0" dirty="0" err="1" smtClean="0">
                <a:solidFill>
                  <a:schemeClr val="tx1"/>
                </a:solidFill>
                <a:latin typeface="+mn-lt"/>
                <a:ea typeface="+mn-ea"/>
                <a:cs typeface="+mn-cs"/>
              </a:rPr>
              <a:t>l‟âge</a:t>
            </a:r>
            <a:r>
              <a:rPr lang="fr-FR" sz="1200" b="1" kern="1200" baseline="0" dirty="0" smtClean="0">
                <a:solidFill>
                  <a:schemeClr val="tx1"/>
                </a:solidFill>
                <a:latin typeface="+mn-lt"/>
                <a:ea typeface="+mn-ea"/>
                <a:cs typeface="+mn-cs"/>
              </a:rPr>
              <a:t> de 6</a:t>
            </a:r>
          </a:p>
          <a:p>
            <a:r>
              <a:rPr lang="fr-FR" sz="1200" kern="1200" baseline="0" dirty="0" smtClean="0">
                <a:solidFill>
                  <a:schemeClr val="tx1"/>
                </a:solidFill>
                <a:latin typeface="+mn-lt"/>
                <a:ea typeface="+mn-ea"/>
                <a:cs typeface="+mn-cs"/>
              </a:rPr>
              <a:t>mois ; entre les nouveau-nés clampés précocement et ceux clampés tardivement, était</a:t>
            </a:r>
          </a:p>
          <a:p>
            <a:r>
              <a:rPr lang="fr-FR" sz="1200" kern="1200" baseline="0" dirty="0" err="1" smtClean="0">
                <a:solidFill>
                  <a:schemeClr val="tx1"/>
                </a:solidFill>
                <a:latin typeface="+mn-lt"/>
                <a:ea typeface="+mn-ea"/>
                <a:cs typeface="+mn-cs"/>
              </a:rPr>
              <a:t>l‟équivalent</a:t>
            </a:r>
            <a:r>
              <a:rPr lang="fr-FR" sz="1200" kern="1200" baseline="0" dirty="0" smtClean="0">
                <a:solidFill>
                  <a:schemeClr val="tx1"/>
                </a:solidFill>
                <a:latin typeface="+mn-lt"/>
                <a:ea typeface="+mn-ea"/>
                <a:cs typeface="+mn-cs"/>
              </a:rPr>
              <a:t> de la valeur de 1,25 mois des besoins en fer </a:t>
            </a:r>
            <a:r>
              <a:rPr lang="fr-FR" sz="1200" b="1" kern="1200" baseline="0" dirty="0" smtClean="0">
                <a:solidFill>
                  <a:schemeClr val="tx1"/>
                </a:solidFill>
                <a:latin typeface="+mn-lt"/>
                <a:ea typeface="+mn-ea"/>
                <a:cs typeface="+mn-cs"/>
              </a:rPr>
              <a:t>[</a:t>
            </a:r>
            <a:r>
              <a:rPr lang="fr-FR" sz="1200" b="1" kern="1200" baseline="0" smtClean="0">
                <a:solidFill>
                  <a:schemeClr val="tx1"/>
                </a:solidFill>
                <a:latin typeface="+mn-lt"/>
                <a:ea typeface="+mn-ea"/>
                <a:cs typeface="+mn-cs"/>
              </a:rPr>
              <a:t>387]. </a:t>
            </a:r>
            <a:r>
              <a:rPr lang="fr-FR" sz="1200" b="1" kern="1200" baseline="0" dirty="0" smtClean="0">
                <a:solidFill>
                  <a:schemeClr val="tx1"/>
                </a:solidFill>
                <a:latin typeface="+mn-lt"/>
                <a:ea typeface="+mn-ea"/>
                <a:cs typeface="+mn-cs"/>
              </a:rPr>
              <a:t>Cette différence était encore</a:t>
            </a:r>
          </a:p>
          <a:p>
            <a:r>
              <a:rPr lang="fr-FR" sz="1200" kern="1200" baseline="0" dirty="0" smtClean="0">
                <a:solidFill>
                  <a:schemeClr val="tx1"/>
                </a:solidFill>
                <a:latin typeface="+mn-lt"/>
                <a:ea typeface="+mn-ea"/>
                <a:cs typeface="+mn-cs"/>
              </a:rPr>
              <a:t>plus importante parmi les nouveau-nés entamant la vie avec un statut compromis en fer, incluant les nouveau-nés de mères carencés en fer pendant la grossesse et les nouveau-nés</a:t>
            </a:r>
          </a:p>
          <a:p>
            <a:r>
              <a:rPr lang="fr-FR" sz="1200" kern="1200" baseline="0" dirty="0" smtClean="0">
                <a:solidFill>
                  <a:schemeClr val="tx1"/>
                </a:solidFill>
                <a:latin typeface="+mn-lt"/>
                <a:ea typeface="+mn-ea"/>
                <a:cs typeface="+mn-cs"/>
              </a:rPr>
              <a:t>pesant entre 2500 et 3000 grammes à </a:t>
            </a:r>
            <a:r>
              <a:rPr lang="fr-FR" sz="1200" kern="1200" baseline="0" smtClean="0">
                <a:solidFill>
                  <a:schemeClr val="tx1"/>
                </a:solidFill>
                <a:latin typeface="+mn-lt"/>
                <a:ea typeface="+mn-ea"/>
                <a:cs typeface="+mn-cs"/>
              </a:rPr>
              <a:t>la naissance.</a:t>
            </a: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40</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5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Times New Roman" pitchFamily="18" charset="0"/>
            </a:endParaRPr>
          </a:p>
        </p:txBody>
      </p:sp>
      <p:sp>
        <p:nvSpPr>
          <p:cNvPr id="1085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A1B7C1C-FC35-4E36-A3FA-09CB751D8BFF}" type="slidenum">
              <a:rPr lang="es-ES">
                <a:solidFill>
                  <a:prstClr val="black"/>
                </a:solidFill>
                <a:latin typeface="Times New Roman" pitchFamily="18" charset="0"/>
              </a:rPr>
              <a:pPr>
                <a:defRPr/>
              </a:pPr>
              <a:t>41</a:t>
            </a:fld>
            <a:endParaRPr lang="es-ES">
              <a:solidFill>
                <a:prstClr val="black"/>
              </a:solidFill>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63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072C0189-30D5-4CF7-9F24-7B9719D15D7D}" type="slidenum">
              <a:rPr lang="fr-FR">
                <a:solidFill>
                  <a:prstClr val="black"/>
                </a:solidFill>
              </a:rPr>
              <a:pPr>
                <a:defRPr/>
              </a:pPr>
              <a:t>42</a:t>
            </a:fld>
            <a:endParaRPr lang="fr-FR">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73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mtClean="0"/>
              <a:t>BACKGROUND: Delayed clamping of the umbilical cord increases the infant's iron endowment at birth and haemoglobin concentration at 2 months of age. We aimed to assess whether a 2-minute delay in the clamping of the umbilical cord of normal-weight, full-term infants improved iron and haematological status up to 6 months of age. METHODS: 476 mother-infant pairs were recruited at a large obstetrics hospital in Mexico City, Mexico, randomly assigned to delayed clamping (2 min after delivery of the infant's shoulders) or early clamping (around 10 s after delivery), and followed up until 6 months postpartum. Primary outcomes were infant haematological status and iron status at 6 months of age, and analysis was by intention-to-treat. This study is registered with ClinicalTrials.gov, number NCT00298051. FINDINGS: 358 (75%) mother-infant pairs completed the trial. At 6 months of age, infants who had delayed clamping had significantly higher mean corpuscular volume (81.0 fL vs 79.5 fL 95% CI -2.5 to -0.6, p=0.001), ferritin (50.7 mug/L vs 34.4 mug/L 95% CI -30.7 to -1.9, p=0.0002), and total body iron. The effect of delayed clamping was significantly greater for infants born to mothers with low ferritin at delivery, breastfed infants not receiving iron-fortified milk or formula, and infants born with birthweight between 2500 g and 3000 g. A cord clamping delay of 2 minutes increased 6-month iron stores by about 27-47 mg. INTERPRETATION: Delay in cord clamping of 2 minutes could help prevent iron deficiency from developing before 6 months of age, when iron fortified complementary foods could be introduced.</a:t>
            </a:r>
            <a:br>
              <a:rPr lang="en-US" smtClean="0"/>
            </a:br>
            <a:endParaRPr lang="fr-FR" smtClean="0"/>
          </a:p>
        </p:txBody>
      </p:sp>
      <p:sp>
        <p:nvSpPr>
          <p:cNvPr id="4" name="Espace réservé du numéro de diapositive 3"/>
          <p:cNvSpPr>
            <a:spLocks noGrp="1"/>
          </p:cNvSpPr>
          <p:nvPr>
            <p:ph type="sldNum" sz="quarter" idx="5"/>
          </p:nvPr>
        </p:nvSpPr>
        <p:spPr/>
        <p:txBody>
          <a:bodyPr/>
          <a:lstStyle/>
          <a:p>
            <a:pPr>
              <a:defRPr/>
            </a:pPr>
            <a:fld id="{9582E0DF-3BFC-4E3C-9DE1-1D0A5E6EAAEF}" type="slidenum">
              <a:rPr lang="fr-FR">
                <a:solidFill>
                  <a:prstClr val="black"/>
                </a:solidFill>
              </a:rPr>
              <a:pPr>
                <a:defRPr/>
              </a:pPr>
              <a:t>43</a:t>
            </a:fld>
            <a:endParaRPr lang="fr-FR">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fr-FR" sz="1200" b="1" kern="1200" baseline="0" dirty="0" smtClean="0">
                <a:solidFill>
                  <a:schemeClr val="tx1"/>
                </a:solidFill>
                <a:latin typeface="+mn-lt"/>
                <a:ea typeface="+mn-ea"/>
                <a:cs typeface="+mn-cs"/>
              </a:rPr>
              <a:t>1.2. Interventions nutritionnelles</a:t>
            </a:r>
          </a:p>
          <a:p>
            <a:r>
              <a:rPr lang="fr-FR" sz="1200" kern="1200" baseline="0" dirty="0" smtClean="0">
                <a:solidFill>
                  <a:schemeClr val="tx1"/>
                </a:solidFill>
                <a:latin typeface="+mn-lt"/>
                <a:ea typeface="+mn-ea"/>
                <a:cs typeface="+mn-cs"/>
              </a:rPr>
              <a:t>Trois approches sont recommandées, seule ou en combinaison </a:t>
            </a:r>
            <a:r>
              <a:rPr lang="fr-FR" sz="1200" kern="1200" baseline="0" dirty="0" err="1" smtClean="0">
                <a:solidFill>
                  <a:schemeClr val="tx1"/>
                </a:solidFill>
                <a:latin typeface="+mn-lt"/>
                <a:ea typeface="+mn-ea"/>
                <a:cs typeface="+mn-cs"/>
              </a:rPr>
              <a:t>l‟une</a:t>
            </a:r>
            <a:r>
              <a:rPr lang="fr-FR" sz="1200" kern="1200" baseline="0" dirty="0" smtClean="0">
                <a:solidFill>
                  <a:schemeClr val="tx1"/>
                </a:solidFill>
                <a:latin typeface="+mn-lt"/>
                <a:ea typeface="+mn-ea"/>
                <a:cs typeface="+mn-cs"/>
              </a:rPr>
              <a:t> avec la ou les</a:t>
            </a:r>
          </a:p>
          <a:p>
            <a:r>
              <a:rPr lang="fr-FR" sz="1200" kern="1200" baseline="0" dirty="0" smtClean="0">
                <a:solidFill>
                  <a:schemeClr val="tx1"/>
                </a:solidFill>
                <a:latin typeface="+mn-lt"/>
                <a:ea typeface="+mn-ea"/>
                <a:cs typeface="+mn-cs"/>
              </a:rPr>
              <a:t>autres, pour corriger la carence martiale: la diversification/ modification des aliments qui a</a:t>
            </a:r>
          </a:p>
          <a:p>
            <a:r>
              <a:rPr lang="fr-FR" sz="1200" kern="1200" baseline="0" dirty="0" smtClean="0">
                <a:solidFill>
                  <a:schemeClr val="tx1"/>
                </a:solidFill>
                <a:latin typeface="+mn-lt"/>
                <a:ea typeface="+mn-ea"/>
                <a:cs typeface="+mn-cs"/>
              </a:rPr>
              <a:t>pour but </a:t>
            </a:r>
            <a:r>
              <a:rPr lang="fr-FR" sz="1200" kern="1200" baseline="0" dirty="0" err="1" smtClean="0">
                <a:solidFill>
                  <a:schemeClr val="tx1"/>
                </a:solidFill>
                <a:latin typeface="+mn-lt"/>
                <a:ea typeface="+mn-ea"/>
                <a:cs typeface="+mn-cs"/>
              </a:rPr>
              <a:t>d‟augmenter</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l‟apport</a:t>
            </a:r>
            <a:r>
              <a:rPr lang="fr-FR" sz="1200" kern="1200" baseline="0" dirty="0" smtClean="0">
                <a:solidFill>
                  <a:schemeClr val="tx1"/>
                </a:solidFill>
                <a:latin typeface="+mn-lt"/>
                <a:ea typeface="+mn-ea"/>
                <a:cs typeface="+mn-cs"/>
              </a:rPr>
              <a:t> en fer alimentaire et </a:t>
            </a:r>
            <a:r>
              <a:rPr lang="fr-FR" sz="1200" kern="1200" baseline="0" dirty="0" err="1" smtClean="0">
                <a:solidFill>
                  <a:schemeClr val="tx1"/>
                </a:solidFill>
                <a:latin typeface="+mn-lt"/>
                <a:ea typeface="+mn-ea"/>
                <a:cs typeface="+mn-cs"/>
              </a:rPr>
              <a:t>d‟améliorer</a:t>
            </a:r>
            <a:r>
              <a:rPr lang="fr-FR" sz="1200" kern="1200" baseline="0" dirty="0" smtClean="0">
                <a:solidFill>
                  <a:schemeClr val="tx1"/>
                </a:solidFill>
                <a:latin typeface="+mn-lt"/>
                <a:ea typeface="+mn-ea"/>
                <a:cs typeface="+mn-cs"/>
              </a:rPr>
              <a:t> sa biodisponibilité, la</a:t>
            </a:r>
          </a:p>
          <a:p>
            <a:r>
              <a:rPr lang="fr-FR" sz="1200" kern="1200" baseline="0" dirty="0" err="1" smtClean="0">
                <a:solidFill>
                  <a:schemeClr val="tx1"/>
                </a:solidFill>
                <a:latin typeface="+mn-lt"/>
                <a:ea typeface="+mn-ea"/>
                <a:cs typeface="+mn-cs"/>
              </a:rPr>
              <a:t>supplémentation</a:t>
            </a:r>
            <a:r>
              <a:rPr lang="fr-FR" sz="1200" kern="1200" baseline="0" dirty="0" smtClean="0">
                <a:solidFill>
                  <a:schemeClr val="tx1"/>
                </a:solidFill>
                <a:latin typeface="+mn-lt"/>
                <a:ea typeface="+mn-ea"/>
                <a:cs typeface="+mn-cs"/>
              </a:rPr>
              <a:t> (fourniture de micronutriments, habituellement sou forme</a:t>
            </a:r>
          </a:p>
          <a:p>
            <a:r>
              <a:rPr lang="fr-FR" sz="1200" kern="1200" baseline="0" dirty="0" smtClean="0">
                <a:solidFill>
                  <a:schemeClr val="tx1"/>
                </a:solidFill>
                <a:latin typeface="+mn-lt"/>
                <a:ea typeface="+mn-ea"/>
                <a:cs typeface="+mn-cs"/>
              </a:rPr>
              <a:t>médicamenteuse et à doses plus élevées), et la fortification (enrichissement en</a:t>
            </a:r>
          </a:p>
          <a:p>
            <a:r>
              <a:rPr lang="fr-FR" sz="1200" kern="1200" baseline="0" dirty="0" smtClean="0">
                <a:solidFill>
                  <a:schemeClr val="tx1"/>
                </a:solidFill>
                <a:latin typeface="+mn-lt"/>
                <a:ea typeface="+mn-ea"/>
                <a:cs typeface="+mn-cs"/>
              </a:rPr>
              <a:t>micronutriments des aliments). </a:t>
            </a:r>
            <a:r>
              <a:rPr lang="fr-FR" sz="1200" b="1" kern="1200" baseline="0" dirty="0" smtClean="0">
                <a:solidFill>
                  <a:schemeClr val="tx1"/>
                </a:solidFill>
                <a:latin typeface="+mn-lt"/>
                <a:ea typeface="+mn-ea"/>
                <a:cs typeface="+mn-cs"/>
              </a:rPr>
              <a:t>[17, 388]</a:t>
            </a:r>
          </a:p>
          <a:p>
            <a:r>
              <a:rPr lang="fr-FR" sz="1200" b="1" kern="1200" baseline="0" dirty="0" smtClean="0">
                <a:solidFill>
                  <a:schemeClr val="tx1"/>
                </a:solidFill>
                <a:latin typeface="+mn-lt"/>
                <a:ea typeface="+mn-ea"/>
                <a:cs typeface="+mn-cs"/>
              </a:rPr>
              <a:t>1.2.1. Favorisez les pratiques d’alimentation saines</a:t>
            </a:r>
          </a:p>
          <a:p>
            <a:r>
              <a:rPr lang="fr-FR" sz="1200" b="1" kern="1200" baseline="0" dirty="0" smtClean="0">
                <a:solidFill>
                  <a:schemeClr val="tx1"/>
                </a:solidFill>
                <a:latin typeface="+mn-lt"/>
                <a:ea typeface="+mn-ea"/>
                <a:cs typeface="+mn-cs"/>
              </a:rPr>
              <a:t>1.2.1.1. Avant l’</a:t>
            </a:r>
            <a:r>
              <a:rPr lang="fr-FR" sz="1200" b="1" kern="1200" baseline="0" dirty="0" err="1" smtClean="0">
                <a:solidFill>
                  <a:schemeClr val="tx1"/>
                </a:solidFill>
                <a:latin typeface="+mn-lt"/>
                <a:ea typeface="+mn-ea"/>
                <a:cs typeface="+mn-cs"/>
              </a:rPr>
              <a:t>age</a:t>
            </a:r>
            <a:r>
              <a:rPr lang="fr-FR" sz="1200" b="1" kern="1200" baseline="0" dirty="0" smtClean="0">
                <a:solidFill>
                  <a:schemeClr val="tx1"/>
                </a:solidFill>
                <a:latin typeface="+mn-lt"/>
                <a:ea typeface="+mn-ea"/>
                <a:cs typeface="+mn-cs"/>
              </a:rPr>
              <a:t> de 6 mois</a:t>
            </a:r>
          </a:p>
          <a:p>
            <a:r>
              <a:rPr lang="fr-FR" sz="1200" kern="1200" baseline="0" dirty="0" smtClean="0">
                <a:solidFill>
                  <a:schemeClr val="tx1"/>
                </a:solidFill>
                <a:latin typeface="+mn-lt"/>
                <a:ea typeface="+mn-ea"/>
                <a:cs typeface="+mn-cs"/>
              </a:rPr>
              <a:t>→ Promotion de </a:t>
            </a:r>
            <a:r>
              <a:rPr lang="fr-FR" sz="1200" kern="1200" baseline="0" dirty="0" err="1" smtClean="0">
                <a:solidFill>
                  <a:schemeClr val="tx1"/>
                </a:solidFill>
                <a:latin typeface="+mn-lt"/>
                <a:ea typeface="+mn-ea"/>
                <a:cs typeface="+mn-cs"/>
              </a:rPr>
              <a:t>l‟allaitement</a:t>
            </a:r>
            <a:r>
              <a:rPr lang="fr-FR" sz="1200" kern="1200" baseline="0" dirty="0" smtClean="0">
                <a:solidFill>
                  <a:schemeClr val="tx1"/>
                </a:solidFill>
                <a:latin typeface="+mn-lt"/>
                <a:ea typeface="+mn-ea"/>
                <a:cs typeface="+mn-cs"/>
              </a:rPr>
              <a:t> maternel exclusif :</a:t>
            </a:r>
          </a:p>
          <a:p>
            <a:r>
              <a:rPr lang="fr-FR" sz="1200" kern="1200" baseline="0" dirty="0" err="1" smtClean="0">
                <a:solidFill>
                  <a:schemeClr val="tx1"/>
                </a:solidFill>
                <a:latin typeface="+mn-lt"/>
                <a:ea typeface="+mn-ea"/>
                <a:cs typeface="+mn-cs"/>
              </a:rPr>
              <a:t>L‟allaitement</a:t>
            </a:r>
            <a:r>
              <a:rPr lang="fr-FR" sz="1200" kern="1200" baseline="0" dirty="0" smtClean="0">
                <a:solidFill>
                  <a:schemeClr val="tx1"/>
                </a:solidFill>
                <a:latin typeface="+mn-lt"/>
                <a:ea typeface="+mn-ea"/>
                <a:cs typeface="+mn-cs"/>
              </a:rPr>
              <a:t> maternel est </a:t>
            </a:r>
            <a:r>
              <a:rPr lang="fr-FR" sz="1200" kern="1200" baseline="0" dirty="0" err="1" smtClean="0">
                <a:solidFill>
                  <a:schemeClr val="tx1"/>
                </a:solidFill>
                <a:latin typeface="+mn-lt"/>
                <a:ea typeface="+mn-ea"/>
                <a:cs typeface="+mn-cs"/>
              </a:rPr>
              <a:t>l‟aliment</a:t>
            </a:r>
            <a:r>
              <a:rPr lang="fr-FR" sz="1200" kern="1200" baseline="0" dirty="0" smtClean="0">
                <a:solidFill>
                  <a:schemeClr val="tx1"/>
                </a:solidFill>
                <a:latin typeface="+mn-lt"/>
                <a:ea typeface="+mn-ea"/>
                <a:cs typeface="+mn-cs"/>
              </a:rPr>
              <a:t> idéal pour la nutrition des nourrissons pour</a:t>
            </a:r>
          </a:p>
          <a:p>
            <a:r>
              <a:rPr lang="fr-FR" sz="1200" kern="1200" baseline="0" dirty="0" smtClean="0">
                <a:solidFill>
                  <a:schemeClr val="tx1"/>
                </a:solidFill>
                <a:latin typeface="+mn-lt"/>
                <a:ea typeface="+mn-ea"/>
                <a:cs typeface="+mn-cs"/>
              </a:rPr>
              <a:t>beaucoup de raisons bien documentées, y compris la prévention de la CM. Le lait</a:t>
            </a:r>
          </a:p>
          <a:p>
            <a:r>
              <a:rPr lang="fr-FR" sz="1200" kern="1200" baseline="0" dirty="0" smtClean="0">
                <a:solidFill>
                  <a:schemeClr val="tx1"/>
                </a:solidFill>
                <a:latin typeface="+mn-lt"/>
                <a:ea typeface="+mn-ea"/>
                <a:cs typeface="+mn-cs"/>
              </a:rPr>
              <a:t>maternel contient peu de fer, mais il sous une forme fortement biodisponible </a:t>
            </a:r>
            <a:r>
              <a:rPr lang="fr-FR" sz="1200" b="1" kern="1200" baseline="0" dirty="0" smtClean="0">
                <a:solidFill>
                  <a:schemeClr val="tx1"/>
                </a:solidFill>
                <a:latin typeface="+mn-lt"/>
                <a:ea typeface="+mn-ea"/>
                <a:cs typeface="+mn-cs"/>
              </a:rPr>
              <a:t>[385].</a:t>
            </a:r>
          </a:p>
          <a:p>
            <a:r>
              <a:rPr lang="fr-FR" sz="1200" kern="1200" baseline="0" dirty="0" err="1" smtClean="0">
                <a:solidFill>
                  <a:schemeClr val="tx1"/>
                </a:solidFill>
                <a:latin typeface="+mn-lt"/>
                <a:ea typeface="+mn-ea"/>
                <a:cs typeface="+mn-cs"/>
              </a:rPr>
              <a:t>L‟introduction</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d‟autres</a:t>
            </a:r>
            <a:r>
              <a:rPr lang="fr-FR" sz="1200" kern="1200" baseline="0" dirty="0" smtClean="0">
                <a:solidFill>
                  <a:schemeClr val="tx1"/>
                </a:solidFill>
                <a:latin typeface="+mn-lt"/>
                <a:ea typeface="+mn-ea"/>
                <a:cs typeface="+mn-cs"/>
              </a:rPr>
              <a:t> aliments liquides ou solides pendant les 6 premier mois de vie peut</a:t>
            </a:r>
          </a:p>
          <a:p>
            <a:r>
              <a:rPr lang="fr-FR" sz="1200" kern="1200" baseline="0" dirty="0" smtClean="0">
                <a:solidFill>
                  <a:schemeClr val="tx1"/>
                </a:solidFill>
                <a:latin typeface="+mn-lt"/>
                <a:ea typeface="+mn-ea"/>
                <a:cs typeface="+mn-cs"/>
              </a:rPr>
              <a:t>interférer avec </a:t>
            </a:r>
            <a:r>
              <a:rPr lang="fr-FR" sz="1200" kern="1200" baseline="0" dirty="0" err="1" smtClean="0">
                <a:solidFill>
                  <a:schemeClr val="tx1"/>
                </a:solidFill>
                <a:latin typeface="+mn-lt"/>
                <a:ea typeface="+mn-ea"/>
                <a:cs typeface="+mn-cs"/>
              </a:rPr>
              <a:t>l‟absorption</a:t>
            </a:r>
            <a:r>
              <a:rPr lang="fr-FR" sz="1200" kern="1200" baseline="0" dirty="0" smtClean="0">
                <a:solidFill>
                  <a:schemeClr val="tx1"/>
                </a:solidFill>
                <a:latin typeface="+mn-lt"/>
                <a:ea typeface="+mn-ea"/>
                <a:cs typeface="+mn-cs"/>
              </a:rPr>
              <a:t> du fer présent dans le lait maternel </a:t>
            </a:r>
            <a:r>
              <a:rPr lang="fr-FR" sz="1200" b="1" kern="1200" baseline="0" dirty="0" smtClean="0">
                <a:solidFill>
                  <a:schemeClr val="tx1"/>
                </a:solidFill>
                <a:latin typeface="+mn-lt"/>
                <a:ea typeface="+mn-ea"/>
                <a:cs typeface="+mn-cs"/>
              </a:rPr>
              <a:t>[389].</a:t>
            </a:r>
          </a:p>
          <a:p>
            <a:r>
              <a:rPr lang="fr-FR" sz="1200" kern="1200" baseline="0" dirty="0" smtClean="0">
                <a:solidFill>
                  <a:schemeClr val="tx1"/>
                </a:solidFill>
                <a:latin typeface="+mn-lt"/>
                <a:ea typeface="+mn-ea"/>
                <a:cs typeface="+mn-cs"/>
              </a:rPr>
              <a:t>→ Évitement du lait de vache:</a:t>
            </a:r>
          </a:p>
          <a:p>
            <a:r>
              <a:rPr lang="fr-FR" sz="1200" kern="1200" baseline="0" dirty="0" err="1" smtClean="0">
                <a:solidFill>
                  <a:schemeClr val="tx1"/>
                </a:solidFill>
                <a:latin typeface="+mn-lt"/>
                <a:ea typeface="+mn-ea"/>
                <a:cs typeface="+mn-cs"/>
              </a:rPr>
              <a:t>L‟introduction</a:t>
            </a:r>
            <a:r>
              <a:rPr lang="fr-FR" sz="1200" kern="1200" baseline="0" dirty="0" smtClean="0">
                <a:solidFill>
                  <a:schemeClr val="tx1"/>
                </a:solidFill>
                <a:latin typeface="+mn-lt"/>
                <a:ea typeface="+mn-ea"/>
                <a:cs typeface="+mn-cs"/>
              </a:rPr>
              <a:t> du lait de vache (nature ou industriel non enrichi en fer) pendant la</a:t>
            </a:r>
          </a:p>
          <a:p>
            <a:r>
              <a:rPr lang="fr-FR" sz="1200" kern="1200" baseline="0" dirty="0" smtClean="0">
                <a:solidFill>
                  <a:schemeClr val="tx1"/>
                </a:solidFill>
                <a:latin typeface="+mn-lt"/>
                <a:ea typeface="+mn-ea"/>
                <a:cs typeface="+mn-cs"/>
              </a:rPr>
              <a:t>première année de vie est le plus grand facteur de risque diététique de développement de</a:t>
            </a:r>
          </a:p>
          <a:p>
            <a:r>
              <a:rPr lang="fr-FR" sz="1200" kern="1200" baseline="0" dirty="0" smtClean="0">
                <a:solidFill>
                  <a:schemeClr val="tx1"/>
                </a:solidFill>
                <a:latin typeface="+mn-lt"/>
                <a:ea typeface="+mn-ea"/>
                <a:cs typeface="+mn-cs"/>
              </a:rPr>
              <a:t>la CM et de </a:t>
            </a:r>
            <a:r>
              <a:rPr lang="fr-FR" sz="1200" kern="1200" baseline="0" dirty="0" err="1" smtClean="0">
                <a:solidFill>
                  <a:schemeClr val="tx1"/>
                </a:solidFill>
                <a:latin typeface="+mn-lt"/>
                <a:ea typeface="+mn-ea"/>
                <a:cs typeface="+mn-cs"/>
              </a:rPr>
              <a:t>l‟ACM</a:t>
            </a:r>
            <a:r>
              <a:rPr lang="fr-FR" sz="1200" kern="1200" baseline="0" dirty="0" smtClean="0">
                <a:solidFill>
                  <a:schemeClr val="tx1"/>
                </a:solidFill>
                <a:latin typeface="+mn-lt"/>
                <a:ea typeface="+mn-ea"/>
                <a:cs typeface="+mn-cs"/>
              </a:rPr>
              <a:t> </a:t>
            </a:r>
            <a:r>
              <a:rPr lang="fr-FR" sz="1200" b="1" kern="1200" baseline="0" dirty="0" smtClean="0">
                <a:solidFill>
                  <a:schemeClr val="tx1"/>
                </a:solidFill>
                <a:latin typeface="+mn-lt"/>
                <a:ea typeface="+mn-ea"/>
                <a:cs typeface="+mn-cs"/>
              </a:rPr>
              <a:t>[19, 390, 391]. Le lait de la vache est en effet pauvre en fer et son fer est</a:t>
            </a:r>
          </a:p>
          <a:p>
            <a:r>
              <a:rPr lang="fr-FR" sz="1200" kern="1200" baseline="0" dirty="0" smtClean="0">
                <a:solidFill>
                  <a:schemeClr val="tx1"/>
                </a:solidFill>
                <a:latin typeface="+mn-lt"/>
                <a:ea typeface="+mn-ea"/>
                <a:cs typeface="+mn-cs"/>
              </a:rPr>
              <a:t>mal absorbé ; il diminue en outre </a:t>
            </a:r>
            <a:r>
              <a:rPr lang="fr-FR" sz="1200" kern="1200" baseline="0" dirty="0" err="1" smtClean="0">
                <a:solidFill>
                  <a:schemeClr val="tx1"/>
                </a:solidFill>
                <a:latin typeface="+mn-lt"/>
                <a:ea typeface="+mn-ea"/>
                <a:cs typeface="+mn-cs"/>
              </a:rPr>
              <a:t>l‟absorption</a:t>
            </a:r>
            <a:r>
              <a:rPr lang="fr-FR" sz="1200" kern="1200" baseline="0" dirty="0" smtClean="0">
                <a:solidFill>
                  <a:schemeClr val="tx1"/>
                </a:solidFill>
                <a:latin typeface="+mn-lt"/>
                <a:ea typeface="+mn-ea"/>
                <a:cs typeface="+mn-cs"/>
              </a:rPr>
              <a:t> du fer provenant </a:t>
            </a:r>
            <a:r>
              <a:rPr lang="fr-FR" sz="1200" kern="1200" baseline="0" dirty="0" err="1" smtClean="0">
                <a:solidFill>
                  <a:schemeClr val="tx1"/>
                </a:solidFill>
                <a:latin typeface="+mn-lt"/>
                <a:ea typeface="+mn-ea"/>
                <a:cs typeface="+mn-cs"/>
              </a:rPr>
              <a:t>d‟autres</a:t>
            </a:r>
            <a:r>
              <a:rPr lang="fr-FR" sz="1200" kern="1200" baseline="0" dirty="0" smtClean="0">
                <a:solidFill>
                  <a:schemeClr val="tx1"/>
                </a:solidFill>
                <a:latin typeface="+mn-lt"/>
                <a:ea typeface="+mn-ea"/>
                <a:cs typeface="+mn-cs"/>
              </a:rPr>
              <a:t> sources</a:t>
            </a:r>
          </a:p>
          <a:p>
            <a:r>
              <a:rPr lang="fr-FR" sz="1200" kern="1200" baseline="0" dirty="0" smtClean="0">
                <a:solidFill>
                  <a:schemeClr val="tx1"/>
                </a:solidFill>
                <a:latin typeface="+mn-lt"/>
                <a:ea typeface="+mn-ea"/>
                <a:cs typeface="+mn-cs"/>
              </a:rPr>
              <a:t>diététiques </a:t>
            </a:r>
            <a:r>
              <a:rPr lang="fr-FR" sz="1200" b="1" kern="1200" baseline="0" dirty="0" smtClean="0">
                <a:solidFill>
                  <a:schemeClr val="tx1"/>
                </a:solidFill>
                <a:latin typeface="+mn-lt"/>
                <a:ea typeface="+mn-ea"/>
                <a:cs typeface="+mn-cs"/>
              </a:rPr>
              <a:t>[392]. Par conséquent, </a:t>
            </a:r>
            <a:r>
              <a:rPr lang="fr-FR" sz="1200" b="1" kern="1200" baseline="0" dirty="0" err="1" smtClean="0">
                <a:solidFill>
                  <a:schemeClr val="tx1"/>
                </a:solidFill>
                <a:latin typeface="+mn-lt"/>
                <a:ea typeface="+mn-ea"/>
                <a:cs typeface="+mn-cs"/>
              </a:rPr>
              <a:t>l‟évitement</a:t>
            </a:r>
            <a:r>
              <a:rPr lang="fr-FR" sz="1200" b="1" kern="1200" baseline="0" dirty="0" smtClean="0">
                <a:solidFill>
                  <a:schemeClr val="tx1"/>
                </a:solidFill>
                <a:latin typeface="+mn-lt"/>
                <a:ea typeface="+mn-ea"/>
                <a:cs typeface="+mn-cs"/>
              </a:rPr>
              <a:t> strict du lait de vache durant les 12 premiers</a:t>
            </a:r>
          </a:p>
          <a:p>
            <a:r>
              <a:rPr lang="fr-FR" sz="1200" kern="1200" baseline="0" dirty="0" smtClean="0">
                <a:solidFill>
                  <a:schemeClr val="tx1"/>
                </a:solidFill>
                <a:latin typeface="+mn-lt"/>
                <a:ea typeface="+mn-ea"/>
                <a:cs typeface="+mn-cs"/>
              </a:rPr>
              <a:t>mois de vie est essentiel pour prévenir </a:t>
            </a:r>
            <a:r>
              <a:rPr lang="fr-FR" sz="1200" kern="1200" baseline="0" dirty="0" err="1" smtClean="0">
                <a:solidFill>
                  <a:schemeClr val="tx1"/>
                </a:solidFill>
                <a:latin typeface="+mn-lt"/>
                <a:ea typeface="+mn-ea"/>
                <a:cs typeface="+mn-cs"/>
              </a:rPr>
              <a:t>l‟installation</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d‟une</a:t>
            </a:r>
            <a:r>
              <a:rPr lang="fr-FR" sz="1200" kern="1200" baseline="0" dirty="0" smtClean="0">
                <a:solidFill>
                  <a:schemeClr val="tx1"/>
                </a:solidFill>
                <a:latin typeface="+mn-lt"/>
                <a:ea typeface="+mn-ea"/>
                <a:cs typeface="+mn-cs"/>
              </a:rPr>
              <a:t> ACM.</a:t>
            </a:r>
          </a:p>
          <a:p>
            <a:r>
              <a:rPr lang="fr-FR" sz="1200" kern="1200" baseline="0" dirty="0" smtClean="0">
                <a:solidFill>
                  <a:schemeClr val="tx1"/>
                </a:solidFill>
                <a:latin typeface="+mn-lt"/>
                <a:ea typeface="+mn-ea"/>
                <a:cs typeface="+mn-cs"/>
              </a:rPr>
              <a:t>En </a:t>
            </a:r>
            <a:r>
              <a:rPr lang="fr-FR" sz="1200" kern="1200" baseline="0" dirty="0" err="1" smtClean="0">
                <a:solidFill>
                  <a:schemeClr val="tx1"/>
                </a:solidFill>
                <a:latin typeface="+mn-lt"/>
                <a:ea typeface="+mn-ea"/>
                <a:cs typeface="+mn-cs"/>
              </a:rPr>
              <a:t>l‟absence</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d‟allaitement</a:t>
            </a:r>
            <a:r>
              <a:rPr lang="fr-FR" sz="1200" kern="1200" baseline="0" dirty="0" smtClean="0">
                <a:solidFill>
                  <a:schemeClr val="tx1"/>
                </a:solidFill>
                <a:latin typeface="+mn-lt"/>
                <a:ea typeface="+mn-ea"/>
                <a:cs typeface="+mn-cs"/>
              </a:rPr>
              <a:t> maternel, il ne faut donc utiliser que les formules infantiles</a:t>
            </a:r>
          </a:p>
          <a:p>
            <a:r>
              <a:rPr lang="fr-FR" sz="1200" kern="1200" baseline="0" dirty="0" smtClean="0">
                <a:solidFill>
                  <a:schemeClr val="tx1"/>
                </a:solidFill>
                <a:latin typeface="+mn-lt"/>
                <a:ea typeface="+mn-ea"/>
                <a:cs typeface="+mn-cs"/>
              </a:rPr>
              <a:t>enrichies en fer.</a:t>
            </a:r>
          </a:p>
          <a:p>
            <a:r>
              <a:rPr lang="fr-FR" sz="1200" b="1" kern="1200" baseline="0" dirty="0" smtClean="0">
                <a:solidFill>
                  <a:schemeClr val="tx1"/>
                </a:solidFill>
                <a:latin typeface="+mn-lt"/>
                <a:ea typeface="+mn-ea"/>
                <a:cs typeface="+mn-cs"/>
              </a:rPr>
              <a:t>1.2.1.2. Après l’âge de 6 mois : diversification/modification diététique</a:t>
            </a:r>
          </a:p>
          <a:p>
            <a:r>
              <a:rPr lang="fr-FR" sz="1200" kern="1200" baseline="0" dirty="0" err="1" smtClean="0">
                <a:solidFill>
                  <a:schemeClr val="tx1"/>
                </a:solidFill>
                <a:latin typeface="+mn-lt"/>
                <a:ea typeface="+mn-ea"/>
                <a:cs typeface="+mn-cs"/>
              </a:rPr>
              <a:t>L‟allaitement</a:t>
            </a:r>
            <a:r>
              <a:rPr lang="fr-FR" sz="1200" kern="1200" baseline="0" dirty="0" smtClean="0">
                <a:solidFill>
                  <a:schemeClr val="tx1"/>
                </a:solidFill>
                <a:latin typeface="+mn-lt"/>
                <a:ea typeface="+mn-ea"/>
                <a:cs typeface="+mn-cs"/>
              </a:rPr>
              <a:t> maternel exclusif après quatre à six mois met les nourrissons en danger de</a:t>
            </a:r>
          </a:p>
          <a:p>
            <a:r>
              <a:rPr lang="fr-FR" sz="1200" kern="1200" baseline="0" dirty="0" smtClean="0">
                <a:solidFill>
                  <a:schemeClr val="tx1"/>
                </a:solidFill>
                <a:latin typeface="+mn-lt"/>
                <a:ea typeface="+mn-ea"/>
                <a:cs typeface="+mn-cs"/>
              </a:rPr>
              <a:t>CM si des aliments de compléments riches en fer ne leur sont pas fournis. Pour cela, un</a:t>
            </a:r>
          </a:p>
          <a:p>
            <a:r>
              <a:rPr lang="fr-FR" sz="1200" kern="1200" baseline="0" dirty="0" smtClean="0">
                <a:solidFill>
                  <a:schemeClr val="tx1"/>
                </a:solidFill>
                <a:latin typeface="+mn-lt"/>
                <a:ea typeface="+mn-ea"/>
                <a:cs typeface="+mn-cs"/>
              </a:rPr>
              <a:t>supplément diététique de fer qui fournit 1 mg/kg/jour de fer élémentaire est recommandée</a:t>
            </a:r>
          </a:p>
          <a:p>
            <a:r>
              <a:rPr lang="fr-FR" sz="1200" kern="1200" baseline="0" dirty="0" smtClean="0">
                <a:solidFill>
                  <a:schemeClr val="tx1"/>
                </a:solidFill>
                <a:latin typeface="+mn-lt"/>
                <a:ea typeface="+mn-ea"/>
                <a:cs typeface="+mn-cs"/>
              </a:rPr>
              <a:t>pour les nourrissons à partir de </a:t>
            </a:r>
            <a:r>
              <a:rPr lang="fr-FR" sz="1200" kern="1200" baseline="0" dirty="0" err="1" smtClean="0">
                <a:solidFill>
                  <a:schemeClr val="tx1"/>
                </a:solidFill>
                <a:latin typeface="+mn-lt"/>
                <a:ea typeface="+mn-ea"/>
                <a:cs typeface="+mn-cs"/>
              </a:rPr>
              <a:t>l‟âge</a:t>
            </a:r>
            <a:r>
              <a:rPr lang="fr-FR" sz="1200" kern="1200" baseline="0" dirty="0" smtClean="0">
                <a:solidFill>
                  <a:schemeClr val="tx1"/>
                </a:solidFill>
                <a:latin typeface="+mn-lt"/>
                <a:ea typeface="+mn-ea"/>
                <a:cs typeface="+mn-cs"/>
              </a:rPr>
              <a:t> de 4 </a:t>
            </a:r>
            <a:r>
              <a:rPr lang="fr-FR" sz="1200" b="1" kern="1200" baseline="0" dirty="0" smtClean="0">
                <a:solidFill>
                  <a:schemeClr val="tx1"/>
                </a:solidFill>
                <a:latin typeface="+mn-lt"/>
                <a:ea typeface="+mn-ea"/>
                <a:cs typeface="+mn-cs"/>
              </a:rPr>
              <a:t>[52, 157, 393] à 6 mois [9, 19].</a:t>
            </a:r>
          </a:p>
          <a:p>
            <a:r>
              <a:rPr lang="fr-FR" sz="1200" kern="1200" baseline="0" dirty="0" smtClean="0">
                <a:solidFill>
                  <a:schemeClr val="tx1"/>
                </a:solidFill>
                <a:latin typeface="+mn-lt"/>
                <a:ea typeface="+mn-ea"/>
                <a:cs typeface="+mn-cs"/>
              </a:rPr>
              <a:t>La diversification/modification diététique est théoriquement la méthode idéale, mais elle</a:t>
            </a:r>
          </a:p>
          <a:p>
            <a:r>
              <a:rPr lang="fr-FR" sz="1200" kern="1200" baseline="0" dirty="0" smtClean="0">
                <a:solidFill>
                  <a:schemeClr val="tx1"/>
                </a:solidFill>
                <a:latin typeface="+mn-lt"/>
                <a:ea typeface="+mn-ea"/>
                <a:cs typeface="+mn-cs"/>
              </a:rPr>
              <a:t>a des limitations pratiques significatives. Il est en effet difficile de changer les préférences diététiques </a:t>
            </a:r>
            <a:r>
              <a:rPr lang="fr-FR" sz="1200" kern="1200" baseline="0" dirty="0" err="1" smtClean="0">
                <a:solidFill>
                  <a:schemeClr val="tx1"/>
                </a:solidFill>
                <a:latin typeface="+mn-lt"/>
                <a:ea typeface="+mn-ea"/>
                <a:cs typeface="+mn-cs"/>
              </a:rPr>
              <a:t>d‟une</a:t>
            </a:r>
            <a:r>
              <a:rPr lang="fr-FR" sz="1200" kern="1200" baseline="0" dirty="0" smtClean="0">
                <a:solidFill>
                  <a:schemeClr val="tx1"/>
                </a:solidFill>
                <a:latin typeface="+mn-lt"/>
                <a:ea typeface="+mn-ea"/>
                <a:cs typeface="+mn-cs"/>
              </a:rPr>
              <a:t> part, et les aliments riches en fer fortement biodisponible, tel que la</a:t>
            </a:r>
          </a:p>
          <a:p>
            <a:r>
              <a:rPr lang="fr-FR" sz="1200" kern="1200" baseline="0" dirty="0" smtClean="0">
                <a:solidFill>
                  <a:schemeClr val="tx1"/>
                </a:solidFill>
                <a:latin typeface="+mn-lt"/>
                <a:ea typeface="+mn-ea"/>
                <a:cs typeface="+mn-cs"/>
              </a:rPr>
              <a:t>viande sont chers </a:t>
            </a:r>
            <a:r>
              <a:rPr lang="fr-FR" sz="1200" kern="1200" baseline="0" dirty="0" err="1" smtClean="0">
                <a:solidFill>
                  <a:schemeClr val="tx1"/>
                </a:solidFill>
                <a:latin typeface="+mn-lt"/>
                <a:ea typeface="+mn-ea"/>
                <a:cs typeface="+mn-cs"/>
              </a:rPr>
              <a:t>d‟autre</a:t>
            </a:r>
            <a:r>
              <a:rPr lang="fr-FR" sz="1200" kern="1200" baseline="0" dirty="0" smtClean="0">
                <a:solidFill>
                  <a:schemeClr val="tx1"/>
                </a:solidFill>
                <a:latin typeface="+mn-lt"/>
                <a:ea typeface="+mn-ea"/>
                <a:cs typeface="+mn-cs"/>
              </a:rPr>
              <a:t> part </a:t>
            </a:r>
            <a:r>
              <a:rPr lang="fr-FR" sz="1200" b="1" kern="1200" baseline="0" dirty="0" smtClean="0">
                <a:solidFill>
                  <a:schemeClr val="tx1"/>
                </a:solidFill>
                <a:latin typeface="+mn-lt"/>
                <a:ea typeface="+mn-ea"/>
                <a:cs typeface="+mn-cs"/>
              </a:rPr>
              <a:t>[160, 161, 394].</a:t>
            </a: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44</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70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DAB9D6FF-9E5D-4ABD-BA6E-197436F3417E}" type="slidenum">
              <a:rPr lang="fr-FR">
                <a:solidFill>
                  <a:prstClr val="black"/>
                </a:solidFill>
              </a:rPr>
              <a:pPr>
                <a:defRPr/>
              </a:pPr>
              <a:t>45</a:t>
            </a:fld>
            <a:endParaRPr lang="fr-FR">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81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7B0EA065-E670-43E0-8B24-3842A873DD11}" type="slidenum">
              <a:rPr lang="fr-FR">
                <a:solidFill>
                  <a:prstClr val="black"/>
                </a:solidFill>
              </a:rPr>
              <a:pPr>
                <a:defRPr/>
              </a:pPr>
              <a:t>46</a:t>
            </a:fld>
            <a:endParaRPr lang="fr-FR">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91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13AE5D0A-02D2-496A-8AFC-2B67BF9FD32A}" type="slidenum">
              <a:rPr lang="fr-FR">
                <a:solidFill>
                  <a:prstClr val="black"/>
                </a:solidFill>
              </a:rPr>
              <a:pPr>
                <a:defRPr/>
              </a:pPr>
              <a:t>47</a:t>
            </a:fld>
            <a:endParaRPr lang="fr-F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EE6EA568-CDBB-424E-B28B-2FAE58B48657}" type="slidenum">
              <a:rPr lang="fr-FR" smtClean="0"/>
              <a:pPr>
                <a:defRPr/>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01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2A377D5A-3397-40FE-858B-15F2BD74BDF6}" type="slidenum">
              <a:rPr lang="fr-FR">
                <a:solidFill>
                  <a:prstClr val="black"/>
                </a:solidFill>
              </a:rPr>
              <a:pPr>
                <a:defRPr/>
              </a:pPr>
              <a:t>48</a:t>
            </a:fld>
            <a:endParaRPr lang="fr-FR">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r>
              <a:rPr lang="fr-FR" sz="1200" kern="1200" baseline="0" dirty="0" smtClean="0">
                <a:solidFill>
                  <a:schemeClr val="tx1"/>
                </a:solidFill>
                <a:latin typeface="+mn-lt"/>
                <a:ea typeface="+mn-ea"/>
                <a:cs typeface="+mn-cs"/>
              </a:rPr>
              <a:t>Le fer est un élément indispensable au bon fonctionnement </a:t>
            </a:r>
            <a:r>
              <a:rPr lang="fr-FR" sz="1200" kern="1200" baseline="0" smtClean="0">
                <a:solidFill>
                  <a:schemeClr val="tx1"/>
                </a:solidFill>
                <a:latin typeface="+mn-lt"/>
                <a:ea typeface="+mn-ea"/>
                <a:cs typeface="+mn-cs"/>
              </a:rPr>
              <a:t>de l‟organisme. </a:t>
            </a:r>
            <a:r>
              <a:rPr lang="fr-FR" sz="1200" kern="1200" baseline="0" dirty="0" smtClean="0">
                <a:solidFill>
                  <a:schemeClr val="tx1"/>
                </a:solidFill>
                <a:latin typeface="+mn-lt"/>
                <a:ea typeface="+mn-ea"/>
                <a:cs typeface="+mn-cs"/>
              </a:rPr>
              <a:t>Il est en</a:t>
            </a:r>
          </a:p>
          <a:p>
            <a:r>
              <a:rPr lang="fr-FR" sz="1200" kern="1200" baseline="0" dirty="0" smtClean="0">
                <a:solidFill>
                  <a:schemeClr val="tx1"/>
                </a:solidFill>
                <a:latin typeface="+mn-lt"/>
                <a:ea typeface="+mn-ea"/>
                <a:cs typeface="+mn-cs"/>
              </a:rPr>
              <a:t>outre requis pour le transport de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et la catalyse de réactions enzymatiques</a:t>
            </a:r>
          </a:p>
          <a:p>
            <a:r>
              <a:rPr lang="fr-FR" sz="1200" kern="1200" baseline="0" dirty="0" smtClean="0">
                <a:solidFill>
                  <a:schemeClr val="tx1"/>
                </a:solidFill>
                <a:latin typeface="+mn-lt"/>
                <a:ea typeface="+mn-ea"/>
                <a:cs typeface="+mn-cs"/>
              </a:rPr>
              <a:t>impliquées dans le transfert </a:t>
            </a:r>
            <a:r>
              <a:rPr lang="fr-FR" sz="1200" kern="1200" baseline="0" dirty="0" err="1" smtClean="0">
                <a:solidFill>
                  <a:schemeClr val="tx1"/>
                </a:solidFill>
                <a:latin typeface="+mn-lt"/>
                <a:ea typeface="+mn-ea"/>
                <a:cs typeface="+mn-cs"/>
              </a:rPr>
              <a:t>d‟électrons</a:t>
            </a:r>
            <a:r>
              <a:rPr lang="fr-FR" sz="1200" kern="1200" baseline="0" dirty="0" smtClean="0">
                <a:solidFill>
                  <a:schemeClr val="tx1"/>
                </a:solidFill>
                <a:latin typeface="+mn-lt"/>
                <a:ea typeface="+mn-ea"/>
                <a:cs typeface="+mn-cs"/>
              </a:rPr>
              <a:t> et la </a:t>
            </a:r>
            <a:r>
              <a:rPr lang="fr-FR" sz="1200" kern="1200" baseline="0" smtClean="0">
                <a:solidFill>
                  <a:schemeClr val="tx1"/>
                </a:solidFill>
                <a:latin typeface="+mn-lt"/>
                <a:ea typeface="+mn-ea"/>
                <a:cs typeface="+mn-cs"/>
              </a:rPr>
              <a:t>synthèse d‟ADN. </a:t>
            </a:r>
            <a:r>
              <a:rPr lang="fr-FR" sz="1200" kern="1200" baseline="0" dirty="0" smtClean="0">
                <a:solidFill>
                  <a:schemeClr val="tx1"/>
                </a:solidFill>
                <a:latin typeface="+mn-lt"/>
                <a:ea typeface="+mn-ea"/>
                <a:cs typeface="+mn-cs"/>
              </a:rPr>
              <a:t>Le fer en excès est</a:t>
            </a:r>
          </a:p>
          <a:p>
            <a:r>
              <a:rPr lang="fr-FR" sz="1200" kern="1200" baseline="0" dirty="0" smtClean="0">
                <a:solidFill>
                  <a:schemeClr val="tx1"/>
                </a:solidFill>
                <a:latin typeface="+mn-lt"/>
                <a:ea typeface="+mn-ea"/>
                <a:cs typeface="+mn-cs"/>
              </a:rPr>
              <a:t>cependant toxique, sa réaction avec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se traduisant par la formation de radicaux</a:t>
            </a:r>
          </a:p>
          <a:p>
            <a:r>
              <a:rPr lang="fr-FR" sz="1200" kern="1200" baseline="0" dirty="0" smtClean="0">
                <a:solidFill>
                  <a:schemeClr val="tx1"/>
                </a:solidFill>
                <a:latin typeface="+mn-lt"/>
                <a:ea typeface="+mn-ea"/>
                <a:cs typeface="+mn-cs"/>
              </a:rPr>
              <a:t>libres altérant les membranes cellulaires </a:t>
            </a:r>
            <a:r>
              <a:rPr lang="fr-FR" sz="1200" kern="1200" baseline="0" smtClean="0">
                <a:solidFill>
                  <a:schemeClr val="tx1"/>
                </a:solidFill>
                <a:latin typeface="+mn-lt"/>
                <a:ea typeface="+mn-ea"/>
                <a:cs typeface="+mn-cs"/>
              </a:rPr>
              <a:t>et l‟ADN.</a:t>
            </a:r>
            <a:endParaRPr lang="fr-FR" sz="1200" kern="1200" baseline="0" dirty="0" smtClean="0">
              <a:solidFill>
                <a:schemeClr val="tx1"/>
              </a:solidFill>
              <a:latin typeface="+mn-lt"/>
              <a:ea typeface="+mn-ea"/>
              <a:cs typeface="+mn-cs"/>
            </a:endParaRPr>
          </a:p>
          <a:p>
            <a:pPr marL="342900" lvl="1" indent="-342900">
              <a:buClr>
                <a:schemeClr val="accent1">
                  <a:lumMod val="75000"/>
                </a:schemeClr>
              </a:buClr>
              <a:buFont typeface="Wingdings" pitchFamily="2" charset="2"/>
              <a:buChar char="q"/>
              <a:defRPr/>
            </a:pPr>
            <a:r>
              <a:rPr lang="fr-FR" sz="2700" dirty="0" smtClean="0"/>
              <a:t>Répartition du fer dans l’organisme</a:t>
            </a:r>
          </a:p>
          <a:p>
            <a:pPr>
              <a:buClr>
                <a:schemeClr val="accent1"/>
              </a:buClr>
              <a:buFont typeface="Wingdings" pitchFamily="2" charset="2"/>
              <a:buChar char="§"/>
            </a:pPr>
            <a:r>
              <a:rPr lang="fr-FR" sz="2700" dirty="0" smtClean="0"/>
              <a:t>Le fer existe dans l’organisme sous plusieurs formes</a:t>
            </a:r>
          </a:p>
          <a:p>
            <a:pPr>
              <a:buClr>
                <a:schemeClr val="accent1"/>
              </a:buClr>
              <a:buFont typeface="Wingdings" pitchFamily="2" charset="2"/>
              <a:buChar char="§"/>
            </a:pPr>
            <a:r>
              <a:rPr lang="fr-FR" sz="2700" dirty="0" smtClean="0"/>
              <a:t>Formes métaboliquement actives essentielles au fonctionnement de la cellule, étroitement liées au transport et l’utilisation cellulaire </a:t>
            </a:r>
            <a:r>
              <a:rPr lang="fr-FR" sz="2700" smtClean="0"/>
              <a:t>de l’O2. </a:t>
            </a:r>
            <a:r>
              <a:rPr lang="fr-FR" sz="2700" dirty="0" smtClean="0"/>
              <a:t>Elles incluent l’</a:t>
            </a:r>
            <a:r>
              <a:rPr lang="fr-FR" sz="2700" dirty="0" err="1" smtClean="0"/>
              <a:t>Hb</a:t>
            </a:r>
            <a:r>
              <a:rPr lang="fr-FR" sz="2700" dirty="0" smtClean="0"/>
              <a:t>, 65 % du pool total du fer, la myoglobine, 5 % du pool total les cytochromes et </a:t>
            </a:r>
            <a:r>
              <a:rPr lang="fr-FR" sz="2700" smtClean="0"/>
              <a:t>les flavoprotéines.</a:t>
            </a:r>
            <a:endParaRPr lang="fr-FR" sz="2700" dirty="0" smtClean="0"/>
          </a:p>
          <a:p>
            <a:pPr>
              <a:buClr>
                <a:schemeClr val="accent1"/>
              </a:buClr>
              <a:buFont typeface="Wingdings" pitchFamily="2" charset="2"/>
              <a:buChar char="§"/>
            </a:pPr>
            <a:r>
              <a:rPr lang="fr-FR" sz="2700" dirty="0" smtClean="0"/>
              <a:t>La forme de transport : le fer circule lié à une protéine, </a:t>
            </a:r>
            <a:r>
              <a:rPr lang="fr-FR" sz="2700" smtClean="0"/>
              <a:t>la transferrine.</a:t>
            </a:r>
            <a:endParaRPr lang="fr-FR" sz="2700" dirty="0" smtClean="0"/>
          </a:p>
          <a:p>
            <a:pPr>
              <a:buClr>
                <a:schemeClr val="accent1"/>
              </a:buClr>
              <a:buFont typeface="Wingdings" pitchFamily="2" charset="2"/>
              <a:buChar char="§"/>
            </a:pPr>
            <a:r>
              <a:rPr lang="fr-FR" sz="2700" dirty="0" smtClean="0"/>
              <a:t>Les formes de réserve : le fer est stocké sous deux formes :</a:t>
            </a:r>
          </a:p>
          <a:p>
            <a:pPr>
              <a:buClr>
                <a:schemeClr val="accent1"/>
              </a:buClr>
              <a:buNone/>
            </a:pPr>
            <a:r>
              <a:rPr lang="fr-FR" sz="2700" dirty="0" smtClean="0"/>
              <a:t>      → fraction soluble, la </a:t>
            </a:r>
            <a:r>
              <a:rPr lang="fr-FR" sz="2700" dirty="0" err="1" smtClean="0"/>
              <a:t>ferritine</a:t>
            </a:r>
            <a:r>
              <a:rPr lang="fr-FR" sz="2700" dirty="0" smtClean="0"/>
              <a:t> facilement mobilisable ;</a:t>
            </a:r>
          </a:p>
          <a:p>
            <a:pPr>
              <a:buClr>
                <a:schemeClr val="accent1"/>
              </a:buClr>
              <a:buNone/>
            </a:pPr>
            <a:r>
              <a:rPr lang="fr-FR" sz="2700" dirty="0" smtClean="0"/>
              <a:t>      → fraction </a:t>
            </a:r>
            <a:r>
              <a:rPr lang="fr-FR" sz="2700" smtClean="0"/>
              <a:t>insoluble l’hémosidérine.</a:t>
            </a:r>
            <a:endParaRPr lang="fr-FR" sz="2700" dirty="0" smtClean="0"/>
          </a:p>
          <a:p>
            <a:pPr>
              <a:buClr>
                <a:schemeClr val="accent1"/>
              </a:buClr>
              <a:buFont typeface="Wingdings" pitchFamily="2" charset="2"/>
              <a:buChar char="§"/>
            </a:pPr>
            <a:r>
              <a:rPr lang="fr-FR" sz="2700" dirty="0" smtClean="0"/>
              <a:t>Les formes de stockage ont un rôle essentiel de protection des structures cellulaires contre l’effet oxydant du fer </a:t>
            </a:r>
            <a:r>
              <a:rPr lang="fr-FR" sz="2700" b="1" dirty="0" smtClean="0"/>
              <a:t>[</a:t>
            </a:r>
            <a:r>
              <a:rPr lang="fr-FR" sz="2700" b="1" smtClean="0"/>
              <a:t>31].</a:t>
            </a:r>
            <a:endParaRPr lang="fr-FR" sz="2700" dirty="0" smtClean="0"/>
          </a:p>
          <a:p>
            <a:pPr marL="342900" lvl="1" indent="-342900">
              <a:buClr>
                <a:schemeClr val="accent1">
                  <a:lumMod val="75000"/>
                </a:schemeClr>
              </a:buClr>
              <a:buNone/>
              <a:defRPr/>
            </a:pPr>
            <a:endParaRPr lang="fr-FR" sz="1900" dirty="0" smtClean="0"/>
          </a:p>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49</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fr-FR" sz="1200" b="1" kern="1200" baseline="0" dirty="0" smtClean="0">
                <a:solidFill>
                  <a:schemeClr val="tx1"/>
                </a:solidFill>
                <a:latin typeface="+mn-lt"/>
                <a:ea typeface="+mn-ea"/>
                <a:cs typeface="+mn-cs"/>
              </a:rPr>
              <a:t>1.2. Interventions nutritionnelles</a:t>
            </a:r>
          </a:p>
          <a:p>
            <a:r>
              <a:rPr lang="fr-FR" sz="1200" kern="1200" baseline="0" dirty="0" smtClean="0">
                <a:solidFill>
                  <a:schemeClr val="tx1"/>
                </a:solidFill>
                <a:latin typeface="+mn-lt"/>
                <a:ea typeface="+mn-ea"/>
                <a:cs typeface="+mn-cs"/>
              </a:rPr>
              <a:t>Trois approches sont recommandées, seule ou en combinaison </a:t>
            </a:r>
            <a:r>
              <a:rPr lang="fr-FR" sz="1200" kern="1200" baseline="0" dirty="0" err="1" smtClean="0">
                <a:solidFill>
                  <a:schemeClr val="tx1"/>
                </a:solidFill>
                <a:latin typeface="+mn-lt"/>
                <a:ea typeface="+mn-ea"/>
                <a:cs typeface="+mn-cs"/>
              </a:rPr>
              <a:t>l‟une</a:t>
            </a:r>
            <a:r>
              <a:rPr lang="fr-FR" sz="1200" kern="1200" baseline="0" dirty="0" smtClean="0">
                <a:solidFill>
                  <a:schemeClr val="tx1"/>
                </a:solidFill>
                <a:latin typeface="+mn-lt"/>
                <a:ea typeface="+mn-ea"/>
                <a:cs typeface="+mn-cs"/>
              </a:rPr>
              <a:t> avec la ou les</a:t>
            </a:r>
          </a:p>
          <a:p>
            <a:r>
              <a:rPr lang="fr-FR" sz="1200" kern="1200" baseline="0" dirty="0" smtClean="0">
                <a:solidFill>
                  <a:schemeClr val="tx1"/>
                </a:solidFill>
                <a:latin typeface="+mn-lt"/>
                <a:ea typeface="+mn-ea"/>
                <a:cs typeface="+mn-cs"/>
              </a:rPr>
              <a:t>autres, pour corriger la carence martiale: la diversification/ modification des aliments qui a</a:t>
            </a:r>
          </a:p>
          <a:p>
            <a:r>
              <a:rPr lang="fr-FR" sz="1200" kern="1200" baseline="0" dirty="0" smtClean="0">
                <a:solidFill>
                  <a:schemeClr val="tx1"/>
                </a:solidFill>
                <a:latin typeface="+mn-lt"/>
                <a:ea typeface="+mn-ea"/>
                <a:cs typeface="+mn-cs"/>
              </a:rPr>
              <a:t>pour but </a:t>
            </a:r>
            <a:r>
              <a:rPr lang="fr-FR" sz="1200" kern="1200" baseline="0" dirty="0" err="1" smtClean="0">
                <a:solidFill>
                  <a:schemeClr val="tx1"/>
                </a:solidFill>
                <a:latin typeface="+mn-lt"/>
                <a:ea typeface="+mn-ea"/>
                <a:cs typeface="+mn-cs"/>
              </a:rPr>
              <a:t>d‟augmenter</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l‟apport</a:t>
            </a:r>
            <a:r>
              <a:rPr lang="fr-FR" sz="1200" kern="1200" baseline="0" dirty="0" smtClean="0">
                <a:solidFill>
                  <a:schemeClr val="tx1"/>
                </a:solidFill>
                <a:latin typeface="+mn-lt"/>
                <a:ea typeface="+mn-ea"/>
                <a:cs typeface="+mn-cs"/>
              </a:rPr>
              <a:t> en fer alimentaire et </a:t>
            </a:r>
            <a:r>
              <a:rPr lang="fr-FR" sz="1200" kern="1200" baseline="0" dirty="0" err="1" smtClean="0">
                <a:solidFill>
                  <a:schemeClr val="tx1"/>
                </a:solidFill>
                <a:latin typeface="+mn-lt"/>
                <a:ea typeface="+mn-ea"/>
                <a:cs typeface="+mn-cs"/>
              </a:rPr>
              <a:t>d‟améliorer</a:t>
            </a:r>
            <a:r>
              <a:rPr lang="fr-FR" sz="1200" kern="1200" baseline="0" dirty="0" smtClean="0">
                <a:solidFill>
                  <a:schemeClr val="tx1"/>
                </a:solidFill>
                <a:latin typeface="+mn-lt"/>
                <a:ea typeface="+mn-ea"/>
                <a:cs typeface="+mn-cs"/>
              </a:rPr>
              <a:t> sa biodisponibilité, la</a:t>
            </a:r>
          </a:p>
          <a:p>
            <a:r>
              <a:rPr lang="fr-FR" sz="1200" kern="1200" baseline="0" dirty="0" err="1" smtClean="0">
                <a:solidFill>
                  <a:schemeClr val="tx1"/>
                </a:solidFill>
                <a:latin typeface="+mn-lt"/>
                <a:ea typeface="+mn-ea"/>
                <a:cs typeface="+mn-cs"/>
              </a:rPr>
              <a:t>supplémentation</a:t>
            </a:r>
            <a:r>
              <a:rPr lang="fr-FR" sz="1200" kern="1200" baseline="0" dirty="0" smtClean="0">
                <a:solidFill>
                  <a:schemeClr val="tx1"/>
                </a:solidFill>
                <a:latin typeface="+mn-lt"/>
                <a:ea typeface="+mn-ea"/>
                <a:cs typeface="+mn-cs"/>
              </a:rPr>
              <a:t> (fourniture de micronutriments, habituellement sou forme</a:t>
            </a:r>
          </a:p>
          <a:p>
            <a:r>
              <a:rPr lang="fr-FR" sz="1200" kern="1200" baseline="0" dirty="0" smtClean="0">
                <a:solidFill>
                  <a:schemeClr val="tx1"/>
                </a:solidFill>
                <a:latin typeface="+mn-lt"/>
                <a:ea typeface="+mn-ea"/>
                <a:cs typeface="+mn-cs"/>
              </a:rPr>
              <a:t>médicamenteuse et à doses plus élevées), et la fortification (enrichissement en</a:t>
            </a:r>
          </a:p>
          <a:p>
            <a:r>
              <a:rPr lang="fr-FR" sz="1200" kern="1200" baseline="0" dirty="0" smtClean="0">
                <a:solidFill>
                  <a:schemeClr val="tx1"/>
                </a:solidFill>
                <a:latin typeface="+mn-lt"/>
                <a:ea typeface="+mn-ea"/>
                <a:cs typeface="+mn-cs"/>
              </a:rPr>
              <a:t>micronutriments des aliments). </a:t>
            </a:r>
            <a:r>
              <a:rPr lang="fr-FR" sz="1200" b="1" kern="1200" baseline="0" dirty="0" smtClean="0">
                <a:solidFill>
                  <a:schemeClr val="tx1"/>
                </a:solidFill>
                <a:latin typeface="+mn-lt"/>
                <a:ea typeface="+mn-ea"/>
                <a:cs typeface="+mn-cs"/>
              </a:rPr>
              <a:t>[17, 388]</a:t>
            </a:r>
          </a:p>
          <a:p>
            <a:r>
              <a:rPr lang="fr-FR" sz="1200" b="1" kern="1200" baseline="0" dirty="0" smtClean="0">
                <a:solidFill>
                  <a:schemeClr val="tx1"/>
                </a:solidFill>
                <a:latin typeface="+mn-lt"/>
                <a:ea typeface="+mn-ea"/>
                <a:cs typeface="+mn-cs"/>
              </a:rPr>
              <a:t>1.2.1. Favorisez les pratiques d’alimentation saines</a:t>
            </a:r>
          </a:p>
          <a:p>
            <a:r>
              <a:rPr lang="fr-FR" sz="1200" b="1" kern="1200" baseline="0" dirty="0" smtClean="0">
                <a:solidFill>
                  <a:schemeClr val="tx1"/>
                </a:solidFill>
                <a:latin typeface="+mn-lt"/>
                <a:ea typeface="+mn-ea"/>
                <a:cs typeface="+mn-cs"/>
              </a:rPr>
              <a:t>1.2.1.1. Avant l’</a:t>
            </a:r>
            <a:r>
              <a:rPr lang="fr-FR" sz="1200" b="1" kern="1200" baseline="0" dirty="0" err="1" smtClean="0">
                <a:solidFill>
                  <a:schemeClr val="tx1"/>
                </a:solidFill>
                <a:latin typeface="+mn-lt"/>
                <a:ea typeface="+mn-ea"/>
                <a:cs typeface="+mn-cs"/>
              </a:rPr>
              <a:t>age</a:t>
            </a:r>
            <a:r>
              <a:rPr lang="fr-FR" sz="1200" b="1" kern="1200" baseline="0" dirty="0" smtClean="0">
                <a:solidFill>
                  <a:schemeClr val="tx1"/>
                </a:solidFill>
                <a:latin typeface="+mn-lt"/>
                <a:ea typeface="+mn-ea"/>
                <a:cs typeface="+mn-cs"/>
              </a:rPr>
              <a:t> de 6 mois</a:t>
            </a:r>
          </a:p>
          <a:p>
            <a:r>
              <a:rPr lang="fr-FR" sz="1200" kern="1200" baseline="0" dirty="0" smtClean="0">
                <a:solidFill>
                  <a:schemeClr val="tx1"/>
                </a:solidFill>
                <a:latin typeface="+mn-lt"/>
                <a:ea typeface="+mn-ea"/>
                <a:cs typeface="+mn-cs"/>
              </a:rPr>
              <a:t>→ Promotion de </a:t>
            </a:r>
            <a:r>
              <a:rPr lang="fr-FR" sz="1200" kern="1200" baseline="0" dirty="0" err="1" smtClean="0">
                <a:solidFill>
                  <a:schemeClr val="tx1"/>
                </a:solidFill>
                <a:latin typeface="+mn-lt"/>
                <a:ea typeface="+mn-ea"/>
                <a:cs typeface="+mn-cs"/>
              </a:rPr>
              <a:t>l‟allaitement</a:t>
            </a:r>
            <a:r>
              <a:rPr lang="fr-FR" sz="1200" kern="1200" baseline="0" dirty="0" smtClean="0">
                <a:solidFill>
                  <a:schemeClr val="tx1"/>
                </a:solidFill>
                <a:latin typeface="+mn-lt"/>
                <a:ea typeface="+mn-ea"/>
                <a:cs typeface="+mn-cs"/>
              </a:rPr>
              <a:t> maternel exclusif :</a:t>
            </a:r>
          </a:p>
          <a:p>
            <a:r>
              <a:rPr lang="fr-FR" sz="1200" kern="1200" baseline="0" dirty="0" err="1" smtClean="0">
                <a:solidFill>
                  <a:schemeClr val="tx1"/>
                </a:solidFill>
                <a:latin typeface="+mn-lt"/>
                <a:ea typeface="+mn-ea"/>
                <a:cs typeface="+mn-cs"/>
              </a:rPr>
              <a:t>L‟allaitement</a:t>
            </a:r>
            <a:r>
              <a:rPr lang="fr-FR" sz="1200" kern="1200" baseline="0" dirty="0" smtClean="0">
                <a:solidFill>
                  <a:schemeClr val="tx1"/>
                </a:solidFill>
                <a:latin typeface="+mn-lt"/>
                <a:ea typeface="+mn-ea"/>
                <a:cs typeface="+mn-cs"/>
              </a:rPr>
              <a:t> maternel est </a:t>
            </a:r>
            <a:r>
              <a:rPr lang="fr-FR" sz="1200" kern="1200" baseline="0" dirty="0" err="1" smtClean="0">
                <a:solidFill>
                  <a:schemeClr val="tx1"/>
                </a:solidFill>
                <a:latin typeface="+mn-lt"/>
                <a:ea typeface="+mn-ea"/>
                <a:cs typeface="+mn-cs"/>
              </a:rPr>
              <a:t>l‟aliment</a:t>
            </a:r>
            <a:r>
              <a:rPr lang="fr-FR" sz="1200" kern="1200" baseline="0" dirty="0" smtClean="0">
                <a:solidFill>
                  <a:schemeClr val="tx1"/>
                </a:solidFill>
                <a:latin typeface="+mn-lt"/>
                <a:ea typeface="+mn-ea"/>
                <a:cs typeface="+mn-cs"/>
              </a:rPr>
              <a:t> idéal pour la nutrition des nourrissons pour</a:t>
            </a:r>
          </a:p>
          <a:p>
            <a:r>
              <a:rPr lang="fr-FR" sz="1200" kern="1200" baseline="0" dirty="0" smtClean="0">
                <a:solidFill>
                  <a:schemeClr val="tx1"/>
                </a:solidFill>
                <a:latin typeface="+mn-lt"/>
                <a:ea typeface="+mn-ea"/>
                <a:cs typeface="+mn-cs"/>
              </a:rPr>
              <a:t>beaucoup de raisons bien documentées, y compris la prévention de la CM. Le lait</a:t>
            </a:r>
          </a:p>
          <a:p>
            <a:r>
              <a:rPr lang="fr-FR" sz="1200" kern="1200" baseline="0" dirty="0" smtClean="0">
                <a:solidFill>
                  <a:schemeClr val="tx1"/>
                </a:solidFill>
                <a:latin typeface="+mn-lt"/>
                <a:ea typeface="+mn-ea"/>
                <a:cs typeface="+mn-cs"/>
              </a:rPr>
              <a:t>maternel contient peu de fer, mais il sous une forme fortement biodisponible </a:t>
            </a:r>
            <a:r>
              <a:rPr lang="fr-FR" sz="1200" b="1" kern="1200" baseline="0" dirty="0" smtClean="0">
                <a:solidFill>
                  <a:schemeClr val="tx1"/>
                </a:solidFill>
                <a:latin typeface="+mn-lt"/>
                <a:ea typeface="+mn-ea"/>
                <a:cs typeface="+mn-cs"/>
              </a:rPr>
              <a:t>[385].</a:t>
            </a:r>
          </a:p>
          <a:p>
            <a:r>
              <a:rPr lang="fr-FR" sz="1200" kern="1200" baseline="0" dirty="0" err="1" smtClean="0">
                <a:solidFill>
                  <a:schemeClr val="tx1"/>
                </a:solidFill>
                <a:latin typeface="+mn-lt"/>
                <a:ea typeface="+mn-ea"/>
                <a:cs typeface="+mn-cs"/>
              </a:rPr>
              <a:t>L‟introduction</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d‟autres</a:t>
            </a:r>
            <a:r>
              <a:rPr lang="fr-FR" sz="1200" kern="1200" baseline="0" dirty="0" smtClean="0">
                <a:solidFill>
                  <a:schemeClr val="tx1"/>
                </a:solidFill>
                <a:latin typeface="+mn-lt"/>
                <a:ea typeface="+mn-ea"/>
                <a:cs typeface="+mn-cs"/>
              </a:rPr>
              <a:t> aliments liquides ou solides pendant les 6 premier mois de vie peut</a:t>
            </a:r>
          </a:p>
          <a:p>
            <a:r>
              <a:rPr lang="fr-FR" sz="1200" kern="1200" baseline="0" dirty="0" smtClean="0">
                <a:solidFill>
                  <a:schemeClr val="tx1"/>
                </a:solidFill>
                <a:latin typeface="+mn-lt"/>
                <a:ea typeface="+mn-ea"/>
                <a:cs typeface="+mn-cs"/>
              </a:rPr>
              <a:t>interférer avec </a:t>
            </a:r>
            <a:r>
              <a:rPr lang="fr-FR" sz="1200" kern="1200" baseline="0" dirty="0" err="1" smtClean="0">
                <a:solidFill>
                  <a:schemeClr val="tx1"/>
                </a:solidFill>
                <a:latin typeface="+mn-lt"/>
                <a:ea typeface="+mn-ea"/>
                <a:cs typeface="+mn-cs"/>
              </a:rPr>
              <a:t>l‟absorption</a:t>
            </a:r>
            <a:r>
              <a:rPr lang="fr-FR" sz="1200" kern="1200" baseline="0" dirty="0" smtClean="0">
                <a:solidFill>
                  <a:schemeClr val="tx1"/>
                </a:solidFill>
                <a:latin typeface="+mn-lt"/>
                <a:ea typeface="+mn-ea"/>
                <a:cs typeface="+mn-cs"/>
              </a:rPr>
              <a:t> du fer présent dans le lait maternel </a:t>
            </a:r>
            <a:r>
              <a:rPr lang="fr-FR" sz="1200" b="1" kern="1200" baseline="0" dirty="0" smtClean="0">
                <a:solidFill>
                  <a:schemeClr val="tx1"/>
                </a:solidFill>
                <a:latin typeface="+mn-lt"/>
                <a:ea typeface="+mn-ea"/>
                <a:cs typeface="+mn-cs"/>
              </a:rPr>
              <a:t>[389].</a:t>
            </a:r>
          </a:p>
          <a:p>
            <a:r>
              <a:rPr lang="fr-FR" sz="1200" kern="1200" baseline="0" dirty="0" smtClean="0">
                <a:solidFill>
                  <a:schemeClr val="tx1"/>
                </a:solidFill>
                <a:latin typeface="+mn-lt"/>
                <a:ea typeface="+mn-ea"/>
                <a:cs typeface="+mn-cs"/>
              </a:rPr>
              <a:t>→ Évitement du lait de vache:</a:t>
            </a:r>
          </a:p>
          <a:p>
            <a:r>
              <a:rPr lang="fr-FR" sz="1200" kern="1200" baseline="0" dirty="0" err="1" smtClean="0">
                <a:solidFill>
                  <a:schemeClr val="tx1"/>
                </a:solidFill>
                <a:latin typeface="+mn-lt"/>
                <a:ea typeface="+mn-ea"/>
                <a:cs typeface="+mn-cs"/>
              </a:rPr>
              <a:t>L‟introduction</a:t>
            </a:r>
            <a:r>
              <a:rPr lang="fr-FR" sz="1200" kern="1200" baseline="0" dirty="0" smtClean="0">
                <a:solidFill>
                  <a:schemeClr val="tx1"/>
                </a:solidFill>
                <a:latin typeface="+mn-lt"/>
                <a:ea typeface="+mn-ea"/>
                <a:cs typeface="+mn-cs"/>
              </a:rPr>
              <a:t> du lait de vache (nature ou industriel non enrichi en fer) pendant la</a:t>
            </a:r>
          </a:p>
          <a:p>
            <a:r>
              <a:rPr lang="fr-FR" sz="1200" kern="1200" baseline="0" dirty="0" smtClean="0">
                <a:solidFill>
                  <a:schemeClr val="tx1"/>
                </a:solidFill>
                <a:latin typeface="+mn-lt"/>
                <a:ea typeface="+mn-ea"/>
                <a:cs typeface="+mn-cs"/>
              </a:rPr>
              <a:t>première année de vie est le plus grand facteur de risque diététique de développement de</a:t>
            </a:r>
          </a:p>
          <a:p>
            <a:r>
              <a:rPr lang="fr-FR" sz="1200" kern="1200" baseline="0" dirty="0" smtClean="0">
                <a:solidFill>
                  <a:schemeClr val="tx1"/>
                </a:solidFill>
                <a:latin typeface="+mn-lt"/>
                <a:ea typeface="+mn-ea"/>
                <a:cs typeface="+mn-cs"/>
              </a:rPr>
              <a:t>la CM et de </a:t>
            </a:r>
            <a:r>
              <a:rPr lang="fr-FR" sz="1200" kern="1200" baseline="0" dirty="0" err="1" smtClean="0">
                <a:solidFill>
                  <a:schemeClr val="tx1"/>
                </a:solidFill>
                <a:latin typeface="+mn-lt"/>
                <a:ea typeface="+mn-ea"/>
                <a:cs typeface="+mn-cs"/>
              </a:rPr>
              <a:t>l‟ACM</a:t>
            </a:r>
            <a:r>
              <a:rPr lang="fr-FR" sz="1200" kern="1200" baseline="0" dirty="0" smtClean="0">
                <a:solidFill>
                  <a:schemeClr val="tx1"/>
                </a:solidFill>
                <a:latin typeface="+mn-lt"/>
                <a:ea typeface="+mn-ea"/>
                <a:cs typeface="+mn-cs"/>
              </a:rPr>
              <a:t> </a:t>
            </a:r>
            <a:r>
              <a:rPr lang="fr-FR" sz="1200" b="1" kern="1200" baseline="0" dirty="0" smtClean="0">
                <a:solidFill>
                  <a:schemeClr val="tx1"/>
                </a:solidFill>
                <a:latin typeface="+mn-lt"/>
                <a:ea typeface="+mn-ea"/>
                <a:cs typeface="+mn-cs"/>
              </a:rPr>
              <a:t>[19, 390, 391]. Le lait de la vache est en effet pauvre en fer et son fer est</a:t>
            </a:r>
          </a:p>
          <a:p>
            <a:r>
              <a:rPr lang="fr-FR" sz="1200" kern="1200" baseline="0" dirty="0" smtClean="0">
                <a:solidFill>
                  <a:schemeClr val="tx1"/>
                </a:solidFill>
                <a:latin typeface="+mn-lt"/>
                <a:ea typeface="+mn-ea"/>
                <a:cs typeface="+mn-cs"/>
              </a:rPr>
              <a:t>mal absorbé ; il diminue en outre </a:t>
            </a:r>
            <a:r>
              <a:rPr lang="fr-FR" sz="1200" kern="1200" baseline="0" dirty="0" err="1" smtClean="0">
                <a:solidFill>
                  <a:schemeClr val="tx1"/>
                </a:solidFill>
                <a:latin typeface="+mn-lt"/>
                <a:ea typeface="+mn-ea"/>
                <a:cs typeface="+mn-cs"/>
              </a:rPr>
              <a:t>l‟absorption</a:t>
            </a:r>
            <a:r>
              <a:rPr lang="fr-FR" sz="1200" kern="1200" baseline="0" dirty="0" smtClean="0">
                <a:solidFill>
                  <a:schemeClr val="tx1"/>
                </a:solidFill>
                <a:latin typeface="+mn-lt"/>
                <a:ea typeface="+mn-ea"/>
                <a:cs typeface="+mn-cs"/>
              </a:rPr>
              <a:t> du fer provenant </a:t>
            </a:r>
            <a:r>
              <a:rPr lang="fr-FR" sz="1200" kern="1200" baseline="0" dirty="0" err="1" smtClean="0">
                <a:solidFill>
                  <a:schemeClr val="tx1"/>
                </a:solidFill>
                <a:latin typeface="+mn-lt"/>
                <a:ea typeface="+mn-ea"/>
                <a:cs typeface="+mn-cs"/>
              </a:rPr>
              <a:t>d‟autres</a:t>
            </a:r>
            <a:r>
              <a:rPr lang="fr-FR" sz="1200" kern="1200" baseline="0" dirty="0" smtClean="0">
                <a:solidFill>
                  <a:schemeClr val="tx1"/>
                </a:solidFill>
                <a:latin typeface="+mn-lt"/>
                <a:ea typeface="+mn-ea"/>
                <a:cs typeface="+mn-cs"/>
              </a:rPr>
              <a:t> sources</a:t>
            </a:r>
          </a:p>
          <a:p>
            <a:r>
              <a:rPr lang="fr-FR" sz="1200" kern="1200" baseline="0" dirty="0" smtClean="0">
                <a:solidFill>
                  <a:schemeClr val="tx1"/>
                </a:solidFill>
                <a:latin typeface="+mn-lt"/>
                <a:ea typeface="+mn-ea"/>
                <a:cs typeface="+mn-cs"/>
              </a:rPr>
              <a:t>diététiques </a:t>
            </a:r>
            <a:r>
              <a:rPr lang="fr-FR" sz="1200" b="1" kern="1200" baseline="0" dirty="0" smtClean="0">
                <a:solidFill>
                  <a:schemeClr val="tx1"/>
                </a:solidFill>
                <a:latin typeface="+mn-lt"/>
                <a:ea typeface="+mn-ea"/>
                <a:cs typeface="+mn-cs"/>
              </a:rPr>
              <a:t>[392]. Par conséquent, </a:t>
            </a:r>
            <a:r>
              <a:rPr lang="fr-FR" sz="1200" b="1" kern="1200" baseline="0" dirty="0" err="1" smtClean="0">
                <a:solidFill>
                  <a:schemeClr val="tx1"/>
                </a:solidFill>
                <a:latin typeface="+mn-lt"/>
                <a:ea typeface="+mn-ea"/>
                <a:cs typeface="+mn-cs"/>
              </a:rPr>
              <a:t>l‟évitement</a:t>
            </a:r>
            <a:r>
              <a:rPr lang="fr-FR" sz="1200" b="1" kern="1200" baseline="0" dirty="0" smtClean="0">
                <a:solidFill>
                  <a:schemeClr val="tx1"/>
                </a:solidFill>
                <a:latin typeface="+mn-lt"/>
                <a:ea typeface="+mn-ea"/>
                <a:cs typeface="+mn-cs"/>
              </a:rPr>
              <a:t> strict du lait de vache durant les 12 premiers</a:t>
            </a:r>
          </a:p>
          <a:p>
            <a:r>
              <a:rPr lang="fr-FR" sz="1200" kern="1200" baseline="0" dirty="0" smtClean="0">
                <a:solidFill>
                  <a:schemeClr val="tx1"/>
                </a:solidFill>
                <a:latin typeface="+mn-lt"/>
                <a:ea typeface="+mn-ea"/>
                <a:cs typeface="+mn-cs"/>
              </a:rPr>
              <a:t>mois de vie est essentiel pour prévenir </a:t>
            </a:r>
            <a:r>
              <a:rPr lang="fr-FR" sz="1200" kern="1200" baseline="0" dirty="0" err="1" smtClean="0">
                <a:solidFill>
                  <a:schemeClr val="tx1"/>
                </a:solidFill>
                <a:latin typeface="+mn-lt"/>
                <a:ea typeface="+mn-ea"/>
                <a:cs typeface="+mn-cs"/>
              </a:rPr>
              <a:t>l‟installation</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d‟une</a:t>
            </a:r>
            <a:r>
              <a:rPr lang="fr-FR" sz="1200" kern="1200" baseline="0" dirty="0" smtClean="0">
                <a:solidFill>
                  <a:schemeClr val="tx1"/>
                </a:solidFill>
                <a:latin typeface="+mn-lt"/>
                <a:ea typeface="+mn-ea"/>
                <a:cs typeface="+mn-cs"/>
              </a:rPr>
              <a:t> ACM.</a:t>
            </a:r>
          </a:p>
          <a:p>
            <a:r>
              <a:rPr lang="fr-FR" sz="1200" kern="1200" baseline="0" dirty="0" smtClean="0">
                <a:solidFill>
                  <a:schemeClr val="tx1"/>
                </a:solidFill>
                <a:latin typeface="+mn-lt"/>
                <a:ea typeface="+mn-ea"/>
                <a:cs typeface="+mn-cs"/>
              </a:rPr>
              <a:t>En </a:t>
            </a:r>
            <a:r>
              <a:rPr lang="fr-FR" sz="1200" kern="1200" baseline="0" dirty="0" err="1" smtClean="0">
                <a:solidFill>
                  <a:schemeClr val="tx1"/>
                </a:solidFill>
                <a:latin typeface="+mn-lt"/>
                <a:ea typeface="+mn-ea"/>
                <a:cs typeface="+mn-cs"/>
              </a:rPr>
              <a:t>l‟absence</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d‟allaitement</a:t>
            </a:r>
            <a:r>
              <a:rPr lang="fr-FR" sz="1200" kern="1200" baseline="0" dirty="0" smtClean="0">
                <a:solidFill>
                  <a:schemeClr val="tx1"/>
                </a:solidFill>
                <a:latin typeface="+mn-lt"/>
                <a:ea typeface="+mn-ea"/>
                <a:cs typeface="+mn-cs"/>
              </a:rPr>
              <a:t> maternel, il ne faut donc utiliser que les formules infantiles</a:t>
            </a:r>
          </a:p>
          <a:p>
            <a:r>
              <a:rPr lang="fr-FR" sz="1200" kern="1200" baseline="0" dirty="0" smtClean="0">
                <a:solidFill>
                  <a:schemeClr val="tx1"/>
                </a:solidFill>
                <a:latin typeface="+mn-lt"/>
                <a:ea typeface="+mn-ea"/>
                <a:cs typeface="+mn-cs"/>
              </a:rPr>
              <a:t>enrichies en fer.</a:t>
            </a:r>
          </a:p>
          <a:p>
            <a:r>
              <a:rPr lang="fr-FR" sz="1200" b="1" kern="1200" baseline="0" dirty="0" smtClean="0">
                <a:solidFill>
                  <a:schemeClr val="tx1"/>
                </a:solidFill>
                <a:latin typeface="+mn-lt"/>
                <a:ea typeface="+mn-ea"/>
                <a:cs typeface="+mn-cs"/>
              </a:rPr>
              <a:t>1.2.1.2. Après l’âge de 6 mois : diversification/modification diététique</a:t>
            </a:r>
          </a:p>
          <a:p>
            <a:r>
              <a:rPr lang="fr-FR" sz="1200" kern="1200" baseline="0" dirty="0" err="1" smtClean="0">
                <a:solidFill>
                  <a:schemeClr val="tx1"/>
                </a:solidFill>
                <a:latin typeface="+mn-lt"/>
                <a:ea typeface="+mn-ea"/>
                <a:cs typeface="+mn-cs"/>
              </a:rPr>
              <a:t>L‟allaitement</a:t>
            </a:r>
            <a:r>
              <a:rPr lang="fr-FR" sz="1200" kern="1200" baseline="0" dirty="0" smtClean="0">
                <a:solidFill>
                  <a:schemeClr val="tx1"/>
                </a:solidFill>
                <a:latin typeface="+mn-lt"/>
                <a:ea typeface="+mn-ea"/>
                <a:cs typeface="+mn-cs"/>
              </a:rPr>
              <a:t> maternel exclusif après quatre à six mois met les nourrissons en danger de</a:t>
            </a:r>
          </a:p>
          <a:p>
            <a:r>
              <a:rPr lang="fr-FR" sz="1200" kern="1200" baseline="0" dirty="0" smtClean="0">
                <a:solidFill>
                  <a:schemeClr val="tx1"/>
                </a:solidFill>
                <a:latin typeface="+mn-lt"/>
                <a:ea typeface="+mn-ea"/>
                <a:cs typeface="+mn-cs"/>
              </a:rPr>
              <a:t>CM si des aliments de compléments riches en fer ne leur sont pas fournis. Pour cela, un</a:t>
            </a:r>
          </a:p>
          <a:p>
            <a:r>
              <a:rPr lang="fr-FR" sz="1200" kern="1200" baseline="0" dirty="0" smtClean="0">
                <a:solidFill>
                  <a:schemeClr val="tx1"/>
                </a:solidFill>
                <a:latin typeface="+mn-lt"/>
                <a:ea typeface="+mn-ea"/>
                <a:cs typeface="+mn-cs"/>
              </a:rPr>
              <a:t>supplément diététique de fer qui fournit 1 mg/kg/jour de fer élémentaire est recommandée</a:t>
            </a:r>
          </a:p>
          <a:p>
            <a:r>
              <a:rPr lang="fr-FR" sz="1200" kern="1200" baseline="0" dirty="0" smtClean="0">
                <a:solidFill>
                  <a:schemeClr val="tx1"/>
                </a:solidFill>
                <a:latin typeface="+mn-lt"/>
                <a:ea typeface="+mn-ea"/>
                <a:cs typeface="+mn-cs"/>
              </a:rPr>
              <a:t>pour les nourrissons à partir de </a:t>
            </a:r>
            <a:r>
              <a:rPr lang="fr-FR" sz="1200" kern="1200" baseline="0" dirty="0" err="1" smtClean="0">
                <a:solidFill>
                  <a:schemeClr val="tx1"/>
                </a:solidFill>
                <a:latin typeface="+mn-lt"/>
                <a:ea typeface="+mn-ea"/>
                <a:cs typeface="+mn-cs"/>
              </a:rPr>
              <a:t>l‟âge</a:t>
            </a:r>
            <a:r>
              <a:rPr lang="fr-FR" sz="1200" kern="1200" baseline="0" dirty="0" smtClean="0">
                <a:solidFill>
                  <a:schemeClr val="tx1"/>
                </a:solidFill>
                <a:latin typeface="+mn-lt"/>
                <a:ea typeface="+mn-ea"/>
                <a:cs typeface="+mn-cs"/>
              </a:rPr>
              <a:t> de 4 </a:t>
            </a:r>
            <a:r>
              <a:rPr lang="fr-FR" sz="1200" b="1" kern="1200" baseline="0" dirty="0" smtClean="0">
                <a:solidFill>
                  <a:schemeClr val="tx1"/>
                </a:solidFill>
                <a:latin typeface="+mn-lt"/>
                <a:ea typeface="+mn-ea"/>
                <a:cs typeface="+mn-cs"/>
              </a:rPr>
              <a:t>[52, 157, 393] à 6 mois [9, 19].</a:t>
            </a:r>
          </a:p>
          <a:p>
            <a:r>
              <a:rPr lang="fr-FR" sz="1200" kern="1200" baseline="0" dirty="0" smtClean="0">
                <a:solidFill>
                  <a:schemeClr val="tx1"/>
                </a:solidFill>
                <a:latin typeface="+mn-lt"/>
                <a:ea typeface="+mn-ea"/>
                <a:cs typeface="+mn-cs"/>
              </a:rPr>
              <a:t>La diversification/modification diététique est théoriquement la méthode idéale, mais elle</a:t>
            </a:r>
          </a:p>
          <a:p>
            <a:r>
              <a:rPr lang="fr-FR" sz="1200" kern="1200" baseline="0" dirty="0" smtClean="0">
                <a:solidFill>
                  <a:schemeClr val="tx1"/>
                </a:solidFill>
                <a:latin typeface="+mn-lt"/>
                <a:ea typeface="+mn-ea"/>
                <a:cs typeface="+mn-cs"/>
              </a:rPr>
              <a:t>a des limitations pratiques significatives. Il est en effet difficile de changer les préférences diététiques </a:t>
            </a:r>
            <a:r>
              <a:rPr lang="fr-FR" sz="1200" kern="1200" baseline="0" dirty="0" err="1" smtClean="0">
                <a:solidFill>
                  <a:schemeClr val="tx1"/>
                </a:solidFill>
                <a:latin typeface="+mn-lt"/>
                <a:ea typeface="+mn-ea"/>
                <a:cs typeface="+mn-cs"/>
              </a:rPr>
              <a:t>d‟une</a:t>
            </a:r>
            <a:r>
              <a:rPr lang="fr-FR" sz="1200" kern="1200" baseline="0" dirty="0" smtClean="0">
                <a:solidFill>
                  <a:schemeClr val="tx1"/>
                </a:solidFill>
                <a:latin typeface="+mn-lt"/>
                <a:ea typeface="+mn-ea"/>
                <a:cs typeface="+mn-cs"/>
              </a:rPr>
              <a:t> part, et les aliments riches en fer fortement biodisponible, tel que la</a:t>
            </a:r>
          </a:p>
          <a:p>
            <a:r>
              <a:rPr lang="fr-FR" sz="1200" kern="1200" baseline="0" dirty="0" smtClean="0">
                <a:solidFill>
                  <a:schemeClr val="tx1"/>
                </a:solidFill>
                <a:latin typeface="+mn-lt"/>
                <a:ea typeface="+mn-ea"/>
                <a:cs typeface="+mn-cs"/>
              </a:rPr>
              <a:t>viande sont chers </a:t>
            </a:r>
            <a:r>
              <a:rPr lang="fr-FR" sz="1200" kern="1200" baseline="0" dirty="0" err="1" smtClean="0">
                <a:solidFill>
                  <a:schemeClr val="tx1"/>
                </a:solidFill>
                <a:latin typeface="+mn-lt"/>
                <a:ea typeface="+mn-ea"/>
                <a:cs typeface="+mn-cs"/>
              </a:rPr>
              <a:t>d‟autre</a:t>
            </a:r>
            <a:r>
              <a:rPr lang="fr-FR" sz="1200" kern="1200" baseline="0" dirty="0" smtClean="0">
                <a:solidFill>
                  <a:schemeClr val="tx1"/>
                </a:solidFill>
                <a:latin typeface="+mn-lt"/>
                <a:ea typeface="+mn-ea"/>
                <a:cs typeface="+mn-cs"/>
              </a:rPr>
              <a:t> part </a:t>
            </a:r>
            <a:r>
              <a:rPr lang="fr-FR" sz="1200" b="1" kern="1200" baseline="0" dirty="0" smtClean="0">
                <a:solidFill>
                  <a:schemeClr val="tx1"/>
                </a:solidFill>
                <a:latin typeface="+mn-lt"/>
                <a:ea typeface="+mn-ea"/>
                <a:cs typeface="+mn-cs"/>
              </a:rPr>
              <a:t>[160, 161, 394].</a:t>
            </a: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50</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51</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31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484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8D4B8E-AB00-4C3C-A305-D77D657CB777}" type="slidenum">
              <a:rPr lang="fr-FR" smtClean="0">
                <a:solidFill>
                  <a:prstClr val="black"/>
                </a:solidFill>
              </a:rPr>
              <a:pPr fontAlgn="base">
                <a:spcBef>
                  <a:spcPct val="0"/>
                </a:spcBef>
                <a:spcAft>
                  <a:spcPct val="0"/>
                </a:spcAft>
                <a:defRPr/>
              </a:pPr>
              <a:t>52</a:t>
            </a:fld>
            <a:endParaRPr lang="fr-FR" dirty="0" smtClean="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53</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r>
              <a:rPr lang="fr-FR" sz="1200" kern="1200" baseline="0" dirty="0" smtClean="0">
                <a:solidFill>
                  <a:schemeClr val="tx1"/>
                </a:solidFill>
                <a:latin typeface="+mn-lt"/>
                <a:ea typeface="+mn-ea"/>
                <a:cs typeface="+mn-cs"/>
              </a:rPr>
              <a:t>Le fer est un élément indispensable au bon fonctionnement </a:t>
            </a:r>
            <a:r>
              <a:rPr lang="fr-FR" sz="1200" kern="1200" baseline="0" smtClean="0">
                <a:solidFill>
                  <a:schemeClr val="tx1"/>
                </a:solidFill>
                <a:latin typeface="+mn-lt"/>
                <a:ea typeface="+mn-ea"/>
                <a:cs typeface="+mn-cs"/>
              </a:rPr>
              <a:t>de l‟organisme. </a:t>
            </a:r>
            <a:r>
              <a:rPr lang="fr-FR" sz="1200" kern="1200" baseline="0" dirty="0" smtClean="0">
                <a:solidFill>
                  <a:schemeClr val="tx1"/>
                </a:solidFill>
                <a:latin typeface="+mn-lt"/>
                <a:ea typeface="+mn-ea"/>
                <a:cs typeface="+mn-cs"/>
              </a:rPr>
              <a:t>Il est en</a:t>
            </a:r>
          </a:p>
          <a:p>
            <a:r>
              <a:rPr lang="fr-FR" sz="1200" kern="1200" baseline="0" dirty="0" smtClean="0">
                <a:solidFill>
                  <a:schemeClr val="tx1"/>
                </a:solidFill>
                <a:latin typeface="+mn-lt"/>
                <a:ea typeface="+mn-ea"/>
                <a:cs typeface="+mn-cs"/>
              </a:rPr>
              <a:t>outre requis pour le transport de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et la catalyse de réactions enzymatiques</a:t>
            </a:r>
          </a:p>
          <a:p>
            <a:r>
              <a:rPr lang="fr-FR" sz="1200" kern="1200" baseline="0" dirty="0" smtClean="0">
                <a:solidFill>
                  <a:schemeClr val="tx1"/>
                </a:solidFill>
                <a:latin typeface="+mn-lt"/>
                <a:ea typeface="+mn-ea"/>
                <a:cs typeface="+mn-cs"/>
              </a:rPr>
              <a:t>impliquées dans le transfert </a:t>
            </a:r>
            <a:r>
              <a:rPr lang="fr-FR" sz="1200" kern="1200" baseline="0" dirty="0" err="1" smtClean="0">
                <a:solidFill>
                  <a:schemeClr val="tx1"/>
                </a:solidFill>
                <a:latin typeface="+mn-lt"/>
                <a:ea typeface="+mn-ea"/>
                <a:cs typeface="+mn-cs"/>
              </a:rPr>
              <a:t>d‟électrons</a:t>
            </a:r>
            <a:r>
              <a:rPr lang="fr-FR" sz="1200" kern="1200" baseline="0" dirty="0" smtClean="0">
                <a:solidFill>
                  <a:schemeClr val="tx1"/>
                </a:solidFill>
                <a:latin typeface="+mn-lt"/>
                <a:ea typeface="+mn-ea"/>
                <a:cs typeface="+mn-cs"/>
              </a:rPr>
              <a:t> et la </a:t>
            </a:r>
            <a:r>
              <a:rPr lang="fr-FR" sz="1200" kern="1200" baseline="0" smtClean="0">
                <a:solidFill>
                  <a:schemeClr val="tx1"/>
                </a:solidFill>
                <a:latin typeface="+mn-lt"/>
                <a:ea typeface="+mn-ea"/>
                <a:cs typeface="+mn-cs"/>
              </a:rPr>
              <a:t>synthèse d‟ADN. </a:t>
            </a:r>
            <a:r>
              <a:rPr lang="fr-FR" sz="1200" kern="1200" baseline="0" dirty="0" smtClean="0">
                <a:solidFill>
                  <a:schemeClr val="tx1"/>
                </a:solidFill>
                <a:latin typeface="+mn-lt"/>
                <a:ea typeface="+mn-ea"/>
                <a:cs typeface="+mn-cs"/>
              </a:rPr>
              <a:t>Le fer en excès est</a:t>
            </a:r>
          </a:p>
          <a:p>
            <a:r>
              <a:rPr lang="fr-FR" sz="1200" kern="1200" baseline="0" dirty="0" smtClean="0">
                <a:solidFill>
                  <a:schemeClr val="tx1"/>
                </a:solidFill>
                <a:latin typeface="+mn-lt"/>
                <a:ea typeface="+mn-ea"/>
                <a:cs typeface="+mn-cs"/>
              </a:rPr>
              <a:t>cependant toxique, sa réaction avec </a:t>
            </a:r>
            <a:r>
              <a:rPr lang="fr-FR" sz="1200" kern="1200" baseline="0" dirty="0" err="1" smtClean="0">
                <a:solidFill>
                  <a:schemeClr val="tx1"/>
                </a:solidFill>
                <a:latin typeface="+mn-lt"/>
                <a:ea typeface="+mn-ea"/>
                <a:cs typeface="+mn-cs"/>
              </a:rPr>
              <a:t>l‟oxygène</a:t>
            </a:r>
            <a:r>
              <a:rPr lang="fr-FR" sz="1200" kern="1200" baseline="0" dirty="0" smtClean="0">
                <a:solidFill>
                  <a:schemeClr val="tx1"/>
                </a:solidFill>
                <a:latin typeface="+mn-lt"/>
                <a:ea typeface="+mn-ea"/>
                <a:cs typeface="+mn-cs"/>
              </a:rPr>
              <a:t> se traduisant par la formation de radicaux</a:t>
            </a:r>
          </a:p>
          <a:p>
            <a:r>
              <a:rPr lang="fr-FR" sz="1200" kern="1200" baseline="0" dirty="0" smtClean="0">
                <a:solidFill>
                  <a:schemeClr val="tx1"/>
                </a:solidFill>
                <a:latin typeface="+mn-lt"/>
                <a:ea typeface="+mn-ea"/>
                <a:cs typeface="+mn-cs"/>
              </a:rPr>
              <a:t>libres altérant les membranes cellulaires </a:t>
            </a:r>
            <a:r>
              <a:rPr lang="fr-FR" sz="1200" kern="1200" baseline="0" smtClean="0">
                <a:solidFill>
                  <a:schemeClr val="tx1"/>
                </a:solidFill>
                <a:latin typeface="+mn-lt"/>
                <a:ea typeface="+mn-ea"/>
                <a:cs typeface="+mn-cs"/>
              </a:rPr>
              <a:t>et l‟ADN.</a:t>
            </a:r>
            <a:endParaRPr lang="fr-FR" sz="1200" kern="1200" baseline="0" dirty="0" smtClean="0">
              <a:solidFill>
                <a:schemeClr val="tx1"/>
              </a:solidFill>
              <a:latin typeface="+mn-lt"/>
              <a:ea typeface="+mn-ea"/>
              <a:cs typeface="+mn-cs"/>
            </a:endParaRPr>
          </a:p>
          <a:p>
            <a:pPr marL="342900" lvl="1" indent="-342900">
              <a:buClr>
                <a:schemeClr val="accent1">
                  <a:lumMod val="75000"/>
                </a:schemeClr>
              </a:buClr>
              <a:buFont typeface="Wingdings" pitchFamily="2" charset="2"/>
              <a:buChar char="q"/>
              <a:defRPr/>
            </a:pPr>
            <a:r>
              <a:rPr lang="fr-FR" sz="2700" dirty="0" smtClean="0"/>
              <a:t>Répartition du fer dans l’organisme</a:t>
            </a:r>
          </a:p>
          <a:p>
            <a:pPr>
              <a:buClr>
                <a:schemeClr val="accent1"/>
              </a:buClr>
              <a:buFont typeface="Wingdings" pitchFamily="2" charset="2"/>
              <a:buChar char="§"/>
            </a:pPr>
            <a:r>
              <a:rPr lang="fr-FR" sz="2700" dirty="0" smtClean="0"/>
              <a:t>Le fer existe dans l’organisme sous plusieurs formes</a:t>
            </a:r>
          </a:p>
          <a:p>
            <a:pPr>
              <a:buClr>
                <a:schemeClr val="accent1"/>
              </a:buClr>
              <a:buFont typeface="Wingdings" pitchFamily="2" charset="2"/>
              <a:buChar char="§"/>
            </a:pPr>
            <a:r>
              <a:rPr lang="fr-FR" sz="2700" dirty="0" smtClean="0"/>
              <a:t>Formes métaboliquement actives essentielles au fonctionnement de la cellule, étroitement liées au transport et l’utilisation cellulaire </a:t>
            </a:r>
            <a:r>
              <a:rPr lang="fr-FR" sz="2700" smtClean="0"/>
              <a:t>de l’O2. </a:t>
            </a:r>
            <a:r>
              <a:rPr lang="fr-FR" sz="2700" dirty="0" smtClean="0"/>
              <a:t>Elles incluent l’</a:t>
            </a:r>
            <a:r>
              <a:rPr lang="fr-FR" sz="2700" dirty="0" err="1" smtClean="0"/>
              <a:t>Hb</a:t>
            </a:r>
            <a:r>
              <a:rPr lang="fr-FR" sz="2700" dirty="0" smtClean="0"/>
              <a:t>, 65 % du pool total du fer, la myoglobine, 5 % du pool total les cytochromes et </a:t>
            </a:r>
            <a:r>
              <a:rPr lang="fr-FR" sz="2700" smtClean="0"/>
              <a:t>les flavoprotéines.</a:t>
            </a:r>
            <a:endParaRPr lang="fr-FR" sz="2700" dirty="0" smtClean="0"/>
          </a:p>
          <a:p>
            <a:pPr>
              <a:buClr>
                <a:schemeClr val="accent1"/>
              </a:buClr>
              <a:buFont typeface="Wingdings" pitchFamily="2" charset="2"/>
              <a:buChar char="§"/>
            </a:pPr>
            <a:r>
              <a:rPr lang="fr-FR" sz="2700" dirty="0" smtClean="0"/>
              <a:t>La forme de transport : le fer circule lié à une protéine, </a:t>
            </a:r>
            <a:r>
              <a:rPr lang="fr-FR" sz="2700" smtClean="0"/>
              <a:t>la transferrine.</a:t>
            </a:r>
            <a:endParaRPr lang="fr-FR" sz="2700" dirty="0" smtClean="0"/>
          </a:p>
          <a:p>
            <a:pPr>
              <a:buClr>
                <a:schemeClr val="accent1"/>
              </a:buClr>
              <a:buFont typeface="Wingdings" pitchFamily="2" charset="2"/>
              <a:buChar char="§"/>
            </a:pPr>
            <a:r>
              <a:rPr lang="fr-FR" sz="2700" dirty="0" smtClean="0"/>
              <a:t>Les formes de réserve : le fer est stocké sous deux formes :</a:t>
            </a:r>
          </a:p>
          <a:p>
            <a:pPr>
              <a:buClr>
                <a:schemeClr val="accent1"/>
              </a:buClr>
              <a:buNone/>
            </a:pPr>
            <a:r>
              <a:rPr lang="fr-FR" sz="2700" dirty="0" smtClean="0"/>
              <a:t>      → fraction soluble, la </a:t>
            </a:r>
            <a:r>
              <a:rPr lang="fr-FR" sz="2700" dirty="0" err="1" smtClean="0"/>
              <a:t>ferritine</a:t>
            </a:r>
            <a:r>
              <a:rPr lang="fr-FR" sz="2700" dirty="0" smtClean="0"/>
              <a:t> facilement mobilisable ;</a:t>
            </a:r>
          </a:p>
          <a:p>
            <a:pPr>
              <a:buClr>
                <a:schemeClr val="accent1"/>
              </a:buClr>
              <a:buNone/>
            </a:pPr>
            <a:r>
              <a:rPr lang="fr-FR" sz="2700" dirty="0" smtClean="0"/>
              <a:t>      → fraction </a:t>
            </a:r>
            <a:r>
              <a:rPr lang="fr-FR" sz="2700" smtClean="0"/>
              <a:t>insoluble l’hémosidérine.</a:t>
            </a:r>
            <a:endParaRPr lang="fr-FR" sz="2700" dirty="0" smtClean="0"/>
          </a:p>
          <a:p>
            <a:pPr>
              <a:buClr>
                <a:schemeClr val="accent1"/>
              </a:buClr>
              <a:buFont typeface="Wingdings" pitchFamily="2" charset="2"/>
              <a:buChar char="§"/>
            </a:pPr>
            <a:r>
              <a:rPr lang="fr-FR" sz="2700" dirty="0" smtClean="0"/>
              <a:t>Les formes de stockage ont un rôle essentiel de protection des structures cellulaires contre l’effet oxydant du fer </a:t>
            </a:r>
            <a:r>
              <a:rPr lang="fr-FR" sz="2700" b="1" dirty="0" smtClean="0"/>
              <a:t>[</a:t>
            </a:r>
            <a:r>
              <a:rPr lang="fr-FR" sz="2700" b="1" smtClean="0"/>
              <a:t>31].</a:t>
            </a:r>
            <a:endParaRPr lang="fr-FR" sz="2700" dirty="0" smtClean="0"/>
          </a:p>
          <a:p>
            <a:pPr marL="342900" lvl="1" indent="-342900">
              <a:buClr>
                <a:schemeClr val="accent1">
                  <a:lumMod val="75000"/>
                </a:schemeClr>
              </a:buClr>
              <a:buNone/>
              <a:defRPr/>
            </a:pPr>
            <a:endParaRPr lang="fr-FR" sz="1900" dirty="0" smtClean="0"/>
          </a:p>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54</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55</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32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79F2F387-7C40-49DA-98DA-75E558BE54EC}" type="slidenum">
              <a:rPr lang="fr-FR">
                <a:solidFill>
                  <a:prstClr val="black"/>
                </a:solidFill>
              </a:rPr>
              <a:pPr>
                <a:defRPr/>
              </a:pPr>
              <a:t>56</a:t>
            </a:fld>
            <a:endParaRPr lang="fr-FR">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42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F5036ADA-E250-46D6-A301-3D94E6411168}" type="slidenum">
              <a:rPr lang="fr-FR">
                <a:solidFill>
                  <a:prstClr val="black"/>
                </a:solidFill>
              </a:rPr>
              <a:pPr>
                <a:defRPr/>
              </a:pPr>
              <a:t>57</a:t>
            </a:fld>
            <a:endParaRPr lang="fr-F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5</a:t>
            </a:fld>
            <a:endParaRPr lang="fr-FR" dirty="0" smtClean="0">
              <a:solidFill>
                <a:prstClr val="black"/>
              </a:solidFill>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58</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a:buClr>
                <a:schemeClr val="accent1"/>
              </a:buClr>
              <a:buFont typeface="Wingdings" pitchFamily="2" charset="2"/>
              <a:buChar char="§"/>
            </a:pPr>
            <a:endParaRPr lang="fr-FR"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59</a:t>
            </a:fld>
            <a:endParaRPr lang="fr-FR" smtClean="0">
              <a:solidFill>
                <a:prstClr val="black"/>
              </a:solidFill>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273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latin typeface="Times New Roman" pitchFamily="18" charset="0"/>
            </a:endParaRPr>
          </a:p>
        </p:txBody>
      </p:sp>
      <p:sp>
        <p:nvSpPr>
          <p:cNvPr id="11059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649C9B-F431-400D-A922-559EED86BAB0}" type="slidenum">
              <a:rPr lang="es-ES" smtClean="0">
                <a:latin typeface="Times New Roman" pitchFamily="18" charset="0"/>
              </a:rPr>
              <a:pPr fontAlgn="base">
                <a:spcBef>
                  <a:spcPct val="0"/>
                </a:spcBef>
                <a:spcAft>
                  <a:spcPct val="0"/>
                </a:spcAft>
                <a:defRPr/>
              </a:pPr>
              <a:t>60</a:t>
            </a:fld>
            <a:endParaRPr lang="es-E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64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 name="Espace réservé du numéro de diapositive 3"/>
          <p:cNvSpPr>
            <a:spLocks noGrp="1"/>
          </p:cNvSpPr>
          <p:nvPr>
            <p:ph type="sldNum" sz="quarter" idx="5"/>
          </p:nvPr>
        </p:nvSpPr>
        <p:spPr/>
        <p:txBody>
          <a:bodyPr/>
          <a:lstStyle/>
          <a:p>
            <a:pPr>
              <a:defRPr/>
            </a:pPr>
            <a:fld id="{B22FEABB-4223-4202-9CFE-5435B3D3C2DC}" type="slidenum">
              <a:rPr lang="fr-FR" smtClean="0">
                <a:solidFill>
                  <a:prstClr val="black"/>
                </a:solidFill>
              </a:rPr>
              <a:pPr>
                <a:defRPr/>
              </a:pPr>
              <a:t>6</a:t>
            </a:fld>
            <a:endParaRPr lang="fr-F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64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 name="Espace réservé du numéro de diapositive 3"/>
          <p:cNvSpPr>
            <a:spLocks noGrp="1"/>
          </p:cNvSpPr>
          <p:nvPr>
            <p:ph type="sldNum" sz="quarter" idx="5"/>
          </p:nvPr>
        </p:nvSpPr>
        <p:spPr/>
        <p:txBody>
          <a:bodyPr/>
          <a:lstStyle/>
          <a:p>
            <a:pPr>
              <a:defRPr/>
            </a:pPr>
            <a:fld id="{B22FEABB-4223-4202-9CFE-5435B3D3C2DC}" type="slidenum">
              <a:rPr lang="fr-FR" smtClean="0">
                <a:solidFill>
                  <a:prstClr val="black"/>
                </a:solidFill>
              </a:rPr>
              <a:pPr>
                <a:defRPr/>
              </a:pPr>
              <a:t>7</a:t>
            </a:fld>
            <a:endParaRPr lang="fr-F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b="0"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8</a:t>
            </a:fld>
            <a:endParaRPr lang="fr-FR" dirty="0" smtClean="0">
              <a:solidFill>
                <a:prstClr val="black"/>
              </a:solidFill>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b="0" dirty="0" smtClean="0"/>
          </a:p>
        </p:txBody>
      </p:sp>
      <p:sp>
        <p:nvSpPr>
          <p:cNvPr id="133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458D5-37BB-4A58-B785-3F7CA0B06AE2}" type="slidenum">
              <a:rPr lang="fr-FR" smtClean="0">
                <a:solidFill>
                  <a:prstClr val="black"/>
                </a:solidFill>
                <a:latin typeface="Arial" pitchFamily="34" charset="0"/>
                <a:cs typeface="Arial" pitchFamily="34" charset="0"/>
              </a:rPr>
              <a:pPr/>
              <a:t>12</a:t>
            </a:fld>
            <a:endParaRPr lang="fr-FR" dirty="0" smtClean="0">
              <a:solidFill>
                <a:prstClr val="black"/>
              </a:solidFill>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Espace réservé du pied de page 4"/>
          <p:cNvSpPr>
            <a:spLocks noGrp="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eaLnBrk="1" fontAlgn="auto" hangingPunct="1">
              <a:spcBef>
                <a:spcPts val="0"/>
              </a:spcBef>
              <a:spcAft>
                <a:spcPts val="0"/>
              </a:spcAft>
              <a:defRPr/>
            </a:lvl1pPr>
          </a:lstStyle>
          <a:p>
            <a:pPr>
              <a:defRPr/>
            </a:pPr>
            <a:fld id="{CDA34587-E8E3-4543-9062-8E04729A4FAF}"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Espace réservé du pied de page 4"/>
          <p:cNvSpPr>
            <a:spLocks noGrp="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eaLnBrk="1" fontAlgn="auto" hangingPunct="1">
              <a:spcBef>
                <a:spcPts val="0"/>
              </a:spcBef>
              <a:spcAft>
                <a:spcPts val="0"/>
              </a:spcAft>
              <a:defRPr/>
            </a:lvl1pPr>
          </a:lstStyle>
          <a:p>
            <a:pPr>
              <a:defRPr/>
            </a:pPr>
            <a:fld id="{5BBAB1E8-E164-4BD0-A464-B7FB81CB5AAD}" type="slidenum">
              <a:rPr lang="en-US"/>
              <a:pPr>
                <a:defRPr/>
              </a:pPr>
              <a:t>‹N°›</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219200" y="1676400"/>
            <a:ext cx="3543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4900" y="1676400"/>
            <a:ext cx="3543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48500" y="0"/>
            <a:ext cx="1943100" cy="6248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219200" y="0"/>
            <a:ext cx="5676900" cy="6248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Espace réservé du pied de page 4"/>
          <p:cNvSpPr>
            <a:spLocks noGrp="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eaLnBrk="1" fontAlgn="auto" hangingPunct="1">
              <a:spcBef>
                <a:spcPts val="0"/>
              </a:spcBef>
              <a:spcAft>
                <a:spcPts val="0"/>
              </a:spcAft>
              <a:defRPr/>
            </a:lvl1pPr>
          </a:lstStyle>
          <a:p>
            <a:pPr>
              <a:defRPr/>
            </a:pPr>
            <a:fld id="{6067561A-EEFD-4318-A91E-555B99483B39}" type="slidenum">
              <a:rPr lang="en-US"/>
              <a:pPr>
                <a:defRPr/>
              </a:pPr>
              <a:t>‹N°›</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1219200" y="0"/>
            <a:ext cx="7772400" cy="13716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219200" y="1676400"/>
            <a:ext cx="7239000" cy="2209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219200" y="4038600"/>
            <a:ext cx="7239000" cy="2209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BE27E05-B67C-4E3F-A0DC-D33C35180D90}"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6B259-080E-43B3-B42A-0BC6BF7A66F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E27E05-B67C-4E3F-A0DC-D33C35180D90}"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6B259-080E-43B3-B42A-0BC6BF7A66F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BE27E05-B67C-4E3F-A0DC-D33C35180D90}"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6B259-080E-43B3-B42A-0BC6BF7A66F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BE27E05-B67C-4E3F-A0DC-D33C35180D90}" type="datetimeFigureOut">
              <a:rPr lang="fr-FR" smtClean="0">
                <a:solidFill>
                  <a:prstClr val="black">
                    <a:tint val="75000"/>
                  </a:prstClr>
                </a:solidFill>
              </a:rPr>
              <a:pPr/>
              <a:t>22/02/2019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6B259-080E-43B3-B42A-0BC6BF7A66F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BE27E05-B67C-4E3F-A0DC-D33C35180D90}" type="datetimeFigureOut">
              <a:rPr lang="fr-FR" smtClean="0">
                <a:solidFill>
                  <a:prstClr val="black">
                    <a:tint val="75000"/>
                  </a:prstClr>
                </a:solidFill>
              </a:rPr>
              <a:pPr/>
              <a:t>22/02/2019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E46B259-080E-43B3-B42A-0BC6BF7A66F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BE27E05-B67C-4E3F-A0DC-D33C35180D90}" type="datetimeFigureOut">
              <a:rPr lang="fr-FR" smtClean="0">
                <a:solidFill>
                  <a:prstClr val="black">
                    <a:tint val="75000"/>
                  </a:prstClr>
                </a:solidFill>
              </a:rPr>
              <a:pPr/>
              <a:t>22/02/2019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E46B259-080E-43B3-B42A-0BC6BF7A66F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BE27E05-B67C-4E3F-A0DC-D33C35180D90}" type="datetimeFigureOut">
              <a:rPr lang="fr-FR" smtClean="0">
                <a:solidFill>
                  <a:prstClr val="black">
                    <a:tint val="75000"/>
                  </a:prstClr>
                </a:solidFill>
              </a:rPr>
              <a:pPr/>
              <a:t>22/02/2019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E46B259-080E-43B3-B42A-0BC6BF7A66F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BE27E05-B67C-4E3F-A0DC-D33C35180D90}" type="datetimeFigureOut">
              <a:rPr lang="fr-FR" smtClean="0">
                <a:solidFill>
                  <a:prstClr val="black">
                    <a:tint val="75000"/>
                  </a:prstClr>
                </a:solidFill>
              </a:rPr>
              <a:pPr/>
              <a:t>22/02/2019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6B259-080E-43B3-B42A-0BC6BF7A66F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BE27E05-B67C-4E3F-A0DC-D33C35180D90}" type="datetimeFigureOut">
              <a:rPr lang="fr-FR" smtClean="0">
                <a:solidFill>
                  <a:prstClr val="black">
                    <a:tint val="75000"/>
                  </a:prstClr>
                </a:solidFill>
              </a:rPr>
              <a:pPr/>
              <a:t>22/02/2019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E46B259-080E-43B3-B42A-0BC6BF7A66F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E27E05-B67C-4E3F-A0DC-D33C35180D90}"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6B259-080E-43B3-B42A-0BC6BF7A66F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BE27E05-B67C-4E3F-A0DC-D33C35180D90}"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E46B259-080E-43B3-B42A-0BC6BF7A66F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Espace réservé du pied de page 4"/>
          <p:cNvSpPr>
            <a:spLocks noGrp="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eaLnBrk="1" fontAlgn="auto" hangingPunct="1">
              <a:spcBef>
                <a:spcPts val="0"/>
              </a:spcBef>
              <a:spcAft>
                <a:spcPts val="0"/>
              </a:spcAft>
              <a:defRPr/>
            </a:lvl1pPr>
          </a:lstStyle>
          <a:p>
            <a:pPr>
              <a:defRPr/>
            </a:pPr>
            <a:fld id="{78F333BD-FD84-4EF9-BF02-79F9007AA298}" type="slidenum">
              <a:rPr lang="en-US"/>
              <a:pPr>
                <a:defRPr/>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5" name="Espace réservé du pied de page 4"/>
          <p:cNvSpPr>
            <a:spLocks noGrp="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6" name="Espace réservé du numéro de diapositive 5"/>
          <p:cNvSpPr>
            <a:spLocks noGrp="1"/>
          </p:cNvSpPr>
          <p:nvPr>
            <p:ph type="sldNum" sz="quarter" idx="12"/>
          </p:nvPr>
        </p:nvSpPr>
        <p:spPr/>
        <p:txBody>
          <a:bodyPr/>
          <a:lstStyle>
            <a:lvl1pPr eaLnBrk="1" fontAlgn="auto" hangingPunct="1">
              <a:spcBef>
                <a:spcPts val="0"/>
              </a:spcBef>
              <a:spcAft>
                <a:spcPts val="0"/>
              </a:spcAft>
              <a:defRPr/>
            </a:lvl1pPr>
          </a:lstStyle>
          <a:p>
            <a:pPr>
              <a:defRPr/>
            </a:pPr>
            <a:fld id="{593D5DC1-2FD7-4F15-A95B-108737DBEE6B}" type="slidenum">
              <a:rPr lang="en-US"/>
              <a:pPr>
                <a:defRPr/>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0F9C7E-9E47-4AB7-9985-E09DB454A6AA}" type="datetimeFigureOut">
              <a:rPr lang="fr-FR" smtClean="0">
                <a:solidFill>
                  <a:prstClr val="black">
                    <a:tint val="75000"/>
                  </a:prstClr>
                </a:solidFill>
              </a:rPr>
              <a:pPr/>
              <a:t>22/02/2019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10BAF71-DD10-4EBB-B4A3-AA73FBF9467C}"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FF4967-996D-4AD1-A7E0-3AB2C41751AF}"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B2E459-43AA-466B-9F6E-DDC3201ABB8A}"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19B70-0F1C-4953-8364-3977D3385354}"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C70DD1-3365-42BE-A7A2-0F5F7E59A3BD}"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5C55F73-9753-4574-8703-BC6C6FE97D37}"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861CE3-6C07-4383-B83E-5948650D8F7B}"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Espace réservé du pied de page 5"/>
          <p:cNvSpPr>
            <a:spLocks noGrp="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Espace réservé du numéro de diapositive 6"/>
          <p:cNvSpPr>
            <a:spLocks noGrp="1"/>
          </p:cNvSpPr>
          <p:nvPr>
            <p:ph type="sldNum" sz="quarter" idx="12"/>
          </p:nvPr>
        </p:nvSpPr>
        <p:spPr/>
        <p:txBody>
          <a:bodyPr/>
          <a:lstStyle>
            <a:lvl1pPr eaLnBrk="1" fontAlgn="auto" hangingPunct="1">
              <a:spcBef>
                <a:spcPts val="0"/>
              </a:spcBef>
              <a:spcAft>
                <a:spcPts val="0"/>
              </a:spcAft>
              <a:defRPr/>
            </a:lvl1pPr>
          </a:lstStyle>
          <a:p>
            <a:pPr>
              <a:defRPr/>
            </a:pPr>
            <a:fld id="{A5FCB733-88D9-47B0-99F1-5F624520B700}" type="slidenum">
              <a:rPr lang="en-US"/>
              <a:pPr>
                <a:defRPr/>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7E00AA1-F52D-43E7-8046-D8632D541038}"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970B36-C1C6-4BD7-B11D-2485B7E74D6E}"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E711B9-BA63-4EC7-9A7C-9150E0976D35}"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C55C87-EA2C-407F-8218-7C7912930C18}"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57596-F3EE-4DFF-9DBA-7B816C45C46E}"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219200" y="533400"/>
            <a:ext cx="70104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1219200" y="1828800"/>
            <a:ext cx="7010400" cy="4038600"/>
          </a:xfrm>
        </p:spPr>
        <p:txBody>
          <a:bodyPr/>
          <a:lstStyle/>
          <a:p>
            <a:pPr lvl="0"/>
            <a:endParaRPr lang="fr-FR" noProof="0" smtClean="0"/>
          </a:p>
        </p:txBody>
      </p:sp>
      <p:sp>
        <p:nvSpPr>
          <p:cNvPr id="4" name="Rectangle 1028"/>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p:txBody>
          <a:bodyPr/>
          <a:lstStyle>
            <a:lvl1pPr>
              <a:defRPr/>
            </a:lvl1pPr>
          </a:lstStyle>
          <a:p>
            <a:pPr>
              <a:defRPr/>
            </a:pPr>
            <a:fld id="{A6EF76C5-EDC1-4328-99FB-2A85735CD28D}" type="slidenum">
              <a:rPr lang="en-US">
                <a:solidFill>
                  <a:srgbClr val="FFFFFF"/>
                </a:solidFill>
              </a:rPr>
              <a:pPr>
                <a:defRPr/>
              </a:pPr>
              <a:t>‹N°›</a:t>
            </a:fld>
            <a:endParaRPr lang="en-US">
              <a:solidFill>
                <a:srgbClr val="FFFFFF"/>
              </a:solidFill>
            </a:endParaRPr>
          </a:p>
        </p:txBody>
      </p:sp>
    </p:spTree>
  </p:cSld>
  <p:clrMapOvr>
    <a:masterClrMapping/>
  </p:clrMapOvr>
  <p:transition>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885950"/>
            <a:ext cx="4013200" cy="41719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22800" y="1885950"/>
            <a:ext cx="4013200" cy="4171950"/>
          </a:xfrm>
        </p:spPr>
        <p:txBody>
          <a:bodyPr/>
          <a:lstStyle/>
          <a:p>
            <a:pPr lvl="0"/>
            <a:endParaRPr lang="fr-FR" noProof="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D32DAEA-DADF-4B93-825B-1F9F9554B2A0}" type="slidenum">
              <a:rPr lang="en-US">
                <a:solidFill>
                  <a:srgbClr val="FFFFFF"/>
                </a:solidFill>
              </a:rPr>
              <a:pPr>
                <a:defRPr/>
              </a:pPr>
              <a:t>‹N°›</a:t>
            </a:fld>
            <a:endParaRPr lang="en-US">
              <a:solidFill>
                <a:srgbClr val="FFFFFF"/>
              </a:solidFill>
            </a:endParaRPr>
          </a:p>
        </p:txBody>
      </p:sp>
    </p:spTree>
  </p:cSld>
  <p:clrMapOvr>
    <a:masterClrMapping/>
  </p:clrMapOvr>
  <p:transition>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E6A5AA-E876-43CA-9F03-C1FF442CCC41}"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4FCB39-2D1D-497C-9870-EBFF9E2246D2}"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DACE58-AFA8-4DC7-8938-02867F555606}"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8" name="Espace réservé du pied de page 7"/>
          <p:cNvSpPr>
            <a:spLocks noGrp="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9" name="Espace réservé du numéro de diapositive 8"/>
          <p:cNvSpPr>
            <a:spLocks noGrp="1"/>
          </p:cNvSpPr>
          <p:nvPr>
            <p:ph type="sldNum" sz="quarter" idx="12"/>
          </p:nvPr>
        </p:nvSpPr>
        <p:spPr/>
        <p:txBody>
          <a:bodyPr/>
          <a:lstStyle>
            <a:lvl1pPr eaLnBrk="1" fontAlgn="auto" hangingPunct="1">
              <a:spcBef>
                <a:spcPts val="0"/>
              </a:spcBef>
              <a:spcAft>
                <a:spcPts val="0"/>
              </a:spcAft>
              <a:defRPr/>
            </a:lvl1pPr>
          </a:lstStyle>
          <a:p>
            <a:pPr>
              <a:defRPr/>
            </a:pPr>
            <a:fld id="{105745F3-359C-427D-AA53-2D5437651527}" type="slidenum">
              <a:rPr lang="en-US"/>
              <a:pPr>
                <a:defRPr/>
              </a:pPr>
              <a:t>‹N°›</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C71781-2FD2-40D0-AEAB-5535CBD66EF3}"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89ED98-4CB6-48A6-8D0E-19AC46BC67A1}"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A6C2988-DAF5-4A58-89D0-D57057D90AFF}"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2CC016-3311-42BB-AB9D-401F1F9D0C0A}"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710A56-3EC1-4781-9AE4-BE1E2529FF46}"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DB2484-8B2B-44F6-9012-EA2A94EA0991}"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90F6C6-8FC2-4196-B364-F52BA48F5713}"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C6348E-1F61-4D7E-8DEF-7A2B9E4C3F99}"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219200" y="533400"/>
            <a:ext cx="70104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1219200" y="1828800"/>
            <a:ext cx="7010400" cy="4038600"/>
          </a:xfrm>
        </p:spPr>
        <p:txBody>
          <a:bodyPr/>
          <a:lstStyle/>
          <a:p>
            <a:pPr lvl="0"/>
            <a:endParaRPr lang="fr-FR" noProof="0" smtClean="0"/>
          </a:p>
        </p:txBody>
      </p:sp>
      <p:sp>
        <p:nvSpPr>
          <p:cNvPr id="4" name="Rectangle 1028"/>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p:txBody>
          <a:bodyPr/>
          <a:lstStyle>
            <a:lvl1pPr>
              <a:defRPr/>
            </a:lvl1pPr>
          </a:lstStyle>
          <a:p>
            <a:pPr>
              <a:defRPr/>
            </a:pPr>
            <a:fld id="{933F22CA-1AF1-4F39-849D-CE6FC412B865}" type="slidenum">
              <a:rPr lang="en-US">
                <a:solidFill>
                  <a:srgbClr val="FFFFFF"/>
                </a:solidFill>
              </a:rPr>
              <a:pPr>
                <a:defRPr/>
              </a:pPr>
              <a:t>‹N°›</a:t>
            </a:fld>
            <a:endParaRPr lang="en-US">
              <a:solidFill>
                <a:srgbClr val="FFFFFF"/>
              </a:solidFill>
            </a:endParaRPr>
          </a:p>
        </p:txBody>
      </p:sp>
    </p:spTree>
  </p:cSld>
  <p:clrMapOvr>
    <a:masterClrMapping/>
  </p:clrMapOvr>
  <p:transition>
    <p:spli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885950"/>
            <a:ext cx="4013200" cy="41719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22800" y="1885950"/>
            <a:ext cx="4013200" cy="4171950"/>
          </a:xfrm>
        </p:spPr>
        <p:txBody>
          <a:bodyPr/>
          <a:lstStyle/>
          <a:p>
            <a:pPr lvl="0"/>
            <a:endParaRPr lang="fr-FR" noProof="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0ACDC1C-8BBC-496C-AA2E-0EA156C41956}" type="slidenum">
              <a:rPr lang="en-US">
                <a:solidFill>
                  <a:srgbClr val="FFFFFF"/>
                </a:solidFill>
              </a:rPr>
              <a:pPr>
                <a:defRPr/>
              </a:pPr>
              <a:t>‹N°›</a:t>
            </a:fld>
            <a:endParaRPr lang="en-US">
              <a:solidFill>
                <a:srgbClr val="FFFFFF"/>
              </a:solidFill>
            </a:endParaRPr>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4" name="Espace réservé du pied de page 3"/>
          <p:cNvSpPr>
            <a:spLocks noGrp="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5" name="Espace réservé du numéro de diapositive 4"/>
          <p:cNvSpPr>
            <a:spLocks noGrp="1"/>
          </p:cNvSpPr>
          <p:nvPr>
            <p:ph type="sldNum" sz="quarter" idx="12"/>
          </p:nvPr>
        </p:nvSpPr>
        <p:spPr/>
        <p:txBody>
          <a:bodyPr/>
          <a:lstStyle>
            <a:lvl1pPr eaLnBrk="1" fontAlgn="auto" hangingPunct="1">
              <a:spcBef>
                <a:spcPts val="0"/>
              </a:spcBef>
              <a:spcAft>
                <a:spcPts val="0"/>
              </a:spcAft>
              <a:defRPr/>
            </a:lvl1pPr>
          </a:lstStyle>
          <a:p>
            <a:pPr>
              <a:defRPr/>
            </a:pPr>
            <a:fld id="{13D2894E-5284-4B38-9CC3-FD0C07407720}" type="slidenum">
              <a:rPr lang="en-US"/>
              <a:pPr>
                <a:defRPr/>
              </a:pPr>
              <a:t>‹N°›</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E6A5AA-E876-43CA-9F03-C1FF442CCC41}"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4FCB39-2D1D-497C-9870-EBFF9E2246D2}"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DACE58-AFA8-4DC7-8938-02867F555606}"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C71781-2FD2-40D0-AEAB-5535CBD66EF3}"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89ED98-4CB6-48A6-8D0E-19AC46BC67A1}"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A6C2988-DAF5-4A58-89D0-D57057D90AFF}"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2CC016-3311-42BB-AB9D-401F1F9D0C0A}"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710A56-3EC1-4781-9AE4-BE1E2529FF46}"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DB2484-8B2B-44F6-9012-EA2A94EA0991}"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90F6C6-8FC2-4196-B364-F52BA48F5713}"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3" name="Espace réservé du pied de page 2"/>
          <p:cNvSpPr>
            <a:spLocks noGrp="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4" name="Espace réservé du numéro de diapositive 3"/>
          <p:cNvSpPr>
            <a:spLocks noGrp="1"/>
          </p:cNvSpPr>
          <p:nvPr>
            <p:ph type="sldNum" sz="quarter" idx="12"/>
          </p:nvPr>
        </p:nvSpPr>
        <p:spPr/>
        <p:txBody>
          <a:bodyPr/>
          <a:lstStyle>
            <a:lvl1pPr eaLnBrk="1" fontAlgn="auto" hangingPunct="1">
              <a:spcBef>
                <a:spcPts val="0"/>
              </a:spcBef>
              <a:spcAft>
                <a:spcPts val="0"/>
              </a:spcAft>
              <a:defRPr/>
            </a:lvl1pPr>
          </a:lstStyle>
          <a:p>
            <a:pPr>
              <a:defRPr/>
            </a:pPr>
            <a:fld id="{12C4B1D0-1EF4-4CB2-8DC3-9C7CF3AB5C5A}" type="slidenum">
              <a:rPr lang="en-US"/>
              <a:pPr>
                <a:defRPr/>
              </a:pPr>
              <a:t>‹N°›</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C6348E-1F61-4D7E-8DEF-7A2B9E4C3F99}"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219200" y="533400"/>
            <a:ext cx="70104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1219200" y="1828800"/>
            <a:ext cx="7010400" cy="4038600"/>
          </a:xfrm>
        </p:spPr>
        <p:txBody>
          <a:bodyPr/>
          <a:lstStyle/>
          <a:p>
            <a:pPr lvl="0"/>
            <a:endParaRPr lang="fr-FR" noProof="0" smtClean="0"/>
          </a:p>
        </p:txBody>
      </p:sp>
      <p:sp>
        <p:nvSpPr>
          <p:cNvPr id="4" name="Rectangle 1028"/>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p:txBody>
          <a:bodyPr/>
          <a:lstStyle>
            <a:lvl1pPr>
              <a:defRPr/>
            </a:lvl1pPr>
          </a:lstStyle>
          <a:p>
            <a:pPr>
              <a:defRPr/>
            </a:pPr>
            <a:fld id="{933F22CA-1AF1-4F39-849D-CE6FC412B865}" type="slidenum">
              <a:rPr lang="en-US">
                <a:solidFill>
                  <a:srgbClr val="FFFFFF"/>
                </a:solidFill>
              </a:rPr>
              <a:pPr>
                <a:defRPr/>
              </a:pPr>
              <a:t>‹N°›</a:t>
            </a:fld>
            <a:endParaRPr lang="en-US">
              <a:solidFill>
                <a:srgbClr val="FFFFFF"/>
              </a:solidFill>
            </a:endParaRPr>
          </a:p>
        </p:txBody>
      </p:sp>
    </p:spTree>
  </p:cSld>
  <p:clrMapOvr>
    <a:masterClrMapping/>
  </p:clrMapOvr>
  <p:transition>
    <p:spli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885950"/>
            <a:ext cx="4013200" cy="41719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22800" y="1885950"/>
            <a:ext cx="4013200" cy="4171950"/>
          </a:xfrm>
        </p:spPr>
        <p:txBody>
          <a:bodyPr/>
          <a:lstStyle/>
          <a:p>
            <a:pPr lvl="0"/>
            <a:endParaRPr lang="fr-FR" noProof="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0ACDC1C-8BBC-496C-AA2E-0EA156C41956}" type="slidenum">
              <a:rPr lang="en-US">
                <a:solidFill>
                  <a:srgbClr val="FFFFFF"/>
                </a:solidFill>
              </a:rPr>
              <a:pPr>
                <a:defRPr/>
              </a:pPr>
              <a:t>‹N°›</a:t>
            </a:fld>
            <a:endParaRPr lang="en-US">
              <a:solidFill>
                <a:srgbClr val="FFFFFF"/>
              </a:solidFill>
            </a:endParaRPr>
          </a:p>
        </p:txBody>
      </p:sp>
    </p:spTree>
  </p:cSld>
  <p:clrMapOvr>
    <a:masterClrMapping/>
  </p:clrMapOvr>
  <p:transition>
    <p:spli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216E2B-57CE-488A-83C5-D344B167A7B9}"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B2838E-102D-4481-A3A0-2A352B6645AE}"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498B58-37DE-424D-946C-FE7DE4A0918A}"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5CAA52-25A6-43D9-8051-6C03002A1849}"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083C4A-7E1C-490A-8CBF-1ABC0EC2F9D5}"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1D2CE-DFF6-4BD6-BF2D-082ED1105359}"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9BBF03-991D-450E-A3CA-E1EBB16A7A68}"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Espace réservé du pied de page 5"/>
          <p:cNvSpPr>
            <a:spLocks noGrp="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Espace réservé du numéro de diapositive 6"/>
          <p:cNvSpPr>
            <a:spLocks noGrp="1"/>
          </p:cNvSpPr>
          <p:nvPr>
            <p:ph type="sldNum" sz="quarter" idx="12"/>
          </p:nvPr>
        </p:nvSpPr>
        <p:spPr/>
        <p:txBody>
          <a:bodyPr/>
          <a:lstStyle>
            <a:lvl1pPr eaLnBrk="1" fontAlgn="auto" hangingPunct="1">
              <a:spcBef>
                <a:spcPts val="0"/>
              </a:spcBef>
              <a:spcAft>
                <a:spcPts val="0"/>
              </a:spcAft>
              <a:defRPr/>
            </a:lvl1pPr>
          </a:lstStyle>
          <a:p>
            <a:pPr>
              <a:defRPr/>
            </a:pPr>
            <a:fld id="{08BF16CC-72FD-477D-AF6A-A4BFF7D4981E}" type="slidenum">
              <a:rPr lang="en-US"/>
              <a:pPr>
                <a:defRPr/>
              </a:pPr>
              <a:t>‹N°›</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043D8-51B5-4CCB-881B-CC7E070320D1}"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66C76-1632-4585-8EF3-8953DB187A57}"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2082E3-8C97-4F02-B5A7-7291B5A2DD3A}"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43C908-228B-450B-89DE-8DDE8F8C165C}"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219200" y="533400"/>
            <a:ext cx="70104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1219200" y="1828800"/>
            <a:ext cx="7010400" cy="4038600"/>
          </a:xfrm>
        </p:spPr>
        <p:txBody>
          <a:bodyPr/>
          <a:lstStyle/>
          <a:p>
            <a:pPr lvl="0"/>
            <a:endParaRPr lang="fr-FR" noProof="0" smtClean="0"/>
          </a:p>
        </p:txBody>
      </p:sp>
      <p:sp>
        <p:nvSpPr>
          <p:cNvPr id="4" name="Rectangle 1028"/>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p:txBody>
          <a:bodyPr/>
          <a:lstStyle>
            <a:lvl1pPr>
              <a:defRPr/>
            </a:lvl1pPr>
          </a:lstStyle>
          <a:p>
            <a:pPr>
              <a:defRPr/>
            </a:pPr>
            <a:fld id="{675679CD-0F05-489D-BADA-DD1A8B6EBECA}" type="slidenum">
              <a:rPr lang="en-US">
                <a:solidFill>
                  <a:srgbClr val="FFFFFF"/>
                </a:solidFill>
              </a:rPr>
              <a:pPr>
                <a:defRPr/>
              </a:pPr>
              <a:t>‹N°›</a:t>
            </a:fld>
            <a:endParaRPr lang="en-US">
              <a:solidFill>
                <a:srgbClr val="FFFFFF"/>
              </a:solidFill>
            </a:endParaRPr>
          </a:p>
        </p:txBody>
      </p:sp>
    </p:spTree>
  </p:cSld>
  <p:clrMapOvr>
    <a:masterClrMapping/>
  </p:clrMapOvr>
  <p:transition>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885950"/>
            <a:ext cx="4013200" cy="41719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22800" y="1885950"/>
            <a:ext cx="4013200" cy="4171950"/>
          </a:xfrm>
        </p:spPr>
        <p:txBody>
          <a:bodyPr/>
          <a:lstStyle/>
          <a:p>
            <a:pPr lvl="0"/>
            <a:endParaRPr lang="fr-FR" noProof="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3BAFDAE-5A12-4765-ABD5-04ECC867E32A}" type="slidenum">
              <a:rPr lang="en-US">
                <a:solidFill>
                  <a:srgbClr val="FFFFFF"/>
                </a:solidFill>
              </a:rPr>
              <a:pPr>
                <a:defRPr/>
              </a:pPr>
              <a:t>‹N°›</a:t>
            </a:fld>
            <a:endParaRPr lang="en-US">
              <a:solidFill>
                <a:srgbClr val="FFFFFF"/>
              </a:solidFill>
            </a:endParaRPr>
          </a:p>
        </p:txBody>
      </p:sp>
    </p:spTree>
  </p:cSld>
  <p:clrMapOvr>
    <a:masterClrMapping/>
  </p:clrMapOvr>
  <p:transition>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216E2B-57CE-488A-83C5-D344B167A7B9}"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B2838E-102D-4481-A3A0-2A352B6645AE}"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498B58-37DE-424D-946C-FE7DE4A0918A}"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5CAA52-25A6-43D9-8051-6C03002A1849}"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eaLnBrk="1" fontAlgn="auto" hangingPunct="1">
              <a:spcBef>
                <a:spcPts val="0"/>
              </a:spcBef>
              <a:spcAft>
                <a:spcPts val="0"/>
              </a:spcAft>
              <a:defRPr/>
            </a:lvl1pPr>
          </a:lstStyle>
          <a:p>
            <a:pPr>
              <a:defRPr/>
            </a:pPr>
            <a:endParaRPr lang="en-US"/>
          </a:p>
        </p:txBody>
      </p:sp>
      <p:sp>
        <p:nvSpPr>
          <p:cNvPr id="6" name="Espace réservé du pied de page 5"/>
          <p:cNvSpPr>
            <a:spLocks noGrp="1"/>
          </p:cNvSpPr>
          <p:nvPr>
            <p:ph type="ftr" sz="quarter" idx="11"/>
          </p:nvPr>
        </p:nvSpPr>
        <p:spPr/>
        <p:txBody>
          <a:bodyPr/>
          <a:lstStyle>
            <a:lvl1pPr eaLnBrk="1" fontAlgn="auto" hangingPunct="1">
              <a:spcBef>
                <a:spcPts val="0"/>
              </a:spcBef>
              <a:spcAft>
                <a:spcPts val="0"/>
              </a:spcAft>
              <a:defRPr/>
            </a:lvl1pPr>
          </a:lstStyle>
          <a:p>
            <a:pPr>
              <a:defRPr/>
            </a:pPr>
            <a:endParaRPr lang="en-US"/>
          </a:p>
        </p:txBody>
      </p:sp>
      <p:sp>
        <p:nvSpPr>
          <p:cNvPr id="7" name="Espace réservé du numéro de diapositive 6"/>
          <p:cNvSpPr>
            <a:spLocks noGrp="1"/>
          </p:cNvSpPr>
          <p:nvPr>
            <p:ph type="sldNum" sz="quarter" idx="12"/>
          </p:nvPr>
        </p:nvSpPr>
        <p:spPr/>
        <p:txBody>
          <a:bodyPr/>
          <a:lstStyle>
            <a:lvl1pPr eaLnBrk="1" fontAlgn="auto" hangingPunct="1">
              <a:spcBef>
                <a:spcPts val="0"/>
              </a:spcBef>
              <a:spcAft>
                <a:spcPts val="0"/>
              </a:spcAft>
              <a:defRPr/>
            </a:lvl1pPr>
          </a:lstStyle>
          <a:p>
            <a:pPr>
              <a:defRPr/>
            </a:pPr>
            <a:fld id="{B2ED21A8-271B-40FE-AE1C-433115F4A24C}" type="slidenum">
              <a:rPr lang="en-US"/>
              <a:pPr>
                <a:defRPr/>
              </a:pPr>
              <a:t>‹N°›</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4083C4A-7E1C-490A-8CBF-1ABC0EC2F9D5}"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91D2CE-DFF6-4BD6-BF2D-082ED1105359}"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9BBF03-991D-450E-A3CA-E1EBB16A7A68}"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043D8-51B5-4CCB-881B-CC7E070320D1}"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66C76-1632-4585-8EF3-8953DB187A57}"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2082E3-8C97-4F02-B5A7-7291B5A2DD3A}"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43C908-228B-450B-89DE-8DDE8F8C165C}" type="slidenum">
              <a:rPr lang="fr-FR">
                <a:solidFill>
                  <a:srgbClr val="FFFFFF"/>
                </a:solidFill>
              </a:rPr>
              <a:pPr>
                <a:defRPr/>
              </a:pPr>
              <a:t>‹N°›</a:t>
            </a:fld>
            <a:endParaRPr lang="fr-FR">
              <a:solidFill>
                <a:srgbClr val="FFFFFF"/>
              </a:solidFill>
            </a:endParaRPr>
          </a:p>
        </p:txBody>
      </p:sp>
    </p:spTree>
  </p:cSld>
  <p:clrMapOvr>
    <a:masterClrMapping/>
  </p:clrMapOvr>
  <p:transition>
    <p:spli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219200" y="533400"/>
            <a:ext cx="7010400" cy="1143000"/>
          </a:xfrm>
        </p:spPr>
        <p:txBody>
          <a:bodyPr/>
          <a:lstStyle/>
          <a:p>
            <a:r>
              <a:rPr lang="fr-FR" smtClean="0"/>
              <a:t>Cliquez pour modifier le style du titre</a:t>
            </a:r>
            <a:endParaRPr lang="fr-FR"/>
          </a:p>
        </p:txBody>
      </p:sp>
      <p:sp>
        <p:nvSpPr>
          <p:cNvPr id="3" name="Espace réservé du graphique 2"/>
          <p:cNvSpPr>
            <a:spLocks noGrp="1"/>
          </p:cNvSpPr>
          <p:nvPr>
            <p:ph type="chart" idx="1"/>
          </p:nvPr>
        </p:nvSpPr>
        <p:spPr>
          <a:xfrm>
            <a:off x="1219200" y="1828800"/>
            <a:ext cx="7010400" cy="4038600"/>
          </a:xfrm>
        </p:spPr>
        <p:txBody>
          <a:bodyPr/>
          <a:lstStyle/>
          <a:p>
            <a:pPr lvl="0"/>
            <a:endParaRPr lang="fr-FR" noProof="0" smtClean="0"/>
          </a:p>
        </p:txBody>
      </p:sp>
      <p:sp>
        <p:nvSpPr>
          <p:cNvPr id="4" name="Rectangle 1028"/>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029"/>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030"/>
          <p:cNvSpPr>
            <a:spLocks noGrp="1" noChangeArrowheads="1"/>
          </p:cNvSpPr>
          <p:nvPr>
            <p:ph type="sldNum" sz="quarter" idx="12"/>
          </p:nvPr>
        </p:nvSpPr>
        <p:spPr/>
        <p:txBody>
          <a:bodyPr/>
          <a:lstStyle>
            <a:lvl1pPr>
              <a:defRPr/>
            </a:lvl1pPr>
          </a:lstStyle>
          <a:p>
            <a:pPr>
              <a:defRPr/>
            </a:pPr>
            <a:fld id="{675679CD-0F05-489D-BADA-DD1A8B6EBECA}" type="slidenum">
              <a:rPr lang="en-US">
                <a:solidFill>
                  <a:srgbClr val="FFFFFF"/>
                </a:solidFill>
              </a:rPr>
              <a:pPr>
                <a:defRPr/>
              </a:pPr>
              <a:t>‹N°›</a:t>
            </a:fld>
            <a:endParaRPr lang="en-US">
              <a:solidFill>
                <a:srgbClr val="FFFFFF"/>
              </a:solidFill>
            </a:endParaRPr>
          </a:p>
        </p:txBody>
      </p:sp>
    </p:spTree>
  </p:cSld>
  <p:clrMapOvr>
    <a:masterClrMapping/>
  </p:clrMapOvr>
  <p:transition>
    <p:spli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06400" y="228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885950"/>
            <a:ext cx="4013200" cy="41719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22800" y="1885950"/>
            <a:ext cx="4013200" cy="4171950"/>
          </a:xfrm>
        </p:spPr>
        <p:txBody>
          <a:bodyPr/>
          <a:lstStyle/>
          <a:p>
            <a:pPr lvl="0"/>
            <a:endParaRPr lang="fr-FR" noProof="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3BAFDAE-5A12-4765-ABD5-04ECC867E32A}" type="slidenum">
              <a:rPr lang="en-US">
                <a:solidFill>
                  <a:srgbClr val="FFFFFF"/>
                </a:solidFill>
              </a:rPr>
              <a:pPr>
                <a:defRPr/>
              </a:pPr>
              <a:t>‹N°›</a:t>
            </a:fld>
            <a:endParaRPr lang="en-US">
              <a:solidFill>
                <a:srgbClr val="FFFFFF"/>
              </a:solidFill>
            </a:endParaRPr>
          </a:p>
        </p:txBody>
      </p:sp>
    </p:spTree>
  </p:cSld>
  <p:clrMapOvr>
    <a:masterClrMapping/>
  </p:clrMapOvr>
  <p:transition>
    <p:spli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1"/>
        </a:solidFill>
        <a:effectLst/>
      </p:bgPr>
    </p:bg>
    <p:spTree>
      <p:nvGrpSpPr>
        <p:cNvPr id="1" name=""/>
        <p:cNvGrpSpPr/>
        <p:nvPr/>
      </p:nvGrpSpPr>
      <p:grpSpPr>
        <a:xfrm>
          <a:off x="0" y="0"/>
          <a:ext cx="0" cy="0"/>
          <a:chOff x="0" y="0"/>
          <a:chExt cx="0" cy="0"/>
        </a:xfrm>
      </p:grpSpPr>
      <p:pic>
        <p:nvPicPr>
          <p:cNvPr id="4" name="Picture 18"/>
          <p:cNvPicPr>
            <a:picLocks noChangeAspect="1" noChangeArrowheads="1"/>
          </p:cNvPicPr>
          <p:nvPr userDrawn="1"/>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pic>
        <p:nvPicPr>
          <p:cNvPr id="5" name="Picture 17"/>
          <p:cNvPicPr>
            <a:picLocks noChangeAspect="1" noChangeArrowheads="1"/>
          </p:cNvPicPr>
          <p:nvPr userDrawn="1"/>
        </p:nvPicPr>
        <p:blipFill>
          <a:blip r:embed="rId3" cstate="print"/>
          <a:srcRect/>
          <a:stretch>
            <a:fillRect/>
          </a:stretch>
        </p:blipFill>
        <p:spPr bwMode="auto">
          <a:xfrm>
            <a:off x="304800" y="304800"/>
            <a:ext cx="2057400" cy="606425"/>
          </a:xfrm>
          <a:prstGeom prst="rect">
            <a:avLst/>
          </a:prstGeom>
          <a:noFill/>
          <a:ln w="9525">
            <a:noFill/>
            <a:miter lim="800000"/>
            <a:headEnd/>
            <a:tailEnd/>
          </a:ln>
        </p:spPr>
      </p:pic>
      <p:sp>
        <p:nvSpPr>
          <p:cNvPr id="20488" name="Rectangle 8"/>
          <p:cNvSpPr>
            <a:spLocks noGrp="1" noChangeArrowheads="1"/>
          </p:cNvSpPr>
          <p:nvPr>
            <p:ph type="ctrTitle" sz="quarter"/>
          </p:nvPr>
        </p:nvSpPr>
        <p:spPr>
          <a:xfrm>
            <a:off x="2209800" y="2590800"/>
            <a:ext cx="6172200" cy="685800"/>
          </a:xfrm>
        </p:spPr>
        <p:txBody>
          <a:bodyPr/>
          <a:lstStyle>
            <a:lvl1pPr>
              <a:lnSpc>
                <a:spcPct val="80000"/>
              </a:lnSpc>
              <a:defRPr sz="3600">
                <a:solidFill>
                  <a:srgbClr val="AEA754"/>
                </a:solidFill>
              </a:defRPr>
            </a:lvl1pPr>
          </a:lstStyle>
          <a:p>
            <a:r>
              <a:rPr lang="en-US"/>
              <a:t>Click to edit Master title style</a:t>
            </a:r>
          </a:p>
        </p:txBody>
      </p:sp>
      <p:sp>
        <p:nvSpPr>
          <p:cNvPr id="20489" name="Rectangle 9"/>
          <p:cNvSpPr>
            <a:spLocks noGrp="1" noChangeArrowheads="1"/>
          </p:cNvSpPr>
          <p:nvPr>
            <p:ph type="subTitle" sz="quarter" idx="1"/>
          </p:nvPr>
        </p:nvSpPr>
        <p:spPr>
          <a:xfrm>
            <a:off x="2209800" y="3657600"/>
            <a:ext cx="6096000" cy="1143000"/>
          </a:xfrm>
        </p:spPr>
        <p:txBody>
          <a:bodyPr/>
          <a:lstStyle>
            <a:lvl1pPr marL="0" indent="0">
              <a:lnSpc>
                <a:spcPct val="80000"/>
              </a:lnSpc>
              <a:buFontTx/>
              <a:buNone/>
              <a:defRPr sz="2000">
                <a:latin typeface="Arial Black" pitchFamily="34" charset="0"/>
              </a:defRPr>
            </a:lvl1pPr>
          </a:lstStyle>
          <a:p>
            <a:r>
              <a:rPr lang="en-US"/>
              <a:t>Click to edit Master subtitle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solidFill>
                  <a:srgbClr val="FFFFFF"/>
                </a:solidFill>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FF"/>
                </a:solidFill>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solidFill>
                  <a:srgbClr val="FFFFFF"/>
                </a:solidFill>
                <a:latin typeface="Times New Roman" charset="0"/>
                <a:cs typeface="+mn-cs"/>
              </a:defRPr>
            </a:lvl1pPr>
          </a:lstStyle>
          <a:p>
            <a:pPr>
              <a:defRPr/>
            </a:pPr>
            <a:fld id="{C909C17D-CE4D-4003-A442-FEE03383B4F6}" type="slidenum">
              <a:rPr lang="en-US"/>
              <a:pPr>
                <a:defRPr/>
              </a:pPr>
              <a:t>‹N°›</a:t>
            </a:fld>
            <a:endParaRPr lang="en-US"/>
          </a:p>
        </p:txBody>
      </p:sp>
    </p:spTree>
  </p:cSld>
  <p:clrMap bg1="dk2" tx1="lt1" bg2="dk1" tx2="lt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Comic Sans MS" pitchFamily="66" charset="0"/>
        </a:defRPr>
      </a:lvl2pPr>
      <a:lvl3pPr algn="ctr" rtl="0" eaLnBrk="0" fontAlgn="base" hangingPunct="0">
        <a:spcBef>
          <a:spcPct val="0"/>
        </a:spcBef>
        <a:spcAft>
          <a:spcPct val="0"/>
        </a:spcAft>
        <a:defRPr sz="3600" b="1">
          <a:solidFill>
            <a:schemeClr val="tx2"/>
          </a:solidFill>
          <a:latin typeface="Comic Sans MS" pitchFamily="66" charset="0"/>
        </a:defRPr>
      </a:lvl3pPr>
      <a:lvl4pPr algn="ctr" rtl="0" eaLnBrk="0" fontAlgn="base" hangingPunct="0">
        <a:spcBef>
          <a:spcPct val="0"/>
        </a:spcBef>
        <a:spcAft>
          <a:spcPct val="0"/>
        </a:spcAft>
        <a:defRPr sz="3600" b="1">
          <a:solidFill>
            <a:schemeClr val="tx2"/>
          </a:solidFill>
          <a:latin typeface="Comic Sans MS" pitchFamily="66" charset="0"/>
        </a:defRPr>
      </a:lvl4pPr>
      <a:lvl5pPr algn="ctr" rtl="0" eaLnBrk="0" fontAlgn="base" hangingPunct="0">
        <a:spcBef>
          <a:spcPct val="0"/>
        </a:spcBef>
        <a:spcAft>
          <a:spcPct val="0"/>
        </a:spcAft>
        <a:defRPr sz="3600" b="1">
          <a:solidFill>
            <a:schemeClr val="tx2"/>
          </a:solidFill>
          <a:latin typeface="Comic Sans MS" pitchFamily="66" charset="0"/>
        </a:defRPr>
      </a:lvl5pPr>
      <a:lvl6pPr marL="457200" algn="ctr" rtl="0" eaLnBrk="0" fontAlgn="base" hangingPunct="0">
        <a:spcBef>
          <a:spcPct val="0"/>
        </a:spcBef>
        <a:spcAft>
          <a:spcPct val="0"/>
        </a:spcAft>
        <a:defRPr sz="3600" b="1">
          <a:solidFill>
            <a:schemeClr val="tx2"/>
          </a:solidFill>
          <a:latin typeface="Comic Sans MS" pitchFamily="66" charset="0"/>
        </a:defRPr>
      </a:lvl6pPr>
      <a:lvl7pPr marL="914400" algn="ctr" rtl="0" eaLnBrk="0" fontAlgn="base" hangingPunct="0">
        <a:spcBef>
          <a:spcPct val="0"/>
        </a:spcBef>
        <a:spcAft>
          <a:spcPct val="0"/>
        </a:spcAft>
        <a:defRPr sz="3600" b="1">
          <a:solidFill>
            <a:schemeClr val="tx2"/>
          </a:solidFill>
          <a:latin typeface="Comic Sans MS" pitchFamily="66" charset="0"/>
        </a:defRPr>
      </a:lvl7pPr>
      <a:lvl8pPr marL="1371600" algn="ctr" rtl="0" eaLnBrk="0" fontAlgn="base" hangingPunct="0">
        <a:spcBef>
          <a:spcPct val="0"/>
        </a:spcBef>
        <a:spcAft>
          <a:spcPct val="0"/>
        </a:spcAft>
        <a:defRPr sz="3600" b="1">
          <a:solidFill>
            <a:schemeClr val="tx2"/>
          </a:solidFill>
          <a:latin typeface="Comic Sans MS" pitchFamily="66" charset="0"/>
        </a:defRPr>
      </a:lvl8pPr>
      <a:lvl9pPr marL="1828800" algn="ctr" rtl="0" eaLnBrk="0" fontAlgn="base" hangingPunct="0">
        <a:spcBef>
          <a:spcPct val="0"/>
        </a:spcBef>
        <a:spcAft>
          <a:spcPct val="0"/>
        </a:spcAft>
        <a:defRPr sz="3600" b="1">
          <a:solidFill>
            <a:schemeClr val="tx2"/>
          </a:solidFill>
          <a:latin typeface="Comic Sans MS" pitchFamily="66" charset="0"/>
        </a:defRPr>
      </a:lvl9pPr>
    </p:titleStyle>
    <p:bodyStyle>
      <a:lvl1pPr marL="342900" indent="-342900" algn="l" rtl="0" eaLnBrk="0" fontAlgn="base" hangingPunct="0">
        <a:spcBef>
          <a:spcPct val="20000"/>
        </a:spcBef>
        <a:spcAft>
          <a:spcPct val="0"/>
        </a:spcAft>
        <a:buClr>
          <a:srgbClr val="CC0000"/>
        </a:buClr>
        <a:buSzPct val="130000"/>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140000"/>
        <a:buFont typeface="Comic Sans MS" pitchFamily="66" charset="0"/>
        <a:buChar char="–"/>
        <a:defRPr sz="3200" b="1">
          <a:solidFill>
            <a:schemeClr val="tx1"/>
          </a:solidFill>
          <a:latin typeface="+mn-lt"/>
        </a:defRPr>
      </a:lvl2pPr>
      <a:lvl3pPr marL="1143000" indent="-228600" algn="l" rtl="0" eaLnBrk="0" fontAlgn="base" hangingPunct="0">
        <a:spcBef>
          <a:spcPct val="20000"/>
        </a:spcBef>
        <a:spcAft>
          <a:spcPct val="0"/>
        </a:spcAft>
        <a:defRPr sz="3200" b="1">
          <a:solidFill>
            <a:schemeClr val="tx1"/>
          </a:solidFill>
          <a:latin typeface="+mn-lt"/>
        </a:defRPr>
      </a:lvl3pPr>
      <a:lvl4pPr marL="1600200" indent="-228600" algn="l" rtl="0" eaLnBrk="0" fontAlgn="base" hangingPunct="0">
        <a:spcBef>
          <a:spcPct val="20000"/>
        </a:spcBef>
        <a:spcAft>
          <a:spcPct val="0"/>
        </a:spcAft>
        <a:defRPr sz="3200" b="1">
          <a:solidFill>
            <a:schemeClr val="tx1"/>
          </a:solidFill>
          <a:latin typeface="+mn-lt"/>
        </a:defRPr>
      </a:lvl4pPr>
      <a:lvl5pPr marL="2057400" indent="-228600" algn="l" rtl="0" eaLnBrk="0" fontAlgn="base" hangingPunct="0">
        <a:spcBef>
          <a:spcPct val="20000"/>
        </a:spcBef>
        <a:spcAft>
          <a:spcPct val="0"/>
        </a:spcAft>
        <a:defRPr sz="3200" b="1">
          <a:solidFill>
            <a:schemeClr val="tx1"/>
          </a:solidFill>
          <a:latin typeface="+mn-lt"/>
        </a:defRPr>
      </a:lvl5pPr>
      <a:lvl6pPr marL="2514600" indent="-228600" algn="l" rtl="0" eaLnBrk="0" fontAlgn="base" hangingPunct="0">
        <a:spcBef>
          <a:spcPct val="20000"/>
        </a:spcBef>
        <a:spcAft>
          <a:spcPct val="0"/>
        </a:spcAft>
        <a:defRPr sz="3200" b="1">
          <a:solidFill>
            <a:schemeClr val="tx1"/>
          </a:solidFill>
          <a:latin typeface="+mn-lt"/>
        </a:defRPr>
      </a:lvl6pPr>
      <a:lvl7pPr marL="2971800" indent="-228600" algn="l" rtl="0" eaLnBrk="0" fontAlgn="base" hangingPunct="0">
        <a:spcBef>
          <a:spcPct val="20000"/>
        </a:spcBef>
        <a:spcAft>
          <a:spcPct val="0"/>
        </a:spcAft>
        <a:defRPr sz="3200" b="1">
          <a:solidFill>
            <a:schemeClr val="tx1"/>
          </a:solidFill>
          <a:latin typeface="+mn-lt"/>
        </a:defRPr>
      </a:lvl7pPr>
      <a:lvl8pPr marL="3429000" indent="-228600" algn="l" rtl="0" eaLnBrk="0" fontAlgn="base" hangingPunct="0">
        <a:spcBef>
          <a:spcPct val="20000"/>
        </a:spcBef>
        <a:spcAft>
          <a:spcPct val="0"/>
        </a:spcAft>
        <a:defRPr sz="3200" b="1">
          <a:solidFill>
            <a:schemeClr val="tx1"/>
          </a:solidFill>
          <a:latin typeface="+mn-lt"/>
        </a:defRPr>
      </a:lvl8pPr>
      <a:lvl9pPr marL="3886200" indent="-228600" algn="l" rtl="0" eaLnBrk="0" fontAlgn="base" hangingPunct="0">
        <a:spcBef>
          <a:spcPct val="20000"/>
        </a:spcBef>
        <a:spcAft>
          <a:spcPct val="0"/>
        </a:spcAft>
        <a:defRPr sz="3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BE27E05-B67C-4E3F-A0DC-D33C35180D90}" type="datetimeFigureOut">
              <a:rPr lang="fr-FR" smtClean="0">
                <a:solidFill>
                  <a:prstClr val="black">
                    <a:tint val="75000"/>
                  </a:prstClr>
                </a:solidFill>
                <a:latin typeface="Calibri"/>
                <a:cs typeface="+mn-cs"/>
              </a:rPr>
              <a:pPr fontAlgn="auto">
                <a:spcBef>
                  <a:spcPts val="0"/>
                </a:spcBef>
                <a:spcAft>
                  <a:spcPts val="0"/>
                </a:spcAft>
              </a:pPr>
              <a:t>22/02/2019</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E46B259-080E-43B3-B42A-0BC6BF7A66FC}" type="slidenum">
              <a:rPr lang="fr-FR" smtClean="0">
                <a:solidFill>
                  <a:prstClr val="black">
                    <a:tint val="75000"/>
                  </a:prstClr>
                </a:solidFill>
                <a:latin typeface="Calibri"/>
                <a:cs typeface="+mn-cs"/>
              </a:rPr>
              <a:pPr fontAlgn="auto">
                <a:spcBef>
                  <a:spcPts val="0"/>
                </a:spcBef>
                <a:spcAft>
                  <a:spcPts val="0"/>
                </a:spcAft>
              </a:pPr>
              <a:t>‹N°›</a:t>
            </a:fld>
            <a:endParaRPr lang="fr-FR">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 id="21474849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20F9C7E-9E47-4AB7-9985-E09DB454A6AA}" type="datetimeFigureOut">
              <a:rPr lang="fr-FR" smtClean="0">
                <a:solidFill>
                  <a:prstClr val="black">
                    <a:tint val="75000"/>
                  </a:prstClr>
                </a:solidFill>
                <a:latin typeface="Calibri"/>
                <a:cs typeface="+mn-cs"/>
              </a:rPr>
              <a:pPr fontAlgn="auto">
                <a:spcBef>
                  <a:spcPts val="0"/>
                </a:spcBef>
                <a:spcAft>
                  <a:spcPts val="0"/>
                </a:spcAft>
              </a:pPr>
              <a:t>22/02/2019</a:t>
            </a:fld>
            <a:endParaRPr lang="fr-FR">
              <a:solidFill>
                <a:prstClr val="black">
                  <a:tint val="75000"/>
                </a:prstClr>
              </a:solidFill>
              <a:latin typeface="Calibri"/>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FR">
              <a:solidFill>
                <a:prstClr val="black">
                  <a:tint val="75000"/>
                </a:prstClr>
              </a:solidFill>
              <a:latin typeface="Calibri"/>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10BAF71-DD10-4EBB-B4A3-AA73FBF9467C}" type="slidenum">
              <a:rPr lang="fr-FR" smtClean="0">
                <a:solidFill>
                  <a:prstClr val="black">
                    <a:tint val="75000"/>
                  </a:prstClr>
                </a:solidFill>
                <a:latin typeface="Calibri"/>
                <a:cs typeface="+mn-cs"/>
              </a:rPr>
              <a:pPr fontAlgn="auto">
                <a:spcBef>
                  <a:spcPts val="0"/>
                </a:spcBef>
                <a:spcAft>
                  <a:spcPts val="0"/>
                </a:spcAft>
              </a:pPr>
              <a:t>‹N°›</a:t>
            </a:fld>
            <a:endParaRPr lang="fr-FR">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67" r:id="rId8"/>
    <p:sldLayoutId id="2147484868" r:id="rId9"/>
    <p:sldLayoutId id="2147484869" r:id="rId10"/>
    <p:sldLayoutId id="2147484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20F9C7E-9E47-4AB7-9985-E09DB454A6AA}" type="datetimeFigureOut">
              <a:rPr lang="fr-FR" smtClean="0">
                <a:solidFill>
                  <a:prstClr val="black">
                    <a:tint val="75000"/>
                  </a:prstClr>
                </a:solidFill>
                <a:latin typeface="Calibri"/>
              </a:rPr>
              <a:pPr fontAlgn="auto">
                <a:spcBef>
                  <a:spcPts val="0"/>
                </a:spcBef>
                <a:spcAft>
                  <a:spcPts val="0"/>
                </a:spcAft>
              </a:pPr>
              <a:t>22/02/2019</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10BAF71-DD10-4EBB-B4A3-AA73FBF9467C}" type="slidenum">
              <a:rPr lang="fr-FR" smtClean="0">
                <a:solidFill>
                  <a:prstClr val="black">
                    <a:tint val="75000"/>
                  </a:prstClr>
                </a:solidFill>
                <a:latin typeface="Calibri"/>
              </a:rPr>
              <a:pPr fontAlgn="auto">
                <a:spcBef>
                  <a:spcPts val="0"/>
                </a:spcBef>
                <a:spcAft>
                  <a:spcPts val="0"/>
                </a:spcAft>
              </a:pPr>
              <a:t>‹N°›</a:t>
            </a:fld>
            <a:endParaRPr lang="fr-F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872" r:id="rId1"/>
    <p:sldLayoutId id="2147484873" r:id="rId2"/>
    <p:sldLayoutId id="2147484874" r:id="rId3"/>
    <p:sldLayoutId id="2147484875" r:id="rId4"/>
    <p:sldLayoutId id="2147484876" r:id="rId5"/>
    <p:sldLayoutId id="2147484877" r:id="rId6"/>
    <p:sldLayoutId id="2147484878" r:id="rId7"/>
    <p:sldLayoutId id="2147484879" r:id="rId8"/>
    <p:sldLayoutId id="2147484880" r:id="rId9"/>
    <p:sldLayoutId id="2147484881" r:id="rId10"/>
    <p:sldLayoutId id="21474848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a:latin typeface="+mn-lt"/>
                <a:cs typeface="+mn-cs"/>
              </a:defRPr>
            </a:lvl1pPr>
          </a:lstStyle>
          <a:p>
            <a:pPr>
              <a:defRPr/>
            </a:pPr>
            <a:endParaRPr lang="fr-FR">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fr-FR">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0">
                <a:latin typeface="+mn-lt"/>
                <a:cs typeface="+mn-cs"/>
              </a:defRPr>
            </a:lvl1pPr>
          </a:lstStyle>
          <a:p>
            <a:pPr>
              <a:defRPr/>
            </a:pPr>
            <a:fld id="{E34A21E7-4AF6-4F1C-889C-B73B8A61D283}" type="slidenum">
              <a:rPr lang="fr-FR">
                <a:solidFill>
                  <a:srgbClr val="FFFFFF"/>
                </a:solidFill>
              </a:rPr>
              <a:pPr>
                <a:defRPr/>
              </a:pPr>
              <a:t>‹N°›</a:t>
            </a:fld>
            <a:endParaRPr lang="fr-FR">
              <a:solidFill>
                <a:srgbClr val="FFFFFF"/>
              </a:solidFill>
            </a:endParaRPr>
          </a:p>
        </p:txBody>
      </p:sp>
    </p:spTree>
  </p:cSld>
  <p:clrMap bg1="dk1" tx1="lt1" bg2="dk2" tx2="lt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 id="2147484895" r:id="rId12"/>
    <p:sldLayoutId id="2147484896" r:id="rId13"/>
  </p:sldLayoutIdLst>
  <p:transition>
    <p:spli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a:latin typeface="+mn-lt"/>
                <a:cs typeface="+mn-cs"/>
              </a:defRPr>
            </a:lvl1pPr>
          </a:lstStyle>
          <a:p>
            <a:pPr>
              <a:defRPr/>
            </a:pPr>
            <a:endParaRPr lang="fr-FR">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fr-FR">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0">
                <a:latin typeface="+mn-lt"/>
                <a:cs typeface="+mn-cs"/>
              </a:defRPr>
            </a:lvl1pPr>
          </a:lstStyle>
          <a:p>
            <a:pPr>
              <a:defRPr/>
            </a:pPr>
            <a:fld id="{9ABC8EB8-1C6A-4EB9-BF10-5EF9C960A0FC}" type="slidenum">
              <a:rPr lang="fr-FR">
                <a:solidFill>
                  <a:srgbClr val="FFFFFF"/>
                </a:solidFill>
              </a:rPr>
              <a:pPr>
                <a:defRPr/>
              </a:pPr>
              <a:t>‹N°›</a:t>
            </a:fld>
            <a:endParaRPr lang="fr-FR">
              <a:solidFill>
                <a:srgbClr val="FFFFFF"/>
              </a:solidFill>
            </a:endParaRPr>
          </a:p>
        </p:txBody>
      </p:sp>
    </p:spTree>
  </p:cSld>
  <p:clrMap bg1="dk1" tx1="lt1" bg2="dk2" tx2="lt2" accent1="accent1" accent2="accent2" accent3="accent3" accent4="accent4" accent5="accent5" accent6="accent6" hlink="hlink" folHlink="folHlink"/>
  <p:sldLayoutIdLst>
    <p:sldLayoutId id="2147484898"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 id="2147484909" r:id="rId12"/>
    <p:sldLayoutId id="2147484910" r:id="rId13"/>
  </p:sldLayoutIdLst>
  <p:transition>
    <p:spli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a:latin typeface="+mn-lt"/>
                <a:cs typeface="+mn-cs"/>
              </a:defRPr>
            </a:lvl1pPr>
          </a:lstStyle>
          <a:p>
            <a:pPr>
              <a:defRPr/>
            </a:pPr>
            <a:endParaRPr lang="fr-FR">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fr-FR">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0">
                <a:latin typeface="+mn-lt"/>
                <a:cs typeface="+mn-cs"/>
              </a:defRPr>
            </a:lvl1pPr>
          </a:lstStyle>
          <a:p>
            <a:pPr>
              <a:defRPr/>
            </a:pPr>
            <a:fld id="{9ABC8EB8-1C6A-4EB9-BF10-5EF9C960A0FC}" type="slidenum">
              <a:rPr lang="fr-FR">
                <a:solidFill>
                  <a:srgbClr val="FFFFFF"/>
                </a:solidFill>
              </a:rPr>
              <a:pPr>
                <a:defRPr/>
              </a:pPr>
              <a:t>‹N°›</a:t>
            </a:fld>
            <a:endParaRPr lang="fr-FR">
              <a:solidFill>
                <a:srgbClr val="FFFFFF"/>
              </a:solidFill>
            </a:endParaRPr>
          </a:p>
        </p:txBody>
      </p:sp>
    </p:spTree>
  </p:cSld>
  <p:clrMap bg1="dk1" tx1="lt1" bg2="dk2" tx2="lt2" accent1="accent1" accent2="accent2" accent3="accent3" accent4="accent4" accent5="accent5" accent6="accent6" hlink="hlink" folHlink="folHlink"/>
  <p:sldLayoutIdLst>
    <p:sldLayoutId id="2147484912" r:id="rId1"/>
    <p:sldLayoutId id="2147484913" r:id="rId2"/>
    <p:sldLayoutId id="2147484914" r:id="rId3"/>
    <p:sldLayoutId id="2147484915" r:id="rId4"/>
    <p:sldLayoutId id="2147484916" r:id="rId5"/>
    <p:sldLayoutId id="2147484917" r:id="rId6"/>
    <p:sldLayoutId id="2147484918" r:id="rId7"/>
    <p:sldLayoutId id="2147484919" r:id="rId8"/>
    <p:sldLayoutId id="2147484920" r:id="rId9"/>
    <p:sldLayoutId id="2147484921" r:id="rId10"/>
    <p:sldLayoutId id="2147484922" r:id="rId11"/>
    <p:sldLayoutId id="2147484923" r:id="rId12"/>
    <p:sldLayoutId id="2147484924" r:id="rId13"/>
  </p:sldLayoutIdLst>
  <p:transition>
    <p:spli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a:latin typeface="+mn-lt"/>
                <a:cs typeface="+mn-cs"/>
              </a:defRPr>
            </a:lvl1pPr>
          </a:lstStyle>
          <a:p>
            <a:pPr>
              <a:defRPr/>
            </a:pPr>
            <a:endParaRPr lang="fr-FR">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fr-FR">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0">
                <a:latin typeface="+mn-lt"/>
                <a:cs typeface="+mn-cs"/>
              </a:defRPr>
            </a:lvl1pPr>
          </a:lstStyle>
          <a:p>
            <a:pPr>
              <a:defRPr/>
            </a:pPr>
            <a:fld id="{A66651CD-CD99-41AD-93BA-BFFA359544F5}" type="slidenum">
              <a:rPr lang="fr-FR">
                <a:solidFill>
                  <a:srgbClr val="FFFFFF"/>
                </a:solidFill>
              </a:rPr>
              <a:pPr>
                <a:defRPr/>
              </a:pPr>
              <a:t>‹N°›</a:t>
            </a:fld>
            <a:endParaRPr lang="fr-FR">
              <a:solidFill>
                <a:srgbClr val="FFFFFF"/>
              </a:solidFill>
            </a:endParaRPr>
          </a:p>
        </p:txBody>
      </p:sp>
    </p:spTree>
  </p:cSld>
  <p:clrMap bg1="dk1" tx1="lt1" bg2="dk2" tx2="lt2" accent1="accent1" accent2="accent2" accent3="accent3" accent4="accent4" accent5="accent5" accent6="accent6" hlink="hlink" folHlink="folHlink"/>
  <p:sldLayoutIdLst>
    <p:sldLayoutId id="2147484926" r:id="rId1"/>
    <p:sldLayoutId id="2147484927" r:id="rId2"/>
    <p:sldLayoutId id="2147484928" r:id="rId3"/>
    <p:sldLayoutId id="2147484929" r:id="rId4"/>
    <p:sldLayoutId id="2147484930" r:id="rId5"/>
    <p:sldLayoutId id="2147484931" r:id="rId6"/>
    <p:sldLayoutId id="2147484932" r:id="rId7"/>
    <p:sldLayoutId id="2147484933" r:id="rId8"/>
    <p:sldLayoutId id="2147484934" r:id="rId9"/>
    <p:sldLayoutId id="2147484935" r:id="rId10"/>
    <p:sldLayoutId id="2147484936" r:id="rId11"/>
    <p:sldLayoutId id="2147484937" r:id="rId12"/>
    <p:sldLayoutId id="2147484938" r:id="rId13"/>
  </p:sldLayoutIdLst>
  <p:transition>
    <p:spli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a:latin typeface="+mn-lt"/>
                <a:cs typeface="+mn-cs"/>
              </a:defRPr>
            </a:lvl1pPr>
          </a:lstStyle>
          <a:p>
            <a:pPr>
              <a:defRPr/>
            </a:pPr>
            <a:endParaRPr lang="fr-FR">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fr-FR">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b="0">
                <a:latin typeface="+mn-lt"/>
                <a:cs typeface="+mn-cs"/>
              </a:defRPr>
            </a:lvl1pPr>
          </a:lstStyle>
          <a:p>
            <a:pPr>
              <a:defRPr/>
            </a:pPr>
            <a:fld id="{A66651CD-CD99-41AD-93BA-BFFA359544F5}" type="slidenum">
              <a:rPr lang="fr-FR">
                <a:solidFill>
                  <a:srgbClr val="FFFFFF"/>
                </a:solidFill>
              </a:rPr>
              <a:pPr>
                <a:defRPr/>
              </a:pPr>
              <a:t>‹N°›</a:t>
            </a:fld>
            <a:endParaRPr lang="fr-FR">
              <a:solidFill>
                <a:srgbClr val="FFFFFF"/>
              </a:solidFill>
            </a:endParaRPr>
          </a:p>
        </p:txBody>
      </p:sp>
    </p:spTree>
  </p:cSld>
  <p:clrMap bg1="dk1" tx1="lt1" bg2="dk2" tx2="lt2" accent1="accent1" accent2="accent2" accent3="accent3" accent4="accent4" accent5="accent5" accent6="accent6" hlink="hlink" folHlink="folHlink"/>
  <p:sldLayoutIdLst>
    <p:sldLayoutId id="2147484940" r:id="rId1"/>
    <p:sldLayoutId id="2147484941" r:id="rId2"/>
    <p:sldLayoutId id="2147484942" r:id="rId3"/>
    <p:sldLayoutId id="2147484943" r:id="rId4"/>
    <p:sldLayoutId id="2147484944" r:id="rId5"/>
    <p:sldLayoutId id="2147484945" r:id="rId6"/>
    <p:sldLayoutId id="2147484946" r:id="rId7"/>
    <p:sldLayoutId id="2147484947" r:id="rId8"/>
    <p:sldLayoutId id="2147484948" r:id="rId9"/>
    <p:sldLayoutId id="2147484949" r:id="rId10"/>
    <p:sldLayoutId id="2147484950" r:id="rId11"/>
    <p:sldLayoutId id="2147484951" r:id="rId12"/>
    <p:sldLayoutId id="2147484952" r:id="rId13"/>
  </p:sldLayoutIdLst>
  <p:transition>
    <p:spli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194" name="Picture 7"/>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8195" name="Rectangle 8"/>
          <p:cNvSpPr>
            <a:spLocks noGrp="1" noChangeArrowheads="1"/>
          </p:cNvSpPr>
          <p:nvPr>
            <p:ph type="title"/>
          </p:nvPr>
        </p:nvSpPr>
        <p:spPr bwMode="auto">
          <a:xfrm>
            <a:off x="1219200" y="0"/>
            <a:ext cx="7772400" cy="1371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6" name="Rectangle 9"/>
          <p:cNvSpPr>
            <a:spLocks noGrp="1" noChangeArrowheads="1"/>
          </p:cNvSpPr>
          <p:nvPr>
            <p:ph type="body" idx="1"/>
          </p:nvPr>
        </p:nvSpPr>
        <p:spPr bwMode="auto">
          <a:xfrm>
            <a:off x="1219200" y="1676400"/>
            <a:ext cx="7239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954" r:id="rId1"/>
    <p:sldLayoutId id="2147484955" r:id="rId2"/>
    <p:sldLayoutId id="2147484956" r:id="rId3"/>
    <p:sldLayoutId id="2147484957" r:id="rId4"/>
    <p:sldLayoutId id="2147484958" r:id="rId5"/>
    <p:sldLayoutId id="2147484959" r:id="rId6"/>
    <p:sldLayoutId id="2147484960" r:id="rId7"/>
    <p:sldLayoutId id="2147484961" r:id="rId8"/>
    <p:sldLayoutId id="2147484962" r:id="rId9"/>
    <p:sldLayoutId id="2147484963" r:id="rId10"/>
    <p:sldLayoutId id="2147484964" r:id="rId11"/>
    <p:sldLayoutId id="2147484965" r:id="rId12"/>
  </p:sldLayoutIdLst>
  <p:txStyles>
    <p:titleStyle>
      <a:lvl1pPr algn="l" rtl="0" eaLnBrk="0" fontAlgn="base" hangingPunct="0">
        <a:spcBef>
          <a:spcPct val="0"/>
        </a:spcBef>
        <a:spcAft>
          <a:spcPct val="0"/>
        </a:spcAft>
        <a:defRPr sz="2700">
          <a:solidFill>
            <a:schemeClr val="bg1"/>
          </a:solidFill>
          <a:latin typeface="+mj-lt"/>
          <a:ea typeface="+mj-ea"/>
          <a:cs typeface="+mj-cs"/>
        </a:defRPr>
      </a:lvl1pPr>
      <a:lvl2pPr algn="l" rtl="0" eaLnBrk="0" fontAlgn="base" hangingPunct="0">
        <a:spcBef>
          <a:spcPct val="0"/>
        </a:spcBef>
        <a:spcAft>
          <a:spcPct val="0"/>
        </a:spcAft>
        <a:defRPr sz="2700">
          <a:solidFill>
            <a:schemeClr val="bg1"/>
          </a:solidFill>
          <a:latin typeface="Arial Black" pitchFamily="34" charset="0"/>
        </a:defRPr>
      </a:lvl2pPr>
      <a:lvl3pPr algn="l" rtl="0" eaLnBrk="0" fontAlgn="base" hangingPunct="0">
        <a:spcBef>
          <a:spcPct val="0"/>
        </a:spcBef>
        <a:spcAft>
          <a:spcPct val="0"/>
        </a:spcAft>
        <a:defRPr sz="2700">
          <a:solidFill>
            <a:schemeClr val="bg1"/>
          </a:solidFill>
          <a:latin typeface="Arial Black" pitchFamily="34" charset="0"/>
        </a:defRPr>
      </a:lvl3pPr>
      <a:lvl4pPr algn="l" rtl="0" eaLnBrk="0" fontAlgn="base" hangingPunct="0">
        <a:spcBef>
          <a:spcPct val="0"/>
        </a:spcBef>
        <a:spcAft>
          <a:spcPct val="0"/>
        </a:spcAft>
        <a:defRPr sz="2700">
          <a:solidFill>
            <a:schemeClr val="bg1"/>
          </a:solidFill>
          <a:latin typeface="Arial Black" pitchFamily="34" charset="0"/>
        </a:defRPr>
      </a:lvl4pPr>
      <a:lvl5pPr algn="l" rtl="0" eaLnBrk="0" fontAlgn="base" hangingPunct="0">
        <a:spcBef>
          <a:spcPct val="0"/>
        </a:spcBef>
        <a:spcAft>
          <a:spcPct val="0"/>
        </a:spcAft>
        <a:defRPr sz="2700">
          <a:solidFill>
            <a:schemeClr val="bg1"/>
          </a:solidFill>
          <a:latin typeface="Arial Black" pitchFamily="34" charset="0"/>
        </a:defRPr>
      </a:lvl5pPr>
      <a:lvl6pPr marL="457200" algn="l" rtl="0" fontAlgn="base">
        <a:spcBef>
          <a:spcPct val="0"/>
        </a:spcBef>
        <a:spcAft>
          <a:spcPct val="0"/>
        </a:spcAft>
        <a:defRPr sz="2700">
          <a:solidFill>
            <a:schemeClr val="bg1"/>
          </a:solidFill>
          <a:latin typeface="Arial Black" pitchFamily="34" charset="0"/>
        </a:defRPr>
      </a:lvl6pPr>
      <a:lvl7pPr marL="914400" algn="l" rtl="0" fontAlgn="base">
        <a:spcBef>
          <a:spcPct val="0"/>
        </a:spcBef>
        <a:spcAft>
          <a:spcPct val="0"/>
        </a:spcAft>
        <a:defRPr sz="2700">
          <a:solidFill>
            <a:schemeClr val="bg1"/>
          </a:solidFill>
          <a:latin typeface="Arial Black" pitchFamily="34" charset="0"/>
        </a:defRPr>
      </a:lvl7pPr>
      <a:lvl8pPr marL="1371600" algn="l" rtl="0" fontAlgn="base">
        <a:spcBef>
          <a:spcPct val="0"/>
        </a:spcBef>
        <a:spcAft>
          <a:spcPct val="0"/>
        </a:spcAft>
        <a:defRPr sz="2700">
          <a:solidFill>
            <a:schemeClr val="bg1"/>
          </a:solidFill>
          <a:latin typeface="Arial Black" pitchFamily="34" charset="0"/>
        </a:defRPr>
      </a:lvl8pPr>
      <a:lvl9pPr marL="1828800" algn="l" rtl="0" fontAlgn="base">
        <a:spcBef>
          <a:spcPct val="0"/>
        </a:spcBef>
        <a:spcAft>
          <a:spcPct val="0"/>
        </a:spcAft>
        <a:defRPr sz="2700">
          <a:solidFill>
            <a:schemeClr val="bg1"/>
          </a:solidFill>
          <a:latin typeface="Arial Black" pitchFamily="34" charset="0"/>
        </a:defRPr>
      </a:lvl9pPr>
    </p:titleStyle>
    <p:bodyStyle>
      <a:lvl1pPr marL="2286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1pPr>
      <a:lvl2pPr marL="749300" indent="-292100" algn="l" rtl="0" eaLnBrk="0" fontAlgn="base" hangingPunct="0">
        <a:lnSpc>
          <a:spcPct val="120000"/>
        </a:lnSpc>
        <a:spcBef>
          <a:spcPct val="20000"/>
        </a:spcBef>
        <a:spcAft>
          <a:spcPct val="0"/>
        </a:spcAft>
        <a:buChar char="–"/>
        <a:defRPr sz="2200">
          <a:solidFill>
            <a:schemeClr val="tx1"/>
          </a:solidFill>
          <a:latin typeface="+mn-lt"/>
        </a:defRPr>
      </a:lvl2pPr>
      <a:lvl3pPr marL="1028700" indent="-165100" algn="l" rtl="0" eaLnBrk="0" fontAlgn="base" hangingPunct="0">
        <a:spcBef>
          <a:spcPct val="20000"/>
        </a:spcBef>
        <a:spcAft>
          <a:spcPct val="0"/>
        </a:spcAft>
        <a:buFont typeface="Times" charset="0"/>
        <a:buChar char="•"/>
        <a:defRPr sz="2000">
          <a:solidFill>
            <a:schemeClr val="tx1"/>
          </a:solidFill>
          <a:latin typeface="+mn-lt"/>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defRPr>
      </a:lvl4pPr>
      <a:lvl5pPr marL="2057400" indent="-165100" algn="l" rtl="0" eaLnBrk="0" fontAlgn="base" hangingPunct="0">
        <a:spcBef>
          <a:spcPct val="20000"/>
        </a:spcBef>
        <a:spcAft>
          <a:spcPct val="0"/>
        </a:spcAft>
        <a:buFont typeface="Times" charset="0"/>
        <a:buChar char="•"/>
        <a:defRPr sz="1600">
          <a:solidFill>
            <a:schemeClr val="tx1"/>
          </a:solidFill>
          <a:latin typeface="+mn-lt"/>
        </a:defRPr>
      </a:lvl5pPr>
      <a:lvl6pPr marL="2514600" indent="-165100" algn="l" rtl="0" fontAlgn="base">
        <a:spcBef>
          <a:spcPct val="20000"/>
        </a:spcBef>
        <a:spcAft>
          <a:spcPct val="0"/>
        </a:spcAft>
        <a:buFont typeface="Times" charset="0"/>
        <a:buChar char="•"/>
        <a:defRPr sz="1600">
          <a:solidFill>
            <a:schemeClr val="tx1"/>
          </a:solidFill>
          <a:latin typeface="+mn-lt"/>
        </a:defRPr>
      </a:lvl6pPr>
      <a:lvl7pPr marL="2971800" indent="-165100" algn="l" rtl="0" fontAlgn="base">
        <a:spcBef>
          <a:spcPct val="20000"/>
        </a:spcBef>
        <a:spcAft>
          <a:spcPct val="0"/>
        </a:spcAft>
        <a:buFont typeface="Times" charset="0"/>
        <a:buChar char="•"/>
        <a:defRPr sz="1600">
          <a:solidFill>
            <a:schemeClr val="tx1"/>
          </a:solidFill>
          <a:latin typeface="+mn-lt"/>
        </a:defRPr>
      </a:lvl7pPr>
      <a:lvl8pPr marL="3429000" indent="-165100" algn="l" rtl="0" fontAlgn="base">
        <a:spcBef>
          <a:spcPct val="20000"/>
        </a:spcBef>
        <a:spcAft>
          <a:spcPct val="0"/>
        </a:spcAft>
        <a:buFont typeface="Times" charset="0"/>
        <a:buChar char="•"/>
        <a:defRPr sz="1600">
          <a:solidFill>
            <a:schemeClr val="tx1"/>
          </a:solidFill>
          <a:latin typeface="+mn-lt"/>
        </a:defRPr>
      </a:lvl8pPr>
      <a:lvl9pPr marL="3886200" indent="-165100" algn="l" rtl="0" fontAlgn="base">
        <a:spcBef>
          <a:spcPct val="20000"/>
        </a:spcBef>
        <a:spcAft>
          <a:spcPct val="0"/>
        </a:spcAft>
        <a:buFont typeface="Times" charset="0"/>
        <a:buChar char="•"/>
        <a:defRPr sz="16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6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8.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Feuille_Microsoft_Excel_97-20031.xls"/></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7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ctrTitle"/>
          </p:nvPr>
        </p:nvSpPr>
        <p:spPr>
          <a:xfrm>
            <a:off x="323528" y="1600200"/>
            <a:ext cx="8208912" cy="1828800"/>
          </a:xfrm>
        </p:spPr>
        <p:txBody>
          <a:bodyPr/>
          <a:lstStyle/>
          <a:p>
            <a:r>
              <a:rPr lang="fr-FR" sz="4000" dirty="0" smtClean="0">
                <a:solidFill>
                  <a:srgbClr val="FFFF00"/>
                </a:solidFill>
              </a:rPr>
              <a:t>Carence martiale du nourrisson:</a:t>
            </a:r>
            <a:br>
              <a:rPr lang="fr-FR" sz="4000" dirty="0" smtClean="0">
                <a:solidFill>
                  <a:srgbClr val="FFFF00"/>
                </a:solidFill>
              </a:rPr>
            </a:br>
            <a:r>
              <a:rPr lang="fr-FR" sz="4000" dirty="0" smtClean="0">
                <a:solidFill>
                  <a:srgbClr val="FFFF00"/>
                </a:solidFill>
              </a:rPr>
              <a:t>l’ennemi silencieux?</a:t>
            </a:r>
            <a:br>
              <a:rPr lang="fr-FR" sz="4000" dirty="0" smtClean="0">
                <a:solidFill>
                  <a:srgbClr val="FFFF00"/>
                </a:solidFill>
              </a:rPr>
            </a:br>
            <a:endParaRPr lang="en-US" sz="4000" dirty="0" smtClean="0"/>
          </a:p>
        </p:txBody>
      </p:sp>
      <p:sp>
        <p:nvSpPr>
          <p:cNvPr id="371715" name="Rectangle 3"/>
          <p:cNvSpPr>
            <a:spLocks noGrp="1" noChangeArrowheads="1"/>
          </p:cNvSpPr>
          <p:nvPr>
            <p:ph type="subTitle" idx="1"/>
          </p:nvPr>
        </p:nvSpPr>
        <p:spPr>
          <a:xfrm>
            <a:off x="762000" y="3886200"/>
            <a:ext cx="7772400" cy="2438400"/>
          </a:xfrm>
        </p:spPr>
        <p:txBody>
          <a:bodyPr/>
          <a:lstStyle/>
          <a:p>
            <a:pPr marL="342900" indent="-342900"/>
            <a:r>
              <a:rPr lang="en-US" dirty="0" smtClean="0"/>
              <a:t>SMAHI M.C</a:t>
            </a:r>
          </a:p>
        </p:txBody>
      </p:sp>
      <p:sp>
        <p:nvSpPr>
          <p:cNvPr id="371716" name="Line 4"/>
          <p:cNvSpPr>
            <a:spLocks noChangeShapeType="1"/>
          </p:cNvSpPr>
          <p:nvPr/>
        </p:nvSpPr>
        <p:spPr bwMode="auto">
          <a:xfrm>
            <a:off x="457200" y="3276600"/>
            <a:ext cx="8229600" cy="0"/>
          </a:xfrm>
          <a:prstGeom prst="line">
            <a:avLst/>
          </a:prstGeom>
          <a:noFill/>
          <a:ln w="57150" cmpd="thinThick">
            <a:solidFill>
              <a:srgbClr val="CC0000"/>
            </a:solidFill>
            <a:round/>
            <a:headEnd type="none" w="sm" len="sm"/>
            <a:tailEnd type="none" w="sm" len="sm"/>
          </a:ln>
        </p:spPr>
        <p:txBody>
          <a:bodyPr/>
          <a:lstStyle/>
          <a:p>
            <a:endParaRPr lang="fr-FR" dirty="0"/>
          </a:p>
        </p:txBody>
      </p:sp>
      <p:graphicFrame>
        <p:nvGraphicFramePr>
          <p:cNvPr id="7" name="Tableau 6"/>
          <p:cNvGraphicFramePr>
            <a:graphicFrameLocks noGrp="1"/>
          </p:cNvGraphicFramePr>
          <p:nvPr/>
        </p:nvGraphicFramePr>
        <p:xfrm>
          <a:off x="179512" y="116632"/>
          <a:ext cx="8784976" cy="490728"/>
        </p:xfrm>
        <a:graphic>
          <a:graphicData uri="http://schemas.openxmlformats.org/drawingml/2006/table">
            <a:tbl>
              <a:tblPr/>
              <a:tblGrid>
                <a:gridCol w="4295646"/>
                <a:gridCol w="968423"/>
                <a:gridCol w="3520907"/>
              </a:tblGrid>
              <a:tr h="416560">
                <a:tc>
                  <a:txBody>
                    <a:bodyPr/>
                    <a:lstStyle/>
                    <a:p>
                      <a:pPr algn="ctr">
                        <a:lnSpc>
                          <a:spcPct val="115000"/>
                        </a:lnSpc>
                        <a:spcAft>
                          <a:spcPts val="1000"/>
                        </a:spcAft>
                      </a:pPr>
                      <a:r>
                        <a:rPr lang="nl-NL" sz="1400" dirty="0">
                          <a:solidFill>
                            <a:srgbClr val="FFC000"/>
                          </a:solidFill>
                          <a:latin typeface="Trebuchet MS"/>
                          <a:ea typeface="Constantia"/>
                          <a:cs typeface="Times New Roman"/>
                        </a:rPr>
                        <a:t>UNIVERSITE ABOU BEKR BELKAID                              FACULTE DE MEDECINE</a:t>
                      </a:r>
                      <a:endParaRPr lang="fr-FR" sz="1100" dirty="0">
                        <a:solidFill>
                          <a:srgbClr val="FFC000"/>
                        </a:solidFill>
                        <a:latin typeface="Constantia"/>
                        <a:ea typeface="Constantia"/>
                        <a:cs typeface="Times New Roman"/>
                      </a:endParaRPr>
                    </a:p>
                  </a:txBody>
                  <a:tcPr marL="44450" marR="44450" marT="0" marB="0">
                    <a:lnL>
                      <a:noFill/>
                    </a:lnL>
                    <a:lnR>
                      <a:noFill/>
                    </a:lnR>
                    <a:lnT>
                      <a:noFill/>
                    </a:lnT>
                    <a:lnB>
                      <a:noFill/>
                    </a:lnB>
                  </a:tcPr>
                </a:tc>
                <a:tc>
                  <a:txBody>
                    <a:bodyPr/>
                    <a:lstStyle/>
                    <a:p>
                      <a:pPr algn="ctr">
                        <a:lnSpc>
                          <a:spcPct val="115000"/>
                        </a:lnSpc>
                        <a:spcAft>
                          <a:spcPts val="1000"/>
                        </a:spcAft>
                      </a:pPr>
                      <a:endParaRPr lang="fr-FR" sz="1400" dirty="0">
                        <a:solidFill>
                          <a:srgbClr val="FFC000"/>
                        </a:solidFill>
                        <a:latin typeface="Trebuchet MS"/>
                        <a:ea typeface="Constantia"/>
                        <a:cs typeface="Times New Roman"/>
                      </a:endParaRPr>
                    </a:p>
                  </a:txBody>
                  <a:tcPr marL="44450" marR="44450" marT="0" marB="0">
                    <a:lnL>
                      <a:noFill/>
                    </a:lnL>
                    <a:lnR>
                      <a:noFill/>
                    </a:lnR>
                    <a:lnT>
                      <a:noFill/>
                    </a:lnT>
                    <a:lnB>
                      <a:noFill/>
                    </a:lnB>
                  </a:tcPr>
                </a:tc>
                <a:tc>
                  <a:txBody>
                    <a:bodyPr/>
                    <a:lstStyle/>
                    <a:p>
                      <a:pPr algn="ctr">
                        <a:lnSpc>
                          <a:spcPct val="115000"/>
                        </a:lnSpc>
                        <a:spcAft>
                          <a:spcPts val="0"/>
                        </a:spcAft>
                      </a:pPr>
                      <a:r>
                        <a:rPr lang="ar-SA" sz="1400" b="1" kern="0" dirty="0">
                          <a:solidFill>
                            <a:srgbClr val="FFC000"/>
                          </a:solidFill>
                          <a:latin typeface="Trebuchet MS"/>
                          <a:ea typeface="Times New Roman"/>
                          <a:cs typeface="Times New Roman"/>
                        </a:rPr>
                        <a:t>جـــــامعـــة أبـو بكـــــر بلقا يد</a:t>
                      </a:r>
                      <a:endParaRPr lang="fr-FR" sz="1100" b="1" kern="0" dirty="0">
                        <a:solidFill>
                          <a:srgbClr val="FFC000"/>
                        </a:solidFill>
                        <a:latin typeface="Calibri"/>
                        <a:ea typeface="Times New Roman"/>
                        <a:cs typeface="Times New Roman"/>
                      </a:endParaRPr>
                    </a:p>
                    <a:p>
                      <a:pPr algn="ctr">
                        <a:lnSpc>
                          <a:spcPct val="115000"/>
                        </a:lnSpc>
                        <a:spcAft>
                          <a:spcPts val="0"/>
                        </a:spcAft>
                      </a:pPr>
                      <a:r>
                        <a:rPr lang="ar-SA" sz="1400" b="1" kern="0" dirty="0">
                          <a:solidFill>
                            <a:srgbClr val="FFC000"/>
                          </a:solidFill>
                          <a:latin typeface="Trebuchet MS"/>
                          <a:ea typeface="Times New Roman"/>
                          <a:cs typeface="Times New Roman"/>
                        </a:rPr>
                        <a:t>كليـــــــة الطـــــب</a:t>
                      </a:r>
                      <a:endParaRPr lang="fr-FR" sz="1100" b="1" kern="0" dirty="0">
                        <a:solidFill>
                          <a:srgbClr val="FFC000"/>
                        </a:solidFill>
                        <a:latin typeface="Calibri"/>
                        <a:ea typeface="Times New Roman"/>
                        <a:cs typeface="Times New Roman"/>
                      </a:endParaRPr>
                    </a:p>
                  </a:txBody>
                  <a:tcPr marL="44450" marR="44450" marT="0" marB="0">
                    <a:lnL>
                      <a:noFill/>
                    </a:lnL>
                    <a:lnR>
                      <a:noFill/>
                    </a:lnR>
                    <a:lnT>
                      <a:noFill/>
                    </a:lnT>
                    <a:lnB>
                      <a:noFill/>
                    </a:lnB>
                  </a:tcPr>
                </a:tc>
              </a:tr>
            </a:tbl>
          </a:graphicData>
        </a:graphic>
      </p:graphicFrame>
      <p:graphicFrame>
        <p:nvGraphicFramePr>
          <p:cNvPr id="59393" name="Object 2"/>
          <p:cNvGraphicFramePr>
            <a:graphicFrameLocks noChangeAspect="1"/>
          </p:cNvGraphicFramePr>
          <p:nvPr/>
        </p:nvGraphicFramePr>
        <p:xfrm>
          <a:off x="4140200" y="115888"/>
          <a:ext cx="792163" cy="619125"/>
        </p:xfrm>
        <a:graphic>
          <a:graphicData uri="http://schemas.openxmlformats.org/presentationml/2006/ole">
            <mc:AlternateContent xmlns:mc="http://schemas.openxmlformats.org/markup-compatibility/2006">
              <mc:Choice xmlns:v="urn:schemas-microsoft-com:vml" Requires="v">
                <p:oleObj spid="_x0000_s59397" name="Picture" r:id="rId4" imgW="1096392" imgH="1793289" progId="Word.Picture.8">
                  <p:embed/>
                </p:oleObj>
              </mc:Choice>
              <mc:Fallback>
                <p:oleObj name="Picture" r:id="rId4" imgW="1096392" imgH="1793289"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115888"/>
                        <a:ext cx="792163"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4"/>
          <p:cNvSpPr>
            <a:spLocks noChangeShapeType="1"/>
          </p:cNvSpPr>
          <p:nvPr/>
        </p:nvSpPr>
        <p:spPr bwMode="auto">
          <a:xfrm>
            <a:off x="323528" y="1052736"/>
            <a:ext cx="8229600" cy="0"/>
          </a:xfrm>
          <a:prstGeom prst="line">
            <a:avLst/>
          </a:prstGeom>
          <a:noFill/>
          <a:ln w="57150" cmpd="thinThick">
            <a:solidFill>
              <a:srgbClr val="CC0000"/>
            </a:solidFill>
            <a:round/>
            <a:headEnd type="none" w="sm" len="sm"/>
            <a:tailEnd type="none" w="sm" len="sm"/>
          </a:ln>
        </p:spPr>
        <p:txBody>
          <a:bodyPr/>
          <a:lstStyle/>
          <a:p>
            <a:endParaRPr lang="fr-FR" dirty="0"/>
          </a:p>
        </p:txBody>
      </p:sp>
      <p:sp>
        <p:nvSpPr>
          <p:cNvPr id="11" name="Sous-titre 2"/>
          <p:cNvSpPr txBox="1">
            <a:spLocks/>
          </p:cNvSpPr>
          <p:nvPr/>
        </p:nvSpPr>
        <p:spPr bwMode="auto">
          <a:xfrm>
            <a:off x="251520" y="4869160"/>
            <a:ext cx="8712968" cy="108012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ts val="0"/>
              </a:spcBef>
              <a:spcAft>
                <a:spcPct val="0"/>
              </a:spcAft>
              <a:buClrTx/>
              <a:buSzTx/>
              <a:buFont typeface="Arial" pitchFamily="34" charset="0"/>
              <a:buNone/>
              <a:tabLst/>
              <a:defRPr/>
            </a:pPr>
            <a:r>
              <a:rPr kumimoji="0" lang="fr-FR" sz="2000" b="0" i="0" u="none" strike="noStrike" kern="1200" cap="none" spc="0" normalizeH="0" baseline="0" noProof="0" dirty="0" smtClean="0">
                <a:ln>
                  <a:noFill/>
                </a:ln>
                <a:solidFill>
                  <a:schemeClr val="tx1"/>
                </a:solidFill>
                <a:effectLst/>
                <a:uLnTx/>
                <a:uFillTx/>
                <a:latin typeface="+mj-lt"/>
                <a:ea typeface="+mn-ea"/>
                <a:cs typeface="+mn-cs"/>
              </a:rPr>
              <a:t>Service de Néonatologie, EHS Mère et Enfant et faculté de Médecine</a:t>
            </a:r>
          </a:p>
          <a:p>
            <a:pPr marL="0" marR="0" lvl="0" indent="0" algn="ctr" defTabSz="914400" rtl="0" eaLnBrk="1" fontAlgn="base" latinLnBrk="0" hangingPunct="1">
              <a:lnSpc>
                <a:spcPct val="100000"/>
              </a:lnSpc>
              <a:spcBef>
                <a:spcPts val="0"/>
              </a:spcBef>
              <a:spcAft>
                <a:spcPct val="0"/>
              </a:spcAft>
              <a:buClrTx/>
              <a:buSzTx/>
              <a:buFont typeface="Arial" pitchFamily="34" charset="0"/>
              <a:buNone/>
              <a:tabLst/>
              <a:defRPr/>
            </a:pPr>
            <a:r>
              <a:rPr kumimoji="0" lang="fr-FR" sz="2000" b="0" i="0" u="none" strike="noStrike" kern="1200" cap="none" spc="0" normalizeH="0" baseline="0" noProof="0" dirty="0" smtClean="0">
                <a:ln>
                  <a:noFill/>
                </a:ln>
                <a:solidFill>
                  <a:schemeClr val="tx1"/>
                </a:solidFill>
                <a:effectLst/>
                <a:uLnTx/>
                <a:uFillTx/>
                <a:latin typeface="+mj-lt"/>
                <a:ea typeface="+mn-ea"/>
                <a:cs typeface="+mn-cs"/>
              </a:rPr>
              <a:t>Laboratoire de BIOMOLIM, Université Abou </a:t>
            </a:r>
            <a:r>
              <a:rPr kumimoji="0" lang="fr-FR" sz="2000" b="0" i="0" u="none" strike="noStrike" kern="1200" cap="none" spc="0" normalizeH="0" baseline="0" noProof="0" dirty="0" err="1" smtClean="0">
                <a:ln>
                  <a:noFill/>
                </a:ln>
                <a:solidFill>
                  <a:schemeClr val="tx1"/>
                </a:solidFill>
                <a:effectLst/>
                <a:uLnTx/>
                <a:uFillTx/>
                <a:latin typeface="+mj-lt"/>
                <a:ea typeface="+mn-ea"/>
                <a:cs typeface="+mn-cs"/>
              </a:rPr>
              <a:t>Bekr</a:t>
            </a:r>
            <a:r>
              <a:rPr kumimoji="0" lang="fr-FR" sz="2000" b="0" i="0" u="none" strike="noStrike" kern="1200" cap="none" spc="0" normalizeH="0" baseline="0" noProof="0" dirty="0" smtClean="0">
                <a:ln>
                  <a:noFill/>
                </a:ln>
                <a:solidFill>
                  <a:schemeClr val="tx1"/>
                </a:solidFill>
                <a:effectLst/>
                <a:uLnTx/>
                <a:uFillTx/>
                <a:latin typeface="+mj-lt"/>
                <a:ea typeface="+mn-ea"/>
                <a:cs typeface="+mn-cs"/>
              </a:rPr>
              <a:t> </a:t>
            </a:r>
            <a:r>
              <a:rPr kumimoji="0" lang="fr-FR" sz="2000" b="0" i="0" u="none" strike="noStrike" kern="1200" cap="none" spc="0" normalizeH="0" baseline="0" noProof="0" dirty="0" err="1" smtClean="0">
                <a:ln>
                  <a:noFill/>
                </a:ln>
                <a:solidFill>
                  <a:schemeClr val="tx1"/>
                </a:solidFill>
                <a:effectLst/>
                <a:uLnTx/>
                <a:uFillTx/>
                <a:latin typeface="+mj-lt"/>
                <a:ea typeface="+mn-ea"/>
                <a:cs typeface="+mn-cs"/>
              </a:rPr>
              <a:t>Belkaid</a:t>
            </a:r>
            <a:endParaRPr kumimoji="0" lang="fr-FR"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fr-FR" sz="2000" b="0" i="0" u="none" strike="noStrike" kern="1200" cap="none" spc="0" normalizeH="0" baseline="30000" noProof="0" dirty="0" smtClean="0">
                <a:ln>
                  <a:noFill/>
                </a:ln>
                <a:solidFill>
                  <a:schemeClr val="tx1"/>
                </a:solidFill>
                <a:effectLst/>
                <a:uLnTx/>
                <a:uFillTx/>
                <a:latin typeface="+mj-lt"/>
                <a:ea typeface="+mn-ea"/>
                <a:cs typeface="+mn-cs"/>
              </a:rPr>
              <a:t> </a:t>
            </a:r>
            <a:endParaRPr kumimoji="0" lang="fr-FR" sz="20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fr-FR" sz="2000" b="1" i="0" u="none" strike="noStrike" kern="1200" cap="none" spc="0" normalizeH="0" baseline="0" noProof="0" dirty="0" smtClean="0">
                <a:ln>
                  <a:noFill/>
                </a:ln>
                <a:solidFill>
                  <a:schemeClr val="tx1"/>
                </a:solidFill>
                <a:effectLst/>
                <a:uLnTx/>
                <a:uFillTx/>
                <a:latin typeface="+mj-lt"/>
                <a:ea typeface="+mn-ea"/>
                <a:cs typeface="+mn-cs"/>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3200" dirty="0" smtClean="0">
                <a:solidFill>
                  <a:srgbClr val="0070C0"/>
                </a:solidFill>
                <a:latin typeface="Trebuchet MS" pitchFamily="34" charset="0"/>
              </a:rPr>
              <a:t>Quels sont les facteurs  qui peuvent affecter négativement le statut en fer néonatal ?</a:t>
            </a:r>
            <a:endParaRPr lang="fr-FR" sz="3200" dirty="0">
              <a:solidFill>
                <a:srgbClr val="0070C0"/>
              </a:solidFill>
              <a:latin typeface="Trebuchet MS" pitchFamily="34" charset="0"/>
            </a:endParaRPr>
          </a:p>
        </p:txBody>
      </p:sp>
      <p:sp>
        <p:nvSpPr>
          <p:cNvPr id="3" name="Espace réservé du contenu 2"/>
          <p:cNvSpPr>
            <a:spLocks noGrp="1"/>
          </p:cNvSpPr>
          <p:nvPr>
            <p:ph idx="1"/>
          </p:nvPr>
        </p:nvSpPr>
        <p:spPr>
          <a:xfrm>
            <a:off x="539552" y="1700809"/>
            <a:ext cx="8075240" cy="4680519"/>
          </a:xfrm>
        </p:spPr>
        <p:txBody>
          <a:bodyPr>
            <a:normAutofit fontScale="77500" lnSpcReduction="20000"/>
          </a:bodyPr>
          <a:lstStyle/>
          <a:p>
            <a:pPr>
              <a:buClr>
                <a:schemeClr val="tx2"/>
              </a:buClr>
              <a:buFont typeface="Wingdings" pitchFamily="2" charset="2"/>
              <a:buChar char="§"/>
            </a:pPr>
            <a:r>
              <a:rPr lang="fr-FR" sz="3000" dirty="0" smtClean="0"/>
              <a:t>Carence martiale maternelle </a:t>
            </a:r>
          </a:p>
          <a:p>
            <a:pPr lvl="1">
              <a:buClr>
                <a:schemeClr val="tx2"/>
              </a:buClr>
            </a:pPr>
            <a:r>
              <a:rPr lang="fr-FR" sz="3000" dirty="0" smtClean="0"/>
              <a:t>Fœtus de mère très déficiente en fer (</a:t>
            </a:r>
            <a:r>
              <a:rPr lang="fr-FR" sz="3000" dirty="0" err="1" smtClean="0"/>
              <a:t>Hb</a:t>
            </a:r>
            <a:r>
              <a:rPr lang="fr-FR" sz="3000" dirty="0" smtClean="0"/>
              <a:t>&lt;8.5)</a:t>
            </a:r>
          </a:p>
          <a:p>
            <a:pPr lvl="1">
              <a:buClr>
                <a:schemeClr val="tx2"/>
              </a:buClr>
            </a:pPr>
            <a:r>
              <a:rPr lang="fr-FR" sz="3000" dirty="0" smtClean="0"/>
              <a:t>Fréquente (&gt;30%) dans les pays en développement</a:t>
            </a:r>
          </a:p>
          <a:p>
            <a:pPr lvl="1">
              <a:buClr>
                <a:schemeClr val="tx2"/>
              </a:buClr>
            </a:pPr>
            <a:r>
              <a:rPr lang="fr-FR" sz="3000" dirty="0" smtClean="0"/>
              <a:t>Pas d’études concernant le statut martial cérébral </a:t>
            </a:r>
          </a:p>
          <a:p>
            <a:pPr marL="342900" lvl="1" indent="-342900">
              <a:buClr>
                <a:srgbClr val="1F497D"/>
              </a:buClr>
              <a:buFont typeface="Wingdings" pitchFamily="2" charset="2"/>
              <a:buChar char="§"/>
            </a:pPr>
            <a:r>
              <a:rPr lang="fr-FR" sz="3000" dirty="0" smtClean="0"/>
              <a:t>Diminution de transfert placentaire du fer pendant la grossesse </a:t>
            </a:r>
          </a:p>
          <a:p>
            <a:pPr lvl="1">
              <a:buClr>
                <a:schemeClr val="tx2"/>
              </a:buClr>
            </a:pPr>
            <a:r>
              <a:rPr lang="fr-FR" sz="3000" b="1" dirty="0" smtClean="0"/>
              <a:t>Prématurité </a:t>
            </a:r>
          </a:p>
          <a:p>
            <a:pPr lvl="2">
              <a:buClr>
                <a:schemeClr val="tx2"/>
              </a:buClr>
              <a:buFont typeface="Times New Roman" pitchFamily="18" charset="0"/>
              <a:buChar char="→"/>
            </a:pPr>
            <a:r>
              <a:rPr lang="fr-FR" sz="2600" b="1" dirty="0" smtClean="0"/>
              <a:t> L’accrétion du fer se fait durant le 3</a:t>
            </a:r>
            <a:r>
              <a:rPr lang="fr-FR" sz="2600" b="1" baseline="30000" dirty="0" smtClean="0"/>
              <a:t>ème</a:t>
            </a:r>
            <a:r>
              <a:rPr lang="fr-FR" sz="2600" b="1" dirty="0" smtClean="0"/>
              <a:t> trimestre</a:t>
            </a:r>
          </a:p>
          <a:p>
            <a:pPr lvl="2">
              <a:buClr>
                <a:schemeClr val="tx2"/>
              </a:buClr>
              <a:buFont typeface="Times New Roman" pitchFamily="18" charset="0"/>
              <a:buChar char="→"/>
            </a:pPr>
            <a:r>
              <a:rPr lang="fr-FR" sz="2600" b="1" dirty="0" smtClean="0"/>
              <a:t> Balance en fer généralement négative pendant séjour en USIN</a:t>
            </a:r>
          </a:p>
          <a:p>
            <a:pPr lvl="1">
              <a:buClr>
                <a:schemeClr val="tx2"/>
              </a:buClr>
            </a:pPr>
            <a:r>
              <a:rPr lang="fr-FR" sz="3000" dirty="0" smtClean="0"/>
              <a:t>RCIU secondaire à une HTA maternelle pendant la grossesse</a:t>
            </a:r>
          </a:p>
          <a:p>
            <a:pPr lvl="2">
              <a:buClr>
                <a:schemeClr val="tx2"/>
              </a:buClr>
              <a:buFont typeface="Times New Roman" pitchFamily="18" charset="0"/>
              <a:buChar char="→"/>
            </a:pPr>
            <a:r>
              <a:rPr lang="fr-FR" sz="2600" dirty="0" smtClean="0"/>
              <a:t> 50% touchée</a:t>
            </a:r>
          </a:p>
          <a:p>
            <a:pPr lvl="2">
              <a:buClr>
                <a:schemeClr val="tx2"/>
              </a:buClr>
              <a:buFont typeface="Times New Roman" pitchFamily="18" charset="0"/>
              <a:buChar char="→"/>
            </a:pPr>
            <a:r>
              <a:rPr lang="fr-FR" sz="2600" dirty="0" smtClean="0"/>
              <a:t> 75.000 nouveau nés / an aux Etats-Unis</a:t>
            </a:r>
          </a:p>
          <a:p>
            <a:pPr lvl="2">
              <a:buClr>
                <a:schemeClr val="tx2"/>
              </a:buClr>
              <a:buFont typeface="Times New Roman" pitchFamily="18" charset="0"/>
              <a:buChar char="→"/>
            </a:pPr>
            <a:r>
              <a:rPr lang="fr-FR" sz="2600" dirty="0" smtClean="0"/>
              <a:t> ↓ de 32% de la concentration en fer dans le cerveau</a:t>
            </a:r>
          </a:p>
          <a:p>
            <a:pPr lvl="2">
              <a:buClr>
                <a:schemeClr val="tx2"/>
              </a:buClr>
              <a:buNone/>
            </a:pPr>
            <a:r>
              <a:rPr lang="fr-FR" sz="2600" dirty="0" smtClean="0"/>
              <a:t>                                                              </a:t>
            </a:r>
            <a:r>
              <a:rPr lang="fr-FR" sz="2600" dirty="0" smtClean="0">
                <a:solidFill>
                  <a:srgbClr val="C00000"/>
                </a:solidFill>
              </a:rPr>
              <a:t>(</a:t>
            </a:r>
            <a:r>
              <a:rPr lang="fr-FR" sz="2600" dirty="0" err="1" smtClean="0">
                <a:solidFill>
                  <a:srgbClr val="C00000"/>
                </a:solidFill>
              </a:rPr>
              <a:t>Georgieff</a:t>
            </a:r>
            <a:r>
              <a:rPr lang="fr-FR" sz="2600" dirty="0" smtClean="0">
                <a:solidFill>
                  <a:srgbClr val="C00000"/>
                </a:solidFill>
              </a:rPr>
              <a:t> </a:t>
            </a:r>
            <a:r>
              <a:rPr lang="fr-FR" sz="2600" i="1" dirty="0" smtClean="0">
                <a:solidFill>
                  <a:srgbClr val="C00000"/>
                </a:solidFill>
              </a:rPr>
              <a:t>et al</a:t>
            </a:r>
            <a:r>
              <a:rPr lang="fr-FR" sz="2600" dirty="0" smtClean="0">
                <a:solidFill>
                  <a:srgbClr val="C00000"/>
                </a:solidFill>
              </a:rPr>
              <a:t>, 1995)</a:t>
            </a:r>
            <a:endParaRPr lang="fr-FR" sz="22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Autofit/>
          </a:bodyPr>
          <a:lstStyle/>
          <a:p>
            <a:r>
              <a:rPr lang="fr-FR" sz="3200" dirty="0" smtClean="0">
                <a:solidFill>
                  <a:srgbClr val="0070C0"/>
                </a:solidFill>
                <a:latin typeface="Trebuchet MS" pitchFamily="34" charset="0"/>
              </a:rPr>
              <a:t>Nouveau-né à terme : facteurs  qui peuvent affecter négativement le statut en fer?</a:t>
            </a:r>
            <a:endParaRPr lang="fr-FR" sz="3200" dirty="0">
              <a:solidFill>
                <a:srgbClr val="0070C0"/>
              </a:solidFill>
              <a:latin typeface="Trebuchet MS" pitchFamily="34" charset="0"/>
            </a:endParaRPr>
          </a:p>
        </p:txBody>
      </p:sp>
      <p:sp>
        <p:nvSpPr>
          <p:cNvPr id="3" name="Espace réservé du contenu 2"/>
          <p:cNvSpPr>
            <a:spLocks noGrp="1"/>
          </p:cNvSpPr>
          <p:nvPr>
            <p:ph idx="1"/>
          </p:nvPr>
        </p:nvSpPr>
        <p:spPr>
          <a:xfrm>
            <a:off x="539552" y="1772817"/>
            <a:ext cx="8075240" cy="4392487"/>
          </a:xfrm>
        </p:spPr>
        <p:txBody>
          <a:bodyPr>
            <a:normAutofit/>
          </a:bodyPr>
          <a:lstStyle/>
          <a:p>
            <a:pPr>
              <a:buClr>
                <a:schemeClr val="tx2"/>
              </a:buClr>
              <a:buFont typeface="Wingdings" pitchFamily="2" charset="2"/>
              <a:buChar char="§"/>
            </a:pPr>
            <a:r>
              <a:rPr lang="fr-FR" sz="2400" dirty="0" smtClean="0"/>
              <a:t>Diabète maternel </a:t>
            </a:r>
          </a:p>
          <a:p>
            <a:pPr lvl="1">
              <a:buClr>
                <a:schemeClr val="tx2"/>
              </a:buClr>
            </a:pPr>
            <a:r>
              <a:rPr lang="fr-FR" sz="2400" dirty="0" smtClean="0"/>
              <a:t>Hypoxie fœtale chronique </a:t>
            </a:r>
            <a:r>
              <a:rPr lang="fr-FR" sz="2400" dirty="0" smtClean="0">
                <a:cs typeface="Times New Roman"/>
              </a:rPr>
              <a:t>→</a:t>
            </a:r>
            <a:r>
              <a:rPr lang="fr-FR" sz="2400" dirty="0" smtClean="0"/>
              <a:t>  ↑ de l’ érythropoïèse </a:t>
            </a:r>
          </a:p>
          <a:p>
            <a:pPr lvl="1">
              <a:buClr>
                <a:schemeClr val="tx2"/>
              </a:buClr>
            </a:pPr>
            <a:r>
              <a:rPr lang="fr-FR" sz="2400" dirty="0" smtClean="0"/>
              <a:t>65% touchées</a:t>
            </a:r>
          </a:p>
          <a:p>
            <a:pPr lvl="1">
              <a:buClr>
                <a:schemeClr val="tx2"/>
              </a:buClr>
            </a:pPr>
            <a:r>
              <a:rPr lang="fr-FR" sz="2400" dirty="0" smtClean="0"/>
              <a:t>150.000 nouveau nés / an aux Etats-Unis</a:t>
            </a:r>
          </a:p>
          <a:p>
            <a:pPr lvl="1">
              <a:buClr>
                <a:schemeClr val="tx2"/>
              </a:buClr>
            </a:pPr>
            <a:r>
              <a:rPr lang="fr-FR" sz="2400" dirty="0" smtClean="0"/>
              <a:t>↓ de 40 % de la concentration en fer dans le cerveau</a:t>
            </a:r>
          </a:p>
          <a:p>
            <a:pPr lvl="1">
              <a:buClr>
                <a:schemeClr val="tx2"/>
              </a:buClr>
              <a:buNone/>
            </a:pPr>
            <a:r>
              <a:rPr lang="fr-FR" sz="2600" dirty="0" smtClean="0"/>
              <a:t>                                                                      </a:t>
            </a:r>
            <a:r>
              <a:rPr lang="fr-FR" sz="2000" dirty="0" smtClean="0">
                <a:solidFill>
                  <a:srgbClr val="C00000"/>
                </a:solidFill>
              </a:rPr>
              <a:t>(</a:t>
            </a:r>
            <a:r>
              <a:rPr lang="fr-FR" sz="2000" dirty="0" err="1" smtClean="0">
                <a:solidFill>
                  <a:srgbClr val="C00000"/>
                </a:solidFill>
              </a:rPr>
              <a:t>Petry</a:t>
            </a:r>
            <a:r>
              <a:rPr lang="fr-FR" sz="2000" dirty="0" smtClean="0">
                <a:solidFill>
                  <a:srgbClr val="C00000"/>
                </a:solidFill>
              </a:rPr>
              <a:t> </a:t>
            </a:r>
            <a:r>
              <a:rPr lang="fr-FR" sz="2000" i="1" dirty="0" smtClean="0">
                <a:solidFill>
                  <a:srgbClr val="C00000"/>
                </a:solidFill>
              </a:rPr>
              <a:t>et al</a:t>
            </a:r>
            <a:r>
              <a:rPr lang="fr-FR" sz="2000" dirty="0" smtClean="0">
                <a:solidFill>
                  <a:srgbClr val="C00000"/>
                </a:solidFill>
              </a:rPr>
              <a:t>, 1992)</a:t>
            </a:r>
          </a:p>
          <a:p>
            <a:pPr marL="342900" lvl="1" indent="-342900">
              <a:buClr>
                <a:srgbClr val="1F497D"/>
              </a:buClr>
              <a:buFont typeface="Wingdings" pitchFamily="2" charset="2"/>
              <a:buChar char="§"/>
            </a:pPr>
            <a:r>
              <a:rPr lang="fr-FR" sz="2400" dirty="0" smtClean="0"/>
              <a:t>Principe de base: </a:t>
            </a:r>
          </a:p>
          <a:p>
            <a:pPr marL="342900" lvl="1" indent="-342900">
              <a:buClr>
                <a:srgbClr val="1F497D"/>
              </a:buClr>
              <a:buNone/>
            </a:pPr>
            <a:r>
              <a:rPr lang="fr-FR" sz="2400" dirty="0" smtClean="0"/>
              <a:t>     Priorité pour les globules rouges sur le cerveau et les autres organes lorsque la demande en Fer &gt; à l’offre.</a:t>
            </a:r>
            <a:endParaRPr lang="fr-F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èche vers le bas 43"/>
          <p:cNvSpPr/>
          <p:nvPr/>
        </p:nvSpPr>
        <p:spPr>
          <a:xfrm rot="18287470">
            <a:off x="3855281" y="2884578"/>
            <a:ext cx="141309" cy="619384"/>
          </a:xfrm>
          <a:prstGeom prst="downArrow">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39" name="Flèche vers le bas 38"/>
          <p:cNvSpPr/>
          <p:nvPr/>
        </p:nvSpPr>
        <p:spPr>
          <a:xfrm rot="17257941" flipH="1">
            <a:off x="2820913" y="4050300"/>
            <a:ext cx="255876" cy="1069809"/>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3074" name="Titre 1"/>
          <p:cNvSpPr>
            <a:spLocks noGrp="1"/>
          </p:cNvSpPr>
          <p:nvPr>
            <p:ph type="title"/>
          </p:nvPr>
        </p:nvSpPr>
        <p:spPr>
          <a:xfrm>
            <a:off x="0" y="0"/>
            <a:ext cx="9144000" cy="908720"/>
          </a:xfrm>
          <a:ln/>
        </p:spPr>
        <p:style>
          <a:lnRef idx="1">
            <a:schemeClr val="accent1"/>
          </a:lnRef>
          <a:fillRef idx="2">
            <a:schemeClr val="accent1"/>
          </a:fillRef>
          <a:effectRef idx="1">
            <a:schemeClr val="accent1"/>
          </a:effectRef>
          <a:fontRef idx="minor">
            <a:schemeClr val="dk1"/>
          </a:fontRef>
        </p:style>
        <p:txBody>
          <a:bodyPr>
            <a:noAutofit/>
          </a:bodyPr>
          <a:lstStyle/>
          <a:p>
            <a:pPr marL="725850" indent="-514350" fontAlgn="auto">
              <a:spcAft>
                <a:spcPts val="0"/>
              </a:spcAft>
            </a:pPr>
            <a:r>
              <a:rPr lang="fr-FR" sz="3600" dirty="0" smtClean="0">
                <a:solidFill>
                  <a:prstClr val="black"/>
                </a:solidFill>
              </a:rPr>
              <a:t>Facteurs influençant le statut martial</a:t>
            </a:r>
          </a:p>
        </p:txBody>
      </p:sp>
      <p:cxnSp>
        <p:nvCxnSpPr>
          <p:cNvPr id="4" name="Connecteur droit 3"/>
          <p:cNvCxnSpPr/>
          <p:nvPr/>
        </p:nvCxnSpPr>
        <p:spPr>
          <a:xfrm>
            <a:off x="0" y="90872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547664" y="4797152"/>
            <a:ext cx="151216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fr-FR" sz="1600" b="1" dirty="0" smtClean="0">
                <a:solidFill>
                  <a:prstClr val="black"/>
                </a:solidFill>
              </a:rPr>
              <a:t>Réserves en fer à la naissance</a:t>
            </a:r>
            <a:endParaRPr lang="fr-FR" sz="1600" b="1" dirty="0">
              <a:solidFill>
                <a:prstClr val="black"/>
              </a:solidFill>
            </a:endParaRPr>
          </a:p>
        </p:txBody>
      </p:sp>
      <p:sp>
        <p:nvSpPr>
          <p:cNvPr id="11" name="ZoneTexte 10"/>
          <p:cNvSpPr txBox="1"/>
          <p:nvPr/>
        </p:nvSpPr>
        <p:spPr>
          <a:xfrm>
            <a:off x="1763688" y="4077072"/>
            <a:ext cx="151216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fr-FR" sz="1600" b="1" dirty="0" smtClean="0">
                <a:solidFill>
                  <a:prstClr val="black"/>
                </a:solidFill>
              </a:rPr>
              <a:t>Besoins en fer</a:t>
            </a:r>
            <a:endParaRPr lang="fr-FR" sz="1600" b="1" dirty="0">
              <a:solidFill>
                <a:prstClr val="black"/>
              </a:solidFill>
            </a:endParaRPr>
          </a:p>
        </p:txBody>
      </p:sp>
      <p:sp>
        <p:nvSpPr>
          <p:cNvPr id="12" name="ZoneTexte 11"/>
          <p:cNvSpPr txBox="1"/>
          <p:nvPr/>
        </p:nvSpPr>
        <p:spPr>
          <a:xfrm>
            <a:off x="3635896" y="3429000"/>
            <a:ext cx="172819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fr-FR" sz="1600" b="1" dirty="0" smtClean="0">
                <a:solidFill>
                  <a:prstClr val="black"/>
                </a:solidFill>
              </a:rPr>
              <a:t>Fer biodisponible</a:t>
            </a:r>
            <a:endParaRPr lang="fr-FR" sz="1600" b="1" dirty="0">
              <a:solidFill>
                <a:prstClr val="black"/>
              </a:solidFill>
            </a:endParaRPr>
          </a:p>
        </p:txBody>
      </p:sp>
      <p:sp>
        <p:nvSpPr>
          <p:cNvPr id="13" name="ZoneTexte 12"/>
          <p:cNvSpPr txBox="1"/>
          <p:nvPr/>
        </p:nvSpPr>
        <p:spPr>
          <a:xfrm>
            <a:off x="5580112" y="3717032"/>
            <a:ext cx="151216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fr-FR" sz="1600" b="1" dirty="0" smtClean="0">
                <a:solidFill>
                  <a:prstClr val="black"/>
                </a:solidFill>
              </a:rPr>
              <a:t>Pertes en fer et/ou </a:t>
            </a:r>
          </a:p>
          <a:p>
            <a:pPr algn="ctr" fontAlgn="auto">
              <a:spcBef>
                <a:spcPts val="0"/>
              </a:spcBef>
              <a:spcAft>
                <a:spcPts val="0"/>
              </a:spcAft>
            </a:pPr>
            <a:r>
              <a:rPr lang="fr-FR" sz="1600" b="1" dirty="0" smtClean="0">
                <a:solidFill>
                  <a:prstClr val="black"/>
                </a:solidFill>
              </a:rPr>
              <a:t>malabsorption</a:t>
            </a:r>
            <a:endParaRPr lang="fr-FR" sz="1600" b="1" dirty="0">
              <a:solidFill>
                <a:prstClr val="black"/>
              </a:solidFill>
            </a:endParaRPr>
          </a:p>
        </p:txBody>
      </p:sp>
      <p:sp>
        <p:nvSpPr>
          <p:cNvPr id="14" name="ZoneTexte 13"/>
          <p:cNvSpPr txBox="1"/>
          <p:nvPr/>
        </p:nvSpPr>
        <p:spPr>
          <a:xfrm>
            <a:off x="5580112" y="4890646"/>
            <a:ext cx="151216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fr-FR" sz="1600" b="1" dirty="0" smtClean="0">
                <a:solidFill>
                  <a:prstClr val="black"/>
                </a:solidFill>
              </a:rPr>
              <a:t>Biais</a:t>
            </a:r>
            <a:endParaRPr lang="fr-FR" sz="1600" b="1" dirty="0">
              <a:solidFill>
                <a:prstClr val="black"/>
              </a:solidFill>
            </a:endParaRPr>
          </a:p>
        </p:txBody>
      </p:sp>
      <p:sp>
        <p:nvSpPr>
          <p:cNvPr id="15" name="Ellipse 14"/>
          <p:cNvSpPr/>
          <p:nvPr/>
        </p:nvSpPr>
        <p:spPr>
          <a:xfrm>
            <a:off x="3419872" y="4365104"/>
            <a:ext cx="1656184" cy="129614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fr-FR" b="1" dirty="0" smtClean="0">
                <a:solidFill>
                  <a:prstClr val="black"/>
                </a:solidFill>
              </a:rPr>
              <a:t>Statut Martial du Nourrisson</a:t>
            </a:r>
            <a:endParaRPr lang="fr-FR" b="1" dirty="0">
              <a:solidFill>
                <a:prstClr val="black"/>
              </a:solidFill>
            </a:endParaRPr>
          </a:p>
        </p:txBody>
      </p:sp>
      <p:sp>
        <p:nvSpPr>
          <p:cNvPr id="16" name="Ellipse 15"/>
          <p:cNvSpPr/>
          <p:nvPr/>
        </p:nvSpPr>
        <p:spPr>
          <a:xfrm>
            <a:off x="251520" y="4005064"/>
            <a:ext cx="1152128" cy="936104"/>
          </a:xfrm>
          <a:prstGeom prst="ellipse">
            <a:avLst/>
          </a:prstGeom>
          <a:solidFill>
            <a:srgbClr val="FF00FF"/>
          </a:solidFill>
          <a:ln>
            <a:solidFill>
              <a:srgbClr val="FF00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fontAlgn="auto">
              <a:spcBef>
                <a:spcPts val="0"/>
              </a:spcBef>
              <a:spcAft>
                <a:spcPts val="0"/>
              </a:spcAft>
            </a:pPr>
            <a:r>
              <a:rPr lang="fr-FR" sz="1600" b="1" dirty="0" smtClean="0">
                <a:solidFill>
                  <a:prstClr val="black"/>
                </a:solidFill>
              </a:rPr>
              <a:t>Statut Martial Maternel</a:t>
            </a:r>
            <a:endParaRPr lang="fr-FR" sz="1600" b="1" dirty="0">
              <a:solidFill>
                <a:prstClr val="black"/>
              </a:solidFill>
            </a:endParaRPr>
          </a:p>
        </p:txBody>
      </p:sp>
      <p:sp>
        <p:nvSpPr>
          <p:cNvPr id="17" name="ZoneTexte 16"/>
          <p:cNvSpPr txBox="1"/>
          <p:nvPr/>
        </p:nvSpPr>
        <p:spPr>
          <a:xfrm>
            <a:off x="0" y="2492896"/>
            <a:ext cx="1800200" cy="1292662"/>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Pertes Menstruelles</a:t>
            </a:r>
          </a:p>
          <a:p>
            <a:pPr algn="ctr" fontAlgn="auto">
              <a:spcBef>
                <a:spcPts val="0"/>
              </a:spcBef>
              <a:spcAft>
                <a:spcPts val="0"/>
              </a:spcAft>
            </a:pPr>
            <a:r>
              <a:rPr lang="fr-FR" sz="1400" dirty="0" smtClean="0">
                <a:solidFill>
                  <a:prstClr val="black"/>
                </a:solidFill>
              </a:rPr>
              <a:t>Contraception</a:t>
            </a:r>
          </a:p>
          <a:p>
            <a:pPr algn="ctr" fontAlgn="auto">
              <a:spcBef>
                <a:spcPts val="0"/>
              </a:spcBef>
              <a:spcAft>
                <a:spcPts val="0"/>
              </a:spcAft>
            </a:pPr>
            <a:r>
              <a:rPr lang="fr-FR" sz="1400" dirty="0" smtClean="0">
                <a:solidFill>
                  <a:prstClr val="black"/>
                </a:solidFill>
              </a:rPr>
              <a:t>Parité</a:t>
            </a:r>
          </a:p>
          <a:p>
            <a:pPr algn="ctr" fontAlgn="auto">
              <a:spcBef>
                <a:spcPts val="0"/>
              </a:spcBef>
              <a:spcAft>
                <a:spcPts val="0"/>
              </a:spcAft>
            </a:pPr>
            <a:r>
              <a:rPr lang="fr-FR" sz="1400" dirty="0" smtClean="0">
                <a:solidFill>
                  <a:prstClr val="black"/>
                </a:solidFill>
              </a:rPr>
              <a:t>Tabagisme</a:t>
            </a:r>
          </a:p>
          <a:p>
            <a:pPr algn="ctr" fontAlgn="auto">
              <a:spcBef>
                <a:spcPts val="0"/>
              </a:spcBef>
              <a:spcAft>
                <a:spcPts val="0"/>
              </a:spcAft>
            </a:pPr>
            <a:r>
              <a:rPr lang="fr-FR" sz="1400" dirty="0" smtClean="0">
                <a:solidFill>
                  <a:prstClr val="black"/>
                </a:solidFill>
              </a:rPr>
              <a:t>Alimentation</a:t>
            </a:r>
          </a:p>
          <a:p>
            <a:pPr algn="ctr" fontAlgn="auto">
              <a:spcBef>
                <a:spcPts val="0"/>
              </a:spcBef>
              <a:spcAft>
                <a:spcPts val="0"/>
              </a:spcAft>
            </a:pPr>
            <a:r>
              <a:rPr lang="fr-FR" sz="1400" dirty="0" smtClean="0">
                <a:solidFill>
                  <a:prstClr val="black"/>
                </a:solidFill>
              </a:rPr>
              <a:t>Supplémentation</a:t>
            </a:r>
            <a:endParaRPr lang="fr-FR" sz="1400" dirty="0">
              <a:solidFill>
                <a:prstClr val="black"/>
              </a:solidFill>
            </a:endParaRPr>
          </a:p>
        </p:txBody>
      </p:sp>
      <p:sp>
        <p:nvSpPr>
          <p:cNvPr id="18" name="ZoneTexte 17"/>
          <p:cNvSpPr txBox="1"/>
          <p:nvPr/>
        </p:nvSpPr>
        <p:spPr>
          <a:xfrm>
            <a:off x="35496" y="5592142"/>
            <a:ext cx="1800200" cy="1077218"/>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Age Gestationnel</a:t>
            </a:r>
          </a:p>
          <a:p>
            <a:pPr algn="ctr" fontAlgn="auto">
              <a:spcBef>
                <a:spcPts val="0"/>
              </a:spcBef>
              <a:spcAft>
                <a:spcPts val="0"/>
              </a:spcAft>
            </a:pPr>
            <a:r>
              <a:rPr lang="fr-FR" sz="1400" dirty="0" smtClean="0">
                <a:solidFill>
                  <a:prstClr val="black"/>
                </a:solidFill>
              </a:rPr>
              <a:t>Poids de Naissance</a:t>
            </a:r>
          </a:p>
          <a:p>
            <a:pPr algn="ctr" fontAlgn="auto">
              <a:spcBef>
                <a:spcPts val="0"/>
              </a:spcBef>
              <a:spcAft>
                <a:spcPts val="0"/>
              </a:spcAft>
            </a:pPr>
            <a:r>
              <a:rPr lang="fr-FR" sz="1400" dirty="0" smtClean="0">
                <a:solidFill>
                  <a:prstClr val="black"/>
                </a:solidFill>
              </a:rPr>
              <a:t>Diabète maternel</a:t>
            </a:r>
          </a:p>
          <a:p>
            <a:pPr algn="ctr" fontAlgn="auto">
              <a:spcBef>
                <a:spcPts val="0"/>
              </a:spcBef>
              <a:spcAft>
                <a:spcPts val="0"/>
              </a:spcAft>
            </a:pPr>
            <a:r>
              <a:rPr lang="fr-FR" sz="1400" dirty="0" smtClean="0">
                <a:solidFill>
                  <a:prstClr val="black"/>
                </a:solidFill>
              </a:rPr>
              <a:t>Césarienne</a:t>
            </a:r>
          </a:p>
          <a:p>
            <a:pPr algn="ctr" fontAlgn="auto">
              <a:spcBef>
                <a:spcPts val="0"/>
              </a:spcBef>
              <a:spcAft>
                <a:spcPts val="0"/>
              </a:spcAft>
            </a:pPr>
            <a:r>
              <a:rPr lang="fr-FR" sz="1400" dirty="0" err="1" smtClean="0">
                <a:solidFill>
                  <a:prstClr val="black"/>
                </a:solidFill>
              </a:rPr>
              <a:t>Clampage</a:t>
            </a:r>
            <a:r>
              <a:rPr lang="fr-FR" sz="1400" dirty="0" smtClean="0">
                <a:solidFill>
                  <a:prstClr val="black"/>
                </a:solidFill>
              </a:rPr>
              <a:t> du Cordon</a:t>
            </a:r>
            <a:endParaRPr lang="fr-FR" sz="1400" dirty="0">
              <a:solidFill>
                <a:prstClr val="black"/>
              </a:solidFill>
            </a:endParaRPr>
          </a:p>
        </p:txBody>
      </p:sp>
      <p:sp>
        <p:nvSpPr>
          <p:cNvPr id="19" name="ZoneTexte 18"/>
          <p:cNvSpPr txBox="1"/>
          <p:nvPr/>
        </p:nvSpPr>
        <p:spPr>
          <a:xfrm>
            <a:off x="1835696" y="3356992"/>
            <a:ext cx="1656184" cy="430887"/>
          </a:xfrm>
          <a:prstGeom prst="rect">
            <a:avLst/>
          </a:prstGeom>
          <a:ln w="19050">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Croissance</a:t>
            </a:r>
          </a:p>
          <a:p>
            <a:pPr algn="ctr" fontAlgn="auto">
              <a:spcBef>
                <a:spcPts val="0"/>
              </a:spcBef>
              <a:spcAft>
                <a:spcPts val="0"/>
              </a:spcAft>
            </a:pPr>
            <a:r>
              <a:rPr lang="fr-FR" sz="1400" dirty="0" smtClean="0">
                <a:solidFill>
                  <a:prstClr val="black"/>
                </a:solidFill>
              </a:rPr>
              <a:t>Masse Erythrocytaire</a:t>
            </a:r>
            <a:endParaRPr lang="fr-FR" sz="1400" dirty="0">
              <a:solidFill>
                <a:prstClr val="black"/>
              </a:solidFill>
            </a:endParaRPr>
          </a:p>
        </p:txBody>
      </p:sp>
      <p:sp>
        <p:nvSpPr>
          <p:cNvPr id="20" name="ZoneTexte 19"/>
          <p:cNvSpPr txBox="1"/>
          <p:nvPr/>
        </p:nvSpPr>
        <p:spPr>
          <a:xfrm>
            <a:off x="2483768" y="1124744"/>
            <a:ext cx="2232248" cy="1292662"/>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Allaitement Maternel</a:t>
            </a:r>
          </a:p>
          <a:p>
            <a:pPr algn="ctr" fontAlgn="auto">
              <a:spcBef>
                <a:spcPts val="0"/>
              </a:spcBef>
              <a:spcAft>
                <a:spcPts val="0"/>
              </a:spcAft>
            </a:pPr>
            <a:r>
              <a:rPr lang="fr-FR" sz="1400" dirty="0" smtClean="0">
                <a:solidFill>
                  <a:prstClr val="black"/>
                </a:solidFill>
              </a:rPr>
              <a:t>Lait de Vache</a:t>
            </a:r>
          </a:p>
          <a:p>
            <a:pPr algn="ctr" fontAlgn="auto">
              <a:spcBef>
                <a:spcPts val="0"/>
              </a:spcBef>
              <a:spcAft>
                <a:spcPts val="0"/>
              </a:spcAft>
            </a:pPr>
            <a:r>
              <a:rPr lang="fr-FR" sz="1400" dirty="0" smtClean="0">
                <a:solidFill>
                  <a:prstClr val="black"/>
                </a:solidFill>
              </a:rPr>
              <a:t>Protéines Animales</a:t>
            </a:r>
          </a:p>
          <a:p>
            <a:pPr algn="ctr" fontAlgn="auto">
              <a:spcBef>
                <a:spcPts val="0"/>
              </a:spcBef>
              <a:spcAft>
                <a:spcPts val="0"/>
              </a:spcAft>
            </a:pPr>
            <a:r>
              <a:rPr lang="fr-FR" sz="1400" dirty="0" smtClean="0">
                <a:solidFill>
                  <a:prstClr val="black"/>
                </a:solidFill>
              </a:rPr>
              <a:t>Fer dans les Formules et les céréales Infantiles, </a:t>
            </a:r>
          </a:p>
          <a:p>
            <a:pPr algn="ctr" fontAlgn="auto">
              <a:spcBef>
                <a:spcPts val="0"/>
              </a:spcBef>
              <a:spcAft>
                <a:spcPts val="0"/>
              </a:spcAft>
            </a:pPr>
            <a:r>
              <a:rPr lang="fr-FR" sz="1400" dirty="0" smtClean="0">
                <a:solidFill>
                  <a:prstClr val="black"/>
                </a:solidFill>
              </a:rPr>
              <a:t>supplémentation</a:t>
            </a:r>
          </a:p>
        </p:txBody>
      </p:sp>
      <p:sp>
        <p:nvSpPr>
          <p:cNvPr id="21" name="Ellipse 20"/>
          <p:cNvSpPr/>
          <p:nvPr/>
        </p:nvSpPr>
        <p:spPr>
          <a:xfrm>
            <a:off x="2987824" y="2636912"/>
            <a:ext cx="1224136" cy="360040"/>
          </a:xfrm>
          <a:prstGeom prst="ellipse">
            <a:avLst/>
          </a:prstGeom>
          <a:noFill/>
          <a:ln>
            <a:solidFill>
              <a:schemeClr val="tx2"/>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fontAlgn="auto">
              <a:spcBef>
                <a:spcPts val="0"/>
              </a:spcBef>
              <a:spcAft>
                <a:spcPts val="0"/>
              </a:spcAft>
            </a:pPr>
            <a:r>
              <a:rPr lang="fr-FR" dirty="0" smtClean="0">
                <a:solidFill>
                  <a:prstClr val="black"/>
                </a:solidFill>
              </a:rPr>
              <a:t>Sources</a:t>
            </a:r>
            <a:endParaRPr lang="fr-FR" dirty="0">
              <a:solidFill>
                <a:prstClr val="black"/>
              </a:solidFill>
            </a:endParaRPr>
          </a:p>
        </p:txBody>
      </p:sp>
      <p:sp>
        <p:nvSpPr>
          <p:cNvPr id="22" name="Ellipse 21"/>
          <p:cNvSpPr/>
          <p:nvPr/>
        </p:nvSpPr>
        <p:spPr>
          <a:xfrm>
            <a:off x="4716016" y="2636912"/>
            <a:ext cx="1584176" cy="360040"/>
          </a:xfrm>
          <a:prstGeom prst="ellipse">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fontAlgn="auto">
              <a:spcBef>
                <a:spcPts val="0"/>
              </a:spcBef>
              <a:spcAft>
                <a:spcPts val="0"/>
              </a:spcAft>
            </a:pPr>
            <a:r>
              <a:rPr lang="fr-FR" dirty="0" smtClean="0">
                <a:solidFill>
                  <a:prstClr val="black"/>
                </a:solidFill>
              </a:rPr>
              <a:t>Facilitateurs</a:t>
            </a:r>
            <a:endParaRPr lang="fr-FR" dirty="0">
              <a:solidFill>
                <a:prstClr val="black"/>
              </a:solidFill>
            </a:endParaRPr>
          </a:p>
        </p:txBody>
      </p:sp>
      <p:sp>
        <p:nvSpPr>
          <p:cNvPr id="23" name="Ellipse 22"/>
          <p:cNvSpPr/>
          <p:nvPr/>
        </p:nvSpPr>
        <p:spPr>
          <a:xfrm>
            <a:off x="6444208" y="2636912"/>
            <a:ext cx="1440160" cy="36004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fontAlgn="auto">
              <a:spcBef>
                <a:spcPts val="0"/>
              </a:spcBef>
              <a:spcAft>
                <a:spcPts val="0"/>
              </a:spcAft>
            </a:pPr>
            <a:r>
              <a:rPr lang="fr-FR" dirty="0" smtClean="0">
                <a:solidFill>
                  <a:prstClr val="black"/>
                </a:solidFill>
              </a:rPr>
              <a:t>Inhibiteurs</a:t>
            </a:r>
            <a:endParaRPr lang="fr-FR" dirty="0">
              <a:solidFill>
                <a:prstClr val="black"/>
              </a:solidFill>
            </a:endParaRPr>
          </a:p>
        </p:txBody>
      </p:sp>
      <p:sp>
        <p:nvSpPr>
          <p:cNvPr id="24" name="ZoneTexte 23"/>
          <p:cNvSpPr txBox="1"/>
          <p:nvPr/>
        </p:nvSpPr>
        <p:spPr>
          <a:xfrm>
            <a:off x="4788024" y="1988840"/>
            <a:ext cx="1584176" cy="430887"/>
          </a:xfrm>
          <a:prstGeom prst="rect">
            <a:avLst/>
          </a:prstGeom>
          <a:ln>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Vitamine C</a:t>
            </a:r>
          </a:p>
          <a:p>
            <a:pPr algn="ctr" fontAlgn="auto">
              <a:spcBef>
                <a:spcPts val="0"/>
              </a:spcBef>
              <a:spcAft>
                <a:spcPts val="0"/>
              </a:spcAft>
            </a:pPr>
            <a:r>
              <a:rPr lang="fr-FR" sz="1400" dirty="0" smtClean="0">
                <a:solidFill>
                  <a:prstClr val="black"/>
                </a:solidFill>
              </a:rPr>
              <a:t>Viandes, poissons</a:t>
            </a:r>
          </a:p>
        </p:txBody>
      </p:sp>
      <p:sp>
        <p:nvSpPr>
          <p:cNvPr id="25" name="ZoneTexte 24"/>
          <p:cNvSpPr txBox="1"/>
          <p:nvPr/>
        </p:nvSpPr>
        <p:spPr>
          <a:xfrm>
            <a:off x="6444208" y="1556792"/>
            <a:ext cx="1584176" cy="861774"/>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Café, thé</a:t>
            </a:r>
          </a:p>
          <a:p>
            <a:pPr algn="ctr" fontAlgn="auto">
              <a:spcBef>
                <a:spcPts val="0"/>
              </a:spcBef>
              <a:spcAft>
                <a:spcPts val="0"/>
              </a:spcAft>
            </a:pPr>
            <a:r>
              <a:rPr lang="fr-FR" sz="1400" dirty="0" smtClean="0">
                <a:solidFill>
                  <a:prstClr val="black"/>
                </a:solidFill>
              </a:rPr>
              <a:t>Phytates</a:t>
            </a:r>
          </a:p>
          <a:p>
            <a:pPr algn="ctr" fontAlgn="auto">
              <a:spcBef>
                <a:spcPts val="0"/>
              </a:spcBef>
              <a:spcAft>
                <a:spcPts val="0"/>
              </a:spcAft>
            </a:pPr>
            <a:r>
              <a:rPr lang="fr-FR" sz="1400" dirty="0" smtClean="0">
                <a:solidFill>
                  <a:prstClr val="black"/>
                </a:solidFill>
              </a:rPr>
              <a:t>Calcium</a:t>
            </a:r>
          </a:p>
          <a:p>
            <a:pPr algn="ctr" fontAlgn="auto">
              <a:spcBef>
                <a:spcPts val="0"/>
              </a:spcBef>
              <a:spcAft>
                <a:spcPts val="0"/>
              </a:spcAft>
            </a:pPr>
            <a:r>
              <a:rPr lang="fr-FR" sz="1400" dirty="0" smtClean="0">
                <a:solidFill>
                  <a:prstClr val="black"/>
                </a:solidFill>
              </a:rPr>
              <a:t>Avidine (blanc d’œuf)</a:t>
            </a:r>
          </a:p>
        </p:txBody>
      </p:sp>
      <p:sp>
        <p:nvSpPr>
          <p:cNvPr id="26" name="ZoneTexte 25"/>
          <p:cNvSpPr txBox="1"/>
          <p:nvPr/>
        </p:nvSpPr>
        <p:spPr>
          <a:xfrm>
            <a:off x="7380312" y="3356992"/>
            <a:ext cx="1584176" cy="861774"/>
          </a:xfrm>
          <a:prstGeom prst="rect">
            <a:avLst/>
          </a:prstGeom>
          <a:ln w="3175">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Parasites</a:t>
            </a:r>
          </a:p>
          <a:p>
            <a:pPr algn="ctr" fontAlgn="auto">
              <a:spcBef>
                <a:spcPts val="0"/>
              </a:spcBef>
              <a:spcAft>
                <a:spcPts val="0"/>
              </a:spcAft>
            </a:pPr>
            <a:r>
              <a:rPr lang="fr-FR" sz="1400" dirty="0" smtClean="0">
                <a:solidFill>
                  <a:prstClr val="black"/>
                </a:solidFill>
              </a:rPr>
              <a:t>Lait de Vache</a:t>
            </a:r>
          </a:p>
          <a:p>
            <a:pPr algn="ctr" fontAlgn="auto">
              <a:spcBef>
                <a:spcPts val="0"/>
              </a:spcBef>
              <a:spcAft>
                <a:spcPts val="0"/>
              </a:spcAft>
            </a:pPr>
            <a:r>
              <a:rPr lang="fr-FR" sz="1400" dirty="0" smtClean="0">
                <a:solidFill>
                  <a:prstClr val="black"/>
                </a:solidFill>
              </a:rPr>
              <a:t>Autres pathologies (MC, H.Pylori)</a:t>
            </a:r>
          </a:p>
        </p:txBody>
      </p:sp>
      <p:sp>
        <p:nvSpPr>
          <p:cNvPr id="27" name="ZoneTexte 26"/>
          <p:cNvSpPr txBox="1"/>
          <p:nvPr/>
        </p:nvSpPr>
        <p:spPr>
          <a:xfrm>
            <a:off x="7380312" y="4440594"/>
            <a:ext cx="1656184" cy="1292662"/>
          </a:xfrm>
          <a:prstGeom prst="rect">
            <a:avLst/>
          </a:prstGeom>
          <a:ln w="3175">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Infection, inflammation</a:t>
            </a:r>
          </a:p>
          <a:p>
            <a:pPr algn="ctr" fontAlgn="auto">
              <a:spcBef>
                <a:spcPts val="0"/>
              </a:spcBef>
              <a:spcAft>
                <a:spcPts val="0"/>
              </a:spcAft>
            </a:pPr>
            <a:r>
              <a:rPr lang="fr-FR" sz="1400" dirty="0" smtClean="0">
                <a:solidFill>
                  <a:prstClr val="black"/>
                </a:solidFill>
              </a:rPr>
              <a:t>Hémoglobinopathies</a:t>
            </a:r>
          </a:p>
          <a:p>
            <a:pPr algn="ctr" fontAlgn="auto">
              <a:spcBef>
                <a:spcPts val="0"/>
              </a:spcBef>
              <a:spcAft>
                <a:spcPts val="0"/>
              </a:spcAft>
            </a:pPr>
            <a:r>
              <a:rPr lang="fr-FR" sz="1400" dirty="0" smtClean="0">
                <a:solidFill>
                  <a:prstClr val="black"/>
                </a:solidFill>
              </a:rPr>
              <a:t>Affections chroniques</a:t>
            </a:r>
          </a:p>
          <a:p>
            <a:pPr algn="ctr" fontAlgn="auto">
              <a:spcBef>
                <a:spcPts val="0"/>
              </a:spcBef>
              <a:spcAft>
                <a:spcPts val="0"/>
              </a:spcAft>
            </a:pPr>
            <a:r>
              <a:rPr lang="fr-FR" sz="1400" dirty="0" smtClean="0">
                <a:solidFill>
                  <a:prstClr val="black"/>
                </a:solidFill>
              </a:rPr>
              <a:t>Variation diurnes</a:t>
            </a:r>
          </a:p>
          <a:p>
            <a:pPr algn="ctr" fontAlgn="auto">
              <a:spcBef>
                <a:spcPts val="0"/>
              </a:spcBef>
              <a:spcAft>
                <a:spcPts val="0"/>
              </a:spcAft>
            </a:pPr>
            <a:r>
              <a:rPr lang="fr-FR" sz="1400" dirty="0" smtClean="0">
                <a:solidFill>
                  <a:prstClr val="black"/>
                </a:solidFill>
              </a:rPr>
              <a:t>Sexe, ethnie</a:t>
            </a:r>
          </a:p>
        </p:txBody>
      </p:sp>
      <p:sp>
        <p:nvSpPr>
          <p:cNvPr id="30" name="Virage 29"/>
          <p:cNvSpPr/>
          <p:nvPr/>
        </p:nvSpPr>
        <p:spPr>
          <a:xfrm>
            <a:off x="827584" y="5085184"/>
            <a:ext cx="714523" cy="504056"/>
          </a:xfrm>
          <a:prstGeom prst="bentArrow">
            <a:avLst>
              <a:gd name="adj1" fmla="val 2428"/>
              <a:gd name="adj2" fmla="val 11038"/>
              <a:gd name="adj3" fmla="val 8068"/>
              <a:gd name="adj4" fmla="val 481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fr-FR" dirty="0">
              <a:solidFill>
                <a:prstClr val="black"/>
              </a:solidFill>
            </a:endParaRPr>
          </a:p>
        </p:txBody>
      </p:sp>
      <p:sp>
        <p:nvSpPr>
          <p:cNvPr id="31" name="Virage 30"/>
          <p:cNvSpPr/>
          <p:nvPr/>
        </p:nvSpPr>
        <p:spPr>
          <a:xfrm rot="10800000" flipH="1">
            <a:off x="827584" y="4941168"/>
            <a:ext cx="720079" cy="216024"/>
          </a:xfrm>
          <a:prstGeom prst="bentArrow">
            <a:avLst>
              <a:gd name="adj1" fmla="val 2428"/>
              <a:gd name="adj2" fmla="val 9829"/>
              <a:gd name="adj3" fmla="val 16137"/>
              <a:gd name="adj4" fmla="val 481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fr-FR" dirty="0">
              <a:solidFill>
                <a:prstClr val="black"/>
              </a:solidFill>
            </a:endParaRPr>
          </a:p>
        </p:txBody>
      </p:sp>
      <p:sp>
        <p:nvSpPr>
          <p:cNvPr id="34" name="Flèche vers le bas 33"/>
          <p:cNvSpPr/>
          <p:nvPr/>
        </p:nvSpPr>
        <p:spPr>
          <a:xfrm>
            <a:off x="3491880" y="2420888"/>
            <a:ext cx="144016" cy="216024"/>
          </a:xfrm>
          <a:prstGeom prst="down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35" name="Flèche vers le bas 34"/>
          <p:cNvSpPr/>
          <p:nvPr/>
        </p:nvSpPr>
        <p:spPr>
          <a:xfrm>
            <a:off x="5436096" y="2420888"/>
            <a:ext cx="144016" cy="216024"/>
          </a:xfrm>
          <a:prstGeom prst="down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36" name="Flèche vers le bas 35"/>
          <p:cNvSpPr/>
          <p:nvPr/>
        </p:nvSpPr>
        <p:spPr>
          <a:xfrm>
            <a:off x="7092280" y="2420888"/>
            <a:ext cx="144016" cy="216024"/>
          </a:xfrm>
          <a:prstGeom prst="down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37" name="Flèche vers le bas 36"/>
          <p:cNvSpPr/>
          <p:nvPr/>
        </p:nvSpPr>
        <p:spPr>
          <a:xfrm>
            <a:off x="755576" y="3789040"/>
            <a:ext cx="144016" cy="216024"/>
          </a:xfrm>
          <a:prstGeom prst="down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38" name="Flèche vers le bas 37"/>
          <p:cNvSpPr/>
          <p:nvPr/>
        </p:nvSpPr>
        <p:spPr>
          <a:xfrm rot="16200000">
            <a:off x="3131840" y="4869160"/>
            <a:ext cx="216024" cy="360040"/>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0" name="Flèche vers le bas 39"/>
          <p:cNvSpPr/>
          <p:nvPr/>
        </p:nvSpPr>
        <p:spPr>
          <a:xfrm rot="10800000" flipV="1">
            <a:off x="4139953" y="3789040"/>
            <a:ext cx="288032" cy="576064"/>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1" name="Flèche vers le bas 40"/>
          <p:cNvSpPr/>
          <p:nvPr/>
        </p:nvSpPr>
        <p:spPr>
          <a:xfrm rot="5400000">
            <a:off x="7164288" y="4941168"/>
            <a:ext cx="144016" cy="288032"/>
          </a:xfrm>
          <a:prstGeom prst="downArrow">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2" name="Flèche vers le bas 41"/>
          <p:cNvSpPr/>
          <p:nvPr/>
        </p:nvSpPr>
        <p:spPr>
          <a:xfrm>
            <a:off x="2411760" y="3789040"/>
            <a:ext cx="144016" cy="288032"/>
          </a:xfrm>
          <a:prstGeom prst="downArrow">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3" name="Flèche vers le bas 42"/>
          <p:cNvSpPr/>
          <p:nvPr/>
        </p:nvSpPr>
        <p:spPr>
          <a:xfrm rot="5400000">
            <a:off x="7164288" y="3861048"/>
            <a:ext cx="144016" cy="288032"/>
          </a:xfrm>
          <a:prstGeom prst="downArrow">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5" name="Flèche vers le bas 44"/>
          <p:cNvSpPr/>
          <p:nvPr/>
        </p:nvSpPr>
        <p:spPr>
          <a:xfrm rot="14803496" flipV="1">
            <a:off x="4764271" y="2721430"/>
            <a:ext cx="132295" cy="948213"/>
          </a:xfrm>
          <a:prstGeom prst="downArrow">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6" name="Flèche vers le bas 45"/>
          <p:cNvSpPr/>
          <p:nvPr/>
        </p:nvSpPr>
        <p:spPr>
          <a:xfrm rot="15723940" flipV="1">
            <a:off x="5829093" y="1969617"/>
            <a:ext cx="81258" cy="2457422"/>
          </a:xfrm>
          <a:prstGeom prst="downArrow">
            <a:avLst>
              <a:gd name="adj1" fmla="val 60800"/>
              <a:gd name="adj2" fmla="val 50000"/>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7" name="Flèche vers le bas 46"/>
          <p:cNvSpPr/>
          <p:nvPr/>
        </p:nvSpPr>
        <p:spPr>
          <a:xfrm rot="16200000" flipV="1">
            <a:off x="5184068" y="4833156"/>
            <a:ext cx="288032" cy="504056"/>
          </a:xfrm>
          <a:prstGeom prst="downArrow">
            <a:avLst>
              <a:gd name="adj1" fmla="val 43227"/>
              <a:gd name="adj2" fmla="val 50000"/>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8" name="Flèche vers le bas 47"/>
          <p:cNvSpPr/>
          <p:nvPr/>
        </p:nvSpPr>
        <p:spPr>
          <a:xfrm rot="15077811" flipV="1">
            <a:off x="4985468" y="3841994"/>
            <a:ext cx="295912" cy="887740"/>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9" name="Rectangle 48"/>
          <p:cNvSpPr/>
          <p:nvPr/>
        </p:nvSpPr>
        <p:spPr>
          <a:xfrm>
            <a:off x="4860032" y="6381328"/>
            <a:ext cx="4032448" cy="374906"/>
          </a:xfrm>
          <a:prstGeom prst="rect">
            <a:avLst/>
          </a:prstGeom>
          <a:solidFill>
            <a:schemeClr val="bg2"/>
          </a:solidFill>
          <a:ln>
            <a:noFill/>
          </a:ln>
        </p:spPr>
        <p:txBody>
          <a:bodyPr wrap="square" lIns="72000" tIns="36000" rIns="72000" bIns="0">
            <a:spAutoFit/>
          </a:bodyPr>
          <a:lstStyle/>
          <a:p>
            <a:pPr marL="342900" lvl="1" indent="-342900" algn="ctr" fontAlgn="auto">
              <a:spcBef>
                <a:spcPts val="0"/>
              </a:spcBef>
              <a:spcAft>
                <a:spcPts val="0"/>
              </a:spcAft>
              <a:buClr>
                <a:srgbClr val="4F81BD"/>
              </a:buClr>
              <a:defRPr/>
            </a:pPr>
            <a:r>
              <a:rPr lang="fr-FR" sz="1100" b="1" dirty="0" smtClean="0">
                <a:solidFill>
                  <a:srgbClr val="C00000"/>
                </a:solidFill>
                <a:latin typeface="Calibri"/>
                <a:cs typeface="+mn-cs"/>
              </a:rPr>
              <a:t>* </a:t>
            </a:r>
            <a:r>
              <a:rPr lang="fr-FR" sz="1100" dirty="0" smtClean="0">
                <a:solidFill>
                  <a:srgbClr val="C00000"/>
                </a:solidFill>
                <a:latin typeface="Calibri"/>
                <a:cs typeface="+mn-cs"/>
              </a:rPr>
              <a:t>Modifié d’après </a:t>
            </a:r>
            <a:r>
              <a:rPr lang="en-US" sz="1100" dirty="0" smtClean="0">
                <a:solidFill>
                  <a:srgbClr val="C00000"/>
                </a:solidFill>
                <a:latin typeface="Calibri"/>
                <a:cs typeface="+mn-cs"/>
              </a:rPr>
              <a:t>Lozoff B </a:t>
            </a:r>
            <a:r>
              <a:rPr lang="en-US" sz="1100" i="1" dirty="0" smtClean="0">
                <a:solidFill>
                  <a:srgbClr val="C00000"/>
                </a:solidFill>
                <a:latin typeface="Calibri"/>
                <a:cs typeface="+mn-cs"/>
              </a:rPr>
              <a:t>et al.</a:t>
            </a:r>
            <a:r>
              <a:rPr lang="en-US" sz="1100" dirty="0" smtClean="0">
                <a:solidFill>
                  <a:srgbClr val="C00000"/>
                </a:solidFill>
                <a:latin typeface="Calibri"/>
                <a:cs typeface="+mn-cs"/>
              </a:rPr>
              <a:t> Iron deficiency in infancy: applying a physiologic framework for </a:t>
            </a:r>
            <a:r>
              <a:rPr lang="fr-FR" sz="1100" dirty="0" smtClean="0">
                <a:solidFill>
                  <a:srgbClr val="C00000"/>
                </a:solidFill>
                <a:latin typeface="Calibri"/>
                <a:cs typeface="+mn-cs"/>
              </a:rPr>
              <a:t> </a:t>
            </a:r>
            <a:r>
              <a:rPr lang="en-US" sz="1100" dirty="0" smtClean="0">
                <a:solidFill>
                  <a:srgbClr val="C00000"/>
                </a:solidFill>
                <a:latin typeface="Calibri"/>
                <a:cs typeface="+mn-cs"/>
              </a:rPr>
              <a:t>prediction. </a:t>
            </a:r>
            <a:r>
              <a:rPr lang="fr-FR" sz="1100" dirty="0" smtClean="0">
                <a:solidFill>
                  <a:srgbClr val="C00000"/>
                </a:solidFill>
                <a:latin typeface="Calibri"/>
                <a:cs typeface="+mn-cs"/>
              </a:rPr>
              <a:t>Am J Clin </a:t>
            </a:r>
            <a:r>
              <a:rPr lang="fr-FR" sz="1100" dirty="0" err="1" smtClean="0">
                <a:solidFill>
                  <a:srgbClr val="C00000"/>
                </a:solidFill>
                <a:latin typeface="Calibri"/>
                <a:cs typeface="+mn-cs"/>
              </a:rPr>
              <a:t>Nutr</a:t>
            </a:r>
            <a:r>
              <a:rPr lang="fr-FR" sz="1100" dirty="0" smtClean="0">
                <a:solidFill>
                  <a:srgbClr val="C00000"/>
                </a:solidFill>
                <a:latin typeface="Calibri"/>
                <a:cs typeface="+mn-cs"/>
              </a:rPr>
              <a:t>. 2006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0" y="0"/>
            <a:ext cx="9144000" cy="980728"/>
          </a:xfrm>
          <a:ln/>
        </p:spPr>
        <p:style>
          <a:lnRef idx="1">
            <a:schemeClr val="accent1"/>
          </a:lnRef>
          <a:fillRef idx="2">
            <a:schemeClr val="accent1"/>
          </a:fillRef>
          <a:effectRef idx="1">
            <a:schemeClr val="accent1"/>
          </a:effectRef>
          <a:fontRef idx="minor">
            <a:schemeClr val="dk1"/>
          </a:fontRef>
        </p:style>
        <p:txBody>
          <a:bodyPr>
            <a:noAutofit/>
          </a:bodyPr>
          <a:lstStyle/>
          <a:p>
            <a:pPr marL="571500" indent="-360000"/>
            <a:r>
              <a:rPr lang="fr-FR" sz="3600" dirty="0" smtClean="0">
                <a:solidFill>
                  <a:prstClr val="black"/>
                </a:solidFill>
              </a:rPr>
              <a:t>Métabolisme du fer chez  le nourrisson  (1)</a:t>
            </a:r>
          </a:p>
        </p:txBody>
      </p:sp>
      <p:sp>
        <p:nvSpPr>
          <p:cNvPr id="3075" name="Espace réservé du contenu 2"/>
          <p:cNvSpPr>
            <a:spLocks noGrp="1"/>
          </p:cNvSpPr>
          <p:nvPr>
            <p:ph idx="1"/>
          </p:nvPr>
        </p:nvSpPr>
        <p:spPr>
          <a:xfrm>
            <a:off x="179512" y="1196752"/>
            <a:ext cx="4104456" cy="5589240"/>
          </a:xfrm>
        </p:spPr>
        <p:txBody>
          <a:bodyPr>
            <a:normAutofit/>
          </a:bodyPr>
          <a:lstStyle/>
          <a:p>
            <a:pPr marL="342900" lvl="1" indent="-342900">
              <a:buClr>
                <a:schemeClr val="accent1">
                  <a:lumMod val="75000"/>
                </a:schemeClr>
              </a:buClr>
              <a:buFont typeface="Wingdings" pitchFamily="2" charset="2"/>
              <a:buChar char="q"/>
              <a:defRPr/>
            </a:pPr>
            <a:r>
              <a:rPr lang="fr-FR" sz="2100" dirty="0" smtClean="0"/>
              <a:t>Répartition du fer dans l’organisme</a:t>
            </a:r>
            <a:r>
              <a:rPr lang="fr-FR" sz="2100" b="1" dirty="0" smtClean="0"/>
              <a:t> </a:t>
            </a:r>
            <a:r>
              <a:rPr lang="fr-FR" sz="1700" dirty="0" smtClean="0"/>
              <a:t>[</a:t>
            </a:r>
            <a:r>
              <a:rPr lang="en-US" sz="1700" dirty="0" err="1" smtClean="0"/>
              <a:t>Dallman</a:t>
            </a:r>
            <a:r>
              <a:rPr lang="en-US" sz="1700" dirty="0" smtClean="0"/>
              <a:t> et al</a:t>
            </a:r>
            <a:r>
              <a:rPr lang="fr-FR" sz="1700" dirty="0" smtClean="0"/>
              <a:t>, 1993; </a:t>
            </a:r>
            <a:r>
              <a:rPr lang="fr-FR" sz="1700" dirty="0" err="1" smtClean="0"/>
              <a:t>Hercberg</a:t>
            </a:r>
            <a:r>
              <a:rPr lang="fr-FR" sz="1700" dirty="0" smtClean="0"/>
              <a:t>, 1988] </a:t>
            </a:r>
          </a:p>
          <a:p>
            <a:pPr>
              <a:buClr>
                <a:schemeClr val="accent1"/>
              </a:buClr>
              <a:buFont typeface="Wingdings" pitchFamily="2" charset="2"/>
              <a:buChar char="§"/>
            </a:pPr>
            <a:r>
              <a:rPr lang="fr-FR" sz="2100" dirty="0" smtClean="0"/>
              <a:t>Formes métaboliquement actives : </a:t>
            </a:r>
            <a:r>
              <a:rPr lang="fr-FR" sz="2100" dirty="0" err="1" smtClean="0"/>
              <a:t>Hb</a:t>
            </a:r>
            <a:r>
              <a:rPr lang="fr-FR" sz="2100" dirty="0" smtClean="0"/>
              <a:t> (65 % du pool total), myoglobine (5 % du pool total), cytochromes et </a:t>
            </a:r>
            <a:r>
              <a:rPr lang="fr-FR" sz="2100" dirty="0" err="1" smtClean="0"/>
              <a:t>flavoprotéines</a:t>
            </a:r>
            <a:r>
              <a:rPr lang="fr-FR" sz="2100" dirty="0" smtClean="0"/>
              <a:t>.</a:t>
            </a:r>
          </a:p>
          <a:p>
            <a:pPr>
              <a:buClr>
                <a:schemeClr val="accent1"/>
              </a:buClr>
              <a:buFont typeface="Wingdings" pitchFamily="2" charset="2"/>
              <a:buChar char="§"/>
            </a:pPr>
            <a:r>
              <a:rPr lang="fr-FR" sz="2100" dirty="0" smtClean="0"/>
              <a:t>Forme de transport : la transferrine.</a:t>
            </a:r>
          </a:p>
          <a:p>
            <a:pPr>
              <a:buClr>
                <a:schemeClr val="accent1"/>
              </a:buClr>
              <a:buFont typeface="Wingdings" pitchFamily="2" charset="2"/>
              <a:buChar char="§"/>
            </a:pPr>
            <a:r>
              <a:rPr lang="fr-FR" sz="2100" dirty="0" smtClean="0"/>
              <a:t>Formes de réserve :</a:t>
            </a:r>
          </a:p>
          <a:p>
            <a:pPr lvl="1">
              <a:buClr>
                <a:schemeClr val="accent1"/>
              </a:buClr>
              <a:buFont typeface="Calibri" pitchFamily="34" charset="0"/>
              <a:buChar char="→"/>
            </a:pPr>
            <a:r>
              <a:rPr lang="fr-FR" sz="1900" dirty="0" err="1" smtClean="0"/>
              <a:t>Ferritine</a:t>
            </a:r>
            <a:r>
              <a:rPr lang="fr-FR" sz="1900" dirty="0" smtClean="0"/>
              <a:t>: fraction soluble, facilement mobilisable</a:t>
            </a:r>
          </a:p>
          <a:p>
            <a:pPr lvl="1">
              <a:buClr>
                <a:schemeClr val="accent1"/>
              </a:buClr>
              <a:buFont typeface="Calibri" pitchFamily="34" charset="0"/>
              <a:buChar char="→"/>
            </a:pPr>
            <a:r>
              <a:rPr lang="fr-FR" sz="1900" dirty="0" smtClean="0"/>
              <a:t>Hémosidérine: fraction insoluble </a:t>
            </a:r>
          </a:p>
          <a:p>
            <a:pPr marL="742950" lvl="2" indent="-342900">
              <a:buClr>
                <a:schemeClr val="accent1">
                  <a:lumMod val="75000"/>
                </a:schemeClr>
              </a:buClr>
              <a:buNone/>
              <a:defRPr/>
            </a:pPr>
            <a:endParaRPr lang="fr-FR" sz="1500" dirty="0"/>
          </a:p>
        </p:txBody>
      </p:sp>
      <p:cxnSp>
        <p:nvCxnSpPr>
          <p:cNvPr id="4" name="Connecteur droit 3"/>
          <p:cNvCxnSpPr/>
          <p:nvPr/>
        </p:nvCxnSpPr>
        <p:spPr>
          <a:xfrm>
            <a:off x="0" y="98072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5363" name="Picture 3"/>
          <p:cNvPicPr>
            <a:picLocks noChangeAspect="1" noChangeArrowheads="1"/>
          </p:cNvPicPr>
          <p:nvPr/>
        </p:nvPicPr>
        <p:blipFill>
          <a:blip r:embed="rId3" cstate="print"/>
          <a:srcRect/>
          <a:stretch>
            <a:fillRect/>
          </a:stretch>
        </p:blipFill>
        <p:spPr bwMode="auto">
          <a:xfrm>
            <a:off x="4067944" y="1124744"/>
            <a:ext cx="4896545" cy="5001344"/>
          </a:xfrm>
          <a:prstGeom prst="rect">
            <a:avLst/>
          </a:prstGeom>
          <a:noFill/>
          <a:ln w="9525">
            <a:noFill/>
            <a:miter lim="800000"/>
            <a:headEnd/>
            <a:tailEnd/>
          </a:ln>
        </p:spPr>
      </p:pic>
      <p:sp>
        <p:nvSpPr>
          <p:cNvPr id="11" name="Rectangle 10"/>
          <p:cNvSpPr/>
          <p:nvPr/>
        </p:nvSpPr>
        <p:spPr>
          <a:xfrm>
            <a:off x="3995936" y="6165304"/>
            <a:ext cx="4896544" cy="502702"/>
          </a:xfrm>
          <a:prstGeom prst="rect">
            <a:avLst/>
          </a:prstGeom>
          <a:ln>
            <a:solidFill>
              <a:schemeClr val="accent1"/>
            </a:solidFill>
          </a:ln>
        </p:spPr>
        <p:txBody>
          <a:bodyPr wrap="square">
            <a:spAutoFit/>
          </a:bodyPr>
          <a:lstStyle/>
          <a:p>
            <a:pPr algn="ctr" fontAlgn="auto">
              <a:spcBef>
                <a:spcPts val="0"/>
              </a:spcBef>
              <a:spcAft>
                <a:spcPts val="0"/>
              </a:spcAft>
            </a:pPr>
            <a:r>
              <a:rPr lang="fr-FR" sz="1600" dirty="0" smtClean="0">
                <a:solidFill>
                  <a:prstClr val="black"/>
                </a:solidFill>
                <a:latin typeface="Calibri"/>
                <a:cs typeface="+mn-cs"/>
              </a:rPr>
              <a:t>Distribution du fer dans l’organisme  chez les adultes. </a:t>
            </a:r>
            <a:r>
              <a:rPr lang="fr-FR" sz="1600" b="1" baseline="30000" dirty="0" smtClean="0">
                <a:solidFill>
                  <a:srgbClr val="C00000"/>
                </a:solidFill>
                <a:latin typeface="Calibri"/>
                <a:cs typeface="+mn-cs"/>
              </a:rPr>
              <a:t>[</a:t>
            </a:r>
            <a:r>
              <a:rPr lang="en-US" sz="1600" b="1" baseline="30000" dirty="0" smtClean="0">
                <a:solidFill>
                  <a:srgbClr val="C00000"/>
                </a:solidFill>
                <a:latin typeface="Calibri"/>
                <a:cs typeface="+mn-cs"/>
              </a:rPr>
              <a:t>Hentze Mw </a:t>
            </a:r>
            <a:r>
              <a:rPr lang="en-US" sz="1600" b="1" i="1" baseline="30000" dirty="0" smtClean="0">
                <a:solidFill>
                  <a:srgbClr val="C00000"/>
                </a:solidFill>
                <a:latin typeface="Calibri"/>
                <a:cs typeface="+mn-cs"/>
              </a:rPr>
              <a:t>et al.</a:t>
            </a:r>
            <a:r>
              <a:rPr lang="en-US" sz="1600" b="1" baseline="30000" dirty="0" smtClean="0">
                <a:solidFill>
                  <a:srgbClr val="C00000"/>
                </a:solidFill>
                <a:latin typeface="Calibri"/>
                <a:cs typeface="+mn-cs"/>
              </a:rPr>
              <a:t>, Cell 2004</a:t>
            </a:r>
            <a:r>
              <a:rPr lang="fr-FR" sz="1600" b="1" baseline="30000" dirty="0" smtClean="0">
                <a:solidFill>
                  <a:srgbClr val="C00000"/>
                </a:solidFill>
                <a:latin typeface="Calibri"/>
                <a:cs typeface="+mn-cs"/>
              </a:rPr>
              <a:t>]</a:t>
            </a:r>
            <a:endParaRPr lang="fr-FR" sz="1600" b="1" baseline="30000" dirty="0">
              <a:solidFill>
                <a:srgbClr val="C00000"/>
              </a:solidFill>
              <a:latin typeface="Calibri"/>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0" y="1196752"/>
            <a:ext cx="4067944" cy="5589240"/>
          </a:xfrm>
        </p:spPr>
        <p:txBody>
          <a:bodyPr>
            <a:normAutofit lnSpcReduction="10000"/>
          </a:bodyPr>
          <a:lstStyle/>
          <a:p>
            <a:pPr marL="342900" lvl="1" indent="-342900">
              <a:buClr>
                <a:schemeClr val="accent1">
                  <a:lumMod val="75000"/>
                </a:schemeClr>
              </a:buClr>
              <a:buFont typeface="Wingdings" pitchFamily="2" charset="2"/>
              <a:buChar char="q"/>
              <a:defRPr/>
            </a:pPr>
            <a:r>
              <a:rPr lang="fr-FR" sz="1800" dirty="0" smtClean="0"/>
              <a:t>Absorption</a:t>
            </a:r>
          </a:p>
          <a:p>
            <a:pPr>
              <a:buClr>
                <a:schemeClr val="accent1"/>
              </a:buClr>
              <a:buFont typeface="Wingdings" pitchFamily="2" charset="2"/>
              <a:buChar char="§"/>
            </a:pPr>
            <a:r>
              <a:rPr lang="fr-FR" sz="1800" dirty="0" smtClean="0"/>
              <a:t>Fer non </a:t>
            </a:r>
            <a:r>
              <a:rPr lang="fr-FR" sz="1800" dirty="0" err="1" smtClean="0"/>
              <a:t>héminique</a:t>
            </a:r>
            <a:r>
              <a:rPr lang="fr-FR" sz="1800" dirty="0" smtClean="0"/>
              <a:t> ≠ Fer </a:t>
            </a:r>
            <a:r>
              <a:rPr lang="fr-FR" sz="1800" dirty="0" err="1" smtClean="0"/>
              <a:t>héminique</a:t>
            </a:r>
            <a:endParaRPr lang="fr-FR" sz="1800" dirty="0" smtClean="0"/>
          </a:p>
          <a:p>
            <a:pPr marL="342900" lvl="1" indent="-342900">
              <a:buClr>
                <a:schemeClr val="accent1">
                  <a:lumMod val="75000"/>
                </a:schemeClr>
              </a:buClr>
              <a:buFont typeface="Wingdings" pitchFamily="2" charset="2"/>
              <a:buChar char="q"/>
              <a:defRPr/>
            </a:pPr>
            <a:r>
              <a:rPr lang="fr-FR" sz="1800" dirty="0" smtClean="0"/>
              <a:t>Régulation  de l’absorption</a:t>
            </a:r>
          </a:p>
          <a:p>
            <a:pPr>
              <a:buClr>
                <a:schemeClr val="accent1"/>
              </a:buClr>
              <a:buFont typeface="Wingdings" pitchFamily="2" charset="2"/>
              <a:buChar char="§"/>
            </a:pPr>
            <a:r>
              <a:rPr lang="fr-FR" sz="1800" dirty="0" err="1" smtClean="0"/>
              <a:t>Hepcidine</a:t>
            </a:r>
            <a:r>
              <a:rPr lang="fr-FR" sz="1800" dirty="0" smtClean="0"/>
              <a:t> </a:t>
            </a:r>
            <a:r>
              <a:rPr lang="fr-FR" sz="1400" dirty="0" smtClean="0">
                <a:solidFill>
                  <a:srgbClr val="C00000"/>
                </a:solidFill>
              </a:rPr>
              <a:t>(</a:t>
            </a:r>
            <a:r>
              <a:rPr lang="en-US" sz="1400" dirty="0" smtClean="0">
                <a:solidFill>
                  <a:srgbClr val="C00000"/>
                </a:solidFill>
              </a:rPr>
              <a:t>Nemeth E </a:t>
            </a:r>
            <a:r>
              <a:rPr lang="en-US" sz="1400" i="1" dirty="0" smtClean="0">
                <a:solidFill>
                  <a:srgbClr val="C00000"/>
                </a:solidFill>
              </a:rPr>
              <a:t>et al.</a:t>
            </a:r>
            <a:r>
              <a:rPr lang="fr-FR" sz="1400" i="1" dirty="0" smtClean="0">
                <a:solidFill>
                  <a:srgbClr val="C00000"/>
                </a:solidFill>
              </a:rPr>
              <a:t> </a:t>
            </a:r>
            <a:r>
              <a:rPr lang="fr-FR" sz="1400" dirty="0" smtClean="0">
                <a:solidFill>
                  <a:srgbClr val="C00000"/>
                </a:solidFill>
              </a:rPr>
              <a:t>Science 2004</a:t>
            </a:r>
            <a:r>
              <a:rPr lang="fr-FR" sz="1600" dirty="0" smtClean="0">
                <a:solidFill>
                  <a:srgbClr val="C00000"/>
                </a:solidFill>
              </a:rPr>
              <a:t>) </a:t>
            </a:r>
          </a:p>
          <a:p>
            <a:pPr>
              <a:buClr>
                <a:schemeClr val="accent1"/>
              </a:buClr>
              <a:buFont typeface="Wingdings" pitchFamily="2" charset="2"/>
              <a:buChar char="§"/>
            </a:pPr>
            <a:r>
              <a:rPr lang="fr-FR" sz="1800" dirty="0" smtClean="0"/>
              <a:t>3 mécanismes de régulation:</a:t>
            </a:r>
          </a:p>
          <a:p>
            <a:pPr>
              <a:buClr>
                <a:schemeClr val="accent1"/>
              </a:buClr>
              <a:buNone/>
            </a:pPr>
            <a:r>
              <a:rPr lang="fr-FR" sz="1800" dirty="0" smtClean="0"/>
              <a:t>       «diététique» (1) → «réserves» (2) → «</a:t>
            </a:r>
            <a:r>
              <a:rPr lang="fr-FR" sz="1800" dirty="0" err="1" smtClean="0"/>
              <a:t>érythropoïétique</a:t>
            </a:r>
            <a:r>
              <a:rPr lang="fr-FR" sz="1800" dirty="0" smtClean="0"/>
              <a:t>» (3) </a:t>
            </a:r>
          </a:p>
          <a:p>
            <a:pPr>
              <a:buClr>
                <a:srgbClr val="4F81BD"/>
              </a:buClr>
              <a:buFont typeface="Wingdings" pitchFamily="2" charset="2"/>
              <a:buChar char="§"/>
            </a:pPr>
            <a:r>
              <a:rPr lang="fr-FR" sz="1800" dirty="0" smtClean="0">
                <a:solidFill>
                  <a:prstClr val="black"/>
                </a:solidFill>
              </a:rPr>
              <a:t>Changements ontogéniques postnatals</a:t>
            </a:r>
            <a:r>
              <a:rPr lang="fr-FR" sz="2000" dirty="0" smtClean="0">
                <a:solidFill>
                  <a:srgbClr val="C00000"/>
                </a:solidFill>
              </a:rPr>
              <a:t> </a:t>
            </a:r>
            <a:r>
              <a:rPr lang="fr-FR" sz="1400" dirty="0" smtClean="0">
                <a:solidFill>
                  <a:srgbClr val="C00000"/>
                </a:solidFill>
              </a:rPr>
              <a:t>(</a:t>
            </a:r>
            <a:r>
              <a:rPr lang="fr-FR" sz="1400" dirty="0" err="1" smtClean="0">
                <a:solidFill>
                  <a:srgbClr val="C00000"/>
                </a:solidFill>
              </a:rPr>
              <a:t>Lonnerdal</a:t>
            </a:r>
            <a:r>
              <a:rPr lang="fr-FR" sz="1400" dirty="0" smtClean="0">
                <a:solidFill>
                  <a:srgbClr val="C00000"/>
                </a:solidFill>
              </a:rPr>
              <a:t> B </a:t>
            </a:r>
            <a:r>
              <a:rPr lang="fr-FR" sz="1400" i="1" dirty="0" smtClean="0">
                <a:solidFill>
                  <a:srgbClr val="C00000"/>
                </a:solidFill>
              </a:rPr>
              <a:t>et al. </a:t>
            </a:r>
            <a:r>
              <a:rPr lang="en-US" sz="1400" dirty="0" smtClean="0">
                <a:solidFill>
                  <a:srgbClr val="C00000"/>
                </a:solidFill>
              </a:rPr>
              <a:t>Food and Nutrition Bulletin 2007</a:t>
            </a:r>
            <a:r>
              <a:rPr lang="fr-FR" sz="1400" dirty="0" smtClean="0">
                <a:solidFill>
                  <a:srgbClr val="C00000"/>
                </a:solidFill>
              </a:rPr>
              <a:t>)</a:t>
            </a:r>
            <a:endParaRPr lang="fr-FR" sz="1400" dirty="0" smtClean="0">
              <a:solidFill>
                <a:prstClr val="black"/>
              </a:solidFill>
            </a:endParaRPr>
          </a:p>
          <a:p>
            <a:pPr lvl="0">
              <a:buClr>
                <a:srgbClr val="4F81BD"/>
              </a:buClr>
              <a:buFont typeface="Wingdings" pitchFamily="2" charset="2"/>
              <a:buChar char="§"/>
            </a:pPr>
            <a:r>
              <a:rPr lang="fr-FR" sz="1800" dirty="0" smtClean="0"/>
              <a:t>Chez les NRS régulation de type : (3) → (1)→ (2)</a:t>
            </a:r>
          </a:p>
          <a:p>
            <a:pPr lvl="0">
              <a:buClr>
                <a:srgbClr val="4F81BD"/>
              </a:buClr>
              <a:buFont typeface="Wingdings" pitchFamily="2" charset="2"/>
              <a:buChar char="§"/>
            </a:pPr>
            <a:r>
              <a:rPr lang="fr-FR" sz="1800" dirty="0" smtClean="0"/>
              <a:t>Multifactorielle </a:t>
            </a:r>
            <a:r>
              <a:rPr lang="fr-FR" sz="1600" dirty="0" smtClean="0">
                <a:solidFill>
                  <a:srgbClr val="C00000"/>
                </a:solidFill>
              </a:rPr>
              <a:t>(</a:t>
            </a:r>
            <a:r>
              <a:rPr lang="fr-FR" sz="1400" dirty="0" smtClean="0">
                <a:solidFill>
                  <a:srgbClr val="C00000"/>
                </a:solidFill>
              </a:rPr>
              <a:t>Kelleher </a:t>
            </a:r>
            <a:r>
              <a:rPr lang="fr-FR" sz="1400" i="1" dirty="0" smtClean="0">
                <a:solidFill>
                  <a:srgbClr val="C00000"/>
                </a:solidFill>
              </a:rPr>
              <a:t>et al. </a:t>
            </a:r>
            <a:r>
              <a:rPr lang="en-US" sz="1400" dirty="0" smtClean="0">
                <a:solidFill>
                  <a:srgbClr val="C00000"/>
                </a:solidFill>
              </a:rPr>
              <a:t>J </a:t>
            </a:r>
            <a:r>
              <a:rPr lang="en-US" sz="1400" dirty="0" err="1" smtClean="0">
                <a:solidFill>
                  <a:srgbClr val="C00000"/>
                </a:solidFill>
              </a:rPr>
              <a:t>Nutr</a:t>
            </a:r>
            <a:r>
              <a:rPr lang="en-US" sz="1400" dirty="0" smtClean="0">
                <a:solidFill>
                  <a:srgbClr val="C00000"/>
                </a:solidFill>
              </a:rPr>
              <a:t> 2006</a:t>
            </a:r>
            <a:r>
              <a:rPr lang="fr-FR" sz="1400" dirty="0" smtClean="0">
                <a:solidFill>
                  <a:srgbClr val="C00000"/>
                </a:solidFill>
              </a:rPr>
              <a:t>)</a:t>
            </a:r>
          </a:p>
          <a:p>
            <a:pPr lvl="0">
              <a:buClr>
                <a:srgbClr val="4F81BD"/>
              </a:buClr>
              <a:buFont typeface="Calibri" pitchFamily="34" charset="0"/>
              <a:buChar char="→"/>
            </a:pPr>
            <a:r>
              <a:rPr lang="fr-FR" sz="1800" dirty="0" smtClean="0"/>
              <a:t>↑ </a:t>
            </a:r>
            <a:r>
              <a:rPr lang="fr-FR" sz="1800" dirty="0" err="1" smtClean="0"/>
              <a:t>DMTl</a:t>
            </a:r>
            <a:r>
              <a:rPr lang="fr-FR" sz="1800" dirty="0" smtClean="0"/>
              <a:t>, de </a:t>
            </a:r>
            <a:r>
              <a:rPr lang="fr-FR" sz="1800" dirty="0" err="1" smtClean="0"/>
              <a:t>FPNl</a:t>
            </a:r>
            <a:r>
              <a:rPr lang="fr-FR" sz="1800" dirty="0" smtClean="0"/>
              <a:t>, et de l’</a:t>
            </a:r>
            <a:r>
              <a:rPr lang="fr-FR" sz="1800" dirty="0" err="1" smtClean="0"/>
              <a:t>héphaestine</a:t>
            </a:r>
            <a:r>
              <a:rPr lang="fr-FR" sz="1800" dirty="0" smtClean="0"/>
              <a:t> et changement de localisation de </a:t>
            </a:r>
            <a:r>
              <a:rPr lang="fr-FR" sz="1800" dirty="0" err="1" smtClean="0"/>
              <a:t>DMTl</a:t>
            </a:r>
            <a:r>
              <a:rPr lang="fr-FR" sz="1800" dirty="0" smtClean="0"/>
              <a:t> et </a:t>
            </a:r>
            <a:r>
              <a:rPr lang="fr-FR" sz="1800" dirty="0" err="1" smtClean="0"/>
              <a:t>FPNl</a:t>
            </a:r>
            <a:r>
              <a:rPr lang="fr-FR" sz="1800" dirty="0" smtClean="0"/>
              <a:t> dans l’</a:t>
            </a:r>
            <a:r>
              <a:rPr lang="fr-FR" sz="1800" dirty="0" err="1" smtClean="0"/>
              <a:t>entérocyte</a:t>
            </a:r>
            <a:r>
              <a:rPr lang="fr-FR" sz="1800" dirty="0" smtClean="0"/>
              <a:t> après le sevrage </a:t>
            </a:r>
          </a:p>
          <a:p>
            <a:pPr lvl="0">
              <a:buClr>
                <a:srgbClr val="4F81BD"/>
              </a:buClr>
              <a:buFont typeface="Calibri" pitchFamily="34" charset="0"/>
              <a:buChar char="→"/>
            </a:pPr>
            <a:r>
              <a:rPr lang="fr-FR" sz="1800" dirty="0" smtClean="0"/>
              <a:t> Capacité limité du contrôle homéostatique de l’absorption du fer</a:t>
            </a:r>
          </a:p>
          <a:p>
            <a:pPr marL="742950" lvl="2" indent="-342900">
              <a:buClr>
                <a:schemeClr val="accent1">
                  <a:lumMod val="75000"/>
                </a:schemeClr>
              </a:buClr>
              <a:buNone/>
              <a:defRPr/>
            </a:pPr>
            <a:endParaRPr lang="fr-FR" sz="1500" dirty="0"/>
          </a:p>
        </p:txBody>
      </p:sp>
      <p:cxnSp>
        <p:nvCxnSpPr>
          <p:cNvPr id="4" name="Connecteur droit 3"/>
          <p:cNvCxnSpPr/>
          <p:nvPr/>
        </p:nvCxnSpPr>
        <p:spPr>
          <a:xfrm>
            <a:off x="0" y="98072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83968" y="6165304"/>
            <a:ext cx="4464496" cy="584775"/>
          </a:xfrm>
          <a:prstGeom prst="rect">
            <a:avLst/>
          </a:prstGeom>
          <a:ln>
            <a:solidFill>
              <a:schemeClr val="accent1"/>
            </a:solidFill>
          </a:ln>
        </p:spPr>
        <p:txBody>
          <a:bodyPr wrap="square">
            <a:spAutoFit/>
          </a:bodyPr>
          <a:lstStyle/>
          <a:p>
            <a:pPr algn="ctr" fontAlgn="auto">
              <a:spcBef>
                <a:spcPts val="0"/>
              </a:spcBef>
              <a:spcAft>
                <a:spcPts val="0"/>
              </a:spcAft>
            </a:pPr>
            <a:r>
              <a:rPr lang="fr-FR" sz="1600" b="1" dirty="0" smtClean="0">
                <a:solidFill>
                  <a:prstClr val="black"/>
                </a:solidFill>
                <a:latin typeface="Calibri"/>
                <a:cs typeface="+mn-cs"/>
              </a:rPr>
              <a:t>Figure 4.</a:t>
            </a:r>
            <a:r>
              <a:rPr lang="fr-FR" sz="1600" dirty="0" smtClean="0">
                <a:solidFill>
                  <a:prstClr val="black"/>
                </a:solidFill>
                <a:latin typeface="Calibri"/>
                <a:cs typeface="+mn-cs"/>
              </a:rPr>
              <a:t> Le maintien de l’homéostasie du fer dans l’organisme. </a:t>
            </a:r>
            <a:r>
              <a:rPr lang="fr-FR" sz="1600" b="1" baseline="30000" dirty="0" smtClean="0">
                <a:solidFill>
                  <a:srgbClr val="C00000"/>
                </a:solidFill>
                <a:latin typeface="Calibri"/>
                <a:cs typeface="+mn-cs"/>
              </a:rPr>
              <a:t>[</a:t>
            </a:r>
            <a:r>
              <a:rPr lang="en-US" sz="1600" b="1" baseline="30000" dirty="0" smtClean="0">
                <a:solidFill>
                  <a:srgbClr val="C00000"/>
                </a:solidFill>
                <a:latin typeface="Calibri"/>
                <a:cs typeface="+mn-cs"/>
              </a:rPr>
              <a:t>Delaby C </a:t>
            </a:r>
            <a:r>
              <a:rPr lang="en-US" sz="1600" b="1" i="1" baseline="30000" dirty="0" smtClean="0">
                <a:solidFill>
                  <a:srgbClr val="C00000"/>
                </a:solidFill>
                <a:latin typeface="Calibri"/>
                <a:cs typeface="+mn-cs"/>
              </a:rPr>
              <a:t>et al.</a:t>
            </a:r>
            <a:r>
              <a:rPr lang="en-US" sz="1600" b="1" baseline="30000" dirty="0" smtClean="0">
                <a:solidFill>
                  <a:srgbClr val="C00000"/>
                </a:solidFill>
                <a:latin typeface="Calibri"/>
                <a:cs typeface="+mn-cs"/>
              </a:rPr>
              <a:t>, </a:t>
            </a:r>
            <a:r>
              <a:rPr lang="fr-FR" sz="1600" b="1" baseline="30000" dirty="0" smtClean="0">
                <a:solidFill>
                  <a:srgbClr val="C00000"/>
                </a:solidFill>
                <a:latin typeface="Calibri"/>
                <a:cs typeface="+mn-cs"/>
              </a:rPr>
              <a:t>La Revue de médecine interne 2007]</a:t>
            </a:r>
            <a:endParaRPr lang="fr-FR" sz="1600" b="1" baseline="30000" dirty="0">
              <a:solidFill>
                <a:srgbClr val="C00000"/>
              </a:solidFill>
              <a:latin typeface="Calibri"/>
              <a:cs typeface="+mn-cs"/>
            </a:endParaRPr>
          </a:p>
        </p:txBody>
      </p:sp>
      <p:pic>
        <p:nvPicPr>
          <p:cNvPr id="15362" name="Picture 2"/>
          <p:cNvPicPr>
            <a:picLocks noChangeAspect="1" noChangeArrowheads="1"/>
          </p:cNvPicPr>
          <p:nvPr/>
        </p:nvPicPr>
        <p:blipFill>
          <a:blip r:embed="rId3" cstate="print"/>
          <a:srcRect l="3279" r="3279" b="708"/>
          <a:stretch>
            <a:fillRect/>
          </a:stretch>
        </p:blipFill>
        <p:spPr bwMode="auto">
          <a:xfrm>
            <a:off x="3923928" y="1052736"/>
            <a:ext cx="5220072" cy="5040560"/>
          </a:xfrm>
          <a:prstGeom prst="rect">
            <a:avLst/>
          </a:prstGeom>
          <a:noFill/>
          <a:ln w="9525">
            <a:noFill/>
            <a:miter lim="800000"/>
            <a:headEnd/>
            <a:tailEnd/>
          </a:ln>
        </p:spPr>
      </p:pic>
      <p:sp>
        <p:nvSpPr>
          <p:cNvPr id="8" name="Titre 1"/>
          <p:cNvSpPr txBox="1">
            <a:spLocks/>
          </p:cNvSpPr>
          <p:nvPr/>
        </p:nvSpPr>
        <p:spPr>
          <a:xfrm>
            <a:off x="0" y="0"/>
            <a:ext cx="9144000" cy="98072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571500" marR="0" lvl="0" indent="-36000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prstClr val="black"/>
                </a:solidFill>
                <a:effectLst/>
                <a:uLnTx/>
                <a:uFillTx/>
                <a:latin typeface="+mn-lt"/>
                <a:ea typeface="+mn-ea"/>
                <a:cs typeface="+mn-cs"/>
              </a:rPr>
              <a:t>Métabolisme du fer chez  le nourrisson  (2)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11560" y="260648"/>
            <a:ext cx="7776864" cy="830997"/>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sz="2400" b="1" dirty="0" smtClean="0"/>
              <a:t>Apports en fer comparées aux apports quotidiens de référence de l’OMS (RNI)*</a:t>
            </a:r>
            <a:endParaRPr lang="fr-FR" sz="2400" b="1" dirty="0"/>
          </a:p>
        </p:txBody>
      </p:sp>
      <p:graphicFrame>
        <p:nvGraphicFramePr>
          <p:cNvPr id="8" name="Tableau 7"/>
          <p:cNvGraphicFramePr>
            <a:graphicFrameLocks noGrp="1"/>
          </p:cNvGraphicFramePr>
          <p:nvPr/>
        </p:nvGraphicFramePr>
        <p:xfrm>
          <a:off x="539550" y="1556791"/>
          <a:ext cx="7920881" cy="2623690"/>
        </p:xfrm>
        <a:graphic>
          <a:graphicData uri="http://schemas.openxmlformats.org/drawingml/2006/table">
            <a:tbl>
              <a:tblPr/>
              <a:tblGrid>
                <a:gridCol w="2036798"/>
                <a:gridCol w="1131555"/>
                <a:gridCol w="1131555"/>
                <a:gridCol w="1056117"/>
                <a:gridCol w="1357866"/>
                <a:gridCol w="1206990"/>
              </a:tblGrid>
              <a:tr h="418712">
                <a:tc rowSpan="2">
                  <a:txBody>
                    <a:bodyPr/>
                    <a:lstStyle/>
                    <a:p>
                      <a:pPr>
                        <a:lnSpc>
                          <a:spcPct val="115000"/>
                        </a:lnSpc>
                        <a:spcAft>
                          <a:spcPts val="0"/>
                        </a:spcAft>
                      </a:pPr>
                      <a:r>
                        <a:rPr lang="en-US" sz="1600" b="1" dirty="0">
                          <a:solidFill>
                            <a:srgbClr val="000000"/>
                          </a:solidFill>
                          <a:latin typeface="Calibri"/>
                          <a:ea typeface="Times New Roman"/>
                          <a:cs typeface="Times New Roman"/>
                        </a:rPr>
                        <a:t>Nutriment</a:t>
                      </a:r>
                      <a:endParaRPr lang="fr-FR" sz="1600" dirty="0">
                        <a:solidFill>
                          <a:srgbClr val="000000"/>
                        </a:solidFill>
                        <a:latin typeface="Calibri"/>
                        <a:ea typeface="Times New Roman"/>
                        <a:cs typeface="Times New Roman"/>
                      </a:endParaRPr>
                    </a:p>
                  </a:txBody>
                  <a:tcPr marL="68580" marR="68580" marT="0" marB="0">
                    <a:lnL>
                      <a:noFill/>
                    </a:lnL>
                    <a:lnR>
                      <a:noFill/>
                    </a:lnR>
                    <a:lnT w="28575" cap="flat" cmpd="sng" algn="ctr">
                      <a:solidFill>
                        <a:srgbClr val="548DD4"/>
                      </a:solidFill>
                      <a:prstDash val="solid"/>
                      <a:round/>
                      <a:headEnd type="none" w="med" len="med"/>
                      <a:tailEnd type="none" w="med" len="med"/>
                    </a:lnT>
                    <a:lnB>
                      <a:noFill/>
                    </a:lnB>
                  </a:tcPr>
                </a:tc>
                <a:tc gridSpan="2">
                  <a:txBody>
                    <a:bodyPr/>
                    <a:lstStyle/>
                    <a:p>
                      <a:pPr algn="ctr">
                        <a:lnSpc>
                          <a:spcPct val="115000"/>
                        </a:lnSpc>
                        <a:spcAft>
                          <a:spcPts val="0"/>
                        </a:spcAft>
                      </a:pPr>
                      <a:r>
                        <a:rPr lang="en-US" sz="1600" b="1" dirty="0">
                          <a:solidFill>
                            <a:srgbClr val="000000"/>
                          </a:solidFill>
                          <a:latin typeface="Calibri"/>
                          <a:ea typeface="Times New Roman"/>
                          <a:cs typeface="Times New Roman"/>
                        </a:rPr>
                        <a:t>Notre </a:t>
                      </a:r>
                      <a:r>
                        <a:rPr lang="fr-FR" sz="1600" b="1" dirty="0">
                          <a:solidFill>
                            <a:srgbClr val="000000"/>
                          </a:solidFill>
                          <a:latin typeface="Calibri"/>
                          <a:ea typeface="Times New Roman"/>
                          <a:cs typeface="Times New Roman"/>
                        </a:rPr>
                        <a:t>série</a:t>
                      </a:r>
                      <a:r>
                        <a:rPr lang="fr-FR" sz="1600" dirty="0">
                          <a:solidFill>
                            <a:srgbClr val="000000"/>
                          </a:solidFill>
                          <a:latin typeface="Calibri"/>
                          <a:ea typeface="Times New Roman"/>
                          <a:cs typeface="Times New Roman"/>
                        </a:rPr>
                        <a:t> </a:t>
                      </a:r>
                      <a:r>
                        <a:rPr lang="en-US" sz="1600" b="1" dirty="0">
                          <a:solidFill>
                            <a:srgbClr val="000000"/>
                          </a:solidFill>
                          <a:latin typeface="Calibri"/>
                          <a:ea typeface="Times New Roman"/>
                          <a:cs typeface="Times New Roman"/>
                        </a:rPr>
                        <a:t>(n</a:t>
                      </a:r>
                      <a:r>
                        <a:rPr lang="en-US" sz="1600" b="1" dirty="0">
                          <a:solidFill>
                            <a:srgbClr val="000000"/>
                          </a:solidFill>
                          <a:latin typeface="Calibri"/>
                          <a:ea typeface="Times New Roman"/>
                          <a:cs typeface="Calibri"/>
                        </a:rPr>
                        <a:t>=378)</a:t>
                      </a:r>
                      <a:endParaRPr lang="fr-FR" sz="1600" dirty="0">
                        <a:solidFill>
                          <a:srgbClr val="000000"/>
                        </a:solidFill>
                        <a:latin typeface="Calibri"/>
                        <a:ea typeface="Times New Roman"/>
                        <a:cs typeface="Times New Roman"/>
                      </a:endParaRPr>
                    </a:p>
                  </a:txBody>
                  <a:tcPr marL="68580" marR="68580" marT="0" marB="0">
                    <a:lnL>
                      <a:noFill/>
                    </a:lnL>
                    <a:lnR>
                      <a:noFill/>
                    </a:lnR>
                    <a:lnT w="28575" cap="flat" cmpd="sng" algn="ctr">
                      <a:solidFill>
                        <a:srgbClr val="548DD4"/>
                      </a:solidFill>
                      <a:prstDash val="solid"/>
                      <a:round/>
                      <a:headEnd type="none" w="med" len="med"/>
                      <a:tailEnd type="none" w="med" len="med"/>
                    </a:lnT>
                    <a:lnB w="19050" cap="flat" cmpd="sng" algn="ctr">
                      <a:solidFill>
                        <a:srgbClr val="548DD4"/>
                      </a:solidFill>
                      <a:prstDash val="solid"/>
                      <a:round/>
                      <a:headEnd type="none" w="med" len="med"/>
                      <a:tailEnd type="none" w="med" len="med"/>
                    </a:lnB>
                  </a:tcPr>
                </a:tc>
                <a:tc hMerge="1">
                  <a:txBody>
                    <a:bodyPr/>
                    <a:lstStyle/>
                    <a:p>
                      <a:endParaRPr lang="fr-FR"/>
                    </a:p>
                  </a:txBody>
                  <a:tcPr/>
                </a:tc>
                <a:tc rowSpan="2">
                  <a:txBody>
                    <a:bodyPr/>
                    <a:lstStyle/>
                    <a:p>
                      <a:pPr algn="ctr">
                        <a:lnSpc>
                          <a:spcPct val="115000"/>
                        </a:lnSpc>
                        <a:spcAft>
                          <a:spcPts val="0"/>
                        </a:spcAft>
                      </a:pPr>
                      <a:r>
                        <a:rPr lang="fr-FR" sz="1600" b="1" dirty="0" smtClean="0">
                          <a:solidFill>
                            <a:srgbClr val="000000"/>
                          </a:solidFill>
                          <a:latin typeface="Calibri"/>
                          <a:ea typeface="Times New Roman"/>
                          <a:cs typeface="Times New Roman"/>
                        </a:rPr>
                        <a:t>RNI</a:t>
                      </a:r>
                      <a:r>
                        <a:rPr lang="en-US" sz="1600" b="1" dirty="0" smtClean="0">
                          <a:solidFill>
                            <a:srgbClr val="000000"/>
                          </a:solidFill>
                          <a:latin typeface="Calibri"/>
                          <a:ea typeface="Times New Roman"/>
                          <a:cs typeface="Times New Roman"/>
                        </a:rPr>
                        <a:t>/jour</a:t>
                      </a:r>
                      <a:endParaRPr lang="fr-FR" sz="1600" dirty="0">
                        <a:solidFill>
                          <a:srgbClr val="000000"/>
                        </a:solidFill>
                        <a:latin typeface="Calibri"/>
                        <a:ea typeface="Times New Roman"/>
                        <a:cs typeface="Times New Roman"/>
                      </a:endParaRPr>
                    </a:p>
                  </a:txBody>
                  <a:tcPr marL="68580" marR="68580" marT="0" marB="0">
                    <a:lnL>
                      <a:noFill/>
                    </a:lnL>
                    <a:lnR>
                      <a:noFill/>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rowSpan="2">
                  <a:txBody>
                    <a:bodyPr/>
                    <a:lstStyle/>
                    <a:p>
                      <a:pPr algn="ctr">
                        <a:lnSpc>
                          <a:spcPct val="115000"/>
                        </a:lnSpc>
                        <a:spcAft>
                          <a:spcPts val="0"/>
                        </a:spcAft>
                      </a:pPr>
                      <a:r>
                        <a:rPr lang="fr-FR" sz="1600" b="1" dirty="0" smtClean="0">
                          <a:solidFill>
                            <a:srgbClr val="000000"/>
                          </a:solidFill>
                          <a:latin typeface="Calibri"/>
                          <a:ea typeface="Times New Roman"/>
                          <a:cs typeface="Times New Roman"/>
                        </a:rPr>
                        <a:t>%</a:t>
                      </a:r>
                      <a:r>
                        <a:rPr lang="fr-FR" sz="1600" dirty="0" smtClean="0">
                          <a:solidFill>
                            <a:srgbClr val="000000"/>
                          </a:solidFill>
                          <a:latin typeface="Calibri"/>
                          <a:ea typeface="Times New Roman"/>
                          <a:cs typeface="Times New Roman"/>
                        </a:rPr>
                        <a:t> </a:t>
                      </a:r>
                      <a:r>
                        <a:rPr lang="fr-FR" sz="1600" b="1" dirty="0" smtClean="0">
                          <a:solidFill>
                            <a:srgbClr val="000000"/>
                          </a:solidFill>
                          <a:latin typeface="Calibri"/>
                          <a:ea typeface="Times New Roman"/>
                          <a:cs typeface="Times New Roman"/>
                        </a:rPr>
                        <a:t>couverture </a:t>
                      </a:r>
                      <a:r>
                        <a:rPr lang="fr-FR" sz="1600" b="1" dirty="0">
                          <a:solidFill>
                            <a:srgbClr val="000000"/>
                          </a:solidFill>
                          <a:latin typeface="Calibri"/>
                          <a:ea typeface="Times New Roman"/>
                          <a:cs typeface="Times New Roman"/>
                        </a:rPr>
                        <a:t>des </a:t>
                      </a:r>
                      <a:r>
                        <a:rPr lang="fr-FR" sz="1600" b="1" dirty="0" smtClean="0">
                          <a:solidFill>
                            <a:srgbClr val="000000"/>
                          </a:solidFill>
                          <a:latin typeface="Calibri"/>
                          <a:ea typeface="Times New Roman"/>
                          <a:cs typeface="Times New Roman"/>
                        </a:rPr>
                        <a:t>RNI</a:t>
                      </a:r>
                      <a:endParaRPr lang="fr-FR" sz="1600" dirty="0">
                        <a:solidFill>
                          <a:srgbClr val="000000"/>
                        </a:solidFill>
                        <a:latin typeface="Calibri"/>
                        <a:ea typeface="Times New Roman"/>
                        <a:cs typeface="Times New Roman"/>
                      </a:endParaRPr>
                    </a:p>
                  </a:txBody>
                  <a:tcPr marL="68580" marR="68580" marT="0" marB="0">
                    <a:lnL>
                      <a:noFill/>
                    </a:lnL>
                    <a:lnR>
                      <a:noFill/>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rowSpan="2">
                  <a:txBody>
                    <a:bodyPr/>
                    <a:lstStyle/>
                    <a:p>
                      <a:pPr algn="ctr">
                        <a:lnSpc>
                          <a:spcPct val="115000"/>
                        </a:lnSpc>
                        <a:spcAft>
                          <a:spcPts val="0"/>
                        </a:spcAft>
                      </a:pPr>
                      <a:r>
                        <a:rPr lang="fr-FR" sz="1600" b="1" dirty="0" smtClean="0">
                          <a:solidFill>
                            <a:srgbClr val="000000"/>
                          </a:solidFill>
                          <a:latin typeface="Calibri"/>
                          <a:ea typeface="Times New Roman"/>
                          <a:cs typeface="Times New Roman"/>
                        </a:rPr>
                        <a:t>%</a:t>
                      </a:r>
                      <a:r>
                        <a:rPr lang="fr-FR" sz="1600" dirty="0" smtClean="0">
                          <a:solidFill>
                            <a:srgbClr val="000000"/>
                          </a:solidFill>
                          <a:latin typeface="Calibri"/>
                          <a:ea typeface="Times New Roman"/>
                          <a:cs typeface="Times New Roman"/>
                        </a:rPr>
                        <a:t> </a:t>
                      </a:r>
                      <a:r>
                        <a:rPr lang="fr-FR" sz="1600" b="1" baseline="0" dirty="0" smtClean="0">
                          <a:solidFill>
                            <a:srgbClr val="000000"/>
                          </a:solidFill>
                          <a:latin typeface="Calibri"/>
                          <a:ea typeface="Times New Roman"/>
                          <a:cs typeface="Times New Roman"/>
                        </a:rPr>
                        <a:t> de sujets &lt; RNI</a:t>
                      </a:r>
                      <a:endParaRPr lang="fr-FR" sz="1600" dirty="0">
                        <a:solidFill>
                          <a:srgbClr val="000000"/>
                        </a:solidFill>
                        <a:latin typeface="Calibri"/>
                        <a:ea typeface="Times New Roman"/>
                        <a:cs typeface="Times New Roman"/>
                      </a:endParaRPr>
                    </a:p>
                  </a:txBody>
                  <a:tcPr marL="68580" marR="68580" marT="0" marB="0">
                    <a:lnL>
                      <a:noFill/>
                    </a:lnL>
                    <a:lnR>
                      <a:noFill/>
                    </a:lnR>
                    <a:lnT w="28575"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r>
              <a:tr h="314997">
                <a:tc vMerge="1">
                  <a:txBody>
                    <a:bodyPr/>
                    <a:lstStyle/>
                    <a:p>
                      <a:endParaRPr lang="fr-FR"/>
                    </a:p>
                  </a:txBody>
                  <a:tcPr/>
                </a:tc>
                <a:tc>
                  <a:txBody>
                    <a:bodyPr/>
                    <a:lstStyle/>
                    <a:p>
                      <a:pPr algn="ctr">
                        <a:lnSpc>
                          <a:spcPct val="115000"/>
                        </a:lnSpc>
                        <a:spcAft>
                          <a:spcPts val="0"/>
                        </a:spcAft>
                      </a:pPr>
                      <a:r>
                        <a:rPr lang="fr-FR" sz="1600" b="1" dirty="0">
                          <a:solidFill>
                            <a:srgbClr val="000000"/>
                          </a:solidFill>
                          <a:latin typeface="Calibri"/>
                          <a:ea typeface="Times New Roman"/>
                          <a:cs typeface="Times New Roman"/>
                        </a:rPr>
                        <a:t>Moy</a:t>
                      </a:r>
                      <a:r>
                        <a:rPr lang="en-US" sz="1600" b="1" dirty="0">
                          <a:solidFill>
                            <a:srgbClr val="000000"/>
                          </a:solidFill>
                          <a:latin typeface="Calibri"/>
                          <a:ea typeface="Times New Roman"/>
                          <a:cs typeface="Times New Roman"/>
                        </a:rPr>
                        <a:t> (DS)  </a:t>
                      </a:r>
                      <a:endParaRPr lang="fr-FR" sz="1600" dirty="0">
                        <a:solidFill>
                          <a:srgbClr val="000000"/>
                        </a:solidFill>
                        <a:latin typeface="Calibri"/>
                        <a:ea typeface="Times New Roman"/>
                        <a:cs typeface="Times New Roman"/>
                      </a:endParaRPr>
                    </a:p>
                  </a:txBody>
                  <a:tcPr marL="68580" marR="68580" marT="0" marB="0">
                    <a:lnL>
                      <a:noFill/>
                    </a:lnL>
                    <a:lnR>
                      <a:noFill/>
                    </a:lnR>
                    <a:lnT w="19050"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000000"/>
                          </a:solidFill>
                          <a:latin typeface="Calibri"/>
                          <a:ea typeface="Times New Roman"/>
                          <a:cs typeface="Times New Roman"/>
                        </a:rPr>
                        <a:t>Méd </a:t>
                      </a:r>
                      <a:endParaRPr lang="fr-FR" sz="1600" dirty="0">
                        <a:solidFill>
                          <a:srgbClr val="000000"/>
                        </a:solidFill>
                        <a:latin typeface="Calibri"/>
                        <a:ea typeface="Times New Roman"/>
                        <a:cs typeface="Times New Roman"/>
                      </a:endParaRPr>
                    </a:p>
                  </a:txBody>
                  <a:tcPr marL="68580" marR="68580" marT="0" marB="0">
                    <a:lnL>
                      <a:noFill/>
                    </a:lnL>
                    <a:lnR>
                      <a:noFill/>
                    </a:lnR>
                    <a:lnT w="19050" cap="flat" cmpd="sng" algn="ctr">
                      <a:solidFill>
                        <a:srgbClr val="548DD4"/>
                      </a:solidFill>
                      <a:prstDash val="solid"/>
                      <a:round/>
                      <a:headEnd type="none" w="med" len="med"/>
                      <a:tailEnd type="none" w="med" len="med"/>
                    </a:lnT>
                    <a:lnB w="28575" cap="flat" cmpd="sng" algn="ctr">
                      <a:solidFill>
                        <a:srgbClr val="548DD4"/>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r>
              <a:tr h="1259987">
                <a:tc>
                  <a:txBody>
                    <a:bodyPr/>
                    <a:lstStyle/>
                    <a:p>
                      <a:pPr>
                        <a:lnSpc>
                          <a:spcPct val="115000"/>
                        </a:lnSpc>
                        <a:spcAft>
                          <a:spcPts val="0"/>
                        </a:spcAft>
                      </a:pPr>
                      <a:r>
                        <a:rPr lang="fr-FR" sz="1600" b="1">
                          <a:solidFill>
                            <a:srgbClr val="000000"/>
                          </a:solidFill>
                          <a:latin typeface="Calibri"/>
                          <a:ea typeface="Times New Roman"/>
                          <a:cs typeface="Times New Roman"/>
                        </a:rPr>
                        <a:t>Fer</a:t>
                      </a:r>
                      <a:r>
                        <a:rPr lang="en-US" sz="1600" b="1">
                          <a:solidFill>
                            <a:srgbClr val="000000"/>
                          </a:solidFill>
                          <a:latin typeface="Calibri"/>
                          <a:ea typeface="Times New Roman"/>
                          <a:cs typeface="Times New Roman"/>
                        </a:rPr>
                        <a:t> (mg) </a:t>
                      </a:r>
                      <a:endParaRPr lang="fr-FR" sz="16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n-US" sz="1600" dirty="0" smtClean="0">
                          <a:solidFill>
                            <a:srgbClr val="000000"/>
                          </a:solidFill>
                          <a:latin typeface="Calibri"/>
                          <a:ea typeface="Times New Roman"/>
                          <a:cs typeface="Times New Roman"/>
                        </a:rPr>
                        <a:t>4,3 </a:t>
                      </a:r>
                      <a:r>
                        <a:rPr lang="en-US" sz="1600" dirty="0">
                          <a:solidFill>
                            <a:srgbClr val="000000"/>
                          </a:solidFill>
                          <a:latin typeface="Calibri"/>
                          <a:ea typeface="Times New Roman"/>
                          <a:cs typeface="Times New Roman"/>
                        </a:rPr>
                        <a:t>(</a:t>
                      </a:r>
                      <a:r>
                        <a:rPr lang="en-US" sz="1600" dirty="0" smtClean="0">
                          <a:solidFill>
                            <a:srgbClr val="000000"/>
                          </a:solidFill>
                          <a:latin typeface="Calibri"/>
                          <a:ea typeface="Times New Roman"/>
                          <a:cs typeface="Times New Roman"/>
                        </a:rPr>
                        <a:t>3,1</a:t>
                      </a:r>
                      <a:r>
                        <a:rPr lang="en-US" sz="1600" dirty="0">
                          <a:solidFill>
                            <a:srgbClr val="000000"/>
                          </a:solidFill>
                          <a:latin typeface="Calibri"/>
                          <a:ea typeface="Times New Roman"/>
                          <a:cs typeface="Times New Roman"/>
                        </a:rPr>
                        <a:t>)</a:t>
                      </a:r>
                      <a:endParaRPr lang="fr-FR" sz="1600" dirty="0">
                        <a:solidFill>
                          <a:srgbClr val="000000"/>
                        </a:solidFill>
                        <a:latin typeface="Calibri"/>
                        <a:ea typeface="Times New Roman"/>
                        <a:cs typeface="Times New Roman"/>
                      </a:endParaRPr>
                    </a:p>
                  </a:txBody>
                  <a:tcPr marL="68580" marR="68580" marT="0" marB="0">
                    <a:lnL>
                      <a:noFill/>
                    </a:lnL>
                    <a:lnR>
                      <a:noFill/>
                    </a:lnR>
                    <a:lnT w="28575" cap="flat" cmpd="sng" algn="ctr">
                      <a:solidFill>
                        <a:srgbClr val="548DD4"/>
                      </a:solidFill>
                      <a:prstDash val="solid"/>
                      <a:round/>
                      <a:headEnd type="none" w="med" len="med"/>
                      <a:tailEnd type="none" w="med" len="med"/>
                    </a:lnT>
                    <a:lnB>
                      <a:noFill/>
                    </a:lnB>
                  </a:tcPr>
                </a:tc>
                <a:tc>
                  <a:txBody>
                    <a:bodyPr/>
                    <a:lstStyle/>
                    <a:p>
                      <a:pPr algn="ctr">
                        <a:lnSpc>
                          <a:spcPct val="115000"/>
                        </a:lnSpc>
                        <a:spcAft>
                          <a:spcPts val="0"/>
                        </a:spcAft>
                      </a:pPr>
                      <a:r>
                        <a:rPr lang="en-US" sz="1600">
                          <a:solidFill>
                            <a:srgbClr val="000000"/>
                          </a:solidFill>
                          <a:latin typeface="Calibri"/>
                          <a:ea typeface="Times New Roman"/>
                          <a:cs typeface="Times New Roman"/>
                        </a:rPr>
                        <a:t>3.1</a:t>
                      </a:r>
                      <a:endParaRPr lang="fr-FR" sz="1600">
                        <a:solidFill>
                          <a:srgbClr val="000000"/>
                        </a:solidFill>
                        <a:latin typeface="Calibri"/>
                        <a:ea typeface="Times New Roman"/>
                        <a:cs typeface="Times New Roman"/>
                      </a:endParaRPr>
                    </a:p>
                  </a:txBody>
                  <a:tcPr marL="68580" marR="68580" marT="0" marB="0">
                    <a:lnL>
                      <a:noFill/>
                    </a:lnL>
                    <a:lnR>
                      <a:noFill/>
                    </a:lnR>
                    <a:lnT w="28575" cap="flat" cmpd="sng" algn="ctr">
                      <a:solidFill>
                        <a:srgbClr val="548DD4"/>
                      </a:solidFill>
                      <a:prstDash val="solid"/>
                      <a:round/>
                      <a:headEnd type="none" w="med" len="med"/>
                      <a:tailEnd type="none" w="med" len="med"/>
                    </a:lnT>
                    <a:lnB>
                      <a:noFill/>
                    </a:lnB>
                  </a:tcPr>
                </a:tc>
                <a:tc>
                  <a:txBody>
                    <a:bodyPr/>
                    <a:lstStyle/>
                    <a:p>
                      <a:pPr algn="ctr">
                        <a:lnSpc>
                          <a:spcPct val="115000"/>
                        </a:lnSpc>
                        <a:spcAft>
                          <a:spcPts val="0"/>
                        </a:spcAft>
                      </a:pPr>
                      <a:r>
                        <a:rPr lang="en-US" sz="1600" dirty="0" smtClean="0">
                          <a:solidFill>
                            <a:srgbClr val="000000"/>
                          </a:solidFill>
                          <a:latin typeface="Calibri"/>
                          <a:ea typeface="Times New Roman"/>
                          <a:cs typeface="Times New Roman"/>
                        </a:rPr>
                        <a:t>6,2 </a:t>
                      </a:r>
                      <a:r>
                        <a:rPr lang="fr-FR" sz="1600" baseline="30000" dirty="0">
                          <a:solidFill>
                            <a:srgbClr val="000000"/>
                          </a:solidFill>
                          <a:latin typeface="Calibri"/>
                          <a:ea typeface="Times New Roman"/>
                          <a:cs typeface="Times New Roman"/>
                        </a:rPr>
                        <a:t>a</a:t>
                      </a:r>
                      <a:endParaRPr lang="fr-FR" sz="1600" dirty="0">
                        <a:solidFill>
                          <a:srgbClr val="000000"/>
                        </a:solidFill>
                        <a:latin typeface="Calibri"/>
                        <a:ea typeface="Times New Roman"/>
                        <a:cs typeface="Times New Roman"/>
                      </a:endParaRPr>
                    </a:p>
                    <a:p>
                      <a:pPr algn="ctr">
                        <a:lnSpc>
                          <a:spcPct val="115000"/>
                        </a:lnSpc>
                        <a:spcAft>
                          <a:spcPts val="0"/>
                        </a:spcAft>
                        <a:tabLst>
                          <a:tab pos="1905000" algn="dec"/>
                          <a:tab pos="3619500" algn="dec"/>
                          <a:tab pos="5334000" algn="dec"/>
                        </a:tabLst>
                      </a:pPr>
                      <a:r>
                        <a:rPr lang="en-US" sz="1600" dirty="0" smtClean="0">
                          <a:solidFill>
                            <a:srgbClr val="000000"/>
                          </a:solidFill>
                          <a:latin typeface="Calibri"/>
                          <a:ea typeface="Times New Roman"/>
                          <a:cs typeface="Times New Roman"/>
                        </a:rPr>
                        <a:t>7,7 </a:t>
                      </a:r>
                      <a:r>
                        <a:rPr lang="fr-FR" sz="1600" baseline="30000" dirty="0">
                          <a:solidFill>
                            <a:srgbClr val="000000"/>
                          </a:solidFill>
                          <a:latin typeface="Calibri"/>
                          <a:ea typeface="Times New Roman"/>
                          <a:cs typeface="Century-Light"/>
                        </a:rPr>
                        <a:t>b</a:t>
                      </a:r>
                      <a:endParaRPr lang="fr-FR" sz="1600" dirty="0">
                        <a:solidFill>
                          <a:srgbClr val="000000"/>
                        </a:solidFill>
                        <a:latin typeface="Calibri"/>
                        <a:ea typeface="Times New Roman"/>
                        <a:cs typeface="Times New Roman"/>
                      </a:endParaRPr>
                    </a:p>
                    <a:p>
                      <a:pPr algn="ctr">
                        <a:lnSpc>
                          <a:spcPct val="115000"/>
                        </a:lnSpc>
                        <a:spcAft>
                          <a:spcPts val="0"/>
                        </a:spcAft>
                      </a:pPr>
                      <a:r>
                        <a:rPr lang="en-US" sz="1600" dirty="0" smtClean="0">
                          <a:solidFill>
                            <a:srgbClr val="000000"/>
                          </a:solidFill>
                          <a:latin typeface="Calibri"/>
                          <a:ea typeface="Times New Roman"/>
                          <a:cs typeface="Times New Roman"/>
                        </a:rPr>
                        <a:t>9,3 </a:t>
                      </a:r>
                      <a:r>
                        <a:rPr lang="fr-FR" sz="1600" baseline="30000" dirty="0">
                          <a:solidFill>
                            <a:srgbClr val="000000"/>
                          </a:solidFill>
                          <a:latin typeface="Calibri"/>
                          <a:ea typeface="Times New Roman"/>
                          <a:cs typeface="Century-Light"/>
                        </a:rPr>
                        <a:t>c</a:t>
                      </a:r>
                      <a:endParaRPr lang="fr-FR" sz="1600" dirty="0">
                        <a:solidFill>
                          <a:srgbClr val="000000"/>
                        </a:solidFill>
                        <a:latin typeface="Calibri"/>
                        <a:ea typeface="Times New Roman"/>
                        <a:cs typeface="Times New Roman"/>
                      </a:endParaRPr>
                    </a:p>
                    <a:p>
                      <a:pPr algn="ctr">
                        <a:lnSpc>
                          <a:spcPct val="115000"/>
                        </a:lnSpc>
                        <a:spcAft>
                          <a:spcPts val="0"/>
                        </a:spcAft>
                      </a:pPr>
                      <a:r>
                        <a:rPr lang="en-US" sz="1600" dirty="0" smtClean="0">
                          <a:solidFill>
                            <a:srgbClr val="000000"/>
                          </a:solidFill>
                          <a:latin typeface="Calibri"/>
                          <a:ea typeface="Times New Roman"/>
                          <a:cs typeface="Times New Roman"/>
                        </a:rPr>
                        <a:t>18,6 </a:t>
                      </a:r>
                      <a:r>
                        <a:rPr lang="fr-FR" sz="1600" baseline="30000" dirty="0">
                          <a:solidFill>
                            <a:srgbClr val="000000"/>
                          </a:solidFill>
                          <a:latin typeface="Calibri"/>
                          <a:ea typeface="Times New Roman"/>
                          <a:cs typeface="Century-Light"/>
                        </a:rPr>
                        <a:t>d</a:t>
                      </a:r>
                      <a:endParaRPr lang="fr-FR" sz="1600" dirty="0">
                        <a:solidFill>
                          <a:srgbClr val="000000"/>
                        </a:solidFill>
                        <a:latin typeface="Calibri"/>
                        <a:ea typeface="Times New Roman"/>
                        <a:cs typeface="Times New Roman"/>
                      </a:endParaRPr>
                    </a:p>
                  </a:txBody>
                  <a:tcPr marL="68580" marR="68580" marT="0" marB="0">
                    <a:lnL>
                      <a:noFill/>
                    </a:lnL>
                    <a:lnR>
                      <a:noFill/>
                    </a:lnR>
                    <a:lnT w="28575" cap="flat" cmpd="sng" algn="ctr">
                      <a:solidFill>
                        <a:srgbClr val="548DD4"/>
                      </a:solidFill>
                      <a:prstDash val="solid"/>
                      <a:round/>
                      <a:headEnd type="none" w="med" len="med"/>
                      <a:tailEnd type="none" w="med" len="med"/>
                    </a:lnT>
                    <a:lnB>
                      <a:noFill/>
                    </a:lnB>
                  </a:tcPr>
                </a:tc>
                <a:tc>
                  <a:txBody>
                    <a:bodyPr/>
                    <a:lstStyle/>
                    <a:p>
                      <a:pPr algn="ctr">
                        <a:lnSpc>
                          <a:spcPct val="115000"/>
                        </a:lnSpc>
                        <a:spcAft>
                          <a:spcPts val="0"/>
                        </a:spcAft>
                      </a:pPr>
                      <a:r>
                        <a:rPr lang="en-US" sz="1600" dirty="0">
                          <a:solidFill>
                            <a:srgbClr val="000000"/>
                          </a:solidFill>
                          <a:latin typeface="Calibri"/>
                          <a:ea typeface="Times New Roman"/>
                          <a:cs typeface="Times New Roman"/>
                        </a:rPr>
                        <a:t>69 %</a:t>
                      </a:r>
                      <a:endParaRPr lang="fr-FR" sz="1600" dirty="0">
                        <a:solidFill>
                          <a:srgbClr val="000000"/>
                        </a:solidFill>
                        <a:latin typeface="Calibri"/>
                        <a:ea typeface="Times New Roman"/>
                        <a:cs typeface="Times New Roman"/>
                      </a:endParaRPr>
                    </a:p>
                    <a:p>
                      <a:pPr algn="ctr">
                        <a:lnSpc>
                          <a:spcPct val="115000"/>
                        </a:lnSpc>
                        <a:spcAft>
                          <a:spcPts val="0"/>
                        </a:spcAft>
                      </a:pPr>
                      <a:r>
                        <a:rPr lang="en-US" sz="1600" dirty="0">
                          <a:solidFill>
                            <a:srgbClr val="000000"/>
                          </a:solidFill>
                          <a:latin typeface="Calibri"/>
                          <a:ea typeface="Times New Roman"/>
                          <a:cs typeface="Times New Roman"/>
                        </a:rPr>
                        <a:t>56 %</a:t>
                      </a:r>
                      <a:endParaRPr lang="fr-FR" sz="1600" dirty="0">
                        <a:solidFill>
                          <a:srgbClr val="000000"/>
                        </a:solidFill>
                        <a:latin typeface="Calibri"/>
                        <a:ea typeface="Times New Roman"/>
                        <a:cs typeface="Times New Roman"/>
                      </a:endParaRPr>
                    </a:p>
                    <a:p>
                      <a:pPr algn="ctr">
                        <a:lnSpc>
                          <a:spcPct val="115000"/>
                        </a:lnSpc>
                        <a:spcAft>
                          <a:spcPts val="0"/>
                        </a:spcAft>
                      </a:pPr>
                      <a:r>
                        <a:rPr lang="en-US" sz="1600" dirty="0">
                          <a:solidFill>
                            <a:srgbClr val="000000"/>
                          </a:solidFill>
                          <a:latin typeface="Calibri"/>
                          <a:ea typeface="Times New Roman"/>
                          <a:cs typeface="Times New Roman"/>
                        </a:rPr>
                        <a:t>45 %</a:t>
                      </a:r>
                      <a:endParaRPr lang="fr-FR" sz="1600" dirty="0">
                        <a:solidFill>
                          <a:srgbClr val="000000"/>
                        </a:solidFill>
                        <a:latin typeface="Calibri"/>
                        <a:ea typeface="Times New Roman"/>
                        <a:cs typeface="Times New Roman"/>
                      </a:endParaRPr>
                    </a:p>
                    <a:p>
                      <a:pPr algn="ctr">
                        <a:lnSpc>
                          <a:spcPct val="115000"/>
                        </a:lnSpc>
                        <a:spcAft>
                          <a:spcPts val="0"/>
                        </a:spcAft>
                      </a:pPr>
                      <a:r>
                        <a:rPr lang="en-US" sz="1600" dirty="0">
                          <a:solidFill>
                            <a:srgbClr val="000000"/>
                          </a:solidFill>
                          <a:latin typeface="Calibri"/>
                          <a:ea typeface="Times New Roman"/>
                          <a:cs typeface="Times New Roman"/>
                        </a:rPr>
                        <a:t>22 %</a:t>
                      </a:r>
                      <a:endParaRPr lang="fr-FR" sz="1600" dirty="0">
                        <a:solidFill>
                          <a:srgbClr val="000000"/>
                        </a:solidFill>
                        <a:latin typeface="Calibri"/>
                        <a:ea typeface="Times New Roman"/>
                        <a:cs typeface="Times New Roman"/>
                      </a:endParaRPr>
                    </a:p>
                  </a:txBody>
                  <a:tcPr marL="68580" marR="68580" marT="0" marB="0">
                    <a:lnL>
                      <a:noFill/>
                    </a:lnL>
                    <a:lnR>
                      <a:noFill/>
                    </a:lnR>
                    <a:lnT w="28575" cap="flat" cmpd="sng" algn="ctr">
                      <a:solidFill>
                        <a:srgbClr val="548DD4"/>
                      </a:solidFill>
                      <a:prstDash val="solid"/>
                      <a:round/>
                      <a:headEnd type="none" w="med" len="med"/>
                      <a:tailEnd type="none" w="med" len="med"/>
                    </a:lnT>
                    <a:lnB>
                      <a:noFill/>
                    </a:lnB>
                  </a:tcPr>
                </a:tc>
                <a:tc>
                  <a:txBody>
                    <a:bodyPr/>
                    <a:lstStyle/>
                    <a:p>
                      <a:pPr algn="ctr">
                        <a:lnSpc>
                          <a:spcPct val="115000"/>
                        </a:lnSpc>
                        <a:spcAft>
                          <a:spcPts val="0"/>
                        </a:spcAft>
                      </a:pPr>
                      <a:r>
                        <a:rPr lang="en-US" sz="1600" dirty="0">
                          <a:solidFill>
                            <a:srgbClr val="000000"/>
                          </a:solidFill>
                          <a:latin typeface="Calibri"/>
                          <a:ea typeface="Times New Roman"/>
                          <a:cs typeface="Times New Roman"/>
                        </a:rPr>
                        <a:t>77,0 %</a:t>
                      </a:r>
                      <a:endParaRPr lang="fr-FR" sz="1600" dirty="0">
                        <a:solidFill>
                          <a:srgbClr val="000000"/>
                        </a:solidFill>
                        <a:latin typeface="Calibri"/>
                        <a:ea typeface="Times New Roman"/>
                        <a:cs typeface="Times New Roman"/>
                      </a:endParaRPr>
                    </a:p>
                    <a:p>
                      <a:pPr algn="ctr">
                        <a:lnSpc>
                          <a:spcPct val="115000"/>
                        </a:lnSpc>
                        <a:spcAft>
                          <a:spcPts val="0"/>
                        </a:spcAft>
                      </a:pPr>
                      <a:r>
                        <a:rPr lang="en-US" sz="1600" dirty="0">
                          <a:solidFill>
                            <a:srgbClr val="000000"/>
                          </a:solidFill>
                          <a:latin typeface="Calibri"/>
                          <a:ea typeface="Times New Roman"/>
                          <a:cs typeface="Times New Roman"/>
                        </a:rPr>
                        <a:t>83,1 %</a:t>
                      </a:r>
                      <a:endParaRPr lang="fr-FR" sz="1600" dirty="0">
                        <a:solidFill>
                          <a:srgbClr val="000000"/>
                        </a:solidFill>
                        <a:latin typeface="Calibri"/>
                        <a:ea typeface="Times New Roman"/>
                        <a:cs typeface="Times New Roman"/>
                      </a:endParaRPr>
                    </a:p>
                    <a:p>
                      <a:pPr algn="ctr">
                        <a:lnSpc>
                          <a:spcPct val="115000"/>
                        </a:lnSpc>
                        <a:spcAft>
                          <a:spcPts val="0"/>
                        </a:spcAft>
                      </a:pPr>
                      <a:r>
                        <a:rPr lang="en-US" sz="1600" dirty="0">
                          <a:solidFill>
                            <a:srgbClr val="000000"/>
                          </a:solidFill>
                          <a:latin typeface="Calibri"/>
                          <a:ea typeface="Times New Roman"/>
                          <a:cs typeface="Times New Roman"/>
                        </a:rPr>
                        <a:t>88,1 %</a:t>
                      </a:r>
                      <a:endParaRPr lang="fr-FR" sz="1600" dirty="0">
                        <a:solidFill>
                          <a:srgbClr val="000000"/>
                        </a:solidFill>
                        <a:latin typeface="Calibri"/>
                        <a:ea typeface="Times New Roman"/>
                        <a:cs typeface="Times New Roman"/>
                      </a:endParaRPr>
                    </a:p>
                    <a:p>
                      <a:pPr algn="ctr">
                        <a:lnSpc>
                          <a:spcPct val="115000"/>
                        </a:lnSpc>
                        <a:spcAft>
                          <a:spcPts val="0"/>
                        </a:spcAft>
                      </a:pPr>
                      <a:r>
                        <a:rPr lang="en-US" sz="1600" dirty="0">
                          <a:solidFill>
                            <a:srgbClr val="000000"/>
                          </a:solidFill>
                          <a:latin typeface="Calibri"/>
                          <a:ea typeface="Times New Roman"/>
                          <a:cs typeface="Times New Roman"/>
                        </a:rPr>
                        <a:t>100 %</a:t>
                      </a:r>
                      <a:endParaRPr lang="fr-FR" sz="1600" dirty="0">
                        <a:solidFill>
                          <a:srgbClr val="000000"/>
                        </a:solidFill>
                        <a:latin typeface="Calibri"/>
                        <a:ea typeface="Times New Roman"/>
                        <a:cs typeface="Times New Roman"/>
                      </a:endParaRPr>
                    </a:p>
                  </a:txBody>
                  <a:tcPr marL="68580" marR="68580" marT="0" marB="0">
                    <a:lnL>
                      <a:noFill/>
                    </a:lnL>
                    <a:lnR>
                      <a:noFill/>
                    </a:lnR>
                    <a:lnT w="28575" cap="flat" cmpd="sng" algn="ctr">
                      <a:solidFill>
                        <a:srgbClr val="548DD4"/>
                      </a:solidFill>
                      <a:prstDash val="solid"/>
                      <a:round/>
                      <a:headEnd type="none" w="med" len="med"/>
                      <a:tailEnd type="none" w="med" len="med"/>
                    </a:lnT>
                    <a:lnB>
                      <a:noFill/>
                    </a:lnB>
                  </a:tcPr>
                </a:tc>
              </a:tr>
              <a:tr h="314997">
                <a:tc>
                  <a:txBody>
                    <a:bodyPr/>
                    <a:lstStyle/>
                    <a:p>
                      <a:pPr>
                        <a:lnSpc>
                          <a:spcPct val="115000"/>
                        </a:lnSpc>
                        <a:spcAft>
                          <a:spcPts val="0"/>
                        </a:spcAft>
                      </a:pPr>
                      <a:r>
                        <a:rPr lang="fr-FR" sz="1600" b="1" dirty="0">
                          <a:solidFill>
                            <a:srgbClr val="000000"/>
                          </a:solidFill>
                          <a:latin typeface="Calibri"/>
                          <a:ea typeface="Times New Roman"/>
                          <a:cs typeface="Times New Roman"/>
                        </a:rPr>
                        <a:t>Fer de complément </a:t>
                      </a:r>
                      <a:r>
                        <a:rPr lang="en-US" sz="1600" b="1" baseline="30000" dirty="0" smtClean="0">
                          <a:solidFill>
                            <a:srgbClr val="000000"/>
                          </a:solidFill>
                          <a:latin typeface="Calibri"/>
                          <a:ea typeface="Times New Roman"/>
                          <a:cs typeface="Century-Light"/>
                        </a:rPr>
                        <a:t>1</a:t>
                      </a:r>
                      <a:endParaRPr lang="fr-FR" sz="1600" dirty="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600" dirty="0">
                          <a:solidFill>
                            <a:srgbClr val="000000"/>
                          </a:solidFill>
                          <a:latin typeface="Calibri"/>
                          <a:ea typeface="Times New Roman"/>
                          <a:cs typeface="Times New Roman"/>
                        </a:rPr>
                        <a:t>3 (</a:t>
                      </a:r>
                      <a:r>
                        <a:rPr lang="fr-FR" sz="1600" dirty="0" smtClean="0">
                          <a:solidFill>
                            <a:srgbClr val="000000"/>
                          </a:solidFill>
                          <a:latin typeface="Calibri"/>
                          <a:ea typeface="Times New Roman"/>
                          <a:cs typeface="Times New Roman"/>
                        </a:rPr>
                        <a:t>1,5</a:t>
                      </a:r>
                      <a:r>
                        <a:rPr lang="fr-FR" sz="1600" dirty="0">
                          <a:solidFill>
                            <a:srgbClr val="000000"/>
                          </a:solidFill>
                          <a:latin typeface="Calibri"/>
                          <a:ea typeface="Times New Roman"/>
                          <a:cs typeface="Times New Roman"/>
                        </a:rPr>
                        <a:t>)</a:t>
                      </a:r>
                    </a:p>
                  </a:txBody>
                  <a:tcPr marL="68580" marR="68580" marT="0" marB="0">
                    <a:lnL>
                      <a:noFill/>
                    </a:lnL>
                    <a:lnR>
                      <a:noFill/>
                    </a:lnR>
                    <a:lnT>
                      <a:noFill/>
                    </a:lnT>
                    <a:lnB>
                      <a:noFill/>
                    </a:lnB>
                  </a:tcPr>
                </a:tc>
                <a:tc>
                  <a:txBody>
                    <a:bodyPr/>
                    <a:lstStyle/>
                    <a:p>
                      <a:pPr algn="ctr">
                        <a:lnSpc>
                          <a:spcPct val="115000"/>
                        </a:lnSpc>
                        <a:spcAft>
                          <a:spcPts val="0"/>
                        </a:spcAft>
                      </a:pPr>
                      <a:r>
                        <a:rPr lang="fr-FR" sz="1600">
                          <a:solidFill>
                            <a:srgbClr val="000000"/>
                          </a:solidFill>
                          <a:latin typeface="Calibri"/>
                          <a:ea typeface="Times New Roman"/>
                          <a:cs typeface="Times New Roman"/>
                        </a:rPr>
                        <a:t>2.9</a:t>
                      </a:r>
                    </a:p>
                  </a:txBody>
                  <a:tcPr marL="68580" marR="68580" marT="0" marB="0">
                    <a:lnL>
                      <a:noFill/>
                    </a:lnL>
                    <a:lnR>
                      <a:noFill/>
                    </a:lnR>
                    <a:lnT>
                      <a:noFill/>
                    </a:lnT>
                    <a:lnB>
                      <a:noFill/>
                    </a:lnB>
                  </a:tcPr>
                </a:tc>
                <a:tc>
                  <a:txBody>
                    <a:bodyPr/>
                    <a:lstStyle/>
                    <a:p>
                      <a:pPr algn="ctr">
                        <a:lnSpc>
                          <a:spcPct val="115000"/>
                        </a:lnSpc>
                        <a:spcAft>
                          <a:spcPts val="0"/>
                        </a:spcAft>
                      </a:pPr>
                      <a:endParaRPr lang="fr-FR" sz="16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fr-FR" sz="1600">
                        <a:solidFill>
                          <a:srgbClr val="000000"/>
                        </a:solidFill>
                        <a:latin typeface="Calibri"/>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endParaRPr lang="fr-FR" sz="1600">
                        <a:solidFill>
                          <a:srgbClr val="000000"/>
                        </a:solidFill>
                        <a:latin typeface="Calibri"/>
                        <a:ea typeface="Times New Roman"/>
                        <a:cs typeface="Times New Roman"/>
                      </a:endParaRPr>
                    </a:p>
                  </a:txBody>
                  <a:tcPr marL="68580" marR="68580" marT="0" marB="0">
                    <a:lnL>
                      <a:noFill/>
                    </a:lnL>
                    <a:lnR>
                      <a:noFill/>
                    </a:lnR>
                    <a:lnT>
                      <a:noFill/>
                    </a:lnT>
                    <a:lnB>
                      <a:noFill/>
                    </a:lnB>
                  </a:tcPr>
                </a:tc>
              </a:tr>
              <a:tr h="314997">
                <a:tc>
                  <a:txBody>
                    <a:bodyPr/>
                    <a:lstStyle/>
                    <a:p>
                      <a:pPr>
                        <a:lnSpc>
                          <a:spcPct val="115000"/>
                        </a:lnSpc>
                        <a:spcAft>
                          <a:spcPts val="0"/>
                        </a:spcAft>
                      </a:pPr>
                      <a:r>
                        <a:rPr lang="fr-FR" sz="1600" b="1" dirty="0">
                          <a:solidFill>
                            <a:srgbClr val="000000"/>
                          </a:solidFill>
                          <a:latin typeface="Calibri"/>
                          <a:ea typeface="Times New Roman"/>
                          <a:cs typeface="Times New Roman"/>
                        </a:rPr>
                        <a:t>Fer </a:t>
                      </a:r>
                      <a:r>
                        <a:rPr lang="fr-FR" sz="1600" b="1" dirty="0" smtClean="0">
                          <a:solidFill>
                            <a:srgbClr val="000000"/>
                          </a:solidFill>
                          <a:latin typeface="Calibri"/>
                          <a:ea typeface="Times New Roman"/>
                          <a:cs typeface="Times New Roman"/>
                        </a:rPr>
                        <a:t>d’origine animale </a:t>
                      </a:r>
                      <a:endParaRPr lang="fr-FR" sz="1600" dirty="0">
                        <a:solidFill>
                          <a:srgbClr val="000000"/>
                        </a:solidFill>
                        <a:latin typeface="Calibri"/>
                        <a:ea typeface="Times New Roman"/>
                        <a:cs typeface="Times New Roman"/>
                      </a:endParaRPr>
                    </a:p>
                  </a:txBody>
                  <a:tcPr marL="68580" marR="68580" marT="0" marB="0">
                    <a:lnL>
                      <a:noFill/>
                    </a:lnL>
                    <a:lnR>
                      <a:noFill/>
                    </a:lnR>
                    <a:lnT>
                      <a:noFill/>
                    </a:lnT>
                    <a:lnB w="28575" cap="flat" cmpd="sng" algn="ctr">
                      <a:solidFill>
                        <a:srgbClr val="548DD4"/>
                      </a:solidFill>
                      <a:prstDash val="solid"/>
                      <a:round/>
                      <a:headEnd type="none" w="med" len="med"/>
                      <a:tailEnd type="none" w="med" len="med"/>
                    </a:lnB>
                  </a:tcPr>
                </a:tc>
                <a:tc>
                  <a:txBody>
                    <a:bodyPr/>
                    <a:lstStyle/>
                    <a:p>
                      <a:pPr algn="ctr">
                        <a:lnSpc>
                          <a:spcPct val="115000"/>
                        </a:lnSpc>
                        <a:spcAft>
                          <a:spcPts val="0"/>
                        </a:spcAft>
                      </a:pPr>
                      <a:r>
                        <a:rPr lang="fr-FR" sz="1600" dirty="0" smtClean="0">
                          <a:solidFill>
                            <a:srgbClr val="000000"/>
                          </a:solidFill>
                          <a:latin typeface="Calibri"/>
                          <a:ea typeface="Times New Roman"/>
                          <a:cs typeface="Times New Roman"/>
                        </a:rPr>
                        <a:t>0,1(0,4</a:t>
                      </a:r>
                      <a:r>
                        <a:rPr lang="fr-FR" sz="1600" dirty="0">
                          <a:solidFill>
                            <a:srgbClr val="000000"/>
                          </a:solidFill>
                          <a:latin typeface="Calibri"/>
                          <a:ea typeface="Times New Roman"/>
                          <a:cs typeface="Times New Roman"/>
                        </a:rPr>
                        <a:t>)</a:t>
                      </a:r>
                    </a:p>
                  </a:txBody>
                  <a:tcPr marL="68580" marR="68580" marT="0" marB="0">
                    <a:lnL>
                      <a:noFill/>
                    </a:lnL>
                    <a:lnR>
                      <a:noFill/>
                    </a:lnR>
                    <a:lnT>
                      <a:noFill/>
                    </a:lnT>
                    <a:lnB w="28575" cap="flat" cmpd="sng" algn="ctr">
                      <a:solidFill>
                        <a:srgbClr val="548DD4"/>
                      </a:solidFill>
                      <a:prstDash val="solid"/>
                      <a:round/>
                      <a:headEnd type="none" w="med" len="med"/>
                      <a:tailEnd type="none" w="med" len="med"/>
                    </a:lnB>
                  </a:tcPr>
                </a:tc>
                <a:tc>
                  <a:txBody>
                    <a:bodyPr/>
                    <a:lstStyle/>
                    <a:p>
                      <a:pPr algn="ctr">
                        <a:lnSpc>
                          <a:spcPct val="115000"/>
                        </a:lnSpc>
                        <a:spcAft>
                          <a:spcPts val="0"/>
                        </a:spcAft>
                      </a:pPr>
                      <a:r>
                        <a:rPr lang="fr-FR" sz="1600">
                          <a:solidFill>
                            <a:srgbClr val="000000"/>
                          </a:solidFill>
                          <a:latin typeface="Calibri"/>
                          <a:ea typeface="Times New Roman"/>
                          <a:cs typeface="Times New Roman"/>
                        </a:rPr>
                        <a:t>0</a:t>
                      </a:r>
                    </a:p>
                  </a:txBody>
                  <a:tcPr marL="68580" marR="68580" marT="0" marB="0">
                    <a:lnL>
                      <a:noFill/>
                    </a:lnL>
                    <a:lnR>
                      <a:noFill/>
                    </a:lnR>
                    <a:lnT>
                      <a:noFill/>
                    </a:lnT>
                    <a:lnB w="28575" cap="flat" cmpd="sng" algn="ctr">
                      <a:solidFill>
                        <a:srgbClr val="548DD4"/>
                      </a:solidFill>
                      <a:prstDash val="solid"/>
                      <a:round/>
                      <a:headEnd type="none" w="med" len="med"/>
                      <a:tailEnd type="none" w="med" len="med"/>
                    </a:lnB>
                  </a:tcPr>
                </a:tc>
                <a:tc>
                  <a:txBody>
                    <a:bodyPr/>
                    <a:lstStyle/>
                    <a:p>
                      <a:pPr algn="ctr">
                        <a:lnSpc>
                          <a:spcPct val="115000"/>
                        </a:lnSpc>
                        <a:spcAft>
                          <a:spcPts val="0"/>
                        </a:spcAft>
                      </a:pPr>
                      <a:endParaRPr lang="fr-FR" sz="1600" dirty="0">
                        <a:solidFill>
                          <a:srgbClr val="000000"/>
                        </a:solidFill>
                        <a:latin typeface="Calibri"/>
                        <a:ea typeface="Times New Roman"/>
                        <a:cs typeface="Times New Roman"/>
                      </a:endParaRPr>
                    </a:p>
                  </a:txBody>
                  <a:tcPr marL="68580" marR="68580" marT="0" marB="0">
                    <a:lnL>
                      <a:noFill/>
                    </a:lnL>
                    <a:lnR>
                      <a:noFill/>
                    </a:lnR>
                    <a:lnT>
                      <a:noFill/>
                    </a:lnT>
                    <a:lnB w="28575" cap="flat" cmpd="sng" algn="ctr">
                      <a:solidFill>
                        <a:srgbClr val="548DD4"/>
                      </a:solidFill>
                      <a:prstDash val="solid"/>
                      <a:round/>
                      <a:headEnd type="none" w="med" len="med"/>
                      <a:tailEnd type="none" w="med" len="med"/>
                    </a:lnB>
                  </a:tcPr>
                </a:tc>
                <a:tc>
                  <a:txBody>
                    <a:bodyPr/>
                    <a:lstStyle/>
                    <a:p>
                      <a:pPr algn="ctr">
                        <a:lnSpc>
                          <a:spcPct val="115000"/>
                        </a:lnSpc>
                        <a:spcAft>
                          <a:spcPts val="0"/>
                        </a:spcAft>
                      </a:pPr>
                      <a:endParaRPr lang="fr-FR" sz="1600">
                        <a:solidFill>
                          <a:srgbClr val="000000"/>
                        </a:solidFill>
                        <a:latin typeface="Calibri"/>
                        <a:ea typeface="Times New Roman"/>
                        <a:cs typeface="Times New Roman"/>
                      </a:endParaRPr>
                    </a:p>
                  </a:txBody>
                  <a:tcPr marL="68580" marR="68580" marT="0" marB="0">
                    <a:lnL>
                      <a:noFill/>
                    </a:lnL>
                    <a:lnR>
                      <a:noFill/>
                    </a:lnR>
                    <a:lnT>
                      <a:noFill/>
                    </a:lnT>
                    <a:lnB w="28575" cap="flat" cmpd="sng" algn="ctr">
                      <a:solidFill>
                        <a:srgbClr val="548DD4"/>
                      </a:solidFill>
                      <a:prstDash val="solid"/>
                      <a:round/>
                      <a:headEnd type="none" w="med" len="med"/>
                      <a:tailEnd type="none" w="med" len="med"/>
                    </a:lnB>
                  </a:tcPr>
                </a:tc>
                <a:tc>
                  <a:txBody>
                    <a:bodyPr/>
                    <a:lstStyle/>
                    <a:p>
                      <a:pPr algn="ctr">
                        <a:lnSpc>
                          <a:spcPct val="115000"/>
                        </a:lnSpc>
                        <a:spcAft>
                          <a:spcPts val="0"/>
                        </a:spcAft>
                      </a:pPr>
                      <a:endParaRPr lang="fr-FR" sz="1600" dirty="0">
                        <a:solidFill>
                          <a:srgbClr val="000000"/>
                        </a:solidFill>
                        <a:latin typeface="Calibri"/>
                        <a:ea typeface="Times New Roman"/>
                        <a:cs typeface="Times New Roman"/>
                      </a:endParaRPr>
                    </a:p>
                  </a:txBody>
                  <a:tcPr marL="68580" marR="68580" marT="0" marB="0">
                    <a:lnL>
                      <a:noFill/>
                    </a:lnL>
                    <a:lnR>
                      <a:noFill/>
                    </a:lnR>
                    <a:lnT>
                      <a:noFill/>
                    </a:lnT>
                    <a:lnB w="28575" cap="flat" cmpd="sng" algn="ctr">
                      <a:solidFill>
                        <a:srgbClr val="548DD4"/>
                      </a:solidFill>
                      <a:prstDash val="solid"/>
                      <a:round/>
                      <a:headEnd type="none" w="med" len="med"/>
                      <a:tailEnd type="none" w="med" len="med"/>
                    </a:lnB>
                  </a:tcPr>
                </a:tc>
              </a:tr>
            </a:tbl>
          </a:graphicData>
        </a:graphic>
      </p:graphicFrame>
      <p:sp>
        <p:nvSpPr>
          <p:cNvPr id="10" name="Rectangle 1"/>
          <p:cNvSpPr>
            <a:spLocks noChangeArrowheads="1"/>
          </p:cNvSpPr>
          <p:nvPr/>
        </p:nvSpPr>
        <p:spPr bwMode="auto">
          <a:xfrm>
            <a:off x="719064" y="4221088"/>
            <a:ext cx="8424936" cy="9925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effectLst/>
                <a:ea typeface="Times New Roman" pitchFamily="18" charset="0"/>
                <a:cs typeface="Century-Light"/>
              </a:rPr>
              <a:t>ANC, apport nutritionnel conseillé ; DS, déviation standard ; Méd, médiane ; Moy, moyenne ; ND, non déterminé.</a:t>
            </a:r>
          </a:p>
          <a:p>
            <a:r>
              <a:rPr lang="fr-FR" sz="1200" baseline="30000" dirty="0" smtClean="0"/>
              <a:t>a</a:t>
            </a:r>
            <a:r>
              <a:rPr lang="fr-FR" sz="1200" dirty="0" smtClean="0"/>
              <a:t> biodisponibilité de 15% ; </a:t>
            </a:r>
            <a:r>
              <a:rPr lang="fr-FR" sz="1200" baseline="30000" dirty="0" smtClean="0"/>
              <a:t>b</a:t>
            </a:r>
            <a:r>
              <a:rPr lang="fr-FR" sz="1200" dirty="0" smtClean="0"/>
              <a:t> biodisponibilité 12% ;  </a:t>
            </a:r>
            <a:r>
              <a:rPr lang="fr-FR" sz="1200" baseline="30000" dirty="0" smtClean="0"/>
              <a:t>c</a:t>
            </a:r>
            <a:r>
              <a:rPr lang="fr-FR" sz="1200" dirty="0" smtClean="0"/>
              <a:t> biodisponibilité 10% ;  </a:t>
            </a:r>
            <a:r>
              <a:rPr lang="fr-FR" sz="1200" baseline="30000" dirty="0" smtClean="0"/>
              <a:t>c</a:t>
            </a:r>
            <a:r>
              <a:rPr lang="fr-FR" sz="1200" dirty="0" smtClean="0"/>
              <a:t> biodisponibilité 5%.</a:t>
            </a:r>
            <a:endParaRPr kumimoji="0" lang="fr-FR" sz="1200" b="0" i="0" u="none" strike="noStrike" cap="none" normalizeH="0" baseline="0" dirty="0" smtClean="0">
              <a:ln>
                <a:noFill/>
              </a:ln>
              <a:effectLst/>
              <a:cs typeface="Arial" pitchFamily="34" charset="0"/>
            </a:endParaRPr>
          </a:p>
          <a:p>
            <a:r>
              <a:rPr lang="fr-FR" sz="1200" baseline="30000" dirty="0" smtClean="0"/>
              <a:t>1</a:t>
            </a:r>
            <a:r>
              <a:rPr lang="fr-FR" sz="1200" dirty="0" smtClean="0"/>
              <a:t>Fer ramené par les aliments de complement.</a:t>
            </a:r>
          </a:p>
          <a:p>
            <a:pPr lvl="0" eaLnBrk="0" fontAlgn="base" hangingPunct="0">
              <a:spcBef>
                <a:spcPct val="0"/>
              </a:spcBef>
              <a:spcAft>
                <a:spcPct val="0"/>
              </a:spcAft>
            </a:pPr>
            <a:r>
              <a:rPr lang="fr-FR" sz="1200" b="1" dirty="0" smtClean="0">
                <a:solidFill>
                  <a:srgbClr val="C00000"/>
                </a:solidFill>
              </a:rPr>
              <a:t>*</a:t>
            </a:r>
            <a:r>
              <a:rPr lang="fr-FR" sz="1200" dirty="0" smtClean="0">
                <a:solidFill>
                  <a:srgbClr val="C00000"/>
                </a:solidFill>
                <a:ea typeface="Times New Roman" pitchFamily="18" charset="0"/>
                <a:cs typeface="Century-Light"/>
              </a:rPr>
              <a:t> </a:t>
            </a:r>
            <a:r>
              <a:rPr lang="en-US" sz="1200" dirty="0" smtClean="0">
                <a:solidFill>
                  <a:srgbClr val="C00000"/>
                </a:solidFill>
              </a:rPr>
              <a:t>WHO, FAO. Vitamin and mineral requirements in human nutrition. 2nd edition.Geneva, WHO, 2004.</a:t>
            </a:r>
            <a:endParaRPr kumimoji="0" lang="fr-FR" sz="1200" b="0" i="0" u="none" strike="noStrike" cap="none" normalizeH="0" baseline="0" dirty="0" smtClean="0">
              <a:ln>
                <a:noFill/>
              </a:ln>
              <a:solidFill>
                <a:srgbClr val="C00000"/>
              </a:solidFill>
              <a:effectLst/>
              <a:cs typeface="Arial" pitchFamily="34" charset="0"/>
            </a:endParaRPr>
          </a:p>
          <a:p>
            <a:pPr lvl="0" eaLnBrk="0" fontAlgn="base" hangingPunct="0">
              <a:spcBef>
                <a:spcPct val="0"/>
              </a:spcBef>
              <a:spcAft>
                <a:spcPct val="0"/>
              </a:spcAft>
            </a:pPr>
            <a:endParaRPr kumimoji="0" lang="en-US" sz="1050" b="0" i="0" u="none" strike="noStrike" cap="none" normalizeH="0" baseline="0" dirty="0" smtClean="0">
              <a:ln>
                <a:noFill/>
              </a:ln>
              <a:solidFill>
                <a:srgbClr val="C00000"/>
              </a:solidFill>
              <a:effectLst/>
              <a:cs typeface="Arial" pitchFamily="34" charset="0"/>
            </a:endParaRPr>
          </a:p>
        </p:txBody>
      </p:sp>
      <p:sp>
        <p:nvSpPr>
          <p:cNvPr id="15" name="Rectangle 14"/>
          <p:cNvSpPr/>
          <p:nvPr/>
        </p:nvSpPr>
        <p:spPr>
          <a:xfrm>
            <a:off x="1979712" y="5445224"/>
            <a:ext cx="4680520" cy="646331"/>
          </a:xfrm>
          <a:prstGeom prst="rect">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fr-FR" b="1" i="1" dirty="0" smtClean="0"/>
              <a:t>faiblesse des apports en fer en général et du fer d’origine animale en particulier </a:t>
            </a:r>
            <a:endParaRPr lang="fr-FR" b="1" dirty="0"/>
          </a:p>
        </p:txBody>
      </p:sp>
      <p:sp>
        <p:nvSpPr>
          <p:cNvPr id="9" name="Rectangle 8"/>
          <p:cNvSpPr/>
          <p:nvPr/>
        </p:nvSpPr>
        <p:spPr>
          <a:xfrm>
            <a:off x="5076056" y="3140968"/>
            <a:ext cx="309634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0" y="83671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6387" name="Picture 3"/>
          <p:cNvPicPr>
            <a:picLocks noChangeAspect="1" noChangeArrowheads="1"/>
          </p:cNvPicPr>
          <p:nvPr/>
        </p:nvPicPr>
        <p:blipFill>
          <a:blip r:embed="rId3" cstate="print"/>
          <a:srcRect l="811" t="6105" r="1963" b="2060"/>
          <a:stretch>
            <a:fillRect/>
          </a:stretch>
        </p:blipFill>
        <p:spPr bwMode="auto">
          <a:xfrm>
            <a:off x="0" y="908720"/>
            <a:ext cx="9071992" cy="5760640"/>
          </a:xfrm>
          <a:prstGeom prst="rect">
            <a:avLst/>
          </a:prstGeom>
          <a:noFill/>
          <a:ln w="9525">
            <a:noFill/>
            <a:miter lim="800000"/>
            <a:headEnd/>
            <a:tailEnd/>
          </a:ln>
        </p:spPr>
      </p:pic>
      <p:sp>
        <p:nvSpPr>
          <p:cNvPr id="6" name="Titre 1"/>
          <p:cNvSpPr txBox="1">
            <a:spLocks/>
          </p:cNvSpPr>
          <p:nvPr/>
        </p:nvSpPr>
        <p:spPr>
          <a:xfrm>
            <a:off x="-108520" y="0"/>
            <a:ext cx="9252520" cy="8367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571500" marR="0" lvl="0" indent="-36000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prstClr val="black"/>
                </a:solidFill>
                <a:effectLst/>
                <a:uLnTx/>
                <a:uFillTx/>
                <a:latin typeface="+mn-lt"/>
                <a:ea typeface="+mn-ea"/>
                <a:cs typeface="+mn-cs"/>
              </a:rPr>
              <a:t>Apports alimentaires conseillés_ Enfant et adolescent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e 15"/>
          <p:cNvGraphicFramePr/>
          <p:nvPr/>
        </p:nvGraphicFramePr>
        <p:xfrm>
          <a:off x="1043608" y="1340768"/>
          <a:ext cx="7128792" cy="491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0" y="0"/>
            <a:ext cx="9144000" cy="95410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2800" dirty="0" smtClean="0"/>
              <a:t>Pourcentage de contribution à l’apport quotidien en fer des différents groupes d’aliments</a:t>
            </a:r>
            <a:endParaRPr lang="fr-FR"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txBox="1">
            <a:spLocks/>
          </p:cNvSpPr>
          <p:nvPr/>
        </p:nvSpPr>
        <p:spPr>
          <a:xfrm>
            <a:off x="0" y="0"/>
            <a:ext cx="9144000" cy="1268760"/>
          </a:xfrm>
          <a:prstGeom prst="rect">
            <a:avLst/>
          </a:prstGeom>
          <a:solidFill>
            <a:srgbClr val="0000CC"/>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725850" indent="-514350" algn="ctr" fontAlgn="auto">
              <a:spcAft>
                <a:spcPts val="0"/>
              </a:spcAft>
            </a:pPr>
            <a:r>
              <a:rPr lang="fr-FR" sz="2400" dirty="0" smtClean="0">
                <a:solidFill>
                  <a:srgbClr val="FFFF00"/>
                </a:solidFill>
                <a:latin typeface="Comic Sans MS" pitchFamily="66" charset="0"/>
              </a:rPr>
              <a:t>Facteurs de risque de la  </a:t>
            </a:r>
            <a:r>
              <a:rPr lang="fr-FR" sz="2400" dirty="0">
                <a:solidFill>
                  <a:srgbClr val="FFFF00"/>
                </a:solidFill>
                <a:latin typeface="Comic Sans MS" pitchFamily="66" charset="0"/>
              </a:rPr>
              <a:t>carence </a:t>
            </a:r>
            <a:r>
              <a:rPr lang="fr-FR" sz="2400" dirty="0" smtClean="0">
                <a:solidFill>
                  <a:srgbClr val="FFFF00"/>
                </a:solidFill>
                <a:latin typeface="Comic Sans MS" pitchFamily="66" charset="0"/>
              </a:rPr>
              <a:t>martiale avec </a:t>
            </a:r>
            <a:r>
              <a:rPr lang="fr-FR" sz="2400" dirty="0">
                <a:solidFill>
                  <a:srgbClr val="FFFF00"/>
                </a:solidFill>
                <a:latin typeface="Comic Sans MS" pitchFamily="66" charset="0"/>
              </a:rPr>
              <a:t>ou sans anémie / Analyse </a:t>
            </a:r>
            <a:r>
              <a:rPr lang="fr-FR" sz="2400" dirty="0" err="1">
                <a:solidFill>
                  <a:srgbClr val="FFFF00"/>
                </a:solidFill>
                <a:latin typeface="Comic Sans MS" pitchFamily="66" charset="0"/>
              </a:rPr>
              <a:t>multivariée</a:t>
            </a:r>
            <a:r>
              <a:rPr lang="fr-FR" sz="2400" dirty="0">
                <a:solidFill>
                  <a:srgbClr val="FFFF00"/>
                </a:solidFill>
                <a:latin typeface="Comic Sans MS" pitchFamily="66" charset="0"/>
              </a:rPr>
              <a:t> par régression </a:t>
            </a:r>
            <a:r>
              <a:rPr lang="fr-FR" sz="2400" dirty="0" smtClean="0">
                <a:solidFill>
                  <a:srgbClr val="FFFF00"/>
                </a:solidFill>
                <a:latin typeface="Comic Sans MS" pitchFamily="66" charset="0"/>
              </a:rPr>
              <a:t>logistique</a:t>
            </a:r>
            <a:endParaRPr lang="fr-FR" sz="2400" dirty="0">
              <a:solidFill>
                <a:srgbClr val="FFFF00"/>
              </a:solidFill>
              <a:latin typeface="Comic Sans MS" pitchFamily="66" charset="0"/>
            </a:endParaRPr>
          </a:p>
        </p:txBody>
      </p:sp>
      <p:graphicFrame>
        <p:nvGraphicFramePr>
          <p:cNvPr id="7" name="Tableau 6"/>
          <p:cNvGraphicFramePr>
            <a:graphicFrameLocks noGrp="1"/>
          </p:cNvGraphicFramePr>
          <p:nvPr/>
        </p:nvGraphicFramePr>
        <p:xfrm>
          <a:off x="179512" y="1916830"/>
          <a:ext cx="8784977" cy="3056604"/>
        </p:xfrm>
        <a:graphic>
          <a:graphicData uri="http://schemas.openxmlformats.org/drawingml/2006/table">
            <a:tbl>
              <a:tblPr/>
              <a:tblGrid>
                <a:gridCol w="2880320"/>
                <a:gridCol w="720080"/>
                <a:gridCol w="720080"/>
                <a:gridCol w="864096"/>
                <a:gridCol w="1296144"/>
                <a:gridCol w="1512168"/>
                <a:gridCol w="792089"/>
              </a:tblGrid>
              <a:tr h="532860">
                <a:tc>
                  <a:txBody>
                    <a:bodyPr/>
                    <a:lstStyle/>
                    <a:p>
                      <a:pPr>
                        <a:lnSpc>
                          <a:spcPct val="115000"/>
                        </a:lnSpc>
                        <a:spcAft>
                          <a:spcPts val="0"/>
                        </a:spcAft>
                      </a:pPr>
                      <a:r>
                        <a:rPr lang="fr-FR" sz="1800" b="1" dirty="0">
                          <a:latin typeface="Calibri"/>
                          <a:ea typeface="Times New Roman"/>
                          <a:cs typeface="Times New Roman"/>
                        </a:rPr>
                        <a:t>Variables</a:t>
                      </a:r>
                      <a:endParaRPr lang="fr-FR" sz="1800" dirty="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a:latin typeface="Calibri"/>
                          <a:ea typeface="Calibri"/>
                          <a:cs typeface="Times New Roman"/>
                        </a:rPr>
                        <a:t>β</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dirty="0" smtClean="0">
                          <a:latin typeface="Calibri"/>
                          <a:ea typeface="Times New Roman"/>
                          <a:cs typeface="Times New Roman"/>
                        </a:rPr>
                        <a:t>E.S</a:t>
                      </a:r>
                      <a:endParaRPr lang="fr-FR" sz="1800" dirty="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a:latin typeface="Calibri"/>
                          <a:ea typeface="Times New Roman"/>
                          <a:cs typeface="Times New Roman"/>
                        </a:rPr>
                        <a:t>Wald</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a:latin typeface="Calibri"/>
                          <a:ea typeface="Times New Roman"/>
                          <a:cs typeface="Times New Roman"/>
                        </a:rPr>
                        <a:t>OR = Exp(B)</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a:latin typeface="Calibri"/>
                          <a:ea typeface="Times New Roman"/>
                          <a:cs typeface="Times New Roman"/>
                        </a:rPr>
                        <a:t>IC à 95%</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i="1" dirty="0" smtClean="0">
                          <a:latin typeface="Calibri"/>
                          <a:ea typeface="Times New Roman"/>
                          <a:cs typeface="Times New Roman"/>
                        </a:rPr>
                        <a:t>P</a:t>
                      </a:r>
                      <a:endParaRPr lang="fr-FR" sz="1800" dirty="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r>
              <a:tr h="532860">
                <a:tc>
                  <a:txBody>
                    <a:bodyPr/>
                    <a:lstStyle/>
                    <a:p>
                      <a:pPr>
                        <a:lnSpc>
                          <a:spcPct val="115000"/>
                        </a:lnSpc>
                        <a:spcAft>
                          <a:spcPts val="0"/>
                        </a:spcAft>
                      </a:pPr>
                      <a:r>
                        <a:rPr lang="fr-FR" sz="1800" b="1" dirty="0">
                          <a:latin typeface="Calibri"/>
                          <a:ea typeface="Times New Roman"/>
                          <a:cs typeface="Calibri"/>
                        </a:rPr>
                        <a:t>Arrêt de la Formule infantile 2</a:t>
                      </a:r>
                      <a:r>
                        <a:rPr lang="fr-FR" sz="1800" b="1" baseline="30000" dirty="0">
                          <a:latin typeface="Calibri"/>
                          <a:ea typeface="Calibri"/>
                          <a:cs typeface="Times New Roman"/>
                        </a:rPr>
                        <a:t>ième</a:t>
                      </a:r>
                      <a:r>
                        <a:rPr lang="fr-FR" sz="1800" b="1" dirty="0">
                          <a:latin typeface="Calibri"/>
                          <a:ea typeface="Times New Roman"/>
                          <a:cs typeface="Calibri"/>
                        </a:rPr>
                        <a:t>  âge &lt; 9 mois</a:t>
                      </a:r>
                      <a:endParaRPr lang="fr-FR" sz="1800" dirty="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2,642</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,299</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65,677</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11,263</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6,271 </a:t>
                      </a:r>
                      <a:r>
                        <a:rPr lang="fr-FR" sz="1800">
                          <a:latin typeface="Calibri"/>
                          <a:ea typeface="Times New Roman"/>
                          <a:cs typeface="Times New Roman"/>
                        </a:rPr>
                        <a:t>- </a:t>
                      </a:r>
                      <a:r>
                        <a:rPr lang="fr-FR" sz="1800">
                          <a:solidFill>
                            <a:srgbClr val="000000"/>
                          </a:solidFill>
                          <a:latin typeface="Calibri"/>
                          <a:ea typeface="Times New Roman"/>
                          <a:cs typeface="Arial"/>
                        </a:rPr>
                        <a:t>20,23</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,000</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tcPr>
                </a:tc>
              </a:tr>
              <a:tr h="532860">
                <a:tc>
                  <a:txBody>
                    <a:bodyPr/>
                    <a:lstStyle/>
                    <a:p>
                      <a:pPr>
                        <a:lnSpc>
                          <a:spcPct val="115000"/>
                        </a:lnSpc>
                        <a:spcAft>
                          <a:spcPts val="0"/>
                        </a:spcAft>
                      </a:pPr>
                      <a:r>
                        <a:rPr lang="fr-FR" sz="1800" b="1" dirty="0">
                          <a:solidFill>
                            <a:srgbClr val="000000"/>
                          </a:solidFill>
                          <a:latin typeface="Calibri"/>
                          <a:ea typeface="Times New Roman"/>
                          <a:cs typeface="Arial"/>
                        </a:rPr>
                        <a:t>Consommation de viande &lt; 4 jours /semaine</a:t>
                      </a:r>
                      <a:endParaRPr lang="fr-FR" sz="18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2,224</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,502</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19,742</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9,323</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3,482 </a:t>
                      </a:r>
                      <a:r>
                        <a:rPr lang="fr-FR" sz="1800">
                          <a:latin typeface="Calibri"/>
                          <a:ea typeface="Times New Roman"/>
                          <a:cs typeface="Times New Roman"/>
                        </a:rPr>
                        <a:t>- </a:t>
                      </a:r>
                      <a:r>
                        <a:rPr lang="fr-FR" sz="1800">
                          <a:solidFill>
                            <a:srgbClr val="000000"/>
                          </a:solidFill>
                          <a:latin typeface="Calibri"/>
                          <a:ea typeface="Times New Roman"/>
                          <a:cs typeface="Arial"/>
                        </a:rPr>
                        <a:t>20,23</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,000</a:t>
                      </a:r>
                      <a:endParaRPr lang="fr-FR" sz="1800">
                        <a:latin typeface="Calibri"/>
                        <a:ea typeface="Calibri"/>
                        <a:cs typeface="Times New Roman"/>
                      </a:endParaRPr>
                    </a:p>
                  </a:txBody>
                  <a:tcPr marL="68580" marR="68580" marT="0" marB="0">
                    <a:lnL>
                      <a:noFill/>
                    </a:lnL>
                    <a:lnR>
                      <a:noFill/>
                    </a:lnR>
                    <a:lnT>
                      <a:noFill/>
                    </a:lnT>
                    <a:lnB>
                      <a:noFill/>
                    </a:lnB>
                  </a:tcPr>
                </a:tc>
              </a:tr>
              <a:tr h="532860">
                <a:tc>
                  <a:txBody>
                    <a:bodyPr/>
                    <a:lstStyle/>
                    <a:p>
                      <a:pPr>
                        <a:lnSpc>
                          <a:spcPct val="115000"/>
                        </a:lnSpc>
                        <a:spcAft>
                          <a:spcPts val="0"/>
                        </a:spcAft>
                      </a:pPr>
                      <a:r>
                        <a:rPr lang="fr-FR" sz="1800" b="1" dirty="0">
                          <a:solidFill>
                            <a:srgbClr val="000000"/>
                          </a:solidFill>
                          <a:latin typeface="Calibri"/>
                          <a:ea typeface="Times New Roman"/>
                          <a:cs typeface="Arial"/>
                        </a:rPr>
                        <a:t>Consommation de céréales infantiles &lt; 6 jours /semaine</a:t>
                      </a:r>
                      <a:endParaRPr lang="fr-FR" sz="1800" dirty="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1,561</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,309</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25,565</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4,764</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2,601 </a:t>
                      </a:r>
                      <a:r>
                        <a:rPr lang="fr-FR" sz="1800">
                          <a:latin typeface="Calibri"/>
                          <a:ea typeface="Times New Roman"/>
                          <a:cs typeface="Times New Roman"/>
                        </a:rPr>
                        <a:t>- </a:t>
                      </a:r>
                      <a:r>
                        <a:rPr lang="fr-FR" sz="1800">
                          <a:solidFill>
                            <a:srgbClr val="000000"/>
                          </a:solidFill>
                          <a:latin typeface="Calibri"/>
                          <a:ea typeface="Times New Roman"/>
                          <a:cs typeface="Arial"/>
                        </a:rPr>
                        <a:t>8,724</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,000</a:t>
                      </a:r>
                      <a:endParaRPr lang="fr-FR" sz="1800">
                        <a:latin typeface="Calibri"/>
                        <a:ea typeface="Calibri"/>
                        <a:cs typeface="Times New Roman"/>
                      </a:endParaRPr>
                    </a:p>
                  </a:txBody>
                  <a:tcPr marL="68580" marR="68580" marT="0" marB="0">
                    <a:lnL>
                      <a:noFill/>
                    </a:lnL>
                    <a:lnR>
                      <a:noFill/>
                    </a:lnR>
                    <a:lnT>
                      <a:noFill/>
                    </a:lnT>
                    <a:lnB>
                      <a:noFill/>
                    </a:lnB>
                  </a:tcPr>
                </a:tc>
              </a:tr>
              <a:tr h="532860">
                <a:tc>
                  <a:txBody>
                    <a:bodyPr/>
                    <a:lstStyle/>
                    <a:p>
                      <a:pPr>
                        <a:lnSpc>
                          <a:spcPct val="115000"/>
                        </a:lnSpc>
                        <a:spcAft>
                          <a:spcPts val="0"/>
                        </a:spcAft>
                      </a:pPr>
                      <a:r>
                        <a:rPr lang="fr-FR" sz="1800" b="1" dirty="0">
                          <a:latin typeface="Calibri"/>
                          <a:ea typeface="Times New Roman"/>
                          <a:cs typeface="Calibri"/>
                        </a:rPr>
                        <a:t>Durée d’allaitement maternel &gt; 6 mois</a:t>
                      </a:r>
                      <a:endParaRPr lang="fr-FR" sz="1800" dirty="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Arial"/>
                        </a:rPr>
                        <a:t>2,232</a:t>
                      </a:r>
                      <a:endParaRPr lang="fr-FR" sz="180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Arial"/>
                        </a:rPr>
                        <a:t>,287</a:t>
                      </a:r>
                      <a:endParaRPr lang="fr-FR" sz="180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Arial"/>
                        </a:rPr>
                        <a:t>3,955</a:t>
                      </a:r>
                      <a:endParaRPr lang="fr-FR" sz="180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dirty="0">
                          <a:solidFill>
                            <a:srgbClr val="000000"/>
                          </a:solidFill>
                          <a:latin typeface="Calibri"/>
                          <a:ea typeface="Times New Roman"/>
                          <a:cs typeface="Arial"/>
                        </a:rPr>
                        <a:t>1,770</a:t>
                      </a:r>
                      <a:endParaRPr lang="fr-FR" sz="1800" dirty="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a:solidFill>
                            <a:srgbClr val="000000"/>
                          </a:solidFill>
                          <a:latin typeface="Calibri"/>
                          <a:ea typeface="Times New Roman"/>
                          <a:cs typeface="Arial"/>
                        </a:rPr>
                        <a:t>1,008 </a:t>
                      </a:r>
                      <a:r>
                        <a:rPr lang="fr-FR" sz="1800">
                          <a:latin typeface="Calibri"/>
                          <a:ea typeface="Times New Roman"/>
                          <a:cs typeface="Times New Roman"/>
                        </a:rPr>
                        <a:t>- </a:t>
                      </a:r>
                      <a:r>
                        <a:rPr lang="fr-FR" sz="1800">
                          <a:solidFill>
                            <a:srgbClr val="000000"/>
                          </a:solidFill>
                          <a:latin typeface="Calibri"/>
                          <a:ea typeface="Times New Roman"/>
                          <a:cs typeface="Arial"/>
                        </a:rPr>
                        <a:t>3,106</a:t>
                      </a:r>
                      <a:endParaRPr lang="fr-FR" sz="180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dirty="0">
                          <a:solidFill>
                            <a:srgbClr val="000000"/>
                          </a:solidFill>
                          <a:latin typeface="Calibri"/>
                          <a:ea typeface="Times New Roman"/>
                          <a:cs typeface="Arial"/>
                        </a:rPr>
                        <a:t>,047</a:t>
                      </a:r>
                      <a:endParaRPr lang="fr-FR" sz="1800" dirty="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tcPr>
                </a:tc>
              </a:tr>
            </a:tbl>
          </a:graphicData>
        </a:graphic>
      </p:graphicFrame>
      <p:sp>
        <p:nvSpPr>
          <p:cNvPr id="8" name="Rectangle 7"/>
          <p:cNvSpPr/>
          <p:nvPr/>
        </p:nvSpPr>
        <p:spPr>
          <a:xfrm>
            <a:off x="108520" y="5013176"/>
            <a:ext cx="9144000" cy="507831"/>
          </a:xfrm>
          <a:prstGeom prst="rect">
            <a:avLst/>
          </a:prstGeom>
        </p:spPr>
        <p:txBody>
          <a:bodyPr wrap="square">
            <a:spAutoFit/>
          </a:bodyPr>
          <a:lstStyle/>
          <a:p>
            <a:r>
              <a:rPr lang="fr-FR" sz="1350" dirty="0">
                <a:solidFill>
                  <a:prstClr val="black"/>
                </a:solidFill>
                <a:latin typeface="Calibri" pitchFamily="34" charset="0"/>
                <a:ea typeface="Calibri" pitchFamily="34" charset="0"/>
                <a:cs typeface="Times New Roman" pitchFamily="18" charset="0"/>
              </a:rPr>
              <a:t>β, estimation de la variation de la variable dépendante dans le modèle logistique ; E.S, erreur standard ; </a:t>
            </a:r>
            <a:r>
              <a:rPr lang="fr-FR" sz="1350" dirty="0" err="1">
                <a:solidFill>
                  <a:prstClr val="black"/>
                </a:solidFill>
                <a:latin typeface="Calibri" pitchFamily="34" charset="0"/>
                <a:ea typeface="Calibri" pitchFamily="34" charset="0"/>
                <a:cs typeface="Times New Roman" pitchFamily="18" charset="0"/>
              </a:rPr>
              <a:t>Exp</a:t>
            </a:r>
            <a:r>
              <a:rPr lang="fr-FR" sz="1350" dirty="0">
                <a:solidFill>
                  <a:prstClr val="black"/>
                </a:solidFill>
                <a:latin typeface="Calibri" pitchFamily="34" charset="0"/>
                <a:ea typeface="Calibri" pitchFamily="34" charset="0"/>
                <a:cs typeface="Times New Roman" pitchFamily="18" charset="0"/>
              </a:rPr>
              <a:t> (B), valeur du coefficient de régression ; IC, Intervalle de confiance ; OR, </a:t>
            </a:r>
            <a:r>
              <a:rPr lang="fr-FR" sz="1350" dirty="0" err="1">
                <a:solidFill>
                  <a:prstClr val="black"/>
                </a:solidFill>
                <a:latin typeface="Calibri" pitchFamily="34" charset="0"/>
                <a:ea typeface="Calibri" pitchFamily="34" charset="0"/>
                <a:cs typeface="Times New Roman" pitchFamily="18" charset="0"/>
              </a:rPr>
              <a:t>odds</a:t>
            </a:r>
            <a:r>
              <a:rPr lang="fr-FR" sz="1350" dirty="0">
                <a:solidFill>
                  <a:prstClr val="black"/>
                </a:solidFill>
                <a:latin typeface="Calibri" pitchFamily="34" charset="0"/>
                <a:ea typeface="Calibri" pitchFamily="34" charset="0"/>
                <a:cs typeface="Times New Roman" pitchFamily="18" charset="0"/>
              </a:rPr>
              <a:t> ratio ; Wald, test de signification des estimations du paramètre.</a:t>
            </a:r>
            <a:endParaRPr lang="fr-FR" sz="1350" dirty="0">
              <a:solidFill>
                <a:prstClr val="black"/>
              </a:solidFill>
              <a:latin typeface="Arial" pitchFamily="34" charset="0"/>
              <a:cs typeface="Arial" pitchFamily="34" charset="0"/>
            </a:endParaRPr>
          </a:p>
        </p:txBody>
      </p:sp>
      <p:sp>
        <p:nvSpPr>
          <p:cNvPr id="5" name="Rectangle 1"/>
          <p:cNvSpPr>
            <a:spLocks noChangeArrowheads="1"/>
          </p:cNvSpPr>
          <p:nvPr/>
        </p:nvSpPr>
        <p:spPr bwMode="auto">
          <a:xfrm>
            <a:off x="6876256" y="6093296"/>
            <a:ext cx="20882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i="1" dirty="0" err="1" smtClean="0">
                <a:solidFill>
                  <a:srgbClr val="C00000"/>
                </a:solidFill>
                <a:latin typeface="Calibri" pitchFamily="34" charset="0"/>
                <a:cs typeface="Times New Roman" pitchFamily="18" charset="0"/>
              </a:rPr>
              <a:t>Smahi</a:t>
            </a:r>
            <a:r>
              <a:rPr lang="fr-FR" b="1" i="1" dirty="0" smtClean="0">
                <a:solidFill>
                  <a:srgbClr val="C00000"/>
                </a:solidFill>
                <a:latin typeface="Calibri" pitchFamily="34" charset="0"/>
                <a:cs typeface="Times New Roman" pitchFamily="18" charset="0"/>
              </a:rPr>
              <a:t> MC, 2008</a:t>
            </a:r>
            <a:endParaRPr lang="fr-FR" i="1" dirty="0" smtClean="0">
              <a:solidFill>
                <a:srgbClr val="C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093296"/>
            <a:ext cx="9144000" cy="507831"/>
          </a:xfrm>
          <a:prstGeom prst="rect">
            <a:avLst/>
          </a:prstGeom>
        </p:spPr>
        <p:txBody>
          <a:bodyPr wrap="square">
            <a:spAutoFit/>
          </a:bodyPr>
          <a:lstStyle/>
          <a:p>
            <a:r>
              <a:rPr lang="fr-FR" sz="1350" dirty="0">
                <a:solidFill>
                  <a:prstClr val="black"/>
                </a:solidFill>
                <a:latin typeface="Calibri" pitchFamily="34" charset="0"/>
                <a:ea typeface="Calibri" pitchFamily="34" charset="0"/>
                <a:cs typeface="Times New Roman" pitchFamily="18" charset="0"/>
              </a:rPr>
              <a:t>β, estimation de la variation de la variable dépendante dans le modèle logistique ; E.S, erreur standard ; </a:t>
            </a:r>
            <a:r>
              <a:rPr lang="fr-FR" sz="1350" dirty="0" err="1">
                <a:solidFill>
                  <a:prstClr val="black"/>
                </a:solidFill>
                <a:latin typeface="Calibri" pitchFamily="34" charset="0"/>
                <a:ea typeface="Calibri" pitchFamily="34" charset="0"/>
                <a:cs typeface="Times New Roman" pitchFamily="18" charset="0"/>
              </a:rPr>
              <a:t>Exp</a:t>
            </a:r>
            <a:r>
              <a:rPr lang="fr-FR" sz="1350" dirty="0">
                <a:solidFill>
                  <a:prstClr val="black"/>
                </a:solidFill>
                <a:latin typeface="Calibri" pitchFamily="34" charset="0"/>
                <a:ea typeface="Calibri" pitchFamily="34" charset="0"/>
                <a:cs typeface="Times New Roman" pitchFamily="18" charset="0"/>
              </a:rPr>
              <a:t> (B), valeur du coefficient de régression ; IC, Intervalle de confiance ; OR, </a:t>
            </a:r>
            <a:r>
              <a:rPr lang="fr-FR" sz="1350" dirty="0" err="1">
                <a:solidFill>
                  <a:prstClr val="black"/>
                </a:solidFill>
                <a:latin typeface="Calibri" pitchFamily="34" charset="0"/>
                <a:ea typeface="Calibri" pitchFamily="34" charset="0"/>
                <a:cs typeface="Times New Roman" pitchFamily="18" charset="0"/>
              </a:rPr>
              <a:t>odds</a:t>
            </a:r>
            <a:r>
              <a:rPr lang="fr-FR" sz="1350" dirty="0">
                <a:solidFill>
                  <a:prstClr val="black"/>
                </a:solidFill>
                <a:latin typeface="Calibri" pitchFamily="34" charset="0"/>
                <a:ea typeface="Calibri" pitchFamily="34" charset="0"/>
                <a:cs typeface="Times New Roman" pitchFamily="18" charset="0"/>
              </a:rPr>
              <a:t> ratio ; Wald, test de signification des estimations du paramètre.</a:t>
            </a:r>
            <a:endParaRPr lang="fr-FR" sz="1350" dirty="0">
              <a:solidFill>
                <a:prstClr val="black"/>
              </a:solidFill>
              <a:latin typeface="Arial" pitchFamily="34" charset="0"/>
              <a:cs typeface="Arial" pitchFamily="34" charset="0"/>
            </a:endParaRPr>
          </a:p>
        </p:txBody>
      </p:sp>
      <p:graphicFrame>
        <p:nvGraphicFramePr>
          <p:cNvPr id="6" name="Tableau 5"/>
          <p:cNvGraphicFramePr>
            <a:graphicFrameLocks noGrp="1"/>
          </p:cNvGraphicFramePr>
          <p:nvPr/>
        </p:nvGraphicFramePr>
        <p:xfrm>
          <a:off x="107502" y="1340768"/>
          <a:ext cx="8856988" cy="4750616"/>
        </p:xfrm>
        <a:graphic>
          <a:graphicData uri="http://schemas.openxmlformats.org/drawingml/2006/table">
            <a:tbl>
              <a:tblPr/>
              <a:tblGrid>
                <a:gridCol w="3024338"/>
                <a:gridCol w="864096"/>
                <a:gridCol w="717648"/>
                <a:gridCol w="866528"/>
                <a:gridCol w="1368152"/>
                <a:gridCol w="1152128"/>
                <a:gridCol w="864098"/>
              </a:tblGrid>
              <a:tr h="451393">
                <a:tc>
                  <a:txBody>
                    <a:bodyPr/>
                    <a:lstStyle/>
                    <a:p>
                      <a:pPr>
                        <a:lnSpc>
                          <a:spcPct val="115000"/>
                        </a:lnSpc>
                        <a:spcAft>
                          <a:spcPts val="0"/>
                        </a:spcAft>
                      </a:pPr>
                      <a:r>
                        <a:rPr lang="fr-FR" sz="1800" b="1" dirty="0">
                          <a:latin typeface="Calibri"/>
                          <a:ea typeface="Times New Roman"/>
                          <a:cs typeface="Times New Roman"/>
                        </a:rPr>
                        <a:t>Variables</a:t>
                      </a:r>
                      <a:endParaRPr lang="fr-FR" sz="1800" dirty="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a:latin typeface="Calibri"/>
                          <a:ea typeface="Calibri"/>
                          <a:cs typeface="Times New Roman"/>
                        </a:rPr>
                        <a:t>β</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dirty="0" smtClean="0">
                          <a:latin typeface="Calibri"/>
                          <a:ea typeface="Times New Roman"/>
                          <a:cs typeface="Times New Roman"/>
                        </a:rPr>
                        <a:t>E.S</a:t>
                      </a:r>
                      <a:endParaRPr lang="fr-FR" sz="1800" dirty="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a:latin typeface="Calibri"/>
                          <a:ea typeface="Times New Roman"/>
                          <a:cs typeface="Times New Roman"/>
                        </a:rPr>
                        <a:t>Wald</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a:latin typeface="Calibri"/>
                          <a:ea typeface="Times New Roman"/>
                          <a:cs typeface="Times New Roman"/>
                        </a:rPr>
                        <a:t>OR = Exp(B)</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a:latin typeface="Calibri"/>
                          <a:ea typeface="Times New Roman"/>
                          <a:cs typeface="Times New Roman"/>
                        </a:rPr>
                        <a:t>IC à 95%</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fr-FR" sz="1800" b="1" i="1" dirty="0" smtClean="0">
                          <a:latin typeface="Calibri"/>
                          <a:ea typeface="Times New Roman"/>
                          <a:cs typeface="Times New Roman"/>
                        </a:rPr>
                        <a:t>P</a:t>
                      </a:r>
                      <a:endParaRPr lang="fr-FR" sz="1800" i="1" dirty="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r>
              <a:tr h="451393">
                <a:tc>
                  <a:txBody>
                    <a:bodyPr/>
                    <a:lstStyle/>
                    <a:p>
                      <a:pPr>
                        <a:lnSpc>
                          <a:spcPct val="115000"/>
                        </a:lnSpc>
                        <a:spcAft>
                          <a:spcPts val="0"/>
                        </a:spcAft>
                      </a:pPr>
                      <a:r>
                        <a:rPr lang="fr-FR" sz="1800" b="1" dirty="0">
                          <a:solidFill>
                            <a:srgbClr val="000000"/>
                          </a:solidFill>
                          <a:latin typeface="Calibri"/>
                          <a:ea typeface="Times New Roman"/>
                          <a:cs typeface="Arial"/>
                        </a:rPr>
                        <a:t>Arrêt de la formule infantile 2</a:t>
                      </a:r>
                      <a:r>
                        <a:rPr lang="fr-FR" sz="1800" b="1" baseline="30000" dirty="0">
                          <a:solidFill>
                            <a:srgbClr val="000000"/>
                          </a:solidFill>
                          <a:latin typeface="Calibri"/>
                          <a:ea typeface="Times New Roman"/>
                          <a:cs typeface="Courier New"/>
                        </a:rPr>
                        <a:t>ième</a:t>
                      </a:r>
                      <a:r>
                        <a:rPr lang="fr-FR" sz="1800" b="1" dirty="0">
                          <a:solidFill>
                            <a:srgbClr val="000000"/>
                          </a:solidFill>
                          <a:latin typeface="Calibri"/>
                          <a:ea typeface="Times New Roman"/>
                          <a:cs typeface="Arial"/>
                        </a:rPr>
                        <a:t> </a:t>
                      </a:r>
                      <a:r>
                        <a:rPr lang="fr-FR" sz="1800" b="1" dirty="0" smtClean="0">
                          <a:solidFill>
                            <a:srgbClr val="000000"/>
                          </a:solidFill>
                          <a:latin typeface="+mn-lt"/>
                          <a:ea typeface="Times New Roman"/>
                          <a:cs typeface="Arial"/>
                        </a:rPr>
                        <a:t>âge </a:t>
                      </a:r>
                      <a:r>
                        <a:rPr lang="fr-FR" sz="1800" b="1" dirty="0" smtClean="0">
                          <a:solidFill>
                            <a:srgbClr val="000000"/>
                          </a:solidFill>
                          <a:latin typeface="Calibri"/>
                          <a:ea typeface="Times New Roman"/>
                          <a:cs typeface="Arial"/>
                        </a:rPr>
                        <a:t>&lt; </a:t>
                      </a:r>
                      <a:r>
                        <a:rPr lang="fr-FR" sz="1800" b="1" dirty="0">
                          <a:solidFill>
                            <a:srgbClr val="000000"/>
                          </a:solidFill>
                          <a:latin typeface="Calibri"/>
                          <a:ea typeface="Times New Roman"/>
                          <a:cs typeface="Arial"/>
                        </a:rPr>
                        <a:t>9 </a:t>
                      </a:r>
                      <a:r>
                        <a:rPr lang="fr-FR" sz="1800" b="1" dirty="0" smtClean="0">
                          <a:solidFill>
                            <a:srgbClr val="000000"/>
                          </a:solidFill>
                          <a:latin typeface="Calibri"/>
                          <a:ea typeface="Times New Roman"/>
                          <a:cs typeface="Arial"/>
                        </a:rPr>
                        <a:t>mois</a:t>
                      </a:r>
                      <a:endParaRPr lang="fr-FR" sz="1800" dirty="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2,178</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,403</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30,056</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9,1</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4,1 </a:t>
                      </a:r>
                      <a:r>
                        <a:rPr lang="fr-FR" sz="1800">
                          <a:latin typeface="Calibri"/>
                          <a:ea typeface="Times New Roman"/>
                          <a:cs typeface="Times New Roman"/>
                        </a:rPr>
                        <a:t>- </a:t>
                      </a:r>
                      <a:r>
                        <a:rPr lang="fr-FR" sz="1800">
                          <a:solidFill>
                            <a:srgbClr val="000000"/>
                          </a:solidFill>
                          <a:latin typeface="Calibri"/>
                          <a:ea typeface="Calibri"/>
                          <a:cs typeface="Arial"/>
                        </a:rPr>
                        <a:t>20,1</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Times New Roman"/>
                          <a:cs typeface="Arial"/>
                        </a:rPr>
                        <a:t>,000</a:t>
                      </a:r>
                      <a:endParaRPr lang="fr-FR" sz="1800">
                        <a:latin typeface="Calibri"/>
                        <a:ea typeface="Calibri"/>
                        <a:cs typeface="Times New Roman"/>
                      </a:endParaRPr>
                    </a:p>
                  </a:txBody>
                  <a:tcPr marL="68580" marR="68580" marT="0" marB="0">
                    <a:lnL>
                      <a:noFill/>
                    </a:lnL>
                    <a:lnR>
                      <a:noFill/>
                    </a:lnR>
                    <a:lnT w="19050" cap="flat" cmpd="sng" algn="ctr">
                      <a:solidFill>
                        <a:srgbClr val="4F81BD"/>
                      </a:solidFill>
                      <a:prstDash val="solid"/>
                      <a:round/>
                      <a:headEnd type="none" w="med" len="med"/>
                      <a:tailEnd type="none" w="med" len="med"/>
                    </a:lnT>
                    <a:lnB>
                      <a:noFill/>
                    </a:lnB>
                    <a:solidFill>
                      <a:srgbClr val="FFFFFF"/>
                    </a:solidFill>
                  </a:tcPr>
                </a:tc>
              </a:tr>
              <a:tr h="662043">
                <a:tc>
                  <a:txBody>
                    <a:bodyPr/>
                    <a:lstStyle/>
                    <a:p>
                      <a:pPr>
                        <a:lnSpc>
                          <a:spcPct val="115000"/>
                        </a:lnSpc>
                        <a:spcAft>
                          <a:spcPts val="0"/>
                        </a:spcAft>
                      </a:pPr>
                      <a:r>
                        <a:rPr lang="fr-FR" sz="1800" b="1">
                          <a:solidFill>
                            <a:srgbClr val="000000"/>
                          </a:solidFill>
                          <a:latin typeface="Calibri"/>
                          <a:ea typeface="Times New Roman"/>
                          <a:cs typeface="Arial"/>
                        </a:rPr>
                        <a:t>Consommation de céréales infantiles &lt; 6 jours /semaine</a:t>
                      </a:r>
                      <a:r>
                        <a:rPr lang="fr-FR" sz="1800" b="1">
                          <a:latin typeface="Calibri"/>
                          <a:ea typeface="Times New Roman"/>
                          <a:cs typeface="Times New Roman"/>
                        </a:rPr>
                        <a:t> </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Calibri"/>
                          <a:cs typeface="Arial"/>
                        </a:rPr>
                        <a:t>1,535</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Calibri"/>
                          <a:cs typeface="Arial"/>
                        </a:rPr>
                        <a:t>,354</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Calibri"/>
                          <a:cs typeface="Arial"/>
                        </a:rPr>
                        <a:t>19,122</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Calibri"/>
                          <a:cs typeface="Arial"/>
                        </a:rPr>
                        <a:t>4,6</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Calibri"/>
                          <a:cs typeface="Arial"/>
                        </a:rPr>
                        <a:t>2,3 - 9,4</a:t>
                      </a:r>
                      <a:endParaRPr lang="fr-FR" sz="1800">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fr-FR" sz="1800">
                          <a:solidFill>
                            <a:srgbClr val="000000"/>
                          </a:solidFill>
                          <a:latin typeface="Calibri"/>
                          <a:ea typeface="Times New Roman"/>
                          <a:cs typeface="Arial"/>
                        </a:rPr>
                        <a:t>,005</a:t>
                      </a:r>
                      <a:endParaRPr lang="fr-FR" sz="1800">
                        <a:latin typeface="Calibri"/>
                        <a:ea typeface="Calibri"/>
                        <a:cs typeface="Times New Roman"/>
                      </a:endParaRPr>
                    </a:p>
                  </a:txBody>
                  <a:tcPr marL="68580" marR="68580" marT="0" marB="0">
                    <a:lnL>
                      <a:noFill/>
                    </a:lnL>
                    <a:lnR>
                      <a:noFill/>
                    </a:lnR>
                    <a:lnT>
                      <a:noFill/>
                    </a:lnT>
                    <a:lnB>
                      <a:noFill/>
                    </a:lnB>
                  </a:tcPr>
                </a:tc>
              </a:tr>
              <a:tr h="451393">
                <a:tc>
                  <a:txBody>
                    <a:bodyPr/>
                    <a:lstStyle/>
                    <a:p>
                      <a:pPr>
                        <a:lnSpc>
                          <a:spcPct val="115000"/>
                        </a:lnSpc>
                        <a:spcAft>
                          <a:spcPts val="0"/>
                        </a:spcAft>
                      </a:pPr>
                      <a:r>
                        <a:rPr lang="fr-FR" sz="1800" b="1">
                          <a:solidFill>
                            <a:srgbClr val="000000"/>
                          </a:solidFill>
                          <a:latin typeface="Calibri"/>
                          <a:ea typeface="Times New Roman"/>
                          <a:cs typeface="Arial"/>
                        </a:rPr>
                        <a:t>Consommation de viande &lt; 4 jours /semaine</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1,782</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,600</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dirty="0">
                          <a:solidFill>
                            <a:srgbClr val="000000"/>
                          </a:solidFill>
                          <a:latin typeface="Calibri"/>
                          <a:ea typeface="Calibri"/>
                          <a:cs typeface="Arial"/>
                        </a:rPr>
                        <a:t>5,917</a:t>
                      </a:r>
                      <a:endParaRPr lang="fr-FR" sz="1800" dirty="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4,3</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1,3 </a:t>
                      </a:r>
                      <a:r>
                        <a:rPr lang="fr-FR" sz="1800">
                          <a:latin typeface="Calibri"/>
                          <a:ea typeface="Times New Roman"/>
                          <a:cs typeface="Times New Roman"/>
                        </a:rPr>
                        <a:t>- </a:t>
                      </a:r>
                      <a:r>
                        <a:rPr lang="fr-FR" sz="1800">
                          <a:solidFill>
                            <a:srgbClr val="000000"/>
                          </a:solidFill>
                          <a:latin typeface="Calibri"/>
                          <a:ea typeface="Calibri"/>
                          <a:cs typeface="Arial"/>
                        </a:rPr>
                        <a:t>13,9</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,015</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r>
              <a:tr h="451393">
                <a:tc>
                  <a:txBody>
                    <a:bodyPr/>
                    <a:lstStyle/>
                    <a:p>
                      <a:pPr>
                        <a:lnSpc>
                          <a:spcPct val="115000"/>
                        </a:lnSpc>
                        <a:spcAft>
                          <a:spcPts val="0"/>
                        </a:spcAft>
                      </a:pPr>
                      <a:r>
                        <a:rPr lang="fr-FR" sz="1800" b="1" dirty="0">
                          <a:solidFill>
                            <a:srgbClr val="FF0000"/>
                          </a:solidFill>
                          <a:effectLst>
                            <a:outerShdw blurRad="38100" dist="38100" dir="2700000" algn="tl">
                              <a:srgbClr val="000000">
                                <a:alpha val="43137"/>
                              </a:srgbClr>
                            </a:outerShdw>
                          </a:effectLst>
                          <a:latin typeface="Calibri"/>
                          <a:ea typeface="Calibri"/>
                          <a:cs typeface="Arial"/>
                        </a:rPr>
                        <a:t>Z score IMC &gt; + 2 DS</a:t>
                      </a:r>
                      <a:endParaRPr lang="fr-FR" sz="18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1,000</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,480</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4,027</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2,7</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1,1 </a:t>
                      </a:r>
                      <a:r>
                        <a:rPr lang="fr-FR" sz="1800">
                          <a:latin typeface="Calibri"/>
                          <a:ea typeface="Times New Roman"/>
                          <a:cs typeface="Times New Roman"/>
                        </a:rPr>
                        <a:t>- </a:t>
                      </a:r>
                      <a:r>
                        <a:rPr lang="fr-FR" sz="1800">
                          <a:solidFill>
                            <a:srgbClr val="000000"/>
                          </a:solidFill>
                          <a:latin typeface="Calibri"/>
                          <a:ea typeface="Calibri"/>
                          <a:cs typeface="Arial"/>
                        </a:rPr>
                        <a:t>6,6</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,045</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r>
              <a:tr h="451393">
                <a:tc>
                  <a:txBody>
                    <a:bodyPr/>
                    <a:lstStyle/>
                    <a:p>
                      <a:pPr>
                        <a:lnSpc>
                          <a:spcPct val="115000"/>
                        </a:lnSpc>
                        <a:spcAft>
                          <a:spcPts val="0"/>
                        </a:spcAft>
                      </a:pPr>
                      <a:r>
                        <a:rPr lang="fr-FR" sz="1800" b="1" dirty="0">
                          <a:solidFill>
                            <a:srgbClr val="FF0000"/>
                          </a:solidFill>
                          <a:effectLst>
                            <a:outerShdw blurRad="38100" dist="38100" dir="2700000" algn="tl">
                              <a:srgbClr val="000000">
                                <a:alpha val="43137"/>
                              </a:srgbClr>
                            </a:outerShdw>
                          </a:effectLst>
                          <a:latin typeface="Calibri"/>
                          <a:ea typeface="Calibri"/>
                          <a:cs typeface="Arial"/>
                        </a:rPr>
                        <a:t>Introduction des jus de fruits &gt; 6 mois </a:t>
                      </a:r>
                      <a:endParaRPr lang="fr-FR" sz="18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,895</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,293</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9,227</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2,3</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1,4 </a:t>
                      </a:r>
                      <a:r>
                        <a:rPr lang="fr-FR" sz="1800">
                          <a:latin typeface="Calibri"/>
                          <a:ea typeface="Times New Roman"/>
                          <a:cs typeface="Times New Roman"/>
                        </a:rPr>
                        <a:t>- </a:t>
                      </a:r>
                      <a:r>
                        <a:rPr lang="fr-FR" sz="1800">
                          <a:solidFill>
                            <a:srgbClr val="000000"/>
                          </a:solidFill>
                          <a:latin typeface="Calibri"/>
                          <a:ea typeface="Calibri"/>
                          <a:cs typeface="Arial"/>
                        </a:rPr>
                        <a:t>4,2</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,002</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r>
              <a:tr h="451393">
                <a:tc>
                  <a:txBody>
                    <a:bodyPr/>
                    <a:lstStyle/>
                    <a:p>
                      <a:pPr>
                        <a:lnSpc>
                          <a:spcPct val="115000"/>
                        </a:lnSpc>
                        <a:spcAft>
                          <a:spcPts val="0"/>
                        </a:spcAft>
                      </a:pPr>
                      <a:r>
                        <a:rPr lang="fr-FR" sz="1800" b="1" dirty="0">
                          <a:solidFill>
                            <a:srgbClr val="000000"/>
                          </a:solidFill>
                          <a:latin typeface="Calibri"/>
                          <a:ea typeface="Times New Roman"/>
                          <a:cs typeface="Courier New"/>
                        </a:rPr>
                        <a:t>Durée d’allaitement maternel &gt; 6 mois</a:t>
                      </a:r>
                      <a:endParaRPr lang="fr-FR" sz="1800" dirty="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,771</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,262</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7,960</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2,1</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1,2 </a:t>
                      </a:r>
                      <a:r>
                        <a:rPr lang="fr-FR" sz="1800">
                          <a:latin typeface="Calibri"/>
                          <a:ea typeface="Times New Roman"/>
                          <a:cs typeface="Times New Roman"/>
                        </a:rPr>
                        <a:t>- </a:t>
                      </a:r>
                      <a:r>
                        <a:rPr lang="fr-FR" sz="1800">
                          <a:solidFill>
                            <a:srgbClr val="000000"/>
                          </a:solidFill>
                          <a:latin typeface="Calibri"/>
                          <a:ea typeface="Calibri"/>
                          <a:cs typeface="Arial"/>
                        </a:rPr>
                        <a:t>3,5</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,005</a:t>
                      </a:r>
                      <a:endParaRPr lang="fr-FR" sz="1800">
                        <a:latin typeface="Calibri"/>
                        <a:ea typeface="Calibri"/>
                        <a:cs typeface="Times New Roman"/>
                      </a:endParaRPr>
                    </a:p>
                  </a:txBody>
                  <a:tcPr marL="68580" marR="68580" marT="0" marB="0">
                    <a:lnL>
                      <a:noFill/>
                    </a:lnL>
                    <a:lnR>
                      <a:noFill/>
                    </a:lnR>
                    <a:lnT>
                      <a:noFill/>
                    </a:lnT>
                    <a:lnB>
                      <a:noFill/>
                    </a:lnB>
                    <a:solidFill>
                      <a:srgbClr val="FFFFFF"/>
                    </a:solidFill>
                  </a:tcPr>
                </a:tc>
              </a:tr>
              <a:tr h="662043">
                <a:tc>
                  <a:txBody>
                    <a:bodyPr/>
                    <a:lstStyle/>
                    <a:p>
                      <a:pPr>
                        <a:lnSpc>
                          <a:spcPct val="115000"/>
                        </a:lnSpc>
                        <a:spcAft>
                          <a:spcPts val="0"/>
                        </a:spcAft>
                      </a:pPr>
                      <a:r>
                        <a:rPr lang="fr-FR" sz="1800" b="1" dirty="0">
                          <a:solidFill>
                            <a:srgbClr val="FF0000"/>
                          </a:solidFill>
                          <a:effectLst>
                            <a:outerShdw blurRad="38100" dist="38100" dir="2700000" algn="tl">
                              <a:srgbClr val="000000">
                                <a:alpha val="43137"/>
                              </a:srgbClr>
                            </a:outerShdw>
                          </a:effectLst>
                          <a:latin typeface="Calibri"/>
                          <a:ea typeface="Times New Roman"/>
                          <a:cs typeface="Calibri"/>
                        </a:rPr>
                        <a:t>Introduction du lait pasteurisé non enrichi &lt; 9 mois</a:t>
                      </a:r>
                      <a:endParaRPr lang="fr-FR" sz="1800" dirty="0">
                        <a:solidFill>
                          <a:srgbClr val="FF0000"/>
                        </a:solidFill>
                        <a:effectLst>
                          <a:outerShdw blurRad="38100" dist="38100" dir="2700000" algn="tl">
                            <a:srgbClr val="000000">
                              <a:alpha val="43137"/>
                            </a:srgbClr>
                          </a:outerShdw>
                        </a:effectLst>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,672</a:t>
                      </a:r>
                      <a:endParaRPr lang="fr-FR" sz="180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,331</a:t>
                      </a:r>
                      <a:endParaRPr lang="fr-FR" sz="180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800" dirty="0">
                          <a:solidFill>
                            <a:srgbClr val="000000"/>
                          </a:solidFill>
                          <a:latin typeface="Calibri"/>
                          <a:ea typeface="Calibri"/>
                          <a:cs typeface="Arial"/>
                        </a:rPr>
                        <a:t>4,506</a:t>
                      </a:r>
                      <a:endParaRPr lang="fr-FR" sz="1800" dirty="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2,1</a:t>
                      </a:r>
                      <a:endParaRPr lang="fr-FR" sz="180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800">
                          <a:solidFill>
                            <a:srgbClr val="000000"/>
                          </a:solidFill>
                          <a:latin typeface="Calibri"/>
                          <a:ea typeface="Calibri"/>
                          <a:cs typeface="Arial"/>
                        </a:rPr>
                        <a:t>1,1 </a:t>
                      </a:r>
                      <a:r>
                        <a:rPr lang="fr-FR" sz="1800">
                          <a:latin typeface="Calibri"/>
                          <a:ea typeface="Times New Roman"/>
                          <a:cs typeface="Times New Roman"/>
                        </a:rPr>
                        <a:t>- </a:t>
                      </a:r>
                      <a:r>
                        <a:rPr lang="fr-FR" sz="1800">
                          <a:solidFill>
                            <a:srgbClr val="000000"/>
                          </a:solidFill>
                          <a:latin typeface="Calibri"/>
                          <a:ea typeface="Calibri"/>
                          <a:cs typeface="Arial"/>
                        </a:rPr>
                        <a:t>3,7</a:t>
                      </a:r>
                      <a:endParaRPr lang="fr-FR" sz="180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1800" dirty="0">
                          <a:solidFill>
                            <a:srgbClr val="000000"/>
                          </a:solidFill>
                          <a:latin typeface="Calibri"/>
                          <a:ea typeface="Calibri"/>
                          <a:cs typeface="Arial"/>
                        </a:rPr>
                        <a:t>,034</a:t>
                      </a:r>
                      <a:endParaRPr lang="fr-FR" sz="1800" dirty="0">
                        <a:latin typeface="Calibri"/>
                        <a:ea typeface="Calibri"/>
                        <a:cs typeface="Times New Roman"/>
                      </a:endParaRPr>
                    </a:p>
                  </a:txBody>
                  <a:tcPr marL="68580" marR="68580" marT="0" marB="0">
                    <a:lnL>
                      <a:noFill/>
                    </a:lnL>
                    <a:lnR>
                      <a:noFill/>
                    </a:lnR>
                    <a:lnT>
                      <a:noFill/>
                    </a:lnT>
                    <a:lnB w="19050" cap="flat" cmpd="sng" algn="ctr">
                      <a:solidFill>
                        <a:srgbClr val="4F81BD"/>
                      </a:solidFill>
                      <a:prstDash val="solid"/>
                      <a:round/>
                      <a:headEnd type="none" w="med" len="med"/>
                      <a:tailEnd type="none" w="med" len="med"/>
                    </a:lnB>
                    <a:solidFill>
                      <a:srgbClr val="FFFFFF"/>
                    </a:solidFill>
                  </a:tcPr>
                </a:tc>
              </a:tr>
            </a:tbl>
          </a:graphicData>
        </a:graphic>
      </p:graphicFrame>
      <p:sp>
        <p:nvSpPr>
          <p:cNvPr id="7" name="Titre 1"/>
          <p:cNvSpPr txBox="1">
            <a:spLocks/>
          </p:cNvSpPr>
          <p:nvPr/>
        </p:nvSpPr>
        <p:spPr>
          <a:xfrm>
            <a:off x="0" y="0"/>
            <a:ext cx="9144000" cy="1268760"/>
          </a:xfrm>
          <a:prstGeom prst="rect">
            <a:avLst/>
          </a:prstGeom>
          <a:solidFill>
            <a:srgbClr val="0000CC"/>
          </a:solidFill>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725850" indent="-514350" algn="ctr" fontAlgn="auto">
              <a:spcAft>
                <a:spcPts val="0"/>
              </a:spcAft>
            </a:pPr>
            <a:r>
              <a:rPr lang="fr-FR" sz="2400" dirty="0" smtClean="0">
                <a:solidFill>
                  <a:srgbClr val="FFFF00"/>
                </a:solidFill>
                <a:latin typeface="Comic Sans MS" pitchFamily="66" charset="0"/>
              </a:rPr>
              <a:t>Facteurs de risque de l’anémie  par carence martiale / </a:t>
            </a:r>
            <a:r>
              <a:rPr lang="fr-FR" sz="2400" dirty="0">
                <a:solidFill>
                  <a:srgbClr val="FFFF00"/>
                </a:solidFill>
                <a:latin typeface="Comic Sans MS" pitchFamily="66" charset="0"/>
              </a:rPr>
              <a:t>Analyse </a:t>
            </a:r>
            <a:r>
              <a:rPr lang="fr-FR" sz="2400" dirty="0" err="1">
                <a:solidFill>
                  <a:srgbClr val="FFFF00"/>
                </a:solidFill>
                <a:latin typeface="Comic Sans MS" pitchFamily="66" charset="0"/>
              </a:rPr>
              <a:t>multivariée</a:t>
            </a:r>
            <a:r>
              <a:rPr lang="fr-FR" sz="2400" dirty="0">
                <a:solidFill>
                  <a:srgbClr val="FFFF00"/>
                </a:solidFill>
                <a:latin typeface="Comic Sans MS" pitchFamily="66" charset="0"/>
              </a:rPr>
              <a:t> par régression </a:t>
            </a:r>
            <a:r>
              <a:rPr lang="fr-FR" sz="2400" dirty="0" smtClean="0">
                <a:solidFill>
                  <a:srgbClr val="FFFF00"/>
                </a:solidFill>
                <a:latin typeface="Comic Sans MS" pitchFamily="66" charset="0"/>
              </a:rPr>
              <a:t>logistique</a:t>
            </a:r>
            <a:endParaRPr lang="fr-FR" sz="2400" dirty="0">
              <a:solidFill>
                <a:srgbClr val="FFFF00"/>
              </a:solidFill>
              <a:latin typeface="Comic Sans MS" pitchFamily="66" charset="0"/>
            </a:endParaRPr>
          </a:p>
        </p:txBody>
      </p:sp>
      <p:sp>
        <p:nvSpPr>
          <p:cNvPr id="5" name="Rectangle 1"/>
          <p:cNvSpPr>
            <a:spLocks noChangeArrowheads="1"/>
          </p:cNvSpPr>
          <p:nvPr/>
        </p:nvSpPr>
        <p:spPr bwMode="auto">
          <a:xfrm>
            <a:off x="7308304" y="6488668"/>
            <a:ext cx="20882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i="1" dirty="0" err="1" smtClean="0">
                <a:solidFill>
                  <a:srgbClr val="C00000"/>
                </a:solidFill>
                <a:latin typeface="Calibri" pitchFamily="34" charset="0"/>
                <a:cs typeface="Times New Roman" pitchFamily="18" charset="0"/>
              </a:rPr>
              <a:t>Smahi</a:t>
            </a:r>
            <a:r>
              <a:rPr lang="fr-FR" b="1" i="1" dirty="0" smtClean="0">
                <a:solidFill>
                  <a:srgbClr val="C00000"/>
                </a:solidFill>
                <a:latin typeface="Calibri" pitchFamily="34" charset="0"/>
                <a:cs typeface="Times New Roman" pitchFamily="18" charset="0"/>
              </a:rPr>
              <a:t> MC, 2008</a:t>
            </a:r>
            <a:endParaRPr lang="fr-FR" i="1" dirty="0" smtClean="0">
              <a:solidFill>
                <a:srgbClr val="C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219200" y="36513"/>
            <a:ext cx="7772400" cy="914400"/>
          </a:xfrm>
        </p:spPr>
        <p:txBody>
          <a:bodyPr anchor="ctr"/>
          <a:lstStyle/>
          <a:p>
            <a:pPr algn="ctr" eaLnBrk="1" hangingPunct="1"/>
            <a:r>
              <a:rPr lang="en-US" sz="2400" dirty="0" smtClean="0"/>
              <a:t>Global distribution of disease burden attributable to 20 selected risk factors</a:t>
            </a:r>
          </a:p>
        </p:txBody>
      </p:sp>
      <p:sp>
        <p:nvSpPr>
          <p:cNvPr id="214019" name="Line 3"/>
          <p:cNvSpPr>
            <a:spLocks noChangeShapeType="1"/>
          </p:cNvSpPr>
          <p:nvPr/>
        </p:nvSpPr>
        <p:spPr bwMode="auto">
          <a:xfrm>
            <a:off x="481013" y="1298575"/>
            <a:ext cx="8226425" cy="0"/>
          </a:xfrm>
          <a:prstGeom prst="line">
            <a:avLst/>
          </a:prstGeom>
          <a:noFill/>
          <a:ln w="9525">
            <a:solidFill>
              <a:srgbClr val="000080"/>
            </a:solidFill>
            <a:round/>
            <a:headEnd/>
            <a:tailEnd/>
          </a:ln>
          <a:effectLst/>
        </p:spPr>
        <p:txBody>
          <a:bodyPr wrap="none" anchor="ct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grpSp>
        <p:nvGrpSpPr>
          <p:cNvPr id="2" name="Group 4"/>
          <p:cNvGrpSpPr>
            <a:grpSpLocks/>
          </p:cNvGrpSpPr>
          <p:nvPr/>
        </p:nvGrpSpPr>
        <p:grpSpPr bwMode="auto">
          <a:xfrm>
            <a:off x="300831" y="1487488"/>
            <a:ext cx="8564563" cy="5257800"/>
            <a:chOff x="0" y="1008"/>
            <a:chExt cx="5395" cy="3312"/>
          </a:xfrm>
        </p:grpSpPr>
        <p:sp>
          <p:nvSpPr>
            <p:cNvPr id="214021" name="AutoShape 5"/>
            <p:cNvSpPr>
              <a:spLocks noChangeAspect="1" noChangeArrowheads="1" noTextEdit="1"/>
            </p:cNvSpPr>
            <p:nvPr/>
          </p:nvSpPr>
          <p:spPr bwMode="auto">
            <a:xfrm>
              <a:off x="0" y="1008"/>
              <a:ext cx="5395" cy="3312"/>
            </a:xfrm>
            <a:prstGeom prst="rect">
              <a:avLst/>
            </a:prstGeom>
            <a:noFill/>
            <a:ln w="9525">
              <a:no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22" name="Line 6"/>
            <p:cNvSpPr>
              <a:spLocks noChangeShapeType="1"/>
            </p:cNvSpPr>
            <p:nvPr/>
          </p:nvSpPr>
          <p:spPr bwMode="auto">
            <a:xfrm>
              <a:off x="1724" y="1037"/>
              <a:ext cx="1" cy="2780"/>
            </a:xfrm>
            <a:prstGeom prst="line">
              <a:avLst/>
            </a:prstGeom>
            <a:noFill/>
            <a:ln w="0">
              <a:solidFill>
                <a:srgbClr val="000000"/>
              </a:solidFill>
              <a:prstDash val="sysDot"/>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23" name="Line 7"/>
            <p:cNvSpPr>
              <a:spLocks noChangeShapeType="1"/>
            </p:cNvSpPr>
            <p:nvPr/>
          </p:nvSpPr>
          <p:spPr bwMode="auto">
            <a:xfrm>
              <a:off x="2112" y="1037"/>
              <a:ext cx="1" cy="2780"/>
            </a:xfrm>
            <a:prstGeom prst="line">
              <a:avLst/>
            </a:prstGeom>
            <a:noFill/>
            <a:ln w="0">
              <a:solidFill>
                <a:srgbClr val="000000"/>
              </a:solidFill>
              <a:prstDash val="sysDot"/>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24" name="Line 8"/>
            <p:cNvSpPr>
              <a:spLocks noChangeShapeType="1"/>
            </p:cNvSpPr>
            <p:nvPr/>
          </p:nvSpPr>
          <p:spPr bwMode="auto">
            <a:xfrm>
              <a:off x="2500" y="1037"/>
              <a:ext cx="1" cy="2780"/>
            </a:xfrm>
            <a:prstGeom prst="line">
              <a:avLst/>
            </a:prstGeom>
            <a:noFill/>
            <a:ln w="0">
              <a:solidFill>
                <a:srgbClr val="000000"/>
              </a:solidFill>
              <a:prstDash val="sysDot"/>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25" name="Line 9"/>
            <p:cNvSpPr>
              <a:spLocks noChangeShapeType="1"/>
            </p:cNvSpPr>
            <p:nvPr/>
          </p:nvSpPr>
          <p:spPr bwMode="auto">
            <a:xfrm>
              <a:off x="2888" y="1037"/>
              <a:ext cx="1" cy="2780"/>
            </a:xfrm>
            <a:prstGeom prst="line">
              <a:avLst/>
            </a:prstGeom>
            <a:noFill/>
            <a:ln w="0">
              <a:solidFill>
                <a:srgbClr val="000000"/>
              </a:solidFill>
              <a:prstDash val="sysDot"/>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26" name="Line 10"/>
            <p:cNvSpPr>
              <a:spLocks noChangeShapeType="1"/>
            </p:cNvSpPr>
            <p:nvPr/>
          </p:nvSpPr>
          <p:spPr bwMode="auto">
            <a:xfrm>
              <a:off x="3276" y="1037"/>
              <a:ext cx="1" cy="2780"/>
            </a:xfrm>
            <a:prstGeom prst="line">
              <a:avLst/>
            </a:prstGeom>
            <a:noFill/>
            <a:ln w="0">
              <a:solidFill>
                <a:srgbClr val="000000"/>
              </a:solidFill>
              <a:prstDash val="sysDot"/>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27" name="Line 11"/>
            <p:cNvSpPr>
              <a:spLocks noChangeShapeType="1"/>
            </p:cNvSpPr>
            <p:nvPr/>
          </p:nvSpPr>
          <p:spPr bwMode="auto">
            <a:xfrm>
              <a:off x="3664" y="1037"/>
              <a:ext cx="1" cy="2780"/>
            </a:xfrm>
            <a:prstGeom prst="line">
              <a:avLst/>
            </a:prstGeom>
            <a:noFill/>
            <a:ln w="0">
              <a:solidFill>
                <a:srgbClr val="000000"/>
              </a:solidFill>
              <a:prstDash val="sysDot"/>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28" name="Line 12"/>
            <p:cNvSpPr>
              <a:spLocks noChangeShapeType="1"/>
            </p:cNvSpPr>
            <p:nvPr/>
          </p:nvSpPr>
          <p:spPr bwMode="auto">
            <a:xfrm>
              <a:off x="4052" y="1037"/>
              <a:ext cx="1" cy="2780"/>
            </a:xfrm>
            <a:prstGeom prst="line">
              <a:avLst/>
            </a:prstGeom>
            <a:noFill/>
            <a:ln w="0">
              <a:solidFill>
                <a:srgbClr val="000000"/>
              </a:solidFill>
              <a:prstDash val="sysDot"/>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29" name="Line 13"/>
            <p:cNvSpPr>
              <a:spLocks noChangeShapeType="1"/>
            </p:cNvSpPr>
            <p:nvPr/>
          </p:nvSpPr>
          <p:spPr bwMode="auto">
            <a:xfrm>
              <a:off x="4439" y="1037"/>
              <a:ext cx="1" cy="2780"/>
            </a:xfrm>
            <a:prstGeom prst="line">
              <a:avLst/>
            </a:prstGeom>
            <a:noFill/>
            <a:ln w="0">
              <a:solidFill>
                <a:srgbClr val="000000"/>
              </a:solidFill>
              <a:prstDash val="sysDot"/>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30" name="Line 14"/>
            <p:cNvSpPr>
              <a:spLocks noChangeShapeType="1"/>
            </p:cNvSpPr>
            <p:nvPr/>
          </p:nvSpPr>
          <p:spPr bwMode="auto">
            <a:xfrm>
              <a:off x="4828" y="1037"/>
              <a:ext cx="1" cy="2780"/>
            </a:xfrm>
            <a:prstGeom prst="line">
              <a:avLst/>
            </a:prstGeom>
            <a:noFill/>
            <a:ln w="0">
              <a:solidFill>
                <a:srgbClr val="000000"/>
              </a:solidFill>
              <a:prstDash val="sysDot"/>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31" name="Line 15"/>
            <p:cNvSpPr>
              <a:spLocks noChangeShapeType="1"/>
            </p:cNvSpPr>
            <p:nvPr/>
          </p:nvSpPr>
          <p:spPr bwMode="auto">
            <a:xfrm>
              <a:off x="5216" y="1037"/>
              <a:ext cx="1" cy="2780"/>
            </a:xfrm>
            <a:prstGeom prst="line">
              <a:avLst/>
            </a:prstGeom>
            <a:noFill/>
            <a:ln w="0">
              <a:solidFill>
                <a:srgbClr val="000000"/>
              </a:solidFill>
              <a:prstDash val="sysDot"/>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32" name="Rectangle 16"/>
            <p:cNvSpPr>
              <a:spLocks noChangeArrowheads="1"/>
            </p:cNvSpPr>
            <p:nvPr/>
          </p:nvSpPr>
          <p:spPr bwMode="auto">
            <a:xfrm>
              <a:off x="1336" y="1079"/>
              <a:ext cx="3316" cy="55"/>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33" name="Rectangle 17"/>
            <p:cNvSpPr>
              <a:spLocks noChangeArrowheads="1"/>
            </p:cNvSpPr>
            <p:nvPr/>
          </p:nvSpPr>
          <p:spPr bwMode="auto">
            <a:xfrm>
              <a:off x="1336" y="1217"/>
              <a:ext cx="2254" cy="57"/>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34" name="Rectangle 18"/>
            <p:cNvSpPr>
              <a:spLocks noChangeArrowheads="1"/>
            </p:cNvSpPr>
            <p:nvPr/>
          </p:nvSpPr>
          <p:spPr bwMode="auto">
            <a:xfrm>
              <a:off x="1336" y="1357"/>
              <a:ext cx="550"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35" name="Rectangle 19"/>
            <p:cNvSpPr>
              <a:spLocks noChangeArrowheads="1"/>
            </p:cNvSpPr>
            <p:nvPr/>
          </p:nvSpPr>
          <p:spPr bwMode="auto">
            <a:xfrm>
              <a:off x="1336" y="1496"/>
              <a:ext cx="445"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36" name="Rectangle 20"/>
            <p:cNvSpPr>
              <a:spLocks noChangeArrowheads="1"/>
            </p:cNvSpPr>
            <p:nvPr/>
          </p:nvSpPr>
          <p:spPr bwMode="auto">
            <a:xfrm>
              <a:off x="1336" y="1635"/>
              <a:ext cx="351"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37" name="Rectangle 21"/>
            <p:cNvSpPr>
              <a:spLocks noChangeArrowheads="1"/>
            </p:cNvSpPr>
            <p:nvPr/>
          </p:nvSpPr>
          <p:spPr bwMode="auto">
            <a:xfrm>
              <a:off x="1336" y="1774"/>
              <a:ext cx="1231" cy="55"/>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38" name="Rectangle 22"/>
            <p:cNvSpPr>
              <a:spLocks noChangeArrowheads="1"/>
            </p:cNvSpPr>
            <p:nvPr/>
          </p:nvSpPr>
          <p:spPr bwMode="auto">
            <a:xfrm>
              <a:off x="1336" y="1912"/>
              <a:ext cx="416" cy="57"/>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39" name="Rectangle 23"/>
            <p:cNvSpPr>
              <a:spLocks noChangeArrowheads="1"/>
            </p:cNvSpPr>
            <p:nvPr/>
          </p:nvSpPr>
          <p:spPr bwMode="auto">
            <a:xfrm>
              <a:off x="1336" y="2052"/>
              <a:ext cx="810"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40" name="Rectangle 24"/>
            <p:cNvSpPr>
              <a:spLocks noChangeArrowheads="1"/>
            </p:cNvSpPr>
            <p:nvPr/>
          </p:nvSpPr>
          <p:spPr bwMode="auto">
            <a:xfrm>
              <a:off x="1336" y="2191"/>
              <a:ext cx="698"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41" name="Rectangle 25"/>
            <p:cNvSpPr>
              <a:spLocks noChangeArrowheads="1"/>
            </p:cNvSpPr>
            <p:nvPr/>
          </p:nvSpPr>
          <p:spPr bwMode="auto">
            <a:xfrm>
              <a:off x="1336" y="2330"/>
              <a:ext cx="171"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42" name="Rectangle 26"/>
            <p:cNvSpPr>
              <a:spLocks noChangeArrowheads="1"/>
            </p:cNvSpPr>
            <p:nvPr/>
          </p:nvSpPr>
          <p:spPr bwMode="auto">
            <a:xfrm>
              <a:off x="1336" y="2469"/>
              <a:ext cx="714" cy="55"/>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43" name="Rectangle 27"/>
            <p:cNvSpPr>
              <a:spLocks noChangeArrowheads="1"/>
            </p:cNvSpPr>
            <p:nvPr/>
          </p:nvSpPr>
          <p:spPr bwMode="auto">
            <a:xfrm>
              <a:off x="1336" y="2607"/>
              <a:ext cx="279" cy="57"/>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44" name="Rectangle 28"/>
            <p:cNvSpPr>
              <a:spLocks noChangeArrowheads="1"/>
            </p:cNvSpPr>
            <p:nvPr/>
          </p:nvSpPr>
          <p:spPr bwMode="auto">
            <a:xfrm>
              <a:off x="1336" y="2747"/>
              <a:ext cx="670"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45" name="Rectangle 29"/>
            <p:cNvSpPr>
              <a:spLocks noChangeArrowheads="1"/>
            </p:cNvSpPr>
            <p:nvPr/>
          </p:nvSpPr>
          <p:spPr bwMode="auto">
            <a:xfrm>
              <a:off x="1336" y="2886"/>
              <a:ext cx="185"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46" name="Rectangle 30"/>
            <p:cNvSpPr>
              <a:spLocks noChangeArrowheads="1"/>
            </p:cNvSpPr>
            <p:nvPr/>
          </p:nvSpPr>
          <p:spPr bwMode="auto">
            <a:xfrm>
              <a:off x="1336" y="3025"/>
              <a:ext cx="180"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47" name="Rectangle 31"/>
            <p:cNvSpPr>
              <a:spLocks noChangeArrowheads="1"/>
            </p:cNvSpPr>
            <p:nvPr/>
          </p:nvSpPr>
          <p:spPr bwMode="auto">
            <a:xfrm>
              <a:off x="1336" y="3164"/>
              <a:ext cx="159"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48" name="Rectangle 32"/>
            <p:cNvSpPr>
              <a:spLocks noChangeArrowheads="1"/>
            </p:cNvSpPr>
            <p:nvPr/>
          </p:nvSpPr>
          <p:spPr bwMode="auto">
            <a:xfrm>
              <a:off x="1336" y="3303"/>
              <a:ext cx="109"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49" name="Rectangle 33"/>
            <p:cNvSpPr>
              <a:spLocks noChangeArrowheads="1"/>
            </p:cNvSpPr>
            <p:nvPr/>
          </p:nvSpPr>
          <p:spPr bwMode="auto">
            <a:xfrm>
              <a:off x="1336" y="3442"/>
              <a:ext cx="185"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50" name="Rectangle 34"/>
            <p:cNvSpPr>
              <a:spLocks noChangeArrowheads="1"/>
            </p:cNvSpPr>
            <p:nvPr/>
          </p:nvSpPr>
          <p:spPr bwMode="auto">
            <a:xfrm>
              <a:off x="1336" y="3581"/>
              <a:ext cx="200"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51" name="Rectangle 35"/>
            <p:cNvSpPr>
              <a:spLocks noChangeArrowheads="1"/>
            </p:cNvSpPr>
            <p:nvPr/>
          </p:nvSpPr>
          <p:spPr bwMode="auto">
            <a:xfrm>
              <a:off x="1336" y="3720"/>
              <a:ext cx="117" cy="56"/>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52" name="Rectangle 36"/>
            <p:cNvSpPr>
              <a:spLocks noChangeArrowheads="1"/>
            </p:cNvSpPr>
            <p:nvPr/>
          </p:nvSpPr>
          <p:spPr bwMode="auto">
            <a:xfrm>
              <a:off x="4652" y="1079"/>
              <a:ext cx="336" cy="55"/>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53" name="Rectangle 37"/>
            <p:cNvSpPr>
              <a:spLocks noChangeArrowheads="1"/>
            </p:cNvSpPr>
            <p:nvPr/>
          </p:nvSpPr>
          <p:spPr bwMode="auto">
            <a:xfrm>
              <a:off x="3590" y="1217"/>
              <a:ext cx="152" cy="57"/>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54" name="Rectangle 38"/>
            <p:cNvSpPr>
              <a:spLocks noChangeArrowheads="1"/>
            </p:cNvSpPr>
            <p:nvPr/>
          </p:nvSpPr>
          <p:spPr bwMode="auto">
            <a:xfrm>
              <a:off x="1886" y="1357"/>
              <a:ext cx="541"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55" name="Rectangle 39"/>
            <p:cNvSpPr>
              <a:spLocks noChangeArrowheads="1"/>
            </p:cNvSpPr>
            <p:nvPr/>
          </p:nvSpPr>
          <p:spPr bwMode="auto">
            <a:xfrm>
              <a:off x="1781" y="1496"/>
              <a:ext cx="434"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56" name="Rectangle 40"/>
            <p:cNvSpPr>
              <a:spLocks noChangeArrowheads="1"/>
            </p:cNvSpPr>
            <p:nvPr/>
          </p:nvSpPr>
          <p:spPr bwMode="auto">
            <a:xfrm>
              <a:off x="1687" y="1635"/>
              <a:ext cx="681"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57" name="Rectangle 41"/>
            <p:cNvSpPr>
              <a:spLocks noChangeArrowheads="1"/>
            </p:cNvSpPr>
            <p:nvPr/>
          </p:nvSpPr>
          <p:spPr bwMode="auto">
            <a:xfrm>
              <a:off x="2567" y="1774"/>
              <a:ext cx="191" cy="55"/>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58" name="Rectangle 42"/>
            <p:cNvSpPr>
              <a:spLocks noChangeArrowheads="1"/>
            </p:cNvSpPr>
            <p:nvPr/>
          </p:nvSpPr>
          <p:spPr bwMode="auto">
            <a:xfrm>
              <a:off x="1752" y="1912"/>
              <a:ext cx="230" cy="57"/>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59" name="Rectangle 43"/>
            <p:cNvSpPr>
              <a:spLocks noChangeArrowheads="1"/>
            </p:cNvSpPr>
            <p:nvPr/>
          </p:nvSpPr>
          <p:spPr bwMode="auto">
            <a:xfrm>
              <a:off x="2146" y="2052"/>
              <a:ext cx="203"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60" name="Rectangle 44"/>
            <p:cNvSpPr>
              <a:spLocks noChangeArrowheads="1"/>
            </p:cNvSpPr>
            <p:nvPr/>
          </p:nvSpPr>
          <p:spPr bwMode="auto">
            <a:xfrm>
              <a:off x="2034" y="2191"/>
              <a:ext cx="194"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61" name="Rectangle 45"/>
            <p:cNvSpPr>
              <a:spLocks noChangeArrowheads="1"/>
            </p:cNvSpPr>
            <p:nvPr/>
          </p:nvSpPr>
          <p:spPr bwMode="auto">
            <a:xfrm>
              <a:off x="1507" y="2330"/>
              <a:ext cx="296"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62" name="Rectangle 46"/>
            <p:cNvSpPr>
              <a:spLocks noChangeArrowheads="1"/>
            </p:cNvSpPr>
            <p:nvPr/>
          </p:nvSpPr>
          <p:spPr bwMode="auto">
            <a:xfrm>
              <a:off x="2050" y="2469"/>
              <a:ext cx="30" cy="55"/>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63" name="Rectangle 47"/>
            <p:cNvSpPr>
              <a:spLocks noChangeArrowheads="1"/>
            </p:cNvSpPr>
            <p:nvPr/>
          </p:nvSpPr>
          <p:spPr bwMode="auto">
            <a:xfrm>
              <a:off x="1615" y="2607"/>
              <a:ext cx="210" cy="57"/>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64" name="Rectangle 48"/>
            <p:cNvSpPr>
              <a:spLocks noChangeArrowheads="1"/>
            </p:cNvSpPr>
            <p:nvPr/>
          </p:nvSpPr>
          <p:spPr bwMode="auto">
            <a:xfrm>
              <a:off x="2006" y="2747"/>
              <a:ext cx="40"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65" name="Rectangle 49"/>
            <p:cNvSpPr>
              <a:spLocks noChangeArrowheads="1"/>
            </p:cNvSpPr>
            <p:nvPr/>
          </p:nvSpPr>
          <p:spPr bwMode="auto">
            <a:xfrm>
              <a:off x="1521" y="2886"/>
              <a:ext cx="138"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66" name="Rectangle 50"/>
            <p:cNvSpPr>
              <a:spLocks noChangeArrowheads="1"/>
            </p:cNvSpPr>
            <p:nvPr/>
          </p:nvSpPr>
          <p:spPr bwMode="auto">
            <a:xfrm>
              <a:off x="1516" y="3025"/>
              <a:ext cx="137"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67" name="Rectangle 51"/>
            <p:cNvSpPr>
              <a:spLocks noChangeArrowheads="1"/>
            </p:cNvSpPr>
            <p:nvPr/>
          </p:nvSpPr>
          <p:spPr bwMode="auto">
            <a:xfrm>
              <a:off x="1495" y="3164"/>
              <a:ext cx="148"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68" name="Rectangle 52"/>
            <p:cNvSpPr>
              <a:spLocks noChangeArrowheads="1"/>
            </p:cNvSpPr>
            <p:nvPr/>
          </p:nvSpPr>
          <p:spPr bwMode="auto">
            <a:xfrm>
              <a:off x="1445" y="3303"/>
              <a:ext cx="93"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69" name="Rectangle 53"/>
            <p:cNvSpPr>
              <a:spLocks noChangeArrowheads="1"/>
            </p:cNvSpPr>
            <p:nvPr/>
          </p:nvSpPr>
          <p:spPr bwMode="auto">
            <a:xfrm>
              <a:off x="1521" y="3442"/>
              <a:ext cx="89"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70" name="Rectangle 54"/>
            <p:cNvSpPr>
              <a:spLocks noChangeArrowheads="1"/>
            </p:cNvSpPr>
            <p:nvPr/>
          </p:nvSpPr>
          <p:spPr bwMode="auto">
            <a:xfrm>
              <a:off x="1536" y="3581"/>
              <a:ext cx="32"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71" name="Rectangle 55"/>
            <p:cNvSpPr>
              <a:spLocks noChangeArrowheads="1"/>
            </p:cNvSpPr>
            <p:nvPr/>
          </p:nvSpPr>
          <p:spPr bwMode="auto">
            <a:xfrm>
              <a:off x="1453" y="3720"/>
              <a:ext cx="67" cy="56"/>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72" name="Rectangle 56"/>
            <p:cNvSpPr>
              <a:spLocks noChangeArrowheads="1"/>
            </p:cNvSpPr>
            <p:nvPr/>
          </p:nvSpPr>
          <p:spPr bwMode="auto">
            <a:xfrm>
              <a:off x="4988" y="1079"/>
              <a:ext cx="21" cy="55"/>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73" name="Rectangle 57"/>
            <p:cNvSpPr>
              <a:spLocks noChangeArrowheads="1"/>
            </p:cNvSpPr>
            <p:nvPr/>
          </p:nvSpPr>
          <p:spPr bwMode="auto">
            <a:xfrm>
              <a:off x="3742" y="1217"/>
              <a:ext cx="43" cy="57"/>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74" name="Rectangle 58"/>
            <p:cNvSpPr>
              <a:spLocks noChangeArrowheads="1"/>
            </p:cNvSpPr>
            <p:nvPr/>
          </p:nvSpPr>
          <p:spPr bwMode="auto">
            <a:xfrm>
              <a:off x="2427" y="1357"/>
              <a:ext cx="622"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75" name="Rectangle 59"/>
            <p:cNvSpPr>
              <a:spLocks noChangeArrowheads="1"/>
            </p:cNvSpPr>
            <p:nvPr/>
          </p:nvSpPr>
          <p:spPr bwMode="auto">
            <a:xfrm>
              <a:off x="2215" y="1496"/>
              <a:ext cx="696"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76" name="Rectangle 60"/>
            <p:cNvSpPr>
              <a:spLocks noChangeArrowheads="1"/>
            </p:cNvSpPr>
            <p:nvPr/>
          </p:nvSpPr>
          <p:spPr bwMode="auto">
            <a:xfrm>
              <a:off x="2368" y="1635"/>
              <a:ext cx="522"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77" name="Rectangle 61"/>
            <p:cNvSpPr>
              <a:spLocks noChangeArrowheads="1"/>
            </p:cNvSpPr>
            <p:nvPr/>
          </p:nvSpPr>
          <p:spPr bwMode="auto">
            <a:xfrm>
              <a:off x="2758" y="1774"/>
              <a:ext cx="22" cy="55"/>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78" name="Rectangle 62"/>
            <p:cNvSpPr>
              <a:spLocks noChangeArrowheads="1"/>
            </p:cNvSpPr>
            <p:nvPr/>
          </p:nvSpPr>
          <p:spPr bwMode="auto">
            <a:xfrm>
              <a:off x="1982" y="1912"/>
              <a:ext cx="432" cy="57"/>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79" name="Rectangle 63"/>
            <p:cNvSpPr>
              <a:spLocks noChangeArrowheads="1"/>
            </p:cNvSpPr>
            <p:nvPr/>
          </p:nvSpPr>
          <p:spPr bwMode="auto">
            <a:xfrm>
              <a:off x="2349" y="2052"/>
              <a:ext cx="14"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80" name="Rectangle 64"/>
            <p:cNvSpPr>
              <a:spLocks noChangeArrowheads="1"/>
            </p:cNvSpPr>
            <p:nvPr/>
          </p:nvSpPr>
          <p:spPr bwMode="auto">
            <a:xfrm>
              <a:off x="2228" y="2191"/>
              <a:ext cx="43"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81" name="Rectangle 65"/>
            <p:cNvSpPr>
              <a:spLocks noChangeArrowheads="1"/>
            </p:cNvSpPr>
            <p:nvPr/>
          </p:nvSpPr>
          <p:spPr bwMode="auto">
            <a:xfrm>
              <a:off x="1803" y="2330"/>
              <a:ext cx="424"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82" name="Rectangle 66"/>
            <p:cNvSpPr>
              <a:spLocks noChangeArrowheads="1"/>
            </p:cNvSpPr>
            <p:nvPr/>
          </p:nvSpPr>
          <p:spPr bwMode="auto">
            <a:xfrm>
              <a:off x="2080" y="2469"/>
              <a:ext cx="3" cy="55"/>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83" name="Rectangle 67"/>
            <p:cNvSpPr>
              <a:spLocks noChangeArrowheads="1"/>
            </p:cNvSpPr>
            <p:nvPr/>
          </p:nvSpPr>
          <p:spPr bwMode="auto">
            <a:xfrm>
              <a:off x="1825" y="2607"/>
              <a:ext cx="222" cy="57"/>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84" name="Rectangle 68"/>
            <p:cNvSpPr>
              <a:spLocks noChangeArrowheads="1"/>
            </p:cNvSpPr>
            <p:nvPr/>
          </p:nvSpPr>
          <p:spPr bwMode="auto">
            <a:xfrm>
              <a:off x="1659" y="2886"/>
              <a:ext cx="186"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85" name="Rectangle 69"/>
            <p:cNvSpPr>
              <a:spLocks noChangeArrowheads="1"/>
            </p:cNvSpPr>
            <p:nvPr/>
          </p:nvSpPr>
          <p:spPr bwMode="auto">
            <a:xfrm>
              <a:off x="1653" y="3025"/>
              <a:ext cx="33"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86" name="Rectangle 70"/>
            <p:cNvSpPr>
              <a:spLocks noChangeArrowheads="1"/>
            </p:cNvSpPr>
            <p:nvPr/>
          </p:nvSpPr>
          <p:spPr bwMode="auto">
            <a:xfrm>
              <a:off x="1643" y="3164"/>
              <a:ext cx="38"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87" name="Rectangle 71"/>
            <p:cNvSpPr>
              <a:spLocks noChangeArrowheads="1"/>
            </p:cNvSpPr>
            <p:nvPr/>
          </p:nvSpPr>
          <p:spPr bwMode="auto">
            <a:xfrm>
              <a:off x="1538" y="3303"/>
              <a:ext cx="105"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88" name="Rectangle 72"/>
            <p:cNvSpPr>
              <a:spLocks noChangeArrowheads="1"/>
            </p:cNvSpPr>
            <p:nvPr/>
          </p:nvSpPr>
          <p:spPr bwMode="auto">
            <a:xfrm>
              <a:off x="1610" y="3442"/>
              <a:ext cx="5"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89" name="Rectangle 73"/>
            <p:cNvSpPr>
              <a:spLocks noChangeArrowheads="1"/>
            </p:cNvSpPr>
            <p:nvPr/>
          </p:nvSpPr>
          <p:spPr bwMode="auto">
            <a:xfrm>
              <a:off x="1568" y="3581"/>
              <a:ext cx="3"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90" name="Rectangle 74"/>
            <p:cNvSpPr>
              <a:spLocks noChangeArrowheads="1"/>
            </p:cNvSpPr>
            <p:nvPr/>
          </p:nvSpPr>
          <p:spPr bwMode="auto">
            <a:xfrm>
              <a:off x="1520" y="3720"/>
              <a:ext cx="36" cy="56"/>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91" name="Line 75"/>
            <p:cNvSpPr>
              <a:spLocks noChangeShapeType="1"/>
            </p:cNvSpPr>
            <p:nvPr/>
          </p:nvSpPr>
          <p:spPr bwMode="auto">
            <a:xfrm>
              <a:off x="1336" y="3817"/>
              <a:ext cx="3880"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92" name="Line 76"/>
            <p:cNvSpPr>
              <a:spLocks noChangeShapeType="1"/>
            </p:cNvSpPr>
            <p:nvPr/>
          </p:nvSpPr>
          <p:spPr bwMode="auto">
            <a:xfrm flipV="1">
              <a:off x="1336" y="3817"/>
              <a:ext cx="1" cy="28"/>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93" name="Line 77"/>
            <p:cNvSpPr>
              <a:spLocks noChangeShapeType="1"/>
            </p:cNvSpPr>
            <p:nvPr/>
          </p:nvSpPr>
          <p:spPr bwMode="auto">
            <a:xfrm flipV="1">
              <a:off x="1724" y="3817"/>
              <a:ext cx="1" cy="28"/>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94" name="Line 78"/>
            <p:cNvSpPr>
              <a:spLocks noChangeShapeType="1"/>
            </p:cNvSpPr>
            <p:nvPr/>
          </p:nvSpPr>
          <p:spPr bwMode="auto">
            <a:xfrm flipV="1">
              <a:off x="2112" y="3817"/>
              <a:ext cx="1" cy="28"/>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95" name="Line 79"/>
            <p:cNvSpPr>
              <a:spLocks noChangeShapeType="1"/>
            </p:cNvSpPr>
            <p:nvPr/>
          </p:nvSpPr>
          <p:spPr bwMode="auto">
            <a:xfrm flipV="1">
              <a:off x="2500" y="3817"/>
              <a:ext cx="1" cy="28"/>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96" name="Line 80"/>
            <p:cNvSpPr>
              <a:spLocks noChangeShapeType="1"/>
            </p:cNvSpPr>
            <p:nvPr/>
          </p:nvSpPr>
          <p:spPr bwMode="auto">
            <a:xfrm flipV="1">
              <a:off x="2888" y="3817"/>
              <a:ext cx="1" cy="28"/>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97" name="Line 81"/>
            <p:cNvSpPr>
              <a:spLocks noChangeShapeType="1"/>
            </p:cNvSpPr>
            <p:nvPr/>
          </p:nvSpPr>
          <p:spPr bwMode="auto">
            <a:xfrm flipV="1">
              <a:off x="3276" y="3817"/>
              <a:ext cx="1" cy="28"/>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98" name="Line 82"/>
            <p:cNvSpPr>
              <a:spLocks noChangeShapeType="1"/>
            </p:cNvSpPr>
            <p:nvPr/>
          </p:nvSpPr>
          <p:spPr bwMode="auto">
            <a:xfrm flipV="1">
              <a:off x="3664" y="3817"/>
              <a:ext cx="1" cy="28"/>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099" name="Line 83"/>
            <p:cNvSpPr>
              <a:spLocks noChangeShapeType="1"/>
            </p:cNvSpPr>
            <p:nvPr/>
          </p:nvSpPr>
          <p:spPr bwMode="auto">
            <a:xfrm flipV="1">
              <a:off x="4052" y="3817"/>
              <a:ext cx="1" cy="28"/>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00" name="Line 84"/>
            <p:cNvSpPr>
              <a:spLocks noChangeShapeType="1"/>
            </p:cNvSpPr>
            <p:nvPr/>
          </p:nvSpPr>
          <p:spPr bwMode="auto">
            <a:xfrm flipV="1">
              <a:off x="4439" y="3817"/>
              <a:ext cx="1" cy="28"/>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01" name="Line 85"/>
            <p:cNvSpPr>
              <a:spLocks noChangeShapeType="1"/>
            </p:cNvSpPr>
            <p:nvPr/>
          </p:nvSpPr>
          <p:spPr bwMode="auto">
            <a:xfrm flipV="1">
              <a:off x="4828" y="3817"/>
              <a:ext cx="1" cy="28"/>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02" name="Line 86"/>
            <p:cNvSpPr>
              <a:spLocks noChangeShapeType="1"/>
            </p:cNvSpPr>
            <p:nvPr/>
          </p:nvSpPr>
          <p:spPr bwMode="auto">
            <a:xfrm flipV="1">
              <a:off x="5216" y="3817"/>
              <a:ext cx="1" cy="28"/>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03" name="Line 87"/>
            <p:cNvSpPr>
              <a:spLocks noChangeShapeType="1"/>
            </p:cNvSpPr>
            <p:nvPr/>
          </p:nvSpPr>
          <p:spPr bwMode="auto">
            <a:xfrm>
              <a:off x="1336" y="1037"/>
              <a:ext cx="1" cy="2780"/>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04" name="Line 88"/>
            <p:cNvSpPr>
              <a:spLocks noChangeShapeType="1"/>
            </p:cNvSpPr>
            <p:nvPr/>
          </p:nvSpPr>
          <p:spPr bwMode="auto">
            <a:xfrm>
              <a:off x="1314" y="1037"/>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05" name="Line 89"/>
            <p:cNvSpPr>
              <a:spLocks noChangeShapeType="1"/>
            </p:cNvSpPr>
            <p:nvPr/>
          </p:nvSpPr>
          <p:spPr bwMode="auto">
            <a:xfrm>
              <a:off x="1314" y="1176"/>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06" name="Line 90"/>
            <p:cNvSpPr>
              <a:spLocks noChangeShapeType="1"/>
            </p:cNvSpPr>
            <p:nvPr/>
          </p:nvSpPr>
          <p:spPr bwMode="auto">
            <a:xfrm>
              <a:off x="1314" y="1315"/>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07" name="Line 91"/>
            <p:cNvSpPr>
              <a:spLocks noChangeShapeType="1"/>
            </p:cNvSpPr>
            <p:nvPr/>
          </p:nvSpPr>
          <p:spPr bwMode="auto">
            <a:xfrm>
              <a:off x="1314" y="1454"/>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08" name="Line 92"/>
            <p:cNvSpPr>
              <a:spLocks noChangeShapeType="1"/>
            </p:cNvSpPr>
            <p:nvPr/>
          </p:nvSpPr>
          <p:spPr bwMode="auto">
            <a:xfrm>
              <a:off x="1314" y="1594"/>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09" name="Line 93"/>
            <p:cNvSpPr>
              <a:spLocks noChangeShapeType="1"/>
            </p:cNvSpPr>
            <p:nvPr/>
          </p:nvSpPr>
          <p:spPr bwMode="auto">
            <a:xfrm>
              <a:off x="1314" y="1732"/>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10" name="Line 94"/>
            <p:cNvSpPr>
              <a:spLocks noChangeShapeType="1"/>
            </p:cNvSpPr>
            <p:nvPr/>
          </p:nvSpPr>
          <p:spPr bwMode="auto">
            <a:xfrm>
              <a:off x="1314" y="1871"/>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11" name="Line 95"/>
            <p:cNvSpPr>
              <a:spLocks noChangeShapeType="1"/>
            </p:cNvSpPr>
            <p:nvPr/>
          </p:nvSpPr>
          <p:spPr bwMode="auto">
            <a:xfrm>
              <a:off x="1314" y="2010"/>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12" name="Line 96"/>
            <p:cNvSpPr>
              <a:spLocks noChangeShapeType="1"/>
            </p:cNvSpPr>
            <p:nvPr/>
          </p:nvSpPr>
          <p:spPr bwMode="auto">
            <a:xfrm>
              <a:off x="1314" y="2149"/>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13" name="Line 97"/>
            <p:cNvSpPr>
              <a:spLocks noChangeShapeType="1"/>
            </p:cNvSpPr>
            <p:nvPr/>
          </p:nvSpPr>
          <p:spPr bwMode="auto">
            <a:xfrm>
              <a:off x="1314" y="2289"/>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14" name="Line 98"/>
            <p:cNvSpPr>
              <a:spLocks noChangeShapeType="1"/>
            </p:cNvSpPr>
            <p:nvPr/>
          </p:nvSpPr>
          <p:spPr bwMode="auto">
            <a:xfrm>
              <a:off x="1314" y="2427"/>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15" name="Line 99"/>
            <p:cNvSpPr>
              <a:spLocks noChangeShapeType="1"/>
            </p:cNvSpPr>
            <p:nvPr/>
          </p:nvSpPr>
          <p:spPr bwMode="auto">
            <a:xfrm>
              <a:off x="1314" y="2566"/>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16" name="Line 100"/>
            <p:cNvSpPr>
              <a:spLocks noChangeShapeType="1"/>
            </p:cNvSpPr>
            <p:nvPr/>
          </p:nvSpPr>
          <p:spPr bwMode="auto">
            <a:xfrm>
              <a:off x="1314" y="2706"/>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17" name="Line 101"/>
            <p:cNvSpPr>
              <a:spLocks noChangeShapeType="1"/>
            </p:cNvSpPr>
            <p:nvPr/>
          </p:nvSpPr>
          <p:spPr bwMode="auto">
            <a:xfrm>
              <a:off x="1314" y="2844"/>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18" name="Line 102"/>
            <p:cNvSpPr>
              <a:spLocks noChangeShapeType="1"/>
            </p:cNvSpPr>
            <p:nvPr/>
          </p:nvSpPr>
          <p:spPr bwMode="auto">
            <a:xfrm>
              <a:off x="1314" y="2984"/>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19" name="Line 103"/>
            <p:cNvSpPr>
              <a:spLocks noChangeShapeType="1"/>
            </p:cNvSpPr>
            <p:nvPr/>
          </p:nvSpPr>
          <p:spPr bwMode="auto">
            <a:xfrm>
              <a:off x="1314" y="3122"/>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20" name="Line 104"/>
            <p:cNvSpPr>
              <a:spLocks noChangeShapeType="1"/>
            </p:cNvSpPr>
            <p:nvPr/>
          </p:nvSpPr>
          <p:spPr bwMode="auto">
            <a:xfrm>
              <a:off x="1314" y="3261"/>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21" name="Line 105"/>
            <p:cNvSpPr>
              <a:spLocks noChangeShapeType="1"/>
            </p:cNvSpPr>
            <p:nvPr/>
          </p:nvSpPr>
          <p:spPr bwMode="auto">
            <a:xfrm>
              <a:off x="1314" y="3401"/>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22" name="Line 106"/>
            <p:cNvSpPr>
              <a:spLocks noChangeShapeType="1"/>
            </p:cNvSpPr>
            <p:nvPr/>
          </p:nvSpPr>
          <p:spPr bwMode="auto">
            <a:xfrm>
              <a:off x="1314" y="3539"/>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23" name="Line 107"/>
            <p:cNvSpPr>
              <a:spLocks noChangeShapeType="1"/>
            </p:cNvSpPr>
            <p:nvPr/>
          </p:nvSpPr>
          <p:spPr bwMode="auto">
            <a:xfrm>
              <a:off x="1314" y="3679"/>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214124" name="Line 108"/>
            <p:cNvSpPr>
              <a:spLocks noChangeShapeType="1"/>
            </p:cNvSpPr>
            <p:nvPr/>
          </p:nvSpPr>
          <p:spPr bwMode="auto">
            <a:xfrm>
              <a:off x="1314" y="3817"/>
              <a:ext cx="22" cy="1"/>
            </a:xfrm>
            <a:prstGeom prst="line">
              <a:avLst/>
            </a:prstGeom>
            <a:noFill/>
            <a:ln w="0">
              <a:solidFill>
                <a:srgbClr val="000000"/>
              </a:solidFill>
              <a:round/>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4447" name="Rectangle 109"/>
            <p:cNvSpPr>
              <a:spLocks noChangeArrowheads="1"/>
            </p:cNvSpPr>
            <p:nvPr/>
          </p:nvSpPr>
          <p:spPr bwMode="auto">
            <a:xfrm>
              <a:off x="1235" y="3894"/>
              <a:ext cx="200"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0.0%</a:t>
              </a:r>
              <a:endParaRPr lang="en-US" smtClean="0">
                <a:solidFill>
                  <a:srgbClr val="000000"/>
                </a:solidFill>
                <a:latin typeface="Arial" pitchFamily="34" charset="0"/>
                <a:cs typeface="Arial" pitchFamily="34" charset="0"/>
              </a:endParaRPr>
            </a:p>
          </p:txBody>
        </p:sp>
        <p:sp>
          <p:nvSpPr>
            <p:cNvPr id="14448" name="Rectangle 110"/>
            <p:cNvSpPr>
              <a:spLocks noChangeArrowheads="1"/>
            </p:cNvSpPr>
            <p:nvPr/>
          </p:nvSpPr>
          <p:spPr bwMode="auto">
            <a:xfrm>
              <a:off x="1623" y="3894"/>
              <a:ext cx="200"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1.0%</a:t>
              </a:r>
              <a:endParaRPr lang="en-US" smtClean="0">
                <a:solidFill>
                  <a:srgbClr val="000000"/>
                </a:solidFill>
                <a:latin typeface="Arial" pitchFamily="34" charset="0"/>
                <a:cs typeface="Arial" pitchFamily="34" charset="0"/>
              </a:endParaRPr>
            </a:p>
          </p:txBody>
        </p:sp>
        <p:sp>
          <p:nvSpPr>
            <p:cNvPr id="14449" name="Rectangle 111"/>
            <p:cNvSpPr>
              <a:spLocks noChangeArrowheads="1"/>
            </p:cNvSpPr>
            <p:nvPr/>
          </p:nvSpPr>
          <p:spPr bwMode="auto">
            <a:xfrm>
              <a:off x="2012" y="3894"/>
              <a:ext cx="200"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2.0%</a:t>
              </a:r>
              <a:endParaRPr lang="en-US" smtClean="0">
                <a:solidFill>
                  <a:srgbClr val="000000"/>
                </a:solidFill>
                <a:latin typeface="Arial" pitchFamily="34" charset="0"/>
                <a:cs typeface="Arial" pitchFamily="34" charset="0"/>
              </a:endParaRPr>
            </a:p>
          </p:txBody>
        </p:sp>
        <p:sp>
          <p:nvSpPr>
            <p:cNvPr id="14450" name="Rectangle 112"/>
            <p:cNvSpPr>
              <a:spLocks noChangeArrowheads="1"/>
            </p:cNvSpPr>
            <p:nvPr/>
          </p:nvSpPr>
          <p:spPr bwMode="auto">
            <a:xfrm>
              <a:off x="2399" y="3894"/>
              <a:ext cx="200"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3.0%</a:t>
              </a:r>
              <a:endParaRPr lang="en-US" smtClean="0">
                <a:solidFill>
                  <a:srgbClr val="000000"/>
                </a:solidFill>
                <a:latin typeface="Arial" pitchFamily="34" charset="0"/>
                <a:cs typeface="Arial" pitchFamily="34" charset="0"/>
              </a:endParaRPr>
            </a:p>
          </p:txBody>
        </p:sp>
        <p:sp>
          <p:nvSpPr>
            <p:cNvPr id="14451" name="Rectangle 113"/>
            <p:cNvSpPr>
              <a:spLocks noChangeArrowheads="1"/>
            </p:cNvSpPr>
            <p:nvPr/>
          </p:nvSpPr>
          <p:spPr bwMode="auto">
            <a:xfrm>
              <a:off x="2787" y="3894"/>
              <a:ext cx="200"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4.0%</a:t>
              </a:r>
              <a:endParaRPr lang="en-US" smtClean="0">
                <a:solidFill>
                  <a:srgbClr val="000000"/>
                </a:solidFill>
                <a:latin typeface="Arial" pitchFamily="34" charset="0"/>
                <a:cs typeface="Arial" pitchFamily="34" charset="0"/>
              </a:endParaRPr>
            </a:p>
          </p:txBody>
        </p:sp>
        <p:sp>
          <p:nvSpPr>
            <p:cNvPr id="14452" name="Rectangle 114"/>
            <p:cNvSpPr>
              <a:spLocks noChangeArrowheads="1"/>
            </p:cNvSpPr>
            <p:nvPr/>
          </p:nvSpPr>
          <p:spPr bwMode="auto">
            <a:xfrm>
              <a:off x="3176" y="3894"/>
              <a:ext cx="200"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5.0%</a:t>
              </a:r>
              <a:endParaRPr lang="en-US" smtClean="0">
                <a:solidFill>
                  <a:srgbClr val="000000"/>
                </a:solidFill>
                <a:latin typeface="Arial" pitchFamily="34" charset="0"/>
                <a:cs typeface="Arial" pitchFamily="34" charset="0"/>
              </a:endParaRPr>
            </a:p>
          </p:txBody>
        </p:sp>
        <p:sp>
          <p:nvSpPr>
            <p:cNvPr id="14453" name="Rectangle 115"/>
            <p:cNvSpPr>
              <a:spLocks noChangeArrowheads="1"/>
            </p:cNvSpPr>
            <p:nvPr/>
          </p:nvSpPr>
          <p:spPr bwMode="auto">
            <a:xfrm>
              <a:off x="3563" y="3894"/>
              <a:ext cx="200"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6.0%</a:t>
              </a:r>
              <a:endParaRPr lang="en-US" smtClean="0">
                <a:solidFill>
                  <a:srgbClr val="000000"/>
                </a:solidFill>
                <a:latin typeface="Arial" pitchFamily="34" charset="0"/>
                <a:cs typeface="Arial" pitchFamily="34" charset="0"/>
              </a:endParaRPr>
            </a:p>
          </p:txBody>
        </p:sp>
        <p:sp>
          <p:nvSpPr>
            <p:cNvPr id="14454" name="Rectangle 116"/>
            <p:cNvSpPr>
              <a:spLocks noChangeArrowheads="1"/>
            </p:cNvSpPr>
            <p:nvPr/>
          </p:nvSpPr>
          <p:spPr bwMode="auto">
            <a:xfrm>
              <a:off x="3951" y="3894"/>
              <a:ext cx="200"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7.0%</a:t>
              </a:r>
              <a:endParaRPr lang="en-US" smtClean="0">
                <a:solidFill>
                  <a:srgbClr val="000000"/>
                </a:solidFill>
                <a:latin typeface="Arial" pitchFamily="34" charset="0"/>
                <a:cs typeface="Arial" pitchFamily="34" charset="0"/>
              </a:endParaRPr>
            </a:p>
          </p:txBody>
        </p:sp>
        <p:sp>
          <p:nvSpPr>
            <p:cNvPr id="14455" name="Rectangle 117"/>
            <p:cNvSpPr>
              <a:spLocks noChangeArrowheads="1"/>
            </p:cNvSpPr>
            <p:nvPr/>
          </p:nvSpPr>
          <p:spPr bwMode="auto">
            <a:xfrm>
              <a:off x="4339" y="3894"/>
              <a:ext cx="200"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8.0%</a:t>
              </a:r>
              <a:endParaRPr lang="en-US" smtClean="0">
                <a:solidFill>
                  <a:srgbClr val="000000"/>
                </a:solidFill>
                <a:latin typeface="Arial" pitchFamily="34" charset="0"/>
                <a:cs typeface="Arial" pitchFamily="34" charset="0"/>
              </a:endParaRPr>
            </a:p>
          </p:txBody>
        </p:sp>
        <p:sp>
          <p:nvSpPr>
            <p:cNvPr id="14456" name="Rectangle 118"/>
            <p:cNvSpPr>
              <a:spLocks noChangeArrowheads="1"/>
            </p:cNvSpPr>
            <p:nvPr/>
          </p:nvSpPr>
          <p:spPr bwMode="auto">
            <a:xfrm>
              <a:off x="4727" y="3894"/>
              <a:ext cx="200"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9.0%</a:t>
              </a:r>
              <a:endParaRPr lang="en-US" smtClean="0">
                <a:solidFill>
                  <a:srgbClr val="000000"/>
                </a:solidFill>
                <a:latin typeface="Arial" pitchFamily="34" charset="0"/>
                <a:cs typeface="Arial" pitchFamily="34" charset="0"/>
              </a:endParaRPr>
            </a:p>
          </p:txBody>
        </p:sp>
        <p:sp>
          <p:nvSpPr>
            <p:cNvPr id="14457" name="Rectangle 119"/>
            <p:cNvSpPr>
              <a:spLocks noChangeArrowheads="1"/>
            </p:cNvSpPr>
            <p:nvPr/>
          </p:nvSpPr>
          <p:spPr bwMode="auto">
            <a:xfrm>
              <a:off x="5090" y="3894"/>
              <a:ext cx="249"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10.0%</a:t>
              </a:r>
              <a:endParaRPr lang="en-US" smtClean="0">
                <a:solidFill>
                  <a:srgbClr val="000000"/>
                </a:solidFill>
                <a:latin typeface="Arial" pitchFamily="34" charset="0"/>
                <a:cs typeface="Arial" pitchFamily="34" charset="0"/>
              </a:endParaRPr>
            </a:p>
          </p:txBody>
        </p:sp>
        <p:sp>
          <p:nvSpPr>
            <p:cNvPr id="14458" name="Rectangle 120"/>
            <p:cNvSpPr>
              <a:spLocks noChangeArrowheads="1"/>
            </p:cNvSpPr>
            <p:nvPr/>
          </p:nvSpPr>
          <p:spPr bwMode="auto">
            <a:xfrm>
              <a:off x="851" y="1065"/>
              <a:ext cx="456" cy="86"/>
            </a:xfrm>
            <a:prstGeom prst="rect">
              <a:avLst/>
            </a:prstGeom>
            <a:noFill/>
            <a:ln w="9525">
              <a:noFill/>
              <a:miter lim="800000"/>
              <a:headEnd/>
              <a:tailEnd/>
            </a:ln>
          </p:spPr>
          <p:txBody>
            <a:bodyPr wrap="none" lIns="0" tIns="0" rIns="0" bIns="0">
              <a:spAutoFit/>
            </a:bodyPr>
            <a:lstStyle/>
            <a:p>
              <a:r>
                <a:rPr lang="en-US" sz="900" b="1" smtClean="0">
                  <a:solidFill>
                    <a:srgbClr val="000000"/>
                  </a:solidFill>
                  <a:latin typeface="Arial" pitchFamily="34" charset="0"/>
                  <a:cs typeface="Arial" pitchFamily="34" charset="0"/>
                </a:rPr>
                <a:t>Underweight </a:t>
              </a:r>
              <a:endParaRPr lang="en-US" b="1" smtClean="0">
                <a:solidFill>
                  <a:srgbClr val="000000"/>
                </a:solidFill>
                <a:latin typeface="Arial" pitchFamily="34" charset="0"/>
                <a:cs typeface="Arial" pitchFamily="34" charset="0"/>
              </a:endParaRPr>
            </a:p>
          </p:txBody>
        </p:sp>
        <p:sp>
          <p:nvSpPr>
            <p:cNvPr id="14459" name="Rectangle 121"/>
            <p:cNvSpPr>
              <a:spLocks noChangeArrowheads="1"/>
            </p:cNvSpPr>
            <p:nvPr/>
          </p:nvSpPr>
          <p:spPr bwMode="auto">
            <a:xfrm>
              <a:off x="893" y="1203"/>
              <a:ext cx="380"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Unsafe sex </a:t>
              </a:r>
              <a:endParaRPr lang="en-US" smtClean="0">
                <a:solidFill>
                  <a:srgbClr val="000000"/>
                </a:solidFill>
                <a:latin typeface="Arial" pitchFamily="34" charset="0"/>
                <a:cs typeface="Arial" pitchFamily="34" charset="0"/>
              </a:endParaRPr>
            </a:p>
          </p:txBody>
        </p:sp>
        <p:sp>
          <p:nvSpPr>
            <p:cNvPr id="14460" name="Rectangle 122"/>
            <p:cNvSpPr>
              <a:spLocks noChangeArrowheads="1"/>
            </p:cNvSpPr>
            <p:nvPr/>
          </p:nvSpPr>
          <p:spPr bwMode="auto">
            <a:xfrm>
              <a:off x="606" y="1343"/>
              <a:ext cx="664"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High blood pressure </a:t>
              </a:r>
              <a:endParaRPr lang="en-US" smtClean="0">
                <a:solidFill>
                  <a:srgbClr val="000000"/>
                </a:solidFill>
                <a:latin typeface="Arial" pitchFamily="34" charset="0"/>
                <a:cs typeface="Arial" pitchFamily="34" charset="0"/>
              </a:endParaRPr>
            </a:p>
          </p:txBody>
        </p:sp>
        <p:sp>
          <p:nvSpPr>
            <p:cNvPr id="14461" name="Rectangle 123"/>
            <p:cNvSpPr>
              <a:spLocks noChangeArrowheads="1"/>
            </p:cNvSpPr>
            <p:nvPr/>
          </p:nvSpPr>
          <p:spPr bwMode="auto">
            <a:xfrm>
              <a:off x="979" y="1481"/>
              <a:ext cx="296"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Tobacco </a:t>
              </a:r>
              <a:endParaRPr lang="en-US" smtClean="0">
                <a:solidFill>
                  <a:srgbClr val="000000"/>
                </a:solidFill>
                <a:latin typeface="Arial" pitchFamily="34" charset="0"/>
                <a:cs typeface="Arial" pitchFamily="34" charset="0"/>
              </a:endParaRPr>
            </a:p>
          </p:txBody>
        </p:sp>
        <p:sp>
          <p:nvSpPr>
            <p:cNvPr id="14462" name="Rectangle 124"/>
            <p:cNvSpPr>
              <a:spLocks noChangeArrowheads="1"/>
            </p:cNvSpPr>
            <p:nvPr/>
          </p:nvSpPr>
          <p:spPr bwMode="auto">
            <a:xfrm>
              <a:off x="1022" y="1620"/>
              <a:ext cx="256"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Alcohol </a:t>
              </a:r>
              <a:endParaRPr lang="en-US" smtClean="0">
                <a:solidFill>
                  <a:srgbClr val="000000"/>
                </a:solidFill>
                <a:latin typeface="Arial" pitchFamily="34" charset="0"/>
                <a:cs typeface="Arial" pitchFamily="34" charset="0"/>
              </a:endParaRPr>
            </a:p>
          </p:txBody>
        </p:sp>
        <p:sp>
          <p:nvSpPr>
            <p:cNvPr id="14463" name="Rectangle 125"/>
            <p:cNvSpPr>
              <a:spLocks noChangeArrowheads="1"/>
            </p:cNvSpPr>
            <p:nvPr/>
          </p:nvSpPr>
          <p:spPr bwMode="auto">
            <a:xfrm>
              <a:off x="40" y="1760"/>
              <a:ext cx="1224"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Unsafe water, sanitation, and hygiene </a:t>
              </a:r>
              <a:endParaRPr lang="en-US" smtClean="0">
                <a:solidFill>
                  <a:srgbClr val="000000"/>
                </a:solidFill>
                <a:latin typeface="Arial" pitchFamily="34" charset="0"/>
                <a:cs typeface="Arial" pitchFamily="34" charset="0"/>
              </a:endParaRPr>
            </a:p>
          </p:txBody>
        </p:sp>
        <p:sp>
          <p:nvSpPr>
            <p:cNvPr id="14464" name="Rectangle 126"/>
            <p:cNvSpPr>
              <a:spLocks noChangeArrowheads="1"/>
            </p:cNvSpPr>
            <p:nvPr/>
          </p:nvSpPr>
          <p:spPr bwMode="auto">
            <a:xfrm>
              <a:off x="737" y="1898"/>
              <a:ext cx="536"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High cholesterol </a:t>
              </a:r>
              <a:endParaRPr lang="en-US" smtClean="0">
                <a:solidFill>
                  <a:srgbClr val="000000"/>
                </a:solidFill>
                <a:latin typeface="Arial" pitchFamily="34" charset="0"/>
                <a:cs typeface="Arial" pitchFamily="34" charset="0"/>
              </a:endParaRPr>
            </a:p>
          </p:txBody>
        </p:sp>
        <p:sp>
          <p:nvSpPr>
            <p:cNvPr id="14465" name="Rectangle 127"/>
            <p:cNvSpPr>
              <a:spLocks noChangeArrowheads="1"/>
            </p:cNvSpPr>
            <p:nvPr/>
          </p:nvSpPr>
          <p:spPr bwMode="auto">
            <a:xfrm>
              <a:off x="298" y="2038"/>
              <a:ext cx="960"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Indoor smoke from solid fuels </a:t>
              </a:r>
              <a:endParaRPr lang="en-US" smtClean="0">
                <a:solidFill>
                  <a:srgbClr val="000000"/>
                </a:solidFill>
                <a:latin typeface="Arial" pitchFamily="34" charset="0"/>
                <a:cs typeface="Arial" pitchFamily="34" charset="0"/>
              </a:endParaRPr>
            </a:p>
          </p:txBody>
        </p:sp>
        <p:sp>
          <p:nvSpPr>
            <p:cNvPr id="14466" name="Rectangle 128"/>
            <p:cNvSpPr>
              <a:spLocks noChangeArrowheads="1"/>
            </p:cNvSpPr>
            <p:nvPr/>
          </p:nvSpPr>
          <p:spPr bwMode="auto">
            <a:xfrm>
              <a:off x="790" y="2176"/>
              <a:ext cx="528" cy="86"/>
            </a:xfrm>
            <a:prstGeom prst="rect">
              <a:avLst/>
            </a:prstGeom>
            <a:noFill/>
            <a:ln w="9525">
              <a:noFill/>
              <a:miter lim="800000"/>
              <a:headEnd/>
              <a:tailEnd/>
            </a:ln>
          </p:spPr>
          <p:txBody>
            <a:bodyPr wrap="none" lIns="0" tIns="0" rIns="0" bIns="0">
              <a:spAutoFit/>
            </a:bodyPr>
            <a:lstStyle/>
            <a:p>
              <a:r>
                <a:rPr lang="en-US" sz="900" b="1" smtClean="0">
                  <a:solidFill>
                    <a:srgbClr val="000000"/>
                  </a:solidFill>
                  <a:latin typeface="Arial" pitchFamily="34" charset="0"/>
                  <a:cs typeface="Arial" pitchFamily="34" charset="0"/>
                </a:rPr>
                <a:t>Iron deficiency</a:t>
              </a:r>
              <a:r>
                <a:rPr lang="en-US" sz="900" smtClean="0">
                  <a:solidFill>
                    <a:srgbClr val="000000"/>
                  </a:solidFill>
                  <a:latin typeface="Arial" pitchFamily="34" charset="0"/>
                  <a:cs typeface="Arial" pitchFamily="34" charset="0"/>
                </a:rPr>
                <a:t> </a:t>
              </a:r>
              <a:endParaRPr lang="en-US" smtClean="0">
                <a:solidFill>
                  <a:srgbClr val="000000"/>
                </a:solidFill>
                <a:latin typeface="Arial" pitchFamily="34" charset="0"/>
                <a:cs typeface="Arial" pitchFamily="34" charset="0"/>
              </a:endParaRPr>
            </a:p>
          </p:txBody>
        </p:sp>
        <p:sp>
          <p:nvSpPr>
            <p:cNvPr id="14467" name="Rectangle 129"/>
            <p:cNvSpPr>
              <a:spLocks noChangeArrowheads="1"/>
            </p:cNvSpPr>
            <p:nvPr/>
          </p:nvSpPr>
          <p:spPr bwMode="auto">
            <a:xfrm>
              <a:off x="981" y="2315"/>
              <a:ext cx="296"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High BMI</a:t>
              </a:r>
              <a:endParaRPr lang="en-US" smtClean="0">
                <a:solidFill>
                  <a:srgbClr val="000000"/>
                </a:solidFill>
                <a:latin typeface="Arial" pitchFamily="34" charset="0"/>
                <a:cs typeface="Arial" pitchFamily="34" charset="0"/>
              </a:endParaRPr>
            </a:p>
          </p:txBody>
        </p:sp>
        <p:sp>
          <p:nvSpPr>
            <p:cNvPr id="14468" name="Rectangle 130"/>
            <p:cNvSpPr>
              <a:spLocks noChangeArrowheads="1"/>
            </p:cNvSpPr>
            <p:nvPr/>
          </p:nvSpPr>
          <p:spPr bwMode="auto">
            <a:xfrm>
              <a:off x="778" y="2455"/>
              <a:ext cx="540" cy="86"/>
            </a:xfrm>
            <a:prstGeom prst="rect">
              <a:avLst/>
            </a:prstGeom>
            <a:noFill/>
            <a:ln w="9525">
              <a:noFill/>
              <a:miter lim="800000"/>
              <a:headEnd/>
              <a:tailEnd/>
            </a:ln>
          </p:spPr>
          <p:txBody>
            <a:bodyPr wrap="none" lIns="0" tIns="0" rIns="0" bIns="0">
              <a:spAutoFit/>
            </a:bodyPr>
            <a:lstStyle/>
            <a:p>
              <a:r>
                <a:rPr lang="en-US" sz="900" b="1" smtClean="0">
                  <a:solidFill>
                    <a:srgbClr val="000000"/>
                  </a:solidFill>
                  <a:latin typeface="Arial" pitchFamily="34" charset="0"/>
                  <a:cs typeface="Arial" pitchFamily="34" charset="0"/>
                </a:rPr>
                <a:t>Zinc deficiency</a:t>
              </a:r>
              <a:r>
                <a:rPr lang="en-US" sz="900" smtClean="0">
                  <a:solidFill>
                    <a:srgbClr val="000000"/>
                  </a:solidFill>
                  <a:latin typeface="Arial" pitchFamily="34" charset="0"/>
                  <a:cs typeface="Arial" pitchFamily="34" charset="0"/>
                </a:rPr>
                <a:t> </a:t>
              </a:r>
              <a:endParaRPr lang="en-US" smtClean="0">
                <a:solidFill>
                  <a:srgbClr val="000000"/>
                </a:solidFill>
                <a:latin typeface="Arial" pitchFamily="34" charset="0"/>
                <a:cs typeface="Arial" pitchFamily="34" charset="0"/>
              </a:endParaRPr>
            </a:p>
          </p:txBody>
        </p:sp>
        <p:sp>
          <p:nvSpPr>
            <p:cNvPr id="14469" name="Rectangle 131"/>
            <p:cNvSpPr>
              <a:spLocks noChangeArrowheads="1"/>
            </p:cNvSpPr>
            <p:nvPr/>
          </p:nvSpPr>
          <p:spPr bwMode="auto">
            <a:xfrm>
              <a:off x="290" y="2593"/>
              <a:ext cx="976"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Low fruit and vegetable intake </a:t>
              </a:r>
              <a:endParaRPr lang="en-US" smtClean="0">
                <a:solidFill>
                  <a:srgbClr val="000000"/>
                </a:solidFill>
                <a:latin typeface="Arial" pitchFamily="34" charset="0"/>
                <a:cs typeface="Arial" pitchFamily="34" charset="0"/>
              </a:endParaRPr>
            </a:p>
          </p:txBody>
        </p:sp>
        <p:sp>
          <p:nvSpPr>
            <p:cNvPr id="14470" name="Rectangle 132"/>
            <p:cNvSpPr>
              <a:spLocks noChangeArrowheads="1"/>
            </p:cNvSpPr>
            <p:nvPr/>
          </p:nvSpPr>
          <p:spPr bwMode="auto">
            <a:xfrm>
              <a:off x="603" y="2733"/>
              <a:ext cx="724" cy="86"/>
            </a:xfrm>
            <a:prstGeom prst="rect">
              <a:avLst/>
            </a:prstGeom>
            <a:noFill/>
            <a:ln w="9525">
              <a:noFill/>
              <a:miter lim="800000"/>
              <a:headEnd/>
              <a:tailEnd/>
            </a:ln>
          </p:spPr>
          <p:txBody>
            <a:bodyPr wrap="none" lIns="0" tIns="0" rIns="0" bIns="0">
              <a:spAutoFit/>
            </a:bodyPr>
            <a:lstStyle/>
            <a:p>
              <a:r>
                <a:rPr lang="en-US" sz="900" b="1" smtClean="0">
                  <a:solidFill>
                    <a:srgbClr val="000000"/>
                  </a:solidFill>
                  <a:latin typeface="Arial" pitchFamily="34" charset="0"/>
                  <a:cs typeface="Arial" pitchFamily="34" charset="0"/>
                </a:rPr>
                <a:t>Vitamin A deficiency </a:t>
              </a:r>
              <a:endParaRPr lang="en-US" b="1" smtClean="0">
                <a:solidFill>
                  <a:srgbClr val="000000"/>
                </a:solidFill>
                <a:latin typeface="Arial" pitchFamily="34" charset="0"/>
                <a:cs typeface="Arial" pitchFamily="34" charset="0"/>
              </a:endParaRPr>
            </a:p>
          </p:txBody>
        </p:sp>
        <p:sp>
          <p:nvSpPr>
            <p:cNvPr id="14471" name="Rectangle 133"/>
            <p:cNvSpPr>
              <a:spLocks noChangeArrowheads="1"/>
            </p:cNvSpPr>
            <p:nvPr/>
          </p:nvSpPr>
          <p:spPr bwMode="auto">
            <a:xfrm>
              <a:off x="693" y="2872"/>
              <a:ext cx="584"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Physical inactivity </a:t>
              </a:r>
              <a:endParaRPr lang="en-US" smtClean="0">
                <a:solidFill>
                  <a:srgbClr val="000000"/>
                </a:solidFill>
                <a:latin typeface="Arial" pitchFamily="34" charset="0"/>
                <a:cs typeface="Arial" pitchFamily="34" charset="0"/>
              </a:endParaRPr>
            </a:p>
          </p:txBody>
        </p:sp>
        <p:sp>
          <p:nvSpPr>
            <p:cNvPr id="14472" name="Rectangle 134"/>
            <p:cNvSpPr>
              <a:spLocks noChangeArrowheads="1"/>
            </p:cNvSpPr>
            <p:nvPr/>
          </p:nvSpPr>
          <p:spPr bwMode="auto">
            <a:xfrm>
              <a:off x="155" y="3010"/>
              <a:ext cx="1104"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Occupational risk factors for injury </a:t>
              </a:r>
              <a:endParaRPr lang="en-US" smtClean="0">
                <a:solidFill>
                  <a:srgbClr val="000000"/>
                </a:solidFill>
                <a:latin typeface="Arial" pitchFamily="34" charset="0"/>
                <a:cs typeface="Arial" pitchFamily="34" charset="0"/>
              </a:endParaRPr>
            </a:p>
          </p:txBody>
        </p:sp>
        <p:sp>
          <p:nvSpPr>
            <p:cNvPr id="14473" name="Rectangle 135"/>
            <p:cNvSpPr>
              <a:spLocks noChangeArrowheads="1"/>
            </p:cNvSpPr>
            <p:nvPr/>
          </p:nvSpPr>
          <p:spPr bwMode="auto">
            <a:xfrm>
              <a:off x="776" y="3150"/>
              <a:ext cx="496"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Lead exposure </a:t>
              </a:r>
              <a:endParaRPr lang="en-US" smtClean="0">
                <a:solidFill>
                  <a:srgbClr val="000000"/>
                </a:solidFill>
                <a:latin typeface="Arial" pitchFamily="34" charset="0"/>
                <a:cs typeface="Arial" pitchFamily="34" charset="0"/>
              </a:endParaRPr>
            </a:p>
          </p:txBody>
        </p:sp>
        <p:sp>
          <p:nvSpPr>
            <p:cNvPr id="14474" name="Rectangle 136"/>
            <p:cNvSpPr>
              <a:spLocks noChangeArrowheads="1"/>
            </p:cNvSpPr>
            <p:nvPr/>
          </p:nvSpPr>
          <p:spPr bwMode="auto">
            <a:xfrm>
              <a:off x="916" y="3288"/>
              <a:ext cx="360"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Illicit drugs </a:t>
              </a:r>
              <a:endParaRPr lang="en-US" smtClean="0">
                <a:solidFill>
                  <a:srgbClr val="000000"/>
                </a:solidFill>
                <a:latin typeface="Arial" pitchFamily="34" charset="0"/>
                <a:cs typeface="Arial" pitchFamily="34" charset="0"/>
              </a:endParaRPr>
            </a:p>
          </p:txBody>
        </p:sp>
        <p:sp>
          <p:nvSpPr>
            <p:cNvPr id="14475" name="Rectangle 137"/>
            <p:cNvSpPr>
              <a:spLocks noChangeArrowheads="1"/>
            </p:cNvSpPr>
            <p:nvPr/>
          </p:nvSpPr>
          <p:spPr bwMode="auto">
            <a:xfrm>
              <a:off x="320" y="3428"/>
              <a:ext cx="944"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Unsafe health care injections </a:t>
              </a:r>
              <a:endParaRPr lang="en-US" smtClean="0">
                <a:solidFill>
                  <a:srgbClr val="000000"/>
                </a:solidFill>
                <a:latin typeface="Arial" pitchFamily="34" charset="0"/>
                <a:cs typeface="Arial" pitchFamily="34" charset="0"/>
              </a:endParaRPr>
            </a:p>
          </p:txBody>
        </p:sp>
        <p:sp>
          <p:nvSpPr>
            <p:cNvPr id="14476" name="Rectangle 138"/>
            <p:cNvSpPr>
              <a:spLocks noChangeArrowheads="1"/>
            </p:cNvSpPr>
            <p:nvPr/>
          </p:nvSpPr>
          <p:spPr bwMode="auto">
            <a:xfrm>
              <a:off x="563" y="3567"/>
              <a:ext cx="704"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Lack of contraception </a:t>
              </a:r>
              <a:endParaRPr lang="en-US" smtClean="0">
                <a:solidFill>
                  <a:srgbClr val="000000"/>
                </a:solidFill>
                <a:latin typeface="Arial" pitchFamily="34" charset="0"/>
                <a:cs typeface="Arial" pitchFamily="34" charset="0"/>
              </a:endParaRPr>
            </a:p>
          </p:txBody>
        </p:sp>
        <p:sp>
          <p:nvSpPr>
            <p:cNvPr id="14477" name="Rectangle 139"/>
            <p:cNvSpPr>
              <a:spLocks noChangeArrowheads="1"/>
            </p:cNvSpPr>
            <p:nvPr/>
          </p:nvSpPr>
          <p:spPr bwMode="auto">
            <a:xfrm>
              <a:off x="480" y="3705"/>
              <a:ext cx="788" cy="86"/>
            </a:xfrm>
            <a:prstGeom prst="rect">
              <a:avLst/>
            </a:prstGeom>
            <a:noFill/>
            <a:ln w="9525">
              <a:noFill/>
              <a:miter lim="800000"/>
              <a:headEnd/>
              <a:tailEnd/>
            </a:ln>
          </p:spPr>
          <p:txBody>
            <a:bodyPr wrap="none" lIns="0" tIns="0" rIns="0" bIns="0">
              <a:spAutoFit/>
            </a:bodyPr>
            <a:lstStyle/>
            <a:p>
              <a:r>
                <a:rPr lang="en-US" sz="900" smtClean="0">
                  <a:solidFill>
                    <a:srgbClr val="000000"/>
                  </a:solidFill>
                  <a:latin typeface="Arial" pitchFamily="34" charset="0"/>
                  <a:cs typeface="Arial" pitchFamily="34" charset="0"/>
                </a:rPr>
                <a:t>Childhood sexual abuse </a:t>
              </a:r>
              <a:endParaRPr lang="en-US" smtClean="0">
                <a:solidFill>
                  <a:srgbClr val="000000"/>
                </a:solidFill>
                <a:latin typeface="Arial" pitchFamily="34" charset="0"/>
                <a:cs typeface="Arial" pitchFamily="34" charset="0"/>
              </a:endParaRPr>
            </a:p>
          </p:txBody>
        </p:sp>
        <p:sp>
          <p:nvSpPr>
            <p:cNvPr id="14478" name="Rectangle 140"/>
            <p:cNvSpPr>
              <a:spLocks noChangeArrowheads="1"/>
            </p:cNvSpPr>
            <p:nvPr/>
          </p:nvSpPr>
          <p:spPr bwMode="auto">
            <a:xfrm>
              <a:off x="1634" y="4060"/>
              <a:ext cx="3187" cy="144"/>
            </a:xfrm>
            <a:prstGeom prst="rect">
              <a:avLst/>
            </a:prstGeom>
            <a:noFill/>
            <a:ln w="9525">
              <a:noFill/>
              <a:miter lim="800000"/>
              <a:headEnd/>
              <a:tailEnd/>
            </a:ln>
          </p:spPr>
          <p:txBody>
            <a:bodyPr wrap="none" lIns="0" tIns="0" rIns="0" bIns="0">
              <a:spAutoFit/>
            </a:bodyPr>
            <a:lstStyle/>
            <a:p>
              <a:r>
                <a:rPr lang="en-US" sz="1500" b="1" smtClean="0">
                  <a:solidFill>
                    <a:srgbClr val="000000"/>
                  </a:solidFill>
                  <a:latin typeface="Arial" pitchFamily="34" charset="0"/>
                  <a:cs typeface="Arial" pitchFamily="34" charset="0"/>
                </a:rPr>
                <a:t>Attributable DALY (% of global DALY - Total 1.46 billion)</a:t>
              </a:r>
              <a:endParaRPr lang="en-US" smtClean="0">
                <a:solidFill>
                  <a:srgbClr val="000000"/>
                </a:solidFill>
                <a:latin typeface="Arial" pitchFamily="34" charset="0"/>
                <a:cs typeface="Arial" pitchFamily="34" charset="0"/>
              </a:endParaRPr>
            </a:p>
          </p:txBody>
        </p:sp>
        <p:sp>
          <p:nvSpPr>
            <p:cNvPr id="214157" name="Rectangle 141"/>
            <p:cNvSpPr>
              <a:spLocks noChangeArrowheads="1"/>
            </p:cNvSpPr>
            <p:nvPr/>
          </p:nvSpPr>
          <p:spPr bwMode="auto">
            <a:xfrm>
              <a:off x="2898" y="2477"/>
              <a:ext cx="54" cy="55"/>
            </a:xfrm>
            <a:prstGeom prst="rect">
              <a:avLst/>
            </a:prstGeom>
            <a:solidFill>
              <a:srgbClr val="00008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4480" name="Rectangle 142"/>
            <p:cNvSpPr>
              <a:spLocks noChangeArrowheads="1"/>
            </p:cNvSpPr>
            <p:nvPr/>
          </p:nvSpPr>
          <p:spPr bwMode="auto">
            <a:xfrm>
              <a:off x="2973" y="2455"/>
              <a:ext cx="994"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High-mortality developing</a:t>
              </a:r>
              <a:endParaRPr lang="en-US" smtClean="0">
                <a:solidFill>
                  <a:srgbClr val="000000"/>
                </a:solidFill>
                <a:latin typeface="Arial" pitchFamily="34" charset="0"/>
                <a:cs typeface="Arial" pitchFamily="34" charset="0"/>
              </a:endParaRPr>
            </a:p>
          </p:txBody>
        </p:sp>
        <p:sp>
          <p:nvSpPr>
            <p:cNvPr id="214159" name="Rectangle 143"/>
            <p:cNvSpPr>
              <a:spLocks noChangeArrowheads="1"/>
            </p:cNvSpPr>
            <p:nvPr/>
          </p:nvSpPr>
          <p:spPr bwMode="auto">
            <a:xfrm>
              <a:off x="2898" y="2607"/>
              <a:ext cx="54" cy="54"/>
            </a:xfrm>
            <a:prstGeom prst="rect">
              <a:avLst/>
            </a:prstGeom>
            <a:solidFill>
              <a:srgbClr val="993300"/>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4482" name="Rectangle 144"/>
            <p:cNvSpPr>
              <a:spLocks noChangeArrowheads="1"/>
            </p:cNvSpPr>
            <p:nvPr/>
          </p:nvSpPr>
          <p:spPr bwMode="auto">
            <a:xfrm>
              <a:off x="2973" y="2585"/>
              <a:ext cx="1052"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Lower-mortality developing</a:t>
              </a:r>
              <a:endParaRPr lang="en-US" smtClean="0">
                <a:solidFill>
                  <a:srgbClr val="000000"/>
                </a:solidFill>
                <a:latin typeface="Arial" pitchFamily="34" charset="0"/>
                <a:cs typeface="Arial" pitchFamily="34" charset="0"/>
              </a:endParaRPr>
            </a:p>
          </p:txBody>
        </p:sp>
        <p:sp>
          <p:nvSpPr>
            <p:cNvPr id="214161" name="Rectangle 145"/>
            <p:cNvSpPr>
              <a:spLocks noChangeArrowheads="1"/>
            </p:cNvSpPr>
            <p:nvPr/>
          </p:nvSpPr>
          <p:spPr bwMode="auto">
            <a:xfrm>
              <a:off x="2898" y="2737"/>
              <a:ext cx="54" cy="55"/>
            </a:xfrm>
            <a:prstGeom prst="rect">
              <a:avLst/>
            </a:prstGeom>
            <a:solidFill>
              <a:srgbClr val="FFFF99"/>
            </a:solidFill>
            <a:ln w="11113">
              <a:solidFill>
                <a:srgbClr val="000000"/>
              </a:solid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4484" name="Rectangle 146"/>
            <p:cNvSpPr>
              <a:spLocks noChangeArrowheads="1"/>
            </p:cNvSpPr>
            <p:nvPr/>
          </p:nvSpPr>
          <p:spPr bwMode="auto">
            <a:xfrm>
              <a:off x="2973" y="2715"/>
              <a:ext cx="422" cy="106"/>
            </a:xfrm>
            <a:prstGeom prst="rect">
              <a:avLst/>
            </a:prstGeom>
            <a:noFill/>
            <a:ln w="9525">
              <a:noFill/>
              <a:miter lim="800000"/>
              <a:headEnd/>
              <a:tailEnd/>
            </a:ln>
          </p:spPr>
          <p:txBody>
            <a:bodyPr wrap="none" lIns="0" tIns="0" rIns="0" bIns="0">
              <a:spAutoFit/>
            </a:bodyPr>
            <a:lstStyle/>
            <a:p>
              <a:r>
                <a:rPr lang="en-US" sz="1100" smtClean="0">
                  <a:solidFill>
                    <a:srgbClr val="000000"/>
                  </a:solidFill>
                  <a:latin typeface="Arial" pitchFamily="34" charset="0"/>
                  <a:cs typeface="Arial" pitchFamily="34" charset="0"/>
                </a:rPr>
                <a:t>Developed</a:t>
              </a:r>
              <a:endParaRPr lang="en-US" smtClean="0">
                <a:solidFill>
                  <a:srgbClr val="000000"/>
                </a:solidFill>
                <a:latin typeface="Arial" pitchFamily="34" charset="0"/>
                <a:cs typeface="Arial" pitchFamily="34" charset="0"/>
              </a:endParaRPr>
            </a:p>
          </p:txBody>
        </p:sp>
        <p:sp>
          <p:nvSpPr>
            <p:cNvPr id="214163" name="Rectangle 147"/>
            <p:cNvSpPr>
              <a:spLocks noChangeArrowheads="1"/>
            </p:cNvSpPr>
            <p:nvPr/>
          </p:nvSpPr>
          <p:spPr bwMode="auto">
            <a:xfrm>
              <a:off x="4146" y="1476"/>
              <a:ext cx="336" cy="415"/>
            </a:xfrm>
            <a:prstGeom prst="rect">
              <a:avLst/>
            </a:prstGeom>
            <a:noFill/>
            <a:ln w="9525">
              <a:noFill/>
              <a:miter lim="800000"/>
              <a:headEnd/>
              <a:tailEnd/>
            </a:ln>
          </p:spPr>
          <p:txBody>
            <a:bodyPr/>
            <a:lstStyle/>
            <a:p>
              <a:pPr algn="ctr">
                <a:defRPr/>
              </a:pPr>
              <a:endParaRPr lang="en-US" sz="3200">
                <a:solidFill>
                  <a:srgbClr val="000000"/>
                </a:solidFill>
                <a:effectLst>
                  <a:outerShdw blurRad="38100" dist="38100" dir="2700000" algn="tl">
                    <a:srgbClr val="000000">
                      <a:alpha val="43137"/>
                    </a:srgbClr>
                  </a:outerShdw>
                </a:effectLst>
                <a:latin typeface="Arial Black" pitchFamily="34" charset="0"/>
                <a:cs typeface="Arial" pitchFamily="34" charset="0"/>
              </a:endParaRPr>
            </a:p>
          </p:txBody>
        </p:sp>
      </p:grpSp>
      <p:sp>
        <p:nvSpPr>
          <p:cNvPr id="14341" name="Rectangle 147"/>
          <p:cNvSpPr>
            <a:spLocks noChangeArrowheads="1"/>
          </p:cNvSpPr>
          <p:nvPr/>
        </p:nvSpPr>
        <p:spPr bwMode="auto">
          <a:xfrm>
            <a:off x="5357813" y="857250"/>
            <a:ext cx="3714750" cy="338138"/>
          </a:xfrm>
          <a:prstGeom prst="rect">
            <a:avLst/>
          </a:prstGeom>
          <a:noFill/>
          <a:ln w="9525">
            <a:noFill/>
            <a:miter lim="800000"/>
            <a:headEnd/>
            <a:tailEnd/>
          </a:ln>
        </p:spPr>
        <p:txBody>
          <a:bodyPr>
            <a:spAutoFit/>
          </a:bodyPr>
          <a:lstStyle/>
          <a:p>
            <a:r>
              <a:rPr lang="fr-FR" sz="1600" b="1" smtClean="0">
                <a:solidFill>
                  <a:srgbClr val="FFFF00"/>
                </a:solidFill>
                <a:latin typeface="Arial" pitchFamily="34" charset="0"/>
                <a:cs typeface="Arial" pitchFamily="34" charset="0"/>
              </a:rPr>
              <a:t>Stoltzfus RJ, et al. WHO; 2004</a:t>
            </a:r>
          </a:p>
        </p:txBody>
      </p:sp>
      <p:cxnSp>
        <p:nvCxnSpPr>
          <p:cNvPr id="150" name="Connecteur droit avec flèche 149"/>
          <p:cNvCxnSpPr>
            <a:cxnSpLocks noChangeShapeType="1"/>
          </p:cNvCxnSpPr>
          <p:nvPr/>
        </p:nvCxnSpPr>
        <p:spPr bwMode="auto">
          <a:xfrm rot="10800000">
            <a:off x="5214938" y="3500438"/>
            <a:ext cx="3286125" cy="1587"/>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1.11022E-16 -4.49584E-6 L -0.16337 -4.49584E-6 " pathEditMode="relative" rAng="0" ptsTypes="AA">
                                      <p:cBhvr>
                                        <p:cTn id="6" dur="2000" fill="hold"/>
                                        <p:tgtEl>
                                          <p:spTgt spid="150"/>
                                        </p:tgtEl>
                                        <p:attrNameLst>
                                          <p:attrName>ppt_x</p:attrName>
                                          <p:attrName>ppt_y</p:attrName>
                                        </p:attrNameLst>
                                      </p:cBhvr>
                                      <p:rCtr x="-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0" y="0"/>
            <a:ext cx="9144000" cy="764704"/>
          </a:xfrm>
          <a:ln/>
        </p:spPr>
        <p:style>
          <a:lnRef idx="1">
            <a:schemeClr val="accent1"/>
          </a:lnRef>
          <a:fillRef idx="2">
            <a:schemeClr val="accent1"/>
          </a:fillRef>
          <a:effectRef idx="1">
            <a:schemeClr val="accent1"/>
          </a:effectRef>
          <a:fontRef idx="minor">
            <a:schemeClr val="dk1"/>
          </a:fontRef>
        </p:style>
        <p:txBody>
          <a:bodyPr>
            <a:noAutofit/>
          </a:bodyPr>
          <a:lstStyle/>
          <a:p>
            <a:pPr marL="725850" indent="-514350" fontAlgn="auto">
              <a:spcAft>
                <a:spcPts val="0"/>
              </a:spcAft>
            </a:pPr>
            <a:r>
              <a:rPr lang="fr-FR" sz="2800" dirty="0" smtClean="0">
                <a:solidFill>
                  <a:prstClr val="black"/>
                </a:solidFill>
              </a:rPr>
              <a:t>Conséquences non hématologiques de la carence martiale </a:t>
            </a:r>
          </a:p>
        </p:txBody>
      </p:sp>
      <p:sp>
        <p:nvSpPr>
          <p:cNvPr id="3075" name="Espace réservé du contenu 2"/>
          <p:cNvSpPr>
            <a:spLocks noGrp="1"/>
          </p:cNvSpPr>
          <p:nvPr>
            <p:ph idx="1"/>
          </p:nvPr>
        </p:nvSpPr>
        <p:spPr>
          <a:xfrm>
            <a:off x="251520" y="1628800"/>
            <a:ext cx="8568952" cy="3960440"/>
          </a:xfrm>
        </p:spPr>
        <p:txBody>
          <a:bodyPr>
            <a:normAutofit/>
          </a:bodyPr>
          <a:lstStyle/>
          <a:p>
            <a:pPr marL="342900" lvl="1" indent="-342900">
              <a:buClr>
                <a:schemeClr val="accent1">
                  <a:lumMod val="75000"/>
                </a:schemeClr>
              </a:buClr>
              <a:buFont typeface="Wingdings" pitchFamily="2" charset="2"/>
              <a:buChar char="q"/>
              <a:defRPr/>
            </a:pPr>
            <a:r>
              <a:rPr lang="fr-FR" sz="2000" dirty="0" smtClean="0"/>
              <a:t>Présentation clinique de la CM avec ou sans anémie</a:t>
            </a:r>
          </a:p>
          <a:p>
            <a:pPr marL="342900" lvl="1" indent="-342900">
              <a:buClr>
                <a:schemeClr val="accent1">
                  <a:lumMod val="75000"/>
                </a:schemeClr>
              </a:buClr>
              <a:buFont typeface="Wingdings" pitchFamily="2" charset="2"/>
              <a:buChar char="q"/>
              <a:defRPr/>
            </a:pPr>
            <a:r>
              <a:rPr lang="fr-FR" sz="2000" dirty="0" smtClean="0"/>
              <a:t>Absorption de façon durable (&gt; 1 mois) d’objets non comestibles variant en fonction de l’âge de l’enfant</a:t>
            </a:r>
            <a:r>
              <a:rPr lang="fr-FR" sz="1200" dirty="0" smtClean="0">
                <a:solidFill>
                  <a:srgbClr val="C00000"/>
                </a:solidFill>
              </a:rPr>
              <a:t> </a:t>
            </a:r>
            <a:r>
              <a:rPr lang="fr-FR" sz="2000" dirty="0" smtClean="0"/>
              <a:t>: </a:t>
            </a:r>
            <a:r>
              <a:rPr lang="fr-FR" sz="1300" dirty="0" smtClean="0">
                <a:solidFill>
                  <a:srgbClr val="C00000"/>
                </a:solidFill>
              </a:rPr>
              <a:t>(</a:t>
            </a:r>
            <a:r>
              <a:rPr lang="fr-FR" sz="1300" dirty="0" err="1" smtClean="0">
                <a:solidFill>
                  <a:srgbClr val="C00000"/>
                </a:solidFill>
              </a:rPr>
              <a:t>Borgna</a:t>
            </a:r>
            <a:r>
              <a:rPr lang="fr-FR" sz="1300" dirty="0" smtClean="0">
                <a:solidFill>
                  <a:srgbClr val="C00000"/>
                </a:solidFill>
              </a:rPr>
              <a:t>-</a:t>
            </a:r>
            <a:r>
              <a:rPr lang="fr-FR" sz="1300" dirty="0" err="1" smtClean="0">
                <a:solidFill>
                  <a:srgbClr val="C00000"/>
                </a:solidFill>
              </a:rPr>
              <a:t>Pignatti</a:t>
            </a:r>
            <a:r>
              <a:rPr lang="fr-FR" sz="1300" dirty="0" smtClean="0">
                <a:solidFill>
                  <a:srgbClr val="C00000"/>
                </a:solidFill>
              </a:rPr>
              <a:t> C </a:t>
            </a:r>
            <a:r>
              <a:rPr lang="fr-FR" sz="1300" i="1" dirty="0" smtClean="0">
                <a:solidFill>
                  <a:srgbClr val="C00000"/>
                </a:solidFill>
              </a:rPr>
              <a:t>et al. </a:t>
            </a:r>
            <a:r>
              <a:rPr lang="en-US" sz="1300" dirty="0" smtClean="0">
                <a:solidFill>
                  <a:srgbClr val="C00000"/>
                </a:solidFill>
              </a:rPr>
              <a:t>Pediatric Annals 2008)</a:t>
            </a:r>
            <a:r>
              <a:rPr lang="fr-FR" sz="1300" dirty="0" smtClean="0"/>
              <a:t> </a:t>
            </a:r>
          </a:p>
          <a:p>
            <a:pPr marL="342900" lvl="1" indent="-342900">
              <a:buClr>
                <a:schemeClr val="accent1">
                  <a:lumMod val="75000"/>
                </a:schemeClr>
              </a:buClr>
              <a:buNone/>
              <a:defRPr/>
            </a:pPr>
            <a:r>
              <a:rPr lang="fr-FR" sz="1300" dirty="0" smtClean="0"/>
              <a:t>           </a:t>
            </a:r>
            <a:r>
              <a:rPr lang="fr-FR" sz="2000" dirty="0" smtClean="0"/>
              <a:t>plâtre, plomb, sable, cailloux, glace, cheveux.... </a:t>
            </a:r>
          </a:p>
          <a:p>
            <a:pPr marL="342900" lvl="1" indent="-342900">
              <a:buClr>
                <a:schemeClr val="accent1">
                  <a:lumMod val="75000"/>
                </a:schemeClr>
              </a:buClr>
              <a:buFont typeface="Wingdings" pitchFamily="2" charset="2"/>
              <a:buChar char="q"/>
              <a:defRPr/>
            </a:pPr>
            <a:r>
              <a:rPr lang="fr-FR" sz="2000" dirty="0" smtClean="0"/>
              <a:t>Série tunisienne </a:t>
            </a:r>
            <a:r>
              <a:rPr lang="fr-FR" sz="1300" dirty="0" smtClean="0">
                <a:solidFill>
                  <a:srgbClr val="C00000"/>
                </a:solidFill>
              </a:rPr>
              <a:t>(</a:t>
            </a:r>
            <a:r>
              <a:rPr lang="fr-FR" sz="1300" dirty="0" err="1" smtClean="0">
                <a:solidFill>
                  <a:srgbClr val="C00000"/>
                </a:solidFill>
              </a:rPr>
              <a:t>Karoui</a:t>
            </a:r>
            <a:r>
              <a:rPr lang="fr-FR" sz="1300" dirty="0" smtClean="0">
                <a:solidFill>
                  <a:srgbClr val="C00000"/>
                </a:solidFill>
              </a:rPr>
              <a:t> A </a:t>
            </a:r>
            <a:r>
              <a:rPr lang="fr-FR" sz="1300" i="1" dirty="0" smtClean="0">
                <a:solidFill>
                  <a:srgbClr val="C00000"/>
                </a:solidFill>
              </a:rPr>
              <a:t>et al. </a:t>
            </a:r>
            <a:r>
              <a:rPr lang="en-US" sz="1300" dirty="0" err="1" smtClean="0">
                <a:solidFill>
                  <a:srgbClr val="C00000"/>
                </a:solidFill>
              </a:rPr>
              <a:t>Pédiatrie</a:t>
            </a:r>
            <a:r>
              <a:rPr lang="en-US" sz="1300" dirty="0" smtClean="0">
                <a:solidFill>
                  <a:srgbClr val="C00000"/>
                </a:solidFill>
              </a:rPr>
              <a:t> 1993)</a:t>
            </a:r>
            <a:r>
              <a:rPr lang="fr-FR" sz="1300" dirty="0" smtClean="0">
                <a:solidFill>
                  <a:prstClr val="black"/>
                </a:solidFill>
              </a:rPr>
              <a:t> </a:t>
            </a:r>
            <a:endParaRPr lang="fr-FR" sz="2000" dirty="0" smtClean="0"/>
          </a:p>
          <a:p>
            <a:pPr marL="742950" lvl="2" indent="-342900">
              <a:buClr>
                <a:schemeClr val="accent1">
                  <a:lumMod val="75000"/>
                </a:schemeClr>
              </a:buClr>
              <a:buFont typeface="Wingdings" pitchFamily="2" charset="2"/>
              <a:buChar char="§"/>
              <a:defRPr/>
            </a:pPr>
            <a:r>
              <a:rPr lang="fr-FR" sz="2000" dirty="0" smtClean="0"/>
              <a:t>Age du début compris entre 12 et 18 mois</a:t>
            </a:r>
          </a:p>
          <a:p>
            <a:pPr marL="742950" lvl="2" indent="-342900">
              <a:buClr>
                <a:schemeClr val="accent1">
                  <a:lumMod val="75000"/>
                </a:schemeClr>
              </a:buClr>
              <a:buFont typeface="Wingdings" pitchFamily="2" charset="2"/>
              <a:buChar char="§"/>
              <a:defRPr/>
            </a:pPr>
            <a:r>
              <a:rPr lang="fr-FR" sz="2000" dirty="0" smtClean="0"/>
              <a:t>Patient le plus jeune = 10 mois. </a:t>
            </a:r>
          </a:p>
          <a:p>
            <a:pPr marL="342900" lvl="1" indent="-342900">
              <a:buClr>
                <a:schemeClr val="accent1">
                  <a:lumMod val="75000"/>
                </a:schemeClr>
              </a:buClr>
              <a:buFont typeface="Wingdings" pitchFamily="2" charset="2"/>
              <a:buChar char="q"/>
              <a:defRPr/>
            </a:pPr>
            <a:r>
              <a:rPr lang="fr-FR" sz="2000" dirty="0" smtClean="0"/>
              <a:t>Hypothèse physiopathologique en dehors des causes psychiatriques :</a:t>
            </a:r>
          </a:p>
          <a:p>
            <a:pPr marL="742950" lvl="2" indent="-342900">
              <a:buClr>
                <a:schemeClr val="accent1">
                  <a:lumMod val="75000"/>
                </a:schemeClr>
              </a:buClr>
              <a:buFont typeface="Wingdings" pitchFamily="2" charset="2"/>
              <a:buChar char="§"/>
              <a:defRPr/>
            </a:pPr>
            <a:r>
              <a:rPr lang="fr-FR" sz="2000" dirty="0" smtClean="0"/>
              <a:t>Carence en fer et ou en zinc </a:t>
            </a:r>
            <a:r>
              <a:rPr lang="fr-FR" sz="1300" dirty="0" smtClean="0">
                <a:solidFill>
                  <a:srgbClr val="C00000"/>
                </a:solidFill>
              </a:rPr>
              <a:t>(</a:t>
            </a:r>
            <a:r>
              <a:rPr lang="fr-FR" sz="1300" dirty="0" err="1" smtClean="0">
                <a:solidFill>
                  <a:srgbClr val="C00000"/>
                </a:solidFill>
              </a:rPr>
              <a:t>Singhi</a:t>
            </a:r>
            <a:r>
              <a:rPr lang="fr-FR" sz="1300" dirty="0" smtClean="0">
                <a:solidFill>
                  <a:srgbClr val="C00000"/>
                </a:solidFill>
              </a:rPr>
              <a:t> S </a:t>
            </a:r>
            <a:r>
              <a:rPr lang="fr-FR" sz="1300" i="1" dirty="0" smtClean="0">
                <a:solidFill>
                  <a:srgbClr val="C00000"/>
                </a:solidFill>
              </a:rPr>
              <a:t>et al. </a:t>
            </a:r>
            <a:r>
              <a:rPr lang="en-US" sz="1300" dirty="0" smtClean="0">
                <a:solidFill>
                  <a:srgbClr val="C00000"/>
                </a:solidFill>
              </a:rPr>
              <a:t>Indian J </a:t>
            </a:r>
            <a:r>
              <a:rPr lang="en-US" sz="1300" dirty="0" err="1" smtClean="0">
                <a:solidFill>
                  <a:srgbClr val="C00000"/>
                </a:solidFill>
              </a:rPr>
              <a:t>Pediatr</a:t>
            </a:r>
            <a:r>
              <a:rPr lang="en-US" sz="1300" dirty="0" smtClean="0">
                <a:solidFill>
                  <a:srgbClr val="C00000"/>
                </a:solidFill>
              </a:rPr>
              <a:t> 2003)</a:t>
            </a:r>
            <a:r>
              <a:rPr lang="fr-FR" sz="1300" dirty="0" smtClean="0">
                <a:solidFill>
                  <a:prstClr val="black"/>
                </a:solidFill>
              </a:rPr>
              <a:t> </a:t>
            </a:r>
            <a:endParaRPr lang="fr-FR" sz="2000" dirty="0" smtClean="0"/>
          </a:p>
          <a:p>
            <a:pPr marL="742950" lvl="2" indent="-342900">
              <a:buClr>
                <a:schemeClr val="accent1">
                  <a:lumMod val="75000"/>
                </a:schemeClr>
              </a:buClr>
              <a:buFont typeface="Wingdings" pitchFamily="2" charset="2"/>
              <a:buChar char="§"/>
              <a:defRPr/>
            </a:pPr>
            <a:r>
              <a:rPr lang="fr-FR" sz="2000" dirty="0" smtClean="0"/>
              <a:t>La géophagie peut être, en même temps, la cause et la conséquence.</a:t>
            </a:r>
          </a:p>
          <a:p>
            <a:pPr marL="342900" lvl="1" indent="-342900">
              <a:buClr>
                <a:schemeClr val="accent1"/>
              </a:buClr>
              <a:buNone/>
              <a:defRPr/>
            </a:pPr>
            <a:endParaRPr lang="fr-FR" sz="2000" dirty="0" smtClean="0"/>
          </a:p>
          <a:p>
            <a:pPr marL="342900" lvl="1" indent="-342900">
              <a:buClr>
                <a:schemeClr val="accent1"/>
              </a:buClr>
              <a:buFont typeface="Wingdings" pitchFamily="2" charset="2"/>
              <a:buChar char="§"/>
              <a:defRPr/>
            </a:pPr>
            <a:endParaRPr lang="fr-FR" sz="2000" dirty="0" smtClean="0"/>
          </a:p>
          <a:p>
            <a:pPr marL="342900" lvl="1" indent="-342900">
              <a:buClr>
                <a:schemeClr val="accent1">
                  <a:lumMod val="75000"/>
                </a:schemeClr>
              </a:buClr>
              <a:buFont typeface="Wingdings" pitchFamily="2" charset="2"/>
              <a:buChar char="q"/>
              <a:defRPr/>
            </a:pPr>
            <a:endParaRPr lang="fr-FR" sz="2000" dirty="0"/>
          </a:p>
        </p:txBody>
      </p:sp>
      <p:cxnSp>
        <p:nvCxnSpPr>
          <p:cNvPr id="4" name="Connecteur droit 3"/>
          <p:cNvCxnSpPr/>
          <p:nvPr/>
        </p:nvCxnSpPr>
        <p:spPr>
          <a:xfrm>
            <a:off x="0" y="98072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re 1"/>
          <p:cNvSpPr txBox="1">
            <a:spLocks/>
          </p:cNvSpPr>
          <p:nvPr/>
        </p:nvSpPr>
        <p:spPr>
          <a:xfrm>
            <a:off x="0" y="764704"/>
            <a:ext cx="9144000" cy="43204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450850" indent="-239713" fontAlgn="auto">
              <a:spcAft>
                <a:spcPts val="0"/>
              </a:spcAft>
              <a:buClr>
                <a:srgbClr val="1F497D"/>
              </a:buClr>
              <a:buFont typeface="+mj-lt"/>
              <a:buAutoNum type="arabicPeriod"/>
            </a:pPr>
            <a:r>
              <a:rPr lang="fr-FR" sz="3200" dirty="0" smtClean="0">
                <a:solidFill>
                  <a:prstClr val="black"/>
                </a:solidFill>
              </a:rPr>
              <a:t>Pica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0" y="0"/>
            <a:ext cx="9144000" cy="621258"/>
          </a:xfrm>
          <a:ln/>
        </p:spPr>
        <p:style>
          <a:lnRef idx="1">
            <a:schemeClr val="accent1"/>
          </a:lnRef>
          <a:fillRef idx="2">
            <a:schemeClr val="accent1"/>
          </a:fillRef>
          <a:effectRef idx="1">
            <a:schemeClr val="accent1"/>
          </a:effectRef>
          <a:fontRef idx="minor">
            <a:schemeClr val="dk1"/>
          </a:fontRef>
        </p:style>
        <p:txBody>
          <a:bodyPr>
            <a:noAutofit/>
          </a:bodyPr>
          <a:lstStyle/>
          <a:p>
            <a:pPr algn="l"/>
            <a:r>
              <a:rPr lang="fr-FR" sz="2800" dirty="0" smtClean="0"/>
              <a:t>SYNTHESE BIBLIOGRAPHIQUE</a:t>
            </a:r>
          </a:p>
        </p:txBody>
      </p:sp>
      <p:sp>
        <p:nvSpPr>
          <p:cNvPr id="3075" name="Espace réservé du contenu 2"/>
          <p:cNvSpPr>
            <a:spLocks noGrp="1"/>
          </p:cNvSpPr>
          <p:nvPr>
            <p:ph idx="1"/>
          </p:nvPr>
        </p:nvSpPr>
        <p:spPr>
          <a:xfrm>
            <a:off x="179512" y="1628800"/>
            <a:ext cx="8640960" cy="4824536"/>
          </a:xfrm>
        </p:spPr>
        <p:txBody>
          <a:bodyPr>
            <a:normAutofit lnSpcReduction="10000"/>
          </a:bodyPr>
          <a:lstStyle/>
          <a:p>
            <a:pPr marL="342900" lvl="1" indent="-342900">
              <a:buClr>
                <a:schemeClr val="accent1">
                  <a:lumMod val="75000"/>
                </a:schemeClr>
              </a:buClr>
              <a:buFont typeface="Wingdings" pitchFamily="2" charset="2"/>
              <a:buChar char="q"/>
              <a:defRPr/>
            </a:pPr>
            <a:r>
              <a:rPr lang="fr-FR" sz="2000" dirty="0" smtClean="0"/>
              <a:t>Conséquences neurocognitives et comportementales </a:t>
            </a:r>
          </a:p>
          <a:p>
            <a:pPr marL="342900" lvl="1" indent="-342900">
              <a:buClr>
                <a:schemeClr val="accent1"/>
              </a:buClr>
              <a:buFont typeface="Wingdings" pitchFamily="2" charset="2"/>
              <a:buChar char="§"/>
              <a:defRPr/>
            </a:pPr>
            <a:r>
              <a:rPr lang="fr-FR" sz="2000" dirty="0" smtClean="0"/>
              <a:t>↓ des performances mentales, motrices, </a:t>
            </a:r>
            <a:r>
              <a:rPr lang="fr-FR" sz="2000" dirty="0" err="1" smtClean="0"/>
              <a:t>socioémotionnelles</a:t>
            </a:r>
            <a:r>
              <a:rPr lang="fr-FR" sz="2000" dirty="0" smtClean="0"/>
              <a:t>, scolaires et neuropsychologiques.</a:t>
            </a:r>
            <a:r>
              <a:rPr lang="fr-FR" sz="1200" dirty="0" smtClean="0">
                <a:solidFill>
                  <a:srgbClr val="C00000"/>
                </a:solidFill>
              </a:rPr>
              <a:t> (</a:t>
            </a:r>
            <a:r>
              <a:rPr lang="en-US" sz="1200" dirty="0" smtClean="0">
                <a:solidFill>
                  <a:srgbClr val="C00000"/>
                </a:solidFill>
              </a:rPr>
              <a:t>Beard JL </a:t>
            </a:r>
            <a:r>
              <a:rPr lang="en-US" sz="1200" i="1" dirty="0" smtClean="0">
                <a:solidFill>
                  <a:srgbClr val="C00000"/>
                </a:solidFill>
              </a:rPr>
              <a:t>et al</a:t>
            </a:r>
            <a:r>
              <a:rPr lang="en-US" sz="1200" dirty="0" smtClean="0">
                <a:solidFill>
                  <a:srgbClr val="C00000"/>
                </a:solidFill>
              </a:rPr>
              <a:t>. Why Iron Deficiency Is Important in Infant Development. J </a:t>
            </a:r>
            <a:r>
              <a:rPr lang="en-US" sz="1200" dirty="0" err="1" smtClean="0">
                <a:solidFill>
                  <a:srgbClr val="C00000"/>
                </a:solidFill>
              </a:rPr>
              <a:t>Nutr</a:t>
            </a:r>
            <a:r>
              <a:rPr lang="en-US" sz="1200" dirty="0" smtClean="0">
                <a:solidFill>
                  <a:srgbClr val="C00000"/>
                </a:solidFill>
              </a:rPr>
              <a:t>. 2008)</a:t>
            </a:r>
            <a:r>
              <a:rPr lang="fr-FR" sz="1200" dirty="0" smtClean="0">
                <a:solidFill>
                  <a:prstClr val="black"/>
                </a:solidFill>
              </a:rPr>
              <a:t> </a:t>
            </a:r>
            <a:endParaRPr lang="fr-FR" sz="2000" dirty="0" smtClean="0"/>
          </a:p>
          <a:p>
            <a:pPr marL="342900" lvl="1" indent="-342900">
              <a:buClr>
                <a:schemeClr val="accent1"/>
              </a:buClr>
              <a:buFont typeface="Wingdings" pitchFamily="2" charset="2"/>
              <a:buChar char="§"/>
              <a:defRPr/>
            </a:pPr>
            <a:r>
              <a:rPr lang="fr-FR" sz="2000" dirty="0" smtClean="0"/>
              <a:t>Etudes animales:</a:t>
            </a:r>
          </a:p>
          <a:p>
            <a:pPr marL="742950" lvl="2" indent="-342900">
              <a:buClr>
                <a:schemeClr val="accent1">
                  <a:lumMod val="75000"/>
                </a:schemeClr>
              </a:buClr>
              <a:buFont typeface="Calibri" pitchFamily="34" charset="0"/>
              <a:buChar char="→"/>
              <a:defRPr/>
            </a:pPr>
            <a:r>
              <a:rPr lang="fr-FR" sz="1800" dirty="0" smtClean="0"/>
              <a:t>Altération du métabolisme cérébral, la neurotransmission, la </a:t>
            </a:r>
            <a:r>
              <a:rPr lang="fr-FR" sz="1800" dirty="0" err="1" smtClean="0"/>
              <a:t>myélinisation</a:t>
            </a:r>
            <a:r>
              <a:rPr lang="fr-FR" sz="1800" dirty="0" smtClean="0"/>
              <a:t>, les profils génique et protéique. </a:t>
            </a:r>
          </a:p>
          <a:p>
            <a:pPr marL="742950" lvl="2" indent="-342900">
              <a:buClr>
                <a:schemeClr val="accent1">
                  <a:lumMod val="75000"/>
                </a:schemeClr>
              </a:buClr>
              <a:buFont typeface="Calibri" pitchFamily="34" charset="0"/>
              <a:buChar char="→"/>
              <a:defRPr/>
            </a:pPr>
            <a:r>
              <a:rPr lang="fr-FR" sz="1800" dirty="0" smtClean="0"/>
              <a:t>Hippocampe et striatum (↓arborisations dendritiques, dysfonctionnement des </a:t>
            </a:r>
            <a:r>
              <a:rPr lang="fr-FR" sz="1800" dirty="0" err="1" smtClean="0"/>
              <a:t>oligodendrocytes</a:t>
            </a:r>
            <a:r>
              <a:rPr lang="fr-FR" sz="1800" dirty="0" smtClean="0"/>
              <a:t>)</a:t>
            </a:r>
          </a:p>
          <a:p>
            <a:pPr marL="742950" lvl="2" indent="-342900">
              <a:buClr>
                <a:schemeClr val="accent1">
                  <a:lumMod val="75000"/>
                </a:schemeClr>
              </a:buClr>
              <a:buFont typeface="Calibri" pitchFamily="34" charset="0"/>
              <a:buChar char="→"/>
              <a:defRPr/>
            </a:pPr>
            <a:r>
              <a:rPr lang="fr-FR" sz="1800" dirty="0" smtClean="0"/>
              <a:t>Voie dopaminergique</a:t>
            </a:r>
          </a:p>
          <a:p>
            <a:pPr marL="342900" lvl="1" indent="-342900">
              <a:buClr>
                <a:schemeClr val="accent1"/>
              </a:buClr>
              <a:buFont typeface="Wingdings" pitchFamily="2" charset="2"/>
              <a:buChar char="§"/>
              <a:defRPr/>
            </a:pPr>
            <a:r>
              <a:rPr lang="fr-FR" sz="2000" dirty="0" smtClean="0"/>
              <a:t>L'effet sur le Q.I. a été estimé comme une perte de 1.7 point pour chaque diminution  de 1.0g/</a:t>
            </a:r>
            <a:r>
              <a:rPr lang="fr-FR" sz="2000" dirty="0" err="1" smtClean="0"/>
              <a:t>dL</a:t>
            </a:r>
            <a:r>
              <a:rPr lang="fr-FR" sz="2000" dirty="0" smtClean="0"/>
              <a:t> de l’</a:t>
            </a:r>
            <a:r>
              <a:rPr lang="fr-FR" sz="2000" dirty="0" err="1" smtClean="0"/>
              <a:t>Hb</a:t>
            </a:r>
            <a:r>
              <a:rPr lang="fr-FR" sz="2000" dirty="0" smtClean="0"/>
              <a:t>. </a:t>
            </a:r>
            <a:r>
              <a:rPr lang="fr-FR" sz="1200" dirty="0" smtClean="0">
                <a:solidFill>
                  <a:srgbClr val="C00000"/>
                </a:solidFill>
              </a:rPr>
              <a:t>(</a:t>
            </a:r>
            <a:r>
              <a:rPr lang="en-US" sz="1200" dirty="0" err="1" smtClean="0">
                <a:solidFill>
                  <a:srgbClr val="C00000"/>
                </a:solidFill>
              </a:rPr>
              <a:t>Stoltzfus</a:t>
            </a:r>
            <a:r>
              <a:rPr lang="en-US" sz="1200" dirty="0" smtClean="0">
                <a:solidFill>
                  <a:srgbClr val="C00000"/>
                </a:solidFill>
              </a:rPr>
              <a:t> RJ </a:t>
            </a:r>
            <a:r>
              <a:rPr lang="en-US" sz="1200" i="1" dirty="0" smtClean="0">
                <a:solidFill>
                  <a:srgbClr val="C00000"/>
                </a:solidFill>
              </a:rPr>
              <a:t>et al</a:t>
            </a:r>
            <a:r>
              <a:rPr lang="en-US" sz="1200" dirty="0" smtClean="0">
                <a:solidFill>
                  <a:srgbClr val="C00000"/>
                </a:solidFill>
              </a:rPr>
              <a:t>. WHO 2004)</a:t>
            </a:r>
            <a:r>
              <a:rPr lang="fr-FR" sz="1200" dirty="0" smtClean="0">
                <a:solidFill>
                  <a:prstClr val="black"/>
                </a:solidFill>
              </a:rPr>
              <a:t> </a:t>
            </a:r>
            <a:endParaRPr lang="fr-FR" sz="1200" dirty="0" smtClean="0"/>
          </a:p>
          <a:p>
            <a:pPr marL="342900" lvl="1" indent="-342900">
              <a:buClr>
                <a:schemeClr val="accent1"/>
              </a:buClr>
              <a:buFont typeface="Wingdings" pitchFamily="2" charset="2"/>
              <a:buChar char="§"/>
              <a:defRPr/>
            </a:pPr>
            <a:r>
              <a:rPr lang="fr-FR" sz="2000" dirty="0" smtClean="0"/>
              <a:t>Résistance au traitement martial dans la plupart des études &lt; 2 ans</a:t>
            </a:r>
            <a:r>
              <a:rPr lang="fr-FR" sz="1200" dirty="0" smtClean="0"/>
              <a:t>.</a:t>
            </a:r>
            <a:r>
              <a:rPr lang="fr-FR" sz="1200" dirty="0" smtClean="0">
                <a:solidFill>
                  <a:srgbClr val="C00000"/>
                </a:solidFill>
              </a:rPr>
              <a:t>(</a:t>
            </a:r>
            <a:r>
              <a:rPr lang="en-US" sz="1200" dirty="0" smtClean="0">
                <a:solidFill>
                  <a:srgbClr val="C00000"/>
                </a:solidFill>
              </a:rPr>
              <a:t>McCann JC </a:t>
            </a:r>
            <a:r>
              <a:rPr lang="en-US" sz="1200" i="1" dirty="0" smtClean="0">
                <a:solidFill>
                  <a:srgbClr val="C00000"/>
                </a:solidFill>
              </a:rPr>
              <a:t>et al.</a:t>
            </a:r>
            <a:r>
              <a:rPr lang="en-US" sz="1200" dirty="0" smtClean="0">
                <a:solidFill>
                  <a:srgbClr val="C00000"/>
                </a:solidFill>
              </a:rPr>
              <a:t> An overview of evidence for a causal relation between iron deficiency during development and deficits in cognitive or behavioral function. Am J </a:t>
            </a:r>
            <a:r>
              <a:rPr lang="en-US" sz="1200" dirty="0" err="1" smtClean="0">
                <a:solidFill>
                  <a:srgbClr val="C00000"/>
                </a:solidFill>
              </a:rPr>
              <a:t>Clin</a:t>
            </a:r>
            <a:r>
              <a:rPr lang="en-US" sz="1200" dirty="0" smtClean="0">
                <a:solidFill>
                  <a:srgbClr val="C00000"/>
                </a:solidFill>
              </a:rPr>
              <a:t> </a:t>
            </a:r>
            <a:r>
              <a:rPr lang="en-US" sz="1200" dirty="0" err="1" smtClean="0">
                <a:solidFill>
                  <a:srgbClr val="C00000"/>
                </a:solidFill>
              </a:rPr>
              <a:t>Nutr</a:t>
            </a:r>
            <a:r>
              <a:rPr lang="en-US" sz="1200" dirty="0" smtClean="0">
                <a:solidFill>
                  <a:srgbClr val="C00000"/>
                </a:solidFill>
              </a:rPr>
              <a:t> 2007)</a:t>
            </a:r>
            <a:r>
              <a:rPr lang="fr-FR" sz="1300" dirty="0" smtClean="0">
                <a:solidFill>
                  <a:prstClr val="black"/>
                </a:solidFill>
              </a:rPr>
              <a:t> </a:t>
            </a:r>
            <a:endParaRPr lang="fr-FR" sz="2000" dirty="0" smtClean="0"/>
          </a:p>
          <a:p>
            <a:pPr marL="342900" lvl="1" indent="-342900">
              <a:buClr>
                <a:schemeClr val="accent1"/>
              </a:buClr>
              <a:buFont typeface="Wingdings" pitchFamily="2" charset="2"/>
              <a:buChar char="§"/>
              <a:defRPr/>
            </a:pPr>
            <a:r>
              <a:rPr lang="fr-FR" sz="2000" dirty="0" smtClean="0"/>
              <a:t>Peuvent s’inscrire dans la durée</a:t>
            </a:r>
            <a:r>
              <a:rPr lang="fr-FR" sz="2000" i="1" dirty="0" smtClean="0"/>
              <a:t>. </a:t>
            </a:r>
            <a:r>
              <a:rPr lang="fr-FR" sz="1200" i="1" dirty="0" smtClean="0">
                <a:solidFill>
                  <a:srgbClr val="C00000"/>
                </a:solidFill>
              </a:rPr>
              <a:t>(</a:t>
            </a:r>
            <a:r>
              <a:rPr lang="en-US" sz="1200" i="1" dirty="0" smtClean="0">
                <a:solidFill>
                  <a:srgbClr val="C00000"/>
                </a:solidFill>
              </a:rPr>
              <a:t>Lozoff B et al. Long lasting neural and behavioral effects of iron deficiency in infancy. </a:t>
            </a:r>
            <a:r>
              <a:rPr lang="en-US" sz="1200" i="1" dirty="0" err="1" smtClean="0">
                <a:solidFill>
                  <a:srgbClr val="C00000"/>
                </a:solidFill>
              </a:rPr>
              <a:t>Nutr</a:t>
            </a:r>
            <a:r>
              <a:rPr lang="en-US" sz="1200" i="1" dirty="0" smtClean="0">
                <a:solidFill>
                  <a:srgbClr val="C00000"/>
                </a:solidFill>
              </a:rPr>
              <a:t> Rev 2006)</a:t>
            </a:r>
            <a:r>
              <a:rPr lang="fr-FR" sz="1200" i="1" dirty="0" smtClean="0">
                <a:solidFill>
                  <a:prstClr val="black"/>
                </a:solidFill>
              </a:rPr>
              <a:t> </a:t>
            </a:r>
            <a:endParaRPr lang="fr-FR" sz="1200" i="1" dirty="0" smtClean="0"/>
          </a:p>
          <a:p>
            <a:pPr marL="342900" lvl="1" indent="-342900">
              <a:buClr>
                <a:schemeClr val="accent1"/>
              </a:buClr>
              <a:buNone/>
              <a:defRPr/>
            </a:pPr>
            <a:endParaRPr lang="fr-FR" sz="2000" dirty="0" smtClean="0"/>
          </a:p>
          <a:p>
            <a:pPr marL="342900" lvl="1" indent="-342900">
              <a:buClr>
                <a:schemeClr val="accent1">
                  <a:lumMod val="75000"/>
                </a:schemeClr>
              </a:buClr>
              <a:buFont typeface="Wingdings" pitchFamily="2" charset="2"/>
              <a:buChar char="q"/>
              <a:defRPr/>
            </a:pPr>
            <a:endParaRPr lang="fr-FR" sz="2000" dirty="0"/>
          </a:p>
        </p:txBody>
      </p:sp>
      <p:cxnSp>
        <p:nvCxnSpPr>
          <p:cNvPr id="4" name="Connecteur droit 3"/>
          <p:cNvCxnSpPr/>
          <p:nvPr/>
        </p:nvCxnSpPr>
        <p:spPr>
          <a:xfrm>
            <a:off x="0" y="98072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764704"/>
            <a:ext cx="9144000" cy="50405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marL="725850" indent="-514350" fontAlgn="auto">
              <a:spcAft>
                <a:spcPts val="0"/>
              </a:spcAft>
              <a:buClr>
                <a:srgbClr val="1F497D"/>
              </a:buClr>
              <a:buFont typeface="+mj-lt"/>
              <a:buAutoNum type="arabicPeriod" startAt="2"/>
            </a:pPr>
            <a:r>
              <a:rPr lang="fr-FR" sz="2800" dirty="0" smtClean="0">
                <a:solidFill>
                  <a:prstClr val="black"/>
                </a:solidFill>
              </a:rPr>
              <a:t>Fer et système nerveux central</a:t>
            </a:r>
          </a:p>
        </p:txBody>
      </p:sp>
      <p:sp>
        <p:nvSpPr>
          <p:cNvPr id="7" name="Titre 1"/>
          <p:cNvSpPr txBox="1">
            <a:spLocks/>
          </p:cNvSpPr>
          <p:nvPr/>
        </p:nvSpPr>
        <p:spPr>
          <a:xfrm>
            <a:off x="0" y="0"/>
            <a:ext cx="9144000" cy="7647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725850" marR="0" lvl="0" indent="-51435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smtClean="0">
                <a:ln>
                  <a:noFill/>
                </a:ln>
                <a:solidFill>
                  <a:prstClr val="black"/>
                </a:solidFill>
                <a:effectLst/>
                <a:uLnTx/>
                <a:uFillTx/>
                <a:latin typeface="+mn-lt"/>
                <a:ea typeface="+mn-ea"/>
                <a:cs typeface="+mn-cs"/>
              </a:rPr>
              <a:t>Conséquences non hématologiques de la carence martiale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0" y="0"/>
            <a:ext cx="9144000" cy="836712"/>
          </a:xfrm>
          <a:ln/>
        </p:spPr>
        <p:style>
          <a:lnRef idx="1">
            <a:schemeClr val="accent1"/>
          </a:lnRef>
          <a:fillRef idx="2">
            <a:schemeClr val="accent1"/>
          </a:fillRef>
          <a:effectRef idx="1">
            <a:schemeClr val="accent1"/>
          </a:effectRef>
          <a:fontRef idx="minor">
            <a:schemeClr val="dk1"/>
          </a:fontRef>
        </p:style>
        <p:txBody>
          <a:bodyPr>
            <a:noAutofit/>
          </a:bodyPr>
          <a:lstStyle/>
          <a:p>
            <a:pPr marL="725850" lvl="0" indent="-514350">
              <a:defRPr/>
            </a:pPr>
            <a:r>
              <a:rPr lang="fr-FR" sz="2800" dirty="0" smtClean="0">
                <a:solidFill>
                  <a:prstClr val="black"/>
                </a:solidFill>
              </a:rPr>
              <a:t>Conséquences non hématologiques de la carence martiale </a:t>
            </a:r>
          </a:p>
        </p:txBody>
      </p:sp>
      <p:sp>
        <p:nvSpPr>
          <p:cNvPr id="3075" name="Espace réservé du contenu 2"/>
          <p:cNvSpPr>
            <a:spLocks noGrp="1"/>
          </p:cNvSpPr>
          <p:nvPr>
            <p:ph idx="1"/>
          </p:nvPr>
        </p:nvSpPr>
        <p:spPr>
          <a:xfrm>
            <a:off x="179512" y="1412776"/>
            <a:ext cx="8712968" cy="432048"/>
          </a:xfrm>
        </p:spPr>
        <p:txBody>
          <a:bodyPr>
            <a:normAutofit/>
          </a:bodyPr>
          <a:lstStyle/>
          <a:p>
            <a:pPr marL="342900" lvl="1" indent="-342900">
              <a:buClr>
                <a:schemeClr val="accent1">
                  <a:lumMod val="75000"/>
                </a:schemeClr>
              </a:buClr>
              <a:buFont typeface="Wingdings" pitchFamily="2" charset="2"/>
              <a:buChar char="q"/>
              <a:defRPr/>
            </a:pPr>
            <a:r>
              <a:rPr lang="fr-FR" sz="2000" dirty="0" smtClean="0"/>
              <a:t>Conséquences neurocognitives et comportementales </a:t>
            </a:r>
          </a:p>
          <a:p>
            <a:pPr marL="342900" lvl="1" indent="-342900">
              <a:buClr>
                <a:schemeClr val="accent1"/>
              </a:buClr>
              <a:buFont typeface="Wingdings" pitchFamily="2" charset="2"/>
              <a:buChar char="§"/>
              <a:defRPr/>
            </a:pPr>
            <a:endParaRPr lang="fr-FR" sz="2000" dirty="0" smtClean="0"/>
          </a:p>
          <a:p>
            <a:pPr marL="342900" lvl="1" indent="-342900">
              <a:buClr>
                <a:schemeClr val="accent1">
                  <a:lumMod val="75000"/>
                </a:schemeClr>
              </a:buClr>
              <a:buFont typeface="Wingdings" pitchFamily="2" charset="2"/>
              <a:buChar char="q"/>
              <a:defRPr/>
            </a:pPr>
            <a:endParaRPr lang="fr-FR" sz="2000" dirty="0"/>
          </a:p>
        </p:txBody>
      </p:sp>
      <p:cxnSp>
        <p:nvCxnSpPr>
          <p:cNvPr id="4" name="Connecteur droit 3"/>
          <p:cNvCxnSpPr/>
          <p:nvPr/>
        </p:nvCxnSpPr>
        <p:spPr>
          <a:xfrm>
            <a:off x="0" y="98072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836712"/>
            <a:ext cx="9144000" cy="50405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marL="725850" indent="-514350" fontAlgn="auto">
              <a:spcAft>
                <a:spcPts val="0"/>
              </a:spcAft>
              <a:buClr>
                <a:srgbClr val="1F497D"/>
              </a:buClr>
              <a:buFont typeface="+mj-lt"/>
              <a:buAutoNum type="arabicPeriod" startAt="2"/>
            </a:pPr>
            <a:r>
              <a:rPr lang="fr-FR" sz="2800" dirty="0" smtClean="0">
                <a:solidFill>
                  <a:prstClr val="black"/>
                </a:solidFill>
              </a:rPr>
              <a:t>Fer et système nerveux central</a:t>
            </a:r>
          </a:p>
        </p:txBody>
      </p:sp>
      <p:pic>
        <p:nvPicPr>
          <p:cNvPr id="7" name="Picture 2"/>
          <p:cNvPicPr>
            <a:picLocks noChangeAspect="1" noChangeArrowheads="1"/>
          </p:cNvPicPr>
          <p:nvPr/>
        </p:nvPicPr>
        <p:blipFill>
          <a:blip r:embed="rId3" cstate="print"/>
          <a:srcRect l="1731" t="1639" r="5660" b="8196"/>
          <a:stretch>
            <a:fillRect/>
          </a:stretch>
        </p:blipFill>
        <p:spPr bwMode="auto">
          <a:xfrm>
            <a:off x="251520" y="1844824"/>
            <a:ext cx="8352928" cy="4104456"/>
          </a:xfrm>
          <a:prstGeom prst="rect">
            <a:avLst/>
          </a:prstGeom>
          <a:noFill/>
          <a:ln w="9525">
            <a:noFill/>
            <a:miter lim="800000"/>
            <a:headEnd/>
            <a:tailEnd/>
          </a:ln>
        </p:spPr>
      </p:pic>
      <p:sp>
        <p:nvSpPr>
          <p:cNvPr id="8" name="Espace réservé du contenu 2"/>
          <p:cNvSpPr txBox="1">
            <a:spLocks/>
          </p:cNvSpPr>
          <p:nvPr/>
        </p:nvSpPr>
        <p:spPr>
          <a:xfrm>
            <a:off x="395536" y="5949280"/>
            <a:ext cx="8208912" cy="764704"/>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40000" lnSpcReduction="20000"/>
          </a:bodyPr>
          <a:lstStyle/>
          <a:p>
            <a:pPr marL="342900" lvl="1" indent="-342900" algn="ctr" fontAlgn="auto">
              <a:spcBef>
                <a:spcPct val="20000"/>
              </a:spcBef>
              <a:spcAft>
                <a:spcPts val="0"/>
              </a:spcAft>
              <a:buClr>
                <a:srgbClr val="4F81BD"/>
              </a:buClr>
              <a:defRPr/>
            </a:pPr>
            <a:r>
              <a:rPr lang="fr-FR" sz="4500" b="1" dirty="0" smtClean="0">
                <a:solidFill>
                  <a:prstClr val="black"/>
                </a:solidFill>
              </a:rPr>
              <a:t>Figure 7. </a:t>
            </a:r>
            <a:r>
              <a:rPr lang="fr-FR" sz="4500" dirty="0" smtClean="0">
                <a:solidFill>
                  <a:prstClr val="black"/>
                </a:solidFill>
              </a:rPr>
              <a:t>Scores des tests cognitifs chez des jeunes adultes en fonction de leur statut martial dans l’enfance et des risques cumulés de l’environnement. </a:t>
            </a:r>
          </a:p>
          <a:p>
            <a:pPr marL="342900" lvl="1" indent="-342900" algn="ctr" fontAlgn="auto">
              <a:spcBef>
                <a:spcPct val="20000"/>
              </a:spcBef>
              <a:spcAft>
                <a:spcPts val="0"/>
              </a:spcAft>
              <a:buClr>
                <a:srgbClr val="4F81BD"/>
              </a:buClr>
              <a:defRPr/>
            </a:pPr>
            <a:r>
              <a:rPr lang="fr-FR" sz="3000" i="1" dirty="0" smtClean="0">
                <a:solidFill>
                  <a:srgbClr val="C00000"/>
                </a:solidFill>
              </a:rPr>
              <a:t>(</a:t>
            </a:r>
            <a:r>
              <a:rPr lang="en-US" sz="3000" dirty="0" smtClean="0">
                <a:solidFill>
                  <a:srgbClr val="C00000"/>
                </a:solidFill>
              </a:rPr>
              <a:t>Lozoff B</a:t>
            </a:r>
            <a:r>
              <a:rPr lang="en-US" sz="3000" i="1" dirty="0" smtClean="0">
                <a:solidFill>
                  <a:srgbClr val="C00000"/>
                </a:solidFill>
              </a:rPr>
              <a:t> et al. </a:t>
            </a:r>
            <a:r>
              <a:rPr lang="en-US" sz="3000" dirty="0" smtClean="0">
                <a:solidFill>
                  <a:srgbClr val="C00000"/>
                </a:solidFill>
              </a:rPr>
              <a:t>Arch </a:t>
            </a:r>
            <a:r>
              <a:rPr lang="en-US" sz="3000" dirty="0" err="1" smtClean="0">
                <a:solidFill>
                  <a:srgbClr val="C00000"/>
                </a:solidFill>
              </a:rPr>
              <a:t>Pediatr</a:t>
            </a:r>
            <a:r>
              <a:rPr lang="en-US" sz="3000" dirty="0" smtClean="0">
                <a:solidFill>
                  <a:srgbClr val="C00000"/>
                </a:solidFill>
              </a:rPr>
              <a:t> </a:t>
            </a:r>
            <a:r>
              <a:rPr lang="en-US" sz="3000" dirty="0" err="1" smtClean="0">
                <a:solidFill>
                  <a:srgbClr val="C00000"/>
                </a:solidFill>
              </a:rPr>
              <a:t>Adolesc</a:t>
            </a:r>
            <a:r>
              <a:rPr lang="en-US" sz="3000" dirty="0" smtClean="0">
                <a:solidFill>
                  <a:srgbClr val="C00000"/>
                </a:solidFill>
              </a:rPr>
              <a:t> Med 2006</a:t>
            </a:r>
            <a:r>
              <a:rPr lang="en-US" sz="3000" i="1" dirty="0" smtClean="0">
                <a:solidFill>
                  <a:srgbClr val="C00000"/>
                </a:solidFill>
              </a:rPr>
              <a:t>)</a:t>
            </a:r>
            <a:r>
              <a:rPr lang="fr-FR" sz="3000" i="1" dirty="0" smtClean="0">
                <a:solidFill>
                  <a:prstClr val="black"/>
                </a:solidFill>
              </a:rPr>
              <a:t> </a:t>
            </a:r>
            <a:endParaRPr lang="fr-FR" sz="3000" dirty="0" smtClean="0">
              <a:solidFill>
                <a:prstClr val="black"/>
              </a:solidFill>
            </a:endParaRPr>
          </a:p>
          <a:p>
            <a:pPr marL="342900" lvl="1" indent="-342900" fontAlgn="auto">
              <a:spcBef>
                <a:spcPct val="20000"/>
              </a:spcBef>
              <a:spcAft>
                <a:spcPts val="0"/>
              </a:spcAft>
              <a:buClr>
                <a:srgbClr val="4F81BD">
                  <a:lumMod val="75000"/>
                </a:srgbClr>
              </a:buClr>
              <a:buFont typeface="Wingdings" pitchFamily="2" charset="2"/>
              <a:buChar char="q"/>
              <a:defRPr/>
            </a:pPr>
            <a:endParaRPr lang="fr-FR" sz="2000" dirty="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lum contrast="30000"/>
          </a:blip>
          <a:srcRect/>
          <a:stretch>
            <a:fillRect/>
          </a:stretch>
        </p:blipFill>
        <p:spPr bwMode="auto">
          <a:xfrm>
            <a:off x="1" y="0"/>
            <a:ext cx="9143999" cy="6858000"/>
          </a:xfrm>
          <a:prstGeom prst="rect">
            <a:avLst/>
          </a:prstGeom>
          <a:noFill/>
          <a:ln w="9525">
            <a:noFill/>
            <a:miter lim="800000"/>
            <a:headEnd/>
            <a:tailEnd/>
          </a:ln>
        </p:spPr>
      </p:pic>
      <p:sp>
        <p:nvSpPr>
          <p:cNvPr id="3" name="Text Box 6"/>
          <p:cNvSpPr txBox="1">
            <a:spLocks noChangeArrowheads="1"/>
          </p:cNvSpPr>
          <p:nvPr/>
        </p:nvSpPr>
        <p:spPr bwMode="auto">
          <a:xfrm>
            <a:off x="4782870" y="6309320"/>
            <a:ext cx="4361130" cy="369332"/>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dirty="0" smtClean="0">
                <a:solidFill>
                  <a:srgbClr val="C00000"/>
                </a:solidFill>
                <a:latin typeface="Arial" charset="0"/>
                <a:ea typeface="ＭＳ Ｐゴシック" pitchFamily="1" charset="-128"/>
              </a:rPr>
              <a:t>Adapted from Thompson </a:t>
            </a:r>
            <a:r>
              <a:rPr lang="en-US" dirty="0">
                <a:solidFill>
                  <a:srgbClr val="C00000"/>
                </a:solidFill>
                <a:latin typeface="Arial" charset="0"/>
                <a:ea typeface="ＭＳ Ｐゴシック" pitchFamily="1" charset="-128"/>
              </a:rPr>
              <a:t>&amp; Nelson, 2001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t="6951"/>
          <a:stretch>
            <a:fillRect/>
          </a:stretch>
        </p:blipFill>
        <p:spPr bwMode="auto">
          <a:xfrm>
            <a:off x="1" y="0"/>
            <a:ext cx="9144000" cy="6858000"/>
          </a:xfrm>
          <a:prstGeom prst="rect">
            <a:avLst/>
          </a:prstGeom>
          <a:noFill/>
          <a:ln w="9525">
            <a:noFill/>
            <a:miter lim="800000"/>
            <a:headEnd/>
            <a:tailEnd/>
          </a:ln>
        </p:spPr>
      </p:pic>
      <p:sp>
        <p:nvSpPr>
          <p:cNvPr id="3" name="Rectangle 2"/>
          <p:cNvSpPr/>
          <p:nvPr/>
        </p:nvSpPr>
        <p:spPr>
          <a:xfrm>
            <a:off x="6516216" y="476672"/>
            <a:ext cx="2467727" cy="338554"/>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1600" i="1" dirty="0" smtClean="0">
                <a:solidFill>
                  <a:srgbClr val="C00000"/>
                </a:solidFill>
              </a:rPr>
              <a:t>BMC </a:t>
            </a:r>
            <a:r>
              <a:rPr lang="fr-FR" sz="1600" i="1" dirty="0" err="1" smtClean="0">
                <a:solidFill>
                  <a:srgbClr val="C00000"/>
                </a:solidFill>
              </a:rPr>
              <a:t>Pediatrics</a:t>
            </a:r>
            <a:r>
              <a:rPr lang="fr-FR" sz="1600" i="1" dirty="0" smtClean="0">
                <a:solidFill>
                  <a:srgbClr val="C00000"/>
                </a:solidFill>
              </a:rPr>
              <a:t> 2012, 12:99</a:t>
            </a:r>
            <a:endParaRPr lang="fr-FR" sz="1600" i="1" dirty="0">
              <a:solidFill>
                <a:srgbClr val="C00000"/>
              </a:solidFill>
            </a:endParaRPr>
          </a:p>
        </p:txBody>
      </p:sp>
      <p:sp>
        <p:nvSpPr>
          <p:cNvPr id="5" name="Rectangle 4"/>
          <p:cNvSpPr/>
          <p:nvPr/>
        </p:nvSpPr>
        <p:spPr>
          <a:xfrm>
            <a:off x="129208" y="5157192"/>
            <a:ext cx="8907288"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0" y="0"/>
            <a:ext cx="9144000" cy="764704"/>
          </a:xfrm>
          <a:ln/>
        </p:spPr>
        <p:style>
          <a:lnRef idx="1">
            <a:schemeClr val="accent1"/>
          </a:lnRef>
          <a:fillRef idx="2">
            <a:schemeClr val="accent1"/>
          </a:fillRef>
          <a:effectRef idx="1">
            <a:schemeClr val="accent1"/>
          </a:effectRef>
          <a:fontRef idx="minor">
            <a:schemeClr val="dk1"/>
          </a:fontRef>
        </p:style>
        <p:txBody>
          <a:bodyPr>
            <a:noAutofit/>
          </a:bodyPr>
          <a:lstStyle/>
          <a:p>
            <a:r>
              <a:rPr lang="fr-FR" sz="2800" dirty="0" smtClean="0">
                <a:solidFill>
                  <a:prstClr val="black"/>
                </a:solidFill>
              </a:rPr>
              <a:t>Conséquences non hématologiques de la carence martiale </a:t>
            </a:r>
            <a:endParaRPr lang="fr-FR" sz="2800" dirty="0" smtClean="0"/>
          </a:p>
        </p:txBody>
      </p:sp>
      <p:sp>
        <p:nvSpPr>
          <p:cNvPr id="3075" name="Espace réservé du contenu 2"/>
          <p:cNvSpPr>
            <a:spLocks noGrp="1"/>
          </p:cNvSpPr>
          <p:nvPr>
            <p:ph idx="1"/>
          </p:nvPr>
        </p:nvSpPr>
        <p:spPr>
          <a:xfrm>
            <a:off x="179512" y="1556792"/>
            <a:ext cx="8640960" cy="4824536"/>
          </a:xfrm>
        </p:spPr>
        <p:txBody>
          <a:bodyPr>
            <a:normAutofit/>
          </a:bodyPr>
          <a:lstStyle/>
          <a:p>
            <a:pPr marL="342900" lvl="1" indent="-342900">
              <a:buClr>
                <a:schemeClr val="accent1">
                  <a:lumMod val="75000"/>
                </a:schemeClr>
              </a:buClr>
              <a:buFont typeface="Wingdings" pitchFamily="2" charset="2"/>
              <a:buChar char="q"/>
              <a:defRPr/>
            </a:pPr>
            <a:r>
              <a:rPr lang="fr-FR" sz="2400" dirty="0" smtClean="0"/>
              <a:t>Autres conséquences sur le SNC</a:t>
            </a:r>
          </a:p>
          <a:p>
            <a:pPr marL="342900" lvl="1" indent="-342900" algn="ctr">
              <a:buClr>
                <a:schemeClr val="accent1">
                  <a:lumMod val="75000"/>
                </a:schemeClr>
              </a:buClr>
              <a:buNone/>
              <a:defRPr/>
            </a:pPr>
            <a:r>
              <a:rPr lang="fr-FR" sz="2400" dirty="0" smtClean="0"/>
              <a:t>(± faibles niveaux de preuves)</a:t>
            </a:r>
          </a:p>
          <a:p>
            <a:pPr marL="342900" lvl="1" indent="-342900">
              <a:buClr>
                <a:schemeClr val="accent1">
                  <a:lumMod val="75000"/>
                </a:schemeClr>
              </a:buClr>
              <a:buNone/>
              <a:defRPr/>
            </a:pPr>
            <a:r>
              <a:rPr lang="fr-FR" sz="2000" dirty="0" smtClean="0"/>
              <a:t>  </a:t>
            </a:r>
          </a:p>
          <a:p>
            <a:pPr marL="342900" lvl="1" indent="-342900">
              <a:buClr>
                <a:schemeClr val="accent1"/>
              </a:buClr>
              <a:buFont typeface="Wingdings" pitchFamily="2" charset="2"/>
              <a:buChar char="§"/>
              <a:defRPr/>
            </a:pPr>
            <a:r>
              <a:rPr lang="fr-FR" sz="2400" dirty="0" smtClean="0"/>
              <a:t>Accident ischémique cérébral</a:t>
            </a:r>
            <a:r>
              <a:rPr lang="fr-FR" sz="2400" dirty="0" smtClean="0">
                <a:solidFill>
                  <a:srgbClr val="C00000"/>
                </a:solidFill>
              </a:rPr>
              <a:t> </a:t>
            </a:r>
            <a:r>
              <a:rPr lang="fr-FR" sz="1200" dirty="0" smtClean="0">
                <a:solidFill>
                  <a:srgbClr val="C00000"/>
                </a:solidFill>
              </a:rPr>
              <a:t>(</a:t>
            </a:r>
            <a:r>
              <a:rPr lang="en-US" sz="1200" dirty="0" smtClean="0">
                <a:solidFill>
                  <a:srgbClr val="C00000"/>
                </a:solidFill>
              </a:rPr>
              <a:t>Maguire JL </a:t>
            </a:r>
            <a:r>
              <a:rPr lang="en-US" sz="1200" i="1" dirty="0" smtClean="0">
                <a:solidFill>
                  <a:srgbClr val="C00000"/>
                </a:solidFill>
              </a:rPr>
              <a:t>et al</a:t>
            </a:r>
            <a:r>
              <a:rPr lang="en-US" sz="1200" dirty="0" smtClean="0">
                <a:solidFill>
                  <a:srgbClr val="C00000"/>
                </a:solidFill>
              </a:rPr>
              <a:t>. Pediatrics 2007)</a:t>
            </a:r>
            <a:r>
              <a:rPr lang="fr-FR" sz="1200" dirty="0" smtClean="0">
                <a:solidFill>
                  <a:prstClr val="black"/>
                </a:solidFill>
              </a:rPr>
              <a:t> </a:t>
            </a:r>
            <a:endParaRPr lang="fr-FR" sz="2000" dirty="0" smtClean="0"/>
          </a:p>
          <a:p>
            <a:pPr marL="342900" lvl="1" indent="-342900">
              <a:buClr>
                <a:schemeClr val="accent1"/>
              </a:buClr>
              <a:buFont typeface="Wingdings" pitchFamily="2" charset="2"/>
              <a:buChar char="§"/>
              <a:defRPr/>
            </a:pPr>
            <a:r>
              <a:rPr lang="fr-FR" sz="2400" dirty="0" smtClean="0"/>
              <a:t>Spasmes du sanglot</a:t>
            </a:r>
            <a:r>
              <a:rPr lang="fr-FR" sz="2400" dirty="0" smtClean="0">
                <a:solidFill>
                  <a:srgbClr val="C00000"/>
                </a:solidFill>
              </a:rPr>
              <a:t> </a:t>
            </a:r>
            <a:r>
              <a:rPr lang="fr-FR" sz="1200" dirty="0" smtClean="0">
                <a:solidFill>
                  <a:srgbClr val="C00000"/>
                </a:solidFill>
              </a:rPr>
              <a:t>(</a:t>
            </a:r>
            <a:r>
              <a:rPr lang="en-US" sz="1200" dirty="0" smtClean="0">
                <a:solidFill>
                  <a:srgbClr val="C00000"/>
                </a:solidFill>
              </a:rPr>
              <a:t>Boon R </a:t>
            </a:r>
            <a:r>
              <a:rPr lang="en-US" sz="1200" i="1" dirty="0" smtClean="0">
                <a:solidFill>
                  <a:srgbClr val="C00000"/>
                </a:solidFill>
              </a:rPr>
              <a:t>et al</a:t>
            </a:r>
            <a:r>
              <a:rPr lang="en-US" sz="1200" dirty="0" smtClean="0">
                <a:solidFill>
                  <a:srgbClr val="C00000"/>
                </a:solidFill>
              </a:rPr>
              <a:t>. Arch </a:t>
            </a:r>
            <a:r>
              <a:rPr lang="en-US" sz="1200" dirty="0" err="1" smtClean="0">
                <a:solidFill>
                  <a:srgbClr val="C00000"/>
                </a:solidFill>
              </a:rPr>
              <a:t>Dis</a:t>
            </a:r>
            <a:r>
              <a:rPr lang="en-US" sz="1200" dirty="0" smtClean="0">
                <a:solidFill>
                  <a:srgbClr val="C00000"/>
                </a:solidFill>
              </a:rPr>
              <a:t> Child 2002)</a:t>
            </a:r>
            <a:r>
              <a:rPr lang="fr-FR" sz="1200" dirty="0" smtClean="0">
                <a:solidFill>
                  <a:prstClr val="black"/>
                </a:solidFill>
              </a:rPr>
              <a:t> </a:t>
            </a:r>
            <a:endParaRPr lang="fr-FR" sz="2000" dirty="0" smtClean="0"/>
          </a:p>
          <a:p>
            <a:pPr marL="342900" lvl="1" indent="-342900">
              <a:buClr>
                <a:schemeClr val="accent1"/>
              </a:buClr>
              <a:buFont typeface="Wingdings" pitchFamily="2" charset="2"/>
              <a:buChar char="§"/>
              <a:defRPr/>
            </a:pPr>
            <a:r>
              <a:rPr lang="fr-FR" sz="2400" dirty="0" smtClean="0"/>
              <a:t>HTIC bénigne </a:t>
            </a:r>
            <a:r>
              <a:rPr lang="fr-FR" sz="1200" dirty="0" smtClean="0">
                <a:solidFill>
                  <a:srgbClr val="C00000"/>
                </a:solidFill>
              </a:rPr>
              <a:t>(</a:t>
            </a:r>
            <a:r>
              <a:rPr lang="en-US" sz="1200" dirty="0" err="1" smtClean="0">
                <a:solidFill>
                  <a:srgbClr val="C00000"/>
                </a:solidFill>
              </a:rPr>
              <a:t>Tugal</a:t>
            </a:r>
            <a:r>
              <a:rPr lang="en-US" sz="1200" dirty="0" smtClean="0">
                <a:solidFill>
                  <a:srgbClr val="C00000"/>
                </a:solidFill>
              </a:rPr>
              <a:t> O </a:t>
            </a:r>
            <a:r>
              <a:rPr lang="en-US" sz="1200" i="1" dirty="0" smtClean="0">
                <a:solidFill>
                  <a:srgbClr val="C00000"/>
                </a:solidFill>
              </a:rPr>
              <a:t>et al</a:t>
            </a:r>
            <a:r>
              <a:rPr lang="en-US" sz="1200" dirty="0" smtClean="0">
                <a:solidFill>
                  <a:srgbClr val="C00000"/>
                </a:solidFill>
              </a:rPr>
              <a:t>. Am J </a:t>
            </a:r>
            <a:r>
              <a:rPr lang="en-US" sz="1200" dirty="0" err="1" smtClean="0">
                <a:solidFill>
                  <a:srgbClr val="C00000"/>
                </a:solidFill>
              </a:rPr>
              <a:t>Pediatr</a:t>
            </a:r>
            <a:r>
              <a:rPr lang="en-US" sz="1200" dirty="0" smtClean="0">
                <a:solidFill>
                  <a:srgbClr val="C00000"/>
                </a:solidFill>
              </a:rPr>
              <a:t> </a:t>
            </a:r>
            <a:r>
              <a:rPr lang="en-US" sz="1200" dirty="0" err="1" smtClean="0">
                <a:solidFill>
                  <a:srgbClr val="C00000"/>
                </a:solidFill>
              </a:rPr>
              <a:t>Hematol</a:t>
            </a:r>
            <a:r>
              <a:rPr lang="en-US" sz="1200" dirty="0" smtClean="0">
                <a:solidFill>
                  <a:srgbClr val="C00000"/>
                </a:solidFill>
              </a:rPr>
              <a:t> </a:t>
            </a:r>
            <a:r>
              <a:rPr lang="en-US" sz="1200" dirty="0" err="1" smtClean="0">
                <a:solidFill>
                  <a:srgbClr val="C00000"/>
                </a:solidFill>
              </a:rPr>
              <a:t>Oncol</a:t>
            </a:r>
            <a:r>
              <a:rPr lang="en-US" sz="1200" dirty="0" smtClean="0">
                <a:solidFill>
                  <a:srgbClr val="C00000"/>
                </a:solidFill>
              </a:rPr>
              <a:t> 1994)</a:t>
            </a:r>
            <a:r>
              <a:rPr lang="fr-FR" sz="1200" dirty="0" smtClean="0">
                <a:solidFill>
                  <a:prstClr val="black"/>
                </a:solidFill>
              </a:rPr>
              <a:t> </a:t>
            </a:r>
            <a:endParaRPr lang="fr-FR" sz="1200" dirty="0" smtClean="0"/>
          </a:p>
          <a:p>
            <a:pPr marL="342900" lvl="1" indent="-342900">
              <a:buClr>
                <a:schemeClr val="accent1"/>
              </a:buClr>
              <a:buFont typeface="Wingdings" pitchFamily="2" charset="2"/>
              <a:buChar char="§"/>
              <a:defRPr/>
            </a:pPr>
            <a:r>
              <a:rPr lang="fr-FR" sz="2400" dirty="0" smtClean="0"/>
              <a:t>Autisme</a:t>
            </a:r>
            <a:r>
              <a:rPr lang="fr-FR" sz="1200" dirty="0" smtClean="0"/>
              <a:t>  </a:t>
            </a:r>
            <a:r>
              <a:rPr lang="fr-FR" sz="1200" dirty="0" smtClean="0">
                <a:solidFill>
                  <a:srgbClr val="C00000"/>
                </a:solidFill>
              </a:rPr>
              <a:t>(</a:t>
            </a:r>
            <a:r>
              <a:rPr lang="en-US" sz="1200" dirty="0" err="1" smtClean="0">
                <a:solidFill>
                  <a:srgbClr val="C00000"/>
                </a:solidFill>
              </a:rPr>
              <a:t>Dosman</a:t>
            </a:r>
            <a:r>
              <a:rPr lang="en-US" sz="1200" dirty="0" smtClean="0">
                <a:solidFill>
                  <a:srgbClr val="C00000"/>
                </a:solidFill>
              </a:rPr>
              <a:t> C </a:t>
            </a:r>
            <a:r>
              <a:rPr lang="en-US" sz="1200" i="1" dirty="0" smtClean="0">
                <a:solidFill>
                  <a:srgbClr val="C00000"/>
                </a:solidFill>
              </a:rPr>
              <a:t>et al.</a:t>
            </a:r>
            <a:r>
              <a:rPr lang="en-US" sz="1200" dirty="0" smtClean="0">
                <a:solidFill>
                  <a:srgbClr val="C00000"/>
                </a:solidFill>
              </a:rPr>
              <a:t> Dev Med Child </a:t>
            </a:r>
            <a:r>
              <a:rPr lang="en-US" sz="1200" dirty="0" err="1" smtClean="0">
                <a:solidFill>
                  <a:srgbClr val="C00000"/>
                </a:solidFill>
              </a:rPr>
              <a:t>Neurol</a:t>
            </a:r>
            <a:r>
              <a:rPr lang="en-US" sz="1200" dirty="0" smtClean="0">
                <a:solidFill>
                  <a:srgbClr val="C00000"/>
                </a:solidFill>
              </a:rPr>
              <a:t> 2006)</a:t>
            </a:r>
            <a:r>
              <a:rPr lang="fr-FR" sz="1300" dirty="0" smtClean="0">
                <a:solidFill>
                  <a:prstClr val="black"/>
                </a:solidFill>
              </a:rPr>
              <a:t> </a:t>
            </a:r>
            <a:endParaRPr lang="fr-FR" sz="2000" dirty="0" smtClean="0"/>
          </a:p>
          <a:p>
            <a:pPr marL="342900" lvl="1" indent="-342900">
              <a:buClr>
                <a:schemeClr val="accent1"/>
              </a:buClr>
              <a:buFont typeface="Wingdings" pitchFamily="2" charset="2"/>
              <a:buChar char="§"/>
              <a:defRPr/>
            </a:pPr>
            <a:r>
              <a:rPr lang="fr-FR" sz="2400" dirty="0" smtClean="0"/>
              <a:t>Trouble déficitaire de l'attention avec/ou sans hyperactivité</a:t>
            </a:r>
            <a:r>
              <a:rPr lang="fr-FR" sz="2000" dirty="0" smtClean="0">
                <a:solidFill>
                  <a:srgbClr val="C62424"/>
                </a:solidFill>
                <a:latin typeface="Calibri"/>
              </a:rPr>
              <a:t>*</a:t>
            </a:r>
            <a:endParaRPr lang="fr-FR" sz="1200" i="1" dirty="0" smtClean="0">
              <a:solidFill>
                <a:srgbClr val="C62424"/>
              </a:solidFill>
            </a:endParaRPr>
          </a:p>
          <a:p>
            <a:pPr marL="342900" lvl="1" indent="-342900">
              <a:buClr>
                <a:srgbClr val="4F81BD"/>
              </a:buClr>
              <a:buFont typeface="Wingdings" pitchFamily="2" charset="2"/>
              <a:buChar char="§"/>
              <a:defRPr/>
            </a:pPr>
            <a:r>
              <a:rPr lang="fr-FR" sz="2400" dirty="0" smtClean="0">
                <a:latin typeface="Calibri" pitchFamily="34" charset="0"/>
              </a:rPr>
              <a:t>Syndrome de  Gilles de la </a:t>
            </a:r>
            <a:r>
              <a:rPr lang="fr-FR" sz="2400" dirty="0" err="1" smtClean="0">
                <a:latin typeface="Calibri" pitchFamily="34" charset="0"/>
              </a:rPr>
              <a:t>Tourette</a:t>
            </a:r>
            <a:r>
              <a:rPr lang="fr-FR" sz="2000" dirty="0" smtClean="0">
                <a:solidFill>
                  <a:srgbClr val="C62424"/>
                </a:solidFill>
              </a:rPr>
              <a:t>*</a:t>
            </a:r>
          </a:p>
          <a:p>
            <a:pPr marL="342900" lvl="1" indent="-342900">
              <a:buClr>
                <a:srgbClr val="4F81BD"/>
              </a:buClr>
              <a:buFont typeface="Wingdings" pitchFamily="2" charset="2"/>
              <a:buChar char="§"/>
              <a:defRPr/>
            </a:pPr>
            <a:r>
              <a:rPr lang="fr-FR" sz="2400" dirty="0" smtClean="0">
                <a:solidFill>
                  <a:prstClr val="black"/>
                </a:solidFill>
              </a:rPr>
              <a:t>Syndrome des jambes sans repos</a:t>
            </a:r>
            <a:r>
              <a:rPr lang="fr-FR" sz="2000" dirty="0" smtClean="0">
                <a:solidFill>
                  <a:srgbClr val="C62424"/>
                </a:solidFill>
              </a:rPr>
              <a:t>*</a:t>
            </a:r>
          </a:p>
          <a:p>
            <a:pPr marL="342900" lvl="1" indent="-342900">
              <a:buClr>
                <a:srgbClr val="4F81BD"/>
              </a:buClr>
              <a:buNone/>
              <a:defRPr/>
            </a:pPr>
            <a:r>
              <a:rPr lang="fr-FR" sz="2000" dirty="0" smtClean="0">
                <a:solidFill>
                  <a:prstClr val="black"/>
                </a:solidFill>
              </a:rPr>
              <a:t>                                                                          </a:t>
            </a:r>
            <a:r>
              <a:rPr lang="fr-FR" sz="1600" dirty="0" smtClean="0">
                <a:solidFill>
                  <a:srgbClr val="C62424"/>
                </a:solidFill>
              </a:rPr>
              <a:t>*</a:t>
            </a:r>
            <a:r>
              <a:rPr lang="en-US" sz="1200" i="1" dirty="0" err="1" smtClean="0">
                <a:solidFill>
                  <a:srgbClr val="C00000"/>
                </a:solidFill>
              </a:rPr>
              <a:t>Cortese</a:t>
            </a:r>
            <a:r>
              <a:rPr lang="en-US" sz="1200" i="1" dirty="0" smtClean="0">
                <a:solidFill>
                  <a:srgbClr val="C00000"/>
                </a:solidFill>
              </a:rPr>
              <a:t> S et al. Med Hypotheses. 2008</a:t>
            </a:r>
            <a:endParaRPr lang="fr-FR" sz="2000" dirty="0" smtClean="0"/>
          </a:p>
          <a:p>
            <a:pPr marL="342900" lvl="1" indent="-342900">
              <a:buClr>
                <a:schemeClr val="accent1">
                  <a:lumMod val="75000"/>
                </a:schemeClr>
              </a:buClr>
              <a:buFont typeface="Wingdings" pitchFamily="2" charset="2"/>
              <a:buChar char="q"/>
              <a:defRPr/>
            </a:pPr>
            <a:endParaRPr lang="fr-FR" sz="2000" dirty="0"/>
          </a:p>
        </p:txBody>
      </p:sp>
      <p:cxnSp>
        <p:nvCxnSpPr>
          <p:cNvPr id="4" name="Connecteur droit 3"/>
          <p:cNvCxnSpPr/>
          <p:nvPr/>
        </p:nvCxnSpPr>
        <p:spPr>
          <a:xfrm>
            <a:off x="0" y="98072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764704"/>
            <a:ext cx="9144000" cy="50405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marL="725850" indent="-514350" fontAlgn="auto">
              <a:spcAft>
                <a:spcPts val="0"/>
              </a:spcAft>
              <a:buClr>
                <a:srgbClr val="1F497D"/>
              </a:buClr>
              <a:buFont typeface="+mj-lt"/>
              <a:buAutoNum type="arabicPeriod" startAt="2"/>
            </a:pPr>
            <a:r>
              <a:rPr lang="fr-FR" sz="2800" dirty="0" smtClean="0">
                <a:solidFill>
                  <a:prstClr val="black"/>
                </a:solidFill>
              </a:rPr>
              <a:t>Fer et système nerveux central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179512" y="1484784"/>
            <a:ext cx="8640960" cy="5040560"/>
          </a:xfrm>
        </p:spPr>
        <p:txBody>
          <a:bodyPr>
            <a:normAutofit fontScale="92500" lnSpcReduction="10000"/>
          </a:bodyPr>
          <a:lstStyle/>
          <a:p>
            <a:pPr marL="342900" lvl="1" indent="-342900">
              <a:buClr>
                <a:schemeClr val="accent1">
                  <a:lumMod val="75000"/>
                </a:schemeClr>
              </a:buClr>
              <a:buFont typeface="Wingdings" pitchFamily="2" charset="2"/>
              <a:buChar char="q"/>
              <a:defRPr/>
            </a:pPr>
            <a:r>
              <a:rPr lang="fr-FR" sz="2200" dirty="0" smtClean="0"/>
              <a:t>Rapport controversé entre statut martial, immunité, et infections.</a:t>
            </a:r>
          </a:p>
          <a:p>
            <a:pPr marL="342900" lvl="1" indent="-342900">
              <a:buClr>
                <a:schemeClr val="accent1">
                  <a:lumMod val="75000"/>
                </a:schemeClr>
              </a:buClr>
              <a:buFont typeface="Wingdings" pitchFamily="2" charset="2"/>
              <a:buChar char="q"/>
              <a:defRPr/>
            </a:pPr>
            <a:r>
              <a:rPr lang="fr-FR" sz="2200" dirty="0" smtClean="0"/>
              <a:t>Les individus anémiques par CM sont classiquement considérés à plus hauts risques de développer des infections que les sujets non anémiques</a:t>
            </a:r>
          </a:p>
          <a:p>
            <a:pPr marL="742950" lvl="2" indent="-342900">
              <a:buClr>
                <a:schemeClr val="accent1"/>
              </a:buClr>
              <a:buFont typeface="Wingdings" pitchFamily="2" charset="2"/>
              <a:buChar char="§"/>
              <a:defRPr/>
            </a:pPr>
            <a:r>
              <a:rPr lang="fr-FR" sz="1800" dirty="0" smtClean="0"/>
              <a:t>Plus grande incidence d’infections (furonculoses, candidoses, infections ORL) chez des enfants anémiques </a:t>
            </a:r>
            <a:r>
              <a:rPr lang="fr-FR" sz="1200" dirty="0" smtClean="0">
                <a:solidFill>
                  <a:srgbClr val="C00000"/>
                </a:solidFill>
              </a:rPr>
              <a:t>(</a:t>
            </a:r>
            <a:r>
              <a:rPr lang="en-US" sz="1200" dirty="0" smtClean="0">
                <a:solidFill>
                  <a:srgbClr val="C00000"/>
                </a:solidFill>
              </a:rPr>
              <a:t>Maguire JL </a:t>
            </a:r>
            <a:r>
              <a:rPr lang="en-US" sz="1200" i="1" dirty="0" smtClean="0">
                <a:solidFill>
                  <a:srgbClr val="C00000"/>
                </a:solidFill>
              </a:rPr>
              <a:t>et al</a:t>
            </a:r>
            <a:r>
              <a:rPr lang="en-US" sz="1200" dirty="0" smtClean="0">
                <a:solidFill>
                  <a:srgbClr val="C00000"/>
                </a:solidFill>
              </a:rPr>
              <a:t>. Pediatrics 2007)</a:t>
            </a:r>
            <a:r>
              <a:rPr lang="fr-FR" sz="1200" dirty="0" smtClean="0">
                <a:solidFill>
                  <a:prstClr val="black"/>
                </a:solidFill>
              </a:rPr>
              <a:t> </a:t>
            </a:r>
            <a:endParaRPr lang="fr-FR" sz="1200" dirty="0" smtClean="0"/>
          </a:p>
          <a:p>
            <a:pPr marL="742950" lvl="2" indent="-342900">
              <a:buClr>
                <a:schemeClr val="accent1"/>
              </a:buClr>
              <a:buFont typeface="Wingdings" pitchFamily="2" charset="2"/>
              <a:buChar char="§"/>
              <a:defRPr/>
            </a:pPr>
            <a:r>
              <a:rPr lang="fr-FR" sz="1800" dirty="0" smtClean="0"/>
              <a:t>In vitro, la CM retentit sur certains aspects de l’immunité cellulaire</a:t>
            </a:r>
          </a:p>
          <a:p>
            <a:pPr marL="342900" lvl="1" indent="-342900">
              <a:buClr>
                <a:schemeClr val="accent1">
                  <a:lumMod val="75000"/>
                </a:schemeClr>
              </a:buClr>
              <a:buFont typeface="Wingdings" pitchFamily="2" charset="2"/>
              <a:buChar char="q"/>
              <a:defRPr/>
            </a:pPr>
            <a:r>
              <a:rPr lang="fr-FR" sz="2000" dirty="0" smtClean="0"/>
              <a:t> </a:t>
            </a:r>
            <a:r>
              <a:rPr lang="fr-FR" sz="2200" dirty="0" smtClean="0"/>
              <a:t>Aliment essentiel pour presque tous les microorganismes pathogènes.</a:t>
            </a:r>
          </a:p>
          <a:p>
            <a:pPr marL="742950" lvl="2" indent="-342900">
              <a:buClr>
                <a:schemeClr val="accent1"/>
              </a:buClr>
              <a:buFont typeface="Wingdings" pitchFamily="2" charset="2"/>
              <a:buChar char="§"/>
              <a:defRPr/>
            </a:pPr>
            <a:r>
              <a:rPr lang="fr-FR" sz="1800" dirty="0" smtClean="0"/>
              <a:t>La croissance des bactéries pathogènes (sauf les lactobacilles) dépend de leur capacité d’acquérir du fer de leurs hôtes. </a:t>
            </a:r>
          </a:p>
          <a:p>
            <a:pPr marL="742950" lvl="2" indent="-342900">
              <a:buClr>
                <a:schemeClr val="accent1"/>
              </a:buClr>
              <a:buFont typeface="Wingdings" pitchFamily="2" charset="2"/>
              <a:buChar char="§"/>
              <a:defRPr/>
            </a:pPr>
            <a:r>
              <a:rPr lang="fr-FR" sz="1800" dirty="0" smtClean="0">
                <a:latin typeface="Calibri"/>
              </a:rPr>
              <a:t>↑</a:t>
            </a:r>
            <a:r>
              <a:rPr lang="fr-FR" sz="1800" dirty="0" smtClean="0"/>
              <a:t>prévalence des septicémies et des méningites néonatales à E. Coli après administration parentérale de fer</a:t>
            </a:r>
          </a:p>
          <a:p>
            <a:pPr marL="742950" lvl="2" indent="-342900">
              <a:buClr>
                <a:schemeClr val="accent1"/>
              </a:buClr>
              <a:buFont typeface="Wingdings" pitchFamily="2" charset="2"/>
              <a:buChar char="§"/>
              <a:defRPr/>
            </a:pPr>
            <a:r>
              <a:rPr lang="fr-FR" sz="1800" dirty="0" smtClean="0"/>
              <a:t>↑ significative de la mortalité et de la morbidité chez les enfants supplémentés en fer en zone impaludée</a:t>
            </a:r>
          </a:p>
          <a:p>
            <a:pPr marL="342900" lvl="1" indent="-342900">
              <a:spcBef>
                <a:spcPts val="0"/>
              </a:spcBef>
              <a:buClr>
                <a:schemeClr val="accent1">
                  <a:lumMod val="75000"/>
                </a:schemeClr>
              </a:buClr>
              <a:buFont typeface="Wingdings" pitchFamily="2" charset="2"/>
              <a:buChar char="q"/>
              <a:defRPr/>
            </a:pPr>
            <a:r>
              <a:rPr lang="fr-FR" sz="2200" dirty="0" smtClean="0"/>
              <a:t>Méta-analyse de 28 études contrôlées d’intervention (régions non impaludées): risque marginal de diarrhée plus élevé mais pas de risque d’infections significativement </a:t>
            </a:r>
            <a:r>
              <a:rPr lang="fr-FR" sz="2200" dirty="0" smtClean="0">
                <a:latin typeface="Calibri"/>
              </a:rPr>
              <a:t>≠</a:t>
            </a:r>
            <a:r>
              <a:rPr lang="fr-FR" sz="2200" dirty="0" smtClean="0"/>
              <a:t> chez les enfants supplémentés </a:t>
            </a:r>
            <a:r>
              <a:rPr lang="fr-FR" sz="2200" i="1" dirty="0" smtClean="0"/>
              <a:t>VS</a:t>
            </a:r>
            <a:r>
              <a:rPr lang="fr-FR" sz="2200" dirty="0" smtClean="0"/>
              <a:t> non supplémentés en fer. </a:t>
            </a:r>
            <a:endParaRPr lang="fr-FR" sz="2200" dirty="0"/>
          </a:p>
        </p:txBody>
      </p:sp>
      <p:cxnSp>
        <p:nvCxnSpPr>
          <p:cNvPr id="4" name="Connecteur droit 3"/>
          <p:cNvCxnSpPr/>
          <p:nvPr/>
        </p:nvCxnSpPr>
        <p:spPr>
          <a:xfrm>
            <a:off x="0" y="98072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764704"/>
            <a:ext cx="9144000" cy="576064"/>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indent="-514350" fontAlgn="auto">
              <a:spcAft>
                <a:spcPts val="0"/>
              </a:spcAft>
              <a:buFont typeface="+mj-lt"/>
              <a:buAutoNum type="arabicPeriod" startAt="3"/>
            </a:pPr>
            <a:r>
              <a:rPr lang="fr-FR" sz="2400" dirty="0" smtClean="0">
                <a:solidFill>
                  <a:prstClr val="black"/>
                </a:solidFill>
              </a:rPr>
              <a:t>Retentissement sur la résistance aux infections</a:t>
            </a:r>
          </a:p>
        </p:txBody>
      </p:sp>
      <p:sp>
        <p:nvSpPr>
          <p:cNvPr id="7" name="Titre 1"/>
          <p:cNvSpPr txBox="1">
            <a:spLocks/>
          </p:cNvSpPr>
          <p:nvPr/>
        </p:nvSpPr>
        <p:spPr>
          <a:xfrm>
            <a:off x="0" y="0"/>
            <a:ext cx="9144000" cy="7647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smtClean="0">
                <a:ln>
                  <a:noFill/>
                </a:ln>
                <a:solidFill>
                  <a:prstClr val="black"/>
                </a:solidFill>
                <a:effectLst/>
                <a:uLnTx/>
                <a:uFillTx/>
                <a:latin typeface="+mn-lt"/>
                <a:ea typeface="+mn-ea"/>
                <a:cs typeface="+mn-cs"/>
              </a:rPr>
              <a:t>Conséquences non hématologiques de la carence martiale </a:t>
            </a:r>
            <a:endParaRPr kumimoji="0" lang="fr-FR" sz="2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179512" y="4437112"/>
            <a:ext cx="8568952" cy="1872208"/>
          </a:xfrm>
        </p:spPr>
        <p:txBody>
          <a:bodyPr>
            <a:normAutofit/>
          </a:bodyPr>
          <a:lstStyle/>
          <a:p>
            <a:pPr marL="342900" lvl="1" indent="-342900">
              <a:buClr>
                <a:schemeClr val="accent1">
                  <a:lumMod val="75000"/>
                </a:schemeClr>
              </a:buClr>
              <a:buFont typeface="Wingdings" pitchFamily="2" charset="2"/>
              <a:buChar char="q"/>
              <a:defRPr/>
            </a:pPr>
            <a:r>
              <a:rPr lang="fr-FR" sz="2000" dirty="0" smtClean="0"/>
              <a:t>La CM pourrait </a:t>
            </a:r>
            <a:r>
              <a:rPr lang="fr-FR" sz="2000" dirty="0" smtClean="0">
                <a:latin typeface="Calibri"/>
              </a:rPr>
              <a:t>↑</a:t>
            </a:r>
            <a:r>
              <a:rPr lang="fr-FR" sz="2000" dirty="0" smtClean="0"/>
              <a:t> le risque de saturnisme chez les enfants exposés au plomb.</a:t>
            </a:r>
          </a:p>
          <a:p>
            <a:pPr marL="342900" lvl="1" indent="-342900">
              <a:buClr>
                <a:schemeClr val="accent1">
                  <a:lumMod val="75000"/>
                </a:schemeClr>
              </a:buClr>
              <a:buFont typeface="Wingdings" pitchFamily="2" charset="2"/>
              <a:buChar char="q"/>
              <a:defRPr/>
            </a:pPr>
            <a:r>
              <a:rPr lang="fr-FR" sz="2000" dirty="0" smtClean="0">
                <a:solidFill>
                  <a:prstClr val="black"/>
                </a:solidFill>
              </a:rPr>
              <a:t>↑</a:t>
            </a:r>
            <a:r>
              <a:rPr lang="fr-FR" sz="2000" dirty="0" smtClean="0"/>
              <a:t> de l’absorption et du dépôt du plomb.</a:t>
            </a:r>
            <a:r>
              <a:rPr lang="fr-FR" sz="2000" dirty="0" smtClean="0">
                <a:solidFill>
                  <a:srgbClr val="C00000"/>
                </a:solidFill>
              </a:rPr>
              <a:t> </a:t>
            </a:r>
            <a:r>
              <a:rPr lang="fr-FR" sz="1200" dirty="0" smtClean="0">
                <a:solidFill>
                  <a:srgbClr val="C00000"/>
                </a:solidFill>
              </a:rPr>
              <a:t>(</a:t>
            </a:r>
            <a:r>
              <a:rPr lang="en-US" sz="1200" dirty="0" err="1" smtClean="0">
                <a:solidFill>
                  <a:srgbClr val="C00000"/>
                </a:solidFill>
              </a:rPr>
              <a:t>Kwong</a:t>
            </a:r>
            <a:r>
              <a:rPr lang="en-US" sz="1200" dirty="0" smtClean="0">
                <a:solidFill>
                  <a:srgbClr val="C00000"/>
                </a:solidFill>
              </a:rPr>
              <a:t> WT </a:t>
            </a:r>
            <a:r>
              <a:rPr lang="en-US" sz="1200" i="1" dirty="0" smtClean="0">
                <a:solidFill>
                  <a:srgbClr val="C00000"/>
                </a:solidFill>
              </a:rPr>
              <a:t>et al</a:t>
            </a:r>
            <a:r>
              <a:rPr lang="en-US" sz="1200" dirty="0" smtClean="0">
                <a:solidFill>
                  <a:srgbClr val="C00000"/>
                </a:solidFill>
              </a:rPr>
              <a:t>. </a:t>
            </a:r>
            <a:r>
              <a:rPr lang="fr-FR" sz="1200" dirty="0" err="1" smtClean="0">
                <a:solidFill>
                  <a:srgbClr val="C00000"/>
                </a:solidFill>
              </a:rPr>
              <a:t>Sci</a:t>
            </a:r>
            <a:r>
              <a:rPr lang="fr-FR" sz="1200" dirty="0" smtClean="0">
                <a:solidFill>
                  <a:srgbClr val="C00000"/>
                </a:solidFill>
              </a:rPr>
              <a:t> Total Environ. 2004</a:t>
            </a:r>
            <a:r>
              <a:rPr lang="en-US" sz="1200" dirty="0" smtClean="0">
                <a:solidFill>
                  <a:srgbClr val="C00000"/>
                </a:solidFill>
              </a:rPr>
              <a:t>)</a:t>
            </a:r>
            <a:r>
              <a:rPr lang="fr-FR" sz="1200" dirty="0" smtClean="0">
                <a:solidFill>
                  <a:prstClr val="black"/>
                </a:solidFill>
              </a:rPr>
              <a:t> </a:t>
            </a:r>
            <a:endParaRPr lang="fr-FR" sz="2200" dirty="0" smtClean="0"/>
          </a:p>
          <a:p>
            <a:pPr marL="342900" lvl="1" indent="-342900">
              <a:buClr>
                <a:schemeClr val="accent1">
                  <a:lumMod val="75000"/>
                </a:schemeClr>
              </a:buClr>
              <a:buFont typeface="Wingdings" pitchFamily="2" charset="2"/>
              <a:buChar char="q"/>
              <a:defRPr/>
            </a:pPr>
            <a:r>
              <a:rPr lang="fr-FR" sz="2000" dirty="0" smtClean="0"/>
              <a:t>Rapport fer et plomb: complexe et pas complètement compris. </a:t>
            </a:r>
            <a:r>
              <a:rPr lang="fr-FR" sz="2000" dirty="0" smtClean="0">
                <a:solidFill>
                  <a:srgbClr val="C00000"/>
                </a:solidFill>
              </a:rPr>
              <a:t> </a:t>
            </a:r>
            <a:endParaRPr lang="fr-FR" sz="2000" dirty="0" smtClean="0"/>
          </a:p>
          <a:p>
            <a:pPr marL="342900" lvl="1" indent="-342900">
              <a:buClr>
                <a:schemeClr val="accent1">
                  <a:lumMod val="75000"/>
                </a:schemeClr>
              </a:buClr>
              <a:buFont typeface="Wingdings" pitchFamily="2" charset="2"/>
              <a:buChar char="q"/>
              <a:defRPr/>
            </a:pPr>
            <a:r>
              <a:rPr lang="fr-FR" sz="2000" dirty="0" smtClean="0"/>
              <a:t>↑ de l’expression de DMT1 dans le duodénum.</a:t>
            </a:r>
            <a:r>
              <a:rPr lang="fr-FR" sz="2000" dirty="0" smtClean="0">
                <a:solidFill>
                  <a:srgbClr val="C00000"/>
                </a:solidFill>
              </a:rPr>
              <a:t> </a:t>
            </a:r>
            <a:r>
              <a:rPr lang="fr-FR" sz="1300" dirty="0" smtClean="0">
                <a:solidFill>
                  <a:srgbClr val="C00000"/>
                </a:solidFill>
              </a:rPr>
              <a:t>(</a:t>
            </a:r>
            <a:r>
              <a:rPr lang="en-US" sz="1300" dirty="0" err="1" smtClean="0">
                <a:solidFill>
                  <a:srgbClr val="C00000"/>
                </a:solidFill>
              </a:rPr>
              <a:t>Gunshin</a:t>
            </a:r>
            <a:r>
              <a:rPr lang="en-US" sz="1300" dirty="0" smtClean="0">
                <a:solidFill>
                  <a:srgbClr val="C00000"/>
                </a:solidFill>
              </a:rPr>
              <a:t> H </a:t>
            </a:r>
            <a:r>
              <a:rPr lang="en-US" sz="1300" i="1" dirty="0" smtClean="0">
                <a:solidFill>
                  <a:srgbClr val="C00000"/>
                </a:solidFill>
              </a:rPr>
              <a:t>et al</a:t>
            </a:r>
            <a:r>
              <a:rPr lang="en-US" sz="1300" dirty="0" smtClean="0">
                <a:solidFill>
                  <a:srgbClr val="C00000"/>
                </a:solidFill>
              </a:rPr>
              <a:t>. Nature 1997)</a:t>
            </a:r>
            <a:r>
              <a:rPr lang="fr-FR" sz="1300" dirty="0" smtClean="0">
                <a:solidFill>
                  <a:prstClr val="black"/>
                </a:solidFill>
              </a:rPr>
              <a:t> </a:t>
            </a:r>
            <a:endParaRPr lang="fr-FR" sz="1300" dirty="0" smtClean="0"/>
          </a:p>
        </p:txBody>
      </p:sp>
      <p:cxnSp>
        <p:nvCxnSpPr>
          <p:cNvPr id="4" name="Connecteur droit 3"/>
          <p:cNvCxnSpPr/>
          <p:nvPr/>
        </p:nvCxnSpPr>
        <p:spPr>
          <a:xfrm>
            <a:off x="0" y="98072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764704"/>
            <a:ext cx="9144000" cy="576064"/>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indent="-514350" fontAlgn="auto">
              <a:spcAft>
                <a:spcPts val="0"/>
              </a:spcAft>
              <a:buFont typeface="+mj-lt"/>
              <a:buAutoNum type="arabicPeriod" startAt="4"/>
            </a:pPr>
            <a:r>
              <a:rPr lang="fr-FR" sz="2400" dirty="0" smtClean="0">
                <a:solidFill>
                  <a:prstClr val="black"/>
                </a:solidFill>
              </a:rPr>
              <a:t>Retentissement sur la croissance</a:t>
            </a:r>
          </a:p>
        </p:txBody>
      </p:sp>
      <p:sp>
        <p:nvSpPr>
          <p:cNvPr id="7" name="Titre 1"/>
          <p:cNvSpPr txBox="1">
            <a:spLocks/>
          </p:cNvSpPr>
          <p:nvPr/>
        </p:nvSpPr>
        <p:spPr>
          <a:xfrm>
            <a:off x="0" y="3861048"/>
            <a:ext cx="9144000" cy="50405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indent="-514350" fontAlgn="auto">
              <a:spcAft>
                <a:spcPts val="0"/>
              </a:spcAft>
              <a:buFont typeface="+mj-lt"/>
              <a:buAutoNum type="arabicPeriod" startAt="5"/>
            </a:pPr>
            <a:r>
              <a:rPr lang="fr-FR" sz="2400" dirty="0" smtClean="0">
                <a:solidFill>
                  <a:prstClr val="black"/>
                </a:solidFill>
              </a:rPr>
              <a:t>Carence martiale et saturnisme</a:t>
            </a:r>
          </a:p>
        </p:txBody>
      </p:sp>
      <p:sp>
        <p:nvSpPr>
          <p:cNvPr id="8" name="Espace réservé du contenu 2"/>
          <p:cNvSpPr txBox="1">
            <a:spLocks/>
          </p:cNvSpPr>
          <p:nvPr/>
        </p:nvSpPr>
        <p:spPr>
          <a:xfrm>
            <a:off x="251520" y="4481736"/>
            <a:ext cx="8640960" cy="1971600"/>
          </a:xfrm>
          <a:prstGeom prst="rect">
            <a:avLst/>
          </a:prstGeom>
        </p:spPr>
        <p:txBody>
          <a:bodyPr vert="horz" lIns="91440" tIns="45720" rIns="91440" bIns="45720" rtlCol="0">
            <a:normAutofit/>
          </a:bodyPr>
          <a:lstStyle/>
          <a:p>
            <a:pPr marL="342900" lvl="1" indent="-342900" fontAlgn="auto">
              <a:spcBef>
                <a:spcPct val="20000"/>
              </a:spcBef>
              <a:spcAft>
                <a:spcPts val="0"/>
              </a:spcAft>
              <a:buClr>
                <a:srgbClr val="4F81BD">
                  <a:lumMod val="75000"/>
                </a:srgbClr>
              </a:buClr>
              <a:buFont typeface="Wingdings" pitchFamily="2" charset="2"/>
              <a:buChar char="q"/>
              <a:defRPr/>
            </a:pPr>
            <a:endParaRPr lang="fr-FR" sz="1300" dirty="0" smtClean="0">
              <a:solidFill>
                <a:prstClr val="black"/>
              </a:solidFill>
              <a:latin typeface="Calibri"/>
              <a:cs typeface="+mn-cs"/>
            </a:endParaRPr>
          </a:p>
        </p:txBody>
      </p:sp>
      <p:sp>
        <p:nvSpPr>
          <p:cNvPr id="10" name="Espace réservé du contenu 2"/>
          <p:cNvSpPr txBox="1">
            <a:spLocks/>
          </p:cNvSpPr>
          <p:nvPr/>
        </p:nvSpPr>
        <p:spPr>
          <a:xfrm>
            <a:off x="179512" y="1556792"/>
            <a:ext cx="8640960" cy="2376264"/>
          </a:xfrm>
          <a:prstGeom prst="rect">
            <a:avLst/>
          </a:prstGeom>
        </p:spPr>
        <p:txBody>
          <a:bodyPr vert="horz" lIns="91440" tIns="45720" rIns="91440" bIns="45720" rtlCol="0">
            <a:normAutofit fontScale="92500" lnSpcReduction="10000"/>
          </a:bodyPr>
          <a:lstStyle/>
          <a:p>
            <a:pPr marL="342900" lvl="1" indent="-342900" fontAlgn="auto">
              <a:spcBef>
                <a:spcPct val="20000"/>
              </a:spcBef>
              <a:spcAft>
                <a:spcPts val="0"/>
              </a:spcAft>
              <a:buClr>
                <a:srgbClr val="4F81BD">
                  <a:lumMod val="75000"/>
                </a:srgbClr>
              </a:buClr>
              <a:buFont typeface="Wingdings" pitchFamily="2" charset="2"/>
              <a:buChar char="q"/>
              <a:defRPr/>
            </a:pPr>
            <a:r>
              <a:rPr lang="fr-FR" sz="2200" dirty="0" smtClean="0">
                <a:solidFill>
                  <a:prstClr val="black"/>
                </a:solidFill>
                <a:latin typeface="Calibri"/>
                <a:cs typeface="+mn-cs"/>
              </a:rPr>
              <a:t>La CM peut altérer la croissance par ses effets sur l’immunité, l’appétit, la thermogénèse et le métabolisme hormonal</a:t>
            </a:r>
            <a:r>
              <a:rPr lang="fr-FR" sz="2000" dirty="0" smtClean="0">
                <a:solidFill>
                  <a:prstClr val="black"/>
                </a:solidFill>
                <a:latin typeface="Calibri"/>
                <a:cs typeface="+mn-cs"/>
              </a:rPr>
              <a:t>.</a:t>
            </a:r>
            <a:r>
              <a:rPr lang="fr-FR" sz="1200" dirty="0" smtClean="0">
                <a:solidFill>
                  <a:srgbClr val="C00000"/>
                </a:solidFill>
                <a:latin typeface="Calibri"/>
                <a:cs typeface="+mn-cs"/>
              </a:rPr>
              <a:t> (</a:t>
            </a:r>
            <a:r>
              <a:rPr lang="en-US" sz="1200" dirty="0" smtClean="0">
                <a:solidFill>
                  <a:srgbClr val="C00000"/>
                </a:solidFill>
                <a:latin typeface="Calibri"/>
                <a:cs typeface="+mn-cs"/>
              </a:rPr>
              <a:t>Lawless JW </a:t>
            </a:r>
            <a:r>
              <a:rPr lang="en-US" sz="1200" i="1" dirty="0" smtClean="0">
                <a:solidFill>
                  <a:srgbClr val="C00000"/>
                </a:solidFill>
                <a:latin typeface="Calibri"/>
                <a:cs typeface="+mn-cs"/>
              </a:rPr>
              <a:t>et al</a:t>
            </a:r>
            <a:r>
              <a:rPr lang="en-US" sz="1200" dirty="0" smtClean="0">
                <a:solidFill>
                  <a:srgbClr val="C00000"/>
                </a:solidFill>
                <a:latin typeface="Calibri"/>
                <a:cs typeface="+mn-cs"/>
              </a:rPr>
              <a:t>. </a:t>
            </a:r>
            <a:r>
              <a:rPr lang="fr-FR" sz="1200" dirty="0" smtClean="0">
                <a:solidFill>
                  <a:srgbClr val="C00000"/>
                </a:solidFill>
                <a:latin typeface="Calibri"/>
                <a:cs typeface="+mn-cs"/>
              </a:rPr>
              <a:t>J </a:t>
            </a:r>
            <a:r>
              <a:rPr lang="fr-FR" sz="1200" dirty="0" err="1" smtClean="0">
                <a:solidFill>
                  <a:srgbClr val="C00000"/>
                </a:solidFill>
                <a:latin typeface="Calibri"/>
                <a:cs typeface="+mn-cs"/>
              </a:rPr>
              <a:t>Nutr</a:t>
            </a:r>
            <a:r>
              <a:rPr lang="fr-FR" sz="1200" dirty="0" smtClean="0">
                <a:solidFill>
                  <a:srgbClr val="C00000"/>
                </a:solidFill>
                <a:latin typeface="Calibri"/>
                <a:cs typeface="+mn-cs"/>
              </a:rPr>
              <a:t> 1994</a:t>
            </a:r>
            <a:r>
              <a:rPr lang="en-US" dirty="0" smtClean="0">
                <a:solidFill>
                  <a:srgbClr val="C00000"/>
                </a:solidFill>
                <a:latin typeface="Calibri"/>
                <a:cs typeface="+mn-cs"/>
              </a:rPr>
              <a:t>)</a:t>
            </a:r>
            <a:r>
              <a:rPr lang="fr-FR" dirty="0" smtClean="0">
                <a:solidFill>
                  <a:prstClr val="black"/>
                </a:solidFill>
                <a:latin typeface="Calibri"/>
                <a:cs typeface="+mn-cs"/>
              </a:rPr>
              <a:t> </a:t>
            </a:r>
            <a:endParaRPr lang="fr-FR" sz="2000" dirty="0" smtClean="0">
              <a:solidFill>
                <a:prstClr val="black"/>
              </a:solidFill>
              <a:latin typeface="Calibri"/>
              <a:cs typeface="+mn-cs"/>
            </a:endParaRPr>
          </a:p>
          <a:p>
            <a:pPr marL="342900" lvl="1" indent="-342900" fontAlgn="auto">
              <a:spcBef>
                <a:spcPct val="20000"/>
              </a:spcBef>
              <a:spcAft>
                <a:spcPts val="0"/>
              </a:spcAft>
              <a:buClr>
                <a:srgbClr val="4F81BD">
                  <a:lumMod val="75000"/>
                </a:srgbClr>
              </a:buClr>
              <a:buFont typeface="Wingdings" pitchFamily="2" charset="2"/>
              <a:buChar char="q"/>
              <a:defRPr/>
            </a:pPr>
            <a:r>
              <a:rPr lang="fr-FR" sz="2200" dirty="0" smtClean="0">
                <a:solidFill>
                  <a:prstClr val="black"/>
                </a:solidFill>
                <a:latin typeface="Calibri"/>
                <a:cs typeface="+mn-cs"/>
              </a:rPr>
              <a:t>Etudes cliniques difficilement interprétables: nombreux facteurs confondants.</a:t>
            </a:r>
          </a:p>
          <a:p>
            <a:pPr marL="342900" lvl="1" indent="-342900" fontAlgn="auto">
              <a:spcBef>
                <a:spcPct val="20000"/>
              </a:spcBef>
              <a:spcAft>
                <a:spcPts val="0"/>
              </a:spcAft>
              <a:buClr>
                <a:srgbClr val="4F81BD">
                  <a:lumMod val="75000"/>
                </a:srgbClr>
              </a:buClr>
              <a:buFont typeface="Wingdings" pitchFamily="2" charset="2"/>
              <a:buChar char="q"/>
              <a:defRPr/>
            </a:pPr>
            <a:r>
              <a:rPr lang="fr-FR" sz="2200" dirty="0" smtClean="0">
                <a:solidFill>
                  <a:prstClr val="black"/>
                </a:solidFill>
                <a:latin typeface="Calibri"/>
                <a:cs typeface="+mn-cs"/>
              </a:rPr>
              <a:t>Aucun avantage du fer ou avantage limité. </a:t>
            </a:r>
            <a:r>
              <a:rPr lang="fr-FR" sz="1300" dirty="0" smtClean="0">
                <a:solidFill>
                  <a:srgbClr val="C00000"/>
                </a:solidFill>
                <a:latin typeface="Calibri"/>
                <a:cs typeface="+mn-cs"/>
              </a:rPr>
              <a:t>(</a:t>
            </a:r>
            <a:r>
              <a:rPr lang="en-US" sz="1300" dirty="0" err="1" smtClean="0">
                <a:solidFill>
                  <a:srgbClr val="C00000"/>
                </a:solidFill>
                <a:latin typeface="Calibri"/>
                <a:cs typeface="+mn-cs"/>
              </a:rPr>
              <a:t>Sachdev</a:t>
            </a:r>
            <a:r>
              <a:rPr lang="en-US" sz="1300" dirty="0" smtClean="0">
                <a:solidFill>
                  <a:srgbClr val="C00000"/>
                </a:solidFill>
                <a:latin typeface="Calibri"/>
                <a:cs typeface="+mn-cs"/>
              </a:rPr>
              <a:t> H </a:t>
            </a:r>
            <a:r>
              <a:rPr lang="en-US" sz="1300" i="1" dirty="0" smtClean="0">
                <a:solidFill>
                  <a:srgbClr val="C00000"/>
                </a:solidFill>
                <a:latin typeface="Calibri"/>
                <a:cs typeface="+mn-cs"/>
              </a:rPr>
              <a:t>et al</a:t>
            </a:r>
            <a:r>
              <a:rPr lang="en-US" sz="1300" dirty="0" smtClean="0">
                <a:solidFill>
                  <a:srgbClr val="C00000"/>
                </a:solidFill>
                <a:latin typeface="Calibri"/>
                <a:cs typeface="+mn-cs"/>
              </a:rPr>
              <a:t>. </a:t>
            </a:r>
            <a:r>
              <a:rPr lang="fr-FR" sz="1300" dirty="0" smtClean="0">
                <a:solidFill>
                  <a:srgbClr val="C00000"/>
                </a:solidFill>
                <a:latin typeface="Calibri"/>
                <a:cs typeface="+mn-cs"/>
              </a:rPr>
              <a:t>Public </a:t>
            </a:r>
            <a:r>
              <a:rPr lang="fr-FR" sz="1300" dirty="0" err="1" smtClean="0">
                <a:solidFill>
                  <a:srgbClr val="C00000"/>
                </a:solidFill>
                <a:latin typeface="Calibri"/>
                <a:cs typeface="+mn-cs"/>
              </a:rPr>
              <a:t>Health</a:t>
            </a:r>
            <a:r>
              <a:rPr lang="fr-FR" sz="1300" dirty="0" smtClean="0">
                <a:solidFill>
                  <a:srgbClr val="C00000"/>
                </a:solidFill>
                <a:latin typeface="Calibri"/>
                <a:cs typeface="+mn-cs"/>
              </a:rPr>
              <a:t> </a:t>
            </a:r>
            <a:r>
              <a:rPr lang="fr-FR" sz="1300" dirty="0" err="1" smtClean="0">
                <a:solidFill>
                  <a:srgbClr val="C00000"/>
                </a:solidFill>
                <a:latin typeface="Calibri"/>
                <a:cs typeface="+mn-cs"/>
              </a:rPr>
              <a:t>Nutr</a:t>
            </a:r>
            <a:r>
              <a:rPr lang="fr-FR" sz="1300" dirty="0" smtClean="0">
                <a:solidFill>
                  <a:srgbClr val="C00000"/>
                </a:solidFill>
                <a:latin typeface="Calibri"/>
                <a:cs typeface="+mn-cs"/>
              </a:rPr>
              <a:t>. 2006</a:t>
            </a:r>
            <a:r>
              <a:rPr lang="en-US" sz="1300" dirty="0" smtClean="0">
                <a:solidFill>
                  <a:srgbClr val="C00000"/>
                </a:solidFill>
                <a:latin typeface="Calibri"/>
                <a:cs typeface="+mn-cs"/>
              </a:rPr>
              <a:t>)</a:t>
            </a:r>
            <a:r>
              <a:rPr lang="fr-FR" sz="1300" dirty="0" smtClean="0">
                <a:solidFill>
                  <a:prstClr val="black"/>
                </a:solidFill>
                <a:latin typeface="Calibri"/>
                <a:cs typeface="+mn-cs"/>
              </a:rPr>
              <a:t> </a:t>
            </a:r>
          </a:p>
          <a:p>
            <a:pPr marL="342900" lvl="1" indent="-342900" fontAlgn="auto">
              <a:spcBef>
                <a:spcPct val="20000"/>
              </a:spcBef>
              <a:spcAft>
                <a:spcPts val="0"/>
              </a:spcAft>
              <a:buClr>
                <a:srgbClr val="4F81BD">
                  <a:lumMod val="75000"/>
                </a:srgbClr>
              </a:buClr>
              <a:buFont typeface="Wingdings" pitchFamily="2" charset="2"/>
              <a:buChar char="q"/>
              <a:defRPr/>
            </a:pPr>
            <a:r>
              <a:rPr lang="fr-FR" sz="2200" dirty="0" smtClean="0">
                <a:solidFill>
                  <a:prstClr val="black"/>
                </a:solidFill>
                <a:latin typeface="Calibri"/>
                <a:cs typeface="+mn-cs"/>
              </a:rPr>
              <a:t>La </a:t>
            </a:r>
            <a:r>
              <a:rPr lang="fr-FR" sz="2200" dirty="0" err="1" smtClean="0">
                <a:solidFill>
                  <a:prstClr val="black"/>
                </a:solidFill>
                <a:latin typeface="Calibri"/>
                <a:cs typeface="+mn-cs"/>
              </a:rPr>
              <a:t>supplémentation</a:t>
            </a:r>
            <a:r>
              <a:rPr lang="fr-FR" sz="2200" dirty="0" smtClean="0">
                <a:solidFill>
                  <a:prstClr val="black"/>
                </a:solidFill>
                <a:latin typeface="Calibri"/>
                <a:cs typeface="+mn-cs"/>
              </a:rPr>
              <a:t> en fer des enfants en bas âge, non carencés en fer, pourrait compromettre leurs gains optimaux en taille et en poids, le fer en excès pouvant entraver l’absorption du zinc. </a:t>
            </a:r>
            <a:r>
              <a:rPr lang="fr-FR" sz="2200" dirty="0" smtClean="0">
                <a:solidFill>
                  <a:srgbClr val="C00000"/>
                </a:solidFill>
                <a:latin typeface="Calibri"/>
                <a:cs typeface="+mn-cs"/>
              </a:rPr>
              <a:t> </a:t>
            </a:r>
            <a:r>
              <a:rPr lang="fr-FR" sz="1300" dirty="0" smtClean="0">
                <a:solidFill>
                  <a:srgbClr val="C00000"/>
                </a:solidFill>
                <a:latin typeface="Calibri"/>
                <a:cs typeface="+mn-cs"/>
              </a:rPr>
              <a:t>(</a:t>
            </a:r>
            <a:r>
              <a:rPr lang="en-US" sz="1300" dirty="0" err="1" smtClean="0">
                <a:solidFill>
                  <a:srgbClr val="C00000"/>
                </a:solidFill>
                <a:latin typeface="Calibri"/>
                <a:cs typeface="+mn-cs"/>
              </a:rPr>
              <a:t>Dijkhuizen</a:t>
            </a:r>
            <a:r>
              <a:rPr lang="en-US" sz="1300" dirty="0" smtClean="0">
                <a:solidFill>
                  <a:srgbClr val="C00000"/>
                </a:solidFill>
                <a:latin typeface="Calibri"/>
                <a:cs typeface="+mn-cs"/>
              </a:rPr>
              <a:t> MA </a:t>
            </a:r>
            <a:r>
              <a:rPr lang="en-US" sz="1300" i="1" dirty="0" smtClean="0">
                <a:solidFill>
                  <a:srgbClr val="C00000"/>
                </a:solidFill>
                <a:latin typeface="Calibri"/>
                <a:cs typeface="+mn-cs"/>
              </a:rPr>
              <a:t>et al</a:t>
            </a:r>
            <a:r>
              <a:rPr lang="en-US" sz="1300" dirty="0" smtClean="0">
                <a:solidFill>
                  <a:srgbClr val="C00000"/>
                </a:solidFill>
                <a:latin typeface="Calibri"/>
                <a:cs typeface="+mn-cs"/>
              </a:rPr>
              <a:t>. </a:t>
            </a:r>
            <a:r>
              <a:rPr lang="fr-FR" sz="1300" dirty="0" smtClean="0">
                <a:solidFill>
                  <a:srgbClr val="C00000"/>
                </a:solidFill>
                <a:latin typeface="Calibri"/>
                <a:cs typeface="+mn-cs"/>
              </a:rPr>
              <a:t>J </a:t>
            </a:r>
            <a:r>
              <a:rPr lang="fr-FR" sz="1300" dirty="0" err="1" smtClean="0">
                <a:solidFill>
                  <a:srgbClr val="C00000"/>
                </a:solidFill>
                <a:latin typeface="Calibri"/>
                <a:cs typeface="+mn-cs"/>
              </a:rPr>
              <a:t>Nutr</a:t>
            </a:r>
            <a:r>
              <a:rPr lang="fr-FR" sz="1300" dirty="0" smtClean="0">
                <a:solidFill>
                  <a:srgbClr val="C00000"/>
                </a:solidFill>
                <a:latin typeface="Calibri"/>
                <a:cs typeface="+mn-cs"/>
              </a:rPr>
              <a:t>. 2008</a:t>
            </a:r>
            <a:r>
              <a:rPr lang="en-US" sz="1300" dirty="0" smtClean="0">
                <a:solidFill>
                  <a:srgbClr val="C00000"/>
                </a:solidFill>
                <a:latin typeface="Calibri"/>
                <a:cs typeface="+mn-cs"/>
              </a:rPr>
              <a:t>)</a:t>
            </a:r>
            <a:endParaRPr lang="fr-FR" sz="1300" dirty="0" smtClean="0">
              <a:solidFill>
                <a:prstClr val="black"/>
              </a:solidFill>
              <a:latin typeface="Calibri"/>
              <a:cs typeface="+mn-cs"/>
            </a:endParaRPr>
          </a:p>
        </p:txBody>
      </p:sp>
      <p:sp>
        <p:nvSpPr>
          <p:cNvPr id="11" name="Titre 1"/>
          <p:cNvSpPr txBox="1">
            <a:spLocks/>
          </p:cNvSpPr>
          <p:nvPr/>
        </p:nvSpPr>
        <p:spPr>
          <a:xfrm>
            <a:off x="0" y="0"/>
            <a:ext cx="9144000" cy="7647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smtClean="0">
                <a:ln>
                  <a:noFill/>
                </a:ln>
                <a:solidFill>
                  <a:prstClr val="black"/>
                </a:solidFill>
                <a:effectLst/>
                <a:uLnTx/>
                <a:uFillTx/>
                <a:latin typeface="+mn-lt"/>
                <a:ea typeface="+mn-ea"/>
                <a:cs typeface="+mn-cs"/>
              </a:rPr>
              <a:t>Conséquences non hématologiques de la carence martiale </a:t>
            </a:r>
            <a:endParaRPr kumimoji="0" lang="fr-FR" sz="28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0" y="0"/>
            <a:ext cx="9144000" cy="692696"/>
          </a:xfrm>
          <a:ln/>
        </p:spPr>
        <p:style>
          <a:lnRef idx="1">
            <a:schemeClr val="accent1"/>
          </a:lnRef>
          <a:fillRef idx="2">
            <a:schemeClr val="accent1"/>
          </a:fillRef>
          <a:effectRef idx="1">
            <a:schemeClr val="accent1"/>
          </a:effectRef>
          <a:fontRef idx="minor">
            <a:schemeClr val="dk1"/>
          </a:fontRef>
        </p:style>
        <p:txBody>
          <a:bodyPr>
            <a:normAutofit/>
          </a:bodyPr>
          <a:lstStyle/>
          <a:p>
            <a:r>
              <a:rPr lang="fr-FR" sz="2800" dirty="0" smtClean="0"/>
              <a:t>Ampleur du problème (1)</a:t>
            </a:r>
          </a:p>
        </p:txBody>
      </p:sp>
      <p:sp>
        <p:nvSpPr>
          <p:cNvPr id="3075" name="Espace réservé du contenu 2"/>
          <p:cNvSpPr>
            <a:spLocks noGrp="1"/>
          </p:cNvSpPr>
          <p:nvPr>
            <p:ph idx="1"/>
          </p:nvPr>
        </p:nvSpPr>
        <p:spPr>
          <a:xfrm>
            <a:off x="107504" y="692696"/>
            <a:ext cx="4032448" cy="2376264"/>
          </a:xfrm>
        </p:spPr>
        <p:txBody>
          <a:bodyPr>
            <a:normAutofit/>
          </a:bodyPr>
          <a:lstStyle/>
          <a:p>
            <a:pPr marL="342900" lvl="1" indent="-342900">
              <a:buClr>
                <a:schemeClr val="accent1">
                  <a:lumMod val="75000"/>
                </a:schemeClr>
              </a:buClr>
              <a:buFont typeface="Wingdings" pitchFamily="2" charset="2"/>
              <a:buChar char="q"/>
              <a:defRPr/>
            </a:pPr>
            <a:r>
              <a:rPr lang="fr-FR" sz="1900" dirty="0" smtClean="0"/>
              <a:t>La CM constitue le trouble nutritionnel le plus répandu</a:t>
            </a:r>
          </a:p>
          <a:p>
            <a:pPr lvl="1">
              <a:buClr>
                <a:srgbClr val="4F81BD"/>
              </a:buClr>
              <a:buFont typeface="Wingdings" pitchFamily="2" charset="2"/>
              <a:buChar char="§"/>
              <a:defRPr/>
            </a:pPr>
            <a:r>
              <a:rPr lang="fr-FR" sz="1900" dirty="0" smtClean="0"/>
              <a:t>Pays </a:t>
            </a:r>
            <a:r>
              <a:rPr lang="fr-FR" sz="1900" dirty="0"/>
              <a:t>en </a:t>
            </a:r>
            <a:r>
              <a:rPr lang="fr-FR" sz="1900" dirty="0" smtClean="0"/>
              <a:t>développement: anémie par CM (ACM) problème de santé publique</a:t>
            </a:r>
            <a:endParaRPr lang="fr-FR" sz="1900" dirty="0" smtClean="0">
              <a:solidFill>
                <a:prstClr val="black"/>
              </a:solidFill>
            </a:endParaRPr>
          </a:p>
          <a:p>
            <a:pPr lvl="1">
              <a:buClr>
                <a:srgbClr val="4F81BD"/>
              </a:buClr>
              <a:buFont typeface="Wingdings" pitchFamily="2" charset="2"/>
              <a:buChar char="§"/>
              <a:defRPr/>
            </a:pPr>
            <a:r>
              <a:rPr lang="fr-FR" sz="1900" dirty="0" smtClean="0"/>
              <a:t>Nourrissons: principal groupe à risque</a:t>
            </a:r>
          </a:p>
        </p:txBody>
      </p:sp>
      <p:cxnSp>
        <p:nvCxnSpPr>
          <p:cNvPr id="4" name="Connecteur droit 3"/>
          <p:cNvCxnSpPr/>
          <p:nvPr/>
        </p:nvCxnSpPr>
        <p:spPr>
          <a:xfrm>
            <a:off x="0" y="692696"/>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Espace réservé du contenu 2"/>
          <p:cNvSpPr txBox="1">
            <a:spLocks/>
          </p:cNvSpPr>
          <p:nvPr/>
        </p:nvSpPr>
        <p:spPr>
          <a:xfrm>
            <a:off x="0" y="2996952"/>
            <a:ext cx="3995936" cy="3672408"/>
          </a:xfrm>
          <a:prstGeom prst="rect">
            <a:avLst/>
          </a:prstGeom>
        </p:spPr>
        <p:txBody>
          <a:bodyPr vert="horz" lIns="91440" tIns="45720" rIns="91440" bIns="45720" rtlCol="0">
            <a:noAutofit/>
          </a:bodyPr>
          <a:lstStyle/>
          <a:p>
            <a:pPr marL="342900" lvl="1" indent="-342900" fontAlgn="auto">
              <a:spcBef>
                <a:spcPct val="20000"/>
              </a:spcBef>
              <a:spcAft>
                <a:spcPts val="0"/>
              </a:spcAft>
              <a:buClr>
                <a:srgbClr val="4F81BD">
                  <a:lumMod val="75000"/>
                </a:srgbClr>
              </a:buClr>
              <a:buFont typeface="Wingdings" pitchFamily="2" charset="2"/>
              <a:buChar char="q"/>
              <a:defRPr/>
            </a:pPr>
            <a:r>
              <a:rPr lang="fr-FR" sz="1900" dirty="0" smtClean="0">
                <a:solidFill>
                  <a:prstClr val="black"/>
                </a:solidFill>
                <a:latin typeface="Calibri"/>
                <a:cs typeface="+mn-cs"/>
              </a:rPr>
              <a:t>Choix des indicateurs  de la CM = déterminant</a:t>
            </a:r>
          </a:p>
          <a:p>
            <a:pPr marL="742950" lvl="1" indent="-285750" fontAlgn="auto">
              <a:spcBef>
                <a:spcPct val="20000"/>
              </a:spcBef>
              <a:spcAft>
                <a:spcPts val="0"/>
              </a:spcAft>
              <a:buClr>
                <a:srgbClr val="4F81BD"/>
              </a:buClr>
              <a:buFont typeface="Wingdings" pitchFamily="2" charset="2"/>
              <a:buChar char="§"/>
              <a:defRPr/>
            </a:pPr>
            <a:r>
              <a:rPr lang="fr-FR" sz="1900" dirty="0" smtClean="0">
                <a:solidFill>
                  <a:prstClr val="black"/>
                </a:solidFill>
                <a:latin typeface="Calibri"/>
                <a:cs typeface="+mn-cs"/>
              </a:rPr>
              <a:t>Anémie souvent prise comme synonyme de CM (VPP 29%, sensibilité 30%</a:t>
            </a:r>
          </a:p>
          <a:p>
            <a:pPr marL="742950" lvl="1" indent="-285750" fontAlgn="auto">
              <a:spcBef>
                <a:spcPct val="20000"/>
              </a:spcBef>
              <a:spcAft>
                <a:spcPts val="0"/>
              </a:spcAft>
              <a:buClr>
                <a:srgbClr val="4F81BD"/>
              </a:buClr>
              <a:buFont typeface="Wingdings" pitchFamily="2" charset="2"/>
              <a:buChar char="§"/>
              <a:defRPr/>
            </a:pPr>
            <a:r>
              <a:rPr lang="fr-FR" sz="1900" dirty="0" smtClean="0">
                <a:solidFill>
                  <a:prstClr val="black"/>
                </a:solidFill>
                <a:latin typeface="Calibri"/>
                <a:cs typeface="+mn-cs"/>
              </a:rPr>
              <a:t>Biais: infection, inflammation, autres carences, hémoglobinopathies, différences ethniques…</a:t>
            </a:r>
          </a:p>
          <a:p>
            <a:pPr marL="742950" lvl="1" indent="-285750" fontAlgn="auto">
              <a:spcBef>
                <a:spcPct val="20000"/>
              </a:spcBef>
              <a:spcAft>
                <a:spcPts val="0"/>
              </a:spcAft>
              <a:buClr>
                <a:srgbClr val="4F81BD"/>
              </a:buClr>
              <a:buFont typeface="Wingdings" pitchFamily="2" charset="2"/>
              <a:buChar char="§"/>
              <a:defRPr/>
            </a:pPr>
            <a:r>
              <a:rPr lang="fr-FR" sz="1900" dirty="0" smtClean="0">
                <a:solidFill>
                  <a:prstClr val="black"/>
                </a:solidFill>
                <a:latin typeface="Calibri"/>
                <a:cs typeface="+mn-cs"/>
              </a:rPr>
              <a:t> Indicateurs multiples (</a:t>
            </a:r>
            <a:r>
              <a:rPr lang="fr-FR" sz="1900" dirty="0" err="1" smtClean="0">
                <a:solidFill>
                  <a:prstClr val="black"/>
                </a:solidFill>
                <a:latin typeface="Calibri"/>
                <a:cs typeface="+mn-cs"/>
              </a:rPr>
              <a:t>ferritine</a:t>
            </a:r>
            <a:r>
              <a:rPr lang="fr-FR" sz="1900" dirty="0" smtClean="0">
                <a:solidFill>
                  <a:prstClr val="black"/>
                </a:solidFill>
                <a:latin typeface="Calibri"/>
                <a:cs typeface="+mn-cs"/>
              </a:rPr>
              <a:t>, PPE, </a:t>
            </a:r>
            <a:r>
              <a:rPr lang="fr-FR" sz="1900" dirty="0" err="1" smtClean="0">
                <a:solidFill>
                  <a:prstClr val="black"/>
                </a:solidFill>
                <a:latin typeface="Calibri"/>
                <a:cs typeface="+mn-cs"/>
              </a:rPr>
              <a:t>RsTf</a:t>
            </a:r>
            <a:r>
              <a:rPr lang="fr-FR" sz="1900" dirty="0" smtClean="0">
                <a:solidFill>
                  <a:prstClr val="black"/>
                </a:solidFill>
                <a:latin typeface="Calibri"/>
                <a:cs typeface="+mn-cs"/>
              </a:rPr>
              <a:t>, ..)</a:t>
            </a:r>
            <a:endParaRPr lang="fr-FR" sz="1900" dirty="0">
              <a:solidFill>
                <a:prstClr val="black"/>
              </a:solidFill>
              <a:latin typeface="Calibri"/>
              <a:cs typeface="+mn-cs"/>
            </a:endParaRPr>
          </a:p>
        </p:txBody>
      </p:sp>
      <p:pic>
        <p:nvPicPr>
          <p:cNvPr id="2053" name="Picture 5"/>
          <p:cNvPicPr>
            <a:picLocks noChangeAspect="1" noChangeArrowheads="1"/>
          </p:cNvPicPr>
          <p:nvPr/>
        </p:nvPicPr>
        <p:blipFill>
          <a:blip r:embed="rId3" cstate="print"/>
          <a:srcRect/>
          <a:stretch>
            <a:fillRect/>
          </a:stretch>
        </p:blipFill>
        <p:spPr bwMode="auto">
          <a:xfrm>
            <a:off x="4067944" y="1268760"/>
            <a:ext cx="5004048" cy="4032448"/>
          </a:xfrm>
          <a:prstGeom prst="rect">
            <a:avLst/>
          </a:prstGeom>
          <a:noFill/>
          <a:ln w="19050">
            <a:solidFill>
              <a:srgbClr val="0070C0"/>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20000"/>
                <a:lumOff val="80000"/>
                <a:shade val="30000"/>
                <a:satMod val="115000"/>
                <a:alpha val="50000"/>
              </a:schemeClr>
            </a:gs>
            <a:gs pos="50000">
              <a:schemeClr val="accent5">
                <a:lumMod val="20000"/>
                <a:lumOff val="80000"/>
                <a:shade val="67500"/>
                <a:satMod val="115000"/>
              </a:schemeClr>
            </a:gs>
            <a:gs pos="100000">
              <a:schemeClr val="accent5">
                <a:lumMod val="20000"/>
                <a:lumOff val="80000"/>
                <a:shade val="100000"/>
                <a:satMod val="115000"/>
              </a:schemeClr>
            </a:gs>
          </a:gsLst>
          <a:lin ang="2700000" scaled="1"/>
        </a:gradFill>
        <a:effectLst/>
      </p:bgPr>
    </p:bg>
    <p:spTree>
      <p:nvGrpSpPr>
        <p:cNvPr id="1" name=""/>
        <p:cNvGrpSpPr/>
        <p:nvPr/>
      </p:nvGrpSpPr>
      <p:grpSpPr>
        <a:xfrm>
          <a:off x="0" y="0"/>
          <a:ext cx="0" cy="0"/>
          <a:chOff x="0" y="0"/>
          <a:chExt cx="0" cy="0"/>
        </a:xfrm>
      </p:grpSpPr>
      <p:cxnSp>
        <p:nvCxnSpPr>
          <p:cNvPr id="31" name="Connecteur droit 30"/>
          <p:cNvCxnSpPr/>
          <p:nvPr/>
        </p:nvCxnSpPr>
        <p:spPr>
          <a:xfrm>
            <a:off x="539552" y="2780928"/>
            <a:ext cx="7344816"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à coins arrondis 25"/>
          <p:cNvSpPr/>
          <p:nvPr/>
        </p:nvSpPr>
        <p:spPr>
          <a:xfrm>
            <a:off x="5148064" y="4149080"/>
            <a:ext cx="2088232" cy="144016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fontAlgn="auto">
              <a:spcBef>
                <a:spcPts val="0"/>
              </a:spcBef>
              <a:spcAft>
                <a:spcPts val="0"/>
              </a:spcAft>
              <a:buFont typeface="Wingdings" pitchFamily="2" charset="2"/>
              <a:buChar char="§"/>
            </a:pPr>
            <a:r>
              <a:rPr lang="fr-FR" sz="1200" dirty="0" smtClean="0">
                <a:solidFill>
                  <a:prstClr val="black"/>
                </a:solidFill>
              </a:rPr>
              <a:t> Fer sérique</a:t>
            </a:r>
          </a:p>
          <a:p>
            <a:pPr fontAlgn="auto">
              <a:spcBef>
                <a:spcPts val="0"/>
              </a:spcBef>
              <a:spcAft>
                <a:spcPts val="0"/>
              </a:spcAft>
              <a:buFont typeface="Wingdings" pitchFamily="2" charset="2"/>
              <a:buChar char="§"/>
            </a:pPr>
            <a:r>
              <a:rPr lang="fr-FR" sz="1200" dirty="0" smtClean="0">
                <a:solidFill>
                  <a:prstClr val="black"/>
                </a:solidFill>
              </a:rPr>
              <a:t> Coefficient de saturation de la transferrine</a:t>
            </a:r>
          </a:p>
          <a:p>
            <a:pPr fontAlgn="auto">
              <a:spcBef>
                <a:spcPts val="0"/>
              </a:spcBef>
              <a:spcAft>
                <a:spcPts val="0"/>
              </a:spcAft>
              <a:buFont typeface="Wingdings" pitchFamily="2" charset="2"/>
              <a:buChar char="§"/>
            </a:pPr>
            <a:r>
              <a:rPr lang="fr-FR" sz="1200" dirty="0" smtClean="0">
                <a:solidFill>
                  <a:prstClr val="black"/>
                </a:solidFill>
              </a:rPr>
              <a:t> Récepteurs solubles à la transferrine</a:t>
            </a:r>
          </a:p>
          <a:p>
            <a:pPr fontAlgn="auto">
              <a:spcBef>
                <a:spcPts val="0"/>
              </a:spcBef>
              <a:spcAft>
                <a:spcPts val="0"/>
              </a:spcAft>
              <a:buFont typeface="Wingdings" pitchFamily="2" charset="2"/>
              <a:buChar char="§"/>
            </a:pPr>
            <a:r>
              <a:rPr lang="fr-FR" sz="1200" dirty="0" smtClean="0">
                <a:solidFill>
                  <a:prstClr val="black"/>
                </a:solidFill>
              </a:rPr>
              <a:t> </a:t>
            </a:r>
            <a:r>
              <a:rPr lang="fr-FR" sz="1200" dirty="0" err="1" smtClean="0">
                <a:solidFill>
                  <a:prstClr val="black"/>
                </a:solidFill>
              </a:rPr>
              <a:t>Protoporphyrines</a:t>
            </a:r>
            <a:r>
              <a:rPr lang="fr-FR" sz="1200" dirty="0" smtClean="0">
                <a:solidFill>
                  <a:prstClr val="black"/>
                </a:solidFill>
              </a:rPr>
              <a:t> érythrocytaires</a:t>
            </a:r>
          </a:p>
        </p:txBody>
      </p:sp>
      <p:sp>
        <p:nvSpPr>
          <p:cNvPr id="3074" name="Titre 1"/>
          <p:cNvSpPr>
            <a:spLocks noGrp="1"/>
          </p:cNvSpPr>
          <p:nvPr>
            <p:ph type="title"/>
          </p:nvPr>
        </p:nvSpPr>
        <p:spPr>
          <a:xfrm>
            <a:off x="0" y="0"/>
            <a:ext cx="9144000" cy="764704"/>
          </a:xfrm>
          <a:ln/>
        </p:spPr>
        <p:style>
          <a:lnRef idx="1">
            <a:schemeClr val="accent1"/>
          </a:lnRef>
          <a:fillRef idx="2">
            <a:schemeClr val="accent1"/>
          </a:fillRef>
          <a:effectRef idx="1">
            <a:schemeClr val="accent1"/>
          </a:effectRef>
          <a:fontRef idx="minor">
            <a:schemeClr val="dk1"/>
          </a:fontRef>
        </p:style>
        <p:txBody>
          <a:bodyPr>
            <a:noAutofit/>
          </a:bodyPr>
          <a:lstStyle/>
          <a:p>
            <a:pPr marL="725850" indent="-514350" fontAlgn="auto">
              <a:spcAft>
                <a:spcPts val="0"/>
              </a:spcAft>
            </a:pPr>
            <a:r>
              <a:rPr lang="fr-FR" sz="3600" dirty="0" smtClean="0">
                <a:solidFill>
                  <a:prstClr val="black"/>
                </a:solidFill>
              </a:rPr>
              <a:t>Les indicateurs d’évaluation du statut en fer</a:t>
            </a:r>
          </a:p>
        </p:txBody>
      </p:sp>
      <p:cxnSp>
        <p:nvCxnSpPr>
          <p:cNvPr id="4" name="Connecteur droit 3"/>
          <p:cNvCxnSpPr/>
          <p:nvPr/>
        </p:nvCxnSpPr>
        <p:spPr>
          <a:xfrm>
            <a:off x="0" y="764704"/>
            <a:ext cx="9144000" cy="7200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ectangle avec flèche vers le bas 6"/>
          <p:cNvSpPr/>
          <p:nvPr/>
        </p:nvSpPr>
        <p:spPr>
          <a:xfrm>
            <a:off x="1115616" y="980728"/>
            <a:ext cx="1224136" cy="698376"/>
          </a:xfrm>
          <a:prstGeom prst="downArrow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fr-FR" sz="1400" b="1" dirty="0" smtClean="0">
                <a:solidFill>
                  <a:prstClr val="black"/>
                </a:solidFill>
              </a:rPr>
              <a:t>STADES</a:t>
            </a:r>
            <a:endParaRPr lang="fr-FR" sz="1400" b="1" dirty="0">
              <a:solidFill>
                <a:prstClr val="black"/>
              </a:solidFill>
            </a:endParaRPr>
          </a:p>
        </p:txBody>
      </p:sp>
      <p:sp>
        <p:nvSpPr>
          <p:cNvPr id="8" name="Rectangle avec flèche vers le bas 7"/>
          <p:cNvSpPr/>
          <p:nvPr/>
        </p:nvSpPr>
        <p:spPr>
          <a:xfrm>
            <a:off x="3275856" y="980728"/>
            <a:ext cx="1224136" cy="770384"/>
          </a:xfrm>
          <a:prstGeom prst="downArrow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fr-FR" sz="1400" b="1" dirty="0" smtClean="0">
                <a:solidFill>
                  <a:prstClr val="black"/>
                </a:solidFill>
              </a:rPr>
              <a:t>MECANISMES</a:t>
            </a:r>
            <a:endParaRPr lang="fr-FR" sz="1400" b="1" dirty="0">
              <a:solidFill>
                <a:prstClr val="black"/>
              </a:solidFill>
            </a:endParaRPr>
          </a:p>
        </p:txBody>
      </p:sp>
      <p:sp>
        <p:nvSpPr>
          <p:cNvPr id="10" name="Rectangle avec flèche vers le bas 9"/>
          <p:cNvSpPr/>
          <p:nvPr/>
        </p:nvSpPr>
        <p:spPr>
          <a:xfrm>
            <a:off x="5580112" y="980728"/>
            <a:ext cx="1224136" cy="770384"/>
          </a:xfrm>
          <a:prstGeom prst="downArrow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fr-FR" sz="1400" b="1" dirty="0" smtClean="0">
                <a:solidFill>
                  <a:prstClr val="black"/>
                </a:solidFill>
              </a:rPr>
              <a:t>INDICATEURS</a:t>
            </a:r>
            <a:endParaRPr lang="fr-FR" sz="1400" b="1" dirty="0">
              <a:solidFill>
                <a:prstClr val="black"/>
              </a:solidFill>
            </a:endParaRPr>
          </a:p>
        </p:txBody>
      </p:sp>
      <p:sp>
        <p:nvSpPr>
          <p:cNvPr id="11" name="Rectangle à coins arrondis 10"/>
          <p:cNvSpPr/>
          <p:nvPr/>
        </p:nvSpPr>
        <p:spPr>
          <a:xfrm>
            <a:off x="1115616" y="1700808"/>
            <a:ext cx="1152128" cy="936104"/>
          </a:xfrm>
          <a:prstGeom prst="roundRect">
            <a:avLst/>
          </a:prstGeom>
          <a:ln w="19050"/>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fr-FR" sz="1400" b="1" dirty="0" smtClean="0">
                <a:solidFill>
                  <a:prstClr val="black"/>
                </a:solidFill>
              </a:rPr>
              <a:t>RISQUE DE CARENCE EN FER</a:t>
            </a:r>
            <a:endParaRPr lang="fr-FR" sz="1400" b="1" dirty="0">
              <a:solidFill>
                <a:prstClr val="black"/>
              </a:solidFill>
            </a:endParaRPr>
          </a:p>
        </p:txBody>
      </p:sp>
      <p:sp>
        <p:nvSpPr>
          <p:cNvPr id="12" name="Rectangle à coins arrondis 11"/>
          <p:cNvSpPr/>
          <p:nvPr/>
        </p:nvSpPr>
        <p:spPr>
          <a:xfrm>
            <a:off x="3059832" y="1772816"/>
            <a:ext cx="1656184" cy="864096"/>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fontAlgn="auto">
              <a:spcBef>
                <a:spcPts val="0"/>
              </a:spcBef>
              <a:spcAft>
                <a:spcPts val="0"/>
              </a:spcAft>
            </a:pPr>
            <a:r>
              <a:rPr lang="fr-FR" sz="1200" dirty="0" smtClean="0">
                <a:solidFill>
                  <a:prstClr val="black"/>
                </a:solidFill>
              </a:rPr>
              <a:t>↓des apports</a:t>
            </a:r>
          </a:p>
          <a:p>
            <a:pPr algn="ctr" fontAlgn="auto">
              <a:spcBef>
                <a:spcPts val="0"/>
              </a:spcBef>
              <a:spcAft>
                <a:spcPts val="0"/>
              </a:spcAft>
            </a:pPr>
            <a:r>
              <a:rPr lang="fr-FR" sz="1200" dirty="0" smtClean="0">
                <a:solidFill>
                  <a:prstClr val="black"/>
                </a:solidFill>
              </a:rPr>
              <a:t>↓de l’absorption </a:t>
            </a:r>
          </a:p>
          <a:p>
            <a:pPr algn="ctr" fontAlgn="auto">
              <a:spcBef>
                <a:spcPts val="0"/>
              </a:spcBef>
              <a:spcAft>
                <a:spcPts val="0"/>
              </a:spcAft>
            </a:pPr>
            <a:r>
              <a:rPr lang="fr-FR" sz="1200" dirty="0" smtClean="0">
                <a:solidFill>
                  <a:prstClr val="black"/>
                </a:solidFill>
              </a:rPr>
              <a:t>↑des pertes</a:t>
            </a:r>
          </a:p>
          <a:p>
            <a:pPr algn="ctr" fontAlgn="auto">
              <a:spcBef>
                <a:spcPts val="0"/>
              </a:spcBef>
              <a:spcAft>
                <a:spcPts val="0"/>
              </a:spcAft>
            </a:pPr>
            <a:r>
              <a:rPr lang="fr-FR" sz="1200" dirty="0" smtClean="0">
                <a:solidFill>
                  <a:prstClr val="black"/>
                </a:solidFill>
              </a:rPr>
              <a:t>↑ des besoins</a:t>
            </a:r>
            <a:endParaRPr lang="fr-FR" sz="1200" dirty="0">
              <a:solidFill>
                <a:prstClr val="black"/>
              </a:solidFill>
            </a:endParaRPr>
          </a:p>
        </p:txBody>
      </p:sp>
      <p:sp>
        <p:nvSpPr>
          <p:cNvPr id="13" name="Rectangle à coins arrondis 12"/>
          <p:cNvSpPr/>
          <p:nvPr/>
        </p:nvSpPr>
        <p:spPr>
          <a:xfrm>
            <a:off x="5076056" y="1772816"/>
            <a:ext cx="2232248" cy="864096"/>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fontAlgn="auto">
              <a:spcBef>
                <a:spcPts val="0"/>
              </a:spcBef>
              <a:spcAft>
                <a:spcPts val="0"/>
              </a:spcAft>
              <a:buFont typeface="Wingdings" pitchFamily="2" charset="2"/>
              <a:buChar char="§"/>
            </a:pPr>
            <a:r>
              <a:rPr lang="fr-FR" sz="1200" dirty="0" smtClean="0">
                <a:solidFill>
                  <a:prstClr val="black"/>
                </a:solidFill>
              </a:rPr>
              <a:t> Enquêtes alimentaires</a:t>
            </a:r>
          </a:p>
          <a:p>
            <a:pPr fontAlgn="auto">
              <a:spcBef>
                <a:spcPts val="0"/>
              </a:spcBef>
              <a:spcAft>
                <a:spcPts val="0"/>
              </a:spcAft>
              <a:buFont typeface="Wingdings" pitchFamily="2" charset="2"/>
              <a:buChar char="§"/>
            </a:pPr>
            <a:r>
              <a:rPr lang="fr-FR" sz="1200" dirty="0" smtClean="0">
                <a:solidFill>
                  <a:prstClr val="black"/>
                </a:solidFill>
              </a:rPr>
              <a:t> Enquêtes sur l’état sanitaire</a:t>
            </a:r>
          </a:p>
          <a:p>
            <a:pPr fontAlgn="auto">
              <a:spcBef>
                <a:spcPts val="0"/>
              </a:spcBef>
              <a:spcAft>
                <a:spcPts val="0"/>
              </a:spcAft>
              <a:buFont typeface="Wingdings" pitchFamily="2" charset="2"/>
              <a:buChar char="§"/>
            </a:pPr>
            <a:r>
              <a:rPr lang="fr-FR" sz="1200" dirty="0" smtClean="0">
                <a:solidFill>
                  <a:prstClr val="black"/>
                </a:solidFill>
              </a:rPr>
              <a:t> Etudes sur les facteurs d’environnement</a:t>
            </a:r>
            <a:endParaRPr lang="fr-FR" sz="1200" dirty="0">
              <a:solidFill>
                <a:prstClr val="black"/>
              </a:solidFill>
            </a:endParaRPr>
          </a:p>
        </p:txBody>
      </p:sp>
      <p:sp>
        <p:nvSpPr>
          <p:cNvPr id="15" name="Rectangle à coins arrondis 14"/>
          <p:cNvSpPr/>
          <p:nvPr/>
        </p:nvSpPr>
        <p:spPr>
          <a:xfrm>
            <a:off x="1187624" y="2852936"/>
            <a:ext cx="1080120" cy="1080120"/>
          </a:xfrm>
          <a:prstGeom prst="roundRect">
            <a:avLst/>
          </a:prstGeom>
          <a:solidFill>
            <a:schemeClr val="accent6">
              <a:lumMod val="60000"/>
              <a:lumOff val="40000"/>
            </a:schemeClr>
          </a:solidFill>
          <a:ln w="190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fr-FR" sz="1400" b="1" dirty="0" smtClean="0">
                <a:solidFill>
                  <a:prstClr val="black"/>
                </a:solidFill>
              </a:rPr>
              <a:t>TAILLE DES RESERVES </a:t>
            </a:r>
            <a:endParaRPr lang="fr-FR" sz="1400" b="1" dirty="0">
              <a:solidFill>
                <a:prstClr val="black"/>
              </a:solidFill>
            </a:endParaRPr>
          </a:p>
        </p:txBody>
      </p:sp>
      <p:sp>
        <p:nvSpPr>
          <p:cNvPr id="16" name="Rectangle à coins arrondis 15"/>
          <p:cNvSpPr/>
          <p:nvPr/>
        </p:nvSpPr>
        <p:spPr>
          <a:xfrm>
            <a:off x="611560" y="4149080"/>
            <a:ext cx="2160240" cy="1296144"/>
          </a:xfrm>
          <a:prstGeom prst="roundRect">
            <a:avLst/>
          </a:prstGeom>
          <a:solidFill>
            <a:schemeClr val="accent6">
              <a:lumMod val="20000"/>
              <a:lumOff val="80000"/>
            </a:schemeClr>
          </a:solidFill>
          <a:ln w="190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fr-FR" sz="1400" b="1" dirty="0" smtClean="0">
                <a:solidFill>
                  <a:prstClr val="black"/>
                </a:solidFill>
              </a:rPr>
              <a:t>ADEQUATION DES APPORTS EN FER AU TISSU ERYTHROPOIETIQUE</a:t>
            </a:r>
            <a:endParaRPr lang="fr-FR" sz="1400" b="1" dirty="0">
              <a:solidFill>
                <a:prstClr val="black"/>
              </a:solidFill>
            </a:endParaRPr>
          </a:p>
        </p:txBody>
      </p:sp>
      <p:sp>
        <p:nvSpPr>
          <p:cNvPr id="17" name="Rectangle à coins arrondis 16"/>
          <p:cNvSpPr/>
          <p:nvPr/>
        </p:nvSpPr>
        <p:spPr>
          <a:xfrm>
            <a:off x="1115616" y="5589240"/>
            <a:ext cx="1080120" cy="1008112"/>
          </a:xfrm>
          <a:prstGeom prst="roundRect">
            <a:avLst/>
          </a:prstGeom>
          <a:solidFill>
            <a:schemeClr val="bg1"/>
          </a:solidFill>
          <a:ln w="1905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fr-FR" sz="1400" b="1" dirty="0" smtClean="0">
                <a:solidFill>
                  <a:prstClr val="black"/>
                </a:solidFill>
              </a:rPr>
              <a:t>ANEMIE</a:t>
            </a:r>
            <a:endParaRPr lang="fr-FR" sz="1400" b="1" dirty="0">
              <a:solidFill>
                <a:prstClr val="black"/>
              </a:solidFill>
            </a:endParaRPr>
          </a:p>
        </p:txBody>
      </p:sp>
      <p:sp>
        <p:nvSpPr>
          <p:cNvPr id="18" name="Rectangle à coins arrondis 17"/>
          <p:cNvSpPr/>
          <p:nvPr/>
        </p:nvSpPr>
        <p:spPr>
          <a:xfrm>
            <a:off x="3059832" y="3212976"/>
            <a:ext cx="1656184" cy="72008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fontAlgn="auto">
              <a:spcBef>
                <a:spcPts val="0"/>
              </a:spcBef>
              <a:spcAft>
                <a:spcPts val="0"/>
              </a:spcAft>
            </a:pPr>
            <a:r>
              <a:rPr lang="fr-FR" sz="1200" dirty="0" smtClean="0">
                <a:solidFill>
                  <a:prstClr val="black"/>
                </a:solidFill>
              </a:rPr>
              <a:t>Disparition des réserves</a:t>
            </a:r>
          </a:p>
        </p:txBody>
      </p:sp>
      <p:sp>
        <p:nvSpPr>
          <p:cNvPr id="19" name="Rectangle à coins arrondis 18"/>
          <p:cNvSpPr/>
          <p:nvPr/>
        </p:nvSpPr>
        <p:spPr>
          <a:xfrm>
            <a:off x="3059832" y="2708920"/>
            <a:ext cx="1656184" cy="36004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fontAlgn="auto">
              <a:spcBef>
                <a:spcPts val="0"/>
              </a:spcBef>
              <a:spcAft>
                <a:spcPts val="0"/>
              </a:spcAft>
            </a:pPr>
            <a:r>
              <a:rPr lang="fr-FR" sz="1200" dirty="0" smtClean="0">
                <a:solidFill>
                  <a:prstClr val="black"/>
                </a:solidFill>
              </a:rPr>
              <a:t>↓ des réserves</a:t>
            </a:r>
          </a:p>
        </p:txBody>
      </p:sp>
      <p:sp>
        <p:nvSpPr>
          <p:cNvPr id="20" name="Rectangle à coins arrondis 19"/>
          <p:cNvSpPr/>
          <p:nvPr/>
        </p:nvSpPr>
        <p:spPr>
          <a:xfrm>
            <a:off x="2915816" y="4149080"/>
            <a:ext cx="1944216" cy="1296144"/>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fontAlgn="auto">
              <a:spcBef>
                <a:spcPts val="0"/>
              </a:spcBef>
              <a:spcAft>
                <a:spcPts val="0"/>
              </a:spcAft>
            </a:pPr>
            <a:r>
              <a:rPr lang="fr-FR" sz="1200" dirty="0" smtClean="0">
                <a:solidFill>
                  <a:prstClr val="black"/>
                </a:solidFill>
              </a:rPr>
              <a:t>Altération physiologique et métaboliques: </a:t>
            </a:r>
          </a:p>
          <a:p>
            <a:pPr fontAlgn="auto">
              <a:spcBef>
                <a:spcPts val="0"/>
              </a:spcBef>
              <a:spcAft>
                <a:spcPts val="0"/>
              </a:spcAft>
              <a:buFont typeface="Wingdings" pitchFamily="2" charset="2"/>
              <a:buChar char="§"/>
            </a:pPr>
            <a:r>
              <a:rPr lang="fr-FR" sz="1200" dirty="0" smtClean="0">
                <a:solidFill>
                  <a:prstClr val="black"/>
                </a:solidFill>
              </a:rPr>
              <a:t> Erythropoïèse</a:t>
            </a:r>
          </a:p>
          <a:p>
            <a:pPr fontAlgn="auto">
              <a:spcBef>
                <a:spcPts val="0"/>
              </a:spcBef>
              <a:spcAft>
                <a:spcPts val="0"/>
              </a:spcAft>
              <a:buFont typeface="Wingdings" pitchFamily="2" charset="2"/>
              <a:buChar char="§"/>
            </a:pPr>
            <a:r>
              <a:rPr lang="fr-FR" sz="1200" dirty="0" smtClean="0">
                <a:solidFill>
                  <a:prstClr val="black"/>
                </a:solidFill>
              </a:rPr>
              <a:t> Enzymes tissulaires à fer</a:t>
            </a:r>
            <a:endParaRPr lang="fr-FR" sz="1200" dirty="0">
              <a:solidFill>
                <a:prstClr val="black"/>
              </a:solidFill>
            </a:endParaRPr>
          </a:p>
        </p:txBody>
      </p:sp>
      <p:sp>
        <p:nvSpPr>
          <p:cNvPr id="21" name="Rectangle à coins arrondis 20"/>
          <p:cNvSpPr/>
          <p:nvPr/>
        </p:nvSpPr>
        <p:spPr>
          <a:xfrm>
            <a:off x="3131840" y="5589240"/>
            <a:ext cx="1512168" cy="432048"/>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fontAlgn="auto">
              <a:spcBef>
                <a:spcPts val="0"/>
              </a:spcBef>
              <a:spcAft>
                <a:spcPts val="0"/>
              </a:spcAft>
            </a:pPr>
            <a:r>
              <a:rPr lang="fr-FR" sz="1200" dirty="0" smtClean="0">
                <a:solidFill>
                  <a:prstClr val="black"/>
                </a:solidFill>
              </a:rPr>
              <a:t>Anémie biochimique</a:t>
            </a:r>
          </a:p>
        </p:txBody>
      </p:sp>
      <p:sp>
        <p:nvSpPr>
          <p:cNvPr id="22" name="Rectangle à coins arrondis 21"/>
          <p:cNvSpPr/>
          <p:nvPr/>
        </p:nvSpPr>
        <p:spPr>
          <a:xfrm>
            <a:off x="3131840" y="6093296"/>
            <a:ext cx="1512168" cy="288032"/>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fontAlgn="auto">
              <a:spcBef>
                <a:spcPts val="0"/>
              </a:spcBef>
              <a:spcAft>
                <a:spcPts val="0"/>
              </a:spcAft>
            </a:pPr>
            <a:r>
              <a:rPr lang="fr-FR" sz="1200" dirty="0" smtClean="0">
                <a:solidFill>
                  <a:prstClr val="black"/>
                </a:solidFill>
              </a:rPr>
              <a:t>Symptômes</a:t>
            </a:r>
          </a:p>
        </p:txBody>
      </p:sp>
      <p:sp>
        <p:nvSpPr>
          <p:cNvPr id="24" name="Rectangle à coins arrondis 23"/>
          <p:cNvSpPr/>
          <p:nvPr/>
        </p:nvSpPr>
        <p:spPr>
          <a:xfrm>
            <a:off x="5436096" y="2708920"/>
            <a:ext cx="1584176" cy="108012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fontAlgn="auto">
              <a:spcBef>
                <a:spcPts val="0"/>
              </a:spcBef>
              <a:spcAft>
                <a:spcPts val="0"/>
              </a:spcAft>
              <a:buFont typeface="Wingdings" pitchFamily="2" charset="2"/>
              <a:buChar char="§"/>
            </a:pPr>
            <a:r>
              <a:rPr lang="fr-FR" sz="1200" dirty="0" smtClean="0">
                <a:solidFill>
                  <a:prstClr val="black"/>
                </a:solidFill>
              </a:rPr>
              <a:t> Phlébotomie</a:t>
            </a:r>
          </a:p>
          <a:p>
            <a:pPr fontAlgn="auto">
              <a:spcBef>
                <a:spcPts val="0"/>
              </a:spcBef>
              <a:spcAft>
                <a:spcPts val="0"/>
              </a:spcAft>
              <a:buFont typeface="Wingdings" pitchFamily="2" charset="2"/>
              <a:buChar char="§"/>
            </a:pPr>
            <a:r>
              <a:rPr lang="fr-FR" sz="1200" dirty="0" smtClean="0">
                <a:solidFill>
                  <a:prstClr val="black"/>
                </a:solidFill>
              </a:rPr>
              <a:t> Biopsie de moelle</a:t>
            </a:r>
          </a:p>
          <a:p>
            <a:pPr fontAlgn="auto">
              <a:spcBef>
                <a:spcPts val="0"/>
              </a:spcBef>
              <a:spcAft>
                <a:spcPts val="0"/>
              </a:spcAft>
              <a:buFont typeface="Wingdings" pitchFamily="2" charset="2"/>
              <a:buChar char="§"/>
            </a:pPr>
            <a:r>
              <a:rPr lang="fr-FR" sz="1200" dirty="0" smtClean="0">
                <a:solidFill>
                  <a:prstClr val="black"/>
                </a:solidFill>
              </a:rPr>
              <a:t> Biopsie de foie</a:t>
            </a:r>
          </a:p>
          <a:p>
            <a:pPr fontAlgn="auto">
              <a:spcBef>
                <a:spcPts val="0"/>
              </a:spcBef>
              <a:spcAft>
                <a:spcPts val="0"/>
              </a:spcAft>
              <a:buFont typeface="Wingdings" pitchFamily="2" charset="2"/>
              <a:buChar char="§"/>
            </a:pPr>
            <a:r>
              <a:rPr lang="fr-FR" sz="1200" dirty="0" smtClean="0">
                <a:solidFill>
                  <a:prstClr val="black"/>
                </a:solidFill>
              </a:rPr>
              <a:t> Dilution isotopique</a:t>
            </a:r>
          </a:p>
          <a:p>
            <a:pPr fontAlgn="auto">
              <a:spcBef>
                <a:spcPts val="0"/>
              </a:spcBef>
              <a:spcAft>
                <a:spcPts val="0"/>
              </a:spcAft>
              <a:buFont typeface="Wingdings" pitchFamily="2" charset="2"/>
              <a:buChar char="§"/>
            </a:pPr>
            <a:r>
              <a:rPr lang="fr-FR" sz="1200" dirty="0" smtClean="0">
                <a:solidFill>
                  <a:prstClr val="black"/>
                </a:solidFill>
              </a:rPr>
              <a:t> </a:t>
            </a:r>
            <a:r>
              <a:rPr lang="fr-FR" sz="1200" dirty="0" err="1" smtClean="0">
                <a:solidFill>
                  <a:prstClr val="black"/>
                </a:solidFill>
              </a:rPr>
              <a:t>Ferritine</a:t>
            </a:r>
            <a:r>
              <a:rPr lang="fr-FR" sz="1200" dirty="0" smtClean="0">
                <a:solidFill>
                  <a:prstClr val="black"/>
                </a:solidFill>
              </a:rPr>
              <a:t> sérique</a:t>
            </a:r>
            <a:endParaRPr lang="fr-FR" sz="1200" dirty="0">
              <a:solidFill>
                <a:prstClr val="black"/>
              </a:solidFill>
            </a:endParaRPr>
          </a:p>
        </p:txBody>
      </p:sp>
      <p:sp>
        <p:nvSpPr>
          <p:cNvPr id="23" name="Rectangle à coins arrondis 22"/>
          <p:cNvSpPr/>
          <p:nvPr/>
        </p:nvSpPr>
        <p:spPr>
          <a:xfrm>
            <a:off x="3131840" y="6453336"/>
            <a:ext cx="1512168" cy="216024"/>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fontAlgn="auto">
              <a:spcBef>
                <a:spcPts val="0"/>
              </a:spcBef>
              <a:spcAft>
                <a:spcPts val="0"/>
              </a:spcAft>
            </a:pPr>
            <a:r>
              <a:rPr lang="fr-FR" sz="1200" dirty="0" smtClean="0">
                <a:solidFill>
                  <a:prstClr val="black"/>
                </a:solidFill>
              </a:rPr>
              <a:t>Décès</a:t>
            </a:r>
          </a:p>
        </p:txBody>
      </p:sp>
      <p:sp>
        <p:nvSpPr>
          <p:cNvPr id="28" name="Rectangle à coins arrondis 27"/>
          <p:cNvSpPr/>
          <p:nvPr/>
        </p:nvSpPr>
        <p:spPr>
          <a:xfrm>
            <a:off x="5580112" y="5877272"/>
            <a:ext cx="1296144" cy="36004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fontAlgn="auto">
              <a:spcBef>
                <a:spcPts val="0"/>
              </a:spcBef>
              <a:spcAft>
                <a:spcPts val="0"/>
              </a:spcAft>
            </a:pPr>
            <a:r>
              <a:rPr lang="fr-FR" sz="1200" dirty="0" smtClean="0">
                <a:solidFill>
                  <a:prstClr val="black"/>
                </a:solidFill>
              </a:rPr>
              <a:t>Hémoglobine</a:t>
            </a:r>
          </a:p>
          <a:p>
            <a:pPr algn="ctr" fontAlgn="auto">
              <a:spcBef>
                <a:spcPts val="0"/>
              </a:spcBef>
              <a:spcAft>
                <a:spcPts val="0"/>
              </a:spcAft>
            </a:pPr>
            <a:r>
              <a:rPr lang="fr-FR" sz="1200" dirty="0" smtClean="0">
                <a:solidFill>
                  <a:prstClr val="black"/>
                </a:solidFill>
              </a:rPr>
              <a:t>Hématocrite</a:t>
            </a:r>
          </a:p>
        </p:txBody>
      </p:sp>
      <p:sp>
        <p:nvSpPr>
          <p:cNvPr id="25" name="Rectangle à coins arrondis 24"/>
          <p:cNvSpPr/>
          <p:nvPr/>
        </p:nvSpPr>
        <p:spPr>
          <a:xfrm>
            <a:off x="5364088" y="3789040"/>
            <a:ext cx="1728192" cy="36004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fontAlgn="auto">
              <a:spcBef>
                <a:spcPts val="0"/>
              </a:spcBef>
              <a:spcAft>
                <a:spcPts val="0"/>
              </a:spcAft>
            </a:pPr>
            <a:r>
              <a:rPr lang="fr-FR" sz="1200" dirty="0" smtClean="0">
                <a:solidFill>
                  <a:prstClr val="black"/>
                </a:solidFill>
              </a:rPr>
              <a:t>Capacité de fixation de la transferrine</a:t>
            </a:r>
          </a:p>
        </p:txBody>
      </p:sp>
      <p:sp>
        <p:nvSpPr>
          <p:cNvPr id="27" name="Rectangle à coins arrondis 26"/>
          <p:cNvSpPr/>
          <p:nvPr/>
        </p:nvSpPr>
        <p:spPr>
          <a:xfrm>
            <a:off x="5580112" y="5517232"/>
            <a:ext cx="1296144" cy="288032"/>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fontAlgn="auto">
              <a:spcBef>
                <a:spcPts val="0"/>
              </a:spcBef>
              <a:spcAft>
                <a:spcPts val="0"/>
              </a:spcAft>
            </a:pPr>
            <a:r>
              <a:rPr lang="fr-FR" sz="1200" dirty="0" smtClean="0">
                <a:solidFill>
                  <a:prstClr val="black"/>
                </a:solidFill>
              </a:rPr>
              <a:t>Indices globulaires</a:t>
            </a:r>
          </a:p>
        </p:txBody>
      </p:sp>
      <p:sp>
        <p:nvSpPr>
          <p:cNvPr id="29" name="Rectangle à coins arrondis 28"/>
          <p:cNvSpPr/>
          <p:nvPr/>
        </p:nvSpPr>
        <p:spPr>
          <a:xfrm>
            <a:off x="5508104" y="6309320"/>
            <a:ext cx="1512168" cy="432048"/>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algn="ctr" fontAlgn="auto">
              <a:spcBef>
                <a:spcPts val="0"/>
              </a:spcBef>
              <a:spcAft>
                <a:spcPts val="0"/>
              </a:spcAft>
            </a:pPr>
            <a:r>
              <a:rPr lang="fr-FR" sz="1200" dirty="0" smtClean="0">
                <a:solidFill>
                  <a:prstClr val="black"/>
                </a:solidFill>
              </a:rPr>
              <a:t>Signes cliniques</a:t>
            </a:r>
          </a:p>
          <a:p>
            <a:pPr algn="ctr" fontAlgn="auto">
              <a:spcBef>
                <a:spcPts val="0"/>
              </a:spcBef>
              <a:spcAft>
                <a:spcPts val="0"/>
              </a:spcAft>
            </a:pPr>
            <a:r>
              <a:rPr lang="fr-FR" sz="1200" dirty="0" smtClean="0">
                <a:solidFill>
                  <a:prstClr val="black"/>
                </a:solidFill>
              </a:rPr>
              <a:t>Données de morbidité</a:t>
            </a:r>
          </a:p>
        </p:txBody>
      </p:sp>
      <p:sp>
        <p:nvSpPr>
          <p:cNvPr id="39" name="Flèche vers le bas 38"/>
          <p:cNvSpPr/>
          <p:nvPr/>
        </p:nvSpPr>
        <p:spPr>
          <a:xfrm>
            <a:off x="3851920" y="2636912"/>
            <a:ext cx="45719" cy="7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40" name="Flèche vers le bas 39"/>
          <p:cNvSpPr/>
          <p:nvPr/>
        </p:nvSpPr>
        <p:spPr>
          <a:xfrm>
            <a:off x="3851920" y="3068960"/>
            <a:ext cx="45719"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41" name="Flèche vers le bas 40"/>
          <p:cNvSpPr/>
          <p:nvPr/>
        </p:nvSpPr>
        <p:spPr>
          <a:xfrm>
            <a:off x="3851920" y="3933056"/>
            <a:ext cx="45719"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42" name="Flèche vers le bas 41"/>
          <p:cNvSpPr/>
          <p:nvPr/>
        </p:nvSpPr>
        <p:spPr>
          <a:xfrm>
            <a:off x="3851920" y="5445224"/>
            <a:ext cx="45719"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43" name="Flèche vers le bas 42"/>
          <p:cNvSpPr/>
          <p:nvPr/>
        </p:nvSpPr>
        <p:spPr>
          <a:xfrm flipH="1">
            <a:off x="3851920" y="6021288"/>
            <a:ext cx="45719" cy="63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44" name="Flèche vers le bas 43"/>
          <p:cNvSpPr/>
          <p:nvPr/>
        </p:nvSpPr>
        <p:spPr>
          <a:xfrm flipH="1">
            <a:off x="3851920" y="6381328"/>
            <a:ext cx="45719" cy="63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45" name="Flèche vers le bas 44"/>
          <p:cNvSpPr/>
          <p:nvPr/>
        </p:nvSpPr>
        <p:spPr>
          <a:xfrm flipH="1">
            <a:off x="6182465" y="6237312"/>
            <a:ext cx="45719" cy="63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46" name="Flèche vers le bas 45"/>
          <p:cNvSpPr/>
          <p:nvPr/>
        </p:nvSpPr>
        <p:spPr>
          <a:xfrm flipH="1">
            <a:off x="6182465" y="5805264"/>
            <a:ext cx="45719" cy="636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47" name="Virage 46"/>
          <p:cNvSpPr/>
          <p:nvPr/>
        </p:nvSpPr>
        <p:spPr>
          <a:xfrm rot="10800000" flipH="1">
            <a:off x="3059832" y="5445224"/>
            <a:ext cx="72008" cy="864096"/>
          </a:xfrm>
          <a:prstGeom prst="bentArrow">
            <a:avLst>
              <a:gd name="adj1" fmla="val 6651"/>
              <a:gd name="adj2" fmla="val 23337"/>
              <a:gd name="adj3" fmla="val 2832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black"/>
              </a:solidFill>
            </a:endParaRPr>
          </a:p>
        </p:txBody>
      </p:sp>
      <p:sp>
        <p:nvSpPr>
          <p:cNvPr id="48" name="Espace réservé du contenu 2"/>
          <p:cNvSpPr txBox="1">
            <a:spLocks/>
          </p:cNvSpPr>
          <p:nvPr/>
        </p:nvSpPr>
        <p:spPr>
          <a:xfrm rot="10800000" flipV="1">
            <a:off x="-108519" y="2924944"/>
            <a:ext cx="323528" cy="3600400"/>
          </a:xfrm>
          <a:prstGeom prst="rect">
            <a:avLst/>
          </a:prstGeom>
        </p:spPr>
        <p:txBody>
          <a:bodyPr vert="horz" lIns="91440" tIns="45720" rIns="91440" bIns="45720" rtlCol="0">
            <a:normAutofit fontScale="62500" lnSpcReduction="20000"/>
          </a:bodyPr>
          <a:lstStyle/>
          <a:p>
            <a:pPr marL="342900" lvl="1" indent="-342900" fontAlgn="auto">
              <a:spcBef>
                <a:spcPct val="20000"/>
              </a:spcBef>
              <a:spcAft>
                <a:spcPts val="0"/>
              </a:spcAft>
              <a:buClr>
                <a:srgbClr val="4F81BD"/>
              </a:buClr>
              <a:buFont typeface="Arial" pitchFamily="34" charset="0"/>
              <a:buNone/>
              <a:defRPr/>
            </a:pPr>
            <a:r>
              <a:rPr lang="fr-FR" sz="2000" cap="small" dirty="0" smtClean="0">
                <a:solidFill>
                  <a:prstClr val="black"/>
                </a:solidFill>
                <a:latin typeface="Calibri"/>
                <a:cs typeface="+mn-cs"/>
              </a:rPr>
              <a:t> </a:t>
            </a:r>
            <a:r>
              <a:rPr lang="fr-FR" sz="2500" b="1" cap="small" dirty="0" smtClean="0">
                <a:solidFill>
                  <a:prstClr val="black"/>
                </a:solidFill>
                <a:latin typeface="Calibri"/>
                <a:cs typeface="+mn-cs"/>
              </a:rPr>
              <a:t>PERIODE PATHOGENE</a:t>
            </a:r>
          </a:p>
          <a:p>
            <a:pPr marL="342900" lvl="1" indent="-342900" fontAlgn="auto">
              <a:spcBef>
                <a:spcPct val="20000"/>
              </a:spcBef>
              <a:spcAft>
                <a:spcPts val="0"/>
              </a:spcAft>
              <a:buClr>
                <a:srgbClr val="4F81BD">
                  <a:lumMod val="75000"/>
                </a:srgbClr>
              </a:buClr>
              <a:buFont typeface="Wingdings" pitchFamily="2" charset="2"/>
              <a:buChar char="q"/>
              <a:defRPr/>
            </a:pPr>
            <a:endParaRPr lang="fr-FR" sz="2000" dirty="0">
              <a:solidFill>
                <a:prstClr val="black"/>
              </a:solidFill>
              <a:latin typeface="Calibri"/>
              <a:cs typeface="+mn-cs"/>
            </a:endParaRPr>
          </a:p>
        </p:txBody>
      </p:sp>
      <p:sp>
        <p:nvSpPr>
          <p:cNvPr id="52" name="Rectangle 51"/>
          <p:cNvSpPr/>
          <p:nvPr/>
        </p:nvSpPr>
        <p:spPr>
          <a:xfrm>
            <a:off x="7236296" y="6381328"/>
            <a:ext cx="1747851" cy="276999"/>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pPr>
            <a:r>
              <a:rPr lang="fr-FR" sz="1200" dirty="0" smtClean="0">
                <a:solidFill>
                  <a:srgbClr val="C00000"/>
                </a:solidFill>
              </a:rPr>
              <a:t>D’après </a:t>
            </a:r>
            <a:r>
              <a:rPr lang="fr-FR" sz="1200" dirty="0" err="1" smtClean="0">
                <a:solidFill>
                  <a:srgbClr val="C00000"/>
                </a:solidFill>
              </a:rPr>
              <a:t>Hercberg</a:t>
            </a:r>
            <a:r>
              <a:rPr lang="fr-FR" sz="1200" dirty="0" smtClean="0">
                <a:solidFill>
                  <a:srgbClr val="C00000"/>
                </a:solidFill>
              </a:rPr>
              <a:t> S</a:t>
            </a:r>
            <a:r>
              <a:rPr lang="fr-FR" sz="1200" i="1" dirty="0" smtClean="0">
                <a:solidFill>
                  <a:srgbClr val="C00000"/>
                </a:solidFill>
              </a:rPr>
              <a:t>,</a:t>
            </a:r>
            <a:r>
              <a:rPr lang="en-US" sz="1200" dirty="0" smtClean="0">
                <a:solidFill>
                  <a:srgbClr val="C00000"/>
                </a:solidFill>
              </a:rPr>
              <a:t>1988</a:t>
            </a:r>
            <a:r>
              <a:rPr lang="fr-FR" sz="1200" dirty="0" smtClean="0">
                <a:solidFill>
                  <a:prstClr val="black"/>
                </a:solidFill>
              </a:rPr>
              <a:t> </a:t>
            </a:r>
            <a:endParaRPr lang="fr-FR" sz="1200" dirty="0">
              <a:solidFill>
                <a:prstClr val="black"/>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re 1"/>
          <p:cNvSpPr>
            <a:spLocks noGrp="1"/>
          </p:cNvSpPr>
          <p:nvPr>
            <p:ph type="title"/>
          </p:nvPr>
        </p:nvSpPr>
        <p:spPr/>
        <p:txBody>
          <a:bodyPr/>
          <a:lstStyle/>
          <a:p>
            <a:pPr eaLnBrk="1" hangingPunct="1"/>
            <a:r>
              <a:rPr lang="fr-FR" sz="3600" smtClean="0">
                <a:solidFill>
                  <a:srgbClr val="FFFF00"/>
                </a:solidFill>
              </a:rPr>
              <a:t>Pâleur clinique </a:t>
            </a:r>
            <a:r>
              <a:rPr lang="fr-FR" sz="3600" i="1" smtClean="0">
                <a:solidFill>
                  <a:srgbClr val="FFFF00"/>
                </a:solidFill>
              </a:rPr>
              <a:t>VS</a:t>
            </a:r>
            <a:r>
              <a:rPr lang="fr-FR" sz="3600" smtClean="0">
                <a:solidFill>
                  <a:srgbClr val="FFFF00"/>
                </a:solidFill>
              </a:rPr>
              <a:t> anémie biologique</a:t>
            </a:r>
          </a:p>
        </p:txBody>
      </p:sp>
      <p:graphicFrame>
        <p:nvGraphicFramePr>
          <p:cNvPr id="2050" name="Espace réservé du contenu 3"/>
          <p:cNvGraphicFramePr>
            <a:graphicFrameLocks noGrp="1"/>
          </p:cNvGraphicFramePr>
          <p:nvPr>
            <p:ph idx="1"/>
          </p:nvPr>
        </p:nvGraphicFramePr>
        <p:xfrm>
          <a:off x="431800" y="1428750"/>
          <a:ext cx="8223250" cy="4525963"/>
        </p:xfrm>
        <a:graphic>
          <a:graphicData uri="http://schemas.openxmlformats.org/presentationml/2006/ole">
            <mc:AlternateContent xmlns:mc="http://schemas.openxmlformats.org/markup-compatibility/2006">
              <mc:Choice xmlns:v="urn:schemas-microsoft-com:vml" Requires="v">
                <p:oleObj spid="_x0000_s2054" r:id="rId4" imgW="8230313" imgH="4529721" progId="Excel.Sheet.8">
                  <p:embed/>
                </p:oleObj>
              </mc:Choice>
              <mc:Fallback>
                <p:oleObj r:id="rId4" imgW="8230313" imgH="4529721" progId="Excel.Sheet.8">
                  <p:embed/>
                  <p:pic>
                    <p:nvPicPr>
                      <p:cNvPr id="0" name="Espace réservé du contenu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428750"/>
                        <a:ext cx="822325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ZoneTexte 4"/>
          <p:cNvSpPr txBox="1">
            <a:spLocks noChangeArrowheads="1"/>
          </p:cNvSpPr>
          <p:nvPr/>
        </p:nvSpPr>
        <p:spPr bwMode="auto">
          <a:xfrm>
            <a:off x="785813" y="6143625"/>
            <a:ext cx="7323137" cy="461963"/>
          </a:xfrm>
          <a:prstGeom prst="rect">
            <a:avLst/>
          </a:prstGeom>
          <a:solidFill>
            <a:srgbClr val="FFFF00"/>
          </a:solidFill>
          <a:ln w="9525">
            <a:noFill/>
            <a:miter lim="800000"/>
            <a:headEnd/>
            <a:tailEnd/>
          </a:ln>
        </p:spPr>
        <p:txBody>
          <a:bodyPr wrap="none">
            <a:spAutoFit/>
          </a:bodyPr>
          <a:lstStyle/>
          <a:p>
            <a:r>
              <a:rPr lang="en-US" sz="1200" smtClean="0">
                <a:solidFill>
                  <a:srgbClr val="FF0000"/>
                </a:solidFill>
                <a:latin typeface="Arial" pitchFamily="34" charset="0"/>
                <a:cs typeface="Arial" pitchFamily="34" charset="0"/>
              </a:rPr>
              <a:t>Source: Adapted from Accuracy of clinical pallor in the diagnosis of anaemia in children:  a meta-analysis.</a:t>
            </a:r>
            <a:br>
              <a:rPr lang="en-US" sz="1200" smtClean="0">
                <a:solidFill>
                  <a:srgbClr val="FF0000"/>
                </a:solidFill>
                <a:latin typeface="Arial" pitchFamily="34" charset="0"/>
                <a:cs typeface="Arial" pitchFamily="34" charset="0"/>
              </a:rPr>
            </a:br>
            <a:r>
              <a:rPr lang="fr-FR" sz="1200" smtClean="0">
                <a:solidFill>
                  <a:srgbClr val="FF0000"/>
                </a:solidFill>
                <a:latin typeface="Arial" pitchFamily="34" charset="0"/>
                <a:cs typeface="Arial" pitchFamily="34" charset="0"/>
              </a:rPr>
              <a:t>Juan P Chalco et al, </a:t>
            </a:r>
            <a:r>
              <a:rPr lang="fr-FR" sz="1200" i="1" smtClean="0">
                <a:solidFill>
                  <a:srgbClr val="FF0000"/>
                </a:solidFill>
                <a:latin typeface="Arial" pitchFamily="34" charset="0"/>
                <a:cs typeface="Arial" pitchFamily="34" charset="0"/>
              </a:rPr>
              <a:t>BMC Pediatrics 2005</a:t>
            </a:r>
            <a:endParaRPr lang="fr-FR" sz="1200" smtClean="0">
              <a:solidFill>
                <a:srgbClr val="FF0000"/>
              </a:solidFill>
              <a:latin typeface="Arial" pitchFamily="34" charset="0"/>
              <a:cs typeface="Arial" pitchFamily="34" charset="0"/>
            </a:endParaRPr>
          </a:p>
        </p:txBody>
      </p:sp>
      <p:sp>
        <p:nvSpPr>
          <p:cNvPr id="2053" name="ZoneTexte 5"/>
          <p:cNvSpPr txBox="1">
            <a:spLocks noChangeArrowheads="1"/>
          </p:cNvSpPr>
          <p:nvPr/>
        </p:nvSpPr>
        <p:spPr bwMode="auto">
          <a:xfrm>
            <a:off x="428625" y="5143500"/>
            <a:ext cx="1120775" cy="307975"/>
          </a:xfrm>
          <a:prstGeom prst="rect">
            <a:avLst/>
          </a:prstGeom>
          <a:solidFill>
            <a:schemeClr val="bg1"/>
          </a:solidFill>
          <a:ln w="9525">
            <a:noFill/>
            <a:miter lim="800000"/>
            <a:headEnd/>
            <a:tailEnd/>
          </a:ln>
        </p:spPr>
        <p:txBody>
          <a:bodyPr wrap="none">
            <a:spAutoFit/>
          </a:bodyPr>
          <a:lstStyle/>
          <a:p>
            <a:r>
              <a:rPr lang="fr-FR" sz="1400" smtClean="0">
                <a:solidFill>
                  <a:srgbClr val="FFFFFF"/>
                </a:solidFill>
                <a:latin typeface="Arial" pitchFamily="34" charset="0"/>
                <a:cs typeface="Arial" pitchFamily="34" charset="0"/>
              </a:rPr>
              <a:t>Conjonctive</a:t>
            </a:r>
          </a:p>
        </p:txBody>
      </p:sp>
    </p:spTree>
  </p:cSld>
  <p:clrMapOvr>
    <a:masterClrMapping/>
  </p:clrMapOvr>
  <p:transition>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71438" y="1000125"/>
          <a:ext cx="8929749" cy="5674895"/>
        </p:xfrm>
        <a:graphic>
          <a:graphicData uri="http://schemas.openxmlformats.org/drawingml/2006/table">
            <a:tbl>
              <a:tblPr/>
              <a:tblGrid>
                <a:gridCol w="1171083"/>
                <a:gridCol w="1097920"/>
                <a:gridCol w="2561813"/>
                <a:gridCol w="1670041"/>
                <a:gridCol w="2428892"/>
              </a:tblGrid>
              <a:tr h="276887">
                <a:tc>
                  <a:txBody>
                    <a:bodyPr/>
                    <a:lstStyle/>
                    <a:p>
                      <a:pPr algn="ctr">
                        <a:lnSpc>
                          <a:spcPct val="115000"/>
                        </a:lnSpc>
                        <a:spcAft>
                          <a:spcPts val="0"/>
                        </a:spcAft>
                      </a:pPr>
                      <a:endParaRPr lang="fr-FR" sz="1400" dirty="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dirty="0">
                          <a:solidFill>
                            <a:srgbClr val="FFFFFF"/>
                          </a:solidFill>
                          <a:latin typeface="Calibri"/>
                          <a:ea typeface="Calibri"/>
                          <a:cs typeface="Times New Roman"/>
                        </a:rPr>
                        <a:t>Unités</a:t>
                      </a:r>
                      <a:endParaRPr lang="fr-FR" sz="1400" b="1" dirty="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dirty="0">
                          <a:solidFill>
                            <a:srgbClr val="FFFFFF"/>
                          </a:solidFill>
                          <a:latin typeface="Calibri"/>
                          <a:ea typeface="Calibri"/>
                          <a:cs typeface="Times New Roman"/>
                        </a:rPr>
                        <a:t>Méthodes </a:t>
                      </a:r>
                      <a:r>
                        <a:rPr lang="fr-FR" sz="1400" b="1" dirty="0" smtClean="0">
                          <a:solidFill>
                            <a:srgbClr val="FFFFFF"/>
                          </a:solidFill>
                          <a:latin typeface="Calibri"/>
                          <a:ea typeface="Calibri"/>
                          <a:cs typeface="Times New Roman"/>
                        </a:rPr>
                        <a:t>utilisées</a:t>
                      </a:r>
                      <a:endParaRPr lang="fr-FR" sz="1400" b="1" dirty="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dirty="0" err="1" smtClean="0">
                          <a:solidFill>
                            <a:srgbClr val="FFFFFF"/>
                          </a:solidFill>
                          <a:latin typeface="Calibri"/>
                          <a:ea typeface="Calibri"/>
                          <a:cs typeface="Times New Roman"/>
                        </a:rPr>
                        <a:t>Cutt</a:t>
                      </a:r>
                      <a:r>
                        <a:rPr lang="fr-FR" sz="1400" b="1" dirty="0" smtClean="0">
                          <a:solidFill>
                            <a:srgbClr val="FFFFFF"/>
                          </a:solidFill>
                          <a:latin typeface="Calibri"/>
                          <a:ea typeface="Calibri"/>
                          <a:cs typeface="Times New Roman"/>
                        </a:rPr>
                        <a:t>-offs</a:t>
                      </a:r>
                      <a:endParaRPr lang="fr-FR" sz="1400" b="1" dirty="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dirty="0">
                          <a:solidFill>
                            <a:srgbClr val="FFFFFF"/>
                          </a:solidFill>
                          <a:latin typeface="Calibri"/>
                          <a:ea typeface="Calibri"/>
                          <a:cs typeface="Times New Roman"/>
                        </a:rPr>
                        <a:t>Commentaires</a:t>
                      </a:r>
                      <a:endParaRPr lang="fr-FR" sz="1400" b="1" dirty="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818375">
                <a:tc>
                  <a:txBody>
                    <a:bodyPr/>
                    <a:lstStyle/>
                    <a:p>
                      <a:pPr>
                        <a:lnSpc>
                          <a:spcPct val="115000"/>
                        </a:lnSpc>
                        <a:spcAft>
                          <a:spcPts val="0"/>
                        </a:spcAft>
                      </a:pPr>
                      <a:r>
                        <a:rPr lang="fr-FR" sz="1400" b="1" dirty="0" smtClean="0">
                          <a:solidFill>
                            <a:srgbClr val="000000"/>
                          </a:solidFill>
                          <a:latin typeface="Calibri"/>
                          <a:ea typeface="Calibri"/>
                          <a:cs typeface="Times New Roman"/>
                        </a:rPr>
                        <a:t>Hémoglobine</a:t>
                      </a:r>
                      <a:endParaRPr lang="fr-FR" sz="1400" dirty="0">
                        <a:latin typeface="Calibri"/>
                        <a:ea typeface="Calibri"/>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algn="ctr">
                        <a:lnSpc>
                          <a:spcPct val="115000"/>
                        </a:lnSpc>
                        <a:spcAft>
                          <a:spcPts val="0"/>
                        </a:spcAft>
                      </a:pPr>
                      <a:r>
                        <a:rPr lang="fr-FR" sz="1400" dirty="0">
                          <a:solidFill>
                            <a:srgbClr val="000000"/>
                          </a:solidFill>
                          <a:latin typeface="Calibri"/>
                          <a:ea typeface="Calibri"/>
                          <a:cs typeface="Times New Roman"/>
                        </a:rPr>
                        <a:t>g/l</a:t>
                      </a:r>
                      <a:endParaRPr lang="fr-FR" sz="1400" dirty="0">
                        <a:latin typeface="Calibri"/>
                        <a:ea typeface="Calibri"/>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Cyanméthémoglobine (Colorimétrie ou </a:t>
                      </a:r>
                      <a:r>
                        <a:rPr lang="fr-FR" sz="1400" dirty="0" smtClean="0">
                          <a:solidFill>
                            <a:srgbClr val="000000"/>
                          </a:solidFill>
                          <a:latin typeface="Calibri"/>
                          <a:ea typeface="SimSun"/>
                          <a:cs typeface="Times New Roman"/>
                        </a:rPr>
                        <a:t>spectrophotométrie)</a:t>
                      </a:r>
                      <a:endParaRPr lang="fr-FR" sz="1400" dirty="0">
                        <a:solidFill>
                          <a:schemeClr val="tx1"/>
                        </a:solidFill>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err="1" smtClean="0">
                          <a:solidFill>
                            <a:srgbClr val="000000"/>
                          </a:solidFill>
                          <a:latin typeface="Calibri"/>
                          <a:ea typeface="SimSun"/>
                          <a:cs typeface="Times New Roman"/>
                        </a:rPr>
                        <a:t>Azideméthémoglobine</a:t>
                      </a:r>
                      <a:r>
                        <a:rPr lang="fr-FR" sz="1400" dirty="0" smtClean="0">
                          <a:solidFill>
                            <a:srgbClr val="000000"/>
                          </a:solidFill>
                          <a:latin typeface="Calibri"/>
                          <a:ea typeface="SimSun"/>
                          <a:cs typeface="Times New Roman"/>
                        </a:rPr>
                        <a:t> </a:t>
                      </a:r>
                      <a:r>
                        <a:rPr lang="fr-FR" sz="1400" dirty="0">
                          <a:solidFill>
                            <a:srgbClr val="000000"/>
                          </a:solidFill>
                          <a:latin typeface="Calibri"/>
                          <a:ea typeface="SimSun"/>
                          <a:cs typeface="Times New Roman"/>
                        </a:rPr>
                        <a:t>(</a:t>
                      </a:r>
                      <a:r>
                        <a:rPr lang="fr-FR" sz="1400" dirty="0" err="1">
                          <a:solidFill>
                            <a:srgbClr val="000000"/>
                          </a:solidFill>
                          <a:latin typeface="Calibri"/>
                          <a:ea typeface="SimSun"/>
                          <a:cs typeface="Times New Roman"/>
                        </a:rPr>
                        <a:t>exp</a:t>
                      </a:r>
                      <a:r>
                        <a:rPr lang="fr-FR" sz="1400" dirty="0">
                          <a:solidFill>
                            <a:srgbClr val="000000"/>
                          </a:solidFill>
                          <a:latin typeface="Calibri"/>
                          <a:ea typeface="SimSun"/>
                          <a:cs typeface="Times New Roman"/>
                        </a:rPr>
                        <a:t> : </a:t>
                      </a:r>
                      <a:r>
                        <a:rPr lang="fr-FR" sz="1400" dirty="0" err="1">
                          <a:solidFill>
                            <a:srgbClr val="000000"/>
                          </a:solidFill>
                          <a:latin typeface="Calibri"/>
                          <a:ea typeface="SimSun"/>
                          <a:cs typeface="Times New Roman"/>
                        </a:rPr>
                        <a:t>HemoCue</a:t>
                      </a:r>
                      <a:r>
                        <a:rPr lang="fr-FR" sz="1400" baseline="30000" dirty="0" err="1">
                          <a:solidFill>
                            <a:srgbClr val="000000"/>
                          </a:solidFill>
                          <a:latin typeface="Calibri"/>
                          <a:ea typeface="SimSun"/>
                          <a:cs typeface="Times New Roman"/>
                        </a:rPr>
                        <a:t>R</a:t>
                      </a:r>
                      <a:r>
                        <a:rPr lang="fr-FR" sz="1400" dirty="0">
                          <a:solidFill>
                            <a:srgbClr val="000000"/>
                          </a:solidFill>
                          <a:latin typeface="Calibri"/>
                          <a:ea typeface="SimSun"/>
                          <a:cs typeface="Times New Roman"/>
                        </a:rPr>
                        <a:t>)</a:t>
                      </a:r>
                      <a:endParaRPr lang="fr-FR" sz="1400" dirty="0">
                        <a:latin typeface="Calibri"/>
                        <a:ea typeface="SimSun"/>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 6–59mois &lt; 11</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 5–11 ans &lt; 11,5</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12–14 ans &lt; 12</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O+ enceintes &lt; 11 </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O+  </a:t>
                      </a:r>
                      <a:r>
                        <a:rPr lang="fr-FR" sz="1400" baseline="0" dirty="0" smtClean="0">
                          <a:solidFill>
                            <a:srgbClr val="000000"/>
                          </a:solidFill>
                          <a:latin typeface="Calibri"/>
                          <a:ea typeface="Calibri"/>
                          <a:cs typeface="Times New Roman"/>
                        </a:rPr>
                        <a:t> </a:t>
                      </a:r>
                      <a:r>
                        <a:rPr lang="fr-FR" sz="1400" dirty="0" smtClean="0">
                          <a:solidFill>
                            <a:srgbClr val="000000"/>
                          </a:solidFill>
                          <a:latin typeface="Calibri"/>
                          <a:ea typeface="Calibri"/>
                          <a:cs typeface="Times New Roman"/>
                        </a:rPr>
                        <a:t>&lt; 12</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O↗ &lt; 13</a:t>
                      </a: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marL="180000" lvl="0" indent="-180000" algn="l">
                        <a:lnSpc>
                          <a:spcPct val="115000"/>
                        </a:lnSpc>
                        <a:spcAft>
                          <a:spcPts val="0"/>
                        </a:spcAft>
                        <a:buFont typeface="Wingdings" pitchFamily="2" charset="2"/>
                        <a:buChar char="q"/>
                      </a:pPr>
                      <a:r>
                        <a:rPr lang="fr-FR" sz="1400" dirty="0">
                          <a:solidFill>
                            <a:srgbClr val="000000"/>
                          </a:solidFill>
                          <a:latin typeface="Calibri"/>
                          <a:ea typeface="SimSun"/>
                          <a:cs typeface="Times New Roman"/>
                        </a:rPr>
                        <a:t>Utilisée seule : faible spécificité et </a:t>
                      </a:r>
                      <a:r>
                        <a:rPr lang="fr-FR" sz="1400" dirty="0" smtClean="0">
                          <a:solidFill>
                            <a:srgbClr val="000000"/>
                          </a:solidFill>
                          <a:latin typeface="Calibri"/>
                          <a:ea typeface="SimSun"/>
                          <a:cs typeface="Times New Roman"/>
                        </a:rPr>
                        <a:t>sensibilité</a:t>
                      </a:r>
                      <a:endParaRPr lang="fr-FR" sz="1400" dirty="0">
                        <a:solidFill>
                          <a:schemeClr val="tx1"/>
                        </a:solidFill>
                        <a:latin typeface="Calibri"/>
                        <a:ea typeface="SimSun"/>
                        <a:cs typeface="Times New Roman"/>
                      </a:endParaRPr>
                    </a:p>
                    <a:p>
                      <a:pPr marL="180000" lvl="0" indent="-180000" algn="l">
                        <a:lnSpc>
                          <a:spcPct val="115000"/>
                        </a:lnSpc>
                        <a:spcAft>
                          <a:spcPts val="0"/>
                        </a:spcAft>
                        <a:buFont typeface="Wingdings" pitchFamily="2" charset="2"/>
                        <a:buChar char="q"/>
                      </a:pPr>
                      <a:r>
                        <a:rPr lang="fr-FR" sz="1400" dirty="0" smtClean="0">
                          <a:solidFill>
                            <a:srgbClr val="000000"/>
                          </a:solidFill>
                          <a:latin typeface="Calibri"/>
                          <a:ea typeface="SimSun"/>
                          <a:cs typeface="Times New Roman"/>
                        </a:rPr>
                        <a:t>Seuil </a:t>
                      </a:r>
                      <a:r>
                        <a:rPr lang="fr-FR" sz="1400" dirty="0">
                          <a:solidFill>
                            <a:srgbClr val="000000"/>
                          </a:solidFill>
                          <a:latin typeface="Calibri"/>
                          <a:ea typeface="SimSun"/>
                          <a:cs typeface="Times New Roman"/>
                        </a:rPr>
                        <a:t>variable selon le sexe, l’ethnie et l’altitude</a:t>
                      </a:r>
                      <a:endParaRPr lang="fr-FR" sz="1400" dirty="0">
                        <a:latin typeface="Calibri"/>
                        <a:ea typeface="SimSun"/>
                        <a:cs typeface="Times New Roman"/>
                      </a:endParaRPr>
                    </a:p>
                  </a:txBody>
                  <a:tcPr marL="36000" marR="36000"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r>
              <a:tr h="610707">
                <a:tc>
                  <a:txBody>
                    <a:bodyPr/>
                    <a:lstStyle/>
                    <a:p>
                      <a:pPr>
                        <a:lnSpc>
                          <a:spcPct val="115000"/>
                        </a:lnSpc>
                        <a:spcAft>
                          <a:spcPts val="0"/>
                        </a:spcAft>
                      </a:pPr>
                      <a:r>
                        <a:rPr lang="fr-FR" sz="1400" b="1" dirty="0" smtClean="0">
                          <a:solidFill>
                            <a:srgbClr val="000000"/>
                          </a:solidFill>
                          <a:latin typeface="Calibri"/>
                          <a:ea typeface="Calibri"/>
                          <a:cs typeface="Times New Roman"/>
                        </a:rPr>
                        <a:t>Hématocrite</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algn="ctr">
                        <a:lnSpc>
                          <a:spcPct val="115000"/>
                        </a:lnSpc>
                        <a:spcAft>
                          <a:spcPts val="0"/>
                        </a:spcAft>
                      </a:pPr>
                      <a:r>
                        <a:rPr lang="fr-FR" sz="1400">
                          <a:solidFill>
                            <a:srgbClr val="000000"/>
                          </a:solidFill>
                          <a:latin typeface="Calibri"/>
                          <a:ea typeface="Calibri"/>
                          <a:cs typeface="Times New Roman"/>
                        </a:rPr>
                        <a:t>%</a:t>
                      </a:r>
                      <a:endParaRPr lang="fr-FR" sz="140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 Centrifugation sur tube capillaire</a:t>
                      </a:r>
                      <a:endParaRPr lang="fr-FR" sz="1400" dirty="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 Cytométrie de flux (automatisé)</a:t>
                      </a:r>
                      <a:endParaRPr lang="fr-FR" sz="1400" dirty="0">
                        <a:latin typeface="Calibri"/>
                        <a:ea typeface="SimSun"/>
                        <a:cs typeface="Times New Roman"/>
                      </a:endParaRPr>
                    </a:p>
                  </a:txBody>
                  <a:tcPr marL="24095" marR="24095" marT="0" marB="0">
                    <a:lnL>
                      <a:noFill/>
                    </a:lnL>
                    <a:lnR>
                      <a:noFill/>
                    </a:lnR>
                    <a:lnT>
                      <a:noFill/>
                    </a:lnT>
                    <a:lnB>
                      <a:noFill/>
                    </a:lnB>
                    <a:solidFill>
                      <a:srgbClr val="EDF2F8"/>
                    </a:solidFill>
                  </a:tcPr>
                </a:tc>
                <a:tc>
                  <a:txBody>
                    <a:bodyPr/>
                    <a:lstStyle/>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 6–59mois &lt; 33</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 5–11 ans &lt; 34</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12–14 ans &lt; 36</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O+ enceintes &lt; 33 </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O+  </a:t>
                      </a:r>
                      <a:r>
                        <a:rPr lang="fr-FR" sz="1400" baseline="0" dirty="0" smtClean="0">
                          <a:solidFill>
                            <a:srgbClr val="000000"/>
                          </a:solidFill>
                          <a:latin typeface="Calibri"/>
                          <a:ea typeface="Calibri"/>
                          <a:cs typeface="Times New Roman"/>
                        </a:rPr>
                        <a:t> </a:t>
                      </a:r>
                      <a:r>
                        <a:rPr lang="fr-FR" sz="1400" dirty="0" smtClean="0">
                          <a:solidFill>
                            <a:srgbClr val="000000"/>
                          </a:solidFill>
                          <a:latin typeface="Calibri"/>
                          <a:ea typeface="Calibri"/>
                          <a:cs typeface="Times New Roman"/>
                        </a:rPr>
                        <a:t>&lt; 36</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O↗ &lt; 39</a:t>
                      </a:r>
                    </a:p>
                  </a:txBody>
                  <a:tcPr marL="24095" marR="24095" marT="0" marB="0">
                    <a:lnL>
                      <a:noFill/>
                    </a:lnL>
                    <a:lnR>
                      <a:noFill/>
                    </a:lnR>
                    <a:lnT>
                      <a:noFill/>
                    </a:lnT>
                    <a:lnB>
                      <a:noFill/>
                    </a:lnB>
                    <a:solidFill>
                      <a:srgbClr val="EDF2F8"/>
                    </a:solidFill>
                  </a:tcPr>
                </a:tc>
                <a:tc>
                  <a:txBody>
                    <a:bodyPr/>
                    <a:lstStyle/>
                    <a:p>
                      <a:pPr>
                        <a:lnSpc>
                          <a:spcPct val="115000"/>
                        </a:lnSpc>
                        <a:spcAft>
                          <a:spcPts val="0"/>
                        </a:spcAft>
                        <a:buFont typeface="Wingdings" pitchFamily="2" charset="2"/>
                        <a:buChar char="q"/>
                      </a:pPr>
                      <a:r>
                        <a:rPr lang="fr-FR" sz="1400" dirty="0">
                          <a:solidFill>
                            <a:srgbClr val="000000"/>
                          </a:solidFill>
                          <a:latin typeface="Calibri"/>
                          <a:ea typeface="Calibri"/>
                          <a:cs typeface="Times New Roman"/>
                        </a:rPr>
                        <a:t>Idem </a:t>
                      </a:r>
                      <a:r>
                        <a:rPr lang="fr-FR" sz="1400" dirty="0" err="1">
                          <a:solidFill>
                            <a:srgbClr val="000000"/>
                          </a:solidFill>
                          <a:latin typeface="Calibri"/>
                          <a:ea typeface="Calibri"/>
                          <a:cs typeface="Times New Roman"/>
                        </a:rPr>
                        <a:t>Hb</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r>
              <a:tr h="610707">
                <a:tc>
                  <a:txBody>
                    <a:bodyPr/>
                    <a:lstStyle/>
                    <a:p>
                      <a:pPr>
                        <a:lnSpc>
                          <a:spcPct val="115000"/>
                        </a:lnSpc>
                        <a:spcAft>
                          <a:spcPts val="0"/>
                        </a:spcAft>
                      </a:pPr>
                      <a:r>
                        <a:rPr lang="fr-FR" sz="1400" b="1">
                          <a:solidFill>
                            <a:srgbClr val="000000"/>
                          </a:solidFill>
                          <a:latin typeface="Calibri"/>
                          <a:ea typeface="Calibri"/>
                          <a:cs typeface="Times New Roman"/>
                        </a:rPr>
                        <a:t>VGM</a:t>
                      </a:r>
                      <a:endParaRPr lang="fr-FR" sz="140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algn="ctr">
                        <a:lnSpc>
                          <a:spcPct val="115000"/>
                        </a:lnSpc>
                        <a:spcAft>
                          <a:spcPts val="0"/>
                        </a:spcAft>
                      </a:pPr>
                      <a:r>
                        <a:rPr lang="fr-FR" sz="1400">
                          <a:solidFill>
                            <a:srgbClr val="000000"/>
                          </a:solidFill>
                          <a:latin typeface="Calibri"/>
                          <a:ea typeface="Calibri"/>
                          <a:cs typeface="Times New Roman"/>
                        </a:rPr>
                        <a:t>fl (10</a:t>
                      </a:r>
                      <a:r>
                        <a:rPr lang="fr-FR" sz="1400" baseline="30000">
                          <a:solidFill>
                            <a:srgbClr val="000000"/>
                          </a:solidFill>
                          <a:latin typeface="Calibri"/>
                          <a:ea typeface="Calibri"/>
                          <a:cs typeface="Times New Roman"/>
                        </a:rPr>
                        <a:t>-12</a:t>
                      </a:r>
                      <a:r>
                        <a:rPr lang="fr-FR" sz="1400">
                          <a:solidFill>
                            <a:srgbClr val="000000"/>
                          </a:solidFill>
                          <a:latin typeface="Calibri"/>
                          <a:ea typeface="Calibri"/>
                          <a:cs typeface="Times New Roman"/>
                        </a:rPr>
                        <a:t>)</a:t>
                      </a:r>
                      <a:endParaRPr lang="fr-FR" sz="140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Calculé à partir de l’Ht et du taux de GR</a:t>
                      </a:r>
                      <a:endParaRPr lang="fr-FR" sz="1400" dirty="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Cytométrie de flux (automatisé)</a:t>
                      </a:r>
                      <a:endParaRPr lang="fr-FR" sz="1400" dirty="0">
                        <a:latin typeface="Calibri"/>
                        <a:ea typeface="SimSun"/>
                        <a:cs typeface="Times New Roman"/>
                      </a:endParaRPr>
                    </a:p>
                  </a:txBody>
                  <a:tcPr marL="24095" marR="24095" marT="0" marB="0">
                    <a:lnL>
                      <a:noFill/>
                    </a:lnL>
                    <a:lnR>
                      <a:noFill/>
                    </a:lnR>
                    <a:lnT>
                      <a:noFill/>
                    </a:lnT>
                    <a:lnB>
                      <a:noFill/>
                    </a:lnB>
                    <a:solidFill>
                      <a:srgbClr val="DBE5F1"/>
                    </a:solidFill>
                  </a:tcPr>
                </a:tc>
                <a:tc>
                  <a:txBody>
                    <a:bodyPr/>
                    <a:lstStyle/>
                    <a:p>
                      <a:pPr algn="l">
                        <a:lnSpc>
                          <a:spcPct val="115000"/>
                        </a:lnSpc>
                        <a:spcAft>
                          <a:spcPts val="0"/>
                        </a:spcAft>
                        <a:buFont typeface="Wingdings" pitchFamily="2" charset="2"/>
                        <a:buChar char="q"/>
                      </a:pPr>
                      <a:r>
                        <a:rPr lang="fr-FR" sz="1400" dirty="0" smtClean="0">
                          <a:solidFill>
                            <a:srgbClr val="000000"/>
                          </a:solidFill>
                          <a:latin typeface="Calibri"/>
                          <a:ea typeface="Calibri"/>
                          <a:cs typeface="Times New Roman"/>
                        </a:rPr>
                        <a:t> 0,5–1,9 ans &lt; 70</a:t>
                      </a:r>
                    </a:p>
                    <a:p>
                      <a:pPr algn="l">
                        <a:lnSpc>
                          <a:spcPct val="115000"/>
                        </a:lnSpc>
                        <a:spcAft>
                          <a:spcPts val="0"/>
                        </a:spcAft>
                        <a:buFont typeface="Wingdings" pitchFamily="2" charset="2"/>
                        <a:buChar char="q"/>
                      </a:pPr>
                      <a:r>
                        <a:rPr lang="fr-FR" sz="1400" dirty="0" smtClean="0">
                          <a:solidFill>
                            <a:srgbClr val="000000"/>
                          </a:solidFill>
                          <a:latin typeface="Calibri"/>
                          <a:ea typeface="Calibri"/>
                          <a:cs typeface="Times New Roman"/>
                        </a:rPr>
                        <a:t> 2–4 ans &lt; 73</a:t>
                      </a:r>
                    </a:p>
                    <a:p>
                      <a:pPr algn="l">
                        <a:lnSpc>
                          <a:spcPct val="115000"/>
                        </a:lnSpc>
                        <a:spcAft>
                          <a:spcPts val="0"/>
                        </a:spcAft>
                        <a:buFont typeface="Wingdings" pitchFamily="2" charset="2"/>
                        <a:buChar char="q"/>
                      </a:pPr>
                      <a:r>
                        <a:rPr lang="fr-FR" sz="1400" dirty="0" smtClean="0">
                          <a:solidFill>
                            <a:srgbClr val="000000"/>
                          </a:solidFill>
                          <a:latin typeface="Calibri"/>
                          <a:ea typeface="Calibri"/>
                          <a:cs typeface="Times New Roman"/>
                        </a:rPr>
                        <a:t> Grands enfants et adultes &lt; 82</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Indicateur fiable mais tardif de CM.</a:t>
                      </a:r>
                      <a:endParaRPr lang="fr-FR" sz="1400" dirty="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Taux ↓ </a:t>
                      </a:r>
                      <a:r>
                        <a:rPr lang="fr-FR" sz="1400" dirty="0" smtClean="0">
                          <a:solidFill>
                            <a:srgbClr val="000000"/>
                          </a:solidFill>
                          <a:latin typeface="Calibri"/>
                          <a:ea typeface="SimSun"/>
                          <a:cs typeface="Times New Roman"/>
                        </a:rPr>
                        <a:t>:</a:t>
                      </a:r>
                      <a:r>
                        <a:rPr lang="fr-FR" sz="1400" baseline="0" dirty="0" smtClean="0">
                          <a:solidFill>
                            <a:srgbClr val="000000"/>
                          </a:solidFill>
                          <a:latin typeface="Calibri"/>
                          <a:ea typeface="SimSun"/>
                          <a:cs typeface="Times New Roman"/>
                        </a:rPr>
                        <a:t> </a:t>
                      </a:r>
                      <a:r>
                        <a:rPr lang="fr-FR" sz="1400" dirty="0" smtClean="0">
                          <a:solidFill>
                            <a:srgbClr val="000000"/>
                          </a:solidFill>
                          <a:latin typeface="Calibri"/>
                          <a:ea typeface="SimSun"/>
                          <a:cs typeface="Times New Roman"/>
                        </a:rPr>
                        <a:t>thalassémies </a:t>
                      </a:r>
                      <a:r>
                        <a:rPr lang="fr-FR" sz="1400" dirty="0">
                          <a:solidFill>
                            <a:srgbClr val="000000"/>
                          </a:solidFill>
                          <a:latin typeface="Calibri"/>
                          <a:ea typeface="SimSun"/>
                          <a:cs typeface="Times New Roman"/>
                        </a:rPr>
                        <a:t>et/ou </a:t>
                      </a:r>
                      <a:r>
                        <a:rPr lang="fr-FR" sz="1400" dirty="0" smtClean="0">
                          <a:solidFill>
                            <a:srgbClr val="000000"/>
                          </a:solidFill>
                          <a:latin typeface="Calibri"/>
                          <a:ea typeface="SimSun"/>
                          <a:cs typeface="Times New Roman"/>
                        </a:rPr>
                        <a:t>inflammations</a:t>
                      </a:r>
                      <a:endParaRPr lang="fr-FR" sz="1400" dirty="0">
                        <a:latin typeface="Calibri"/>
                        <a:ea typeface="SimSun"/>
                        <a:cs typeface="Times New Roman"/>
                      </a:endParaRPr>
                    </a:p>
                  </a:txBody>
                  <a:tcPr marL="24095" marR="24095" marT="0" marB="0">
                    <a:lnL>
                      <a:noFill/>
                    </a:lnL>
                    <a:lnR>
                      <a:noFill/>
                    </a:lnR>
                    <a:lnT>
                      <a:noFill/>
                    </a:lnT>
                    <a:lnB>
                      <a:noFill/>
                    </a:lnB>
                    <a:solidFill>
                      <a:srgbClr val="DBE5F1"/>
                    </a:solidFill>
                  </a:tcPr>
                </a:tc>
              </a:tr>
              <a:tr h="897713">
                <a:tc>
                  <a:txBody>
                    <a:bodyPr/>
                    <a:lstStyle/>
                    <a:p>
                      <a:pPr>
                        <a:lnSpc>
                          <a:spcPct val="115000"/>
                        </a:lnSpc>
                        <a:spcAft>
                          <a:spcPts val="0"/>
                        </a:spcAft>
                      </a:pPr>
                      <a:r>
                        <a:rPr lang="fr-FR" sz="1400" b="1" dirty="0" smtClean="0">
                          <a:solidFill>
                            <a:srgbClr val="000000"/>
                          </a:solidFill>
                          <a:latin typeface="Calibri"/>
                          <a:ea typeface="Calibri"/>
                          <a:cs typeface="Times New Roman"/>
                        </a:rPr>
                        <a:t>Concentration  en </a:t>
                      </a:r>
                      <a:r>
                        <a:rPr lang="fr-FR" sz="1400" b="1" dirty="0" err="1" smtClean="0">
                          <a:solidFill>
                            <a:srgbClr val="000000"/>
                          </a:solidFill>
                          <a:latin typeface="Calibri"/>
                          <a:ea typeface="Calibri"/>
                          <a:cs typeface="Times New Roman"/>
                        </a:rPr>
                        <a:t>Hb</a:t>
                      </a:r>
                      <a:r>
                        <a:rPr lang="fr-FR" sz="1400" b="1" dirty="0" smtClean="0">
                          <a:solidFill>
                            <a:srgbClr val="000000"/>
                          </a:solidFill>
                          <a:latin typeface="Calibri"/>
                          <a:ea typeface="Calibri"/>
                          <a:cs typeface="Times New Roman"/>
                        </a:rPr>
                        <a:t> des réticulocytes</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algn="ctr">
                        <a:lnSpc>
                          <a:spcPct val="115000"/>
                        </a:lnSpc>
                        <a:spcAft>
                          <a:spcPts val="0"/>
                        </a:spcAft>
                      </a:pPr>
                      <a:r>
                        <a:rPr lang="fr-FR" sz="1400">
                          <a:solidFill>
                            <a:srgbClr val="000000"/>
                          </a:solidFill>
                          <a:latin typeface="Calibri"/>
                          <a:ea typeface="Calibri"/>
                          <a:cs typeface="Times New Roman"/>
                        </a:rPr>
                        <a:t>g/l de réticulocytes</a:t>
                      </a:r>
                      <a:endParaRPr lang="fr-FR" sz="140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a:lnSpc>
                          <a:spcPct val="115000"/>
                        </a:lnSpc>
                        <a:spcAft>
                          <a:spcPts val="0"/>
                        </a:spcAft>
                        <a:buFont typeface="Wingdings" pitchFamily="2" charset="2"/>
                        <a:buChar char="q"/>
                      </a:pPr>
                      <a:r>
                        <a:rPr lang="fr-FR" sz="1400" dirty="0">
                          <a:solidFill>
                            <a:srgbClr val="000000"/>
                          </a:solidFill>
                          <a:latin typeface="Calibri"/>
                          <a:ea typeface="Calibri"/>
                          <a:cs typeface="Times New Roman"/>
                        </a:rPr>
                        <a:t>Cytométrie de flux (automatisé)</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algn="l">
                        <a:lnSpc>
                          <a:spcPct val="115000"/>
                        </a:lnSpc>
                        <a:spcAft>
                          <a:spcPts val="0"/>
                        </a:spcAft>
                        <a:buFont typeface="Wingdings" pitchFamily="2" charset="2"/>
                        <a:buChar char="q"/>
                      </a:pPr>
                      <a:r>
                        <a:rPr lang="fr-FR" sz="1400" dirty="0" smtClean="0">
                          <a:solidFill>
                            <a:srgbClr val="000000"/>
                          </a:solidFill>
                          <a:latin typeface="Calibri"/>
                          <a:ea typeface="Calibri"/>
                          <a:cs typeface="Times New Roman"/>
                        </a:rPr>
                        <a:t>Enfants &lt; 27·5</a:t>
                      </a:r>
                    </a:p>
                    <a:p>
                      <a:pPr algn="l">
                        <a:lnSpc>
                          <a:spcPct val="115000"/>
                        </a:lnSpc>
                        <a:spcAft>
                          <a:spcPts val="0"/>
                        </a:spcAft>
                        <a:buFont typeface="Wingdings" pitchFamily="2" charset="2"/>
                        <a:buChar char="q"/>
                      </a:pPr>
                      <a:r>
                        <a:rPr lang="fr-FR" sz="1400" dirty="0" smtClean="0">
                          <a:solidFill>
                            <a:srgbClr val="000000"/>
                          </a:solidFill>
                          <a:latin typeface="Calibri"/>
                          <a:ea typeface="Calibri"/>
                          <a:cs typeface="Times New Roman"/>
                        </a:rPr>
                        <a:t> Adultes &lt; 28</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Indicateur sensible s’abaissant dès le début du déficit de l’érythropoïèse</a:t>
                      </a:r>
                      <a:endParaRPr lang="fr-FR" sz="1400" dirty="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Valeurs faussement normales : si VGM↑ et thalassémies</a:t>
                      </a:r>
                      <a:endParaRPr lang="fr-FR" sz="1400" dirty="0">
                        <a:latin typeface="Calibri"/>
                        <a:ea typeface="SimSun"/>
                        <a:cs typeface="Times New Roman"/>
                      </a:endParaRPr>
                    </a:p>
                  </a:txBody>
                  <a:tcPr marL="24095" marR="24095" marT="0" marB="0">
                    <a:lnL>
                      <a:noFill/>
                    </a:lnL>
                    <a:lnR>
                      <a:noFill/>
                    </a:lnR>
                    <a:lnT>
                      <a:noFill/>
                    </a:lnT>
                    <a:lnB>
                      <a:noFill/>
                    </a:lnB>
                    <a:solidFill>
                      <a:srgbClr val="EDF2F8"/>
                    </a:solidFill>
                  </a:tcPr>
                </a:tc>
              </a:tr>
            </a:tbl>
          </a:graphicData>
        </a:graphic>
      </p:graphicFrame>
      <p:sp>
        <p:nvSpPr>
          <p:cNvPr id="38941" name="Rectangle 2"/>
          <p:cNvSpPr>
            <a:spLocks noGrp="1" noChangeArrowheads="1"/>
          </p:cNvSpPr>
          <p:nvPr>
            <p:ph type="title"/>
          </p:nvPr>
        </p:nvSpPr>
        <p:spPr>
          <a:xfrm>
            <a:off x="428625" y="214313"/>
            <a:ext cx="8115300" cy="725487"/>
          </a:xfrm>
        </p:spPr>
        <p:txBody>
          <a:bodyPr/>
          <a:lstStyle/>
          <a:p>
            <a:pPr eaLnBrk="1" hangingPunct="1"/>
            <a:r>
              <a:rPr lang="fr-FR" sz="3200" dirty="0" smtClean="0">
                <a:solidFill>
                  <a:srgbClr val="FFFF00"/>
                </a:solidFill>
              </a:rPr>
              <a:t>Indicateurs </a:t>
            </a:r>
            <a:r>
              <a:rPr lang="fr-FR" sz="3200" dirty="0" err="1" smtClean="0">
                <a:solidFill>
                  <a:srgbClr val="FFFF00"/>
                </a:solidFill>
              </a:rPr>
              <a:t>hématimétriques</a:t>
            </a:r>
            <a:r>
              <a:rPr lang="fr-FR" sz="3200" dirty="0" smtClean="0">
                <a:solidFill>
                  <a:srgbClr val="FFFF00"/>
                </a:solidFill>
              </a:rPr>
              <a:t> de la CM (1)</a:t>
            </a:r>
          </a:p>
        </p:txBody>
      </p:sp>
    </p:spTree>
  </p:cSld>
  <p:clrMapOvr>
    <a:masterClrMapping/>
  </p:clrMapOvr>
  <p:transition>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42875" y="1000125"/>
          <a:ext cx="8929717" cy="5503640"/>
        </p:xfrm>
        <a:graphic>
          <a:graphicData uri="http://schemas.openxmlformats.org/drawingml/2006/table">
            <a:tbl>
              <a:tblPr/>
              <a:tblGrid>
                <a:gridCol w="1500198"/>
                <a:gridCol w="787580"/>
                <a:gridCol w="2804374"/>
                <a:gridCol w="1254588"/>
                <a:gridCol w="2582977"/>
              </a:tblGrid>
              <a:tr h="500065">
                <a:tc>
                  <a:txBody>
                    <a:bodyPr/>
                    <a:lstStyle/>
                    <a:p>
                      <a:pPr algn="ctr">
                        <a:lnSpc>
                          <a:spcPct val="115000"/>
                        </a:lnSpc>
                        <a:spcAft>
                          <a:spcPts val="0"/>
                        </a:spcAft>
                      </a:pPr>
                      <a:r>
                        <a:rPr lang="fr-FR" sz="1400" dirty="0" smtClean="0">
                          <a:latin typeface="Calibri"/>
                          <a:ea typeface="Calibri"/>
                          <a:cs typeface="Times New Roman"/>
                        </a:rPr>
                        <a:t> </a:t>
                      </a:r>
                      <a:endParaRPr lang="fr-FR" sz="1400" dirty="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a:solidFill>
                            <a:srgbClr val="FFFFFF"/>
                          </a:solidFill>
                          <a:latin typeface="Calibri"/>
                          <a:ea typeface="Calibri"/>
                          <a:cs typeface="Times New Roman"/>
                        </a:rPr>
                        <a:t>Unités</a:t>
                      </a:r>
                      <a:endParaRPr lang="fr-FR" sz="140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dirty="0">
                          <a:solidFill>
                            <a:srgbClr val="FFFFFF"/>
                          </a:solidFill>
                          <a:latin typeface="Calibri"/>
                          <a:ea typeface="Calibri"/>
                          <a:cs typeface="Times New Roman"/>
                        </a:rPr>
                        <a:t>Méthodes </a:t>
                      </a:r>
                      <a:r>
                        <a:rPr lang="fr-FR" sz="1400" b="1" dirty="0" smtClean="0">
                          <a:solidFill>
                            <a:srgbClr val="FFFFFF"/>
                          </a:solidFill>
                          <a:latin typeface="Calibri"/>
                          <a:ea typeface="Calibri"/>
                          <a:cs typeface="Times New Roman"/>
                        </a:rPr>
                        <a:t>utilisées</a:t>
                      </a:r>
                      <a:endParaRPr lang="fr-FR" sz="1400" dirty="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dirty="0" err="1" smtClean="0">
                          <a:solidFill>
                            <a:srgbClr val="FFFFFF"/>
                          </a:solidFill>
                          <a:latin typeface="Calibri"/>
                          <a:ea typeface="Calibri"/>
                          <a:cs typeface="Times New Roman"/>
                        </a:rPr>
                        <a:t>Cutt</a:t>
                      </a:r>
                      <a:r>
                        <a:rPr lang="fr-FR" sz="1400" b="1" dirty="0" smtClean="0">
                          <a:solidFill>
                            <a:srgbClr val="FFFFFF"/>
                          </a:solidFill>
                          <a:latin typeface="Calibri"/>
                          <a:ea typeface="Calibri"/>
                          <a:cs typeface="Times New Roman"/>
                        </a:rPr>
                        <a:t>-offs</a:t>
                      </a:r>
                      <a:endParaRPr lang="fr-FR" sz="1400" b="1" dirty="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a:solidFill>
                            <a:srgbClr val="FFFFFF"/>
                          </a:solidFill>
                          <a:latin typeface="Calibri"/>
                          <a:ea typeface="Calibri"/>
                          <a:cs typeface="Times New Roman"/>
                        </a:rPr>
                        <a:t>Commentaires</a:t>
                      </a:r>
                      <a:endParaRPr lang="fr-FR" sz="140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1000116">
                <a:tc>
                  <a:txBody>
                    <a:bodyPr/>
                    <a:lstStyle/>
                    <a:p>
                      <a:pPr>
                        <a:lnSpc>
                          <a:spcPct val="115000"/>
                        </a:lnSpc>
                        <a:spcAft>
                          <a:spcPts val="0"/>
                        </a:spcAft>
                      </a:pPr>
                      <a:r>
                        <a:rPr lang="fr-FR" sz="1400" b="1" dirty="0">
                          <a:solidFill>
                            <a:srgbClr val="000000"/>
                          </a:solidFill>
                          <a:latin typeface="Calibri"/>
                          <a:ea typeface="Calibri"/>
                          <a:cs typeface="Times New Roman"/>
                        </a:rPr>
                        <a:t>Fer </a:t>
                      </a:r>
                      <a:r>
                        <a:rPr lang="fr-FR" sz="1400" b="1" dirty="0" smtClean="0">
                          <a:solidFill>
                            <a:srgbClr val="000000"/>
                          </a:solidFill>
                          <a:latin typeface="Calibri"/>
                          <a:ea typeface="Calibri"/>
                          <a:cs typeface="Times New Roman"/>
                        </a:rPr>
                        <a:t>sérique (FS)</a:t>
                      </a:r>
                      <a:endParaRPr lang="fr-FR" sz="1400" dirty="0">
                        <a:latin typeface="Calibri"/>
                        <a:ea typeface="Calibri"/>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algn="ctr">
                        <a:lnSpc>
                          <a:spcPct val="115000"/>
                        </a:lnSpc>
                        <a:spcAft>
                          <a:spcPts val="0"/>
                        </a:spcAft>
                      </a:pPr>
                      <a:r>
                        <a:rPr lang="fr-FR" sz="1400">
                          <a:solidFill>
                            <a:srgbClr val="000000"/>
                          </a:solidFill>
                          <a:latin typeface="Calibri"/>
                          <a:ea typeface="Calibri"/>
                          <a:cs typeface="Times New Roman"/>
                        </a:rPr>
                        <a:t>µg/dl</a:t>
                      </a:r>
                      <a:endParaRPr lang="fr-FR" sz="1400">
                        <a:latin typeface="Calibri"/>
                        <a:ea typeface="Calibri"/>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a:lnSpc>
                          <a:spcPct val="115000"/>
                        </a:lnSpc>
                        <a:spcAft>
                          <a:spcPts val="0"/>
                        </a:spcAft>
                        <a:buFont typeface="Wingdings" pitchFamily="2" charset="2"/>
                        <a:buChar char="q"/>
                      </a:pPr>
                      <a:r>
                        <a:rPr lang="fr-FR" sz="1400" dirty="0" smtClean="0">
                          <a:solidFill>
                            <a:srgbClr val="000000"/>
                          </a:solidFill>
                          <a:latin typeface="Calibri"/>
                          <a:ea typeface="Calibri"/>
                          <a:cs typeface="Times New Roman"/>
                        </a:rPr>
                        <a:t> Colorimétrie </a:t>
                      </a:r>
                      <a:r>
                        <a:rPr lang="fr-FR" sz="1400" dirty="0">
                          <a:solidFill>
                            <a:srgbClr val="000000"/>
                          </a:solidFill>
                          <a:latin typeface="Calibri"/>
                          <a:ea typeface="Calibri"/>
                          <a:cs typeface="Times New Roman"/>
                        </a:rPr>
                        <a:t>(échantillon recueilli sur tube non-EDTA)</a:t>
                      </a:r>
                      <a:endParaRPr lang="fr-FR" sz="1400" dirty="0">
                        <a:latin typeface="Calibri"/>
                        <a:ea typeface="Calibri"/>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algn="ctr">
                        <a:lnSpc>
                          <a:spcPct val="115000"/>
                        </a:lnSpc>
                        <a:spcAft>
                          <a:spcPts val="0"/>
                        </a:spcAft>
                      </a:pPr>
                      <a:r>
                        <a:rPr lang="fr-FR" sz="1400">
                          <a:solidFill>
                            <a:srgbClr val="000000"/>
                          </a:solidFill>
                          <a:latin typeface="Calibri"/>
                          <a:ea typeface="Calibri"/>
                          <a:cs typeface="Times New Roman"/>
                        </a:rPr>
                        <a:t>&lt; 40–50</a:t>
                      </a:r>
                      <a:endParaRPr lang="fr-FR" sz="1400">
                        <a:latin typeface="Calibri"/>
                        <a:ea typeface="Calibri"/>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Variations diurnes et post prandiales</a:t>
                      </a:r>
                      <a:endParaRPr lang="fr-FR" sz="1400" dirty="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 lors des inflammations chroniques</a:t>
                      </a:r>
                      <a:endParaRPr lang="fr-FR" sz="1400" dirty="0">
                        <a:latin typeface="Calibri"/>
                        <a:ea typeface="SimSun"/>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r>
              <a:tr h="1549819">
                <a:tc>
                  <a:txBody>
                    <a:bodyPr/>
                    <a:lstStyle/>
                    <a:p>
                      <a:pPr>
                        <a:lnSpc>
                          <a:spcPct val="115000"/>
                        </a:lnSpc>
                        <a:spcAft>
                          <a:spcPts val="0"/>
                        </a:spcAft>
                      </a:pPr>
                      <a:r>
                        <a:rPr lang="fr-FR" sz="1400" b="1" dirty="0" smtClean="0">
                          <a:solidFill>
                            <a:srgbClr val="000000"/>
                          </a:solidFill>
                          <a:latin typeface="Calibri"/>
                          <a:ea typeface="Calibri"/>
                          <a:cs typeface="Times New Roman"/>
                        </a:rPr>
                        <a:t>Capacité Totale de Fixation de la Transferrine</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algn="ctr">
                        <a:lnSpc>
                          <a:spcPct val="115000"/>
                        </a:lnSpc>
                        <a:spcAft>
                          <a:spcPts val="0"/>
                        </a:spcAft>
                      </a:pPr>
                      <a:r>
                        <a:rPr lang="fr-FR" sz="1400" dirty="0">
                          <a:solidFill>
                            <a:srgbClr val="000000"/>
                          </a:solidFill>
                          <a:latin typeface="Calibri"/>
                          <a:ea typeface="Calibri"/>
                          <a:cs typeface="Times New Roman"/>
                        </a:rPr>
                        <a:t>µg/dl</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Analyse colorimétrique de la quantité de fer qui peut être liée à la transferrine insaturé in </a:t>
                      </a:r>
                      <a:r>
                        <a:rPr lang="fr-FR" sz="1400" dirty="0" smtClean="0">
                          <a:solidFill>
                            <a:srgbClr val="000000"/>
                          </a:solidFill>
                          <a:latin typeface="Calibri"/>
                          <a:ea typeface="SimSun"/>
                          <a:cs typeface="Times New Roman"/>
                        </a:rPr>
                        <a:t>vitro</a:t>
                      </a:r>
                      <a:endParaRPr lang="fr-FR" sz="1400" dirty="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détermination à partir de la concentration de transferrine mesurée immunologiquement</a:t>
                      </a:r>
                      <a:endParaRPr lang="fr-FR" sz="1400" dirty="0">
                        <a:latin typeface="Calibri"/>
                        <a:ea typeface="SimSun"/>
                        <a:cs typeface="Times New Roman"/>
                      </a:endParaRPr>
                    </a:p>
                  </a:txBody>
                  <a:tcPr marL="24095" marR="24095" marT="0" marB="0">
                    <a:lnL>
                      <a:noFill/>
                    </a:lnL>
                    <a:lnR>
                      <a:noFill/>
                    </a:lnR>
                    <a:lnT>
                      <a:noFill/>
                    </a:lnT>
                    <a:lnB>
                      <a:noFill/>
                    </a:lnB>
                    <a:solidFill>
                      <a:srgbClr val="EDF2F8"/>
                    </a:solidFill>
                  </a:tcPr>
                </a:tc>
                <a:tc>
                  <a:txBody>
                    <a:bodyPr/>
                    <a:lstStyle/>
                    <a:p>
                      <a:pPr algn="ctr">
                        <a:lnSpc>
                          <a:spcPct val="115000"/>
                        </a:lnSpc>
                        <a:spcAft>
                          <a:spcPts val="0"/>
                        </a:spcAft>
                      </a:pPr>
                      <a:endParaRPr lang="fr-FR" sz="1400" dirty="0">
                        <a:solidFill>
                          <a:srgbClr val="000000"/>
                        </a:solidFill>
                        <a:latin typeface="Calibri"/>
                        <a:ea typeface="Calibri"/>
                        <a:cs typeface="Times New Roman"/>
                      </a:endParaRPr>
                    </a:p>
                    <a:p>
                      <a:pPr algn="ctr">
                        <a:lnSpc>
                          <a:spcPct val="115000"/>
                        </a:lnSpc>
                        <a:spcAft>
                          <a:spcPts val="1000"/>
                        </a:spcAft>
                      </a:pPr>
                      <a:r>
                        <a:rPr lang="fr-FR" sz="1400" dirty="0">
                          <a:solidFill>
                            <a:srgbClr val="000000"/>
                          </a:solidFill>
                          <a:latin typeface="Calibri"/>
                          <a:ea typeface="Calibri"/>
                          <a:cs typeface="Times New Roman"/>
                        </a:rPr>
                        <a:t>&gt; 400</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a:lnSpc>
                          <a:spcPct val="115000"/>
                        </a:lnSpc>
                        <a:spcAft>
                          <a:spcPts val="0"/>
                        </a:spcAft>
                        <a:buFont typeface="Wingdings" pitchFamily="2" charset="2"/>
                        <a:buChar char="q"/>
                      </a:pPr>
                      <a:r>
                        <a:rPr lang="fr-FR" sz="1400" dirty="0">
                          <a:solidFill>
                            <a:srgbClr val="000000"/>
                          </a:solidFill>
                          <a:latin typeface="Calibri"/>
                          <a:ea typeface="Calibri"/>
                          <a:cs typeface="Times New Roman"/>
                        </a:rPr>
                        <a:t>Grand chevauchement entre les valeurs normales et les valeurs en cas de CM</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r>
              <a:tr h="247252">
                <a:tc>
                  <a:txBody>
                    <a:bodyPr/>
                    <a:lstStyle/>
                    <a:p>
                      <a:pPr>
                        <a:lnSpc>
                          <a:spcPct val="115000"/>
                        </a:lnSpc>
                        <a:spcAft>
                          <a:spcPts val="0"/>
                        </a:spcAft>
                      </a:pPr>
                      <a:r>
                        <a:rPr lang="fr-FR" sz="1400" b="1" dirty="0" smtClean="0">
                          <a:solidFill>
                            <a:srgbClr val="000000"/>
                          </a:solidFill>
                          <a:latin typeface="Calibri"/>
                          <a:ea typeface="Calibri"/>
                          <a:cs typeface="Times New Roman"/>
                        </a:rPr>
                        <a:t>Coefficient de Saturation  de la Transferrine</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algn="ctr">
                        <a:lnSpc>
                          <a:spcPct val="115000"/>
                        </a:lnSpc>
                        <a:spcAft>
                          <a:spcPts val="0"/>
                        </a:spcAft>
                      </a:pPr>
                      <a:r>
                        <a:rPr lang="fr-FR" sz="1400" dirty="0">
                          <a:solidFill>
                            <a:srgbClr val="000000"/>
                          </a:solidFill>
                          <a:latin typeface="Calibri"/>
                          <a:ea typeface="Calibri"/>
                          <a:cs typeface="Times New Roman"/>
                        </a:rPr>
                        <a:t>%</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a:lnSpc>
                          <a:spcPct val="115000"/>
                        </a:lnSpc>
                        <a:spcAft>
                          <a:spcPts val="0"/>
                        </a:spcAft>
                        <a:buFont typeface="Wingdings" pitchFamily="2" charset="2"/>
                        <a:buChar char="q"/>
                      </a:pPr>
                      <a:r>
                        <a:rPr lang="fr-FR" sz="1400" dirty="0" smtClean="0">
                          <a:solidFill>
                            <a:srgbClr val="000000"/>
                          </a:solidFill>
                          <a:latin typeface="Calibri"/>
                          <a:ea typeface="Calibri"/>
                          <a:cs typeface="Times New Roman"/>
                        </a:rPr>
                        <a:t> Rapport </a:t>
                      </a:r>
                      <a:r>
                        <a:rPr lang="fr-FR" sz="1400" dirty="0">
                          <a:solidFill>
                            <a:srgbClr val="000000"/>
                          </a:solidFill>
                          <a:latin typeface="Calibri"/>
                          <a:ea typeface="Calibri"/>
                          <a:cs typeface="Times New Roman"/>
                        </a:rPr>
                        <a:t>FS/ CTFT</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algn="ctr">
                        <a:lnSpc>
                          <a:spcPct val="115000"/>
                        </a:lnSpc>
                        <a:spcAft>
                          <a:spcPts val="0"/>
                        </a:spcAft>
                      </a:pPr>
                      <a:r>
                        <a:rPr lang="fr-FR" sz="1400" dirty="0">
                          <a:solidFill>
                            <a:srgbClr val="000000"/>
                          </a:solidFill>
                          <a:latin typeface="Calibri"/>
                          <a:ea typeface="Calibri"/>
                          <a:cs typeface="Times New Roman"/>
                        </a:rPr>
                        <a:t>&lt; 15%</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a:lnSpc>
                          <a:spcPct val="115000"/>
                        </a:lnSpc>
                        <a:spcAft>
                          <a:spcPts val="0"/>
                        </a:spcAft>
                      </a:pPr>
                      <a:r>
                        <a:rPr lang="fr-FR" sz="1400" dirty="0">
                          <a:solidFill>
                            <a:srgbClr val="000000"/>
                          </a:solidFill>
                          <a:latin typeface="Calibri"/>
                          <a:ea typeface="Calibri"/>
                          <a:cs typeface="Times New Roman"/>
                        </a:rPr>
                        <a:t>Idem FS</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r>
              <a:tr h="247252">
                <a:tc>
                  <a:txBody>
                    <a:bodyPr/>
                    <a:lstStyle/>
                    <a:p>
                      <a:pPr>
                        <a:lnSpc>
                          <a:spcPct val="115000"/>
                        </a:lnSpc>
                        <a:spcAft>
                          <a:spcPts val="0"/>
                        </a:spcAft>
                      </a:pPr>
                      <a:r>
                        <a:rPr lang="fr-FR" sz="1400" b="1" dirty="0" err="1" smtClean="0">
                          <a:solidFill>
                            <a:srgbClr val="000000"/>
                          </a:solidFill>
                          <a:latin typeface="Calibri"/>
                          <a:ea typeface="Calibri"/>
                          <a:cs typeface="Times New Roman"/>
                        </a:rPr>
                        <a:t>Protoporphyrines</a:t>
                      </a:r>
                      <a:r>
                        <a:rPr lang="fr-FR" sz="1400" b="1" dirty="0" smtClean="0">
                          <a:solidFill>
                            <a:srgbClr val="000000"/>
                          </a:solidFill>
                          <a:latin typeface="Calibri"/>
                          <a:ea typeface="Calibri"/>
                          <a:cs typeface="Times New Roman"/>
                        </a:rPr>
                        <a:t> érythrocytaires</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algn="ctr">
                        <a:lnSpc>
                          <a:spcPct val="115000"/>
                        </a:lnSpc>
                        <a:spcAft>
                          <a:spcPts val="0"/>
                        </a:spcAft>
                      </a:pPr>
                      <a:r>
                        <a:rPr lang="fr-FR" sz="1400" dirty="0">
                          <a:solidFill>
                            <a:srgbClr val="000000"/>
                          </a:solidFill>
                          <a:latin typeface="Calibri"/>
                          <a:ea typeface="Calibri"/>
                          <a:cs typeface="Times New Roman"/>
                        </a:rPr>
                        <a:t>µmol/mol d’hème</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marL="342900" lvl="0" indent="-342900">
                        <a:lnSpc>
                          <a:spcPct val="115000"/>
                        </a:lnSpc>
                        <a:spcAft>
                          <a:spcPts val="0"/>
                        </a:spcAft>
                        <a:buFont typeface="Times New Roman"/>
                        <a:buChar char="-"/>
                        <a:tabLst>
                          <a:tab pos="-10160" algn="l"/>
                          <a:tab pos="79375" algn="l"/>
                        </a:tabLst>
                      </a:pPr>
                      <a:r>
                        <a:rPr lang="fr-FR" sz="1400" dirty="0">
                          <a:solidFill>
                            <a:srgbClr val="000000"/>
                          </a:solidFill>
                          <a:latin typeface="Calibri"/>
                          <a:ea typeface="SimSun"/>
                          <a:cs typeface="Times New Roman"/>
                        </a:rPr>
                        <a:t>Spectrophotométrie de fluorescence ou par ;</a:t>
                      </a:r>
                      <a:endParaRPr lang="fr-FR" sz="1400" dirty="0">
                        <a:latin typeface="Calibri"/>
                        <a:ea typeface="SimSun"/>
                        <a:cs typeface="Times New Roman"/>
                      </a:endParaRPr>
                    </a:p>
                    <a:p>
                      <a:pPr marL="342900" lvl="0" indent="-342900">
                        <a:lnSpc>
                          <a:spcPct val="115000"/>
                        </a:lnSpc>
                        <a:spcAft>
                          <a:spcPts val="0"/>
                        </a:spcAft>
                        <a:buFont typeface="Times New Roman"/>
                        <a:buChar char="-"/>
                      </a:pPr>
                      <a:r>
                        <a:rPr lang="fr-FR" sz="1400" dirty="0" err="1">
                          <a:solidFill>
                            <a:srgbClr val="000000"/>
                          </a:solidFill>
                          <a:latin typeface="Calibri"/>
                          <a:ea typeface="SimSun"/>
                          <a:cs typeface="Times New Roman"/>
                        </a:rPr>
                        <a:t>Hématofluorométre</a:t>
                      </a:r>
                      <a:r>
                        <a:rPr lang="fr-FR" sz="1400" dirty="0">
                          <a:solidFill>
                            <a:srgbClr val="000000"/>
                          </a:solidFill>
                          <a:latin typeface="Calibri"/>
                          <a:ea typeface="SimSun"/>
                          <a:cs typeface="Times New Roman"/>
                        </a:rPr>
                        <a:t> portable (AVIV</a:t>
                      </a:r>
                      <a:r>
                        <a:rPr lang="fr-FR" sz="1400" baseline="30000" dirty="0">
                          <a:solidFill>
                            <a:srgbClr val="000000"/>
                          </a:solidFill>
                          <a:latin typeface="Calibri"/>
                          <a:ea typeface="SimSun"/>
                          <a:cs typeface="Times New Roman"/>
                        </a:rPr>
                        <a:t>R</a:t>
                      </a:r>
                      <a:r>
                        <a:rPr lang="fr-FR" sz="1400" dirty="0">
                          <a:solidFill>
                            <a:srgbClr val="000000"/>
                          </a:solidFill>
                          <a:latin typeface="Calibri"/>
                          <a:ea typeface="SimSun"/>
                          <a:cs typeface="Times New Roman"/>
                        </a:rPr>
                        <a:t>)</a:t>
                      </a:r>
                      <a:endParaRPr lang="fr-FR" sz="1400" dirty="0">
                        <a:latin typeface="Calibri"/>
                        <a:ea typeface="SimSun"/>
                        <a:cs typeface="Times New Roman"/>
                      </a:endParaRPr>
                    </a:p>
                  </a:txBody>
                  <a:tcPr marL="24095" marR="24095" marT="0" marB="0">
                    <a:lnL>
                      <a:noFill/>
                    </a:lnL>
                    <a:lnR>
                      <a:noFill/>
                    </a:lnR>
                    <a:lnT>
                      <a:noFill/>
                    </a:lnT>
                    <a:lnB>
                      <a:noFill/>
                    </a:lnB>
                    <a:solidFill>
                      <a:srgbClr val="DBE5F1"/>
                    </a:solidFill>
                  </a:tcPr>
                </a:tc>
                <a:tc>
                  <a:txBody>
                    <a:bodyPr/>
                    <a:lstStyle/>
                    <a:p>
                      <a:pPr algn="ctr">
                        <a:lnSpc>
                          <a:spcPct val="115000"/>
                        </a:lnSpc>
                        <a:spcAft>
                          <a:spcPts val="0"/>
                        </a:spcAft>
                      </a:pPr>
                      <a:r>
                        <a:rPr lang="fr-FR" sz="1400" dirty="0">
                          <a:solidFill>
                            <a:srgbClr val="000000"/>
                          </a:solidFill>
                          <a:latin typeface="Calibri"/>
                          <a:ea typeface="Calibri"/>
                          <a:cs typeface="Times New Roman"/>
                        </a:rPr>
                        <a:t>&gt; 40</a:t>
                      </a:r>
                      <a:endParaRPr lang="fr-FR" sz="1400" dirty="0">
                        <a:latin typeface="Calibri"/>
                        <a:ea typeface="Calibri"/>
                        <a:cs typeface="Times New Roman"/>
                      </a:endParaRPr>
                    </a:p>
                    <a:p>
                      <a:pPr algn="ctr">
                        <a:lnSpc>
                          <a:spcPct val="115000"/>
                        </a:lnSpc>
                        <a:spcAft>
                          <a:spcPts val="0"/>
                        </a:spcAft>
                      </a:pPr>
                      <a:r>
                        <a:rPr lang="fr-FR" sz="1400" dirty="0">
                          <a:solidFill>
                            <a:srgbClr val="000000"/>
                          </a:solidFill>
                          <a:latin typeface="Calibri"/>
                          <a:ea typeface="Calibri"/>
                          <a:cs typeface="Times New Roman"/>
                        </a:rPr>
                        <a:t>(sur érythrocytes lavés)</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Test de dépistage utile lors des enquêtes épidémiologiques</a:t>
                      </a:r>
                      <a:endParaRPr lang="fr-FR" sz="1400" dirty="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Les facteurs circulants tels que la bilirubine peuvent donner des valeurs faussement élevées : lavage des GR avant le dosage.</a:t>
                      </a:r>
                      <a:endParaRPr lang="fr-FR" sz="1400" dirty="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valeurs ↑ en cas de saturnisme</a:t>
                      </a:r>
                      <a:endParaRPr lang="fr-FR" sz="1400" dirty="0">
                        <a:latin typeface="Calibri"/>
                        <a:ea typeface="SimSun"/>
                        <a:cs typeface="Times New Roman"/>
                      </a:endParaRPr>
                    </a:p>
                  </a:txBody>
                  <a:tcPr marL="24095" marR="24095" marT="0" marB="0">
                    <a:lnL>
                      <a:noFill/>
                    </a:lnL>
                    <a:lnR>
                      <a:noFill/>
                    </a:lnR>
                    <a:lnT>
                      <a:noFill/>
                    </a:lnT>
                    <a:lnB>
                      <a:noFill/>
                    </a:lnB>
                    <a:solidFill>
                      <a:srgbClr val="DBE5F1"/>
                    </a:solidFill>
                  </a:tcPr>
                </a:tc>
              </a:tr>
            </a:tbl>
          </a:graphicData>
        </a:graphic>
      </p:graphicFrame>
      <p:sp>
        <p:nvSpPr>
          <p:cNvPr id="39965" name="Rectangle 2"/>
          <p:cNvSpPr>
            <a:spLocks noGrp="1" noChangeArrowheads="1"/>
          </p:cNvSpPr>
          <p:nvPr>
            <p:ph type="title"/>
          </p:nvPr>
        </p:nvSpPr>
        <p:spPr>
          <a:xfrm>
            <a:off x="500063" y="0"/>
            <a:ext cx="8229600" cy="939800"/>
          </a:xfrm>
        </p:spPr>
        <p:txBody>
          <a:bodyPr/>
          <a:lstStyle/>
          <a:p>
            <a:pPr eaLnBrk="1" hangingPunct="1"/>
            <a:r>
              <a:rPr lang="fr-FR" sz="3200" dirty="0" smtClean="0">
                <a:solidFill>
                  <a:srgbClr val="FFFF00"/>
                </a:solidFill>
              </a:rPr>
              <a:t>Indicateurs biochimiques de la CM </a:t>
            </a:r>
            <a:r>
              <a:rPr lang="fr-FR" sz="2800" dirty="0" smtClean="0">
                <a:solidFill>
                  <a:srgbClr val="FFFF00"/>
                </a:solidFill>
              </a:rPr>
              <a:t>(2)</a:t>
            </a:r>
          </a:p>
        </p:txBody>
      </p:sp>
    </p:spTree>
  </p:cSld>
  <p:clrMapOvr>
    <a:masterClrMapping/>
  </p:clrMapOvr>
  <p:transition>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71438" y="727075"/>
          <a:ext cx="9001125" cy="5773061"/>
        </p:xfrm>
        <a:graphic>
          <a:graphicData uri="http://schemas.openxmlformats.org/drawingml/2006/table">
            <a:tbl>
              <a:tblPr/>
              <a:tblGrid>
                <a:gridCol w="1263316"/>
                <a:gridCol w="948825"/>
                <a:gridCol w="2288421"/>
                <a:gridCol w="1601895"/>
                <a:gridCol w="2898668"/>
              </a:tblGrid>
              <a:tr h="357190">
                <a:tc>
                  <a:txBody>
                    <a:bodyPr/>
                    <a:lstStyle/>
                    <a:p>
                      <a:pPr algn="ctr">
                        <a:lnSpc>
                          <a:spcPct val="115000"/>
                        </a:lnSpc>
                        <a:spcAft>
                          <a:spcPts val="0"/>
                        </a:spcAft>
                      </a:pPr>
                      <a:endParaRPr lang="fr-FR" sz="1400" dirty="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a:solidFill>
                            <a:srgbClr val="FFFFFF"/>
                          </a:solidFill>
                          <a:latin typeface="Calibri"/>
                          <a:ea typeface="Calibri"/>
                          <a:cs typeface="Times New Roman"/>
                        </a:rPr>
                        <a:t>Unités</a:t>
                      </a:r>
                      <a:endParaRPr lang="fr-FR" sz="140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dirty="0">
                          <a:solidFill>
                            <a:srgbClr val="FFFFFF"/>
                          </a:solidFill>
                          <a:latin typeface="Calibri"/>
                          <a:ea typeface="Calibri"/>
                          <a:cs typeface="Times New Roman"/>
                        </a:rPr>
                        <a:t>Méthodes </a:t>
                      </a:r>
                      <a:r>
                        <a:rPr lang="fr-FR" sz="1400" b="1" dirty="0" smtClean="0">
                          <a:solidFill>
                            <a:srgbClr val="FFFFFF"/>
                          </a:solidFill>
                          <a:latin typeface="Calibri"/>
                          <a:ea typeface="Calibri"/>
                          <a:cs typeface="Times New Roman"/>
                        </a:rPr>
                        <a:t>utilisées</a:t>
                      </a:r>
                      <a:endParaRPr lang="fr-FR" sz="1400" dirty="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dirty="0" err="1" smtClean="0">
                          <a:solidFill>
                            <a:srgbClr val="FFFFFF"/>
                          </a:solidFill>
                          <a:latin typeface="Calibri"/>
                          <a:ea typeface="Calibri"/>
                          <a:cs typeface="Times New Roman"/>
                        </a:rPr>
                        <a:t>Cutt</a:t>
                      </a:r>
                      <a:r>
                        <a:rPr lang="fr-FR" sz="1400" b="1" dirty="0" smtClean="0">
                          <a:solidFill>
                            <a:srgbClr val="FFFFFF"/>
                          </a:solidFill>
                          <a:latin typeface="Calibri"/>
                          <a:ea typeface="Calibri"/>
                          <a:cs typeface="Times New Roman"/>
                        </a:rPr>
                        <a:t>-offs</a:t>
                      </a:r>
                      <a:endParaRPr lang="fr-FR" sz="1400" b="1" dirty="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algn="ctr">
                        <a:lnSpc>
                          <a:spcPct val="115000"/>
                        </a:lnSpc>
                        <a:spcAft>
                          <a:spcPts val="0"/>
                        </a:spcAft>
                      </a:pPr>
                      <a:r>
                        <a:rPr lang="fr-FR" sz="1400" b="1">
                          <a:solidFill>
                            <a:srgbClr val="FFFFFF"/>
                          </a:solidFill>
                          <a:latin typeface="Calibri"/>
                          <a:ea typeface="Calibri"/>
                          <a:cs typeface="Times New Roman"/>
                        </a:rPr>
                        <a:t>Commentaires</a:t>
                      </a:r>
                      <a:endParaRPr lang="fr-FR" sz="1400">
                        <a:latin typeface="Calibri"/>
                        <a:ea typeface="Calibri"/>
                        <a:cs typeface="Times New Roman"/>
                      </a:endParaRPr>
                    </a:p>
                  </a:txBody>
                  <a:tcPr marL="24095" marR="24095"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1785951">
                <a:tc>
                  <a:txBody>
                    <a:bodyPr/>
                    <a:lstStyle/>
                    <a:p>
                      <a:pPr>
                        <a:lnSpc>
                          <a:spcPct val="115000"/>
                        </a:lnSpc>
                        <a:spcAft>
                          <a:spcPts val="0"/>
                        </a:spcAft>
                      </a:pPr>
                      <a:r>
                        <a:rPr lang="fr-FR" sz="1400" b="1" dirty="0">
                          <a:solidFill>
                            <a:srgbClr val="000000"/>
                          </a:solidFill>
                          <a:latin typeface="Calibri"/>
                          <a:ea typeface="Calibri"/>
                          <a:cs typeface="Times New Roman"/>
                        </a:rPr>
                        <a:t>Férritine sérique ou plasmatique</a:t>
                      </a:r>
                      <a:endParaRPr lang="fr-FR" sz="1400" dirty="0">
                        <a:latin typeface="Calibri"/>
                        <a:ea typeface="Calibri"/>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algn="ctr">
                        <a:lnSpc>
                          <a:spcPct val="115000"/>
                        </a:lnSpc>
                        <a:spcAft>
                          <a:spcPts val="0"/>
                        </a:spcAft>
                      </a:pPr>
                      <a:r>
                        <a:rPr lang="fr-FR" sz="1400" dirty="0">
                          <a:solidFill>
                            <a:srgbClr val="000000"/>
                          </a:solidFill>
                          <a:latin typeface="Calibri"/>
                          <a:ea typeface="Calibri"/>
                          <a:cs typeface="Times New Roman"/>
                        </a:rPr>
                        <a:t>µg/l</a:t>
                      </a:r>
                      <a:endParaRPr lang="fr-FR" sz="1400" dirty="0">
                        <a:latin typeface="Calibri"/>
                        <a:ea typeface="Calibri"/>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a:lnSpc>
                          <a:spcPct val="115000"/>
                        </a:lnSpc>
                        <a:spcAft>
                          <a:spcPts val="0"/>
                        </a:spcAft>
                        <a:buFont typeface="Wingdings" pitchFamily="2" charset="2"/>
                        <a:buChar char="q"/>
                      </a:pPr>
                      <a:r>
                        <a:rPr lang="fr-FR" sz="1400" dirty="0">
                          <a:solidFill>
                            <a:srgbClr val="000000"/>
                          </a:solidFill>
                          <a:latin typeface="Calibri"/>
                          <a:ea typeface="Calibri"/>
                          <a:cs typeface="Times New Roman"/>
                        </a:rPr>
                        <a:t>ELISA ou </a:t>
                      </a:r>
                      <a:r>
                        <a:rPr lang="fr-FR" sz="1400" dirty="0" err="1">
                          <a:solidFill>
                            <a:srgbClr val="000000"/>
                          </a:solidFill>
                          <a:latin typeface="Calibri"/>
                          <a:ea typeface="Calibri"/>
                          <a:cs typeface="Times New Roman"/>
                        </a:rPr>
                        <a:t>immunoturbidimétrie</a:t>
                      </a:r>
                      <a:endParaRPr lang="fr-FR" sz="1400" dirty="0">
                        <a:latin typeface="Calibri"/>
                        <a:ea typeface="Calibri"/>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algn="l">
                        <a:lnSpc>
                          <a:spcPct val="115000"/>
                        </a:lnSpc>
                        <a:spcAft>
                          <a:spcPts val="0"/>
                        </a:spcAft>
                        <a:buFont typeface="Wingdings" pitchFamily="2" charset="2"/>
                        <a:buChar char="q"/>
                      </a:pPr>
                      <a:r>
                        <a:rPr lang="fr-FR" sz="1400" dirty="0" smtClean="0">
                          <a:solidFill>
                            <a:srgbClr val="000000"/>
                          </a:solidFill>
                          <a:latin typeface="Calibri"/>
                          <a:ea typeface="Calibri"/>
                          <a:cs typeface="Times New Roman"/>
                        </a:rPr>
                        <a:t> Avant 5 ans: &lt; 12</a:t>
                      </a:r>
                      <a:r>
                        <a:rPr lang="fr-FR" sz="1400" baseline="0" dirty="0">
                          <a:solidFill>
                            <a:schemeClr val="tx1"/>
                          </a:solidFill>
                          <a:latin typeface="Calibri"/>
                          <a:ea typeface="Calibri"/>
                          <a:cs typeface="Times New Roman"/>
                        </a:rPr>
                        <a:t> </a:t>
                      </a:r>
                      <a:r>
                        <a:rPr lang="fr-FR" sz="1400" dirty="0" smtClean="0">
                          <a:solidFill>
                            <a:srgbClr val="000000"/>
                          </a:solidFill>
                          <a:latin typeface="Calibri"/>
                          <a:ea typeface="Calibri"/>
                          <a:cs typeface="Times New Roman"/>
                        </a:rPr>
                        <a:t>(&lt; </a:t>
                      </a:r>
                      <a:r>
                        <a:rPr lang="fr-FR" sz="1400" dirty="0">
                          <a:solidFill>
                            <a:srgbClr val="000000"/>
                          </a:solidFill>
                          <a:latin typeface="Calibri"/>
                          <a:ea typeface="Calibri"/>
                          <a:cs typeface="Times New Roman"/>
                        </a:rPr>
                        <a:t>30 en présence d’une infection</a:t>
                      </a:r>
                      <a:r>
                        <a:rPr lang="fr-FR" sz="1400" dirty="0" smtClean="0">
                          <a:solidFill>
                            <a:srgbClr val="000000"/>
                          </a:solidFill>
                          <a:latin typeface="Calibri"/>
                          <a:ea typeface="Calibri"/>
                          <a:cs typeface="Times New Roman"/>
                        </a:rPr>
                        <a:t>)</a:t>
                      </a:r>
                    </a:p>
                    <a:p>
                      <a:pPr marL="0" marR="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lang="fr-FR" sz="1400" dirty="0" smtClean="0">
                          <a:solidFill>
                            <a:srgbClr val="000000"/>
                          </a:solidFill>
                          <a:latin typeface="Calibri"/>
                          <a:ea typeface="Calibri"/>
                          <a:cs typeface="Times New Roman"/>
                        </a:rPr>
                        <a:t> ≥ 5ans : &lt; 15</a:t>
                      </a:r>
                      <a:endParaRPr lang="fr-FR" sz="1400" dirty="0">
                        <a:latin typeface="Calibri"/>
                        <a:ea typeface="Calibri"/>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Test le plus utile pour évaluer le statut martial ; un taux bas chez un patient anémique est synonyme d’ACM.</a:t>
                      </a:r>
                      <a:endParaRPr lang="fr-FR" sz="1400" dirty="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Taux </a:t>
                      </a:r>
                      <a:r>
                        <a:rPr lang="fr-FR" sz="1400" dirty="0" smtClean="0">
                          <a:solidFill>
                            <a:srgbClr val="000000"/>
                          </a:solidFill>
                          <a:latin typeface="Calibri"/>
                          <a:ea typeface="SimSun"/>
                          <a:cs typeface="Times New Roman"/>
                        </a:rPr>
                        <a:t>↑:</a:t>
                      </a:r>
                      <a:r>
                        <a:rPr lang="fr-FR" sz="1400" baseline="0" dirty="0" smtClean="0">
                          <a:solidFill>
                            <a:srgbClr val="000000"/>
                          </a:solidFill>
                          <a:latin typeface="Calibri"/>
                          <a:ea typeface="SimSun"/>
                          <a:cs typeface="Times New Roman"/>
                        </a:rPr>
                        <a:t> </a:t>
                      </a:r>
                      <a:r>
                        <a:rPr lang="fr-FR" sz="1400" dirty="0" smtClean="0">
                          <a:solidFill>
                            <a:srgbClr val="000000"/>
                          </a:solidFill>
                          <a:latin typeface="Calibri"/>
                          <a:ea typeface="SimSun"/>
                          <a:cs typeface="Times New Roman"/>
                        </a:rPr>
                        <a:t>inflammation </a:t>
                      </a:r>
                      <a:r>
                        <a:rPr lang="fr-FR" sz="1400" dirty="0">
                          <a:solidFill>
                            <a:srgbClr val="000000"/>
                          </a:solidFill>
                          <a:latin typeface="Calibri"/>
                          <a:ea typeface="SimSun"/>
                          <a:cs typeface="Times New Roman"/>
                        </a:rPr>
                        <a:t>aigue ou chronique, hyperthyroïdie, </a:t>
                      </a:r>
                      <a:r>
                        <a:rPr lang="fr-FR" sz="1400" dirty="0" err="1">
                          <a:solidFill>
                            <a:srgbClr val="000000"/>
                          </a:solidFill>
                          <a:latin typeface="Calibri"/>
                          <a:ea typeface="SimSun"/>
                          <a:cs typeface="Times New Roman"/>
                        </a:rPr>
                        <a:t>hépatopathies</a:t>
                      </a:r>
                      <a:r>
                        <a:rPr lang="fr-FR" sz="1400" dirty="0">
                          <a:solidFill>
                            <a:srgbClr val="000000"/>
                          </a:solidFill>
                          <a:latin typeface="Calibri"/>
                          <a:ea typeface="SimSun"/>
                          <a:cs typeface="Times New Roman"/>
                        </a:rPr>
                        <a:t> et malignité.</a:t>
                      </a:r>
                      <a:endParaRPr lang="fr-FR" sz="1400" dirty="0">
                        <a:latin typeface="Calibri"/>
                        <a:ea typeface="SimSun"/>
                        <a:cs typeface="Times New Roman"/>
                      </a:endParaRPr>
                    </a:p>
                  </a:txBody>
                  <a:tcPr marL="24095" marR="24095" marT="0" marB="0">
                    <a:lnL>
                      <a:noFill/>
                    </a:lnL>
                    <a:lnR>
                      <a:noFill/>
                    </a:lnR>
                    <a:lnT w="19050" cap="flat" cmpd="sng" algn="ctr">
                      <a:solidFill>
                        <a:srgbClr val="FFFFFF"/>
                      </a:solidFill>
                      <a:prstDash val="solid"/>
                      <a:round/>
                      <a:headEnd type="none" w="med" len="med"/>
                      <a:tailEnd type="none" w="med" len="med"/>
                    </a:lnT>
                    <a:lnB>
                      <a:noFill/>
                    </a:lnB>
                    <a:solidFill>
                      <a:srgbClr val="DBE5F1"/>
                    </a:solidFill>
                  </a:tcPr>
                </a:tc>
              </a:tr>
              <a:tr h="1285884">
                <a:tc>
                  <a:txBody>
                    <a:bodyPr/>
                    <a:lstStyle/>
                    <a:p>
                      <a:pPr>
                        <a:lnSpc>
                          <a:spcPct val="115000"/>
                        </a:lnSpc>
                        <a:spcAft>
                          <a:spcPts val="0"/>
                        </a:spcAft>
                      </a:pPr>
                      <a:r>
                        <a:rPr lang="fr-FR" sz="1400" b="1" dirty="0" smtClean="0">
                          <a:solidFill>
                            <a:srgbClr val="000000"/>
                          </a:solidFill>
                          <a:latin typeface="Calibri"/>
                          <a:ea typeface="Calibri"/>
                          <a:cs typeface="Times New Roman"/>
                        </a:rPr>
                        <a:t>Le récepteur soluble de la transferrine (</a:t>
                      </a:r>
                      <a:r>
                        <a:rPr lang="fr-FR" sz="1400" b="1" dirty="0" err="1" smtClean="0">
                          <a:solidFill>
                            <a:srgbClr val="000000"/>
                          </a:solidFill>
                          <a:latin typeface="Calibri"/>
                          <a:ea typeface="Calibri"/>
                          <a:cs typeface="Times New Roman"/>
                        </a:rPr>
                        <a:t>RsTf</a:t>
                      </a:r>
                      <a:r>
                        <a:rPr lang="fr-FR" sz="1400" b="1" dirty="0" smtClean="0">
                          <a:solidFill>
                            <a:srgbClr val="000000"/>
                          </a:solidFill>
                          <a:latin typeface="Calibri"/>
                          <a:ea typeface="Calibri"/>
                          <a:cs typeface="Times New Roman"/>
                        </a:rPr>
                        <a:t>)</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algn="ctr">
                        <a:lnSpc>
                          <a:spcPct val="115000"/>
                        </a:lnSpc>
                        <a:spcAft>
                          <a:spcPts val="0"/>
                        </a:spcAft>
                      </a:pPr>
                      <a:r>
                        <a:rPr lang="fr-FR" sz="1400">
                          <a:solidFill>
                            <a:srgbClr val="000000"/>
                          </a:solidFill>
                          <a:latin typeface="Calibri"/>
                          <a:ea typeface="Calibri"/>
                          <a:cs typeface="Times New Roman"/>
                        </a:rPr>
                        <a:t>mg/l</a:t>
                      </a:r>
                      <a:endParaRPr lang="fr-FR" sz="140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a:lnSpc>
                          <a:spcPct val="115000"/>
                        </a:lnSpc>
                        <a:spcAft>
                          <a:spcPts val="0"/>
                        </a:spcAft>
                        <a:buFont typeface="Wingdings" pitchFamily="2" charset="2"/>
                        <a:buChar char="q"/>
                      </a:pPr>
                      <a:r>
                        <a:rPr lang="fr-FR" sz="1400" dirty="0">
                          <a:solidFill>
                            <a:srgbClr val="000000"/>
                          </a:solidFill>
                          <a:latin typeface="Calibri"/>
                          <a:ea typeface="Calibri"/>
                          <a:cs typeface="Times New Roman"/>
                        </a:rPr>
                        <a:t>ELISA ou </a:t>
                      </a:r>
                      <a:r>
                        <a:rPr lang="fr-FR" sz="1400" dirty="0" err="1">
                          <a:solidFill>
                            <a:srgbClr val="000000"/>
                          </a:solidFill>
                          <a:latin typeface="Calibri"/>
                          <a:ea typeface="Calibri"/>
                          <a:cs typeface="Times New Roman"/>
                        </a:rPr>
                        <a:t>immunoturbidimétrie</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a:lnSpc>
                          <a:spcPct val="115000"/>
                        </a:lnSpc>
                        <a:spcAft>
                          <a:spcPts val="0"/>
                        </a:spcAft>
                        <a:buFont typeface="Wingdings" pitchFamily="2" charset="2"/>
                        <a:buChar char="q"/>
                      </a:pPr>
                      <a:r>
                        <a:rPr lang="fr-FR" sz="1400" dirty="0">
                          <a:solidFill>
                            <a:srgbClr val="000000"/>
                          </a:solidFill>
                          <a:latin typeface="Calibri"/>
                          <a:ea typeface="Calibri"/>
                          <a:cs typeface="Times New Roman"/>
                        </a:rPr>
                        <a:t>Varies en fonction de la méthode utilisée</a:t>
                      </a:r>
                      <a:r>
                        <a:rPr lang="fr-FR" sz="1400" dirty="0" smtClean="0">
                          <a:solidFill>
                            <a:srgbClr val="000000"/>
                          </a:solidFill>
                          <a:latin typeface="Calibri"/>
                          <a:ea typeface="Calibri"/>
                          <a:cs typeface="Times New Roman"/>
                        </a:rPr>
                        <a:t>.</a:t>
                      </a:r>
                    </a:p>
                    <a:p>
                      <a:pPr>
                        <a:lnSpc>
                          <a:spcPct val="115000"/>
                        </a:lnSpc>
                        <a:spcAft>
                          <a:spcPts val="0"/>
                        </a:spcAft>
                        <a:buFont typeface="Wingdings" pitchFamily="2" charset="2"/>
                        <a:buChar char="q"/>
                      </a:pPr>
                      <a:r>
                        <a:rPr lang="fr-FR" sz="1400" dirty="0" smtClean="0">
                          <a:solidFill>
                            <a:srgbClr val="000000"/>
                          </a:solidFill>
                          <a:latin typeface="Calibri"/>
                          <a:ea typeface="Calibri"/>
                          <a:cs typeface="Times New Roman"/>
                        </a:rPr>
                        <a:t> Manque de standardisation.</a:t>
                      </a:r>
                      <a:endParaRPr lang="fr-FR" sz="1400" dirty="0">
                        <a:latin typeface="Calibri"/>
                        <a:ea typeface="Calibri"/>
                        <a:cs typeface="Times New Roman"/>
                      </a:endParaRPr>
                    </a:p>
                  </a:txBody>
                  <a:tcPr marL="24095" marR="24095" marT="0" marB="0">
                    <a:lnL>
                      <a:noFill/>
                    </a:lnL>
                    <a:lnR>
                      <a:noFill/>
                    </a:lnR>
                    <a:lnT>
                      <a:noFill/>
                    </a:lnT>
                    <a:lnB>
                      <a:noFill/>
                    </a:lnB>
                    <a:solidFill>
                      <a:srgbClr val="EDF2F8"/>
                    </a:solidFill>
                  </a:tcPr>
                </a:tc>
                <a:tc>
                  <a:txBody>
                    <a:bodyPr/>
                    <a:lstStyle/>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Non affectée par l’inflammation, mais influencé par : malaria, âge et ethnicité</a:t>
                      </a:r>
                      <a:endParaRPr lang="fr-FR" sz="1400" dirty="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↑également en cas d’↑de l’érythropoïèse</a:t>
                      </a:r>
                      <a:endParaRPr lang="fr-FR" sz="1400" dirty="0">
                        <a:latin typeface="Calibri"/>
                        <a:ea typeface="SimSun"/>
                        <a:cs typeface="Times New Roman"/>
                      </a:endParaRPr>
                    </a:p>
                  </a:txBody>
                  <a:tcPr marL="24095" marR="24095" marT="0" marB="0">
                    <a:lnL>
                      <a:noFill/>
                    </a:lnL>
                    <a:lnR>
                      <a:noFill/>
                    </a:lnR>
                    <a:lnT>
                      <a:noFill/>
                    </a:lnT>
                    <a:lnB>
                      <a:noFill/>
                    </a:lnB>
                    <a:solidFill>
                      <a:srgbClr val="EDF2F8"/>
                    </a:solidFill>
                  </a:tcPr>
                </a:tc>
              </a:tr>
              <a:tr h="1029142">
                <a:tc>
                  <a:txBody>
                    <a:bodyPr/>
                    <a:lstStyle/>
                    <a:p>
                      <a:pPr>
                        <a:lnSpc>
                          <a:spcPct val="115000"/>
                        </a:lnSpc>
                        <a:spcAft>
                          <a:spcPts val="0"/>
                        </a:spcAft>
                      </a:pPr>
                      <a:r>
                        <a:rPr lang="fr-FR" sz="1400" b="1" dirty="0">
                          <a:solidFill>
                            <a:srgbClr val="000000"/>
                          </a:solidFill>
                          <a:latin typeface="Calibri"/>
                          <a:ea typeface="Calibri"/>
                          <a:cs typeface="Times New Roman"/>
                        </a:rPr>
                        <a:t>Réserves en fer de l’organisme</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algn="ctr">
                        <a:lnSpc>
                          <a:spcPct val="115000"/>
                        </a:lnSpc>
                        <a:spcAft>
                          <a:spcPts val="0"/>
                        </a:spcAft>
                      </a:pPr>
                      <a:r>
                        <a:rPr lang="fr-FR" sz="1400" dirty="0">
                          <a:solidFill>
                            <a:srgbClr val="000000"/>
                          </a:solidFill>
                          <a:latin typeface="Calibri"/>
                          <a:ea typeface="Calibri"/>
                          <a:cs typeface="Times New Roman"/>
                        </a:rPr>
                        <a:t>mg/kg de poids corporel</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a:lnSpc>
                          <a:spcPct val="115000"/>
                        </a:lnSpc>
                        <a:spcAft>
                          <a:spcPts val="0"/>
                        </a:spcAft>
                        <a:buFont typeface="Wingdings" pitchFamily="2" charset="2"/>
                        <a:buChar char="q"/>
                      </a:pPr>
                      <a:r>
                        <a:rPr lang="fr-FR" sz="1400" dirty="0">
                          <a:solidFill>
                            <a:srgbClr val="000000"/>
                          </a:solidFill>
                          <a:latin typeface="Calibri"/>
                          <a:ea typeface="Calibri"/>
                          <a:cs typeface="Times New Roman"/>
                        </a:rPr>
                        <a:t>Rapport </a:t>
                      </a:r>
                      <a:r>
                        <a:rPr lang="fr-FR" sz="1400" dirty="0" err="1">
                          <a:solidFill>
                            <a:srgbClr val="000000"/>
                          </a:solidFill>
                          <a:latin typeface="Calibri"/>
                          <a:ea typeface="Calibri"/>
                          <a:cs typeface="Times New Roman"/>
                        </a:rPr>
                        <a:t>RsTf</a:t>
                      </a:r>
                      <a:r>
                        <a:rPr lang="fr-FR" sz="1400" dirty="0">
                          <a:solidFill>
                            <a:srgbClr val="000000"/>
                          </a:solidFill>
                          <a:latin typeface="Calibri"/>
                          <a:ea typeface="Calibri"/>
                          <a:cs typeface="Times New Roman"/>
                        </a:rPr>
                        <a:t>/ férritine </a:t>
                      </a:r>
                      <a:r>
                        <a:rPr lang="fr-FR" sz="1400" dirty="0" smtClean="0">
                          <a:solidFill>
                            <a:srgbClr val="000000"/>
                          </a:solidFill>
                          <a:latin typeface="Calibri"/>
                          <a:ea typeface="Calibri"/>
                          <a:cs typeface="Times New Roman"/>
                        </a:rPr>
                        <a:t>:</a:t>
                      </a:r>
                      <a:r>
                        <a:rPr lang="fr-FR" sz="1400" baseline="0" dirty="0" smtClean="0">
                          <a:solidFill>
                            <a:srgbClr val="000000"/>
                          </a:solidFill>
                          <a:latin typeface="Calibri"/>
                          <a:ea typeface="Calibri"/>
                          <a:cs typeface="Times New Roman"/>
                        </a:rPr>
                        <a:t> </a:t>
                      </a:r>
                      <a:r>
                        <a:rPr lang="fr-FR" sz="1400" dirty="0" smtClean="0">
                          <a:solidFill>
                            <a:srgbClr val="000000"/>
                          </a:solidFill>
                          <a:latin typeface="Calibri"/>
                          <a:ea typeface="Calibri"/>
                          <a:cs typeface="Times New Roman"/>
                        </a:rPr>
                        <a:t>[</a:t>
                      </a:r>
                      <a:r>
                        <a:rPr lang="fr-FR" sz="1400" dirty="0">
                          <a:solidFill>
                            <a:srgbClr val="000000"/>
                          </a:solidFill>
                          <a:latin typeface="Calibri"/>
                          <a:ea typeface="Calibri"/>
                          <a:cs typeface="Times New Roman"/>
                        </a:rPr>
                        <a:t>log (</a:t>
                      </a:r>
                      <a:r>
                        <a:rPr lang="fr-FR" sz="1400" dirty="0" err="1">
                          <a:solidFill>
                            <a:srgbClr val="000000"/>
                          </a:solidFill>
                          <a:latin typeface="Calibri"/>
                          <a:ea typeface="Calibri"/>
                          <a:cs typeface="Times New Roman"/>
                        </a:rPr>
                        <a:t>RsTf</a:t>
                      </a:r>
                      <a:r>
                        <a:rPr lang="fr-FR" sz="1400" dirty="0">
                          <a:solidFill>
                            <a:srgbClr val="000000"/>
                          </a:solidFill>
                          <a:latin typeface="Calibri"/>
                          <a:ea typeface="Calibri"/>
                          <a:cs typeface="Times New Roman"/>
                        </a:rPr>
                        <a:t> / férritine ratio) -  2·8229] / 0·1207</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a:lnSpc>
                          <a:spcPct val="115000"/>
                        </a:lnSpc>
                        <a:spcAft>
                          <a:spcPts val="0"/>
                        </a:spcAft>
                        <a:buFont typeface="Wingdings" pitchFamily="2" charset="2"/>
                        <a:buChar char="q"/>
                      </a:pPr>
                      <a:r>
                        <a:rPr lang="fr-FR" sz="1400" dirty="0">
                          <a:solidFill>
                            <a:srgbClr val="000000"/>
                          </a:solidFill>
                          <a:latin typeface="Calibri"/>
                          <a:ea typeface="Calibri"/>
                          <a:cs typeface="Times New Roman"/>
                        </a:rPr>
                        <a:t>Valeurs négatives en cas de déficit tissulaire en </a:t>
                      </a:r>
                      <a:r>
                        <a:rPr lang="fr-FR" sz="1400" dirty="0" smtClean="0">
                          <a:solidFill>
                            <a:srgbClr val="000000"/>
                          </a:solidFill>
                          <a:latin typeface="Calibri"/>
                          <a:ea typeface="Calibri"/>
                          <a:cs typeface="Times New Roman"/>
                        </a:rPr>
                        <a:t>fer</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Ne peut pas être utilisé en cas d’inflammation.</a:t>
                      </a:r>
                      <a:endParaRPr lang="fr-FR" sz="1400" dirty="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a:solidFill>
                            <a:srgbClr val="000000"/>
                          </a:solidFill>
                          <a:latin typeface="Calibri"/>
                          <a:ea typeface="SimSun"/>
                          <a:cs typeface="Times New Roman"/>
                        </a:rPr>
                        <a:t>Validé seulement chez l’adulte, mais souvent utilisé chez l’enfant.</a:t>
                      </a:r>
                      <a:endParaRPr lang="fr-FR" sz="1400" dirty="0">
                        <a:latin typeface="Calibri"/>
                        <a:ea typeface="SimSun"/>
                        <a:cs typeface="Times New Roman"/>
                      </a:endParaRPr>
                    </a:p>
                  </a:txBody>
                  <a:tcPr marL="24095" marR="24095" marT="0" marB="0">
                    <a:lnL>
                      <a:noFill/>
                    </a:lnL>
                    <a:lnR>
                      <a:noFill/>
                    </a:lnR>
                    <a:lnT>
                      <a:noFill/>
                    </a:lnT>
                    <a:lnB>
                      <a:noFill/>
                    </a:lnB>
                    <a:solidFill>
                      <a:srgbClr val="DBE5F1"/>
                    </a:solidFill>
                  </a:tcPr>
                </a:tc>
              </a:tr>
              <a:tr h="1314894">
                <a:tc>
                  <a:txBody>
                    <a:bodyPr/>
                    <a:lstStyle/>
                    <a:p>
                      <a:pPr>
                        <a:lnSpc>
                          <a:spcPct val="115000"/>
                        </a:lnSpc>
                        <a:spcAft>
                          <a:spcPts val="0"/>
                        </a:spcAft>
                      </a:pPr>
                      <a:r>
                        <a:rPr lang="fr-FR" sz="1400" b="1" dirty="0" err="1" smtClean="0">
                          <a:solidFill>
                            <a:srgbClr val="000000"/>
                          </a:solidFill>
                          <a:latin typeface="Calibri"/>
                          <a:ea typeface="Calibri"/>
                          <a:cs typeface="Times New Roman"/>
                        </a:rPr>
                        <a:t>Hépcidine</a:t>
                      </a:r>
                      <a:r>
                        <a:rPr lang="fr-FR" sz="1400" b="1" dirty="0" smtClean="0">
                          <a:solidFill>
                            <a:srgbClr val="000000"/>
                          </a:solidFill>
                          <a:latin typeface="Calibri"/>
                          <a:ea typeface="Calibri"/>
                          <a:cs typeface="Times New Roman"/>
                        </a:rPr>
                        <a:t> sérique </a:t>
                      </a:r>
                      <a:r>
                        <a:rPr lang="fr-FR" sz="1400" dirty="0" smtClean="0">
                          <a:solidFill>
                            <a:srgbClr val="000000"/>
                          </a:solidFill>
                          <a:latin typeface="Calibri"/>
                          <a:ea typeface="Calibri"/>
                          <a:cs typeface="Times New Roman"/>
                        </a:rPr>
                        <a:t>*</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algn="ctr">
                        <a:lnSpc>
                          <a:spcPct val="115000"/>
                        </a:lnSpc>
                        <a:spcAft>
                          <a:spcPts val="0"/>
                        </a:spcAft>
                      </a:pPr>
                      <a:r>
                        <a:rPr lang="fr-FR" sz="1400" dirty="0" err="1" smtClean="0">
                          <a:solidFill>
                            <a:srgbClr val="000000"/>
                          </a:solidFill>
                          <a:latin typeface="Calibri"/>
                          <a:ea typeface="Calibri"/>
                          <a:cs typeface="Times New Roman"/>
                        </a:rPr>
                        <a:t>ng</a:t>
                      </a:r>
                      <a:r>
                        <a:rPr lang="fr-FR" sz="1400" dirty="0" smtClean="0">
                          <a:solidFill>
                            <a:srgbClr val="000000"/>
                          </a:solidFill>
                          <a:latin typeface="Calibri"/>
                          <a:ea typeface="Calibri"/>
                          <a:cs typeface="Times New Roman"/>
                        </a:rPr>
                        <a:t>/ml</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a:lnSpc>
                          <a:spcPct val="115000"/>
                        </a:lnSpc>
                        <a:spcAft>
                          <a:spcPts val="0"/>
                        </a:spcAft>
                        <a:buFont typeface="Wingdings" pitchFamily="2" charset="2"/>
                        <a:buChar char="q"/>
                      </a:pPr>
                      <a:r>
                        <a:rPr lang="fr-FR" sz="1400" dirty="0" smtClean="0">
                          <a:solidFill>
                            <a:srgbClr val="000000"/>
                          </a:solidFill>
                          <a:latin typeface="Calibri"/>
                          <a:ea typeface="Calibri"/>
                          <a:cs typeface="Times New Roman"/>
                        </a:rPr>
                        <a:t>ELISA</a:t>
                      </a: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marL="0" marR="0" lvl="0" indent="0" algn="l" defTabSz="914400" rtl="0" eaLnBrk="1" fontAlgn="auto" latinLnBrk="0" hangingPunct="1">
                        <a:lnSpc>
                          <a:spcPct val="115000"/>
                        </a:lnSpc>
                        <a:spcBef>
                          <a:spcPts val="0"/>
                        </a:spcBef>
                        <a:spcAft>
                          <a:spcPts val="0"/>
                        </a:spcAft>
                        <a:buClrTx/>
                        <a:buSzTx/>
                        <a:buFont typeface="Wingdings" pitchFamily="2" charset="2"/>
                        <a:buChar char="q"/>
                        <a:tabLst/>
                        <a:defRPr/>
                      </a:pPr>
                      <a:r>
                        <a:rPr kumimoji="0" lang="fr-FR" sz="1400" b="0" i="0" u="none" strike="noStrike" kern="1200" cap="none" spc="0" normalizeH="0" baseline="0" noProof="0" dirty="0" err="1" smtClean="0">
                          <a:ln>
                            <a:noFill/>
                          </a:ln>
                          <a:solidFill>
                            <a:srgbClr val="000000"/>
                          </a:solidFill>
                          <a:effectLst/>
                          <a:uLnTx/>
                          <a:uFillTx/>
                          <a:latin typeface="Calibri"/>
                          <a:ea typeface="Calibri"/>
                          <a:cs typeface="Times New Roman"/>
                        </a:rPr>
                        <a:t>Indétéctable</a:t>
                      </a:r>
                      <a:endParaRPr kumimoji="0" lang="fr-FR" sz="1400" b="0" i="0" u="none" strike="noStrike" kern="1200" cap="none" spc="0" normalizeH="0" baseline="0" noProof="0" dirty="0" smtClean="0">
                        <a:ln>
                          <a:noFill/>
                        </a:ln>
                        <a:solidFill>
                          <a:srgbClr val="FFFFFF"/>
                        </a:solidFill>
                        <a:effectLst/>
                        <a:uLnTx/>
                        <a:uFillTx/>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fr-FR" sz="1400" dirty="0">
                        <a:latin typeface="Calibri"/>
                        <a:ea typeface="Calibri"/>
                        <a:cs typeface="Times New Roman"/>
                      </a:endParaRPr>
                    </a:p>
                  </a:txBody>
                  <a:tcPr marL="24095" marR="24095" marT="0" marB="0">
                    <a:lnL>
                      <a:noFill/>
                    </a:lnL>
                    <a:lnR>
                      <a:noFill/>
                    </a:lnR>
                    <a:lnT>
                      <a:noFill/>
                    </a:lnT>
                    <a:lnB>
                      <a:noFill/>
                    </a:lnB>
                    <a:solidFill>
                      <a:srgbClr val="DBE5F1"/>
                    </a:solidFill>
                  </a:tcPr>
                </a:tc>
                <a:tc>
                  <a:txBody>
                    <a:bodyPr/>
                    <a:lstStyle/>
                    <a:p>
                      <a:pPr marL="180000" lvl="0" indent="-180000">
                        <a:lnSpc>
                          <a:spcPct val="115000"/>
                        </a:lnSpc>
                        <a:spcAft>
                          <a:spcPts val="0"/>
                        </a:spcAft>
                        <a:buFont typeface="Wingdings" pitchFamily="2" charset="2"/>
                        <a:buChar char="q"/>
                      </a:pPr>
                      <a:r>
                        <a:rPr lang="fr-FR" sz="1400" dirty="0" smtClean="0">
                          <a:solidFill>
                            <a:srgbClr val="000000"/>
                          </a:solidFill>
                          <a:latin typeface="Calibri"/>
                          <a:ea typeface="SimSun"/>
                          <a:cs typeface="Times New Roman"/>
                        </a:rPr>
                        <a:t>↑diurne et après</a:t>
                      </a:r>
                      <a:r>
                        <a:rPr lang="fr-FR" sz="1400" baseline="0" dirty="0" smtClean="0">
                          <a:solidFill>
                            <a:srgbClr val="000000"/>
                          </a:solidFill>
                          <a:latin typeface="Calibri"/>
                          <a:ea typeface="SimSun"/>
                          <a:cs typeface="Times New Roman"/>
                        </a:rPr>
                        <a:t> ingestion de fer (transitoire)</a:t>
                      </a:r>
                      <a:r>
                        <a:rPr lang="fr-FR" sz="1400" dirty="0" smtClean="0">
                          <a:solidFill>
                            <a:srgbClr val="000000"/>
                          </a:solidFill>
                          <a:latin typeface="Calibri"/>
                          <a:ea typeface="SimSun"/>
                          <a:cs typeface="Times New Roman"/>
                        </a:rPr>
                        <a:t>.</a:t>
                      </a:r>
                      <a:endParaRPr lang="fr-FR" sz="1400" dirty="0" smtClean="0">
                        <a:latin typeface="Calibri"/>
                        <a:ea typeface="SimSun"/>
                        <a:cs typeface="Times New Roman"/>
                      </a:endParaRPr>
                    </a:p>
                    <a:p>
                      <a:pPr marL="180000" lvl="0" indent="-180000">
                        <a:lnSpc>
                          <a:spcPct val="115000"/>
                        </a:lnSpc>
                        <a:spcAft>
                          <a:spcPts val="0"/>
                        </a:spcAft>
                        <a:buFont typeface="Wingdings" pitchFamily="2" charset="2"/>
                        <a:buChar char="q"/>
                      </a:pPr>
                      <a:r>
                        <a:rPr lang="fr-FR" sz="1400" dirty="0" smtClean="0">
                          <a:solidFill>
                            <a:srgbClr val="000000"/>
                          </a:solidFill>
                          <a:latin typeface="Calibri"/>
                          <a:ea typeface="SimSun"/>
                          <a:cs typeface="Times New Roman"/>
                        </a:rPr>
                        <a:t>↑en cas d’inflammation.</a:t>
                      </a:r>
                    </a:p>
                    <a:p>
                      <a:pPr marL="180000" lvl="0" indent="-180000">
                        <a:lnSpc>
                          <a:spcPct val="115000"/>
                        </a:lnSpc>
                        <a:spcAft>
                          <a:spcPts val="0"/>
                        </a:spcAft>
                        <a:buFont typeface="Wingdings" pitchFamily="2" charset="2"/>
                        <a:buChar char="q"/>
                      </a:pPr>
                      <a:r>
                        <a:rPr lang="fr-FR" sz="1400" dirty="0" smtClean="0">
                          <a:solidFill>
                            <a:srgbClr val="000000"/>
                          </a:solidFill>
                          <a:latin typeface="Calibri"/>
                          <a:ea typeface="SimSun"/>
                          <a:cs typeface="Times New Roman"/>
                        </a:rPr>
                        <a:t> Nécessité</a:t>
                      </a:r>
                      <a:r>
                        <a:rPr lang="fr-FR" sz="1400" baseline="0" dirty="0" smtClean="0">
                          <a:solidFill>
                            <a:srgbClr val="000000"/>
                          </a:solidFill>
                          <a:latin typeface="Calibri"/>
                          <a:ea typeface="SimSun"/>
                          <a:cs typeface="Times New Roman"/>
                        </a:rPr>
                        <a:t> d’études cliniques complémentaires.</a:t>
                      </a:r>
                      <a:endParaRPr lang="fr-FR" sz="1400" dirty="0" smtClean="0">
                        <a:latin typeface="Calibri"/>
                        <a:ea typeface="SimSun"/>
                        <a:cs typeface="Times New Roman"/>
                      </a:endParaRPr>
                    </a:p>
                  </a:txBody>
                  <a:tcPr marL="24095" marR="24095" marT="0" marB="0">
                    <a:lnL>
                      <a:noFill/>
                    </a:lnL>
                    <a:lnR>
                      <a:noFill/>
                    </a:lnR>
                    <a:lnT>
                      <a:noFill/>
                    </a:lnT>
                    <a:lnB>
                      <a:noFill/>
                    </a:lnB>
                    <a:solidFill>
                      <a:srgbClr val="DBE5F1"/>
                    </a:solidFill>
                  </a:tcPr>
                </a:tc>
              </a:tr>
            </a:tbl>
          </a:graphicData>
        </a:graphic>
      </p:graphicFrame>
      <p:sp>
        <p:nvSpPr>
          <p:cNvPr id="40989" name="Rectangle 2"/>
          <p:cNvSpPr>
            <a:spLocks noGrp="1" noChangeArrowheads="1"/>
          </p:cNvSpPr>
          <p:nvPr>
            <p:ph type="title"/>
          </p:nvPr>
        </p:nvSpPr>
        <p:spPr>
          <a:xfrm>
            <a:off x="500063" y="-71438"/>
            <a:ext cx="8229600" cy="939801"/>
          </a:xfrm>
        </p:spPr>
        <p:txBody>
          <a:bodyPr/>
          <a:lstStyle/>
          <a:p>
            <a:pPr eaLnBrk="1" hangingPunct="1"/>
            <a:r>
              <a:rPr lang="fr-FR" sz="3200" dirty="0" smtClean="0">
                <a:solidFill>
                  <a:srgbClr val="FFFF00"/>
                </a:solidFill>
              </a:rPr>
              <a:t>Indicateurs biochimiques de la CM</a:t>
            </a:r>
            <a:r>
              <a:rPr lang="fr-FR" sz="2800" dirty="0" smtClean="0">
                <a:solidFill>
                  <a:srgbClr val="FFFF00"/>
                </a:solidFill>
              </a:rPr>
              <a:t> (3)</a:t>
            </a:r>
            <a:endParaRPr lang="fr-FR" sz="3200" dirty="0" smtClean="0">
              <a:solidFill>
                <a:srgbClr val="FFFF00"/>
              </a:solidFill>
            </a:endParaRPr>
          </a:p>
        </p:txBody>
      </p:sp>
      <p:sp>
        <p:nvSpPr>
          <p:cNvPr id="40990" name="Rectangle 3"/>
          <p:cNvSpPr>
            <a:spLocks noChangeArrowheads="1"/>
          </p:cNvSpPr>
          <p:nvPr/>
        </p:nvSpPr>
        <p:spPr bwMode="auto">
          <a:xfrm>
            <a:off x="6215063" y="6500813"/>
            <a:ext cx="2540000" cy="369887"/>
          </a:xfrm>
          <a:prstGeom prst="rect">
            <a:avLst/>
          </a:prstGeom>
          <a:noFill/>
          <a:ln w="9525">
            <a:noFill/>
            <a:miter lim="800000"/>
            <a:headEnd/>
            <a:tailEnd/>
          </a:ln>
        </p:spPr>
        <p:txBody>
          <a:bodyPr wrap="none">
            <a:spAutoFit/>
          </a:bodyPr>
          <a:lstStyle/>
          <a:p>
            <a:r>
              <a:rPr lang="fr-FR" b="1" smtClean="0">
                <a:solidFill>
                  <a:srgbClr val="FFFF00"/>
                </a:solidFill>
                <a:latin typeface="Arial" pitchFamily="34" charset="0"/>
                <a:cs typeface="Arial" pitchFamily="34" charset="0"/>
              </a:rPr>
              <a:t>*</a:t>
            </a:r>
            <a:r>
              <a:rPr lang="fr-FR" sz="1400" b="1" smtClean="0">
                <a:solidFill>
                  <a:srgbClr val="FFFF00"/>
                </a:solidFill>
                <a:latin typeface="Arial" pitchFamily="34" charset="0"/>
                <a:cs typeface="Arial" pitchFamily="34" charset="0"/>
              </a:rPr>
              <a:t>Blood. 2008;112:4292-4297</a:t>
            </a:r>
            <a:endParaRPr lang="fr-FR" sz="1400" smtClean="0">
              <a:solidFill>
                <a:srgbClr val="FFFF00"/>
              </a:solidFill>
              <a:latin typeface="Arial" pitchFamily="34" charset="0"/>
              <a:cs typeface="Arial" pitchFamily="34" charset="0"/>
            </a:endParaRPr>
          </a:p>
        </p:txBody>
      </p:sp>
    </p:spTree>
  </p:cSld>
  <p:clrMapOvr>
    <a:masterClrMapping/>
  </p:clrMapOvr>
  <p:transition>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928688" y="2662238"/>
            <a:ext cx="7286625" cy="2266950"/>
          </a:xfrm>
        </p:spPr>
        <p:txBody>
          <a:bodyPr/>
          <a:lstStyle/>
          <a:p>
            <a:pPr eaLnBrk="1" hangingPunct="1">
              <a:lnSpc>
                <a:spcPct val="140000"/>
              </a:lnSpc>
              <a:buFont typeface="Wingdings" pitchFamily="2" charset="2"/>
              <a:buChar char="§"/>
            </a:pPr>
            <a:r>
              <a:rPr lang="fr-FR" sz="2800" smtClean="0"/>
              <a:t>Hémoglobine     ↓</a:t>
            </a:r>
          </a:p>
          <a:p>
            <a:pPr eaLnBrk="1" hangingPunct="1">
              <a:lnSpc>
                <a:spcPct val="140000"/>
              </a:lnSpc>
              <a:buFont typeface="Wingdings" pitchFamily="2" charset="2"/>
              <a:buChar char="§"/>
            </a:pPr>
            <a:r>
              <a:rPr lang="fr-FR" sz="2800" smtClean="0"/>
              <a:t>RDW                  ↑ (&gt; 14.5 %)</a:t>
            </a:r>
          </a:p>
          <a:p>
            <a:pPr eaLnBrk="1" hangingPunct="1">
              <a:lnSpc>
                <a:spcPct val="140000"/>
              </a:lnSpc>
              <a:buFont typeface="Wingdings" pitchFamily="2" charset="2"/>
              <a:buChar char="§"/>
            </a:pPr>
            <a:r>
              <a:rPr lang="fr-FR" sz="2800" smtClean="0"/>
              <a:t>VGM                  ↓ (1- 2-- &lt; 70, 3-5 -- &lt; 73)</a:t>
            </a:r>
          </a:p>
          <a:p>
            <a:pPr eaLnBrk="1" hangingPunct="1">
              <a:lnSpc>
                <a:spcPct val="140000"/>
              </a:lnSpc>
              <a:buFontTx/>
              <a:buNone/>
            </a:pPr>
            <a:endParaRPr lang="fr-FR" sz="2800" smtClean="0"/>
          </a:p>
        </p:txBody>
      </p:sp>
      <p:sp>
        <p:nvSpPr>
          <p:cNvPr id="4" name="Rectangle 2"/>
          <p:cNvSpPr txBox="1">
            <a:spLocks noChangeArrowheads="1"/>
          </p:cNvSpPr>
          <p:nvPr/>
        </p:nvSpPr>
        <p:spPr bwMode="auto">
          <a:xfrm>
            <a:off x="609600" y="571500"/>
            <a:ext cx="8229600" cy="1143000"/>
          </a:xfrm>
          <a:prstGeom prst="rect">
            <a:avLst/>
          </a:prstGeom>
          <a:solidFill>
            <a:srgbClr val="C00000"/>
          </a:solidFill>
          <a:ln w="9525">
            <a:noFill/>
            <a:miter lim="800000"/>
            <a:headEnd/>
            <a:tailEnd/>
          </a:ln>
        </p:spPr>
        <p:txBody>
          <a:bodyPr anchor="ctr"/>
          <a:lstStyle/>
          <a:p>
            <a:pPr algn="ctr">
              <a:defRPr/>
            </a:pPr>
            <a:r>
              <a:rPr lang="fr-FR" sz="4400" dirty="0">
                <a:solidFill>
                  <a:srgbClr val="FFFFFF"/>
                </a:solidFill>
                <a:latin typeface="Arial" pitchFamily="34" charset="0"/>
                <a:cs typeface="Arial" pitchFamily="34" charset="0"/>
              </a:rPr>
              <a:t>Critères simplifiés du diagnostic</a:t>
            </a:r>
            <a:endParaRPr lang="fr-FR" sz="4400" kern="0" dirty="0">
              <a:solidFill>
                <a:srgbClr val="CCFFFF"/>
              </a:solidFill>
              <a:latin typeface="Arial"/>
              <a:cs typeface="Arial" pitchFamily="34" charset="0"/>
            </a:endParaRPr>
          </a:p>
        </p:txBody>
      </p:sp>
    </p:spTree>
  </p:cSld>
  <p:clrMapOvr>
    <a:masterClrMapping/>
  </p:clrMapOvr>
  <p:transition>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9600" y="427038"/>
            <a:ext cx="8229600" cy="1143000"/>
          </a:xfrm>
          <a:prstGeom prst="rect">
            <a:avLst/>
          </a:prstGeom>
          <a:solidFill>
            <a:srgbClr val="C00000"/>
          </a:solidFill>
          <a:ln w="9525">
            <a:noFill/>
            <a:miter lim="800000"/>
            <a:headEnd/>
            <a:tailEnd/>
          </a:ln>
        </p:spPr>
        <p:txBody>
          <a:bodyPr anchor="ctr"/>
          <a:lstStyle/>
          <a:p>
            <a:pPr algn="ctr">
              <a:defRPr/>
            </a:pPr>
            <a:r>
              <a:rPr lang="fr-FR" sz="4400" dirty="0">
                <a:solidFill>
                  <a:srgbClr val="FFFFFF"/>
                </a:solidFill>
                <a:latin typeface="Arial" pitchFamily="34" charset="0"/>
                <a:cs typeface="Arial" pitchFamily="34" charset="0"/>
              </a:rPr>
              <a:t>Test thérapeutique</a:t>
            </a:r>
            <a:endParaRPr lang="fr-FR" sz="4400" kern="0" dirty="0">
              <a:solidFill>
                <a:srgbClr val="CCFFFF"/>
              </a:solidFill>
              <a:latin typeface="Arial"/>
              <a:cs typeface="Arial" pitchFamily="34" charset="0"/>
            </a:endParaRPr>
          </a:p>
        </p:txBody>
      </p:sp>
      <p:sp>
        <p:nvSpPr>
          <p:cNvPr id="43011" name="ZoneTexte 4"/>
          <p:cNvSpPr txBox="1">
            <a:spLocks noChangeArrowheads="1"/>
          </p:cNvSpPr>
          <p:nvPr/>
        </p:nvSpPr>
        <p:spPr bwMode="auto">
          <a:xfrm>
            <a:off x="2786063" y="1928813"/>
            <a:ext cx="3894137" cy="461962"/>
          </a:xfrm>
          <a:prstGeom prst="rect">
            <a:avLst/>
          </a:prstGeom>
          <a:noFill/>
          <a:ln w="9525">
            <a:noFill/>
            <a:miter lim="800000"/>
            <a:headEnd/>
            <a:tailEnd/>
          </a:ln>
        </p:spPr>
        <p:txBody>
          <a:bodyPr wrap="none">
            <a:spAutoFit/>
          </a:bodyPr>
          <a:lstStyle/>
          <a:p>
            <a:r>
              <a:rPr lang="fr-FR" sz="2400" b="1" smtClean="0">
                <a:solidFill>
                  <a:srgbClr val="FFFF00"/>
                </a:solidFill>
                <a:latin typeface="Arial" pitchFamily="34" charset="0"/>
                <a:cs typeface="Arial" pitchFamily="34" charset="0"/>
              </a:rPr>
              <a:t>3 mg/kg/j (de fer élément)</a:t>
            </a:r>
          </a:p>
        </p:txBody>
      </p:sp>
      <p:sp>
        <p:nvSpPr>
          <p:cNvPr id="43012" name="ZoneTexte 6"/>
          <p:cNvSpPr txBox="1">
            <a:spLocks noChangeArrowheads="1"/>
          </p:cNvSpPr>
          <p:nvPr/>
        </p:nvSpPr>
        <p:spPr bwMode="auto">
          <a:xfrm>
            <a:off x="1906588" y="3038475"/>
            <a:ext cx="1593850" cy="400050"/>
          </a:xfrm>
          <a:prstGeom prst="rect">
            <a:avLst/>
          </a:prstGeom>
          <a:noFill/>
          <a:ln w="9525">
            <a:noFill/>
            <a:miter lim="800000"/>
            <a:headEnd/>
            <a:tailEnd/>
          </a:ln>
        </p:spPr>
        <p:txBody>
          <a:bodyPr wrap="none">
            <a:spAutoFit/>
          </a:bodyPr>
          <a:lstStyle/>
          <a:p>
            <a:r>
              <a:rPr lang="fr-FR" sz="2000" b="1" smtClean="0">
                <a:solidFill>
                  <a:srgbClr val="FFFF00"/>
                </a:solidFill>
                <a:latin typeface="Arial" pitchFamily="34" charset="0"/>
                <a:cs typeface="Arial" pitchFamily="34" charset="0"/>
              </a:rPr>
              <a:t>5 – 10 jours</a:t>
            </a:r>
          </a:p>
        </p:txBody>
      </p:sp>
      <p:sp>
        <p:nvSpPr>
          <p:cNvPr id="43013" name="ZoneTexte 7"/>
          <p:cNvSpPr txBox="1">
            <a:spLocks noChangeArrowheads="1"/>
          </p:cNvSpPr>
          <p:nvPr/>
        </p:nvSpPr>
        <p:spPr bwMode="auto">
          <a:xfrm>
            <a:off x="2262188" y="5324475"/>
            <a:ext cx="1166812" cy="400050"/>
          </a:xfrm>
          <a:prstGeom prst="rect">
            <a:avLst/>
          </a:prstGeom>
          <a:noFill/>
          <a:ln w="9525">
            <a:noFill/>
            <a:miter lim="800000"/>
            <a:headEnd/>
            <a:tailEnd/>
          </a:ln>
        </p:spPr>
        <p:txBody>
          <a:bodyPr wrap="none">
            <a:spAutoFit/>
          </a:bodyPr>
          <a:lstStyle/>
          <a:p>
            <a:r>
              <a:rPr lang="fr-FR" sz="2000" b="1" smtClean="0">
                <a:solidFill>
                  <a:srgbClr val="FFFF00"/>
                </a:solidFill>
                <a:latin typeface="Arial" pitchFamily="34" charset="0"/>
                <a:cs typeface="Arial" pitchFamily="34" charset="0"/>
              </a:rPr>
              <a:t>30 jours</a:t>
            </a:r>
          </a:p>
        </p:txBody>
      </p:sp>
      <p:sp>
        <p:nvSpPr>
          <p:cNvPr id="43014" name="ZoneTexte 8"/>
          <p:cNvSpPr txBox="1">
            <a:spLocks noChangeArrowheads="1"/>
          </p:cNvSpPr>
          <p:nvPr/>
        </p:nvSpPr>
        <p:spPr bwMode="auto">
          <a:xfrm>
            <a:off x="5286375" y="3000375"/>
            <a:ext cx="2390775" cy="400050"/>
          </a:xfrm>
          <a:prstGeom prst="rect">
            <a:avLst/>
          </a:prstGeom>
          <a:noFill/>
          <a:ln w="9525">
            <a:noFill/>
            <a:miter lim="800000"/>
            <a:headEnd/>
            <a:tailEnd/>
          </a:ln>
        </p:spPr>
        <p:txBody>
          <a:bodyPr wrap="none">
            <a:spAutoFit/>
          </a:bodyPr>
          <a:lstStyle/>
          <a:p>
            <a:r>
              <a:rPr lang="fr-FR" sz="2000" b="1" smtClean="0">
                <a:solidFill>
                  <a:srgbClr val="FFFF00"/>
                </a:solidFill>
                <a:latin typeface="Arial" pitchFamily="34" charset="0"/>
                <a:cs typeface="Arial" pitchFamily="34" charset="0"/>
              </a:rPr>
              <a:t>Pic réticulocytaire</a:t>
            </a:r>
          </a:p>
        </p:txBody>
      </p:sp>
      <p:sp>
        <p:nvSpPr>
          <p:cNvPr id="43015" name="ZoneTexte 9"/>
          <p:cNvSpPr txBox="1">
            <a:spLocks noChangeArrowheads="1"/>
          </p:cNvSpPr>
          <p:nvPr/>
        </p:nvSpPr>
        <p:spPr bwMode="auto">
          <a:xfrm>
            <a:off x="5357813" y="5143500"/>
            <a:ext cx="2432050" cy="708025"/>
          </a:xfrm>
          <a:prstGeom prst="rect">
            <a:avLst/>
          </a:prstGeom>
          <a:noFill/>
          <a:ln w="9525">
            <a:noFill/>
            <a:miter lim="800000"/>
            <a:headEnd/>
            <a:tailEnd/>
          </a:ln>
        </p:spPr>
        <p:txBody>
          <a:bodyPr wrap="none">
            <a:spAutoFit/>
          </a:bodyPr>
          <a:lstStyle/>
          <a:p>
            <a:pPr algn="ctr"/>
            <a:r>
              <a:rPr lang="fr-FR" sz="2000" b="1" smtClean="0">
                <a:solidFill>
                  <a:srgbClr val="FFFF00"/>
                </a:solidFill>
                <a:latin typeface="Arial" pitchFamily="34" charset="0"/>
                <a:cs typeface="Arial" pitchFamily="34" charset="0"/>
              </a:rPr>
              <a:t>↑ de l’Hb </a:t>
            </a:r>
          </a:p>
          <a:p>
            <a:pPr algn="ctr"/>
            <a:r>
              <a:rPr lang="fr-FR" sz="2000" b="1" smtClean="0">
                <a:solidFill>
                  <a:srgbClr val="FFFF00"/>
                </a:solidFill>
                <a:latin typeface="Arial" pitchFamily="34" charset="0"/>
                <a:cs typeface="Arial" pitchFamily="34" charset="0"/>
              </a:rPr>
              <a:t>d’ au moins 1 gr/dl</a:t>
            </a:r>
          </a:p>
        </p:txBody>
      </p:sp>
      <p:sp>
        <p:nvSpPr>
          <p:cNvPr id="43016" name="Flèche vers le bas 10"/>
          <p:cNvSpPr>
            <a:spLocks noChangeArrowheads="1"/>
          </p:cNvSpPr>
          <p:nvPr/>
        </p:nvSpPr>
        <p:spPr bwMode="auto">
          <a:xfrm>
            <a:off x="4016375" y="2500313"/>
            <a:ext cx="484188" cy="3571875"/>
          </a:xfrm>
          <a:prstGeom prst="downArrow">
            <a:avLst>
              <a:gd name="adj1" fmla="val 50000"/>
              <a:gd name="adj2" fmla="val 50034"/>
            </a:avLst>
          </a:prstGeom>
          <a:solidFill>
            <a:srgbClr val="C00000"/>
          </a:solidFill>
          <a:ln w="9525" algn="ctr">
            <a:solidFill>
              <a:schemeClr val="tx1"/>
            </a:solidFill>
            <a:round/>
            <a:headEnd/>
            <a:tailEnd/>
          </a:ln>
        </p:spPr>
        <p:txBody>
          <a:bodyPr/>
          <a:lstStyle/>
          <a:p>
            <a:endParaRPr lang="fr-FR" b="1" smtClean="0">
              <a:solidFill>
                <a:srgbClr val="FFFFFF"/>
              </a:solidFill>
              <a:latin typeface="Arial" pitchFamily="34" charset="0"/>
              <a:cs typeface="Arial" pitchFamily="34" charset="0"/>
            </a:endParaRPr>
          </a:p>
        </p:txBody>
      </p:sp>
      <p:cxnSp>
        <p:nvCxnSpPr>
          <p:cNvPr id="43017" name="Connecteur droit avec flèche 12"/>
          <p:cNvCxnSpPr>
            <a:cxnSpLocks noChangeShapeType="1"/>
            <a:endCxn id="43014" idx="1"/>
          </p:cNvCxnSpPr>
          <p:nvPr/>
        </p:nvCxnSpPr>
        <p:spPr bwMode="auto">
          <a:xfrm flipV="1">
            <a:off x="4500563" y="3200400"/>
            <a:ext cx="785812" cy="14288"/>
          </a:xfrm>
          <a:prstGeom prst="straightConnector1">
            <a:avLst/>
          </a:prstGeom>
          <a:noFill/>
          <a:ln w="9525" algn="ctr">
            <a:solidFill>
              <a:srgbClr val="FF0000"/>
            </a:solidFill>
            <a:round/>
            <a:headEnd/>
            <a:tailEnd type="arrow" w="med" len="med"/>
          </a:ln>
        </p:spPr>
      </p:cxnSp>
      <p:cxnSp>
        <p:nvCxnSpPr>
          <p:cNvPr id="43018" name="Connecteur droit avec flèche 14"/>
          <p:cNvCxnSpPr>
            <a:cxnSpLocks noChangeShapeType="1"/>
          </p:cNvCxnSpPr>
          <p:nvPr/>
        </p:nvCxnSpPr>
        <p:spPr bwMode="auto">
          <a:xfrm flipV="1">
            <a:off x="4500563" y="5572125"/>
            <a:ext cx="785812" cy="14288"/>
          </a:xfrm>
          <a:prstGeom prst="straightConnector1">
            <a:avLst/>
          </a:prstGeom>
          <a:noFill/>
          <a:ln w="9525" algn="ctr">
            <a:solidFill>
              <a:srgbClr val="FF0000"/>
            </a:solidFill>
            <a:round/>
            <a:headEnd/>
            <a:tailEnd type="arrow" w="med" len="med"/>
          </a:ln>
        </p:spPr>
      </p:cxnSp>
    </p:spTree>
  </p:cSld>
  <p:clrMapOvr>
    <a:masterClrMapping/>
  </p:clrMapOvr>
  <p:transition>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9600" y="427038"/>
            <a:ext cx="8229600" cy="1143000"/>
          </a:xfrm>
          <a:prstGeom prst="rect">
            <a:avLst/>
          </a:prstGeom>
          <a:solidFill>
            <a:srgbClr val="C00000"/>
          </a:solidFill>
          <a:ln w="9525">
            <a:noFill/>
            <a:miter lim="800000"/>
            <a:headEnd/>
            <a:tailEnd/>
          </a:ln>
        </p:spPr>
        <p:txBody>
          <a:bodyPr anchor="ctr"/>
          <a:lstStyle/>
          <a:p>
            <a:pPr algn="ctr">
              <a:defRPr/>
            </a:pPr>
            <a:r>
              <a:rPr lang="fr-FR" sz="4400" dirty="0">
                <a:solidFill>
                  <a:srgbClr val="FFFFFF"/>
                </a:solidFill>
                <a:latin typeface="Arial" pitchFamily="34" charset="0"/>
                <a:cs typeface="Arial" pitchFamily="34" charset="0"/>
              </a:rPr>
              <a:t>Enquêté épidémiologique</a:t>
            </a:r>
            <a:endParaRPr lang="fr-FR" sz="4400" kern="0" dirty="0">
              <a:solidFill>
                <a:srgbClr val="CCFFFF"/>
              </a:solidFill>
              <a:latin typeface="Arial"/>
              <a:cs typeface="Arial" pitchFamily="34" charset="0"/>
            </a:endParaRPr>
          </a:p>
        </p:txBody>
      </p:sp>
      <p:sp>
        <p:nvSpPr>
          <p:cNvPr id="11" name="Rectangle 3"/>
          <p:cNvSpPr txBox="1">
            <a:spLocks noChangeArrowheads="1"/>
          </p:cNvSpPr>
          <p:nvPr/>
        </p:nvSpPr>
        <p:spPr bwMode="auto">
          <a:xfrm>
            <a:off x="928688" y="2019300"/>
            <a:ext cx="7286625" cy="3910013"/>
          </a:xfrm>
          <a:prstGeom prst="rect">
            <a:avLst/>
          </a:prstGeom>
          <a:noFill/>
          <a:ln w="9525">
            <a:noFill/>
            <a:miter lim="800000"/>
            <a:headEnd/>
            <a:tailEnd/>
          </a:ln>
        </p:spPr>
        <p:txBody>
          <a:bodyPr/>
          <a:lstStyle/>
          <a:p>
            <a:pPr marL="342900" indent="-342900">
              <a:lnSpc>
                <a:spcPct val="140000"/>
              </a:lnSpc>
              <a:spcBef>
                <a:spcPct val="20000"/>
              </a:spcBef>
              <a:buFont typeface="Wingdings" pitchFamily="2" charset="2"/>
              <a:buChar char="§"/>
              <a:defRPr/>
            </a:pPr>
            <a:r>
              <a:rPr lang="fr-FR" sz="2800" kern="0" dirty="0">
                <a:solidFill>
                  <a:srgbClr val="FFFFFF"/>
                </a:solidFill>
                <a:latin typeface="Arial"/>
                <a:cs typeface="Arial" pitchFamily="34" charset="0"/>
              </a:rPr>
              <a:t>Définition basée sur un seul critère: </a:t>
            </a:r>
            <a:r>
              <a:rPr lang="fr-FR" sz="2400" kern="0" dirty="0">
                <a:solidFill>
                  <a:srgbClr val="FFFFFF"/>
                </a:solidFill>
                <a:latin typeface="Arial"/>
                <a:cs typeface="Arial" pitchFamily="34" charset="0"/>
              </a:rPr>
              <a:t>manque de spécificité et de sensibilité de chacun des tests classiquement utilisés </a:t>
            </a:r>
          </a:p>
          <a:p>
            <a:pPr marL="342900" indent="-342900">
              <a:lnSpc>
                <a:spcPct val="140000"/>
              </a:lnSpc>
              <a:spcBef>
                <a:spcPct val="20000"/>
              </a:spcBef>
              <a:buFont typeface="Wingdings" pitchFamily="2" charset="2"/>
              <a:buChar char="§"/>
              <a:defRPr/>
            </a:pPr>
            <a:r>
              <a:rPr lang="fr-FR" sz="2800" kern="0" dirty="0">
                <a:solidFill>
                  <a:srgbClr val="FFFFFF"/>
                </a:solidFill>
                <a:latin typeface="Arial"/>
                <a:cs typeface="Arial" pitchFamily="34" charset="0"/>
              </a:rPr>
              <a:t>Critères multiples: </a:t>
            </a:r>
            <a:r>
              <a:rPr lang="fr-FR" sz="2400" kern="0" dirty="0">
                <a:solidFill>
                  <a:srgbClr val="FFFFFF"/>
                </a:solidFill>
                <a:latin typeface="Arial"/>
                <a:cs typeface="Arial" pitchFamily="34" charset="0"/>
              </a:rPr>
              <a:t>la meilleure combinaison est habituellement représentée par l’</a:t>
            </a:r>
            <a:r>
              <a:rPr lang="fr-FR" sz="2400" kern="0" dirty="0" err="1">
                <a:solidFill>
                  <a:srgbClr val="FFFFFF"/>
                </a:solidFill>
                <a:latin typeface="Arial"/>
                <a:cs typeface="Arial" pitchFamily="34" charset="0"/>
              </a:rPr>
              <a:t>Hb</a:t>
            </a:r>
            <a:r>
              <a:rPr lang="fr-FR" sz="2400" kern="0" dirty="0">
                <a:solidFill>
                  <a:srgbClr val="FFFFFF"/>
                </a:solidFill>
                <a:latin typeface="Arial"/>
                <a:cs typeface="Arial" pitchFamily="34" charset="0"/>
              </a:rPr>
              <a:t> associée à  la </a:t>
            </a:r>
            <a:r>
              <a:rPr lang="fr-FR" sz="2400" kern="0" dirty="0" err="1">
                <a:solidFill>
                  <a:srgbClr val="FFFFFF"/>
                </a:solidFill>
                <a:latin typeface="Arial"/>
                <a:cs typeface="Arial" pitchFamily="34" charset="0"/>
              </a:rPr>
              <a:t>ferritine</a:t>
            </a:r>
            <a:r>
              <a:rPr lang="fr-FR" sz="2400" kern="0" dirty="0">
                <a:solidFill>
                  <a:srgbClr val="FFFFFF"/>
                </a:solidFill>
                <a:latin typeface="Arial"/>
                <a:cs typeface="Arial" pitchFamily="34" charset="0"/>
              </a:rPr>
              <a:t> et, si la CRP est élevé, </a:t>
            </a:r>
            <a:r>
              <a:rPr lang="fr-FR" sz="2400" kern="0" dirty="0" err="1">
                <a:solidFill>
                  <a:srgbClr val="FFFFFF"/>
                </a:solidFill>
                <a:latin typeface="Arial"/>
                <a:cs typeface="Arial" pitchFamily="34" charset="0"/>
              </a:rPr>
              <a:t>RsTF</a:t>
            </a:r>
            <a:r>
              <a:rPr lang="fr-FR" sz="2400" kern="0" dirty="0">
                <a:solidFill>
                  <a:srgbClr val="FFFFFF"/>
                </a:solidFill>
                <a:latin typeface="Arial"/>
                <a:cs typeface="Arial" pitchFamily="34" charset="0"/>
              </a:rPr>
              <a:t> et/ou PPE *</a:t>
            </a:r>
          </a:p>
          <a:p>
            <a:pPr marL="342900" indent="-342900">
              <a:lnSpc>
                <a:spcPct val="140000"/>
              </a:lnSpc>
              <a:spcBef>
                <a:spcPct val="20000"/>
              </a:spcBef>
              <a:defRPr/>
            </a:pPr>
            <a:endParaRPr lang="fr-FR" sz="2800" kern="0" dirty="0">
              <a:solidFill>
                <a:srgbClr val="FFFFFF"/>
              </a:solidFill>
              <a:latin typeface="Arial"/>
              <a:cs typeface="Arial" pitchFamily="34" charset="0"/>
            </a:endParaRPr>
          </a:p>
        </p:txBody>
      </p:sp>
      <p:sp>
        <p:nvSpPr>
          <p:cNvPr id="44036" name="Rectangle 5"/>
          <p:cNvSpPr>
            <a:spLocks noChangeArrowheads="1"/>
          </p:cNvSpPr>
          <p:nvPr/>
        </p:nvSpPr>
        <p:spPr bwMode="auto">
          <a:xfrm>
            <a:off x="1643063" y="6286500"/>
            <a:ext cx="6929437" cy="277813"/>
          </a:xfrm>
          <a:prstGeom prst="rect">
            <a:avLst/>
          </a:prstGeom>
          <a:solidFill>
            <a:srgbClr val="FFFF00"/>
          </a:solidFill>
          <a:ln w="9525">
            <a:noFill/>
            <a:miter lim="800000"/>
            <a:headEnd/>
            <a:tailEnd/>
          </a:ln>
        </p:spPr>
        <p:txBody>
          <a:bodyPr>
            <a:spAutoFit/>
          </a:bodyPr>
          <a:lstStyle/>
          <a:p>
            <a:r>
              <a:rPr lang="fr-FR" sz="1200" smtClean="0">
                <a:solidFill>
                  <a:srgbClr val="C00000"/>
                </a:solidFill>
                <a:latin typeface="Arial" pitchFamily="34" charset="0"/>
                <a:cs typeface="Arial" pitchFamily="34" charset="0"/>
              </a:rPr>
              <a:t>*</a:t>
            </a:r>
            <a:r>
              <a:rPr lang="en-US" sz="1200" smtClean="0">
                <a:solidFill>
                  <a:srgbClr val="C00000"/>
                </a:solidFill>
                <a:latin typeface="Arial" pitchFamily="34" charset="0"/>
                <a:cs typeface="Arial" pitchFamily="34" charset="0"/>
              </a:rPr>
              <a:t>Zimmermann MB. Methods to assess iron and iodine status. Br J Nutr. 2008 Jun;99 Suppl 3:S2-9.</a:t>
            </a:r>
            <a:endParaRPr lang="fr-FR" sz="1200" smtClean="0">
              <a:solidFill>
                <a:srgbClr val="C00000"/>
              </a:solidFill>
              <a:latin typeface="Arial" pitchFamily="34" charset="0"/>
              <a:cs typeface="Arial" pitchFamily="34" charset="0"/>
            </a:endParaRPr>
          </a:p>
        </p:txBody>
      </p:sp>
    </p:spTree>
  </p:cSld>
  <p:clrMapOvr>
    <a:masterClrMapping/>
  </p:clrMapOvr>
  <p:transition>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539552" y="1412776"/>
            <a:ext cx="7920880" cy="4680520"/>
          </a:xfrm>
        </p:spPr>
        <p:txBody>
          <a:bodyPr>
            <a:normAutofit fontScale="92500" lnSpcReduction="20000"/>
          </a:bodyPr>
          <a:lstStyle/>
          <a:p>
            <a:pPr marL="342900" lvl="1" indent="-342900">
              <a:buClr>
                <a:schemeClr val="accent1">
                  <a:lumMod val="75000"/>
                </a:schemeClr>
              </a:buClr>
              <a:buFont typeface="Wingdings" pitchFamily="2" charset="2"/>
              <a:buChar char="q"/>
              <a:defRPr/>
            </a:pPr>
            <a:r>
              <a:rPr lang="fr-FR" sz="2400" b="1" dirty="0" smtClean="0"/>
              <a:t>A l’échelle individuelle : </a:t>
            </a:r>
          </a:p>
          <a:p>
            <a:pPr marL="742950" lvl="2" indent="-342900">
              <a:buClr>
                <a:schemeClr val="tx2">
                  <a:lumMod val="40000"/>
                  <a:lumOff val="60000"/>
                </a:schemeClr>
              </a:buClr>
              <a:buFont typeface="Wingdings" pitchFamily="2" charset="2"/>
              <a:buChar char="§"/>
              <a:defRPr/>
            </a:pPr>
            <a:r>
              <a:rPr lang="fr-FR" dirty="0" smtClean="0"/>
              <a:t>Légère (</a:t>
            </a:r>
            <a:r>
              <a:rPr lang="fr-FR" dirty="0" err="1" smtClean="0"/>
              <a:t>Hb</a:t>
            </a:r>
            <a:r>
              <a:rPr lang="fr-FR" dirty="0" smtClean="0"/>
              <a:t> &lt; 11 et ≥9 g/</a:t>
            </a:r>
            <a:r>
              <a:rPr lang="fr-FR" dirty="0" err="1" smtClean="0"/>
              <a:t>dL</a:t>
            </a:r>
            <a:r>
              <a:rPr lang="fr-FR" dirty="0" smtClean="0"/>
              <a:t>) </a:t>
            </a:r>
          </a:p>
          <a:p>
            <a:pPr marL="742950" lvl="2" indent="-342900">
              <a:buClr>
                <a:schemeClr val="tx2">
                  <a:lumMod val="40000"/>
                  <a:lumOff val="60000"/>
                </a:schemeClr>
              </a:buClr>
              <a:buFont typeface="Wingdings" pitchFamily="2" charset="2"/>
              <a:buChar char="§"/>
              <a:defRPr/>
            </a:pPr>
            <a:r>
              <a:rPr lang="fr-FR" dirty="0" smtClean="0"/>
              <a:t>Modérée (</a:t>
            </a:r>
            <a:r>
              <a:rPr lang="fr-FR" dirty="0" err="1" smtClean="0"/>
              <a:t>Hb</a:t>
            </a:r>
            <a:r>
              <a:rPr lang="fr-FR" dirty="0" smtClean="0"/>
              <a:t> &lt;9 et ≥ 7 g/</a:t>
            </a:r>
            <a:r>
              <a:rPr lang="fr-FR" dirty="0" err="1" smtClean="0"/>
              <a:t>dL</a:t>
            </a:r>
            <a:r>
              <a:rPr lang="fr-FR" dirty="0" smtClean="0"/>
              <a:t>) </a:t>
            </a:r>
          </a:p>
          <a:p>
            <a:pPr marL="742950" lvl="2" indent="-342900">
              <a:buClr>
                <a:schemeClr val="tx2">
                  <a:lumMod val="40000"/>
                  <a:lumOff val="60000"/>
                </a:schemeClr>
              </a:buClr>
              <a:buFont typeface="Wingdings" pitchFamily="2" charset="2"/>
              <a:buChar char="§"/>
              <a:defRPr/>
            </a:pPr>
            <a:r>
              <a:rPr lang="fr-FR" dirty="0" smtClean="0"/>
              <a:t>Sévère (</a:t>
            </a:r>
            <a:r>
              <a:rPr lang="fr-FR" dirty="0" err="1" smtClean="0"/>
              <a:t>Hb</a:t>
            </a:r>
            <a:r>
              <a:rPr lang="fr-FR" dirty="0" smtClean="0"/>
              <a:t> &lt;7 et ≥ 4 g/</a:t>
            </a:r>
            <a:r>
              <a:rPr lang="fr-FR" dirty="0" err="1" smtClean="0"/>
              <a:t>dL</a:t>
            </a:r>
            <a:r>
              <a:rPr lang="fr-FR" dirty="0" smtClean="0"/>
              <a:t>) </a:t>
            </a:r>
          </a:p>
          <a:p>
            <a:pPr marL="742950" lvl="2" indent="-342900">
              <a:buClr>
                <a:schemeClr val="tx2">
                  <a:lumMod val="40000"/>
                  <a:lumOff val="60000"/>
                </a:schemeClr>
              </a:buClr>
              <a:buFont typeface="Wingdings" pitchFamily="2" charset="2"/>
              <a:buChar char="§"/>
              <a:defRPr/>
            </a:pPr>
            <a:r>
              <a:rPr lang="fr-FR" dirty="0" smtClean="0"/>
              <a:t>Très sévère (</a:t>
            </a:r>
            <a:r>
              <a:rPr lang="fr-FR" dirty="0" err="1" smtClean="0"/>
              <a:t>Hb</a:t>
            </a:r>
            <a:r>
              <a:rPr lang="fr-FR" dirty="0" smtClean="0"/>
              <a:t> &lt;4 g/</a:t>
            </a:r>
            <a:r>
              <a:rPr lang="fr-FR" dirty="0" err="1" smtClean="0"/>
              <a:t>dL</a:t>
            </a:r>
            <a:r>
              <a:rPr lang="fr-FR" dirty="0" smtClean="0"/>
              <a:t>)</a:t>
            </a:r>
          </a:p>
          <a:p>
            <a:pPr marL="742950" lvl="2" indent="-342900">
              <a:buClr>
                <a:schemeClr val="tx2">
                  <a:lumMod val="40000"/>
                  <a:lumOff val="60000"/>
                </a:schemeClr>
              </a:buClr>
              <a:buFont typeface="Wingdings" pitchFamily="2" charset="2"/>
              <a:buChar char="§"/>
              <a:defRPr/>
            </a:pPr>
            <a:endParaRPr lang="fr-FR" dirty="0" smtClean="0"/>
          </a:p>
          <a:p>
            <a:pPr marL="342900" lvl="1" indent="-342900">
              <a:buClr>
                <a:schemeClr val="accent1">
                  <a:lumMod val="75000"/>
                </a:schemeClr>
              </a:buClr>
              <a:buFont typeface="Wingdings" pitchFamily="2" charset="2"/>
              <a:buChar char="q"/>
              <a:defRPr/>
            </a:pPr>
            <a:r>
              <a:rPr lang="fr-FR" sz="2400" b="1" dirty="0" smtClean="0"/>
              <a:t>A l’échelle d’une population l’OMS qualifie l’ampleur de la situation de l’anémie en terme de santé publique en fonction de sa prévalence comme</a:t>
            </a:r>
            <a:r>
              <a:rPr lang="fr-FR" sz="2400" dirty="0" smtClean="0"/>
              <a:t>:</a:t>
            </a:r>
          </a:p>
          <a:p>
            <a:pPr marL="742950" lvl="2" indent="-342900">
              <a:buClr>
                <a:schemeClr val="tx2">
                  <a:lumMod val="40000"/>
                  <a:lumOff val="60000"/>
                </a:schemeClr>
              </a:buClr>
              <a:buFont typeface="Wingdings" pitchFamily="2" charset="2"/>
              <a:buChar char="§"/>
              <a:defRPr/>
            </a:pPr>
            <a:r>
              <a:rPr lang="fr-FR" dirty="0" smtClean="0"/>
              <a:t>Normale (&lt; 5%) </a:t>
            </a:r>
          </a:p>
          <a:p>
            <a:pPr marL="742950" lvl="2" indent="-342900">
              <a:buClr>
                <a:schemeClr val="tx2">
                  <a:lumMod val="40000"/>
                  <a:lumOff val="60000"/>
                </a:schemeClr>
              </a:buClr>
              <a:buFont typeface="Wingdings" pitchFamily="2" charset="2"/>
              <a:buChar char="§"/>
              <a:defRPr/>
            </a:pPr>
            <a:r>
              <a:rPr lang="fr-FR" dirty="0" smtClean="0"/>
              <a:t>Légère (entre 5,0 et 19,9%) </a:t>
            </a:r>
          </a:p>
          <a:p>
            <a:pPr marL="742950" lvl="2" indent="-342900">
              <a:buClr>
                <a:schemeClr val="tx2">
                  <a:lumMod val="40000"/>
                  <a:lumOff val="60000"/>
                </a:schemeClr>
              </a:buClr>
              <a:buFont typeface="Wingdings" pitchFamily="2" charset="2"/>
              <a:buChar char="§"/>
              <a:defRPr/>
            </a:pPr>
            <a:r>
              <a:rPr lang="fr-FR" dirty="0" smtClean="0"/>
              <a:t>Modérée (entre 20,0 et 39,9%) </a:t>
            </a:r>
          </a:p>
          <a:p>
            <a:pPr marL="742950" lvl="2" indent="-342900">
              <a:buClr>
                <a:schemeClr val="tx2">
                  <a:lumMod val="40000"/>
                  <a:lumOff val="60000"/>
                </a:schemeClr>
              </a:buClr>
              <a:buFont typeface="Wingdings" pitchFamily="2" charset="2"/>
              <a:buChar char="§"/>
              <a:defRPr/>
            </a:pPr>
            <a:r>
              <a:rPr lang="fr-FR" dirty="0" smtClean="0"/>
              <a:t>Sévère (≥ 40%)</a:t>
            </a:r>
            <a:endParaRPr lang="fr-FR" dirty="0" smtClean="0">
              <a:solidFill>
                <a:srgbClr val="C00000"/>
              </a:solidFill>
            </a:endParaRPr>
          </a:p>
          <a:p>
            <a:pPr marL="342900" lvl="1" indent="-342900">
              <a:buClr>
                <a:schemeClr val="accent1"/>
              </a:buClr>
              <a:buNone/>
              <a:defRPr/>
            </a:pPr>
            <a:endParaRPr lang="fr-FR" sz="2000" dirty="0" smtClean="0"/>
          </a:p>
        </p:txBody>
      </p:sp>
      <p:cxnSp>
        <p:nvCxnSpPr>
          <p:cNvPr id="4" name="Connecteur droit 3"/>
          <p:cNvCxnSpPr/>
          <p:nvPr/>
        </p:nvCxnSpPr>
        <p:spPr>
          <a:xfrm>
            <a:off x="0" y="98072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0" y="0"/>
            <a:ext cx="9144000" cy="119675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indent="-514350" algn="ctr" fontAlgn="auto">
              <a:spcAft>
                <a:spcPts val="0"/>
              </a:spcAft>
            </a:pPr>
            <a:r>
              <a:rPr lang="fr-FR" sz="3600" dirty="0" smtClean="0">
                <a:solidFill>
                  <a:prstClr val="black"/>
                </a:solidFill>
              </a:rPr>
              <a:t>Classification de la sévérité de l’anémie</a:t>
            </a:r>
          </a:p>
        </p:txBody>
      </p:sp>
      <p:sp>
        <p:nvSpPr>
          <p:cNvPr id="8" name="Rectangle 7"/>
          <p:cNvSpPr/>
          <p:nvPr/>
        </p:nvSpPr>
        <p:spPr>
          <a:xfrm>
            <a:off x="323528" y="6093296"/>
            <a:ext cx="8156335" cy="307777"/>
          </a:xfrm>
          <a:prstGeom prst="rect">
            <a:avLst/>
          </a:prstGeom>
          <a:solidFill>
            <a:schemeClr val="bg1">
              <a:lumMod val="95000"/>
            </a:schemeClr>
          </a:solidFill>
        </p:spPr>
        <p:txBody>
          <a:bodyPr wrap="none">
            <a:spAutoFit/>
          </a:bodyPr>
          <a:lstStyle/>
          <a:p>
            <a:pPr fontAlgn="auto">
              <a:spcBef>
                <a:spcPts val="0"/>
              </a:spcBef>
              <a:spcAft>
                <a:spcPts val="0"/>
              </a:spcAft>
            </a:pPr>
            <a:r>
              <a:rPr lang="fr-FR" sz="1400" dirty="0" smtClean="0">
                <a:solidFill>
                  <a:srgbClr val="C00000"/>
                </a:solidFill>
                <a:latin typeface="Calibri"/>
                <a:cs typeface="+mn-cs"/>
              </a:rPr>
              <a:t>* </a:t>
            </a:r>
            <a:r>
              <a:rPr lang="en-US" sz="1400" dirty="0" smtClean="0">
                <a:solidFill>
                  <a:srgbClr val="C00000"/>
                </a:solidFill>
                <a:latin typeface="Calibri"/>
                <a:cs typeface="+mn-cs"/>
              </a:rPr>
              <a:t>Iron deficiency </a:t>
            </a:r>
            <a:r>
              <a:rPr lang="en-US" sz="1400" dirty="0" err="1" smtClean="0">
                <a:solidFill>
                  <a:srgbClr val="C00000"/>
                </a:solidFill>
                <a:latin typeface="Calibri"/>
                <a:cs typeface="+mn-cs"/>
              </a:rPr>
              <a:t>anaemia</a:t>
            </a:r>
            <a:r>
              <a:rPr lang="en-US" sz="1400" dirty="0" smtClean="0">
                <a:solidFill>
                  <a:srgbClr val="C00000"/>
                </a:solidFill>
                <a:latin typeface="Calibri"/>
                <a:cs typeface="+mn-cs"/>
              </a:rPr>
              <a:t>: assessment, prevention and control. A guide for program managers. WHO 2001</a:t>
            </a:r>
            <a:endParaRPr lang="fr-FR" sz="1400" dirty="0">
              <a:solidFill>
                <a:prstClr val="black"/>
              </a:solidFill>
              <a:latin typeface="Calibri"/>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79512" y="1052736"/>
            <a:ext cx="4040188" cy="57606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fr-FR" sz="2800" b="0" dirty="0" smtClean="0">
                <a:solidFill>
                  <a:prstClr val="black"/>
                </a:solidFill>
              </a:rPr>
              <a:t>Prévention primaire</a:t>
            </a:r>
            <a:endParaRPr lang="fr-FR" sz="2800" dirty="0"/>
          </a:p>
        </p:txBody>
      </p:sp>
      <p:sp>
        <p:nvSpPr>
          <p:cNvPr id="5" name="Espace réservé du texte 4"/>
          <p:cNvSpPr>
            <a:spLocks noGrp="1"/>
          </p:cNvSpPr>
          <p:nvPr>
            <p:ph type="body" sz="quarter" idx="3"/>
          </p:nvPr>
        </p:nvSpPr>
        <p:spPr>
          <a:xfrm>
            <a:off x="4778697" y="1052736"/>
            <a:ext cx="4041775" cy="576064"/>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fr-FR" sz="2800" b="0" dirty="0" smtClean="0">
                <a:solidFill>
                  <a:prstClr val="black"/>
                </a:solidFill>
              </a:rPr>
              <a:t>Prévention secondaire</a:t>
            </a:r>
            <a:endParaRPr lang="fr-FR" sz="2800" b="0" dirty="0">
              <a:solidFill>
                <a:prstClr val="black"/>
              </a:solidFill>
            </a:endParaRPr>
          </a:p>
        </p:txBody>
      </p:sp>
      <p:sp>
        <p:nvSpPr>
          <p:cNvPr id="10" name="Titre 1"/>
          <p:cNvSpPr txBox="1">
            <a:spLocks/>
          </p:cNvSpPr>
          <p:nvPr/>
        </p:nvSpPr>
        <p:spPr>
          <a:xfrm>
            <a:off x="0" y="0"/>
            <a:ext cx="9144000" cy="90872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p>
            <a:pPr marL="725850" lvl="0" indent="-514350" algn="ctr">
              <a:spcBef>
                <a:spcPct val="0"/>
              </a:spcBef>
            </a:pPr>
            <a:r>
              <a:rPr lang="fr-FR" sz="3200" dirty="0" smtClean="0"/>
              <a:t>Stratégies de  prévention de la carence martiale</a:t>
            </a:r>
            <a:endParaRPr lang="fr-FR" sz="3200" dirty="0" smtClean="0">
              <a:latin typeface="+mj-lt"/>
              <a:ea typeface="+mj-ea"/>
              <a:cs typeface="+mj-cs"/>
            </a:endParaRPr>
          </a:p>
        </p:txBody>
      </p:sp>
      <p:sp>
        <p:nvSpPr>
          <p:cNvPr id="21" name="ZoneTexte 20"/>
          <p:cNvSpPr txBox="1"/>
          <p:nvPr/>
        </p:nvSpPr>
        <p:spPr>
          <a:xfrm>
            <a:off x="323528" y="1844824"/>
            <a:ext cx="3744416" cy="626701"/>
          </a:xfrm>
          <a:prstGeom prst="rect">
            <a:avLst/>
          </a:prstGeom>
          <a:solidFill>
            <a:schemeClr val="accent6">
              <a:lumMod val="40000"/>
              <a:lumOff val="60000"/>
            </a:schemeClr>
          </a:solidFill>
          <a:ln>
            <a:solidFill>
              <a:srgbClr val="FF00FF"/>
            </a:solidFill>
          </a:ln>
          <a:effectLst>
            <a:glow rad="101600">
              <a:schemeClr val="accent2">
                <a:satMod val="175000"/>
                <a:alpha val="40000"/>
              </a:schemeClr>
            </a:glow>
          </a:effectLst>
        </p:spPr>
        <p:txBody>
          <a:bodyPr wrap="square" lIns="0" tIns="36000" rIns="36000" bIns="36000" rtlCol="0">
            <a:spAutoFit/>
          </a:bodyPr>
          <a:lstStyle/>
          <a:p>
            <a:pPr marL="725850" indent="-514350" algn="ctr">
              <a:spcBef>
                <a:spcPct val="0"/>
              </a:spcBef>
            </a:pPr>
            <a:r>
              <a:rPr lang="fr-FR" dirty="0" smtClean="0"/>
              <a:t>Optimiser le statut martial du </a:t>
            </a:r>
          </a:p>
          <a:p>
            <a:pPr marL="725850" indent="-514350" algn="ctr">
              <a:spcBef>
                <a:spcPct val="0"/>
              </a:spcBef>
            </a:pPr>
            <a:r>
              <a:rPr lang="fr-FR" dirty="0" smtClean="0"/>
              <a:t>nouveau-né</a:t>
            </a:r>
          </a:p>
        </p:txBody>
      </p:sp>
      <p:sp>
        <p:nvSpPr>
          <p:cNvPr id="22" name="ZoneTexte 21"/>
          <p:cNvSpPr txBox="1"/>
          <p:nvPr/>
        </p:nvSpPr>
        <p:spPr>
          <a:xfrm>
            <a:off x="395536" y="2708920"/>
            <a:ext cx="3744416" cy="360040"/>
          </a:xfrm>
          <a:prstGeom prst="rect">
            <a:avLst/>
          </a:prstGeom>
          <a:solidFill>
            <a:schemeClr val="accent6">
              <a:lumMod val="40000"/>
              <a:lumOff val="60000"/>
            </a:schemeClr>
          </a:solidFill>
          <a:ln>
            <a:solidFill>
              <a:srgbClr val="FF00FF"/>
            </a:solidFill>
          </a:ln>
          <a:effectLst>
            <a:glow rad="101600">
              <a:schemeClr val="accent2">
                <a:satMod val="175000"/>
                <a:alpha val="40000"/>
              </a:schemeClr>
            </a:glow>
          </a:effectLst>
        </p:spPr>
        <p:txBody>
          <a:bodyPr wrap="square" lIns="0" tIns="36000" rIns="36000" bIns="36000" rtlCol="0">
            <a:spAutoFit/>
          </a:bodyPr>
          <a:lstStyle/>
          <a:p>
            <a:pPr marL="725850" indent="-514350">
              <a:spcBef>
                <a:spcPct val="0"/>
              </a:spcBef>
            </a:pPr>
            <a:r>
              <a:rPr lang="fr-FR" dirty="0" smtClean="0"/>
              <a:t>Interventions nutritionnelles</a:t>
            </a:r>
          </a:p>
        </p:txBody>
      </p:sp>
      <p:sp>
        <p:nvSpPr>
          <p:cNvPr id="23" name="ZoneTexte 22"/>
          <p:cNvSpPr txBox="1"/>
          <p:nvPr/>
        </p:nvSpPr>
        <p:spPr>
          <a:xfrm>
            <a:off x="323528" y="5682619"/>
            <a:ext cx="4176464" cy="626701"/>
          </a:xfrm>
          <a:prstGeom prst="rect">
            <a:avLst/>
          </a:prstGeom>
          <a:solidFill>
            <a:schemeClr val="accent6">
              <a:lumMod val="40000"/>
              <a:lumOff val="60000"/>
            </a:schemeClr>
          </a:solidFill>
          <a:ln>
            <a:solidFill>
              <a:srgbClr val="FF00FF"/>
            </a:solidFill>
          </a:ln>
          <a:effectLst>
            <a:glow rad="101600">
              <a:schemeClr val="accent2">
                <a:satMod val="175000"/>
                <a:alpha val="40000"/>
              </a:schemeClr>
            </a:glow>
          </a:effectLst>
        </p:spPr>
        <p:txBody>
          <a:bodyPr wrap="square" lIns="0" tIns="36000" rIns="36000" bIns="36000" rtlCol="0">
            <a:spAutoFit/>
          </a:bodyPr>
          <a:lstStyle/>
          <a:p>
            <a:pPr algn="ctr">
              <a:spcBef>
                <a:spcPct val="0"/>
              </a:spcBef>
            </a:pPr>
            <a:r>
              <a:rPr lang="fr-FR" dirty="0" smtClean="0"/>
              <a:t>Autres interventions complémentaires </a:t>
            </a:r>
          </a:p>
          <a:p>
            <a:pPr algn="ctr">
              <a:spcBef>
                <a:spcPct val="0"/>
              </a:spcBef>
            </a:pPr>
            <a:r>
              <a:rPr lang="fr-FR" dirty="0" smtClean="0"/>
              <a:t>de santé publique</a:t>
            </a:r>
          </a:p>
        </p:txBody>
      </p:sp>
      <p:sp>
        <p:nvSpPr>
          <p:cNvPr id="24" name="ZoneTexte 23"/>
          <p:cNvSpPr txBox="1"/>
          <p:nvPr/>
        </p:nvSpPr>
        <p:spPr>
          <a:xfrm>
            <a:off x="755576" y="3307050"/>
            <a:ext cx="2880320" cy="553998"/>
          </a:xfrm>
          <a:prstGeom prst="rect">
            <a:avLst/>
          </a:prstGeom>
          <a:solidFill>
            <a:srgbClr val="9EF87A"/>
          </a:solidFill>
          <a:ln>
            <a:solidFill>
              <a:srgbClr val="00A249"/>
            </a:solidFill>
          </a:ln>
          <a:effectLst>
            <a:glow rad="101600">
              <a:schemeClr val="accent5">
                <a:satMod val="175000"/>
                <a:alpha val="40000"/>
              </a:schemeClr>
            </a:glow>
          </a:effectLst>
        </p:spPr>
        <p:txBody>
          <a:bodyPr wrap="square" lIns="0" tIns="0" rIns="0" bIns="0" rtlCol="0">
            <a:noAutofit/>
          </a:bodyPr>
          <a:lstStyle/>
          <a:p>
            <a:pPr marL="173038" indent="38100">
              <a:spcBef>
                <a:spcPct val="0"/>
              </a:spcBef>
            </a:pPr>
            <a:r>
              <a:rPr lang="fr-FR" dirty="0" smtClean="0"/>
              <a:t>Favorisez les pratiques d’alimentation saines</a:t>
            </a:r>
          </a:p>
        </p:txBody>
      </p:sp>
      <p:sp>
        <p:nvSpPr>
          <p:cNvPr id="25" name="ZoneTexte 24"/>
          <p:cNvSpPr txBox="1"/>
          <p:nvPr/>
        </p:nvSpPr>
        <p:spPr>
          <a:xfrm>
            <a:off x="755576" y="4303434"/>
            <a:ext cx="3168352" cy="349702"/>
          </a:xfrm>
          <a:prstGeom prst="rect">
            <a:avLst/>
          </a:prstGeom>
          <a:solidFill>
            <a:srgbClr val="9EF87A"/>
          </a:solidFill>
          <a:ln>
            <a:solidFill>
              <a:srgbClr val="00A249"/>
            </a:solidFill>
          </a:ln>
          <a:effectLst>
            <a:glow rad="101600">
              <a:schemeClr val="accent5">
                <a:satMod val="175000"/>
                <a:alpha val="40000"/>
              </a:schemeClr>
            </a:glow>
          </a:effectLst>
        </p:spPr>
        <p:txBody>
          <a:bodyPr wrap="square" lIns="0" tIns="36000" rIns="36000" bIns="36000" rtlCol="0">
            <a:spAutoFit/>
          </a:bodyPr>
          <a:lstStyle/>
          <a:p>
            <a:pPr marL="725850" indent="-514350">
              <a:spcBef>
                <a:spcPct val="0"/>
              </a:spcBef>
            </a:pPr>
            <a:r>
              <a:rPr lang="fr-FR" dirty="0" smtClean="0"/>
              <a:t>La </a:t>
            </a:r>
            <a:r>
              <a:rPr lang="fr-FR" dirty="0" err="1" smtClean="0"/>
              <a:t>supplémentation</a:t>
            </a:r>
            <a:r>
              <a:rPr lang="fr-FR" dirty="0" smtClean="0"/>
              <a:t> en fer</a:t>
            </a:r>
          </a:p>
        </p:txBody>
      </p:sp>
      <p:sp>
        <p:nvSpPr>
          <p:cNvPr id="26" name="ZoneTexte 25"/>
          <p:cNvSpPr txBox="1"/>
          <p:nvPr/>
        </p:nvSpPr>
        <p:spPr>
          <a:xfrm>
            <a:off x="755576" y="5023514"/>
            <a:ext cx="2808312" cy="349702"/>
          </a:xfrm>
          <a:prstGeom prst="rect">
            <a:avLst/>
          </a:prstGeom>
          <a:solidFill>
            <a:srgbClr val="9EF87A"/>
          </a:solidFill>
          <a:ln>
            <a:solidFill>
              <a:srgbClr val="00A249"/>
            </a:solidFill>
          </a:ln>
          <a:effectLst>
            <a:glow rad="101600">
              <a:schemeClr val="accent5">
                <a:satMod val="175000"/>
                <a:alpha val="40000"/>
              </a:schemeClr>
            </a:glow>
          </a:effectLst>
        </p:spPr>
        <p:txBody>
          <a:bodyPr wrap="square" lIns="0" tIns="36000" rIns="36000" bIns="36000" rtlCol="0">
            <a:spAutoFit/>
          </a:bodyPr>
          <a:lstStyle/>
          <a:p>
            <a:pPr marL="725850" indent="-514350">
              <a:spcBef>
                <a:spcPct val="0"/>
              </a:spcBef>
            </a:pPr>
            <a:r>
              <a:rPr lang="fr-FR" dirty="0" smtClean="0"/>
              <a:t>La fortification en fer</a:t>
            </a:r>
          </a:p>
        </p:txBody>
      </p:sp>
      <p:cxnSp>
        <p:nvCxnSpPr>
          <p:cNvPr id="28" name="Connecteur droit 27"/>
          <p:cNvCxnSpPr/>
          <p:nvPr/>
        </p:nvCxnSpPr>
        <p:spPr>
          <a:xfrm rot="5400000">
            <a:off x="-900608" y="4077072"/>
            <a:ext cx="23042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p:nvPr/>
        </p:nvCxnSpPr>
        <p:spPr>
          <a:xfrm>
            <a:off x="251520" y="4507532"/>
            <a:ext cx="50405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Connecteur droit avec flèche 55"/>
          <p:cNvCxnSpPr/>
          <p:nvPr/>
        </p:nvCxnSpPr>
        <p:spPr>
          <a:xfrm>
            <a:off x="251520" y="5227612"/>
            <a:ext cx="50405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Connecteur droit avec flèche 58"/>
          <p:cNvCxnSpPr/>
          <p:nvPr/>
        </p:nvCxnSpPr>
        <p:spPr>
          <a:xfrm>
            <a:off x="251520" y="3643436"/>
            <a:ext cx="50405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Connecteur droit 60"/>
          <p:cNvCxnSpPr/>
          <p:nvPr/>
        </p:nvCxnSpPr>
        <p:spPr>
          <a:xfrm rot="10800000">
            <a:off x="251521" y="2924944"/>
            <a:ext cx="144015" cy="0"/>
          </a:xfrm>
          <a:prstGeom prst="line">
            <a:avLst/>
          </a:prstGeom>
        </p:spPr>
        <p:style>
          <a:lnRef idx="2">
            <a:schemeClr val="accent1"/>
          </a:lnRef>
          <a:fillRef idx="0">
            <a:schemeClr val="accent1"/>
          </a:fillRef>
          <a:effectRef idx="1">
            <a:schemeClr val="accent1"/>
          </a:effectRef>
          <a:fontRef idx="minor">
            <a:schemeClr val="tx1"/>
          </a:fontRef>
        </p:style>
      </p:cxnSp>
      <p:sp>
        <p:nvSpPr>
          <p:cNvPr id="73" name="ZoneTexte 72"/>
          <p:cNvSpPr txBox="1"/>
          <p:nvPr/>
        </p:nvSpPr>
        <p:spPr>
          <a:xfrm>
            <a:off x="5220072" y="1844824"/>
            <a:ext cx="1800200" cy="349702"/>
          </a:xfrm>
          <a:prstGeom prst="rect">
            <a:avLst/>
          </a:prstGeom>
          <a:solidFill>
            <a:schemeClr val="accent6">
              <a:lumMod val="40000"/>
              <a:lumOff val="60000"/>
            </a:schemeClr>
          </a:solidFill>
          <a:ln>
            <a:solidFill>
              <a:srgbClr val="FF00FF"/>
            </a:solidFill>
          </a:ln>
          <a:effectLst>
            <a:glow rad="101600">
              <a:schemeClr val="accent2">
                <a:satMod val="175000"/>
                <a:alpha val="40000"/>
              </a:schemeClr>
            </a:glow>
          </a:effectLst>
        </p:spPr>
        <p:txBody>
          <a:bodyPr wrap="square" lIns="0" tIns="36000" rIns="36000" bIns="36000" rtlCol="0">
            <a:spAutoFit/>
          </a:bodyPr>
          <a:lstStyle/>
          <a:p>
            <a:pPr marL="725850" indent="-514350">
              <a:spcBef>
                <a:spcPct val="0"/>
              </a:spcBef>
            </a:pPr>
            <a:r>
              <a:rPr lang="fr-FR" dirty="0" smtClean="0"/>
              <a:t>Dépistage</a:t>
            </a:r>
          </a:p>
        </p:txBody>
      </p:sp>
      <p:sp>
        <p:nvSpPr>
          <p:cNvPr id="74" name="ZoneTexte 73"/>
          <p:cNvSpPr txBox="1"/>
          <p:nvPr/>
        </p:nvSpPr>
        <p:spPr>
          <a:xfrm>
            <a:off x="5220072" y="2719258"/>
            <a:ext cx="1800200" cy="349702"/>
          </a:xfrm>
          <a:prstGeom prst="rect">
            <a:avLst/>
          </a:prstGeom>
          <a:solidFill>
            <a:schemeClr val="accent6">
              <a:lumMod val="40000"/>
              <a:lumOff val="60000"/>
            </a:schemeClr>
          </a:solidFill>
          <a:ln>
            <a:solidFill>
              <a:srgbClr val="FF00FF"/>
            </a:solidFill>
          </a:ln>
          <a:effectLst>
            <a:glow rad="101600">
              <a:schemeClr val="accent2">
                <a:satMod val="175000"/>
                <a:alpha val="40000"/>
              </a:schemeClr>
            </a:glow>
          </a:effectLst>
        </p:spPr>
        <p:txBody>
          <a:bodyPr wrap="square" lIns="0" tIns="36000" rIns="36000" bIns="36000" rtlCol="0">
            <a:spAutoFit/>
          </a:bodyPr>
          <a:lstStyle/>
          <a:p>
            <a:pPr marL="725850" indent="-514350">
              <a:spcBef>
                <a:spcPct val="0"/>
              </a:spcBef>
            </a:pPr>
            <a:r>
              <a:rPr lang="fr-FR" dirty="0" smtClean="0"/>
              <a:t>Traitement</a:t>
            </a:r>
          </a:p>
        </p:txBody>
      </p:sp>
      <p:sp>
        <p:nvSpPr>
          <p:cNvPr id="75" name="ZoneTexte 74"/>
          <p:cNvSpPr txBox="1"/>
          <p:nvPr/>
        </p:nvSpPr>
        <p:spPr>
          <a:xfrm>
            <a:off x="5508104" y="3501008"/>
            <a:ext cx="3240360" cy="349702"/>
          </a:xfrm>
          <a:prstGeom prst="rect">
            <a:avLst/>
          </a:prstGeom>
          <a:solidFill>
            <a:srgbClr val="9EF87A"/>
          </a:solidFill>
          <a:ln>
            <a:solidFill>
              <a:srgbClr val="00A249"/>
            </a:solidFill>
          </a:ln>
          <a:effectLst>
            <a:glow rad="101600">
              <a:schemeClr val="accent5">
                <a:satMod val="175000"/>
                <a:alpha val="40000"/>
              </a:schemeClr>
            </a:glow>
          </a:effectLst>
        </p:spPr>
        <p:txBody>
          <a:bodyPr wrap="square" lIns="0" tIns="36000" rIns="36000" bIns="36000" rtlCol="0">
            <a:spAutoFit/>
          </a:bodyPr>
          <a:lstStyle/>
          <a:p>
            <a:pPr marL="725850" indent="-514350">
              <a:spcBef>
                <a:spcPct val="0"/>
              </a:spcBef>
            </a:pPr>
            <a:r>
              <a:rPr lang="fr-FR" dirty="0" smtClean="0"/>
              <a:t>Solutions orales de fer +++</a:t>
            </a:r>
          </a:p>
        </p:txBody>
      </p:sp>
      <p:sp>
        <p:nvSpPr>
          <p:cNvPr id="76" name="ZoneTexte 75"/>
          <p:cNvSpPr txBox="1"/>
          <p:nvPr/>
        </p:nvSpPr>
        <p:spPr>
          <a:xfrm>
            <a:off x="5508104" y="4077072"/>
            <a:ext cx="3240360" cy="349702"/>
          </a:xfrm>
          <a:prstGeom prst="rect">
            <a:avLst/>
          </a:prstGeom>
          <a:solidFill>
            <a:srgbClr val="9EF87A"/>
          </a:solidFill>
          <a:ln>
            <a:solidFill>
              <a:srgbClr val="00A249"/>
            </a:solidFill>
          </a:ln>
          <a:effectLst>
            <a:glow rad="101600">
              <a:schemeClr val="accent5">
                <a:satMod val="175000"/>
                <a:alpha val="40000"/>
              </a:schemeClr>
            </a:glow>
          </a:effectLst>
        </p:spPr>
        <p:txBody>
          <a:bodyPr wrap="square" lIns="0" tIns="36000" rIns="36000" bIns="36000" rtlCol="0">
            <a:spAutoFit/>
          </a:bodyPr>
          <a:lstStyle/>
          <a:p>
            <a:pPr marL="725850" indent="-514350" algn="ctr">
              <a:spcBef>
                <a:spcPct val="0"/>
              </a:spcBef>
            </a:pPr>
            <a:r>
              <a:rPr lang="fr-FR" dirty="0" smtClean="0"/>
              <a:t>Voie parentérale</a:t>
            </a:r>
          </a:p>
        </p:txBody>
      </p:sp>
      <p:sp>
        <p:nvSpPr>
          <p:cNvPr id="77" name="ZoneTexte 76"/>
          <p:cNvSpPr txBox="1"/>
          <p:nvPr/>
        </p:nvSpPr>
        <p:spPr>
          <a:xfrm>
            <a:off x="5508104" y="4685540"/>
            <a:ext cx="3240360" cy="626701"/>
          </a:xfrm>
          <a:prstGeom prst="rect">
            <a:avLst/>
          </a:prstGeom>
          <a:solidFill>
            <a:srgbClr val="9EF87A"/>
          </a:solidFill>
          <a:ln>
            <a:solidFill>
              <a:srgbClr val="00A249"/>
            </a:solidFill>
          </a:ln>
          <a:effectLst>
            <a:glow rad="101600">
              <a:schemeClr val="accent5">
                <a:satMod val="175000"/>
                <a:alpha val="40000"/>
              </a:schemeClr>
            </a:glow>
          </a:effectLst>
        </p:spPr>
        <p:txBody>
          <a:bodyPr wrap="square" lIns="0" tIns="36000" rIns="36000" bIns="36000" rtlCol="0">
            <a:spAutoFit/>
          </a:bodyPr>
          <a:lstStyle/>
          <a:p>
            <a:pPr marL="725850" indent="-514350">
              <a:spcBef>
                <a:spcPct val="0"/>
              </a:spcBef>
            </a:pPr>
            <a:r>
              <a:rPr lang="fr-FR" dirty="0" smtClean="0"/>
              <a:t>Autres alternatives (formules infantiles, </a:t>
            </a:r>
            <a:r>
              <a:rPr lang="fr-FR" dirty="0" err="1" smtClean="0"/>
              <a:t>Sprinkles</a:t>
            </a:r>
            <a:r>
              <a:rPr lang="fr-FR" dirty="0" smtClean="0"/>
              <a:t>)</a:t>
            </a:r>
          </a:p>
        </p:txBody>
      </p:sp>
      <p:cxnSp>
        <p:nvCxnSpPr>
          <p:cNvPr id="78" name="Connecteur droit 77"/>
          <p:cNvCxnSpPr/>
          <p:nvPr/>
        </p:nvCxnSpPr>
        <p:spPr>
          <a:xfrm rot="5400000">
            <a:off x="3887924" y="4041068"/>
            <a:ext cx="22322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Connecteur droit avec flèche 78"/>
          <p:cNvCxnSpPr/>
          <p:nvPr/>
        </p:nvCxnSpPr>
        <p:spPr>
          <a:xfrm>
            <a:off x="5004048" y="5157192"/>
            <a:ext cx="50405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Connecteur droit avec flèche 81"/>
          <p:cNvCxnSpPr/>
          <p:nvPr/>
        </p:nvCxnSpPr>
        <p:spPr>
          <a:xfrm>
            <a:off x="5004048" y="4221088"/>
            <a:ext cx="50405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Connecteur droit avec flèche 82"/>
          <p:cNvCxnSpPr/>
          <p:nvPr/>
        </p:nvCxnSpPr>
        <p:spPr>
          <a:xfrm>
            <a:off x="5004048" y="3717032"/>
            <a:ext cx="50405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Connecteur droit 83"/>
          <p:cNvCxnSpPr/>
          <p:nvPr/>
        </p:nvCxnSpPr>
        <p:spPr>
          <a:xfrm rot="10800000">
            <a:off x="5004049" y="2924944"/>
            <a:ext cx="14401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2"/>
          <p:cNvSpPr>
            <a:spLocks noGrp="1"/>
          </p:cNvSpPr>
          <p:nvPr>
            <p:ph type="title"/>
          </p:nvPr>
        </p:nvSpPr>
        <p:spPr>
          <a:xfrm>
            <a:off x="323528" y="836712"/>
            <a:ext cx="8229600" cy="864096"/>
          </a:xfrm>
        </p:spPr>
        <p:txBody>
          <a:bodyPr>
            <a:normAutofit/>
          </a:bodyPr>
          <a:lstStyle/>
          <a:p>
            <a:r>
              <a:rPr lang="fr-FR" sz="3200" dirty="0" smtClean="0">
                <a:latin typeface="+mn-lt"/>
                <a:ea typeface="+mn-ea"/>
                <a:cs typeface="+mn-cs"/>
              </a:rPr>
              <a:t>Maghreb</a:t>
            </a:r>
          </a:p>
        </p:txBody>
      </p:sp>
      <p:sp>
        <p:nvSpPr>
          <p:cNvPr id="31747" name="Espace réservé du contenu 3"/>
          <p:cNvSpPr>
            <a:spLocks noGrp="1"/>
          </p:cNvSpPr>
          <p:nvPr>
            <p:ph idx="1"/>
          </p:nvPr>
        </p:nvSpPr>
        <p:spPr>
          <a:xfrm>
            <a:off x="611560" y="1844824"/>
            <a:ext cx="7929562" cy="3614738"/>
          </a:xfrm>
        </p:spPr>
        <p:txBody>
          <a:bodyPr/>
          <a:lstStyle/>
          <a:p>
            <a:pPr>
              <a:buClr>
                <a:schemeClr val="tx2"/>
              </a:buClr>
              <a:buFont typeface="Wingdings" pitchFamily="2" charset="2"/>
              <a:buChar char="§"/>
            </a:pPr>
            <a:r>
              <a:rPr lang="fr-FR" dirty="0" smtClean="0"/>
              <a:t>Maroc (1995) </a:t>
            </a:r>
            <a:r>
              <a:rPr lang="fr-FR" dirty="0" smtClean="0">
                <a:cs typeface="Times New Roman" pitchFamily="18" charset="0"/>
              </a:rPr>
              <a:t>→ </a:t>
            </a:r>
            <a:r>
              <a:rPr lang="fr-FR" dirty="0" smtClean="0"/>
              <a:t>35% </a:t>
            </a:r>
            <a:r>
              <a:rPr lang="fr-FR" sz="2400" b="1" baseline="30000" dirty="0" smtClean="0">
                <a:solidFill>
                  <a:srgbClr val="FF0000"/>
                </a:solidFill>
              </a:rPr>
              <a:t>[1]</a:t>
            </a:r>
            <a:r>
              <a:rPr lang="fr-FR" dirty="0" smtClean="0"/>
              <a:t> </a:t>
            </a:r>
          </a:p>
          <a:p>
            <a:pPr>
              <a:buClr>
                <a:schemeClr val="tx2"/>
              </a:buClr>
              <a:buFont typeface="Wingdings" pitchFamily="2" charset="2"/>
              <a:buChar char="§"/>
            </a:pPr>
            <a:r>
              <a:rPr lang="fr-FR" dirty="0" smtClean="0"/>
              <a:t>Tunisie</a:t>
            </a:r>
          </a:p>
          <a:p>
            <a:pPr>
              <a:buClr>
                <a:schemeClr val="tx2"/>
              </a:buClr>
              <a:buNone/>
            </a:pPr>
            <a:endParaRPr lang="fr-FR" dirty="0" smtClean="0"/>
          </a:p>
          <a:p>
            <a:pPr>
              <a:buFontTx/>
              <a:buNone/>
            </a:pPr>
            <a:r>
              <a:rPr lang="fr-FR" sz="2800" dirty="0" smtClean="0">
                <a:cs typeface="Times New Roman" pitchFamily="18" charset="0"/>
              </a:rPr>
              <a:t>→ Sfax </a:t>
            </a:r>
            <a:r>
              <a:rPr lang="fr-FR" sz="2800" dirty="0" smtClean="0"/>
              <a:t>(1999)</a:t>
            </a:r>
            <a:r>
              <a:rPr lang="fr-FR" sz="2800" dirty="0" smtClean="0">
                <a:cs typeface="Times New Roman" pitchFamily="18" charset="0"/>
              </a:rPr>
              <a:t> _ 0 à 3 ans_</a:t>
            </a:r>
            <a:r>
              <a:rPr lang="fr-FR" sz="2800" dirty="0" smtClean="0"/>
              <a:t>47% de CM </a:t>
            </a:r>
            <a:r>
              <a:rPr lang="fr-FR" sz="2400" b="1" baseline="30000" dirty="0" smtClean="0">
                <a:solidFill>
                  <a:srgbClr val="FF0000"/>
                </a:solidFill>
              </a:rPr>
              <a:t>[2]</a:t>
            </a:r>
            <a:r>
              <a:rPr lang="fr-FR" sz="2400" dirty="0" smtClean="0">
                <a:cs typeface="Times New Roman" pitchFamily="18" charset="0"/>
              </a:rPr>
              <a:t> </a:t>
            </a:r>
          </a:p>
          <a:p>
            <a:pPr>
              <a:buFontTx/>
              <a:buNone/>
            </a:pPr>
            <a:r>
              <a:rPr lang="fr-FR" sz="2800" dirty="0" smtClean="0">
                <a:cs typeface="Times New Roman" pitchFamily="18" charset="0"/>
              </a:rPr>
              <a:t>→ Tunis (2006) _ 6 à 59 mois _</a:t>
            </a:r>
            <a:r>
              <a:rPr lang="fr-FR" sz="2800" dirty="0" smtClean="0"/>
              <a:t> 21.3 % d’ACM </a:t>
            </a:r>
            <a:r>
              <a:rPr lang="fr-FR" sz="2400" b="1" baseline="30000" dirty="0" smtClean="0">
                <a:solidFill>
                  <a:srgbClr val="FF0000"/>
                </a:solidFill>
              </a:rPr>
              <a:t>[3]</a:t>
            </a:r>
          </a:p>
          <a:p>
            <a:endParaRPr lang="fr-FR" sz="2400" b="1" dirty="0" smtClean="0">
              <a:solidFill>
                <a:srgbClr val="FF0000"/>
              </a:solidFill>
            </a:endParaRPr>
          </a:p>
        </p:txBody>
      </p:sp>
      <p:sp>
        <p:nvSpPr>
          <p:cNvPr id="31748" name="Rectangle 5"/>
          <p:cNvSpPr>
            <a:spLocks noChangeArrowheads="1"/>
          </p:cNvSpPr>
          <p:nvPr/>
        </p:nvSpPr>
        <p:spPr bwMode="auto">
          <a:xfrm>
            <a:off x="539552" y="4941168"/>
            <a:ext cx="8215313" cy="1108075"/>
          </a:xfrm>
          <a:prstGeom prst="rect">
            <a:avLst/>
          </a:prstGeom>
          <a:solidFill>
            <a:srgbClr val="FFFF00"/>
          </a:solidFill>
          <a:ln w="9525">
            <a:noFill/>
            <a:miter lim="800000"/>
            <a:headEnd/>
            <a:tailEnd/>
          </a:ln>
        </p:spPr>
        <p:txBody>
          <a:bodyPr>
            <a:spAutoFit/>
          </a:bodyPr>
          <a:lstStyle/>
          <a:p>
            <a:r>
              <a:rPr lang="fr-FR" sz="1100" dirty="0">
                <a:solidFill>
                  <a:srgbClr val="C00000"/>
                </a:solidFill>
              </a:rPr>
              <a:t>[1] Ministère de la Santé Publique (Maroc). Les carences en micronutriments : Ampleur du Problème et Stratégies de lutte Programme de lutte contre les troubles dus aux carences en micronutriments Avril 2001.</a:t>
            </a:r>
          </a:p>
          <a:p>
            <a:r>
              <a:rPr lang="fr-FR" sz="1100" dirty="0">
                <a:solidFill>
                  <a:srgbClr val="C00000"/>
                </a:solidFill>
              </a:rPr>
              <a:t>[2] Jard a k N, Tu r k i1 S, </a:t>
            </a:r>
            <a:r>
              <a:rPr lang="fr-FR" sz="1100" dirty="0" err="1">
                <a:solidFill>
                  <a:srgbClr val="C00000"/>
                </a:solidFill>
              </a:rPr>
              <a:t>Jallouli</a:t>
            </a:r>
            <a:r>
              <a:rPr lang="fr-FR" sz="1100" dirty="0">
                <a:solidFill>
                  <a:srgbClr val="C00000"/>
                </a:solidFill>
              </a:rPr>
              <a:t> N, </a:t>
            </a:r>
            <a:r>
              <a:rPr lang="fr-FR" sz="1100" dirty="0" err="1">
                <a:solidFill>
                  <a:srgbClr val="C00000"/>
                </a:solidFill>
              </a:rPr>
              <a:t>Hachiba</a:t>
            </a:r>
            <a:r>
              <a:rPr lang="fr-FR" sz="1100" dirty="0">
                <a:solidFill>
                  <a:srgbClr val="C00000"/>
                </a:solidFill>
              </a:rPr>
              <a:t> M. Profil nutritionnel de l’enfant âgé de 0 à 3 ans consultant à la PMI CNSS de Sfax. Actes des Quatorzièmes rencontres franco-africaines de pédiatrie, Octobre 2000, Faculté de médecine de Paris. </a:t>
            </a:r>
          </a:p>
          <a:p>
            <a:r>
              <a:rPr lang="fr-FR" sz="1100" dirty="0">
                <a:solidFill>
                  <a:srgbClr val="C00000"/>
                </a:solidFill>
              </a:rPr>
              <a:t>[3] Ben </a:t>
            </a:r>
            <a:r>
              <a:rPr lang="fr-FR" sz="1100" dirty="0" err="1">
                <a:solidFill>
                  <a:srgbClr val="C00000"/>
                </a:solidFill>
              </a:rPr>
              <a:t>Jaâfar</a:t>
            </a:r>
            <a:r>
              <a:rPr lang="fr-FR" sz="1100" dirty="0">
                <a:solidFill>
                  <a:srgbClr val="C00000"/>
                </a:solidFill>
              </a:rPr>
              <a:t> SK, </a:t>
            </a:r>
            <a:r>
              <a:rPr lang="fr-FR" sz="1100" dirty="0" err="1">
                <a:solidFill>
                  <a:srgbClr val="C00000"/>
                </a:solidFill>
              </a:rPr>
              <a:t>Kamoun</a:t>
            </a:r>
            <a:r>
              <a:rPr lang="fr-FR" sz="1100" dirty="0">
                <a:solidFill>
                  <a:srgbClr val="C00000"/>
                </a:solidFill>
              </a:rPr>
              <a:t> A, El Ati J, Gharbi N, </a:t>
            </a:r>
            <a:r>
              <a:rPr lang="fr-FR" sz="1100" dirty="0" err="1">
                <a:solidFill>
                  <a:srgbClr val="C00000"/>
                </a:solidFill>
              </a:rPr>
              <a:t>Fazaâ</a:t>
            </a:r>
            <a:r>
              <a:rPr lang="fr-FR" sz="1100" dirty="0">
                <a:solidFill>
                  <a:srgbClr val="C00000"/>
                </a:solidFill>
              </a:rPr>
              <a:t> S, </a:t>
            </a:r>
            <a:r>
              <a:rPr lang="fr-FR" sz="1100" dirty="0" err="1">
                <a:solidFill>
                  <a:srgbClr val="C00000"/>
                </a:solidFill>
              </a:rPr>
              <a:t>Gaigi</a:t>
            </a:r>
            <a:r>
              <a:rPr lang="fr-FR" sz="1100" dirty="0">
                <a:solidFill>
                  <a:srgbClr val="C00000"/>
                </a:solidFill>
              </a:rPr>
              <a:t> S. </a:t>
            </a:r>
            <a:r>
              <a:rPr lang="en-US" sz="1100" dirty="0">
                <a:solidFill>
                  <a:srgbClr val="C00000"/>
                </a:solidFill>
              </a:rPr>
              <a:t>Various types of anemia in children of 6 to 59 months</a:t>
            </a:r>
            <a:r>
              <a:rPr lang="fr-FR" sz="1100" dirty="0">
                <a:solidFill>
                  <a:srgbClr val="C00000"/>
                </a:solidFill>
              </a:rPr>
              <a:t>. Tunis Med. 2007 </a:t>
            </a:r>
            <a:r>
              <a:rPr lang="fr-FR" sz="1100" dirty="0" err="1">
                <a:solidFill>
                  <a:srgbClr val="C00000"/>
                </a:solidFill>
              </a:rPr>
              <a:t>Feb</a:t>
            </a:r>
            <a:r>
              <a:rPr lang="fr-FR" sz="1100" dirty="0">
                <a:solidFill>
                  <a:srgbClr val="C00000"/>
                </a:solidFill>
              </a:rPr>
              <a:t>;85(2):143-9.</a:t>
            </a:r>
          </a:p>
        </p:txBody>
      </p:sp>
      <p:cxnSp>
        <p:nvCxnSpPr>
          <p:cNvPr id="5" name="Connecteur droit 4"/>
          <p:cNvCxnSpPr/>
          <p:nvPr/>
        </p:nvCxnSpPr>
        <p:spPr>
          <a:xfrm>
            <a:off x="0" y="692696"/>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0"/>
            <a:ext cx="9144000" cy="90872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dk1"/>
                </a:solidFill>
                <a:effectLst/>
                <a:uLnTx/>
                <a:uFillTx/>
                <a:latin typeface="+mn-lt"/>
                <a:ea typeface="+mn-ea"/>
                <a:cs typeface="+mn-cs"/>
              </a:rPr>
              <a:t>Ampleur du problème (2</a:t>
            </a:r>
            <a:r>
              <a:rPr kumimoji="0" lang="fr-FR" sz="2800" b="0" i="0" u="none" strike="noStrike" kern="1200" cap="none" spc="0" normalizeH="0" baseline="0" noProof="0" dirty="0" smtClean="0">
                <a:ln>
                  <a:noFill/>
                </a:ln>
                <a:solidFill>
                  <a:schemeClr val="dk1"/>
                </a:solidFill>
                <a:effectLst/>
                <a:uLnTx/>
                <a:uFillTx/>
                <a:latin typeface="+mn-lt"/>
                <a:ea typeface="+mn-ea"/>
                <a:cs typeface="+mn-cs"/>
              </a:rPr>
              <a: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179512" y="1412776"/>
            <a:ext cx="8568952" cy="5040560"/>
          </a:xfrm>
        </p:spPr>
        <p:txBody>
          <a:bodyPr>
            <a:normAutofit/>
          </a:bodyPr>
          <a:lstStyle/>
          <a:p>
            <a:pPr marL="342900" lvl="1" indent="-342900">
              <a:buClr>
                <a:schemeClr val="accent1">
                  <a:lumMod val="75000"/>
                </a:schemeClr>
              </a:buClr>
              <a:buFont typeface="Wingdings" pitchFamily="2" charset="2"/>
              <a:buChar char="q"/>
              <a:defRPr/>
            </a:pPr>
            <a:r>
              <a:rPr lang="fr-FR" sz="2000" dirty="0" smtClean="0"/>
              <a:t>Supplémentation martiale de la mère pendant la grossesse </a:t>
            </a:r>
          </a:p>
          <a:p>
            <a:pPr marL="342900" lvl="1" indent="-342900">
              <a:buClr>
                <a:schemeClr val="tx2">
                  <a:lumMod val="60000"/>
                  <a:lumOff val="40000"/>
                </a:schemeClr>
              </a:buClr>
              <a:buFont typeface="Wingdings" pitchFamily="2" charset="2"/>
              <a:buChar char="§"/>
              <a:defRPr/>
            </a:pPr>
            <a:r>
              <a:rPr lang="fr-FR" sz="2000" dirty="0" smtClean="0"/>
              <a:t>Supplémentation universelle de 60 mg de fer et 400 </a:t>
            </a:r>
            <a:r>
              <a:rPr lang="fr-FR" sz="2000" dirty="0" err="1" smtClean="0"/>
              <a:t>μg</a:t>
            </a:r>
            <a:r>
              <a:rPr lang="fr-FR" sz="2000" dirty="0" smtClean="0"/>
              <a:t> d’acide folique pendant la 2</a:t>
            </a:r>
            <a:r>
              <a:rPr lang="fr-FR" sz="2000" baseline="30000" dirty="0" smtClean="0"/>
              <a:t>ième</a:t>
            </a:r>
            <a:r>
              <a:rPr lang="fr-FR" sz="2000" dirty="0" smtClean="0"/>
              <a:t> moitié de la grossesse </a:t>
            </a:r>
            <a:r>
              <a:rPr lang="fr-FR" sz="1200" dirty="0" smtClean="0">
                <a:solidFill>
                  <a:srgbClr val="C00000"/>
                </a:solidFill>
              </a:rPr>
              <a:t>(WHO, 2001</a:t>
            </a:r>
            <a:r>
              <a:rPr lang="en-US" sz="1200" dirty="0" smtClean="0">
                <a:solidFill>
                  <a:srgbClr val="C00000"/>
                </a:solidFill>
              </a:rPr>
              <a:t>)</a:t>
            </a:r>
            <a:r>
              <a:rPr lang="fr-FR" sz="1200" dirty="0" smtClean="0">
                <a:solidFill>
                  <a:prstClr val="black"/>
                </a:solidFill>
              </a:rPr>
              <a:t> </a:t>
            </a:r>
            <a:endParaRPr lang="fr-FR" sz="1200" dirty="0" smtClean="0"/>
          </a:p>
          <a:p>
            <a:pPr marL="342900" lvl="1" indent="-342900">
              <a:buClr>
                <a:schemeClr val="tx2">
                  <a:lumMod val="60000"/>
                  <a:lumOff val="40000"/>
                </a:schemeClr>
              </a:buClr>
              <a:buFont typeface="Wingdings" pitchFamily="2" charset="2"/>
              <a:buChar char="§"/>
              <a:defRPr/>
            </a:pPr>
            <a:r>
              <a:rPr lang="fr-FR" sz="2000" dirty="0" smtClean="0"/>
              <a:t>Efficacité similaire de plus petites doses de l’ordre de 30 mg </a:t>
            </a:r>
          </a:p>
          <a:p>
            <a:pPr marL="342900" lvl="1" indent="-342900" algn="r">
              <a:buClr>
                <a:schemeClr val="tx2">
                  <a:lumMod val="60000"/>
                  <a:lumOff val="40000"/>
                </a:schemeClr>
              </a:buClr>
              <a:buNone/>
              <a:defRPr/>
            </a:pPr>
            <a:r>
              <a:rPr lang="fr-FR" sz="1200" dirty="0" smtClean="0">
                <a:solidFill>
                  <a:srgbClr val="C00000"/>
                </a:solidFill>
              </a:rPr>
              <a:t>(</a:t>
            </a:r>
            <a:r>
              <a:rPr lang="en-US" sz="1200" dirty="0" err="1" smtClean="0">
                <a:solidFill>
                  <a:srgbClr val="C00000"/>
                </a:solidFill>
              </a:rPr>
              <a:t>Fogelholm</a:t>
            </a:r>
            <a:r>
              <a:rPr lang="en-US" sz="1200" dirty="0" smtClean="0">
                <a:solidFill>
                  <a:srgbClr val="C00000"/>
                </a:solidFill>
              </a:rPr>
              <a:t> </a:t>
            </a:r>
            <a:r>
              <a:rPr lang="en-US" sz="1200" i="1" dirty="0" smtClean="0">
                <a:solidFill>
                  <a:srgbClr val="C00000"/>
                </a:solidFill>
              </a:rPr>
              <a:t>et al</a:t>
            </a:r>
            <a:r>
              <a:rPr lang="en-US" sz="1200" dirty="0" smtClean="0">
                <a:solidFill>
                  <a:srgbClr val="C00000"/>
                </a:solidFill>
              </a:rPr>
              <a:t>. </a:t>
            </a:r>
            <a:r>
              <a:rPr lang="fr-FR" sz="1200" dirty="0" err="1" smtClean="0">
                <a:solidFill>
                  <a:srgbClr val="C00000"/>
                </a:solidFill>
              </a:rPr>
              <a:t>Eur</a:t>
            </a:r>
            <a:r>
              <a:rPr lang="fr-FR" sz="1200" dirty="0" smtClean="0">
                <a:solidFill>
                  <a:srgbClr val="C00000"/>
                </a:solidFill>
              </a:rPr>
              <a:t> J Clin </a:t>
            </a:r>
            <a:r>
              <a:rPr lang="fr-FR" sz="1200" dirty="0" err="1" smtClean="0">
                <a:solidFill>
                  <a:srgbClr val="C00000"/>
                </a:solidFill>
              </a:rPr>
              <a:t>Nutr</a:t>
            </a:r>
            <a:r>
              <a:rPr lang="fr-FR" sz="1200" dirty="0" smtClean="0">
                <a:solidFill>
                  <a:srgbClr val="C00000"/>
                </a:solidFill>
              </a:rPr>
              <a:t> 1994</a:t>
            </a:r>
            <a:r>
              <a:rPr lang="en-US" sz="1200" dirty="0" smtClean="0">
                <a:solidFill>
                  <a:srgbClr val="C00000"/>
                </a:solidFill>
              </a:rPr>
              <a:t>)</a:t>
            </a:r>
            <a:r>
              <a:rPr lang="fr-FR" sz="1200" dirty="0" smtClean="0">
                <a:solidFill>
                  <a:prstClr val="black"/>
                </a:solidFill>
              </a:rPr>
              <a:t> </a:t>
            </a:r>
            <a:endParaRPr lang="fr-FR" sz="2000" dirty="0" smtClean="0"/>
          </a:p>
          <a:p>
            <a:pPr marL="342900" lvl="1" indent="-342900">
              <a:buClr>
                <a:schemeClr val="accent1">
                  <a:lumMod val="75000"/>
                </a:schemeClr>
              </a:buClr>
              <a:buNone/>
              <a:defRPr/>
            </a:pPr>
            <a:endParaRPr lang="fr-FR" sz="2000" dirty="0" smtClean="0"/>
          </a:p>
          <a:p>
            <a:pPr marL="342900" lvl="1" indent="-342900">
              <a:buClr>
                <a:schemeClr val="accent1">
                  <a:lumMod val="75000"/>
                </a:schemeClr>
              </a:buClr>
              <a:buFont typeface="Wingdings" pitchFamily="2" charset="2"/>
              <a:buChar char="q"/>
              <a:defRPr/>
            </a:pPr>
            <a:r>
              <a:rPr lang="fr-FR" sz="2000" dirty="0" err="1" smtClean="0"/>
              <a:t>Clampage</a:t>
            </a:r>
            <a:r>
              <a:rPr lang="fr-FR" sz="2000" dirty="0" smtClean="0"/>
              <a:t> retardé du cordon ombilical </a:t>
            </a:r>
            <a:r>
              <a:rPr lang="fr-FR" sz="1600" dirty="0" smtClean="0">
                <a:solidFill>
                  <a:srgbClr val="C00000"/>
                </a:solidFill>
              </a:rPr>
              <a:t>(ILCOR 2015)</a:t>
            </a:r>
          </a:p>
          <a:p>
            <a:pPr marL="342900" lvl="1" indent="-342900">
              <a:buClr>
                <a:schemeClr val="tx2">
                  <a:lumMod val="60000"/>
                  <a:lumOff val="40000"/>
                </a:schemeClr>
              </a:buClr>
              <a:buFont typeface="Wingdings" pitchFamily="2" charset="2"/>
              <a:buChar char="§"/>
              <a:defRPr/>
            </a:pPr>
            <a:r>
              <a:rPr lang="fr-FR" sz="2000" dirty="0" smtClean="0"/>
              <a:t>Jusqu'a l’arrêt des pulsations (2 à 3 mn)→ «redistribution» du sang entre le placenta et nouveau-né, favorisant une «transfusion placentaire» au nouveau-né de de 35-40 ml/kg de poids corporel</a:t>
            </a:r>
          </a:p>
          <a:p>
            <a:pPr marL="342900" lvl="1" indent="-342900">
              <a:buClr>
                <a:schemeClr val="tx2">
                  <a:lumMod val="60000"/>
                  <a:lumOff val="40000"/>
                </a:schemeClr>
              </a:buClr>
              <a:buFont typeface="Wingdings" pitchFamily="2" charset="2"/>
              <a:buChar char="§"/>
              <a:defRPr/>
            </a:pPr>
            <a:r>
              <a:rPr lang="fr-FR" sz="2000" dirty="0" smtClean="0"/>
              <a:t>Equivalent de 3 mois de besoins en fer.</a:t>
            </a:r>
            <a:r>
              <a:rPr lang="fr-FR" sz="2000" dirty="0" smtClean="0">
                <a:solidFill>
                  <a:srgbClr val="C00000"/>
                </a:solidFill>
              </a:rPr>
              <a:t> </a:t>
            </a:r>
            <a:r>
              <a:rPr lang="fr-FR" sz="1200" dirty="0" smtClean="0">
                <a:solidFill>
                  <a:srgbClr val="C00000"/>
                </a:solidFill>
              </a:rPr>
              <a:t>(</a:t>
            </a:r>
            <a:r>
              <a:rPr lang="en-US" sz="1200" dirty="0" smtClean="0">
                <a:solidFill>
                  <a:srgbClr val="C00000"/>
                </a:solidFill>
              </a:rPr>
              <a:t>Dewey KG  </a:t>
            </a:r>
            <a:r>
              <a:rPr lang="en-US" sz="1200" i="1" dirty="0" smtClean="0">
                <a:solidFill>
                  <a:srgbClr val="C00000"/>
                </a:solidFill>
              </a:rPr>
              <a:t>et al</a:t>
            </a:r>
            <a:r>
              <a:rPr lang="en-US" sz="1200" dirty="0" smtClean="0">
                <a:solidFill>
                  <a:srgbClr val="C00000"/>
                </a:solidFill>
              </a:rPr>
              <a:t>. </a:t>
            </a:r>
            <a:r>
              <a:rPr lang="fr-FR" sz="1200" dirty="0" smtClean="0">
                <a:solidFill>
                  <a:srgbClr val="C00000"/>
                </a:solidFill>
              </a:rPr>
              <a:t>Proc </a:t>
            </a:r>
            <a:r>
              <a:rPr lang="fr-FR" sz="1200" dirty="0" err="1" smtClean="0">
                <a:solidFill>
                  <a:srgbClr val="C00000"/>
                </a:solidFill>
              </a:rPr>
              <a:t>Nutr</a:t>
            </a:r>
            <a:r>
              <a:rPr lang="fr-FR" sz="1200" dirty="0" smtClean="0">
                <a:solidFill>
                  <a:srgbClr val="C00000"/>
                </a:solidFill>
              </a:rPr>
              <a:t> Soc. 2007</a:t>
            </a:r>
            <a:r>
              <a:rPr lang="en-US" sz="1200" dirty="0" smtClean="0">
                <a:solidFill>
                  <a:srgbClr val="C00000"/>
                </a:solidFill>
              </a:rPr>
              <a:t>)</a:t>
            </a:r>
            <a:r>
              <a:rPr lang="fr-FR" sz="1200" dirty="0" smtClean="0">
                <a:solidFill>
                  <a:prstClr val="black"/>
                </a:solidFill>
              </a:rPr>
              <a:t> </a:t>
            </a:r>
            <a:endParaRPr lang="fr-FR" sz="2000" dirty="0" smtClean="0">
              <a:solidFill>
                <a:prstClr val="black"/>
              </a:solidFill>
            </a:endParaRPr>
          </a:p>
          <a:p>
            <a:pPr marL="342900" lvl="1" indent="-342900">
              <a:buClr>
                <a:schemeClr val="tx2">
                  <a:lumMod val="60000"/>
                  <a:lumOff val="40000"/>
                </a:schemeClr>
              </a:buClr>
              <a:buFont typeface="Wingdings" pitchFamily="2" charset="2"/>
              <a:buChar char="§"/>
              <a:defRPr/>
            </a:pPr>
            <a:r>
              <a:rPr lang="fr-FR" sz="2000" dirty="0" smtClean="0"/>
              <a:t>Différence en taille des réserves de fer à l’âge de 6 mois entre les nouveau-nés clampés précocement et ceux clampés tardivement ≈ 1,25 mois des besoins en fer. </a:t>
            </a:r>
            <a:r>
              <a:rPr lang="fr-FR" sz="1200" dirty="0" smtClean="0">
                <a:solidFill>
                  <a:srgbClr val="C00000"/>
                </a:solidFill>
              </a:rPr>
              <a:t>(</a:t>
            </a:r>
            <a:r>
              <a:rPr lang="en-US" sz="1200" dirty="0" err="1" smtClean="0">
                <a:solidFill>
                  <a:srgbClr val="C00000"/>
                </a:solidFill>
              </a:rPr>
              <a:t>Chaparro</a:t>
            </a:r>
            <a:r>
              <a:rPr lang="en-US" sz="1200" dirty="0" smtClean="0">
                <a:solidFill>
                  <a:srgbClr val="C00000"/>
                </a:solidFill>
              </a:rPr>
              <a:t> CM  </a:t>
            </a:r>
            <a:r>
              <a:rPr lang="en-US" sz="1200" i="1" dirty="0" smtClean="0">
                <a:solidFill>
                  <a:srgbClr val="C00000"/>
                </a:solidFill>
              </a:rPr>
              <a:t>et al</a:t>
            </a:r>
            <a:r>
              <a:rPr lang="en-US" sz="1200" dirty="0" smtClean="0">
                <a:solidFill>
                  <a:srgbClr val="C00000"/>
                </a:solidFill>
              </a:rPr>
              <a:t>. </a:t>
            </a:r>
            <a:r>
              <a:rPr lang="fr-FR" sz="1200" dirty="0" smtClean="0">
                <a:solidFill>
                  <a:srgbClr val="C00000"/>
                </a:solidFill>
              </a:rPr>
              <a:t>Lancet. 2006</a:t>
            </a:r>
            <a:r>
              <a:rPr lang="en-US" sz="1200" dirty="0" smtClean="0">
                <a:solidFill>
                  <a:srgbClr val="C00000"/>
                </a:solidFill>
              </a:rPr>
              <a:t>)</a:t>
            </a:r>
            <a:r>
              <a:rPr lang="fr-FR" sz="1200" dirty="0" smtClean="0">
                <a:solidFill>
                  <a:prstClr val="black"/>
                </a:solidFill>
              </a:rPr>
              <a:t> </a:t>
            </a:r>
            <a:endParaRPr lang="fr-FR" sz="2000" dirty="0" smtClean="0">
              <a:solidFill>
                <a:prstClr val="black"/>
              </a:solidFill>
            </a:endParaRPr>
          </a:p>
          <a:p>
            <a:pPr marL="342900" lvl="1" indent="-342900">
              <a:buClr>
                <a:schemeClr val="accent1">
                  <a:lumMod val="75000"/>
                </a:schemeClr>
              </a:buClr>
              <a:buNone/>
              <a:defRPr/>
            </a:pPr>
            <a:endParaRPr lang="fr-FR" sz="2000" dirty="0" smtClean="0"/>
          </a:p>
          <a:p>
            <a:pPr marL="342900" lvl="1" indent="-342900">
              <a:buClr>
                <a:schemeClr val="accent1">
                  <a:lumMod val="75000"/>
                </a:schemeClr>
              </a:buClr>
              <a:buNone/>
              <a:defRPr/>
            </a:pPr>
            <a:endParaRPr lang="fr-FR" sz="2000" dirty="0" smtClean="0"/>
          </a:p>
          <a:p>
            <a:pPr marL="342900" lvl="1" indent="-342900">
              <a:buClr>
                <a:schemeClr val="accent1">
                  <a:lumMod val="75000"/>
                </a:schemeClr>
              </a:buClr>
              <a:buNone/>
              <a:defRPr/>
            </a:pPr>
            <a:endParaRPr lang="fr-FR" sz="2000" dirty="0" smtClean="0"/>
          </a:p>
        </p:txBody>
      </p:sp>
      <p:cxnSp>
        <p:nvCxnSpPr>
          <p:cNvPr id="4" name="Connecteur droit 3"/>
          <p:cNvCxnSpPr/>
          <p:nvPr/>
        </p:nvCxnSpPr>
        <p:spPr>
          <a:xfrm>
            <a:off x="0" y="98072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re 1"/>
          <p:cNvSpPr txBox="1">
            <a:spLocks/>
          </p:cNvSpPr>
          <p:nvPr/>
        </p:nvSpPr>
        <p:spPr>
          <a:xfrm>
            <a:off x="0" y="0"/>
            <a:ext cx="9144000" cy="7647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p>
            <a:pPr marL="725850" indent="-514350" algn="ctr" fontAlgn="auto">
              <a:spcAft>
                <a:spcPts val="0"/>
              </a:spcAft>
            </a:pPr>
            <a:r>
              <a:rPr lang="fr-FR" sz="3200" dirty="0" smtClean="0">
                <a:solidFill>
                  <a:prstClr val="black"/>
                </a:solidFill>
              </a:rPr>
              <a:t>Prévention primaire (1) </a:t>
            </a:r>
          </a:p>
        </p:txBody>
      </p:sp>
      <p:sp>
        <p:nvSpPr>
          <p:cNvPr id="6" name="Titre 1"/>
          <p:cNvSpPr txBox="1">
            <a:spLocks/>
          </p:cNvSpPr>
          <p:nvPr/>
        </p:nvSpPr>
        <p:spPr>
          <a:xfrm>
            <a:off x="0" y="764704"/>
            <a:ext cx="9144000" cy="432048"/>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marL="725850" indent="-514350" fontAlgn="auto">
              <a:spcAft>
                <a:spcPts val="0"/>
              </a:spcAft>
              <a:buFont typeface="+mj-lt"/>
              <a:buAutoNum type="arabicPeriod"/>
            </a:pPr>
            <a:endParaRPr lang="fr-FR" sz="2400" dirty="0" smtClean="0">
              <a:solidFill>
                <a:prstClr val="black"/>
              </a:solidFill>
            </a:endParaRPr>
          </a:p>
        </p:txBody>
      </p:sp>
      <p:sp>
        <p:nvSpPr>
          <p:cNvPr id="7" name="Titre 1"/>
          <p:cNvSpPr txBox="1">
            <a:spLocks/>
          </p:cNvSpPr>
          <p:nvPr/>
        </p:nvSpPr>
        <p:spPr>
          <a:xfrm>
            <a:off x="0" y="764704"/>
            <a:ext cx="9144000" cy="504056"/>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indent="-514350" fontAlgn="auto">
              <a:spcAft>
                <a:spcPts val="0"/>
              </a:spcAft>
            </a:pPr>
            <a:r>
              <a:rPr lang="fr-FR" sz="2400" dirty="0" smtClean="0">
                <a:solidFill>
                  <a:prstClr val="black"/>
                </a:solidFill>
              </a:rPr>
              <a:t>1.Optimiser le statut martial du nouveau-né</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C2D04">
            <a:alpha val="76077"/>
          </a:srgbClr>
        </a:solidFill>
        <a:effectLst/>
      </p:bgPr>
    </p:bg>
    <p:spTree>
      <p:nvGrpSpPr>
        <p:cNvPr id="1" name=""/>
        <p:cNvGrpSpPr/>
        <p:nvPr/>
      </p:nvGrpSpPr>
      <p:grpSpPr>
        <a:xfrm>
          <a:off x="0" y="0"/>
          <a:ext cx="0" cy="0"/>
          <a:chOff x="0" y="0"/>
          <a:chExt cx="0" cy="0"/>
        </a:xfrm>
      </p:grpSpPr>
      <p:pic>
        <p:nvPicPr>
          <p:cNvPr id="33794" name="Picture 2" descr="diapo6"/>
          <p:cNvPicPr>
            <a:picLocks noChangeAspect="1" noChangeArrowheads="1"/>
          </p:cNvPicPr>
          <p:nvPr/>
        </p:nvPicPr>
        <p:blipFill>
          <a:blip r:embed="rId3" cstate="print"/>
          <a:srcRect/>
          <a:stretch>
            <a:fillRect/>
          </a:stretch>
        </p:blipFill>
        <p:spPr bwMode="auto">
          <a:xfrm>
            <a:off x="2124075" y="1052513"/>
            <a:ext cx="4897438" cy="4897437"/>
          </a:xfrm>
          <a:prstGeom prst="rect">
            <a:avLst/>
          </a:prstGeom>
          <a:noFill/>
          <a:effectLst>
            <a:outerShdw dist="107763" dir="2700000" algn="ctr" rotWithShape="0">
              <a:schemeClr val="tx1">
                <a:alpha val="50000"/>
              </a:schemeClr>
            </a:outerShdw>
          </a:effectLst>
        </p:spPr>
      </p:pic>
    </p:spTree>
  </p:cSld>
  <p:clrMapOvr>
    <a:masterClrMapping/>
  </p:clrMapOvr>
  <p:transition>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cstate="print"/>
          <a:srcRect l="806" t="10870" r="807" b="1087"/>
          <a:stretch>
            <a:fillRect/>
          </a:stretch>
        </p:blipFill>
        <p:spPr bwMode="auto">
          <a:xfrm>
            <a:off x="214313" y="857250"/>
            <a:ext cx="8715375" cy="578643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3" name="ZoneTexte 2"/>
          <p:cNvSpPr txBox="1"/>
          <p:nvPr/>
        </p:nvSpPr>
        <p:spPr>
          <a:xfrm>
            <a:off x="1000100" y="285728"/>
            <a:ext cx="7429552" cy="461665"/>
          </a:xfrm>
          <a:prstGeom prst="rect">
            <a:avLst/>
          </a:prstGeom>
          <a:ln/>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fr-FR" sz="2400" b="1" dirty="0">
                <a:ln w="1905"/>
                <a:solidFill>
                  <a:srgbClr val="009F00">
                    <a:lumMod val="60000"/>
                    <a:lumOff val="40000"/>
                  </a:srgbClr>
                </a:solidFill>
                <a:effectLst>
                  <a:innerShdw blurRad="69850" dist="43180" dir="5400000">
                    <a:srgbClr val="000000">
                      <a:alpha val="65000"/>
                    </a:srgbClr>
                  </a:innerShdw>
                </a:effectLst>
              </a:rPr>
              <a:t>Passage du sang du placenta au nouveau-né</a:t>
            </a:r>
          </a:p>
        </p:txBody>
      </p:sp>
      <p:sp>
        <p:nvSpPr>
          <p:cNvPr id="4" name="ZoneTexte 3"/>
          <p:cNvSpPr txBox="1"/>
          <p:nvPr/>
        </p:nvSpPr>
        <p:spPr>
          <a:xfrm>
            <a:off x="3071813" y="6286500"/>
            <a:ext cx="2833687" cy="338138"/>
          </a:xfrm>
          <a:prstGeom prst="rect">
            <a:avLst/>
          </a:prstGeom>
          <a:solidFill>
            <a:schemeClr val="accent4">
              <a:lumMod val="25000"/>
            </a:schemeClr>
          </a:solidFill>
        </p:spPr>
        <p:txBody>
          <a:bodyPr wrap="none">
            <a:spAutoFit/>
          </a:bodyPr>
          <a:lstStyle/>
          <a:p>
            <a:pPr>
              <a:defRPr/>
            </a:pPr>
            <a:r>
              <a:rPr lang="fr-FR" sz="1600" b="1" dirty="0">
                <a:solidFill>
                  <a:srgbClr val="FFFF00"/>
                </a:solidFill>
                <a:latin typeface="Arial" pitchFamily="34" charset="0"/>
                <a:cs typeface="Arial" pitchFamily="34" charset="0"/>
              </a:rPr>
              <a:t>Moment de la ligature (sec)</a:t>
            </a:r>
          </a:p>
        </p:txBody>
      </p:sp>
      <p:sp>
        <p:nvSpPr>
          <p:cNvPr id="5" name="ZoneTexte 4"/>
          <p:cNvSpPr txBox="1"/>
          <p:nvPr/>
        </p:nvSpPr>
        <p:spPr>
          <a:xfrm rot="16200000">
            <a:off x="-1331118" y="3294856"/>
            <a:ext cx="3357562" cy="339725"/>
          </a:xfrm>
          <a:prstGeom prst="rect">
            <a:avLst/>
          </a:prstGeom>
          <a:solidFill>
            <a:schemeClr val="accent4">
              <a:lumMod val="10000"/>
            </a:schemeClr>
          </a:solidFill>
        </p:spPr>
        <p:txBody>
          <a:bodyPr>
            <a:spAutoFit/>
          </a:bodyPr>
          <a:lstStyle/>
          <a:p>
            <a:pPr>
              <a:defRPr/>
            </a:pPr>
            <a:r>
              <a:rPr lang="fr-FR" sz="1600" b="1" dirty="0">
                <a:solidFill>
                  <a:srgbClr val="FFFF00"/>
                </a:solidFill>
                <a:latin typeface="Arial" pitchFamily="34" charset="0"/>
                <a:cs typeface="Arial" pitchFamily="34" charset="0"/>
              </a:rPr>
              <a:t>Volume placentaire résiduel (ml)</a:t>
            </a:r>
          </a:p>
        </p:txBody>
      </p:sp>
      <p:sp>
        <p:nvSpPr>
          <p:cNvPr id="6" name="ZoneTexte 5"/>
          <p:cNvSpPr txBox="1"/>
          <p:nvPr/>
        </p:nvSpPr>
        <p:spPr>
          <a:xfrm rot="5400000">
            <a:off x="7139781" y="3361532"/>
            <a:ext cx="3203575" cy="338138"/>
          </a:xfrm>
          <a:prstGeom prst="rect">
            <a:avLst/>
          </a:prstGeom>
          <a:solidFill>
            <a:schemeClr val="accent4">
              <a:lumMod val="25000"/>
            </a:schemeClr>
          </a:solidFill>
        </p:spPr>
        <p:txBody>
          <a:bodyPr wrap="none">
            <a:spAutoFit/>
          </a:bodyPr>
          <a:lstStyle/>
          <a:p>
            <a:pPr>
              <a:defRPr/>
            </a:pPr>
            <a:r>
              <a:rPr lang="fr-FR" sz="1600" b="1" dirty="0">
                <a:solidFill>
                  <a:srgbClr val="FFFF00"/>
                </a:solidFill>
                <a:latin typeface="Arial" pitchFamily="34" charset="0"/>
                <a:cs typeface="Arial" pitchFamily="34" charset="0"/>
              </a:rPr>
              <a:t>Volémie du nouveau-né (ml/kg)</a:t>
            </a:r>
          </a:p>
        </p:txBody>
      </p:sp>
    </p:spTree>
  </p:cSld>
  <p:clrMapOvr>
    <a:masterClrMapping/>
  </p:clrMapOvr>
  <p:transition>
    <p:spli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p:cNvPicPr>
            <a:picLocks noChangeAspect="1" noChangeArrowheads="1"/>
          </p:cNvPicPr>
          <p:nvPr/>
        </p:nvPicPr>
        <p:blipFill>
          <a:blip r:embed="rId3" cstate="print"/>
          <a:srcRect/>
          <a:stretch>
            <a:fillRect/>
          </a:stretch>
        </p:blipFill>
        <p:spPr bwMode="auto">
          <a:xfrm>
            <a:off x="428625" y="0"/>
            <a:ext cx="8715375" cy="65722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12643" name="ZoneTexte 7"/>
          <p:cNvSpPr txBox="1">
            <a:spLocks noChangeArrowheads="1"/>
          </p:cNvSpPr>
          <p:nvPr/>
        </p:nvSpPr>
        <p:spPr bwMode="auto">
          <a:xfrm>
            <a:off x="642938" y="142875"/>
            <a:ext cx="7929562" cy="923925"/>
          </a:xfrm>
          <a:prstGeom prst="rect">
            <a:avLst/>
          </a:prstGeom>
          <a:solidFill>
            <a:schemeClr val="bg1"/>
          </a:solidFill>
          <a:ln w="9525">
            <a:noFill/>
            <a:miter lim="800000"/>
            <a:headEnd/>
            <a:tailEnd/>
          </a:ln>
        </p:spPr>
        <p:txBody>
          <a:bodyPr>
            <a:spAutoFit/>
          </a:bodyPr>
          <a:lstStyle/>
          <a:p>
            <a:r>
              <a:rPr lang="en-US" b="1" smtClean="0">
                <a:solidFill>
                  <a:srgbClr val="FFFF00"/>
                </a:solidFill>
                <a:latin typeface="Arial" pitchFamily="34" charset="0"/>
                <a:cs typeface="Arial" pitchFamily="34" charset="0"/>
              </a:rPr>
              <a:t>Effect of timing of umbilical cord clamping on iron status in Mexican infants: a randomised controlled trial.</a:t>
            </a:r>
            <a:r>
              <a:rPr lang="fr-FR" b="1" i="1" smtClean="0">
                <a:solidFill>
                  <a:srgbClr val="FFFF00"/>
                </a:solidFill>
                <a:latin typeface="Arial" pitchFamily="34" charset="0"/>
                <a:cs typeface="Arial" pitchFamily="34" charset="0"/>
              </a:rPr>
              <a:t> </a:t>
            </a:r>
          </a:p>
          <a:p>
            <a:pPr algn="ctr"/>
            <a:r>
              <a:rPr lang="fr-FR" b="1" i="1" smtClean="0">
                <a:solidFill>
                  <a:srgbClr val="FFFF00"/>
                </a:solidFill>
                <a:latin typeface="Arial" pitchFamily="34" charset="0"/>
                <a:cs typeface="Arial" pitchFamily="34" charset="0"/>
              </a:rPr>
              <a:t>(Chaparro CM et al, Lancet 2006; 367: 1997)</a:t>
            </a:r>
          </a:p>
        </p:txBody>
      </p:sp>
    </p:spTree>
  </p:cSld>
  <p:clrMapOvr>
    <a:masterClrMapping/>
  </p:clrMapOvr>
  <p:transition>
    <p:spli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179512" y="1484784"/>
            <a:ext cx="8784976" cy="5301208"/>
          </a:xfrm>
        </p:spPr>
        <p:txBody>
          <a:bodyPr>
            <a:normAutofit fontScale="92500" lnSpcReduction="10000"/>
          </a:bodyPr>
          <a:lstStyle/>
          <a:p>
            <a:pPr marL="342900" lvl="1" indent="-342900">
              <a:buClr>
                <a:schemeClr val="accent1">
                  <a:lumMod val="75000"/>
                </a:schemeClr>
              </a:buClr>
              <a:buFont typeface="Wingdings" pitchFamily="2" charset="2"/>
              <a:buChar char="q"/>
              <a:defRPr/>
            </a:pPr>
            <a:r>
              <a:rPr lang="fr-FR" sz="2400" dirty="0" smtClean="0"/>
              <a:t>Avant l’âge de 6 mois</a:t>
            </a:r>
          </a:p>
          <a:p>
            <a:pPr marL="342900" lvl="1" indent="-342900">
              <a:buClr>
                <a:schemeClr val="tx2">
                  <a:lumMod val="60000"/>
                  <a:lumOff val="40000"/>
                </a:schemeClr>
              </a:buClr>
              <a:buFont typeface="Wingdings" pitchFamily="2" charset="2"/>
              <a:buChar char="§"/>
              <a:defRPr/>
            </a:pPr>
            <a:r>
              <a:rPr lang="fr-FR" sz="2400" dirty="0" smtClean="0"/>
              <a:t>Promotion de l’allaitement maternel exclusif</a:t>
            </a:r>
          </a:p>
          <a:p>
            <a:pPr marL="742950" lvl="2" indent="-342900">
              <a:buClr>
                <a:schemeClr val="tx2">
                  <a:lumMod val="60000"/>
                  <a:lumOff val="40000"/>
                </a:schemeClr>
              </a:buClr>
              <a:buFont typeface="Calibri" pitchFamily="34" charset="0"/>
              <a:buChar char="→"/>
              <a:defRPr/>
            </a:pPr>
            <a:r>
              <a:rPr lang="fr-FR" sz="2100" dirty="0" smtClean="0"/>
              <a:t>Le LM contient peu de fer, mais sous forme fortement biodisponible.</a:t>
            </a:r>
          </a:p>
          <a:p>
            <a:pPr marL="742950" lvl="2" indent="-342900">
              <a:buClr>
                <a:schemeClr val="tx2">
                  <a:lumMod val="60000"/>
                  <a:lumOff val="40000"/>
                </a:schemeClr>
              </a:buClr>
              <a:buFont typeface="Calibri" pitchFamily="34" charset="0"/>
              <a:buChar char="→"/>
              <a:defRPr/>
            </a:pPr>
            <a:r>
              <a:rPr lang="fr-FR" sz="2100" dirty="0" smtClean="0"/>
              <a:t>L’introduction d’autres aliments liquides ou solides &lt; 6 mois de vie peut interférer avec l’absorption du fer présent dans le LM.</a:t>
            </a:r>
            <a:r>
              <a:rPr lang="fr-FR" sz="2100" dirty="0" smtClean="0">
                <a:solidFill>
                  <a:srgbClr val="C00000"/>
                </a:solidFill>
              </a:rPr>
              <a:t> </a:t>
            </a:r>
            <a:r>
              <a:rPr lang="fr-FR" sz="1400" dirty="0" smtClean="0">
                <a:solidFill>
                  <a:srgbClr val="C62424"/>
                </a:solidFill>
              </a:rPr>
              <a:t>(</a:t>
            </a:r>
            <a:r>
              <a:rPr lang="en-GB" sz="1400" dirty="0" err="1" smtClean="0">
                <a:solidFill>
                  <a:srgbClr val="C62424"/>
                </a:solidFill>
              </a:rPr>
              <a:t>Oski</a:t>
            </a:r>
            <a:r>
              <a:rPr lang="en-GB" sz="1400" dirty="0" smtClean="0">
                <a:solidFill>
                  <a:srgbClr val="C62424"/>
                </a:solidFill>
              </a:rPr>
              <a:t> FA</a:t>
            </a:r>
            <a:r>
              <a:rPr lang="en-US" sz="1400" dirty="0" smtClean="0">
                <a:solidFill>
                  <a:srgbClr val="C62424"/>
                </a:solidFill>
              </a:rPr>
              <a:t> </a:t>
            </a:r>
            <a:r>
              <a:rPr lang="en-US" sz="1400" i="1" dirty="0" smtClean="0">
                <a:solidFill>
                  <a:srgbClr val="C62424"/>
                </a:solidFill>
              </a:rPr>
              <a:t>et al</a:t>
            </a:r>
            <a:r>
              <a:rPr lang="en-US" sz="1400" dirty="0" smtClean="0">
                <a:solidFill>
                  <a:srgbClr val="C62424"/>
                </a:solidFill>
              </a:rPr>
              <a:t> Am J </a:t>
            </a:r>
            <a:r>
              <a:rPr lang="en-US" sz="1400" dirty="0" err="1" smtClean="0">
                <a:solidFill>
                  <a:srgbClr val="C62424"/>
                </a:solidFill>
              </a:rPr>
              <a:t>Dis</a:t>
            </a:r>
            <a:r>
              <a:rPr lang="en-US" sz="1400" dirty="0" smtClean="0">
                <a:solidFill>
                  <a:srgbClr val="C62424"/>
                </a:solidFill>
              </a:rPr>
              <a:t> Child. 1980)</a:t>
            </a:r>
            <a:r>
              <a:rPr lang="fr-FR" sz="1400" dirty="0" smtClean="0">
                <a:solidFill>
                  <a:srgbClr val="C62424"/>
                </a:solidFill>
              </a:rPr>
              <a:t> </a:t>
            </a:r>
          </a:p>
          <a:p>
            <a:pPr marL="342900" lvl="1" indent="-342900">
              <a:buClr>
                <a:schemeClr val="tx2">
                  <a:lumMod val="60000"/>
                  <a:lumOff val="40000"/>
                </a:schemeClr>
              </a:buClr>
              <a:buFont typeface="Wingdings" pitchFamily="2" charset="2"/>
              <a:buChar char="§"/>
              <a:defRPr/>
            </a:pPr>
            <a:r>
              <a:rPr lang="fr-FR" sz="2200" dirty="0" smtClean="0"/>
              <a:t> </a:t>
            </a:r>
            <a:r>
              <a:rPr lang="fr-FR" sz="2400" dirty="0" smtClean="0"/>
              <a:t>Évitement du lait de vache</a:t>
            </a:r>
          </a:p>
          <a:p>
            <a:pPr marL="742950" lvl="2" indent="-342900">
              <a:buClr>
                <a:schemeClr val="tx2">
                  <a:lumMod val="60000"/>
                  <a:lumOff val="40000"/>
                </a:schemeClr>
              </a:buClr>
              <a:buFont typeface="Calibri" pitchFamily="34" charset="0"/>
              <a:buChar char="→"/>
              <a:defRPr/>
            </a:pPr>
            <a:r>
              <a:rPr lang="fr-FR" sz="2100" dirty="0" smtClean="0"/>
              <a:t>L’introduction du LV (nature ou industriel non enrichi en fer) pendant la 1</a:t>
            </a:r>
            <a:r>
              <a:rPr lang="fr-FR" sz="2100" baseline="30000" dirty="0" smtClean="0"/>
              <a:t>ière</a:t>
            </a:r>
            <a:r>
              <a:rPr lang="fr-FR" sz="2100" dirty="0" smtClean="0"/>
              <a:t> année de vie est le plus grand facteur de risque diététique de développement de la CM et de l’ACM </a:t>
            </a:r>
            <a:r>
              <a:rPr lang="fr-FR" sz="1400" dirty="0" smtClean="0">
                <a:solidFill>
                  <a:srgbClr val="C62424"/>
                </a:solidFill>
              </a:rPr>
              <a:t>(</a:t>
            </a:r>
            <a:r>
              <a:rPr lang="en-US" sz="1400" dirty="0" smtClean="0">
                <a:solidFill>
                  <a:srgbClr val="C62424"/>
                </a:solidFill>
              </a:rPr>
              <a:t>Pizarro F </a:t>
            </a:r>
            <a:r>
              <a:rPr lang="en-US" sz="1400" i="1" dirty="0" smtClean="0">
                <a:solidFill>
                  <a:srgbClr val="C62424"/>
                </a:solidFill>
              </a:rPr>
              <a:t>et al</a:t>
            </a:r>
            <a:r>
              <a:rPr lang="en-US" sz="1400" dirty="0" smtClean="0">
                <a:solidFill>
                  <a:srgbClr val="C62424"/>
                </a:solidFill>
              </a:rPr>
              <a:t>. J </a:t>
            </a:r>
            <a:r>
              <a:rPr lang="en-US" sz="1400" dirty="0" err="1" smtClean="0">
                <a:solidFill>
                  <a:srgbClr val="C62424"/>
                </a:solidFill>
              </a:rPr>
              <a:t>Pediatr</a:t>
            </a:r>
            <a:r>
              <a:rPr lang="en-US" sz="1400" dirty="0" smtClean="0">
                <a:solidFill>
                  <a:srgbClr val="C62424"/>
                </a:solidFill>
              </a:rPr>
              <a:t> 1991)</a:t>
            </a:r>
            <a:r>
              <a:rPr lang="fr-FR" sz="1400" dirty="0" smtClean="0">
                <a:solidFill>
                  <a:srgbClr val="C62424"/>
                </a:solidFill>
              </a:rPr>
              <a:t> </a:t>
            </a:r>
          </a:p>
          <a:p>
            <a:pPr marL="742950" lvl="2" indent="-342900">
              <a:buClr>
                <a:schemeClr val="tx2">
                  <a:lumMod val="60000"/>
                  <a:lumOff val="40000"/>
                </a:schemeClr>
              </a:buClr>
              <a:buFont typeface="Calibri" pitchFamily="34" charset="0"/>
              <a:buChar char="→"/>
              <a:defRPr/>
            </a:pPr>
            <a:r>
              <a:rPr lang="fr-FR" sz="2100" dirty="0" smtClean="0"/>
              <a:t>Pauvre en fer et son fer est mal absorbé ; et ↓ l’absorption du fer provenant d’autres sources diététiques </a:t>
            </a:r>
            <a:r>
              <a:rPr lang="fr-FR" sz="1400" dirty="0" smtClean="0">
                <a:solidFill>
                  <a:srgbClr val="C62424"/>
                </a:solidFill>
              </a:rPr>
              <a:t>(</a:t>
            </a:r>
            <a:r>
              <a:rPr lang="en-GB" sz="1400" dirty="0" err="1" smtClean="0">
                <a:solidFill>
                  <a:srgbClr val="C62424"/>
                </a:solidFill>
              </a:rPr>
              <a:t>Dallman</a:t>
            </a:r>
            <a:r>
              <a:rPr lang="en-GB" sz="1400" dirty="0" smtClean="0">
                <a:solidFill>
                  <a:srgbClr val="C62424"/>
                </a:solidFill>
              </a:rPr>
              <a:t> PR</a:t>
            </a:r>
            <a:r>
              <a:rPr lang="en-US" sz="1400" dirty="0" smtClean="0">
                <a:solidFill>
                  <a:srgbClr val="C62424"/>
                </a:solidFill>
              </a:rPr>
              <a:t> </a:t>
            </a:r>
            <a:r>
              <a:rPr lang="en-US" sz="1400" i="1" dirty="0" smtClean="0">
                <a:solidFill>
                  <a:srgbClr val="C62424"/>
                </a:solidFill>
              </a:rPr>
              <a:t>et al</a:t>
            </a:r>
            <a:r>
              <a:rPr lang="en-US" sz="1400" dirty="0" smtClean="0">
                <a:solidFill>
                  <a:srgbClr val="C62424"/>
                </a:solidFill>
              </a:rPr>
              <a:t>. </a:t>
            </a:r>
            <a:r>
              <a:rPr lang="en-GB" sz="1400" dirty="0" smtClean="0">
                <a:solidFill>
                  <a:srgbClr val="C62424"/>
                </a:solidFill>
              </a:rPr>
              <a:t>Am J </a:t>
            </a:r>
            <a:r>
              <a:rPr lang="en-GB" sz="1400" dirty="0" err="1" smtClean="0">
                <a:solidFill>
                  <a:srgbClr val="C62424"/>
                </a:solidFill>
              </a:rPr>
              <a:t>Clin</a:t>
            </a:r>
            <a:r>
              <a:rPr lang="en-GB" sz="1400" dirty="0" smtClean="0">
                <a:solidFill>
                  <a:srgbClr val="C62424"/>
                </a:solidFill>
              </a:rPr>
              <a:t> </a:t>
            </a:r>
            <a:r>
              <a:rPr lang="en-GB" sz="1400" dirty="0" err="1" smtClean="0">
                <a:solidFill>
                  <a:srgbClr val="C62424"/>
                </a:solidFill>
              </a:rPr>
              <a:t>Nutr</a:t>
            </a:r>
            <a:r>
              <a:rPr lang="en-GB" sz="1400" dirty="0" smtClean="0">
                <a:solidFill>
                  <a:srgbClr val="C62424"/>
                </a:solidFill>
              </a:rPr>
              <a:t> 1980</a:t>
            </a:r>
            <a:r>
              <a:rPr lang="en-US" sz="1400" dirty="0" smtClean="0">
                <a:solidFill>
                  <a:srgbClr val="C62424"/>
                </a:solidFill>
              </a:rPr>
              <a:t>)</a:t>
            </a:r>
            <a:r>
              <a:rPr lang="fr-FR" sz="1400" dirty="0" smtClean="0">
                <a:solidFill>
                  <a:srgbClr val="C62424"/>
                </a:solidFill>
              </a:rPr>
              <a:t> </a:t>
            </a:r>
          </a:p>
          <a:p>
            <a:pPr marL="342900" lvl="1" indent="-342900">
              <a:buClr>
                <a:schemeClr val="accent1">
                  <a:lumMod val="75000"/>
                </a:schemeClr>
              </a:buClr>
              <a:buFont typeface="Wingdings" pitchFamily="2" charset="2"/>
              <a:buChar char="q"/>
              <a:defRPr/>
            </a:pPr>
            <a:r>
              <a:rPr lang="fr-FR" sz="2400" dirty="0" smtClean="0"/>
              <a:t>Après l’âge de 6 mois : diversification/modification diététique</a:t>
            </a:r>
          </a:p>
          <a:p>
            <a:pPr marL="342900" lvl="1" indent="-342900">
              <a:buClr>
                <a:schemeClr val="tx2">
                  <a:lumMod val="60000"/>
                  <a:lumOff val="40000"/>
                </a:schemeClr>
              </a:buClr>
              <a:buFont typeface="Wingdings" pitchFamily="2" charset="2"/>
              <a:buChar char="§"/>
              <a:defRPr/>
            </a:pPr>
            <a:r>
              <a:rPr lang="fr-FR" sz="2400" dirty="0" smtClean="0"/>
              <a:t>1mg/kg/j de fer élément à partir de 4 à 6 mois </a:t>
            </a:r>
            <a:r>
              <a:rPr lang="fr-FR" sz="1400" dirty="0" smtClean="0">
                <a:solidFill>
                  <a:srgbClr val="C62424"/>
                </a:solidFill>
              </a:rPr>
              <a:t>(</a:t>
            </a:r>
            <a:r>
              <a:rPr lang="en-US" sz="1400" dirty="0" err="1" smtClean="0">
                <a:solidFill>
                  <a:srgbClr val="C62424"/>
                </a:solidFill>
              </a:rPr>
              <a:t>Domellof</a:t>
            </a:r>
            <a:r>
              <a:rPr lang="en-US" sz="1400" dirty="0" smtClean="0">
                <a:solidFill>
                  <a:srgbClr val="C62424"/>
                </a:solidFill>
              </a:rPr>
              <a:t> M </a:t>
            </a:r>
            <a:r>
              <a:rPr lang="en-US" sz="1400" i="1" dirty="0" smtClean="0">
                <a:solidFill>
                  <a:srgbClr val="C62424"/>
                </a:solidFill>
              </a:rPr>
              <a:t>et al</a:t>
            </a:r>
            <a:r>
              <a:rPr lang="en-US" sz="1400" dirty="0" smtClean="0">
                <a:solidFill>
                  <a:srgbClr val="C62424"/>
                </a:solidFill>
              </a:rPr>
              <a:t>. J </a:t>
            </a:r>
            <a:r>
              <a:rPr lang="en-US" sz="1400" dirty="0" err="1" smtClean="0">
                <a:solidFill>
                  <a:srgbClr val="C62424"/>
                </a:solidFill>
              </a:rPr>
              <a:t>Pediatr</a:t>
            </a:r>
            <a:r>
              <a:rPr lang="en-US" sz="1400" dirty="0" smtClean="0">
                <a:solidFill>
                  <a:srgbClr val="C62424"/>
                </a:solidFill>
              </a:rPr>
              <a:t> 2001)</a:t>
            </a:r>
            <a:r>
              <a:rPr lang="fr-FR" sz="1400" dirty="0" smtClean="0">
                <a:solidFill>
                  <a:srgbClr val="C62424"/>
                </a:solidFill>
              </a:rPr>
              <a:t> </a:t>
            </a:r>
            <a:endParaRPr lang="fr-FR" sz="1400" dirty="0" smtClean="0"/>
          </a:p>
          <a:p>
            <a:pPr marL="342900" lvl="1" indent="-342900">
              <a:buClr>
                <a:schemeClr val="tx2">
                  <a:lumMod val="60000"/>
                  <a:lumOff val="40000"/>
                </a:schemeClr>
              </a:buClr>
              <a:buFont typeface="Wingdings" pitchFamily="2" charset="2"/>
              <a:buChar char="§"/>
              <a:defRPr/>
            </a:pPr>
            <a:r>
              <a:rPr lang="fr-FR" sz="2400" dirty="0" smtClean="0"/>
              <a:t>Méthode idéale, mais limitations pratiques significatives: </a:t>
            </a:r>
          </a:p>
          <a:p>
            <a:pPr marL="342900" lvl="1" indent="-342900">
              <a:buClr>
                <a:schemeClr val="tx2">
                  <a:lumMod val="60000"/>
                  <a:lumOff val="40000"/>
                </a:schemeClr>
              </a:buClr>
              <a:buFont typeface="Calibri" pitchFamily="34" charset="0"/>
              <a:buChar char="→"/>
              <a:defRPr/>
            </a:pPr>
            <a:r>
              <a:rPr lang="fr-FR" sz="2100" dirty="0" smtClean="0"/>
              <a:t>difficultés de changer les habitudes diététiques, cherté des aliments riches en fer fortement biodisponible (</a:t>
            </a:r>
            <a:r>
              <a:rPr lang="fr-FR" sz="2100" dirty="0" err="1" smtClean="0"/>
              <a:t>exp</a:t>
            </a:r>
            <a:r>
              <a:rPr lang="fr-FR" sz="2100" dirty="0" smtClean="0"/>
              <a:t>. viande).</a:t>
            </a:r>
            <a:r>
              <a:rPr lang="fr-FR" sz="2100" dirty="0" smtClean="0">
                <a:solidFill>
                  <a:srgbClr val="C00000"/>
                </a:solidFill>
              </a:rPr>
              <a:t> </a:t>
            </a:r>
            <a:r>
              <a:rPr lang="fr-FR" sz="1400" dirty="0" smtClean="0">
                <a:solidFill>
                  <a:srgbClr val="C00000"/>
                </a:solidFill>
              </a:rPr>
              <a:t>(</a:t>
            </a:r>
            <a:r>
              <a:rPr lang="en-GB" sz="1400" dirty="0" smtClean="0">
                <a:solidFill>
                  <a:srgbClr val="C62424"/>
                </a:solidFill>
              </a:rPr>
              <a:t>Childs F </a:t>
            </a:r>
            <a:r>
              <a:rPr lang="en-US" sz="1400" i="1" dirty="0" smtClean="0">
                <a:solidFill>
                  <a:srgbClr val="C00000"/>
                </a:solidFill>
              </a:rPr>
              <a:t>et </a:t>
            </a:r>
            <a:r>
              <a:rPr lang="en-US" sz="1400" i="1" dirty="0" smtClean="0">
                <a:solidFill>
                  <a:srgbClr val="C62424"/>
                </a:solidFill>
              </a:rPr>
              <a:t>al</a:t>
            </a:r>
            <a:r>
              <a:rPr lang="en-US" sz="1400" dirty="0" smtClean="0">
                <a:solidFill>
                  <a:srgbClr val="C62424"/>
                </a:solidFill>
              </a:rPr>
              <a:t>. </a:t>
            </a:r>
            <a:r>
              <a:rPr lang="en-GB" sz="1400" dirty="0" smtClean="0">
                <a:solidFill>
                  <a:srgbClr val="C62424"/>
                </a:solidFill>
              </a:rPr>
              <a:t>Arch </a:t>
            </a:r>
            <a:r>
              <a:rPr lang="en-GB" sz="1400" dirty="0" err="1" smtClean="0">
                <a:solidFill>
                  <a:srgbClr val="C62424"/>
                </a:solidFill>
              </a:rPr>
              <a:t>Dis</a:t>
            </a:r>
            <a:r>
              <a:rPr lang="en-GB" sz="1400" dirty="0" smtClean="0">
                <a:solidFill>
                  <a:srgbClr val="C62424"/>
                </a:solidFill>
              </a:rPr>
              <a:t> Child. 1997 </a:t>
            </a:r>
            <a:r>
              <a:rPr lang="en-US" sz="1400" dirty="0" smtClean="0">
                <a:solidFill>
                  <a:srgbClr val="C00000"/>
                </a:solidFill>
              </a:rPr>
              <a:t>)</a:t>
            </a:r>
            <a:r>
              <a:rPr lang="fr-FR" sz="1400" dirty="0" smtClean="0">
                <a:solidFill>
                  <a:prstClr val="black"/>
                </a:solidFill>
              </a:rPr>
              <a:t> </a:t>
            </a:r>
          </a:p>
          <a:p>
            <a:pPr marL="342900" lvl="1" indent="-342900">
              <a:buClr>
                <a:schemeClr val="accent1">
                  <a:lumMod val="75000"/>
                </a:schemeClr>
              </a:buClr>
              <a:buNone/>
              <a:defRPr/>
            </a:pPr>
            <a:endParaRPr lang="fr-FR" sz="2000" dirty="0" smtClean="0"/>
          </a:p>
          <a:p>
            <a:pPr marL="342900" lvl="1" indent="-342900">
              <a:buClr>
                <a:schemeClr val="accent1">
                  <a:lumMod val="75000"/>
                </a:schemeClr>
              </a:buClr>
              <a:buNone/>
              <a:defRPr/>
            </a:pPr>
            <a:endParaRPr lang="fr-FR" sz="2000" dirty="0" smtClean="0"/>
          </a:p>
          <a:p>
            <a:pPr marL="342900" lvl="1" indent="-342900">
              <a:buClr>
                <a:schemeClr val="accent1">
                  <a:lumMod val="75000"/>
                </a:schemeClr>
              </a:buClr>
              <a:buNone/>
              <a:defRPr/>
            </a:pPr>
            <a:endParaRPr lang="fr-FR" sz="2000" dirty="0" smtClean="0"/>
          </a:p>
        </p:txBody>
      </p:sp>
      <p:sp>
        <p:nvSpPr>
          <p:cNvPr id="7" name="Titre 1"/>
          <p:cNvSpPr txBox="1">
            <a:spLocks/>
          </p:cNvSpPr>
          <p:nvPr/>
        </p:nvSpPr>
        <p:spPr>
          <a:xfrm>
            <a:off x="0" y="764704"/>
            <a:ext cx="9144000" cy="576064"/>
          </a:xfrm>
          <a:prstGeom prst="rect">
            <a:avLst/>
          </a:prstGeom>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lvl="1" indent="-514350" fontAlgn="auto">
              <a:spcAft>
                <a:spcPts val="0"/>
              </a:spcAft>
            </a:pPr>
            <a:r>
              <a:rPr lang="fr-FR" sz="2000" dirty="0" smtClean="0">
                <a:solidFill>
                  <a:prstClr val="black"/>
                </a:solidFill>
              </a:rPr>
              <a:t>2. Interventions nutritionnelles / 2.1. Favorisez les pratiques d’alimentation saines </a:t>
            </a:r>
          </a:p>
        </p:txBody>
      </p:sp>
      <p:sp>
        <p:nvSpPr>
          <p:cNvPr id="10" name="Titre 1"/>
          <p:cNvSpPr txBox="1">
            <a:spLocks/>
          </p:cNvSpPr>
          <p:nvPr/>
        </p:nvSpPr>
        <p:spPr>
          <a:xfrm>
            <a:off x="0" y="0"/>
            <a:ext cx="9144000" cy="7647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p>
            <a:pPr marL="725850" indent="-514350" algn="ctr" fontAlgn="auto">
              <a:spcAft>
                <a:spcPts val="0"/>
              </a:spcAft>
            </a:pPr>
            <a:r>
              <a:rPr lang="fr-FR" sz="3200" dirty="0" smtClean="0">
                <a:solidFill>
                  <a:prstClr val="black"/>
                </a:solidFill>
              </a:rPr>
              <a:t>Prévention primaire (2)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0" y="0"/>
          <a:ext cx="9144000" cy="6643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CC">
            <a:alpha val="83920"/>
          </a:srgbClr>
        </a:solidFill>
        <a:effectLst/>
      </p:bgPr>
    </p:bg>
    <p:spTree>
      <p:nvGrpSpPr>
        <p:cNvPr id="1" name=""/>
        <p:cNvGrpSpPr/>
        <p:nvPr/>
      </p:nvGrpSpPr>
      <p:grpSpPr>
        <a:xfrm>
          <a:off x="0" y="0"/>
          <a:ext cx="0" cy="0"/>
          <a:chOff x="0" y="0"/>
          <a:chExt cx="0" cy="0"/>
        </a:xfrm>
      </p:grpSpPr>
      <p:pic>
        <p:nvPicPr>
          <p:cNvPr id="289794" name="Picture 2"/>
          <p:cNvPicPr>
            <a:picLocks noChangeAspect="1" noChangeArrowheads="1"/>
          </p:cNvPicPr>
          <p:nvPr/>
        </p:nvPicPr>
        <p:blipFill>
          <a:blip r:embed="rId3" cstate="print"/>
          <a:srcRect/>
          <a:stretch>
            <a:fillRect/>
          </a:stretch>
        </p:blipFill>
        <p:spPr bwMode="auto">
          <a:xfrm>
            <a:off x="714375" y="214313"/>
            <a:ext cx="7572375" cy="6429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re 1"/>
          <p:cNvSpPr>
            <a:spLocks noGrp="1"/>
          </p:cNvSpPr>
          <p:nvPr>
            <p:ph type="title"/>
          </p:nvPr>
        </p:nvSpPr>
        <p:spPr>
          <a:xfrm>
            <a:off x="457200" y="274638"/>
            <a:ext cx="8229600" cy="582612"/>
          </a:xfrm>
        </p:spPr>
        <p:txBody>
          <a:bodyPr/>
          <a:lstStyle/>
          <a:p>
            <a:endParaRPr lang="fr-FR" smtClean="0"/>
          </a:p>
        </p:txBody>
      </p:sp>
      <p:pic>
        <p:nvPicPr>
          <p:cNvPr id="290818" name="Picture 2"/>
          <p:cNvPicPr>
            <a:picLocks noGrp="1" noChangeAspect="1" noChangeArrowheads="1"/>
          </p:cNvPicPr>
          <p:nvPr>
            <p:ph idx="1"/>
          </p:nvPr>
        </p:nvPicPr>
        <p:blipFill>
          <a:blip r:embed="rId3" cstate="print"/>
          <a:srcRect b="3488"/>
          <a:stretch>
            <a:fillRect/>
          </a:stretch>
        </p:blipFill>
        <p:spPr>
          <a:xfrm>
            <a:off x="357188" y="357188"/>
            <a:ext cx="8501062" cy="6030912"/>
          </a:xfrm>
          <a:solidFill>
            <a:srgbClr val="000000">
              <a:shade val="95000"/>
            </a:srgbClr>
          </a:solidFill>
          <a:ln w="444500" cap="sq">
            <a:solidFill>
              <a:srgbClr val="000000"/>
            </a:solidFill>
          </a:ln>
          <a:effectLst>
            <a:outerShdw blurRad="254000" dist="190500" dir="2700000" sy="90000" algn="bl" rotWithShape="0">
              <a:srgbClr val="000000">
                <a:alpha val="40000"/>
              </a:srgbClr>
            </a:outerShdw>
          </a:effectLst>
        </p:spPr>
      </p:pic>
      <p:sp>
        <p:nvSpPr>
          <p:cNvPr id="5" name="ZoneTexte 4"/>
          <p:cNvSpPr txBox="1"/>
          <p:nvPr/>
        </p:nvSpPr>
        <p:spPr>
          <a:xfrm rot="16200000">
            <a:off x="-1256506" y="3101182"/>
            <a:ext cx="3286125" cy="369887"/>
          </a:xfrm>
          <a:prstGeom prst="rect">
            <a:avLst/>
          </a:prstGeom>
          <a:solidFill>
            <a:schemeClr val="accent4">
              <a:lumMod val="10000"/>
            </a:schemeClr>
          </a:solidFill>
        </p:spPr>
        <p:txBody>
          <a:bodyPr>
            <a:spAutoFit/>
          </a:bodyPr>
          <a:lstStyle/>
          <a:p>
            <a:pPr algn="ctr">
              <a:defRPr/>
            </a:pPr>
            <a:r>
              <a:rPr lang="fr-FR" b="1" dirty="0">
                <a:solidFill>
                  <a:srgbClr val="FFFF00"/>
                </a:solidFill>
                <a:latin typeface="Arial" pitchFamily="34" charset="0"/>
                <a:cs typeface="Arial" pitchFamily="34" charset="0"/>
              </a:rPr>
              <a:t>%  d’absorption</a:t>
            </a:r>
          </a:p>
        </p:txBody>
      </p:sp>
      <p:sp>
        <p:nvSpPr>
          <p:cNvPr id="6" name="ZoneTexte 5"/>
          <p:cNvSpPr txBox="1"/>
          <p:nvPr/>
        </p:nvSpPr>
        <p:spPr>
          <a:xfrm>
            <a:off x="1143000" y="6081713"/>
            <a:ext cx="1000125" cy="276225"/>
          </a:xfrm>
          <a:prstGeom prst="rect">
            <a:avLst/>
          </a:prstGeom>
          <a:solidFill>
            <a:schemeClr val="accent4">
              <a:lumMod val="10000"/>
            </a:schemeClr>
          </a:solidFill>
        </p:spPr>
        <p:txBody>
          <a:bodyPr>
            <a:spAutoFit/>
          </a:bodyPr>
          <a:lstStyle/>
          <a:p>
            <a:pPr>
              <a:defRPr/>
            </a:pPr>
            <a:r>
              <a:rPr lang="fr-FR" sz="1200" b="1" dirty="0">
                <a:solidFill>
                  <a:srgbClr val="FFFF00"/>
                </a:solidFill>
                <a:latin typeface="Arial" pitchFamily="34" charset="0"/>
                <a:cs typeface="Arial" pitchFamily="34" charset="0"/>
              </a:rPr>
              <a:t>     RIZ</a:t>
            </a:r>
          </a:p>
        </p:txBody>
      </p:sp>
      <p:sp>
        <p:nvSpPr>
          <p:cNvPr id="7" name="ZoneTexte 6"/>
          <p:cNvSpPr txBox="1"/>
          <p:nvPr/>
        </p:nvSpPr>
        <p:spPr>
          <a:xfrm>
            <a:off x="1928813" y="6081713"/>
            <a:ext cx="1000125" cy="276225"/>
          </a:xfrm>
          <a:prstGeom prst="rect">
            <a:avLst/>
          </a:prstGeom>
          <a:solidFill>
            <a:schemeClr val="accent4">
              <a:lumMod val="10000"/>
            </a:schemeClr>
          </a:solidFill>
        </p:spPr>
        <p:txBody>
          <a:bodyPr>
            <a:spAutoFit/>
          </a:bodyPr>
          <a:lstStyle/>
          <a:p>
            <a:pPr>
              <a:defRPr/>
            </a:pPr>
            <a:r>
              <a:rPr lang="fr-FR" sz="1200" b="1" dirty="0">
                <a:solidFill>
                  <a:srgbClr val="FFFF00"/>
                </a:solidFill>
                <a:latin typeface="Arial" pitchFamily="34" charset="0"/>
                <a:cs typeface="Arial" pitchFamily="34" charset="0"/>
              </a:rPr>
              <a:t>EPINARDS</a:t>
            </a:r>
          </a:p>
        </p:txBody>
      </p:sp>
      <p:sp>
        <p:nvSpPr>
          <p:cNvPr id="8" name="ZoneTexte 7"/>
          <p:cNvSpPr txBox="1"/>
          <p:nvPr/>
        </p:nvSpPr>
        <p:spPr>
          <a:xfrm>
            <a:off x="2857500" y="6072188"/>
            <a:ext cx="1071563" cy="285750"/>
          </a:xfrm>
          <a:prstGeom prst="rect">
            <a:avLst/>
          </a:prstGeom>
          <a:solidFill>
            <a:schemeClr val="accent4">
              <a:lumMod val="10000"/>
            </a:schemeClr>
          </a:solidFill>
        </p:spPr>
        <p:txBody>
          <a:bodyPr>
            <a:spAutoFit/>
          </a:bodyPr>
          <a:lstStyle/>
          <a:p>
            <a:pPr>
              <a:defRPr/>
            </a:pPr>
            <a:r>
              <a:rPr lang="fr-FR" sz="1200" b="1" dirty="0">
                <a:solidFill>
                  <a:srgbClr val="FFFF00"/>
                </a:solidFill>
                <a:latin typeface="Arial" pitchFamily="34" charset="0"/>
                <a:cs typeface="Arial" pitchFamily="34" charset="0"/>
              </a:rPr>
              <a:t>CEREALES</a:t>
            </a:r>
          </a:p>
        </p:txBody>
      </p:sp>
      <p:sp>
        <p:nvSpPr>
          <p:cNvPr id="9" name="ZoneTexte 8"/>
          <p:cNvSpPr txBox="1"/>
          <p:nvPr/>
        </p:nvSpPr>
        <p:spPr>
          <a:xfrm>
            <a:off x="3929063" y="6081713"/>
            <a:ext cx="714375" cy="276225"/>
          </a:xfrm>
          <a:prstGeom prst="rect">
            <a:avLst/>
          </a:prstGeom>
          <a:solidFill>
            <a:schemeClr val="accent4">
              <a:lumMod val="10000"/>
            </a:schemeClr>
          </a:solidFill>
        </p:spPr>
        <p:txBody>
          <a:bodyPr>
            <a:spAutoFit/>
          </a:bodyPr>
          <a:lstStyle/>
          <a:p>
            <a:pPr>
              <a:defRPr/>
            </a:pPr>
            <a:r>
              <a:rPr lang="fr-FR" sz="1200" b="1" dirty="0">
                <a:solidFill>
                  <a:srgbClr val="FFFF00"/>
                </a:solidFill>
                <a:latin typeface="Arial" pitchFamily="34" charset="0"/>
                <a:cs typeface="Arial" pitchFamily="34" charset="0"/>
              </a:rPr>
              <a:t>SOJA</a:t>
            </a:r>
          </a:p>
        </p:txBody>
      </p:sp>
      <p:sp>
        <p:nvSpPr>
          <p:cNvPr id="10" name="ZoneTexte 9"/>
          <p:cNvSpPr txBox="1"/>
          <p:nvPr/>
        </p:nvSpPr>
        <p:spPr>
          <a:xfrm>
            <a:off x="4643438" y="6081713"/>
            <a:ext cx="1000125" cy="276225"/>
          </a:xfrm>
          <a:prstGeom prst="rect">
            <a:avLst/>
          </a:prstGeom>
          <a:solidFill>
            <a:schemeClr val="accent4">
              <a:lumMod val="10000"/>
            </a:schemeClr>
          </a:solidFill>
        </p:spPr>
        <p:txBody>
          <a:bodyPr>
            <a:spAutoFit/>
          </a:bodyPr>
          <a:lstStyle/>
          <a:p>
            <a:pPr>
              <a:defRPr/>
            </a:pPr>
            <a:r>
              <a:rPr lang="fr-FR" sz="1200" b="1" dirty="0">
                <a:solidFill>
                  <a:srgbClr val="FFFF00"/>
                </a:solidFill>
                <a:latin typeface="Arial" pitchFamily="34" charset="0"/>
                <a:cs typeface="Arial" pitchFamily="34" charset="0"/>
              </a:rPr>
              <a:t>POISSON</a:t>
            </a:r>
          </a:p>
        </p:txBody>
      </p:sp>
      <p:sp>
        <p:nvSpPr>
          <p:cNvPr id="11" name="ZoneTexte 10"/>
          <p:cNvSpPr txBox="1"/>
          <p:nvPr/>
        </p:nvSpPr>
        <p:spPr>
          <a:xfrm>
            <a:off x="5643563" y="6081713"/>
            <a:ext cx="847725" cy="276225"/>
          </a:xfrm>
          <a:prstGeom prst="rect">
            <a:avLst/>
          </a:prstGeom>
          <a:solidFill>
            <a:schemeClr val="accent4">
              <a:lumMod val="10000"/>
            </a:schemeClr>
          </a:solidFill>
        </p:spPr>
        <p:txBody>
          <a:bodyPr>
            <a:spAutoFit/>
          </a:bodyPr>
          <a:lstStyle/>
          <a:p>
            <a:pPr>
              <a:defRPr/>
            </a:pPr>
            <a:r>
              <a:rPr lang="fr-FR" sz="1200" b="1" dirty="0">
                <a:solidFill>
                  <a:srgbClr val="FFFF00"/>
                </a:solidFill>
                <a:latin typeface="Arial" pitchFamily="34" charset="0"/>
                <a:cs typeface="Arial" pitchFamily="34" charset="0"/>
              </a:rPr>
              <a:t>POULET</a:t>
            </a:r>
          </a:p>
        </p:txBody>
      </p:sp>
      <p:sp>
        <p:nvSpPr>
          <p:cNvPr id="12" name="ZoneTexte 11"/>
          <p:cNvSpPr txBox="1"/>
          <p:nvPr/>
        </p:nvSpPr>
        <p:spPr>
          <a:xfrm>
            <a:off x="6500813" y="6081713"/>
            <a:ext cx="633412" cy="276225"/>
          </a:xfrm>
          <a:prstGeom prst="rect">
            <a:avLst/>
          </a:prstGeom>
          <a:solidFill>
            <a:schemeClr val="accent4">
              <a:lumMod val="10000"/>
            </a:schemeClr>
          </a:solidFill>
        </p:spPr>
        <p:txBody>
          <a:bodyPr>
            <a:spAutoFit/>
          </a:bodyPr>
          <a:lstStyle/>
          <a:p>
            <a:pPr>
              <a:defRPr/>
            </a:pPr>
            <a:r>
              <a:rPr lang="fr-FR" sz="1200" b="1" dirty="0">
                <a:solidFill>
                  <a:srgbClr val="FFFF00"/>
                </a:solidFill>
                <a:latin typeface="Arial" pitchFamily="34" charset="0"/>
                <a:cs typeface="Arial" pitchFamily="34" charset="0"/>
              </a:rPr>
              <a:t>FOIE</a:t>
            </a:r>
          </a:p>
        </p:txBody>
      </p:sp>
      <p:sp>
        <p:nvSpPr>
          <p:cNvPr id="13" name="ZoneTexte 12"/>
          <p:cNvSpPr txBox="1"/>
          <p:nvPr/>
        </p:nvSpPr>
        <p:spPr>
          <a:xfrm>
            <a:off x="7143750" y="6081713"/>
            <a:ext cx="1419225" cy="276225"/>
          </a:xfrm>
          <a:prstGeom prst="rect">
            <a:avLst/>
          </a:prstGeom>
          <a:solidFill>
            <a:schemeClr val="accent4">
              <a:lumMod val="10000"/>
            </a:schemeClr>
          </a:solidFill>
        </p:spPr>
        <p:txBody>
          <a:bodyPr>
            <a:spAutoFit/>
          </a:bodyPr>
          <a:lstStyle/>
          <a:p>
            <a:pPr>
              <a:defRPr/>
            </a:pPr>
            <a:r>
              <a:rPr lang="fr-FR" sz="1200" b="1" dirty="0">
                <a:solidFill>
                  <a:srgbClr val="FFFF00"/>
                </a:solidFill>
                <a:latin typeface="Arial" pitchFamily="34" charset="0"/>
                <a:cs typeface="Arial" pitchFamily="34" charset="0"/>
              </a:rPr>
              <a:t>VIANDE BOVINE</a:t>
            </a:r>
          </a:p>
        </p:txBody>
      </p:sp>
    </p:spTree>
  </p:cSld>
  <p:clrMapOvr>
    <a:masterClrMapping/>
  </p:clrMapOvr>
  <p:transition>
    <p:spli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3" cstate="print"/>
          <a:srcRect/>
          <a:stretch>
            <a:fillRect/>
          </a:stretch>
        </p:blipFill>
        <p:spPr bwMode="auto">
          <a:xfrm>
            <a:off x="142875" y="142875"/>
            <a:ext cx="8786813" cy="65722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ZoneTexte 5"/>
          <p:cNvSpPr txBox="1"/>
          <p:nvPr/>
        </p:nvSpPr>
        <p:spPr>
          <a:xfrm>
            <a:off x="1643063" y="1143000"/>
            <a:ext cx="1857375" cy="830263"/>
          </a:xfrm>
          <a:prstGeom prst="rect">
            <a:avLst/>
          </a:prstGeom>
          <a:solidFill>
            <a:schemeClr val="bg1">
              <a:lumMod val="75000"/>
            </a:schemeClr>
          </a:solidFill>
        </p:spPr>
        <p:txBody>
          <a:bodyPr>
            <a:spAutoFit/>
          </a:bodyPr>
          <a:lstStyle/>
          <a:p>
            <a:pPr algn="ctr">
              <a:defRPr/>
            </a:pPr>
            <a:r>
              <a:rPr lang="fr-FR" sz="2400" dirty="0">
                <a:solidFill>
                  <a:srgbClr val="FFFF00"/>
                </a:solidFill>
                <a:latin typeface="Arial" pitchFamily="34" charset="0"/>
                <a:cs typeface="Arial" pitchFamily="34" charset="0"/>
              </a:rPr>
              <a:t>Contenu</a:t>
            </a:r>
          </a:p>
          <a:p>
            <a:pPr algn="ctr">
              <a:defRPr/>
            </a:pPr>
            <a:r>
              <a:rPr lang="fr-FR" sz="2400" dirty="0">
                <a:solidFill>
                  <a:srgbClr val="FFFF00"/>
                </a:solidFill>
                <a:latin typeface="Arial" pitchFamily="34" charset="0"/>
                <a:cs typeface="Arial" pitchFamily="34" charset="0"/>
              </a:rPr>
              <a:t>(mg/l)</a:t>
            </a:r>
          </a:p>
        </p:txBody>
      </p:sp>
      <p:sp>
        <p:nvSpPr>
          <p:cNvPr id="7" name="ZoneTexte 6"/>
          <p:cNvSpPr txBox="1"/>
          <p:nvPr/>
        </p:nvSpPr>
        <p:spPr>
          <a:xfrm>
            <a:off x="4429125" y="1143000"/>
            <a:ext cx="1857375" cy="830263"/>
          </a:xfrm>
          <a:prstGeom prst="rect">
            <a:avLst/>
          </a:prstGeom>
          <a:solidFill>
            <a:schemeClr val="bg1">
              <a:lumMod val="75000"/>
            </a:schemeClr>
          </a:solidFill>
        </p:spPr>
        <p:txBody>
          <a:bodyPr>
            <a:spAutoFit/>
          </a:bodyPr>
          <a:lstStyle/>
          <a:p>
            <a:pPr algn="ctr">
              <a:defRPr/>
            </a:pPr>
            <a:r>
              <a:rPr lang="fr-FR" sz="2400" dirty="0">
                <a:solidFill>
                  <a:srgbClr val="FFFF00"/>
                </a:solidFill>
                <a:latin typeface="Arial" pitchFamily="34" charset="0"/>
                <a:cs typeface="Arial" pitchFamily="34" charset="0"/>
              </a:rPr>
              <a:t>Absorption</a:t>
            </a:r>
          </a:p>
          <a:p>
            <a:pPr algn="ctr">
              <a:defRPr/>
            </a:pPr>
            <a:r>
              <a:rPr lang="fr-FR" sz="2400" dirty="0">
                <a:solidFill>
                  <a:srgbClr val="FFFF00"/>
                </a:solidFill>
                <a:latin typeface="Arial" pitchFamily="34" charset="0"/>
                <a:cs typeface="Arial" pitchFamily="34" charset="0"/>
              </a:rPr>
              <a:t>(%)</a:t>
            </a:r>
          </a:p>
        </p:txBody>
      </p:sp>
      <p:sp>
        <p:nvSpPr>
          <p:cNvPr id="8" name="ZoneTexte 7"/>
          <p:cNvSpPr txBox="1"/>
          <p:nvPr/>
        </p:nvSpPr>
        <p:spPr>
          <a:xfrm>
            <a:off x="6715125" y="1143000"/>
            <a:ext cx="2000250" cy="830263"/>
          </a:xfrm>
          <a:prstGeom prst="rect">
            <a:avLst/>
          </a:prstGeom>
          <a:solidFill>
            <a:schemeClr val="bg1">
              <a:lumMod val="75000"/>
            </a:schemeClr>
          </a:solidFill>
        </p:spPr>
        <p:txBody>
          <a:bodyPr>
            <a:spAutoFit/>
          </a:bodyPr>
          <a:lstStyle/>
          <a:p>
            <a:pPr algn="ctr">
              <a:defRPr/>
            </a:pPr>
            <a:r>
              <a:rPr lang="fr-FR" sz="2400" dirty="0">
                <a:solidFill>
                  <a:srgbClr val="FFFF00"/>
                </a:solidFill>
                <a:latin typeface="Arial" pitchFamily="34" charset="0"/>
                <a:cs typeface="Arial" pitchFamily="34" charset="0"/>
              </a:rPr>
              <a:t>Fe assimilé</a:t>
            </a:r>
            <a:r>
              <a:rPr lang="fr-FR" sz="2400" dirty="0">
                <a:solidFill>
                  <a:srgbClr val="FFFF00"/>
                </a:solidFill>
                <a:latin typeface="Times New Roman"/>
                <a:cs typeface="Times New Roman"/>
              </a:rPr>
              <a:t>*</a:t>
            </a:r>
            <a:endParaRPr lang="fr-FR" sz="2400" dirty="0">
              <a:solidFill>
                <a:srgbClr val="FFFF00"/>
              </a:solidFill>
              <a:latin typeface="Arial" pitchFamily="34" charset="0"/>
              <a:cs typeface="Arial" pitchFamily="34" charset="0"/>
            </a:endParaRPr>
          </a:p>
          <a:p>
            <a:pPr algn="ctr">
              <a:defRPr/>
            </a:pPr>
            <a:r>
              <a:rPr lang="fr-FR" sz="2400" dirty="0">
                <a:solidFill>
                  <a:srgbClr val="FFFF00"/>
                </a:solidFill>
                <a:latin typeface="Arial" pitchFamily="34" charset="0"/>
                <a:cs typeface="Arial" pitchFamily="34" charset="0"/>
              </a:rPr>
              <a:t>(mg/j)</a:t>
            </a:r>
          </a:p>
        </p:txBody>
      </p:sp>
      <p:sp>
        <p:nvSpPr>
          <p:cNvPr id="9" name="ZoneTexte 8"/>
          <p:cNvSpPr txBox="1"/>
          <p:nvPr/>
        </p:nvSpPr>
        <p:spPr>
          <a:xfrm>
            <a:off x="571500" y="6143625"/>
            <a:ext cx="5357813" cy="338138"/>
          </a:xfrm>
          <a:prstGeom prst="rect">
            <a:avLst/>
          </a:prstGeom>
          <a:solidFill>
            <a:schemeClr val="bg1">
              <a:lumMod val="75000"/>
            </a:schemeClr>
          </a:solidFill>
        </p:spPr>
        <p:txBody>
          <a:bodyPr>
            <a:spAutoFit/>
          </a:bodyPr>
          <a:lstStyle/>
          <a:p>
            <a:pPr algn="ctr">
              <a:defRPr/>
            </a:pPr>
            <a:r>
              <a:rPr lang="fr-FR" sz="1600" dirty="0">
                <a:solidFill>
                  <a:srgbClr val="FFFF00"/>
                </a:solidFill>
                <a:latin typeface="Times New Roman"/>
                <a:cs typeface="Times New Roman"/>
              </a:rPr>
              <a:t>* </a:t>
            </a:r>
            <a:r>
              <a:rPr lang="fr-FR" sz="1600" dirty="0">
                <a:solidFill>
                  <a:srgbClr val="FFFF00"/>
                </a:solidFill>
                <a:latin typeface="Arial" pitchFamily="34" charset="0"/>
                <a:cs typeface="Arial" pitchFamily="34" charset="0"/>
              </a:rPr>
              <a:t>Calculé pour un </a:t>
            </a:r>
            <a:r>
              <a:rPr lang="fr-FR" sz="1600" dirty="0" err="1">
                <a:solidFill>
                  <a:srgbClr val="FFFF00"/>
                </a:solidFill>
                <a:latin typeface="Arial" pitchFamily="34" charset="0"/>
                <a:cs typeface="Arial" pitchFamily="34" charset="0"/>
              </a:rPr>
              <a:t>ingesta</a:t>
            </a:r>
            <a:r>
              <a:rPr lang="fr-FR" sz="1600" dirty="0">
                <a:solidFill>
                  <a:srgbClr val="FFFF00"/>
                </a:solidFill>
                <a:latin typeface="Arial" pitchFamily="34" charset="0"/>
                <a:cs typeface="Arial" pitchFamily="34" charset="0"/>
              </a:rPr>
              <a:t> de de lait de 750 ml/j</a:t>
            </a:r>
          </a:p>
        </p:txBody>
      </p:sp>
      <p:sp>
        <p:nvSpPr>
          <p:cNvPr id="11" name="ZoneTexte 10"/>
          <p:cNvSpPr txBox="1"/>
          <p:nvPr/>
        </p:nvSpPr>
        <p:spPr>
          <a:xfrm>
            <a:off x="142875" y="2286000"/>
            <a:ext cx="1500188" cy="646113"/>
          </a:xfrm>
          <a:prstGeom prst="rect">
            <a:avLst/>
          </a:prstGeom>
          <a:solidFill>
            <a:schemeClr val="bg1">
              <a:lumMod val="75000"/>
            </a:schemeClr>
          </a:solidFill>
        </p:spPr>
        <p:txBody>
          <a:bodyPr>
            <a:spAutoFit/>
          </a:bodyPr>
          <a:lstStyle/>
          <a:p>
            <a:pPr algn="ctr">
              <a:defRPr/>
            </a:pPr>
            <a:r>
              <a:rPr lang="fr-FR" dirty="0">
                <a:solidFill>
                  <a:srgbClr val="FFFF00"/>
                </a:solidFill>
                <a:latin typeface="Arial" pitchFamily="34" charset="0"/>
                <a:cs typeface="Arial" pitchFamily="34" charset="0"/>
              </a:rPr>
              <a:t>Lait maternel</a:t>
            </a:r>
          </a:p>
        </p:txBody>
      </p:sp>
      <p:sp>
        <p:nvSpPr>
          <p:cNvPr id="12" name="ZoneTexte 11"/>
          <p:cNvSpPr txBox="1"/>
          <p:nvPr/>
        </p:nvSpPr>
        <p:spPr>
          <a:xfrm>
            <a:off x="142875" y="3000375"/>
            <a:ext cx="1500188" cy="646113"/>
          </a:xfrm>
          <a:prstGeom prst="rect">
            <a:avLst/>
          </a:prstGeom>
          <a:solidFill>
            <a:schemeClr val="bg1">
              <a:lumMod val="75000"/>
            </a:schemeClr>
          </a:solidFill>
        </p:spPr>
        <p:txBody>
          <a:bodyPr>
            <a:spAutoFit/>
          </a:bodyPr>
          <a:lstStyle/>
          <a:p>
            <a:pPr algn="ctr">
              <a:defRPr/>
            </a:pPr>
            <a:r>
              <a:rPr lang="fr-FR" dirty="0">
                <a:solidFill>
                  <a:srgbClr val="FFFF00"/>
                </a:solidFill>
                <a:latin typeface="Arial" pitchFamily="34" charset="0"/>
                <a:cs typeface="Arial" pitchFamily="34" charset="0"/>
              </a:rPr>
              <a:t>Lait de vache</a:t>
            </a:r>
          </a:p>
        </p:txBody>
      </p:sp>
      <p:sp>
        <p:nvSpPr>
          <p:cNvPr id="13" name="ZoneTexte 12"/>
          <p:cNvSpPr txBox="1"/>
          <p:nvPr/>
        </p:nvSpPr>
        <p:spPr>
          <a:xfrm>
            <a:off x="142875" y="3714750"/>
            <a:ext cx="1500188" cy="646113"/>
          </a:xfrm>
          <a:prstGeom prst="rect">
            <a:avLst/>
          </a:prstGeom>
          <a:solidFill>
            <a:schemeClr val="bg1">
              <a:lumMod val="75000"/>
            </a:schemeClr>
          </a:solidFill>
        </p:spPr>
        <p:txBody>
          <a:bodyPr>
            <a:spAutoFit/>
          </a:bodyPr>
          <a:lstStyle/>
          <a:p>
            <a:pPr algn="ctr">
              <a:defRPr/>
            </a:pPr>
            <a:r>
              <a:rPr lang="fr-FR" dirty="0">
                <a:solidFill>
                  <a:srgbClr val="FFFF00"/>
                </a:solidFill>
                <a:latin typeface="Arial" pitchFamily="34" charset="0"/>
                <a:cs typeface="Arial" pitchFamily="34" charset="0"/>
              </a:rPr>
              <a:t>Formule enrichie (a)</a:t>
            </a:r>
          </a:p>
        </p:txBody>
      </p:sp>
      <p:sp>
        <p:nvSpPr>
          <p:cNvPr id="14" name="ZoneTexte 13"/>
          <p:cNvSpPr txBox="1"/>
          <p:nvPr/>
        </p:nvSpPr>
        <p:spPr>
          <a:xfrm>
            <a:off x="142875" y="4429125"/>
            <a:ext cx="1500188" cy="646113"/>
          </a:xfrm>
          <a:prstGeom prst="rect">
            <a:avLst/>
          </a:prstGeom>
          <a:solidFill>
            <a:schemeClr val="bg1">
              <a:lumMod val="75000"/>
            </a:schemeClr>
          </a:solidFill>
        </p:spPr>
        <p:txBody>
          <a:bodyPr>
            <a:spAutoFit/>
          </a:bodyPr>
          <a:lstStyle/>
          <a:p>
            <a:pPr algn="ctr">
              <a:defRPr/>
            </a:pPr>
            <a:r>
              <a:rPr lang="fr-FR" dirty="0">
                <a:solidFill>
                  <a:srgbClr val="FFFF00"/>
                </a:solidFill>
                <a:latin typeface="Arial" pitchFamily="34" charset="0"/>
                <a:cs typeface="Arial" pitchFamily="34" charset="0"/>
              </a:rPr>
              <a:t>Formule enrichie (b)</a:t>
            </a:r>
          </a:p>
        </p:txBody>
      </p:sp>
      <p:sp>
        <p:nvSpPr>
          <p:cNvPr id="15" name="ZoneTexte 14"/>
          <p:cNvSpPr txBox="1"/>
          <p:nvPr/>
        </p:nvSpPr>
        <p:spPr>
          <a:xfrm>
            <a:off x="142875" y="5140325"/>
            <a:ext cx="1500188" cy="646113"/>
          </a:xfrm>
          <a:prstGeom prst="rect">
            <a:avLst/>
          </a:prstGeom>
          <a:solidFill>
            <a:schemeClr val="bg1">
              <a:lumMod val="75000"/>
            </a:schemeClr>
          </a:solidFill>
        </p:spPr>
        <p:txBody>
          <a:bodyPr>
            <a:spAutoFit/>
          </a:bodyPr>
          <a:lstStyle/>
          <a:p>
            <a:pPr algn="ctr">
              <a:defRPr/>
            </a:pPr>
            <a:r>
              <a:rPr lang="fr-FR" dirty="0">
                <a:solidFill>
                  <a:srgbClr val="FFFF00"/>
                </a:solidFill>
                <a:latin typeface="Arial" pitchFamily="34" charset="0"/>
                <a:cs typeface="Arial" pitchFamily="34" charset="0"/>
              </a:rPr>
              <a:t>Lait liquide enrichi</a:t>
            </a:r>
          </a:p>
        </p:txBody>
      </p:sp>
      <p:sp>
        <p:nvSpPr>
          <p:cNvPr id="17" name="ZoneTexte 16"/>
          <p:cNvSpPr txBox="1"/>
          <p:nvPr/>
        </p:nvSpPr>
        <p:spPr>
          <a:xfrm>
            <a:off x="428625" y="428625"/>
            <a:ext cx="8143875" cy="492125"/>
          </a:xfrm>
          <a:prstGeom prst="rect">
            <a:avLst/>
          </a:prstGeom>
          <a:solidFill>
            <a:schemeClr val="bg1">
              <a:lumMod val="75000"/>
            </a:schemeClr>
          </a:solidFill>
        </p:spPr>
        <p:txBody>
          <a:bodyPr>
            <a:spAutoFit/>
          </a:bodyPr>
          <a:lstStyle/>
          <a:p>
            <a:pPr algn="ctr">
              <a:defRPr/>
            </a:pPr>
            <a:r>
              <a:rPr lang="fr-FR" sz="2600" b="1" dirty="0">
                <a:solidFill>
                  <a:srgbClr val="009F00">
                    <a:lumMod val="60000"/>
                    <a:lumOff val="40000"/>
                  </a:srgbClr>
                </a:solidFill>
                <a:latin typeface="Arial"/>
                <a:cs typeface="Times New Roman"/>
              </a:rPr>
              <a:t>Biodisponibilité du fer dans différents types de lait</a:t>
            </a:r>
            <a:endParaRPr lang="fr-FR" sz="2600" b="1" dirty="0">
              <a:solidFill>
                <a:srgbClr val="009F00">
                  <a:lumMod val="60000"/>
                  <a:lumOff val="40000"/>
                </a:srgbClr>
              </a:solidFill>
              <a:latin typeface="Arial"/>
              <a:cs typeface="Arial" pitchFamily="34" charset="0"/>
            </a:endParaRPr>
          </a:p>
        </p:txBody>
      </p:sp>
    </p:spTree>
  </p:cSld>
  <p:clrMapOvr>
    <a:masterClrMapping/>
  </p:clrMapOvr>
  <p:transition>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0" y="692696"/>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692696"/>
            <a:ext cx="9144000" cy="576064"/>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lvl="1" indent="-514350" fontAlgn="auto">
              <a:spcAft>
                <a:spcPts val="0"/>
              </a:spcAft>
            </a:pPr>
            <a:r>
              <a:rPr lang="fr-FR" sz="2700" dirty="0" smtClean="0">
                <a:solidFill>
                  <a:prstClr val="black"/>
                </a:solidFill>
              </a:rPr>
              <a:t>2. Interventions nutritionnelles </a:t>
            </a:r>
            <a:r>
              <a:rPr lang="fr-FR" sz="2400" dirty="0" smtClean="0">
                <a:solidFill>
                  <a:prstClr val="black"/>
                </a:solidFill>
              </a:rPr>
              <a:t>/ </a:t>
            </a:r>
            <a:r>
              <a:rPr lang="fr-FR" sz="2500" dirty="0" smtClean="0">
                <a:solidFill>
                  <a:prstClr val="black"/>
                </a:solidFill>
              </a:rPr>
              <a:t>2.2. </a:t>
            </a:r>
            <a:r>
              <a:rPr lang="fr-FR" sz="2700" dirty="0" smtClean="0">
                <a:solidFill>
                  <a:prstClr val="black"/>
                </a:solidFill>
              </a:rPr>
              <a:t>Supplémentation en fer</a:t>
            </a:r>
          </a:p>
        </p:txBody>
      </p:sp>
      <p:sp>
        <p:nvSpPr>
          <p:cNvPr id="8" name="Espace réservé du contenu 7"/>
          <p:cNvSpPr>
            <a:spLocks noGrp="1"/>
          </p:cNvSpPr>
          <p:nvPr>
            <p:ph idx="1"/>
          </p:nvPr>
        </p:nvSpPr>
        <p:spPr>
          <a:xfrm>
            <a:off x="251520" y="1368152"/>
            <a:ext cx="8712968" cy="5589240"/>
          </a:xfrm>
        </p:spPr>
        <p:txBody>
          <a:bodyPr>
            <a:normAutofit fontScale="85000" lnSpcReduction="20000"/>
          </a:bodyPr>
          <a:lstStyle/>
          <a:p>
            <a:pPr marL="342900" lvl="1" indent="-342900">
              <a:buClr>
                <a:schemeClr val="accent1">
                  <a:lumMod val="75000"/>
                </a:schemeClr>
              </a:buClr>
              <a:buFont typeface="Wingdings" pitchFamily="2" charset="2"/>
              <a:buChar char="q"/>
              <a:defRPr/>
            </a:pPr>
            <a:r>
              <a:rPr lang="fr-FR" sz="2600" dirty="0" smtClean="0"/>
              <a:t>Fer médicamenteux à doses préventives</a:t>
            </a:r>
          </a:p>
          <a:p>
            <a:pPr marL="342900" lvl="1" indent="-342900">
              <a:buClr>
                <a:schemeClr val="accent1">
                  <a:lumMod val="75000"/>
                </a:schemeClr>
              </a:buClr>
              <a:buFont typeface="Wingdings" pitchFamily="2" charset="2"/>
              <a:buChar char="q"/>
              <a:defRPr/>
            </a:pPr>
            <a:r>
              <a:rPr lang="fr-FR" sz="2600" dirty="0" smtClean="0"/>
              <a:t>Stratégie la plus utilisée pour prévenir la carence martiale dans les PED</a:t>
            </a:r>
          </a:p>
          <a:p>
            <a:pPr marL="342900" lvl="1" indent="-342900">
              <a:buClr>
                <a:schemeClr val="accent1">
                  <a:lumMod val="75000"/>
                </a:schemeClr>
              </a:buClr>
              <a:buFont typeface="Wingdings" pitchFamily="2" charset="2"/>
              <a:buChar char="q"/>
              <a:defRPr/>
            </a:pPr>
            <a:r>
              <a:rPr lang="fr-FR" sz="2600" dirty="0" smtClean="0"/>
              <a:t>Groupes à risque (</a:t>
            </a:r>
            <a:r>
              <a:rPr lang="fr-FR" sz="2600" dirty="0" err="1" smtClean="0"/>
              <a:t>exp</a:t>
            </a:r>
            <a:r>
              <a:rPr lang="fr-FR" sz="2600" dirty="0" smtClean="0"/>
              <a:t>. NRS) dont le déficit en fer demande à être corrigé rapidement</a:t>
            </a:r>
          </a:p>
          <a:p>
            <a:pPr marL="742950" lvl="2" indent="-342900">
              <a:buClr>
                <a:schemeClr val="tx2">
                  <a:lumMod val="60000"/>
                  <a:lumOff val="40000"/>
                </a:schemeClr>
              </a:buClr>
              <a:buFont typeface="Wingdings" pitchFamily="2" charset="2"/>
              <a:buChar char="§"/>
              <a:defRPr/>
            </a:pPr>
            <a:r>
              <a:rPr lang="fr-FR" sz="2300" dirty="0" smtClean="0"/>
              <a:t>Structures de distribution et logistique d’approvisionnement adéquates </a:t>
            </a:r>
          </a:p>
          <a:p>
            <a:pPr marL="742950" lvl="2" indent="-342900">
              <a:buClr>
                <a:schemeClr val="tx2">
                  <a:lumMod val="60000"/>
                  <a:lumOff val="40000"/>
                </a:schemeClr>
              </a:buClr>
              <a:buFont typeface="Wingdings" pitchFamily="2" charset="2"/>
              <a:buChar char="§"/>
              <a:defRPr/>
            </a:pPr>
            <a:r>
              <a:rPr lang="fr-FR" sz="2300" dirty="0" smtClean="0"/>
              <a:t>Bien suivie: efficace et rentable, quand utilisée sur des périodes courtes </a:t>
            </a:r>
          </a:p>
          <a:p>
            <a:pPr marL="742950" lvl="2" indent="-342900" algn="r">
              <a:buClr>
                <a:schemeClr val="tx2">
                  <a:lumMod val="60000"/>
                  <a:lumOff val="40000"/>
                </a:schemeClr>
              </a:buClr>
              <a:buNone/>
              <a:defRPr/>
            </a:pPr>
            <a:r>
              <a:rPr lang="fr-FR" sz="1500" dirty="0" smtClean="0">
                <a:solidFill>
                  <a:srgbClr val="C62424"/>
                </a:solidFill>
              </a:rPr>
              <a:t>(</a:t>
            </a:r>
            <a:r>
              <a:rPr lang="en-US" sz="1500" dirty="0" err="1" smtClean="0">
                <a:solidFill>
                  <a:srgbClr val="C62424"/>
                </a:solidFill>
              </a:rPr>
              <a:t>Viteri</a:t>
            </a:r>
            <a:r>
              <a:rPr lang="en-US" sz="1500" dirty="0" smtClean="0">
                <a:solidFill>
                  <a:srgbClr val="C62424"/>
                </a:solidFill>
              </a:rPr>
              <a:t> F. </a:t>
            </a:r>
            <a:r>
              <a:rPr lang="en-US" sz="1500" dirty="0" err="1" smtClean="0">
                <a:solidFill>
                  <a:srgbClr val="C62424"/>
                </a:solidFill>
              </a:rPr>
              <a:t>Nutr</a:t>
            </a:r>
            <a:r>
              <a:rPr lang="en-US" sz="1500" dirty="0" smtClean="0">
                <a:solidFill>
                  <a:srgbClr val="C62424"/>
                </a:solidFill>
              </a:rPr>
              <a:t>. Rev. 1997)</a:t>
            </a:r>
            <a:endParaRPr lang="fr-FR" sz="1500" dirty="0" smtClean="0"/>
          </a:p>
          <a:p>
            <a:pPr marL="342900" lvl="1" indent="-342900">
              <a:buClr>
                <a:schemeClr val="accent1">
                  <a:lumMod val="75000"/>
                </a:schemeClr>
              </a:buClr>
              <a:buFont typeface="Wingdings" pitchFamily="2" charset="2"/>
              <a:buChar char="q"/>
              <a:defRPr/>
            </a:pPr>
            <a:r>
              <a:rPr lang="fr-FR" sz="2600" dirty="0" smtClean="0"/>
              <a:t>Le manque de </a:t>
            </a:r>
            <a:r>
              <a:rPr lang="fr-FR" sz="2600" dirty="0" err="1" smtClean="0"/>
              <a:t>compliance</a:t>
            </a:r>
            <a:r>
              <a:rPr lang="fr-FR" sz="2600" dirty="0" smtClean="0"/>
              <a:t> est une limitation importante à l’efficience des programmes</a:t>
            </a:r>
          </a:p>
          <a:p>
            <a:pPr marL="742950" lvl="2" indent="-342900">
              <a:buClr>
                <a:schemeClr val="tx2">
                  <a:lumMod val="60000"/>
                  <a:lumOff val="40000"/>
                </a:schemeClr>
              </a:buClr>
              <a:buFont typeface="Wingdings" pitchFamily="2" charset="2"/>
              <a:buChar char="§"/>
              <a:defRPr/>
            </a:pPr>
            <a:r>
              <a:rPr lang="fr-FR" sz="2300" dirty="0" smtClean="0"/>
              <a:t>Effets indésirables doses-dépendants des sels ferreux (coloration noires des selles, coloration des dents, inconfort gastrique, nausée, diarrhée, ou constipation)</a:t>
            </a:r>
          </a:p>
          <a:p>
            <a:pPr marL="742950" lvl="2" indent="-342900">
              <a:buClr>
                <a:schemeClr val="tx2">
                  <a:lumMod val="60000"/>
                  <a:lumOff val="40000"/>
                </a:schemeClr>
              </a:buClr>
              <a:buFont typeface="Wingdings" pitchFamily="2" charset="2"/>
              <a:buChar char="§"/>
              <a:defRPr/>
            </a:pPr>
            <a:r>
              <a:rPr lang="fr-FR" sz="2300" dirty="0" smtClean="0"/>
              <a:t>Hydroxyde ferrique : </a:t>
            </a:r>
            <a:r>
              <a:rPr lang="fr-FR" sz="2300" dirty="0" err="1" smtClean="0"/>
              <a:t>absorbtion</a:t>
            </a:r>
            <a:r>
              <a:rPr lang="fr-FR" sz="2300" dirty="0" smtClean="0"/>
              <a:t> &lt;, tolérance &gt;       </a:t>
            </a:r>
            <a:r>
              <a:rPr lang="fr-FR" sz="1500" dirty="0" smtClean="0">
                <a:solidFill>
                  <a:srgbClr val="C62424"/>
                </a:solidFill>
              </a:rPr>
              <a:t>(</a:t>
            </a:r>
            <a:r>
              <a:rPr lang="en-GB" sz="1500" dirty="0" err="1" smtClean="0">
                <a:solidFill>
                  <a:srgbClr val="C62424"/>
                </a:solidFill>
              </a:rPr>
              <a:t>Toblli</a:t>
            </a:r>
            <a:r>
              <a:rPr lang="en-GB" sz="1500" dirty="0" smtClean="0">
                <a:solidFill>
                  <a:srgbClr val="C62424"/>
                </a:solidFill>
              </a:rPr>
              <a:t> JE </a:t>
            </a:r>
            <a:r>
              <a:rPr lang="en-US" sz="1500" i="1" dirty="0" smtClean="0">
                <a:solidFill>
                  <a:srgbClr val="C62424"/>
                </a:solidFill>
              </a:rPr>
              <a:t>et al</a:t>
            </a:r>
            <a:r>
              <a:rPr lang="en-US" sz="1500" dirty="0" smtClean="0">
                <a:solidFill>
                  <a:srgbClr val="C62424"/>
                </a:solidFill>
              </a:rPr>
              <a:t>. </a:t>
            </a:r>
            <a:r>
              <a:rPr lang="de-DE" sz="1500" dirty="0" smtClean="0">
                <a:solidFill>
                  <a:srgbClr val="C62424"/>
                </a:solidFill>
              </a:rPr>
              <a:t>Arzneimittelforschung. 2007</a:t>
            </a:r>
            <a:r>
              <a:rPr lang="en-US" sz="1500" dirty="0" smtClean="0">
                <a:solidFill>
                  <a:srgbClr val="C62424"/>
                </a:solidFill>
              </a:rPr>
              <a:t>)</a:t>
            </a:r>
            <a:endParaRPr lang="fr-FR" sz="1500" dirty="0" smtClean="0"/>
          </a:p>
          <a:p>
            <a:pPr marL="742950" lvl="2" indent="-342900">
              <a:buClr>
                <a:schemeClr val="tx2">
                  <a:lumMod val="60000"/>
                  <a:lumOff val="40000"/>
                </a:schemeClr>
              </a:buClr>
              <a:buFont typeface="Wingdings" pitchFamily="2" charset="2"/>
              <a:buChar char="§"/>
              <a:defRPr/>
            </a:pPr>
            <a:r>
              <a:rPr lang="fr-FR" sz="2300" dirty="0" err="1" smtClean="0"/>
              <a:t>Supplémentation</a:t>
            </a:r>
            <a:r>
              <a:rPr lang="fr-FR" sz="2300" dirty="0" smtClean="0"/>
              <a:t> hebdomadaire aussi efficace           </a:t>
            </a:r>
            <a:r>
              <a:rPr lang="fr-FR" sz="1500" dirty="0" smtClean="0">
                <a:solidFill>
                  <a:srgbClr val="C62424"/>
                </a:solidFill>
              </a:rPr>
              <a:t>(</a:t>
            </a:r>
            <a:r>
              <a:rPr lang="en-GB" sz="1500" dirty="0" err="1" smtClean="0">
                <a:solidFill>
                  <a:srgbClr val="C62424"/>
                </a:solidFill>
              </a:rPr>
              <a:t>Schultink</a:t>
            </a:r>
            <a:r>
              <a:rPr lang="en-GB" sz="1500" dirty="0" smtClean="0">
                <a:solidFill>
                  <a:srgbClr val="C62424"/>
                </a:solidFill>
              </a:rPr>
              <a:t> W </a:t>
            </a:r>
            <a:r>
              <a:rPr lang="en-US" sz="1500" i="1" dirty="0" smtClean="0">
                <a:solidFill>
                  <a:srgbClr val="C62424"/>
                </a:solidFill>
              </a:rPr>
              <a:t>et al.</a:t>
            </a:r>
            <a:r>
              <a:rPr lang="en-US" sz="1500" dirty="0" smtClean="0">
                <a:solidFill>
                  <a:srgbClr val="C62424"/>
                </a:solidFill>
              </a:rPr>
              <a:t> </a:t>
            </a:r>
            <a:r>
              <a:rPr lang="de-DE" sz="1500" dirty="0" smtClean="0">
                <a:solidFill>
                  <a:srgbClr val="C62424"/>
                </a:solidFill>
              </a:rPr>
              <a:t>Am J </a:t>
            </a:r>
            <a:r>
              <a:rPr lang="de-DE" sz="1500" dirty="0" err="1" smtClean="0">
                <a:solidFill>
                  <a:srgbClr val="C62424"/>
                </a:solidFill>
              </a:rPr>
              <a:t>Clin</a:t>
            </a:r>
            <a:r>
              <a:rPr lang="de-DE" sz="1500" dirty="0" smtClean="0">
                <a:solidFill>
                  <a:srgbClr val="C62424"/>
                </a:solidFill>
              </a:rPr>
              <a:t> </a:t>
            </a:r>
            <a:r>
              <a:rPr lang="de-DE" sz="1500" dirty="0" err="1" smtClean="0">
                <a:solidFill>
                  <a:srgbClr val="C62424"/>
                </a:solidFill>
              </a:rPr>
              <a:t>Nutr</a:t>
            </a:r>
            <a:r>
              <a:rPr lang="de-DE" sz="1500" dirty="0" smtClean="0">
                <a:solidFill>
                  <a:srgbClr val="C62424"/>
                </a:solidFill>
              </a:rPr>
              <a:t>. 1995</a:t>
            </a:r>
            <a:r>
              <a:rPr lang="en-US" sz="1500" dirty="0" smtClean="0">
                <a:solidFill>
                  <a:srgbClr val="C62424"/>
                </a:solidFill>
              </a:rPr>
              <a:t>)</a:t>
            </a:r>
            <a:endParaRPr lang="fr-FR" sz="1500" dirty="0" smtClean="0"/>
          </a:p>
          <a:p>
            <a:pPr marL="342900" lvl="1" indent="-342900">
              <a:buClr>
                <a:schemeClr val="accent1">
                  <a:lumMod val="75000"/>
                </a:schemeClr>
              </a:buClr>
              <a:buFont typeface="Wingdings" pitchFamily="2" charset="2"/>
              <a:buChar char="q"/>
              <a:defRPr/>
            </a:pPr>
            <a:r>
              <a:rPr lang="fr-FR" sz="2600" dirty="0" smtClean="0"/>
              <a:t>Pas de supplémentation universelle ou de préparations ferrugineuses dans les régions d’endémie palustre, en l’absence de dépistage de la CM </a:t>
            </a:r>
          </a:p>
          <a:p>
            <a:pPr marL="342900" lvl="1" indent="-342900" algn="r">
              <a:buClr>
                <a:schemeClr val="accent1">
                  <a:lumMod val="75000"/>
                </a:schemeClr>
              </a:buClr>
              <a:buNone/>
              <a:defRPr/>
            </a:pPr>
            <a:r>
              <a:rPr lang="fr-FR" sz="1500" dirty="0" smtClean="0">
                <a:solidFill>
                  <a:srgbClr val="C00000"/>
                </a:solidFill>
              </a:rPr>
              <a:t>(WHO. Food </a:t>
            </a:r>
            <a:r>
              <a:rPr lang="fr-FR" sz="1500" dirty="0" err="1" smtClean="0">
                <a:solidFill>
                  <a:srgbClr val="C00000"/>
                </a:solidFill>
              </a:rPr>
              <a:t>Nutr</a:t>
            </a:r>
            <a:r>
              <a:rPr lang="fr-FR" sz="1500" dirty="0" smtClean="0">
                <a:solidFill>
                  <a:srgbClr val="C00000"/>
                </a:solidFill>
              </a:rPr>
              <a:t> Bull. 2007 </a:t>
            </a:r>
            <a:r>
              <a:rPr lang="en-US" sz="1500" dirty="0" smtClean="0">
                <a:solidFill>
                  <a:srgbClr val="C00000"/>
                </a:solidFill>
              </a:rPr>
              <a:t>)</a:t>
            </a:r>
            <a:endParaRPr lang="fr-FR" sz="1500" dirty="0" smtClean="0"/>
          </a:p>
          <a:p>
            <a:pPr marL="342900" lvl="1" indent="-342900">
              <a:buClr>
                <a:schemeClr val="tx2">
                  <a:lumMod val="60000"/>
                  <a:lumOff val="40000"/>
                </a:schemeClr>
              </a:buClr>
              <a:buNone/>
              <a:defRPr/>
            </a:pPr>
            <a:endParaRPr lang="fr-FR" sz="2000" dirty="0" smtClean="0">
              <a:solidFill>
                <a:prstClr val="black"/>
              </a:solidFill>
            </a:endParaRPr>
          </a:p>
          <a:p>
            <a:pPr marL="342900" lvl="1" indent="-342900">
              <a:buClr>
                <a:schemeClr val="accent1">
                  <a:lumMod val="75000"/>
                </a:schemeClr>
              </a:buClr>
              <a:buNone/>
              <a:defRPr/>
            </a:pPr>
            <a:endParaRPr lang="fr-FR" sz="2000" dirty="0" smtClean="0"/>
          </a:p>
          <a:p>
            <a:endParaRPr lang="fr-FR" dirty="0"/>
          </a:p>
        </p:txBody>
      </p:sp>
      <p:sp>
        <p:nvSpPr>
          <p:cNvPr id="10" name="Titre 1"/>
          <p:cNvSpPr txBox="1">
            <a:spLocks/>
          </p:cNvSpPr>
          <p:nvPr/>
        </p:nvSpPr>
        <p:spPr>
          <a:xfrm>
            <a:off x="0" y="0"/>
            <a:ext cx="9144000" cy="69269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p>
            <a:pPr marL="725850" indent="-514350" algn="ctr" fontAlgn="auto">
              <a:spcAft>
                <a:spcPts val="0"/>
              </a:spcAft>
            </a:pPr>
            <a:r>
              <a:rPr lang="fr-FR" sz="3200" dirty="0" smtClean="0">
                <a:solidFill>
                  <a:prstClr val="black"/>
                </a:solidFill>
              </a:rPr>
              <a:t>Prévention primaire (3)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p:cNvSpPr>
            <a:spLocks noGrp="1"/>
          </p:cNvSpPr>
          <p:nvPr>
            <p:ph type="title"/>
          </p:nvPr>
        </p:nvSpPr>
        <p:spPr>
          <a:xfrm>
            <a:off x="0" y="0"/>
            <a:ext cx="9144000" cy="980728"/>
          </a:xfrm>
          <a:ln/>
        </p:spPr>
        <p:style>
          <a:lnRef idx="1">
            <a:schemeClr val="accent1"/>
          </a:lnRef>
          <a:fillRef idx="2">
            <a:schemeClr val="accent1"/>
          </a:fillRef>
          <a:effectRef idx="1">
            <a:schemeClr val="accent1"/>
          </a:effectRef>
          <a:fontRef idx="minor">
            <a:schemeClr val="dk1"/>
          </a:fontRef>
        </p:style>
        <p:txBody>
          <a:bodyPr>
            <a:normAutofit/>
          </a:bodyPr>
          <a:lstStyle/>
          <a:p>
            <a:r>
              <a:rPr lang="fr-FR" sz="3200" dirty="0" smtClean="0"/>
              <a:t>Ampleur du problème (3</a:t>
            </a:r>
            <a:r>
              <a:rPr lang="fr-FR" sz="2800" dirty="0" smtClean="0"/>
              <a:t>)</a:t>
            </a:r>
          </a:p>
        </p:txBody>
      </p:sp>
      <p:sp>
        <p:nvSpPr>
          <p:cNvPr id="4" name="Espace réservé du contenu 3"/>
          <p:cNvSpPr>
            <a:spLocks noGrp="1"/>
          </p:cNvSpPr>
          <p:nvPr>
            <p:ph idx="1"/>
          </p:nvPr>
        </p:nvSpPr>
        <p:spPr/>
        <p:txBody>
          <a:bodyPr/>
          <a:lstStyle/>
          <a:p>
            <a:endParaRPr lang="fr-FR"/>
          </a:p>
        </p:txBody>
      </p:sp>
      <p:graphicFrame>
        <p:nvGraphicFramePr>
          <p:cNvPr id="5" name="Espace réservé du contenu 3"/>
          <p:cNvGraphicFramePr>
            <a:graphicFrameLocks/>
          </p:cNvGraphicFramePr>
          <p:nvPr>
            <p:extLst>
              <p:ext uri="{D42A27DB-BD31-4B8C-83A1-F6EECF244321}">
                <p14:modId xmlns:p14="http://schemas.microsoft.com/office/powerpoint/2010/main" val="7078908"/>
              </p:ext>
            </p:extLst>
          </p:nvPr>
        </p:nvGraphicFramePr>
        <p:xfrm>
          <a:off x="107504" y="1124744"/>
          <a:ext cx="8856984" cy="5303179"/>
        </p:xfrm>
        <a:graphic>
          <a:graphicData uri="http://schemas.openxmlformats.org/drawingml/2006/table">
            <a:tbl>
              <a:tblPr firstRow="1" bandRow="1">
                <a:tableStyleId>{B301B821-A1FF-4177-AEE7-76D212191A09}</a:tableStyleId>
              </a:tblPr>
              <a:tblGrid>
                <a:gridCol w="2592288"/>
                <a:gridCol w="1872208"/>
                <a:gridCol w="2232248"/>
                <a:gridCol w="936104"/>
                <a:gridCol w="1224136"/>
              </a:tblGrid>
              <a:tr h="676495">
                <a:tc>
                  <a:txBody>
                    <a:bodyPr/>
                    <a:lstStyle>
                      <a:defPPr>
                        <a:defRPr lang="fr-FR"/>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800" dirty="0" smtClean="0">
                          <a:latin typeface="Calibri" pitchFamily="34" charset="0"/>
                          <a:cs typeface="Calibri" pitchFamily="34" charset="0"/>
                        </a:rPr>
                        <a:t>Auteurs/région/année</a:t>
                      </a:r>
                      <a:endParaRPr lang="fr-FR" sz="1800" dirty="0">
                        <a:latin typeface="Calibri" pitchFamily="34" charset="0"/>
                        <a:cs typeface="Calibri" pitchFamily="34" charset="0"/>
                      </a:endParaRPr>
                    </a:p>
                  </a:txBody>
                  <a:tcPr/>
                </a:tc>
                <a:tc>
                  <a:txBody>
                    <a:bodyPr/>
                    <a:lstStyle>
                      <a:defPPr>
                        <a:defRPr lang="fr-FR"/>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aseline="0" dirty="0" smtClean="0">
                          <a:latin typeface="Calibri" pitchFamily="34" charset="0"/>
                          <a:cs typeface="Calibri" pitchFamily="34" charset="0"/>
                        </a:rPr>
                        <a:t>Indicateur de CM</a:t>
                      </a:r>
                      <a:endParaRPr lang="fr-FR" sz="1800" dirty="0" smtClean="0">
                        <a:latin typeface="Calibri" pitchFamily="34" charset="0"/>
                        <a:cs typeface="Calibri" pitchFamily="34" charset="0"/>
                      </a:endParaRPr>
                    </a:p>
                  </a:txBody>
                  <a:tcPr/>
                </a:tc>
                <a:tc>
                  <a:txBody>
                    <a:bodyPr/>
                    <a:lstStyle>
                      <a:defPPr>
                        <a:defRPr lang="fr-FR"/>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800" baseline="0" dirty="0" smtClean="0">
                          <a:latin typeface="Calibri" pitchFamily="34" charset="0"/>
                          <a:cs typeface="Calibri" pitchFamily="34" charset="0"/>
                        </a:rPr>
                        <a:t>Population</a:t>
                      </a:r>
                      <a:endParaRPr lang="fr-FR" sz="1800" dirty="0">
                        <a:latin typeface="Calibri" pitchFamily="34" charset="0"/>
                        <a:cs typeface="Calibri" pitchFamily="34" charset="0"/>
                      </a:endParaRPr>
                    </a:p>
                  </a:txBody>
                  <a:tcPr/>
                </a:tc>
                <a:tc gridSpan="2">
                  <a:txBody>
                    <a:bodyPr/>
                    <a:lstStyle>
                      <a:defPPr>
                        <a:defRPr lang="fr-FR"/>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800" dirty="0" smtClean="0">
                          <a:latin typeface="Calibri" pitchFamily="34" charset="0"/>
                          <a:cs typeface="Calibri" pitchFamily="34" charset="0"/>
                        </a:rPr>
                        <a:t>Prévalence </a:t>
                      </a:r>
                    </a:p>
                    <a:p>
                      <a:pPr algn="ctr"/>
                      <a:r>
                        <a:rPr lang="fr-FR" sz="1800" dirty="0" smtClean="0">
                          <a:latin typeface="Calibri" pitchFamily="34" charset="0"/>
                          <a:cs typeface="Calibri" pitchFamily="34" charset="0"/>
                        </a:rPr>
                        <a:t>  CM</a:t>
                      </a:r>
                      <a:r>
                        <a:rPr lang="fr-FR" sz="1800" baseline="0" dirty="0" smtClean="0">
                          <a:latin typeface="Calibri" pitchFamily="34" charset="0"/>
                          <a:cs typeface="Calibri" pitchFamily="34" charset="0"/>
                        </a:rPr>
                        <a:t>                  ACM</a:t>
                      </a:r>
                      <a:endParaRPr lang="fr-FR" sz="1800" dirty="0" smtClean="0">
                        <a:latin typeface="Calibri" pitchFamily="34" charset="0"/>
                        <a:cs typeface="Calibri" pitchFamily="34" charset="0"/>
                      </a:endParaRPr>
                    </a:p>
                  </a:txBody>
                  <a:tcPr/>
                </a:tc>
                <a:tc hMerge="1">
                  <a:txBody>
                    <a:bodyPr/>
                    <a:lstStyle/>
                    <a:p>
                      <a:pPr algn="ctr"/>
                      <a:endParaRPr lang="fr-FR" sz="16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673484">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800" dirty="0" smtClean="0">
                          <a:latin typeface="Calibri" pitchFamily="34" charset="0"/>
                          <a:cs typeface="Calibri" pitchFamily="34" charset="0"/>
                        </a:rPr>
                        <a:t>Hocine M/Alger</a:t>
                      </a:r>
                      <a:r>
                        <a:rPr lang="da-DK" sz="1800" baseline="0" dirty="0" smtClean="0">
                          <a:latin typeface="Calibri" pitchFamily="34" charset="0"/>
                          <a:cs typeface="Calibri" pitchFamily="34" charset="0"/>
                        </a:rPr>
                        <a:t> /</a:t>
                      </a:r>
                      <a:r>
                        <a:rPr lang="da-DK" sz="1800" dirty="0" smtClean="0">
                          <a:latin typeface="Calibri" pitchFamily="34" charset="0"/>
                          <a:cs typeface="Calibri" pitchFamily="34" charset="0"/>
                        </a:rPr>
                        <a:t>1982</a:t>
                      </a: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latin typeface="Calibri" pitchFamily="34" charset="0"/>
                          <a:cs typeface="Calibri" pitchFamily="34" charset="0"/>
                        </a:rPr>
                        <a:t>NFS</a:t>
                      </a:r>
                      <a:endParaRPr lang="fr-FR" sz="1800" baseline="0" dirty="0">
                        <a:latin typeface="Calibri" pitchFamily="34" charset="0"/>
                        <a:cs typeface="Calibri" pitchFamily="34" charset="0"/>
                      </a:endParaRP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latin typeface="Calibri" pitchFamily="34" charset="0"/>
                          <a:cs typeface="Calibri" pitchFamily="34" charset="0"/>
                        </a:rPr>
                        <a:t>3 à 24 mois (urbaine)</a:t>
                      </a: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latin typeface="Calibri" pitchFamily="34" charset="0"/>
                          <a:cs typeface="Calibri"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Calibri" pitchFamily="34" charset="0"/>
                          <a:cs typeface="Calibri" pitchFamily="34" charset="0"/>
                        </a:rPr>
                        <a:t>28,4% </a:t>
                      </a:r>
                    </a:p>
                    <a:p>
                      <a:pPr algn="ctr"/>
                      <a:endParaRPr lang="fr-FR" sz="1800" dirty="0" smtClean="0">
                        <a:latin typeface="Calibri" pitchFamily="34" charset="0"/>
                        <a:cs typeface="Calibri" pitchFamily="34" charset="0"/>
                      </a:endParaRPr>
                    </a:p>
                  </a:txBody>
                  <a:tcPr/>
                </a:tc>
              </a:tr>
              <a:tr h="673484">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u="none" strike="noStrike" kern="1200" cap="none" spc="0" normalizeH="0" baseline="0" noProof="0" dirty="0" smtClean="0">
                          <a:ln>
                            <a:noFill/>
                          </a:ln>
                          <a:effectLst/>
                          <a:uLnTx/>
                          <a:uFillTx/>
                          <a:latin typeface="Calibri" pitchFamily="34" charset="0"/>
                          <a:cs typeface="Calibri" pitchFamily="34" charset="0"/>
                        </a:rPr>
                        <a:t>Benhassine F/Koléa/1986</a:t>
                      </a:r>
                      <a:endParaRPr kumimoji="0" lang="da-DK" sz="18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latin typeface="Calibri" pitchFamily="34" charset="0"/>
                          <a:cs typeface="Calibri" pitchFamily="34" charset="0"/>
                        </a:rPr>
                        <a:t>NFS, férritine</a:t>
                      </a:r>
                      <a:endParaRPr lang="fr-FR" sz="1800" baseline="0" dirty="0">
                        <a:latin typeface="Calibri" pitchFamily="34" charset="0"/>
                        <a:cs typeface="Calibri" pitchFamily="34" charset="0"/>
                      </a:endParaRP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aseline="0" dirty="0" smtClean="0">
                          <a:latin typeface="Calibri" pitchFamily="34" charset="0"/>
                          <a:cs typeface="Calibri" pitchFamily="34" charset="0"/>
                        </a:rPr>
                        <a:t>3 à 36 mois</a:t>
                      </a:r>
                    </a:p>
                    <a:p>
                      <a:pPr marL="0" marR="0" indent="0" algn="ctr" defTabSz="914400" rtl="0" eaLnBrk="1" fontAlgn="auto" latinLnBrk="0" hangingPunct="1">
                        <a:lnSpc>
                          <a:spcPct val="100000"/>
                        </a:lnSpc>
                        <a:spcBef>
                          <a:spcPts val="0"/>
                        </a:spcBef>
                        <a:spcAft>
                          <a:spcPts val="0"/>
                        </a:spcAft>
                        <a:buClrTx/>
                        <a:buSzTx/>
                        <a:buFontTx/>
                        <a:buNone/>
                        <a:tabLst/>
                        <a:defRPr/>
                      </a:pPr>
                      <a:r>
                        <a:rPr lang="fr-FR" sz="1800" baseline="0" dirty="0" smtClean="0">
                          <a:latin typeface="Calibri" pitchFamily="34" charset="0"/>
                          <a:cs typeface="Calibri" pitchFamily="34" charset="0"/>
                        </a:rPr>
                        <a:t>(rurale)</a:t>
                      </a: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latin typeface="Calibri" pitchFamily="34" charset="0"/>
                          <a:cs typeface="Calibri" pitchFamily="34" charset="0"/>
                        </a:rPr>
                        <a:t>45,9 %</a:t>
                      </a:r>
                      <a:endParaRPr lang="fr-FR" sz="1800" baseline="0" dirty="0" smtClean="0">
                        <a:latin typeface="Calibri" pitchFamily="34" charset="0"/>
                        <a:cs typeface="Calibri" pitchFamily="34" charset="0"/>
                      </a:endParaRPr>
                    </a:p>
                    <a:p>
                      <a:pPr algn="ctr"/>
                      <a:endParaRPr lang="fr-FR" sz="1800" baseline="0" dirty="0" smtClean="0">
                        <a:latin typeface="Calibri" pitchFamily="34" charset="0"/>
                        <a:cs typeface="Calibri"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u="none" strike="noStrike" kern="1200" cap="none" spc="0" normalizeH="0" baseline="0" noProof="0" dirty="0" smtClean="0">
                          <a:ln>
                            <a:noFill/>
                          </a:ln>
                          <a:effectLst/>
                          <a:uLnTx/>
                          <a:uFillTx/>
                          <a:latin typeface="Calibri" pitchFamily="34" charset="0"/>
                          <a:cs typeface="Calibri" pitchFamily="34" charset="0"/>
                        </a:rPr>
                        <a:t>44 %</a:t>
                      </a:r>
                    </a:p>
                    <a:p>
                      <a:pPr algn="ctr"/>
                      <a:endParaRPr lang="fr-FR" sz="1800" baseline="0" dirty="0" smtClean="0">
                        <a:latin typeface="Calibri" pitchFamily="34" charset="0"/>
                        <a:cs typeface="Calibri" pitchFamily="34" charset="0"/>
                      </a:endParaRPr>
                    </a:p>
                  </a:txBody>
                  <a:tcPr/>
                </a:tc>
              </a:tr>
              <a:tr h="1216898">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u="none" strike="noStrike" kern="1200" cap="none" spc="0" normalizeH="0" baseline="0" noProof="0" dirty="0" smtClean="0">
                          <a:ln>
                            <a:noFill/>
                          </a:ln>
                          <a:effectLst/>
                          <a:uLnTx/>
                          <a:uFillTx/>
                          <a:latin typeface="Calibri" pitchFamily="34" charset="0"/>
                          <a:cs typeface="Calibri" pitchFamily="34" charset="0"/>
                        </a:rPr>
                        <a:t>Enquête nationale/1998</a:t>
                      </a:r>
                    </a:p>
                    <a:p>
                      <a:pPr algn="ctr"/>
                      <a:endParaRPr lang="fr-FR" sz="1800" dirty="0">
                        <a:latin typeface="Calibri" pitchFamily="34" charset="0"/>
                        <a:cs typeface="Calibri" pitchFamily="34" charset="0"/>
                      </a:endParaRP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latin typeface="Calibri" pitchFamily="34" charset="0"/>
                          <a:cs typeface="Calibri" pitchFamily="34" charset="0"/>
                        </a:rPr>
                        <a:t>- ND</a:t>
                      </a: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Char char="-"/>
                        <a:tabLst/>
                        <a:defRPr/>
                      </a:pPr>
                      <a:r>
                        <a:rPr lang="fr-FR" sz="1800" baseline="0" dirty="0" smtClean="0">
                          <a:latin typeface="Calibri" pitchFamily="34" charset="0"/>
                          <a:cs typeface="Calibri" pitchFamily="34" charset="0"/>
                        </a:rPr>
                        <a:t> 6 à 59 mois</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800" baseline="0" dirty="0" smtClean="0">
                          <a:latin typeface="Calibri" pitchFamily="34" charset="0"/>
                          <a:cs typeface="Calibri" pitchFamily="34" charset="0"/>
                        </a:rPr>
                        <a:t>  Femmes en période d’activité génitale</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800" baseline="0" dirty="0" smtClean="0">
                          <a:latin typeface="Calibri" pitchFamily="34" charset="0"/>
                          <a:cs typeface="Calibri" pitchFamily="34" charset="0"/>
                        </a:rPr>
                        <a:t>  Hommes</a:t>
                      </a: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latin typeface="Calibri" pitchFamily="34" charset="0"/>
                          <a:cs typeface="Calibri" pitchFamily="34" charset="0"/>
                        </a:rPr>
                        <a:t>-</a:t>
                      </a:r>
                    </a:p>
                    <a:p>
                      <a:pPr algn="ctr"/>
                      <a:r>
                        <a:rPr lang="fr-FR" sz="1800" baseline="0" dirty="0" smtClean="0">
                          <a:latin typeface="Calibri" pitchFamily="34" charset="0"/>
                          <a:cs typeface="Calibri" pitchFamily="34" charset="0"/>
                        </a:rPr>
                        <a:t>-</a:t>
                      </a:r>
                    </a:p>
                    <a:p>
                      <a:pPr algn="ctr"/>
                      <a:endParaRPr lang="fr-FR" sz="1800" baseline="0" dirty="0" smtClean="0">
                        <a:latin typeface="Calibri" pitchFamily="34" charset="0"/>
                        <a:cs typeface="Calibri" pitchFamily="34" charset="0"/>
                      </a:endParaRPr>
                    </a:p>
                    <a:p>
                      <a:pPr algn="ctr"/>
                      <a:r>
                        <a:rPr lang="fr-FR" sz="1800" baseline="0" dirty="0" smtClean="0">
                          <a:latin typeface="Calibri" pitchFamily="34" charset="0"/>
                          <a:cs typeface="Calibri" pitchFamily="34" charset="0"/>
                        </a:rPr>
                        <a:t>-</a:t>
                      </a:r>
                      <a:endParaRPr lang="fr-FR" sz="1800" baseline="0" dirty="0">
                        <a:latin typeface="Calibri" pitchFamily="34" charset="0"/>
                        <a:cs typeface="Calibri"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u="none" strike="noStrike" kern="1200" cap="none" spc="0" normalizeH="0" baseline="0" noProof="0" dirty="0" smtClean="0">
                          <a:ln>
                            <a:noFill/>
                          </a:ln>
                          <a:effectLst/>
                          <a:uLnTx/>
                          <a:uFillTx/>
                          <a:latin typeface="Calibri" pitchFamily="34" charset="0"/>
                          <a:cs typeface="Calibri" pitchFamily="34" charset="0"/>
                        </a:rPr>
                        <a:t>23 . 2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u="none" strike="noStrike" kern="1200" cap="none" spc="0" normalizeH="0" baseline="0" noProof="0" dirty="0" smtClean="0">
                          <a:ln>
                            <a:noFill/>
                          </a:ln>
                          <a:effectLst/>
                          <a:uLnTx/>
                          <a:uFillTx/>
                          <a:latin typeface="Calibri" pitchFamily="34" charset="0"/>
                          <a:cs typeface="Calibri" pitchFamily="34" charset="0"/>
                        </a:rPr>
                        <a:t>32.3%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u="none" strike="noStrike" kern="1200" cap="none" spc="0" normalizeH="0" baseline="0" noProof="0" dirty="0" smtClean="0">
                        <a:ln>
                          <a:noFill/>
                        </a:ln>
                        <a:effectLst/>
                        <a:uLnTx/>
                        <a:uFillTx/>
                        <a:latin typeface="Calibri" pitchFamily="34" charset="0"/>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u="none" strike="noStrike" kern="1200" cap="none" spc="0" normalizeH="0" baseline="0" noProof="0" dirty="0" smtClean="0">
                          <a:ln>
                            <a:noFill/>
                          </a:ln>
                          <a:effectLst/>
                          <a:uLnTx/>
                          <a:uFillTx/>
                          <a:latin typeface="Calibri" pitchFamily="34" charset="0"/>
                          <a:cs typeface="Calibri" pitchFamily="34" charset="0"/>
                        </a:rPr>
                        <a:t>3 %</a:t>
                      </a:r>
                      <a:endParaRPr kumimoji="0" lang="fr-FR" sz="1800" b="0"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endParaRPr>
                    </a:p>
                  </a:txBody>
                  <a:tcPr/>
                </a:tc>
              </a:tr>
              <a:tr h="673484">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u="none" strike="noStrike" kern="1200" cap="none" spc="0" normalizeH="0" baseline="0" noProof="0" dirty="0" smtClean="0">
                          <a:ln>
                            <a:noFill/>
                          </a:ln>
                          <a:effectLst/>
                          <a:uLnTx/>
                          <a:uFillTx/>
                          <a:latin typeface="Calibri" pitchFamily="34" charset="0"/>
                          <a:cs typeface="Calibri" pitchFamily="34" charset="0"/>
                        </a:rPr>
                        <a:t>Massen Z/Tlemcen/2006</a:t>
                      </a:r>
                      <a:endParaRPr kumimoji="0" lang="da-DK" sz="18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latin typeface="Calibri" pitchFamily="34" charset="0"/>
                          <a:cs typeface="Calibri" pitchFamily="34" charset="0"/>
                        </a:rPr>
                        <a:t>Ht, férritine</a:t>
                      </a: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Calibri" pitchFamily="34" charset="0"/>
                          <a:cs typeface="Calibri" pitchFamily="34" charset="0"/>
                        </a:rPr>
                        <a:t>12 à 59 mois </a:t>
                      </a: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aseline="0" dirty="0" smtClean="0">
                          <a:latin typeface="Calibri" pitchFamily="34" charset="0"/>
                          <a:cs typeface="Calibri" pitchFamily="34" charset="0"/>
                        </a:rPr>
                        <a:t>39,5 %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aseline="0" dirty="0" smtClean="0">
                          <a:latin typeface="Calibri" pitchFamily="34" charset="0"/>
                          <a:cs typeface="Calibri" pitchFamily="34" charset="0"/>
                        </a:rPr>
                        <a:t>26,2 % </a:t>
                      </a:r>
                      <a:endParaRPr lang="fr-FR" sz="1800" baseline="0" dirty="0" smtClean="0">
                        <a:solidFill>
                          <a:schemeClr val="bg1"/>
                        </a:solidFill>
                        <a:latin typeface="Calibri" pitchFamily="34" charset="0"/>
                        <a:cs typeface="Calibri" pitchFamily="34" charset="0"/>
                      </a:endParaRPr>
                    </a:p>
                  </a:txBody>
                  <a:tcPr/>
                </a:tc>
              </a:tr>
              <a:tr h="694667">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u="none" strike="noStrike" kern="1200" cap="none" spc="0" normalizeH="0" baseline="0" noProof="0" dirty="0" smtClean="0">
                          <a:ln>
                            <a:noFill/>
                          </a:ln>
                          <a:effectLst/>
                          <a:uLnTx/>
                          <a:uFillTx/>
                          <a:latin typeface="Calibri" pitchFamily="34" charset="0"/>
                          <a:cs typeface="Calibri" pitchFamily="34" charset="0"/>
                        </a:rPr>
                        <a:t>Bittam A/Blida/2008</a:t>
                      </a:r>
                      <a:endParaRPr kumimoji="0" lang="da-DK" sz="18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aseline="0" dirty="0" smtClean="0">
                          <a:latin typeface="Calibri" pitchFamily="34" charset="0"/>
                          <a:cs typeface="Calibri" pitchFamily="34" charset="0"/>
                        </a:rPr>
                        <a:t>NFS, FS, férritine</a:t>
                      </a: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baseline="0" dirty="0" smtClean="0">
                          <a:latin typeface="Calibri" pitchFamily="34" charset="0"/>
                          <a:cs typeface="Calibri" pitchFamily="34" charset="0"/>
                        </a:rPr>
                        <a:t>Femme enceintes </a:t>
                      </a:r>
                    </a:p>
                    <a:p>
                      <a:pPr algn="ctr"/>
                      <a:r>
                        <a:rPr lang="fr-FR" sz="1800" baseline="0" dirty="0" smtClean="0">
                          <a:latin typeface="Calibri" pitchFamily="34" charset="0"/>
                          <a:cs typeface="Calibri" pitchFamily="34" charset="0"/>
                        </a:rPr>
                        <a:t>(3 </a:t>
                      </a:r>
                      <a:r>
                        <a:rPr lang="fr-FR" sz="1800" baseline="30000" dirty="0" smtClean="0">
                          <a:latin typeface="Calibri" pitchFamily="34" charset="0"/>
                          <a:cs typeface="Calibri" pitchFamily="34" charset="0"/>
                        </a:rPr>
                        <a:t>ième</a:t>
                      </a:r>
                      <a:r>
                        <a:rPr lang="fr-FR" sz="1800" baseline="0" dirty="0" smtClean="0">
                          <a:latin typeface="Calibri" pitchFamily="34" charset="0"/>
                          <a:cs typeface="Calibri" pitchFamily="34" charset="0"/>
                        </a:rPr>
                        <a:t> trimestre)</a:t>
                      </a:r>
                      <a:endParaRPr lang="fr-FR" sz="1800" dirty="0" smtClean="0">
                        <a:latin typeface="Calibri" pitchFamily="34" charset="0"/>
                        <a:cs typeface="Calibri" pitchFamily="34" charset="0"/>
                      </a:endParaRPr>
                    </a:p>
                  </a:txBody>
                  <a:tcPr/>
                </a:tc>
                <a:tc>
                  <a:txBody>
                    <a:bodyPr/>
                    <a:lstStyle>
                      <a:defPPr>
                        <a:defRPr lang="fr-FR"/>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800" dirty="0" smtClean="0">
                          <a:latin typeface="Calibri" pitchFamily="34" charset="0"/>
                          <a:cs typeface="Calibri" pitchFamily="34"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Calibri" pitchFamily="34" charset="0"/>
                          <a:cs typeface="Calibri" pitchFamily="34" charset="0"/>
                        </a:rPr>
                        <a:t>46,66 %</a:t>
                      </a:r>
                      <a:endParaRPr lang="fr-FR" sz="1800" dirty="0" smtClean="0">
                        <a:solidFill>
                          <a:schemeClr val="bg1"/>
                        </a:solidFill>
                        <a:latin typeface="Calibri" pitchFamily="34" charset="0"/>
                        <a:cs typeface="Calibri" pitchFamily="34" charset="0"/>
                      </a:endParaRPr>
                    </a:p>
                  </a:txBody>
                  <a:tcPr/>
                </a:tc>
              </a:tr>
              <a:tr h="694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u="none" strike="noStrike" kern="1200" cap="none" spc="0" normalizeH="0" baseline="0" noProof="0" dirty="0" smtClean="0">
                          <a:ln>
                            <a:noFill/>
                          </a:ln>
                          <a:effectLst/>
                          <a:uLnTx/>
                          <a:uFillTx/>
                          <a:latin typeface="Calibri" pitchFamily="34" charset="0"/>
                          <a:cs typeface="Calibri" pitchFamily="34" charset="0"/>
                        </a:rPr>
                        <a:t>Smahi MC/2008</a:t>
                      </a:r>
                      <a:endParaRPr kumimoji="0" lang="da-DK" sz="1800" b="0" i="0" u="none" strike="noStrike" kern="1200" cap="none" spc="0" normalizeH="0" baseline="0" noProof="0" dirty="0" smtClean="0">
                        <a:ln>
                          <a:noFill/>
                        </a:ln>
                        <a:solidFill>
                          <a:prstClr val="black"/>
                        </a:solidFill>
                        <a:effectLst/>
                        <a:uLnTx/>
                        <a:uFillTx/>
                        <a:latin typeface="Calibri" pitchFamily="34" charset="0"/>
                        <a:ea typeface="+mn-ea"/>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kern="1200" baseline="0" dirty="0" smtClean="0">
                          <a:latin typeface="Calibri" pitchFamily="34" charset="0"/>
                          <a:cs typeface="Calibri" pitchFamily="34" charset="0"/>
                        </a:rPr>
                        <a:t>NFS, Ferritine, CRP, RsTf</a:t>
                      </a:r>
                      <a:endParaRPr lang="fr-FR" sz="1800" kern="1200" baseline="0" dirty="0" smtClean="0">
                        <a:solidFill>
                          <a:schemeClr val="dk1"/>
                        </a:solidFill>
                        <a:latin typeface="Calibri" pitchFamily="34" charset="0"/>
                        <a:ea typeface="+mn-ea"/>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latin typeface="Calibri" pitchFamily="34" charset="0"/>
                          <a:cs typeface="Calibri" pitchFamily="34" charset="0"/>
                        </a:rPr>
                        <a:t>9 mois</a:t>
                      </a:r>
                      <a:endParaRPr lang="fr-FR" sz="1800" kern="1200" dirty="0" smtClean="0">
                        <a:solidFill>
                          <a:schemeClr val="bg1"/>
                        </a:solidFill>
                        <a:latin typeface="Calibri" pitchFamily="34" charset="0"/>
                        <a:ea typeface="+mn-ea"/>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kern="1200" dirty="0" smtClean="0">
                          <a:latin typeface="Calibri" pitchFamily="34" charset="0"/>
                          <a:cs typeface="Calibri" pitchFamily="34" charset="0"/>
                        </a:rPr>
                        <a:t>59,7 %</a:t>
                      </a:r>
                      <a:endParaRPr lang="fr-FR" sz="1800" kern="1200" dirty="0" smtClean="0">
                        <a:solidFill>
                          <a:schemeClr val="bg1"/>
                        </a:solidFill>
                        <a:latin typeface="Calibri" pitchFamily="34" charset="0"/>
                        <a:ea typeface="+mn-ea"/>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Calibri" pitchFamily="34" charset="0"/>
                          <a:cs typeface="Calibri" pitchFamily="34" charset="0"/>
                        </a:rPr>
                        <a:t>36,5 %</a:t>
                      </a:r>
                      <a:endParaRPr lang="fr-FR" sz="1800" dirty="0" smtClean="0">
                        <a:solidFill>
                          <a:schemeClr val="bg1"/>
                        </a:solidFill>
                        <a:latin typeface="Calibri" pitchFamily="34" charset="0"/>
                        <a:cs typeface="Calibri"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0" y="6813376"/>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Espace réservé du contenu 2"/>
          <p:cNvSpPr txBox="1">
            <a:spLocks/>
          </p:cNvSpPr>
          <p:nvPr/>
        </p:nvSpPr>
        <p:spPr>
          <a:xfrm>
            <a:off x="4427984" y="1916832"/>
            <a:ext cx="4392488" cy="4752528"/>
          </a:xfrm>
          <a:prstGeom prst="rect">
            <a:avLst/>
          </a:prstGeom>
        </p:spPr>
        <p:txBody>
          <a:bodyPr vert="horz" lIns="91440" tIns="45720" rIns="91440" bIns="45720" rtlCol="0">
            <a:normAutofit/>
          </a:bodyPr>
          <a:lstStyle/>
          <a:p>
            <a:pPr marL="342900" lvl="1" indent="-342900" fontAlgn="auto">
              <a:spcBef>
                <a:spcPct val="20000"/>
              </a:spcBef>
              <a:spcAft>
                <a:spcPts val="0"/>
              </a:spcAft>
              <a:buClr>
                <a:srgbClr val="4F81BD">
                  <a:lumMod val="75000"/>
                </a:srgbClr>
              </a:buClr>
              <a:buFont typeface="Arial" pitchFamily="34" charset="0"/>
              <a:buNone/>
              <a:defRPr/>
            </a:pPr>
            <a:endParaRPr lang="fr-FR" sz="2000" dirty="0" smtClean="0">
              <a:solidFill>
                <a:prstClr val="black"/>
              </a:solidFill>
              <a:latin typeface="Calibri"/>
              <a:cs typeface="+mn-cs"/>
            </a:endParaRPr>
          </a:p>
          <a:p>
            <a:pPr marL="342900" lvl="1" indent="-342900" fontAlgn="auto">
              <a:spcBef>
                <a:spcPct val="20000"/>
              </a:spcBef>
              <a:spcAft>
                <a:spcPts val="0"/>
              </a:spcAft>
              <a:buClr>
                <a:srgbClr val="4F81BD">
                  <a:lumMod val="75000"/>
                </a:srgbClr>
              </a:buClr>
              <a:buFont typeface="Arial" pitchFamily="34" charset="0"/>
              <a:buNone/>
              <a:defRPr/>
            </a:pPr>
            <a:endParaRPr lang="fr-FR" sz="2000" dirty="0" smtClean="0">
              <a:solidFill>
                <a:prstClr val="black"/>
              </a:solidFill>
              <a:latin typeface="Calibri"/>
              <a:cs typeface="+mn-cs"/>
            </a:endParaRPr>
          </a:p>
          <a:p>
            <a:pPr marL="342900" lvl="1" indent="-342900" fontAlgn="auto">
              <a:spcBef>
                <a:spcPct val="20000"/>
              </a:spcBef>
              <a:spcAft>
                <a:spcPts val="0"/>
              </a:spcAft>
              <a:buClr>
                <a:srgbClr val="4F81BD">
                  <a:lumMod val="75000"/>
                </a:srgbClr>
              </a:buClr>
              <a:buFont typeface="Arial" pitchFamily="34" charset="0"/>
              <a:buNone/>
              <a:defRPr/>
            </a:pPr>
            <a:endParaRPr lang="fr-FR" sz="2000" dirty="0" smtClean="0">
              <a:solidFill>
                <a:prstClr val="black"/>
              </a:solidFill>
              <a:latin typeface="Calibri"/>
              <a:cs typeface="+mn-cs"/>
            </a:endParaRPr>
          </a:p>
        </p:txBody>
      </p:sp>
      <p:graphicFrame>
        <p:nvGraphicFramePr>
          <p:cNvPr id="11" name="Tableau 10"/>
          <p:cNvGraphicFramePr>
            <a:graphicFrameLocks noGrp="1"/>
          </p:cNvGraphicFramePr>
          <p:nvPr/>
        </p:nvGraphicFramePr>
        <p:xfrm>
          <a:off x="36506" y="408048"/>
          <a:ext cx="8999990" cy="6117296"/>
        </p:xfrm>
        <a:graphic>
          <a:graphicData uri="http://schemas.openxmlformats.org/drawingml/2006/table">
            <a:tbl>
              <a:tblPr firstRow="1" bandRow="1">
                <a:tableStyleId>{3B4B98B0-60AC-42C2-AFA5-B58CD77FA1E5}</a:tableStyleId>
              </a:tblPr>
              <a:tblGrid>
                <a:gridCol w="1616417"/>
                <a:gridCol w="2938939"/>
                <a:gridCol w="1689890"/>
                <a:gridCol w="2754744"/>
              </a:tblGrid>
              <a:tr h="432048">
                <a:tc>
                  <a:txBody>
                    <a:bodyPr/>
                    <a:lstStyle/>
                    <a:p>
                      <a:pPr algn="l">
                        <a:lnSpc>
                          <a:spcPct val="115000"/>
                        </a:lnSpc>
                        <a:spcAft>
                          <a:spcPts val="1200"/>
                        </a:spcAft>
                      </a:pPr>
                      <a:r>
                        <a:rPr lang="fr-FR" sz="1400" dirty="0"/>
                        <a:t>Organisation/Pays</a:t>
                      </a:r>
                      <a:endParaRPr lang="fr-FR" sz="1400" dirty="0">
                        <a:latin typeface="Calibri"/>
                        <a:ea typeface="Calibri"/>
                        <a:cs typeface="Times New Roman"/>
                      </a:endParaRPr>
                    </a:p>
                  </a:txBody>
                  <a:tcPr marL="68580" marR="68580"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a:lnSpc>
                          <a:spcPct val="115000"/>
                        </a:lnSpc>
                        <a:spcAft>
                          <a:spcPts val="1200"/>
                        </a:spcAft>
                      </a:pPr>
                      <a:r>
                        <a:rPr lang="fr-FR" sz="1400" dirty="0"/>
                        <a:t>Catégorie concernée</a:t>
                      </a:r>
                      <a:endParaRPr lang="fr-FR" sz="1400" dirty="0">
                        <a:latin typeface="Calibri"/>
                        <a:ea typeface="Calibri"/>
                        <a:cs typeface="Times New Roman"/>
                      </a:endParaRPr>
                    </a:p>
                  </a:txBody>
                  <a:tcPr marL="68580" marR="68580"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a:lnSpc>
                          <a:spcPct val="115000"/>
                        </a:lnSpc>
                        <a:spcAft>
                          <a:spcPts val="1200"/>
                        </a:spcAft>
                      </a:pPr>
                      <a:r>
                        <a:rPr lang="fr-FR" sz="1400" dirty="0"/>
                        <a:t>Dose journalière</a:t>
                      </a:r>
                      <a:endParaRPr lang="fr-FR" sz="1400" dirty="0">
                        <a:latin typeface="Calibri"/>
                        <a:ea typeface="Calibri"/>
                        <a:cs typeface="Times New Roman"/>
                      </a:endParaRPr>
                    </a:p>
                  </a:txBody>
                  <a:tcPr marL="68580" marR="68580"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l">
                        <a:lnSpc>
                          <a:spcPct val="115000"/>
                        </a:lnSpc>
                        <a:spcAft>
                          <a:spcPts val="1200"/>
                        </a:spcAft>
                      </a:pPr>
                      <a:r>
                        <a:rPr lang="fr-FR" sz="1400" dirty="0"/>
                        <a:t>Durée</a:t>
                      </a:r>
                      <a:endParaRPr lang="fr-FR" sz="1400" dirty="0">
                        <a:latin typeface="Calibri"/>
                        <a:ea typeface="Calibri"/>
                        <a:cs typeface="Times New Roman"/>
                      </a:endParaRPr>
                    </a:p>
                  </a:txBody>
                  <a:tcPr marL="68580" marR="68580"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r>
              <a:tr h="762110">
                <a:tc rowSpan="2">
                  <a:txBody>
                    <a:bodyPr/>
                    <a:lstStyle/>
                    <a:p>
                      <a:pPr algn="ctr">
                        <a:lnSpc>
                          <a:spcPct val="115000"/>
                        </a:lnSpc>
                        <a:spcAft>
                          <a:spcPts val="1200"/>
                        </a:spcAft>
                      </a:pPr>
                      <a:endParaRPr lang="fr-FR" sz="1400" b="1" dirty="0" smtClean="0"/>
                    </a:p>
                    <a:p>
                      <a:pPr algn="ctr">
                        <a:lnSpc>
                          <a:spcPct val="115000"/>
                        </a:lnSpc>
                        <a:spcAft>
                          <a:spcPts val="1200"/>
                        </a:spcAft>
                      </a:pPr>
                      <a:endParaRPr lang="fr-FR" sz="1400" b="1" dirty="0" smtClean="0"/>
                    </a:p>
                    <a:p>
                      <a:pPr algn="ctr">
                        <a:lnSpc>
                          <a:spcPct val="115000"/>
                        </a:lnSpc>
                        <a:spcAft>
                          <a:spcPts val="1200"/>
                        </a:spcAft>
                      </a:pPr>
                      <a:r>
                        <a:rPr lang="fr-FR" sz="1400" b="1" dirty="0" smtClean="0"/>
                        <a:t>INACG</a:t>
                      </a:r>
                      <a:r>
                        <a:rPr lang="fr-FR" sz="1400" b="1" dirty="0"/>
                        <a:t>/ WHO/ </a:t>
                      </a:r>
                      <a:r>
                        <a:rPr lang="fr-FR" sz="1400" b="1" dirty="0" smtClean="0"/>
                        <a:t>UNICEF             (1998)</a:t>
                      </a:r>
                      <a:endParaRPr lang="fr-FR" sz="1400" b="1" dirty="0">
                        <a:latin typeface="Calibri"/>
                        <a:ea typeface="Calibri"/>
                        <a:cs typeface="Times New Roman"/>
                      </a:endParaRPr>
                    </a:p>
                  </a:txBody>
                  <a:tcPr marL="68580" marR="68580" marT="0" marB="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1200"/>
                        </a:spcAft>
                      </a:pPr>
                      <a:r>
                        <a:rPr lang="fr-FR" sz="1400" dirty="0" smtClean="0"/>
                        <a:t>PNN normal</a:t>
                      </a:r>
                    </a:p>
                    <a:p>
                      <a:pPr algn="l">
                        <a:lnSpc>
                          <a:spcPct val="115000"/>
                        </a:lnSpc>
                        <a:spcAft>
                          <a:spcPts val="1200"/>
                        </a:spcAft>
                      </a:pPr>
                      <a:endParaRPr lang="fr-FR" sz="1400" dirty="0">
                        <a:latin typeface="Calibri"/>
                        <a:ea typeface="Calibri"/>
                        <a:cs typeface="Times New Roman"/>
                      </a:endParaRPr>
                    </a:p>
                  </a:txBody>
                  <a:tcPr marL="68580" marR="68580" marT="0" marB="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dirty="0" smtClean="0"/>
                        <a:t>12.5 </a:t>
                      </a:r>
                      <a:r>
                        <a:rPr lang="fr-FR" sz="1400" dirty="0"/>
                        <a:t>mg de fer </a:t>
                      </a:r>
                      <a:r>
                        <a:rPr lang="fr-FR" sz="1400" dirty="0" smtClean="0"/>
                        <a:t>  </a:t>
                      </a:r>
                    </a:p>
                    <a:p>
                      <a:pPr algn="ctr">
                        <a:lnSpc>
                          <a:spcPct val="115000"/>
                        </a:lnSpc>
                        <a:spcAft>
                          <a:spcPts val="0"/>
                        </a:spcAft>
                      </a:pPr>
                      <a:r>
                        <a:rPr lang="fr-FR" sz="1400" dirty="0" smtClean="0"/>
                        <a:t>(soit 2mg/kg/j)               </a:t>
                      </a:r>
                    </a:p>
                    <a:p>
                      <a:pPr algn="ctr">
                        <a:lnSpc>
                          <a:spcPct val="115000"/>
                        </a:lnSpc>
                        <a:spcAft>
                          <a:spcPts val="600"/>
                        </a:spcAft>
                      </a:pPr>
                      <a:r>
                        <a:rPr lang="fr-FR" sz="1400" dirty="0" smtClean="0"/>
                        <a:t>+                                              </a:t>
                      </a:r>
                      <a:r>
                        <a:rPr lang="fr-FR" sz="1400" dirty="0"/>
                        <a:t>50 </a:t>
                      </a:r>
                      <a:r>
                        <a:rPr lang="fr-FR" sz="1400" dirty="0" err="1"/>
                        <a:t>μg</a:t>
                      </a:r>
                      <a:r>
                        <a:rPr lang="fr-FR" sz="1400" dirty="0"/>
                        <a:t> d’acide folique</a:t>
                      </a:r>
                      <a:endParaRPr lang="fr-FR" sz="1400" dirty="0">
                        <a:latin typeface="Calibri"/>
                        <a:ea typeface="Calibri"/>
                        <a:cs typeface="Times New Roman"/>
                      </a:endParaRPr>
                    </a:p>
                  </a:txBody>
                  <a:tcPr marL="68580" marR="68580" marT="0" marB="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08000" lvl="0" indent="-108000" algn="l">
                        <a:lnSpc>
                          <a:spcPct val="115000"/>
                        </a:lnSpc>
                        <a:spcBef>
                          <a:spcPts val="0"/>
                        </a:spcBef>
                        <a:spcAft>
                          <a:spcPts val="600"/>
                        </a:spcAft>
                        <a:buFont typeface="Wingdings"/>
                        <a:buChar char=""/>
                      </a:pPr>
                      <a:r>
                        <a:rPr lang="fr-FR" sz="1400" dirty="0"/>
                        <a:t>Prévalence de l’anémie &lt; 40%*    </a:t>
                      </a:r>
                      <a:r>
                        <a:rPr lang="fr-FR" sz="1400" dirty="0" smtClean="0"/>
                        <a:t>→ </a:t>
                      </a:r>
                      <a:r>
                        <a:rPr lang="fr-FR" sz="1400" dirty="0"/>
                        <a:t>6–12 </a:t>
                      </a:r>
                      <a:r>
                        <a:rPr lang="fr-FR" sz="1400" dirty="0" smtClean="0"/>
                        <a:t>mois</a:t>
                      </a:r>
                    </a:p>
                    <a:p>
                      <a:pPr marL="108000" lvl="0" indent="-108000" algn="l">
                        <a:lnSpc>
                          <a:spcPct val="115000"/>
                        </a:lnSpc>
                        <a:spcBef>
                          <a:spcPts val="0"/>
                        </a:spcBef>
                        <a:spcAft>
                          <a:spcPts val="600"/>
                        </a:spcAft>
                        <a:buFont typeface="Wingdings"/>
                        <a:buChar char=""/>
                      </a:pPr>
                      <a:r>
                        <a:rPr lang="fr-FR" sz="1400" dirty="0" smtClean="0"/>
                        <a:t>Prévalence </a:t>
                      </a:r>
                      <a:r>
                        <a:rPr lang="fr-FR" sz="1400" dirty="0"/>
                        <a:t>de l’anémie ≥ 40%*    </a:t>
                      </a:r>
                      <a:r>
                        <a:rPr lang="fr-FR" sz="1400" dirty="0" smtClean="0"/>
                        <a:t>→ </a:t>
                      </a:r>
                      <a:r>
                        <a:rPr lang="en-US" sz="1400" dirty="0"/>
                        <a:t>6–24 </a:t>
                      </a:r>
                      <a:r>
                        <a:rPr lang="fr-FR" sz="1400" dirty="0"/>
                        <a:t>mois</a:t>
                      </a:r>
                      <a:endParaRPr lang="fr-FR" sz="1400" dirty="0">
                        <a:latin typeface="Calibri"/>
                        <a:ea typeface="Calibri"/>
                        <a:cs typeface="Times New Roman"/>
                      </a:endParaRPr>
                    </a:p>
                  </a:txBody>
                  <a:tcPr marL="68580" marR="68580" marT="0" marB="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648072">
                <a:tc vMerge="1">
                  <a:txBody>
                    <a:bodyPr/>
                    <a:lstStyle/>
                    <a:p>
                      <a:endParaRPr lang="fr-FR"/>
                    </a:p>
                  </a:txBody>
                  <a:tcPr/>
                </a:tc>
                <a:tc>
                  <a:txBody>
                    <a:bodyPr/>
                    <a:lstStyle/>
                    <a:p>
                      <a:pPr algn="l">
                        <a:lnSpc>
                          <a:spcPct val="115000"/>
                        </a:lnSpc>
                        <a:spcAft>
                          <a:spcPts val="1200"/>
                        </a:spcAft>
                      </a:pPr>
                      <a:r>
                        <a:rPr lang="fr-FR" sz="1400" dirty="0" smtClean="0"/>
                        <a:t>PNN </a:t>
                      </a:r>
                      <a:r>
                        <a:rPr lang="fr-FR" sz="1400" dirty="0"/>
                        <a:t>&lt; </a:t>
                      </a:r>
                      <a:r>
                        <a:rPr lang="en-US" sz="1400" dirty="0"/>
                        <a:t>2500 </a:t>
                      </a:r>
                      <a:r>
                        <a:rPr lang="en-US" sz="1400" dirty="0" smtClean="0"/>
                        <a:t>g</a:t>
                      </a: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dirty="0" smtClean="0"/>
                        <a:t>12.5 mg de fer   </a:t>
                      </a:r>
                    </a:p>
                    <a:p>
                      <a:pPr algn="ctr">
                        <a:lnSpc>
                          <a:spcPct val="115000"/>
                        </a:lnSpc>
                        <a:spcAft>
                          <a:spcPts val="0"/>
                        </a:spcAft>
                      </a:pPr>
                      <a:r>
                        <a:rPr lang="fr-FR" sz="1400" dirty="0" smtClean="0"/>
                        <a:t>(soit 2mg/kg/j)               </a:t>
                      </a:r>
                      <a:r>
                        <a:rPr lang="fr-FR" sz="1400" dirty="0"/>
                        <a:t>+                                              50 </a:t>
                      </a:r>
                      <a:r>
                        <a:rPr lang="fr-FR" sz="1400" dirty="0" err="1"/>
                        <a:t>μg</a:t>
                      </a:r>
                      <a:r>
                        <a:rPr lang="fr-FR" sz="1400" dirty="0"/>
                        <a:t> d’acide folique</a:t>
                      </a:r>
                      <a:endParaRPr lang="fr-FR" sz="1400" dirty="0">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108000" lvl="0" indent="-108000" algn="l">
                        <a:lnSpc>
                          <a:spcPct val="115000"/>
                        </a:lnSpc>
                        <a:spcAft>
                          <a:spcPts val="600"/>
                        </a:spcAft>
                        <a:buFont typeface="Wingdings"/>
                        <a:buChar char=""/>
                      </a:pPr>
                      <a:r>
                        <a:rPr lang="fr-FR" sz="1400" dirty="0"/>
                        <a:t>Prévalence de l’anémie &lt; 40%*     → </a:t>
                      </a:r>
                      <a:r>
                        <a:rPr lang="en-US" sz="1400" dirty="0"/>
                        <a:t>6–24 </a:t>
                      </a:r>
                      <a:r>
                        <a:rPr lang="fr-FR" sz="1400" dirty="0"/>
                        <a:t>mois</a:t>
                      </a:r>
                    </a:p>
                    <a:p>
                      <a:pPr marL="108000" lvl="0" indent="-108000" algn="l">
                        <a:lnSpc>
                          <a:spcPct val="115000"/>
                        </a:lnSpc>
                        <a:spcAft>
                          <a:spcPts val="600"/>
                        </a:spcAft>
                        <a:buFont typeface="Wingdings"/>
                        <a:buChar char=""/>
                      </a:pPr>
                      <a:r>
                        <a:rPr lang="fr-FR" sz="1400" dirty="0"/>
                        <a:t>Prévalence de l’anémie ≥ 40%*     → </a:t>
                      </a:r>
                      <a:r>
                        <a:rPr lang="en-US" sz="1400" dirty="0"/>
                        <a:t>2–24 </a:t>
                      </a:r>
                      <a:r>
                        <a:rPr lang="fr-FR" sz="1400" dirty="0"/>
                        <a:t>mois</a:t>
                      </a:r>
                      <a:endParaRPr lang="fr-FR" sz="1400" dirty="0">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48072">
                <a:tc rowSpan="2">
                  <a:txBody>
                    <a:bodyPr/>
                    <a:lstStyle/>
                    <a:p>
                      <a:pPr algn="ctr">
                        <a:lnSpc>
                          <a:spcPct val="115000"/>
                        </a:lnSpc>
                        <a:spcAft>
                          <a:spcPts val="1200"/>
                        </a:spcAft>
                      </a:pPr>
                      <a:endParaRPr lang="en-US" sz="1400" b="1" dirty="0" smtClean="0">
                        <a:solidFill>
                          <a:srgbClr val="FF0000"/>
                        </a:solidFill>
                      </a:endParaRPr>
                    </a:p>
                    <a:p>
                      <a:pPr algn="ctr">
                        <a:lnSpc>
                          <a:spcPct val="115000"/>
                        </a:lnSpc>
                        <a:spcAft>
                          <a:spcPts val="1200"/>
                        </a:spcAft>
                      </a:pPr>
                      <a:endParaRPr lang="en-US" sz="1400" b="1" dirty="0" smtClean="0">
                        <a:solidFill>
                          <a:srgbClr val="FF0000"/>
                        </a:solidFill>
                      </a:endParaRPr>
                    </a:p>
                    <a:p>
                      <a:pPr algn="ctr">
                        <a:lnSpc>
                          <a:spcPct val="115000"/>
                        </a:lnSpc>
                        <a:spcAft>
                          <a:spcPts val="1200"/>
                        </a:spcAft>
                      </a:pPr>
                      <a:r>
                        <a:rPr lang="en-US" sz="1400" b="1" dirty="0" smtClean="0">
                          <a:solidFill>
                            <a:srgbClr val="FF0000"/>
                          </a:solidFill>
                        </a:rPr>
                        <a:t>AAP/USA          (2010)</a:t>
                      </a:r>
                      <a:endParaRPr lang="fr-FR" sz="1400" b="1" dirty="0">
                        <a:solidFill>
                          <a:srgbClr val="FF0000"/>
                        </a:solidFill>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l">
                        <a:lnSpc>
                          <a:spcPct val="115000"/>
                        </a:lnSpc>
                        <a:spcAft>
                          <a:spcPts val="1200"/>
                        </a:spcAft>
                      </a:pPr>
                      <a:r>
                        <a:rPr lang="fr-FR" sz="1400" dirty="0"/>
                        <a:t>Prématurés allaités au sein ou recevant une formule pour </a:t>
                      </a:r>
                      <a:r>
                        <a:rPr lang="fr-FR" sz="1400" dirty="0" smtClean="0"/>
                        <a:t>prématurés (à l’exception de ceux qui ont reçu plusieurs transfusions de GR) </a:t>
                      </a:r>
                      <a:endParaRPr lang="fr-FR" sz="1400" dirty="0">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a:lnSpc>
                          <a:spcPct val="115000"/>
                        </a:lnSpc>
                        <a:spcAft>
                          <a:spcPts val="1200"/>
                        </a:spcAft>
                      </a:pPr>
                      <a:r>
                        <a:rPr lang="fr-FR" sz="1400" dirty="0"/>
                        <a:t>2 mg/kg (à partir de 1 mois)</a:t>
                      </a:r>
                      <a:endParaRPr lang="fr-FR" sz="1400" dirty="0">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l">
                        <a:lnSpc>
                          <a:spcPct val="115000"/>
                        </a:lnSpc>
                        <a:spcAft>
                          <a:spcPts val="1200"/>
                        </a:spcAft>
                      </a:pPr>
                      <a:r>
                        <a:rPr lang="fr-FR" sz="1400" dirty="0"/>
                        <a:t>Jusqu’à ce qu’il soit reçoive une formule enrichie en fer  ou qu’i commence à manger des aliments de compléments qui fournissent 2 mg/kg/j de </a:t>
                      </a:r>
                      <a:r>
                        <a:rPr lang="fr-FR" sz="1400" dirty="0" smtClean="0"/>
                        <a:t>fer.</a:t>
                      </a:r>
                      <a:endParaRPr lang="fr-FR" sz="1400" dirty="0">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648072">
                <a:tc vMerge="1">
                  <a:txBody>
                    <a:bodyPr/>
                    <a:lstStyle/>
                    <a:p>
                      <a:endParaRPr lang="fr-FR"/>
                    </a:p>
                  </a:txBody>
                  <a:tcPr/>
                </a:tc>
                <a:tc>
                  <a:txBody>
                    <a:bodyPr/>
                    <a:lstStyle/>
                    <a:p>
                      <a:pPr algn="l">
                        <a:lnSpc>
                          <a:spcPct val="115000"/>
                        </a:lnSpc>
                        <a:spcAft>
                          <a:spcPts val="1200"/>
                        </a:spcAft>
                      </a:pPr>
                      <a:r>
                        <a:rPr lang="fr-FR" sz="1400" dirty="0"/>
                        <a:t>Nourrissons âgés de 4 mois révolus sous allaitement maternel exclusif ou mixte (lait maternel majoritaire</a:t>
                      </a:r>
                      <a:r>
                        <a:rPr lang="fr-FR" sz="1400" dirty="0" smtClean="0"/>
                        <a:t>). </a:t>
                      </a:r>
                      <a:endParaRPr lang="fr-FR" sz="1400" dirty="0">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1200"/>
                        </a:spcAft>
                      </a:pPr>
                      <a:r>
                        <a:rPr lang="fr-FR" sz="1400" dirty="0"/>
                        <a:t>1 mg/kg (à partir de 4 mois)</a:t>
                      </a:r>
                      <a:endParaRPr lang="fr-FR" sz="1400" dirty="0">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lnSpc>
                          <a:spcPct val="115000"/>
                        </a:lnSpc>
                        <a:spcAft>
                          <a:spcPts val="1200"/>
                        </a:spcAft>
                      </a:pPr>
                      <a:r>
                        <a:rPr lang="fr-FR" sz="1400" dirty="0"/>
                        <a:t>jusqu’à ce qu’ils reçoivent des aliments de compléments riches en fer (incluant les céréales infantiles)</a:t>
                      </a:r>
                      <a:endParaRPr lang="fr-FR" sz="1400" dirty="0">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607024">
                <a:tc>
                  <a:txBody>
                    <a:bodyPr/>
                    <a:lstStyle/>
                    <a:p>
                      <a:pPr algn="ctr">
                        <a:lnSpc>
                          <a:spcPct val="115000"/>
                        </a:lnSpc>
                        <a:spcAft>
                          <a:spcPts val="1200"/>
                        </a:spcAft>
                      </a:pPr>
                      <a:endParaRPr lang="fr-FR" sz="1400" b="1" dirty="0" smtClean="0">
                        <a:solidFill>
                          <a:srgbClr val="FF0000"/>
                        </a:solidFill>
                      </a:endParaRPr>
                    </a:p>
                    <a:p>
                      <a:pPr algn="ctr">
                        <a:lnSpc>
                          <a:spcPct val="115000"/>
                        </a:lnSpc>
                        <a:spcAft>
                          <a:spcPts val="1200"/>
                        </a:spcAft>
                      </a:pPr>
                      <a:r>
                        <a:rPr lang="fr-FR" sz="1400" b="1" dirty="0" smtClean="0">
                          <a:solidFill>
                            <a:srgbClr val="FF0000"/>
                          </a:solidFill>
                        </a:rPr>
                        <a:t>Comité </a:t>
                      </a:r>
                      <a:r>
                        <a:rPr lang="fr-FR" sz="1400" b="1" dirty="0">
                          <a:solidFill>
                            <a:srgbClr val="FF0000"/>
                          </a:solidFill>
                        </a:rPr>
                        <a:t>National de </a:t>
                      </a:r>
                      <a:r>
                        <a:rPr lang="fr-FR" sz="1400" b="1" dirty="0" smtClean="0">
                          <a:solidFill>
                            <a:srgbClr val="FF0000"/>
                          </a:solidFill>
                        </a:rPr>
                        <a:t>Nutrition/Algérie (1997)</a:t>
                      </a:r>
                    </a:p>
                    <a:p>
                      <a:pPr algn="ctr">
                        <a:lnSpc>
                          <a:spcPct val="115000"/>
                        </a:lnSpc>
                        <a:spcAft>
                          <a:spcPts val="1200"/>
                        </a:spcAft>
                      </a:pPr>
                      <a:endParaRPr lang="fr-FR" sz="1400" b="1" dirty="0">
                        <a:solidFill>
                          <a:srgbClr val="FF0000"/>
                        </a:solidFill>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solidFill>
                      <a:srgbClr val="00A249">
                        <a:alpha val="49000"/>
                      </a:srgbClr>
                    </a:solidFill>
                  </a:tcPr>
                </a:tc>
                <a:tc>
                  <a:txBody>
                    <a:bodyPr/>
                    <a:lstStyle/>
                    <a:p>
                      <a:pPr marL="108000" lvl="0" indent="-108000" algn="l">
                        <a:lnSpc>
                          <a:spcPct val="115000"/>
                        </a:lnSpc>
                        <a:spcAft>
                          <a:spcPts val="600"/>
                        </a:spcAft>
                        <a:buFont typeface="Wingdings"/>
                        <a:buChar char=""/>
                      </a:pPr>
                      <a:r>
                        <a:rPr lang="fr-FR" sz="1400" baseline="0" dirty="0"/>
                        <a:t>PPN,  prématurés, dysmatures et  jumeaux</a:t>
                      </a:r>
                    </a:p>
                    <a:p>
                      <a:pPr marL="108000" lvl="0" indent="-108000" algn="l">
                        <a:lnSpc>
                          <a:spcPct val="115000"/>
                        </a:lnSpc>
                        <a:spcAft>
                          <a:spcPts val="600"/>
                        </a:spcAft>
                        <a:buFont typeface="Wingdings"/>
                        <a:buChar char=""/>
                      </a:pPr>
                      <a:r>
                        <a:rPr lang="fr-FR" sz="1400" dirty="0"/>
                        <a:t>Nourrissons âgés de moins de 6 mois ayant une mauvaise diététique et/ou vivant dans de mauvaises conditions socio-économiques</a:t>
                      </a:r>
                      <a:endParaRPr lang="fr-FR" sz="1400" dirty="0">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noFill/>
                  </a:tcPr>
                </a:tc>
                <a:tc>
                  <a:txBody>
                    <a:bodyPr/>
                    <a:lstStyle/>
                    <a:p>
                      <a:pPr algn="l">
                        <a:lnSpc>
                          <a:spcPct val="115000"/>
                        </a:lnSpc>
                        <a:spcAft>
                          <a:spcPts val="1200"/>
                        </a:spcAft>
                      </a:pPr>
                      <a:r>
                        <a:rPr lang="fr-FR" sz="1400" dirty="0"/>
                        <a:t>2 mg/kg/jour</a:t>
                      </a:r>
                      <a:endParaRPr lang="fr-FR" sz="1400" dirty="0">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noFill/>
                  </a:tcPr>
                </a:tc>
                <a:tc>
                  <a:txBody>
                    <a:bodyPr/>
                    <a:lstStyle/>
                    <a:p>
                      <a:pPr algn="l">
                        <a:lnSpc>
                          <a:spcPct val="115000"/>
                        </a:lnSpc>
                        <a:spcAft>
                          <a:spcPts val="1200"/>
                        </a:spcAft>
                      </a:pPr>
                      <a:r>
                        <a:rPr lang="fr-FR" sz="1400" dirty="0"/>
                        <a:t>1- 6 mois</a:t>
                      </a:r>
                      <a:endParaRPr lang="fr-FR" sz="1400" dirty="0">
                        <a:latin typeface="Calibri"/>
                        <a:ea typeface="Calibri"/>
                        <a:cs typeface="Times New Roman"/>
                      </a:endParaRPr>
                    </a:p>
                  </a:txBody>
                  <a:tcPr marL="68580" marR="68580" marT="0" marB="0">
                    <a:lnT w="12700" cap="flat" cmpd="sng" algn="ctr">
                      <a:solidFill>
                        <a:schemeClr val="accent1"/>
                      </a:solidFill>
                      <a:prstDash val="solid"/>
                      <a:round/>
                      <a:headEnd type="none" w="med" len="med"/>
                      <a:tailEnd type="none" w="med" len="med"/>
                    </a:lnT>
                    <a:noFill/>
                  </a:tcPr>
                </a:tc>
              </a:tr>
            </a:tbl>
          </a:graphicData>
        </a:graphic>
      </p:graphicFrame>
      <p:sp>
        <p:nvSpPr>
          <p:cNvPr id="13" name="ZoneTexte 12"/>
          <p:cNvSpPr txBox="1"/>
          <p:nvPr/>
        </p:nvSpPr>
        <p:spPr>
          <a:xfrm>
            <a:off x="0" y="6536377"/>
            <a:ext cx="8748464" cy="276999"/>
          </a:xfrm>
          <a:prstGeom prst="rect">
            <a:avLst/>
          </a:prstGeom>
          <a:noFill/>
        </p:spPr>
        <p:txBody>
          <a:bodyPr wrap="square" rtlCol="0">
            <a:spAutoFit/>
          </a:bodyPr>
          <a:lstStyle/>
          <a:p>
            <a:pPr fontAlgn="auto">
              <a:spcBef>
                <a:spcPts val="0"/>
              </a:spcBef>
              <a:spcAft>
                <a:spcPts val="0"/>
              </a:spcAft>
            </a:pPr>
            <a:r>
              <a:rPr lang="fr-FR" sz="1200" dirty="0" smtClean="0">
                <a:solidFill>
                  <a:prstClr val="black"/>
                </a:solidFill>
                <a:latin typeface="Calibri"/>
                <a:cs typeface="+mn-cs"/>
              </a:rPr>
              <a:t>*Si la prévalence de l’anémie n’est pas connue, considérer qu’elle est semblable à celle des femmes enceintes dans la même population.</a:t>
            </a:r>
            <a:endParaRPr lang="fr-FR" sz="1200" dirty="0">
              <a:solidFill>
                <a:prstClr val="black"/>
              </a:solidFill>
              <a:latin typeface="Calibri"/>
              <a:cs typeface="+mn-cs"/>
            </a:endParaRPr>
          </a:p>
        </p:txBody>
      </p:sp>
      <p:sp>
        <p:nvSpPr>
          <p:cNvPr id="14" name="Rectangle 13"/>
          <p:cNvSpPr/>
          <p:nvPr/>
        </p:nvSpPr>
        <p:spPr>
          <a:xfrm>
            <a:off x="-36512" y="0"/>
            <a:ext cx="918051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fontAlgn="auto">
              <a:spcBef>
                <a:spcPts val="0"/>
              </a:spcBef>
              <a:spcAft>
                <a:spcPts val="0"/>
              </a:spcAft>
            </a:pPr>
            <a:r>
              <a:rPr lang="fr-FR" b="1" dirty="0" smtClean="0">
                <a:solidFill>
                  <a:prstClr val="white"/>
                </a:solidFill>
              </a:rPr>
              <a:t>Schémas de </a:t>
            </a:r>
            <a:r>
              <a:rPr lang="fr-FR" b="1" dirty="0" err="1" smtClean="0">
                <a:solidFill>
                  <a:prstClr val="white"/>
                </a:solidFill>
              </a:rPr>
              <a:t>supplémentation</a:t>
            </a:r>
            <a:r>
              <a:rPr lang="fr-FR" b="1" dirty="0" smtClean="0">
                <a:solidFill>
                  <a:prstClr val="white"/>
                </a:solidFill>
              </a:rPr>
              <a:t> en fer chez les nourrissons selon différentes recommandations</a:t>
            </a:r>
            <a:endParaRPr lang="fr-FR" b="1" dirty="0">
              <a:solidFill>
                <a:prstClr val="white"/>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0" y="692696"/>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692696"/>
            <a:ext cx="9144000" cy="648072"/>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lvl="1" indent="-514350" fontAlgn="auto">
              <a:spcAft>
                <a:spcPts val="0"/>
              </a:spcAft>
            </a:pPr>
            <a:r>
              <a:rPr lang="fr-FR" sz="2700" dirty="0" smtClean="0">
                <a:solidFill>
                  <a:prstClr val="black"/>
                </a:solidFill>
              </a:rPr>
              <a:t>2. Interventions nutritionnelles </a:t>
            </a:r>
            <a:r>
              <a:rPr lang="fr-FR" sz="2400" dirty="0" smtClean="0">
                <a:solidFill>
                  <a:prstClr val="black"/>
                </a:solidFill>
              </a:rPr>
              <a:t>/ </a:t>
            </a:r>
            <a:r>
              <a:rPr lang="fr-FR" sz="2500" dirty="0" smtClean="0">
                <a:solidFill>
                  <a:prstClr val="black"/>
                </a:solidFill>
              </a:rPr>
              <a:t>2.3. </a:t>
            </a:r>
            <a:r>
              <a:rPr lang="fr-FR" sz="2700" dirty="0" smtClean="0">
                <a:solidFill>
                  <a:prstClr val="black"/>
                </a:solidFill>
              </a:rPr>
              <a:t>Fortification</a:t>
            </a:r>
          </a:p>
        </p:txBody>
      </p:sp>
      <p:sp>
        <p:nvSpPr>
          <p:cNvPr id="8" name="Espace réservé du contenu 7"/>
          <p:cNvSpPr>
            <a:spLocks noGrp="1"/>
          </p:cNvSpPr>
          <p:nvPr>
            <p:ph idx="1"/>
          </p:nvPr>
        </p:nvSpPr>
        <p:spPr>
          <a:xfrm>
            <a:off x="251520" y="1556792"/>
            <a:ext cx="8712968" cy="5085184"/>
          </a:xfrm>
        </p:spPr>
        <p:txBody>
          <a:bodyPr>
            <a:normAutofit/>
          </a:bodyPr>
          <a:lstStyle/>
          <a:p>
            <a:pPr marL="342900" lvl="1" indent="-342900">
              <a:buClr>
                <a:schemeClr val="accent1">
                  <a:lumMod val="75000"/>
                </a:schemeClr>
              </a:buClr>
              <a:buFont typeface="Wingdings" pitchFamily="2" charset="2"/>
              <a:buChar char="q"/>
              <a:defRPr/>
            </a:pPr>
            <a:r>
              <a:rPr lang="fr-FR" sz="2000" dirty="0" smtClean="0"/>
              <a:t>Enrichissement en micronutriments des aliments</a:t>
            </a:r>
          </a:p>
          <a:p>
            <a:pPr marL="342900" lvl="1" indent="-342900">
              <a:buClr>
                <a:schemeClr val="accent1">
                  <a:lumMod val="75000"/>
                </a:schemeClr>
              </a:buClr>
              <a:buFont typeface="Wingdings" pitchFamily="2" charset="2"/>
              <a:buChar char="q"/>
              <a:defRPr/>
            </a:pPr>
            <a:r>
              <a:rPr lang="fr-FR" sz="2000" dirty="0" smtClean="0"/>
              <a:t>Solution de prévention de la CM la + pratique, la + durable, et la + rentable à long terme ; à l’échelle d’un pays. </a:t>
            </a:r>
            <a:r>
              <a:rPr lang="fr-FR" sz="1200" dirty="0" smtClean="0">
                <a:solidFill>
                  <a:srgbClr val="C00000"/>
                </a:solidFill>
              </a:rPr>
              <a:t>(</a:t>
            </a:r>
            <a:r>
              <a:rPr lang="fr-FR" sz="1200" dirty="0" err="1" smtClean="0">
                <a:solidFill>
                  <a:srgbClr val="C00000"/>
                </a:solidFill>
              </a:rPr>
              <a:t>Baltussen</a:t>
            </a:r>
            <a:r>
              <a:rPr lang="fr-FR" sz="1200" dirty="0" smtClean="0">
                <a:solidFill>
                  <a:srgbClr val="C00000"/>
                </a:solidFill>
              </a:rPr>
              <a:t> R</a:t>
            </a:r>
            <a:r>
              <a:rPr lang="en-US" sz="1200" i="1" dirty="0" smtClean="0">
                <a:solidFill>
                  <a:srgbClr val="C62424"/>
                </a:solidFill>
              </a:rPr>
              <a:t> et al</a:t>
            </a:r>
            <a:r>
              <a:rPr lang="fr-FR" sz="1200" dirty="0" smtClean="0">
                <a:solidFill>
                  <a:srgbClr val="C00000"/>
                </a:solidFill>
              </a:rPr>
              <a:t>. Food J </a:t>
            </a:r>
            <a:r>
              <a:rPr lang="fr-FR" sz="1200" dirty="0" err="1" smtClean="0">
                <a:solidFill>
                  <a:srgbClr val="C00000"/>
                </a:solidFill>
              </a:rPr>
              <a:t>Nutr</a:t>
            </a:r>
            <a:r>
              <a:rPr lang="fr-FR" sz="1200" dirty="0" smtClean="0">
                <a:solidFill>
                  <a:srgbClr val="C00000"/>
                </a:solidFill>
              </a:rPr>
              <a:t> 2004</a:t>
            </a:r>
            <a:r>
              <a:rPr lang="en-US" sz="1200" dirty="0" smtClean="0">
                <a:solidFill>
                  <a:srgbClr val="C00000"/>
                </a:solidFill>
              </a:rPr>
              <a:t>)</a:t>
            </a:r>
            <a:endParaRPr lang="fr-FR" sz="1200" dirty="0" smtClean="0"/>
          </a:p>
          <a:p>
            <a:pPr marL="342900" lvl="1" indent="-342900">
              <a:buClr>
                <a:schemeClr val="accent1">
                  <a:lumMod val="75000"/>
                </a:schemeClr>
              </a:buClr>
              <a:buFont typeface="Wingdings" pitchFamily="2" charset="2"/>
              <a:buChar char="q"/>
              <a:defRPr/>
            </a:pPr>
            <a:r>
              <a:rPr lang="fr-FR" sz="2000" dirty="0" smtClean="0"/>
              <a:t>Rentabilité globale:</a:t>
            </a:r>
          </a:p>
          <a:p>
            <a:pPr marL="742950" lvl="2" indent="-342900">
              <a:buClr>
                <a:schemeClr val="tx2">
                  <a:lumMod val="60000"/>
                  <a:lumOff val="40000"/>
                </a:schemeClr>
              </a:buClr>
              <a:buFont typeface="Wingdings" pitchFamily="2" charset="2"/>
              <a:buChar char="§"/>
              <a:defRPr/>
            </a:pPr>
            <a:r>
              <a:rPr lang="fr-FR" sz="1800" dirty="0" smtClean="0"/>
              <a:t>PED (</a:t>
            </a:r>
            <a:r>
              <a:rPr lang="fr-FR" sz="1800" dirty="0" err="1" smtClean="0"/>
              <a:t>Disease</a:t>
            </a:r>
            <a:r>
              <a:rPr lang="fr-FR" sz="1800" dirty="0" smtClean="0"/>
              <a:t> Control </a:t>
            </a:r>
            <a:r>
              <a:rPr lang="fr-FR" sz="1800" dirty="0" err="1" smtClean="0"/>
              <a:t>Priorities</a:t>
            </a:r>
            <a:r>
              <a:rPr lang="fr-FR" sz="1800" dirty="0" smtClean="0"/>
              <a:t> Project ): $66-70/DALY </a:t>
            </a:r>
            <a:r>
              <a:rPr lang="fr-FR" sz="1200" dirty="0" smtClean="0">
                <a:solidFill>
                  <a:srgbClr val="C62424"/>
                </a:solidFill>
              </a:rPr>
              <a:t>(</a:t>
            </a:r>
            <a:r>
              <a:rPr lang="en-GB" sz="1200" dirty="0" err="1" smtClean="0">
                <a:solidFill>
                  <a:srgbClr val="C62424"/>
                </a:solidFill>
              </a:rPr>
              <a:t>Laxminarayan</a:t>
            </a:r>
            <a:r>
              <a:rPr lang="en-GB" sz="1200" dirty="0" smtClean="0">
                <a:solidFill>
                  <a:srgbClr val="C62424"/>
                </a:solidFill>
              </a:rPr>
              <a:t> R </a:t>
            </a:r>
            <a:r>
              <a:rPr lang="en-US" sz="1200" i="1" dirty="0" smtClean="0">
                <a:solidFill>
                  <a:srgbClr val="C62424"/>
                </a:solidFill>
              </a:rPr>
              <a:t>et al</a:t>
            </a:r>
            <a:r>
              <a:rPr lang="en-US" sz="1200" dirty="0" smtClean="0">
                <a:solidFill>
                  <a:srgbClr val="C62424"/>
                </a:solidFill>
              </a:rPr>
              <a:t>. </a:t>
            </a:r>
            <a:r>
              <a:rPr lang="de-DE" sz="1200" dirty="0" smtClean="0">
                <a:solidFill>
                  <a:srgbClr val="C62424"/>
                </a:solidFill>
              </a:rPr>
              <a:t>Lancet 2006)</a:t>
            </a:r>
            <a:endParaRPr lang="fr-FR" sz="1200" dirty="0" smtClean="0"/>
          </a:p>
          <a:p>
            <a:pPr marL="742950" lvl="2" indent="-342900">
              <a:buClr>
                <a:schemeClr val="tx2">
                  <a:lumMod val="60000"/>
                  <a:lumOff val="40000"/>
                </a:schemeClr>
              </a:buClr>
              <a:buFont typeface="Wingdings" pitchFamily="2" charset="2"/>
              <a:buChar char="§"/>
              <a:defRPr/>
            </a:pPr>
            <a:r>
              <a:rPr lang="fr-FR" sz="1800" dirty="0" smtClean="0"/>
              <a:t> Maroc: coût estimé du programme de fortification alimentaire (fer, vit A, vit D et iode) de 0,3 % du PIB, alors que la CM représente à elle seule une perte de plus de 2 milliards de dirhams chaque année</a:t>
            </a:r>
            <a:r>
              <a:rPr lang="fr-FR" sz="1400" dirty="0" smtClean="0">
                <a:solidFill>
                  <a:srgbClr val="C62424"/>
                </a:solidFill>
              </a:rPr>
              <a:t> </a:t>
            </a:r>
            <a:r>
              <a:rPr lang="fr-FR" sz="1200" dirty="0" smtClean="0">
                <a:solidFill>
                  <a:srgbClr val="C62424"/>
                </a:solidFill>
              </a:rPr>
              <a:t>(</a:t>
            </a:r>
            <a:r>
              <a:rPr lang="en-GB" sz="1200" dirty="0" err="1" smtClean="0">
                <a:solidFill>
                  <a:srgbClr val="C62424"/>
                </a:solidFill>
              </a:rPr>
              <a:t>Aguenaou</a:t>
            </a:r>
            <a:r>
              <a:rPr lang="en-GB" sz="1200" dirty="0" smtClean="0">
                <a:solidFill>
                  <a:srgbClr val="C62424"/>
                </a:solidFill>
              </a:rPr>
              <a:t> H. </a:t>
            </a:r>
            <a:r>
              <a:rPr lang="de-DE" sz="1200" dirty="0" err="1" smtClean="0">
                <a:solidFill>
                  <a:srgbClr val="C62424"/>
                </a:solidFill>
              </a:rPr>
              <a:t>Biomatec</a:t>
            </a:r>
            <a:r>
              <a:rPr lang="de-DE" sz="1200" dirty="0" smtClean="0">
                <a:solidFill>
                  <a:srgbClr val="C62424"/>
                </a:solidFill>
              </a:rPr>
              <a:t> Echo 2007</a:t>
            </a:r>
            <a:r>
              <a:rPr lang="en-US" sz="1200" dirty="0" smtClean="0">
                <a:solidFill>
                  <a:srgbClr val="C62424"/>
                </a:solidFill>
              </a:rPr>
              <a:t>)</a:t>
            </a:r>
            <a:endParaRPr lang="fr-FR" sz="1200" dirty="0" smtClean="0"/>
          </a:p>
          <a:p>
            <a:pPr marL="342900" lvl="1" indent="-342900">
              <a:buClr>
                <a:schemeClr val="accent1">
                  <a:lumMod val="75000"/>
                </a:schemeClr>
              </a:buClr>
              <a:buFont typeface="Wingdings" pitchFamily="2" charset="2"/>
              <a:buChar char="q"/>
              <a:defRPr/>
            </a:pPr>
            <a:r>
              <a:rPr lang="fr-FR" sz="2000" dirty="0" smtClean="0"/>
              <a:t>Le succès de la fortification en fer dépend de:</a:t>
            </a:r>
            <a:r>
              <a:rPr lang="fr-FR" sz="2200" dirty="0" smtClean="0"/>
              <a:t>  </a:t>
            </a:r>
            <a:r>
              <a:rPr lang="fr-FR" sz="1200" dirty="0" smtClean="0">
                <a:solidFill>
                  <a:srgbClr val="C00000"/>
                </a:solidFill>
              </a:rPr>
              <a:t>(WHO/FAO,  2006</a:t>
            </a:r>
            <a:r>
              <a:rPr lang="en-US" sz="1200" dirty="0" smtClean="0">
                <a:solidFill>
                  <a:srgbClr val="C00000"/>
                </a:solidFill>
              </a:rPr>
              <a:t>)</a:t>
            </a:r>
            <a:endParaRPr lang="fr-FR" sz="1200" dirty="0" smtClean="0"/>
          </a:p>
          <a:p>
            <a:pPr marL="742950" lvl="2" indent="-342900">
              <a:buClr>
                <a:schemeClr val="tx2">
                  <a:lumMod val="60000"/>
                  <a:lumOff val="40000"/>
                </a:schemeClr>
              </a:buClr>
              <a:buFont typeface="Wingdings" pitchFamily="2" charset="2"/>
              <a:buChar char="§"/>
              <a:defRPr/>
            </a:pPr>
            <a:r>
              <a:rPr lang="fr-FR" sz="1800" dirty="0" smtClean="0"/>
              <a:t>Biodisponibilité du sel de fer employé (sulfate +++, </a:t>
            </a:r>
            <a:r>
              <a:rPr lang="fr-FR" sz="1800" dirty="0" err="1" smtClean="0"/>
              <a:t>NaFeEDTA</a:t>
            </a:r>
            <a:r>
              <a:rPr lang="fr-FR" sz="1800" dirty="0" smtClean="0"/>
              <a:t> +++)</a:t>
            </a:r>
          </a:p>
          <a:p>
            <a:pPr marL="742950" lvl="2" indent="-342900">
              <a:buClr>
                <a:schemeClr val="tx2">
                  <a:lumMod val="60000"/>
                  <a:lumOff val="40000"/>
                </a:schemeClr>
              </a:buClr>
              <a:buFont typeface="Wingdings" pitchFamily="2" charset="2"/>
              <a:buChar char="§"/>
              <a:defRPr/>
            </a:pPr>
            <a:r>
              <a:rPr lang="fr-FR" sz="1800" dirty="0" smtClean="0"/>
              <a:t>Effets facilitateur ou inhibiteur sur l’absorption des repas avec lesquels il est associé</a:t>
            </a:r>
          </a:p>
          <a:p>
            <a:pPr marL="742950" lvl="2" indent="-342900">
              <a:buClr>
                <a:schemeClr val="tx2">
                  <a:lumMod val="60000"/>
                  <a:lumOff val="40000"/>
                </a:schemeClr>
              </a:buClr>
              <a:buFont typeface="Wingdings" pitchFamily="2" charset="2"/>
              <a:buChar char="§"/>
              <a:defRPr/>
            </a:pPr>
            <a:r>
              <a:rPr lang="fr-FR" sz="1800" dirty="0" smtClean="0"/>
              <a:t>Niveau de la </a:t>
            </a:r>
            <a:r>
              <a:rPr lang="fr-FR" sz="1800" dirty="0" err="1" smtClean="0"/>
              <a:t>supplémentation</a:t>
            </a:r>
            <a:endParaRPr lang="fr-FR" sz="1800" dirty="0" smtClean="0"/>
          </a:p>
          <a:p>
            <a:pPr marL="742950" lvl="2" indent="-342900">
              <a:buClr>
                <a:schemeClr val="tx2">
                  <a:lumMod val="60000"/>
                  <a:lumOff val="40000"/>
                </a:schemeClr>
              </a:buClr>
              <a:buFont typeface="Wingdings" pitchFamily="2" charset="2"/>
              <a:buChar char="§"/>
              <a:defRPr/>
            </a:pPr>
            <a:r>
              <a:rPr lang="fr-FR" sz="1800" dirty="0" smtClean="0"/>
              <a:t>Aliment «véhicule» utilisé</a:t>
            </a:r>
          </a:p>
          <a:p>
            <a:pPr marL="742950" lvl="2" indent="-342900">
              <a:buClr>
                <a:schemeClr val="tx2">
                  <a:lumMod val="60000"/>
                  <a:lumOff val="40000"/>
                </a:schemeClr>
              </a:buClr>
              <a:buFont typeface="Wingdings" pitchFamily="2" charset="2"/>
              <a:buChar char="§"/>
              <a:defRPr/>
            </a:pPr>
            <a:r>
              <a:rPr lang="fr-FR" sz="1800" dirty="0" smtClean="0"/>
              <a:t> Absence de réactivité avec l’aliment-véhicule (couleur, goût, oxydation)</a:t>
            </a:r>
          </a:p>
          <a:p>
            <a:endParaRPr lang="fr-FR" dirty="0"/>
          </a:p>
        </p:txBody>
      </p:sp>
      <p:sp>
        <p:nvSpPr>
          <p:cNvPr id="10" name="Titre 1"/>
          <p:cNvSpPr txBox="1">
            <a:spLocks/>
          </p:cNvSpPr>
          <p:nvPr/>
        </p:nvSpPr>
        <p:spPr>
          <a:xfrm>
            <a:off x="0" y="0"/>
            <a:ext cx="9144000" cy="69269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p>
            <a:pPr marL="725850" indent="-514350" algn="ctr" fontAlgn="auto">
              <a:spcAft>
                <a:spcPts val="0"/>
              </a:spcAft>
            </a:pPr>
            <a:r>
              <a:rPr lang="fr-FR" sz="3200" dirty="0" smtClean="0">
                <a:solidFill>
                  <a:prstClr val="black"/>
                </a:solidFill>
              </a:rPr>
              <a:t>Prévention primaire (4)</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0" y="83671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836712"/>
            <a:ext cx="9144000" cy="576064"/>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lvl="1" indent="-514350" fontAlgn="auto">
              <a:spcAft>
                <a:spcPts val="0"/>
              </a:spcAft>
            </a:pPr>
            <a:r>
              <a:rPr lang="fr-FR" sz="2700" dirty="0" smtClean="0">
                <a:solidFill>
                  <a:prstClr val="black"/>
                </a:solidFill>
              </a:rPr>
              <a:t>3. </a:t>
            </a:r>
            <a:r>
              <a:rPr lang="fr-FR" sz="2500" dirty="0" smtClean="0">
                <a:solidFill>
                  <a:prstClr val="black"/>
                </a:solidFill>
              </a:rPr>
              <a:t>Autres interventions complémentaires de santé publique</a:t>
            </a:r>
          </a:p>
        </p:txBody>
      </p:sp>
      <p:sp>
        <p:nvSpPr>
          <p:cNvPr id="8" name="Espace réservé du contenu 7"/>
          <p:cNvSpPr>
            <a:spLocks noGrp="1"/>
          </p:cNvSpPr>
          <p:nvPr>
            <p:ph idx="1"/>
          </p:nvPr>
        </p:nvSpPr>
        <p:spPr>
          <a:xfrm>
            <a:off x="395536" y="1700808"/>
            <a:ext cx="8280920" cy="4824536"/>
          </a:xfrm>
        </p:spPr>
        <p:txBody>
          <a:bodyPr>
            <a:normAutofit/>
          </a:bodyPr>
          <a:lstStyle/>
          <a:p>
            <a:pPr marL="342900" lvl="1" indent="-342900">
              <a:buClr>
                <a:schemeClr val="accent1">
                  <a:lumMod val="75000"/>
                </a:schemeClr>
              </a:buClr>
              <a:buFont typeface="Wingdings" pitchFamily="2" charset="2"/>
              <a:buChar char="q"/>
              <a:defRPr/>
            </a:pPr>
            <a:r>
              <a:rPr lang="fr-FR" sz="2000" dirty="0" smtClean="0"/>
              <a:t>La prévention de la CM doit s’intégrer dans des programmes de santé publique plus larges, destinés au même groupe cible de la population.</a:t>
            </a:r>
          </a:p>
          <a:p>
            <a:pPr marL="342900" lvl="1" indent="-342900" algn="r">
              <a:buClr>
                <a:schemeClr val="accent1">
                  <a:lumMod val="75000"/>
                </a:schemeClr>
              </a:buClr>
              <a:buNone/>
              <a:defRPr/>
            </a:pPr>
            <a:r>
              <a:rPr lang="fr-FR" sz="1200" dirty="0" smtClean="0">
                <a:solidFill>
                  <a:srgbClr val="C00000"/>
                </a:solidFill>
              </a:rPr>
              <a:t>(Trowbridge F</a:t>
            </a:r>
            <a:r>
              <a:rPr lang="en-US" sz="1200" i="1" dirty="0" smtClean="0">
                <a:solidFill>
                  <a:srgbClr val="C62424"/>
                </a:solidFill>
              </a:rPr>
              <a:t> et al</a:t>
            </a:r>
            <a:r>
              <a:rPr lang="fr-FR" sz="1200" dirty="0" smtClean="0">
                <a:solidFill>
                  <a:srgbClr val="C00000"/>
                </a:solidFill>
              </a:rPr>
              <a:t>. J </a:t>
            </a:r>
            <a:r>
              <a:rPr lang="fr-FR" sz="1200" dirty="0" err="1" smtClean="0">
                <a:solidFill>
                  <a:srgbClr val="C00000"/>
                </a:solidFill>
              </a:rPr>
              <a:t>Nutr</a:t>
            </a:r>
            <a:r>
              <a:rPr lang="fr-FR" sz="1200" dirty="0" smtClean="0">
                <a:solidFill>
                  <a:srgbClr val="C00000"/>
                </a:solidFill>
              </a:rPr>
              <a:t> 2002</a:t>
            </a:r>
            <a:r>
              <a:rPr lang="en-US" sz="1200" dirty="0" smtClean="0">
                <a:solidFill>
                  <a:srgbClr val="C00000"/>
                </a:solidFill>
              </a:rPr>
              <a:t>)</a:t>
            </a:r>
            <a:endParaRPr lang="fr-FR" sz="1200" dirty="0" smtClean="0"/>
          </a:p>
          <a:p>
            <a:pPr marL="342900" lvl="1" indent="-342900">
              <a:buClr>
                <a:schemeClr val="accent1">
                  <a:lumMod val="75000"/>
                </a:schemeClr>
              </a:buClr>
              <a:buFont typeface="Wingdings" pitchFamily="2" charset="2"/>
              <a:buChar char="q"/>
              <a:defRPr/>
            </a:pPr>
            <a:r>
              <a:rPr lang="fr-FR" sz="2000" dirty="0" smtClean="0"/>
              <a:t>Concept de la PCIME de l’OMS    </a:t>
            </a:r>
            <a:r>
              <a:rPr lang="fr-FR" sz="1200" dirty="0" smtClean="0">
                <a:solidFill>
                  <a:srgbClr val="C00000"/>
                </a:solidFill>
              </a:rPr>
              <a:t>(WHO,  2007</a:t>
            </a:r>
            <a:r>
              <a:rPr lang="en-US" sz="1200" dirty="0" smtClean="0">
                <a:solidFill>
                  <a:srgbClr val="C00000"/>
                </a:solidFill>
              </a:rPr>
              <a:t>)</a:t>
            </a:r>
            <a:endParaRPr lang="fr-FR" sz="1200" dirty="0" smtClean="0"/>
          </a:p>
          <a:p>
            <a:pPr marL="342900" lvl="1" indent="-342900">
              <a:buClr>
                <a:schemeClr val="accent1">
                  <a:lumMod val="75000"/>
                </a:schemeClr>
              </a:buClr>
              <a:buFont typeface="Wingdings" pitchFamily="2" charset="2"/>
              <a:buChar char="q"/>
              <a:defRPr/>
            </a:pPr>
            <a:r>
              <a:rPr lang="fr-FR" sz="2000" dirty="0" smtClean="0"/>
              <a:t>Liens avec d’autres programmes</a:t>
            </a:r>
          </a:p>
          <a:p>
            <a:pPr marL="742950" lvl="2" indent="-342900">
              <a:buClr>
                <a:schemeClr val="tx2">
                  <a:lumMod val="60000"/>
                  <a:lumOff val="40000"/>
                </a:schemeClr>
              </a:buClr>
              <a:buFont typeface="Wingdings" pitchFamily="2" charset="2"/>
              <a:buChar char="§"/>
              <a:defRPr/>
            </a:pPr>
            <a:r>
              <a:rPr lang="fr-FR" sz="1800" dirty="0" smtClean="0"/>
              <a:t>Soins de santé primaires </a:t>
            </a:r>
          </a:p>
          <a:p>
            <a:pPr marL="742950" lvl="2" indent="-342900">
              <a:buClr>
                <a:schemeClr val="tx2">
                  <a:lumMod val="60000"/>
                  <a:lumOff val="40000"/>
                </a:schemeClr>
              </a:buClr>
              <a:buFont typeface="Wingdings" pitchFamily="2" charset="2"/>
              <a:buChar char="§"/>
              <a:defRPr/>
            </a:pPr>
            <a:r>
              <a:rPr lang="fr-FR" sz="1800" dirty="0" smtClean="0"/>
              <a:t>Vaccination </a:t>
            </a:r>
          </a:p>
          <a:p>
            <a:pPr marL="742950" lvl="2" indent="-342900">
              <a:buClr>
                <a:schemeClr val="tx2">
                  <a:lumMod val="60000"/>
                  <a:lumOff val="40000"/>
                </a:schemeClr>
              </a:buClr>
              <a:buFont typeface="Wingdings" pitchFamily="2" charset="2"/>
              <a:buChar char="§"/>
              <a:defRPr/>
            </a:pPr>
            <a:r>
              <a:rPr lang="fr-FR" sz="1800" dirty="0" smtClean="0"/>
              <a:t>Contrôle des infections parasitaires </a:t>
            </a:r>
          </a:p>
          <a:p>
            <a:pPr marL="742950" lvl="2" indent="-342900">
              <a:buClr>
                <a:schemeClr val="tx2">
                  <a:lumMod val="60000"/>
                  <a:lumOff val="40000"/>
                </a:schemeClr>
              </a:buClr>
              <a:buFont typeface="Wingdings" pitchFamily="2" charset="2"/>
              <a:buChar char="§"/>
              <a:defRPr/>
            </a:pPr>
            <a:r>
              <a:rPr lang="fr-FR" sz="1800" dirty="0" smtClean="0"/>
              <a:t>Santé environnementale</a:t>
            </a:r>
          </a:p>
          <a:p>
            <a:pPr marL="742950" lvl="2" indent="-342900">
              <a:buClr>
                <a:schemeClr val="tx2">
                  <a:lumMod val="60000"/>
                  <a:lumOff val="40000"/>
                </a:schemeClr>
              </a:buClr>
              <a:buFont typeface="Wingdings" pitchFamily="2" charset="2"/>
              <a:buChar char="§"/>
              <a:defRPr/>
            </a:pPr>
            <a:r>
              <a:rPr lang="fr-FR" sz="1800" dirty="0" smtClean="0"/>
              <a:t>Prévention de la carence en autres micronutriments (vitamine A, zinc)</a:t>
            </a:r>
          </a:p>
          <a:p>
            <a:pPr marL="342900" lvl="1" indent="-342900">
              <a:buClr>
                <a:srgbClr val="4F81BD">
                  <a:lumMod val="75000"/>
                </a:srgbClr>
              </a:buClr>
              <a:buFont typeface="Wingdings" pitchFamily="2" charset="2"/>
              <a:buChar char="q"/>
              <a:defRPr/>
            </a:pPr>
            <a:r>
              <a:rPr lang="fr-FR" sz="2000" dirty="0" smtClean="0">
                <a:solidFill>
                  <a:prstClr val="black"/>
                </a:solidFill>
              </a:rPr>
              <a:t>La stratégie intégrant différentes interventions (lutte contre la CM, l’avitaminose A et les parasitoses intestinales), est faisable et bénéfique.</a:t>
            </a:r>
            <a:endParaRPr lang="fr-FR" sz="4800" dirty="0" smtClean="0">
              <a:solidFill>
                <a:prstClr val="black"/>
              </a:solidFill>
            </a:endParaRPr>
          </a:p>
          <a:p>
            <a:pPr marL="342900" lvl="1" indent="-342900" algn="r">
              <a:buNone/>
            </a:pPr>
            <a:r>
              <a:rPr lang="fr-FR" sz="1200" dirty="0" smtClean="0">
                <a:solidFill>
                  <a:srgbClr val="C00000"/>
                </a:solidFill>
              </a:rPr>
              <a:t>(Diouf S</a:t>
            </a:r>
            <a:r>
              <a:rPr lang="en-US" sz="1200" i="1" dirty="0" smtClean="0">
                <a:solidFill>
                  <a:srgbClr val="C62424"/>
                </a:solidFill>
              </a:rPr>
              <a:t> et al</a:t>
            </a:r>
            <a:r>
              <a:rPr lang="fr-FR" sz="1200" dirty="0" smtClean="0">
                <a:solidFill>
                  <a:srgbClr val="C00000"/>
                </a:solidFill>
              </a:rPr>
              <a:t>. </a:t>
            </a:r>
            <a:r>
              <a:rPr lang="fr-FR" sz="1200" dirty="0" err="1" smtClean="0">
                <a:solidFill>
                  <a:srgbClr val="C00000"/>
                </a:solidFill>
              </a:rPr>
              <a:t>Arch</a:t>
            </a:r>
            <a:r>
              <a:rPr lang="fr-FR" sz="1200" dirty="0" smtClean="0">
                <a:solidFill>
                  <a:srgbClr val="C00000"/>
                </a:solidFill>
              </a:rPr>
              <a:t> </a:t>
            </a:r>
            <a:r>
              <a:rPr lang="fr-FR" sz="1200" dirty="0" err="1" smtClean="0">
                <a:solidFill>
                  <a:srgbClr val="C00000"/>
                </a:solidFill>
              </a:rPr>
              <a:t>Pédiatr</a:t>
            </a:r>
            <a:r>
              <a:rPr lang="fr-FR" sz="1200" dirty="0" smtClean="0">
                <a:solidFill>
                  <a:srgbClr val="C00000"/>
                </a:solidFill>
              </a:rPr>
              <a:t> 2002</a:t>
            </a:r>
            <a:r>
              <a:rPr lang="en-US" sz="1200" dirty="0" smtClean="0">
                <a:solidFill>
                  <a:srgbClr val="C00000"/>
                </a:solidFill>
              </a:rPr>
              <a:t>)</a:t>
            </a:r>
            <a:endParaRPr lang="fr-FR" sz="1200" dirty="0" smtClean="0"/>
          </a:p>
          <a:p>
            <a:pPr>
              <a:buNone/>
            </a:pPr>
            <a:endParaRPr lang="fr-FR" dirty="0"/>
          </a:p>
        </p:txBody>
      </p:sp>
      <p:sp>
        <p:nvSpPr>
          <p:cNvPr id="10" name="Titre 1"/>
          <p:cNvSpPr txBox="1">
            <a:spLocks/>
          </p:cNvSpPr>
          <p:nvPr/>
        </p:nvSpPr>
        <p:spPr>
          <a:xfrm>
            <a:off x="0" y="0"/>
            <a:ext cx="9144000" cy="83671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p>
            <a:pPr marL="725850" indent="-514350" algn="ctr" fontAlgn="auto">
              <a:spcAft>
                <a:spcPts val="0"/>
              </a:spcAft>
            </a:pPr>
            <a:r>
              <a:rPr lang="fr-FR" sz="3200" dirty="0" smtClean="0">
                <a:solidFill>
                  <a:prstClr val="black"/>
                </a:solidFill>
              </a:rPr>
              <a:t>Prévention primaire (5)</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0" y="98072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1412776"/>
            <a:ext cx="9144000" cy="432048"/>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0000" lnSpcReduction="10000"/>
          </a:bodyPr>
          <a:lstStyle/>
          <a:p>
            <a:pPr marL="725850" lvl="1" indent="-514350" fontAlgn="auto">
              <a:spcAft>
                <a:spcPts val="0"/>
              </a:spcAft>
            </a:pPr>
            <a:r>
              <a:rPr lang="fr-FR" sz="2700" dirty="0" smtClean="0">
                <a:solidFill>
                  <a:prstClr val="black"/>
                </a:solidFill>
              </a:rPr>
              <a:t>1. Dépistage</a:t>
            </a:r>
          </a:p>
        </p:txBody>
      </p:sp>
      <p:sp>
        <p:nvSpPr>
          <p:cNvPr id="7" name="Titre 1"/>
          <p:cNvSpPr txBox="1">
            <a:spLocks/>
          </p:cNvSpPr>
          <p:nvPr/>
        </p:nvSpPr>
        <p:spPr>
          <a:xfrm>
            <a:off x="0" y="764704"/>
            <a:ext cx="9144000" cy="64807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indent="-514350" fontAlgn="auto">
              <a:spcAft>
                <a:spcPts val="0"/>
              </a:spcAft>
              <a:buFont typeface="+mj-lt"/>
              <a:buAutoNum type="arabicPeriod" startAt="2"/>
            </a:pPr>
            <a:r>
              <a:rPr lang="fr-FR" sz="2800" dirty="0" smtClean="0">
                <a:solidFill>
                  <a:prstClr val="black"/>
                </a:solidFill>
              </a:rPr>
              <a:t>Prévention secondaire : dépister et traiter </a:t>
            </a:r>
          </a:p>
        </p:txBody>
      </p:sp>
      <p:sp>
        <p:nvSpPr>
          <p:cNvPr id="8" name="Espace réservé du contenu 7"/>
          <p:cNvSpPr>
            <a:spLocks noGrp="1"/>
          </p:cNvSpPr>
          <p:nvPr>
            <p:ph idx="1"/>
          </p:nvPr>
        </p:nvSpPr>
        <p:spPr>
          <a:xfrm>
            <a:off x="467544" y="1944216"/>
            <a:ext cx="8280920" cy="4941168"/>
          </a:xfrm>
        </p:spPr>
        <p:txBody>
          <a:bodyPr>
            <a:normAutofit fontScale="70000" lnSpcReduction="20000"/>
          </a:bodyPr>
          <a:lstStyle/>
          <a:p>
            <a:pPr marL="342900" lvl="1" indent="-342900">
              <a:buClr>
                <a:schemeClr val="accent1">
                  <a:lumMod val="75000"/>
                </a:schemeClr>
              </a:buClr>
              <a:buFont typeface="Wingdings" pitchFamily="2" charset="2"/>
              <a:buChar char="q"/>
              <a:defRPr/>
            </a:pPr>
            <a:r>
              <a:rPr lang="fr-FR" sz="2900" dirty="0" smtClean="0"/>
              <a:t>Forme de prévention secondaire, permettant de détecter et de traiter précocement l’ACM.</a:t>
            </a:r>
            <a:r>
              <a:rPr lang="fr-FR" sz="2900" dirty="0" smtClean="0">
                <a:solidFill>
                  <a:srgbClr val="C00000"/>
                </a:solidFill>
              </a:rPr>
              <a:t> </a:t>
            </a:r>
            <a:endParaRPr lang="fr-FR" sz="2900" dirty="0" smtClean="0"/>
          </a:p>
          <a:p>
            <a:pPr marL="342900" lvl="1" indent="-342900">
              <a:buClr>
                <a:schemeClr val="accent1">
                  <a:lumMod val="75000"/>
                </a:schemeClr>
              </a:buClr>
              <a:buFont typeface="Wingdings" pitchFamily="2" charset="2"/>
              <a:buChar char="q"/>
              <a:defRPr/>
            </a:pPr>
            <a:r>
              <a:rPr lang="fr-FR" sz="2900" dirty="0" smtClean="0"/>
              <a:t>Les recommandations varient selon les pays et selon les études</a:t>
            </a:r>
          </a:p>
          <a:p>
            <a:pPr marL="342900" lvl="1" indent="-342900">
              <a:buClr>
                <a:schemeClr val="accent1">
                  <a:lumMod val="75000"/>
                </a:schemeClr>
              </a:buClr>
              <a:buFont typeface="Wingdings" pitchFamily="2" charset="2"/>
              <a:buChar char="q"/>
              <a:defRPr/>
            </a:pPr>
            <a:r>
              <a:rPr lang="fr-FR" sz="2900" dirty="0" smtClean="0"/>
              <a:t>USA  (AAP)</a:t>
            </a:r>
          </a:p>
          <a:p>
            <a:pPr marL="742950" lvl="2" indent="-342900">
              <a:buClr>
                <a:schemeClr val="tx2">
                  <a:lumMod val="60000"/>
                  <a:lumOff val="40000"/>
                </a:schemeClr>
              </a:buClr>
              <a:buFont typeface="Wingdings" pitchFamily="2" charset="2"/>
              <a:buChar char="§"/>
              <a:defRPr/>
            </a:pPr>
            <a:r>
              <a:rPr lang="fr-FR" sz="2600" dirty="0" smtClean="0"/>
              <a:t>Screening universel de l’ACM  (dosage de l’</a:t>
            </a:r>
            <a:r>
              <a:rPr lang="fr-FR" sz="2600" dirty="0" err="1" smtClean="0"/>
              <a:t>Hb</a:t>
            </a:r>
            <a:r>
              <a:rPr lang="fr-FR" sz="2600" dirty="0" smtClean="0"/>
              <a:t>) vers l’âge d’un an </a:t>
            </a:r>
          </a:p>
          <a:p>
            <a:pPr marL="742950" lvl="2" indent="-342900">
              <a:buClr>
                <a:schemeClr val="tx2">
                  <a:lumMod val="60000"/>
                  <a:lumOff val="40000"/>
                </a:schemeClr>
              </a:buClr>
              <a:buFont typeface="Wingdings" pitchFamily="2" charset="2"/>
              <a:buChar char="§"/>
              <a:defRPr/>
            </a:pPr>
            <a:r>
              <a:rPr lang="fr-FR" sz="2600" dirty="0" smtClean="0"/>
              <a:t>Screening ciblé chez les nourrissons préalablement identifiés à risque par l’anamnèse et l’histoire diététique </a:t>
            </a:r>
          </a:p>
          <a:p>
            <a:pPr marL="742950" lvl="2" indent="-342900" algn="r">
              <a:buClr>
                <a:schemeClr val="tx2">
                  <a:lumMod val="60000"/>
                  <a:lumOff val="40000"/>
                </a:schemeClr>
              </a:buClr>
              <a:buNone/>
              <a:defRPr/>
            </a:pPr>
            <a:r>
              <a:rPr lang="fr-FR" sz="1500" dirty="0" smtClean="0">
                <a:solidFill>
                  <a:srgbClr val="C00000"/>
                </a:solidFill>
              </a:rPr>
              <a:t>(Baker RD </a:t>
            </a:r>
            <a:r>
              <a:rPr lang="en-US" sz="1500" i="1" dirty="0" smtClean="0">
                <a:solidFill>
                  <a:srgbClr val="C62424"/>
                </a:solidFill>
              </a:rPr>
              <a:t>et al</a:t>
            </a:r>
            <a:r>
              <a:rPr lang="fr-FR" sz="1500" dirty="0" smtClean="0">
                <a:solidFill>
                  <a:srgbClr val="C00000"/>
                </a:solidFill>
              </a:rPr>
              <a:t>. </a:t>
            </a:r>
            <a:r>
              <a:rPr lang="fr-FR" sz="1500" dirty="0" err="1" smtClean="0">
                <a:solidFill>
                  <a:srgbClr val="C00000"/>
                </a:solidFill>
              </a:rPr>
              <a:t>Pediatrics</a:t>
            </a:r>
            <a:r>
              <a:rPr lang="fr-FR" sz="1500" dirty="0" smtClean="0">
                <a:solidFill>
                  <a:srgbClr val="C00000"/>
                </a:solidFill>
              </a:rPr>
              <a:t>. 2010</a:t>
            </a:r>
            <a:r>
              <a:rPr lang="en-US" sz="1500" dirty="0" smtClean="0">
                <a:solidFill>
                  <a:srgbClr val="C00000"/>
                </a:solidFill>
              </a:rPr>
              <a:t>)</a:t>
            </a:r>
            <a:endParaRPr lang="fr-FR" sz="1500" dirty="0" smtClean="0"/>
          </a:p>
          <a:p>
            <a:pPr marL="742950" lvl="2" indent="-342900">
              <a:buClr>
                <a:schemeClr val="tx2">
                  <a:lumMod val="60000"/>
                  <a:lumOff val="40000"/>
                </a:schemeClr>
              </a:buClr>
              <a:buFont typeface="Wingdings" pitchFamily="2" charset="2"/>
              <a:buChar char="§"/>
              <a:defRPr/>
            </a:pPr>
            <a:r>
              <a:rPr lang="fr-FR" sz="2600" dirty="0" smtClean="0"/>
              <a:t>Ces pratiques de dépistage de l’ACM en vigueur ont des imperfections significatives, principalement en raison des stratégies de suivi insatisfaisantes </a:t>
            </a:r>
          </a:p>
          <a:p>
            <a:pPr marL="742950" lvl="2" indent="-342900" algn="r">
              <a:buClr>
                <a:schemeClr val="tx2">
                  <a:lumMod val="60000"/>
                  <a:lumOff val="40000"/>
                </a:schemeClr>
              </a:buClr>
              <a:buNone/>
              <a:defRPr/>
            </a:pPr>
            <a:r>
              <a:rPr lang="fr-FR" sz="1100" dirty="0" smtClean="0"/>
              <a:t> </a:t>
            </a:r>
            <a:r>
              <a:rPr lang="fr-FR" sz="1500" dirty="0" smtClean="0">
                <a:solidFill>
                  <a:srgbClr val="C00000"/>
                </a:solidFill>
              </a:rPr>
              <a:t>(</a:t>
            </a:r>
            <a:r>
              <a:rPr lang="fr-FR" sz="1500" dirty="0" err="1" smtClean="0">
                <a:solidFill>
                  <a:srgbClr val="C00000"/>
                </a:solidFill>
              </a:rPr>
              <a:t>Biondich</a:t>
            </a:r>
            <a:r>
              <a:rPr lang="fr-FR" sz="1500" dirty="0" smtClean="0">
                <a:solidFill>
                  <a:srgbClr val="C00000"/>
                </a:solidFill>
              </a:rPr>
              <a:t> PG </a:t>
            </a:r>
            <a:r>
              <a:rPr lang="en-US" sz="1500" i="1" dirty="0" smtClean="0">
                <a:solidFill>
                  <a:srgbClr val="C62424"/>
                </a:solidFill>
              </a:rPr>
              <a:t>et al</a:t>
            </a:r>
            <a:r>
              <a:rPr lang="fr-FR" sz="1500" dirty="0" smtClean="0">
                <a:solidFill>
                  <a:srgbClr val="C00000"/>
                </a:solidFill>
              </a:rPr>
              <a:t>. </a:t>
            </a:r>
            <a:r>
              <a:rPr lang="fr-FR" sz="1500" dirty="0" err="1" smtClean="0">
                <a:solidFill>
                  <a:srgbClr val="C00000"/>
                </a:solidFill>
              </a:rPr>
              <a:t>Pediatrics</a:t>
            </a:r>
            <a:r>
              <a:rPr lang="fr-FR" sz="1500" dirty="0" smtClean="0">
                <a:solidFill>
                  <a:srgbClr val="C00000"/>
                </a:solidFill>
              </a:rPr>
              <a:t>. 2006</a:t>
            </a:r>
            <a:r>
              <a:rPr lang="en-US" sz="1500" dirty="0" smtClean="0">
                <a:solidFill>
                  <a:srgbClr val="C00000"/>
                </a:solidFill>
              </a:rPr>
              <a:t>)</a:t>
            </a:r>
            <a:endParaRPr lang="fr-FR" sz="1500" dirty="0" smtClean="0"/>
          </a:p>
          <a:p>
            <a:pPr marL="342900" lvl="1" indent="-342900">
              <a:buClr>
                <a:srgbClr val="4F81BD">
                  <a:lumMod val="75000"/>
                </a:srgbClr>
              </a:buClr>
              <a:buFont typeface="Wingdings" pitchFamily="2" charset="2"/>
              <a:buChar char="q"/>
              <a:defRPr/>
            </a:pPr>
            <a:r>
              <a:rPr lang="fr-FR" sz="2900" dirty="0" smtClean="0">
                <a:solidFill>
                  <a:prstClr val="black"/>
                </a:solidFill>
              </a:rPr>
              <a:t>En Algérie (comité national de nutrition 1997)  </a:t>
            </a:r>
          </a:p>
          <a:p>
            <a:pPr marL="742950" lvl="2" indent="-342900">
              <a:buClr>
                <a:schemeClr val="tx2">
                  <a:lumMod val="60000"/>
                  <a:lumOff val="40000"/>
                </a:schemeClr>
              </a:buClr>
              <a:buFont typeface="Wingdings" pitchFamily="2" charset="2"/>
              <a:buChar char="§"/>
              <a:defRPr/>
            </a:pPr>
            <a:r>
              <a:rPr lang="fr-FR" sz="2600" dirty="0" smtClean="0">
                <a:solidFill>
                  <a:prstClr val="black"/>
                </a:solidFill>
              </a:rPr>
              <a:t>Dosage de l’Ht chez tous les nourrissons ≥ 6 mois, se présentant pour tout motif de consultation et chez qui l’examen physique retrouve une pâleur (franche ou suspecte) associé à la présence d’au moins un facteur favorisant la CM à l’interrogatoire. </a:t>
            </a:r>
          </a:p>
          <a:p>
            <a:pPr marL="742950" lvl="2" indent="-342900">
              <a:buClr>
                <a:schemeClr val="tx2">
                  <a:lumMod val="60000"/>
                  <a:lumOff val="40000"/>
                </a:schemeClr>
              </a:buClr>
              <a:buFont typeface="Wingdings" pitchFamily="2" charset="2"/>
              <a:buChar char="§"/>
              <a:defRPr/>
            </a:pPr>
            <a:r>
              <a:rPr lang="fr-FR" sz="2600" dirty="0" smtClean="0">
                <a:solidFill>
                  <a:prstClr val="black"/>
                </a:solidFill>
              </a:rPr>
              <a:t> </a:t>
            </a:r>
            <a:r>
              <a:rPr lang="fr-FR" sz="2600" dirty="0" smtClean="0"/>
              <a:t>L’efficacité, l’efficience et l’impact de ce «dépistage orienté» n’ont pas été évalués.</a:t>
            </a:r>
            <a:endParaRPr lang="fr-FR" sz="2600" dirty="0" smtClean="0">
              <a:solidFill>
                <a:prstClr val="black"/>
              </a:solidFill>
            </a:endParaRPr>
          </a:p>
        </p:txBody>
      </p:sp>
      <p:sp>
        <p:nvSpPr>
          <p:cNvPr id="10" name="Titre 1"/>
          <p:cNvSpPr txBox="1">
            <a:spLocks/>
          </p:cNvSpPr>
          <p:nvPr/>
        </p:nvSpPr>
        <p:spPr>
          <a:xfrm>
            <a:off x="0" y="0"/>
            <a:ext cx="9144000" cy="7647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p>
            <a:pPr marL="725850" indent="-514350" algn="ctr" fontAlgn="auto">
              <a:spcAft>
                <a:spcPts val="0"/>
              </a:spcAft>
            </a:pPr>
            <a:r>
              <a:rPr lang="fr-FR" sz="3200" dirty="0" smtClean="0">
                <a:solidFill>
                  <a:prstClr val="black"/>
                </a:solidFill>
              </a:rPr>
              <a:t>Stratégies de  prévention de la carence martiale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0" y="764704"/>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764704"/>
            <a:ext cx="9144000" cy="504056"/>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lvl="1" indent="-514350" fontAlgn="auto">
              <a:spcAft>
                <a:spcPts val="0"/>
              </a:spcAft>
            </a:pPr>
            <a:r>
              <a:rPr lang="fr-FR" sz="2700" dirty="0" smtClean="0">
                <a:solidFill>
                  <a:prstClr val="black"/>
                </a:solidFill>
              </a:rPr>
              <a:t>2. Traitement / Traitement par voie orale</a:t>
            </a:r>
          </a:p>
        </p:txBody>
      </p:sp>
      <p:sp>
        <p:nvSpPr>
          <p:cNvPr id="8" name="Espace réservé du contenu 7"/>
          <p:cNvSpPr>
            <a:spLocks noGrp="1"/>
          </p:cNvSpPr>
          <p:nvPr>
            <p:ph idx="1"/>
          </p:nvPr>
        </p:nvSpPr>
        <p:spPr>
          <a:xfrm>
            <a:off x="107504" y="1484784"/>
            <a:ext cx="8928992" cy="5544616"/>
          </a:xfrm>
        </p:spPr>
        <p:txBody>
          <a:bodyPr>
            <a:normAutofit fontScale="47500" lnSpcReduction="20000"/>
          </a:bodyPr>
          <a:lstStyle/>
          <a:p>
            <a:pPr marL="342900" lvl="1" indent="-342900">
              <a:buClr>
                <a:schemeClr val="accent1">
                  <a:lumMod val="75000"/>
                </a:schemeClr>
              </a:buClr>
              <a:buFont typeface="Wingdings" pitchFamily="2" charset="2"/>
              <a:buChar char="q"/>
              <a:defRPr/>
            </a:pPr>
            <a:r>
              <a:rPr lang="fr-FR" sz="4900" dirty="0" smtClean="0"/>
              <a:t>Les sels ferreux (sulfate, fumarate, gluconate) sont tous efficaces et habituellement bien tolérés</a:t>
            </a:r>
          </a:p>
          <a:p>
            <a:pPr marL="342900" lvl="1" indent="-342900">
              <a:buClr>
                <a:schemeClr val="accent1">
                  <a:lumMod val="75000"/>
                </a:schemeClr>
              </a:buClr>
              <a:buNone/>
              <a:defRPr/>
            </a:pPr>
            <a:endParaRPr lang="fr-FR" sz="3000" dirty="0" smtClean="0">
              <a:solidFill>
                <a:srgbClr val="C00000"/>
              </a:solidFill>
            </a:endParaRPr>
          </a:p>
          <a:p>
            <a:pPr marL="342900" lvl="1" indent="-342900">
              <a:buClr>
                <a:schemeClr val="accent1">
                  <a:lumMod val="75000"/>
                </a:schemeClr>
              </a:buClr>
              <a:buFont typeface="Wingdings" pitchFamily="2" charset="2"/>
              <a:buChar char="q"/>
              <a:defRPr/>
            </a:pPr>
            <a:r>
              <a:rPr lang="fr-FR" sz="4900" dirty="0" smtClean="0"/>
              <a:t>Modalités du traitement</a:t>
            </a:r>
            <a:r>
              <a:rPr lang="fr-FR" sz="3700" dirty="0" smtClean="0"/>
              <a:t>:  </a:t>
            </a:r>
            <a:r>
              <a:rPr lang="fr-FR" sz="2700" dirty="0" smtClean="0">
                <a:solidFill>
                  <a:srgbClr val="C00000"/>
                </a:solidFill>
              </a:rPr>
              <a:t>(</a:t>
            </a:r>
            <a:r>
              <a:rPr lang="en-US" sz="2700" dirty="0" err="1" smtClean="0">
                <a:solidFill>
                  <a:srgbClr val="C00000"/>
                </a:solidFill>
              </a:rPr>
              <a:t>Oski</a:t>
            </a:r>
            <a:r>
              <a:rPr lang="en-US" sz="2700" dirty="0" smtClean="0">
                <a:solidFill>
                  <a:srgbClr val="C00000"/>
                </a:solidFill>
              </a:rPr>
              <a:t> FA. N </a:t>
            </a:r>
            <a:r>
              <a:rPr lang="en-US" sz="2700" dirty="0" err="1" smtClean="0">
                <a:solidFill>
                  <a:srgbClr val="C00000"/>
                </a:solidFill>
              </a:rPr>
              <a:t>Engl</a:t>
            </a:r>
            <a:r>
              <a:rPr lang="en-US" sz="2700" dirty="0" smtClean="0">
                <a:solidFill>
                  <a:srgbClr val="C00000"/>
                </a:solidFill>
              </a:rPr>
              <a:t> J Med 1993; </a:t>
            </a:r>
            <a:r>
              <a:rPr lang="en-GB" sz="2700" dirty="0" smtClean="0">
                <a:solidFill>
                  <a:srgbClr val="C00000"/>
                </a:solidFill>
              </a:rPr>
              <a:t>Will AM</a:t>
            </a:r>
            <a:r>
              <a:rPr lang="fr-FR" sz="2700" dirty="0" smtClean="0">
                <a:solidFill>
                  <a:srgbClr val="C00000"/>
                </a:solidFill>
              </a:rPr>
              <a:t>. </a:t>
            </a:r>
            <a:r>
              <a:rPr lang="en-GB" sz="2700" dirty="0" err="1" smtClean="0">
                <a:solidFill>
                  <a:srgbClr val="C00000"/>
                </a:solidFill>
              </a:rPr>
              <a:t>Pediatric</a:t>
            </a:r>
            <a:r>
              <a:rPr lang="en-GB" sz="2700" dirty="0" smtClean="0">
                <a:solidFill>
                  <a:srgbClr val="C00000"/>
                </a:solidFill>
              </a:rPr>
              <a:t> </a:t>
            </a:r>
            <a:r>
              <a:rPr lang="en-GB" sz="2700" dirty="0" err="1" smtClean="0">
                <a:solidFill>
                  <a:srgbClr val="C00000"/>
                </a:solidFill>
              </a:rPr>
              <a:t>Hematology</a:t>
            </a:r>
            <a:r>
              <a:rPr lang="en-GB" sz="2700" dirty="0" smtClean="0">
                <a:solidFill>
                  <a:srgbClr val="C00000"/>
                </a:solidFill>
              </a:rPr>
              <a:t> (3rd </a:t>
            </a:r>
            <a:r>
              <a:rPr lang="en-GB" sz="2700" dirty="0" err="1" smtClean="0">
                <a:solidFill>
                  <a:srgbClr val="C00000"/>
                </a:solidFill>
              </a:rPr>
              <a:t>ed</a:t>
            </a:r>
            <a:r>
              <a:rPr lang="en-GB" sz="2700" dirty="0" smtClean="0">
                <a:solidFill>
                  <a:srgbClr val="C00000"/>
                </a:solidFill>
              </a:rPr>
              <a:t>)</a:t>
            </a:r>
            <a:r>
              <a:rPr lang="fr-FR" sz="2700" dirty="0" smtClean="0">
                <a:solidFill>
                  <a:srgbClr val="C00000"/>
                </a:solidFill>
              </a:rPr>
              <a:t>. 2006)</a:t>
            </a:r>
            <a:endParaRPr lang="fr-FR" sz="2700" dirty="0" smtClean="0"/>
          </a:p>
          <a:p>
            <a:pPr marL="742950" lvl="2" indent="-342900">
              <a:buClr>
                <a:schemeClr val="tx2">
                  <a:lumMod val="60000"/>
                  <a:lumOff val="40000"/>
                </a:schemeClr>
              </a:buClr>
              <a:buFont typeface="Wingdings" pitchFamily="2" charset="2"/>
              <a:buChar char="§"/>
              <a:defRPr/>
            </a:pPr>
            <a:r>
              <a:rPr lang="fr-FR" sz="4200" dirty="0" smtClean="0"/>
              <a:t>3 mg/kg/jour</a:t>
            </a:r>
            <a:r>
              <a:rPr lang="fr-FR" sz="4200" b="1" dirty="0" smtClean="0"/>
              <a:t>, </a:t>
            </a:r>
            <a:r>
              <a:rPr lang="fr-FR" sz="4200" dirty="0" smtClean="0"/>
              <a:t>en 2 doses ou en mono prise matinale avant le petit déjeuner.</a:t>
            </a:r>
          </a:p>
          <a:p>
            <a:pPr marL="742950" lvl="2" indent="-342900">
              <a:buClr>
                <a:schemeClr val="tx2">
                  <a:lumMod val="60000"/>
                  <a:lumOff val="40000"/>
                </a:schemeClr>
              </a:buClr>
              <a:buFont typeface="Wingdings" pitchFamily="2" charset="2"/>
              <a:buChar char="§"/>
              <a:defRPr/>
            </a:pPr>
            <a:r>
              <a:rPr lang="fr-FR" sz="4200" dirty="0" smtClean="0"/>
              <a:t>Les doses de fer plus importantes (4à 6 mg/kg/j) n’accélèrent pas la récupération, mais provoquent plus d’effets défavorables.</a:t>
            </a:r>
          </a:p>
          <a:p>
            <a:pPr marL="742950" lvl="2" indent="-342900">
              <a:buClr>
                <a:schemeClr val="tx2">
                  <a:lumMod val="60000"/>
                  <a:lumOff val="40000"/>
                </a:schemeClr>
              </a:buClr>
              <a:buFont typeface="Wingdings" pitchFamily="2" charset="2"/>
              <a:buChar char="§"/>
              <a:defRPr/>
            </a:pPr>
            <a:r>
              <a:rPr lang="fr-FR" sz="4200" dirty="0" smtClean="0"/>
              <a:t>Les effets secondaires digestifs peuvent être réduits en administrant le </a:t>
            </a:r>
            <a:r>
              <a:rPr lang="fr-FR" sz="4200" dirty="0" err="1" smtClean="0"/>
              <a:t>trt</a:t>
            </a:r>
            <a:r>
              <a:rPr lang="fr-FR" sz="4200" dirty="0" smtClean="0"/>
              <a:t> au cours des repas, bien que l’absorption soit alors réduite de ½.</a:t>
            </a:r>
          </a:p>
          <a:p>
            <a:pPr marL="742950" lvl="2" indent="-342900">
              <a:buClr>
                <a:schemeClr val="tx2">
                  <a:lumMod val="60000"/>
                  <a:lumOff val="40000"/>
                </a:schemeClr>
              </a:buClr>
              <a:buFont typeface="Wingdings" pitchFamily="2" charset="2"/>
              <a:buChar char="§"/>
              <a:defRPr/>
            </a:pPr>
            <a:r>
              <a:rPr lang="fr-FR" sz="4200" dirty="0" smtClean="0"/>
              <a:t>Maintenir les mêmes doses 3 mois après la normalisation du taux de l’</a:t>
            </a:r>
            <a:r>
              <a:rPr lang="fr-FR" sz="4200" dirty="0" err="1" smtClean="0"/>
              <a:t>Hb</a:t>
            </a:r>
            <a:endParaRPr lang="fr-FR" sz="4200" dirty="0" smtClean="0"/>
          </a:p>
          <a:p>
            <a:pPr marL="742950" lvl="2" indent="-342900">
              <a:buClr>
                <a:schemeClr val="tx2">
                  <a:lumMod val="60000"/>
                  <a:lumOff val="40000"/>
                </a:schemeClr>
              </a:buClr>
              <a:buFont typeface="Wingdings" pitchFamily="2" charset="2"/>
              <a:buChar char="§"/>
              <a:defRPr/>
            </a:pPr>
            <a:r>
              <a:rPr lang="fr-FR" sz="4200" dirty="0" smtClean="0"/>
              <a:t>Dosage de l’</a:t>
            </a:r>
            <a:r>
              <a:rPr lang="fr-FR" sz="4200" dirty="0" err="1" smtClean="0"/>
              <a:t>Hb</a:t>
            </a:r>
            <a:r>
              <a:rPr lang="fr-FR" sz="4200" dirty="0" smtClean="0"/>
              <a:t> après 1 mois de </a:t>
            </a:r>
            <a:r>
              <a:rPr lang="fr-FR" sz="4200" dirty="0" err="1" smtClean="0"/>
              <a:t>trt</a:t>
            </a:r>
            <a:r>
              <a:rPr lang="fr-FR" sz="4200" dirty="0" smtClean="0"/>
              <a:t> : confirmer le </a:t>
            </a:r>
            <a:r>
              <a:rPr lang="fr-FR" sz="4200" dirty="0" err="1" smtClean="0"/>
              <a:t>Dc</a:t>
            </a:r>
            <a:r>
              <a:rPr lang="fr-FR" sz="4200" dirty="0" smtClean="0"/>
              <a:t> et la </a:t>
            </a:r>
            <a:r>
              <a:rPr lang="fr-FR" sz="4200" dirty="0" err="1" smtClean="0"/>
              <a:t>compliance</a:t>
            </a:r>
            <a:r>
              <a:rPr lang="fr-FR" sz="4200" dirty="0" smtClean="0"/>
              <a:t> au </a:t>
            </a:r>
            <a:r>
              <a:rPr lang="fr-FR" sz="4200" dirty="0" err="1" smtClean="0"/>
              <a:t>trt</a:t>
            </a:r>
            <a:endParaRPr lang="fr-FR" sz="4200" dirty="0" smtClean="0"/>
          </a:p>
          <a:p>
            <a:pPr marL="742950" lvl="2" indent="-342900">
              <a:buClr>
                <a:schemeClr val="tx2">
                  <a:lumMod val="60000"/>
                  <a:lumOff val="40000"/>
                </a:schemeClr>
              </a:buClr>
              <a:buFont typeface="Wingdings" pitchFamily="2" charset="2"/>
              <a:buChar char="§"/>
              <a:defRPr/>
            </a:pPr>
            <a:r>
              <a:rPr lang="fr-FR" sz="4200" dirty="0" smtClean="0"/>
              <a:t>Les patients (formes sévères d’ACM+++) devraient être contrôlés encore 6 mois plus tard, pour s’assurer qu’il n’y a pas eu de rechute</a:t>
            </a:r>
          </a:p>
          <a:p>
            <a:pPr marL="742950" lvl="2" indent="-342900">
              <a:buClr>
                <a:schemeClr val="tx2">
                  <a:lumMod val="60000"/>
                  <a:lumOff val="40000"/>
                </a:schemeClr>
              </a:buClr>
              <a:buFont typeface="Wingdings" pitchFamily="2" charset="2"/>
              <a:buChar char="§"/>
              <a:defRPr/>
            </a:pPr>
            <a:endParaRPr lang="fr-FR" sz="4200" dirty="0" smtClean="0"/>
          </a:p>
          <a:p>
            <a:pPr marL="342900" lvl="1" indent="-342900">
              <a:buClr>
                <a:srgbClr val="4F81BD">
                  <a:lumMod val="75000"/>
                </a:srgbClr>
              </a:buClr>
              <a:buFont typeface="Wingdings" pitchFamily="2" charset="2"/>
              <a:buChar char="q"/>
              <a:defRPr/>
            </a:pPr>
            <a:r>
              <a:rPr lang="fr-FR" sz="4900" dirty="0" smtClean="0">
                <a:solidFill>
                  <a:prstClr val="black"/>
                </a:solidFill>
              </a:rPr>
              <a:t>Si réponse </a:t>
            </a:r>
            <a:r>
              <a:rPr lang="fr-FR" sz="4900" dirty="0" err="1" smtClean="0">
                <a:solidFill>
                  <a:prstClr val="black"/>
                </a:solidFill>
              </a:rPr>
              <a:t>sub</a:t>
            </a:r>
            <a:r>
              <a:rPr lang="fr-FR" sz="4900" dirty="0" smtClean="0">
                <a:solidFill>
                  <a:prstClr val="black"/>
                </a:solidFill>
              </a:rPr>
              <a:t>-optimale en dehors d’une </a:t>
            </a:r>
            <a:r>
              <a:rPr lang="fr-FR" sz="4900" dirty="0" smtClean="0"/>
              <a:t>mauvaise observance </a:t>
            </a:r>
            <a:r>
              <a:rPr lang="fr-FR" sz="4900" dirty="0" smtClean="0">
                <a:solidFill>
                  <a:prstClr val="black"/>
                </a:solidFill>
              </a:rPr>
              <a:t>rechercher: </a:t>
            </a:r>
          </a:p>
        </p:txBody>
      </p:sp>
      <p:sp>
        <p:nvSpPr>
          <p:cNvPr id="10" name="Titre 1"/>
          <p:cNvSpPr txBox="1">
            <a:spLocks/>
          </p:cNvSpPr>
          <p:nvPr/>
        </p:nvSpPr>
        <p:spPr>
          <a:xfrm>
            <a:off x="0" y="0"/>
            <a:ext cx="9144000" cy="7647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p>
            <a:pPr marL="725850" indent="-514350" algn="ctr" fontAlgn="auto">
              <a:spcAft>
                <a:spcPts val="0"/>
              </a:spcAft>
            </a:pPr>
            <a:r>
              <a:rPr lang="fr-FR" sz="3200" dirty="0" smtClean="0">
                <a:solidFill>
                  <a:prstClr val="black"/>
                </a:solidFill>
              </a:rPr>
              <a:t>Prévention secondaire : dépister et traiter (1)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re 1"/>
          <p:cNvSpPr>
            <a:spLocks noGrp="1"/>
          </p:cNvSpPr>
          <p:nvPr>
            <p:ph type="title"/>
          </p:nvPr>
        </p:nvSpPr>
        <p:spPr/>
        <p:txBody>
          <a:bodyPr/>
          <a:lstStyle/>
          <a:p>
            <a:r>
              <a:rPr lang="fr-FR" sz="3600" smtClean="0">
                <a:solidFill>
                  <a:srgbClr val="FFFF00"/>
                </a:solidFill>
              </a:rPr>
              <a:t>Causes des échecs thérapeutiques </a:t>
            </a:r>
            <a:r>
              <a:rPr lang="fr-FR" sz="2800" smtClean="0">
                <a:solidFill>
                  <a:srgbClr val="FFFF00"/>
                </a:solidFill>
              </a:rPr>
              <a:t>(1)</a:t>
            </a:r>
          </a:p>
        </p:txBody>
      </p:sp>
      <p:sp>
        <p:nvSpPr>
          <p:cNvPr id="3" name="Espace réservé du contenu 2"/>
          <p:cNvSpPr>
            <a:spLocks noGrp="1"/>
          </p:cNvSpPr>
          <p:nvPr>
            <p:ph idx="1"/>
          </p:nvPr>
        </p:nvSpPr>
        <p:spPr>
          <a:xfrm>
            <a:off x="1057275" y="2000250"/>
            <a:ext cx="7443788" cy="3883025"/>
          </a:xfrm>
        </p:spPr>
        <p:txBody>
          <a:bodyPr/>
          <a:lstStyle/>
          <a:p>
            <a:pPr>
              <a:buClr>
                <a:srgbClr val="FF0000"/>
              </a:buClr>
              <a:buSzPct val="95000"/>
              <a:buFont typeface="Wingdings" pitchFamily="2" charset="2"/>
              <a:buChar char="q"/>
              <a:defRPr/>
            </a:pPr>
            <a:r>
              <a:rPr lang="fr-FR" sz="2800" dirty="0" smtClean="0"/>
              <a:t> Erreur diagnostique ?</a:t>
            </a:r>
          </a:p>
          <a:p>
            <a:pPr lvl="1">
              <a:buClr>
                <a:srgbClr val="FF0000"/>
              </a:buClr>
              <a:buSzPct val="95000"/>
              <a:buFont typeface="Wingdings" pitchFamily="2" charset="2"/>
              <a:buChar char="§"/>
              <a:defRPr/>
            </a:pPr>
            <a:r>
              <a:rPr lang="fr-FR" sz="2000" dirty="0" smtClean="0">
                <a:ea typeface="+mn-ea"/>
                <a:cs typeface="+mn-cs"/>
              </a:rPr>
              <a:t>Inflammation chronique,</a:t>
            </a:r>
          </a:p>
          <a:p>
            <a:pPr lvl="1">
              <a:buClr>
                <a:srgbClr val="FF0000"/>
              </a:buClr>
              <a:buSzPct val="95000"/>
              <a:buFont typeface="Wingdings" pitchFamily="2" charset="2"/>
              <a:buChar char="§"/>
              <a:defRPr/>
            </a:pPr>
            <a:r>
              <a:rPr lang="fr-FR" sz="2000" dirty="0" smtClean="0">
                <a:ea typeface="+mn-ea"/>
                <a:cs typeface="+mn-cs"/>
              </a:rPr>
              <a:t>Trait thalassémique </a:t>
            </a:r>
          </a:p>
          <a:p>
            <a:pPr lvl="1">
              <a:buClr>
                <a:srgbClr val="FF0000"/>
              </a:buClr>
              <a:buSzPct val="95000"/>
              <a:buFont typeface="Wingdings" pitchFamily="2" charset="2"/>
              <a:buChar char="§"/>
              <a:defRPr/>
            </a:pPr>
            <a:r>
              <a:rPr lang="fr-FR" sz="2000" dirty="0" err="1" smtClean="0"/>
              <a:t>A</a:t>
            </a:r>
            <a:r>
              <a:rPr lang="fr-FR" sz="2000" dirty="0" err="1" smtClean="0">
                <a:ea typeface="+mn-ea"/>
                <a:cs typeface="+mn-cs"/>
              </a:rPr>
              <a:t>transférrinémie</a:t>
            </a:r>
            <a:r>
              <a:rPr lang="fr-FR" sz="2000" dirty="0" smtClean="0">
                <a:ea typeface="+mn-ea"/>
                <a:cs typeface="+mn-cs"/>
              </a:rPr>
              <a:t> congénitale</a:t>
            </a:r>
          </a:p>
          <a:p>
            <a:pPr>
              <a:buClr>
                <a:srgbClr val="FF0000"/>
              </a:buClr>
              <a:buSzPct val="95000"/>
              <a:buFontTx/>
              <a:buNone/>
              <a:defRPr/>
            </a:pPr>
            <a:endParaRPr lang="fr-FR" sz="2400" dirty="0" smtClean="0"/>
          </a:p>
          <a:p>
            <a:pPr>
              <a:buClr>
                <a:srgbClr val="FF0000"/>
              </a:buClr>
              <a:buSzPct val="95000"/>
              <a:buFont typeface="Wingdings" pitchFamily="2" charset="2"/>
              <a:buChar char="q"/>
              <a:defRPr/>
            </a:pPr>
            <a:r>
              <a:rPr lang="fr-FR" sz="2400" dirty="0" smtClean="0"/>
              <a:t> </a:t>
            </a:r>
            <a:r>
              <a:rPr lang="fr-FR" sz="2800" dirty="0" smtClean="0"/>
              <a:t>Mauvaise </a:t>
            </a:r>
            <a:r>
              <a:rPr lang="fr-FR" sz="2800" dirty="0" err="1" smtClean="0"/>
              <a:t>compliance</a:t>
            </a:r>
            <a:r>
              <a:rPr lang="fr-FR" sz="2800" dirty="0" smtClean="0"/>
              <a:t> ?</a:t>
            </a:r>
          </a:p>
          <a:p>
            <a:pPr>
              <a:buClr>
                <a:srgbClr val="FF0000"/>
              </a:buClr>
              <a:buSzPct val="95000"/>
              <a:buFontTx/>
              <a:buNone/>
              <a:defRPr/>
            </a:pPr>
            <a:endParaRPr lang="fr-FR" sz="2800" dirty="0" smtClean="0"/>
          </a:p>
          <a:p>
            <a:pPr>
              <a:buClr>
                <a:srgbClr val="FF0000"/>
              </a:buClr>
              <a:buSzPct val="95000"/>
              <a:buFont typeface="Wingdings" pitchFamily="2" charset="2"/>
              <a:buChar char="q"/>
              <a:defRPr/>
            </a:pPr>
            <a:r>
              <a:rPr lang="fr-FR" sz="2800" dirty="0" smtClean="0"/>
              <a:t> Prescription inadéquate ?</a:t>
            </a:r>
            <a:endParaRPr lang="fr-FR" sz="2400" dirty="0" smtClean="0"/>
          </a:p>
          <a:p>
            <a:pPr>
              <a:defRPr/>
            </a:pPr>
            <a:endParaRPr lang="fr-FR" sz="2800" dirty="0"/>
          </a:p>
        </p:txBody>
      </p:sp>
    </p:spTree>
  </p:cSld>
  <p:clrMapOvr>
    <a:masterClrMapping/>
  </p:clrMapOvr>
  <p:transition>
    <p:spli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re 1"/>
          <p:cNvSpPr>
            <a:spLocks noGrp="1"/>
          </p:cNvSpPr>
          <p:nvPr>
            <p:ph type="title"/>
          </p:nvPr>
        </p:nvSpPr>
        <p:spPr/>
        <p:txBody>
          <a:bodyPr/>
          <a:lstStyle/>
          <a:p>
            <a:r>
              <a:rPr lang="fr-FR" sz="3600" smtClean="0">
                <a:solidFill>
                  <a:srgbClr val="FFFF00"/>
                </a:solidFill>
              </a:rPr>
              <a:t>Causes des échecs thérapeutiques </a:t>
            </a:r>
            <a:r>
              <a:rPr lang="fr-FR" sz="2800" smtClean="0">
                <a:solidFill>
                  <a:srgbClr val="FFFF00"/>
                </a:solidFill>
              </a:rPr>
              <a:t>(2)</a:t>
            </a:r>
          </a:p>
        </p:txBody>
      </p:sp>
      <p:sp>
        <p:nvSpPr>
          <p:cNvPr id="3" name="Espace réservé du contenu 2"/>
          <p:cNvSpPr>
            <a:spLocks noGrp="1"/>
          </p:cNvSpPr>
          <p:nvPr>
            <p:ph idx="1"/>
          </p:nvPr>
        </p:nvSpPr>
        <p:spPr>
          <a:xfrm>
            <a:off x="428625" y="1600200"/>
            <a:ext cx="8229600" cy="4525963"/>
          </a:xfrm>
        </p:spPr>
        <p:txBody>
          <a:bodyPr/>
          <a:lstStyle/>
          <a:p>
            <a:pPr>
              <a:buClr>
                <a:srgbClr val="FF0000"/>
              </a:buClr>
              <a:buSzPct val="95000"/>
              <a:buFont typeface="Wingdings" pitchFamily="2" charset="2"/>
              <a:buChar char="q"/>
              <a:defRPr/>
            </a:pPr>
            <a:r>
              <a:rPr lang="fr-FR" sz="2800" dirty="0" smtClean="0"/>
              <a:t>Persistance de la cause ?</a:t>
            </a:r>
          </a:p>
          <a:p>
            <a:pPr>
              <a:buClr>
                <a:srgbClr val="FF0000"/>
              </a:buClr>
              <a:buSzPct val="95000"/>
              <a:buFont typeface="Wingdings" pitchFamily="2" charset="2"/>
              <a:buChar char="§"/>
              <a:defRPr/>
            </a:pPr>
            <a:r>
              <a:rPr lang="fr-FR" sz="2400" dirty="0" smtClean="0"/>
              <a:t>Parasitoses: </a:t>
            </a:r>
          </a:p>
          <a:p>
            <a:pPr lvl="1">
              <a:buClr>
                <a:srgbClr val="FF0000"/>
              </a:buClr>
              <a:buSzPct val="95000"/>
              <a:buFont typeface="Wingdings" pitchFamily="2" charset="2"/>
              <a:buChar char="§"/>
              <a:defRPr/>
            </a:pPr>
            <a:r>
              <a:rPr lang="fr-FR" sz="2000" dirty="0" err="1" smtClean="0"/>
              <a:t>Giardiase</a:t>
            </a:r>
            <a:endParaRPr lang="fr-FR" sz="2000" dirty="0" smtClean="0"/>
          </a:p>
          <a:p>
            <a:pPr lvl="1">
              <a:buClr>
                <a:srgbClr val="FF0000"/>
              </a:buClr>
              <a:buSzPct val="95000"/>
              <a:buFont typeface="Wingdings" pitchFamily="2" charset="2"/>
              <a:buChar char="§"/>
              <a:defRPr/>
            </a:pPr>
            <a:r>
              <a:rPr lang="fr-FR" sz="2000" dirty="0" err="1" smtClean="0">
                <a:ea typeface="+mn-ea"/>
                <a:cs typeface="+mn-cs"/>
              </a:rPr>
              <a:t>Enterobius</a:t>
            </a:r>
            <a:r>
              <a:rPr lang="fr-FR" sz="2000" dirty="0" smtClean="0">
                <a:ea typeface="+mn-ea"/>
                <a:cs typeface="+mn-cs"/>
              </a:rPr>
              <a:t> </a:t>
            </a:r>
            <a:r>
              <a:rPr lang="fr-FR" sz="2000" dirty="0" err="1" smtClean="0">
                <a:ea typeface="+mn-ea"/>
                <a:cs typeface="+mn-cs"/>
              </a:rPr>
              <a:t>vermicularis</a:t>
            </a:r>
            <a:r>
              <a:rPr lang="fr-FR" sz="2000" dirty="0" smtClean="0"/>
              <a:t>  </a:t>
            </a:r>
          </a:p>
          <a:p>
            <a:pPr lvl="1">
              <a:buClr>
                <a:srgbClr val="FF0000"/>
              </a:buClr>
              <a:buSzPct val="95000"/>
              <a:buFont typeface="Wingdings" pitchFamily="2" charset="2"/>
              <a:buChar char="§"/>
              <a:defRPr/>
            </a:pPr>
            <a:r>
              <a:rPr lang="fr-FR" sz="2000" dirty="0" smtClean="0"/>
              <a:t>Helminthiase: </a:t>
            </a:r>
          </a:p>
          <a:p>
            <a:pPr lvl="1">
              <a:buClr>
                <a:srgbClr val="FF0000"/>
              </a:buClr>
              <a:buSzPct val="95000"/>
              <a:buFontTx/>
              <a:buNone/>
              <a:defRPr/>
            </a:pPr>
            <a:r>
              <a:rPr lang="fr-FR" sz="2000" dirty="0" smtClean="0"/>
              <a:t>Ascaris </a:t>
            </a:r>
            <a:r>
              <a:rPr lang="fr-FR" sz="2000" dirty="0" err="1" smtClean="0"/>
              <a:t>lumbricoides</a:t>
            </a:r>
            <a:r>
              <a:rPr lang="fr-FR" sz="2000" dirty="0" smtClean="0"/>
              <a:t>, </a:t>
            </a:r>
            <a:r>
              <a:rPr lang="fr-FR" sz="2000" dirty="0" err="1" smtClean="0"/>
              <a:t>Trichuris</a:t>
            </a:r>
            <a:r>
              <a:rPr lang="fr-FR" sz="2000" dirty="0" smtClean="0"/>
              <a:t> </a:t>
            </a:r>
            <a:r>
              <a:rPr lang="fr-FR" sz="2000" dirty="0" err="1" smtClean="0"/>
              <a:t>trichiura</a:t>
            </a:r>
            <a:endParaRPr lang="fr-FR" sz="2000" dirty="0" smtClean="0"/>
          </a:p>
          <a:p>
            <a:pPr>
              <a:buClr>
                <a:srgbClr val="FF0000"/>
              </a:buClr>
              <a:buSzPct val="95000"/>
              <a:buFont typeface="Wingdings" pitchFamily="2" charset="2"/>
              <a:buChar char="§"/>
              <a:defRPr/>
            </a:pPr>
            <a:r>
              <a:rPr lang="fr-FR" sz="2400" dirty="0" smtClean="0"/>
              <a:t>saignement occulte:  </a:t>
            </a:r>
            <a:r>
              <a:rPr lang="fr-FR" sz="2000" dirty="0" smtClean="0"/>
              <a:t>APLV, ….</a:t>
            </a:r>
          </a:p>
          <a:p>
            <a:pPr>
              <a:buClr>
                <a:srgbClr val="FF0000"/>
              </a:buClr>
              <a:buSzPct val="95000"/>
              <a:buFont typeface="Wingdings" pitchFamily="2" charset="2"/>
              <a:buChar char="§"/>
              <a:defRPr/>
            </a:pPr>
            <a:r>
              <a:rPr lang="fr-FR" sz="2400" dirty="0" smtClean="0"/>
              <a:t> H </a:t>
            </a:r>
            <a:r>
              <a:rPr lang="fr-FR" sz="2400" dirty="0" err="1" smtClean="0"/>
              <a:t>pylori</a:t>
            </a:r>
            <a:endParaRPr lang="fr-FR" sz="2400" dirty="0" smtClean="0"/>
          </a:p>
          <a:p>
            <a:pPr lvl="1">
              <a:buClr>
                <a:srgbClr val="FF0000"/>
              </a:buClr>
              <a:buSzPct val="95000"/>
              <a:buFontTx/>
              <a:buNone/>
              <a:defRPr/>
            </a:pPr>
            <a:endParaRPr lang="fr-FR" sz="2000" dirty="0" smtClean="0"/>
          </a:p>
          <a:p>
            <a:pPr>
              <a:buClr>
                <a:srgbClr val="FF0000"/>
              </a:buClr>
              <a:buSzPct val="95000"/>
              <a:buFont typeface="Wingdings" pitchFamily="2" charset="2"/>
              <a:buChar char="q"/>
              <a:defRPr/>
            </a:pPr>
            <a:r>
              <a:rPr lang="fr-FR" sz="2400" dirty="0" smtClean="0"/>
              <a:t> </a:t>
            </a:r>
            <a:r>
              <a:rPr lang="fr-FR" sz="2800" dirty="0" smtClean="0"/>
              <a:t>Malabsorption occulte ?</a:t>
            </a:r>
          </a:p>
          <a:p>
            <a:pPr>
              <a:buFontTx/>
              <a:buNone/>
              <a:defRPr/>
            </a:pPr>
            <a:r>
              <a:rPr lang="fr-FR" sz="2800" dirty="0" smtClean="0"/>
              <a:t>    </a:t>
            </a:r>
            <a:r>
              <a:rPr lang="fr-FR" sz="2400" dirty="0" smtClean="0"/>
              <a:t>Maladie cœliaque  </a:t>
            </a:r>
            <a:r>
              <a:rPr lang="fr-FR" sz="1600" dirty="0" smtClean="0"/>
              <a:t>(2,5% BDJ + adulte)</a:t>
            </a:r>
          </a:p>
          <a:p>
            <a:pPr>
              <a:buFontTx/>
              <a:buNone/>
              <a:defRPr/>
            </a:pPr>
            <a:endParaRPr lang="fr-FR" sz="2800" dirty="0"/>
          </a:p>
        </p:txBody>
      </p:sp>
      <p:sp>
        <p:nvSpPr>
          <p:cNvPr id="4" name="ZoneTexte 3"/>
          <p:cNvSpPr txBox="1"/>
          <p:nvPr/>
        </p:nvSpPr>
        <p:spPr>
          <a:xfrm>
            <a:off x="3143250" y="4643438"/>
            <a:ext cx="5857875" cy="500062"/>
          </a:xfrm>
          <a:prstGeom prst="rect">
            <a:avLst/>
          </a:prstGeom>
          <a:solidFill>
            <a:srgbClr val="FFFF00"/>
          </a:solidFill>
          <a:ln>
            <a:noFill/>
          </a:ln>
        </p:spPr>
        <p:txBody>
          <a:bodyPr>
            <a:normAutofit/>
          </a:bodyPr>
          <a:lstStyle/>
          <a:p>
            <a:pPr>
              <a:defRPr/>
            </a:pPr>
            <a:r>
              <a:rPr lang="en-US" sz="1050" dirty="0" err="1">
                <a:solidFill>
                  <a:srgbClr val="000099">
                    <a:lumMod val="75000"/>
                  </a:srgbClr>
                </a:solidFill>
                <a:latin typeface="Arial" pitchFamily="34" charset="0"/>
                <a:cs typeface="Arial" pitchFamily="34" charset="0"/>
              </a:rPr>
              <a:t>Dilip</a:t>
            </a:r>
            <a:r>
              <a:rPr lang="en-US" sz="1050" dirty="0">
                <a:solidFill>
                  <a:srgbClr val="000099">
                    <a:lumMod val="75000"/>
                  </a:srgbClr>
                </a:solidFill>
                <a:latin typeface="Arial" pitchFamily="34" charset="0"/>
                <a:cs typeface="Arial" pitchFamily="34" charset="0"/>
              </a:rPr>
              <a:t> </a:t>
            </a:r>
            <a:r>
              <a:rPr lang="en-US" sz="1050" dirty="0" err="1">
                <a:solidFill>
                  <a:srgbClr val="000099">
                    <a:lumMod val="75000"/>
                  </a:srgbClr>
                </a:solidFill>
                <a:latin typeface="Arial" pitchFamily="34" charset="0"/>
                <a:cs typeface="Arial" pitchFamily="34" charset="0"/>
              </a:rPr>
              <a:t>Mahalanabis</a:t>
            </a:r>
            <a:r>
              <a:rPr lang="en-US" sz="1050" dirty="0">
                <a:solidFill>
                  <a:srgbClr val="000099">
                    <a:lumMod val="75000"/>
                  </a:srgbClr>
                </a:solidFill>
                <a:latin typeface="Arial" pitchFamily="34" charset="0"/>
                <a:cs typeface="Arial" pitchFamily="34" charset="0"/>
              </a:rPr>
              <a:t> et al. </a:t>
            </a:r>
            <a:r>
              <a:rPr lang="en-US" sz="1050" dirty="0" err="1">
                <a:solidFill>
                  <a:srgbClr val="000099">
                    <a:lumMod val="75000"/>
                  </a:srgbClr>
                </a:solidFill>
                <a:latin typeface="Arial" pitchFamily="34" charset="0"/>
                <a:cs typeface="Arial" pitchFamily="34" charset="0"/>
              </a:rPr>
              <a:t>Haematological</a:t>
            </a:r>
            <a:r>
              <a:rPr lang="en-US" sz="1050" dirty="0">
                <a:solidFill>
                  <a:srgbClr val="000099">
                    <a:lumMod val="75000"/>
                  </a:srgbClr>
                </a:solidFill>
                <a:latin typeface="Arial" pitchFamily="34" charset="0"/>
                <a:cs typeface="Arial" pitchFamily="34" charset="0"/>
              </a:rPr>
              <a:t> response to iron supplementation is reduced in children with asymptomatic </a:t>
            </a:r>
            <a:r>
              <a:rPr lang="en-US" sz="1050" i="1" dirty="0">
                <a:solidFill>
                  <a:srgbClr val="000099">
                    <a:lumMod val="75000"/>
                  </a:srgbClr>
                </a:solidFill>
                <a:latin typeface="Arial" pitchFamily="34" charset="0"/>
                <a:cs typeface="Arial" pitchFamily="34" charset="0"/>
              </a:rPr>
              <a:t>Helicobacter pylori infection. </a:t>
            </a:r>
            <a:r>
              <a:rPr lang="fr-FR" sz="1050" i="1" dirty="0" err="1">
                <a:solidFill>
                  <a:srgbClr val="000099">
                    <a:lumMod val="75000"/>
                  </a:srgbClr>
                </a:solidFill>
                <a:latin typeface="Arial" pitchFamily="34" charset="0"/>
                <a:cs typeface="Arial" pitchFamily="34" charset="0"/>
              </a:rPr>
              <a:t>Br</a:t>
            </a:r>
            <a:r>
              <a:rPr lang="fr-FR" sz="1050" i="1" dirty="0">
                <a:solidFill>
                  <a:srgbClr val="000099">
                    <a:lumMod val="75000"/>
                  </a:srgbClr>
                </a:solidFill>
                <a:latin typeface="Arial" pitchFamily="34" charset="0"/>
                <a:cs typeface="Arial" pitchFamily="34" charset="0"/>
              </a:rPr>
              <a:t> J </a:t>
            </a:r>
            <a:r>
              <a:rPr lang="fr-FR" sz="1050" i="1" dirty="0" err="1">
                <a:solidFill>
                  <a:srgbClr val="000099">
                    <a:lumMod val="75000"/>
                  </a:srgbClr>
                </a:solidFill>
                <a:latin typeface="Arial" pitchFamily="34" charset="0"/>
                <a:cs typeface="Arial" pitchFamily="34" charset="0"/>
              </a:rPr>
              <a:t>Nutr</a:t>
            </a:r>
            <a:r>
              <a:rPr lang="fr-FR" sz="1050" i="1" dirty="0">
                <a:solidFill>
                  <a:srgbClr val="000099">
                    <a:lumMod val="75000"/>
                  </a:srgbClr>
                </a:solidFill>
                <a:latin typeface="Arial" pitchFamily="34" charset="0"/>
                <a:cs typeface="Arial" pitchFamily="34" charset="0"/>
              </a:rPr>
              <a:t>. 2005.</a:t>
            </a:r>
          </a:p>
          <a:p>
            <a:pPr>
              <a:defRPr/>
            </a:pPr>
            <a:endParaRPr lang="en-US" sz="1050" i="1" dirty="0">
              <a:solidFill>
                <a:srgbClr val="000099">
                  <a:lumMod val="75000"/>
                </a:srgbClr>
              </a:solidFill>
              <a:latin typeface="Arial" pitchFamily="34" charset="0"/>
              <a:cs typeface="Arial" pitchFamily="34" charset="0"/>
            </a:endParaRPr>
          </a:p>
        </p:txBody>
      </p:sp>
      <p:sp>
        <p:nvSpPr>
          <p:cNvPr id="113669" name="Flèche droite 4"/>
          <p:cNvSpPr>
            <a:spLocks noChangeArrowheads="1"/>
          </p:cNvSpPr>
          <p:nvPr/>
        </p:nvSpPr>
        <p:spPr bwMode="auto">
          <a:xfrm rot="671459">
            <a:off x="2143125" y="4768850"/>
            <a:ext cx="928688" cy="142875"/>
          </a:xfrm>
          <a:prstGeom prst="rightArrow">
            <a:avLst>
              <a:gd name="adj1" fmla="val 50000"/>
              <a:gd name="adj2" fmla="val 50014"/>
            </a:avLst>
          </a:prstGeom>
          <a:solidFill>
            <a:srgbClr val="FF0000"/>
          </a:solidFill>
          <a:ln w="9525" algn="ctr">
            <a:solidFill>
              <a:schemeClr val="tx1"/>
            </a:solidFill>
            <a:round/>
            <a:headEnd/>
            <a:tailEnd/>
          </a:ln>
        </p:spPr>
        <p:txBody>
          <a:bodyPr/>
          <a:lstStyle/>
          <a:p>
            <a:endParaRPr lang="fr-FR" b="1" smtClean="0">
              <a:solidFill>
                <a:srgbClr val="FFFFFF"/>
              </a:solidFill>
              <a:latin typeface="Arial" pitchFamily="34" charset="0"/>
              <a:cs typeface="Arial" pitchFamily="34" charset="0"/>
            </a:endParaRPr>
          </a:p>
        </p:txBody>
      </p:sp>
      <p:sp>
        <p:nvSpPr>
          <p:cNvPr id="391169" name="Rectangle 1"/>
          <p:cNvSpPr>
            <a:spLocks noChangeArrowheads="1"/>
          </p:cNvSpPr>
          <p:nvPr/>
        </p:nvSpPr>
        <p:spPr bwMode="auto">
          <a:xfrm>
            <a:off x="4071938" y="2600325"/>
            <a:ext cx="4929187" cy="971550"/>
          </a:xfrm>
          <a:prstGeom prst="rect">
            <a:avLst/>
          </a:prstGeom>
          <a:solidFill>
            <a:srgbClr val="FFFF00"/>
          </a:solidFill>
          <a:ln w="9525">
            <a:noFill/>
            <a:miter lim="800000"/>
            <a:headEnd/>
            <a:tailEnd/>
          </a:ln>
          <a:effectLst>
            <a:prstShdw prst="shdw17" dist="17961" dir="2700000">
              <a:schemeClr val="accent1">
                <a:gamma/>
                <a:shade val="60000"/>
                <a:invGamma/>
              </a:schemeClr>
            </a:prstShdw>
          </a:effectLst>
        </p:spPr>
        <p:txBody>
          <a:bodyPr tIns="0" bIns="0" anchor="ctr">
            <a:spAutoFit/>
          </a:bodyPr>
          <a:lstStyle/>
          <a:p>
            <a:pPr eaLnBrk="0" hangingPunct="0">
              <a:defRPr/>
            </a:pPr>
            <a:endParaRPr lang="it-IT" sz="1050" b="1" dirty="0">
              <a:solidFill>
                <a:srgbClr val="000099">
                  <a:lumMod val="75000"/>
                </a:srgbClr>
              </a:solidFill>
              <a:latin typeface="Arial" pitchFamily="34" charset="0"/>
              <a:ea typeface="Times New Roman" pitchFamily="18" charset="0"/>
              <a:cs typeface="Arial" pitchFamily="34" charset="0"/>
            </a:endParaRPr>
          </a:p>
          <a:p>
            <a:pPr eaLnBrk="0" hangingPunct="0">
              <a:defRPr/>
            </a:pPr>
            <a:r>
              <a:rPr lang="it-IT" sz="1050" dirty="0">
                <a:solidFill>
                  <a:srgbClr val="000099">
                    <a:lumMod val="75000"/>
                  </a:srgbClr>
                </a:solidFill>
                <a:latin typeface="Arial" pitchFamily="34" charset="0"/>
                <a:ea typeface="Times New Roman" pitchFamily="18" charset="0"/>
                <a:cs typeface="Arial" pitchFamily="34" charset="0"/>
              </a:rPr>
              <a:t>De Vizia B et al. Iron malabsorption in giardiasis. J Pediatr 1985</a:t>
            </a:r>
            <a:endParaRPr lang="fr-FR" sz="1050" dirty="0">
              <a:solidFill>
                <a:srgbClr val="000099">
                  <a:lumMod val="75000"/>
                </a:srgbClr>
              </a:solidFill>
              <a:latin typeface="Arial" pitchFamily="34" charset="0"/>
              <a:cs typeface="Arial" pitchFamily="34" charset="0"/>
            </a:endParaRPr>
          </a:p>
          <a:p>
            <a:pPr eaLnBrk="0" hangingPunct="0">
              <a:defRPr/>
            </a:pPr>
            <a:r>
              <a:rPr lang="it-IT" sz="1050" dirty="0">
                <a:solidFill>
                  <a:srgbClr val="000099">
                    <a:lumMod val="75000"/>
                  </a:srgbClr>
                </a:solidFill>
                <a:latin typeface="Arial" pitchFamily="34" charset="0"/>
                <a:ea typeface="Times New Roman" pitchFamily="18" charset="0"/>
                <a:cs typeface="Arial" pitchFamily="34" charset="0"/>
              </a:rPr>
              <a:t>De Vizia B, et al. Iron absorption and iron deficiency in infants and children with gastrointestinal diseases. J Pediatr Gastroenterol Nutr 1992</a:t>
            </a:r>
            <a:endParaRPr lang="fr-FR" sz="1050" dirty="0">
              <a:solidFill>
                <a:srgbClr val="000099">
                  <a:lumMod val="75000"/>
                </a:srgbClr>
              </a:solidFill>
              <a:latin typeface="Arial" pitchFamily="34" charset="0"/>
              <a:cs typeface="Arial" pitchFamily="34" charset="0"/>
            </a:endParaRPr>
          </a:p>
          <a:p>
            <a:pPr eaLnBrk="0" hangingPunct="0">
              <a:defRPr/>
            </a:pPr>
            <a:r>
              <a:rPr lang="pt-BR" sz="1050" dirty="0">
                <a:solidFill>
                  <a:srgbClr val="000099">
                    <a:lumMod val="75000"/>
                  </a:srgbClr>
                </a:solidFill>
                <a:latin typeface="Arial" pitchFamily="34" charset="0"/>
                <a:ea typeface="Times New Roman" pitchFamily="18" charset="0"/>
                <a:cs typeface="Arial" pitchFamily="34" charset="0"/>
              </a:rPr>
              <a:t>J. L. Olivaresa et al. </a:t>
            </a:r>
            <a:r>
              <a:rPr lang="en-GB" sz="1050" dirty="0">
                <a:solidFill>
                  <a:srgbClr val="000099">
                    <a:lumMod val="75000"/>
                  </a:srgbClr>
                </a:solidFill>
                <a:latin typeface="Arial" pitchFamily="34" charset="0"/>
                <a:ea typeface="Times New Roman" pitchFamily="18" charset="0"/>
                <a:cs typeface="Arial" pitchFamily="34" charset="0"/>
              </a:rPr>
              <a:t>Iron deficiency in children with </a:t>
            </a:r>
            <a:r>
              <a:rPr lang="en-GB" sz="1050" dirty="0" err="1">
                <a:solidFill>
                  <a:srgbClr val="000099">
                    <a:lumMod val="75000"/>
                  </a:srgbClr>
                </a:solidFill>
                <a:latin typeface="Arial" pitchFamily="34" charset="0"/>
                <a:ea typeface="Times New Roman" pitchFamily="18" charset="0"/>
                <a:cs typeface="Arial" pitchFamily="34" charset="0"/>
              </a:rPr>
              <a:t>Giardia</a:t>
            </a:r>
            <a:r>
              <a:rPr lang="en-GB" sz="1050" dirty="0">
                <a:solidFill>
                  <a:srgbClr val="000099">
                    <a:lumMod val="75000"/>
                  </a:srgbClr>
                </a:solidFill>
                <a:latin typeface="Arial" pitchFamily="34" charset="0"/>
                <a:ea typeface="Times New Roman" pitchFamily="18" charset="0"/>
                <a:cs typeface="Arial" pitchFamily="34" charset="0"/>
              </a:rPr>
              <a:t> </a:t>
            </a:r>
            <a:r>
              <a:rPr lang="en-GB" sz="1050" dirty="0" err="1">
                <a:solidFill>
                  <a:srgbClr val="000099">
                    <a:lumMod val="75000"/>
                  </a:srgbClr>
                </a:solidFill>
                <a:latin typeface="Arial" pitchFamily="34" charset="0"/>
                <a:ea typeface="Times New Roman" pitchFamily="18" charset="0"/>
                <a:cs typeface="Arial" pitchFamily="34" charset="0"/>
              </a:rPr>
              <a:t>lamblia</a:t>
            </a:r>
            <a:r>
              <a:rPr lang="en-GB" sz="1050" dirty="0">
                <a:solidFill>
                  <a:srgbClr val="000099">
                    <a:lumMod val="75000"/>
                  </a:srgbClr>
                </a:solidFill>
                <a:latin typeface="Arial" pitchFamily="34" charset="0"/>
                <a:ea typeface="Times New Roman" pitchFamily="18" charset="0"/>
                <a:cs typeface="Arial" pitchFamily="34" charset="0"/>
              </a:rPr>
              <a:t> and </a:t>
            </a:r>
            <a:r>
              <a:rPr lang="en-GB" sz="1050" dirty="0" err="1">
                <a:solidFill>
                  <a:srgbClr val="000099">
                    <a:lumMod val="75000"/>
                  </a:srgbClr>
                </a:solidFill>
                <a:latin typeface="Arial" pitchFamily="34" charset="0"/>
                <a:ea typeface="Times New Roman" pitchFamily="18" charset="0"/>
                <a:cs typeface="Arial" pitchFamily="34" charset="0"/>
              </a:rPr>
              <a:t>Enterobius</a:t>
            </a:r>
            <a:r>
              <a:rPr lang="en-GB" sz="1050" dirty="0">
                <a:solidFill>
                  <a:srgbClr val="000099">
                    <a:lumMod val="75000"/>
                  </a:srgbClr>
                </a:solidFill>
                <a:latin typeface="Arial" pitchFamily="34" charset="0"/>
                <a:ea typeface="Times New Roman" pitchFamily="18" charset="0"/>
                <a:cs typeface="Arial" pitchFamily="34" charset="0"/>
              </a:rPr>
              <a:t> </a:t>
            </a:r>
            <a:r>
              <a:rPr lang="en-GB" sz="1050" dirty="0" err="1">
                <a:solidFill>
                  <a:srgbClr val="000099">
                    <a:lumMod val="75000"/>
                  </a:srgbClr>
                </a:solidFill>
                <a:latin typeface="Arial" pitchFamily="34" charset="0"/>
                <a:ea typeface="Times New Roman" pitchFamily="18" charset="0"/>
                <a:cs typeface="Arial" pitchFamily="34" charset="0"/>
              </a:rPr>
              <a:t>vermicularis</a:t>
            </a:r>
            <a:r>
              <a:rPr lang="en-GB" sz="1050" dirty="0">
                <a:solidFill>
                  <a:srgbClr val="000099">
                    <a:lumMod val="75000"/>
                  </a:srgbClr>
                </a:solidFill>
                <a:latin typeface="Arial" pitchFamily="34" charset="0"/>
                <a:ea typeface="Times New Roman" pitchFamily="18" charset="0"/>
                <a:cs typeface="Arial" pitchFamily="34" charset="0"/>
              </a:rPr>
              <a:t>. Nutrition Research 2004.</a:t>
            </a:r>
            <a:endParaRPr lang="en-GB" sz="1050" dirty="0">
              <a:solidFill>
                <a:srgbClr val="000099">
                  <a:lumMod val="75000"/>
                </a:srgbClr>
              </a:solidFill>
              <a:latin typeface="Arial" pitchFamily="34" charset="0"/>
              <a:cs typeface="Arial" pitchFamily="34" charset="0"/>
            </a:endParaRPr>
          </a:p>
          <a:p>
            <a:pPr eaLnBrk="0" hangingPunct="0">
              <a:defRPr/>
            </a:pPr>
            <a:endParaRPr lang="it-IT" sz="1050" dirty="0">
              <a:solidFill>
                <a:srgbClr val="000099">
                  <a:lumMod val="75000"/>
                </a:srgbClr>
              </a:solidFill>
              <a:latin typeface="Arial" pitchFamily="34" charset="0"/>
              <a:ea typeface="Times New Roman" pitchFamily="18" charset="0"/>
              <a:cs typeface="Arial" pitchFamily="34" charset="0"/>
            </a:endParaRPr>
          </a:p>
          <a:p>
            <a:pPr eaLnBrk="0" hangingPunct="0">
              <a:defRPr/>
            </a:pPr>
            <a:endParaRPr lang="it-IT" sz="1050" dirty="0">
              <a:solidFill>
                <a:srgbClr val="000099">
                  <a:lumMod val="75000"/>
                </a:srgbClr>
              </a:solidFill>
              <a:latin typeface="Arial" pitchFamily="34" charset="0"/>
              <a:cs typeface="Arial" pitchFamily="34" charset="0"/>
            </a:endParaRPr>
          </a:p>
        </p:txBody>
      </p:sp>
      <p:sp>
        <p:nvSpPr>
          <p:cNvPr id="8" name="Rectangle 7"/>
          <p:cNvSpPr/>
          <p:nvPr/>
        </p:nvSpPr>
        <p:spPr>
          <a:xfrm>
            <a:off x="4286250" y="6246813"/>
            <a:ext cx="4643438" cy="468312"/>
          </a:xfrm>
          <a:prstGeom prst="rect">
            <a:avLst/>
          </a:prstGeom>
          <a:solidFill>
            <a:srgbClr val="FFFF00"/>
          </a:solidFill>
        </p:spPr>
        <p:txBody>
          <a:bodyPr>
            <a:spAutoFit/>
          </a:bodyPr>
          <a:lstStyle/>
          <a:p>
            <a:pPr>
              <a:defRPr/>
            </a:pPr>
            <a:r>
              <a:rPr lang="en-US" sz="1100" dirty="0" err="1">
                <a:solidFill>
                  <a:srgbClr val="000099">
                    <a:lumMod val="75000"/>
                  </a:srgbClr>
                </a:solidFill>
                <a:latin typeface="Arial" pitchFamily="34" charset="0"/>
                <a:cs typeface="Arial" pitchFamily="34" charset="0"/>
              </a:rPr>
              <a:t>Umaprasanna</a:t>
            </a:r>
            <a:r>
              <a:rPr lang="en-US" sz="1100" dirty="0">
                <a:solidFill>
                  <a:srgbClr val="000099">
                    <a:lumMod val="75000"/>
                  </a:srgbClr>
                </a:solidFill>
                <a:latin typeface="Arial" pitchFamily="34" charset="0"/>
                <a:cs typeface="Arial" pitchFamily="34" charset="0"/>
              </a:rPr>
              <a:t> S </a:t>
            </a:r>
            <a:r>
              <a:rPr lang="en-US" sz="1100" dirty="0" err="1">
                <a:solidFill>
                  <a:srgbClr val="000099">
                    <a:lumMod val="75000"/>
                  </a:srgbClr>
                </a:solidFill>
                <a:latin typeface="Arial" pitchFamily="34" charset="0"/>
                <a:cs typeface="Arial" pitchFamily="34" charset="0"/>
              </a:rPr>
              <a:t>Karnam</a:t>
            </a:r>
            <a:r>
              <a:rPr lang="en-US" sz="1100" dirty="0">
                <a:solidFill>
                  <a:srgbClr val="000099">
                    <a:lumMod val="75000"/>
                  </a:srgbClr>
                </a:solidFill>
                <a:latin typeface="Arial" pitchFamily="34" charset="0"/>
                <a:cs typeface="Arial" pitchFamily="34" charset="0"/>
              </a:rPr>
              <a:t> et al. Prevalence of celiac disease in patients presenting with iron </a:t>
            </a:r>
            <a:r>
              <a:rPr lang="fr-FR" sz="1100" dirty="0" err="1">
                <a:solidFill>
                  <a:srgbClr val="000099">
                    <a:lumMod val="75000"/>
                  </a:srgbClr>
                </a:solidFill>
                <a:latin typeface="Arial" pitchFamily="34" charset="0"/>
                <a:cs typeface="Arial" pitchFamily="34" charset="0"/>
              </a:rPr>
              <a:t>deficiency</a:t>
            </a:r>
            <a:r>
              <a:rPr lang="fr-FR" sz="1100" dirty="0">
                <a:solidFill>
                  <a:srgbClr val="000099">
                    <a:lumMod val="75000"/>
                  </a:srgbClr>
                </a:solidFill>
                <a:latin typeface="Arial" pitchFamily="34" charset="0"/>
                <a:cs typeface="Arial" pitchFamily="34" charset="0"/>
              </a:rPr>
              <a:t> </a:t>
            </a:r>
            <a:r>
              <a:rPr lang="fr-FR" sz="1100" dirty="0" err="1">
                <a:solidFill>
                  <a:srgbClr val="000099">
                    <a:lumMod val="75000"/>
                  </a:srgbClr>
                </a:solidFill>
                <a:latin typeface="Arial" pitchFamily="34" charset="0"/>
                <a:cs typeface="Arial" pitchFamily="34" charset="0"/>
              </a:rPr>
              <a:t>anemia</a:t>
            </a:r>
            <a:r>
              <a:rPr lang="fr-FR" sz="1100" dirty="0">
                <a:solidFill>
                  <a:srgbClr val="000099">
                    <a:lumMod val="75000"/>
                  </a:srgbClr>
                </a:solidFill>
                <a:latin typeface="Arial" pitchFamily="34" charset="0"/>
                <a:cs typeface="Arial" pitchFamily="34" charset="0"/>
              </a:rPr>
              <a:t>—a prospective </a:t>
            </a:r>
            <a:r>
              <a:rPr lang="fr-FR" sz="1100" dirty="0" err="1">
                <a:solidFill>
                  <a:srgbClr val="000099">
                    <a:lumMod val="75000"/>
                  </a:srgbClr>
                </a:solidFill>
                <a:latin typeface="Arial" pitchFamily="34" charset="0"/>
                <a:cs typeface="Arial" pitchFamily="34" charset="0"/>
              </a:rPr>
              <a:t>study</a:t>
            </a:r>
            <a:r>
              <a:rPr lang="fr-FR" sz="1100" dirty="0">
                <a:solidFill>
                  <a:srgbClr val="000099">
                    <a:lumMod val="75000"/>
                  </a:srgbClr>
                </a:solidFill>
                <a:latin typeface="Arial" pitchFamily="34" charset="0"/>
                <a:cs typeface="Arial" pitchFamily="34" charset="0"/>
              </a:rPr>
              <a:t>. AJG 2001</a:t>
            </a:r>
          </a:p>
          <a:p>
            <a:pPr>
              <a:defRPr/>
            </a:pPr>
            <a:endParaRPr lang="fr-FR" b="1" dirty="0">
              <a:solidFill>
                <a:srgbClr val="000099">
                  <a:lumMod val="75000"/>
                </a:srgbClr>
              </a:solidFill>
              <a:latin typeface="Arial" pitchFamily="34" charset="0"/>
              <a:cs typeface="Arial" pitchFamily="34" charset="0"/>
            </a:endParaRPr>
          </a:p>
        </p:txBody>
      </p:sp>
    </p:spTree>
  </p:cSld>
  <p:clrMapOvr>
    <a:masterClrMapping/>
  </p:clrMapOvr>
  <p:transition>
    <p:spli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0" y="0"/>
            <a:ext cx="9144000" cy="764704"/>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lvl="1" indent="-514350" algn="ctr" fontAlgn="auto">
              <a:spcAft>
                <a:spcPts val="0"/>
              </a:spcAft>
            </a:pPr>
            <a:r>
              <a:rPr lang="fr-FR" sz="2700" dirty="0" smtClean="0">
                <a:solidFill>
                  <a:prstClr val="black"/>
                </a:solidFill>
              </a:rPr>
              <a:t>Solutions de fer orales pédiatriques commercialisées en Algérie</a:t>
            </a:r>
          </a:p>
        </p:txBody>
      </p:sp>
      <p:graphicFrame>
        <p:nvGraphicFramePr>
          <p:cNvPr id="10" name="Espace réservé du contenu 9"/>
          <p:cNvGraphicFramePr>
            <a:graphicFrameLocks noGrp="1"/>
          </p:cNvGraphicFramePr>
          <p:nvPr>
            <p:ph idx="1"/>
          </p:nvPr>
        </p:nvGraphicFramePr>
        <p:xfrm>
          <a:off x="395536" y="1052736"/>
          <a:ext cx="8496944" cy="4262888"/>
        </p:xfrm>
        <a:graphic>
          <a:graphicData uri="http://schemas.openxmlformats.org/drawingml/2006/table">
            <a:tbl>
              <a:tblPr firstRow="1" bandRow="1">
                <a:tableStyleId>{3B4B98B0-60AC-42C2-AFA5-B58CD77FA1E5}</a:tableStyleId>
              </a:tblPr>
              <a:tblGrid>
                <a:gridCol w="1512168"/>
                <a:gridCol w="1224136"/>
                <a:gridCol w="1296144"/>
                <a:gridCol w="1656184"/>
                <a:gridCol w="720080"/>
                <a:gridCol w="1224136"/>
                <a:gridCol w="864096"/>
              </a:tblGrid>
              <a:tr h="529844">
                <a:tc>
                  <a:txBody>
                    <a:bodyPr/>
                    <a:lstStyle/>
                    <a:p>
                      <a:pPr algn="ctr">
                        <a:lnSpc>
                          <a:spcPct val="115000"/>
                        </a:lnSpc>
                        <a:spcAft>
                          <a:spcPts val="0"/>
                        </a:spcAft>
                      </a:pPr>
                      <a:r>
                        <a:rPr lang="fr-FR" sz="1400" dirty="0"/>
                        <a:t>Sels de fer</a:t>
                      </a:r>
                      <a:endParaRPr lang="fr-FR" sz="1400" dirty="0">
                        <a:latin typeface="+mn-lt"/>
                        <a:ea typeface="Calibri"/>
                        <a:cs typeface="Times New Roman"/>
                      </a:endParaRPr>
                    </a:p>
                  </a:txBody>
                  <a:tcPr marL="68580" marR="17780"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fr-FR" sz="1400" dirty="0"/>
                        <a:t>Spécialités</a:t>
                      </a:r>
                      <a:endParaRPr lang="fr-FR" sz="1400" dirty="0">
                        <a:latin typeface="+mn-lt"/>
                        <a:ea typeface="Calibri"/>
                        <a:cs typeface="Times New Roman"/>
                      </a:endParaRPr>
                    </a:p>
                  </a:txBody>
                  <a:tcPr marL="68580" marR="17780"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fr-FR" sz="1400" dirty="0"/>
                        <a:t>Fer métal</a:t>
                      </a:r>
                      <a:endParaRPr lang="fr-FR" sz="1400" dirty="0">
                        <a:latin typeface="+mn-lt"/>
                        <a:ea typeface="Calibri"/>
                        <a:cs typeface="Times New Roman"/>
                      </a:endParaRPr>
                    </a:p>
                  </a:txBody>
                  <a:tcPr marL="68580" marR="17780"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fr-FR" sz="1400" dirty="0"/>
                        <a:t>Forme</a:t>
                      </a:r>
                      <a:endParaRPr lang="fr-FR" sz="1400" dirty="0">
                        <a:latin typeface="+mn-lt"/>
                        <a:ea typeface="Calibri"/>
                        <a:cs typeface="Times New Roman"/>
                      </a:endParaRPr>
                    </a:p>
                  </a:txBody>
                  <a:tcPr marL="68580" marR="17780"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fr-FR" sz="1400" dirty="0"/>
                        <a:t>Prix </a:t>
                      </a:r>
                      <a:r>
                        <a:rPr lang="es-ES_tradnl" sz="1400" dirty="0"/>
                        <a:t>(DA)</a:t>
                      </a:r>
                      <a:endParaRPr lang="fr-FR" sz="1400" dirty="0">
                        <a:latin typeface="+mn-lt"/>
                        <a:ea typeface="Calibri"/>
                        <a:cs typeface="Times New Roman"/>
                      </a:endParaRPr>
                    </a:p>
                  </a:txBody>
                  <a:tcPr marL="68580" marR="17780"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fr-FR" sz="1400" dirty="0"/>
                        <a:t>Tarif  de référence (DA)</a:t>
                      </a:r>
                      <a:r>
                        <a:rPr lang="fr-FR" sz="1400" baseline="30000" dirty="0"/>
                        <a:t>Ŧ</a:t>
                      </a:r>
                      <a:endParaRPr lang="fr-FR" sz="1400" dirty="0">
                        <a:latin typeface="+mn-lt"/>
                        <a:ea typeface="Calibri"/>
                        <a:cs typeface="Times New Roman"/>
                      </a:endParaRPr>
                    </a:p>
                  </a:txBody>
                  <a:tcPr marL="68580" marR="17780"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fr-FR" sz="1400" dirty="0"/>
                        <a:t>Coût * (DA)</a:t>
                      </a:r>
                      <a:endParaRPr lang="fr-FR" sz="1400" dirty="0">
                        <a:latin typeface="+mn-lt"/>
                        <a:ea typeface="Calibri"/>
                        <a:cs typeface="Times New Roman"/>
                      </a:endParaRPr>
                    </a:p>
                  </a:txBody>
                  <a:tcPr marL="68580" marR="17780" marT="0" marB="0"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6">
                        <a:lumMod val="20000"/>
                        <a:lumOff val="80000"/>
                      </a:schemeClr>
                    </a:solidFill>
                  </a:tcPr>
                </a:tc>
              </a:tr>
              <a:tr h="400400">
                <a:tc>
                  <a:txBody>
                    <a:bodyPr/>
                    <a:lstStyle/>
                    <a:p>
                      <a:pPr algn="just">
                        <a:lnSpc>
                          <a:spcPct val="115000"/>
                        </a:lnSpc>
                        <a:spcAft>
                          <a:spcPts val="0"/>
                        </a:spcAft>
                      </a:pPr>
                      <a:r>
                        <a:rPr lang="fr-FR" sz="1400" b="1" dirty="0"/>
                        <a:t>Fumarate ferreux</a:t>
                      </a:r>
                      <a:endParaRPr lang="fr-FR" sz="1400" b="1" dirty="0">
                        <a:latin typeface="+mn-lt"/>
                        <a:ea typeface="Calibri"/>
                        <a:cs typeface="Times New Roman"/>
                      </a:endParaRPr>
                    </a:p>
                  </a:txBody>
                  <a:tcPr marL="68580" marR="17780" marT="0" marB="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fr-FR" sz="1400"/>
                        <a:t>FUMAFER</a:t>
                      </a:r>
                      <a:endParaRPr lang="fr-FR" sz="1400">
                        <a:latin typeface="+mn-lt"/>
                        <a:ea typeface="Calibri"/>
                        <a:cs typeface="Times New Roman"/>
                      </a:endParaRPr>
                    </a:p>
                  </a:txBody>
                  <a:tcPr marL="68580" marR="17780" marT="0" marB="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a:t>33 mg/1g/c à c</a:t>
                      </a:r>
                      <a:endParaRPr lang="fr-FR" sz="1400">
                        <a:latin typeface="+mn-lt"/>
                        <a:ea typeface="Calibri"/>
                        <a:cs typeface="Times New Roman"/>
                      </a:endParaRPr>
                    </a:p>
                  </a:txBody>
                  <a:tcPr marL="68580" marR="17780" marT="0" marB="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just">
                        <a:lnSpc>
                          <a:spcPct val="115000"/>
                        </a:lnSpc>
                        <a:spcAft>
                          <a:spcPts val="0"/>
                        </a:spcAft>
                      </a:pPr>
                      <a:r>
                        <a:rPr lang="fr-FR" sz="1400"/>
                        <a:t>Poudre orale (B/50 g)</a:t>
                      </a:r>
                      <a:endParaRPr lang="fr-FR" sz="1400">
                        <a:latin typeface="+mn-lt"/>
                        <a:ea typeface="Calibri"/>
                        <a:cs typeface="Times New Roman"/>
                      </a:endParaRPr>
                    </a:p>
                  </a:txBody>
                  <a:tcPr marL="68580" marR="17780" marT="0" marB="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a:t>181,45</a:t>
                      </a:r>
                      <a:endParaRPr lang="fr-FR" sz="1400">
                        <a:latin typeface="+mn-lt"/>
                        <a:ea typeface="Calibri"/>
                        <a:cs typeface="Times New Roman"/>
                      </a:endParaRPr>
                    </a:p>
                  </a:txBody>
                  <a:tcPr marL="68580" marR="17780" marT="0" marB="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dirty="0"/>
                        <a:t>54</a:t>
                      </a:r>
                      <a:endParaRPr lang="fr-FR" sz="1400" dirty="0">
                        <a:latin typeface="+mn-lt"/>
                        <a:ea typeface="Calibri"/>
                        <a:cs typeface="Times New Roman"/>
                      </a:endParaRPr>
                    </a:p>
                  </a:txBody>
                  <a:tcPr marL="68580" marR="17780" marT="0" marB="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dirty="0" smtClean="0"/>
                        <a:t>3.62</a:t>
                      </a:r>
                      <a:endParaRPr lang="fr-FR" sz="1400" dirty="0">
                        <a:latin typeface="+mn-lt"/>
                        <a:ea typeface="Calibri"/>
                        <a:cs typeface="Times New Roman"/>
                      </a:endParaRPr>
                    </a:p>
                  </a:txBody>
                  <a:tcPr marL="68580" marR="17780" marT="0" marB="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00400">
                <a:tc rowSpan="4">
                  <a:txBody>
                    <a:bodyPr/>
                    <a:lstStyle/>
                    <a:p>
                      <a:pPr algn="l">
                        <a:lnSpc>
                          <a:spcPct val="115000"/>
                        </a:lnSpc>
                        <a:spcAft>
                          <a:spcPts val="0"/>
                        </a:spcAft>
                      </a:pPr>
                      <a:r>
                        <a:rPr lang="fr-FR" sz="1400" b="1" dirty="0"/>
                        <a:t>Férédétate de sodium</a:t>
                      </a:r>
                      <a:endParaRPr lang="fr-FR" sz="1400" b="1"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fr-FR" sz="1400" dirty="0"/>
                        <a:t>FERROSTRANE</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34 mg/c à c</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lnSpc>
                          <a:spcPct val="115000"/>
                        </a:lnSpc>
                        <a:spcAft>
                          <a:spcPts val="0"/>
                        </a:spcAft>
                      </a:pPr>
                      <a:r>
                        <a:rPr lang="fr-FR" sz="1400"/>
                        <a:t>Sirop  Fl/125ml</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131,37</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140</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dirty="0" smtClean="0"/>
                        <a:t>5.25</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00400">
                <a:tc vMerge="1">
                  <a:txBody>
                    <a:bodyPr/>
                    <a:lstStyle/>
                    <a:p>
                      <a:endParaRPr lang="fr-FR"/>
                    </a:p>
                  </a:txBody>
                  <a:tcPr/>
                </a:tc>
                <a:tc>
                  <a:txBody>
                    <a:bodyPr/>
                    <a:lstStyle/>
                    <a:p>
                      <a:pPr algn="ctr">
                        <a:lnSpc>
                          <a:spcPct val="115000"/>
                        </a:lnSpc>
                        <a:spcAft>
                          <a:spcPts val="0"/>
                        </a:spcAft>
                      </a:pPr>
                      <a:r>
                        <a:rPr lang="fr-FR" sz="1400" dirty="0"/>
                        <a:t>FERRACUR</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a:t>34 mg/c à c</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just">
                        <a:lnSpc>
                          <a:spcPct val="115000"/>
                        </a:lnSpc>
                        <a:spcAft>
                          <a:spcPts val="0"/>
                        </a:spcAft>
                      </a:pPr>
                      <a:r>
                        <a:rPr lang="fr-FR" sz="1400"/>
                        <a:t>Sirop  Fl/125ml</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a:t>139,47</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a:t>140</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dirty="0" smtClean="0"/>
                        <a:t>5.57</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00400">
                <a:tc vMerge="1">
                  <a:txBody>
                    <a:bodyPr/>
                    <a:lstStyle/>
                    <a:p>
                      <a:endParaRPr lang="fr-FR"/>
                    </a:p>
                  </a:txBody>
                  <a:tcPr/>
                </a:tc>
                <a:tc>
                  <a:txBody>
                    <a:bodyPr/>
                    <a:lstStyle/>
                    <a:p>
                      <a:pPr algn="ctr">
                        <a:lnSpc>
                          <a:spcPct val="115000"/>
                        </a:lnSpc>
                        <a:spcAft>
                          <a:spcPts val="0"/>
                        </a:spcAft>
                      </a:pPr>
                      <a:r>
                        <a:rPr lang="fr-FR" sz="1400" dirty="0"/>
                        <a:t>FERROLAM</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34 mg/c à c</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lnSpc>
                          <a:spcPct val="115000"/>
                        </a:lnSpc>
                        <a:spcAft>
                          <a:spcPts val="0"/>
                        </a:spcAft>
                      </a:pPr>
                      <a:r>
                        <a:rPr lang="fr-FR" sz="1400"/>
                        <a:t>Sirop  Fl/125ml</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122,02</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140</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dirty="0" smtClean="0"/>
                        <a:t>4.88</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00400">
                <a:tc vMerge="1">
                  <a:txBody>
                    <a:bodyPr/>
                    <a:lstStyle/>
                    <a:p>
                      <a:endParaRPr lang="fr-FR"/>
                    </a:p>
                  </a:txBody>
                  <a:tcPr/>
                </a:tc>
                <a:tc>
                  <a:txBody>
                    <a:bodyPr/>
                    <a:lstStyle/>
                    <a:p>
                      <a:pPr algn="ctr">
                        <a:lnSpc>
                          <a:spcPct val="115000"/>
                        </a:lnSpc>
                        <a:spcAft>
                          <a:spcPts val="0"/>
                        </a:spcAft>
                      </a:pPr>
                      <a:r>
                        <a:rPr lang="fr-FR" sz="1400"/>
                        <a:t>FERODIUM</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a:t>34 mg /c à c</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just">
                        <a:lnSpc>
                          <a:spcPct val="115000"/>
                        </a:lnSpc>
                        <a:spcAft>
                          <a:spcPts val="0"/>
                        </a:spcAft>
                      </a:pPr>
                      <a:r>
                        <a:rPr lang="fr-FR" sz="1400"/>
                        <a:t>Sirop  Fl/125ml</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a:t>120</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a:t>140</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dirty="0" smtClean="0"/>
                        <a:t>4.80</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00400">
                <a:tc rowSpan="3">
                  <a:txBody>
                    <a:bodyPr/>
                    <a:lstStyle/>
                    <a:p>
                      <a:pPr algn="just">
                        <a:lnSpc>
                          <a:spcPct val="115000"/>
                        </a:lnSpc>
                        <a:spcAft>
                          <a:spcPts val="0"/>
                        </a:spcAft>
                      </a:pPr>
                      <a:r>
                        <a:rPr lang="fr-FR" sz="1400" b="1" dirty="0"/>
                        <a:t>Complexe </a:t>
                      </a:r>
                      <a:r>
                        <a:rPr lang="fr-FR" sz="1400" b="1" dirty="0" err="1"/>
                        <a:t>Hydroxide</a:t>
                      </a:r>
                      <a:r>
                        <a:rPr lang="fr-FR" sz="1400" b="1" dirty="0"/>
                        <a:t> ferrique </a:t>
                      </a:r>
                      <a:r>
                        <a:rPr lang="fr-FR" sz="1400" b="1" dirty="0" err="1"/>
                        <a:t>Polymaltose</a:t>
                      </a:r>
                      <a:endParaRPr lang="fr-FR" sz="1400" b="1"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fr-FR" sz="1400" dirty="0"/>
                        <a:t>FERRUM</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50 mg/1ml</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lnSpc>
                          <a:spcPct val="115000"/>
                        </a:lnSpc>
                        <a:spcAft>
                          <a:spcPts val="0"/>
                        </a:spcAft>
                      </a:pPr>
                      <a:r>
                        <a:rPr lang="fr-FR" sz="1400"/>
                        <a:t>Gouttes  Fl/30 ml</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262,55</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240</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dirty="0" smtClean="0"/>
                        <a:t>5.25</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00400">
                <a:tc vMerge="1">
                  <a:txBody>
                    <a:bodyPr/>
                    <a:lstStyle/>
                    <a:p>
                      <a:endParaRPr lang="fr-FR"/>
                    </a:p>
                  </a:txBody>
                  <a:tcPr/>
                </a:tc>
                <a:tc>
                  <a:txBody>
                    <a:bodyPr/>
                    <a:lstStyle/>
                    <a:p>
                      <a:pPr algn="ctr">
                        <a:lnSpc>
                          <a:spcPct val="115000"/>
                        </a:lnSpc>
                        <a:spcAft>
                          <a:spcPts val="0"/>
                        </a:spcAft>
                      </a:pPr>
                      <a:r>
                        <a:rPr lang="fr-FR" sz="1400" dirty="0"/>
                        <a:t>FERRUM</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a:t>50 mg/5 ml</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just">
                        <a:lnSpc>
                          <a:spcPct val="115000"/>
                        </a:lnSpc>
                        <a:spcAft>
                          <a:spcPts val="0"/>
                        </a:spcAft>
                      </a:pPr>
                      <a:r>
                        <a:rPr lang="fr-FR" sz="1400"/>
                        <a:t>Sirop  Fl/150 ml</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a:t>341,75</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a:t>240</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dirty="0" smtClean="0"/>
                        <a:t>11.39</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400400">
                <a:tc vMerge="1">
                  <a:txBody>
                    <a:bodyPr/>
                    <a:lstStyle/>
                    <a:p>
                      <a:endParaRPr lang="fr-FR"/>
                    </a:p>
                  </a:txBody>
                  <a:tcPr/>
                </a:tc>
                <a:tc>
                  <a:txBody>
                    <a:bodyPr/>
                    <a:lstStyle/>
                    <a:p>
                      <a:pPr algn="ctr">
                        <a:lnSpc>
                          <a:spcPct val="115000"/>
                        </a:lnSpc>
                        <a:spcAft>
                          <a:spcPts val="0"/>
                        </a:spcAft>
                      </a:pPr>
                      <a:r>
                        <a:rPr lang="fr-FR" sz="1400"/>
                        <a:t>SELOFER 50</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50 mg/5 ml</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just">
                        <a:lnSpc>
                          <a:spcPct val="115000"/>
                        </a:lnSpc>
                        <a:spcAft>
                          <a:spcPts val="0"/>
                        </a:spcAft>
                      </a:pPr>
                      <a:r>
                        <a:rPr lang="fr-FR" sz="1400" dirty="0"/>
                        <a:t>Sirop  </a:t>
                      </a:r>
                      <a:r>
                        <a:rPr lang="fr-FR" sz="1400" dirty="0" err="1"/>
                        <a:t>Fl</a:t>
                      </a:r>
                      <a:r>
                        <a:rPr lang="fr-FR" sz="1400" dirty="0"/>
                        <a:t>/150 ml</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324,50</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a:t>240</a:t>
                      </a:r>
                      <a:endParaRPr lang="fr-FR" sz="140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400" dirty="0" smtClean="0"/>
                        <a:t>10.81</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29844">
                <a:tc>
                  <a:txBody>
                    <a:bodyPr/>
                    <a:lstStyle/>
                    <a:p>
                      <a:pPr algn="just">
                        <a:lnSpc>
                          <a:spcPct val="115000"/>
                        </a:lnSpc>
                        <a:spcAft>
                          <a:spcPts val="0"/>
                        </a:spcAft>
                      </a:pPr>
                      <a:r>
                        <a:rPr lang="fr-FR" sz="1400" b="1" dirty="0"/>
                        <a:t>Complexe Glycine</a:t>
                      </a:r>
                    </a:p>
                    <a:p>
                      <a:pPr algn="just">
                        <a:lnSpc>
                          <a:spcPct val="115000"/>
                        </a:lnSpc>
                        <a:spcAft>
                          <a:spcPts val="0"/>
                        </a:spcAft>
                      </a:pPr>
                      <a:r>
                        <a:rPr lang="fr-FR" sz="1400" b="1" dirty="0"/>
                        <a:t>Sulfate Ferreux</a:t>
                      </a:r>
                      <a:endParaRPr lang="fr-FR" sz="1400" b="1"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fr-FR" sz="1400" dirty="0"/>
                        <a:t>FERRO SANOL</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dirty="0"/>
                        <a:t>30 mg/ ml</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just">
                        <a:lnSpc>
                          <a:spcPct val="115000"/>
                        </a:lnSpc>
                        <a:spcAft>
                          <a:spcPts val="0"/>
                        </a:spcAft>
                      </a:pPr>
                      <a:r>
                        <a:rPr lang="fr-FR" sz="1400" dirty="0" smtClean="0"/>
                        <a:t>Gouttes  </a:t>
                      </a:r>
                      <a:r>
                        <a:rPr lang="fr-FR" sz="1400" dirty="0" err="1" smtClean="0"/>
                        <a:t>Fl</a:t>
                      </a:r>
                      <a:r>
                        <a:rPr lang="fr-FR" sz="1400" dirty="0" smtClean="0"/>
                        <a:t>/20 </a:t>
                      </a:r>
                      <a:r>
                        <a:rPr lang="fr-FR" sz="1400" dirty="0"/>
                        <a:t>ml</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dirty="0"/>
                        <a:t>291,23</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dirty="0"/>
                        <a:t>144</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algn="ctr">
                        <a:lnSpc>
                          <a:spcPct val="115000"/>
                        </a:lnSpc>
                        <a:spcAft>
                          <a:spcPts val="0"/>
                        </a:spcAft>
                      </a:pPr>
                      <a:r>
                        <a:rPr lang="fr-FR" sz="1400" dirty="0" smtClean="0"/>
                        <a:t>14.56</a:t>
                      </a:r>
                      <a:endParaRPr lang="fr-FR" sz="1400" dirty="0">
                        <a:latin typeface="+mn-lt"/>
                        <a:ea typeface="Calibri"/>
                        <a:cs typeface="Times New Roman"/>
                      </a:endParaRPr>
                    </a:p>
                  </a:txBody>
                  <a:tcPr marL="68580" marR="17780" marT="0" marB="0">
                    <a:lnT w="1270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r>
            </a:tbl>
          </a:graphicData>
        </a:graphic>
      </p:graphicFrame>
      <p:sp>
        <p:nvSpPr>
          <p:cNvPr id="14" name="ZoneTexte 13"/>
          <p:cNvSpPr txBox="1"/>
          <p:nvPr/>
        </p:nvSpPr>
        <p:spPr>
          <a:xfrm>
            <a:off x="323528" y="5589240"/>
            <a:ext cx="6531083" cy="461665"/>
          </a:xfrm>
          <a:prstGeom prst="rect">
            <a:avLst/>
          </a:prstGeom>
          <a:noFill/>
        </p:spPr>
        <p:txBody>
          <a:bodyPr wrap="none" rtlCol="0">
            <a:spAutoFit/>
          </a:bodyPr>
          <a:lstStyle/>
          <a:p>
            <a:pPr fontAlgn="auto">
              <a:spcBef>
                <a:spcPts val="0"/>
              </a:spcBef>
              <a:spcAft>
                <a:spcPts val="0"/>
              </a:spcAft>
            </a:pPr>
            <a:r>
              <a:rPr lang="fr-FR" sz="1200" b="1" baseline="30000" dirty="0" smtClean="0">
                <a:solidFill>
                  <a:prstClr val="black"/>
                </a:solidFill>
                <a:latin typeface="Calibri"/>
                <a:cs typeface="+mn-cs"/>
              </a:rPr>
              <a:t>Ŧ</a:t>
            </a:r>
            <a:r>
              <a:rPr lang="fr-FR" sz="1200" dirty="0" smtClean="0">
                <a:solidFill>
                  <a:prstClr val="black"/>
                </a:solidFill>
                <a:latin typeface="Calibri"/>
                <a:cs typeface="+mn-cs"/>
              </a:rPr>
              <a:t> Caisse nationale d’assurance sociale (13/03/2010).</a:t>
            </a:r>
          </a:p>
          <a:p>
            <a:pPr fontAlgn="auto">
              <a:spcBef>
                <a:spcPts val="0"/>
              </a:spcBef>
              <a:spcAft>
                <a:spcPts val="0"/>
              </a:spcAft>
            </a:pPr>
            <a:r>
              <a:rPr lang="fr-FR" sz="1200" b="1" dirty="0" smtClean="0">
                <a:solidFill>
                  <a:prstClr val="black"/>
                </a:solidFill>
                <a:latin typeface="Calibri"/>
                <a:cs typeface="+mn-cs"/>
              </a:rPr>
              <a:t>*</a:t>
            </a:r>
            <a:r>
              <a:rPr lang="fr-FR" sz="1200" dirty="0" smtClean="0">
                <a:solidFill>
                  <a:prstClr val="black"/>
                </a:solidFill>
                <a:latin typeface="Calibri"/>
                <a:cs typeface="+mn-cs"/>
              </a:rPr>
              <a:t>Cout moyen journalier pour un nourrisson pesant 10 kg et une posologie de 3 mg/kg de fer élément.</a:t>
            </a:r>
            <a:endParaRPr lang="fr-FR" sz="1200" dirty="0">
              <a:solidFill>
                <a:prstClr val="black"/>
              </a:solidFill>
              <a:latin typeface="Calibri"/>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cteur droit 3"/>
          <p:cNvCxnSpPr/>
          <p:nvPr/>
        </p:nvCxnSpPr>
        <p:spPr>
          <a:xfrm>
            <a:off x="0" y="764704"/>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itre 1"/>
          <p:cNvSpPr txBox="1">
            <a:spLocks/>
          </p:cNvSpPr>
          <p:nvPr/>
        </p:nvSpPr>
        <p:spPr>
          <a:xfrm>
            <a:off x="0" y="764704"/>
            <a:ext cx="9144000" cy="504056"/>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lvl="1" indent="-514350" fontAlgn="auto">
              <a:spcAft>
                <a:spcPts val="0"/>
              </a:spcAft>
            </a:pPr>
            <a:r>
              <a:rPr lang="fr-FR" sz="2700" dirty="0" smtClean="0">
                <a:solidFill>
                  <a:prstClr val="black"/>
                </a:solidFill>
              </a:rPr>
              <a:t>2. Traitement /  Traitement par voie parentérale</a:t>
            </a:r>
          </a:p>
        </p:txBody>
      </p:sp>
      <p:sp>
        <p:nvSpPr>
          <p:cNvPr id="8" name="Espace réservé du contenu 7"/>
          <p:cNvSpPr>
            <a:spLocks noGrp="1"/>
          </p:cNvSpPr>
          <p:nvPr>
            <p:ph idx="1"/>
          </p:nvPr>
        </p:nvSpPr>
        <p:spPr>
          <a:xfrm>
            <a:off x="395536" y="1340768"/>
            <a:ext cx="8280920" cy="2808312"/>
          </a:xfrm>
        </p:spPr>
        <p:txBody>
          <a:bodyPr>
            <a:normAutofit/>
          </a:bodyPr>
          <a:lstStyle/>
          <a:p>
            <a:pPr marL="342900" lvl="1" indent="-342900">
              <a:buClr>
                <a:schemeClr val="accent1">
                  <a:lumMod val="75000"/>
                </a:schemeClr>
              </a:buClr>
              <a:buFont typeface="Wingdings" pitchFamily="2" charset="2"/>
              <a:buChar char="q"/>
              <a:defRPr/>
            </a:pPr>
            <a:r>
              <a:rPr lang="fr-FR" sz="2000" dirty="0" smtClean="0"/>
              <a:t>Rarement indiquées chez le nourrisson et l’enfant et ne doit seulement être utilisé que si le </a:t>
            </a:r>
            <a:r>
              <a:rPr lang="fr-FR" sz="2000" dirty="0" err="1" smtClean="0"/>
              <a:t>Dc</a:t>
            </a:r>
            <a:r>
              <a:rPr lang="fr-FR" sz="2000" dirty="0" smtClean="0"/>
              <a:t> de la CM est absolument sûr</a:t>
            </a:r>
          </a:p>
          <a:p>
            <a:pPr marL="342900" lvl="1" indent="-342900">
              <a:buClr>
                <a:schemeClr val="accent1">
                  <a:lumMod val="75000"/>
                </a:schemeClr>
              </a:buClr>
              <a:buFont typeface="Wingdings" pitchFamily="2" charset="2"/>
              <a:buChar char="q"/>
              <a:defRPr/>
            </a:pPr>
            <a:r>
              <a:rPr lang="fr-FR" sz="2000" dirty="0" smtClean="0"/>
              <a:t>Indications:  </a:t>
            </a:r>
            <a:r>
              <a:rPr lang="fr-FR" sz="1300" dirty="0" smtClean="0">
                <a:solidFill>
                  <a:srgbClr val="C00000"/>
                </a:solidFill>
              </a:rPr>
              <a:t>(</a:t>
            </a:r>
            <a:r>
              <a:rPr lang="en-GB" sz="1300" dirty="0" err="1" smtClean="0">
                <a:solidFill>
                  <a:srgbClr val="C00000"/>
                </a:solidFill>
              </a:rPr>
              <a:t>Pediatric</a:t>
            </a:r>
            <a:r>
              <a:rPr lang="en-GB" sz="1300" dirty="0" smtClean="0">
                <a:solidFill>
                  <a:srgbClr val="C00000"/>
                </a:solidFill>
              </a:rPr>
              <a:t> </a:t>
            </a:r>
            <a:r>
              <a:rPr lang="en-GB" sz="1300" dirty="0" err="1" smtClean="0">
                <a:solidFill>
                  <a:srgbClr val="C00000"/>
                </a:solidFill>
              </a:rPr>
              <a:t>Hematology</a:t>
            </a:r>
            <a:r>
              <a:rPr lang="en-GB" sz="1300" dirty="0" smtClean="0">
                <a:solidFill>
                  <a:srgbClr val="C00000"/>
                </a:solidFill>
              </a:rPr>
              <a:t> (3rd </a:t>
            </a:r>
            <a:r>
              <a:rPr lang="en-GB" sz="1300" dirty="0" err="1" smtClean="0">
                <a:solidFill>
                  <a:srgbClr val="C00000"/>
                </a:solidFill>
              </a:rPr>
              <a:t>ed</a:t>
            </a:r>
            <a:r>
              <a:rPr lang="en-GB" sz="1300" dirty="0" smtClean="0">
                <a:solidFill>
                  <a:srgbClr val="C00000"/>
                </a:solidFill>
              </a:rPr>
              <a:t>)</a:t>
            </a:r>
            <a:r>
              <a:rPr lang="fr-FR" sz="1300" dirty="0" smtClean="0">
                <a:solidFill>
                  <a:srgbClr val="C00000"/>
                </a:solidFill>
              </a:rPr>
              <a:t>. 2006)</a:t>
            </a:r>
            <a:endParaRPr lang="fr-FR" sz="1300" dirty="0" smtClean="0"/>
          </a:p>
          <a:p>
            <a:pPr marL="742950" lvl="2" indent="-342900">
              <a:buClr>
                <a:schemeClr val="tx2">
                  <a:lumMod val="60000"/>
                  <a:lumOff val="40000"/>
                </a:schemeClr>
              </a:buClr>
              <a:buFont typeface="Wingdings" pitchFamily="2" charset="2"/>
              <a:buChar char="§"/>
              <a:defRPr/>
            </a:pPr>
            <a:r>
              <a:rPr lang="fr-FR" sz="1800" dirty="0" smtClean="0"/>
              <a:t>Intolérance démontrée aux préparations orales.</a:t>
            </a:r>
          </a:p>
          <a:p>
            <a:pPr marL="742950" lvl="2" indent="-342900">
              <a:buClr>
                <a:schemeClr val="tx2">
                  <a:lumMod val="60000"/>
                  <a:lumOff val="40000"/>
                </a:schemeClr>
              </a:buClr>
              <a:buFont typeface="Wingdings" pitchFamily="2" charset="2"/>
              <a:buChar char="§"/>
              <a:defRPr/>
            </a:pPr>
            <a:r>
              <a:rPr lang="fr-FR" sz="1800" dirty="0" smtClean="0"/>
              <a:t>Nécessité d’une correction rapide des réserves en fer (</a:t>
            </a:r>
            <a:r>
              <a:rPr lang="fr-FR" sz="1800" dirty="0" err="1" smtClean="0"/>
              <a:t>Hb</a:t>
            </a:r>
            <a:r>
              <a:rPr lang="fr-FR" sz="1800" dirty="0" smtClean="0"/>
              <a:t> &lt; 5g/dl) </a:t>
            </a:r>
          </a:p>
          <a:p>
            <a:pPr marL="742950" lvl="2" indent="-342900">
              <a:buClr>
                <a:schemeClr val="tx2">
                  <a:lumMod val="60000"/>
                  <a:lumOff val="40000"/>
                </a:schemeClr>
              </a:buClr>
              <a:buFont typeface="Wingdings" pitchFamily="2" charset="2"/>
              <a:buChar char="§"/>
              <a:defRPr/>
            </a:pPr>
            <a:r>
              <a:rPr lang="fr-FR" sz="1800" dirty="0" smtClean="0"/>
              <a:t>MICI actives avec intolérance au fer</a:t>
            </a:r>
          </a:p>
          <a:p>
            <a:pPr marL="742950" lvl="2" indent="-342900">
              <a:buClr>
                <a:schemeClr val="tx2">
                  <a:lumMod val="60000"/>
                  <a:lumOff val="40000"/>
                </a:schemeClr>
              </a:buClr>
              <a:buFont typeface="Wingdings" pitchFamily="2" charset="2"/>
              <a:buChar char="§"/>
              <a:defRPr/>
            </a:pPr>
            <a:r>
              <a:rPr lang="fr-FR" sz="1800" dirty="0" smtClean="0"/>
              <a:t>Non-observance du traitement par voie orale avec un </a:t>
            </a:r>
            <a:r>
              <a:rPr lang="fr-FR" sz="1800" dirty="0" err="1" smtClean="0"/>
              <a:t>Dc</a:t>
            </a:r>
            <a:r>
              <a:rPr lang="fr-FR" sz="1800" dirty="0" smtClean="0"/>
              <a:t> certain de CM</a:t>
            </a:r>
          </a:p>
          <a:p>
            <a:pPr marL="742950" lvl="2" indent="-342900">
              <a:buClr>
                <a:schemeClr val="tx2">
                  <a:lumMod val="60000"/>
                  <a:lumOff val="40000"/>
                </a:schemeClr>
              </a:buClr>
              <a:buFont typeface="Wingdings" pitchFamily="2" charset="2"/>
              <a:buChar char="§"/>
              <a:defRPr/>
            </a:pPr>
            <a:r>
              <a:rPr lang="fr-FR" sz="1800" dirty="0" smtClean="0"/>
              <a:t>Suivi impossible du patient</a:t>
            </a:r>
          </a:p>
        </p:txBody>
      </p:sp>
      <p:sp>
        <p:nvSpPr>
          <p:cNvPr id="10" name="Titre 1"/>
          <p:cNvSpPr txBox="1">
            <a:spLocks/>
          </p:cNvSpPr>
          <p:nvPr/>
        </p:nvSpPr>
        <p:spPr>
          <a:xfrm>
            <a:off x="0" y="4221088"/>
            <a:ext cx="9144000" cy="648072"/>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lvl="1" indent="-514350" fontAlgn="auto">
              <a:spcAft>
                <a:spcPts val="0"/>
              </a:spcAft>
            </a:pPr>
            <a:r>
              <a:rPr lang="fr-FR" sz="2700" dirty="0" smtClean="0">
                <a:solidFill>
                  <a:prstClr val="black"/>
                </a:solidFill>
              </a:rPr>
              <a:t>2. Traitement / Transfusion</a:t>
            </a:r>
          </a:p>
        </p:txBody>
      </p:sp>
      <p:sp>
        <p:nvSpPr>
          <p:cNvPr id="11" name="Espace réservé du contenu 7"/>
          <p:cNvSpPr txBox="1">
            <a:spLocks/>
          </p:cNvSpPr>
          <p:nvPr/>
        </p:nvSpPr>
        <p:spPr>
          <a:xfrm>
            <a:off x="467544" y="4941168"/>
            <a:ext cx="8496944" cy="720080"/>
          </a:xfrm>
          <a:prstGeom prst="rect">
            <a:avLst/>
          </a:prstGeom>
        </p:spPr>
        <p:txBody>
          <a:bodyPr vert="horz" lIns="91440" tIns="45720" rIns="91440" bIns="45720" rtlCol="0">
            <a:normAutofit/>
          </a:bodyPr>
          <a:lstStyle/>
          <a:p>
            <a:pPr marL="342900" lvl="1" indent="-342900" fontAlgn="auto">
              <a:spcBef>
                <a:spcPct val="20000"/>
              </a:spcBef>
              <a:spcAft>
                <a:spcPts val="0"/>
              </a:spcAft>
              <a:buClr>
                <a:srgbClr val="4F81BD">
                  <a:lumMod val="75000"/>
                </a:srgbClr>
              </a:buClr>
              <a:buFont typeface="Wingdings" pitchFamily="2" charset="2"/>
              <a:buChar char="q"/>
              <a:defRPr/>
            </a:pPr>
            <a:r>
              <a:rPr lang="fr-FR" sz="2000" dirty="0" err="1" smtClean="0">
                <a:solidFill>
                  <a:prstClr val="black"/>
                </a:solidFill>
                <a:latin typeface="Calibri"/>
                <a:cs typeface="+mn-cs"/>
              </a:rPr>
              <a:t>Hb</a:t>
            </a:r>
            <a:r>
              <a:rPr lang="fr-FR" sz="2000" dirty="0" smtClean="0">
                <a:solidFill>
                  <a:prstClr val="black"/>
                </a:solidFill>
                <a:latin typeface="Calibri"/>
                <a:cs typeface="+mn-cs"/>
              </a:rPr>
              <a:t> &lt; 5g/</a:t>
            </a:r>
            <a:r>
              <a:rPr lang="fr-FR" sz="2000" dirty="0" err="1" smtClean="0">
                <a:solidFill>
                  <a:prstClr val="black"/>
                </a:solidFill>
                <a:latin typeface="Calibri"/>
                <a:cs typeface="+mn-cs"/>
              </a:rPr>
              <a:t>dL</a:t>
            </a:r>
            <a:r>
              <a:rPr lang="fr-FR" sz="2000" dirty="0" smtClean="0">
                <a:solidFill>
                  <a:prstClr val="black"/>
                </a:solidFill>
                <a:latin typeface="Calibri"/>
                <a:cs typeface="+mn-cs"/>
              </a:rPr>
              <a:t> ou Ht &lt; 15%, avec signes de mauvaise tolérance hémodynamique</a:t>
            </a:r>
            <a:r>
              <a:rPr lang="fr-FR" dirty="0" smtClean="0">
                <a:solidFill>
                  <a:prstClr val="black"/>
                </a:solidFill>
                <a:latin typeface="Calibri"/>
                <a:cs typeface="+mn-cs"/>
              </a:rPr>
              <a:t>.</a:t>
            </a:r>
          </a:p>
        </p:txBody>
      </p:sp>
      <p:sp>
        <p:nvSpPr>
          <p:cNvPr id="12" name="Titre 1"/>
          <p:cNvSpPr txBox="1">
            <a:spLocks/>
          </p:cNvSpPr>
          <p:nvPr/>
        </p:nvSpPr>
        <p:spPr>
          <a:xfrm>
            <a:off x="0" y="5445224"/>
            <a:ext cx="9144000" cy="504056"/>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7500"/>
          </a:bodyPr>
          <a:lstStyle/>
          <a:p>
            <a:pPr marL="725850" lvl="1" indent="-514350" fontAlgn="auto">
              <a:spcAft>
                <a:spcPts val="0"/>
              </a:spcAft>
            </a:pPr>
            <a:r>
              <a:rPr lang="fr-FR" sz="2700" dirty="0" smtClean="0">
                <a:solidFill>
                  <a:prstClr val="black"/>
                </a:solidFill>
              </a:rPr>
              <a:t>2. Traitement / Autres alternatives thérapeutiques</a:t>
            </a:r>
          </a:p>
        </p:txBody>
      </p:sp>
      <p:sp>
        <p:nvSpPr>
          <p:cNvPr id="13" name="Espace réservé du contenu 7"/>
          <p:cNvSpPr txBox="1">
            <a:spLocks/>
          </p:cNvSpPr>
          <p:nvPr/>
        </p:nvSpPr>
        <p:spPr>
          <a:xfrm>
            <a:off x="467544" y="5949280"/>
            <a:ext cx="8280920" cy="720080"/>
          </a:xfrm>
          <a:prstGeom prst="rect">
            <a:avLst/>
          </a:prstGeom>
        </p:spPr>
        <p:txBody>
          <a:bodyPr vert="horz" lIns="91440" tIns="45720" rIns="91440" bIns="45720" rtlCol="0">
            <a:normAutofit fontScale="92500" lnSpcReduction="10000"/>
          </a:bodyPr>
          <a:lstStyle/>
          <a:p>
            <a:pPr marL="342900" lvl="1" indent="-342900" fontAlgn="auto">
              <a:spcBef>
                <a:spcPct val="20000"/>
              </a:spcBef>
              <a:spcAft>
                <a:spcPts val="0"/>
              </a:spcAft>
              <a:buClr>
                <a:srgbClr val="4F81BD">
                  <a:lumMod val="75000"/>
                </a:srgbClr>
              </a:buClr>
              <a:buFont typeface="Wingdings" pitchFamily="2" charset="2"/>
              <a:buChar char="q"/>
              <a:defRPr/>
            </a:pPr>
            <a:r>
              <a:rPr lang="fr-FR" sz="2200" dirty="0" smtClean="0">
                <a:solidFill>
                  <a:prstClr val="black"/>
                </a:solidFill>
                <a:latin typeface="Calibri"/>
                <a:cs typeface="+mn-cs"/>
              </a:rPr>
              <a:t>Formules infantiles  </a:t>
            </a:r>
            <a:r>
              <a:rPr lang="fr-FR" sz="1300" dirty="0" smtClean="0">
                <a:solidFill>
                  <a:srgbClr val="C00000"/>
                </a:solidFill>
                <a:latin typeface="Calibri"/>
                <a:cs typeface="+mn-cs"/>
              </a:rPr>
              <a:t>(</a:t>
            </a:r>
            <a:r>
              <a:rPr lang="en-US" sz="1300" dirty="0" smtClean="0">
                <a:solidFill>
                  <a:srgbClr val="C00000"/>
                </a:solidFill>
                <a:latin typeface="Calibri"/>
                <a:cs typeface="+mn-cs"/>
              </a:rPr>
              <a:t>Wall CR</a:t>
            </a:r>
            <a:r>
              <a:rPr lang="en-US" sz="1300" i="1" dirty="0" smtClean="0">
                <a:solidFill>
                  <a:srgbClr val="C00000"/>
                </a:solidFill>
                <a:latin typeface="Calibri"/>
                <a:cs typeface="+mn-cs"/>
              </a:rPr>
              <a:t> et al</a:t>
            </a:r>
            <a:r>
              <a:rPr lang="fr-FR" sz="1300" dirty="0" smtClean="0">
                <a:solidFill>
                  <a:srgbClr val="C00000"/>
                </a:solidFill>
                <a:latin typeface="Calibri"/>
                <a:cs typeface="+mn-cs"/>
              </a:rPr>
              <a:t>. </a:t>
            </a:r>
            <a:r>
              <a:rPr lang="en-US" sz="1300" dirty="0" smtClean="0">
                <a:solidFill>
                  <a:srgbClr val="C00000"/>
                </a:solidFill>
                <a:latin typeface="Calibri"/>
                <a:cs typeface="+mn-cs"/>
              </a:rPr>
              <a:t>Arch </a:t>
            </a:r>
            <a:r>
              <a:rPr lang="en-US" sz="1300" dirty="0" err="1" smtClean="0">
                <a:solidFill>
                  <a:srgbClr val="C00000"/>
                </a:solidFill>
                <a:latin typeface="Calibri"/>
                <a:cs typeface="+mn-cs"/>
              </a:rPr>
              <a:t>Dis</a:t>
            </a:r>
            <a:r>
              <a:rPr lang="en-US" sz="1300" dirty="0" smtClean="0">
                <a:solidFill>
                  <a:srgbClr val="C00000"/>
                </a:solidFill>
                <a:latin typeface="Calibri"/>
                <a:cs typeface="+mn-cs"/>
              </a:rPr>
              <a:t> Child. 2005)</a:t>
            </a:r>
            <a:r>
              <a:rPr lang="fr-FR" sz="1300" dirty="0" smtClean="0">
                <a:solidFill>
                  <a:srgbClr val="C00000"/>
                </a:solidFill>
                <a:latin typeface="Calibri"/>
                <a:cs typeface="+mn-cs"/>
              </a:rPr>
              <a:t>  </a:t>
            </a:r>
          </a:p>
          <a:p>
            <a:pPr marL="342900" lvl="1" indent="-342900" fontAlgn="auto">
              <a:spcBef>
                <a:spcPct val="20000"/>
              </a:spcBef>
              <a:spcAft>
                <a:spcPts val="0"/>
              </a:spcAft>
              <a:buClr>
                <a:srgbClr val="4F81BD">
                  <a:lumMod val="75000"/>
                </a:srgbClr>
              </a:buClr>
              <a:buFont typeface="Wingdings" pitchFamily="2" charset="2"/>
              <a:buChar char="q"/>
              <a:defRPr/>
            </a:pPr>
            <a:r>
              <a:rPr lang="fr-FR" sz="2000" dirty="0" smtClean="0">
                <a:solidFill>
                  <a:prstClr val="black"/>
                </a:solidFill>
                <a:latin typeface="Calibri"/>
                <a:cs typeface="+mn-cs"/>
              </a:rPr>
              <a:t> </a:t>
            </a:r>
            <a:r>
              <a:rPr lang="fr-FR" sz="2200" dirty="0" err="1" smtClean="0">
                <a:solidFill>
                  <a:prstClr val="black"/>
                </a:solidFill>
                <a:latin typeface="Calibri"/>
                <a:cs typeface="+mn-cs"/>
              </a:rPr>
              <a:t>Sprinkles</a:t>
            </a:r>
            <a:r>
              <a:rPr lang="fr-FR" sz="2000" dirty="0" smtClean="0">
                <a:solidFill>
                  <a:prstClr val="black"/>
                </a:solidFill>
                <a:latin typeface="Calibri"/>
                <a:cs typeface="+mn-cs"/>
              </a:rPr>
              <a:t> </a:t>
            </a:r>
            <a:r>
              <a:rPr lang="fr-FR" sz="1300" dirty="0" smtClean="0">
                <a:solidFill>
                  <a:srgbClr val="C00000"/>
                </a:solidFill>
                <a:latin typeface="Calibri"/>
                <a:cs typeface="+mn-cs"/>
              </a:rPr>
              <a:t>(</a:t>
            </a:r>
            <a:r>
              <a:rPr lang="en-US" sz="1300" dirty="0" err="1" smtClean="0">
                <a:solidFill>
                  <a:srgbClr val="C00000"/>
                </a:solidFill>
                <a:latin typeface="Calibri"/>
                <a:cs typeface="+mn-cs"/>
              </a:rPr>
              <a:t>Christofides</a:t>
            </a:r>
            <a:r>
              <a:rPr lang="en-US" sz="1300" dirty="0" smtClean="0">
                <a:solidFill>
                  <a:srgbClr val="C00000"/>
                </a:solidFill>
                <a:latin typeface="Calibri"/>
                <a:cs typeface="+mn-cs"/>
              </a:rPr>
              <a:t> A </a:t>
            </a:r>
            <a:r>
              <a:rPr lang="en-US" sz="1300" i="1" dirty="0" smtClean="0">
                <a:solidFill>
                  <a:srgbClr val="C00000"/>
                </a:solidFill>
                <a:latin typeface="Calibri"/>
                <a:cs typeface="+mn-cs"/>
              </a:rPr>
              <a:t>et al</a:t>
            </a:r>
            <a:r>
              <a:rPr lang="fr-FR" sz="1300" dirty="0" smtClean="0">
                <a:solidFill>
                  <a:srgbClr val="C00000"/>
                </a:solidFill>
                <a:latin typeface="Calibri"/>
                <a:cs typeface="+mn-cs"/>
              </a:rPr>
              <a:t>. </a:t>
            </a:r>
            <a:r>
              <a:rPr lang="fr-FR" sz="1300" dirty="0" err="1" smtClean="0">
                <a:solidFill>
                  <a:srgbClr val="C00000"/>
                </a:solidFill>
                <a:latin typeface="Calibri"/>
                <a:cs typeface="+mn-cs"/>
              </a:rPr>
              <a:t>Matern</a:t>
            </a:r>
            <a:r>
              <a:rPr lang="fr-FR" sz="1300" dirty="0" smtClean="0">
                <a:solidFill>
                  <a:srgbClr val="C00000"/>
                </a:solidFill>
                <a:latin typeface="Calibri"/>
                <a:cs typeface="+mn-cs"/>
              </a:rPr>
              <a:t> Child </a:t>
            </a:r>
            <a:r>
              <a:rPr lang="fr-FR" sz="1300" dirty="0" err="1" smtClean="0">
                <a:solidFill>
                  <a:srgbClr val="C00000"/>
                </a:solidFill>
                <a:latin typeface="Calibri"/>
                <a:cs typeface="+mn-cs"/>
              </a:rPr>
              <a:t>Nutr</a:t>
            </a:r>
            <a:r>
              <a:rPr lang="fr-FR" sz="1300" dirty="0" smtClean="0">
                <a:solidFill>
                  <a:srgbClr val="C00000"/>
                </a:solidFill>
                <a:latin typeface="Calibri"/>
                <a:cs typeface="+mn-cs"/>
              </a:rPr>
              <a:t>. 2006</a:t>
            </a:r>
            <a:r>
              <a:rPr lang="en-US" sz="1300" dirty="0" smtClean="0">
                <a:solidFill>
                  <a:srgbClr val="C00000"/>
                </a:solidFill>
                <a:latin typeface="Calibri"/>
                <a:cs typeface="+mn-cs"/>
              </a:rPr>
              <a:t>)</a:t>
            </a:r>
            <a:r>
              <a:rPr lang="fr-FR" sz="1300" dirty="0" smtClean="0">
                <a:solidFill>
                  <a:srgbClr val="C00000"/>
                </a:solidFill>
                <a:latin typeface="Calibri"/>
                <a:cs typeface="+mn-cs"/>
              </a:rPr>
              <a:t> </a:t>
            </a:r>
          </a:p>
        </p:txBody>
      </p:sp>
      <p:sp>
        <p:nvSpPr>
          <p:cNvPr id="14" name="Titre 1"/>
          <p:cNvSpPr txBox="1">
            <a:spLocks/>
          </p:cNvSpPr>
          <p:nvPr/>
        </p:nvSpPr>
        <p:spPr>
          <a:xfrm>
            <a:off x="0" y="0"/>
            <a:ext cx="9144000" cy="7647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fontScale="97500"/>
          </a:bodyPr>
          <a:lstStyle/>
          <a:p>
            <a:pPr marL="725850" indent="-514350" algn="ctr" fontAlgn="auto">
              <a:spcAft>
                <a:spcPts val="0"/>
              </a:spcAft>
            </a:pPr>
            <a:r>
              <a:rPr lang="fr-FR" sz="3200" dirty="0" smtClean="0">
                <a:solidFill>
                  <a:prstClr val="black"/>
                </a:solidFill>
              </a:rPr>
              <a:t>Prévention secondaire : dépister et traiter (2)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que 7"/>
          <p:cNvPicPr/>
          <p:nvPr/>
        </p:nvPicPr>
        <p:blipFill>
          <a:blip r:embed="rId3" cstate="print"/>
          <a:srcRect l="328" t="932" r="1318" b="15485"/>
          <a:stretch>
            <a:fillRect/>
          </a:stretch>
        </p:blipFill>
        <p:spPr bwMode="auto">
          <a:xfrm>
            <a:off x="539552" y="1136139"/>
            <a:ext cx="7920880" cy="5173181"/>
          </a:xfrm>
          <a:prstGeom prst="rect">
            <a:avLst/>
          </a:prstGeom>
          <a:noFill/>
          <a:ln w="9525">
            <a:noFill/>
            <a:miter lim="800000"/>
            <a:headEnd/>
            <a:tailEnd/>
          </a:ln>
        </p:spPr>
      </p:pic>
      <p:sp>
        <p:nvSpPr>
          <p:cNvPr id="137217" name="Rectangle 1"/>
          <p:cNvSpPr>
            <a:spLocks noChangeArrowheads="1"/>
          </p:cNvSpPr>
          <p:nvPr/>
        </p:nvSpPr>
        <p:spPr bwMode="auto">
          <a:xfrm>
            <a:off x="5724128" y="6309320"/>
            <a:ext cx="280831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i="1" dirty="0" smtClean="0">
                <a:solidFill>
                  <a:srgbClr val="FFFF00"/>
                </a:solidFill>
                <a:latin typeface="Calibri" pitchFamily="34" charset="0"/>
                <a:cs typeface="Times New Roman" pitchFamily="18" charset="0"/>
              </a:rPr>
              <a:t>Smahi MC, 2008</a:t>
            </a:r>
            <a:endParaRPr lang="fr-FR" i="1" dirty="0" smtClean="0">
              <a:solidFill>
                <a:srgbClr val="FFFF00"/>
              </a:solidFill>
              <a:latin typeface="Arial" pitchFamily="34" charset="0"/>
              <a:cs typeface="Arial" pitchFamily="34" charset="0"/>
            </a:endParaRPr>
          </a:p>
        </p:txBody>
      </p:sp>
      <p:sp>
        <p:nvSpPr>
          <p:cNvPr id="5" name="Rectangle 2"/>
          <p:cNvSpPr>
            <a:spLocks noGrp="1" noChangeArrowheads="1"/>
          </p:cNvSpPr>
          <p:nvPr>
            <p:ph type="title"/>
          </p:nvPr>
        </p:nvSpPr>
        <p:spPr>
          <a:xfrm>
            <a:off x="-180528" y="0"/>
            <a:ext cx="9144000" cy="1143000"/>
          </a:xfrm>
        </p:spPr>
        <p:txBody>
          <a:bodyPr/>
          <a:lstStyle/>
          <a:p>
            <a:pPr marL="725850" indent="-514350"/>
            <a:r>
              <a:rPr lang="fr-FR" sz="2800" dirty="0" smtClean="0">
                <a:solidFill>
                  <a:srgbClr val="FFFF00"/>
                </a:solidFill>
              </a:rPr>
              <a:t>Prévalence de la carence en fer chez les nourrissons de la commune de Tlemcen en 2008 </a:t>
            </a:r>
          </a:p>
        </p:txBody>
      </p:sp>
      <p:cxnSp>
        <p:nvCxnSpPr>
          <p:cNvPr id="7" name="Connecteur droit avec flèche 6"/>
          <p:cNvCxnSpPr/>
          <p:nvPr/>
        </p:nvCxnSpPr>
        <p:spPr bwMode="auto">
          <a:xfrm>
            <a:off x="2195736" y="1268760"/>
            <a:ext cx="914400" cy="9144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8" name="Flèche vers le bas 7"/>
          <p:cNvSpPr/>
          <p:nvPr/>
        </p:nvSpPr>
        <p:spPr bwMode="auto">
          <a:xfrm rot="19326945">
            <a:off x="2665509" y="1247549"/>
            <a:ext cx="275184" cy="920893"/>
          </a:xfrm>
          <a:prstGeom prst="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C:\imagenes y fondos de prueba\Anne Geddes\geddes26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2227" name="Text Box 3"/>
          <p:cNvSpPr txBox="1">
            <a:spLocks noChangeArrowheads="1"/>
          </p:cNvSpPr>
          <p:nvPr/>
        </p:nvSpPr>
        <p:spPr bwMode="auto">
          <a:xfrm>
            <a:off x="-92075" y="190500"/>
            <a:ext cx="9236075" cy="647700"/>
          </a:xfrm>
          <a:prstGeom prst="rect">
            <a:avLst/>
          </a:prstGeom>
          <a:noFill/>
          <a:ln w="9525">
            <a:noFill/>
            <a:miter lim="800000"/>
            <a:headEnd/>
            <a:tailEnd/>
          </a:ln>
        </p:spPr>
        <p:txBody>
          <a:bodyPr>
            <a:spAutoFit/>
          </a:bodyPr>
          <a:lstStyle/>
          <a:p>
            <a:pPr algn="ctr" eaLnBrk="0" hangingPunct="0"/>
            <a:r>
              <a:rPr lang="fr-FR" sz="3600">
                <a:solidFill>
                  <a:srgbClr val="FF00FF"/>
                </a:solidFill>
                <a:latin typeface="Times New Roman" pitchFamily="18" charset="0"/>
              </a:rPr>
              <a:t> </a:t>
            </a:r>
            <a:r>
              <a:rPr lang="fr-FR" sz="3600">
                <a:solidFill>
                  <a:srgbClr val="FF00FF"/>
                </a:solidFill>
                <a:latin typeface="Comic Sans MS" pitchFamily="66" charset="0"/>
              </a:rPr>
              <a:t>Merci de votre attention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iterate type="wd">
                                    <p:tmPct val="100000"/>
                                  </p:iterate>
                                  <p:childTnLst>
                                    <p:set>
                                      <p:cBhvr>
                                        <p:cTn id="6" dur="1" fill="hold">
                                          <p:stCondLst>
                                            <p:cond delay="0"/>
                                          </p:stCondLst>
                                        </p:cTn>
                                        <p:tgtEl>
                                          <p:spTgt spid="52227"/>
                                        </p:tgtEl>
                                        <p:attrNameLst>
                                          <p:attrName>style.visibility</p:attrName>
                                        </p:attrNameLst>
                                      </p:cBhvr>
                                      <p:to>
                                        <p:strVal val="visible"/>
                                      </p:to>
                                    </p:set>
                                    <p:animEffect transition="in" filter="checkerboard(down)">
                                      <p:cBhvr>
                                        <p:cTn id="7" dur="3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ChangeArrowheads="1"/>
          </p:cNvSpPr>
          <p:nvPr/>
        </p:nvSpPr>
        <p:spPr bwMode="auto">
          <a:xfrm>
            <a:off x="5724128" y="6309320"/>
            <a:ext cx="280831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i="1" dirty="0" err="1" smtClean="0">
                <a:solidFill>
                  <a:srgbClr val="FFFF00"/>
                </a:solidFill>
                <a:latin typeface="Calibri" pitchFamily="34" charset="0"/>
                <a:cs typeface="Times New Roman" pitchFamily="18" charset="0"/>
              </a:rPr>
              <a:t>Smahi</a:t>
            </a:r>
            <a:r>
              <a:rPr lang="fr-FR" b="1" i="1" dirty="0" smtClean="0">
                <a:solidFill>
                  <a:srgbClr val="FFFF00"/>
                </a:solidFill>
                <a:latin typeface="Calibri" pitchFamily="34" charset="0"/>
                <a:cs typeface="Times New Roman" pitchFamily="18" charset="0"/>
              </a:rPr>
              <a:t> MC, 2008</a:t>
            </a:r>
            <a:endParaRPr lang="fr-FR" i="1" dirty="0" smtClean="0">
              <a:solidFill>
                <a:srgbClr val="FFFF00"/>
              </a:solidFill>
              <a:latin typeface="Arial" pitchFamily="34" charset="0"/>
              <a:cs typeface="Arial" pitchFamily="34" charset="0"/>
            </a:endParaRPr>
          </a:p>
        </p:txBody>
      </p:sp>
      <p:sp>
        <p:nvSpPr>
          <p:cNvPr id="5" name="Rectangle 2"/>
          <p:cNvSpPr>
            <a:spLocks noGrp="1" noChangeArrowheads="1"/>
          </p:cNvSpPr>
          <p:nvPr>
            <p:ph type="title"/>
          </p:nvPr>
        </p:nvSpPr>
        <p:spPr>
          <a:xfrm>
            <a:off x="-180528" y="0"/>
            <a:ext cx="9144000" cy="1143000"/>
          </a:xfrm>
        </p:spPr>
        <p:txBody>
          <a:bodyPr/>
          <a:lstStyle/>
          <a:p>
            <a:pPr marL="725850" indent="-514350"/>
            <a:r>
              <a:rPr lang="fr-FR" sz="2800" dirty="0" smtClean="0">
                <a:solidFill>
                  <a:srgbClr val="FFFF00"/>
                </a:solidFill>
              </a:rPr>
              <a:t>Prévalence de la carence en fer chez les nourrissons de la commune de Tlemcen en 2008 </a:t>
            </a:r>
          </a:p>
        </p:txBody>
      </p:sp>
      <p:pic>
        <p:nvPicPr>
          <p:cNvPr id="6" name="Image 5"/>
          <p:cNvPicPr/>
          <p:nvPr/>
        </p:nvPicPr>
        <p:blipFill>
          <a:blip r:embed="rId3" cstate="print"/>
          <a:srcRect l="1404" t="930" r="2572" b="716"/>
          <a:stretch>
            <a:fillRect/>
          </a:stretch>
        </p:blipFill>
        <p:spPr bwMode="auto">
          <a:xfrm>
            <a:off x="683568" y="1196752"/>
            <a:ext cx="7848872" cy="5184576"/>
          </a:xfrm>
          <a:prstGeom prst="rect">
            <a:avLst/>
          </a:prstGeom>
          <a:noFill/>
          <a:ln w="9525">
            <a:noFill/>
            <a:miter lim="800000"/>
            <a:headEnd/>
            <a:tailEnd/>
          </a:ln>
        </p:spPr>
      </p:pic>
      <p:sp>
        <p:nvSpPr>
          <p:cNvPr id="7" name="Flèche vers le bas 6"/>
          <p:cNvSpPr/>
          <p:nvPr/>
        </p:nvSpPr>
        <p:spPr bwMode="auto">
          <a:xfrm rot="18076214">
            <a:off x="3891274" y="1596972"/>
            <a:ext cx="275184" cy="920893"/>
          </a:xfrm>
          <a:prstGeom prst="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èche vers le bas 43"/>
          <p:cNvSpPr/>
          <p:nvPr/>
        </p:nvSpPr>
        <p:spPr>
          <a:xfrm rot="18287470">
            <a:off x="3855281" y="2884578"/>
            <a:ext cx="141309" cy="619384"/>
          </a:xfrm>
          <a:prstGeom prst="downArrow">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39" name="Flèche vers le bas 38"/>
          <p:cNvSpPr/>
          <p:nvPr/>
        </p:nvSpPr>
        <p:spPr>
          <a:xfrm rot="17257941" flipH="1">
            <a:off x="2820913" y="4050300"/>
            <a:ext cx="255876" cy="1069809"/>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a:solidFill>
                <a:prstClr val="white"/>
              </a:solidFill>
            </a:endParaRPr>
          </a:p>
        </p:txBody>
      </p:sp>
      <p:sp>
        <p:nvSpPr>
          <p:cNvPr id="3074" name="Titre 1"/>
          <p:cNvSpPr>
            <a:spLocks noGrp="1"/>
          </p:cNvSpPr>
          <p:nvPr>
            <p:ph type="title"/>
          </p:nvPr>
        </p:nvSpPr>
        <p:spPr>
          <a:xfrm>
            <a:off x="0" y="0"/>
            <a:ext cx="9144000" cy="908720"/>
          </a:xfrm>
          <a:ln/>
        </p:spPr>
        <p:style>
          <a:lnRef idx="1">
            <a:schemeClr val="accent1"/>
          </a:lnRef>
          <a:fillRef idx="2">
            <a:schemeClr val="accent1"/>
          </a:fillRef>
          <a:effectRef idx="1">
            <a:schemeClr val="accent1"/>
          </a:effectRef>
          <a:fontRef idx="minor">
            <a:schemeClr val="dk1"/>
          </a:fontRef>
        </p:style>
        <p:txBody>
          <a:bodyPr>
            <a:noAutofit/>
          </a:bodyPr>
          <a:lstStyle/>
          <a:p>
            <a:pPr marL="725850" indent="-514350" fontAlgn="auto">
              <a:spcAft>
                <a:spcPts val="0"/>
              </a:spcAft>
            </a:pPr>
            <a:r>
              <a:rPr lang="fr-FR" sz="3600" dirty="0" smtClean="0">
                <a:solidFill>
                  <a:prstClr val="black"/>
                </a:solidFill>
              </a:rPr>
              <a:t>Facteurs influençant le statut martial</a:t>
            </a:r>
          </a:p>
        </p:txBody>
      </p:sp>
      <p:sp>
        <p:nvSpPr>
          <p:cNvPr id="3075" name="Espace réservé du contenu 2"/>
          <p:cNvSpPr>
            <a:spLocks noGrp="1"/>
          </p:cNvSpPr>
          <p:nvPr>
            <p:ph idx="1"/>
          </p:nvPr>
        </p:nvSpPr>
        <p:spPr>
          <a:xfrm>
            <a:off x="2051720" y="5949280"/>
            <a:ext cx="6336704" cy="360040"/>
          </a:xfrm>
          <a:ln>
            <a:no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342900" lvl="1" indent="-342900" algn="ctr">
              <a:buClr>
                <a:schemeClr val="accent1"/>
              </a:buClr>
              <a:buNone/>
              <a:defRPr/>
            </a:pPr>
            <a:r>
              <a:rPr lang="fr-FR" sz="2100" b="1" dirty="0" smtClean="0"/>
              <a:t>Figure 6. </a:t>
            </a:r>
            <a:r>
              <a:rPr lang="fr-FR" sz="2100" dirty="0" smtClean="0"/>
              <a:t>Modèle physiologique du statut martial chez le nourrisson</a:t>
            </a:r>
            <a:r>
              <a:rPr lang="fr-FR" sz="2100" dirty="0" smtClean="0">
                <a:latin typeface="Calibri"/>
              </a:rPr>
              <a:t>*</a:t>
            </a:r>
            <a:endParaRPr lang="fr-FR" sz="2100" dirty="0" smtClean="0"/>
          </a:p>
          <a:p>
            <a:pPr marL="342900" lvl="1" indent="-342900">
              <a:buClr>
                <a:schemeClr val="accent1"/>
              </a:buClr>
              <a:buNone/>
              <a:defRPr/>
            </a:pPr>
            <a:endParaRPr lang="fr-FR" sz="2000" dirty="0" smtClean="0"/>
          </a:p>
          <a:p>
            <a:pPr marL="342900" lvl="1" indent="-342900">
              <a:buClr>
                <a:schemeClr val="accent1">
                  <a:lumMod val="75000"/>
                </a:schemeClr>
              </a:buClr>
              <a:buFont typeface="Wingdings" pitchFamily="2" charset="2"/>
              <a:buChar char="q"/>
              <a:defRPr/>
            </a:pPr>
            <a:endParaRPr lang="fr-FR" sz="2000" dirty="0"/>
          </a:p>
        </p:txBody>
      </p:sp>
      <p:cxnSp>
        <p:nvCxnSpPr>
          <p:cNvPr id="4" name="Connecteur droit 3"/>
          <p:cNvCxnSpPr/>
          <p:nvPr/>
        </p:nvCxnSpPr>
        <p:spPr>
          <a:xfrm>
            <a:off x="0" y="90872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547664" y="4797152"/>
            <a:ext cx="151216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fr-FR" sz="1600" b="1" dirty="0" smtClean="0">
                <a:solidFill>
                  <a:prstClr val="black"/>
                </a:solidFill>
              </a:rPr>
              <a:t>Réserves en fer à la naissance</a:t>
            </a:r>
            <a:endParaRPr lang="fr-FR" sz="1600" b="1" dirty="0">
              <a:solidFill>
                <a:prstClr val="black"/>
              </a:solidFill>
            </a:endParaRPr>
          </a:p>
        </p:txBody>
      </p:sp>
      <p:sp>
        <p:nvSpPr>
          <p:cNvPr id="11" name="ZoneTexte 10"/>
          <p:cNvSpPr txBox="1"/>
          <p:nvPr/>
        </p:nvSpPr>
        <p:spPr>
          <a:xfrm>
            <a:off x="1763688" y="4077072"/>
            <a:ext cx="151216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fr-FR" sz="1600" b="1" dirty="0" smtClean="0">
                <a:solidFill>
                  <a:prstClr val="black"/>
                </a:solidFill>
              </a:rPr>
              <a:t>Besoins en fer</a:t>
            </a:r>
            <a:endParaRPr lang="fr-FR" sz="1600" b="1" dirty="0">
              <a:solidFill>
                <a:prstClr val="black"/>
              </a:solidFill>
            </a:endParaRPr>
          </a:p>
        </p:txBody>
      </p:sp>
      <p:sp>
        <p:nvSpPr>
          <p:cNvPr id="12" name="ZoneTexte 11"/>
          <p:cNvSpPr txBox="1"/>
          <p:nvPr/>
        </p:nvSpPr>
        <p:spPr>
          <a:xfrm>
            <a:off x="3635896" y="3429000"/>
            <a:ext cx="172819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fr-FR" sz="1600" b="1" dirty="0" smtClean="0">
                <a:solidFill>
                  <a:prstClr val="black"/>
                </a:solidFill>
              </a:rPr>
              <a:t>Fer biodisponible</a:t>
            </a:r>
            <a:endParaRPr lang="fr-FR" sz="1600" b="1" dirty="0">
              <a:solidFill>
                <a:prstClr val="black"/>
              </a:solidFill>
            </a:endParaRPr>
          </a:p>
        </p:txBody>
      </p:sp>
      <p:sp>
        <p:nvSpPr>
          <p:cNvPr id="13" name="ZoneTexte 12"/>
          <p:cNvSpPr txBox="1"/>
          <p:nvPr/>
        </p:nvSpPr>
        <p:spPr>
          <a:xfrm>
            <a:off x="5580112" y="3717032"/>
            <a:ext cx="1512168"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fr-FR" sz="1600" b="1" dirty="0" smtClean="0">
                <a:solidFill>
                  <a:prstClr val="black"/>
                </a:solidFill>
              </a:rPr>
              <a:t>Pertes en fer et/ou </a:t>
            </a:r>
          </a:p>
          <a:p>
            <a:pPr algn="ctr" fontAlgn="auto">
              <a:spcBef>
                <a:spcPts val="0"/>
              </a:spcBef>
              <a:spcAft>
                <a:spcPts val="0"/>
              </a:spcAft>
            </a:pPr>
            <a:r>
              <a:rPr lang="fr-FR" sz="1600" b="1" dirty="0" smtClean="0">
                <a:solidFill>
                  <a:prstClr val="black"/>
                </a:solidFill>
              </a:rPr>
              <a:t>malabsorption</a:t>
            </a:r>
            <a:endParaRPr lang="fr-FR" sz="1600" b="1" dirty="0">
              <a:solidFill>
                <a:prstClr val="black"/>
              </a:solidFill>
            </a:endParaRPr>
          </a:p>
        </p:txBody>
      </p:sp>
      <p:sp>
        <p:nvSpPr>
          <p:cNvPr id="14" name="ZoneTexte 13"/>
          <p:cNvSpPr txBox="1"/>
          <p:nvPr/>
        </p:nvSpPr>
        <p:spPr>
          <a:xfrm>
            <a:off x="5580112" y="4890646"/>
            <a:ext cx="1512168"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fr-FR" sz="1600" b="1" dirty="0" smtClean="0">
                <a:solidFill>
                  <a:prstClr val="black"/>
                </a:solidFill>
              </a:rPr>
              <a:t>Biais</a:t>
            </a:r>
            <a:endParaRPr lang="fr-FR" sz="1600" b="1" dirty="0">
              <a:solidFill>
                <a:prstClr val="black"/>
              </a:solidFill>
            </a:endParaRPr>
          </a:p>
        </p:txBody>
      </p:sp>
      <p:sp>
        <p:nvSpPr>
          <p:cNvPr id="15" name="Ellipse 14"/>
          <p:cNvSpPr/>
          <p:nvPr/>
        </p:nvSpPr>
        <p:spPr>
          <a:xfrm>
            <a:off x="3419872" y="4365104"/>
            <a:ext cx="1656184" cy="129614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r>
              <a:rPr lang="fr-FR" b="1" dirty="0" smtClean="0">
                <a:solidFill>
                  <a:prstClr val="black"/>
                </a:solidFill>
              </a:rPr>
              <a:t>Statut Martial du Nourrisson</a:t>
            </a:r>
            <a:endParaRPr lang="fr-FR" b="1" dirty="0">
              <a:solidFill>
                <a:prstClr val="black"/>
              </a:solidFill>
            </a:endParaRPr>
          </a:p>
        </p:txBody>
      </p:sp>
      <p:sp>
        <p:nvSpPr>
          <p:cNvPr id="16" name="Ellipse 15"/>
          <p:cNvSpPr/>
          <p:nvPr/>
        </p:nvSpPr>
        <p:spPr>
          <a:xfrm>
            <a:off x="251520" y="4005064"/>
            <a:ext cx="1152128" cy="936104"/>
          </a:xfrm>
          <a:prstGeom prst="ellipse">
            <a:avLst/>
          </a:prstGeom>
          <a:solidFill>
            <a:srgbClr val="FF00FF"/>
          </a:solidFill>
          <a:ln>
            <a:solidFill>
              <a:srgbClr val="FF00FF"/>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fontAlgn="auto">
              <a:spcBef>
                <a:spcPts val="0"/>
              </a:spcBef>
              <a:spcAft>
                <a:spcPts val="0"/>
              </a:spcAft>
            </a:pPr>
            <a:r>
              <a:rPr lang="fr-FR" sz="1600" b="1" dirty="0" smtClean="0">
                <a:solidFill>
                  <a:prstClr val="black"/>
                </a:solidFill>
              </a:rPr>
              <a:t>Statut Martial Maternel</a:t>
            </a:r>
            <a:endParaRPr lang="fr-FR" sz="1600" b="1" dirty="0">
              <a:solidFill>
                <a:prstClr val="black"/>
              </a:solidFill>
            </a:endParaRPr>
          </a:p>
        </p:txBody>
      </p:sp>
      <p:sp>
        <p:nvSpPr>
          <p:cNvPr id="17" name="ZoneTexte 16"/>
          <p:cNvSpPr txBox="1"/>
          <p:nvPr/>
        </p:nvSpPr>
        <p:spPr>
          <a:xfrm>
            <a:off x="0" y="2492896"/>
            <a:ext cx="1800200" cy="1292662"/>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Pertes Menstruelles</a:t>
            </a:r>
          </a:p>
          <a:p>
            <a:pPr algn="ctr" fontAlgn="auto">
              <a:spcBef>
                <a:spcPts val="0"/>
              </a:spcBef>
              <a:spcAft>
                <a:spcPts val="0"/>
              </a:spcAft>
            </a:pPr>
            <a:r>
              <a:rPr lang="fr-FR" sz="1400" dirty="0" smtClean="0">
                <a:solidFill>
                  <a:prstClr val="black"/>
                </a:solidFill>
              </a:rPr>
              <a:t>Contraception</a:t>
            </a:r>
          </a:p>
          <a:p>
            <a:pPr algn="ctr" fontAlgn="auto">
              <a:spcBef>
                <a:spcPts val="0"/>
              </a:spcBef>
              <a:spcAft>
                <a:spcPts val="0"/>
              </a:spcAft>
            </a:pPr>
            <a:r>
              <a:rPr lang="fr-FR" sz="1400" dirty="0" smtClean="0">
                <a:solidFill>
                  <a:prstClr val="black"/>
                </a:solidFill>
              </a:rPr>
              <a:t>Parité</a:t>
            </a:r>
          </a:p>
          <a:p>
            <a:pPr algn="ctr" fontAlgn="auto">
              <a:spcBef>
                <a:spcPts val="0"/>
              </a:spcBef>
              <a:spcAft>
                <a:spcPts val="0"/>
              </a:spcAft>
            </a:pPr>
            <a:r>
              <a:rPr lang="fr-FR" sz="1400" dirty="0" smtClean="0">
                <a:solidFill>
                  <a:prstClr val="black"/>
                </a:solidFill>
              </a:rPr>
              <a:t>Tabagisme</a:t>
            </a:r>
          </a:p>
          <a:p>
            <a:pPr algn="ctr" fontAlgn="auto">
              <a:spcBef>
                <a:spcPts val="0"/>
              </a:spcBef>
              <a:spcAft>
                <a:spcPts val="0"/>
              </a:spcAft>
            </a:pPr>
            <a:r>
              <a:rPr lang="fr-FR" sz="1400" dirty="0" smtClean="0">
                <a:solidFill>
                  <a:prstClr val="black"/>
                </a:solidFill>
              </a:rPr>
              <a:t>Alimentation</a:t>
            </a:r>
          </a:p>
          <a:p>
            <a:pPr algn="ctr" fontAlgn="auto">
              <a:spcBef>
                <a:spcPts val="0"/>
              </a:spcBef>
              <a:spcAft>
                <a:spcPts val="0"/>
              </a:spcAft>
            </a:pPr>
            <a:r>
              <a:rPr lang="fr-FR" sz="1400" dirty="0" smtClean="0">
                <a:solidFill>
                  <a:prstClr val="black"/>
                </a:solidFill>
              </a:rPr>
              <a:t>Supplémentation</a:t>
            </a:r>
            <a:endParaRPr lang="fr-FR" sz="1400" dirty="0">
              <a:solidFill>
                <a:prstClr val="black"/>
              </a:solidFill>
            </a:endParaRPr>
          </a:p>
        </p:txBody>
      </p:sp>
      <p:sp>
        <p:nvSpPr>
          <p:cNvPr id="18" name="ZoneTexte 17"/>
          <p:cNvSpPr txBox="1"/>
          <p:nvPr/>
        </p:nvSpPr>
        <p:spPr>
          <a:xfrm>
            <a:off x="35496" y="5592142"/>
            <a:ext cx="1800200" cy="1077218"/>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Age Gestationnel</a:t>
            </a:r>
          </a:p>
          <a:p>
            <a:pPr algn="ctr" fontAlgn="auto">
              <a:spcBef>
                <a:spcPts val="0"/>
              </a:spcBef>
              <a:spcAft>
                <a:spcPts val="0"/>
              </a:spcAft>
            </a:pPr>
            <a:r>
              <a:rPr lang="fr-FR" sz="1400" dirty="0" smtClean="0">
                <a:solidFill>
                  <a:prstClr val="black"/>
                </a:solidFill>
              </a:rPr>
              <a:t>Poids de Naissance</a:t>
            </a:r>
          </a:p>
          <a:p>
            <a:pPr algn="ctr" fontAlgn="auto">
              <a:spcBef>
                <a:spcPts val="0"/>
              </a:spcBef>
              <a:spcAft>
                <a:spcPts val="0"/>
              </a:spcAft>
            </a:pPr>
            <a:r>
              <a:rPr lang="fr-FR" sz="1400" dirty="0" smtClean="0">
                <a:solidFill>
                  <a:prstClr val="black"/>
                </a:solidFill>
              </a:rPr>
              <a:t>Diabète maternel</a:t>
            </a:r>
          </a:p>
          <a:p>
            <a:pPr algn="ctr" fontAlgn="auto">
              <a:spcBef>
                <a:spcPts val="0"/>
              </a:spcBef>
              <a:spcAft>
                <a:spcPts val="0"/>
              </a:spcAft>
            </a:pPr>
            <a:r>
              <a:rPr lang="fr-FR" sz="1400" dirty="0" smtClean="0">
                <a:solidFill>
                  <a:prstClr val="black"/>
                </a:solidFill>
              </a:rPr>
              <a:t>Césarienne</a:t>
            </a:r>
          </a:p>
          <a:p>
            <a:pPr algn="ctr" fontAlgn="auto">
              <a:spcBef>
                <a:spcPts val="0"/>
              </a:spcBef>
              <a:spcAft>
                <a:spcPts val="0"/>
              </a:spcAft>
            </a:pPr>
            <a:r>
              <a:rPr lang="fr-FR" sz="1400" dirty="0" err="1" smtClean="0">
                <a:solidFill>
                  <a:prstClr val="black"/>
                </a:solidFill>
              </a:rPr>
              <a:t>Clampage</a:t>
            </a:r>
            <a:r>
              <a:rPr lang="fr-FR" sz="1400" dirty="0" smtClean="0">
                <a:solidFill>
                  <a:prstClr val="black"/>
                </a:solidFill>
              </a:rPr>
              <a:t> du Cordon</a:t>
            </a:r>
            <a:endParaRPr lang="fr-FR" sz="1400" dirty="0">
              <a:solidFill>
                <a:prstClr val="black"/>
              </a:solidFill>
            </a:endParaRPr>
          </a:p>
        </p:txBody>
      </p:sp>
      <p:sp>
        <p:nvSpPr>
          <p:cNvPr id="19" name="ZoneTexte 18"/>
          <p:cNvSpPr txBox="1"/>
          <p:nvPr/>
        </p:nvSpPr>
        <p:spPr>
          <a:xfrm>
            <a:off x="1835696" y="3356992"/>
            <a:ext cx="1656184" cy="430887"/>
          </a:xfrm>
          <a:prstGeom prst="rect">
            <a:avLst/>
          </a:prstGeom>
          <a:ln w="19050">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Croissance</a:t>
            </a:r>
          </a:p>
          <a:p>
            <a:pPr algn="ctr" fontAlgn="auto">
              <a:spcBef>
                <a:spcPts val="0"/>
              </a:spcBef>
              <a:spcAft>
                <a:spcPts val="0"/>
              </a:spcAft>
            </a:pPr>
            <a:r>
              <a:rPr lang="fr-FR" sz="1400" dirty="0" smtClean="0">
                <a:solidFill>
                  <a:prstClr val="black"/>
                </a:solidFill>
              </a:rPr>
              <a:t>Masse Erythrocytaire</a:t>
            </a:r>
            <a:endParaRPr lang="fr-FR" sz="1400" dirty="0">
              <a:solidFill>
                <a:prstClr val="black"/>
              </a:solidFill>
            </a:endParaRPr>
          </a:p>
        </p:txBody>
      </p:sp>
      <p:sp>
        <p:nvSpPr>
          <p:cNvPr id="20" name="ZoneTexte 19"/>
          <p:cNvSpPr txBox="1"/>
          <p:nvPr/>
        </p:nvSpPr>
        <p:spPr>
          <a:xfrm>
            <a:off x="2483768" y="1124744"/>
            <a:ext cx="2232248" cy="1292662"/>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Allaitement Maternel</a:t>
            </a:r>
          </a:p>
          <a:p>
            <a:pPr algn="ctr" fontAlgn="auto">
              <a:spcBef>
                <a:spcPts val="0"/>
              </a:spcBef>
              <a:spcAft>
                <a:spcPts val="0"/>
              </a:spcAft>
            </a:pPr>
            <a:r>
              <a:rPr lang="fr-FR" sz="1400" dirty="0" smtClean="0">
                <a:solidFill>
                  <a:prstClr val="black"/>
                </a:solidFill>
              </a:rPr>
              <a:t>Lait de Vache</a:t>
            </a:r>
          </a:p>
          <a:p>
            <a:pPr algn="ctr" fontAlgn="auto">
              <a:spcBef>
                <a:spcPts val="0"/>
              </a:spcBef>
              <a:spcAft>
                <a:spcPts val="0"/>
              </a:spcAft>
            </a:pPr>
            <a:r>
              <a:rPr lang="fr-FR" sz="1400" dirty="0" smtClean="0">
                <a:solidFill>
                  <a:prstClr val="black"/>
                </a:solidFill>
              </a:rPr>
              <a:t>Protéines Animales</a:t>
            </a:r>
          </a:p>
          <a:p>
            <a:pPr algn="ctr" fontAlgn="auto">
              <a:spcBef>
                <a:spcPts val="0"/>
              </a:spcBef>
              <a:spcAft>
                <a:spcPts val="0"/>
              </a:spcAft>
            </a:pPr>
            <a:r>
              <a:rPr lang="fr-FR" sz="1400" dirty="0" smtClean="0">
                <a:solidFill>
                  <a:prstClr val="black"/>
                </a:solidFill>
              </a:rPr>
              <a:t>Fer dans les Formules et les céréales Infantiles, </a:t>
            </a:r>
          </a:p>
          <a:p>
            <a:pPr algn="ctr" fontAlgn="auto">
              <a:spcBef>
                <a:spcPts val="0"/>
              </a:spcBef>
              <a:spcAft>
                <a:spcPts val="0"/>
              </a:spcAft>
            </a:pPr>
            <a:r>
              <a:rPr lang="fr-FR" sz="1400" dirty="0" smtClean="0">
                <a:solidFill>
                  <a:prstClr val="black"/>
                </a:solidFill>
              </a:rPr>
              <a:t>supplémentation</a:t>
            </a:r>
          </a:p>
        </p:txBody>
      </p:sp>
      <p:sp>
        <p:nvSpPr>
          <p:cNvPr id="21" name="Ellipse 20"/>
          <p:cNvSpPr/>
          <p:nvPr/>
        </p:nvSpPr>
        <p:spPr>
          <a:xfrm>
            <a:off x="2987824" y="2636912"/>
            <a:ext cx="1224136" cy="360040"/>
          </a:xfrm>
          <a:prstGeom prst="ellipse">
            <a:avLst/>
          </a:prstGeom>
          <a:noFill/>
          <a:ln>
            <a:solidFill>
              <a:schemeClr val="tx2"/>
            </a:solidFill>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fontAlgn="auto">
              <a:spcBef>
                <a:spcPts val="0"/>
              </a:spcBef>
              <a:spcAft>
                <a:spcPts val="0"/>
              </a:spcAft>
            </a:pPr>
            <a:r>
              <a:rPr lang="fr-FR" dirty="0" smtClean="0">
                <a:solidFill>
                  <a:prstClr val="black"/>
                </a:solidFill>
              </a:rPr>
              <a:t>Sources</a:t>
            </a:r>
            <a:endParaRPr lang="fr-FR" dirty="0">
              <a:solidFill>
                <a:prstClr val="black"/>
              </a:solidFill>
            </a:endParaRPr>
          </a:p>
        </p:txBody>
      </p:sp>
      <p:sp>
        <p:nvSpPr>
          <p:cNvPr id="22" name="Ellipse 21"/>
          <p:cNvSpPr/>
          <p:nvPr/>
        </p:nvSpPr>
        <p:spPr>
          <a:xfrm>
            <a:off x="4716016" y="2636912"/>
            <a:ext cx="1584176" cy="360040"/>
          </a:xfrm>
          <a:prstGeom prst="ellipse">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fontAlgn="auto">
              <a:spcBef>
                <a:spcPts val="0"/>
              </a:spcBef>
              <a:spcAft>
                <a:spcPts val="0"/>
              </a:spcAft>
            </a:pPr>
            <a:r>
              <a:rPr lang="fr-FR" dirty="0" smtClean="0">
                <a:solidFill>
                  <a:prstClr val="black"/>
                </a:solidFill>
              </a:rPr>
              <a:t>Facilitateurs</a:t>
            </a:r>
            <a:endParaRPr lang="fr-FR" dirty="0">
              <a:solidFill>
                <a:prstClr val="black"/>
              </a:solidFill>
            </a:endParaRPr>
          </a:p>
        </p:txBody>
      </p:sp>
      <p:sp>
        <p:nvSpPr>
          <p:cNvPr id="23" name="Ellipse 22"/>
          <p:cNvSpPr/>
          <p:nvPr/>
        </p:nvSpPr>
        <p:spPr>
          <a:xfrm>
            <a:off x="6444208" y="2636912"/>
            <a:ext cx="1440160" cy="360040"/>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fontAlgn="auto">
              <a:spcBef>
                <a:spcPts val="0"/>
              </a:spcBef>
              <a:spcAft>
                <a:spcPts val="0"/>
              </a:spcAft>
            </a:pPr>
            <a:r>
              <a:rPr lang="fr-FR" dirty="0" smtClean="0">
                <a:solidFill>
                  <a:prstClr val="black"/>
                </a:solidFill>
              </a:rPr>
              <a:t>Inhibiteurs</a:t>
            </a:r>
            <a:endParaRPr lang="fr-FR" dirty="0">
              <a:solidFill>
                <a:prstClr val="black"/>
              </a:solidFill>
            </a:endParaRPr>
          </a:p>
        </p:txBody>
      </p:sp>
      <p:sp>
        <p:nvSpPr>
          <p:cNvPr id="24" name="ZoneTexte 23"/>
          <p:cNvSpPr txBox="1"/>
          <p:nvPr/>
        </p:nvSpPr>
        <p:spPr>
          <a:xfrm>
            <a:off x="4788024" y="1988840"/>
            <a:ext cx="1584176" cy="430887"/>
          </a:xfrm>
          <a:prstGeom prst="rect">
            <a:avLst/>
          </a:prstGeom>
          <a:ln>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Vitamine C</a:t>
            </a:r>
          </a:p>
          <a:p>
            <a:pPr algn="ctr" fontAlgn="auto">
              <a:spcBef>
                <a:spcPts val="0"/>
              </a:spcBef>
              <a:spcAft>
                <a:spcPts val="0"/>
              </a:spcAft>
            </a:pPr>
            <a:r>
              <a:rPr lang="fr-FR" sz="1400" dirty="0" smtClean="0">
                <a:solidFill>
                  <a:prstClr val="black"/>
                </a:solidFill>
              </a:rPr>
              <a:t>Viandes, poissons</a:t>
            </a:r>
          </a:p>
        </p:txBody>
      </p:sp>
      <p:sp>
        <p:nvSpPr>
          <p:cNvPr id="25" name="ZoneTexte 24"/>
          <p:cNvSpPr txBox="1"/>
          <p:nvPr/>
        </p:nvSpPr>
        <p:spPr>
          <a:xfrm>
            <a:off x="6444208" y="1556792"/>
            <a:ext cx="1584176" cy="861774"/>
          </a:xfrm>
          <a:prstGeom prst="rect">
            <a:avLst/>
          </a:prstGeom>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Café, thé</a:t>
            </a:r>
          </a:p>
          <a:p>
            <a:pPr algn="ctr" fontAlgn="auto">
              <a:spcBef>
                <a:spcPts val="0"/>
              </a:spcBef>
              <a:spcAft>
                <a:spcPts val="0"/>
              </a:spcAft>
            </a:pPr>
            <a:r>
              <a:rPr lang="fr-FR" sz="1400" dirty="0" smtClean="0">
                <a:solidFill>
                  <a:prstClr val="black"/>
                </a:solidFill>
              </a:rPr>
              <a:t>Phytates</a:t>
            </a:r>
          </a:p>
          <a:p>
            <a:pPr algn="ctr" fontAlgn="auto">
              <a:spcBef>
                <a:spcPts val="0"/>
              </a:spcBef>
              <a:spcAft>
                <a:spcPts val="0"/>
              </a:spcAft>
            </a:pPr>
            <a:r>
              <a:rPr lang="fr-FR" sz="1400" dirty="0" smtClean="0">
                <a:solidFill>
                  <a:prstClr val="black"/>
                </a:solidFill>
              </a:rPr>
              <a:t>Calcium</a:t>
            </a:r>
          </a:p>
          <a:p>
            <a:pPr algn="ctr" fontAlgn="auto">
              <a:spcBef>
                <a:spcPts val="0"/>
              </a:spcBef>
              <a:spcAft>
                <a:spcPts val="0"/>
              </a:spcAft>
            </a:pPr>
            <a:r>
              <a:rPr lang="fr-FR" sz="1400" dirty="0" smtClean="0">
                <a:solidFill>
                  <a:prstClr val="black"/>
                </a:solidFill>
              </a:rPr>
              <a:t>Avidine (blanc d’œuf)</a:t>
            </a:r>
          </a:p>
        </p:txBody>
      </p:sp>
      <p:sp>
        <p:nvSpPr>
          <p:cNvPr id="26" name="ZoneTexte 25"/>
          <p:cNvSpPr txBox="1"/>
          <p:nvPr/>
        </p:nvSpPr>
        <p:spPr>
          <a:xfrm>
            <a:off x="7380312" y="3356992"/>
            <a:ext cx="1584176" cy="861774"/>
          </a:xfrm>
          <a:prstGeom prst="rect">
            <a:avLst/>
          </a:prstGeom>
          <a:ln w="3175">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Parasites</a:t>
            </a:r>
          </a:p>
          <a:p>
            <a:pPr algn="ctr" fontAlgn="auto">
              <a:spcBef>
                <a:spcPts val="0"/>
              </a:spcBef>
              <a:spcAft>
                <a:spcPts val="0"/>
              </a:spcAft>
            </a:pPr>
            <a:r>
              <a:rPr lang="fr-FR" sz="1400" dirty="0" smtClean="0">
                <a:solidFill>
                  <a:prstClr val="black"/>
                </a:solidFill>
              </a:rPr>
              <a:t>Lait de Vache</a:t>
            </a:r>
          </a:p>
          <a:p>
            <a:pPr algn="ctr" fontAlgn="auto">
              <a:spcBef>
                <a:spcPts val="0"/>
              </a:spcBef>
              <a:spcAft>
                <a:spcPts val="0"/>
              </a:spcAft>
            </a:pPr>
            <a:r>
              <a:rPr lang="fr-FR" sz="1400" dirty="0" smtClean="0">
                <a:solidFill>
                  <a:prstClr val="black"/>
                </a:solidFill>
              </a:rPr>
              <a:t>Autres pathologies (MC, H.Pylori)</a:t>
            </a:r>
          </a:p>
        </p:txBody>
      </p:sp>
      <p:sp>
        <p:nvSpPr>
          <p:cNvPr id="27" name="ZoneTexte 26"/>
          <p:cNvSpPr txBox="1"/>
          <p:nvPr/>
        </p:nvSpPr>
        <p:spPr>
          <a:xfrm>
            <a:off x="7380312" y="4440594"/>
            <a:ext cx="1656184" cy="1292662"/>
          </a:xfrm>
          <a:prstGeom prst="rect">
            <a:avLst/>
          </a:prstGeom>
          <a:ln w="3175">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auto">
              <a:spcBef>
                <a:spcPts val="0"/>
              </a:spcBef>
              <a:spcAft>
                <a:spcPts val="0"/>
              </a:spcAft>
            </a:pPr>
            <a:r>
              <a:rPr lang="fr-FR" sz="1400" dirty="0" smtClean="0">
                <a:solidFill>
                  <a:prstClr val="black"/>
                </a:solidFill>
              </a:rPr>
              <a:t>Infection, inflammation</a:t>
            </a:r>
          </a:p>
          <a:p>
            <a:pPr algn="ctr" fontAlgn="auto">
              <a:spcBef>
                <a:spcPts val="0"/>
              </a:spcBef>
              <a:spcAft>
                <a:spcPts val="0"/>
              </a:spcAft>
            </a:pPr>
            <a:r>
              <a:rPr lang="fr-FR" sz="1400" dirty="0" smtClean="0">
                <a:solidFill>
                  <a:prstClr val="black"/>
                </a:solidFill>
              </a:rPr>
              <a:t>Hémoglobinopathies</a:t>
            </a:r>
          </a:p>
          <a:p>
            <a:pPr algn="ctr" fontAlgn="auto">
              <a:spcBef>
                <a:spcPts val="0"/>
              </a:spcBef>
              <a:spcAft>
                <a:spcPts val="0"/>
              </a:spcAft>
            </a:pPr>
            <a:r>
              <a:rPr lang="fr-FR" sz="1400" dirty="0" smtClean="0">
                <a:solidFill>
                  <a:prstClr val="black"/>
                </a:solidFill>
              </a:rPr>
              <a:t>Affections chroniques</a:t>
            </a:r>
          </a:p>
          <a:p>
            <a:pPr algn="ctr" fontAlgn="auto">
              <a:spcBef>
                <a:spcPts val="0"/>
              </a:spcBef>
              <a:spcAft>
                <a:spcPts val="0"/>
              </a:spcAft>
            </a:pPr>
            <a:r>
              <a:rPr lang="fr-FR" sz="1400" dirty="0" smtClean="0">
                <a:solidFill>
                  <a:prstClr val="black"/>
                </a:solidFill>
              </a:rPr>
              <a:t>Variation diurnes</a:t>
            </a:r>
          </a:p>
          <a:p>
            <a:pPr algn="ctr" fontAlgn="auto">
              <a:spcBef>
                <a:spcPts val="0"/>
              </a:spcBef>
              <a:spcAft>
                <a:spcPts val="0"/>
              </a:spcAft>
            </a:pPr>
            <a:r>
              <a:rPr lang="fr-FR" sz="1400" dirty="0" smtClean="0">
                <a:solidFill>
                  <a:prstClr val="black"/>
                </a:solidFill>
              </a:rPr>
              <a:t>Sexe, ethnie</a:t>
            </a:r>
          </a:p>
        </p:txBody>
      </p:sp>
      <p:sp>
        <p:nvSpPr>
          <p:cNvPr id="30" name="Virage 29"/>
          <p:cNvSpPr/>
          <p:nvPr/>
        </p:nvSpPr>
        <p:spPr>
          <a:xfrm>
            <a:off x="827584" y="5085184"/>
            <a:ext cx="714523" cy="504056"/>
          </a:xfrm>
          <a:prstGeom prst="bentArrow">
            <a:avLst>
              <a:gd name="adj1" fmla="val 2428"/>
              <a:gd name="adj2" fmla="val 11038"/>
              <a:gd name="adj3" fmla="val 8068"/>
              <a:gd name="adj4" fmla="val 481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fr-FR" dirty="0">
              <a:solidFill>
                <a:prstClr val="black"/>
              </a:solidFill>
            </a:endParaRPr>
          </a:p>
        </p:txBody>
      </p:sp>
      <p:sp>
        <p:nvSpPr>
          <p:cNvPr id="31" name="Virage 30"/>
          <p:cNvSpPr/>
          <p:nvPr/>
        </p:nvSpPr>
        <p:spPr>
          <a:xfrm rot="10800000" flipH="1">
            <a:off x="827584" y="4941168"/>
            <a:ext cx="720079" cy="216024"/>
          </a:xfrm>
          <a:prstGeom prst="bentArrow">
            <a:avLst>
              <a:gd name="adj1" fmla="val 2428"/>
              <a:gd name="adj2" fmla="val 9829"/>
              <a:gd name="adj3" fmla="val 16137"/>
              <a:gd name="adj4" fmla="val 481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fr-FR" dirty="0">
              <a:solidFill>
                <a:prstClr val="black"/>
              </a:solidFill>
            </a:endParaRPr>
          </a:p>
        </p:txBody>
      </p:sp>
      <p:sp>
        <p:nvSpPr>
          <p:cNvPr id="34" name="Flèche vers le bas 33"/>
          <p:cNvSpPr/>
          <p:nvPr/>
        </p:nvSpPr>
        <p:spPr>
          <a:xfrm>
            <a:off x="3491880" y="2420888"/>
            <a:ext cx="144016" cy="216024"/>
          </a:xfrm>
          <a:prstGeom prst="down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35" name="Flèche vers le bas 34"/>
          <p:cNvSpPr/>
          <p:nvPr/>
        </p:nvSpPr>
        <p:spPr>
          <a:xfrm>
            <a:off x="5436096" y="2420888"/>
            <a:ext cx="144016" cy="216024"/>
          </a:xfrm>
          <a:prstGeom prst="down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36" name="Flèche vers le bas 35"/>
          <p:cNvSpPr/>
          <p:nvPr/>
        </p:nvSpPr>
        <p:spPr>
          <a:xfrm>
            <a:off x="7092280" y="2420888"/>
            <a:ext cx="144016" cy="216024"/>
          </a:xfrm>
          <a:prstGeom prst="down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37" name="Flèche vers le bas 36"/>
          <p:cNvSpPr/>
          <p:nvPr/>
        </p:nvSpPr>
        <p:spPr>
          <a:xfrm>
            <a:off x="755576" y="3789040"/>
            <a:ext cx="144016" cy="216024"/>
          </a:xfrm>
          <a:prstGeom prst="down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38" name="Flèche vers le bas 37"/>
          <p:cNvSpPr/>
          <p:nvPr/>
        </p:nvSpPr>
        <p:spPr>
          <a:xfrm rot="16200000">
            <a:off x="3131840" y="4869160"/>
            <a:ext cx="216024" cy="360040"/>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0" name="Flèche vers le bas 39"/>
          <p:cNvSpPr/>
          <p:nvPr/>
        </p:nvSpPr>
        <p:spPr>
          <a:xfrm rot="10800000" flipV="1">
            <a:off x="4139953" y="3789040"/>
            <a:ext cx="288032" cy="576064"/>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1" name="Flèche vers le bas 40"/>
          <p:cNvSpPr/>
          <p:nvPr/>
        </p:nvSpPr>
        <p:spPr>
          <a:xfrm rot="5400000">
            <a:off x="7164288" y="4941168"/>
            <a:ext cx="144016" cy="288032"/>
          </a:xfrm>
          <a:prstGeom prst="downArrow">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2" name="Flèche vers le bas 41"/>
          <p:cNvSpPr/>
          <p:nvPr/>
        </p:nvSpPr>
        <p:spPr>
          <a:xfrm>
            <a:off x="2411760" y="3789040"/>
            <a:ext cx="144016" cy="288032"/>
          </a:xfrm>
          <a:prstGeom prst="downArrow">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3" name="Flèche vers le bas 42"/>
          <p:cNvSpPr/>
          <p:nvPr/>
        </p:nvSpPr>
        <p:spPr>
          <a:xfrm rot="5400000">
            <a:off x="7164288" y="3861048"/>
            <a:ext cx="144016" cy="288032"/>
          </a:xfrm>
          <a:prstGeom prst="downArrow">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5" name="Flèche vers le bas 44"/>
          <p:cNvSpPr/>
          <p:nvPr/>
        </p:nvSpPr>
        <p:spPr>
          <a:xfrm rot="14803496" flipV="1">
            <a:off x="4764271" y="2721430"/>
            <a:ext cx="132295" cy="948213"/>
          </a:xfrm>
          <a:prstGeom prst="downArrow">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6" name="Flèche vers le bas 45"/>
          <p:cNvSpPr/>
          <p:nvPr/>
        </p:nvSpPr>
        <p:spPr>
          <a:xfrm rot="15723940" flipV="1">
            <a:off x="5829093" y="1969617"/>
            <a:ext cx="81258" cy="2457422"/>
          </a:xfrm>
          <a:prstGeom prst="downArrow">
            <a:avLst>
              <a:gd name="adj1" fmla="val 60800"/>
              <a:gd name="adj2" fmla="val 50000"/>
            </a:avLst>
          </a:pr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7" name="Flèche vers le bas 46"/>
          <p:cNvSpPr/>
          <p:nvPr/>
        </p:nvSpPr>
        <p:spPr>
          <a:xfrm rot="16200000" flipV="1">
            <a:off x="5184068" y="4833156"/>
            <a:ext cx="288032" cy="504056"/>
          </a:xfrm>
          <a:prstGeom prst="downArrow">
            <a:avLst>
              <a:gd name="adj1" fmla="val 43227"/>
              <a:gd name="adj2" fmla="val 50000"/>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8" name="Flèche vers le bas 47"/>
          <p:cNvSpPr/>
          <p:nvPr/>
        </p:nvSpPr>
        <p:spPr>
          <a:xfrm rot="15077811" flipV="1">
            <a:off x="4985468" y="3841994"/>
            <a:ext cx="295912" cy="887740"/>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dirty="0">
              <a:solidFill>
                <a:prstClr val="white"/>
              </a:solidFill>
            </a:endParaRPr>
          </a:p>
        </p:txBody>
      </p:sp>
      <p:sp>
        <p:nvSpPr>
          <p:cNvPr id="49" name="Rectangle 48"/>
          <p:cNvSpPr/>
          <p:nvPr/>
        </p:nvSpPr>
        <p:spPr>
          <a:xfrm>
            <a:off x="4860032" y="6381328"/>
            <a:ext cx="4032448" cy="374906"/>
          </a:xfrm>
          <a:prstGeom prst="rect">
            <a:avLst/>
          </a:prstGeom>
          <a:solidFill>
            <a:schemeClr val="bg2"/>
          </a:solidFill>
          <a:ln>
            <a:noFill/>
          </a:ln>
        </p:spPr>
        <p:txBody>
          <a:bodyPr wrap="square" lIns="72000" tIns="36000" rIns="72000" bIns="0">
            <a:spAutoFit/>
          </a:bodyPr>
          <a:lstStyle/>
          <a:p>
            <a:pPr marL="342900" lvl="1" indent="-342900" algn="ctr" fontAlgn="auto">
              <a:spcBef>
                <a:spcPts val="0"/>
              </a:spcBef>
              <a:spcAft>
                <a:spcPts val="0"/>
              </a:spcAft>
              <a:buClr>
                <a:srgbClr val="4F81BD"/>
              </a:buClr>
              <a:defRPr/>
            </a:pPr>
            <a:r>
              <a:rPr lang="fr-FR" sz="1100" b="1" dirty="0" smtClean="0">
                <a:solidFill>
                  <a:srgbClr val="C00000"/>
                </a:solidFill>
                <a:latin typeface="Calibri"/>
                <a:cs typeface="+mn-cs"/>
              </a:rPr>
              <a:t>* </a:t>
            </a:r>
            <a:r>
              <a:rPr lang="fr-FR" sz="1100" dirty="0" smtClean="0">
                <a:solidFill>
                  <a:srgbClr val="C00000"/>
                </a:solidFill>
                <a:latin typeface="Calibri"/>
                <a:cs typeface="+mn-cs"/>
              </a:rPr>
              <a:t>Modifié d’après </a:t>
            </a:r>
            <a:r>
              <a:rPr lang="en-US" sz="1100" dirty="0" smtClean="0">
                <a:solidFill>
                  <a:srgbClr val="C00000"/>
                </a:solidFill>
                <a:latin typeface="Calibri"/>
                <a:cs typeface="+mn-cs"/>
              </a:rPr>
              <a:t>Lozoff B </a:t>
            </a:r>
            <a:r>
              <a:rPr lang="en-US" sz="1100" i="1" dirty="0" smtClean="0">
                <a:solidFill>
                  <a:srgbClr val="C00000"/>
                </a:solidFill>
                <a:latin typeface="Calibri"/>
                <a:cs typeface="+mn-cs"/>
              </a:rPr>
              <a:t>et al.</a:t>
            </a:r>
            <a:r>
              <a:rPr lang="en-US" sz="1100" dirty="0" smtClean="0">
                <a:solidFill>
                  <a:srgbClr val="C00000"/>
                </a:solidFill>
                <a:latin typeface="Calibri"/>
                <a:cs typeface="+mn-cs"/>
              </a:rPr>
              <a:t> Iron deficiency in infancy: applying a physiologic framework for </a:t>
            </a:r>
            <a:r>
              <a:rPr lang="fr-FR" sz="1100" dirty="0" smtClean="0">
                <a:solidFill>
                  <a:srgbClr val="C00000"/>
                </a:solidFill>
                <a:latin typeface="Calibri"/>
                <a:cs typeface="+mn-cs"/>
              </a:rPr>
              <a:t> </a:t>
            </a:r>
            <a:r>
              <a:rPr lang="en-US" sz="1100" dirty="0" smtClean="0">
                <a:solidFill>
                  <a:srgbClr val="C00000"/>
                </a:solidFill>
                <a:latin typeface="Calibri"/>
                <a:cs typeface="+mn-cs"/>
              </a:rPr>
              <a:t>prediction. </a:t>
            </a:r>
            <a:r>
              <a:rPr lang="fr-FR" sz="1100" dirty="0" smtClean="0">
                <a:solidFill>
                  <a:srgbClr val="C00000"/>
                </a:solidFill>
                <a:latin typeface="Calibri"/>
                <a:cs typeface="+mn-cs"/>
              </a:rPr>
              <a:t>Am J Clin </a:t>
            </a:r>
            <a:r>
              <a:rPr lang="fr-FR" sz="1100" dirty="0" err="1" smtClean="0">
                <a:solidFill>
                  <a:srgbClr val="C00000"/>
                </a:solidFill>
                <a:latin typeface="Calibri"/>
                <a:cs typeface="+mn-cs"/>
              </a:rPr>
              <a:t>Nutr</a:t>
            </a:r>
            <a:r>
              <a:rPr lang="fr-FR" sz="1100" dirty="0" smtClean="0">
                <a:solidFill>
                  <a:srgbClr val="C00000"/>
                </a:solidFill>
                <a:latin typeface="Calibri"/>
                <a:cs typeface="+mn-cs"/>
              </a:rPr>
              <a:t>. 2006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a:bodyPr>
          <a:lstStyle/>
          <a:p>
            <a:r>
              <a:rPr lang="fr-FR" dirty="0" smtClean="0">
                <a:solidFill>
                  <a:srgbClr val="0070C0"/>
                </a:solidFill>
                <a:latin typeface="Trebuchet MS" pitchFamily="34" charset="0"/>
              </a:rPr>
              <a:t>Fer fœtal : stock et distribution</a:t>
            </a:r>
            <a:endParaRPr lang="fr-FR" dirty="0">
              <a:solidFill>
                <a:srgbClr val="0070C0"/>
              </a:solidFill>
              <a:latin typeface="Trebuchet MS" pitchFamily="34" charset="0"/>
            </a:endParaRPr>
          </a:p>
        </p:txBody>
      </p:sp>
      <p:sp>
        <p:nvSpPr>
          <p:cNvPr id="3" name="Espace réservé du contenu 2"/>
          <p:cNvSpPr>
            <a:spLocks noGrp="1"/>
          </p:cNvSpPr>
          <p:nvPr>
            <p:ph idx="1"/>
          </p:nvPr>
        </p:nvSpPr>
        <p:spPr>
          <a:xfrm>
            <a:off x="611560" y="1484784"/>
            <a:ext cx="7992888" cy="4453955"/>
          </a:xfrm>
        </p:spPr>
        <p:txBody>
          <a:bodyPr>
            <a:noAutofit/>
          </a:bodyPr>
          <a:lstStyle/>
          <a:p>
            <a:pPr>
              <a:buClr>
                <a:schemeClr val="tx2"/>
              </a:buClr>
              <a:buFont typeface="Wingdings" pitchFamily="2" charset="2"/>
              <a:buChar char="§"/>
            </a:pPr>
            <a:r>
              <a:rPr lang="fr-FR" sz="2400" dirty="0" smtClean="0"/>
              <a:t>Le fœtus a un stock 75mg/kg de fer élément le T3</a:t>
            </a:r>
          </a:p>
          <a:p>
            <a:pPr lvl="1">
              <a:buClr>
                <a:schemeClr val="tx2"/>
              </a:buClr>
            </a:pPr>
            <a:r>
              <a:rPr lang="fr-FR" sz="2200" dirty="0" smtClean="0"/>
              <a:t>A terme: 250mg </a:t>
            </a:r>
          </a:p>
          <a:p>
            <a:pPr lvl="1">
              <a:buClr>
                <a:schemeClr val="tx2"/>
              </a:buClr>
            </a:pPr>
            <a:r>
              <a:rPr lang="fr-FR" sz="2200" dirty="0" smtClean="0"/>
              <a:t>A 24 SA (500g): 37,5 mg</a:t>
            </a:r>
          </a:p>
          <a:p>
            <a:pPr marL="342900" lvl="1" indent="-342900">
              <a:buClr>
                <a:srgbClr val="1F497D"/>
              </a:buClr>
              <a:buFont typeface="Wingdings" pitchFamily="2" charset="2"/>
              <a:buChar char="§"/>
            </a:pPr>
            <a:r>
              <a:rPr lang="fr-FR" sz="2400" dirty="0" smtClean="0"/>
              <a:t>Plus grande partie dans les GR (55mg/kg)</a:t>
            </a:r>
          </a:p>
          <a:p>
            <a:pPr marL="742950" lvl="2" indent="-342900">
              <a:buClr>
                <a:srgbClr val="1F497D"/>
              </a:buClr>
              <a:buFont typeface="Arial" pitchFamily="34" charset="0"/>
              <a:buChar char="–"/>
            </a:pPr>
            <a:r>
              <a:rPr lang="fr-FR" sz="2200" dirty="0" smtClean="0"/>
              <a:t>Le fœtus est relativement hypoxémique</a:t>
            </a:r>
          </a:p>
          <a:p>
            <a:pPr marL="742950" lvl="2" indent="-342900">
              <a:buClr>
                <a:srgbClr val="1F497D"/>
              </a:buClr>
              <a:buFont typeface="Arial" pitchFamily="34" charset="0"/>
              <a:buChar char="–"/>
            </a:pPr>
            <a:r>
              <a:rPr lang="fr-FR" sz="2200" dirty="0" err="1" smtClean="0"/>
              <a:t>Hb</a:t>
            </a:r>
            <a:r>
              <a:rPr lang="fr-FR" sz="2200" dirty="0" smtClean="0"/>
              <a:t> moyenne du nouveau-né = 16 g/L </a:t>
            </a:r>
          </a:p>
          <a:p>
            <a:pPr marL="342900" lvl="1" indent="-342900">
              <a:buClr>
                <a:srgbClr val="1F497D"/>
              </a:buClr>
              <a:buFont typeface="Wingdings" pitchFamily="2" charset="2"/>
              <a:buChar char="§"/>
            </a:pPr>
            <a:r>
              <a:rPr lang="fr-FR" sz="2400" dirty="0" smtClean="0"/>
              <a:t>Réserves hépatiques relativement élevées à terme (12 mg/kg)</a:t>
            </a:r>
          </a:p>
          <a:p>
            <a:pPr marL="742950" lvl="2" indent="-342900">
              <a:buClr>
                <a:srgbClr val="1F497D"/>
              </a:buClr>
              <a:buFont typeface="Arial" pitchFamily="34" charset="0"/>
              <a:buChar char="–"/>
            </a:pPr>
            <a:r>
              <a:rPr lang="fr-FR" sz="2200" dirty="0" smtClean="0"/>
              <a:t>Ferritinémie &gt; 40 </a:t>
            </a:r>
            <a:r>
              <a:rPr lang="fr-FR" sz="2200" dirty="0" err="1" smtClean="0"/>
              <a:t>mcg</a:t>
            </a:r>
            <a:r>
              <a:rPr lang="fr-FR" sz="2200" dirty="0" smtClean="0"/>
              <a:t>/L</a:t>
            </a:r>
          </a:p>
          <a:p>
            <a:pPr marL="742950" lvl="2" indent="-342900">
              <a:buClr>
                <a:srgbClr val="1F497D"/>
              </a:buClr>
              <a:buFont typeface="Arial" pitchFamily="34" charset="0"/>
              <a:buChar char="–"/>
            </a:pPr>
            <a:r>
              <a:rPr lang="fr-FR" sz="2200" dirty="0" smtClean="0"/>
              <a:t>Ferritinémie moyenne au cordon = 137 </a:t>
            </a:r>
            <a:r>
              <a:rPr lang="fr-FR" sz="2200" dirty="0" err="1" smtClean="0"/>
              <a:t>mcg</a:t>
            </a:r>
            <a:r>
              <a:rPr lang="fr-FR" sz="2200" dirty="0" smtClean="0"/>
              <a:t>/L</a:t>
            </a:r>
          </a:p>
          <a:p>
            <a:pPr marL="342900" lvl="1" indent="-342900">
              <a:buClr>
                <a:srgbClr val="1F497D"/>
              </a:buClr>
              <a:buFont typeface="Wingdings" pitchFamily="2" charset="2"/>
              <a:buChar char="§"/>
            </a:pPr>
            <a:r>
              <a:rPr lang="fr-FR" sz="2400" dirty="0" smtClean="0"/>
              <a:t>Reste des tissus, incluant </a:t>
            </a:r>
            <a:r>
              <a:rPr lang="fr-FR" sz="2400" b="1" dirty="0" smtClean="0"/>
              <a:t>cerveau</a:t>
            </a:r>
            <a:r>
              <a:rPr lang="fr-FR" sz="2400" dirty="0" smtClean="0"/>
              <a:t>, cœur, muscle (8 mg/kg)</a:t>
            </a:r>
            <a:endParaRPr lang="fr-F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969696"/>
      </a:dk1>
      <a:lt1>
        <a:srgbClr val="FFFFFF"/>
      </a:lt1>
      <a:dk2>
        <a:srgbClr val="0000CC"/>
      </a:dk2>
      <a:lt2>
        <a:srgbClr val="FFFF00"/>
      </a:lt2>
      <a:accent1>
        <a:srgbClr val="00CC99"/>
      </a:accent1>
      <a:accent2>
        <a:srgbClr val="3333CC"/>
      </a:accent2>
      <a:accent3>
        <a:srgbClr val="AAAAE2"/>
      </a:accent3>
      <a:accent4>
        <a:srgbClr val="DADADA"/>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dèle par défaut">
  <a:themeElements>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odèle par défaut">
  <a:themeElements>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Modèle par défaut">
  <a:themeElements>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Modèle par défaut">
  <a:themeElements>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Modèle par défaut">
  <a:themeElements>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JHBSPH title page">
  <a:themeElements>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fontScheme name="JHBSPH title pag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JHBSPH 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BSPH 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BSPH 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BSPH 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BSPH 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BSPH 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BSPH title p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BSPH 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BSPH 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BSPH 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BSPH 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BSPH 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BSPH title page 13">
        <a:dk1>
          <a:srgbClr val="000000"/>
        </a:dk1>
        <a:lt1>
          <a:srgbClr val="FFFFFF"/>
        </a:lt1>
        <a:dk2>
          <a:srgbClr val="000000"/>
        </a:dk2>
        <a:lt2>
          <a:srgbClr val="808080"/>
        </a:lt2>
        <a:accent1>
          <a:srgbClr val="A6B8CC"/>
        </a:accent1>
        <a:accent2>
          <a:srgbClr val="1C4982"/>
        </a:accent2>
        <a:accent3>
          <a:srgbClr val="FFFFFF"/>
        </a:accent3>
        <a:accent4>
          <a:srgbClr val="000000"/>
        </a:accent4>
        <a:accent5>
          <a:srgbClr val="D0D8E2"/>
        </a:accent5>
        <a:accent6>
          <a:srgbClr val="184175"/>
        </a:accent6>
        <a:hlink>
          <a:srgbClr val="AEA754"/>
        </a:hlink>
        <a:folHlink>
          <a:srgbClr val="970C3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1782</TotalTime>
  <Words>11693</Words>
  <Application>Microsoft Office PowerPoint</Application>
  <PresentationFormat>Affichage à l'écran (4:3)</PresentationFormat>
  <Paragraphs>1273</Paragraphs>
  <Slides>60</Slides>
  <Notes>52</Notes>
  <HiddenSlides>0</HiddenSlides>
  <MMClips>0</MMClips>
  <ScaleCrop>false</ScaleCrop>
  <HeadingPairs>
    <vt:vector size="6" baseType="variant">
      <vt:variant>
        <vt:lpstr>Thème</vt:lpstr>
      </vt:variant>
      <vt:variant>
        <vt:i4>10</vt:i4>
      </vt:variant>
      <vt:variant>
        <vt:lpstr>Serveurs OLE incorporés</vt:lpstr>
      </vt:variant>
      <vt:variant>
        <vt:i4>2</vt:i4>
      </vt:variant>
      <vt:variant>
        <vt:lpstr>Titres des diapositives</vt:lpstr>
      </vt:variant>
      <vt:variant>
        <vt:i4>60</vt:i4>
      </vt:variant>
    </vt:vector>
  </HeadingPairs>
  <TitlesOfParts>
    <vt:vector size="72" baseType="lpstr">
      <vt:lpstr>Default Design</vt:lpstr>
      <vt:lpstr>3_Thème Office</vt:lpstr>
      <vt:lpstr>Thème Office</vt:lpstr>
      <vt:lpstr>Modèle par défaut</vt:lpstr>
      <vt:lpstr>1_Modèle par défaut</vt:lpstr>
      <vt:lpstr>2_Modèle par défaut</vt:lpstr>
      <vt:lpstr>3_Modèle par défaut</vt:lpstr>
      <vt:lpstr>4_Modèle par défaut</vt:lpstr>
      <vt:lpstr>JHBSPH title page</vt:lpstr>
      <vt:lpstr>1_Thème Office</vt:lpstr>
      <vt:lpstr>Picture</vt:lpstr>
      <vt:lpstr>Feuille Microsoft Excel 97-2003</vt:lpstr>
      <vt:lpstr>Carence martiale du nourrisson: l’ennemi silencieux? </vt:lpstr>
      <vt:lpstr>Global distribution of disease burden attributable to 20 selected risk factors</vt:lpstr>
      <vt:lpstr>Ampleur du problème (1)</vt:lpstr>
      <vt:lpstr>Maghreb</vt:lpstr>
      <vt:lpstr>Ampleur du problème (3)</vt:lpstr>
      <vt:lpstr>Prévalence de la carence en fer chez les nourrissons de la commune de Tlemcen en 2008 </vt:lpstr>
      <vt:lpstr>Prévalence de la carence en fer chez les nourrissons de la commune de Tlemcen en 2008 </vt:lpstr>
      <vt:lpstr>Facteurs influençant le statut martial</vt:lpstr>
      <vt:lpstr>Fer fœtal : stock et distribution</vt:lpstr>
      <vt:lpstr>Quels sont les facteurs  qui peuvent affecter négativement le statut en fer néonatal ?</vt:lpstr>
      <vt:lpstr>Nouveau-né à terme : facteurs  qui peuvent affecter négativement le statut en fer?</vt:lpstr>
      <vt:lpstr>Facteurs influençant le statut martial</vt:lpstr>
      <vt:lpstr>Métabolisme du fer chez  le nourrisson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Conséquences non hématologiques de la carence martiale </vt:lpstr>
      <vt:lpstr>SYNTHESE BIBLIOGRAPHIQUE</vt:lpstr>
      <vt:lpstr>Conséquences non hématologiques de la carence martiale </vt:lpstr>
      <vt:lpstr>Présentation PowerPoint</vt:lpstr>
      <vt:lpstr>Présentation PowerPoint</vt:lpstr>
      <vt:lpstr>Conséquences non hématologiques de la carence martiale </vt:lpstr>
      <vt:lpstr>Présentation PowerPoint</vt:lpstr>
      <vt:lpstr>Présentation PowerPoint</vt:lpstr>
      <vt:lpstr>Présentation PowerPoint</vt:lpstr>
      <vt:lpstr>Les indicateurs d’évaluation du statut en fer</vt:lpstr>
      <vt:lpstr>Pâleur clinique VS anémie biologique</vt:lpstr>
      <vt:lpstr>Indicateurs hématimétriques de la CM (1)</vt:lpstr>
      <vt:lpstr>Indicateurs biochimiques de la CM (2)</vt:lpstr>
      <vt:lpstr>Indicateurs biochimiques de la CM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Causes des échecs thérapeutiques (1)</vt:lpstr>
      <vt:lpstr>Causes des échecs thérapeutiques (2)</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ismet</dc:creator>
  <cp:lastModifiedBy>1</cp:lastModifiedBy>
  <cp:revision>31</cp:revision>
  <dcterms:created xsi:type="dcterms:W3CDTF">2011-05-27T13:14:42Z</dcterms:created>
  <dcterms:modified xsi:type="dcterms:W3CDTF">2019-02-22T19:09:59Z</dcterms:modified>
</cp:coreProperties>
</file>